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87" r:id="rId4"/>
    <p:sldId id="259" r:id="rId5"/>
    <p:sldId id="294" r:id="rId6"/>
    <p:sldId id="299" r:id="rId7"/>
    <p:sldId id="258" r:id="rId8"/>
    <p:sldId id="263" r:id="rId9"/>
    <p:sldId id="260" r:id="rId10"/>
    <p:sldId id="261" r:id="rId11"/>
    <p:sldId id="262" r:id="rId12"/>
    <p:sldId id="264" r:id="rId13"/>
    <p:sldId id="265" r:id="rId14"/>
    <p:sldId id="266" r:id="rId15"/>
    <p:sldId id="288" r:id="rId16"/>
    <p:sldId id="292" r:id="rId17"/>
    <p:sldId id="281" r:id="rId18"/>
    <p:sldId id="283" r:id="rId19"/>
    <p:sldId id="300" r:id="rId20"/>
    <p:sldId id="301" r:id="rId21"/>
    <p:sldId id="268" r:id="rId22"/>
    <p:sldId id="276" r:id="rId23"/>
    <p:sldId id="275" r:id="rId24"/>
    <p:sldId id="289" r:id="rId25"/>
    <p:sldId id="302" r:id="rId26"/>
    <p:sldId id="30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4F4F"/>
    <a:srgbClr val="FF36C9"/>
    <a:srgbClr val="E79E48"/>
    <a:srgbClr val="63D56E"/>
    <a:srgbClr val="42B5EE"/>
    <a:srgbClr val="003F95"/>
    <a:srgbClr val="004CB3"/>
    <a:srgbClr val="446FB3"/>
    <a:srgbClr val="0CFFF9"/>
    <a:srgbClr val="F5DC28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11494" autoAdjust="0"/>
    <p:restoredTop sz="94660"/>
  </p:normalViewPr>
  <p:slideViewPr>
    <p:cSldViewPr snapToGrid="0" snapToObjects="1">
      <p:cViewPr varScale="1">
        <p:scale>
          <a:sx n="89" d="100"/>
          <a:sy n="89" d="100"/>
        </p:scale>
        <p:origin x="-8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47C1A-E071-9041-8DED-E02A33825CE7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E33EA-8F8E-1A4C-B830-4F7D05AF7D0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E04BC-29C2-7344-A97F-AEE4914254E4}" type="datetimeFigureOut">
              <a:rPr lang="en-US" smtClean="0"/>
              <a:pPr/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C05F6-3153-7146-9B5A-F752CFED0B1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16800" y="6356352"/>
            <a:ext cx="1270000" cy="365125"/>
          </a:xfrm>
        </p:spPr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0" y="35097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04310"/>
            <a:ext cx="8229600" cy="968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47715" y="6445251"/>
            <a:ext cx="13197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  June 7, 2012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20885" y="6445251"/>
            <a:ext cx="2698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Latest results from the MEG experiment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73048" y="-14150"/>
            <a:ext cx="1080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DEDF0-263E-1740-9DDF-302B7BFFF57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ucirvine_07_sol_seal_lt_289.jpg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819570" y="6485027"/>
            <a:ext cx="1134409" cy="291979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0" y="6414474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4719015" y="6445251"/>
            <a:ext cx="16451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         G. Lim         -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48" y="6488047"/>
            <a:ext cx="1674256" cy="3033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727" y="43290"/>
            <a:ext cx="894737" cy="2670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3.png"/><Relationship Id="rId5" Type="http://schemas.openxmlformats.org/officeDocument/2006/relationships/image" Target="../media/image6.pd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Relationship Id="rId3" Type="http://schemas.openxmlformats.org/officeDocument/2006/relationships/image" Target="../media/image9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gif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Relationship Id="rId3" Type="http://schemas.openxmlformats.org/officeDocument/2006/relationships/image" Target="../media/image9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png"/><Relationship Id="rId12" Type="http://schemas.openxmlformats.org/officeDocument/2006/relationships/image" Target="../media/image20.png"/><Relationship Id="rId13" Type="http://schemas.openxmlformats.org/officeDocument/2006/relationships/image" Target="../media/image21.png"/><Relationship Id="rId14" Type="http://schemas.openxmlformats.org/officeDocument/2006/relationships/image" Target="../media/image22.png"/><Relationship Id="rId15" Type="http://schemas.openxmlformats.org/officeDocument/2006/relationships/image" Target="../media/image23.png"/><Relationship Id="rId16" Type="http://schemas.openxmlformats.org/officeDocument/2006/relationships/image" Target="../media/image24.png"/><Relationship Id="rId17" Type="http://schemas.openxmlformats.org/officeDocument/2006/relationships/image" Target="../media/image25.png"/><Relationship Id="rId18" Type="http://schemas.openxmlformats.org/officeDocument/2006/relationships/image" Target="../media/image26.png"/><Relationship Id="rId19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0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6.png"/><Relationship Id="rId12" Type="http://schemas.openxmlformats.org/officeDocument/2006/relationships/image" Target="../media/image57.png"/><Relationship Id="rId13" Type="http://schemas.openxmlformats.org/officeDocument/2006/relationships/image" Target="../media/image58.png"/><Relationship Id="rId14" Type="http://schemas.openxmlformats.org/officeDocument/2006/relationships/image" Target="../media/image59.png"/><Relationship Id="rId15" Type="http://schemas.openxmlformats.org/officeDocument/2006/relationships/image" Target="../media/image22.png"/><Relationship Id="rId16" Type="http://schemas.openxmlformats.org/officeDocument/2006/relationships/image" Target="../media/image60.png"/><Relationship Id="rId17" Type="http://schemas.openxmlformats.org/officeDocument/2006/relationships/image" Target="../media/image61.png"/><Relationship Id="rId18" Type="http://schemas.openxmlformats.org/officeDocument/2006/relationships/image" Target="../media/image62.png"/><Relationship Id="rId1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7" y="0"/>
            <a:ext cx="8446297" cy="6163615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-2" y="2"/>
            <a:ext cx="1255133" cy="517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3424" y="1544152"/>
            <a:ext cx="5991313" cy="1156634"/>
          </a:xfrm>
        </p:spPr>
        <p:txBody>
          <a:bodyPr>
            <a:normAutofit/>
          </a:bodyPr>
          <a:lstStyle/>
          <a:p>
            <a:r>
              <a:rPr lang="en-US" sz="3111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lepton flavor violation: </a:t>
            </a:r>
            <a:r>
              <a:rPr lang="en-US" sz="266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Latest results from the MEG experiment</a:t>
            </a:r>
            <a:endParaRPr lang="en-US" sz="2667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25255" y="4601681"/>
            <a:ext cx="3474967" cy="982502"/>
          </a:xfrm>
          <a:noFill/>
          <a:ln w="38100" cmpd="sng">
            <a:noFill/>
          </a:ln>
        </p:spPr>
        <p:txBody>
          <a:bodyPr>
            <a:noAutofit/>
          </a:bodyPr>
          <a:lstStyle/>
          <a:p>
            <a:r>
              <a:rPr lang="en-US" sz="2200" dirty="0" smtClean="0">
                <a:solidFill>
                  <a:schemeClr val="tx1"/>
                </a:solidFill>
                <a:latin typeface="+mj-lt"/>
              </a:rPr>
              <a:t>Gordon Lim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46487" y="6470428"/>
            <a:ext cx="5622974" cy="3875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-1" y="6340047"/>
            <a:ext cx="9157805" cy="517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PASCOS2012head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8" y="6193152"/>
            <a:ext cx="9157805" cy="678656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-2" y="6193152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7903634" y="-3201"/>
            <a:ext cx="1255133" cy="517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416" y="255098"/>
            <a:ext cx="2552700" cy="762000"/>
          </a:xfrm>
          <a:prstGeom prst="rect">
            <a:avLst/>
          </a:prstGeom>
        </p:spPr>
      </p:pic>
      <p:pic>
        <p:nvPicPr>
          <p:cNvPr id="30" name="Picture 29" descr="univ_cal_irv_07_col_seal_ins_blk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413057" y="5085332"/>
            <a:ext cx="3665720" cy="4014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photon calorimeter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122" y="1695186"/>
            <a:ext cx="1927316" cy="25603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438010" y="1977198"/>
            <a:ext cx="5195454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Liquid Xenon scintillation:</a:t>
            </a:r>
          </a:p>
          <a:p>
            <a:endParaRPr lang="en-US" sz="600" u="sng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High light yield: 40k photons/</a:t>
            </a:r>
            <a:r>
              <a:rPr lang="en-US" sz="1600" dirty="0" err="1" smtClean="0"/>
              <a:t>MeV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Fast response: </a:t>
            </a:r>
            <a:r>
              <a:rPr lang="en-US" sz="1600" dirty="0" err="1" smtClean="0"/>
              <a:t>τ</a:t>
            </a:r>
            <a:r>
              <a:rPr lang="en-US" sz="1600" baseline="-25000" dirty="0" err="1" smtClean="0"/>
              <a:t>decay</a:t>
            </a:r>
            <a:r>
              <a:rPr lang="en-US" sz="1600" dirty="0" smtClean="0"/>
              <a:t> = 45 ns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High stopping power: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= 2.8 cm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No self-absorption: </a:t>
            </a:r>
            <a:r>
              <a:rPr lang="en-US" sz="1600" dirty="0" err="1" smtClean="0"/>
              <a:t>λ</a:t>
            </a:r>
            <a:r>
              <a:rPr lang="en-US" sz="1600" baseline="-25000" dirty="0" err="1" smtClean="0"/>
              <a:t>abs</a:t>
            </a:r>
            <a:r>
              <a:rPr lang="en-US" sz="1600" dirty="0" smtClean="0"/>
              <a:t> &gt; 1 </a:t>
            </a:r>
            <a:r>
              <a:rPr lang="en-US" sz="1600" dirty="0" err="1" smtClean="0"/>
              <a:t>m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>
              <a:buFont typeface="Arial"/>
              <a:buChar char="•"/>
            </a:pPr>
            <a:endParaRPr lang="en-US" sz="1600" dirty="0" smtClean="0"/>
          </a:p>
          <a:p>
            <a:pPr marL="185738" indent="-185738"/>
            <a:endParaRPr lang="en-US" sz="1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err="1" smtClean="0"/>
              <a:t>Fiducial</a:t>
            </a:r>
            <a:r>
              <a:rPr lang="en-US" sz="1600" dirty="0" smtClean="0"/>
              <a:t> volume: 800 liter (largest in the world)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Homogeneous volume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Solid angle coverage ≈ 11 %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Total stopping power ≈ 14 X</a:t>
            </a:r>
            <a:r>
              <a:rPr lang="en-US" sz="1600" baseline="-25000" dirty="0" smtClean="0"/>
              <a:t>0</a:t>
            </a:r>
            <a:endParaRPr lang="en-US" sz="1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Read-out by 846 wall-mounted </a:t>
            </a:r>
            <a:r>
              <a:rPr lang="en-US" sz="1600" dirty="0" err="1" smtClean="0"/>
              <a:t>PMTs</a:t>
            </a:r>
            <a:r>
              <a:rPr lang="en-US" sz="1600" dirty="0" smtClean="0"/>
              <a:t>, digitized @ 1.6 GHz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Cathode area coverage ≈ 40 %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331" y="4574947"/>
            <a:ext cx="2540109" cy="1698698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8381" y="1695186"/>
            <a:ext cx="1920282" cy="2560376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positron spectrometer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256" y="3796460"/>
            <a:ext cx="2192547" cy="2461292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115291"/>
            <a:ext cx="2579090" cy="1940965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TextBox 29"/>
          <p:cNvSpPr txBox="1"/>
          <p:nvPr/>
        </p:nvSpPr>
        <p:spPr>
          <a:xfrm>
            <a:off x="256674" y="5303646"/>
            <a:ext cx="5058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Timing Counters (x2):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15 axial scintillation bars, PMT read-out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128 semi-circular scintillation fibers, APD read-out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692194" y="1576259"/>
            <a:ext cx="4226542" cy="2092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chambers:</a:t>
            </a:r>
          </a:p>
          <a:p>
            <a:endParaRPr lang="en-US" sz="600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16 </a:t>
            </a:r>
            <a:r>
              <a:rPr lang="en-US" sz="1600" dirty="0" err="1" smtClean="0"/>
              <a:t>radially</a:t>
            </a:r>
            <a:r>
              <a:rPr lang="en-US" sz="1600" dirty="0" smtClean="0"/>
              <a:t> staggered double-layered modules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Each layer contains 9 axial drift cells equipped with very thin </a:t>
            </a:r>
            <a:r>
              <a:rPr lang="en-US" sz="1600" dirty="0" err="1" smtClean="0"/>
              <a:t>Vernier</a:t>
            </a:r>
            <a:r>
              <a:rPr lang="en-US" sz="1600" dirty="0" smtClean="0"/>
              <a:t> cathode pads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Open-frame module design (total radiation length along 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trajectory ≈ 2x10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Counting gas: He (50%) + C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H</a:t>
            </a:r>
            <a:r>
              <a:rPr lang="en-US" sz="1600" baseline="-25000" dirty="0" smtClean="0"/>
              <a:t>6 </a:t>
            </a:r>
            <a:r>
              <a:rPr lang="en-US" sz="1600" dirty="0" smtClean="0"/>
              <a:t>(50%)</a:t>
            </a:r>
            <a:endParaRPr lang="en-US" sz="1600" baseline="-25000" dirty="0" smtClean="0"/>
          </a:p>
          <a:p>
            <a:pPr marL="185738" indent="-185738"/>
            <a:endParaRPr lang="en-US" sz="1000" u="sng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256674" y="1576259"/>
            <a:ext cx="46643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COBRA magnet:</a:t>
            </a:r>
          </a:p>
          <a:p>
            <a:endParaRPr lang="en-US" sz="600" u="sng" dirty="0" smtClean="0"/>
          </a:p>
          <a:p>
            <a:pPr marL="185738" indent="-185738">
              <a:buFont typeface="Arial"/>
              <a:buChar char="•"/>
            </a:pPr>
            <a:r>
              <a:rPr lang="en-US" sz="1600" dirty="0" err="1" smtClean="0"/>
              <a:t>Solenoidal</a:t>
            </a:r>
            <a:r>
              <a:rPr lang="en-US" sz="1600" dirty="0" smtClean="0"/>
              <a:t> gradient B-field: 0.5 - 1.3 T           (</a:t>
            </a:r>
            <a:r>
              <a:rPr lang="en-US" sz="1600" dirty="0" err="1" smtClean="0"/>
              <a:t>COnstant</a:t>
            </a:r>
            <a:r>
              <a:rPr lang="en-US" sz="1600" dirty="0" smtClean="0"/>
              <a:t> Bending </a:t>
            </a:r>
            <a:r>
              <a:rPr lang="en-US" sz="1600" dirty="0" err="1" smtClean="0"/>
              <a:t>RAdius</a:t>
            </a:r>
            <a:r>
              <a:rPr lang="en-US" sz="1600" dirty="0" smtClean="0"/>
              <a:t>, quick sweep out)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0.2 X</a:t>
            </a:r>
            <a:r>
              <a:rPr lang="en-US" sz="1600" baseline="-25000" dirty="0" smtClean="0"/>
              <a:t>0</a:t>
            </a:r>
            <a:r>
              <a:rPr lang="en-US" sz="1600" dirty="0" smtClean="0"/>
              <a:t>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thickness</a:t>
            </a:r>
          </a:p>
          <a:p>
            <a:pPr marL="185738" indent="-185738">
              <a:buFont typeface="Arial"/>
              <a:buChar char="•"/>
            </a:pPr>
            <a:r>
              <a:rPr lang="en-US" sz="1600" dirty="0" smtClean="0"/>
              <a:t>Helium environment</a:t>
            </a:r>
          </a:p>
        </p:txBody>
      </p:sp>
      <p:pic>
        <p:nvPicPr>
          <p:cNvPr id="34" name="Picture 4" descr="DSCF0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7343" y="3592191"/>
            <a:ext cx="2791781" cy="2093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delmu20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3096" y="1472589"/>
            <a:ext cx="4850907" cy="2792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History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0774" y="1443072"/>
            <a:ext cx="4800290" cy="5002178"/>
          </a:xfrm>
        </p:spPr>
        <p:txBody>
          <a:bodyPr>
            <a:normAutofit/>
          </a:bodyPr>
          <a:lstStyle/>
          <a:p>
            <a:pPr marL="811213" indent="-811213"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11213" indent="-811213">
              <a:buNone/>
            </a:pPr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600" dirty="0" smtClean="0"/>
              <a:t>: LOI submitted to PSI                                         </a:t>
            </a:r>
          </a:p>
          <a:p>
            <a:pPr marL="0" indent="0">
              <a:buNone/>
            </a:pPr>
            <a:r>
              <a:rPr lang="en-US" sz="1600" dirty="0" smtClean="0"/>
              <a:t>: Detector R&amp;D and construction</a:t>
            </a:r>
          </a:p>
          <a:p>
            <a:pPr marL="811213" indent="-811213">
              <a:buNone/>
            </a:pPr>
            <a:r>
              <a:rPr lang="en-US" sz="1600" dirty="0" smtClean="0"/>
              <a:t>: Engineering run</a:t>
            </a:r>
          </a:p>
          <a:p>
            <a:pPr marL="811213" indent="-811213">
              <a:buNone/>
            </a:pPr>
            <a:r>
              <a:rPr lang="en-US" sz="2000" b="1" dirty="0" smtClean="0"/>
              <a:t>: Physics run I</a:t>
            </a:r>
            <a:endParaRPr lang="en-US" sz="2000" dirty="0" smtClean="0"/>
          </a:p>
          <a:p>
            <a:pPr marL="0" indent="182563">
              <a:buNone/>
            </a:pPr>
            <a:r>
              <a:rPr lang="en-US" sz="1600" dirty="0" smtClean="0"/>
              <a:t>Tracker discharge problem</a:t>
            </a:r>
          </a:p>
          <a:p>
            <a:pPr marL="811213" indent="-811213">
              <a:buNone/>
            </a:pPr>
            <a:r>
              <a:rPr lang="en-US" sz="2000" b="1" dirty="0" smtClean="0"/>
              <a:t>: Physics run II</a:t>
            </a:r>
            <a:endParaRPr lang="en-US" sz="2000" dirty="0" smtClean="0"/>
          </a:p>
          <a:p>
            <a:pPr marL="0" lvl="1" indent="182563">
              <a:buNone/>
            </a:pPr>
            <a:r>
              <a:rPr lang="en-US" sz="1600" dirty="0" smtClean="0"/>
              <a:t>Total physics DAQ time: 35.2 days</a:t>
            </a:r>
          </a:p>
          <a:p>
            <a:pPr marL="811213" indent="-811213">
              <a:buNone/>
            </a:pPr>
            <a:r>
              <a:rPr lang="en-US" sz="2000" b="1" dirty="0" smtClean="0"/>
              <a:t>: Physics run III</a:t>
            </a:r>
            <a:endParaRPr lang="en-US" sz="2000" dirty="0" smtClean="0"/>
          </a:p>
          <a:p>
            <a:pPr marL="0" lvl="1" indent="182563">
              <a:buNone/>
            </a:pPr>
            <a:r>
              <a:rPr lang="en-US" sz="1600" dirty="0" smtClean="0"/>
              <a:t>Total physics DAQ time: 56.3 days</a:t>
            </a:r>
          </a:p>
          <a:p>
            <a:pPr marL="811213" indent="-811213">
              <a:buNone/>
            </a:pPr>
            <a:r>
              <a:rPr lang="en-US" sz="2000" b="1" dirty="0" smtClean="0"/>
              <a:t>: Physics run IV</a:t>
            </a:r>
            <a:endParaRPr lang="en-US" sz="2000" dirty="0" smtClean="0"/>
          </a:p>
          <a:p>
            <a:pPr marL="0" lvl="1" indent="182563">
              <a:buNone/>
            </a:pPr>
            <a:r>
              <a:rPr lang="en-US" sz="1600" dirty="0" smtClean="0"/>
              <a:t>Total physics DAQ time: 81.1 days</a:t>
            </a:r>
          </a:p>
          <a:p>
            <a:pPr marL="811213" indent="-811213">
              <a:buNone/>
            </a:pPr>
            <a:r>
              <a:rPr lang="en-US" sz="2000" b="1" dirty="0" smtClean="0"/>
              <a:t>: Physics run V</a:t>
            </a:r>
            <a:endParaRPr lang="en-US" sz="2000" dirty="0" smtClean="0"/>
          </a:p>
          <a:p>
            <a:pPr marL="0" indent="182563">
              <a:buNone/>
            </a:pPr>
            <a:r>
              <a:rPr lang="en-US" sz="1600" dirty="0" smtClean="0"/>
              <a:t>Expected total physics DAQ time equal to 2011</a:t>
            </a:r>
          </a:p>
          <a:p>
            <a:pPr marL="811213" indent="-811213">
              <a:buNone/>
            </a:pPr>
            <a:endParaRPr lang="en-US" sz="2000" dirty="0" smtClean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183308" y="2012815"/>
            <a:ext cx="1178393" cy="4165727"/>
          </a:xfrm>
          <a:prstGeom prst="downArrow">
            <a:avLst>
              <a:gd name="adj1" fmla="val 74445"/>
              <a:gd name="adj2" fmla="val 23332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1998</a:t>
            </a:r>
            <a:endParaRPr lang="en-US" sz="800" dirty="0" smtClean="0"/>
          </a:p>
          <a:p>
            <a:pPr algn="ctr"/>
            <a:r>
              <a:rPr lang="en-US" sz="1600" dirty="0" smtClean="0"/>
              <a:t>‘99 - ‘06</a:t>
            </a:r>
            <a:endParaRPr lang="en-US" sz="800" dirty="0" smtClean="0"/>
          </a:p>
          <a:p>
            <a:pPr algn="ctr"/>
            <a:r>
              <a:rPr lang="en-US" sz="1600" dirty="0" smtClean="0"/>
              <a:t>2007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dirty="0" smtClean="0"/>
              <a:t>2008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dirty="0" smtClean="0"/>
              <a:t>2009</a:t>
            </a:r>
          </a:p>
          <a:p>
            <a:pPr algn="ctr"/>
            <a:endParaRPr lang="en-US" sz="2600" dirty="0" smtClean="0"/>
          </a:p>
          <a:p>
            <a:pPr algn="ctr"/>
            <a:r>
              <a:rPr lang="en-US" dirty="0" smtClean="0"/>
              <a:t>2010</a:t>
            </a:r>
          </a:p>
          <a:p>
            <a:pPr algn="ctr"/>
            <a:endParaRPr lang="en-US" sz="2600" dirty="0" smtClean="0"/>
          </a:p>
          <a:p>
            <a:pPr algn="ctr"/>
            <a:r>
              <a:rPr lang="en-US" dirty="0" smtClean="0"/>
              <a:t>2011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dirty="0" smtClean="0"/>
              <a:t>2012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34363" y="1446398"/>
            <a:ext cx="13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Timeline: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341912" y="4264604"/>
            <a:ext cx="384774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Font typeface="Arial"/>
              <a:buChar char="•"/>
            </a:pPr>
            <a:r>
              <a:rPr lang="en-US" sz="1600" dirty="0" smtClean="0"/>
              <a:t>Published 2008 analysis results in        </a:t>
            </a:r>
            <a:r>
              <a:rPr lang="en-US" sz="1600" i="1" dirty="0" err="1" smtClean="0"/>
              <a:t>Nucl</a:t>
            </a:r>
            <a:r>
              <a:rPr lang="en-US" sz="1600" i="1" dirty="0" smtClean="0"/>
              <a:t>. Phys. B 834 (2010) 1-12</a:t>
            </a:r>
          </a:p>
          <a:p>
            <a:pPr marL="182563" indent="-182563"/>
            <a:endParaRPr lang="en-US" sz="800" dirty="0" smtClean="0"/>
          </a:p>
          <a:p>
            <a:pPr marL="182563" indent="-182563">
              <a:buFont typeface="Arial"/>
              <a:buChar char="•"/>
            </a:pPr>
            <a:r>
              <a:rPr lang="en-US" sz="1600" dirty="0" smtClean="0"/>
              <a:t>Preliminary 2009 analysis results presented at </a:t>
            </a:r>
            <a:r>
              <a:rPr lang="en-US" sz="1600" i="1" dirty="0" smtClean="0"/>
              <a:t>ICHEP 2010</a:t>
            </a:r>
            <a:endParaRPr lang="en-US" sz="1600" dirty="0" smtClean="0"/>
          </a:p>
          <a:p>
            <a:pPr marL="182563" indent="-182563"/>
            <a:endParaRPr lang="en-US" sz="800" dirty="0" smtClean="0"/>
          </a:p>
          <a:p>
            <a:pPr marL="182563" indent="-182563">
              <a:buFont typeface="Arial"/>
              <a:buChar char="•"/>
            </a:pPr>
            <a:r>
              <a:rPr lang="en-US" sz="1600" dirty="0" smtClean="0"/>
              <a:t>Published 2009 + 2010 analysis results in</a:t>
            </a:r>
            <a:r>
              <a:rPr lang="en-US" sz="1600" i="1" dirty="0" smtClean="0"/>
              <a:t> Phys. Rev. </a:t>
            </a:r>
            <a:r>
              <a:rPr lang="en-US" sz="1600" i="1" dirty="0" err="1" smtClean="0"/>
              <a:t>Lett</a:t>
            </a:r>
            <a:r>
              <a:rPr lang="en-US" sz="1600" i="1" dirty="0" smtClean="0"/>
              <a:t>. 107 (2011) 171801 </a:t>
            </a:r>
          </a:p>
          <a:p>
            <a:pPr marL="182563" indent="-182563"/>
            <a:r>
              <a:rPr lang="en-US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(this presentation)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600" i="1" dirty="0" smtClean="0">
              <a:solidFill>
                <a:srgbClr val="FF0000"/>
              </a:solidFill>
            </a:endParaRPr>
          </a:p>
          <a:p>
            <a:endParaRPr lang="en-US" sz="1600" i="1" dirty="0" smtClean="0"/>
          </a:p>
          <a:p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9" name="Rectangle 28"/>
          <p:cNvSpPr/>
          <p:nvPr/>
        </p:nvSpPr>
        <p:spPr>
          <a:xfrm>
            <a:off x="5688402" y="1443073"/>
            <a:ext cx="3265577" cy="1916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560035" y="3436007"/>
            <a:ext cx="11721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Run 2011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1623716"/>
          <a:ext cx="8229600" cy="4285488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84048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2009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2010</a:t>
                      </a:r>
                      <a:endParaRPr lang="en-US" sz="1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2011 (preliminary)</a:t>
                      </a:r>
                      <a:endParaRPr lang="en-US" sz="19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γ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dirty="0" smtClean="0"/>
                        <a:t>energy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1.9%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1.9%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1.7%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&gt;2cm)</a:t>
                      </a:r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γ</a:t>
                      </a:r>
                      <a:r>
                        <a:rPr lang="en-US" sz="1600" dirty="0" smtClean="0"/>
                        <a:t> position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mm (</a:t>
                      </a:r>
                      <a:r>
                        <a:rPr lang="en-US" sz="1600" dirty="0" err="1" smtClean="0"/>
                        <a:t>u,v</a:t>
                      </a:r>
                      <a:r>
                        <a:rPr lang="en-US" sz="1600" dirty="0" smtClean="0"/>
                        <a:t>),</a:t>
                      </a:r>
                    </a:p>
                    <a:p>
                      <a:pPr algn="ctr"/>
                      <a:r>
                        <a:rPr lang="en-US" sz="1600" dirty="0" smtClean="0"/>
                        <a:t>6 mm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mm (</a:t>
                      </a:r>
                      <a:r>
                        <a:rPr lang="en-US" sz="1600" dirty="0" err="1" smtClean="0"/>
                        <a:t>u,v</a:t>
                      </a:r>
                      <a:r>
                        <a:rPr lang="en-US" sz="1600" dirty="0" smtClean="0"/>
                        <a:t>),</a:t>
                      </a:r>
                    </a:p>
                    <a:p>
                      <a:pPr algn="ctr"/>
                      <a:r>
                        <a:rPr lang="en-US" sz="1600" dirty="0" smtClean="0"/>
                        <a:t>6 mm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 mm (</a:t>
                      </a:r>
                      <a:r>
                        <a:rPr lang="en-US" sz="1600" dirty="0" err="1" smtClean="0"/>
                        <a:t>u,v</a:t>
                      </a:r>
                      <a:r>
                        <a:rPr lang="en-US" sz="1600" dirty="0" smtClean="0"/>
                        <a:t>),</a:t>
                      </a:r>
                    </a:p>
                    <a:p>
                      <a:pPr algn="ctr"/>
                      <a:r>
                        <a:rPr lang="en-US" sz="1600" dirty="0" smtClean="0"/>
                        <a:t>6 mm (</a:t>
                      </a:r>
                      <a:r>
                        <a:rPr lang="en-US" sz="1600" dirty="0" err="1" smtClean="0"/>
                        <a:t>w</a:t>
                      </a:r>
                      <a:r>
                        <a:rPr lang="en-US" sz="160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e</a:t>
                      </a:r>
                      <a:r>
                        <a:rPr lang="en-US" sz="1600" baseline="30000" dirty="0" smtClean="0"/>
                        <a:t>+</a:t>
                      </a:r>
                      <a:r>
                        <a:rPr lang="en-US" sz="1600" dirty="0" smtClean="0"/>
                        <a:t> momentum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0.31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(80% core)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(80% core)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0.32 </a:t>
                      </a:r>
                      <a:r>
                        <a:rPr lang="en-US" sz="1600" dirty="0" err="1" smtClean="0"/>
                        <a:t>MeV</a:t>
                      </a:r>
                      <a:endParaRPr lang="en-US" sz="1600" dirty="0" smtClean="0"/>
                    </a:p>
                    <a:p>
                      <a:pPr algn="ctr"/>
                      <a:r>
                        <a:rPr lang="en-US" sz="1600" dirty="0" smtClean="0"/>
                        <a:t>(86% core)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e</a:t>
                      </a:r>
                      <a:r>
                        <a:rPr lang="en-US" sz="1600" baseline="30000" dirty="0" smtClean="0"/>
                        <a:t>+ </a:t>
                      </a:r>
                      <a:r>
                        <a:rPr lang="en-US" sz="1600" baseline="0" dirty="0" smtClean="0"/>
                        <a:t>angle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9.4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6.7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11.0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7.2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10.8 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baseline="0" dirty="0" smtClean="0"/>
                        <a:t>(</a:t>
                      </a:r>
                      <a:r>
                        <a:rPr lang="en-US" sz="1600" baseline="0" dirty="0" err="1" smtClean="0"/>
                        <a:t>θ</a:t>
                      </a:r>
                      <a:r>
                        <a:rPr lang="en-US" sz="1600" baseline="0" dirty="0" smtClean="0"/>
                        <a:t>)</a:t>
                      </a:r>
                      <a:r>
                        <a:rPr lang="en-US" sz="1600" dirty="0" smtClean="0"/>
                        <a:t>,</a:t>
                      </a:r>
                    </a:p>
                    <a:p>
                      <a:pPr algn="ctr"/>
                      <a:r>
                        <a:rPr lang="en-US" sz="1600" baseline="0" dirty="0" smtClean="0"/>
                        <a:t>6.5 </a:t>
                      </a:r>
                      <a:r>
                        <a:rPr lang="en-US" sz="1600" baseline="0" dirty="0" err="1" smtClean="0"/>
                        <a:t>mrad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en-US" sz="1600" baseline="0" dirty="0" err="1" smtClean="0"/>
                        <a:t>ϕ</a:t>
                      </a:r>
                      <a:r>
                        <a:rPr lang="en-US" sz="1600" baseline="0" dirty="0" smtClean="0"/>
                        <a:t>)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</a:rPr>
                        <a:t>Vertex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1.5 mm (Z),</a:t>
                      </a:r>
                    </a:p>
                    <a:p>
                      <a:pPr algn="ctr"/>
                      <a:r>
                        <a:rPr lang="en-US" sz="1600" dirty="0" smtClean="0"/>
                        <a:t>1.1 mm (Y)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2.0 mm (Z),</a:t>
                      </a:r>
                    </a:p>
                    <a:p>
                      <a:pPr algn="ctr"/>
                      <a:r>
                        <a:rPr lang="en-US" sz="1600" dirty="0" smtClean="0"/>
                        <a:t>1.1 mm (Y)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 mm (Z),</a:t>
                      </a:r>
                    </a:p>
                    <a:p>
                      <a:pPr algn="ctr"/>
                      <a:r>
                        <a:rPr lang="en-US" sz="1600" dirty="0" smtClean="0"/>
                        <a:t>1.0 mm (Y)</a:t>
                      </a:r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/>
                        <a:t>e</a:t>
                      </a:r>
                      <a:r>
                        <a:rPr lang="en-US" sz="1600" baseline="30000" dirty="0" err="1" smtClean="0"/>
                        <a:t>+</a:t>
                      </a:r>
                      <a:r>
                        <a:rPr lang="en-US" sz="1600" baseline="0" dirty="0" err="1" smtClean="0"/>
                        <a:t>-</a:t>
                      </a:r>
                      <a:r>
                        <a:rPr lang="en-US" sz="1600" dirty="0" err="1" smtClean="0"/>
                        <a:t>γ</a:t>
                      </a:r>
                      <a:r>
                        <a:rPr lang="en-US" sz="1600" dirty="0" smtClean="0"/>
                        <a:t> timing</a:t>
                      </a:r>
                      <a:endParaRPr lang="en-US" sz="1600" dirty="0" smtClean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146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122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133 </a:t>
                      </a:r>
                      <a:r>
                        <a:rPr lang="en-US" sz="1600" dirty="0" err="1" smtClean="0"/>
                        <a:t>ps</a:t>
                      </a:r>
                      <a:endParaRPr lang="en-US" sz="1600" dirty="0"/>
                    </a:p>
                  </a:txBody>
                  <a:tcPr/>
                </a:tc>
              </a:tr>
              <a:tr h="33528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Trigger efficiency</a:t>
                      </a:r>
                      <a:endParaRPr lang="en-US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91%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92%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95%</a:t>
                      </a:r>
                      <a:endParaRPr lang="en-US" sz="1600" dirty="0"/>
                    </a:p>
                  </a:txBody>
                  <a:tcPr/>
                </a:tc>
              </a:tr>
              <a:tr h="5791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Total # of </a:t>
                      </a:r>
                      <a:r>
                        <a:rPr lang="en-US" sz="1600" dirty="0" err="1" smtClean="0"/>
                        <a:t>muons</a:t>
                      </a:r>
                      <a:r>
                        <a:rPr lang="en-US" sz="1600" baseline="0" dirty="0" smtClean="0"/>
                        <a:t>      stopped </a:t>
                      </a:r>
                      <a:r>
                        <a:rPr lang="en-US" sz="1600" dirty="0" smtClean="0"/>
                        <a:t>on target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0.7x10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/>
                        <a:t>1.9x10</a:t>
                      </a:r>
                      <a:r>
                        <a:rPr lang="en-US" sz="1600" baseline="30000" dirty="0" smtClean="0"/>
                        <a:t>14</a:t>
                      </a:r>
                      <a:endParaRPr lang="en-US" sz="1600" baseline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 performance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Date Placeholder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5" name="Group 32"/>
          <p:cNvGrpSpPr>
            <a:grpSpLocks/>
          </p:cNvGrpSpPr>
          <p:nvPr/>
        </p:nvGrpSpPr>
        <p:grpSpPr bwMode="auto">
          <a:xfrm>
            <a:off x="4956532" y="1372626"/>
            <a:ext cx="4187468" cy="3341890"/>
            <a:chOff x="2948" y="527"/>
            <a:chExt cx="2744" cy="2314"/>
          </a:xfrm>
        </p:grpSpPr>
        <p:grpSp>
          <p:nvGrpSpPr>
            <p:cNvPr id="16" name="Group 31"/>
            <p:cNvGrpSpPr>
              <a:grpSpLocks/>
            </p:cNvGrpSpPr>
            <p:nvPr/>
          </p:nvGrpSpPr>
          <p:grpSpPr bwMode="auto">
            <a:xfrm>
              <a:off x="2948" y="527"/>
              <a:ext cx="2744" cy="2314"/>
              <a:chOff x="2948" y="527"/>
              <a:chExt cx="2744" cy="2314"/>
            </a:xfrm>
          </p:grpSpPr>
          <p:grpSp>
            <p:nvGrpSpPr>
              <p:cNvPr id="18" name="Group 27"/>
              <p:cNvGrpSpPr>
                <a:grpSpLocks/>
              </p:cNvGrpSpPr>
              <p:nvPr/>
            </p:nvGrpSpPr>
            <p:grpSpPr bwMode="auto">
              <a:xfrm>
                <a:off x="2948" y="527"/>
                <a:ext cx="2744" cy="2314"/>
                <a:chOff x="2880" y="527"/>
                <a:chExt cx="2744" cy="2314"/>
              </a:xfrm>
            </p:grpSpPr>
            <p:pic>
              <p:nvPicPr>
                <p:cNvPr id="22" name="Picture 9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880" y="527"/>
                  <a:ext cx="2744" cy="2314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</p:pic>
            <p:grpSp>
              <p:nvGrpSpPr>
                <p:cNvPr id="23" name="Group 26"/>
                <p:cNvGrpSpPr>
                  <a:grpSpLocks/>
                </p:cNvGrpSpPr>
                <p:nvPr/>
              </p:nvGrpSpPr>
              <p:grpSpPr bwMode="auto">
                <a:xfrm>
                  <a:off x="3312" y="1376"/>
                  <a:ext cx="2054" cy="1177"/>
                  <a:chOff x="3312" y="1376"/>
                  <a:chExt cx="2054" cy="1177"/>
                </a:xfrm>
              </p:grpSpPr>
              <p:sp>
                <p:nvSpPr>
                  <p:cNvPr id="24" name="Rectangle 10"/>
                  <p:cNvSpPr>
                    <a:spLocks/>
                  </p:cNvSpPr>
                  <p:nvPr/>
                </p:nvSpPr>
                <p:spPr bwMode="auto">
                  <a:xfrm>
                    <a:off x="4166" y="1376"/>
                    <a:ext cx="358" cy="813"/>
                  </a:xfrm>
                  <a:prstGeom prst="rect">
                    <a:avLst/>
                  </a:prstGeom>
                  <a:solidFill>
                    <a:schemeClr val="bg1"/>
                  </a:solidFill>
                  <a:ln w="50800">
                    <a:solidFill>
                      <a:schemeClr val="bg1"/>
                    </a:solidFill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US" sz="10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endParaRPr>
                  </a:p>
                </p:txBody>
              </p:sp>
              <p:sp>
                <p:nvSpPr>
                  <p:cNvPr id="25" name="Rectangle 11"/>
                  <p:cNvSpPr>
                    <a:spLocks/>
                  </p:cNvSpPr>
                  <p:nvPr/>
                </p:nvSpPr>
                <p:spPr bwMode="auto">
                  <a:xfrm>
                    <a:off x="4565" y="1376"/>
                    <a:ext cx="796" cy="813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/>
                  </a:p>
                </p:txBody>
              </p:sp>
              <p:sp>
                <p:nvSpPr>
                  <p:cNvPr id="26" name="Rectangle 12"/>
                  <p:cNvSpPr>
                    <a:spLocks/>
                  </p:cNvSpPr>
                  <p:nvPr/>
                </p:nvSpPr>
                <p:spPr bwMode="auto">
                  <a:xfrm>
                    <a:off x="3312" y="1376"/>
                    <a:ext cx="809" cy="813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27" name="Rectangle 13"/>
                  <p:cNvSpPr>
                    <a:spLocks/>
                  </p:cNvSpPr>
                  <p:nvPr/>
                </p:nvSpPr>
                <p:spPr bwMode="auto">
                  <a:xfrm>
                    <a:off x="3316" y="2241"/>
                    <a:ext cx="2050" cy="312"/>
                  </a:xfrm>
                  <a:prstGeom prst="rect">
                    <a:avLst/>
                  </a:prstGeom>
                  <a:noFill/>
                  <a:ln w="50800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lIns="0" tIns="0" rIns="0" bIns="0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3387" y="1587"/>
                <a:ext cx="793" cy="3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dirty="0" smtClean="0"/>
                  <a:t>Left </a:t>
                </a:r>
                <a:r>
                  <a:rPr lang="en-US" sz="1400" i="1" dirty="0" err="1" smtClean="0">
                    <a:ea typeface="Lucida Grande"/>
                    <a:cs typeface="Lucida Grande"/>
                  </a:rPr>
                  <a:t>T</a:t>
                </a:r>
                <a:r>
                  <a:rPr lang="en-US" sz="1400" i="1" baseline="-25000" dirty="0" err="1" smtClean="0">
                    <a:ea typeface="Lucida Grande"/>
                    <a:cs typeface="Lucida Grande"/>
                  </a:rPr>
                  <a:t>eγ</a:t>
                </a:r>
                <a:endParaRPr lang="en-GB" sz="1400" dirty="0" smtClean="0"/>
              </a:p>
              <a:p>
                <a:pPr algn="ctr"/>
                <a:r>
                  <a:rPr lang="en-GB" sz="1400" dirty="0"/>
                  <a:t>s</a:t>
                </a:r>
                <a:r>
                  <a:rPr lang="en-GB" sz="1400" dirty="0" smtClean="0"/>
                  <a:t>ideband</a:t>
                </a:r>
                <a:endParaRPr lang="en-GB" sz="1400" dirty="0"/>
              </a:p>
            </p:txBody>
          </p:sp>
          <p:sp>
            <p:nvSpPr>
              <p:cNvPr id="21" name="Text Box 19"/>
              <p:cNvSpPr txBox="1">
                <a:spLocks noChangeArrowheads="1"/>
              </p:cNvSpPr>
              <p:nvPr/>
            </p:nvSpPr>
            <p:spPr bwMode="auto">
              <a:xfrm>
                <a:off x="3735" y="2257"/>
                <a:ext cx="129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400" i="1" dirty="0">
                    <a:solidFill>
                      <a:srgbClr val="000000"/>
                    </a:solidFill>
                  </a:rPr>
                  <a:t>E</a:t>
                </a:r>
                <a:r>
                  <a:rPr lang="en-GB" sz="1400" i="1" baseline="-25000" dirty="0" smtClean="0">
                    <a:solidFill>
                      <a:srgbClr val="000000"/>
                    </a:solidFill>
                    <a:sym typeface="Symbol" pitchFamily="18" charset="2"/>
                  </a:rPr>
                  <a:t></a:t>
                </a:r>
                <a:r>
                  <a:rPr lang="en-GB" sz="1400" dirty="0" smtClean="0">
                    <a:solidFill>
                      <a:srgbClr val="000000"/>
                    </a:solidFill>
                    <a:sym typeface="Symbol" pitchFamily="18" charset="2"/>
                  </a:rPr>
                  <a:t> sideband</a:t>
                </a:r>
                <a:endParaRPr lang="en-GB" sz="1400" dirty="0">
                  <a:solidFill>
                    <a:srgbClr val="000000"/>
                  </a:solidFill>
                  <a:sym typeface="Symbol" pitchFamily="18" charset="2"/>
                </a:endParaRPr>
              </a:p>
            </p:txBody>
          </p:sp>
        </p:grp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 rot="17320755">
              <a:off x="3927" y="1523"/>
              <a:ext cx="992" cy="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1400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</a:rPr>
                <a:t>  </a:t>
              </a:r>
              <a:r>
                <a:rPr lang="en-GB" sz="1400" dirty="0">
                  <a:solidFill>
                    <a:srgbClr val="FF0066"/>
                  </a:solidFill>
                  <a:latin typeface="Arial" charset="0"/>
                </a:rPr>
                <a:t> Blinding &amp;</a:t>
              </a:r>
            </a:p>
            <a:p>
              <a:r>
                <a:rPr lang="en-GB" sz="1400" dirty="0">
                  <a:solidFill>
                    <a:srgbClr val="FF0066"/>
                  </a:solidFill>
                  <a:latin typeface="Arial" charset="0"/>
                </a:rPr>
                <a:t>Analysis-box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46594" y="1565782"/>
            <a:ext cx="5023906" cy="443843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technique: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Events characterized by 5 observables:</a:t>
            </a:r>
          </a:p>
          <a:p>
            <a:pPr marL="185738" indent="-185738"/>
            <a:endParaRPr lang="en-US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/>
              <a:t>Blindness policy: 				                 </a:t>
            </a:r>
            <a:r>
              <a:rPr lang="en-US" sz="1400" dirty="0" smtClean="0"/>
              <a:t>Blind box defined by </a:t>
            </a:r>
            <a:r>
              <a:rPr lang="en-US" sz="1400" i="1" dirty="0" smtClean="0">
                <a:cs typeface="Lucida Grande"/>
              </a:rPr>
              <a:t>E</a:t>
            </a:r>
            <a:r>
              <a:rPr lang="en-US" sz="1400" i="1" baseline="-25000" dirty="0" smtClean="0">
                <a:ea typeface="Lucida Grande"/>
                <a:cs typeface="Lucida Grande"/>
              </a:rPr>
              <a:t>γ</a:t>
            </a:r>
            <a:r>
              <a:rPr lang="en-US" sz="1400" dirty="0" smtClean="0">
                <a:ea typeface="Lucida Grande"/>
                <a:cs typeface="Lucida Grande"/>
              </a:rPr>
              <a:t> and </a:t>
            </a:r>
            <a:r>
              <a:rPr lang="en-US" sz="1400" i="1" dirty="0" err="1" smtClean="0">
                <a:ea typeface="Lucida Grande"/>
                <a:cs typeface="Lucida Grande"/>
              </a:rPr>
              <a:t>T</a:t>
            </a:r>
            <a:r>
              <a:rPr lang="en-US" sz="1400" i="1" baseline="-25000" dirty="0" err="1" smtClean="0">
                <a:ea typeface="Lucida Grande"/>
                <a:cs typeface="Lucida Grande"/>
              </a:rPr>
              <a:t>eγ</a:t>
            </a:r>
            <a:r>
              <a:rPr lang="en-US" sz="1400" baseline="-25000" dirty="0" smtClean="0">
                <a:ea typeface="Lucida Grande"/>
                <a:cs typeface="Lucida Grande"/>
              </a:rPr>
              <a:t> </a:t>
            </a:r>
            <a:r>
              <a:rPr lang="en-US" sz="1400" dirty="0" smtClean="0">
                <a:ea typeface="Lucida Grande"/>
                <a:cs typeface="Lucida Grande"/>
              </a:rPr>
              <a:t>.</a:t>
            </a:r>
            <a:r>
              <a:rPr lang="en-US" sz="1400" baseline="-25000" dirty="0" smtClean="0">
                <a:ea typeface="Lucida Grande"/>
                <a:cs typeface="Lucida Grande"/>
              </a:rPr>
              <a:t> </a:t>
            </a:r>
            <a:r>
              <a:rPr lang="en-US" sz="1400" dirty="0" smtClean="0">
                <a:ea typeface="Lucida Grande"/>
                <a:cs typeface="Lucida Grande"/>
              </a:rPr>
              <a:t>Events inside this box </a:t>
            </a:r>
            <a:r>
              <a:rPr lang="en-US" sz="1400" dirty="0" smtClean="0">
                <a:cs typeface="Lucida Grande"/>
              </a:rPr>
              <a:t>are not used in the development of the analysis.</a:t>
            </a:r>
          </a:p>
          <a:p>
            <a:pPr marL="185738" indent="-185738">
              <a:buFont typeface="Arial"/>
              <a:buChar char="•"/>
            </a:pPr>
            <a:endParaRPr lang="en-US" sz="600" dirty="0" smtClean="0">
              <a:cs typeface="Lucida Grande"/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>
                <a:cs typeface="Lucida Grande"/>
              </a:rPr>
              <a:t>Search method:							         </a:t>
            </a:r>
            <a:r>
              <a:rPr lang="en-US" sz="1400" dirty="0" smtClean="0">
                <a:cs typeface="Lucida Grande"/>
              </a:rPr>
              <a:t>The number of signal, </a:t>
            </a:r>
            <a:r>
              <a:rPr lang="en-US" sz="1400" dirty="0" err="1" smtClean="0">
                <a:cs typeface="Lucida Grande"/>
              </a:rPr>
              <a:t>radiative</a:t>
            </a:r>
            <a:r>
              <a:rPr lang="en-US" sz="1400" dirty="0" smtClean="0">
                <a:cs typeface="Lucida Grande"/>
              </a:rPr>
              <a:t> </a:t>
            </a:r>
            <a:r>
              <a:rPr lang="en-US" sz="1400" dirty="0" err="1" smtClean="0">
                <a:cs typeface="Lucida Grande"/>
              </a:rPr>
              <a:t>muon</a:t>
            </a:r>
            <a:r>
              <a:rPr lang="en-US" sz="1400" dirty="0" smtClean="0">
                <a:cs typeface="Lucida Grande"/>
              </a:rPr>
              <a:t> decay and accidental background events in the data sample (</a:t>
            </a:r>
            <a:r>
              <a:rPr lang="en-US" sz="1400" i="1" dirty="0" err="1" smtClean="0">
                <a:cs typeface="Lucida Grande"/>
              </a:rPr>
              <a:t>N</a:t>
            </a:r>
            <a:r>
              <a:rPr lang="en-US" sz="1400" i="1" baseline="-25000" dirty="0" err="1" smtClean="0">
                <a:cs typeface="Lucida Grande"/>
              </a:rPr>
              <a:t>sig</a:t>
            </a:r>
            <a:r>
              <a:rPr lang="en-US" sz="1400" dirty="0" smtClean="0">
                <a:cs typeface="Lucida Grande"/>
              </a:rPr>
              <a:t>,</a:t>
            </a:r>
            <a:r>
              <a:rPr lang="en-US" sz="1400" i="1" dirty="0" smtClean="0">
                <a:cs typeface="Lucida Grande"/>
              </a:rPr>
              <a:t> N</a:t>
            </a:r>
            <a:r>
              <a:rPr lang="en-US" sz="1400" i="1" baseline="-25000" dirty="0" smtClean="0">
                <a:cs typeface="Lucida Grande"/>
              </a:rPr>
              <a:t>RMD</a:t>
            </a:r>
            <a:r>
              <a:rPr lang="en-US" sz="1400" dirty="0" smtClean="0">
                <a:cs typeface="Lucida Grande"/>
              </a:rPr>
              <a:t>,</a:t>
            </a:r>
            <a:r>
              <a:rPr lang="en-US" sz="1400" i="1" dirty="0" smtClean="0">
                <a:cs typeface="Lucida Grande"/>
              </a:rPr>
              <a:t> N</a:t>
            </a:r>
            <a:r>
              <a:rPr lang="en-US" sz="1400" i="1" baseline="-25000" dirty="0" smtClean="0">
                <a:cs typeface="Lucida Grande"/>
              </a:rPr>
              <a:t>BG</a:t>
            </a:r>
            <a:r>
              <a:rPr lang="en-US" sz="1400" dirty="0" smtClean="0">
                <a:cs typeface="Lucida Grande"/>
              </a:rPr>
              <a:t>) are determined using an extended </a:t>
            </a:r>
            <a:r>
              <a:rPr lang="en-US" sz="1400" dirty="0" err="1" smtClean="0">
                <a:cs typeface="Lucida Grande"/>
              </a:rPr>
              <a:t>unbinned</a:t>
            </a:r>
            <a:r>
              <a:rPr lang="en-US" sz="1400" dirty="0" smtClean="0">
                <a:cs typeface="Lucida Grande"/>
              </a:rPr>
              <a:t> max. likelihood fit:                </a:t>
            </a:r>
          </a:p>
          <a:p>
            <a:pPr marL="185738" indent="-185738"/>
            <a:r>
              <a:rPr lang="en-US" sz="1400" dirty="0" smtClean="0">
                <a:cs typeface="Lucida Grande"/>
              </a:rPr>
              <a:t>	</a:t>
            </a:r>
          </a:p>
          <a:p>
            <a:pPr marL="185738" indent="-185738"/>
            <a:r>
              <a:rPr lang="en-US" sz="1400" dirty="0" smtClean="0">
                <a:cs typeface="Lucida Grande"/>
              </a:rPr>
              <a:t>	</a:t>
            </a:r>
          </a:p>
          <a:p>
            <a:pPr marL="185738" indent="-185738"/>
            <a:r>
              <a:rPr lang="en-US" sz="1400" dirty="0" smtClean="0">
                <a:cs typeface="Lucida Grande"/>
              </a:rPr>
              <a:t>	</a:t>
            </a:r>
          </a:p>
          <a:p>
            <a:pPr marL="185738" indent="-185738"/>
            <a:endParaRPr lang="en-US" sz="800" dirty="0" smtClean="0">
              <a:cs typeface="Lucida Grande"/>
            </a:endParaRPr>
          </a:p>
          <a:p>
            <a:pPr marL="185738" indent="-185738">
              <a:buFont typeface="Arial"/>
              <a:buChar char="•"/>
            </a:pPr>
            <a:r>
              <a:rPr lang="en-US" sz="2000" dirty="0" smtClean="0">
                <a:cs typeface="Lucida Grande"/>
              </a:rPr>
              <a:t>Fit ingredients: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877199"/>
            <a:ext cx="1841500" cy="28373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570" y="4701687"/>
            <a:ext cx="3011730" cy="56250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0500" y="4701686"/>
            <a:ext cx="3524250" cy="58270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440308"/>
            <a:ext cx="2222500" cy="27257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246594" y="5633659"/>
            <a:ext cx="8707382" cy="559819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pPr marL="185738" indent="-185738"/>
            <a:r>
              <a:rPr lang="en-US" dirty="0" smtClean="0">
                <a:cs typeface="Lucida Grande"/>
              </a:rPr>
              <a:t>	</a:t>
            </a:r>
            <a:r>
              <a:rPr lang="en-US" sz="1400" dirty="0" smtClean="0">
                <a:cs typeface="Lucida Grande"/>
              </a:rPr>
              <a:t>The </a:t>
            </a:r>
            <a:r>
              <a:rPr lang="en-US" sz="1400" dirty="0" err="1" smtClean="0">
                <a:cs typeface="Lucida Grande"/>
              </a:rPr>
              <a:t>PDFs</a:t>
            </a:r>
            <a:r>
              <a:rPr lang="en-US" sz="1400" dirty="0" smtClean="0">
                <a:cs typeface="Lucida Grande"/>
              </a:rPr>
              <a:t> (</a:t>
            </a:r>
            <a:r>
              <a:rPr lang="en-US" sz="1400" i="1" dirty="0" smtClean="0">
                <a:cs typeface="Lucida Grande"/>
              </a:rPr>
              <a:t>S</a:t>
            </a:r>
            <a:r>
              <a:rPr lang="en-US" sz="1400" dirty="0" smtClean="0">
                <a:cs typeface="Lucida Grande"/>
              </a:rPr>
              <a:t>, </a:t>
            </a:r>
            <a:r>
              <a:rPr lang="en-US" sz="1400" i="1" dirty="0" smtClean="0">
                <a:cs typeface="Lucida Grande"/>
              </a:rPr>
              <a:t>R</a:t>
            </a:r>
            <a:r>
              <a:rPr lang="en-US" sz="1400" dirty="0" smtClean="0">
                <a:cs typeface="Lucida Grande"/>
              </a:rPr>
              <a:t> and </a:t>
            </a:r>
            <a:r>
              <a:rPr lang="en-US" sz="1400" i="1" dirty="0" smtClean="0">
                <a:cs typeface="Lucida Grande"/>
              </a:rPr>
              <a:t>B</a:t>
            </a:r>
            <a:r>
              <a:rPr lang="en-US" sz="1400" dirty="0" smtClean="0">
                <a:cs typeface="Lucida Grande"/>
              </a:rPr>
              <a:t>) are considered event-by-event and are extracted from the detector response and sideband data as much as possible. The Gaussian background constraints are measured in the time sidebands.	</a:t>
            </a: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Conclusions</a:t>
            </a:r>
            <a:endParaRPr lang="en-US" sz="1200" dirty="0">
              <a:solidFill>
                <a:srgbClr val="7F7F7F"/>
              </a:solidFill>
            </a:endParaRPr>
          </a:p>
        </p:txBody>
      </p: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04630" y="2903671"/>
            <a:ext cx="12101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GB" sz="1400" dirty="0" smtClean="0"/>
              <a:t>Right </a:t>
            </a:r>
            <a:r>
              <a:rPr lang="en-US" sz="1400" i="1" dirty="0" err="1" smtClean="0">
                <a:ea typeface="Lucida Grande"/>
                <a:cs typeface="Lucida Grande"/>
              </a:rPr>
              <a:t>T</a:t>
            </a:r>
            <a:r>
              <a:rPr lang="en-US" sz="1400" i="1" baseline="-25000" dirty="0" err="1" smtClean="0">
                <a:ea typeface="Lucida Grande"/>
                <a:cs typeface="Lucida Grande"/>
              </a:rPr>
              <a:t>eγ</a:t>
            </a:r>
            <a:endParaRPr lang="en-GB" sz="1400" dirty="0" smtClean="0"/>
          </a:p>
          <a:p>
            <a:pPr algn="ctr"/>
            <a:r>
              <a:rPr lang="en-GB" sz="1400" dirty="0"/>
              <a:t>s</a:t>
            </a:r>
            <a:r>
              <a:rPr lang="en-GB" sz="1400" dirty="0" smtClean="0"/>
              <a:t>ideband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PDFs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15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6314448" y="1566355"/>
            <a:ext cx="2545000" cy="2439446"/>
            <a:chOff x="468900" y="1566354"/>
            <a:chExt cx="2545000" cy="24394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8900" y="1566354"/>
              <a:ext cx="2545000" cy="2439447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1788106" y="1712404"/>
              <a:ext cx="1070627" cy="38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3425" y="1661603"/>
              <a:ext cx="174302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63D56E"/>
                  </a:solidFill>
                </a:rPr>
                <a:t>Signal: CEX data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RMD: SM + detector response</a:t>
              </a:r>
            </a:p>
            <a:p>
              <a:r>
                <a:rPr lang="en-US" sz="1000" dirty="0" smtClean="0">
                  <a:solidFill>
                    <a:srgbClr val="FF36C9"/>
                  </a:solidFill>
                </a:rPr>
                <a:t>Acc. BG: </a:t>
              </a:r>
              <a:r>
                <a:rPr lang="en-US" sz="1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T</a:t>
              </a:r>
              <a:r>
                <a:rPr lang="en-US" sz="1000" baseline="-25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eγ</a:t>
              </a:r>
              <a:r>
                <a:rPr lang="en-US" sz="1000" baseline="-25000" dirty="0" smtClean="0">
                  <a:solidFill>
                    <a:srgbClr val="FF36C9"/>
                  </a:solidFill>
                  <a:ea typeface="Lucida Grande"/>
                  <a:cs typeface="Lucida Grande"/>
                </a:rPr>
                <a:t> </a:t>
              </a:r>
              <a:r>
                <a:rPr lang="en-US" sz="1000" dirty="0" smtClean="0">
                  <a:solidFill>
                    <a:srgbClr val="FF36C9"/>
                  </a:solidFill>
                </a:rPr>
                <a:t> sideband data</a:t>
              </a:r>
              <a:endParaRPr lang="en-US" sz="1000" dirty="0">
                <a:solidFill>
                  <a:srgbClr val="FF36C9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3488585" y="1566353"/>
            <a:ext cx="2545002" cy="2439449"/>
            <a:chOff x="3112193" y="1566354"/>
            <a:chExt cx="2545002" cy="243944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2193" y="1566354"/>
              <a:ext cx="2545002" cy="2439449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44765" y="1706054"/>
              <a:ext cx="1070627" cy="38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620084" y="1661605"/>
              <a:ext cx="174302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63D56E"/>
                  </a:solidFill>
                </a:rPr>
                <a:t>Signal: Michel data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RMD: SM + detector response</a:t>
              </a:r>
            </a:p>
            <a:p>
              <a:r>
                <a:rPr lang="en-US" sz="1000" dirty="0" smtClean="0">
                  <a:solidFill>
                    <a:srgbClr val="FF36C9"/>
                  </a:solidFill>
                </a:rPr>
                <a:t>Acc. BG: </a:t>
              </a:r>
              <a:r>
                <a:rPr lang="en-US" sz="1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T</a:t>
              </a:r>
              <a:r>
                <a:rPr lang="en-US" sz="1000" baseline="-25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eγ</a:t>
              </a:r>
              <a:r>
                <a:rPr lang="en-US" sz="1000" baseline="-25000" dirty="0" smtClean="0">
                  <a:solidFill>
                    <a:srgbClr val="FF36C9"/>
                  </a:solidFill>
                  <a:ea typeface="Lucida Grande"/>
                  <a:cs typeface="Lucida Grande"/>
                </a:rPr>
                <a:t> </a:t>
              </a:r>
              <a:r>
                <a:rPr lang="en-US" sz="1000" dirty="0" smtClean="0">
                  <a:solidFill>
                    <a:srgbClr val="FF36C9"/>
                  </a:solidFill>
                </a:rPr>
                <a:t> sideband data</a:t>
              </a:r>
              <a:endParaRPr lang="en-US" sz="1000" dirty="0">
                <a:solidFill>
                  <a:srgbClr val="FF36C9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35873" y="3927235"/>
            <a:ext cx="2545000" cy="2439446"/>
            <a:chOff x="5801382" y="1566354"/>
            <a:chExt cx="2545000" cy="243944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01382" y="1566354"/>
              <a:ext cx="2545000" cy="2439447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124465" y="1712404"/>
              <a:ext cx="1070627" cy="38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99784" y="1661603"/>
              <a:ext cx="18433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63D56E"/>
                  </a:solidFill>
                </a:rPr>
                <a:t>Signal: CEX + Michel 2-turn data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RMD: SM + detector response</a:t>
              </a:r>
            </a:p>
            <a:p>
              <a:r>
                <a:rPr lang="en-US" sz="1000" dirty="0" smtClean="0">
                  <a:solidFill>
                    <a:srgbClr val="FF36C9"/>
                  </a:solidFill>
                </a:rPr>
                <a:t>Acc. BG: </a:t>
              </a:r>
              <a:r>
                <a:rPr lang="en-US" sz="1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T</a:t>
              </a:r>
              <a:r>
                <a:rPr lang="en-US" sz="1000" baseline="-25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eγ</a:t>
              </a:r>
              <a:r>
                <a:rPr lang="en-US" sz="1000" baseline="-25000" dirty="0" smtClean="0">
                  <a:solidFill>
                    <a:srgbClr val="FF36C9"/>
                  </a:solidFill>
                  <a:ea typeface="Lucida Grande"/>
                  <a:cs typeface="Lucida Grande"/>
                </a:rPr>
                <a:t> </a:t>
              </a:r>
              <a:r>
                <a:rPr lang="en-US" sz="1000" dirty="0" smtClean="0">
                  <a:solidFill>
                    <a:srgbClr val="FF36C9"/>
                  </a:solidFill>
                </a:rPr>
                <a:t> sideband data</a:t>
              </a:r>
              <a:endParaRPr lang="en-US" sz="1000" dirty="0">
                <a:solidFill>
                  <a:srgbClr val="FF36C9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510065" y="3927235"/>
            <a:ext cx="2545002" cy="2439449"/>
            <a:chOff x="1813506" y="3927236"/>
            <a:chExt cx="2545002" cy="243944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13506" y="3927236"/>
              <a:ext cx="2545002" cy="243944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367908" y="4062953"/>
              <a:ext cx="839509" cy="38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312109" y="4018210"/>
              <a:ext cx="184333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63D56E"/>
                  </a:solidFill>
                </a:rPr>
                <a:t>Signal: CEX + Michel 2-turn data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RMD: SM + detector response</a:t>
              </a:r>
            </a:p>
            <a:p>
              <a:r>
                <a:rPr lang="en-US" sz="1000" dirty="0" smtClean="0">
                  <a:solidFill>
                    <a:srgbClr val="FF36C9"/>
                  </a:solidFill>
                </a:rPr>
                <a:t>Acc. BG: </a:t>
              </a:r>
              <a:r>
                <a:rPr lang="en-US" sz="1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T</a:t>
              </a:r>
              <a:r>
                <a:rPr lang="en-US" sz="1000" baseline="-25000" dirty="0" err="1" smtClean="0">
                  <a:solidFill>
                    <a:srgbClr val="FF36C9"/>
                  </a:solidFill>
                  <a:ea typeface="Lucida Grande"/>
                  <a:cs typeface="Lucida Grande"/>
                </a:rPr>
                <a:t>eγ</a:t>
              </a:r>
              <a:r>
                <a:rPr lang="en-US" sz="1000" baseline="-25000" dirty="0" smtClean="0">
                  <a:solidFill>
                    <a:srgbClr val="FF36C9"/>
                  </a:solidFill>
                  <a:ea typeface="Lucida Grande"/>
                  <a:cs typeface="Lucida Grande"/>
                </a:rPr>
                <a:t> </a:t>
              </a:r>
              <a:r>
                <a:rPr lang="en-US" sz="1000" dirty="0" smtClean="0">
                  <a:solidFill>
                    <a:srgbClr val="FF36C9"/>
                  </a:solidFill>
                </a:rPr>
                <a:t> sideband data</a:t>
              </a:r>
              <a:endParaRPr lang="en-US" sz="1000" dirty="0">
                <a:solidFill>
                  <a:srgbClr val="FF36C9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18607" y="1566353"/>
            <a:ext cx="2545002" cy="2439449"/>
            <a:chOff x="4451115" y="3927236"/>
            <a:chExt cx="2545002" cy="243944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51115" y="3927236"/>
              <a:ext cx="2545002" cy="2439449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6013450" y="4062953"/>
              <a:ext cx="839509" cy="3846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957651" y="4018210"/>
              <a:ext cx="1418435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63D56E"/>
                  </a:solidFill>
                </a:rPr>
                <a:t>Signal: </a:t>
              </a:r>
              <a:r>
                <a:rPr lang="en-US" sz="1000" dirty="0" smtClean="0">
                  <a:solidFill>
                    <a:srgbClr val="63D56E"/>
                  </a:solidFill>
                  <a:cs typeface="Lucida Grande"/>
                </a:rPr>
                <a:t>E</a:t>
              </a:r>
              <a:r>
                <a:rPr lang="en-US" sz="1000" baseline="-25000" dirty="0" smtClean="0">
                  <a:solidFill>
                    <a:srgbClr val="63D56E"/>
                  </a:solidFill>
                  <a:ea typeface="Lucida Grande"/>
                  <a:cs typeface="Lucida Grande"/>
                </a:rPr>
                <a:t>γ</a:t>
              </a:r>
              <a:r>
                <a:rPr lang="en-US" sz="1000" dirty="0" smtClean="0">
                  <a:solidFill>
                    <a:srgbClr val="63D56E"/>
                  </a:solidFill>
                </a:rPr>
                <a:t> sideband data</a:t>
              </a:r>
            </a:p>
            <a:p>
              <a:r>
                <a:rPr lang="en-US" sz="1000" dirty="0" smtClean="0">
                  <a:solidFill>
                    <a:srgbClr val="FF0000"/>
                  </a:solidFill>
                </a:rPr>
                <a:t>RMD: </a:t>
              </a:r>
              <a:r>
                <a:rPr lang="en-US" sz="1000" dirty="0" smtClean="0">
                  <a:solidFill>
                    <a:srgbClr val="FF0000"/>
                  </a:solidFill>
                  <a:cs typeface="Lucida Grande"/>
                </a:rPr>
                <a:t>E</a:t>
              </a:r>
              <a:r>
                <a:rPr lang="en-US" sz="1000" baseline="-25000" dirty="0" smtClean="0">
                  <a:solidFill>
                    <a:srgbClr val="FF0000"/>
                  </a:solidFill>
                  <a:ea typeface="Lucida Grande"/>
                  <a:cs typeface="Lucida Grande"/>
                </a:rPr>
                <a:t>γ</a:t>
              </a:r>
              <a:r>
                <a:rPr lang="en-US" sz="1000" dirty="0" smtClean="0">
                  <a:solidFill>
                    <a:srgbClr val="FF0000"/>
                  </a:solidFill>
                </a:rPr>
                <a:t> sideband data</a:t>
              </a:r>
            </a:p>
            <a:p>
              <a:r>
                <a:rPr lang="en-US" sz="1000" dirty="0" smtClean="0">
                  <a:solidFill>
                    <a:srgbClr val="FF36C9"/>
                  </a:solidFill>
                </a:rPr>
                <a:t>Acc. BG: Flat</a:t>
              </a:r>
              <a:endParaRPr lang="en-US" sz="1000" dirty="0">
                <a:solidFill>
                  <a:srgbClr val="FF36C9"/>
                </a:solidFill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871" y="2215603"/>
            <a:ext cx="385068" cy="34924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0253" y="2269332"/>
            <a:ext cx="349249" cy="29551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8816" y="2215603"/>
            <a:ext cx="465664" cy="34924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3592" y="4576483"/>
            <a:ext cx="420889" cy="35820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0250" y="4572208"/>
            <a:ext cx="465664" cy="35820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423907" y="4572206"/>
            <a:ext cx="2262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(</a:t>
            </a:r>
            <a:r>
              <a:rPr lang="en-US" dirty="0" err="1" smtClean="0"/>
              <a:t>PDFs</a:t>
            </a:r>
            <a:r>
              <a:rPr lang="en-US" dirty="0" smtClean="0"/>
              <a:t> averaged </a:t>
            </a:r>
            <a:r>
              <a:rPr lang="en-US" dirty="0" err="1" smtClean="0"/>
              <a:t>w.r.t</a:t>
            </a:r>
            <a:r>
              <a:rPr lang="en-US" dirty="0" smtClean="0"/>
              <a:t>. the other kinematic variables)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Conclusions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99" y="1597645"/>
            <a:ext cx="8562871" cy="473983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370358" y="4327247"/>
            <a:ext cx="2105670" cy="1596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Fit result of 2009 + 2010 data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56186" y="1479801"/>
            <a:ext cx="27640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(</a:t>
            </a:r>
            <a:r>
              <a:rPr lang="en-US" sz="1400" b="1" dirty="0" smtClean="0">
                <a:solidFill>
                  <a:srgbClr val="008000"/>
                </a:solidFill>
              </a:rPr>
              <a:t>Signal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rgbClr val="FF0000"/>
                </a:solidFill>
              </a:rPr>
              <a:t>RMD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rgbClr val="FF27D0"/>
                </a:solidFill>
              </a:rPr>
              <a:t>Accidental BG</a:t>
            </a:r>
            <a:r>
              <a:rPr lang="en-US" sz="1400" b="1" dirty="0" smtClean="0"/>
              <a:t>, </a:t>
            </a:r>
            <a:r>
              <a:rPr lang="en-US" sz="1400" b="1" dirty="0" smtClean="0">
                <a:solidFill>
                  <a:srgbClr val="334EFF"/>
                </a:solidFill>
              </a:rPr>
              <a:t>Total</a:t>
            </a:r>
            <a:r>
              <a:rPr lang="en-US" sz="1400" b="1" dirty="0" smtClean="0"/>
              <a:t>) </a:t>
            </a:r>
            <a:endParaRPr lang="en-US" sz="1400" b="1" dirty="0"/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501290" y="4497470"/>
            <a:ext cx="193235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536575" algn="l"/>
                <a:tab pos="811213" algn="l"/>
              </a:tabLst>
            </a:pPr>
            <a:r>
              <a:rPr lang="en-US" dirty="0" err="1" smtClean="0"/>
              <a:t>N</a:t>
            </a:r>
            <a:r>
              <a:rPr lang="en-US" baseline="-25000" dirty="0" err="1" smtClean="0"/>
              <a:t>obs</a:t>
            </a:r>
            <a:r>
              <a:rPr lang="en-US" baseline="-25000" dirty="0" smtClean="0"/>
              <a:t> 	</a:t>
            </a:r>
            <a:r>
              <a:rPr lang="en-US" dirty="0" smtClean="0"/>
              <a:t>=	956</a:t>
            </a:r>
          </a:p>
          <a:p>
            <a:pPr>
              <a:tabLst>
                <a:tab pos="536575" algn="l"/>
                <a:tab pos="811213" algn="l"/>
              </a:tabLst>
            </a:pPr>
            <a:r>
              <a:rPr lang="en-US" dirty="0" err="1" smtClean="0">
                <a:solidFill>
                  <a:srgbClr val="008000"/>
                </a:solidFill>
              </a:rPr>
              <a:t>N</a:t>
            </a:r>
            <a:r>
              <a:rPr lang="en-US" baseline="-25000" dirty="0" err="1" smtClean="0">
                <a:solidFill>
                  <a:srgbClr val="008000"/>
                </a:solidFill>
              </a:rPr>
              <a:t>sig</a:t>
            </a:r>
            <a:r>
              <a:rPr lang="en-US" baseline="-25000" dirty="0" smtClean="0">
                <a:solidFill>
                  <a:srgbClr val="008000"/>
                </a:solidFill>
              </a:rPr>
              <a:t> 	</a:t>
            </a:r>
            <a:r>
              <a:rPr lang="en-US" dirty="0" smtClean="0">
                <a:solidFill>
                  <a:srgbClr val="008000"/>
                </a:solidFill>
              </a:rPr>
              <a:t>=	-0.5 </a:t>
            </a:r>
            <a:r>
              <a:rPr lang="en-US" baseline="30000" dirty="0" smtClean="0">
                <a:solidFill>
                  <a:srgbClr val="008000"/>
                </a:solidFill>
              </a:rPr>
              <a:t>+7.9</a:t>
            </a:r>
            <a:r>
              <a:rPr lang="en-US" baseline="-25000" dirty="0" smtClean="0">
                <a:solidFill>
                  <a:srgbClr val="008000"/>
                </a:solidFill>
              </a:rPr>
              <a:t>-4.7</a:t>
            </a:r>
            <a:endParaRPr lang="en-US" sz="800" baseline="-25000" dirty="0" smtClean="0"/>
          </a:p>
          <a:p>
            <a:pPr>
              <a:tabLst>
                <a:tab pos="536575" algn="l"/>
                <a:tab pos="811213" algn="l"/>
              </a:tabLst>
            </a:pPr>
            <a:r>
              <a:rPr lang="en-US" dirty="0" smtClean="0">
                <a:solidFill>
                  <a:srgbClr val="FF0000"/>
                </a:solidFill>
              </a:rPr>
              <a:t>N</a:t>
            </a:r>
            <a:r>
              <a:rPr lang="en-US" baseline="-25000" dirty="0" smtClean="0">
                <a:solidFill>
                  <a:srgbClr val="FF0000"/>
                </a:solidFill>
              </a:rPr>
              <a:t>RMD	</a:t>
            </a:r>
            <a:r>
              <a:rPr lang="en-US" dirty="0" smtClean="0">
                <a:solidFill>
                  <a:srgbClr val="FF0000"/>
                </a:solidFill>
              </a:rPr>
              <a:t>=	76.5 ± 12</a:t>
            </a:r>
          </a:p>
          <a:p>
            <a:pPr>
              <a:tabLst>
                <a:tab pos="536575" algn="l"/>
                <a:tab pos="811213" algn="l"/>
              </a:tabLst>
            </a:pPr>
            <a:r>
              <a:rPr lang="en-US" dirty="0" smtClean="0">
                <a:solidFill>
                  <a:srgbClr val="FF36C9"/>
                </a:solidFill>
              </a:rPr>
              <a:t>N</a:t>
            </a:r>
            <a:r>
              <a:rPr lang="en-US" baseline="-25000" dirty="0" smtClean="0">
                <a:solidFill>
                  <a:srgbClr val="FF36C9"/>
                </a:solidFill>
              </a:rPr>
              <a:t>BG	</a:t>
            </a:r>
            <a:r>
              <a:rPr lang="en-US" dirty="0" smtClean="0">
                <a:solidFill>
                  <a:srgbClr val="FF36C9"/>
                </a:solidFill>
              </a:rPr>
              <a:t>=	882 ± 22</a:t>
            </a:r>
            <a:endParaRPr lang="en-US" baseline="-25000" dirty="0" smtClean="0">
              <a:solidFill>
                <a:srgbClr val="FF36C9"/>
              </a:solidFill>
            </a:endParaRPr>
          </a:p>
          <a:p>
            <a:endParaRPr lang="en-US" baseline="-25000" dirty="0" smtClean="0"/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514006" y="5930250"/>
            <a:ext cx="1854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(MINOS 1.645</a:t>
            </a:r>
            <a:r>
              <a:rPr lang="en-US" sz="800" dirty="0" smtClean="0"/>
              <a:t> </a:t>
            </a:r>
            <a:r>
              <a:rPr lang="en-US" sz="1400" dirty="0" err="1" smtClean="0"/>
              <a:t>σ</a:t>
            </a:r>
            <a:r>
              <a:rPr lang="en-US" sz="1400" dirty="0" smtClean="0"/>
              <a:t> errors)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Conclusions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2916616" y="4873142"/>
            <a:ext cx="3296563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1302485" y="3075383"/>
            <a:ext cx="5767387" cy="561482"/>
            <a:chOff x="2704220" y="1197949"/>
            <a:chExt cx="5767387" cy="561482"/>
          </a:xfrm>
        </p:grpSpPr>
        <p:pic>
          <p:nvPicPr>
            <p:cNvPr id="30" name="Picture 11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04220" y="1197949"/>
              <a:ext cx="5767387" cy="5492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31" name="Rectangle 30"/>
            <p:cNvSpPr/>
            <p:nvPr/>
          </p:nvSpPr>
          <p:spPr>
            <a:xfrm>
              <a:off x="4095667" y="1713712"/>
              <a:ext cx="1220193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Branching ratio normalization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930" y="1739899"/>
            <a:ext cx="8228873" cy="3916723"/>
          </a:xfrm>
        </p:spPr>
        <p:txBody>
          <a:bodyPr>
            <a:normAutofit fontScale="77500" lnSpcReduction="20000"/>
          </a:bodyPr>
          <a:lstStyle/>
          <a:p>
            <a:pPr marL="811213" indent="-811213">
              <a:buNone/>
            </a:pPr>
            <a:r>
              <a:rPr lang="en-US" sz="309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Procedure:</a:t>
            </a:r>
            <a:r>
              <a:rPr lang="en-US" sz="282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811213" indent="-811213">
              <a:buNone/>
            </a:pPr>
            <a:endParaRPr lang="en-US" sz="94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2000" dirty="0" smtClean="0"/>
              <a:t>The number of signal events in the analysis region is normalized to the number of Michel decays measured with an </a:t>
            </a:r>
            <a:r>
              <a:rPr lang="en-US" sz="2000" dirty="0" err="1" smtClean="0"/>
              <a:t>unbiassed</a:t>
            </a:r>
            <a:r>
              <a:rPr lang="en-US" sz="2000" dirty="0" smtClean="0"/>
              <a:t> trigger during data-taking (after applying the same analysis selection criteria):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Insensitive to variations in beam rate or detector conditions. Cross-checked with the number of </a:t>
            </a:r>
            <a:r>
              <a:rPr lang="en-US" sz="2000" dirty="0" err="1" smtClean="0"/>
              <a:t>radiative</a:t>
            </a:r>
            <a:r>
              <a:rPr lang="en-US" sz="2000" dirty="0" smtClean="0"/>
              <a:t> </a:t>
            </a:r>
            <a:r>
              <a:rPr lang="en-US" sz="2000" dirty="0" err="1" smtClean="0"/>
              <a:t>muon</a:t>
            </a:r>
            <a:r>
              <a:rPr lang="en-US" sz="2000" dirty="0" smtClean="0"/>
              <a:t> decays measured in the </a:t>
            </a:r>
            <a:r>
              <a:rPr lang="en-US" sz="2000" dirty="0" smtClean="0">
                <a:cs typeface="Lucida Grande"/>
              </a:rPr>
              <a:t>E</a:t>
            </a:r>
            <a:r>
              <a:rPr lang="en-US" sz="2000" baseline="-25000" dirty="0" smtClean="0">
                <a:ea typeface="Lucida Grande"/>
                <a:cs typeface="Lucida Grande"/>
              </a:rPr>
              <a:t>γ</a:t>
            </a:r>
            <a:r>
              <a:rPr lang="en-US" sz="2000" dirty="0" smtClean="0">
                <a:ea typeface="Lucida Grande"/>
                <a:cs typeface="Lucida Grande"/>
              </a:rPr>
              <a:t> sideband.</a:t>
            </a:r>
            <a:endParaRPr lang="en-US" sz="2000" dirty="0" smtClean="0">
              <a:cs typeface="Lucida Grande"/>
            </a:endParaRPr>
          </a:p>
          <a:p>
            <a:pPr marL="811213" indent="-811213">
              <a:buNone/>
            </a:pPr>
            <a:endParaRPr lang="en-US" sz="1176" dirty="0" smtClean="0"/>
          </a:p>
          <a:p>
            <a:pPr marL="811213" indent="-811213">
              <a:buNone/>
            </a:pPr>
            <a:r>
              <a:rPr lang="en-US" sz="3097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Results:</a:t>
            </a:r>
          </a:p>
          <a:p>
            <a:pPr marL="811213" indent="-811213">
              <a:buNone/>
            </a:pPr>
            <a:r>
              <a:rPr lang="en-US" sz="2323" dirty="0" smtClean="0"/>
              <a:t>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88071" y="3822702"/>
            <a:ext cx="2839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Efficiencies and detector </a:t>
            </a:r>
            <a:r>
              <a:rPr lang="en-US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acceptence</a:t>
            </a:r>
            <a:endParaRPr lang="en-US" sz="1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0622" y="3822702"/>
            <a:ext cx="1520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# of Michel events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52866" y="3044233"/>
            <a:ext cx="3634444" cy="671237"/>
          </a:xfrm>
          <a:prstGeom prst="roundRect">
            <a:avLst/>
          </a:prstGeom>
          <a:noFill/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2851152" y="3397286"/>
            <a:ext cx="407257" cy="251183"/>
          </a:xfrm>
          <a:prstGeom prst="roundRect">
            <a:avLst/>
          </a:prstGeom>
          <a:noFill/>
          <a:ln w="19050" cmpd="sng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CodeCogsEqn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578" y="3203741"/>
            <a:ext cx="493062" cy="38740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786174" y="3821214"/>
            <a:ext cx="1685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Normalization factor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377190" y="3430442"/>
            <a:ext cx="217413" cy="224374"/>
          </a:xfrm>
          <a:prstGeom prst="round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126102" y="4964801"/>
            <a:ext cx="297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7800" indent="-177800"/>
            <a:r>
              <a:rPr lang="en-US" dirty="0" smtClean="0"/>
              <a:t>k</a:t>
            </a:r>
            <a:r>
              <a:rPr lang="en-US" baseline="-25000" dirty="0" smtClean="0"/>
              <a:t>2009</a:t>
            </a:r>
            <a:r>
              <a:rPr lang="en-US" dirty="0" smtClean="0"/>
              <a:t> = (1.08 ± 0.07)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12</a:t>
            </a:r>
            <a:endParaRPr lang="en-US" dirty="0" smtClean="0"/>
          </a:p>
          <a:p>
            <a:pPr marL="177800" indent="-177800"/>
            <a:r>
              <a:rPr lang="en-US" dirty="0" smtClean="0"/>
              <a:t>k</a:t>
            </a:r>
            <a:r>
              <a:rPr lang="en-US" baseline="-25000" dirty="0" smtClean="0"/>
              <a:t>2010</a:t>
            </a:r>
            <a:r>
              <a:rPr lang="en-US" dirty="0" smtClean="0"/>
              <a:t> = (2.23 ± 0.16)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12</a:t>
            </a:r>
            <a:endParaRPr lang="en-US" dirty="0" smtClean="0"/>
          </a:p>
          <a:p>
            <a:pPr marL="177800" indent="-177800"/>
            <a:r>
              <a:rPr lang="en-US" dirty="0" smtClean="0"/>
              <a:t>k</a:t>
            </a:r>
            <a:r>
              <a:rPr lang="en-US" baseline="-25000" dirty="0" smtClean="0"/>
              <a:t>2011</a:t>
            </a:r>
            <a:r>
              <a:rPr lang="en-US" dirty="0" smtClean="0"/>
              <a:t> = 3.4 </a:t>
            </a:r>
            <a:r>
              <a:rPr lang="en-US" dirty="0" err="1" smtClean="0"/>
              <a:t>x</a:t>
            </a:r>
            <a:r>
              <a:rPr lang="en-US" dirty="0" smtClean="0"/>
              <a:t> 10</a:t>
            </a:r>
            <a:r>
              <a:rPr lang="en-US" baseline="30000" dirty="0" smtClean="0"/>
              <a:t>12</a:t>
            </a:r>
            <a:r>
              <a:rPr lang="en-US" dirty="0" smtClean="0"/>
              <a:t> (preliminary)  </a:t>
            </a:r>
          </a:p>
          <a:p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Conclusions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/>
          <p:cNvSpPr/>
          <p:nvPr/>
        </p:nvSpPr>
        <p:spPr>
          <a:xfrm>
            <a:off x="680850" y="5425042"/>
            <a:ext cx="4923062" cy="72132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Combined 2009+2010 result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054" y="2927475"/>
            <a:ext cx="3280877" cy="241489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57200" y="1543291"/>
            <a:ext cx="8229600" cy="17040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level:</a:t>
            </a:r>
          </a:p>
          <a:p>
            <a:endParaRPr lang="en-US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600" dirty="0" smtClean="0"/>
              <a:t>The calculation of the confidence interval follows a </a:t>
            </a:r>
            <a:r>
              <a:rPr lang="en-US" sz="1600" dirty="0" err="1" smtClean="0"/>
              <a:t>frequentist</a:t>
            </a:r>
            <a:r>
              <a:rPr lang="en-US" sz="1600" dirty="0" smtClean="0"/>
              <a:t> approach using profile likelihood ratio ordering (Feldman-Cousins). </a:t>
            </a:r>
            <a:r>
              <a:rPr lang="en-US" sz="1600" dirty="0" smtClean="0">
                <a:cs typeface="Lucida Grande"/>
              </a:rPr>
              <a:t>Systematic uncertainties of PDF parameters are taken into account by fluctuating the </a:t>
            </a:r>
            <a:r>
              <a:rPr lang="en-US" sz="1600" dirty="0" err="1" smtClean="0">
                <a:cs typeface="Lucida Grande"/>
              </a:rPr>
              <a:t>PDFs</a:t>
            </a:r>
            <a:r>
              <a:rPr lang="en-US" sz="1600" dirty="0" smtClean="0">
                <a:cs typeface="Lucida Grande"/>
              </a:rPr>
              <a:t> according to their uncertainties. </a:t>
            </a:r>
          </a:p>
          <a:p>
            <a:endParaRPr lang="en-US" sz="1600" dirty="0" smtClean="0">
              <a:cs typeface="Lucida Grande"/>
            </a:endParaRPr>
          </a:p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Result: </a:t>
            </a:r>
          </a:p>
          <a:p>
            <a:endParaRPr lang="en-US" sz="2400" dirty="0" smtClean="0">
              <a:cs typeface="Lucida Grande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776" y="5657844"/>
            <a:ext cx="3808415" cy="247490"/>
          </a:xfrm>
          <a:prstGeom prst="rect">
            <a:avLst/>
          </a:prstGeom>
        </p:spPr>
      </p:pic>
      <p:sp>
        <p:nvSpPr>
          <p:cNvPr id="2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pic>
        <p:nvPicPr>
          <p:cNvPr id="40" name="Picture 39" descr="MEGLFACL_Jul11_Combined_BrCLCurveFitRegion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985" y="2927475"/>
            <a:ext cx="3049918" cy="2414894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2336800" y="3375442"/>
            <a:ext cx="958056" cy="3971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5829300" y="3377032"/>
            <a:ext cx="234950" cy="1588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rot="5400000">
            <a:off x="2465389" y="4208879"/>
            <a:ext cx="1660524" cy="1588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rot="5400000">
            <a:off x="5264945" y="4204910"/>
            <a:ext cx="1660524" cy="1588"/>
          </a:xfrm>
          <a:prstGeom prst="line">
            <a:avLst/>
          </a:prstGeom>
          <a:ln w="12700" cmpd="sng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810147" y="5477416"/>
            <a:ext cx="27724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Factor 5 improvement over the</a:t>
            </a:r>
          </a:p>
          <a:p>
            <a:r>
              <a:rPr lang="en-US" sz="1600" dirty="0" smtClean="0"/>
              <a:t>previous best upper limit</a:t>
            </a:r>
            <a:endParaRPr lang="en-US" sz="1600" dirty="0"/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4734" y="5651729"/>
            <a:ext cx="431800" cy="266700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Conclusions</a:t>
            </a:r>
            <a:endParaRPr lang="en-US" sz="12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266" y="130702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8"/>
          <p:cNvSpPr txBox="1">
            <a:spLocks/>
          </p:cNvSpPr>
          <p:nvPr/>
        </p:nvSpPr>
        <p:spPr>
          <a:xfrm>
            <a:off x="7873048" y="-14150"/>
            <a:ext cx="1080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DEDF0-263E-1740-9DDF-302B7BFFF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301660"/>
            <a:ext cx="8229600" cy="968279"/>
          </a:xfrm>
        </p:spPr>
        <p:txBody>
          <a:bodyPr/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23163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0240" y="1630617"/>
            <a:ext cx="2427847" cy="117119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SINDRUM II</a:t>
            </a:r>
          </a:p>
        </p:txBody>
      </p:sp>
      <p:sp>
        <p:nvSpPr>
          <p:cNvPr id="65" name="Rectangle 64"/>
          <p:cNvSpPr/>
          <p:nvPr/>
        </p:nvSpPr>
        <p:spPr>
          <a:xfrm rot="16200000">
            <a:off x="2251321" y="1694934"/>
            <a:ext cx="1811084" cy="1682446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  <a:r>
              <a:rPr lang="en-US" sz="2000" dirty="0" smtClean="0"/>
              <a:t>          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13870" y="1660249"/>
            <a:ext cx="2509028" cy="727351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SINDRUM II</a:t>
            </a:r>
          </a:p>
        </p:txBody>
      </p:sp>
      <p:sp>
        <p:nvSpPr>
          <p:cNvPr id="69" name="Rectangle 68"/>
          <p:cNvSpPr/>
          <p:nvPr/>
        </p:nvSpPr>
        <p:spPr>
          <a:xfrm rot="16200000">
            <a:off x="6494997" y="2078289"/>
            <a:ext cx="1741706" cy="905629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  <a:r>
              <a:rPr lang="en-US" sz="2000" dirty="0" smtClean="0"/>
              <a:t>           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7542257" y="4891632"/>
            <a:ext cx="1964738" cy="17729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Babar, Belle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30147" y="3997911"/>
            <a:ext cx="2783129" cy="815390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</a:p>
        </p:txBody>
      </p:sp>
      <p:sp>
        <p:nvSpPr>
          <p:cNvPr id="82" name="Bent Arrow 81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6" name="Rectangle 85"/>
          <p:cNvSpPr/>
          <p:nvPr/>
        </p:nvSpPr>
        <p:spPr>
          <a:xfrm rot="16200000">
            <a:off x="1697722" y="4647418"/>
            <a:ext cx="1864783" cy="706412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7" name="Rectangle 86"/>
          <p:cNvSpPr/>
          <p:nvPr/>
        </p:nvSpPr>
        <p:spPr>
          <a:xfrm rot="16200000">
            <a:off x="2902730" y="4691873"/>
            <a:ext cx="1864783" cy="61750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9" y="1839507"/>
            <a:ext cx="4177244" cy="4277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Flavor violation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8336" y="2213360"/>
            <a:ext cx="4705667" cy="3903719"/>
          </a:xfrm>
        </p:spPr>
        <p:txBody>
          <a:bodyPr>
            <a:normAutofit fontScale="85000" lnSpcReduction="20000"/>
          </a:bodyPr>
          <a:lstStyle/>
          <a:p>
            <a:pPr marL="452438" indent="-452438">
              <a:buClr>
                <a:srgbClr val="FF27D0"/>
              </a:buClr>
              <a:buFont typeface="Wingdings" charset="2"/>
              <a:buChar char=""/>
            </a:pPr>
            <a:r>
              <a:rPr lang="en-US" sz="2800" dirty="0" smtClean="0"/>
              <a:t>Quarks</a:t>
            </a:r>
          </a:p>
          <a:p>
            <a:pPr marL="715963" lvl="1" indent="-263525">
              <a:buClr>
                <a:schemeClr val="tx1"/>
              </a:buClr>
            </a:pPr>
            <a:r>
              <a:rPr lang="en-US" sz="1946" dirty="0" smtClean="0"/>
              <a:t>Quark mixing observed by various accelerator experiments</a:t>
            </a:r>
          </a:p>
          <a:p>
            <a:pPr lvl="1">
              <a:buClr>
                <a:schemeClr val="tx1"/>
              </a:buClr>
            </a:pPr>
            <a:r>
              <a:rPr lang="en-US" sz="1946" dirty="0" smtClean="0"/>
              <a:t>Standard Model: </a:t>
            </a:r>
            <a:r>
              <a:rPr lang="en-US" sz="1946" i="1" dirty="0" smtClean="0"/>
              <a:t>CKM mixing matrix</a:t>
            </a:r>
          </a:p>
          <a:p>
            <a:pPr lvl="1">
              <a:buClr>
                <a:schemeClr val="tx1"/>
              </a:buClr>
              <a:buNone/>
            </a:pPr>
            <a:endParaRPr lang="en-US" sz="2000" dirty="0" smtClean="0"/>
          </a:p>
          <a:p>
            <a:pPr marL="452438" indent="-452438">
              <a:buClr>
                <a:schemeClr val="accent1"/>
              </a:buClr>
              <a:buFont typeface="Wingdings" charset="2"/>
              <a:buChar char=""/>
            </a:pPr>
            <a:r>
              <a:rPr lang="en-US" sz="2800" dirty="0" smtClean="0"/>
              <a:t>Neutrinos</a:t>
            </a:r>
          </a:p>
          <a:p>
            <a:pPr marL="715963" lvl="1" indent="-263525">
              <a:buClr>
                <a:schemeClr val="tx1"/>
              </a:buClr>
            </a:pPr>
            <a:r>
              <a:rPr lang="en-US" sz="1946" dirty="0" smtClean="0"/>
              <a:t>Neutrino oscillations observed by various neutrino experiments</a:t>
            </a:r>
          </a:p>
          <a:p>
            <a:pPr marL="715963" lvl="1" indent="-263525">
              <a:buClr>
                <a:schemeClr val="tx1"/>
              </a:buClr>
            </a:pPr>
            <a:r>
              <a:rPr lang="en-US" sz="1946" dirty="0" smtClean="0"/>
              <a:t>Standard Model: </a:t>
            </a:r>
            <a:r>
              <a:rPr lang="en-US" sz="1946" i="1" dirty="0" smtClean="0"/>
              <a:t>PMNS mixing matrix</a:t>
            </a:r>
          </a:p>
          <a:p>
            <a:pPr lvl="1">
              <a:buClr>
                <a:schemeClr val="tx1"/>
              </a:buClr>
              <a:buNone/>
            </a:pPr>
            <a:r>
              <a:rPr lang="en-US" sz="2118" dirty="0" smtClean="0"/>
              <a:t> </a:t>
            </a:r>
            <a:endParaRPr lang="en-US" sz="1946" dirty="0" smtClean="0"/>
          </a:p>
          <a:p>
            <a:pPr marL="452438" indent="-452438">
              <a:buClr>
                <a:srgbClr val="008000"/>
              </a:buClr>
              <a:buFont typeface="Wingdings" charset="2"/>
              <a:buChar char=""/>
            </a:pPr>
            <a:r>
              <a:rPr lang="en-US" sz="2800" dirty="0" smtClean="0"/>
              <a:t>Charged lepton flavor violation</a:t>
            </a:r>
          </a:p>
          <a:p>
            <a:pPr marL="715963" lvl="1" indent="-263525">
              <a:buClr>
                <a:schemeClr val="tx1"/>
              </a:buClr>
            </a:pPr>
            <a:r>
              <a:rPr lang="en-US" sz="1946" dirty="0" smtClean="0"/>
              <a:t>Not observed</a:t>
            </a:r>
          </a:p>
          <a:p>
            <a:pPr>
              <a:buClr>
                <a:srgbClr val="008000"/>
              </a:buClr>
              <a:buNone/>
            </a:pPr>
            <a:r>
              <a:rPr lang="en-US" sz="2118" dirty="0" smtClean="0"/>
              <a:t> 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312595" y="3417544"/>
            <a:ext cx="1080327" cy="353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273316" y="4578184"/>
            <a:ext cx="1080327" cy="3535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8" idx="1"/>
            <a:endCxn id="14" idx="3"/>
          </p:cNvCxnSpPr>
          <p:nvPr/>
        </p:nvCxnSpPr>
        <p:spPr>
          <a:xfrm rot="10800000" flipH="1">
            <a:off x="3273313" y="3978293"/>
            <a:ext cx="1093420" cy="776662"/>
          </a:xfrm>
          <a:prstGeom prst="line">
            <a:avLst/>
          </a:prstGeom>
          <a:ln>
            <a:solidFill>
              <a:srgbClr val="446FB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3233157" y="3811238"/>
            <a:ext cx="1160642" cy="1080329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522623" y="4918629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266" y="130702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8"/>
          <p:cNvSpPr txBox="1">
            <a:spLocks/>
          </p:cNvSpPr>
          <p:nvPr/>
        </p:nvSpPr>
        <p:spPr>
          <a:xfrm>
            <a:off x="7873048" y="-14150"/>
            <a:ext cx="1080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DEDF0-263E-1740-9DDF-302B7BFFF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301660"/>
            <a:ext cx="8229600" cy="968279"/>
          </a:xfrm>
        </p:spPr>
        <p:txBody>
          <a:bodyPr/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23163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0240" y="1630617"/>
            <a:ext cx="2427847" cy="117119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SINDRUM II</a:t>
            </a:r>
          </a:p>
        </p:txBody>
      </p:sp>
      <p:sp>
        <p:nvSpPr>
          <p:cNvPr id="65" name="Rectangle 64"/>
          <p:cNvSpPr/>
          <p:nvPr/>
        </p:nvSpPr>
        <p:spPr>
          <a:xfrm rot="16200000">
            <a:off x="2150780" y="1600742"/>
            <a:ext cx="1811084" cy="1877182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 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13870" y="1660249"/>
            <a:ext cx="2509028" cy="727351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SINDRUM II</a:t>
            </a:r>
          </a:p>
        </p:txBody>
      </p:sp>
      <p:sp>
        <p:nvSpPr>
          <p:cNvPr id="69" name="Rectangle 68"/>
          <p:cNvSpPr/>
          <p:nvPr/>
        </p:nvSpPr>
        <p:spPr>
          <a:xfrm rot="16200000">
            <a:off x="6362705" y="1945994"/>
            <a:ext cx="1741706" cy="1170214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7542257" y="4891632"/>
            <a:ext cx="1964738" cy="17729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Babar, Belle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30147" y="3994735"/>
            <a:ext cx="2783129" cy="1016695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  <p:sp>
        <p:nvSpPr>
          <p:cNvPr id="82" name="Bent Arrow 81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ctangle 86"/>
          <p:cNvSpPr/>
          <p:nvPr/>
        </p:nvSpPr>
        <p:spPr>
          <a:xfrm rot="16200000">
            <a:off x="1697722" y="4647418"/>
            <a:ext cx="1864783" cy="706412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8" name="Rectangle 87"/>
          <p:cNvSpPr/>
          <p:nvPr/>
        </p:nvSpPr>
        <p:spPr>
          <a:xfrm rot="16200000">
            <a:off x="2902730" y="4691873"/>
            <a:ext cx="1864783" cy="61750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4" name="Rectangle 83"/>
          <p:cNvSpPr/>
          <p:nvPr/>
        </p:nvSpPr>
        <p:spPr>
          <a:xfrm>
            <a:off x="2276910" y="4057170"/>
            <a:ext cx="1866967" cy="1452734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436563" y="2730165"/>
            <a:ext cx="3982388" cy="3419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 &amp; Outlook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8622" y="1522837"/>
            <a:ext cx="8697393" cy="197872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Conclusions:</a:t>
            </a:r>
          </a:p>
          <a:p>
            <a:pPr>
              <a:buNone/>
            </a:pPr>
            <a:endParaRPr lang="en-US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800" dirty="0" smtClean="0"/>
              <a:t>Combined 2009+2010 analysis result consistent with null signal, resulting in a factor 5 improvement of the world’s most stringent upper limit on </a:t>
            </a:r>
            <a:r>
              <a:rPr lang="en-US" sz="1800" dirty="0" err="1" smtClean="0"/>
              <a:t>μ</a:t>
            </a:r>
            <a:r>
              <a:rPr lang="en-US" sz="1800" baseline="30000" dirty="0" smtClean="0"/>
              <a:t>+</a:t>
            </a:r>
            <a:r>
              <a:rPr lang="en-GB" sz="1800" dirty="0" err="1" smtClean="0">
                <a:sym typeface="Symbol" pitchFamily="18" charset="2"/>
              </a:rPr>
              <a:t>e</a:t>
            </a:r>
            <a:r>
              <a:rPr lang="en-GB" sz="1800" baseline="30000" dirty="0" smtClean="0">
                <a:sym typeface="Symbol" pitchFamily="18" charset="2"/>
              </a:rPr>
              <a:t>+</a:t>
            </a:r>
            <a:r>
              <a:rPr lang="en-US" sz="1800" dirty="0" err="1" smtClean="0"/>
              <a:t>γ</a:t>
            </a:r>
            <a:r>
              <a:rPr lang="en-US" sz="1800" dirty="0" smtClean="0"/>
              <a:t> :	</a:t>
            </a:r>
          </a:p>
          <a:p>
            <a:pPr>
              <a:buNone/>
            </a:pPr>
            <a:endParaRPr lang="en-US" sz="16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249" y="2782540"/>
            <a:ext cx="3822318" cy="248395"/>
          </a:xfrm>
          <a:prstGeom prst="rect">
            <a:avLst/>
          </a:prstGeom>
        </p:spPr>
      </p:pic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June 7, 2012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Latest results from the MEG experiment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endParaRPr lang="en-US" sz="1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86" y="2817969"/>
            <a:ext cx="4782004" cy="206362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5333583" y="481370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2009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6870303" y="481370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110831" y="4813701"/>
            <a:ext cx="548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8425311" y="4813698"/>
            <a:ext cx="548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2013</a:t>
            </a:r>
          </a:p>
          <a:p>
            <a:pPr algn="ctr"/>
            <a:r>
              <a:rPr lang="en-US" sz="1400" dirty="0" smtClean="0"/>
              <a:t>(?)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7433270" y="4813698"/>
            <a:ext cx="959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2012</a:t>
            </a:r>
          </a:p>
          <a:p>
            <a:pPr algn="ctr"/>
            <a:r>
              <a:rPr lang="en-US" sz="1400" dirty="0" smtClean="0"/>
              <a:t>(expected)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8514802" y="3119131"/>
            <a:ext cx="291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 flipV="1">
            <a:off x="4587316" y="4629654"/>
            <a:ext cx="582928" cy="3110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11"/>
          <p:cNvSpPr txBox="1">
            <a:spLocks/>
          </p:cNvSpPr>
          <p:nvPr/>
        </p:nvSpPr>
        <p:spPr>
          <a:xfrm>
            <a:off x="256586" y="3030935"/>
            <a:ext cx="7952885" cy="350614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24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Outlook: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774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Analysis of 2011 data almost ready for </a:t>
            </a:r>
            <a:r>
              <a:rPr lang="en-US" sz="2323" dirty="0" err="1" smtClean="0"/>
              <a:t>unblinding</a:t>
            </a:r>
            <a:endParaRPr lang="en-US" sz="2323" dirty="0" smtClean="0"/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Physics data taking will resume next month  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r>
              <a:rPr lang="en-US" sz="2323" dirty="0" smtClean="0"/>
              <a:t>MEG is aiming for an upper limit at 90% CL of </a:t>
            </a:r>
            <a:r>
              <a:rPr lang="en-US" sz="2323" i="1" dirty="0" smtClean="0"/>
              <a:t>O</a:t>
            </a:r>
            <a:r>
              <a:rPr lang="en-US" sz="2323" dirty="0" smtClean="0"/>
              <a:t>(10</a:t>
            </a:r>
            <a:r>
              <a:rPr lang="en-US" sz="2323" baseline="30000" dirty="0" smtClean="0"/>
              <a:t>-13</a:t>
            </a:r>
            <a:r>
              <a:rPr lang="en-US" sz="2323" dirty="0" smtClean="0"/>
              <a:t>) after 2012</a:t>
            </a:r>
          </a:p>
          <a:p>
            <a:pPr marL="342900" lvl="0" indent="-342900">
              <a:spcBef>
                <a:spcPct val="20000"/>
              </a:spcBef>
            </a:pPr>
            <a:endParaRPr kumimoji="0" lang="en-US" sz="1548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</a:pPr>
            <a:endParaRPr kumimoji="0" lang="en-US" sz="1548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2824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Possible future improvements (2013+):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en-US" sz="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Active target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Thin silicon vertex tracker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New positron tracker: Single-volume </a:t>
            </a:r>
            <a:r>
              <a:rPr lang="en-US" sz="2323" dirty="0" err="1" smtClean="0"/>
              <a:t>driftchamber</a:t>
            </a:r>
            <a:r>
              <a:rPr lang="en-US" sz="2323" dirty="0" smtClean="0"/>
              <a:t>, thin </a:t>
            </a:r>
            <a:r>
              <a:rPr lang="en-US" sz="2323" dirty="0" err="1" smtClean="0"/>
              <a:t>scintillator</a:t>
            </a:r>
            <a:r>
              <a:rPr lang="en-US" sz="2323" dirty="0" smtClean="0"/>
              <a:t> tiles, etc.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sz="2323" dirty="0" smtClean="0"/>
              <a:t>Smaller photo-sensors on inner face of </a:t>
            </a:r>
            <a:r>
              <a:rPr lang="en-US" sz="2323" dirty="0" err="1" smtClean="0"/>
              <a:t>LXe</a:t>
            </a:r>
            <a:r>
              <a:rPr lang="en-US" sz="2323" dirty="0" smtClean="0"/>
              <a:t> detector</a:t>
            </a:r>
          </a:p>
          <a:p>
            <a:pPr marL="342900" lvl="0" indent="-342900">
              <a:spcBef>
                <a:spcPct val="20000"/>
              </a:spcBef>
              <a:buFont typeface="Arial"/>
              <a:buChar char="•"/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4709872"/>
            <a:ext cx="9144000" cy="1641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416720"/>
            <a:ext cx="9144000" cy="164180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14206"/>
            <a:ext cx="8229600" cy="968279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Muchos gracias </a:t>
            </a:r>
            <a:r>
              <a:rPr lang="es-E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su atención</a:t>
            </a:r>
            <a:r>
              <a:rPr lang="en-US" sz="3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3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22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0" y="350976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0" y="6414474"/>
            <a:ext cx="9144000" cy="1588"/>
          </a:xfrm>
          <a:prstGeom prst="line">
            <a:avLst/>
          </a:prstGeom>
          <a:ln>
            <a:solidFill>
              <a:schemeClr val="tx1"/>
            </a:solidFill>
          </a:ln>
          <a:effectLst>
            <a:outerShdw blurRad="40000" dist="20000" dir="162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MEGOsakaMeeting20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0024"/>
            <a:ext cx="9144000" cy="426180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309475"/>
            <a:ext cx="8229600" cy="9682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On behalf of 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he MEG Collaboration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91458"/>
            <a:ext cx="8229600" cy="968279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up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Conclusions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Calibrations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53" y="1472588"/>
            <a:ext cx="7349895" cy="48380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167" y="1472588"/>
            <a:ext cx="45719" cy="4838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Conclusions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SUSY-GUT example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143" y="1539183"/>
            <a:ext cx="6098325" cy="426959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Conclusions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86495" y="5808776"/>
            <a:ext cx="31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err="1" smtClean="0"/>
              <a:t>G.Isidori</a:t>
            </a:r>
            <a:r>
              <a:rPr lang="en-US" sz="1200" i="1" dirty="0" smtClean="0"/>
              <a:t> et al., PRD 75 (2007) 115019</a:t>
            </a:r>
            <a:endParaRPr lang="en-US" sz="12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SUSY-GUT + ν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42385"/>
            <a:ext cx="5950607" cy="42440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768163" y="2135381"/>
            <a:ext cx="193462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SPS 1a:</a:t>
            </a:r>
          </a:p>
          <a:p>
            <a:endParaRPr lang="en-US" sz="800" dirty="0" smtClean="0"/>
          </a:p>
          <a:p>
            <a:pPr marL="180975" indent="-180975">
              <a:buFont typeface="Arial"/>
              <a:buChar char="•"/>
            </a:pPr>
            <a:r>
              <a:rPr lang="en-US" dirty="0" smtClean="0"/>
              <a:t>M</a:t>
            </a:r>
            <a:r>
              <a:rPr lang="en-US" baseline="-25000" dirty="0" smtClean="0"/>
              <a:t>0</a:t>
            </a:r>
            <a:r>
              <a:rPr lang="en-US" dirty="0" smtClean="0"/>
              <a:t> = 100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80975" indent="-180975">
              <a:buFont typeface="Arial"/>
              <a:buChar char="•"/>
            </a:pPr>
            <a:r>
              <a:rPr lang="en-US" dirty="0" smtClean="0"/>
              <a:t>M</a:t>
            </a:r>
            <a:r>
              <a:rPr lang="en-US" baseline="-25000" dirty="0" smtClean="0"/>
              <a:t>1/2</a:t>
            </a:r>
            <a:r>
              <a:rPr lang="en-US" dirty="0" smtClean="0"/>
              <a:t> = 250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80975" indent="-180975">
              <a:buFont typeface="Arial"/>
              <a:buChar char="•"/>
            </a:pPr>
            <a:r>
              <a:rPr lang="en-US" dirty="0" smtClean="0"/>
              <a:t>A</a:t>
            </a:r>
            <a:r>
              <a:rPr lang="en-US" baseline="-25000" dirty="0" smtClean="0"/>
              <a:t>0</a:t>
            </a:r>
            <a:r>
              <a:rPr lang="en-US" dirty="0" smtClean="0"/>
              <a:t> = -100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180975" indent="-180975">
              <a:buFont typeface="Arial"/>
              <a:buChar char="•"/>
            </a:pPr>
            <a:r>
              <a:rPr lang="en-US" dirty="0" err="1" smtClean="0"/>
              <a:t>tan(β</a:t>
            </a:r>
            <a:r>
              <a:rPr lang="en-US" dirty="0" smtClean="0"/>
              <a:t>) = 10</a:t>
            </a:r>
          </a:p>
          <a:p>
            <a:pPr marL="180975" indent="-180975">
              <a:buFont typeface="Arial"/>
              <a:buChar char="•"/>
            </a:pPr>
            <a:r>
              <a:rPr lang="en-US" dirty="0" err="1" smtClean="0"/>
              <a:t>sign(μ</a:t>
            </a:r>
            <a:r>
              <a:rPr lang="en-US" dirty="0" smtClean="0"/>
              <a:t>) = 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rgbClr val="7F7F7F"/>
                </a:solidFill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Conclusions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  <a:endParaRPr 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5744" y="5978716"/>
            <a:ext cx="34314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S. </a:t>
            </a:r>
            <a:r>
              <a:rPr lang="en-US" sz="1200" i="1" dirty="0" err="1" smtClean="0"/>
              <a:t>Antusch</a:t>
            </a:r>
            <a:r>
              <a:rPr lang="en-US" sz="1200" i="1" dirty="0" smtClean="0"/>
              <a:t> et al., JHEP 11 (2006) 090</a:t>
            </a:r>
            <a:endParaRPr lang="en-US" sz="12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charged lepton               flavor violation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14" y="2174905"/>
            <a:ext cx="4557603" cy="3421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6273" y="5606354"/>
            <a:ext cx="8027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Processes involving </a:t>
            </a:r>
            <a:r>
              <a:rPr lang="en-US" dirty="0" err="1" smtClean="0"/>
              <a:t>muons</a:t>
            </a:r>
            <a:r>
              <a:rPr lang="en-US" dirty="0" smtClean="0"/>
              <a:t> are best constrained: </a:t>
            </a:r>
            <a:r>
              <a:rPr lang="en-US" dirty="0" err="1" smtClean="0"/>
              <a:t>Muons</a:t>
            </a:r>
            <a:r>
              <a:rPr lang="en-US" dirty="0" smtClean="0"/>
              <a:t> are copiously produced at high-intensity proton accelerators and have precisely measurable final states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3316" y="1833423"/>
            <a:ext cx="6887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Historical overview of selected charged lepton flavor violation searches: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4719019" y="3005427"/>
            <a:ext cx="1216565" cy="708527"/>
          </a:xfrm>
          <a:prstGeom prst="straightConnector1">
            <a:avLst/>
          </a:prstGeom>
          <a:ln>
            <a:solidFill>
              <a:srgbClr val="42B5E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513257" y="2333444"/>
            <a:ext cx="2914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 smtClean="0"/>
              <a:t>Marciano, Mori &amp; </a:t>
            </a:r>
            <a:r>
              <a:rPr lang="en-US" sz="1200" i="1" dirty="0" err="1" smtClean="0"/>
              <a:t>Roney</a:t>
            </a:r>
            <a:r>
              <a:rPr lang="en-US" sz="1200" i="1" dirty="0" smtClean="0"/>
              <a:t>,</a:t>
            </a:r>
          </a:p>
          <a:p>
            <a:r>
              <a:rPr lang="en-US" sz="1200" i="1" dirty="0" err="1" smtClean="0"/>
              <a:t>Annu</a:t>
            </a:r>
            <a:r>
              <a:rPr lang="en-US" sz="1200" i="1" dirty="0" smtClean="0"/>
              <a:t>. Rev. </a:t>
            </a:r>
            <a:r>
              <a:rPr lang="en-US" sz="1200" i="1" dirty="0" err="1" smtClean="0"/>
              <a:t>Nucl</a:t>
            </a:r>
            <a:r>
              <a:rPr lang="en-US" sz="1200" i="1" dirty="0" smtClean="0"/>
              <a:t>. Part. Sci. 2008 58:315–41</a:t>
            </a:r>
            <a:endParaRPr lang="en-US" sz="1200" i="1" dirty="0"/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4719015" y="4609636"/>
            <a:ext cx="1216564" cy="165769"/>
          </a:xfrm>
          <a:prstGeom prst="straightConnector1">
            <a:avLst/>
          </a:prstGeom>
          <a:ln>
            <a:solidFill>
              <a:srgbClr val="63D56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3850109" y="4526751"/>
            <a:ext cx="2085473" cy="248654"/>
          </a:xfrm>
          <a:prstGeom prst="straightConnector1">
            <a:avLst/>
          </a:prstGeom>
          <a:ln>
            <a:solidFill>
              <a:srgbClr val="66006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10800000" flipV="1">
            <a:off x="4523840" y="3713953"/>
            <a:ext cx="1411743" cy="812796"/>
          </a:xfrm>
          <a:prstGeom prst="straightConnector1">
            <a:avLst/>
          </a:prstGeom>
          <a:ln>
            <a:solidFill>
              <a:srgbClr val="E79E4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080872" y="2662825"/>
            <a:ext cx="253908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B-factories (Babar, Belle)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MEGA @ LAMPF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SINDRUM I &amp; II @ PSI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6479" y="1612308"/>
            <a:ext cx="4038600" cy="11511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Standard Model:</a:t>
            </a:r>
          </a:p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</a:t>
            </a:r>
            <a:r>
              <a:rPr lang="en-US" sz="2400" dirty="0" smtClean="0"/>
              <a:t>   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87479" y="1612308"/>
            <a:ext cx="4305776" cy="115111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the Standard Model,</a:t>
            </a:r>
          </a:p>
          <a:p>
            <a:pPr>
              <a:buNone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e.g. SUSY-GUT scenarios: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5581359" y="2716225"/>
            <a:ext cx="2085166" cy="996847"/>
            <a:chOff x="5212122" y="2520717"/>
            <a:chExt cx="2918046" cy="1395018"/>
          </a:xfrm>
        </p:grpSpPr>
        <p:pic>
          <p:nvPicPr>
            <p:cNvPr id="16" name="Picture 15" descr="mu2egamma_susy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2122" y="2693614"/>
              <a:ext cx="2918046" cy="92710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3855" y="3636335"/>
              <a:ext cx="330200" cy="2794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93645" y="3674435"/>
              <a:ext cx="279400" cy="2286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80212" y="2520717"/>
              <a:ext cx="152400" cy="1651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65771" y="3636335"/>
              <a:ext cx="279400" cy="2667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62581" y="2553914"/>
              <a:ext cx="330200" cy="2794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0832" y="2527861"/>
              <a:ext cx="317500" cy="228600"/>
            </a:xfrm>
            <a:prstGeom prst="rect">
              <a:avLst/>
            </a:prstGeom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0622" y="802958"/>
            <a:ext cx="1841500" cy="381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372" y="4020006"/>
            <a:ext cx="3210292" cy="6129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86731" y="4026107"/>
            <a:ext cx="3086121" cy="5294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3466" y="4776835"/>
            <a:ext cx="716785" cy="1767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32444" y="4781038"/>
            <a:ext cx="1596223" cy="18536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896260" y="5118422"/>
            <a:ext cx="3846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very small but not impossible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42527" y="5132533"/>
            <a:ext cx="2722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 smtClean="0"/>
              <a:t>impossible to detect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970563" y="5760691"/>
            <a:ext cx="8015466" cy="461665"/>
            <a:chOff x="1365113" y="5798113"/>
            <a:chExt cx="8015466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720713" y="5798113"/>
              <a:ext cx="765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   Observation of                   is clear sign of new physics!</a:t>
              </a: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13" y="5912701"/>
              <a:ext cx="520700" cy="3048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033353" y="5993462"/>
              <a:ext cx="970834" cy="224039"/>
            </a:xfrm>
            <a:prstGeom prst="rect">
              <a:avLst/>
            </a:prstGeom>
          </p:spPr>
        </p:pic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1114589" y="2751502"/>
            <a:ext cx="2164789" cy="1089331"/>
            <a:chOff x="861834" y="2373199"/>
            <a:chExt cx="2860727" cy="1439528"/>
          </a:xfrm>
        </p:grpSpPr>
        <p:pic>
          <p:nvPicPr>
            <p:cNvPr id="15" name="Picture 14" descr="SM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61834" y="2552506"/>
              <a:ext cx="2860727" cy="98082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2938" y="3533327"/>
              <a:ext cx="330200" cy="27940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8786" y="3533327"/>
              <a:ext cx="279400" cy="22860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720713" y="3622227"/>
              <a:ext cx="254000" cy="1905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531198" y="3622227"/>
              <a:ext cx="228600" cy="1524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8990" y="2373199"/>
              <a:ext cx="152400" cy="1651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470186" y="2445141"/>
              <a:ext cx="430133" cy="212038"/>
            </a:xfrm>
            <a:prstGeom prst="rect">
              <a:avLst/>
            </a:prstGeom>
          </p:spPr>
        </p:pic>
      </p:grpSp>
      <p:cxnSp>
        <p:nvCxnSpPr>
          <p:cNvPr id="63" name="Straight Connector 62"/>
          <p:cNvCxnSpPr/>
          <p:nvPr/>
        </p:nvCxnSpPr>
        <p:spPr>
          <a:xfrm rot="5400000">
            <a:off x="2571453" y="3535862"/>
            <a:ext cx="3847111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Date Placeholder 41"/>
          <p:cNvSpPr>
            <a:spLocks noGrp="1"/>
          </p:cNvSpPr>
          <p:nvPr>
            <p:ph type="dt" sz="half" idx="10"/>
          </p:nvPr>
        </p:nvSpPr>
        <p:spPr>
          <a:xfrm>
            <a:off x="6003689" y="6445251"/>
            <a:ext cx="1319753" cy="365125"/>
          </a:xfrm>
        </p:spPr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5" name="Footer Placeholder 44"/>
          <p:cNvSpPr>
            <a:spLocks noGrp="1"/>
          </p:cNvSpPr>
          <p:nvPr>
            <p:ph type="ftr" sz="quarter" idx="11"/>
          </p:nvPr>
        </p:nvSpPr>
        <p:spPr>
          <a:xfrm>
            <a:off x="1876862" y="6445251"/>
            <a:ext cx="2698130" cy="365125"/>
          </a:xfrm>
        </p:spPr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grpSp>
        <p:nvGrpSpPr>
          <p:cNvPr id="3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9266" y="1307024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8"/>
          <p:cNvSpPr txBox="1">
            <a:spLocks/>
          </p:cNvSpPr>
          <p:nvPr/>
        </p:nvSpPr>
        <p:spPr>
          <a:xfrm>
            <a:off x="7873048" y="-14150"/>
            <a:ext cx="1080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DEDF0-263E-1740-9DDF-302B7BFFF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30166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49349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7" name="Bent Arrow 86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grpSp>
        <p:nvGrpSpPr>
          <p:cNvPr id="2" name="Group 17"/>
          <p:cNvGrpSpPr>
            <a:grpSpLocks noChangeAspect="1"/>
          </p:cNvGrpSpPr>
          <p:nvPr/>
        </p:nvGrpSpPr>
        <p:grpSpPr>
          <a:xfrm>
            <a:off x="1938555" y="4024005"/>
            <a:ext cx="4651115" cy="2248039"/>
            <a:chOff x="252534" y="4020795"/>
            <a:chExt cx="4166883" cy="201399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2534" y="4020795"/>
              <a:ext cx="4166883" cy="201399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356785" y="4020795"/>
              <a:ext cx="2062632" cy="20139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303" y="1490807"/>
            <a:ext cx="3186407" cy="22540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37" y="1451525"/>
            <a:ext cx="3062612" cy="23029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080" y="3943937"/>
            <a:ext cx="3199703" cy="22820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1601" y="4089476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11872" y="4057172"/>
            <a:ext cx="884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SUSY –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Seesaw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89612" y="1320118"/>
            <a:ext cx="691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Little </a:t>
            </a: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31846" y="1307024"/>
            <a:ext cx="127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imensions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Slide Number Placeholder 28"/>
          <p:cNvSpPr txBox="1">
            <a:spLocks/>
          </p:cNvSpPr>
          <p:nvPr/>
        </p:nvSpPr>
        <p:spPr>
          <a:xfrm>
            <a:off x="7873048" y="-14150"/>
            <a:ext cx="10809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CDEDF0-263E-1740-9DDF-302B7BFFF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06759" y="35840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492745" y="44248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38823" y="356728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200000">
            <a:off x="5017651" y="4920159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6789210" y="610616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658226" y="6090956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5704" y="6107888"/>
            <a:ext cx="697822" cy="21918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9810" y="6096841"/>
            <a:ext cx="849338" cy="183007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 rot="16200000">
            <a:off x="700184" y="2418102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 rot="16200000">
            <a:off x="4450998" y="2564151"/>
            <a:ext cx="990600" cy="1888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420262" y="2425463"/>
            <a:ext cx="979356" cy="185412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25390" y="2500602"/>
            <a:ext cx="1143001" cy="198783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5313870" y="1451526"/>
            <a:ext cx="2768836" cy="1790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 rot="16200000">
            <a:off x="6888831" y="2223503"/>
            <a:ext cx="2160767" cy="2269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5164670" y="1475343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7851883" y="3319431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7906924" y="3421035"/>
            <a:ext cx="192653" cy="11639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itle 1"/>
          <p:cNvSpPr>
            <a:spLocks noGrp="1"/>
          </p:cNvSpPr>
          <p:nvPr>
            <p:ph type="title"/>
          </p:nvPr>
        </p:nvSpPr>
        <p:spPr>
          <a:xfrm>
            <a:off x="457200" y="301660"/>
            <a:ext cx="8229600" cy="968279"/>
          </a:xfrm>
        </p:spPr>
        <p:txBody>
          <a:bodyPr>
            <a:normAutofit/>
          </a:bodyPr>
          <a:lstStyle/>
          <a:p>
            <a:r>
              <a:rPr lang="en-US" dirty="0" smtClean="0"/>
              <a:t>                   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new physics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5222" y="726758"/>
            <a:ext cx="1841500" cy="381000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1783682" y="1630617"/>
            <a:ext cx="57821" cy="1805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841503" y="1762126"/>
            <a:ext cx="790575" cy="1809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293055" y="1625032"/>
            <a:ext cx="45719" cy="12388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598615" y="2784477"/>
            <a:ext cx="790575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ounded Rectangle 65"/>
          <p:cNvSpPr/>
          <p:nvPr/>
        </p:nvSpPr>
        <p:spPr>
          <a:xfrm>
            <a:off x="8082706" y="5753101"/>
            <a:ext cx="419944" cy="14605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699908" y="6118284"/>
            <a:ext cx="316728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favored by recent reactor &amp; accelerator neutrino experiments </a:t>
            </a:r>
            <a:endParaRPr lang="en-US" sz="900" dirty="0"/>
          </a:p>
        </p:txBody>
      </p:sp>
      <p:sp>
        <p:nvSpPr>
          <p:cNvPr id="71" name="TextBox 70"/>
          <p:cNvSpPr txBox="1"/>
          <p:nvPr/>
        </p:nvSpPr>
        <p:spPr>
          <a:xfrm>
            <a:off x="1523163" y="6111935"/>
            <a:ext cx="13477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err="1" smtClean="0"/>
              <a:t>b</a:t>
            </a:r>
            <a:r>
              <a:rPr lang="en-US" sz="900" dirty="0" smtClean="0"/>
              <a:t>-physics constraints</a:t>
            </a:r>
            <a:endParaRPr lang="en-US" sz="900" dirty="0"/>
          </a:p>
        </p:txBody>
      </p:sp>
      <p:sp>
        <p:nvSpPr>
          <p:cNvPr id="77" name="Rounded Rectangle 76"/>
          <p:cNvSpPr/>
          <p:nvPr/>
        </p:nvSpPr>
        <p:spPr>
          <a:xfrm>
            <a:off x="2826739" y="3555658"/>
            <a:ext cx="1205563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7036525" y="3797498"/>
            <a:ext cx="3431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 smtClean="0"/>
              <a:t>S. </a:t>
            </a:r>
            <a:r>
              <a:rPr lang="en-US" sz="800" i="1" dirty="0" err="1" smtClean="0"/>
              <a:t>Antusch</a:t>
            </a:r>
            <a:r>
              <a:rPr lang="en-US" sz="800" i="1" dirty="0" smtClean="0"/>
              <a:t> et al., JHEP 11 (2006) 090</a:t>
            </a:r>
            <a:endParaRPr lang="en-US" sz="800" i="1" dirty="0"/>
          </a:p>
        </p:txBody>
      </p:sp>
      <p:sp>
        <p:nvSpPr>
          <p:cNvPr id="74" name="TextBox 73"/>
          <p:cNvSpPr txBox="1"/>
          <p:nvPr/>
        </p:nvSpPr>
        <p:spPr>
          <a:xfrm rot="16200000">
            <a:off x="3149578" y="5034379"/>
            <a:ext cx="22860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G.Isidori</a:t>
            </a:r>
            <a:r>
              <a:rPr lang="en-US" sz="800" i="1" dirty="0" smtClean="0"/>
              <a:t> et al., PRD 75 (2007) 115019</a:t>
            </a:r>
            <a:endParaRPr lang="en-US" sz="800" i="1" dirty="0"/>
          </a:p>
        </p:txBody>
      </p:sp>
      <p:sp>
        <p:nvSpPr>
          <p:cNvPr id="75" name="TextBox 74"/>
          <p:cNvSpPr txBox="1"/>
          <p:nvPr/>
        </p:nvSpPr>
        <p:spPr>
          <a:xfrm rot="16200000">
            <a:off x="3187538" y="2470478"/>
            <a:ext cx="18951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K.Agashe</a:t>
            </a:r>
            <a:r>
              <a:rPr lang="en-US" sz="800" i="1" dirty="0" smtClean="0"/>
              <a:t> et al., PRD 74 (2006) 053011</a:t>
            </a:r>
            <a:endParaRPr lang="en-US" sz="800" i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1567" y="3567288"/>
            <a:ext cx="1205563" cy="206926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6894012" y="3584061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6259" y="3605158"/>
            <a:ext cx="849338" cy="187142"/>
          </a:xfrm>
          <a:prstGeom prst="rect">
            <a:avLst/>
          </a:prstGeom>
        </p:spPr>
      </p:pic>
      <p:sp>
        <p:nvSpPr>
          <p:cNvPr id="79" name="Rounded Rectangle 78"/>
          <p:cNvSpPr/>
          <p:nvPr/>
        </p:nvSpPr>
        <p:spPr>
          <a:xfrm rot="16200000">
            <a:off x="4923641" y="4828799"/>
            <a:ext cx="1012910" cy="225011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5004269" y="4836732"/>
            <a:ext cx="849338" cy="187142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 rot="16200000">
            <a:off x="1298141" y="4742750"/>
            <a:ext cx="1218271" cy="21793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297454" y="4741904"/>
            <a:ext cx="1205563" cy="206925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 rot="16200000">
            <a:off x="7185626" y="2305746"/>
            <a:ext cx="16888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/>
              <a:t>M.Blanke</a:t>
            </a:r>
            <a:r>
              <a:rPr lang="en-US" sz="800" i="1" dirty="0" smtClean="0"/>
              <a:t> et al., </a:t>
            </a:r>
            <a:r>
              <a:rPr lang="en-US" sz="800" i="1" dirty="0" err="1" smtClean="0"/>
              <a:t>Acta</a:t>
            </a:r>
            <a:r>
              <a:rPr lang="en-US" sz="800" i="1" dirty="0" smtClean="0"/>
              <a:t> Phys.</a:t>
            </a:r>
          </a:p>
          <a:p>
            <a:pPr algn="r"/>
            <a:r>
              <a:rPr lang="en-US" sz="800" i="1" dirty="0" err="1" smtClean="0"/>
              <a:t>Polon</a:t>
            </a:r>
            <a:r>
              <a:rPr lang="en-US" sz="800" i="1" dirty="0" smtClean="0"/>
              <a:t>. B41 (2010) 657</a:t>
            </a:r>
          </a:p>
        </p:txBody>
      </p:sp>
      <p:sp>
        <p:nvSpPr>
          <p:cNvPr id="85" name="Bent Arrow 84"/>
          <p:cNvSpPr/>
          <p:nvPr/>
        </p:nvSpPr>
        <p:spPr>
          <a:xfrm rot="10800000" flipH="1" flipV="1">
            <a:off x="7473818" y="5787950"/>
            <a:ext cx="512637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570240" y="1630617"/>
            <a:ext cx="2427847" cy="1171190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SINDRUM II</a:t>
            </a:r>
          </a:p>
        </p:txBody>
      </p:sp>
      <p:sp>
        <p:nvSpPr>
          <p:cNvPr id="65" name="Rectangle 64"/>
          <p:cNvSpPr/>
          <p:nvPr/>
        </p:nvSpPr>
        <p:spPr>
          <a:xfrm rot="16200000">
            <a:off x="2251321" y="1694934"/>
            <a:ext cx="1811084" cy="1682446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MEGA</a:t>
            </a:r>
            <a:r>
              <a:rPr lang="en-US" sz="2000" dirty="0" smtClean="0"/>
              <a:t>           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313870" y="1660249"/>
            <a:ext cx="2509028" cy="727351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SINDRUM II</a:t>
            </a:r>
          </a:p>
        </p:txBody>
      </p:sp>
      <p:sp>
        <p:nvSpPr>
          <p:cNvPr id="69" name="Rectangle 68"/>
          <p:cNvSpPr/>
          <p:nvPr/>
        </p:nvSpPr>
        <p:spPr>
          <a:xfrm rot="16200000">
            <a:off x="6494997" y="2078289"/>
            <a:ext cx="1741706" cy="905629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/>
              <a:t>  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  <a:r>
              <a:rPr lang="en-US" sz="2000" dirty="0" smtClean="0"/>
              <a:t>           </a:t>
            </a:r>
          </a:p>
        </p:txBody>
      </p:sp>
      <p:sp>
        <p:nvSpPr>
          <p:cNvPr id="72" name="Rectangle 71"/>
          <p:cNvSpPr/>
          <p:nvPr/>
        </p:nvSpPr>
        <p:spPr>
          <a:xfrm rot="16200000">
            <a:off x="2902730" y="4691873"/>
            <a:ext cx="1864783" cy="617505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0" name="Rectangle 79"/>
          <p:cNvSpPr/>
          <p:nvPr/>
        </p:nvSpPr>
        <p:spPr>
          <a:xfrm rot="16200000">
            <a:off x="7542257" y="4891632"/>
            <a:ext cx="1964738" cy="177297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 smtClean="0"/>
              <a:t>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Babar, Belle</a:t>
            </a:r>
          </a:p>
        </p:txBody>
      </p:sp>
      <p:sp>
        <p:nvSpPr>
          <p:cNvPr id="76" name="Rectangle 75"/>
          <p:cNvSpPr/>
          <p:nvPr/>
        </p:nvSpPr>
        <p:spPr>
          <a:xfrm>
            <a:off x="5830147" y="3997911"/>
            <a:ext cx="2783129" cy="815390"/>
          </a:xfrm>
          <a:prstGeom prst="rect">
            <a:avLst/>
          </a:prstGeom>
          <a:solidFill>
            <a:srgbClr val="E79E48">
              <a:alpha val="50000"/>
            </a:srgbClr>
          </a:solidFill>
          <a:ln>
            <a:solidFill>
              <a:srgbClr val="FF66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</a:p>
        </p:txBody>
      </p:sp>
      <p:sp>
        <p:nvSpPr>
          <p:cNvPr id="82" name="Bent Arrow 81"/>
          <p:cNvSpPr/>
          <p:nvPr/>
        </p:nvSpPr>
        <p:spPr>
          <a:xfrm rot="10800000" flipH="1" flipV="1">
            <a:off x="2016245" y="5733984"/>
            <a:ext cx="735216" cy="330334"/>
          </a:xfrm>
          <a:prstGeom prst="bentArrow">
            <a:avLst>
              <a:gd name="adj1" fmla="val 15388"/>
              <a:gd name="adj2" fmla="val 14427"/>
              <a:gd name="adj3" fmla="val 17311"/>
              <a:gd name="adj4" fmla="val 4375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 rot="16200000">
            <a:off x="1697722" y="4647418"/>
            <a:ext cx="1864783" cy="706412"/>
          </a:xfrm>
          <a:prstGeom prst="rect">
            <a:avLst/>
          </a:prstGeom>
          <a:solidFill>
            <a:srgbClr val="660066">
              <a:alpha val="50000"/>
            </a:srgbClr>
          </a:solidFill>
          <a:ln>
            <a:solidFill>
              <a:srgbClr val="66006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(g-2)</a:t>
            </a:r>
            <a:r>
              <a:rPr lang="en-US" sz="20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Experiment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9746" y="3438431"/>
            <a:ext cx="9086618" cy="20651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MEG experiment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257241" y="1628968"/>
            <a:ext cx="5862283" cy="72196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The MEG Collaboration: 60 physicists, 12 institutes,</a:t>
            </a:r>
          </a:p>
          <a:p>
            <a:pPr>
              <a:buNone/>
            </a:pPr>
            <a:r>
              <a:rPr lang="en-US" sz="2000" dirty="0" smtClean="0"/>
              <a:t>	from 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306789" y="2043665"/>
            <a:ext cx="2228653" cy="268783"/>
            <a:chOff x="1306786" y="2043663"/>
            <a:chExt cx="2228653" cy="26878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06786" y="2043663"/>
              <a:ext cx="393720" cy="261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07384" y="2043772"/>
              <a:ext cx="390483" cy="2609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68575" y="2043663"/>
              <a:ext cx="374453" cy="26101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4830" y="2043663"/>
              <a:ext cx="390483" cy="26084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2857" y="2043663"/>
              <a:ext cx="402582" cy="2687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6" name="Content Placeholder 15"/>
          <p:cNvSpPr txBox="1">
            <a:spLocks/>
          </p:cNvSpPr>
          <p:nvPr/>
        </p:nvSpPr>
        <p:spPr>
          <a:xfrm>
            <a:off x="251046" y="2370067"/>
            <a:ext cx="4354632" cy="1818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Detector location: 				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Paul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Scherrer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Institut</a:t>
            </a:r>
            <a:r>
              <a:rPr lang="en-US" sz="2000" dirty="0" smtClean="0"/>
              <a:t>              near Zürich,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Switzerland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57783" y="3424592"/>
            <a:ext cx="9086618" cy="206514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3491" y="2127226"/>
            <a:ext cx="1824374" cy="115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" name="5-Point Star 50"/>
          <p:cNvSpPr/>
          <p:nvPr/>
        </p:nvSpPr>
        <p:spPr>
          <a:xfrm>
            <a:off x="4446521" y="2245351"/>
            <a:ext cx="238946" cy="222973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9" name="Group 58"/>
          <p:cNvGrpSpPr/>
          <p:nvPr/>
        </p:nvGrpSpPr>
        <p:grpSpPr>
          <a:xfrm>
            <a:off x="251048" y="5503570"/>
            <a:ext cx="6058849" cy="1283438"/>
            <a:chOff x="251045" y="5212510"/>
            <a:chExt cx="6058849" cy="1283438"/>
          </a:xfrm>
        </p:grpSpPr>
        <p:sp>
          <p:nvSpPr>
            <p:cNvPr id="50" name="Content Placeholder 15"/>
            <p:cNvSpPr txBox="1">
              <a:spLocks/>
            </p:cNvSpPr>
            <p:nvPr/>
          </p:nvSpPr>
          <p:spPr>
            <a:xfrm>
              <a:off x="251045" y="5212510"/>
              <a:ext cx="6058849" cy="12834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Char char="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The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world’s most intense continuous low momentum positive </a:t>
              </a:r>
              <a:r>
                <a:rPr kumimoji="0" lang="en-US" sz="20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muon</a:t>
              </a:r>
              <a:r>
                <a:rPr lang="en-US" sz="2000" dirty="0" smtClean="0">
                  <a:solidFill>
                    <a:srgbClr val="FF0000"/>
                  </a:solidFill>
                </a:rPr>
                <a:t> beam </a:t>
              </a:r>
              <a:r>
                <a:rPr kumimoji="0" lang="en-US" sz="2000" b="0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 </a:t>
              </a:r>
              <a:endPara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342900" marR="0" lvl="0" indent="-342900" algn="l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1872" y="5609437"/>
              <a:ext cx="1982882" cy="263642"/>
            </a:xfrm>
            <a:prstGeom prst="rect">
              <a:avLst/>
            </a:prstGeom>
          </p:spPr>
        </p:pic>
      </p:grpSp>
      <p:sp>
        <p:nvSpPr>
          <p:cNvPr id="69" name="Bent Arrow 68"/>
          <p:cNvSpPr/>
          <p:nvPr/>
        </p:nvSpPr>
        <p:spPr>
          <a:xfrm rot="16200000" flipH="1">
            <a:off x="4519728" y="2706832"/>
            <a:ext cx="969205" cy="2937779"/>
          </a:xfrm>
          <a:prstGeom prst="bentArrow">
            <a:avLst>
              <a:gd name="adj1" fmla="val 14173"/>
              <a:gd name="adj2" fmla="val 14174"/>
              <a:gd name="adj3" fmla="val 32579"/>
              <a:gd name="adj4" fmla="val 43750"/>
            </a:avLst>
          </a:prstGeom>
          <a:solidFill>
            <a:srgbClr val="FFFF00"/>
          </a:solidFill>
          <a:ln w="25400">
            <a:solidFill>
              <a:schemeClr val="tx1"/>
            </a:solidFill>
          </a:ln>
          <a:effectLst>
            <a:glow rad="101600">
              <a:srgbClr val="FFFF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73218" y="1578245"/>
            <a:ext cx="1988497" cy="4645067"/>
          </a:xfrm>
          <a:prstGeom prst="rect">
            <a:avLst/>
          </a:prstGeom>
          <a:ln w="50800">
            <a:solidFill>
              <a:schemeClr val="tx1"/>
            </a:solidFill>
          </a:ln>
          <a:effectLst>
            <a:glow rad="101600">
              <a:srgbClr val="FFFF00">
                <a:alpha val="75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3" name="Rectangular Callout 62"/>
          <p:cNvSpPr/>
          <p:nvPr/>
        </p:nvSpPr>
        <p:spPr>
          <a:xfrm>
            <a:off x="7128835" y="5556426"/>
            <a:ext cx="1273958" cy="514262"/>
          </a:xfrm>
          <a:prstGeom prst="wedgeRectCallout">
            <a:avLst>
              <a:gd name="adj1" fmla="val -49435"/>
              <a:gd name="adj2" fmla="val -10859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05581" y="5641953"/>
            <a:ext cx="1122257" cy="335002"/>
          </a:xfrm>
          <a:prstGeom prst="rect">
            <a:avLst/>
          </a:prstGeom>
          <a:ln>
            <a:noFill/>
          </a:ln>
        </p:spPr>
      </p:pic>
      <p:sp>
        <p:nvSpPr>
          <p:cNvPr id="32" name="Date Placeholder 3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principle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104" y="1511866"/>
            <a:ext cx="1003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Signal: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3089" y="1525901"/>
            <a:ext cx="1866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Backgrounds:</a:t>
            </a:r>
          </a:p>
        </p:txBody>
      </p:sp>
      <p:cxnSp>
        <p:nvCxnSpPr>
          <p:cNvPr id="35" name="Straight Connector 34"/>
          <p:cNvCxnSpPr/>
          <p:nvPr/>
        </p:nvCxnSpPr>
        <p:spPr>
          <a:xfrm rot="5400000">
            <a:off x="981937" y="3692573"/>
            <a:ext cx="407908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233087" y="1988471"/>
            <a:ext cx="3852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/>
            <a:r>
              <a:rPr lang="en-US" dirty="0" smtClean="0"/>
              <a:t>1) </a:t>
            </a:r>
            <a:r>
              <a:rPr lang="en-US" dirty="0" err="1" smtClean="0"/>
              <a:t>Radiative</a:t>
            </a:r>
            <a:r>
              <a:rPr lang="en-US" dirty="0" smtClean="0"/>
              <a:t> </a:t>
            </a:r>
            <a:r>
              <a:rPr lang="en-US" dirty="0" err="1" smtClean="0"/>
              <a:t>muon</a:t>
            </a:r>
            <a:r>
              <a:rPr lang="en-US" dirty="0" smtClean="0"/>
              <a:t> decay (</a:t>
            </a:r>
            <a:r>
              <a:rPr lang="en-US" dirty="0" err="1" smtClean="0"/>
              <a:t>Br</a:t>
            </a:r>
            <a:r>
              <a:rPr lang="en-US" baseline="-25000" dirty="0" err="1" smtClean="0"/>
              <a:t>RMD</a:t>
            </a:r>
            <a:r>
              <a:rPr lang="en-US" baseline="-25000" dirty="0" smtClean="0"/>
              <a:t> </a:t>
            </a:r>
            <a:r>
              <a:rPr lang="en-US" dirty="0" smtClean="0"/>
              <a:t>≈ 1.4%)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45280" y="3858298"/>
            <a:ext cx="2153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/>
            <a:r>
              <a:rPr lang="en-US" dirty="0" smtClean="0"/>
              <a:t>2) Accidental overlap 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756349" y="2244137"/>
            <a:ext cx="1201389" cy="1236382"/>
            <a:chOff x="1613712" y="1939281"/>
            <a:chExt cx="1201389" cy="1236381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01926" y="2258916"/>
              <a:ext cx="341081" cy="291056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3712" y="2769872"/>
              <a:ext cx="336898" cy="274702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43759" y="1939281"/>
              <a:ext cx="160460" cy="169133"/>
            </a:xfrm>
            <a:prstGeom prst="rect">
              <a:avLst/>
            </a:prstGeom>
          </p:spPr>
        </p:pic>
        <p:grpSp>
          <p:nvGrpSpPr>
            <p:cNvPr id="65" name="Group 64"/>
            <p:cNvGrpSpPr>
              <a:grpSpLocks noChangeAspect="1"/>
            </p:cNvGrpSpPr>
            <p:nvPr/>
          </p:nvGrpSpPr>
          <p:grpSpPr>
            <a:xfrm>
              <a:off x="1847713" y="2023848"/>
              <a:ext cx="967388" cy="1151814"/>
              <a:chOff x="1408481" y="1718975"/>
              <a:chExt cx="1355132" cy="1613479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1909872" y="2370318"/>
                <a:ext cx="333560" cy="346353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001F80"/>
                  </a:gs>
                  <a:gs pos="100000">
                    <a:schemeClr val="accent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rot="5400000" flipH="1" flipV="1">
                <a:off x="2184736" y="2016863"/>
                <a:ext cx="386364" cy="307592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 flipH="1" flipV="1">
                <a:off x="1585119" y="2765838"/>
                <a:ext cx="386364" cy="307592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headEnd type="stealth" w="lg" len="lg"/>
                <a:tailEnd type="non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>
              <a:xfrm>
                <a:off x="1408481" y="3117124"/>
                <a:ext cx="231899" cy="215330"/>
              </a:xfrm>
              <a:prstGeom prst="ellipse">
                <a:avLst/>
              </a:prstGeom>
              <a:gradFill>
                <a:gsLst>
                  <a:gs pos="50000">
                    <a:srgbClr val="008000"/>
                  </a:gs>
                  <a:gs pos="100000">
                    <a:srgbClr val="AEFFB5"/>
                  </a:gs>
                </a:gsLst>
                <a:lin ang="13500000" scaled="0"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2531714" y="1718975"/>
                <a:ext cx="231899" cy="215330"/>
              </a:xfrm>
              <a:prstGeom prst="ellipse">
                <a:avLst/>
              </a:prstGeom>
              <a:gradFill flip="none" rotWithShape="1">
                <a:gsLst>
                  <a:gs pos="50000">
                    <a:srgbClr val="FF0000"/>
                  </a:gs>
                  <a:gs pos="100000">
                    <a:srgbClr val="FFFFFF"/>
                  </a:gs>
                </a:gsLst>
                <a:lin ang="13500000" scaled="0"/>
                <a:tileRect/>
              </a:gra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834460" y="3948593"/>
            <a:ext cx="1186426" cy="802907"/>
            <a:chOff x="159774" y="2329056"/>
            <a:chExt cx="1186426" cy="802907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9774" y="2329056"/>
              <a:ext cx="1186426" cy="1559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9774" y="2546988"/>
              <a:ext cx="1186426" cy="135973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9774" y="2742241"/>
              <a:ext cx="856226" cy="171245"/>
            </a:xfrm>
            <a:prstGeom prst="rect">
              <a:avLst/>
            </a:prstGeom>
          </p:spPr>
        </p:pic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775" y="2957264"/>
              <a:ext cx="760976" cy="174699"/>
            </a:xfrm>
            <a:prstGeom prst="rect">
              <a:avLst/>
            </a:prstGeom>
          </p:spPr>
        </p:pic>
      </p:grpSp>
      <p:grpSp>
        <p:nvGrpSpPr>
          <p:cNvPr id="82" name="Group 81"/>
          <p:cNvGrpSpPr/>
          <p:nvPr/>
        </p:nvGrpSpPr>
        <p:grpSpPr>
          <a:xfrm>
            <a:off x="5687621" y="2635832"/>
            <a:ext cx="1186426" cy="786960"/>
            <a:chOff x="159774" y="3216110"/>
            <a:chExt cx="1186426" cy="78696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9775" y="3632268"/>
              <a:ext cx="856225" cy="170703"/>
            </a:xfrm>
            <a:prstGeom prst="rect">
              <a:avLst/>
            </a:prstGeom>
          </p:spPr>
        </p:pic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774" y="3216110"/>
              <a:ext cx="1186426" cy="155553"/>
            </a:xfrm>
            <a:prstGeom prst="rect">
              <a:avLst/>
            </a:prstGeom>
          </p:spPr>
        </p:pic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9775" y="3421721"/>
              <a:ext cx="1186425" cy="135668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775" y="3828371"/>
              <a:ext cx="760976" cy="174699"/>
            </a:xfrm>
            <a:prstGeom prst="rect">
              <a:avLst/>
            </a:prstGeom>
          </p:spPr>
        </p:pic>
      </p:grpSp>
      <p:grpSp>
        <p:nvGrpSpPr>
          <p:cNvPr id="83" name="Group 82"/>
          <p:cNvGrpSpPr/>
          <p:nvPr/>
        </p:nvGrpSpPr>
        <p:grpSpPr>
          <a:xfrm>
            <a:off x="7500374" y="4524361"/>
            <a:ext cx="1186426" cy="786960"/>
            <a:chOff x="1847713" y="3216110"/>
            <a:chExt cx="1186426" cy="786960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847714" y="3828371"/>
              <a:ext cx="823995" cy="174699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847714" y="3632268"/>
              <a:ext cx="856225" cy="170703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47713" y="3216110"/>
              <a:ext cx="1186426" cy="155553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847714" y="3421721"/>
              <a:ext cx="1186425" cy="135668"/>
            </a:xfrm>
            <a:prstGeom prst="rect">
              <a:avLst/>
            </a:prstGeom>
          </p:spPr>
        </p:pic>
      </p:grpSp>
      <p:grpSp>
        <p:nvGrpSpPr>
          <p:cNvPr id="140" name="Group 139"/>
          <p:cNvGrpSpPr/>
          <p:nvPr/>
        </p:nvGrpSpPr>
        <p:grpSpPr>
          <a:xfrm>
            <a:off x="3366681" y="2450066"/>
            <a:ext cx="1444864" cy="1296707"/>
            <a:chOff x="7467459" y="2331056"/>
            <a:chExt cx="1444864" cy="1296706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55673" y="2711016"/>
              <a:ext cx="341081" cy="291056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7459" y="3221972"/>
              <a:ext cx="336898" cy="274702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83206" y="2331056"/>
              <a:ext cx="160460" cy="169133"/>
            </a:xfrm>
            <a:prstGeom prst="rect">
              <a:avLst/>
            </a:prstGeom>
          </p:spPr>
        </p:pic>
        <p:sp>
          <p:nvSpPr>
            <p:cNvPr id="89" name="Oval 88"/>
            <p:cNvSpPr/>
            <p:nvPr/>
          </p:nvSpPr>
          <p:spPr>
            <a:xfrm>
              <a:off x="8059384" y="2940922"/>
              <a:ext cx="238118" cy="247251"/>
            </a:xfrm>
            <a:prstGeom prst="ellipse">
              <a:avLst/>
            </a:prstGeom>
            <a:gradFill flip="none" rotWithShape="1">
              <a:gsLst>
                <a:gs pos="50000">
                  <a:srgbClr val="001F8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 rot="5400000" flipH="1" flipV="1">
              <a:off x="8199765" y="2704691"/>
              <a:ext cx="287583" cy="137536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 flipH="1" flipV="1">
              <a:off x="7827553" y="3223272"/>
              <a:ext cx="275814" cy="219580"/>
            </a:xfrm>
            <a:prstGeom prst="straightConnector1">
              <a:avLst/>
            </a:prstGeom>
            <a:ln>
              <a:solidFill>
                <a:srgbClr val="008000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/>
            <p:cNvSpPr/>
            <p:nvPr/>
          </p:nvSpPr>
          <p:spPr>
            <a:xfrm>
              <a:off x="7701457" y="3474044"/>
              <a:ext cx="165545" cy="153718"/>
            </a:xfrm>
            <a:prstGeom prst="ellipse">
              <a:avLst/>
            </a:prstGeom>
            <a:gradFill>
              <a:gsLst>
                <a:gs pos="50000">
                  <a:srgbClr val="008000"/>
                </a:gs>
                <a:gs pos="100000">
                  <a:srgbClr val="AEFFB5"/>
                </a:gs>
              </a:gsLst>
              <a:lin ang="135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8388997" y="2425148"/>
              <a:ext cx="165545" cy="153718"/>
            </a:xfrm>
            <a:prstGeom prst="ellipse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 flipV="1">
              <a:off x="8356366" y="3064067"/>
              <a:ext cx="155809" cy="8377"/>
            </a:xfrm>
            <a:prstGeom prst="straightConnector1">
              <a:avLst/>
            </a:prstGeom>
            <a:ln>
              <a:solidFill>
                <a:srgbClr val="0CFFF9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Arrow Connector 107"/>
            <p:cNvCxnSpPr/>
            <p:nvPr/>
          </p:nvCxnSpPr>
          <p:spPr>
            <a:xfrm rot="16200000" flipH="1">
              <a:off x="8269059" y="3230569"/>
              <a:ext cx="105738" cy="94284"/>
            </a:xfrm>
            <a:prstGeom prst="straightConnector1">
              <a:avLst/>
            </a:prstGeom>
            <a:ln>
              <a:solidFill>
                <a:srgbClr val="FF27D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76289" y="2975742"/>
              <a:ext cx="236034" cy="21243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455818" y="3456590"/>
              <a:ext cx="242384" cy="169211"/>
            </a:xfrm>
            <a:prstGeom prst="rect">
              <a:avLst/>
            </a:prstGeom>
          </p:spPr>
        </p:pic>
        <p:sp>
          <p:nvSpPr>
            <p:cNvPr id="133" name="Oval 132"/>
            <p:cNvSpPr/>
            <p:nvPr/>
          </p:nvSpPr>
          <p:spPr>
            <a:xfrm>
              <a:off x="8386820" y="3361509"/>
              <a:ext cx="51007" cy="53806"/>
            </a:xfrm>
            <a:prstGeom prst="ellipse">
              <a:avLst/>
            </a:prstGeom>
            <a:gradFill flip="none" rotWithShape="1">
              <a:gsLst>
                <a:gs pos="50000">
                  <a:srgbClr val="FF27D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>
            <a:xfrm>
              <a:off x="8547743" y="3037164"/>
              <a:ext cx="51007" cy="53806"/>
            </a:xfrm>
            <a:prstGeom prst="ellipse">
              <a:avLst/>
            </a:prstGeom>
            <a:gradFill flip="none" rotWithShape="1">
              <a:gsLst>
                <a:gs pos="50000">
                  <a:srgbClr val="0CFFF9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3347647" y="4285929"/>
            <a:ext cx="1433536" cy="1382317"/>
            <a:chOff x="7167128" y="3840402"/>
            <a:chExt cx="1433536" cy="1382317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555342" y="4305973"/>
              <a:ext cx="341081" cy="291056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67128" y="4816929"/>
              <a:ext cx="336898" cy="274702"/>
            </a:xfrm>
            <a:prstGeom prst="rect">
              <a:avLst/>
            </a:prstGeom>
          </p:spPr>
        </p:pic>
        <p:sp>
          <p:nvSpPr>
            <p:cNvPr id="100" name="Oval 99"/>
            <p:cNvSpPr/>
            <p:nvPr/>
          </p:nvSpPr>
          <p:spPr>
            <a:xfrm>
              <a:off x="7759053" y="4535879"/>
              <a:ext cx="238118" cy="247251"/>
            </a:xfrm>
            <a:prstGeom prst="ellipse">
              <a:avLst/>
            </a:prstGeom>
            <a:gradFill flip="none" rotWithShape="1">
              <a:gsLst>
                <a:gs pos="50000">
                  <a:srgbClr val="001F8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Arrow Connector 101"/>
            <p:cNvCxnSpPr/>
            <p:nvPr/>
          </p:nvCxnSpPr>
          <p:spPr>
            <a:xfrm rot="5400000" flipH="1" flipV="1">
              <a:off x="7527222" y="4818229"/>
              <a:ext cx="275814" cy="219580"/>
            </a:xfrm>
            <a:prstGeom prst="straightConnector1">
              <a:avLst/>
            </a:prstGeom>
            <a:ln>
              <a:solidFill>
                <a:srgbClr val="008000"/>
              </a:solidFill>
              <a:headEnd type="stealth" w="lg" len="lg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Oval 102"/>
            <p:cNvSpPr/>
            <p:nvPr/>
          </p:nvSpPr>
          <p:spPr>
            <a:xfrm>
              <a:off x="7401126" y="5069001"/>
              <a:ext cx="165545" cy="153718"/>
            </a:xfrm>
            <a:prstGeom prst="ellipse">
              <a:avLst/>
            </a:prstGeom>
            <a:gradFill>
              <a:gsLst>
                <a:gs pos="50000">
                  <a:srgbClr val="008000"/>
                </a:gs>
                <a:gs pos="100000">
                  <a:srgbClr val="AEFFB5"/>
                </a:gs>
              </a:gsLst>
              <a:lin ang="1350000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 flipH="1" flipV="1">
              <a:off x="7888099" y="4344136"/>
              <a:ext cx="216305" cy="104129"/>
            </a:xfrm>
            <a:prstGeom prst="straightConnector1">
              <a:avLst/>
            </a:prstGeom>
            <a:ln>
              <a:solidFill>
                <a:srgbClr val="0CFFF9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flipV="1">
              <a:off x="8010696" y="4422087"/>
              <a:ext cx="204551" cy="148513"/>
            </a:xfrm>
            <a:prstGeom prst="straightConnector1">
              <a:avLst/>
            </a:prstGeom>
            <a:ln>
              <a:solidFill>
                <a:srgbClr val="FF27D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946295" y="3840402"/>
              <a:ext cx="236034" cy="212431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380996" y="4122174"/>
              <a:ext cx="219668" cy="153353"/>
            </a:xfrm>
            <a:prstGeom prst="rect">
              <a:avLst/>
            </a:prstGeom>
          </p:spPr>
        </p:pic>
        <p:sp>
          <p:nvSpPr>
            <p:cNvPr id="136" name="Oval 135"/>
            <p:cNvSpPr/>
            <p:nvPr/>
          </p:nvSpPr>
          <p:spPr>
            <a:xfrm>
              <a:off x="8022813" y="4122174"/>
              <a:ext cx="110854" cy="99791"/>
            </a:xfrm>
            <a:prstGeom prst="ellipse">
              <a:avLst/>
            </a:prstGeom>
            <a:gradFill flip="none" rotWithShape="1">
              <a:gsLst>
                <a:gs pos="50000">
                  <a:srgbClr val="0CFFF9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/>
            <p:cNvSpPr/>
            <p:nvPr/>
          </p:nvSpPr>
          <p:spPr>
            <a:xfrm>
              <a:off x="8227951" y="4288048"/>
              <a:ext cx="110854" cy="99791"/>
            </a:xfrm>
            <a:prstGeom prst="ellipse">
              <a:avLst/>
            </a:prstGeom>
            <a:gradFill flip="none" rotWithShape="1">
              <a:gsLst>
                <a:gs pos="50000">
                  <a:srgbClr val="FF27D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/>
          <p:cNvGrpSpPr/>
          <p:nvPr/>
        </p:nvGrpSpPr>
        <p:grpSpPr>
          <a:xfrm>
            <a:off x="4292824" y="4927670"/>
            <a:ext cx="740438" cy="740576"/>
            <a:chOff x="7937837" y="4636394"/>
            <a:chExt cx="740438" cy="740576"/>
          </a:xfrm>
        </p:grpSpPr>
        <p:pic>
          <p:nvPicPr>
            <p:cNvPr id="98" name="Picture 9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17815" y="4896793"/>
              <a:ext cx="160460" cy="169133"/>
            </a:xfrm>
            <a:prstGeom prst="rect">
              <a:avLst/>
            </a:prstGeom>
          </p:spPr>
        </p:pic>
        <p:cxnSp>
          <p:nvCxnSpPr>
            <p:cNvPr id="101" name="Straight Arrow Connector 100"/>
            <p:cNvCxnSpPr/>
            <p:nvPr/>
          </p:nvCxnSpPr>
          <p:spPr>
            <a:xfrm rot="5400000" flipH="1" flipV="1">
              <a:off x="8133299" y="4843934"/>
              <a:ext cx="275814" cy="219580"/>
            </a:xfrm>
            <a:prstGeom prst="straightConnector1">
              <a:avLst/>
            </a:prstGeom>
            <a:ln>
              <a:solidFill>
                <a:srgbClr val="FF0000"/>
              </a:solidFill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/>
            <p:cNvSpPr/>
            <p:nvPr/>
          </p:nvSpPr>
          <p:spPr>
            <a:xfrm>
              <a:off x="8374858" y="4636394"/>
              <a:ext cx="165545" cy="153718"/>
            </a:xfrm>
            <a:prstGeom prst="ellipse">
              <a:avLst/>
            </a:prstGeom>
            <a:gradFill flip="none" rotWithShape="1">
              <a:gsLst>
                <a:gs pos="50000">
                  <a:srgbClr val="FF0000"/>
                </a:gs>
                <a:gs pos="100000">
                  <a:srgbClr val="FFFFFF"/>
                </a:gs>
              </a:gsLst>
              <a:lin ang="135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 rot="5400000" flipH="1" flipV="1">
              <a:off x="7909720" y="5129273"/>
              <a:ext cx="275814" cy="219580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tailEnd type="non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TextBox 142"/>
          <p:cNvSpPr txBox="1"/>
          <p:nvPr/>
        </p:nvSpPr>
        <p:spPr>
          <a:xfrm>
            <a:off x="2604324" y="608032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148" name="Group 147"/>
          <p:cNvGrpSpPr/>
          <p:nvPr/>
        </p:nvGrpSpPr>
        <p:grpSpPr>
          <a:xfrm>
            <a:off x="639913" y="5823767"/>
            <a:ext cx="8015466" cy="461665"/>
            <a:chOff x="1365113" y="5798113"/>
            <a:chExt cx="8015466" cy="461665"/>
          </a:xfrm>
        </p:grpSpPr>
        <p:sp>
          <p:nvSpPr>
            <p:cNvPr id="149" name="TextBox 148"/>
            <p:cNvSpPr txBox="1"/>
            <p:nvPr/>
          </p:nvSpPr>
          <p:spPr>
            <a:xfrm>
              <a:off x="1720713" y="5798113"/>
              <a:ext cx="76598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2400" dirty="0" smtClean="0">
                  <a:solidFill>
                    <a:srgbClr val="FF0000"/>
                  </a:solidFill>
                </a:rPr>
                <a:t>   Acc. background dominant, detector resolutions crucial!</a:t>
              </a:r>
            </a:p>
          </p:txBody>
        </p:sp>
        <p:pic>
          <p:nvPicPr>
            <p:cNvPr id="150" name="Picture 149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365113" y="5912701"/>
              <a:ext cx="520700" cy="304800"/>
            </a:xfrm>
            <a:prstGeom prst="rect">
              <a:avLst/>
            </a:prstGeom>
          </p:spPr>
        </p:pic>
      </p:grpSp>
      <p:pic>
        <p:nvPicPr>
          <p:cNvPr id="156" name="Picture 15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87621" y="3573744"/>
            <a:ext cx="2871458" cy="197255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3541" y="5084825"/>
            <a:ext cx="2420935" cy="209218"/>
          </a:xfrm>
          <a:prstGeom prst="rect">
            <a:avLst/>
          </a:prstGeom>
        </p:spPr>
      </p:pic>
      <p:sp>
        <p:nvSpPr>
          <p:cNvPr id="99" name="Date Placeholder 9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7" name="Footer Placeholder 10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grpSp>
        <p:nvGrpSpPr>
          <p:cNvPr id="125" name="Group 124"/>
          <p:cNvGrpSpPr/>
          <p:nvPr/>
        </p:nvGrpSpPr>
        <p:grpSpPr>
          <a:xfrm>
            <a:off x="5284332" y="5522382"/>
            <a:ext cx="3669644" cy="220291"/>
            <a:chOff x="5083631" y="5603478"/>
            <a:chExt cx="3669644" cy="22029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5083631" y="5603478"/>
              <a:ext cx="3669644" cy="220291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5448873" y="5641248"/>
              <a:ext cx="243691" cy="1440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486919" y="5655340"/>
              <a:ext cx="135779" cy="94001"/>
            </a:xfrm>
            <a:prstGeom prst="rect">
              <a:avLst/>
            </a:prstGeom>
          </p:spPr>
        </p:pic>
      </p:grpSp>
      <p:sp>
        <p:nvSpPr>
          <p:cNvPr id="120" name="TextBox 119"/>
          <p:cNvSpPr txBox="1"/>
          <p:nvPr/>
        </p:nvSpPr>
        <p:spPr>
          <a:xfrm>
            <a:off x="5197425" y="4440640"/>
            <a:ext cx="227004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Photon can come from:</a:t>
            </a:r>
            <a:endParaRPr lang="en-US" sz="800" dirty="0" smtClean="0"/>
          </a:p>
          <a:p>
            <a:pPr marL="92075" indent="-92075">
              <a:buFont typeface="+mj-lt"/>
              <a:buAutoNum type="arabicPeriod"/>
            </a:pPr>
            <a:r>
              <a:rPr lang="en-US" sz="1200" dirty="0" smtClean="0"/>
              <a:t> </a:t>
            </a:r>
            <a:r>
              <a:rPr lang="en-US" sz="1200" dirty="0" err="1" smtClean="0"/>
              <a:t>Radiative</a:t>
            </a:r>
            <a:r>
              <a:rPr lang="en-US" sz="1200" dirty="0" smtClean="0"/>
              <a:t> </a:t>
            </a:r>
            <a:r>
              <a:rPr lang="en-US" sz="1200" dirty="0" err="1" smtClean="0"/>
              <a:t>muon</a:t>
            </a:r>
            <a:r>
              <a:rPr lang="en-US" sz="1200" dirty="0" smtClean="0"/>
              <a:t> decay</a:t>
            </a:r>
          </a:p>
          <a:p>
            <a:pPr marL="92075" indent="-92075">
              <a:buFont typeface="+mj-lt"/>
              <a:buAutoNum type="arabicPeriod"/>
            </a:pPr>
            <a:r>
              <a:rPr lang="en-US" sz="1200" dirty="0" smtClean="0"/>
              <a:t> Positron annihilation in flight</a:t>
            </a:r>
          </a:p>
          <a:p>
            <a:pPr marL="92075" indent="-92075">
              <a:buFont typeface="+mj-lt"/>
              <a:buAutoNum type="arabicPeriod"/>
            </a:pPr>
            <a:r>
              <a:rPr lang="en-US" sz="1200" smtClean="0"/>
              <a:t> Brehmstralung </a:t>
            </a:r>
            <a:endParaRPr lang="en-US" sz="12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866784"/>
            <a:ext cx="3256122" cy="29811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MEG detector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08317" y="1493125"/>
            <a:ext cx="108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4908" y="2309086"/>
            <a:ext cx="3282797" cy="250828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22" y="1807798"/>
            <a:ext cx="3211743" cy="323654"/>
          </a:xfrm>
          <a:prstGeom prst="rect">
            <a:avLst/>
          </a:prstGeom>
        </p:spPr>
      </p:pic>
      <p:sp>
        <p:nvSpPr>
          <p:cNvPr id="76" name="Rectangle 75"/>
          <p:cNvSpPr/>
          <p:nvPr/>
        </p:nvSpPr>
        <p:spPr>
          <a:xfrm>
            <a:off x="4084732" y="1811140"/>
            <a:ext cx="880968" cy="555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/>
          <p:cNvSpPr/>
          <p:nvPr/>
        </p:nvSpPr>
        <p:spPr>
          <a:xfrm>
            <a:off x="6289968" y="2212514"/>
            <a:ext cx="880968" cy="283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322" y="1300152"/>
            <a:ext cx="3446320" cy="3461304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6023526" y="1493126"/>
            <a:ext cx="1352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Front 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8302218" y="1484898"/>
            <a:ext cx="1465499" cy="555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153967" y="3107647"/>
            <a:ext cx="4405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 smtClean="0">
                <a:latin typeface="Calibri"/>
                <a:cs typeface="Calibri"/>
              </a:rPr>
              <a:t>er</a:t>
            </a:r>
            <a:endParaRPr lang="en-US" sz="1000" b="1" dirty="0">
              <a:latin typeface="Calibri"/>
              <a:cs typeface="Calibri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58861" y="1493126"/>
            <a:ext cx="1500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Lateral view: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June 7, 2012</a:t>
            </a:r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DEDF0-263E-1740-9DDF-302B7BFFF57E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Latest results from the MEG experiment </a:t>
            </a:r>
            <a:endParaRPr lang="en-US"/>
          </a:p>
        </p:txBody>
      </p:sp>
      <p:cxnSp>
        <p:nvCxnSpPr>
          <p:cNvPr id="40" name="Straight Connector 39"/>
          <p:cNvCxnSpPr/>
          <p:nvPr/>
        </p:nvCxnSpPr>
        <p:spPr>
          <a:xfrm rot="10740000">
            <a:off x="1149351" y="3071026"/>
            <a:ext cx="530226" cy="100800"/>
          </a:xfrm>
          <a:prstGeom prst="line">
            <a:avLst/>
          </a:prstGeom>
          <a:ln w="12700" cmpd="sng">
            <a:solidFill>
              <a:srgbClr val="FF36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0200000">
            <a:off x="883302" y="3014293"/>
            <a:ext cx="126353" cy="45763"/>
          </a:xfrm>
          <a:prstGeom prst="line">
            <a:avLst/>
          </a:prstGeom>
          <a:ln w="12700" cmpd="sng">
            <a:solidFill>
              <a:srgbClr val="FF36C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V="1">
            <a:off x="1105962" y="2518520"/>
            <a:ext cx="631181" cy="327864"/>
          </a:xfrm>
          <a:prstGeom prst="line">
            <a:avLst/>
          </a:prstGeom>
          <a:ln w="12700" cmpd="sng">
            <a:solidFill>
              <a:srgbClr val="008000"/>
            </a:solidFill>
            <a:headEnd type="stealt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531912" y="25441"/>
            <a:ext cx="7154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Motivation</a:t>
            </a:r>
            <a:r>
              <a:rPr lang="en-US" sz="1200" dirty="0" smtClean="0"/>
              <a:t>               </a:t>
            </a: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</a:t>
            </a:r>
            <a:r>
              <a:rPr lang="en-US" sz="1200" baseline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Performance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Results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               Conclusions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57514" y="4817371"/>
            <a:ext cx="805861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Dedicated detector with non-symmetric coverage (</a:t>
            </a:r>
            <a:r>
              <a:rPr lang="en-US" sz="2000" dirty="0" smtClean="0"/>
              <a:t>Ω</a:t>
            </a:r>
            <a:r>
              <a:rPr lang="en-US" sz="2000" baseline="-25000" dirty="0" smtClean="0"/>
              <a:t>MEG</a:t>
            </a:r>
            <a:r>
              <a:rPr lang="en-US" sz="2000" dirty="0" smtClean="0"/>
              <a:t>/4π = 11%</a:t>
            </a:r>
            <a:r>
              <a:rPr lang="en-US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</a:t>
            </a:r>
          </a:p>
          <a:p>
            <a:endParaRPr lang="en-US" sz="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Photon detector with excellent spatial, temporal &amp; energy resolutions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Positron spectrometer with excellent energy &amp; timing capabilities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Stable and well monitored &amp; calibrated detector (arsenal of calibration &amp; monitoring tools)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High performance DAQ system (multi-GHz waveform digitization of nearly all 3k channels)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21855</TotalTime>
  <Words>2330</Words>
  <Application>Microsoft Macintosh PowerPoint</Application>
  <PresentationFormat>On-screen Show (4:3)</PresentationFormat>
  <Paragraphs>501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Search for lepton flavor violation: Latest results from the MEG experiment</vt:lpstr>
      <vt:lpstr>Flavor violation</vt:lpstr>
      <vt:lpstr>Search for charged lepton               flavor violation</vt:lpstr>
      <vt:lpstr>Slide 4</vt:lpstr>
      <vt:lpstr>                    in new physics</vt:lpstr>
      <vt:lpstr>                    in new physics</vt:lpstr>
      <vt:lpstr>The MEG experiment</vt:lpstr>
      <vt:lpstr>Detection principle</vt:lpstr>
      <vt:lpstr>The MEG detector</vt:lpstr>
      <vt:lpstr>The photon calorimeter</vt:lpstr>
      <vt:lpstr>The positron spectrometer</vt:lpstr>
      <vt:lpstr>History</vt:lpstr>
      <vt:lpstr>Detector performance</vt:lpstr>
      <vt:lpstr>Data analysis</vt:lpstr>
      <vt:lpstr>PDFs</vt:lpstr>
      <vt:lpstr>Fit result of 2009 + 2010 data</vt:lpstr>
      <vt:lpstr>Branching ratio normalization</vt:lpstr>
      <vt:lpstr>Combined 2009+2010 result</vt:lpstr>
      <vt:lpstr>                    in new physics</vt:lpstr>
      <vt:lpstr>                    in new physics</vt:lpstr>
      <vt:lpstr>Conclusions &amp; Outlook</vt:lpstr>
      <vt:lpstr>Muchos gracias por su atención!</vt:lpstr>
      <vt:lpstr>Back up</vt:lpstr>
      <vt:lpstr>Calibrations</vt:lpstr>
      <vt:lpstr>SUSY-GUT example</vt:lpstr>
      <vt:lpstr>SUSY-GUT + νR example</vt:lpstr>
    </vt:vector>
  </TitlesOfParts>
  <Company>UC Irvine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the MEG experiment </dc:title>
  <dc:creator>gordon</dc:creator>
  <cp:lastModifiedBy>gordon</cp:lastModifiedBy>
  <cp:revision>159</cp:revision>
  <cp:lastPrinted>2012-06-07T05:30:11Z</cp:lastPrinted>
  <dcterms:created xsi:type="dcterms:W3CDTF">2012-06-07T18:40:15Z</dcterms:created>
  <dcterms:modified xsi:type="dcterms:W3CDTF">2012-06-07T20:35:59Z</dcterms:modified>
</cp:coreProperties>
</file>