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notesSlides/notesSlide38.xml" ContentType="application/vnd.openxmlformats-officedocument.presentationml.notesSlide+xml"/>
  <Override PartName="/ppt/tags/tag424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Default Extension="xml" ContentType="application/xml"/>
  <Override PartName="/ppt/slides/slide50.xml" ContentType="application/vnd.openxmlformats-officedocument.presentationml.sl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notesSlides/notesSlide41.xml" ContentType="application/vnd.openxmlformats-officedocument.presentationml.notesSlide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418.xml" ContentType="application/vnd.openxmlformats-officedocument.presentationml.tags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notesSlides/notesSlide57.xml" ContentType="application/vnd.openxmlformats-officedocument.presentationml.notesSlide+xml"/>
  <Override PartName="/ppt/tags/tag443.xml" ContentType="application/vnd.openxmlformats-officedocument.presentationml.tags+xml"/>
  <Override PartName="/ppt/slides/slide44.xml" ContentType="application/vnd.openxmlformats-officedocument.presentationml.slide+xml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tags/tag421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notesSlides/notesSlide35.xml" ContentType="application/vnd.openxmlformats-officedocument.presentationml.notesSlide+xml"/>
  <Override PartName="/ppt/tags/tag358.xml" ContentType="application/vnd.openxmlformats-officedocument.presentationml.tags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notesSlides/notesSlide13.xml" ContentType="application/vnd.openxmlformats-officedocument.presentationml.notesSlide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notesSlides/notesSlide60.xml" ContentType="application/vnd.openxmlformats-officedocument.presentationml.notesSlide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tags/tag437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notesSlides/notesSlide29.xml" ContentType="application/vnd.openxmlformats-officedocument.presentationml.notesSlide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440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notesSlides/notesSlide54.xml" ContentType="application/vnd.openxmlformats-officedocument.presentationml.notesSlide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notesSlides/notesSlide32.xml" ContentType="application/vnd.openxmlformats-officedocument.presentationml.notesSlide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434.xml" ContentType="application/vnd.openxmlformats-officedocument.presentationml.tags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notesSlides/notesSlide48.xml" ContentType="application/vnd.openxmlformats-officedocument.presentationml.notesSlide+xml"/>
  <Override PartName="/ppt/slides/slide35.xml" ContentType="application/vnd.openxmlformats-officedocument.presentationml.slide+xml"/>
  <Override PartName="/ppt/tags/tag412.xml" ContentType="application/vnd.openxmlformats-officedocument.presentationml.tags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notesSlides/notesSlide26.xml" ContentType="application/vnd.openxmlformats-officedocument.presentationml.notesSlide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notesSlides/notesSlide51.xml" ContentType="application/vnd.openxmlformats-officedocument.presentationml.notesSlide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tags/tag330.xml" ContentType="application/vnd.openxmlformats-officedocument.presentationml.tags+xml"/>
  <Override PartName="/ppt/tags/tag428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ags/tag100.xml" ContentType="application/vnd.openxmlformats-officedocument.presentationml.tags+xml"/>
  <Override PartName="/ppt/notesSlides/notesSlide45.xml" ContentType="application/vnd.openxmlformats-officedocument.presentationml.notesSlide+xml"/>
  <Override PartName="/ppt/tags/tag368.xml" ContentType="application/vnd.openxmlformats-officedocument.presentationml.tags+xml"/>
  <Override PartName="/ppt/tags/tag431.xml" ContentType="application/vnd.openxmlformats-officedocument.presentationml.tags+xml"/>
  <Override PartName="/ppt/slides/slide32.xml" ContentType="application/vnd.openxmlformats-officedocument.presentationml.slide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notesSlides/notesSlide23.xml" ContentType="application/vnd.openxmlformats-officedocument.presentationml.notesSlide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371.xml" ContentType="application/vnd.openxmlformats-officedocument.presentationml.tags+xml"/>
  <Override PartName="/ppt/tags/tag38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tags/tag436.xml" ContentType="application/vnd.openxmlformats-officedocument.presentationml.tag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notesSlides/notesSlide39.xml" ContentType="application/vnd.openxmlformats-officedocument.presentationml.notesSlide+xml"/>
  <Override PartName="/ppt/tags/tag41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tags/tag206.xml" ContentType="application/vnd.openxmlformats-officedocument.presentationml.tags+xml"/>
  <Override PartName="/ppt/notesSlides/notesSlide28.xml" ContentType="application/vnd.openxmlformats-officedocument.presentationml.notesSlide+xml"/>
  <Override PartName="/ppt/tags/tag253.xml" ContentType="application/vnd.openxmlformats-officedocument.presentationml.tags+xml"/>
  <Override PartName="/ppt/tags/tag387.xml" ContentType="application/vnd.openxmlformats-officedocument.presentationml.tags+xml"/>
  <Override PartName="/ppt/tags/tag398.xml" ContentType="application/vnd.openxmlformats-officedocument.presentationml.tags+xml"/>
  <Override PartName="/ppt/tags/tag403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notesSlides/notesSlide42.xml" ContentType="application/vnd.openxmlformats-officedocument.presentationml.notesSlide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tags/tag157.xml" ContentType="application/vnd.openxmlformats-officedocument.presentationml.tags+xml"/>
  <Override PartName="/ppt/notesSlides/notesSlide31.xml" ContentType="application/vnd.openxmlformats-officedocument.presentationml.notesSlide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90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ppt/tags/tag408.xml" ContentType="application/vnd.openxmlformats-officedocument.presentationml.tags+xml"/>
  <Override PartName="/ppt/tags/tag41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444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tags/tag433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notesSlides/notesSlide36.xml" ContentType="application/vnd.openxmlformats-officedocument.presentationml.notesSlide+xml"/>
  <Override PartName="/ppt/tags/tag359.xml" ContentType="application/vnd.openxmlformats-officedocument.presentationml.tags+xml"/>
  <Override PartName="/ppt/tags/tag411.xml" ContentType="application/vnd.openxmlformats-officedocument.presentationml.tags+xml"/>
  <Override PartName="/ppt/tags/tag42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400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notesSlides/notesSlide61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notesSlides/notesSlide50.xml" ContentType="application/vnd.openxmlformats-officedocument.presentationml.notes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38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427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41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slides/slide53.xml" ContentType="application/vnd.openxmlformats-officedocument.presentationml.slide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notesSlides/notesSlide55.xml" ContentType="application/vnd.openxmlformats-officedocument.presentationml.notesSlide+xml"/>
  <Default Extension="jpeg" ContentType="image/jpeg"/>
  <Override PartName="/ppt/tags/tag430.xml" ContentType="application/vnd.openxmlformats-officedocument.presentationml.tags+xml"/>
  <Override PartName="/ppt/tags/tag441.xml" ContentType="application/vnd.openxmlformats-officedocument.presentationml.tags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notesSlides/notesSlide44.xml" ContentType="application/vnd.openxmlformats-officedocument.presentationml.notesSlide+xml"/>
  <Override PartName="/ppt/tags/tag367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notesSlides/notesSlide33.xml" ContentType="application/vnd.openxmlformats-officedocument.presentationml.notesSlide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446.xml" ContentType="application/vnd.openxmlformats-officedocument.presentationml.tags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notesSlides/notesSlide49.xml" ContentType="application/vnd.openxmlformats-officedocument.presentationml.notesSlide+xml"/>
  <Override PartName="/ppt/tags/tag413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notesSlides/notesSlide52.xml" ContentType="application/vnd.openxmlformats-officedocument.presentationml.notesSlide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notesSlides/notesSlide30.xml" ContentType="application/vnd.openxmlformats-officedocument.presentationml.notesSlide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slides/slide55.xml" ContentType="application/vnd.openxmlformats-officedocument.presentationml.slide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notesSlides/notesSlide46.xml" ContentType="application/vnd.openxmlformats-officedocument.presentationml.notesSlide+xml"/>
  <Override PartName="/ppt/tags/tag369.xml" ContentType="application/vnd.openxmlformats-officedocument.presentationml.tags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426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319.xml" ContentType="application/vnd.openxmlformats-officedocument.presentationml.tags+xml"/>
  <Override PartName="/ppt/notesSlides/notesSlide43.xml" ContentType="application/vnd.openxmlformats-officedocument.presentationml.notesSlide+xml"/>
  <Override PartName="/ppt/tags/tag366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notesSlides/notesSlide59.xml" ContentType="application/vnd.openxmlformats-officedocument.presentationml.notesSlide+xml"/>
  <Override PartName="/ppt/tags/tag445.xml" ContentType="application/vnd.openxmlformats-officedocument.presentationml.tags+xml"/>
  <Override PartName="/ppt/slides/slide46.xml" ContentType="application/vnd.openxmlformats-officedocument.presentationml.slide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notesSlides/notesSlide37.xml" ContentType="application/vnd.openxmlformats-officedocument.presentationml.notes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notesSlides/notesSlide62.xml" ContentType="application/vnd.openxmlformats-officedocument.presentationml.notesSlide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notesSlides/notesSlide40.xml" ContentType="application/vnd.openxmlformats-officedocument.presentationml.notesSlide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notesSlides/notesSlide56.xml" ContentType="application/vnd.openxmlformats-officedocument.presentationml.notesSlide+xml"/>
  <Override PartName="/ppt/tags/tag56.xml" ContentType="application/vnd.openxmlformats-officedocument.presentationml.tags+xml"/>
  <Override PartName="/ppt/notesSlides/notesSlide34.xml" ContentType="application/vnd.openxmlformats-officedocument.presentationml.notesSlide+xml"/>
  <Override PartName="/ppt/tags/tag357.xml" ContentType="application/vnd.openxmlformats-officedocument.presentationml.tags+xml"/>
  <Override PartName="/ppt/tags/tag42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4"/>
  </p:notesMasterIdLst>
  <p:sldIdLst>
    <p:sldId id="342" r:id="rId2"/>
    <p:sldId id="1852" r:id="rId3"/>
    <p:sldId id="1841" r:id="rId4"/>
    <p:sldId id="1821" r:id="rId5"/>
    <p:sldId id="1818" r:id="rId6"/>
    <p:sldId id="1822" r:id="rId7"/>
    <p:sldId id="1819" r:id="rId8"/>
    <p:sldId id="1823" r:id="rId9"/>
    <p:sldId id="1824" r:id="rId10"/>
    <p:sldId id="1884" r:id="rId11"/>
    <p:sldId id="1828" r:id="rId12"/>
    <p:sldId id="1827" r:id="rId13"/>
    <p:sldId id="1830" r:id="rId14"/>
    <p:sldId id="1831" r:id="rId15"/>
    <p:sldId id="1832" r:id="rId16"/>
    <p:sldId id="1835" r:id="rId17"/>
    <p:sldId id="1836" r:id="rId18"/>
    <p:sldId id="1837" r:id="rId19"/>
    <p:sldId id="1842" r:id="rId20"/>
    <p:sldId id="1881" r:id="rId21"/>
    <p:sldId id="1882" r:id="rId22"/>
    <p:sldId id="1883" r:id="rId23"/>
    <p:sldId id="1869" r:id="rId24"/>
    <p:sldId id="1875" r:id="rId25"/>
    <p:sldId id="1846" r:id="rId26"/>
    <p:sldId id="1876" r:id="rId27"/>
    <p:sldId id="1839" r:id="rId28"/>
    <p:sldId id="1849" r:id="rId29"/>
    <p:sldId id="1850" r:id="rId30"/>
    <p:sldId id="1851" r:id="rId31"/>
    <p:sldId id="1840" r:id="rId32"/>
    <p:sldId id="1877" r:id="rId33"/>
    <p:sldId id="1859" r:id="rId34"/>
    <p:sldId id="1870" r:id="rId35"/>
    <p:sldId id="1871" r:id="rId36"/>
    <p:sldId id="1872" r:id="rId37"/>
    <p:sldId id="1843" r:id="rId38"/>
    <p:sldId id="1853" r:id="rId39"/>
    <p:sldId id="1873" r:id="rId40"/>
    <p:sldId id="1796" r:id="rId41"/>
    <p:sldId id="1854" r:id="rId42"/>
    <p:sldId id="1803" r:id="rId43"/>
    <p:sldId id="1855" r:id="rId44"/>
    <p:sldId id="1681" r:id="rId45"/>
    <p:sldId id="1684" r:id="rId46"/>
    <p:sldId id="1707" r:id="rId47"/>
    <p:sldId id="1691" r:id="rId48"/>
    <p:sldId id="1856" r:id="rId49"/>
    <p:sldId id="1777" r:id="rId50"/>
    <p:sldId id="1778" r:id="rId51"/>
    <p:sldId id="1878" r:id="rId52"/>
    <p:sldId id="1698" r:id="rId53"/>
    <p:sldId id="1879" r:id="rId54"/>
    <p:sldId id="1885" r:id="rId55"/>
    <p:sldId id="1857" r:id="rId56"/>
    <p:sldId id="1863" r:id="rId57"/>
    <p:sldId id="1864" r:id="rId58"/>
    <p:sldId id="1865" r:id="rId59"/>
    <p:sldId id="1866" r:id="rId60"/>
    <p:sldId id="1867" r:id="rId61"/>
    <p:sldId id="1704" r:id="rId62"/>
    <p:sldId id="1868" r:id="rId63"/>
  </p:sldIdLst>
  <p:sldSz cx="9144000" cy="6858000" type="screen4x3"/>
  <p:notesSz cx="7315200" cy="9601200"/>
  <p:custDataLst>
    <p:tags r:id="rId6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FF"/>
    <a:srgbClr val="FF33CC"/>
    <a:srgbClr val="FF5050"/>
    <a:srgbClr val="9900FF"/>
    <a:srgbClr val="FF99FF"/>
    <a:srgbClr val="660066"/>
    <a:srgbClr val="FF3399"/>
    <a:srgbClr val="FF0066"/>
    <a:srgbClr val="E1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 autoAdjust="0"/>
    <p:restoredTop sz="94714" autoAdjust="0"/>
  </p:normalViewPr>
  <p:slideViewPr>
    <p:cSldViewPr>
      <p:cViewPr>
        <p:scale>
          <a:sx n="69" d="100"/>
          <a:sy n="69" d="100"/>
        </p:scale>
        <p:origin x="-1626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073E75A3-EDAD-4656-85D1-0DA11D417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2D4087-989D-42E2-9259-B01F730B98F3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BCD7C142-60B0-4D23-B8EF-4941F7FD47CF}" type="slidenum">
              <a:rPr lang="en-US" sz="1300">
                <a:solidFill>
                  <a:schemeClr val="bg1"/>
                </a:solidFill>
              </a:rPr>
              <a:pPr algn="r"/>
              <a:t>1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10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11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12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6A359-4CE8-4C22-A72F-410D9B581DB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9F454FAA-2002-4336-8CD7-4092642FB5FC}" type="slidenum">
              <a:rPr lang="en-US" sz="1300">
                <a:solidFill>
                  <a:schemeClr val="bg1"/>
                </a:solidFill>
              </a:rPr>
              <a:pPr algn="r"/>
              <a:t>13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14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15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16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17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18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19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2D4087-989D-42E2-9259-B01F730B98F3}" type="slidenum">
              <a:rPr lang="en-US" smtClean="0"/>
              <a:pPr>
                <a:defRPr/>
              </a:pPr>
              <a:t>2</a:t>
            </a:fld>
            <a:endParaRPr lang="en-US" dirty="0" smtClean="0"/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BCD7C142-60B0-4D23-B8EF-4941F7FD47CF}" type="slidenum">
              <a:rPr lang="en-US" sz="1300">
                <a:solidFill>
                  <a:schemeClr val="bg1"/>
                </a:solidFill>
              </a:rPr>
              <a:pPr algn="r"/>
              <a:t>2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20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21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22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23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24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25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26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27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9C2024-463C-4ACB-8127-454E5F81DEB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27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DEFF5D13-B298-4151-B55B-01FFF2A3219C}" type="slidenum">
              <a:rPr lang="en-US" sz="1300">
                <a:solidFill>
                  <a:schemeClr val="bg1"/>
                </a:solidFill>
              </a:rPr>
              <a:pPr algn="r"/>
              <a:t>28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29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3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30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31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32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33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34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35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36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37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38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39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4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40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41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42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43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43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44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45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46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47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48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49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49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5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50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51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52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53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54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54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55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55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56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56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57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58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58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59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59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6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60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60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61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61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62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62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7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8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32D-6A54-4F40-B637-B3AAC39D25F1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AA6B5C-8835-4A0E-8B33-0E22D49AFCF0}" type="slidenum">
              <a:rPr lang="en-US" sz="1300">
                <a:solidFill>
                  <a:schemeClr val="bg1"/>
                </a:solidFill>
              </a:rPr>
              <a:pPr algn="r"/>
              <a:t>9</a:t>
            </a:fld>
            <a:endParaRPr lang="en-US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tags" Target="../tags/tag44.xml"/><Relationship Id="rId21" Type="http://schemas.openxmlformats.org/officeDocument/2006/relationships/image" Target="../media/image47.png"/><Relationship Id="rId7" Type="http://schemas.openxmlformats.org/officeDocument/2006/relationships/tags" Target="../tags/tag48.xml"/><Relationship Id="rId12" Type="http://schemas.openxmlformats.org/officeDocument/2006/relationships/notesSlide" Target="../notesSlides/notesSlide10.xml"/><Relationship Id="rId17" Type="http://schemas.openxmlformats.org/officeDocument/2006/relationships/image" Target="../media/image43.png"/><Relationship Id="rId2" Type="http://schemas.openxmlformats.org/officeDocument/2006/relationships/tags" Target="../tags/tag43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6.xml"/><Relationship Id="rId15" Type="http://schemas.openxmlformats.org/officeDocument/2006/relationships/image" Target="../media/image41.png"/><Relationship Id="rId10" Type="http://schemas.openxmlformats.org/officeDocument/2006/relationships/tags" Target="../tags/tag51.xml"/><Relationship Id="rId19" Type="http://schemas.openxmlformats.org/officeDocument/2006/relationships/image" Target="../media/image45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40.png"/><Relationship Id="rId22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tags" Target="../tags/tag53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56.xml"/><Relationship Id="rId15" Type="http://schemas.openxmlformats.org/officeDocument/2006/relationships/image" Target="../media/image51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55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image" Target="../media/image59.png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tags" Target="../tags/tag62.xml"/><Relationship Id="rId16" Type="http://schemas.openxmlformats.org/officeDocument/2006/relationships/image" Target="../media/image62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57.png"/><Relationship Id="rId5" Type="http://schemas.openxmlformats.org/officeDocument/2006/relationships/tags" Target="../tags/tag65.xml"/><Relationship Id="rId15" Type="http://schemas.openxmlformats.org/officeDocument/2006/relationships/image" Target="../media/image61.png"/><Relationship Id="rId10" Type="http://schemas.openxmlformats.org/officeDocument/2006/relationships/notesSlide" Target="../notesSlides/notesSlide12.xml"/><Relationship Id="rId4" Type="http://schemas.openxmlformats.org/officeDocument/2006/relationships/tags" Target="../tags/tag6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70.png"/><Relationship Id="rId3" Type="http://schemas.openxmlformats.org/officeDocument/2006/relationships/tags" Target="../tags/tag71.xml"/><Relationship Id="rId21" Type="http://schemas.openxmlformats.org/officeDocument/2006/relationships/image" Target="../media/image65.png"/><Relationship Id="rId34" Type="http://schemas.openxmlformats.org/officeDocument/2006/relationships/image" Target="../media/image62.png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5" Type="http://schemas.openxmlformats.org/officeDocument/2006/relationships/image" Target="../media/image69.png"/><Relationship Id="rId33" Type="http://schemas.openxmlformats.org/officeDocument/2006/relationships/image" Target="../media/image76.png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image" Target="../media/image64.png"/><Relationship Id="rId29" Type="http://schemas.openxmlformats.org/officeDocument/2006/relationships/image" Target="../media/image73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image" Target="../media/image68.png"/><Relationship Id="rId32" Type="http://schemas.openxmlformats.org/officeDocument/2006/relationships/image" Target="../media/image75.png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36" Type="http://schemas.openxmlformats.org/officeDocument/2006/relationships/image" Target="../media/image78.png"/><Relationship Id="rId10" Type="http://schemas.openxmlformats.org/officeDocument/2006/relationships/tags" Target="../tags/tag78.xml"/><Relationship Id="rId19" Type="http://schemas.openxmlformats.org/officeDocument/2006/relationships/notesSlide" Target="../notesSlides/notesSlide13.xml"/><Relationship Id="rId31" Type="http://schemas.openxmlformats.org/officeDocument/2006/relationships/image" Target="../media/image74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image" Target="../media/image66.png"/><Relationship Id="rId27" Type="http://schemas.openxmlformats.org/officeDocument/2006/relationships/image" Target="../media/image71.png"/><Relationship Id="rId30" Type="http://schemas.openxmlformats.org/officeDocument/2006/relationships/image" Target="../media/image43.png"/><Relationship Id="rId35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image" Target="../media/image83.png"/><Relationship Id="rId3" Type="http://schemas.openxmlformats.org/officeDocument/2006/relationships/tags" Target="../tags/tag88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82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81.png"/><Relationship Id="rId5" Type="http://schemas.openxmlformats.org/officeDocument/2006/relationships/tags" Target="../tags/tag90.xml"/><Relationship Id="rId10" Type="http://schemas.openxmlformats.org/officeDocument/2006/relationships/image" Target="../media/image80.png"/><Relationship Id="rId4" Type="http://schemas.openxmlformats.org/officeDocument/2006/relationships/tags" Target="../tags/tag89.xml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notesSlide" Target="../notesSlides/notesSlide15.xml"/><Relationship Id="rId18" Type="http://schemas.openxmlformats.org/officeDocument/2006/relationships/image" Target="../media/image87.png"/><Relationship Id="rId3" Type="http://schemas.openxmlformats.org/officeDocument/2006/relationships/tags" Target="../tags/tag94.xml"/><Relationship Id="rId21" Type="http://schemas.openxmlformats.org/officeDocument/2006/relationships/image" Target="../media/image89.png"/><Relationship Id="rId7" Type="http://schemas.openxmlformats.org/officeDocument/2006/relationships/tags" Target="../tags/tag98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86.png"/><Relationship Id="rId2" Type="http://schemas.openxmlformats.org/officeDocument/2006/relationships/tags" Target="../tags/tag93.xml"/><Relationship Id="rId16" Type="http://schemas.openxmlformats.org/officeDocument/2006/relationships/image" Target="../media/image85.png"/><Relationship Id="rId20" Type="http://schemas.openxmlformats.org/officeDocument/2006/relationships/image" Target="../media/image81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image" Target="../media/image84.png"/><Relationship Id="rId5" Type="http://schemas.openxmlformats.org/officeDocument/2006/relationships/tags" Target="../tags/tag96.xml"/><Relationship Id="rId15" Type="http://schemas.openxmlformats.org/officeDocument/2006/relationships/image" Target="../media/image80.png"/><Relationship Id="rId23" Type="http://schemas.openxmlformats.org/officeDocument/2006/relationships/image" Target="../media/image91.png"/><Relationship Id="rId10" Type="http://schemas.openxmlformats.org/officeDocument/2006/relationships/tags" Target="../tags/tag101.xml"/><Relationship Id="rId19" Type="http://schemas.openxmlformats.org/officeDocument/2006/relationships/image" Target="../media/image88.pn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image" Target="../media/image79.png"/><Relationship Id="rId22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image" Target="../media/image79.png"/><Relationship Id="rId18" Type="http://schemas.openxmlformats.org/officeDocument/2006/relationships/image" Target="../media/image88.png"/><Relationship Id="rId3" Type="http://schemas.openxmlformats.org/officeDocument/2006/relationships/tags" Target="../tags/tag105.xml"/><Relationship Id="rId21" Type="http://schemas.openxmlformats.org/officeDocument/2006/relationships/image" Target="../media/image93.png"/><Relationship Id="rId7" Type="http://schemas.openxmlformats.org/officeDocument/2006/relationships/tags" Target="../tags/tag109.xml"/><Relationship Id="rId12" Type="http://schemas.openxmlformats.org/officeDocument/2006/relationships/notesSlide" Target="../notesSlides/notesSlide16.xml"/><Relationship Id="rId17" Type="http://schemas.openxmlformats.org/officeDocument/2006/relationships/image" Target="../media/image87.png"/><Relationship Id="rId2" Type="http://schemas.openxmlformats.org/officeDocument/2006/relationships/tags" Target="../tags/tag104.xml"/><Relationship Id="rId16" Type="http://schemas.openxmlformats.org/officeDocument/2006/relationships/image" Target="../media/image86.png"/><Relationship Id="rId20" Type="http://schemas.openxmlformats.org/officeDocument/2006/relationships/image" Target="../media/image92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07.xml"/><Relationship Id="rId15" Type="http://schemas.openxmlformats.org/officeDocument/2006/relationships/image" Target="../media/image85.png"/><Relationship Id="rId10" Type="http://schemas.openxmlformats.org/officeDocument/2006/relationships/tags" Target="../tags/tag112.xml"/><Relationship Id="rId19" Type="http://schemas.openxmlformats.org/officeDocument/2006/relationships/image" Target="../media/image81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image" Target="../media/image80.png"/><Relationship Id="rId22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image" Target="../media/image79.png"/><Relationship Id="rId18" Type="http://schemas.openxmlformats.org/officeDocument/2006/relationships/image" Target="../media/image86.png"/><Relationship Id="rId3" Type="http://schemas.openxmlformats.org/officeDocument/2006/relationships/tags" Target="../tags/tag115.xml"/><Relationship Id="rId21" Type="http://schemas.openxmlformats.org/officeDocument/2006/relationships/image" Target="../media/image81.png"/><Relationship Id="rId7" Type="http://schemas.openxmlformats.org/officeDocument/2006/relationships/tags" Target="../tags/tag119.xml"/><Relationship Id="rId12" Type="http://schemas.openxmlformats.org/officeDocument/2006/relationships/notesSlide" Target="../notesSlides/notesSlide17.xml"/><Relationship Id="rId17" Type="http://schemas.openxmlformats.org/officeDocument/2006/relationships/image" Target="../media/image85.png"/><Relationship Id="rId2" Type="http://schemas.openxmlformats.org/officeDocument/2006/relationships/tags" Target="../tags/tag114.xml"/><Relationship Id="rId16" Type="http://schemas.openxmlformats.org/officeDocument/2006/relationships/image" Target="../media/image95.png"/><Relationship Id="rId20" Type="http://schemas.openxmlformats.org/officeDocument/2006/relationships/image" Target="../media/image88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17.xml"/><Relationship Id="rId15" Type="http://schemas.openxmlformats.org/officeDocument/2006/relationships/image" Target="../media/image94.png"/><Relationship Id="rId10" Type="http://schemas.openxmlformats.org/officeDocument/2006/relationships/tags" Target="../tags/tag122.xml"/><Relationship Id="rId19" Type="http://schemas.openxmlformats.org/officeDocument/2006/relationships/image" Target="../media/image87.png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image" Target="../media/image80.png"/><Relationship Id="rId22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notesSlide" Target="../notesSlides/notesSlide18.xml"/><Relationship Id="rId18" Type="http://schemas.openxmlformats.org/officeDocument/2006/relationships/image" Target="../media/image87.png"/><Relationship Id="rId3" Type="http://schemas.openxmlformats.org/officeDocument/2006/relationships/tags" Target="../tags/tag125.xml"/><Relationship Id="rId21" Type="http://schemas.openxmlformats.org/officeDocument/2006/relationships/image" Target="../media/image96.png"/><Relationship Id="rId7" Type="http://schemas.openxmlformats.org/officeDocument/2006/relationships/tags" Target="../tags/tag129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86.png"/><Relationship Id="rId2" Type="http://schemas.openxmlformats.org/officeDocument/2006/relationships/tags" Target="../tags/tag124.xml"/><Relationship Id="rId16" Type="http://schemas.openxmlformats.org/officeDocument/2006/relationships/image" Target="../media/image85.png"/><Relationship Id="rId20" Type="http://schemas.openxmlformats.org/officeDocument/2006/relationships/image" Target="../media/image81.png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image" Target="../media/image84.png"/><Relationship Id="rId5" Type="http://schemas.openxmlformats.org/officeDocument/2006/relationships/tags" Target="../tags/tag127.xml"/><Relationship Id="rId15" Type="http://schemas.openxmlformats.org/officeDocument/2006/relationships/image" Target="../media/image80.png"/><Relationship Id="rId23" Type="http://schemas.openxmlformats.org/officeDocument/2006/relationships/image" Target="../media/image98.png"/><Relationship Id="rId10" Type="http://schemas.openxmlformats.org/officeDocument/2006/relationships/tags" Target="../tags/tag132.xml"/><Relationship Id="rId19" Type="http://schemas.openxmlformats.org/officeDocument/2006/relationships/image" Target="../media/image88.png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image" Target="../media/image79.png"/><Relationship Id="rId22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notesSlide" Target="../notesSlides/notesSlide2.xml"/><Relationship Id="rId18" Type="http://schemas.openxmlformats.org/officeDocument/2006/relationships/image" Target="../media/image9.png"/><Relationship Id="rId3" Type="http://schemas.openxmlformats.org/officeDocument/2006/relationships/tags" Target="../tags/tag8.xml"/><Relationship Id="rId21" Type="http://schemas.openxmlformats.org/officeDocument/2006/relationships/image" Target="../media/image12.png"/><Relationship Id="rId7" Type="http://schemas.openxmlformats.org/officeDocument/2006/relationships/tags" Target="../tags/tag12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8.png"/><Relationship Id="rId2" Type="http://schemas.openxmlformats.org/officeDocument/2006/relationships/tags" Target="../tags/tag7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image" Target="../media/image15.png"/><Relationship Id="rId5" Type="http://schemas.openxmlformats.org/officeDocument/2006/relationships/tags" Target="../tags/tag10.xml"/><Relationship Id="rId15" Type="http://schemas.openxmlformats.org/officeDocument/2006/relationships/image" Target="../media/image6.png"/><Relationship Id="rId23" Type="http://schemas.openxmlformats.org/officeDocument/2006/relationships/image" Target="../media/image14.png"/><Relationship Id="rId10" Type="http://schemas.openxmlformats.org/officeDocument/2006/relationships/tags" Target="../tags/tag15.xml"/><Relationship Id="rId19" Type="http://schemas.openxmlformats.org/officeDocument/2006/relationships/image" Target="../media/image10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5.png"/><Relationship Id="rId22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13" Type="http://schemas.openxmlformats.org/officeDocument/2006/relationships/image" Target="../media/image104.png"/><Relationship Id="rId3" Type="http://schemas.openxmlformats.org/officeDocument/2006/relationships/tags" Target="../tags/tag137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3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image" Target="../media/image102.png"/><Relationship Id="rId5" Type="http://schemas.openxmlformats.org/officeDocument/2006/relationships/tags" Target="../tags/tag139.xml"/><Relationship Id="rId10" Type="http://schemas.openxmlformats.org/officeDocument/2006/relationships/image" Target="../media/image101.png"/><Relationship Id="rId4" Type="http://schemas.openxmlformats.org/officeDocument/2006/relationships/tags" Target="../tags/tag138.xml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tags" Target="../tags/tag143.xml"/><Relationship Id="rId7" Type="http://schemas.openxmlformats.org/officeDocument/2006/relationships/image" Target="../media/image106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9.png"/><Relationship Id="rId4" Type="http://schemas.openxmlformats.org/officeDocument/2006/relationships/tags" Target="../tags/tag144.xml"/><Relationship Id="rId9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tags" Target="../tags/tag147.xml"/><Relationship Id="rId7" Type="http://schemas.openxmlformats.org/officeDocument/2006/relationships/notesSlide" Target="../notesSlides/notesSlide22.xml"/><Relationship Id="rId12" Type="http://schemas.openxmlformats.org/officeDocument/2006/relationships/image" Target="../media/image114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13.png"/><Relationship Id="rId5" Type="http://schemas.openxmlformats.org/officeDocument/2006/relationships/tags" Target="../tags/tag149.xml"/><Relationship Id="rId10" Type="http://schemas.openxmlformats.org/officeDocument/2006/relationships/image" Target="../media/image112.png"/><Relationship Id="rId4" Type="http://schemas.openxmlformats.org/officeDocument/2006/relationships/tags" Target="../tags/tag148.xml"/><Relationship Id="rId9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notesSlide" Target="../notesSlides/notesSlide23.xml"/><Relationship Id="rId26" Type="http://schemas.openxmlformats.org/officeDocument/2006/relationships/image" Target="../media/image122.png"/><Relationship Id="rId3" Type="http://schemas.openxmlformats.org/officeDocument/2006/relationships/tags" Target="../tags/tag152.xml"/><Relationship Id="rId21" Type="http://schemas.openxmlformats.org/officeDocument/2006/relationships/image" Target="../media/image117.png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121.png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image" Target="../media/image116.png"/><Relationship Id="rId29" Type="http://schemas.openxmlformats.org/officeDocument/2006/relationships/image" Target="../media/image125.png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image" Target="../media/image120.png"/><Relationship Id="rId32" Type="http://schemas.openxmlformats.org/officeDocument/2006/relationships/image" Target="../media/image128.png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23" Type="http://schemas.openxmlformats.org/officeDocument/2006/relationships/image" Target="../media/image119.png"/><Relationship Id="rId28" Type="http://schemas.openxmlformats.org/officeDocument/2006/relationships/image" Target="../media/image124.png"/><Relationship Id="rId10" Type="http://schemas.openxmlformats.org/officeDocument/2006/relationships/tags" Target="../tags/tag159.xml"/><Relationship Id="rId19" Type="http://schemas.openxmlformats.org/officeDocument/2006/relationships/image" Target="../media/image115.png"/><Relationship Id="rId31" Type="http://schemas.openxmlformats.org/officeDocument/2006/relationships/image" Target="../media/image127.png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image" Target="../media/image118.png"/><Relationship Id="rId27" Type="http://schemas.openxmlformats.org/officeDocument/2006/relationships/image" Target="../media/image123.png"/><Relationship Id="rId30" Type="http://schemas.openxmlformats.org/officeDocument/2006/relationships/image" Target="../media/image1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32.png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12" Type="http://schemas.openxmlformats.org/officeDocument/2006/relationships/image" Target="../media/image131.png"/><Relationship Id="rId2" Type="http://schemas.openxmlformats.org/officeDocument/2006/relationships/tags" Target="../tags/tag167.xml"/><Relationship Id="rId16" Type="http://schemas.openxmlformats.org/officeDocument/2006/relationships/image" Target="../media/image134.png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image" Target="../media/image130.png"/><Relationship Id="rId5" Type="http://schemas.openxmlformats.org/officeDocument/2006/relationships/tags" Target="../tags/tag170.xml"/><Relationship Id="rId15" Type="http://schemas.openxmlformats.org/officeDocument/2006/relationships/image" Target="../media/image115.png"/><Relationship Id="rId10" Type="http://schemas.openxmlformats.org/officeDocument/2006/relationships/image" Target="../media/image129.png"/><Relationship Id="rId4" Type="http://schemas.openxmlformats.org/officeDocument/2006/relationships/tags" Target="../tags/tag169.xml"/><Relationship Id="rId9" Type="http://schemas.openxmlformats.org/officeDocument/2006/relationships/notesSlide" Target="../notesSlides/notesSlide24.xml"/><Relationship Id="rId14" Type="http://schemas.openxmlformats.org/officeDocument/2006/relationships/image" Target="../media/image1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38.png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12" Type="http://schemas.openxmlformats.org/officeDocument/2006/relationships/image" Target="../media/image137.png"/><Relationship Id="rId2" Type="http://schemas.openxmlformats.org/officeDocument/2006/relationships/tags" Target="../tags/tag174.xml"/><Relationship Id="rId16" Type="http://schemas.openxmlformats.org/officeDocument/2006/relationships/image" Target="../media/image139.png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image" Target="../media/image136.png"/><Relationship Id="rId5" Type="http://schemas.openxmlformats.org/officeDocument/2006/relationships/tags" Target="../tags/tag177.xml"/><Relationship Id="rId15" Type="http://schemas.openxmlformats.org/officeDocument/2006/relationships/image" Target="../media/image116.png"/><Relationship Id="rId10" Type="http://schemas.openxmlformats.org/officeDocument/2006/relationships/image" Target="../media/image135.png"/><Relationship Id="rId4" Type="http://schemas.openxmlformats.org/officeDocument/2006/relationships/tags" Target="../tags/tag176.xml"/><Relationship Id="rId9" Type="http://schemas.openxmlformats.org/officeDocument/2006/relationships/notesSlide" Target="../notesSlides/notesSlide25.xml"/><Relationship Id="rId14" Type="http://schemas.openxmlformats.org/officeDocument/2006/relationships/image" Target="../media/image1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tags" Target="../tags/tag192.xml"/><Relationship Id="rId18" Type="http://schemas.openxmlformats.org/officeDocument/2006/relationships/notesSlide" Target="../notesSlides/notesSlide26.xml"/><Relationship Id="rId26" Type="http://schemas.openxmlformats.org/officeDocument/2006/relationships/image" Target="../media/image122.png"/><Relationship Id="rId3" Type="http://schemas.openxmlformats.org/officeDocument/2006/relationships/tags" Target="../tags/tag182.xml"/><Relationship Id="rId21" Type="http://schemas.openxmlformats.org/officeDocument/2006/relationships/image" Target="../media/image117.png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121.png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0" Type="http://schemas.openxmlformats.org/officeDocument/2006/relationships/image" Target="../media/image116.png"/><Relationship Id="rId29" Type="http://schemas.openxmlformats.org/officeDocument/2006/relationships/image" Target="../media/image125.png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24" Type="http://schemas.openxmlformats.org/officeDocument/2006/relationships/image" Target="../media/image120.png"/><Relationship Id="rId32" Type="http://schemas.openxmlformats.org/officeDocument/2006/relationships/image" Target="../media/image128.png"/><Relationship Id="rId5" Type="http://schemas.openxmlformats.org/officeDocument/2006/relationships/tags" Target="../tags/tag184.xml"/><Relationship Id="rId15" Type="http://schemas.openxmlformats.org/officeDocument/2006/relationships/tags" Target="../tags/tag194.xml"/><Relationship Id="rId23" Type="http://schemas.openxmlformats.org/officeDocument/2006/relationships/image" Target="../media/image119.png"/><Relationship Id="rId28" Type="http://schemas.openxmlformats.org/officeDocument/2006/relationships/image" Target="../media/image124.png"/><Relationship Id="rId10" Type="http://schemas.openxmlformats.org/officeDocument/2006/relationships/tags" Target="../tags/tag189.xml"/><Relationship Id="rId19" Type="http://schemas.openxmlformats.org/officeDocument/2006/relationships/image" Target="../media/image115.png"/><Relationship Id="rId31" Type="http://schemas.openxmlformats.org/officeDocument/2006/relationships/image" Target="../media/image127.png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image" Target="../media/image118.png"/><Relationship Id="rId27" Type="http://schemas.openxmlformats.org/officeDocument/2006/relationships/image" Target="../media/image123.png"/><Relationship Id="rId30" Type="http://schemas.openxmlformats.org/officeDocument/2006/relationships/image" Target="../media/image1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" Type="http://schemas.openxmlformats.org/officeDocument/2006/relationships/tags" Target="../tags/tag197.xml"/><Relationship Id="rId16" Type="http://schemas.openxmlformats.org/officeDocument/2006/relationships/image" Target="../media/image144.png"/><Relationship Id="rId20" Type="http://schemas.openxmlformats.org/officeDocument/2006/relationships/image" Target="../media/image147.png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notesSlide" Target="../notesSlides/notesSlide27.xml"/><Relationship Id="rId5" Type="http://schemas.openxmlformats.org/officeDocument/2006/relationships/tags" Target="../tags/tag200.xml"/><Relationship Id="rId15" Type="http://schemas.openxmlformats.org/officeDocument/2006/relationships/image" Target="../media/image143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28.png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image" Target="../media/image1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tags" Target="../tags/tag217.xml"/><Relationship Id="rId18" Type="http://schemas.openxmlformats.org/officeDocument/2006/relationships/tags" Target="../tags/tag222.xml"/><Relationship Id="rId26" Type="http://schemas.openxmlformats.org/officeDocument/2006/relationships/image" Target="../media/image150.png"/><Relationship Id="rId3" Type="http://schemas.openxmlformats.org/officeDocument/2006/relationships/tags" Target="../tags/tag207.xml"/><Relationship Id="rId21" Type="http://schemas.openxmlformats.org/officeDocument/2006/relationships/tags" Target="../tags/tag225.xml"/><Relationship Id="rId34" Type="http://schemas.openxmlformats.org/officeDocument/2006/relationships/image" Target="../media/image158.png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25" Type="http://schemas.openxmlformats.org/officeDocument/2006/relationships/image" Target="../media/image149.png"/><Relationship Id="rId33" Type="http://schemas.openxmlformats.org/officeDocument/2006/relationships/image" Target="../media/image157.png"/><Relationship Id="rId38" Type="http://schemas.openxmlformats.org/officeDocument/2006/relationships/image" Target="../media/image161.png"/><Relationship Id="rId2" Type="http://schemas.openxmlformats.org/officeDocument/2006/relationships/tags" Target="../tags/tag206.xml"/><Relationship Id="rId16" Type="http://schemas.openxmlformats.org/officeDocument/2006/relationships/tags" Target="../tags/tag220.xml"/><Relationship Id="rId20" Type="http://schemas.openxmlformats.org/officeDocument/2006/relationships/tags" Target="../tags/tag224.xml"/><Relationship Id="rId29" Type="http://schemas.openxmlformats.org/officeDocument/2006/relationships/image" Target="../media/image153.png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24" Type="http://schemas.openxmlformats.org/officeDocument/2006/relationships/image" Target="../media/image148.png"/><Relationship Id="rId32" Type="http://schemas.openxmlformats.org/officeDocument/2006/relationships/image" Target="../media/image156.png"/><Relationship Id="rId37" Type="http://schemas.openxmlformats.org/officeDocument/2006/relationships/image" Target="../media/image160.png"/><Relationship Id="rId5" Type="http://schemas.openxmlformats.org/officeDocument/2006/relationships/tags" Target="../tags/tag209.xml"/><Relationship Id="rId15" Type="http://schemas.openxmlformats.org/officeDocument/2006/relationships/tags" Target="../tags/tag219.xml"/><Relationship Id="rId23" Type="http://schemas.openxmlformats.org/officeDocument/2006/relationships/notesSlide" Target="../notesSlides/notesSlide28.xml"/><Relationship Id="rId28" Type="http://schemas.openxmlformats.org/officeDocument/2006/relationships/image" Target="../media/image152.png"/><Relationship Id="rId36" Type="http://schemas.openxmlformats.org/officeDocument/2006/relationships/image" Target="../media/image128.png"/><Relationship Id="rId10" Type="http://schemas.openxmlformats.org/officeDocument/2006/relationships/tags" Target="../tags/tag214.xml"/><Relationship Id="rId19" Type="http://schemas.openxmlformats.org/officeDocument/2006/relationships/tags" Target="../tags/tag223.xml"/><Relationship Id="rId31" Type="http://schemas.openxmlformats.org/officeDocument/2006/relationships/image" Target="../media/image155.png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tags" Target="../tags/tag218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151.png"/><Relationship Id="rId30" Type="http://schemas.openxmlformats.org/officeDocument/2006/relationships/image" Target="../media/image154.png"/><Relationship Id="rId35" Type="http://schemas.openxmlformats.org/officeDocument/2006/relationships/image" Target="../media/image15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image" Target="../media/image163.png"/><Relationship Id="rId18" Type="http://schemas.openxmlformats.org/officeDocument/2006/relationships/image" Target="../media/image165.png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12" Type="http://schemas.openxmlformats.org/officeDocument/2006/relationships/image" Target="../media/image162.png"/><Relationship Id="rId17" Type="http://schemas.openxmlformats.org/officeDocument/2006/relationships/image" Target="../media/image128.png"/><Relationship Id="rId2" Type="http://schemas.openxmlformats.org/officeDocument/2006/relationships/tags" Target="../tags/tag227.xml"/><Relationship Id="rId16" Type="http://schemas.openxmlformats.org/officeDocument/2006/relationships/image" Target="../media/image127.png"/><Relationship Id="rId20" Type="http://schemas.openxmlformats.org/officeDocument/2006/relationships/image" Target="../media/image167.png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notesSlide" Target="../notesSlides/notesSlide29.xml"/><Relationship Id="rId5" Type="http://schemas.openxmlformats.org/officeDocument/2006/relationships/tags" Target="../tags/tag230.xml"/><Relationship Id="rId15" Type="http://schemas.openxmlformats.org/officeDocument/2006/relationships/image" Target="../media/image124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66.png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image" Target="../media/image1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13" Type="http://schemas.openxmlformats.org/officeDocument/2006/relationships/tags" Target="../tags/tag247.xml"/><Relationship Id="rId18" Type="http://schemas.openxmlformats.org/officeDocument/2006/relationships/notesSlide" Target="../notesSlides/notesSlide30.xml"/><Relationship Id="rId26" Type="http://schemas.openxmlformats.org/officeDocument/2006/relationships/image" Target="../media/image122.png"/><Relationship Id="rId3" Type="http://schemas.openxmlformats.org/officeDocument/2006/relationships/tags" Target="../tags/tag237.xml"/><Relationship Id="rId21" Type="http://schemas.openxmlformats.org/officeDocument/2006/relationships/image" Target="../media/image117.png"/><Relationship Id="rId7" Type="http://schemas.openxmlformats.org/officeDocument/2006/relationships/tags" Target="../tags/tag241.xml"/><Relationship Id="rId12" Type="http://schemas.openxmlformats.org/officeDocument/2006/relationships/tags" Target="../tags/tag246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121.png"/><Relationship Id="rId2" Type="http://schemas.openxmlformats.org/officeDocument/2006/relationships/tags" Target="../tags/tag236.xml"/><Relationship Id="rId16" Type="http://schemas.openxmlformats.org/officeDocument/2006/relationships/tags" Target="../tags/tag250.xml"/><Relationship Id="rId20" Type="http://schemas.openxmlformats.org/officeDocument/2006/relationships/image" Target="../media/image116.png"/><Relationship Id="rId29" Type="http://schemas.openxmlformats.org/officeDocument/2006/relationships/image" Target="../media/image125.png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tags" Target="../tags/tag245.xml"/><Relationship Id="rId24" Type="http://schemas.openxmlformats.org/officeDocument/2006/relationships/image" Target="../media/image120.png"/><Relationship Id="rId32" Type="http://schemas.openxmlformats.org/officeDocument/2006/relationships/image" Target="../media/image128.png"/><Relationship Id="rId5" Type="http://schemas.openxmlformats.org/officeDocument/2006/relationships/tags" Target="../tags/tag239.xml"/><Relationship Id="rId15" Type="http://schemas.openxmlformats.org/officeDocument/2006/relationships/tags" Target="../tags/tag249.xml"/><Relationship Id="rId23" Type="http://schemas.openxmlformats.org/officeDocument/2006/relationships/image" Target="../media/image119.png"/><Relationship Id="rId28" Type="http://schemas.openxmlformats.org/officeDocument/2006/relationships/image" Target="../media/image124.png"/><Relationship Id="rId10" Type="http://schemas.openxmlformats.org/officeDocument/2006/relationships/tags" Target="../tags/tag244.xml"/><Relationship Id="rId19" Type="http://schemas.openxmlformats.org/officeDocument/2006/relationships/image" Target="../media/image115.png"/><Relationship Id="rId31" Type="http://schemas.openxmlformats.org/officeDocument/2006/relationships/image" Target="../media/image127.png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tags" Target="../tags/tag248.xml"/><Relationship Id="rId22" Type="http://schemas.openxmlformats.org/officeDocument/2006/relationships/image" Target="../media/image118.png"/><Relationship Id="rId27" Type="http://schemas.openxmlformats.org/officeDocument/2006/relationships/image" Target="../media/image123.png"/><Relationship Id="rId30" Type="http://schemas.openxmlformats.org/officeDocument/2006/relationships/image" Target="../media/image1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image" Target="../media/image168.png"/><Relationship Id="rId18" Type="http://schemas.openxmlformats.org/officeDocument/2006/relationships/image" Target="../media/image173.png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12" Type="http://schemas.openxmlformats.org/officeDocument/2006/relationships/image" Target="../media/image141.png"/><Relationship Id="rId17" Type="http://schemas.openxmlformats.org/officeDocument/2006/relationships/image" Target="../media/image172.png"/><Relationship Id="rId2" Type="http://schemas.openxmlformats.org/officeDocument/2006/relationships/tags" Target="../tags/tag252.xml"/><Relationship Id="rId16" Type="http://schemas.openxmlformats.org/officeDocument/2006/relationships/image" Target="../media/image171.png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image" Target="../media/image140.png"/><Relationship Id="rId5" Type="http://schemas.openxmlformats.org/officeDocument/2006/relationships/tags" Target="../tags/tag255.xml"/><Relationship Id="rId15" Type="http://schemas.openxmlformats.org/officeDocument/2006/relationships/image" Target="../media/image170.png"/><Relationship Id="rId10" Type="http://schemas.openxmlformats.org/officeDocument/2006/relationships/notesSlide" Target="../notesSlides/notesSlide31.xml"/><Relationship Id="rId4" Type="http://schemas.openxmlformats.org/officeDocument/2006/relationships/tags" Target="../tags/tag25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tags" Target="../tags/tag261.xml"/><Relationship Id="rId7" Type="http://schemas.openxmlformats.org/officeDocument/2006/relationships/image" Target="../media/image174.png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77.png"/><Relationship Id="rId4" Type="http://schemas.openxmlformats.org/officeDocument/2006/relationships/tags" Target="../tags/tag262.xml"/><Relationship Id="rId9" Type="http://schemas.openxmlformats.org/officeDocument/2006/relationships/image" Target="../media/image17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81.png"/><Relationship Id="rId3" Type="http://schemas.openxmlformats.org/officeDocument/2006/relationships/tags" Target="../tags/tag265.xml"/><Relationship Id="rId7" Type="http://schemas.openxmlformats.org/officeDocument/2006/relationships/tags" Target="../tags/tag269.xml"/><Relationship Id="rId12" Type="http://schemas.openxmlformats.org/officeDocument/2006/relationships/image" Target="../media/image180.png"/><Relationship Id="rId2" Type="http://schemas.openxmlformats.org/officeDocument/2006/relationships/tags" Target="../tags/tag264.xml"/><Relationship Id="rId16" Type="http://schemas.openxmlformats.org/officeDocument/2006/relationships/image" Target="../media/image184.png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image" Target="../media/image179.png"/><Relationship Id="rId5" Type="http://schemas.openxmlformats.org/officeDocument/2006/relationships/tags" Target="../tags/tag267.xml"/><Relationship Id="rId15" Type="http://schemas.openxmlformats.org/officeDocument/2006/relationships/image" Target="../media/image183.png"/><Relationship Id="rId10" Type="http://schemas.openxmlformats.org/officeDocument/2006/relationships/image" Target="../media/image178.png"/><Relationship Id="rId4" Type="http://schemas.openxmlformats.org/officeDocument/2006/relationships/tags" Target="../tags/tag266.xml"/><Relationship Id="rId9" Type="http://schemas.openxmlformats.org/officeDocument/2006/relationships/notesSlide" Target="../notesSlides/notesSlide33.xml"/><Relationship Id="rId14" Type="http://schemas.openxmlformats.org/officeDocument/2006/relationships/image" Target="../media/image18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88.png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12" Type="http://schemas.openxmlformats.org/officeDocument/2006/relationships/image" Target="../media/image187.png"/><Relationship Id="rId2" Type="http://schemas.openxmlformats.org/officeDocument/2006/relationships/tags" Target="../tags/tag271.xml"/><Relationship Id="rId16" Type="http://schemas.openxmlformats.org/officeDocument/2006/relationships/image" Target="../media/image191.png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image" Target="../media/image186.png"/><Relationship Id="rId5" Type="http://schemas.openxmlformats.org/officeDocument/2006/relationships/tags" Target="../tags/tag274.xml"/><Relationship Id="rId15" Type="http://schemas.openxmlformats.org/officeDocument/2006/relationships/image" Target="../media/image190.png"/><Relationship Id="rId10" Type="http://schemas.openxmlformats.org/officeDocument/2006/relationships/image" Target="../media/image185.png"/><Relationship Id="rId4" Type="http://schemas.openxmlformats.org/officeDocument/2006/relationships/tags" Target="../tags/tag273.xml"/><Relationship Id="rId9" Type="http://schemas.openxmlformats.org/officeDocument/2006/relationships/notesSlide" Target="../notesSlides/notesSlide34.xml"/><Relationship Id="rId14" Type="http://schemas.openxmlformats.org/officeDocument/2006/relationships/image" Target="../media/image18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tags" Target="../tags/tag279.xml"/><Relationship Id="rId7" Type="http://schemas.openxmlformats.org/officeDocument/2006/relationships/image" Target="../media/image192.png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95.png"/><Relationship Id="rId4" Type="http://schemas.openxmlformats.org/officeDocument/2006/relationships/tags" Target="../tags/tag280.xml"/><Relationship Id="rId9" Type="http://schemas.openxmlformats.org/officeDocument/2006/relationships/image" Target="../media/image19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tags" Target="../tags/tag283.xml"/><Relationship Id="rId7" Type="http://schemas.openxmlformats.org/officeDocument/2006/relationships/image" Target="../media/image196.png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99.png"/><Relationship Id="rId4" Type="http://schemas.openxmlformats.org/officeDocument/2006/relationships/tags" Target="../tags/tag284.xml"/><Relationship Id="rId9" Type="http://schemas.openxmlformats.org/officeDocument/2006/relationships/image" Target="../media/image19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5.xml"/><Relationship Id="rId4" Type="http://schemas.openxmlformats.org/officeDocument/2006/relationships/image" Target="../media/image20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3" Type="http://schemas.openxmlformats.org/officeDocument/2006/relationships/tags" Target="../tags/tag288.xml"/><Relationship Id="rId7" Type="http://schemas.openxmlformats.org/officeDocument/2006/relationships/image" Target="../media/image202.png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image" Target="../media/image201.png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81.png"/><Relationship Id="rId3" Type="http://schemas.openxmlformats.org/officeDocument/2006/relationships/tags" Target="../tags/tag291.xml"/><Relationship Id="rId7" Type="http://schemas.openxmlformats.org/officeDocument/2006/relationships/tags" Target="../tags/tag295.xml"/><Relationship Id="rId12" Type="http://schemas.openxmlformats.org/officeDocument/2006/relationships/image" Target="../media/image75.png"/><Relationship Id="rId2" Type="http://schemas.openxmlformats.org/officeDocument/2006/relationships/tags" Target="../tags/tag290.xml"/><Relationship Id="rId16" Type="http://schemas.openxmlformats.org/officeDocument/2006/relationships/image" Target="../media/image206.png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image" Target="../media/image46.png"/><Relationship Id="rId5" Type="http://schemas.openxmlformats.org/officeDocument/2006/relationships/tags" Target="../tags/tag293.xml"/><Relationship Id="rId15" Type="http://schemas.openxmlformats.org/officeDocument/2006/relationships/image" Target="../media/image205.png"/><Relationship Id="rId10" Type="http://schemas.openxmlformats.org/officeDocument/2006/relationships/image" Target="../media/image43.png"/><Relationship Id="rId4" Type="http://schemas.openxmlformats.org/officeDocument/2006/relationships/tags" Target="../tags/tag292.xml"/><Relationship Id="rId9" Type="http://schemas.openxmlformats.org/officeDocument/2006/relationships/notesSlide" Target="../notesSlides/notesSlide39.xml"/><Relationship Id="rId14" Type="http://schemas.openxmlformats.org/officeDocument/2006/relationships/image" Target="../media/image20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81.png"/><Relationship Id="rId3" Type="http://schemas.openxmlformats.org/officeDocument/2006/relationships/tags" Target="../tags/tag298.xml"/><Relationship Id="rId7" Type="http://schemas.openxmlformats.org/officeDocument/2006/relationships/tags" Target="../tags/tag302.xml"/><Relationship Id="rId12" Type="http://schemas.openxmlformats.org/officeDocument/2006/relationships/image" Target="../media/image75.png"/><Relationship Id="rId2" Type="http://schemas.openxmlformats.org/officeDocument/2006/relationships/tags" Target="../tags/tag297.xml"/><Relationship Id="rId16" Type="http://schemas.openxmlformats.org/officeDocument/2006/relationships/image" Target="../media/image209.png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1" Type="http://schemas.openxmlformats.org/officeDocument/2006/relationships/image" Target="../media/image46.png"/><Relationship Id="rId5" Type="http://schemas.openxmlformats.org/officeDocument/2006/relationships/tags" Target="../tags/tag300.xml"/><Relationship Id="rId15" Type="http://schemas.openxmlformats.org/officeDocument/2006/relationships/image" Target="../media/image208.png"/><Relationship Id="rId10" Type="http://schemas.openxmlformats.org/officeDocument/2006/relationships/image" Target="../media/image43.png"/><Relationship Id="rId4" Type="http://schemas.openxmlformats.org/officeDocument/2006/relationships/tags" Target="../tags/tag299.xml"/><Relationship Id="rId9" Type="http://schemas.openxmlformats.org/officeDocument/2006/relationships/notesSlide" Target="../notesSlides/notesSlide40.xml"/><Relationship Id="rId14" Type="http://schemas.openxmlformats.org/officeDocument/2006/relationships/image" Target="../media/image20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tags" Target="../tags/tag305.xml"/><Relationship Id="rId7" Type="http://schemas.openxmlformats.org/officeDocument/2006/relationships/image" Target="../media/image210.png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13.png"/><Relationship Id="rId4" Type="http://schemas.openxmlformats.org/officeDocument/2006/relationships/tags" Target="../tags/tag306.xml"/><Relationship Id="rId9" Type="http://schemas.openxmlformats.org/officeDocument/2006/relationships/image" Target="../media/image21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13" Type="http://schemas.openxmlformats.org/officeDocument/2006/relationships/image" Target="../media/image216.png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12" Type="http://schemas.openxmlformats.org/officeDocument/2006/relationships/image" Target="../media/image215.png"/><Relationship Id="rId17" Type="http://schemas.openxmlformats.org/officeDocument/2006/relationships/image" Target="../media/image220.png"/><Relationship Id="rId2" Type="http://schemas.openxmlformats.org/officeDocument/2006/relationships/tags" Target="../tags/tag308.xml"/><Relationship Id="rId16" Type="http://schemas.openxmlformats.org/officeDocument/2006/relationships/image" Target="../media/image219.png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image" Target="../media/image214.png"/><Relationship Id="rId5" Type="http://schemas.openxmlformats.org/officeDocument/2006/relationships/tags" Target="../tags/tag311.xml"/><Relationship Id="rId15" Type="http://schemas.openxmlformats.org/officeDocument/2006/relationships/image" Target="../media/image218.png"/><Relationship Id="rId10" Type="http://schemas.openxmlformats.org/officeDocument/2006/relationships/notesSlide" Target="../notesSlides/notesSlide42.xml"/><Relationship Id="rId4" Type="http://schemas.openxmlformats.org/officeDocument/2006/relationships/tags" Target="../tags/tag310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1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tags" Target="../tags/tag317.xml"/><Relationship Id="rId7" Type="http://schemas.openxmlformats.org/officeDocument/2006/relationships/notesSlide" Target="../notesSlides/notesSlide43.xml"/><Relationship Id="rId12" Type="http://schemas.openxmlformats.org/officeDocument/2006/relationships/image" Target="../media/image225.png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24.png"/><Relationship Id="rId5" Type="http://schemas.openxmlformats.org/officeDocument/2006/relationships/tags" Target="../tags/tag319.xml"/><Relationship Id="rId10" Type="http://schemas.openxmlformats.org/officeDocument/2006/relationships/image" Target="../media/image223.png"/><Relationship Id="rId4" Type="http://schemas.openxmlformats.org/officeDocument/2006/relationships/tags" Target="../tags/tag318.xml"/><Relationship Id="rId9" Type="http://schemas.openxmlformats.org/officeDocument/2006/relationships/image" Target="../media/image22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tags" Target="../tags/tag322.xml"/><Relationship Id="rId7" Type="http://schemas.openxmlformats.org/officeDocument/2006/relationships/image" Target="../media/image226.png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notesSlide" Target="../notesSlides/notesSlide44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29.png"/><Relationship Id="rId4" Type="http://schemas.openxmlformats.org/officeDocument/2006/relationships/tags" Target="../tags/tag323.xml"/><Relationship Id="rId9" Type="http://schemas.openxmlformats.org/officeDocument/2006/relationships/image" Target="../media/image22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tags" Target="../tags/tag326.xml"/><Relationship Id="rId7" Type="http://schemas.openxmlformats.org/officeDocument/2006/relationships/image" Target="../media/image226.png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notesSlide" Target="../notesSlides/notesSlide45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29.png"/><Relationship Id="rId4" Type="http://schemas.openxmlformats.org/officeDocument/2006/relationships/tags" Target="../tags/tag327.xml"/><Relationship Id="rId9" Type="http://schemas.openxmlformats.org/officeDocument/2006/relationships/image" Target="../media/image22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34.png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12" Type="http://schemas.openxmlformats.org/officeDocument/2006/relationships/image" Target="../media/image233.png"/><Relationship Id="rId2" Type="http://schemas.openxmlformats.org/officeDocument/2006/relationships/tags" Target="../tags/tag329.xml"/><Relationship Id="rId16" Type="http://schemas.openxmlformats.org/officeDocument/2006/relationships/image" Target="../media/image237.png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image" Target="../media/image232.png"/><Relationship Id="rId5" Type="http://schemas.openxmlformats.org/officeDocument/2006/relationships/tags" Target="../tags/tag332.xml"/><Relationship Id="rId15" Type="http://schemas.openxmlformats.org/officeDocument/2006/relationships/image" Target="../media/image236.png"/><Relationship Id="rId10" Type="http://schemas.openxmlformats.org/officeDocument/2006/relationships/image" Target="../media/image231.png"/><Relationship Id="rId4" Type="http://schemas.openxmlformats.org/officeDocument/2006/relationships/tags" Target="../tags/tag331.xml"/><Relationship Id="rId9" Type="http://schemas.openxmlformats.org/officeDocument/2006/relationships/notesSlide" Target="../notesSlides/notesSlide46.xml"/><Relationship Id="rId14" Type="http://schemas.openxmlformats.org/officeDocument/2006/relationships/image" Target="../media/image23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7.xml"/><Relationship Id="rId13" Type="http://schemas.openxmlformats.org/officeDocument/2006/relationships/image" Target="../media/image242.png"/><Relationship Id="rId3" Type="http://schemas.openxmlformats.org/officeDocument/2006/relationships/tags" Target="../tags/tag337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41.png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11" Type="http://schemas.openxmlformats.org/officeDocument/2006/relationships/image" Target="../media/image240.png"/><Relationship Id="rId5" Type="http://schemas.openxmlformats.org/officeDocument/2006/relationships/tags" Target="../tags/tag339.xml"/><Relationship Id="rId10" Type="http://schemas.openxmlformats.org/officeDocument/2006/relationships/image" Target="../media/image239.png"/><Relationship Id="rId4" Type="http://schemas.openxmlformats.org/officeDocument/2006/relationships/tags" Target="../tags/tag338.xml"/><Relationship Id="rId9" Type="http://schemas.openxmlformats.org/officeDocument/2006/relationships/image" Target="../media/image238.png"/><Relationship Id="rId14" Type="http://schemas.openxmlformats.org/officeDocument/2006/relationships/image" Target="../media/image24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13" Type="http://schemas.openxmlformats.org/officeDocument/2006/relationships/tags" Target="../tags/tag353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250.png"/><Relationship Id="rId3" Type="http://schemas.openxmlformats.org/officeDocument/2006/relationships/tags" Target="../tags/tag343.xml"/><Relationship Id="rId21" Type="http://schemas.openxmlformats.org/officeDocument/2006/relationships/image" Target="../media/image245.png"/><Relationship Id="rId7" Type="http://schemas.openxmlformats.org/officeDocument/2006/relationships/tags" Target="../tags/tag347.xml"/><Relationship Id="rId12" Type="http://schemas.openxmlformats.org/officeDocument/2006/relationships/tags" Target="../tags/tag352.xml"/><Relationship Id="rId17" Type="http://schemas.openxmlformats.org/officeDocument/2006/relationships/tags" Target="../tags/tag357.xml"/><Relationship Id="rId25" Type="http://schemas.openxmlformats.org/officeDocument/2006/relationships/image" Target="../media/image249.png"/><Relationship Id="rId2" Type="http://schemas.openxmlformats.org/officeDocument/2006/relationships/tags" Target="../tags/tag342.xml"/><Relationship Id="rId16" Type="http://schemas.openxmlformats.org/officeDocument/2006/relationships/tags" Target="../tags/tag356.xml"/><Relationship Id="rId20" Type="http://schemas.openxmlformats.org/officeDocument/2006/relationships/image" Target="../media/image244.png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11" Type="http://schemas.openxmlformats.org/officeDocument/2006/relationships/tags" Target="../tags/tag351.xml"/><Relationship Id="rId24" Type="http://schemas.openxmlformats.org/officeDocument/2006/relationships/image" Target="../media/image248.png"/><Relationship Id="rId5" Type="http://schemas.openxmlformats.org/officeDocument/2006/relationships/tags" Target="../tags/tag345.xml"/><Relationship Id="rId15" Type="http://schemas.openxmlformats.org/officeDocument/2006/relationships/tags" Target="../tags/tag355.xml"/><Relationship Id="rId23" Type="http://schemas.openxmlformats.org/officeDocument/2006/relationships/image" Target="../media/image247.png"/><Relationship Id="rId28" Type="http://schemas.openxmlformats.org/officeDocument/2006/relationships/image" Target="../media/image252.png"/><Relationship Id="rId10" Type="http://schemas.openxmlformats.org/officeDocument/2006/relationships/tags" Target="../tags/tag350.xml"/><Relationship Id="rId19" Type="http://schemas.openxmlformats.org/officeDocument/2006/relationships/notesSlide" Target="../notesSlides/notesSlide48.xml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14" Type="http://schemas.openxmlformats.org/officeDocument/2006/relationships/tags" Target="../tags/tag354.xml"/><Relationship Id="rId22" Type="http://schemas.openxmlformats.org/officeDocument/2006/relationships/image" Target="../media/image246.png"/><Relationship Id="rId27" Type="http://schemas.openxmlformats.org/officeDocument/2006/relationships/image" Target="../media/image25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3" Type="http://schemas.openxmlformats.org/officeDocument/2006/relationships/tags" Target="../tags/tag360.xml"/><Relationship Id="rId7" Type="http://schemas.openxmlformats.org/officeDocument/2006/relationships/image" Target="../media/image253.png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notesSlide" Target="../notesSlides/notesSlide49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6.png"/><Relationship Id="rId4" Type="http://schemas.openxmlformats.org/officeDocument/2006/relationships/tags" Target="../tags/tag361.xml"/><Relationship Id="rId9" Type="http://schemas.openxmlformats.org/officeDocument/2006/relationships/image" Target="../media/image2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2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1.png"/><Relationship Id="rId5" Type="http://schemas.openxmlformats.org/officeDocument/2006/relationships/tags" Target="../tags/tag24.xml"/><Relationship Id="rId10" Type="http://schemas.openxmlformats.org/officeDocument/2006/relationships/image" Target="../media/image20.png"/><Relationship Id="rId4" Type="http://schemas.openxmlformats.org/officeDocument/2006/relationships/tags" Target="../tags/tag23.xml"/><Relationship Id="rId9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13" Type="http://schemas.openxmlformats.org/officeDocument/2006/relationships/tags" Target="../tags/tag374.xml"/><Relationship Id="rId18" Type="http://schemas.openxmlformats.org/officeDocument/2006/relationships/tags" Target="../tags/tag379.xml"/><Relationship Id="rId26" Type="http://schemas.openxmlformats.org/officeDocument/2006/relationships/image" Target="../media/image250.png"/><Relationship Id="rId3" Type="http://schemas.openxmlformats.org/officeDocument/2006/relationships/tags" Target="../tags/tag364.xml"/><Relationship Id="rId21" Type="http://schemas.openxmlformats.org/officeDocument/2006/relationships/notesSlide" Target="../notesSlides/notesSlide50.xml"/><Relationship Id="rId7" Type="http://schemas.openxmlformats.org/officeDocument/2006/relationships/tags" Target="../tags/tag368.xml"/><Relationship Id="rId12" Type="http://schemas.openxmlformats.org/officeDocument/2006/relationships/tags" Target="../tags/tag373.xml"/><Relationship Id="rId17" Type="http://schemas.openxmlformats.org/officeDocument/2006/relationships/tags" Target="../tags/tag378.xml"/><Relationship Id="rId25" Type="http://schemas.openxmlformats.org/officeDocument/2006/relationships/image" Target="../media/image259.png"/><Relationship Id="rId2" Type="http://schemas.openxmlformats.org/officeDocument/2006/relationships/tags" Target="../tags/tag363.xml"/><Relationship Id="rId16" Type="http://schemas.openxmlformats.org/officeDocument/2006/relationships/tags" Target="../tags/tag377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1" Type="http://schemas.openxmlformats.org/officeDocument/2006/relationships/tags" Target="../tags/tag372.xml"/><Relationship Id="rId24" Type="http://schemas.openxmlformats.org/officeDocument/2006/relationships/image" Target="../media/image258.png"/><Relationship Id="rId5" Type="http://schemas.openxmlformats.org/officeDocument/2006/relationships/tags" Target="../tags/tag366.xml"/><Relationship Id="rId15" Type="http://schemas.openxmlformats.org/officeDocument/2006/relationships/tags" Target="../tags/tag376.xml"/><Relationship Id="rId23" Type="http://schemas.openxmlformats.org/officeDocument/2006/relationships/image" Target="../media/image257.png"/><Relationship Id="rId28" Type="http://schemas.openxmlformats.org/officeDocument/2006/relationships/image" Target="../media/image261.png"/><Relationship Id="rId10" Type="http://schemas.openxmlformats.org/officeDocument/2006/relationships/tags" Target="../tags/tag371.xml"/><Relationship Id="rId19" Type="http://schemas.openxmlformats.org/officeDocument/2006/relationships/tags" Target="../tags/tag380.xml"/><Relationship Id="rId4" Type="http://schemas.openxmlformats.org/officeDocument/2006/relationships/tags" Target="../tags/tag365.xml"/><Relationship Id="rId9" Type="http://schemas.openxmlformats.org/officeDocument/2006/relationships/tags" Target="../tags/tag370.xml"/><Relationship Id="rId14" Type="http://schemas.openxmlformats.org/officeDocument/2006/relationships/tags" Target="../tags/tag375.xml"/><Relationship Id="rId22" Type="http://schemas.openxmlformats.org/officeDocument/2006/relationships/image" Target="../media/image256.png"/><Relationship Id="rId27" Type="http://schemas.openxmlformats.org/officeDocument/2006/relationships/image" Target="../media/image26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1.xml"/><Relationship Id="rId13" Type="http://schemas.openxmlformats.org/officeDocument/2006/relationships/image" Target="../media/image266.png"/><Relationship Id="rId3" Type="http://schemas.openxmlformats.org/officeDocument/2006/relationships/tags" Target="../tags/tag38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65.png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image" Target="../media/image264.png"/><Relationship Id="rId5" Type="http://schemas.openxmlformats.org/officeDocument/2006/relationships/tags" Target="../tags/tag385.xml"/><Relationship Id="rId10" Type="http://schemas.openxmlformats.org/officeDocument/2006/relationships/image" Target="../media/image263.png"/><Relationship Id="rId4" Type="http://schemas.openxmlformats.org/officeDocument/2006/relationships/tags" Target="../tags/tag384.xml"/><Relationship Id="rId9" Type="http://schemas.openxmlformats.org/officeDocument/2006/relationships/image" Target="../media/image262.png"/><Relationship Id="rId14" Type="http://schemas.openxmlformats.org/officeDocument/2006/relationships/image" Target="../media/image26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71.png"/><Relationship Id="rId3" Type="http://schemas.openxmlformats.org/officeDocument/2006/relationships/tags" Target="../tags/tag389.xml"/><Relationship Id="rId7" Type="http://schemas.openxmlformats.org/officeDocument/2006/relationships/tags" Target="../tags/tag393.xml"/><Relationship Id="rId12" Type="http://schemas.openxmlformats.org/officeDocument/2006/relationships/image" Target="../media/image270.png"/><Relationship Id="rId2" Type="http://schemas.openxmlformats.org/officeDocument/2006/relationships/tags" Target="../tags/tag388.xml"/><Relationship Id="rId16" Type="http://schemas.openxmlformats.org/officeDocument/2006/relationships/image" Target="../media/image274.png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image" Target="../media/image269.png"/><Relationship Id="rId5" Type="http://schemas.openxmlformats.org/officeDocument/2006/relationships/tags" Target="../tags/tag391.xml"/><Relationship Id="rId15" Type="http://schemas.openxmlformats.org/officeDocument/2006/relationships/image" Target="../media/image273.png"/><Relationship Id="rId10" Type="http://schemas.openxmlformats.org/officeDocument/2006/relationships/image" Target="../media/image268.png"/><Relationship Id="rId4" Type="http://schemas.openxmlformats.org/officeDocument/2006/relationships/tags" Target="../tags/tag390.xml"/><Relationship Id="rId9" Type="http://schemas.openxmlformats.org/officeDocument/2006/relationships/notesSlide" Target="../notesSlides/notesSlide52.xml"/><Relationship Id="rId14" Type="http://schemas.openxmlformats.org/officeDocument/2006/relationships/image" Target="../media/image27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401.xml"/><Relationship Id="rId13" Type="http://schemas.openxmlformats.org/officeDocument/2006/relationships/notesSlide" Target="../notesSlides/notesSlide53.xml"/><Relationship Id="rId18" Type="http://schemas.openxmlformats.org/officeDocument/2006/relationships/image" Target="../media/image279.png"/><Relationship Id="rId3" Type="http://schemas.openxmlformats.org/officeDocument/2006/relationships/tags" Target="../tags/tag396.xml"/><Relationship Id="rId21" Type="http://schemas.openxmlformats.org/officeDocument/2006/relationships/image" Target="../media/image282.png"/><Relationship Id="rId7" Type="http://schemas.openxmlformats.org/officeDocument/2006/relationships/tags" Target="../tags/tag400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278.png"/><Relationship Id="rId2" Type="http://schemas.openxmlformats.org/officeDocument/2006/relationships/tags" Target="../tags/tag395.xml"/><Relationship Id="rId16" Type="http://schemas.openxmlformats.org/officeDocument/2006/relationships/image" Target="../media/image277.png"/><Relationship Id="rId20" Type="http://schemas.openxmlformats.org/officeDocument/2006/relationships/image" Target="../media/image281.png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11" Type="http://schemas.openxmlformats.org/officeDocument/2006/relationships/tags" Target="../tags/tag404.xml"/><Relationship Id="rId24" Type="http://schemas.openxmlformats.org/officeDocument/2006/relationships/image" Target="../media/image285.png"/><Relationship Id="rId5" Type="http://schemas.openxmlformats.org/officeDocument/2006/relationships/tags" Target="../tags/tag398.xml"/><Relationship Id="rId15" Type="http://schemas.openxmlformats.org/officeDocument/2006/relationships/image" Target="../media/image276.png"/><Relationship Id="rId23" Type="http://schemas.openxmlformats.org/officeDocument/2006/relationships/image" Target="../media/image284.png"/><Relationship Id="rId10" Type="http://schemas.openxmlformats.org/officeDocument/2006/relationships/tags" Target="../tags/tag403.xml"/><Relationship Id="rId19" Type="http://schemas.openxmlformats.org/officeDocument/2006/relationships/image" Target="../media/image280.png"/><Relationship Id="rId4" Type="http://schemas.openxmlformats.org/officeDocument/2006/relationships/tags" Target="../tags/tag397.xml"/><Relationship Id="rId9" Type="http://schemas.openxmlformats.org/officeDocument/2006/relationships/tags" Target="../tags/tag402.xml"/><Relationship Id="rId14" Type="http://schemas.openxmlformats.org/officeDocument/2006/relationships/image" Target="../media/image275.png"/><Relationship Id="rId22" Type="http://schemas.openxmlformats.org/officeDocument/2006/relationships/image" Target="../media/image28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3" Type="http://schemas.openxmlformats.org/officeDocument/2006/relationships/tags" Target="../tags/tag407.xml"/><Relationship Id="rId7" Type="http://schemas.openxmlformats.org/officeDocument/2006/relationships/image" Target="../media/image286.png"/><Relationship Id="rId2" Type="http://schemas.openxmlformats.org/officeDocument/2006/relationships/tags" Target="../tags/tag406.xml"/><Relationship Id="rId1" Type="http://schemas.openxmlformats.org/officeDocument/2006/relationships/tags" Target="../tags/tag405.xml"/><Relationship Id="rId6" Type="http://schemas.openxmlformats.org/officeDocument/2006/relationships/notesSlide" Target="../notesSlides/notesSlide54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9.png"/><Relationship Id="rId4" Type="http://schemas.openxmlformats.org/officeDocument/2006/relationships/tags" Target="../tags/tag408.xml"/><Relationship Id="rId9" Type="http://schemas.openxmlformats.org/officeDocument/2006/relationships/image" Target="../media/image28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5.xml"/><Relationship Id="rId13" Type="http://schemas.openxmlformats.org/officeDocument/2006/relationships/image" Target="../media/image294.png"/><Relationship Id="rId3" Type="http://schemas.openxmlformats.org/officeDocument/2006/relationships/tags" Target="../tags/tag411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93.png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11" Type="http://schemas.openxmlformats.org/officeDocument/2006/relationships/image" Target="../media/image292.png"/><Relationship Id="rId5" Type="http://schemas.openxmlformats.org/officeDocument/2006/relationships/tags" Target="../tags/tag413.xml"/><Relationship Id="rId15" Type="http://schemas.openxmlformats.org/officeDocument/2006/relationships/image" Target="../media/image296.png"/><Relationship Id="rId10" Type="http://schemas.openxmlformats.org/officeDocument/2006/relationships/image" Target="../media/image291.png"/><Relationship Id="rId4" Type="http://schemas.openxmlformats.org/officeDocument/2006/relationships/tags" Target="../tags/tag412.xml"/><Relationship Id="rId9" Type="http://schemas.openxmlformats.org/officeDocument/2006/relationships/image" Target="../media/image290.jpeg"/><Relationship Id="rId14" Type="http://schemas.openxmlformats.org/officeDocument/2006/relationships/image" Target="../media/image29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6.xml"/><Relationship Id="rId13" Type="http://schemas.openxmlformats.org/officeDocument/2006/relationships/image" Target="../media/image294.png"/><Relationship Id="rId3" Type="http://schemas.openxmlformats.org/officeDocument/2006/relationships/tags" Target="../tags/tag417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93.png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11" Type="http://schemas.openxmlformats.org/officeDocument/2006/relationships/image" Target="../media/image292.png"/><Relationship Id="rId5" Type="http://schemas.openxmlformats.org/officeDocument/2006/relationships/tags" Target="../tags/tag419.xml"/><Relationship Id="rId15" Type="http://schemas.openxmlformats.org/officeDocument/2006/relationships/image" Target="../media/image298.png"/><Relationship Id="rId10" Type="http://schemas.openxmlformats.org/officeDocument/2006/relationships/image" Target="../media/image291.png"/><Relationship Id="rId4" Type="http://schemas.openxmlformats.org/officeDocument/2006/relationships/tags" Target="../tags/tag418.xml"/><Relationship Id="rId9" Type="http://schemas.openxmlformats.org/officeDocument/2006/relationships/image" Target="../media/image297.jpeg"/><Relationship Id="rId14" Type="http://schemas.openxmlformats.org/officeDocument/2006/relationships/image" Target="../media/image29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7.xml"/><Relationship Id="rId13" Type="http://schemas.openxmlformats.org/officeDocument/2006/relationships/image" Target="../media/image294.png"/><Relationship Id="rId3" Type="http://schemas.openxmlformats.org/officeDocument/2006/relationships/tags" Target="../tags/tag42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93.png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image" Target="../media/image292.png"/><Relationship Id="rId5" Type="http://schemas.openxmlformats.org/officeDocument/2006/relationships/tags" Target="../tags/tag425.xml"/><Relationship Id="rId15" Type="http://schemas.openxmlformats.org/officeDocument/2006/relationships/image" Target="../media/image300.png"/><Relationship Id="rId10" Type="http://schemas.openxmlformats.org/officeDocument/2006/relationships/image" Target="../media/image291.png"/><Relationship Id="rId4" Type="http://schemas.openxmlformats.org/officeDocument/2006/relationships/tags" Target="../tags/tag424.xml"/><Relationship Id="rId9" Type="http://schemas.openxmlformats.org/officeDocument/2006/relationships/image" Target="../media/image299.jpeg"/><Relationship Id="rId14" Type="http://schemas.openxmlformats.org/officeDocument/2006/relationships/image" Target="../media/image29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8.xml"/><Relationship Id="rId13" Type="http://schemas.openxmlformats.org/officeDocument/2006/relationships/image" Target="../media/image294.png"/><Relationship Id="rId3" Type="http://schemas.openxmlformats.org/officeDocument/2006/relationships/tags" Target="../tags/tag429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93.png"/><Relationship Id="rId2" Type="http://schemas.openxmlformats.org/officeDocument/2006/relationships/tags" Target="../tags/tag428.xml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1" Type="http://schemas.openxmlformats.org/officeDocument/2006/relationships/image" Target="../media/image292.png"/><Relationship Id="rId5" Type="http://schemas.openxmlformats.org/officeDocument/2006/relationships/tags" Target="../tags/tag431.xml"/><Relationship Id="rId15" Type="http://schemas.openxmlformats.org/officeDocument/2006/relationships/image" Target="../media/image302.png"/><Relationship Id="rId10" Type="http://schemas.openxmlformats.org/officeDocument/2006/relationships/image" Target="../media/image291.png"/><Relationship Id="rId4" Type="http://schemas.openxmlformats.org/officeDocument/2006/relationships/tags" Target="../tags/tag430.xml"/><Relationship Id="rId9" Type="http://schemas.openxmlformats.org/officeDocument/2006/relationships/image" Target="../media/image301.jpeg"/><Relationship Id="rId14" Type="http://schemas.openxmlformats.org/officeDocument/2006/relationships/image" Target="../media/image29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3" Type="http://schemas.openxmlformats.org/officeDocument/2006/relationships/tags" Target="../tags/tag435.xml"/><Relationship Id="rId7" Type="http://schemas.openxmlformats.org/officeDocument/2006/relationships/image" Target="../media/image303.png"/><Relationship Id="rId2" Type="http://schemas.openxmlformats.org/officeDocument/2006/relationships/tags" Target="../tags/tag434.xml"/><Relationship Id="rId1" Type="http://schemas.openxmlformats.org/officeDocument/2006/relationships/tags" Target="../tags/tag433.xml"/><Relationship Id="rId6" Type="http://schemas.openxmlformats.org/officeDocument/2006/relationships/notesSlide" Target="../notesSlides/notesSlide59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06.png"/><Relationship Id="rId4" Type="http://schemas.openxmlformats.org/officeDocument/2006/relationships/tags" Target="../tags/tag436.xml"/><Relationship Id="rId9" Type="http://schemas.openxmlformats.org/officeDocument/2006/relationships/image" Target="../media/image30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7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26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5.png"/><Relationship Id="rId5" Type="http://schemas.openxmlformats.org/officeDocument/2006/relationships/tags" Target="../tags/tag29.xml"/><Relationship Id="rId10" Type="http://schemas.openxmlformats.org/officeDocument/2006/relationships/image" Target="../media/image24.png"/><Relationship Id="rId4" Type="http://schemas.openxmlformats.org/officeDocument/2006/relationships/tags" Target="../tags/tag28.xml"/><Relationship Id="rId9" Type="http://schemas.openxmlformats.org/officeDocument/2006/relationships/image" Target="../media/image2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7.xml"/><Relationship Id="rId4" Type="http://schemas.openxmlformats.org/officeDocument/2006/relationships/image" Target="../media/image30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3" Type="http://schemas.openxmlformats.org/officeDocument/2006/relationships/tags" Target="../tags/tag440.xml"/><Relationship Id="rId7" Type="http://schemas.openxmlformats.org/officeDocument/2006/relationships/image" Target="../media/image308.png"/><Relationship Id="rId2" Type="http://schemas.openxmlformats.org/officeDocument/2006/relationships/tags" Target="../tags/tag439.xml"/><Relationship Id="rId1" Type="http://schemas.openxmlformats.org/officeDocument/2006/relationships/tags" Target="../tags/tag438.xml"/><Relationship Id="rId6" Type="http://schemas.openxmlformats.org/officeDocument/2006/relationships/notesSlide" Target="../notesSlides/notesSlide6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11.png"/><Relationship Id="rId4" Type="http://schemas.openxmlformats.org/officeDocument/2006/relationships/tags" Target="../tags/tag441.xml"/><Relationship Id="rId9" Type="http://schemas.openxmlformats.org/officeDocument/2006/relationships/image" Target="../media/image31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2.png"/><Relationship Id="rId3" Type="http://schemas.openxmlformats.org/officeDocument/2006/relationships/tags" Target="../tags/tag444.xml"/><Relationship Id="rId7" Type="http://schemas.openxmlformats.org/officeDocument/2006/relationships/notesSlide" Target="../notesSlides/notesSlide62.xml"/><Relationship Id="rId12" Type="http://schemas.openxmlformats.org/officeDocument/2006/relationships/image" Target="../media/image316.png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15.png"/><Relationship Id="rId5" Type="http://schemas.openxmlformats.org/officeDocument/2006/relationships/tags" Target="../tags/tag446.xml"/><Relationship Id="rId10" Type="http://schemas.openxmlformats.org/officeDocument/2006/relationships/image" Target="../media/image314.png"/><Relationship Id="rId4" Type="http://schemas.openxmlformats.org/officeDocument/2006/relationships/tags" Target="../tags/tag445.xml"/><Relationship Id="rId9" Type="http://schemas.openxmlformats.org/officeDocument/2006/relationships/image" Target="../media/image3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2.xml"/><Relationship Id="rId7" Type="http://schemas.openxmlformats.org/officeDocument/2006/relationships/image" Target="../media/image2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0.png"/><Relationship Id="rId4" Type="http://schemas.openxmlformats.org/officeDocument/2006/relationships/tags" Target="../tags/tag33.xml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35.png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4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33.png"/><Relationship Id="rId5" Type="http://schemas.openxmlformats.org/officeDocument/2006/relationships/tags" Target="../tags/tag38.xml"/><Relationship Id="rId10" Type="http://schemas.openxmlformats.org/officeDocument/2006/relationships/image" Target="../media/image32.png"/><Relationship Id="rId4" Type="http://schemas.openxmlformats.org/officeDocument/2006/relationships/tags" Target="../tags/tag37.xml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85800" y="762000"/>
            <a:ext cx="7793069" cy="743680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388910" y="5074904"/>
            <a:ext cx="4316690" cy="335296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971800" y="4191000"/>
            <a:ext cx="3178293" cy="267032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057400" y="2133600"/>
            <a:ext cx="5045467" cy="74368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28600" y="1828800"/>
            <a:ext cx="6952319" cy="417188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04800" y="2743200"/>
            <a:ext cx="6744993" cy="417189"/>
          </a:xfrm>
          <a:prstGeom prst="rect">
            <a:avLst/>
          </a:prstGeom>
          <a:noFill/>
          <a:ln/>
          <a:effectLst/>
        </p:spPr>
      </p:pic>
      <p:sp>
        <p:nvSpPr>
          <p:cNvPr id="11" name="Oval 10"/>
          <p:cNvSpPr/>
          <p:nvPr/>
        </p:nvSpPr>
        <p:spPr>
          <a:xfrm>
            <a:off x="3211121" y="4289089"/>
            <a:ext cx="381000" cy="4572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0"/>
          </p:cNvCxnSpPr>
          <p:nvPr/>
        </p:nvCxnSpPr>
        <p:spPr>
          <a:xfrm flipV="1">
            <a:off x="3401621" y="3755689"/>
            <a:ext cx="4305300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63521" y="4746289"/>
            <a:ext cx="434340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7391961" y="3755689"/>
            <a:ext cx="391160" cy="1391920"/>
          </a:xfrm>
          <a:custGeom>
            <a:avLst/>
            <a:gdLst>
              <a:gd name="connsiteX0" fmla="*/ 314960 w 391160"/>
              <a:gd name="connsiteY0" fmla="*/ 0 h 1391920"/>
              <a:gd name="connsiteX1" fmla="*/ 132080 w 391160"/>
              <a:gd name="connsiteY1" fmla="*/ 350520 h 1391920"/>
              <a:gd name="connsiteX2" fmla="*/ 284480 w 391160"/>
              <a:gd name="connsiteY2" fmla="*/ 655320 h 1391920"/>
              <a:gd name="connsiteX3" fmla="*/ 10160 w 391160"/>
              <a:gd name="connsiteY3" fmla="*/ 868680 h 1391920"/>
              <a:gd name="connsiteX4" fmla="*/ 345440 w 391160"/>
              <a:gd name="connsiteY4" fmla="*/ 1310640 h 1391920"/>
              <a:gd name="connsiteX5" fmla="*/ 284480 w 391160"/>
              <a:gd name="connsiteY5" fmla="*/ 1356360 h 139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160" h="1391920">
                <a:moveTo>
                  <a:pt x="314960" y="0"/>
                </a:moveTo>
                <a:cubicBezTo>
                  <a:pt x="226060" y="120650"/>
                  <a:pt x="137160" y="241300"/>
                  <a:pt x="132080" y="350520"/>
                </a:cubicBezTo>
                <a:cubicBezTo>
                  <a:pt x="127000" y="459740"/>
                  <a:pt x="304800" y="568960"/>
                  <a:pt x="284480" y="655320"/>
                </a:cubicBezTo>
                <a:cubicBezTo>
                  <a:pt x="264160" y="741680"/>
                  <a:pt x="0" y="759460"/>
                  <a:pt x="10160" y="868680"/>
                </a:cubicBezTo>
                <a:cubicBezTo>
                  <a:pt x="20320" y="977900"/>
                  <a:pt x="299720" y="1229360"/>
                  <a:pt x="345440" y="1310640"/>
                </a:cubicBezTo>
                <a:cubicBezTo>
                  <a:pt x="391160" y="1391920"/>
                  <a:pt x="337820" y="1374140"/>
                  <a:pt x="284480" y="135636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645961" y="3755689"/>
            <a:ext cx="337820" cy="1386840"/>
          </a:xfrm>
          <a:custGeom>
            <a:avLst/>
            <a:gdLst>
              <a:gd name="connsiteX0" fmla="*/ 45720 w 337820"/>
              <a:gd name="connsiteY0" fmla="*/ 0 h 1386840"/>
              <a:gd name="connsiteX1" fmla="*/ 152400 w 337820"/>
              <a:gd name="connsiteY1" fmla="*/ 320040 h 1386840"/>
              <a:gd name="connsiteX2" fmla="*/ 30480 w 337820"/>
              <a:gd name="connsiteY2" fmla="*/ 426720 h 1386840"/>
              <a:gd name="connsiteX3" fmla="*/ 335280 w 337820"/>
              <a:gd name="connsiteY3" fmla="*/ 716280 h 1386840"/>
              <a:gd name="connsiteX4" fmla="*/ 15240 w 337820"/>
              <a:gd name="connsiteY4" fmla="*/ 853440 h 1386840"/>
              <a:gd name="connsiteX5" fmla="*/ 274320 w 337820"/>
              <a:gd name="connsiteY5" fmla="*/ 1051560 h 1386840"/>
              <a:gd name="connsiteX6" fmla="*/ 60960 w 337820"/>
              <a:gd name="connsiteY6" fmla="*/ 1386840 h 138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820" h="1386840">
                <a:moveTo>
                  <a:pt x="45720" y="0"/>
                </a:moveTo>
                <a:cubicBezTo>
                  <a:pt x="100330" y="124460"/>
                  <a:pt x="154940" y="248920"/>
                  <a:pt x="152400" y="320040"/>
                </a:cubicBezTo>
                <a:cubicBezTo>
                  <a:pt x="149860" y="391160"/>
                  <a:pt x="0" y="360680"/>
                  <a:pt x="30480" y="426720"/>
                </a:cubicBezTo>
                <a:cubicBezTo>
                  <a:pt x="60960" y="492760"/>
                  <a:pt x="337820" y="645160"/>
                  <a:pt x="335280" y="716280"/>
                </a:cubicBezTo>
                <a:cubicBezTo>
                  <a:pt x="332740" y="787400"/>
                  <a:pt x="25400" y="797560"/>
                  <a:pt x="15240" y="853440"/>
                </a:cubicBezTo>
                <a:cubicBezTo>
                  <a:pt x="5080" y="909320"/>
                  <a:pt x="266700" y="962660"/>
                  <a:pt x="274320" y="1051560"/>
                </a:cubicBezTo>
                <a:cubicBezTo>
                  <a:pt x="281940" y="1140460"/>
                  <a:pt x="171450" y="1263650"/>
                  <a:pt x="60960" y="138684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691681" y="3755689"/>
            <a:ext cx="652780" cy="1341120"/>
          </a:xfrm>
          <a:custGeom>
            <a:avLst/>
            <a:gdLst>
              <a:gd name="connsiteX0" fmla="*/ 0 w 652780"/>
              <a:gd name="connsiteY0" fmla="*/ 0 h 1341120"/>
              <a:gd name="connsiteX1" fmla="*/ 472440 w 652780"/>
              <a:gd name="connsiteY1" fmla="*/ 396240 h 1341120"/>
              <a:gd name="connsiteX2" fmla="*/ 396240 w 652780"/>
              <a:gd name="connsiteY2" fmla="*/ 594360 h 1341120"/>
              <a:gd name="connsiteX3" fmla="*/ 579120 w 652780"/>
              <a:gd name="connsiteY3" fmla="*/ 807720 h 1341120"/>
              <a:gd name="connsiteX4" fmla="*/ 320040 w 652780"/>
              <a:gd name="connsiteY4" fmla="*/ 944880 h 1341120"/>
              <a:gd name="connsiteX5" fmla="*/ 609600 w 652780"/>
              <a:gd name="connsiteY5" fmla="*/ 1249680 h 1341120"/>
              <a:gd name="connsiteX6" fmla="*/ 60960 w 652780"/>
              <a:gd name="connsiteY6" fmla="*/ 134112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780" h="1341120">
                <a:moveTo>
                  <a:pt x="0" y="0"/>
                </a:moveTo>
                <a:cubicBezTo>
                  <a:pt x="203200" y="148590"/>
                  <a:pt x="406400" y="297180"/>
                  <a:pt x="472440" y="396240"/>
                </a:cubicBezTo>
                <a:cubicBezTo>
                  <a:pt x="538480" y="495300"/>
                  <a:pt x="378460" y="525780"/>
                  <a:pt x="396240" y="594360"/>
                </a:cubicBezTo>
                <a:cubicBezTo>
                  <a:pt x="414020" y="662940"/>
                  <a:pt x="591820" y="749300"/>
                  <a:pt x="579120" y="807720"/>
                </a:cubicBezTo>
                <a:cubicBezTo>
                  <a:pt x="566420" y="866140"/>
                  <a:pt x="314960" y="871220"/>
                  <a:pt x="320040" y="944880"/>
                </a:cubicBezTo>
                <a:cubicBezTo>
                  <a:pt x="325120" y="1018540"/>
                  <a:pt x="652780" y="1183640"/>
                  <a:pt x="609600" y="1249680"/>
                </a:cubicBezTo>
                <a:cubicBezTo>
                  <a:pt x="566420" y="1315720"/>
                  <a:pt x="313690" y="1328420"/>
                  <a:pt x="60960" y="134112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3442030" y="5199486"/>
            <a:ext cx="1276291" cy="282911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3518230" y="5656686"/>
            <a:ext cx="2482387" cy="282911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5154221" y="4267200"/>
            <a:ext cx="954750" cy="563404"/>
          </a:xfrm>
          <a:prstGeom prst="rect">
            <a:avLst/>
          </a:prstGeom>
          <a:noFill/>
          <a:ln/>
          <a:effectLst/>
        </p:spPr>
      </p:pic>
      <p:sp>
        <p:nvSpPr>
          <p:cNvPr id="21" name="Freeform 20"/>
          <p:cNvSpPr/>
          <p:nvPr/>
        </p:nvSpPr>
        <p:spPr>
          <a:xfrm>
            <a:off x="3134921" y="4769995"/>
            <a:ext cx="341745" cy="858982"/>
          </a:xfrm>
          <a:custGeom>
            <a:avLst/>
            <a:gdLst>
              <a:gd name="connsiteX0" fmla="*/ 341745 w 341745"/>
              <a:gd name="connsiteY0" fmla="*/ 858982 h 858982"/>
              <a:gd name="connsiteX1" fmla="*/ 23091 w 341745"/>
              <a:gd name="connsiteY1" fmla="*/ 429491 h 858982"/>
              <a:gd name="connsiteX2" fmla="*/ 203200 w 341745"/>
              <a:gd name="connsiteY2" fmla="*/ 0 h 85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745" h="858982">
                <a:moveTo>
                  <a:pt x="341745" y="858982"/>
                </a:moveTo>
                <a:cubicBezTo>
                  <a:pt x="193963" y="715818"/>
                  <a:pt x="46182" y="572655"/>
                  <a:pt x="23091" y="429491"/>
                </a:cubicBezTo>
                <a:cubicBezTo>
                  <a:pt x="0" y="286327"/>
                  <a:pt x="101600" y="143163"/>
                  <a:pt x="203200" y="0"/>
                </a:cubicBezTo>
              </a:path>
            </a:pathLst>
          </a:custGeom>
          <a:ln w="381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6602021" y="3352800"/>
            <a:ext cx="0" cy="2362200"/>
          </a:xfrm>
          <a:prstGeom prst="line">
            <a:avLst/>
          </a:prstGeom>
          <a:ln w="101600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7021121" y="5355889"/>
            <a:ext cx="1665679" cy="355259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7021474" y="5813089"/>
            <a:ext cx="1664972" cy="355108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2595774" y="4203930"/>
            <a:ext cx="539147" cy="592667"/>
          </a:xfrm>
          <a:prstGeom prst="rect">
            <a:avLst/>
          </a:prstGeom>
          <a:noFill/>
          <a:ln/>
          <a:effectLst/>
        </p:spPr>
      </p:pic>
      <p:sp>
        <p:nvSpPr>
          <p:cNvPr id="26" name="Parallelogram 25"/>
          <p:cNvSpPr/>
          <p:nvPr/>
        </p:nvSpPr>
        <p:spPr>
          <a:xfrm>
            <a:off x="772721" y="4186997"/>
            <a:ext cx="1710490" cy="817932"/>
          </a:xfrm>
          <a:prstGeom prst="parallelogram">
            <a:avLst>
              <a:gd name="adj" fmla="val 6113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229921" y="5101397"/>
            <a:ext cx="669945" cy="480071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1761196" y="379793"/>
            <a:ext cx="5620851" cy="68667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304800" y="1828800"/>
            <a:ext cx="8285349" cy="417139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752196" y="5351989"/>
            <a:ext cx="2920881" cy="439211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752600" y="3827990"/>
            <a:ext cx="2920874" cy="480011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1752600" y="4567310"/>
            <a:ext cx="2920075" cy="479880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304800" y="4666190"/>
            <a:ext cx="1079730" cy="280729"/>
          </a:xfrm>
          <a:prstGeom prst="rect">
            <a:avLst/>
          </a:prstGeom>
          <a:noFill/>
          <a:ln/>
          <a:effectLst/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4953000" y="4191000"/>
            <a:ext cx="2802776" cy="401082"/>
          </a:xfrm>
          <a:prstGeom prst="rect">
            <a:avLst/>
          </a:prstGeom>
          <a:noFill/>
          <a:ln/>
          <a:effectLst/>
        </p:spPr>
      </p:pic>
      <p:cxnSp>
        <p:nvCxnSpPr>
          <p:cNvPr id="36" name="Straight Connector 35"/>
          <p:cNvCxnSpPr/>
          <p:nvPr/>
        </p:nvCxnSpPr>
        <p:spPr>
          <a:xfrm>
            <a:off x="1600200" y="3657600"/>
            <a:ext cx="0" cy="23622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600200" y="6019800"/>
            <a:ext cx="16002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00400" y="5181600"/>
            <a:ext cx="0" cy="8382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00400" y="5181600"/>
            <a:ext cx="16002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800600" y="3657600"/>
            <a:ext cx="0" cy="15240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600200" y="3657600"/>
            <a:ext cx="32004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4953000" y="5410200"/>
            <a:ext cx="2521779" cy="401082"/>
          </a:xfrm>
          <a:prstGeom prst="rect">
            <a:avLst/>
          </a:prstGeom>
          <a:noFill/>
          <a:ln/>
          <a:effectLst/>
        </p:spPr>
      </p:pic>
      <p:sp>
        <p:nvSpPr>
          <p:cNvPr id="43" name="Freeform 42"/>
          <p:cNvSpPr/>
          <p:nvPr/>
        </p:nvSpPr>
        <p:spPr>
          <a:xfrm>
            <a:off x="3931920" y="5745480"/>
            <a:ext cx="1234440" cy="464820"/>
          </a:xfrm>
          <a:custGeom>
            <a:avLst/>
            <a:gdLst>
              <a:gd name="connsiteX0" fmla="*/ 1234440 w 1234440"/>
              <a:gd name="connsiteY0" fmla="*/ 137160 h 464820"/>
              <a:gd name="connsiteX1" fmla="*/ 685800 w 1234440"/>
              <a:gd name="connsiteY1" fmla="*/ 441960 h 464820"/>
              <a:gd name="connsiteX2" fmla="*/ 0 w 1234440"/>
              <a:gd name="connsiteY2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4440" h="464820">
                <a:moveTo>
                  <a:pt x="1234440" y="137160"/>
                </a:moveTo>
                <a:cubicBezTo>
                  <a:pt x="1062990" y="300990"/>
                  <a:pt x="891540" y="464820"/>
                  <a:pt x="685800" y="441960"/>
                </a:cubicBezTo>
                <a:cubicBezTo>
                  <a:pt x="480060" y="419100"/>
                  <a:pt x="0" y="0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307283" y="2781300"/>
            <a:ext cx="4874317" cy="457435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1760505" y="379793"/>
            <a:ext cx="5622232" cy="68684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04800" y="1676400"/>
            <a:ext cx="7410011" cy="417078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304800" y="2590800"/>
            <a:ext cx="4079481" cy="417190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81000" y="4343400"/>
            <a:ext cx="2080538" cy="417106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2743200" y="3886200"/>
            <a:ext cx="5287516" cy="417106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743200" y="4800600"/>
            <a:ext cx="4454021" cy="417173"/>
          </a:xfrm>
          <a:prstGeom prst="rect">
            <a:avLst/>
          </a:prstGeom>
          <a:noFill/>
          <a:ln/>
          <a:effectLst/>
        </p:spPr>
      </p:pic>
      <p:sp>
        <p:nvSpPr>
          <p:cNvPr id="41" name="Freeform 40"/>
          <p:cNvSpPr/>
          <p:nvPr/>
        </p:nvSpPr>
        <p:spPr>
          <a:xfrm>
            <a:off x="3281680" y="6100254"/>
            <a:ext cx="975360" cy="364107"/>
          </a:xfrm>
          <a:custGeom>
            <a:avLst/>
            <a:gdLst>
              <a:gd name="connsiteX0" fmla="*/ 0 w 1330036"/>
              <a:gd name="connsiteY0" fmla="*/ 267854 h 494145"/>
              <a:gd name="connsiteX1" fmla="*/ 360218 w 1330036"/>
              <a:gd name="connsiteY1" fmla="*/ 461818 h 494145"/>
              <a:gd name="connsiteX2" fmla="*/ 900545 w 1330036"/>
              <a:gd name="connsiteY2" fmla="*/ 73891 h 494145"/>
              <a:gd name="connsiteX3" fmla="*/ 1330036 w 1330036"/>
              <a:gd name="connsiteY3" fmla="*/ 18472 h 49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036" h="494145">
                <a:moveTo>
                  <a:pt x="0" y="267854"/>
                </a:moveTo>
                <a:cubicBezTo>
                  <a:pt x="105063" y="380999"/>
                  <a:pt x="210127" y="494145"/>
                  <a:pt x="360218" y="461818"/>
                </a:cubicBezTo>
                <a:cubicBezTo>
                  <a:pt x="510309" y="429491"/>
                  <a:pt x="738909" y="147782"/>
                  <a:pt x="900545" y="73891"/>
                </a:cubicBezTo>
                <a:cubicBezTo>
                  <a:pt x="1062181" y="0"/>
                  <a:pt x="1196108" y="9236"/>
                  <a:pt x="1330036" y="1847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175760" y="6011779"/>
            <a:ext cx="167640" cy="1684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743200" y="6021988"/>
            <a:ext cx="528320" cy="530848"/>
          </a:xfrm>
          <a:custGeom>
            <a:avLst/>
            <a:gdLst>
              <a:gd name="connsiteX0" fmla="*/ 720436 w 720436"/>
              <a:gd name="connsiteY0" fmla="*/ 387927 h 720436"/>
              <a:gd name="connsiteX1" fmla="*/ 387927 w 720436"/>
              <a:gd name="connsiteY1" fmla="*/ 55418 h 720436"/>
              <a:gd name="connsiteX2" fmla="*/ 0 w 720436"/>
              <a:gd name="connsiteY2" fmla="*/ 720436 h 72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0436" h="720436">
                <a:moveTo>
                  <a:pt x="720436" y="387927"/>
                </a:moveTo>
                <a:cubicBezTo>
                  <a:pt x="614218" y="193963"/>
                  <a:pt x="508000" y="0"/>
                  <a:pt x="387927" y="55418"/>
                </a:cubicBezTo>
                <a:cubicBezTo>
                  <a:pt x="267854" y="110836"/>
                  <a:pt x="133927" y="415636"/>
                  <a:pt x="0" y="720436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667000" y="6460958"/>
            <a:ext cx="167640" cy="1684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5867399" y="5638800"/>
            <a:ext cx="1676400" cy="1066800"/>
            <a:chOff x="990600" y="2133600"/>
            <a:chExt cx="2285999" cy="1447800"/>
          </a:xfrm>
        </p:grpSpPr>
        <p:sp>
          <p:nvSpPr>
            <p:cNvPr id="49" name="Freeform 48"/>
            <p:cNvSpPr/>
            <p:nvPr/>
          </p:nvSpPr>
          <p:spPr>
            <a:xfrm>
              <a:off x="1828800" y="2863273"/>
              <a:ext cx="1330036" cy="494145"/>
            </a:xfrm>
            <a:custGeom>
              <a:avLst/>
              <a:gdLst>
                <a:gd name="connsiteX0" fmla="*/ 0 w 1330036"/>
                <a:gd name="connsiteY0" fmla="*/ 267854 h 494145"/>
                <a:gd name="connsiteX1" fmla="*/ 360218 w 1330036"/>
                <a:gd name="connsiteY1" fmla="*/ 461818 h 494145"/>
                <a:gd name="connsiteX2" fmla="*/ 900545 w 1330036"/>
                <a:gd name="connsiteY2" fmla="*/ 73891 h 494145"/>
                <a:gd name="connsiteX3" fmla="*/ 1330036 w 1330036"/>
                <a:gd name="connsiteY3" fmla="*/ 18472 h 49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036" h="494145">
                  <a:moveTo>
                    <a:pt x="0" y="267854"/>
                  </a:moveTo>
                  <a:cubicBezTo>
                    <a:pt x="105063" y="380999"/>
                    <a:pt x="210127" y="494145"/>
                    <a:pt x="360218" y="461818"/>
                  </a:cubicBezTo>
                  <a:cubicBezTo>
                    <a:pt x="510309" y="429491"/>
                    <a:pt x="738909" y="147782"/>
                    <a:pt x="900545" y="73891"/>
                  </a:cubicBezTo>
                  <a:cubicBezTo>
                    <a:pt x="1062181" y="0"/>
                    <a:pt x="1196108" y="9236"/>
                    <a:pt x="1330036" y="18472"/>
                  </a:cubicBez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047999" y="27432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801091" y="2244436"/>
              <a:ext cx="404091" cy="886691"/>
            </a:xfrm>
            <a:custGeom>
              <a:avLst/>
              <a:gdLst>
                <a:gd name="connsiteX0" fmla="*/ 13854 w 404091"/>
                <a:gd name="connsiteY0" fmla="*/ 886691 h 886691"/>
                <a:gd name="connsiteX1" fmla="*/ 401782 w 404091"/>
                <a:gd name="connsiteY1" fmla="*/ 568037 h 886691"/>
                <a:gd name="connsiteX2" fmla="*/ 0 w 404091"/>
                <a:gd name="connsiteY2" fmla="*/ 0 h 88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4091" h="886691">
                  <a:moveTo>
                    <a:pt x="13854" y="886691"/>
                  </a:moveTo>
                  <a:cubicBezTo>
                    <a:pt x="208972" y="801255"/>
                    <a:pt x="404091" y="715819"/>
                    <a:pt x="401782" y="568037"/>
                  </a:cubicBezTo>
                  <a:cubicBezTo>
                    <a:pt x="399473" y="420255"/>
                    <a:pt x="199736" y="210127"/>
                    <a:pt x="0" y="0"/>
                  </a:cubicBez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676400" y="21336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094509" y="2757055"/>
              <a:ext cx="720436" cy="720436"/>
            </a:xfrm>
            <a:custGeom>
              <a:avLst/>
              <a:gdLst>
                <a:gd name="connsiteX0" fmla="*/ 720436 w 720436"/>
                <a:gd name="connsiteY0" fmla="*/ 387927 h 720436"/>
                <a:gd name="connsiteX1" fmla="*/ 387927 w 720436"/>
                <a:gd name="connsiteY1" fmla="*/ 55418 h 720436"/>
                <a:gd name="connsiteX2" fmla="*/ 0 w 720436"/>
                <a:gd name="connsiteY2" fmla="*/ 720436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0436" h="720436">
                  <a:moveTo>
                    <a:pt x="720436" y="387927"/>
                  </a:moveTo>
                  <a:cubicBezTo>
                    <a:pt x="614218" y="193963"/>
                    <a:pt x="508000" y="0"/>
                    <a:pt x="387927" y="55418"/>
                  </a:cubicBezTo>
                  <a:cubicBezTo>
                    <a:pt x="267854" y="110836"/>
                    <a:pt x="133927" y="415636"/>
                    <a:pt x="0" y="720436"/>
                  </a:cubicBez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990600" y="33528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238999" y="5486400"/>
            <a:ext cx="457200" cy="1219200"/>
            <a:chOff x="2895600" y="1828800"/>
            <a:chExt cx="609600" cy="1752600"/>
          </a:xfrm>
        </p:grpSpPr>
        <p:cxnSp>
          <p:nvCxnSpPr>
            <p:cNvPr id="55" name="Straight Connector 54"/>
            <p:cNvCxnSpPr/>
            <p:nvPr/>
          </p:nvCxnSpPr>
          <p:spPr>
            <a:xfrm rot="10800000" flipV="1">
              <a:off x="2895600" y="3276600"/>
              <a:ext cx="609600" cy="3048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895600" y="2133600"/>
              <a:ext cx="0" cy="1447800"/>
            </a:xfrm>
            <a:prstGeom prst="line">
              <a:avLst/>
            </a:prstGeom>
            <a:ln w="635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505200" y="1828800"/>
              <a:ext cx="0" cy="1447800"/>
            </a:xfrm>
            <a:prstGeom prst="line">
              <a:avLst/>
            </a:prstGeom>
            <a:ln w="635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 flipV="1">
              <a:off x="2895600" y="1828800"/>
              <a:ext cx="609600" cy="3048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Picture 6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 rot="5400000">
            <a:off x="7351293" y="5907506"/>
            <a:ext cx="1299412" cy="304800"/>
          </a:xfrm>
          <a:prstGeom prst="rect">
            <a:avLst/>
          </a:prstGeom>
          <a:noFill/>
          <a:ln/>
          <a:effectLst/>
        </p:spPr>
      </p:pic>
      <p:grpSp>
        <p:nvGrpSpPr>
          <p:cNvPr id="62" name="Group 61"/>
          <p:cNvGrpSpPr/>
          <p:nvPr/>
        </p:nvGrpSpPr>
        <p:grpSpPr>
          <a:xfrm>
            <a:off x="4038600" y="5410200"/>
            <a:ext cx="457200" cy="1219200"/>
            <a:chOff x="2895600" y="1828800"/>
            <a:chExt cx="609600" cy="1752600"/>
          </a:xfrm>
        </p:grpSpPr>
        <p:cxnSp>
          <p:nvCxnSpPr>
            <p:cNvPr id="63" name="Straight Connector 62"/>
            <p:cNvCxnSpPr/>
            <p:nvPr/>
          </p:nvCxnSpPr>
          <p:spPr>
            <a:xfrm rot="10800000" flipV="1">
              <a:off x="2895600" y="3276600"/>
              <a:ext cx="609600" cy="3048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895600" y="2133600"/>
              <a:ext cx="0" cy="1447800"/>
            </a:xfrm>
            <a:prstGeom prst="line">
              <a:avLst/>
            </a:prstGeom>
            <a:ln w="635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505200" y="1828800"/>
              <a:ext cx="0" cy="1447800"/>
            </a:xfrm>
            <a:prstGeom prst="line">
              <a:avLst/>
            </a:prstGeom>
            <a:ln w="635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 flipV="1">
              <a:off x="2895600" y="1828800"/>
              <a:ext cx="609600" cy="3048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Picture 6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 rot="5400000">
            <a:off x="4150894" y="5907506"/>
            <a:ext cx="1299412" cy="304800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3029312" y="379793"/>
            <a:ext cx="3084618" cy="54700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7"/>
          <p:cNvGrpSpPr/>
          <p:nvPr/>
        </p:nvGrpSpPr>
        <p:grpSpPr>
          <a:xfrm>
            <a:off x="228600" y="4267200"/>
            <a:ext cx="8610600" cy="1905000"/>
            <a:chOff x="457486" y="2133600"/>
            <a:chExt cx="7314633" cy="1426661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1524000" y="2514602"/>
              <a:ext cx="2057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3467894" y="2628108"/>
              <a:ext cx="2286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1410494" y="2628108"/>
              <a:ext cx="2286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267200" y="2514602"/>
              <a:ext cx="34290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7582694" y="2628108"/>
              <a:ext cx="2286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4153694" y="2628108"/>
              <a:ext cx="2286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1371600" y="3276602"/>
              <a:ext cx="2286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1371600" y="3276602"/>
              <a:ext cx="2286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2057400" y="3276602"/>
              <a:ext cx="2286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2057400" y="3276602"/>
              <a:ext cx="2286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2819400" y="3276602"/>
              <a:ext cx="2286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2819400" y="3276602"/>
              <a:ext cx="2286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3429000" y="3276603"/>
              <a:ext cx="2286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3429000" y="3276603"/>
              <a:ext cx="2286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4114800" y="3276602"/>
              <a:ext cx="2286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4114800" y="3276602"/>
              <a:ext cx="2286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4800600" y="3276602"/>
              <a:ext cx="2286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4800600" y="3276602"/>
              <a:ext cx="2286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486400" y="3276603"/>
              <a:ext cx="2286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5486400" y="3276603"/>
              <a:ext cx="2286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6172200" y="3276603"/>
              <a:ext cx="2286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6172200" y="3276603"/>
              <a:ext cx="2286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7" name="Picture 126" descr="TP_tmp.b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1456804" y="2845264"/>
              <a:ext cx="143108" cy="20173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8" name="Picture 127" descr="TP_tmp.b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2133311" y="2845264"/>
              <a:ext cx="116098" cy="20273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9" name="Picture 128" descr="TP_tmp.bmp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2828264" y="2845264"/>
              <a:ext cx="143247" cy="20192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3" name="Picture 132" descr="TP_tmp.bmp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3514639" y="2845264"/>
              <a:ext cx="142674" cy="20111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4" name="Picture 133" descr="TP_tmp.bmp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4171504" y="2845264"/>
              <a:ext cx="171895" cy="20111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5" name="Picture 134" descr="TP_tmp.bmp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4886812" y="2845264"/>
              <a:ext cx="142102" cy="20031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6" name="Picture 135" descr="TP_tmp.bmp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5573182" y="2845264"/>
              <a:ext cx="141533" cy="19951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7" name="Picture 136" descr="TP_tmp.bmp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6259550" y="2845264"/>
              <a:ext cx="140966" cy="19871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8" name="Picture 137" descr="TP_tmp.bmp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8" cstate="print"/>
            <a:stretch>
              <a:fillRect/>
            </a:stretch>
          </p:blipFill>
          <p:spPr bwMode="auto">
            <a:xfrm>
              <a:off x="6945916" y="2845264"/>
              <a:ext cx="140402" cy="19791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9" name="Picture 138" descr="TP_tmp.bmp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7632279" y="2845264"/>
              <a:ext cx="139840" cy="19712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1" name="Picture 140" descr="TP_tmp.bmp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0" cstate="print"/>
            <a:stretch>
              <a:fillRect/>
            </a:stretch>
          </p:blipFill>
          <p:spPr bwMode="auto">
            <a:xfrm>
              <a:off x="5790805" y="2133600"/>
              <a:ext cx="491174" cy="28984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4" name="Picture 143" descr="TP_tmp.bmp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457486" y="3301808"/>
              <a:ext cx="659920" cy="25845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6" name="Picture 145" descr="TP_tmp.bmp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2" cstate="print"/>
            <a:stretch>
              <a:fillRect/>
            </a:stretch>
          </p:blipFill>
          <p:spPr bwMode="auto">
            <a:xfrm>
              <a:off x="2348081" y="2133600"/>
              <a:ext cx="518621" cy="259311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62" name="Picture 6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/>
          <a:stretch>
            <a:fillRect/>
          </a:stretch>
        </p:blipFill>
        <p:spPr bwMode="auto">
          <a:xfrm>
            <a:off x="4876800" y="2057400"/>
            <a:ext cx="2642222" cy="376651"/>
          </a:xfrm>
          <a:prstGeom prst="rect">
            <a:avLst/>
          </a:prstGeom>
          <a:noFill/>
          <a:ln/>
          <a:effectLst/>
        </p:spPr>
      </p:pic>
      <p:cxnSp>
        <p:nvCxnSpPr>
          <p:cNvPr id="43" name="Straight Connector 42"/>
          <p:cNvCxnSpPr/>
          <p:nvPr/>
        </p:nvCxnSpPr>
        <p:spPr>
          <a:xfrm rot="10800000" flipV="1">
            <a:off x="2895600" y="3276600"/>
            <a:ext cx="609600" cy="304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895600" y="2133600"/>
            <a:ext cx="0" cy="1447800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505200" y="1828800"/>
            <a:ext cx="0" cy="1447800"/>
          </a:xfrm>
          <a:prstGeom prst="line">
            <a:avLst/>
          </a:prstGeom>
          <a:ln w="635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V="1">
            <a:off x="2895600" y="1828800"/>
            <a:ext cx="609600" cy="304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1828800" y="2863273"/>
            <a:ext cx="1330036" cy="494145"/>
          </a:xfrm>
          <a:custGeom>
            <a:avLst/>
            <a:gdLst>
              <a:gd name="connsiteX0" fmla="*/ 0 w 1330036"/>
              <a:gd name="connsiteY0" fmla="*/ 267854 h 494145"/>
              <a:gd name="connsiteX1" fmla="*/ 360218 w 1330036"/>
              <a:gd name="connsiteY1" fmla="*/ 461818 h 494145"/>
              <a:gd name="connsiteX2" fmla="*/ 900545 w 1330036"/>
              <a:gd name="connsiteY2" fmla="*/ 73891 h 494145"/>
              <a:gd name="connsiteX3" fmla="*/ 1330036 w 1330036"/>
              <a:gd name="connsiteY3" fmla="*/ 18472 h 49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036" h="494145">
                <a:moveTo>
                  <a:pt x="0" y="267854"/>
                </a:moveTo>
                <a:cubicBezTo>
                  <a:pt x="105063" y="380999"/>
                  <a:pt x="210127" y="494145"/>
                  <a:pt x="360218" y="461818"/>
                </a:cubicBezTo>
                <a:cubicBezTo>
                  <a:pt x="510309" y="429491"/>
                  <a:pt x="738909" y="147782"/>
                  <a:pt x="900545" y="73891"/>
                </a:cubicBezTo>
                <a:cubicBezTo>
                  <a:pt x="1062181" y="0"/>
                  <a:pt x="1196108" y="9236"/>
                  <a:pt x="1330036" y="1847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047999" y="27432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/>
          <a:stretch>
            <a:fillRect/>
          </a:stretch>
        </p:blipFill>
        <p:spPr bwMode="auto">
          <a:xfrm rot="5400000">
            <a:off x="3166058" y="2472742"/>
            <a:ext cx="1483453" cy="347970"/>
          </a:xfrm>
          <a:prstGeom prst="rect">
            <a:avLst/>
          </a:prstGeom>
          <a:noFill/>
          <a:ln/>
          <a:effectLst/>
        </p:spPr>
      </p:pic>
      <p:sp>
        <p:nvSpPr>
          <p:cNvPr id="52" name="Freeform 51"/>
          <p:cNvSpPr/>
          <p:nvPr/>
        </p:nvSpPr>
        <p:spPr>
          <a:xfrm>
            <a:off x="1801091" y="2244436"/>
            <a:ext cx="404091" cy="886691"/>
          </a:xfrm>
          <a:custGeom>
            <a:avLst/>
            <a:gdLst>
              <a:gd name="connsiteX0" fmla="*/ 13854 w 404091"/>
              <a:gd name="connsiteY0" fmla="*/ 886691 h 886691"/>
              <a:gd name="connsiteX1" fmla="*/ 401782 w 404091"/>
              <a:gd name="connsiteY1" fmla="*/ 568037 h 886691"/>
              <a:gd name="connsiteX2" fmla="*/ 0 w 404091"/>
              <a:gd name="connsiteY2" fmla="*/ 0 h 8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091" h="886691">
                <a:moveTo>
                  <a:pt x="13854" y="886691"/>
                </a:moveTo>
                <a:cubicBezTo>
                  <a:pt x="208972" y="801255"/>
                  <a:pt x="404091" y="715819"/>
                  <a:pt x="401782" y="568037"/>
                </a:cubicBezTo>
                <a:cubicBezTo>
                  <a:pt x="399473" y="420255"/>
                  <a:pt x="199736" y="210127"/>
                  <a:pt x="0" y="0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676400" y="21336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094509" y="2757055"/>
            <a:ext cx="720436" cy="720436"/>
          </a:xfrm>
          <a:custGeom>
            <a:avLst/>
            <a:gdLst>
              <a:gd name="connsiteX0" fmla="*/ 720436 w 720436"/>
              <a:gd name="connsiteY0" fmla="*/ 387927 h 720436"/>
              <a:gd name="connsiteX1" fmla="*/ 387927 w 720436"/>
              <a:gd name="connsiteY1" fmla="*/ 55418 h 720436"/>
              <a:gd name="connsiteX2" fmla="*/ 0 w 720436"/>
              <a:gd name="connsiteY2" fmla="*/ 720436 h 72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0436" h="720436">
                <a:moveTo>
                  <a:pt x="720436" y="387927"/>
                </a:moveTo>
                <a:cubicBezTo>
                  <a:pt x="614218" y="193963"/>
                  <a:pt x="508000" y="0"/>
                  <a:pt x="387927" y="55418"/>
                </a:cubicBezTo>
                <a:cubicBezTo>
                  <a:pt x="267854" y="110836"/>
                  <a:pt x="133927" y="415636"/>
                  <a:pt x="0" y="720436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990600" y="33528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/>
          <a:stretch>
            <a:fillRect/>
          </a:stretch>
        </p:blipFill>
        <p:spPr bwMode="auto">
          <a:xfrm>
            <a:off x="4870100" y="3032263"/>
            <a:ext cx="3588100" cy="472937"/>
          </a:xfrm>
          <a:prstGeom prst="rect">
            <a:avLst/>
          </a:prstGeom>
          <a:noFill/>
          <a:ln/>
          <a:effectLst/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/>
          <a:stretch>
            <a:fillRect/>
          </a:stretch>
        </p:blipFill>
        <p:spPr bwMode="auto">
          <a:xfrm>
            <a:off x="629478" y="379793"/>
            <a:ext cx="7884287" cy="68684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>
          <a:xfrm rot="10800000" flipV="1">
            <a:off x="1295401" y="1242976"/>
            <a:ext cx="2590800" cy="1219200"/>
          </a:xfrm>
          <a:prstGeom prst="rtTriangle">
            <a:avLst/>
          </a:prstGeom>
          <a:solidFill>
            <a:schemeClr val="tx1">
              <a:alpha val="10000"/>
            </a:schemeClr>
          </a:solidFill>
          <a:ln w="0"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0800000" flipH="1">
            <a:off x="1371601" y="5281576"/>
            <a:ext cx="2285999" cy="1219200"/>
          </a:xfrm>
          <a:prstGeom prst="rtTriangle">
            <a:avLst/>
          </a:prstGeom>
          <a:solidFill>
            <a:schemeClr val="tx1">
              <a:alpha val="10000"/>
            </a:schemeClr>
          </a:solidFill>
          <a:ln w="0"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 rot="20420305">
            <a:off x="1466434" y="1351067"/>
            <a:ext cx="1616121" cy="390806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286000" y="6069788"/>
            <a:ext cx="1981200" cy="483412"/>
          </a:xfrm>
          <a:prstGeom prst="rect">
            <a:avLst/>
          </a:prstGeom>
          <a:noFill/>
          <a:ln/>
          <a:effectLst/>
        </p:spPr>
      </p:pic>
      <p:cxnSp>
        <p:nvCxnSpPr>
          <p:cNvPr id="16" name="Straight Connector 15"/>
          <p:cNvCxnSpPr/>
          <p:nvPr/>
        </p:nvCxnSpPr>
        <p:spPr>
          <a:xfrm flipV="1">
            <a:off x="1371601" y="1242976"/>
            <a:ext cx="2438400" cy="1143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1790701" y="3262276"/>
            <a:ext cx="403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371601" y="5281576"/>
            <a:ext cx="2438400" cy="1143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-647699" y="4405276"/>
            <a:ext cx="403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295401" y="2462176"/>
            <a:ext cx="2514600" cy="2819400"/>
          </a:xfrm>
          <a:prstGeom prst="rect">
            <a:avLst/>
          </a:prstGeom>
          <a:solidFill>
            <a:schemeClr val="tx1">
              <a:alpha val="10000"/>
            </a:schemeClr>
          </a:solidFill>
          <a:ln w="0"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28600" y="4062376"/>
            <a:ext cx="1033034" cy="609600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500454" y="2743200"/>
            <a:ext cx="4643546" cy="472093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495800" y="4674582"/>
            <a:ext cx="4470713" cy="430818"/>
          </a:xfrm>
          <a:prstGeom prst="rect">
            <a:avLst/>
          </a:prstGeom>
          <a:noFill/>
          <a:ln/>
          <a:effectLst/>
        </p:spPr>
      </p:pic>
      <p:cxnSp>
        <p:nvCxnSpPr>
          <p:cNvPr id="37" name="Straight Arrow Connector 36"/>
          <p:cNvCxnSpPr>
            <a:stCxn id="27" idx="2"/>
          </p:cNvCxnSpPr>
          <p:nvPr/>
        </p:nvCxnSpPr>
        <p:spPr>
          <a:xfrm>
            <a:off x="6822227" y="3215293"/>
            <a:ext cx="0" cy="1356707"/>
          </a:xfrm>
          <a:prstGeom prst="straightConnector1">
            <a:avLst/>
          </a:prstGeom>
          <a:ln w="635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624782" y="379793"/>
            <a:ext cx="5893678" cy="68684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>
          <a:xfrm rot="10800000" flipV="1">
            <a:off x="1295401" y="1242976"/>
            <a:ext cx="2590800" cy="1219200"/>
          </a:xfrm>
          <a:prstGeom prst="rtTriangle">
            <a:avLst/>
          </a:prstGeom>
          <a:solidFill>
            <a:schemeClr val="tx1">
              <a:alpha val="10000"/>
            </a:schemeClr>
          </a:solidFill>
          <a:ln w="0"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0800000" flipH="1">
            <a:off x="1371601" y="5281576"/>
            <a:ext cx="2285999" cy="1219200"/>
          </a:xfrm>
          <a:prstGeom prst="rtTriangle">
            <a:avLst/>
          </a:prstGeom>
          <a:solidFill>
            <a:schemeClr val="tx1">
              <a:alpha val="10000"/>
            </a:schemeClr>
          </a:solidFill>
          <a:ln w="0"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 rot="20420305">
            <a:off x="1466434" y="1351067"/>
            <a:ext cx="1616121" cy="390806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286000" y="6069788"/>
            <a:ext cx="1981200" cy="483412"/>
          </a:xfrm>
          <a:prstGeom prst="rect">
            <a:avLst/>
          </a:prstGeom>
          <a:noFill/>
          <a:ln/>
          <a:effectLst/>
        </p:spPr>
      </p:pic>
      <p:cxnSp>
        <p:nvCxnSpPr>
          <p:cNvPr id="16" name="Straight Connector 15"/>
          <p:cNvCxnSpPr/>
          <p:nvPr/>
        </p:nvCxnSpPr>
        <p:spPr>
          <a:xfrm flipV="1">
            <a:off x="1371601" y="1242976"/>
            <a:ext cx="2438400" cy="1143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1790701" y="3262276"/>
            <a:ext cx="403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371601" y="5281576"/>
            <a:ext cx="2438400" cy="1143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-647699" y="4405276"/>
            <a:ext cx="403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295401" y="2462176"/>
            <a:ext cx="2514600" cy="2819400"/>
          </a:xfrm>
          <a:prstGeom prst="rect">
            <a:avLst/>
          </a:prstGeom>
          <a:solidFill>
            <a:schemeClr val="tx1">
              <a:alpha val="10000"/>
            </a:schemeClr>
          </a:solidFill>
          <a:ln w="0"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828800" y="3733800"/>
            <a:ext cx="0" cy="1828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71800" y="3124200"/>
            <a:ext cx="0" cy="19050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2362200" y="3962400"/>
            <a:ext cx="2133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362200" y="3581400"/>
            <a:ext cx="0" cy="1600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600200" y="3352800"/>
            <a:ext cx="457200" cy="359088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3276600" y="2514600"/>
            <a:ext cx="587828" cy="293914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209800" y="3124200"/>
            <a:ext cx="425195" cy="358575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819400" y="2819400"/>
            <a:ext cx="391885" cy="293914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228600" y="4062376"/>
            <a:ext cx="1033034" cy="609600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832892" y="2743200"/>
            <a:ext cx="1978669" cy="343106"/>
          </a:xfrm>
          <a:prstGeom prst="rect">
            <a:avLst/>
          </a:prstGeom>
          <a:noFill/>
          <a:ln/>
          <a:effectLst/>
        </p:spPr>
      </p:pic>
      <p:cxnSp>
        <p:nvCxnSpPr>
          <p:cNvPr id="31" name="Straight Arrow Connector 30"/>
          <p:cNvCxnSpPr/>
          <p:nvPr/>
        </p:nvCxnSpPr>
        <p:spPr>
          <a:xfrm>
            <a:off x="6822227" y="3215293"/>
            <a:ext cx="0" cy="1356707"/>
          </a:xfrm>
          <a:prstGeom prst="straightConnector1">
            <a:avLst/>
          </a:prstGeom>
          <a:ln w="635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5361051" y="4648200"/>
            <a:ext cx="2838966" cy="431006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7315200" y="3581400"/>
            <a:ext cx="903310" cy="343257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1624782" y="379793"/>
            <a:ext cx="5893678" cy="68684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>
          <a:xfrm rot="10800000" flipV="1">
            <a:off x="1295401" y="1242976"/>
            <a:ext cx="2590800" cy="1219200"/>
          </a:xfrm>
          <a:prstGeom prst="rtTriangle">
            <a:avLst/>
          </a:prstGeom>
          <a:solidFill>
            <a:schemeClr val="tx1">
              <a:alpha val="10000"/>
            </a:schemeClr>
          </a:solidFill>
          <a:ln w="0"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0800000" flipH="1">
            <a:off x="1371601" y="5281576"/>
            <a:ext cx="2285999" cy="1219200"/>
          </a:xfrm>
          <a:prstGeom prst="rtTriangle">
            <a:avLst/>
          </a:prstGeom>
          <a:solidFill>
            <a:schemeClr val="tx1">
              <a:alpha val="10000"/>
            </a:schemeClr>
          </a:solidFill>
          <a:ln w="0"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 rot="20420305">
            <a:off x="1466434" y="1351067"/>
            <a:ext cx="1616121" cy="390806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2286000" y="6069788"/>
            <a:ext cx="1981200" cy="483412"/>
          </a:xfrm>
          <a:prstGeom prst="rect">
            <a:avLst/>
          </a:prstGeom>
          <a:noFill/>
          <a:ln/>
          <a:effectLst/>
        </p:spPr>
      </p:pic>
      <p:cxnSp>
        <p:nvCxnSpPr>
          <p:cNvPr id="16" name="Straight Connector 15"/>
          <p:cNvCxnSpPr/>
          <p:nvPr/>
        </p:nvCxnSpPr>
        <p:spPr>
          <a:xfrm flipV="1">
            <a:off x="1371601" y="1242976"/>
            <a:ext cx="2438400" cy="1143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1790701" y="3262276"/>
            <a:ext cx="403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371601" y="5281576"/>
            <a:ext cx="2438400" cy="1143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-647699" y="4405276"/>
            <a:ext cx="403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295401" y="2462176"/>
            <a:ext cx="2514600" cy="2819400"/>
          </a:xfrm>
          <a:prstGeom prst="rect">
            <a:avLst/>
          </a:prstGeom>
          <a:solidFill>
            <a:schemeClr val="tx1">
              <a:alpha val="10000"/>
            </a:schemeClr>
          </a:solidFill>
          <a:ln w="0"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905000" y="3276600"/>
            <a:ext cx="1219200" cy="1066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05200" y="3200400"/>
            <a:ext cx="0" cy="18288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667000" y="3048000"/>
            <a:ext cx="533400" cy="205740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362200" y="3124200"/>
            <a:ext cx="609600" cy="2057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1600200" y="3810000"/>
            <a:ext cx="457200" cy="359088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438400" y="2667000"/>
            <a:ext cx="587828" cy="293914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2133600" y="5257800"/>
            <a:ext cx="425195" cy="358575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3341915" y="2819400"/>
            <a:ext cx="391885" cy="293914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28600" y="4062376"/>
            <a:ext cx="1033034" cy="609600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5488655" y="2667000"/>
            <a:ext cx="2667140" cy="472493"/>
          </a:xfrm>
          <a:prstGeom prst="rect">
            <a:avLst/>
          </a:prstGeom>
          <a:noFill/>
          <a:ln/>
          <a:effectLst/>
        </p:spPr>
      </p:pic>
      <p:cxnSp>
        <p:nvCxnSpPr>
          <p:cNvPr id="31" name="Straight Arrow Connector 30"/>
          <p:cNvCxnSpPr/>
          <p:nvPr/>
        </p:nvCxnSpPr>
        <p:spPr>
          <a:xfrm>
            <a:off x="6822227" y="3215293"/>
            <a:ext cx="0" cy="1356707"/>
          </a:xfrm>
          <a:prstGeom prst="straightConnector1">
            <a:avLst/>
          </a:prstGeom>
          <a:ln w="635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4866281" y="4648200"/>
            <a:ext cx="3828505" cy="431126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1624782" y="379793"/>
            <a:ext cx="5893678" cy="68684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>
          <a:xfrm rot="10800000" flipV="1">
            <a:off x="1295401" y="1242976"/>
            <a:ext cx="2590800" cy="1219200"/>
          </a:xfrm>
          <a:prstGeom prst="rtTriangle">
            <a:avLst/>
          </a:prstGeom>
          <a:solidFill>
            <a:schemeClr val="tx1">
              <a:alpha val="10000"/>
            </a:schemeClr>
          </a:solidFill>
          <a:ln w="0"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0800000" flipH="1">
            <a:off x="1371601" y="5281576"/>
            <a:ext cx="2285999" cy="1219200"/>
          </a:xfrm>
          <a:prstGeom prst="rtTriangle">
            <a:avLst/>
          </a:prstGeom>
          <a:solidFill>
            <a:schemeClr val="tx1">
              <a:alpha val="10000"/>
            </a:schemeClr>
          </a:solidFill>
          <a:ln w="0"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 rot="20420305">
            <a:off x="1466434" y="1351067"/>
            <a:ext cx="1616121" cy="390806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2286000" y="6069788"/>
            <a:ext cx="1981200" cy="483412"/>
          </a:xfrm>
          <a:prstGeom prst="rect">
            <a:avLst/>
          </a:prstGeom>
          <a:noFill/>
          <a:ln/>
          <a:effectLst/>
        </p:spPr>
      </p:pic>
      <p:cxnSp>
        <p:nvCxnSpPr>
          <p:cNvPr id="16" name="Straight Connector 15"/>
          <p:cNvCxnSpPr/>
          <p:nvPr/>
        </p:nvCxnSpPr>
        <p:spPr>
          <a:xfrm flipV="1">
            <a:off x="1371601" y="1242976"/>
            <a:ext cx="2438400" cy="1143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1790701" y="3262276"/>
            <a:ext cx="403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371601" y="5281576"/>
            <a:ext cx="2438400" cy="1143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-647699" y="4405276"/>
            <a:ext cx="403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5230462" y="2743200"/>
            <a:ext cx="3183526" cy="387289"/>
          </a:xfrm>
          <a:prstGeom prst="rect">
            <a:avLst/>
          </a:prstGeom>
          <a:noFill/>
          <a:ln/>
          <a:effectLst/>
        </p:spPr>
      </p:pic>
      <p:cxnSp>
        <p:nvCxnSpPr>
          <p:cNvPr id="31" name="Straight Arrow Connector 30"/>
          <p:cNvCxnSpPr/>
          <p:nvPr/>
        </p:nvCxnSpPr>
        <p:spPr>
          <a:xfrm>
            <a:off x="6822227" y="3215293"/>
            <a:ext cx="0" cy="1356707"/>
          </a:xfrm>
          <a:prstGeom prst="straightConnector1">
            <a:avLst/>
          </a:prstGeom>
          <a:ln w="635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5210066" y="4648200"/>
            <a:ext cx="3140935" cy="431007"/>
          </a:xfrm>
          <a:prstGeom prst="rect">
            <a:avLst/>
          </a:prstGeom>
          <a:noFill/>
          <a:ln/>
          <a:effectLst/>
        </p:spPr>
      </p:pic>
      <p:sp>
        <p:nvSpPr>
          <p:cNvPr id="26" name="Rectangle 25"/>
          <p:cNvSpPr/>
          <p:nvPr/>
        </p:nvSpPr>
        <p:spPr>
          <a:xfrm>
            <a:off x="1295401" y="2462176"/>
            <a:ext cx="2514600" cy="2819400"/>
          </a:xfrm>
          <a:prstGeom prst="rect">
            <a:avLst/>
          </a:prstGeom>
          <a:solidFill>
            <a:schemeClr val="tx1">
              <a:alpha val="10000"/>
            </a:schemeClr>
          </a:solidFill>
          <a:ln w="0"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905000" y="3276600"/>
            <a:ext cx="1219200" cy="1066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971800" y="3124200"/>
            <a:ext cx="457200" cy="19050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2667000" y="3048000"/>
            <a:ext cx="762000" cy="198120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362200" y="3124200"/>
            <a:ext cx="609600" cy="2057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600200" y="3810000"/>
            <a:ext cx="457200" cy="359088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438400" y="2667000"/>
            <a:ext cx="587828" cy="293914"/>
          </a:xfrm>
          <a:prstGeom prst="rect">
            <a:avLst/>
          </a:prstGeom>
          <a:noFill/>
          <a:ln/>
          <a:effectLst/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133600" y="5257800"/>
            <a:ext cx="425195" cy="358575"/>
          </a:xfrm>
          <a:prstGeom prst="rect">
            <a:avLst/>
          </a:prstGeom>
          <a:noFill/>
          <a:ln/>
          <a:effectLst/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3200400" y="2819400"/>
            <a:ext cx="391885" cy="293914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28600" y="4062376"/>
            <a:ext cx="1033034" cy="609600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1624782" y="379793"/>
            <a:ext cx="5893678" cy="68684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>
          <a:xfrm rot="10800000" flipV="1">
            <a:off x="1295401" y="1242976"/>
            <a:ext cx="2590800" cy="1219200"/>
          </a:xfrm>
          <a:prstGeom prst="rtTriangle">
            <a:avLst/>
          </a:prstGeom>
          <a:solidFill>
            <a:schemeClr val="tx1">
              <a:alpha val="10000"/>
            </a:schemeClr>
          </a:solidFill>
          <a:ln w="0"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0800000" flipH="1">
            <a:off x="1371601" y="5281576"/>
            <a:ext cx="2285999" cy="1219200"/>
          </a:xfrm>
          <a:prstGeom prst="rtTriangle">
            <a:avLst/>
          </a:prstGeom>
          <a:solidFill>
            <a:schemeClr val="tx1">
              <a:alpha val="10000"/>
            </a:schemeClr>
          </a:solidFill>
          <a:ln w="0"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 rot="20420305">
            <a:off x="1466434" y="1351067"/>
            <a:ext cx="1616121" cy="390806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286000" y="6069788"/>
            <a:ext cx="1981200" cy="483412"/>
          </a:xfrm>
          <a:prstGeom prst="rect">
            <a:avLst/>
          </a:prstGeom>
          <a:noFill/>
          <a:ln/>
          <a:effectLst/>
        </p:spPr>
      </p:pic>
      <p:cxnSp>
        <p:nvCxnSpPr>
          <p:cNvPr id="16" name="Straight Connector 15"/>
          <p:cNvCxnSpPr/>
          <p:nvPr/>
        </p:nvCxnSpPr>
        <p:spPr>
          <a:xfrm flipV="1">
            <a:off x="1371601" y="1242976"/>
            <a:ext cx="2438400" cy="1143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1790701" y="3262276"/>
            <a:ext cx="403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371601" y="5281576"/>
            <a:ext cx="2438400" cy="1143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-647699" y="4405276"/>
            <a:ext cx="403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295401" y="2462176"/>
            <a:ext cx="2514600" cy="2819400"/>
          </a:xfrm>
          <a:prstGeom prst="rect">
            <a:avLst/>
          </a:prstGeom>
          <a:solidFill>
            <a:schemeClr val="tx1">
              <a:alpha val="10000"/>
            </a:schemeClr>
          </a:solidFill>
          <a:ln w="0"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rot="5400000" flipH="1" flipV="1">
            <a:off x="1905001" y="3376576"/>
            <a:ext cx="1676400" cy="914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2133601" y="3300376"/>
            <a:ext cx="1295400" cy="990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1676401" y="3833776"/>
            <a:ext cx="2133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2057401" y="3528976"/>
            <a:ext cx="1447800" cy="4572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752601" y="4671976"/>
            <a:ext cx="457200" cy="359088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2514601" y="4976776"/>
            <a:ext cx="587828" cy="293914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3368803" y="4367176"/>
            <a:ext cx="425195" cy="358575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1556658" y="3833776"/>
            <a:ext cx="391885" cy="293914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228600" y="4062376"/>
            <a:ext cx="1033034" cy="609600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748049" y="2667000"/>
            <a:ext cx="2148348" cy="430701"/>
          </a:xfrm>
          <a:prstGeom prst="rect">
            <a:avLst/>
          </a:prstGeom>
          <a:noFill/>
          <a:ln/>
          <a:effectLst/>
        </p:spPr>
      </p:pic>
      <p:cxnSp>
        <p:nvCxnSpPr>
          <p:cNvPr id="27" name="Straight Arrow Connector 26"/>
          <p:cNvCxnSpPr/>
          <p:nvPr/>
        </p:nvCxnSpPr>
        <p:spPr>
          <a:xfrm>
            <a:off x="6822227" y="3215293"/>
            <a:ext cx="0" cy="1356707"/>
          </a:xfrm>
          <a:prstGeom prst="straightConnector1">
            <a:avLst/>
          </a:prstGeom>
          <a:ln w="635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5554550" y="4648200"/>
            <a:ext cx="2451967" cy="343275"/>
          </a:xfrm>
          <a:prstGeom prst="rect">
            <a:avLst/>
          </a:prstGeom>
          <a:noFill/>
          <a:ln/>
          <a:effectLst/>
        </p:spPr>
      </p:pic>
      <p:sp>
        <p:nvSpPr>
          <p:cNvPr id="38" name="Freeform 37"/>
          <p:cNvSpPr/>
          <p:nvPr/>
        </p:nvSpPr>
        <p:spPr>
          <a:xfrm>
            <a:off x="3075709" y="2667000"/>
            <a:ext cx="2639291" cy="852055"/>
          </a:xfrm>
          <a:custGeom>
            <a:avLst/>
            <a:gdLst>
              <a:gd name="connsiteX0" fmla="*/ 2673927 w 2673927"/>
              <a:gd name="connsiteY0" fmla="*/ 131618 h 755073"/>
              <a:gd name="connsiteX1" fmla="*/ 1108364 w 2673927"/>
              <a:gd name="connsiteY1" fmla="*/ 103909 h 755073"/>
              <a:gd name="connsiteX2" fmla="*/ 0 w 2673927"/>
              <a:gd name="connsiteY2" fmla="*/ 755073 h 75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3927" h="755073">
                <a:moveTo>
                  <a:pt x="2673927" y="131618"/>
                </a:moveTo>
                <a:cubicBezTo>
                  <a:pt x="2113972" y="65809"/>
                  <a:pt x="1554018" y="0"/>
                  <a:pt x="1108364" y="103909"/>
                </a:cubicBezTo>
                <a:cubicBezTo>
                  <a:pt x="662710" y="207818"/>
                  <a:pt x="331355" y="481445"/>
                  <a:pt x="0" y="755073"/>
                </a:cubicBezTo>
              </a:path>
            </a:pathLst>
          </a:custGeom>
          <a:ln w="635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5088495" y="5486400"/>
            <a:ext cx="3141105" cy="387153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1624782" y="379793"/>
            <a:ext cx="5893678" cy="68684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883502" y="3070568"/>
            <a:ext cx="5485065" cy="66319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2604315" y="4495800"/>
            <a:ext cx="3485470" cy="296670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590800" y="5029200"/>
            <a:ext cx="4729648" cy="296717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596268" y="5562600"/>
            <a:ext cx="6079906" cy="296699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2590800" y="6096000"/>
            <a:ext cx="5025533" cy="296668"/>
          </a:xfrm>
          <a:prstGeom prst="rect">
            <a:avLst/>
          </a:prstGeom>
          <a:noFill/>
          <a:ln/>
          <a:effectLst/>
        </p:spPr>
      </p:pic>
      <p:cxnSp>
        <p:nvCxnSpPr>
          <p:cNvPr id="19" name="Straight Connector 18"/>
          <p:cNvCxnSpPr/>
          <p:nvPr/>
        </p:nvCxnSpPr>
        <p:spPr>
          <a:xfrm>
            <a:off x="1981200" y="4648200"/>
            <a:ext cx="0" cy="16002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81200" y="4648200"/>
            <a:ext cx="4572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81200" y="6248400"/>
            <a:ext cx="4572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304800" y="5291868"/>
            <a:ext cx="1459036" cy="270732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1828800" y="1989331"/>
            <a:ext cx="4863475" cy="296671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1828800" y="2522731"/>
            <a:ext cx="3485668" cy="296687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828800" y="3056131"/>
            <a:ext cx="6053383" cy="296750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1828800" y="3589530"/>
            <a:ext cx="6187409" cy="296645"/>
          </a:xfrm>
          <a:prstGeom prst="rect">
            <a:avLst/>
          </a:prstGeom>
          <a:noFill/>
          <a:ln/>
          <a:effectLst/>
        </p:spPr>
      </p:pic>
      <p:cxnSp>
        <p:nvCxnSpPr>
          <p:cNvPr id="30" name="Straight Connector 29"/>
          <p:cNvCxnSpPr/>
          <p:nvPr/>
        </p:nvCxnSpPr>
        <p:spPr>
          <a:xfrm>
            <a:off x="1143000" y="2141731"/>
            <a:ext cx="0" cy="16002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43000" y="2141731"/>
            <a:ext cx="4572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143000" y="3741931"/>
            <a:ext cx="4572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228600" y="2751331"/>
            <a:ext cx="783018" cy="215613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1691953" y="443233"/>
            <a:ext cx="5759340" cy="68700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048000" y="1447800"/>
            <a:ext cx="2895600" cy="318763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177191" y="379793"/>
            <a:ext cx="6788853" cy="687113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28600" y="2286000"/>
            <a:ext cx="8171084" cy="472152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304361" y="3429000"/>
            <a:ext cx="7783783" cy="902992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01912" y="5055681"/>
            <a:ext cx="2365088" cy="430719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04800" y="5943600"/>
            <a:ext cx="7608524" cy="51583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748723" y="379793"/>
            <a:ext cx="1645787" cy="547222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36232" y="5512814"/>
            <a:ext cx="3353427" cy="430786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70774" y="1813865"/>
            <a:ext cx="4429826" cy="472135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60032" y="3657600"/>
            <a:ext cx="6193168" cy="47222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381000" y="1813717"/>
            <a:ext cx="6495277" cy="472242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57200" y="5471317"/>
            <a:ext cx="6666172" cy="472283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57200" y="3642517"/>
            <a:ext cx="4343730" cy="431017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485783" y="379793"/>
            <a:ext cx="6171670" cy="687111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7315200" y="5486400"/>
            <a:ext cx="1659074" cy="34383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>
            <a:off x="1828800" y="2041234"/>
            <a:ext cx="914400" cy="1219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956246" y="1736434"/>
            <a:ext cx="276052" cy="244766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3276600" y="3336634"/>
            <a:ext cx="244766" cy="244766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3657600" y="2498434"/>
            <a:ext cx="244154" cy="306569"/>
          </a:xfrm>
          <a:prstGeom prst="rect">
            <a:avLst/>
          </a:prstGeom>
          <a:noFill/>
          <a:ln/>
          <a:effectLst/>
        </p:spPr>
      </p:pic>
      <p:cxnSp>
        <p:nvCxnSpPr>
          <p:cNvPr id="20" name="Straight Connector 19"/>
          <p:cNvCxnSpPr/>
          <p:nvPr/>
        </p:nvCxnSpPr>
        <p:spPr>
          <a:xfrm>
            <a:off x="1676400" y="1888834"/>
            <a:ext cx="1447800" cy="16002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43000" y="2574634"/>
            <a:ext cx="24384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447800" y="2117434"/>
            <a:ext cx="1905000" cy="9144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3429306" y="1888834"/>
            <a:ext cx="244154" cy="244154"/>
          </a:xfrm>
          <a:prstGeom prst="rect">
            <a:avLst/>
          </a:prstGeom>
          <a:noFill/>
          <a:ln/>
          <a:effectLst/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533400" y="4776303"/>
            <a:ext cx="3465817" cy="1319697"/>
          </a:xfrm>
          <a:prstGeom prst="rect">
            <a:avLst/>
          </a:prstGeom>
          <a:noFill/>
          <a:ln/>
          <a:effectLst/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1586234" y="381000"/>
            <a:ext cx="5971531" cy="687754"/>
          </a:xfrm>
          <a:prstGeom prst="rect">
            <a:avLst/>
          </a:prstGeom>
          <a:noFill/>
          <a:ln/>
          <a:effectLst/>
        </p:spPr>
      </p:pic>
      <p:cxnSp>
        <p:nvCxnSpPr>
          <p:cNvPr id="24" name="Straight Connector 23"/>
          <p:cNvCxnSpPr/>
          <p:nvPr/>
        </p:nvCxnSpPr>
        <p:spPr>
          <a:xfrm flipH="1">
            <a:off x="6568240" y="2270361"/>
            <a:ext cx="1752600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8397040" y="2041761"/>
            <a:ext cx="276052" cy="244766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8625640" y="2651361"/>
            <a:ext cx="214245" cy="243543"/>
          </a:xfrm>
          <a:prstGeom prst="rect">
            <a:avLst/>
          </a:prstGeom>
          <a:noFill/>
          <a:ln/>
          <a:effectLst/>
        </p:spPr>
      </p:pic>
      <p:cxnSp>
        <p:nvCxnSpPr>
          <p:cNvPr id="27" name="Straight Connector 26"/>
          <p:cNvCxnSpPr/>
          <p:nvPr/>
        </p:nvCxnSpPr>
        <p:spPr>
          <a:xfrm>
            <a:off x="6415840" y="2727561"/>
            <a:ext cx="21336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7330240" y="1876496"/>
            <a:ext cx="419595" cy="902525"/>
          </a:xfrm>
          <a:custGeom>
            <a:avLst/>
            <a:gdLst>
              <a:gd name="connsiteX0" fmla="*/ 166255 w 419595"/>
              <a:gd name="connsiteY0" fmla="*/ 902525 h 902525"/>
              <a:gd name="connsiteX1" fmla="*/ 391886 w 419595"/>
              <a:gd name="connsiteY1" fmla="*/ 427512 h 902525"/>
              <a:gd name="connsiteX2" fmla="*/ 0 w 419595"/>
              <a:gd name="connsiteY2" fmla="*/ 0 h 90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595" h="902525">
                <a:moveTo>
                  <a:pt x="166255" y="902525"/>
                </a:moveTo>
                <a:cubicBezTo>
                  <a:pt x="292925" y="740229"/>
                  <a:pt x="419595" y="577933"/>
                  <a:pt x="391886" y="427512"/>
                </a:cubicBezTo>
                <a:cubicBezTo>
                  <a:pt x="364177" y="277091"/>
                  <a:pt x="182088" y="138545"/>
                  <a:pt x="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076900" y="1876496"/>
            <a:ext cx="419595" cy="890649"/>
          </a:xfrm>
          <a:custGeom>
            <a:avLst/>
            <a:gdLst>
              <a:gd name="connsiteX0" fmla="*/ 419595 w 419595"/>
              <a:gd name="connsiteY0" fmla="*/ 890649 h 890649"/>
              <a:gd name="connsiteX1" fmla="*/ 27709 w 419595"/>
              <a:gd name="connsiteY1" fmla="*/ 546265 h 890649"/>
              <a:gd name="connsiteX2" fmla="*/ 253340 w 419595"/>
              <a:gd name="connsiteY2" fmla="*/ 0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595" h="890649">
                <a:moveTo>
                  <a:pt x="419595" y="890649"/>
                </a:moveTo>
                <a:cubicBezTo>
                  <a:pt x="237506" y="792677"/>
                  <a:pt x="55418" y="694706"/>
                  <a:pt x="27709" y="546265"/>
                </a:cubicBezTo>
                <a:cubicBezTo>
                  <a:pt x="0" y="397824"/>
                  <a:pt x="126670" y="198912"/>
                  <a:pt x="25334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128359" y="2351509"/>
            <a:ext cx="605642" cy="132607"/>
          </a:xfrm>
          <a:custGeom>
            <a:avLst/>
            <a:gdLst>
              <a:gd name="connsiteX0" fmla="*/ 0 w 605642"/>
              <a:gd name="connsiteY0" fmla="*/ 83127 h 132607"/>
              <a:gd name="connsiteX1" fmla="*/ 320634 w 605642"/>
              <a:gd name="connsiteY1" fmla="*/ 118753 h 132607"/>
              <a:gd name="connsiteX2" fmla="*/ 605642 w 605642"/>
              <a:gd name="connsiteY2" fmla="*/ 0 h 13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5642" h="132607">
                <a:moveTo>
                  <a:pt x="0" y="83127"/>
                </a:moveTo>
                <a:cubicBezTo>
                  <a:pt x="109847" y="107867"/>
                  <a:pt x="219694" y="132607"/>
                  <a:pt x="320634" y="118753"/>
                </a:cubicBezTo>
                <a:cubicBezTo>
                  <a:pt x="421574" y="104899"/>
                  <a:pt x="513608" y="52449"/>
                  <a:pt x="605642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116484" y="2317862"/>
            <a:ext cx="570016" cy="104899"/>
          </a:xfrm>
          <a:custGeom>
            <a:avLst/>
            <a:gdLst>
              <a:gd name="connsiteX0" fmla="*/ 570016 w 570016"/>
              <a:gd name="connsiteY0" fmla="*/ 45522 h 104899"/>
              <a:gd name="connsiteX1" fmla="*/ 261257 w 570016"/>
              <a:gd name="connsiteY1" fmla="*/ 9896 h 104899"/>
              <a:gd name="connsiteX2" fmla="*/ 0 w 570016"/>
              <a:gd name="connsiteY2" fmla="*/ 104899 h 1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016" h="104899">
                <a:moveTo>
                  <a:pt x="570016" y="45522"/>
                </a:moveTo>
                <a:cubicBezTo>
                  <a:pt x="463138" y="22761"/>
                  <a:pt x="356260" y="0"/>
                  <a:pt x="261257" y="9896"/>
                </a:cubicBezTo>
                <a:cubicBezTo>
                  <a:pt x="166254" y="19792"/>
                  <a:pt x="83127" y="62345"/>
                  <a:pt x="0" y="104899"/>
                </a:cubicBezTo>
              </a:path>
            </a:pathLst>
          </a:cu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6720640" y="1813161"/>
            <a:ext cx="428800" cy="307337"/>
          </a:xfrm>
          <a:prstGeom prst="rect">
            <a:avLst/>
          </a:prstGeom>
          <a:noFill/>
          <a:ln/>
          <a:effectLst/>
        </p:spPr>
      </p:pic>
      <p:cxnSp>
        <p:nvCxnSpPr>
          <p:cNvPr id="40" name="Straight Connector 39"/>
          <p:cNvCxnSpPr/>
          <p:nvPr/>
        </p:nvCxnSpPr>
        <p:spPr>
          <a:xfrm>
            <a:off x="6720640" y="2346561"/>
            <a:ext cx="1600200" cy="838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8382042" y="3108561"/>
            <a:ext cx="244239" cy="244239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5486400" y="4777980"/>
            <a:ext cx="3261295" cy="1241820"/>
          </a:xfrm>
          <a:prstGeom prst="rect">
            <a:avLst/>
          </a:prstGeom>
          <a:noFill/>
          <a:ln/>
          <a:effectLst/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76200" y="2727034"/>
            <a:ext cx="1043479" cy="307338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5012590" y="2803761"/>
            <a:ext cx="1411577" cy="244771"/>
          </a:xfrm>
          <a:prstGeom prst="rect">
            <a:avLst/>
          </a:prstGeom>
          <a:noFill/>
          <a:ln/>
          <a:effectLst/>
        </p:spPr>
      </p:pic>
      <p:cxnSp>
        <p:nvCxnSpPr>
          <p:cNvPr id="71" name="Straight Connector 70"/>
          <p:cNvCxnSpPr/>
          <p:nvPr/>
        </p:nvCxnSpPr>
        <p:spPr>
          <a:xfrm>
            <a:off x="4572000" y="1524000"/>
            <a:ext cx="0" cy="5334000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/>
          <a:stretch>
            <a:fillRect/>
          </a:stretch>
        </p:blipFill>
        <p:spPr bwMode="auto">
          <a:xfrm>
            <a:off x="1219200" y="4191000"/>
            <a:ext cx="2024287" cy="307323"/>
          </a:xfrm>
          <a:prstGeom prst="rect">
            <a:avLst/>
          </a:prstGeom>
          <a:noFill/>
          <a:ln/>
          <a:effectLst/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/>
          <a:stretch>
            <a:fillRect/>
          </a:stretch>
        </p:blipFill>
        <p:spPr bwMode="auto">
          <a:xfrm>
            <a:off x="6096000" y="4191000"/>
            <a:ext cx="2024287" cy="307323"/>
          </a:xfrm>
          <a:prstGeom prst="rect">
            <a:avLst/>
          </a:prstGeom>
          <a:noFill/>
          <a:ln/>
          <a:effectLst/>
        </p:spPr>
      </p:pic>
      <p:sp>
        <p:nvSpPr>
          <p:cNvPr id="77" name="TextBox 121"/>
          <p:cNvSpPr txBox="1">
            <a:spLocks noChangeArrowheads="1"/>
          </p:cNvSpPr>
          <p:nvPr/>
        </p:nvSpPr>
        <p:spPr bwMode="auto">
          <a:xfrm>
            <a:off x="5638800" y="1295400"/>
            <a:ext cx="2895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Bouchard, JJH, </a:t>
            </a:r>
            <a:r>
              <a:rPr lang="en-US" sz="1600" dirty="0" err="1" smtClean="0"/>
              <a:t>Seo</a:t>
            </a:r>
            <a:r>
              <a:rPr lang="en-US" sz="1600" dirty="0" smtClean="0"/>
              <a:t>, </a:t>
            </a:r>
            <a:r>
              <a:rPr lang="en-US" sz="1600" dirty="0" err="1" smtClean="0"/>
              <a:t>Vafa</a:t>
            </a:r>
            <a:r>
              <a:rPr lang="en-US" sz="1600" dirty="0" smtClean="0"/>
              <a:t> ’09</a:t>
            </a:r>
          </a:p>
        </p:txBody>
      </p:sp>
      <p:sp>
        <p:nvSpPr>
          <p:cNvPr id="78" name="TextBox 121"/>
          <p:cNvSpPr txBox="1">
            <a:spLocks noChangeArrowheads="1"/>
          </p:cNvSpPr>
          <p:nvPr/>
        </p:nvSpPr>
        <p:spPr bwMode="auto">
          <a:xfrm>
            <a:off x="304800" y="1295400"/>
            <a:ext cx="411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JJH, </a:t>
            </a:r>
            <a:r>
              <a:rPr lang="en-US" sz="1600" dirty="0" err="1" smtClean="0"/>
              <a:t>Vafa</a:t>
            </a:r>
            <a:r>
              <a:rPr lang="en-US" sz="1600" dirty="0" smtClean="0"/>
              <a:t> ’08, </a:t>
            </a:r>
            <a:r>
              <a:rPr lang="en-US" sz="1600" dirty="0" err="1" smtClean="0"/>
              <a:t>Cecotti</a:t>
            </a:r>
            <a:r>
              <a:rPr lang="en-US" sz="1600" dirty="0" smtClean="0"/>
              <a:t>, Cheng, JJH </a:t>
            </a:r>
            <a:r>
              <a:rPr lang="en-US" sz="1600" dirty="0" err="1" smtClean="0"/>
              <a:t>Vafa</a:t>
            </a:r>
            <a:r>
              <a:rPr lang="en-US" sz="1600" dirty="0" smtClean="0"/>
              <a:t> ’09</a:t>
            </a:r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4759899" y="6578236"/>
            <a:ext cx="4384101" cy="27976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71377" y="1828800"/>
            <a:ext cx="7958223" cy="431080"/>
          </a:xfrm>
          <a:prstGeom prst="rect">
            <a:avLst/>
          </a:prstGeom>
          <a:noFill/>
          <a:ln/>
          <a:effectLst/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57200" y="5334000"/>
            <a:ext cx="4085801" cy="601383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24"/>
          <p:cNvGrpSpPr/>
          <p:nvPr/>
        </p:nvGrpSpPr>
        <p:grpSpPr>
          <a:xfrm>
            <a:off x="1025236" y="3241965"/>
            <a:ext cx="5867400" cy="1225221"/>
            <a:chOff x="3048000" y="1905000"/>
            <a:chExt cx="3048000" cy="766074"/>
          </a:xfrm>
        </p:grpSpPr>
        <p:sp>
          <p:nvSpPr>
            <p:cNvPr id="46" name="Freeform 45"/>
            <p:cNvSpPr/>
            <p:nvPr/>
          </p:nvSpPr>
          <p:spPr>
            <a:xfrm>
              <a:off x="3048000" y="1905000"/>
              <a:ext cx="2037831" cy="766074"/>
            </a:xfrm>
            <a:custGeom>
              <a:avLst/>
              <a:gdLst>
                <a:gd name="connsiteX0" fmla="*/ 0 w 2766950"/>
                <a:gd name="connsiteY0" fmla="*/ 930233 h 930233"/>
                <a:gd name="connsiteX1" fmla="*/ 1009402 w 2766950"/>
                <a:gd name="connsiteY1" fmla="*/ 645225 h 930233"/>
                <a:gd name="connsiteX2" fmla="*/ 1413163 w 2766950"/>
                <a:gd name="connsiteY2" fmla="*/ 3958 h 930233"/>
                <a:gd name="connsiteX3" fmla="*/ 1757548 w 2766950"/>
                <a:gd name="connsiteY3" fmla="*/ 621475 h 930233"/>
                <a:gd name="connsiteX4" fmla="*/ 2766950 w 2766950"/>
                <a:gd name="connsiteY4" fmla="*/ 882732 h 93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6950" h="930233">
                  <a:moveTo>
                    <a:pt x="0" y="930233"/>
                  </a:moveTo>
                  <a:cubicBezTo>
                    <a:pt x="386937" y="864918"/>
                    <a:pt x="773875" y="799604"/>
                    <a:pt x="1009402" y="645225"/>
                  </a:cubicBezTo>
                  <a:cubicBezTo>
                    <a:pt x="1244929" y="490846"/>
                    <a:pt x="1288472" y="7916"/>
                    <a:pt x="1413163" y="3958"/>
                  </a:cubicBezTo>
                  <a:cubicBezTo>
                    <a:pt x="1537854" y="0"/>
                    <a:pt x="1531917" y="475013"/>
                    <a:pt x="1757548" y="621475"/>
                  </a:cubicBezTo>
                  <a:cubicBezTo>
                    <a:pt x="1983179" y="767937"/>
                    <a:pt x="2375064" y="825334"/>
                    <a:pt x="2766950" y="88273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553085" y="1905000"/>
              <a:ext cx="2037831" cy="766074"/>
            </a:xfrm>
            <a:custGeom>
              <a:avLst/>
              <a:gdLst>
                <a:gd name="connsiteX0" fmla="*/ 0 w 2766950"/>
                <a:gd name="connsiteY0" fmla="*/ 930233 h 930233"/>
                <a:gd name="connsiteX1" fmla="*/ 1009402 w 2766950"/>
                <a:gd name="connsiteY1" fmla="*/ 645225 h 930233"/>
                <a:gd name="connsiteX2" fmla="*/ 1413163 w 2766950"/>
                <a:gd name="connsiteY2" fmla="*/ 3958 h 930233"/>
                <a:gd name="connsiteX3" fmla="*/ 1757548 w 2766950"/>
                <a:gd name="connsiteY3" fmla="*/ 621475 h 930233"/>
                <a:gd name="connsiteX4" fmla="*/ 2766950 w 2766950"/>
                <a:gd name="connsiteY4" fmla="*/ 882732 h 93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6950" h="930233">
                  <a:moveTo>
                    <a:pt x="0" y="930233"/>
                  </a:moveTo>
                  <a:cubicBezTo>
                    <a:pt x="386937" y="864918"/>
                    <a:pt x="773875" y="799604"/>
                    <a:pt x="1009402" y="645225"/>
                  </a:cubicBezTo>
                  <a:cubicBezTo>
                    <a:pt x="1244929" y="490846"/>
                    <a:pt x="1288472" y="7916"/>
                    <a:pt x="1413163" y="3958"/>
                  </a:cubicBezTo>
                  <a:cubicBezTo>
                    <a:pt x="1537854" y="0"/>
                    <a:pt x="1531917" y="475013"/>
                    <a:pt x="1757548" y="621475"/>
                  </a:cubicBezTo>
                  <a:cubicBezTo>
                    <a:pt x="1983179" y="767937"/>
                    <a:pt x="2375064" y="825334"/>
                    <a:pt x="2766950" y="882732"/>
                  </a:cubicBezTo>
                </a:path>
              </a:pathLst>
            </a:custGeom>
            <a:ln w="38100">
              <a:solidFill>
                <a:srgbClr val="49B7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058169" y="1905000"/>
              <a:ext cx="2037831" cy="766074"/>
            </a:xfrm>
            <a:custGeom>
              <a:avLst/>
              <a:gdLst>
                <a:gd name="connsiteX0" fmla="*/ 0 w 2766950"/>
                <a:gd name="connsiteY0" fmla="*/ 930233 h 930233"/>
                <a:gd name="connsiteX1" fmla="*/ 1009402 w 2766950"/>
                <a:gd name="connsiteY1" fmla="*/ 645225 h 930233"/>
                <a:gd name="connsiteX2" fmla="*/ 1413163 w 2766950"/>
                <a:gd name="connsiteY2" fmla="*/ 3958 h 930233"/>
                <a:gd name="connsiteX3" fmla="*/ 1757548 w 2766950"/>
                <a:gd name="connsiteY3" fmla="*/ 621475 h 930233"/>
                <a:gd name="connsiteX4" fmla="*/ 2766950 w 2766950"/>
                <a:gd name="connsiteY4" fmla="*/ 882732 h 93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6950" h="930233">
                  <a:moveTo>
                    <a:pt x="0" y="930233"/>
                  </a:moveTo>
                  <a:cubicBezTo>
                    <a:pt x="386937" y="864918"/>
                    <a:pt x="773875" y="799604"/>
                    <a:pt x="1009402" y="645225"/>
                  </a:cubicBezTo>
                  <a:cubicBezTo>
                    <a:pt x="1244929" y="490846"/>
                    <a:pt x="1288472" y="7916"/>
                    <a:pt x="1413163" y="3958"/>
                  </a:cubicBezTo>
                  <a:cubicBezTo>
                    <a:pt x="1537854" y="0"/>
                    <a:pt x="1531917" y="475013"/>
                    <a:pt x="1757548" y="621475"/>
                  </a:cubicBezTo>
                  <a:cubicBezTo>
                    <a:pt x="1983179" y="767937"/>
                    <a:pt x="2375064" y="825334"/>
                    <a:pt x="2766950" y="882732"/>
                  </a:cubicBezTo>
                </a:path>
              </a:pathLst>
            </a:custGeom>
            <a:ln w="38100">
              <a:solidFill>
                <a:srgbClr val="490C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3721446" y="1918039"/>
              <a:ext cx="243563" cy="18825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5189947" y="1918039"/>
              <a:ext cx="224827" cy="18854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4619375" y="1918039"/>
              <a:ext cx="261924" cy="18854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5" name="Freeform 54"/>
          <p:cNvSpPr/>
          <p:nvPr/>
        </p:nvSpPr>
        <p:spPr>
          <a:xfrm>
            <a:off x="533400" y="3699163"/>
            <a:ext cx="5250872" cy="796637"/>
          </a:xfrm>
          <a:custGeom>
            <a:avLst/>
            <a:gdLst>
              <a:gd name="connsiteX0" fmla="*/ 0 w 5250872"/>
              <a:gd name="connsiteY0" fmla="*/ 792018 h 819727"/>
              <a:gd name="connsiteX1" fmla="*/ 1357745 w 5250872"/>
              <a:gd name="connsiteY1" fmla="*/ 584200 h 819727"/>
              <a:gd name="connsiteX2" fmla="*/ 2507672 w 5250872"/>
              <a:gd name="connsiteY2" fmla="*/ 2309 h 819727"/>
              <a:gd name="connsiteX3" fmla="*/ 3699163 w 5250872"/>
              <a:gd name="connsiteY3" fmla="*/ 598055 h 819727"/>
              <a:gd name="connsiteX4" fmla="*/ 5250872 w 5250872"/>
              <a:gd name="connsiteY4" fmla="*/ 819727 h 81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0872" h="819727">
                <a:moveTo>
                  <a:pt x="0" y="792018"/>
                </a:moveTo>
                <a:cubicBezTo>
                  <a:pt x="469900" y="753918"/>
                  <a:pt x="939800" y="715818"/>
                  <a:pt x="1357745" y="584200"/>
                </a:cubicBezTo>
                <a:cubicBezTo>
                  <a:pt x="1775690" y="452582"/>
                  <a:pt x="2117436" y="0"/>
                  <a:pt x="2507672" y="2309"/>
                </a:cubicBezTo>
                <a:cubicBezTo>
                  <a:pt x="2897908" y="4618"/>
                  <a:pt x="3241963" y="461819"/>
                  <a:pt x="3699163" y="598055"/>
                </a:cubicBezTo>
                <a:cubicBezTo>
                  <a:pt x="4156363" y="734291"/>
                  <a:pt x="4703617" y="777009"/>
                  <a:pt x="5250872" y="819727"/>
                </a:cubicBezTo>
              </a:path>
            </a:pathLst>
          </a:cu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1939636" y="3775364"/>
            <a:ext cx="324594" cy="287807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384340" y="379793"/>
            <a:ext cx="6374558" cy="68680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04800" y="1828800"/>
            <a:ext cx="7224379" cy="472164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80996" y="3124200"/>
            <a:ext cx="3612729" cy="559972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380996" y="4495800"/>
            <a:ext cx="3612729" cy="516103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13961" y="5943600"/>
            <a:ext cx="7053639" cy="516182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7086600" y="3048000"/>
            <a:ext cx="343209" cy="430947"/>
          </a:xfrm>
          <a:prstGeom prst="rect">
            <a:avLst/>
          </a:prstGeom>
          <a:noFill/>
          <a:ln/>
          <a:effectLst/>
        </p:spPr>
      </p:pic>
      <p:cxnSp>
        <p:nvCxnSpPr>
          <p:cNvPr id="30" name="Straight Connector 29"/>
          <p:cNvCxnSpPr/>
          <p:nvPr/>
        </p:nvCxnSpPr>
        <p:spPr>
          <a:xfrm flipH="1">
            <a:off x="5410200" y="3429000"/>
            <a:ext cx="1524000" cy="17526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10200" y="3352800"/>
            <a:ext cx="1752600" cy="182880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7315629" y="4953000"/>
            <a:ext cx="342350" cy="342350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733183" y="379793"/>
            <a:ext cx="7676874" cy="54687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>
            <a:off x="1828800" y="2041234"/>
            <a:ext cx="914400" cy="1219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956246" y="1736434"/>
            <a:ext cx="276052" cy="244766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3276600" y="3336634"/>
            <a:ext cx="244766" cy="244766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3657600" y="2498434"/>
            <a:ext cx="244154" cy="306569"/>
          </a:xfrm>
          <a:prstGeom prst="rect">
            <a:avLst/>
          </a:prstGeom>
          <a:noFill/>
          <a:ln/>
          <a:effectLst/>
        </p:spPr>
      </p:pic>
      <p:cxnSp>
        <p:nvCxnSpPr>
          <p:cNvPr id="20" name="Straight Connector 19"/>
          <p:cNvCxnSpPr/>
          <p:nvPr/>
        </p:nvCxnSpPr>
        <p:spPr>
          <a:xfrm>
            <a:off x="1676400" y="1888834"/>
            <a:ext cx="1447800" cy="16002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43000" y="2574634"/>
            <a:ext cx="24384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447800" y="2117434"/>
            <a:ext cx="1905000" cy="9144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3429306" y="1888834"/>
            <a:ext cx="244154" cy="244154"/>
          </a:xfrm>
          <a:prstGeom prst="rect">
            <a:avLst/>
          </a:prstGeom>
          <a:noFill/>
          <a:ln/>
          <a:effectLst/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533400" y="4776303"/>
            <a:ext cx="3465817" cy="1319697"/>
          </a:xfrm>
          <a:prstGeom prst="rect">
            <a:avLst/>
          </a:prstGeom>
          <a:noFill/>
          <a:ln/>
          <a:effectLst/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1586234" y="381000"/>
            <a:ext cx="5971531" cy="687754"/>
          </a:xfrm>
          <a:prstGeom prst="rect">
            <a:avLst/>
          </a:prstGeom>
          <a:noFill/>
          <a:ln/>
          <a:effectLst/>
        </p:spPr>
      </p:pic>
      <p:cxnSp>
        <p:nvCxnSpPr>
          <p:cNvPr id="24" name="Straight Connector 23"/>
          <p:cNvCxnSpPr/>
          <p:nvPr/>
        </p:nvCxnSpPr>
        <p:spPr>
          <a:xfrm flipH="1">
            <a:off x="6568240" y="2270361"/>
            <a:ext cx="1752600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8397040" y="2041761"/>
            <a:ext cx="276052" cy="244766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8625640" y="2651361"/>
            <a:ext cx="214245" cy="243543"/>
          </a:xfrm>
          <a:prstGeom prst="rect">
            <a:avLst/>
          </a:prstGeom>
          <a:noFill/>
          <a:ln/>
          <a:effectLst/>
        </p:spPr>
      </p:pic>
      <p:cxnSp>
        <p:nvCxnSpPr>
          <p:cNvPr id="27" name="Straight Connector 26"/>
          <p:cNvCxnSpPr/>
          <p:nvPr/>
        </p:nvCxnSpPr>
        <p:spPr>
          <a:xfrm>
            <a:off x="6415840" y="2727561"/>
            <a:ext cx="21336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7330240" y="1876496"/>
            <a:ext cx="419595" cy="902525"/>
          </a:xfrm>
          <a:custGeom>
            <a:avLst/>
            <a:gdLst>
              <a:gd name="connsiteX0" fmla="*/ 166255 w 419595"/>
              <a:gd name="connsiteY0" fmla="*/ 902525 h 902525"/>
              <a:gd name="connsiteX1" fmla="*/ 391886 w 419595"/>
              <a:gd name="connsiteY1" fmla="*/ 427512 h 902525"/>
              <a:gd name="connsiteX2" fmla="*/ 0 w 419595"/>
              <a:gd name="connsiteY2" fmla="*/ 0 h 90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595" h="902525">
                <a:moveTo>
                  <a:pt x="166255" y="902525"/>
                </a:moveTo>
                <a:cubicBezTo>
                  <a:pt x="292925" y="740229"/>
                  <a:pt x="419595" y="577933"/>
                  <a:pt x="391886" y="427512"/>
                </a:cubicBezTo>
                <a:cubicBezTo>
                  <a:pt x="364177" y="277091"/>
                  <a:pt x="182088" y="138545"/>
                  <a:pt x="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076900" y="1876496"/>
            <a:ext cx="419595" cy="890649"/>
          </a:xfrm>
          <a:custGeom>
            <a:avLst/>
            <a:gdLst>
              <a:gd name="connsiteX0" fmla="*/ 419595 w 419595"/>
              <a:gd name="connsiteY0" fmla="*/ 890649 h 890649"/>
              <a:gd name="connsiteX1" fmla="*/ 27709 w 419595"/>
              <a:gd name="connsiteY1" fmla="*/ 546265 h 890649"/>
              <a:gd name="connsiteX2" fmla="*/ 253340 w 419595"/>
              <a:gd name="connsiteY2" fmla="*/ 0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595" h="890649">
                <a:moveTo>
                  <a:pt x="419595" y="890649"/>
                </a:moveTo>
                <a:cubicBezTo>
                  <a:pt x="237506" y="792677"/>
                  <a:pt x="55418" y="694706"/>
                  <a:pt x="27709" y="546265"/>
                </a:cubicBezTo>
                <a:cubicBezTo>
                  <a:pt x="0" y="397824"/>
                  <a:pt x="126670" y="198912"/>
                  <a:pt x="25334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128359" y="2351509"/>
            <a:ext cx="605642" cy="132607"/>
          </a:xfrm>
          <a:custGeom>
            <a:avLst/>
            <a:gdLst>
              <a:gd name="connsiteX0" fmla="*/ 0 w 605642"/>
              <a:gd name="connsiteY0" fmla="*/ 83127 h 132607"/>
              <a:gd name="connsiteX1" fmla="*/ 320634 w 605642"/>
              <a:gd name="connsiteY1" fmla="*/ 118753 h 132607"/>
              <a:gd name="connsiteX2" fmla="*/ 605642 w 605642"/>
              <a:gd name="connsiteY2" fmla="*/ 0 h 13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5642" h="132607">
                <a:moveTo>
                  <a:pt x="0" y="83127"/>
                </a:moveTo>
                <a:cubicBezTo>
                  <a:pt x="109847" y="107867"/>
                  <a:pt x="219694" y="132607"/>
                  <a:pt x="320634" y="118753"/>
                </a:cubicBezTo>
                <a:cubicBezTo>
                  <a:pt x="421574" y="104899"/>
                  <a:pt x="513608" y="52449"/>
                  <a:pt x="605642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116484" y="2317862"/>
            <a:ext cx="570016" cy="104899"/>
          </a:xfrm>
          <a:custGeom>
            <a:avLst/>
            <a:gdLst>
              <a:gd name="connsiteX0" fmla="*/ 570016 w 570016"/>
              <a:gd name="connsiteY0" fmla="*/ 45522 h 104899"/>
              <a:gd name="connsiteX1" fmla="*/ 261257 w 570016"/>
              <a:gd name="connsiteY1" fmla="*/ 9896 h 104899"/>
              <a:gd name="connsiteX2" fmla="*/ 0 w 570016"/>
              <a:gd name="connsiteY2" fmla="*/ 104899 h 1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016" h="104899">
                <a:moveTo>
                  <a:pt x="570016" y="45522"/>
                </a:moveTo>
                <a:cubicBezTo>
                  <a:pt x="463138" y="22761"/>
                  <a:pt x="356260" y="0"/>
                  <a:pt x="261257" y="9896"/>
                </a:cubicBezTo>
                <a:cubicBezTo>
                  <a:pt x="166254" y="19792"/>
                  <a:pt x="83127" y="62345"/>
                  <a:pt x="0" y="104899"/>
                </a:cubicBezTo>
              </a:path>
            </a:pathLst>
          </a:cu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6720640" y="1813161"/>
            <a:ext cx="428800" cy="307337"/>
          </a:xfrm>
          <a:prstGeom prst="rect">
            <a:avLst/>
          </a:prstGeom>
          <a:noFill/>
          <a:ln/>
          <a:effectLst/>
        </p:spPr>
      </p:pic>
      <p:cxnSp>
        <p:nvCxnSpPr>
          <p:cNvPr id="40" name="Straight Connector 39"/>
          <p:cNvCxnSpPr/>
          <p:nvPr/>
        </p:nvCxnSpPr>
        <p:spPr>
          <a:xfrm>
            <a:off x="6720640" y="2346561"/>
            <a:ext cx="1600200" cy="838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8382042" y="3108561"/>
            <a:ext cx="244239" cy="244239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5486400" y="4777980"/>
            <a:ext cx="3261295" cy="1241820"/>
          </a:xfrm>
          <a:prstGeom prst="rect">
            <a:avLst/>
          </a:prstGeom>
          <a:noFill/>
          <a:ln/>
          <a:effectLst/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76200" y="2727034"/>
            <a:ext cx="1043479" cy="307338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5012590" y="2803761"/>
            <a:ext cx="1411577" cy="244771"/>
          </a:xfrm>
          <a:prstGeom prst="rect">
            <a:avLst/>
          </a:prstGeom>
          <a:noFill/>
          <a:ln/>
          <a:effectLst/>
        </p:spPr>
      </p:pic>
      <p:cxnSp>
        <p:nvCxnSpPr>
          <p:cNvPr id="71" name="Straight Connector 70"/>
          <p:cNvCxnSpPr/>
          <p:nvPr/>
        </p:nvCxnSpPr>
        <p:spPr>
          <a:xfrm>
            <a:off x="4572000" y="1524000"/>
            <a:ext cx="0" cy="5334000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/>
          <a:stretch>
            <a:fillRect/>
          </a:stretch>
        </p:blipFill>
        <p:spPr bwMode="auto">
          <a:xfrm>
            <a:off x="1219200" y="4191000"/>
            <a:ext cx="2024287" cy="307323"/>
          </a:xfrm>
          <a:prstGeom prst="rect">
            <a:avLst/>
          </a:prstGeom>
          <a:noFill/>
          <a:ln/>
          <a:effectLst/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/>
          <a:stretch>
            <a:fillRect/>
          </a:stretch>
        </p:blipFill>
        <p:spPr bwMode="auto">
          <a:xfrm>
            <a:off x="6096000" y="4191000"/>
            <a:ext cx="2024287" cy="307323"/>
          </a:xfrm>
          <a:prstGeom prst="rect">
            <a:avLst/>
          </a:prstGeom>
          <a:noFill/>
          <a:ln/>
          <a:effectLst/>
        </p:spPr>
      </p:pic>
      <p:sp>
        <p:nvSpPr>
          <p:cNvPr id="77" name="TextBox 121"/>
          <p:cNvSpPr txBox="1">
            <a:spLocks noChangeArrowheads="1"/>
          </p:cNvSpPr>
          <p:nvPr/>
        </p:nvSpPr>
        <p:spPr bwMode="auto">
          <a:xfrm>
            <a:off x="5638800" y="1295400"/>
            <a:ext cx="2895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Bouchard, JJH, </a:t>
            </a:r>
            <a:r>
              <a:rPr lang="en-US" sz="1600" dirty="0" err="1" smtClean="0"/>
              <a:t>Seo</a:t>
            </a:r>
            <a:r>
              <a:rPr lang="en-US" sz="1600" dirty="0" smtClean="0"/>
              <a:t>, </a:t>
            </a:r>
            <a:r>
              <a:rPr lang="en-US" sz="1600" dirty="0" err="1" smtClean="0"/>
              <a:t>Vafa</a:t>
            </a:r>
            <a:r>
              <a:rPr lang="en-US" sz="1600" dirty="0" smtClean="0"/>
              <a:t> ’09</a:t>
            </a:r>
          </a:p>
        </p:txBody>
      </p:sp>
      <p:sp>
        <p:nvSpPr>
          <p:cNvPr id="78" name="TextBox 121"/>
          <p:cNvSpPr txBox="1">
            <a:spLocks noChangeArrowheads="1"/>
          </p:cNvSpPr>
          <p:nvPr/>
        </p:nvSpPr>
        <p:spPr bwMode="auto">
          <a:xfrm>
            <a:off x="304800" y="1295400"/>
            <a:ext cx="411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JJH, </a:t>
            </a:r>
            <a:r>
              <a:rPr lang="en-US" sz="1600" dirty="0" err="1" smtClean="0"/>
              <a:t>Vafa</a:t>
            </a:r>
            <a:r>
              <a:rPr lang="en-US" sz="1600" dirty="0" smtClean="0"/>
              <a:t> ’08, </a:t>
            </a:r>
            <a:r>
              <a:rPr lang="en-US" sz="1600" dirty="0" err="1" smtClean="0"/>
              <a:t>Cecotti</a:t>
            </a:r>
            <a:r>
              <a:rPr lang="en-US" sz="1600" dirty="0" smtClean="0"/>
              <a:t>, Cheng, JJH </a:t>
            </a:r>
            <a:r>
              <a:rPr lang="en-US" sz="1600" dirty="0" err="1" smtClean="0"/>
              <a:t>Vafa</a:t>
            </a:r>
            <a:r>
              <a:rPr lang="en-US" sz="1600" dirty="0" smtClean="0"/>
              <a:t> ’09</a:t>
            </a:r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4759899" y="6578236"/>
            <a:ext cx="4384101" cy="27976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914400" y="3655081"/>
            <a:ext cx="2077083" cy="533649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665811" y="3655081"/>
            <a:ext cx="2716189" cy="533650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81000" y="4417081"/>
            <a:ext cx="3097731" cy="1135650"/>
          </a:xfrm>
          <a:prstGeom prst="rect">
            <a:avLst/>
          </a:prstGeom>
          <a:noFill/>
          <a:ln/>
          <a:effectLst/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5486400" y="4424255"/>
            <a:ext cx="3098209" cy="1135826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3048000" y="2133600"/>
            <a:ext cx="3052168" cy="762000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3688027" y="5941081"/>
            <a:ext cx="1779891" cy="307385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1981200" y="1472806"/>
            <a:ext cx="5165312" cy="279794"/>
          </a:xfrm>
          <a:prstGeom prst="rect">
            <a:avLst/>
          </a:prstGeom>
          <a:noFill/>
          <a:ln/>
          <a:effectLst/>
        </p:spPr>
      </p:pic>
      <p:sp>
        <p:nvSpPr>
          <p:cNvPr id="21" name="Freeform 20"/>
          <p:cNvSpPr/>
          <p:nvPr/>
        </p:nvSpPr>
        <p:spPr>
          <a:xfrm>
            <a:off x="3505200" y="5483881"/>
            <a:ext cx="1981199" cy="346363"/>
          </a:xfrm>
          <a:custGeom>
            <a:avLst/>
            <a:gdLst>
              <a:gd name="connsiteX0" fmla="*/ 1953490 w 1953490"/>
              <a:gd name="connsiteY0" fmla="*/ 41564 h 284018"/>
              <a:gd name="connsiteX1" fmla="*/ 1039090 w 1953490"/>
              <a:gd name="connsiteY1" fmla="*/ 277091 h 284018"/>
              <a:gd name="connsiteX2" fmla="*/ 0 w 1953490"/>
              <a:gd name="connsiteY2" fmla="*/ 0 h 28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3490" h="284018">
                <a:moveTo>
                  <a:pt x="1953490" y="41564"/>
                </a:moveTo>
                <a:cubicBezTo>
                  <a:pt x="1659081" y="162791"/>
                  <a:pt x="1364672" y="284018"/>
                  <a:pt x="1039090" y="277091"/>
                </a:cubicBezTo>
                <a:cubicBezTo>
                  <a:pt x="713508" y="270164"/>
                  <a:pt x="356754" y="135082"/>
                  <a:pt x="0" y="0"/>
                </a:cubicBezTo>
              </a:path>
            </a:pathLst>
          </a:custGeom>
          <a:ln w="6350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4759899" y="6578236"/>
            <a:ext cx="4384101" cy="279764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492143" y="379793"/>
            <a:ext cx="8158950" cy="68711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914705" y="4820424"/>
            <a:ext cx="1256513" cy="275954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2347955" y="4210824"/>
            <a:ext cx="4081711" cy="1504176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4177192" y="3829824"/>
            <a:ext cx="152254" cy="243973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4786179" y="3906024"/>
            <a:ext cx="123518" cy="153015"/>
          </a:xfrm>
          <a:prstGeom prst="rect">
            <a:avLst/>
          </a:prstGeom>
          <a:noFill/>
          <a:ln/>
          <a:effectLst/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5395777" y="3829824"/>
            <a:ext cx="124135" cy="246417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6719270" y="4287170"/>
            <a:ext cx="215236" cy="152689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6782105" y="4667736"/>
            <a:ext cx="152077" cy="152077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/>
          <a:stretch>
            <a:fillRect/>
          </a:stretch>
        </p:blipFill>
        <p:spPr bwMode="auto">
          <a:xfrm>
            <a:off x="6782104" y="4987049"/>
            <a:ext cx="151468" cy="213515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6644920" y="5430024"/>
            <a:ext cx="364070" cy="273053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/>
          <a:stretch>
            <a:fillRect/>
          </a:stretch>
        </p:blipFill>
        <p:spPr bwMode="auto">
          <a:xfrm>
            <a:off x="5806357" y="3906024"/>
            <a:ext cx="364796" cy="273597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/>
          <a:stretch>
            <a:fillRect/>
          </a:stretch>
        </p:blipFill>
        <p:spPr bwMode="auto">
          <a:xfrm>
            <a:off x="2380882" y="2305824"/>
            <a:ext cx="3497537" cy="1135779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/>
          <a:stretch>
            <a:fillRect/>
          </a:stretch>
        </p:blipFill>
        <p:spPr bwMode="auto">
          <a:xfrm>
            <a:off x="914092" y="2763024"/>
            <a:ext cx="1227694" cy="276093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6096000" y="2382024"/>
            <a:ext cx="215236" cy="152689"/>
          </a:xfrm>
          <a:prstGeom prst="rect">
            <a:avLst/>
          </a:prstGeom>
          <a:noFill/>
          <a:ln/>
          <a:effectLst/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6158835" y="2762590"/>
            <a:ext cx="152077" cy="152077"/>
          </a:xfrm>
          <a:prstGeom prst="rect">
            <a:avLst/>
          </a:prstGeom>
          <a:noFill/>
          <a:ln/>
          <a:effectLst/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/>
          <a:stretch>
            <a:fillRect/>
          </a:stretch>
        </p:blipFill>
        <p:spPr bwMode="auto">
          <a:xfrm>
            <a:off x="6158834" y="3081903"/>
            <a:ext cx="151468" cy="213515"/>
          </a:xfrm>
          <a:prstGeom prst="rect">
            <a:avLst/>
          </a:prstGeom>
          <a:noFill/>
          <a:ln/>
          <a:effectLst/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4191000" y="1907007"/>
            <a:ext cx="152254" cy="243973"/>
          </a:xfrm>
          <a:prstGeom prst="rect">
            <a:avLst/>
          </a:prstGeom>
          <a:noFill/>
          <a:ln/>
          <a:effectLst/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4799987" y="1983207"/>
            <a:ext cx="123518" cy="153015"/>
          </a:xfrm>
          <a:prstGeom prst="rect">
            <a:avLst/>
          </a:prstGeom>
          <a:noFill/>
          <a:ln/>
          <a:effectLst/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5409585" y="1907007"/>
            <a:ext cx="124135" cy="246417"/>
          </a:xfrm>
          <a:prstGeom prst="rect">
            <a:avLst/>
          </a:prstGeom>
          <a:noFill/>
          <a:ln/>
          <a:effectLst/>
        </p:spPr>
      </p:pic>
      <p:sp>
        <p:nvSpPr>
          <p:cNvPr id="21" name="Rectangle 20"/>
          <p:cNvSpPr/>
          <p:nvPr/>
        </p:nvSpPr>
        <p:spPr>
          <a:xfrm>
            <a:off x="4038600" y="4191000"/>
            <a:ext cx="1600200" cy="1143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/>
          <a:stretch>
            <a:fillRect/>
          </a:stretch>
        </p:blipFill>
        <p:spPr bwMode="auto">
          <a:xfrm>
            <a:off x="4759899" y="6578236"/>
            <a:ext cx="4384101" cy="279764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/>
          <a:stretch>
            <a:fillRect/>
          </a:stretch>
        </p:blipFill>
        <p:spPr bwMode="auto">
          <a:xfrm>
            <a:off x="1" y="6564658"/>
            <a:ext cx="4114799" cy="293341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8" cstate="print"/>
          <a:stretch>
            <a:fillRect/>
          </a:stretch>
        </p:blipFill>
        <p:spPr bwMode="auto">
          <a:xfrm>
            <a:off x="697865" y="379793"/>
            <a:ext cx="7747506" cy="75294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57200" y="1371600"/>
            <a:ext cx="6749300" cy="430696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81000" y="3200400"/>
            <a:ext cx="7142279" cy="431066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81000" y="5105400"/>
            <a:ext cx="4172469" cy="430922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5105400" y="4800600"/>
            <a:ext cx="3261295" cy="1241820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5715000" y="4213620"/>
            <a:ext cx="2024287" cy="307323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4759899" y="6578236"/>
            <a:ext cx="4384101" cy="279764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067976" y="379793"/>
            <a:ext cx="5007284" cy="687111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381000" y="2286000"/>
            <a:ext cx="3697157" cy="51600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0" y="6578235"/>
            <a:ext cx="4243930" cy="2798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844673" y="3070568"/>
            <a:ext cx="7562724" cy="91231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>
            <a:off x="1828800" y="2041234"/>
            <a:ext cx="914400" cy="1219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956246" y="1736434"/>
            <a:ext cx="276052" cy="244766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3276600" y="3336634"/>
            <a:ext cx="244766" cy="244766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3657600" y="2498434"/>
            <a:ext cx="244154" cy="306569"/>
          </a:xfrm>
          <a:prstGeom prst="rect">
            <a:avLst/>
          </a:prstGeom>
          <a:noFill/>
          <a:ln/>
          <a:effectLst/>
        </p:spPr>
      </p:pic>
      <p:cxnSp>
        <p:nvCxnSpPr>
          <p:cNvPr id="20" name="Straight Connector 19"/>
          <p:cNvCxnSpPr/>
          <p:nvPr/>
        </p:nvCxnSpPr>
        <p:spPr>
          <a:xfrm>
            <a:off x="1676400" y="1888834"/>
            <a:ext cx="1447800" cy="16002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43000" y="2574634"/>
            <a:ext cx="24384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447800" y="2117434"/>
            <a:ext cx="1905000" cy="9144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3429306" y="1888834"/>
            <a:ext cx="244154" cy="244154"/>
          </a:xfrm>
          <a:prstGeom prst="rect">
            <a:avLst/>
          </a:prstGeom>
          <a:noFill/>
          <a:ln/>
          <a:effectLst/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533400" y="4776303"/>
            <a:ext cx="3465817" cy="1319697"/>
          </a:xfrm>
          <a:prstGeom prst="rect">
            <a:avLst/>
          </a:prstGeom>
          <a:noFill/>
          <a:ln/>
          <a:effectLst/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1586234" y="381000"/>
            <a:ext cx="5971531" cy="687754"/>
          </a:xfrm>
          <a:prstGeom prst="rect">
            <a:avLst/>
          </a:prstGeom>
          <a:noFill/>
          <a:ln/>
          <a:effectLst/>
        </p:spPr>
      </p:pic>
      <p:cxnSp>
        <p:nvCxnSpPr>
          <p:cNvPr id="24" name="Straight Connector 23"/>
          <p:cNvCxnSpPr/>
          <p:nvPr/>
        </p:nvCxnSpPr>
        <p:spPr>
          <a:xfrm flipH="1">
            <a:off x="6568240" y="2270361"/>
            <a:ext cx="1752600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8397040" y="2041761"/>
            <a:ext cx="276052" cy="244766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8625640" y="2651361"/>
            <a:ext cx="214245" cy="243543"/>
          </a:xfrm>
          <a:prstGeom prst="rect">
            <a:avLst/>
          </a:prstGeom>
          <a:noFill/>
          <a:ln/>
          <a:effectLst/>
        </p:spPr>
      </p:pic>
      <p:cxnSp>
        <p:nvCxnSpPr>
          <p:cNvPr id="27" name="Straight Connector 26"/>
          <p:cNvCxnSpPr/>
          <p:nvPr/>
        </p:nvCxnSpPr>
        <p:spPr>
          <a:xfrm>
            <a:off x="6415840" y="2727561"/>
            <a:ext cx="21336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7330240" y="1876496"/>
            <a:ext cx="419595" cy="902525"/>
          </a:xfrm>
          <a:custGeom>
            <a:avLst/>
            <a:gdLst>
              <a:gd name="connsiteX0" fmla="*/ 166255 w 419595"/>
              <a:gd name="connsiteY0" fmla="*/ 902525 h 902525"/>
              <a:gd name="connsiteX1" fmla="*/ 391886 w 419595"/>
              <a:gd name="connsiteY1" fmla="*/ 427512 h 902525"/>
              <a:gd name="connsiteX2" fmla="*/ 0 w 419595"/>
              <a:gd name="connsiteY2" fmla="*/ 0 h 90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595" h="902525">
                <a:moveTo>
                  <a:pt x="166255" y="902525"/>
                </a:moveTo>
                <a:cubicBezTo>
                  <a:pt x="292925" y="740229"/>
                  <a:pt x="419595" y="577933"/>
                  <a:pt x="391886" y="427512"/>
                </a:cubicBezTo>
                <a:cubicBezTo>
                  <a:pt x="364177" y="277091"/>
                  <a:pt x="182088" y="138545"/>
                  <a:pt x="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076900" y="1876496"/>
            <a:ext cx="419595" cy="890649"/>
          </a:xfrm>
          <a:custGeom>
            <a:avLst/>
            <a:gdLst>
              <a:gd name="connsiteX0" fmla="*/ 419595 w 419595"/>
              <a:gd name="connsiteY0" fmla="*/ 890649 h 890649"/>
              <a:gd name="connsiteX1" fmla="*/ 27709 w 419595"/>
              <a:gd name="connsiteY1" fmla="*/ 546265 h 890649"/>
              <a:gd name="connsiteX2" fmla="*/ 253340 w 419595"/>
              <a:gd name="connsiteY2" fmla="*/ 0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595" h="890649">
                <a:moveTo>
                  <a:pt x="419595" y="890649"/>
                </a:moveTo>
                <a:cubicBezTo>
                  <a:pt x="237506" y="792677"/>
                  <a:pt x="55418" y="694706"/>
                  <a:pt x="27709" y="546265"/>
                </a:cubicBezTo>
                <a:cubicBezTo>
                  <a:pt x="0" y="397824"/>
                  <a:pt x="126670" y="198912"/>
                  <a:pt x="25334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128359" y="2351509"/>
            <a:ext cx="605642" cy="132607"/>
          </a:xfrm>
          <a:custGeom>
            <a:avLst/>
            <a:gdLst>
              <a:gd name="connsiteX0" fmla="*/ 0 w 605642"/>
              <a:gd name="connsiteY0" fmla="*/ 83127 h 132607"/>
              <a:gd name="connsiteX1" fmla="*/ 320634 w 605642"/>
              <a:gd name="connsiteY1" fmla="*/ 118753 h 132607"/>
              <a:gd name="connsiteX2" fmla="*/ 605642 w 605642"/>
              <a:gd name="connsiteY2" fmla="*/ 0 h 13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5642" h="132607">
                <a:moveTo>
                  <a:pt x="0" y="83127"/>
                </a:moveTo>
                <a:cubicBezTo>
                  <a:pt x="109847" y="107867"/>
                  <a:pt x="219694" y="132607"/>
                  <a:pt x="320634" y="118753"/>
                </a:cubicBezTo>
                <a:cubicBezTo>
                  <a:pt x="421574" y="104899"/>
                  <a:pt x="513608" y="52449"/>
                  <a:pt x="605642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116484" y="2317862"/>
            <a:ext cx="570016" cy="104899"/>
          </a:xfrm>
          <a:custGeom>
            <a:avLst/>
            <a:gdLst>
              <a:gd name="connsiteX0" fmla="*/ 570016 w 570016"/>
              <a:gd name="connsiteY0" fmla="*/ 45522 h 104899"/>
              <a:gd name="connsiteX1" fmla="*/ 261257 w 570016"/>
              <a:gd name="connsiteY1" fmla="*/ 9896 h 104899"/>
              <a:gd name="connsiteX2" fmla="*/ 0 w 570016"/>
              <a:gd name="connsiteY2" fmla="*/ 104899 h 1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016" h="104899">
                <a:moveTo>
                  <a:pt x="570016" y="45522"/>
                </a:moveTo>
                <a:cubicBezTo>
                  <a:pt x="463138" y="22761"/>
                  <a:pt x="356260" y="0"/>
                  <a:pt x="261257" y="9896"/>
                </a:cubicBezTo>
                <a:cubicBezTo>
                  <a:pt x="166254" y="19792"/>
                  <a:pt x="83127" y="62345"/>
                  <a:pt x="0" y="104899"/>
                </a:cubicBezTo>
              </a:path>
            </a:pathLst>
          </a:cu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6720640" y="1813161"/>
            <a:ext cx="428800" cy="307337"/>
          </a:xfrm>
          <a:prstGeom prst="rect">
            <a:avLst/>
          </a:prstGeom>
          <a:noFill/>
          <a:ln/>
          <a:effectLst/>
        </p:spPr>
      </p:pic>
      <p:cxnSp>
        <p:nvCxnSpPr>
          <p:cNvPr id="40" name="Straight Connector 39"/>
          <p:cNvCxnSpPr/>
          <p:nvPr/>
        </p:nvCxnSpPr>
        <p:spPr>
          <a:xfrm>
            <a:off x="6720640" y="2346561"/>
            <a:ext cx="1600200" cy="838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8382042" y="3108561"/>
            <a:ext cx="244239" cy="244239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5486400" y="4777980"/>
            <a:ext cx="3261295" cy="1241820"/>
          </a:xfrm>
          <a:prstGeom prst="rect">
            <a:avLst/>
          </a:prstGeom>
          <a:noFill/>
          <a:ln/>
          <a:effectLst/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76200" y="2727034"/>
            <a:ext cx="1043479" cy="307338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5012590" y="2803761"/>
            <a:ext cx="1411577" cy="244771"/>
          </a:xfrm>
          <a:prstGeom prst="rect">
            <a:avLst/>
          </a:prstGeom>
          <a:noFill/>
          <a:ln/>
          <a:effectLst/>
        </p:spPr>
      </p:pic>
      <p:cxnSp>
        <p:nvCxnSpPr>
          <p:cNvPr id="71" name="Straight Connector 70"/>
          <p:cNvCxnSpPr/>
          <p:nvPr/>
        </p:nvCxnSpPr>
        <p:spPr>
          <a:xfrm>
            <a:off x="4572000" y="1524000"/>
            <a:ext cx="0" cy="5334000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/>
          <a:stretch>
            <a:fillRect/>
          </a:stretch>
        </p:blipFill>
        <p:spPr bwMode="auto">
          <a:xfrm>
            <a:off x="1219200" y="4191000"/>
            <a:ext cx="2024287" cy="307323"/>
          </a:xfrm>
          <a:prstGeom prst="rect">
            <a:avLst/>
          </a:prstGeom>
          <a:noFill/>
          <a:ln/>
          <a:effectLst/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/>
          <a:stretch>
            <a:fillRect/>
          </a:stretch>
        </p:blipFill>
        <p:spPr bwMode="auto">
          <a:xfrm>
            <a:off x="6096000" y="4191000"/>
            <a:ext cx="2024287" cy="307323"/>
          </a:xfrm>
          <a:prstGeom prst="rect">
            <a:avLst/>
          </a:prstGeom>
          <a:noFill/>
          <a:ln/>
          <a:effectLst/>
        </p:spPr>
      </p:pic>
      <p:sp>
        <p:nvSpPr>
          <p:cNvPr id="77" name="TextBox 121"/>
          <p:cNvSpPr txBox="1">
            <a:spLocks noChangeArrowheads="1"/>
          </p:cNvSpPr>
          <p:nvPr/>
        </p:nvSpPr>
        <p:spPr bwMode="auto">
          <a:xfrm>
            <a:off x="5638800" y="1295400"/>
            <a:ext cx="2895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Bouchard, JJH, </a:t>
            </a:r>
            <a:r>
              <a:rPr lang="en-US" sz="1600" dirty="0" err="1" smtClean="0"/>
              <a:t>Seo</a:t>
            </a:r>
            <a:r>
              <a:rPr lang="en-US" sz="1600" dirty="0" smtClean="0"/>
              <a:t>, </a:t>
            </a:r>
            <a:r>
              <a:rPr lang="en-US" sz="1600" dirty="0" err="1" smtClean="0"/>
              <a:t>Vafa</a:t>
            </a:r>
            <a:r>
              <a:rPr lang="en-US" sz="1600" dirty="0" smtClean="0"/>
              <a:t> ’09</a:t>
            </a:r>
          </a:p>
        </p:txBody>
      </p:sp>
      <p:sp>
        <p:nvSpPr>
          <p:cNvPr id="78" name="TextBox 121"/>
          <p:cNvSpPr txBox="1">
            <a:spLocks noChangeArrowheads="1"/>
          </p:cNvSpPr>
          <p:nvPr/>
        </p:nvSpPr>
        <p:spPr bwMode="auto">
          <a:xfrm>
            <a:off x="304800" y="1295400"/>
            <a:ext cx="411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JJH, </a:t>
            </a:r>
            <a:r>
              <a:rPr lang="en-US" sz="1600" dirty="0" err="1" smtClean="0"/>
              <a:t>Vafa</a:t>
            </a:r>
            <a:r>
              <a:rPr lang="en-US" sz="1600" dirty="0" smtClean="0"/>
              <a:t> ’08, </a:t>
            </a:r>
            <a:r>
              <a:rPr lang="en-US" sz="1600" dirty="0" err="1" smtClean="0"/>
              <a:t>Cecotti</a:t>
            </a:r>
            <a:r>
              <a:rPr lang="en-US" sz="1600" dirty="0" smtClean="0"/>
              <a:t>, Cheng, JJH </a:t>
            </a:r>
            <a:r>
              <a:rPr lang="en-US" sz="1600" dirty="0" err="1" smtClean="0"/>
              <a:t>Vafa</a:t>
            </a:r>
            <a:r>
              <a:rPr lang="en-US" sz="1600" dirty="0" smtClean="0"/>
              <a:t> ’09</a:t>
            </a:r>
          </a:p>
        </p:txBody>
      </p:sp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4759899" y="6578236"/>
            <a:ext cx="4384101" cy="27976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818517" y="3197757"/>
            <a:ext cx="2077083" cy="533649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257800" y="3198006"/>
            <a:ext cx="2716189" cy="533650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57200" y="3960006"/>
            <a:ext cx="2627704" cy="1068750"/>
          </a:xfrm>
          <a:prstGeom prst="rect">
            <a:avLst/>
          </a:prstGeom>
          <a:noFill/>
          <a:ln/>
          <a:effectLst/>
        </p:spPr>
      </p:pic>
      <p:grpSp>
        <p:nvGrpSpPr>
          <p:cNvPr id="24" name="Group 23"/>
          <p:cNvGrpSpPr/>
          <p:nvPr/>
        </p:nvGrpSpPr>
        <p:grpSpPr bwMode="auto">
          <a:xfrm>
            <a:off x="4079878" y="4038601"/>
            <a:ext cx="5064690" cy="1064637"/>
            <a:chOff x="4079878" y="4038601"/>
            <a:chExt cx="5064690" cy="1064637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4079878" y="4067469"/>
              <a:ext cx="5064690" cy="103576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5" name="Rectangle 14"/>
            <p:cNvSpPr/>
            <p:nvPr/>
          </p:nvSpPr>
          <p:spPr bwMode="auto">
            <a:xfrm>
              <a:off x="7619999" y="4038601"/>
              <a:ext cx="1219201" cy="38099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2286001" y="3960006"/>
            <a:ext cx="609599" cy="3048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797584" y="1453569"/>
            <a:ext cx="3546864" cy="222830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869717" y="2057745"/>
            <a:ext cx="3400398" cy="761655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381000" y="5943600"/>
            <a:ext cx="7214733" cy="397250"/>
          </a:xfrm>
          <a:prstGeom prst="rect">
            <a:avLst/>
          </a:prstGeom>
          <a:noFill/>
          <a:ln/>
          <a:effectLst/>
        </p:spPr>
      </p:pic>
      <p:sp>
        <p:nvSpPr>
          <p:cNvPr id="17" name="Rectangle 16"/>
          <p:cNvSpPr/>
          <p:nvPr/>
        </p:nvSpPr>
        <p:spPr bwMode="auto">
          <a:xfrm>
            <a:off x="5715000" y="1371600"/>
            <a:ext cx="685800" cy="381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304800" y="5867400"/>
            <a:ext cx="914400" cy="5334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1037861" y="379793"/>
            <a:ext cx="7067514" cy="68740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749610" y="381000"/>
            <a:ext cx="1644773" cy="546885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304800" y="2362200"/>
            <a:ext cx="3751544" cy="408680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04800" y="4572000"/>
            <a:ext cx="8524717" cy="408735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04800" y="3200400"/>
            <a:ext cx="6607419" cy="44783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68988" y="2514600"/>
            <a:ext cx="6893812" cy="408685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99421" y="1600200"/>
            <a:ext cx="5872779" cy="408647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304800" y="3429000"/>
            <a:ext cx="7954430" cy="408735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81000" y="5334000"/>
            <a:ext cx="2650662" cy="325519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657600" y="4648200"/>
            <a:ext cx="4851944" cy="325420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3657600" y="5943600"/>
            <a:ext cx="3547231" cy="325366"/>
          </a:xfrm>
          <a:prstGeom prst="rect">
            <a:avLst/>
          </a:prstGeom>
          <a:noFill/>
          <a:ln/>
          <a:effectLst/>
        </p:spPr>
      </p:pic>
      <p:cxnSp>
        <p:nvCxnSpPr>
          <p:cNvPr id="40" name="Straight Connector 39"/>
          <p:cNvCxnSpPr/>
          <p:nvPr/>
        </p:nvCxnSpPr>
        <p:spPr>
          <a:xfrm>
            <a:off x="3276600" y="4800600"/>
            <a:ext cx="0" cy="152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276600" y="48006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276600" y="63246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705006" y="443713"/>
            <a:ext cx="7676994" cy="54688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406261" y="381000"/>
            <a:ext cx="2331469" cy="546887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28600" y="1600200"/>
            <a:ext cx="6933800" cy="408734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386975" y="2895600"/>
            <a:ext cx="6809989" cy="408648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81000" y="3429000"/>
            <a:ext cx="4815633" cy="448022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81400" y="4724400"/>
            <a:ext cx="7421013" cy="408607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381000" y="5334000"/>
            <a:ext cx="5302120" cy="447756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381000" y="5943600"/>
            <a:ext cx="2936565" cy="3254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171263" y="381000"/>
            <a:ext cx="4801465" cy="687098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381000" y="2286000"/>
            <a:ext cx="4079531" cy="408686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43573" y="4163205"/>
            <a:ext cx="6566827" cy="408743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12551" y="5084632"/>
            <a:ext cx="7588449" cy="32556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244572" y="381000"/>
            <a:ext cx="6654846" cy="687295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304800" y="1828800"/>
            <a:ext cx="8487012" cy="408805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81000" y="3657600"/>
            <a:ext cx="6568131" cy="489610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81000" y="5486400"/>
            <a:ext cx="7832208" cy="40874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803935" y="3070568"/>
            <a:ext cx="7644198" cy="83273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37750" y="3070568"/>
            <a:ext cx="7976567" cy="832553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33400" y="5029200"/>
            <a:ext cx="8040056" cy="435513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136643" y="6574858"/>
            <a:ext cx="7007357" cy="28314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3162300" y="5009834"/>
            <a:ext cx="381000" cy="457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32" idx="0"/>
          </p:cNvCxnSpPr>
          <p:nvPr/>
        </p:nvCxnSpPr>
        <p:spPr>
          <a:xfrm flipV="1">
            <a:off x="3352800" y="4476434"/>
            <a:ext cx="4305300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314700" y="5467034"/>
            <a:ext cx="434340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885379" y="4759345"/>
            <a:ext cx="1524000" cy="899322"/>
          </a:xfrm>
          <a:prstGeom prst="rect">
            <a:avLst/>
          </a:prstGeom>
          <a:noFill/>
          <a:ln/>
          <a:effectLst/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546953" y="4924675"/>
            <a:ext cx="539147" cy="592667"/>
          </a:xfrm>
          <a:prstGeom prst="rect">
            <a:avLst/>
          </a:prstGeom>
          <a:noFill/>
          <a:ln/>
          <a:effectLst/>
        </p:spPr>
      </p:pic>
      <p:sp>
        <p:nvSpPr>
          <p:cNvPr id="53" name="Parallelogram 52"/>
          <p:cNvSpPr/>
          <p:nvPr/>
        </p:nvSpPr>
        <p:spPr>
          <a:xfrm>
            <a:off x="723900" y="4907742"/>
            <a:ext cx="1710490" cy="817932"/>
          </a:xfrm>
          <a:prstGeom prst="parallelogram">
            <a:avLst>
              <a:gd name="adj" fmla="val 61136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013614" y="5822142"/>
            <a:ext cx="1004917" cy="502458"/>
          </a:xfrm>
          <a:prstGeom prst="rect">
            <a:avLst/>
          </a:prstGeom>
          <a:noFill/>
          <a:ln/>
          <a:effectLst/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009900" y="5619434"/>
            <a:ext cx="645647" cy="381000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43342" y="3200400"/>
            <a:ext cx="7329058" cy="417303"/>
          </a:xfrm>
          <a:prstGeom prst="rect">
            <a:avLst/>
          </a:prstGeom>
          <a:noFill/>
          <a:ln/>
          <a:effectLst/>
        </p:spPr>
      </p:pic>
      <p:sp>
        <p:nvSpPr>
          <p:cNvPr id="18" name="Oval 17"/>
          <p:cNvSpPr/>
          <p:nvPr/>
        </p:nvSpPr>
        <p:spPr>
          <a:xfrm>
            <a:off x="4648200" y="5162234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791200" y="5009834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324600" y="5467034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629400" y="5009834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953000" y="3638234"/>
            <a:ext cx="1524000" cy="1447800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5971309" y="3652089"/>
            <a:ext cx="471055" cy="1260763"/>
          </a:xfrm>
          <a:custGeom>
            <a:avLst/>
            <a:gdLst>
              <a:gd name="connsiteX0" fmla="*/ 471055 w 471055"/>
              <a:gd name="connsiteY0" fmla="*/ 0 h 1260763"/>
              <a:gd name="connsiteX1" fmla="*/ 387927 w 471055"/>
              <a:gd name="connsiteY1" fmla="*/ 568036 h 1260763"/>
              <a:gd name="connsiteX2" fmla="*/ 0 w 471055"/>
              <a:gd name="connsiteY2" fmla="*/ 1260763 h 126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055" h="1260763">
                <a:moveTo>
                  <a:pt x="471055" y="0"/>
                </a:moveTo>
                <a:cubicBezTo>
                  <a:pt x="468745" y="178954"/>
                  <a:pt x="466436" y="357909"/>
                  <a:pt x="387927" y="568036"/>
                </a:cubicBezTo>
                <a:cubicBezTo>
                  <a:pt x="309418" y="778163"/>
                  <a:pt x="154709" y="1019463"/>
                  <a:pt x="0" y="1260763"/>
                </a:cubicBezTo>
              </a:path>
            </a:pathLst>
          </a:custGeom>
          <a:ln w="63500">
            <a:solidFill>
              <a:srgbClr val="FF000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414655" y="3679798"/>
            <a:ext cx="64654" cy="1731818"/>
          </a:xfrm>
          <a:custGeom>
            <a:avLst/>
            <a:gdLst>
              <a:gd name="connsiteX0" fmla="*/ 55418 w 64654"/>
              <a:gd name="connsiteY0" fmla="*/ 0 h 1731818"/>
              <a:gd name="connsiteX1" fmla="*/ 55418 w 64654"/>
              <a:gd name="connsiteY1" fmla="*/ 1025236 h 1731818"/>
              <a:gd name="connsiteX2" fmla="*/ 0 w 64654"/>
              <a:gd name="connsiteY2" fmla="*/ 1731818 h 173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54" h="1731818">
                <a:moveTo>
                  <a:pt x="55418" y="0"/>
                </a:moveTo>
                <a:cubicBezTo>
                  <a:pt x="60036" y="368300"/>
                  <a:pt x="64654" y="736600"/>
                  <a:pt x="55418" y="1025236"/>
                </a:cubicBezTo>
                <a:cubicBezTo>
                  <a:pt x="46182" y="1313872"/>
                  <a:pt x="23091" y="1522845"/>
                  <a:pt x="0" y="1731818"/>
                </a:cubicBezTo>
              </a:path>
            </a:pathLst>
          </a:custGeom>
          <a:ln w="63500">
            <a:solidFill>
              <a:srgbClr val="FF000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470073" y="3693652"/>
            <a:ext cx="277091" cy="1191491"/>
          </a:xfrm>
          <a:custGeom>
            <a:avLst/>
            <a:gdLst>
              <a:gd name="connsiteX0" fmla="*/ 0 w 277091"/>
              <a:gd name="connsiteY0" fmla="*/ 0 h 1191491"/>
              <a:gd name="connsiteX1" fmla="*/ 207818 w 277091"/>
              <a:gd name="connsiteY1" fmla="*/ 290946 h 1191491"/>
              <a:gd name="connsiteX2" fmla="*/ 277091 w 277091"/>
              <a:gd name="connsiteY2" fmla="*/ 1191491 h 119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91" h="1191491">
                <a:moveTo>
                  <a:pt x="0" y="0"/>
                </a:moveTo>
                <a:cubicBezTo>
                  <a:pt x="80818" y="46182"/>
                  <a:pt x="161636" y="92364"/>
                  <a:pt x="207818" y="290946"/>
                </a:cubicBezTo>
                <a:cubicBezTo>
                  <a:pt x="254000" y="489528"/>
                  <a:pt x="265545" y="840509"/>
                  <a:pt x="277091" y="1191491"/>
                </a:cubicBezTo>
              </a:path>
            </a:pathLst>
          </a:custGeom>
          <a:ln w="63500">
            <a:solidFill>
              <a:srgbClr val="FF000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08903" y="1828800"/>
            <a:ext cx="6830097" cy="417352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513480" y="443233"/>
            <a:ext cx="4116286" cy="54746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166755" y="379794"/>
            <a:ext cx="2809735" cy="687006"/>
          </a:xfrm>
          <a:prstGeom prst="rect">
            <a:avLst/>
          </a:prstGeom>
          <a:noFill/>
          <a:ln/>
          <a:effectLst/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28600" y="1828800"/>
            <a:ext cx="7788140" cy="41726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3162300" y="3657600"/>
            <a:ext cx="381000" cy="457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32" idx="0"/>
          </p:cNvCxnSpPr>
          <p:nvPr/>
        </p:nvCxnSpPr>
        <p:spPr>
          <a:xfrm flipV="1">
            <a:off x="3352800" y="3124200"/>
            <a:ext cx="4305300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314700" y="4114800"/>
            <a:ext cx="434340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885379" y="3407111"/>
            <a:ext cx="1524000" cy="899322"/>
          </a:xfrm>
          <a:prstGeom prst="rect">
            <a:avLst/>
          </a:prstGeom>
          <a:noFill/>
          <a:ln/>
          <a:effectLst/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546953" y="3572441"/>
            <a:ext cx="539147" cy="592667"/>
          </a:xfrm>
          <a:prstGeom prst="rect">
            <a:avLst/>
          </a:prstGeom>
          <a:noFill/>
          <a:ln/>
          <a:effectLst/>
        </p:spPr>
      </p:pic>
      <p:sp>
        <p:nvSpPr>
          <p:cNvPr id="53" name="Parallelogram 52"/>
          <p:cNvSpPr/>
          <p:nvPr/>
        </p:nvSpPr>
        <p:spPr>
          <a:xfrm>
            <a:off x="723900" y="3555508"/>
            <a:ext cx="1710490" cy="817932"/>
          </a:xfrm>
          <a:prstGeom prst="parallelogram">
            <a:avLst>
              <a:gd name="adj" fmla="val 61136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013614" y="4469908"/>
            <a:ext cx="1004917" cy="502458"/>
          </a:xfrm>
          <a:prstGeom prst="rect">
            <a:avLst/>
          </a:prstGeom>
          <a:noFill/>
          <a:ln/>
          <a:effectLst/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009900" y="4267200"/>
            <a:ext cx="645647" cy="381000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78441" y="5486400"/>
            <a:ext cx="7165359" cy="457363"/>
          </a:xfrm>
          <a:prstGeom prst="rect">
            <a:avLst/>
          </a:prstGeom>
          <a:noFill/>
          <a:ln/>
          <a:effectLst/>
        </p:spPr>
      </p:pic>
      <p:sp>
        <p:nvSpPr>
          <p:cNvPr id="18" name="Oval 17"/>
          <p:cNvSpPr/>
          <p:nvPr/>
        </p:nvSpPr>
        <p:spPr>
          <a:xfrm>
            <a:off x="4648200" y="3810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461164" y="4045527"/>
            <a:ext cx="988290" cy="1413164"/>
          </a:xfrm>
          <a:custGeom>
            <a:avLst/>
            <a:gdLst>
              <a:gd name="connsiteX0" fmla="*/ 0 w 988290"/>
              <a:gd name="connsiteY0" fmla="*/ 1413164 h 1413164"/>
              <a:gd name="connsiteX1" fmla="*/ 928254 w 988290"/>
              <a:gd name="connsiteY1" fmla="*/ 900546 h 1413164"/>
              <a:gd name="connsiteX2" fmla="*/ 360218 w 988290"/>
              <a:gd name="connsiteY2" fmla="*/ 0 h 14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8290" h="1413164">
                <a:moveTo>
                  <a:pt x="0" y="1413164"/>
                </a:moveTo>
                <a:cubicBezTo>
                  <a:pt x="434109" y="1274618"/>
                  <a:pt x="868218" y="1136073"/>
                  <a:pt x="928254" y="900546"/>
                </a:cubicBezTo>
                <a:cubicBezTo>
                  <a:pt x="988290" y="665019"/>
                  <a:pt x="674254" y="332509"/>
                  <a:pt x="360218" y="0"/>
                </a:cubicBezTo>
              </a:path>
            </a:pathLst>
          </a:custGeom>
          <a:ln w="63500">
            <a:solidFill>
              <a:srgbClr val="FF000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581400" y="3886200"/>
            <a:ext cx="990600" cy="0"/>
          </a:xfrm>
          <a:prstGeom prst="straightConnector1">
            <a:avLst/>
          </a:prstGeom>
          <a:ln w="50800">
            <a:solidFill>
              <a:srgbClr val="FF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381000" y="1752600"/>
            <a:ext cx="8124741" cy="332489"/>
          </a:xfrm>
          <a:prstGeom prst="rect">
            <a:avLst/>
          </a:prstGeom>
          <a:noFill/>
          <a:ln/>
          <a:effectLst/>
        </p:spPr>
      </p:pic>
      <p:sp>
        <p:nvSpPr>
          <p:cNvPr id="23" name="Freeform 22"/>
          <p:cNvSpPr/>
          <p:nvPr/>
        </p:nvSpPr>
        <p:spPr>
          <a:xfrm>
            <a:off x="3851564" y="2258291"/>
            <a:ext cx="628072" cy="1496291"/>
          </a:xfrm>
          <a:custGeom>
            <a:avLst/>
            <a:gdLst>
              <a:gd name="connsiteX0" fmla="*/ 0 w 628072"/>
              <a:gd name="connsiteY0" fmla="*/ 0 h 1496291"/>
              <a:gd name="connsiteX1" fmla="*/ 568036 w 628072"/>
              <a:gd name="connsiteY1" fmla="*/ 526473 h 1496291"/>
              <a:gd name="connsiteX2" fmla="*/ 360218 w 628072"/>
              <a:gd name="connsiteY2" fmla="*/ 1496291 h 149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072" h="1496291">
                <a:moveTo>
                  <a:pt x="0" y="0"/>
                </a:moveTo>
                <a:cubicBezTo>
                  <a:pt x="254000" y="138545"/>
                  <a:pt x="508000" y="277091"/>
                  <a:pt x="568036" y="526473"/>
                </a:cubicBezTo>
                <a:cubicBezTo>
                  <a:pt x="628072" y="775855"/>
                  <a:pt x="494145" y="1136073"/>
                  <a:pt x="360218" y="1496291"/>
                </a:cubicBezTo>
              </a:path>
            </a:pathLst>
          </a:custGeom>
          <a:ln w="635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121"/>
          <p:cNvSpPr txBox="1">
            <a:spLocks noChangeArrowheads="1"/>
          </p:cNvSpPr>
          <p:nvPr/>
        </p:nvSpPr>
        <p:spPr bwMode="auto">
          <a:xfrm>
            <a:off x="7812417" y="6519446"/>
            <a:ext cx="13315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JJH </a:t>
            </a:r>
            <a:r>
              <a:rPr lang="en-US" sz="1600" dirty="0" err="1" smtClean="0"/>
              <a:t>Vafa</a:t>
            </a:r>
            <a:r>
              <a:rPr lang="en-US" sz="1600" dirty="0" smtClean="0"/>
              <a:t> ’10</a:t>
            </a:r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960382" y="443233"/>
            <a:ext cx="3222482" cy="54736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Straight Connector 109"/>
          <p:cNvCxnSpPr/>
          <p:nvPr/>
        </p:nvCxnSpPr>
        <p:spPr>
          <a:xfrm>
            <a:off x="2815874" y="2743200"/>
            <a:ext cx="0" cy="182879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1825274" y="4572000"/>
            <a:ext cx="990600" cy="53339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1825274" y="2743200"/>
            <a:ext cx="990600" cy="53339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825274" y="3276601"/>
            <a:ext cx="0" cy="182879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6172200" y="38100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Picture 1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486400" y="4191000"/>
            <a:ext cx="1716924" cy="318480"/>
          </a:xfrm>
          <a:prstGeom prst="rect">
            <a:avLst/>
          </a:prstGeom>
          <a:noFill/>
          <a:ln/>
          <a:effectLst/>
        </p:spPr>
      </p:pic>
      <p:cxnSp>
        <p:nvCxnSpPr>
          <p:cNvPr id="116" name="Straight Connector 115"/>
          <p:cNvCxnSpPr/>
          <p:nvPr/>
        </p:nvCxnSpPr>
        <p:spPr>
          <a:xfrm>
            <a:off x="2590800" y="2895600"/>
            <a:ext cx="0" cy="182879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2438400" y="2971800"/>
            <a:ext cx="0" cy="182879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301569" y="1828800"/>
            <a:ext cx="5870631" cy="457159"/>
          </a:xfrm>
          <a:prstGeom prst="rect">
            <a:avLst/>
          </a:prstGeom>
          <a:noFill/>
          <a:ln/>
          <a:effectLst/>
        </p:spPr>
      </p:pic>
      <p:cxnSp>
        <p:nvCxnSpPr>
          <p:cNvPr id="118" name="Straight Connector 117"/>
          <p:cNvCxnSpPr/>
          <p:nvPr/>
        </p:nvCxnSpPr>
        <p:spPr>
          <a:xfrm>
            <a:off x="2286000" y="3048001"/>
            <a:ext cx="0" cy="182879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2133600" y="3124200"/>
            <a:ext cx="0" cy="182879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981200" y="3200400"/>
            <a:ext cx="0" cy="18288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667000" y="2819400"/>
            <a:ext cx="0" cy="182879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743200" y="2819400"/>
            <a:ext cx="0" cy="182879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2514600" y="2895600"/>
            <a:ext cx="0" cy="182879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362200" y="2971800"/>
            <a:ext cx="0" cy="182879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2209800" y="3048000"/>
            <a:ext cx="0" cy="182879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057400" y="3124200"/>
            <a:ext cx="0" cy="182879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905000" y="3276600"/>
            <a:ext cx="0" cy="182879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Freeform 128"/>
          <p:cNvSpPr/>
          <p:nvPr/>
        </p:nvSpPr>
        <p:spPr>
          <a:xfrm>
            <a:off x="2355273" y="3505200"/>
            <a:ext cx="3816927" cy="533400"/>
          </a:xfrm>
          <a:custGeom>
            <a:avLst/>
            <a:gdLst>
              <a:gd name="connsiteX0" fmla="*/ 3934691 w 3934691"/>
              <a:gd name="connsiteY0" fmla="*/ 325582 h 450273"/>
              <a:gd name="connsiteX1" fmla="*/ 2036618 w 3934691"/>
              <a:gd name="connsiteY1" fmla="*/ 20782 h 450273"/>
              <a:gd name="connsiteX2" fmla="*/ 0 w 3934691"/>
              <a:gd name="connsiteY2" fmla="*/ 450273 h 45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34691" h="450273">
                <a:moveTo>
                  <a:pt x="3934691" y="325582"/>
                </a:moveTo>
                <a:cubicBezTo>
                  <a:pt x="3313545" y="162791"/>
                  <a:pt x="2692400" y="0"/>
                  <a:pt x="2036618" y="20782"/>
                </a:cubicBezTo>
                <a:cubicBezTo>
                  <a:pt x="1380836" y="41564"/>
                  <a:pt x="690418" y="245918"/>
                  <a:pt x="0" y="450273"/>
                </a:cubicBezTo>
              </a:path>
            </a:pathLst>
          </a:custGeom>
          <a:ln w="63500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2507673" y="3532909"/>
            <a:ext cx="2087418" cy="928255"/>
          </a:xfrm>
          <a:custGeom>
            <a:avLst/>
            <a:gdLst>
              <a:gd name="connsiteX0" fmla="*/ 1967345 w 2087418"/>
              <a:gd name="connsiteY0" fmla="*/ 0 h 928255"/>
              <a:gd name="connsiteX1" fmla="*/ 1759527 w 2087418"/>
              <a:gd name="connsiteY1" fmla="*/ 498764 h 928255"/>
              <a:gd name="connsiteX2" fmla="*/ 0 w 2087418"/>
              <a:gd name="connsiteY2" fmla="*/ 928255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7418" h="928255">
                <a:moveTo>
                  <a:pt x="1967345" y="0"/>
                </a:moveTo>
                <a:cubicBezTo>
                  <a:pt x="2027381" y="172027"/>
                  <a:pt x="2087418" y="344055"/>
                  <a:pt x="1759527" y="498764"/>
                </a:cubicBezTo>
                <a:cubicBezTo>
                  <a:pt x="1431636" y="653473"/>
                  <a:pt x="715818" y="790864"/>
                  <a:pt x="0" y="928255"/>
                </a:cubicBezTo>
              </a:path>
            </a:pathLst>
          </a:custGeom>
          <a:ln w="63500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2424545" y="3124200"/>
            <a:ext cx="1052946" cy="574964"/>
          </a:xfrm>
          <a:custGeom>
            <a:avLst/>
            <a:gdLst>
              <a:gd name="connsiteX0" fmla="*/ 914400 w 1052946"/>
              <a:gd name="connsiteY0" fmla="*/ 574964 h 574964"/>
              <a:gd name="connsiteX1" fmla="*/ 900546 w 1052946"/>
              <a:gd name="connsiteY1" fmla="*/ 48491 h 574964"/>
              <a:gd name="connsiteX2" fmla="*/ 0 w 1052946"/>
              <a:gd name="connsiteY2" fmla="*/ 284018 h 57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2946" h="574964">
                <a:moveTo>
                  <a:pt x="914400" y="574964"/>
                </a:moveTo>
                <a:cubicBezTo>
                  <a:pt x="983673" y="335973"/>
                  <a:pt x="1052946" y="96982"/>
                  <a:pt x="900546" y="48491"/>
                </a:cubicBezTo>
                <a:cubicBezTo>
                  <a:pt x="748146" y="0"/>
                  <a:pt x="374073" y="142009"/>
                  <a:pt x="0" y="284018"/>
                </a:cubicBezTo>
              </a:path>
            </a:pathLst>
          </a:custGeom>
          <a:ln w="63500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2119745" y="4068618"/>
            <a:ext cx="1637146" cy="254000"/>
          </a:xfrm>
          <a:custGeom>
            <a:avLst/>
            <a:gdLst>
              <a:gd name="connsiteX0" fmla="*/ 1593273 w 1637146"/>
              <a:gd name="connsiteY0" fmla="*/ 143164 h 254000"/>
              <a:gd name="connsiteX1" fmla="*/ 1371600 w 1637146"/>
              <a:gd name="connsiteY1" fmla="*/ 18473 h 254000"/>
              <a:gd name="connsiteX2" fmla="*/ 0 w 1637146"/>
              <a:gd name="connsiteY2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146" h="254000">
                <a:moveTo>
                  <a:pt x="1593273" y="143164"/>
                </a:moveTo>
                <a:cubicBezTo>
                  <a:pt x="1615209" y="71582"/>
                  <a:pt x="1637146" y="0"/>
                  <a:pt x="1371600" y="18473"/>
                </a:cubicBezTo>
                <a:cubicBezTo>
                  <a:pt x="1106055" y="36946"/>
                  <a:pt x="553027" y="145473"/>
                  <a:pt x="0" y="254000"/>
                </a:cubicBezTo>
              </a:path>
            </a:pathLst>
          </a:custGeom>
          <a:ln w="63500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13652" y="443233"/>
            <a:ext cx="8915940" cy="687106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04800" y="5486400"/>
            <a:ext cx="7951581" cy="41718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1828800" y="1752600"/>
            <a:ext cx="5486400" cy="1447800"/>
            <a:chOff x="1295400" y="3352800"/>
            <a:chExt cx="6705600" cy="1676400"/>
          </a:xfrm>
        </p:grpSpPr>
        <p:sp>
          <p:nvSpPr>
            <p:cNvPr id="32" name="Oval 31"/>
            <p:cNvSpPr/>
            <p:nvPr/>
          </p:nvSpPr>
          <p:spPr>
            <a:xfrm>
              <a:off x="5715000" y="3352800"/>
              <a:ext cx="2286000" cy="1600200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6324600" y="3733800"/>
              <a:ext cx="1039772" cy="31937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6316004" y="4267200"/>
              <a:ext cx="1080030" cy="31920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6" name="Oval 35"/>
            <p:cNvSpPr/>
            <p:nvPr/>
          </p:nvSpPr>
          <p:spPr>
            <a:xfrm>
              <a:off x="1295400" y="3429000"/>
              <a:ext cx="2286000" cy="1600200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1752600" y="3810000"/>
              <a:ext cx="1240679" cy="31916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1828800" y="4343400"/>
              <a:ext cx="1080594" cy="31937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9" name="Straight Arrow Connector 38"/>
            <p:cNvCxnSpPr/>
            <p:nvPr/>
          </p:nvCxnSpPr>
          <p:spPr>
            <a:xfrm rot="10800000">
              <a:off x="3581400" y="3886200"/>
              <a:ext cx="2057400" cy="1588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0800000">
              <a:off x="3657600" y="4419600"/>
              <a:ext cx="2057400" cy="1588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3674156" y="4648200"/>
              <a:ext cx="1961881" cy="28095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67" name="Picture 6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914400" y="4343400"/>
            <a:ext cx="6668791" cy="638343"/>
          </a:xfrm>
          <a:prstGeom prst="rect">
            <a:avLst/>
          </a:prstGeom>
          <a:noFill/>
          <a:ln/>
          <a:effectLst/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919785" y="5867400"/>
            <a:ext cx="7157415" cy="685439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2067305" y="443233"/>
            <a:ext cx="5008637" cy="75314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121"/>
          <p:cNvSpPr txBox="1">
            <a:spLocks noChangeArrowheads="1"/>
          </p:cNvSpPr>
          <p:nvPr/>
        </p:nvSpPr>
        <p:spPr bwMode="auto">
          <a:xfrm>
            <a:off x="7191799" y="1066800"/>
            <a:ext cx="19522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JJH </a:t>
            </a:r>
            <a:r>
              <a:rPr lang="en-US" sz="1600" dirty="0" err="1" smtClean="0"/>
              <a:t>Vafa</a:t>
            </a:r>
            <a:r>
              <a:rPr lang="en-US" sz="1600" dirty="0" smtClean="0"/>
              <a:t> </a:t>
            </a:r>
            <a:r>
              <a:rPr lang="en-US" sz="1600" dirty="0" err="1" smtClean="0"/>
              <a:t>Wecht</a:t>
            </a:r>
            <a:r>
              <a:rPr lang="en-US" sz="1600" dirty="0" smtClean="0"/>
              <a:t> ’11</a:t>
            </a:r>
          </a:p>
        </p:txBody>
      </p:sp>
      <p:pic>
        <p:nvPicPr>
          <p:cNvPr id="77" name="Picture 7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7239000" y="4444950"/>
            <a:ext cx="1295400" cy="195117"/>
          </a:xfrm>
          <a:prstGeom prst="rect">
            <a:avLst/>
          </a:prstGeom>
          <a:noFill/>
          <a:ln/>
          <a:effectLst/>
        </p:spPr>
      </p:pic>
      <p:cxnSp>
        <p:nvCxnSpPr>
          <p:cNvPr id="79" name="Straight Connector 78"/>
          <p:cNvCxnSpPr/>
          <p:nvPr/>
        </p:nvCxnSpPr>
        <p:spPr>
          <a:xfrm flipV="1">
            <a:off x="7315200" y="4335267"/>
            <a:ext cx="106680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 flipH="1" flipV="1">
            <a:off x="8267700" y="4220967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 flipH="1" flipV="1">
            <a:off x="7200900" y="4220967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57200" y="3581400"/>
            <a:ext cx="8458200" cy="449067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57200" y="5562600"/>
            <a:ext cx="8421579" cy="375040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70368" y="1828800"/>
            <a:ext cx="6364065" cy="336960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4509" y="443233"/>
            <a:ext cx="9054229" cy="68729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28600" y="1828800"/>
            <a:ext cx="8113834" cy="472622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86443" y="3657600"/>
            <a:ext cx="8628957" cy="565832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04800" y="5453902"/>
            <a:ext cx="8205530" cy="565898"/>
          </a:xfrm>
          <a:prstGeom prst="rect">
            <a:avLst/>
          </a:prstGeom>
          <a:noFill/>
          <a:ln/>
          <a:effectLst/>
        </p:spPr>
      </p:pic>
      <p:sp>
        <p:nvSpPr>
          <p:cNvPr id="6" name="TextBox 121"/>
          <p:cNvSpPr txBox="1">
            <a:spLocks noChangeArrowheads="1"/>
          </p:cNvSpPr>
          <p:nvPr/>
        </p:nvSpPr>
        <p:spPr bwMode="auto">
          <a:xfrm>
            <a:off x="4372399" y="4385846"/>
            <a:ext cx="16393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JJH S-J Rey ’11</a:t>
            </a:r>
          </a:p>
        </p:txBody>
      </p:sp>
      <p:sp>
        <p:nvSpPr>
          <p:cNvPr id="9" name="TextBox 121"/>
          <p:cNvSpPr txBox="1">
            <a:spLocks noChangeArrowheads="1"/>
          </p:cNvSpPr>
          <p:nvPr/>
        </p:nvSpPr>
        <p:spPr bwMode="auto">
          <a:xfrm>
            <a:off x="4267200" y="6096000"/>
            <a:ext cx="16970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JJH et al. ’11-’12</a:t>
            </a:r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684640" y="443233"/>
            <a:ext cx="3773966" cy="68729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28600" y="1828800"/>
            <a:ext cx="8113834" cy="472622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304800" y="3657600"/>
            <a:ext cx="8157412" cy="565896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28870" y="5453902"/>
            <a:ext cx="8205530" cy="565898"/>
          </a:xfrm>
          <a:prstGeom prst="rect">
            <a:avLst/>
          </a:prstGeom>
          <a:noFill/>
          <a:ln/>
          <a:effectLst/>
        </p:spPr>
      </p:pic>
      <p:sp>
        <p:nvSpPr>
          <p:cNvPr id="6" name="Rectangle 5"/>
          <p:cNvSpPr/>
          <p:nvPr/>
        </p:nvSpPr>
        <p:spPr>
          <a:xfrm>
            <a:off x="228600" y="5257800"/>
            <a:ext cx="8382000" cy="914400"/>
          </a:xfrm>
          <a:prstGeom prst="rect">
            <a:avLst/>
          </a:prstGeom>
          <a:noFill/>
          <a:ln w="635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684640" y="443233"/>
            <a:ext cx="3773966" cy="68729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03716" y="3124200"/>
            <a:ext cx="7644884" cy="566287"/>
          </a:xfrm>
          <a:prstGeom prst="rect">
            <a:avLst/>
          </a:prstGeom>
          <a:noFill/>
          <a:ln/>
          <a:effectLst/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87741" y="5732517"/>
            <a:ext cx="7689459" cy="472631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387178" y="4343400"/>
            <a:ext cx="8299622" cy="517841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914400" y="5029200"/>
            <a:ext cx="5156370" cy="228599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914400" y="6433749"/>
            <a:ext cx="3007889" cy="228599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105436" y="1767847"/>
            <a:ext cx="8352764" cy="518153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244192" y="443233"/>
            <a:ext cx="6654863" cy="687297"/>
          </a:xfrm>
          <a:prstGeom prst="rect">
            <a:avLst/>
          </a:prstGeom>
          <a:noFill/>
          <a:ln/>
          <a:effectLst/>
        </p:spPr>
      </p:pic>
      <p:cxnSp>
        <p:nvCxnSpPr>
          <p:cNvPr id="19" name="Straight Connector 18"/>
          <p:cNvCxnSpPr/>
          <p:nvPr/>
        </p:nvCxnSpPr>
        <p:spPr>
          <a:xfrm flipV="1">
            <a:off x="6172200" y="457200"/>
            <a:ext cx="1752600" cy="6096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121"/>
          <p:cNvSpPr txBox="1">
            <a:spLocks noChangeArrowheads="1"/>
          </p:cNvSpPr>
          <p:nvPr/>
        </p:nvSpPr>
        <p:spPr bwMode="auto">
          <a:xfrm>
            <a:off x="340493" y="4495800"/>
            <a:ext cx="202170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 smtClean="0"/>
              <a:t>Strassler</a:t>
            </a:r>
            <a:r>
              <a:rPr lang="en-US" sz="1600" dirty="0" smtClean="0"/>
              <a:t> </a:t>
            </a:r>
            <a:r>
              <a:rPr lang="en-US" sz="1600" dirty="0" err="1" smtClean="0"/>
              <a:t>Zurek</a:t>
            </a:r>
            <a:r>
              <a:rPr lang="en-US" sz="1600" dirty="0" smtClean="0"/>
              <a:t> ’06</a:t>
            </a:r>
          </a:p>
          <a:p>
            <a:r>
              <a:rPr lang="en-US" sz="1600" dirty="0" err="1" smtClean="0"/>
              <a:t>Georgi</a:t>
            </a:r>
            <a:r>
              <a:rPr lang="en-US" sz="1600" dirty="0" smtClean="0"/>
              <a:t> ’07</a:t>
            </a:r>
          </a:p>
          <a:p>
            <a:r>
              <a:rPr lang="en-US" sz="1600" dirty="0" err="1" smtClean="0"/>
              <a:t>Strassler</a:t>
            </a:r>
            <a:r>
              <a:rPr lang="en-US" sz="1600" dirty="0" smtClean="0"/>
              <a:t> ’07</a:t>
            </a:r>
          </a:p>
          <a:p>
            <a:r>
              <a:rPr lang="en-US" sz="1600" dirty="0" smtClean="0"/>
              <a:t>Grinstein </a:t>
            </a:r>
            <a:r>
              <a:rPr lang="en-US" sz="1600" dirty="0" err="1" smtClean="0"/>
              <a:t>Intriligator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Rothstein ’08,…</a:t>
            </a:r>
          </a:p>
        </p:txBody>
      </p:sp>
      <p:grpSp>
        <p:nvGrpSpPr>
          <p:cNvPr id="2" name="Group 45"/>
          <p:cNvGrpSpPr/>
          <p:nvPr/>
        </p:nvGrpSpPr>
        <p:grpSpPr>
          <a:xfrm>
            <a:off x="3200400" y="4267200"/>
            <a:ext cx="3276600" cy="1752600"/>
            <a:chOff x="3276600" y="4038600"/>
            <a:chExt cx="2870861" cy="1420154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4800600" y="5294416"/>
              <a:ext cx="304799" cy="16433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3733800" y="4989616"/>
              <a:ext cx="337553" cy="17957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8" name="Freeform 17"/>
            <p:cNvSpPr/>
            <p:nvPr/>
          </p:nvSpPr>
          <p:spPr>
            <a:xfrm>
              <a:off x="3276600" y="4038600"/>
              <a:ext cx="2870861" cy="1250868"/>
            </a:xfrm>
            <a:custGeom>
              <a:avLst/>
              <a:gdLst>
                <a:gd name="connsiteX0" fmla="*/ 1781299 w 1781299"/>
                <a:gd name="connsiteY0" fmla="*/ 142504 h 1250868"/>
                <a:gd name="connsiteX1" fmla="*/ 973777 w 1781299"/>
                <a:gd name="connsiteY1" fmla="*/ 1175658 h 1250868"/>
                <a:gd name="connsiteX2" fmla="*/ 653143 w 1781299"/>
                <a:gd name="connsiteY2" fmla="*/ 593767 h 1250868"/>
                <a:gd name="connsiteX3" fmla="*/ 391886 w 1781299"/>
                <a:gd name="connsiteY3" fmla="*/ 878774 h 1250868"/>
                <a:gd name="connsiteX4" fmla="*/ 0 w 1781299"/>
                <a:gd name="connsiteY4" fmla="*/ 0 h 125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299" h="1250868">
                  <a:moveTo>
                    <a:pt x="1781299" y="142504"/>
                  </a:moveTo>
                  <a:cubicBezTo>
                    <a:pt x="1471551" y="621476"/>
                    <a:pt x="1161803" y="1100448"/>
                    <a:pt x="973777" y="1175658"/>
                  </a:cubicBezTo>
                  <a:cubicBezTo>
                    <a:pt x="785751" y="1250868"/>
                    <a:pt x="750125" y="643248"/>
                    <a:pt x="653143" y="593767"/>
                  </a:cubicBezTo>
                  <a:cubicBezTo>
                    <a:pt x="556161" y="544286"/>
                    <a:pt x="500743" y="977735"/>
                    <a:pt x="391886" y="878774"/>
                  </a:cubicBezTo>
                  <a:cubicBezTo>
                    <a:pt x="283029" y="779813"/>
                    <a:pt x="141514" y="389906"/>
                    <a:pt x="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810000" y="4684816"/>
              <a:ext cx="1021278" cy="446314"/>
            </a:xfrm>
            <a:custGeom>
              <a:avLst/>
              <a:gdLst>
                <a:gd name="connsiteX0" fmla="*/ 665018 w 665018"/>
                <a:gd name="connsiteY0" fmla="*/ 427511 h 427511"/>
                <a:gd name="connsiteX1" fmla="*/ 534389 w 665018"/>
                <a:gd name="connsiteY1" fmla="*/ 190005 h 427511"/>
                <a:gd name="connsiteX2" fmla="*/ 0 w 665018"/>
                <a:gd name="connsiteY2" fmla="*/ 0 h 42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18" h="427511">
                  <a:moveTo>
                    <a:pt x="665018" y="427511"/>
                  </a:moveTo>
                  <a:cubicBezTo>
                    <a:pt x="655121" y="344384"/>
                    <a:pt x="645225" y="261257"/>
                    <a:pt x="534389" y="190005"/>
                  </a:cubicBezTo>
                  <a:cubicBezTo>
                    <a:pt x="423553" y="118753"/>
                    <a:pt x="211776" y="59376"/>
                    <a:pt x="0" y="0"/>
                  </a:cubicBezTo>
                </a:path>
              </a:pathLst>
            </a:custGeom>
            <a:ln w="25400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4493011" y="4608616"/>
              <a:ext cx="495529" cy="17957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3" name="Freeform 22"/>
            <p:cNvSpPr/>
            <p:nvPr/>
          </p:nvSpPr>
          <p:spPr>
            <a:xfrm>
              <a:off x="4021776" y="4941125"/>
              <a:ext cx="778823" cy="200891"/>
            </a:xfrm>
            <a:custGeom>
              <a:avLst/>
              <a:gdLst>
                <a:gd name="connsiteX0" fmla="*/ 0 w 736270"/>
                <a:gd name="connsiteY0" fmla="*/ 0 h 201881"/>
                <a:gd name="connsiteX1" fmla="*/ 736270 w 736270"/>
                <a:gd name="connsiteY1" fmla="*/ 201881 h 20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6270" h="201881">
                  <a:moveTo>
                    <a:pt x="0" y="0"/>
                  </a:moveTo>
                  <a:lnTo>
                    <a:pt x="736270" y="201881"/>
                  </a:lnTo>
                </a:path>
              </a:pathLst>
            </a:custGeom>
            <a:ln w="25400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03862" y="1828800"/>
            <a:ext cx="8963938" cy="472679"/>
          </a:xfrm>
          <a:prstGeom prst="rect">
            <a:avLst/>
          </a:prstGeom>
          <a:noFill/>
          <a:ln/>
          <a:effectLst/>
        </p:spPr>
      </p:pic>
      <p:cxnSp>
        <p:nvCxnSpPr>
          <p:cNvPr id="38" name="Straight Connector 37"/>
          <p:cNvCxnSpPr/>
          <p:nvPr/>
        </p:nvCxnSpPr>
        <p:spPr>
          <a:xfrm flipV="1">
            <a:off x="3733800" y="2057400"/>
            <a:ext cx="838200" cy="2286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52400" y="3581400"/>
            <a:ext cx="7974145" cy="472730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2239671" y="443233"/>
            <a:ext cx="4663903" cy="547482"/>
          </a:xfrm>
          <a:prstGeom prst="rect">
            <a:avLst/>
          </a:prstGeom>
          <a:noFill/>
          <a:ln/>
          <a:effectLst/>
        </p:spPr>
      </p:pic>
      <p:cxnSp>
        <p:nvCxnSpPr>
          <p:cNvPr id="24" name="Straight Connector 23"/>
          <p:cNvCxnSpPr/>
          <p:nvPr/>
        </p:nvCxnSpPr>
        <p:spPr>
          <a:xfrm flipV="1">
            <a:off x="5334000" y="457200"/>
            <a:ext cx="1752600" cy="6096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6477000" y="2456596"/>
            <a:ext cx="1219200" cy="2420204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62"/>
          <p:cNvGrpSpPr/>
          <p:nvPr/>
        </p:nvGrpSpPr>
        <p:grpSpPr>
          <a:xfrm>
            <a:off x="990600" y="2057400"/>
            <a:ext cx="5029200" cy="3048000"/>
            <a:chOff x="762000" y="2054151"/>
            <a:chExt cx="4038600" cy="2365449"/>
          </a:xfrm>
        </p:grpSpPr>
        <p:cxnSp>
          <p:nvCxnSpPr>
            <p:cNvPr id="69" name="Straight Arrow Connector 68"/>
            <p:cNvCxnSpPr/>
            <p:nvPr/>
          </p:nvCxnSpPr>
          <p:spPr>
            <a:xfrm flipV="1">
              <a:off x="866681" y="3571563"/>
              <a:ext cx="575744" cy="54952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866681" y="2747281"/>
              <a:ext cx="134738" cy="16551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762000" y="3846324"/>
              <a:ext cx="134738" cy="16551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2" name="Oval 71"/>
            <p:cNvSpPr/>
            <p:nvPr/>
          </p:nvSpPr>
          <p:spPr>
            <a:xfrm>
              <a:off x="1511253" y="3114982"/>
              <a:ext cx="864211" cy="83805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16200000" flipH="1">
              <a:off x="1650893" y="3112674"/>
              <a:ext cx="147893" cy="152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1650893" y="3112674"/>
              <a:ext cx="147893" cy="152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2188336" y="3161972"/>
              <a:ext cx="147893" cy="152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 flipH="1" flipV="1">
              <a:off x="2188336" y="3161972"/>
              <a:ext cx="147893" cy="152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H="1">
              <a:off x="2086664" y="3802839"/>
              <a:ext cx="147893" cy="152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 flipH="1" flipV="1">
              <a:off x="2086664" y="3802839"/>
              <a:ext cx="147893" cy="152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1650893" y="3802839"/>
              <a:ext cx="147893" cy="152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1650893" y="3802839"/>
              <a:ext cx="147893" cy="152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1955909" y="3388307"/>
              <a:ext cx="147893" cy="152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1955909" y="3388307"/>
              <a:ext cx="147893" cy="152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1909973" y="2252712"/>
              <a:ext cx="1099147" cy="9891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2066994" y="2637377"/>
              <a:ext cx="1203828" cy="604474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5" name="Picture 84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3375503" y="2472520"/>
              <a:ext cx="415066" cy="18193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86" name="Straight Connector 85"/>
            <p:cNvCxnSpPr/>
            <p:nvPr/>
          </p:nvCxnSpPr>
          <p:spPr>
            <a:xfrm>
              <a:off x="2171675" y="3681467"/>
              <a:ext cx="1203828" cy="5495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224015" y="3626515"/>
              <a:ext cx="1203828" cy="109904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8" name="Picture 87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3480182" y="3626515"/>
              <a:ext cx="415068" cy="23641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 rot="3561478">
              <a:off x="2824848" y="2946494"/>
              <a:ext cx="164555" cy="15673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 rot="3561478">
              <a:off x="2925872" y="3166303"/>
              <a:ext cx="164555" cy="15673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 rot="3561478">
              <a:off x="2821191" y="3386111"/>
              <a:ext cx="164555" cy="15673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92" name="Straight Arrow Connector 91"/>
            <p:cNvCxnSpPr/>
            <p:nvPr/>
          </p:nvCxnSpPr>
          <p:spPr>
            <a:xfrm rot="16200000" flipH="1">
              <a:off x="903350" y="2977537"/>
              <a:ext cx="659426" cy="41872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2220359" y="3625801"/>
              <a:ext cx="1185475" cy="714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220359" y="3626515"/>
              <a:ext cx="1151488" cy="219809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272700" y="3626515"/>
              <a:ext cx="1151488" cy="54952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272700" y="3626515"/>
              <a:ext cx="1133135" cy="170566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2063338" y="2692329"/>
              <a:ext cx="1256168" cy="549521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2063338" y="2747281"/>
              <a:ext cx="1256168" cy="494569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2063338" y="2582425"/>
              <a:ext cx="1151488" cy="659426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2063338" y="2527472"/>
              <a:ext cx="1099147" cy="71437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" name="Picture 101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3434036" y="3131946"/>
              <a:ext cx="1366564" cy="18193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03" name="Freeform 102"/>
            <p:cNvSpPr/>
            <p:nvPr/>
          </p:nvSpPr>
          <p:spPr>
            <a:xfrm>
              <a:off x="3162486" y="2857185"/>
              <a:ext cx="202564" cy="691540"/>
            </a:xfrm>
            <a:custGeom>
              <a:avLst/>
              <a:gdLst>
                <a:gd name="connsiteX0" fmla="*/ 0 w 237507"/>
                <a:gd name="connsiteY0" fmla="*/ 0 h 843148"/>
                <a:gd name="connsiteX1" fmla="*/ 225632 w 237507"/>
                <a:gd name="connsiteY1" fmla="*/ 403761 h 843148"/>
                <a:gd name="connsiteX2" fmla="*/ 71252 w 237507"/>
                <a:gd name="connsiteY2" fmla="*/ 843148 h 84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507" h="843148">
                  <a:moveTo>
                    <a:pt x="0" y="0"/>
                  </a:moveTo>
                  <a:cubicBezTo>
                    <a:pt x="106878" y="131618"/>
                    <a:pt x="213757" y="263236"/>
                    <a:pt x="225632" y="403761"/>
                  </a:cubicBezTo>
                  <a:cubicBezTo>
                    <a:pt x="237507" y="544286"/>
                    <a:pt x="154379" y="693717"/>
                    <a:pt x="71252" y="843148"/>
                  </a:cubicBezTo>
                </a:path>
              </a:pathLst>
            </a:custGeom>
            <a:ln w="38100">
              <a:solidFill>
                <a:schemeClr val="tx1"/>
              </a:solidFill>
              <a:prstDash val="sysDot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" name="Picture 103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2168019" y="3956228"/>
              <a:ext cx="138010" cy="14489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5" name="Picture 10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1539935" y="3956228"/>
              <a:ext cx="138010" cy="14489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6" name="Picture 105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2377380" y="3241850"/>
              <a:ext cx="138010" cy="14489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7" name="Picture 106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1539935" y="2967090"/>
              <a:ext cx="138010" cy="14489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8" name="Picture 10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1749296" y="3406707"/>
              <a:ext cx="138010" cy="144896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09" name="Straight Connector 108"/>
            <p:cNvCxnSpPr/>
            <p:nvPr/>
          </p:nvCxnSpPr>
          <p:spPr>
            <a:xfrm>
              <a:off x="2209800" y="3730551"/>
              <a:ext cx="1104925" cy="5824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 flipH="1" flipV="1">
              <a:off x="1866900" y="2244651"/>
              <a:ext cx="1066800" cy="990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Picture 11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3121671" y="4263951"/>
              <a:ext cx="86126" cy="15564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2" name="Picture 11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2971800" y="2054151"/>
              <a:ext cx="86126" cy="155649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52" name="Picture 5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857136" y="443233"/>
            <a:ext cx="3428974" cy="68744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49668" y="1828800"/>
            <a:ext cx="5332594" cy="472938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722027" y="3581400"/>
            <a:ext cx="8117173" cy="472817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15967" y="5410200"/>
            <a:ext cx="7361233" cy="47281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748500" y="379793"/>
            <a:ext cx="1646235" cy="54737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28600" y="1828800"/>
            <a:ext cx="7788140" cy="417266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282831" y="4572000"/>
            <a:ext cx="7037387" cy="417196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28600" y="3200400"/>
            <a:ext cx="4539971" cy="417267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295400" y="6019800"/>
            <a:ext cx="1416471" cy="292287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3166755" y="379794"/>
            <a:ext cx="2809735" cy="68700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152400" y="2541691"/>
            <a:ext cx="4153907" cy="472871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228600" y="5265673"/>
            <a:ext cx="3349744" cy="472871"/>
          </a:xfrm>
          <a:prstGeom prst="rect">
            <a:avLst/>
          </a:prstGeom>
          <a:noFill/>
          <a:ln/>
          <a:effectLst/>
        </p:spPr>
      </p:pic>
      <p:sp>
        <p:nvSpPr>
          <p:cNvPr id="63" name="Freeform 62"/>
          <p:cNvSpPr/>
          <p:nvPr/>
        </p:nvSpPr>
        <p:spPr>
          <a:xfrm rot="9033692">
            <a:off x="6917990" y="4817756"/>
            <a:ext cx="1055571" cy="211344"/>
          </a:xfrm>
          <a:custGeom>
            <a:avLst/>
            <a:gdLst>
              <a:gd name="connsiteX0" fmla="*/ 0 w 1665027"/>
              <a:gd name="connsiteY0" fmla="*/ 329821 h 329821"/>
              <a:gd name="connsiteX1" fmla="*/ 163773 w 1665027"/>
              <a:gd name="connsiteY1" fmla="*/ 43218 h 329821"/>
              <a:gd name="connsiteX2" fmla="*/ 354841 w 1665027"/>
              <a:gd name="connsiteY2" fmla="*/ 288878 h 329821"/>
              <a:gd name="connsiteX3" fmla="*/ 600501 w 1665027"/>
              <a:gd name="connsiteY3" fmla="*/ 15922 h 329821"/>
              <a:gd name="connsiteX4" fmla="*/ 777922 w 1665027"/>
              <a:gd name="connsiteY4" fmla="*/ 261582 h 329821"/>
              <a:gd name="connsiteX5" fmla="*/ 996286 w 1665027"/>
              <a:gd name="connsiteY5" fmla="*/ 15922 h 329821"/>
              <a:gd name="connsiteX6" fmla="*/ 1173707 w 1665027"/>
              <a:gd name="connsiteY6" fmla="*/ 261582 h 329821"/>
              <a:gd name="connsiteX7" fmla="*/ 1337480 w 1665027"/>
              <a:gd name="connsiteY7" fmla="*/ 2275 h 329821"/>
              <a:gd name="connsiteX8" fmla="*/ 1514901 w 1665027"/>
              <a:gd name="connsiteY8" fmla="*/ 247934 h 329821"/>
              <a:gd name="connsiteX9" fmla="*/ 1665027 w 1665027"/>
              <a:gd name="connsiteY9" fmla="*/ 2275 h 32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5027" h="329821">
                <a:moveTo>
                  <a:pt x="0" y="329821"/>
                </a:moveTo>
                <a:cubicBezTo>
                  <a:pt x="52316" y="189931"/>
                  <a:pt x="104633" y="50042"/>
                  <a:pt x="163773" y="43218"/>
                </a:cubicBezTo>
                <a:cubicBezTo>
                  <a:pt x="222913" y="36394"/>
                  <a:pt x="282053" y="293427"/>
                  <a:pt x="354841" y="288878"/>
                </a:cubicBezTo>
                <a:cubicBezTo>
                  <a:pt x="427629" y="284329"/>
                  <a:pt x="529988" y="20471"/>
                  <a:pt x="600501" y="15922"/>
                </a:cubicBezTo>
                <a:cubicBezTo>
                  <a:pt x="671015" y="11373"/>
                  <a:pt x="711958" y="261582"/>
                  <a:pt x="777922" y="261582"/>
                </a:cubicBezTo>
                <a:cubicBezTo>
                  <a:pt x="843886" y="261582"/>
                  <a:pt x="930322" y="15922"/>
                  <a:pt x="996286" y="15922"/>
                </a:cubicBezTo>
                <a:cubicBezTo>
                  <a:pt x="1062250" y="15922"/>
                  <a:pt x="1116842" y="263856"/>
                  <a:pt x="1173707" y="261582"/>
                </a:cubicBezTo>
                <a:cubicBezTo>
                  <a:pt x="1230572" y="259308"/>
                  <a:pt x="1280615" y="4550"/>
                  <a:pt x="1337480" y="2275"/>
                </a:cubicBezTo>
                <a:cubicBezTo>
                  <a:pt x="1394345" y="0"/>
                  <a:pt x="1460310" y="247934"/>
                  <a:pt x="1514901" y="247934"/>
                </a:cubicBezTo>
                <a:cubicBezTo>
                  <a:pt x="1569492" y="247934"/>
                  <a:pt x="1617259" y="125104"/>
                  <a:pt x="1665027" y="227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 rot="1907690">
            <a:off x="6910677" y="5748622"/>
            <a:ext cx="1055571" cy="211344"/>
          </a:xfrm>
          <a:custGeom>
            <a:avLst/>
            <a:gdLst>
              <a:gd name="connsiteX0" fmla="*/ 0 w 1665027"/>
              <a:gd name="connsiteY0" fmla="*/ 329821 h 329821"/>
              <a:gd name="connsiteX1" fmla="*/ 163773 w 1665027"/>
              <a:gd name="connsiteY1" fmla="*/ 43218 h 329821"/>
              <a:gd name="connsiteX2" fmla="*/ 354841 w 1665027"/>
              <a:gd name="connsiteY2" fmla="*/ 288878 h 329821"/>
              <a:gd name="connsiteX3" fmla="*/ 600501 w 1665027"/>
              <a:gd name="connsiteY3" fmla="*/ 15922 h 329821"/>
              <a:gd name="connsiteX4" fmla="*/ 777922 w 1665027"/>
              <a:gd name="connsiteY4" fmla="*/ 261582 h 329821"/>
              <a:gd name="connsiteX5" fmla="*/ 996286 w 1665027"/>
              <a:gd name="connsiteY5" fmla="*/ 15922 h 329821"/>
              <a:gd name="connsiteX6" fmla="*/ 1173707 w 1665027"/>
              <a:gd name="connsiteY6" fmla="*/ 261582 h 329821"/>
              <a:gd name="connsiteX7" fmla="*/ 1337480 w 1665027"/>
              <a:gd name="connsiteY7" fmla="*/ 2275 h 329821"/>
              <a:gd name="connsiteX8" fmla="*/ 1514901 w 1665027"/>
              <a:gd name="connsiteY8" fmla="*/ 247934 h 329821"/>
              <a:gd name="connsiteX9" fmla="*/ 1665027 w 1665027"/>
              <a:gd name="connsiteY9" fmla="*/ 2275 h 32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5027" h="329821">
                <a:moveTo>
                  <a:pt x="0" y="329821"/>
                </a:moveTo>
                <a:cubicBezTo>
                  <a:pt x="52316" y="189931"/>
                  <a:pt x="104633" y="50042"/>
                  <a:pt x="163773" y="43218"/>
                </a:cubicBezTo>
                <a:cubicBezTo>
                  <a:pt x="222913" y="36394"/>
                  <a:pt x="282053" y="293427"/>
                  <a:pt x="354841" y="288878"/>
                </a:cubicBezTo>
                <a:cubicBezTo>
                  <a:pt x="427629" y="284329"/>
                  <a:pt x="529988" y="20471"/>
                  <a:pt x="600501" y="15922"/>
                </a:cubicBezTo>
                <a:cubicBezTo>
                  <a:pt x="671015" y="11373"/>
                  <a:pt x="711958" y="261582"/>
                  <a:pt x="777922" y="261582"/>
                </a:cubicBezTo>
                <a:cubicBezTo>
                  <a:pt x="843886" y="261582"/>
                  <a:pt x="930322" y="15922"/>
                  <a:pt x="996286" y="15922"/>
                </a:cubicBezTo>
                <a:cubicBezTo>
                  <a:pt x="1062250" y="15922"/>
                  <a:pt x="1116842" y="263856"/>
                  <a:pt x="1173707" y="261582"/>
                </a:cubicBezTo>
                <a:cubicBezTo>
                  <a:pt x="1230572" y="259308"/>
                  <a:pt x="1280615" y="4550"/>
                  <a:pt x="1337480" y="2275"/>
                </a:cubicBezTo>
                <a:cubicBezTo>
                  <a:pt x="1394345" y="0"/>
                  <a:pt x="1460310" y="247934"/>
                  <a:pt x="1514901" y="247934"/>
                </a:cubicBezTo>
                <a:cubicBezTo>
                  <a:pt x="1569492" y="247934"/>
                  <a:pt x="1617259" y="125104"/>
                  <a:pt x="1665027" y="227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190155" y="4976544"/>
            <a:ext cx="821240" cy="83007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rot="16200000" flipH="1">
            <a:off x="6319880" y="4977324"/>
            <a:ext cx="146483" cy="144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7924800" y="4495800"/>
            <a:ext cx="248282" cy="248282"/>
          </a:xfrm>
          <a:prstGeom prst="rect">
            <a:avLst/>
          </a:prstGeom>
          <a:noFill/>
          <a:ln/>
          <a:effectLst/>
        </p:spPr>
      </p:pic>
      <p:cxnSp>
        <p:nvCxnSpPr>
          <p:cNvPr id="68" name="Straight Connector 67"/>
          <p:cNvCxnSpPr/>
          <p:nvPr/>
        </p:nvCxnSpPr>
        <p:spPr>
          <a:xfrm rot="5400000" flipH="1" flipV="1">
            <a:off x="6319880" y="4977324"/>
            <a:ext cx="146483" cy="144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 flipH="1">
            <a:off x="6830600" y="5026152"/>
            <a:ext cx="146483" cy="144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 flipH="1" flipV="1">
            <a:off x="6830600" y="5026152"/>
            <a:ext cx="146483" cy="144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6733983" y="5660913"/>
            <a:ext cx="146483" cy="144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 flipH="1" flipV="1">
            <a:off x="6733983" y="5660913"/>
            <a:ext cx="146483" cy="144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6200000" flipH="1">
            <a:off x="6319880" y="5660913"/>
            <a:ext cx="146483" cy="144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6319880" y="5660913"/>
            <a:ext cx="146483" cy="144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H="1">
            <a:off x="6609730" y="5250330"/>
            <a:ext cx="146483" cy="144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6609730" y="5250330"/>
            <a:ext cx="146483" cy="144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257800" y="5433744"/>
            <a:ext cx="914400" cy="0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5029200" y="5281344"/>
            <a:ext cx="212207" cy="282235"/>
          </a:xfrm>
          <a:prstGeom prst="rect">
            <a:avLst/>
          </a:prstGeom>
          <a:noFill/>
          <a:ln/>
          <a:effectLst/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7924800" y="6000118"/>
            <a:ext cx="248282" cy="248282"/>
          </a:xfrm>
          <a:prstGeom prst="rect">
            <a:avLst/>
          </a:prstGeom>
          <a:noFill/>
          <a:ln/>
          <a:effectLst/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6781800" y="4724400"/>
            <a:ext cx="207046" cy="207046"/>
          </a:xfrm>
          <a:prstGeom prst="rect">
            <a:avLst/>
          </a:prstGeom>
          <a:noFill/>
          <a:ln/>
          <a:effectLst/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6096000" y="4800600"/>
            <a:ext cx="207046" cy="207046"/>
          </a:xfrm>
          <a:prstGeom prst="rect">
            <a:avLst/>
          </a:prstGeom>
          <a:noFill/>
          <a:ln/>
          <a:effectLst/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6346154" y="5257800"/>
            <a:ext cx="207046" cy="207046"/>
          </a:xfrm>
          <a:prstGeom prst="rect">
            <a:avLst/>
          </a:prstGeom>
          <a:noFill/>
          <a:ln/>
          <a:effectLst/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6803354" y="5845846"/>
            <a:ext cx="207046" cy="207046"/>
          </a:xfrm>
          <a:prstGeom prst="rect">
            <a:avLst/>
          </a:prstGeom>
          <a:noFill/>
          <a:ln/>
          <a:effectLst/>
        </p:spPr>
      </p:pic>
      <p:pic>
        <p:nvPicPr>
          <p:cNvPr id="93" name="Picture 9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6117554" y="5845846"/>
            <a:ext cx="207046" cy="207046"/>
          </a:xfrm>
          <a:prstGeom prst="rect">
            <a:avLst/>
          </a:prstGeom>
          <a:noFill/>
          <a:ln/>
          <a:effectLst/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5105400" y="1885318"/>
            <a:ext cx="212207" cy="248282"/>
          </a:xfrm>
          <a:prstGeom prst="rect">
            <a:avLst/>
          </a:prstGeom>
          <a:noFill/>
          <a:ln/>
          <a:effectLst/>
        </p:spPr>
      </p:pic>
      <p:sp>
        <p:nvSpPr>
          <p:cNvPr id="57" name="Freeform 56"/>
          <p:cNvSpPr/>
          <p:nvPr/>
        </p:nvSpPr>
        <p:spPr>
          <a:xfrm rot="1783379">
            <a:off x="5316953" y="2209294"/>
            <a:ext cx="1055571" cy="211344"/>
          </a:xfrm>
          <a:custGeom>
            <a:avLst/>
            <a:gdLst>
              <a:gd name="connsiteX0" fmla="*/ 0 w 1665027"/>
              <a:gd name="connsiteY0" fmla="*/ 329821 h 329821"/>
              <a:gd name="connsiteX1" fmla="*/ 163773 w 1665027"/>
              <a:gd name="connsiteY1" fmla="*/ 43218 h 329821"/>
              <a:gd name="connsiteX2" fmla="*/ 354841 w 1665027"/>
              <a:gd name="connsiteY2" fmla="*/ 288878 h 329821"/>
              <a:gd name="connsiteX3" fmla="*/ 600501 w 1665027"/>
              <a:gd name="connsiteY3" fmla="*/ 15922 h 329821"/>
              <a:gd name="connsiteX4" fmla="*/ 777922 w 1665027"/>
              <a:gd name="connsiteY4" fmla="*/ 261582 h 329821"/>
              <a:gd name="connsiteX5" fmla="*/ 996286 w 1665027"/>
              <a:gd name="connsiteY5" fmla="*/ 15922 h 329821"/>
              <a:gd name="connsiteX6" fmla="*/ 1173707 w 1665027"/>
              <a:gd name="connsiteY6" fmla="*/ 261582 h 329821"/>
              <a:gd name="connsiteX7" fmla="*/ 1337480 w 1665027"/>
              <a:gd name="connsiteY7" fmla="*/ 2275 h 329821"/>
              <a:gd name="connsiteX8" fmla="*/ 1514901 w 1665027"/>
              <a:gd name="connsiteY8" fmla="*/ 247934 h 329821"/>
              <a:gd name="connsiteX9" fmla="*/ 1665027 w 1665027"/>
              <a:gd name="connsiteY9" fmla="*/ 2275 h 32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5027" h="329821">
                <a:moveTo>
                  <a:pt x="0" y="329821"/>
                </a:moveTo>
                <a:cubicBezTo>
                  <a:pt x="52316" y="189931"/>
                  <a:pt x="104633" y="50042"/>
                  <a:pt x="163773" y="43218"/>
                </a:cubicBezTo>
                <a:cubicBezTo>
                  <a:pt x="222913" y="36394"/>
                  <a:pt x="282053" y="293427"/>
                  <a:pt x="354841" y="288878"/>
                </a:cubicBezTo>
                <a:cubicBezTo>
                  <a:pt x="427629" y="284329"/>
                  <a:pt x="529988" y="20471"/>
                  <a:pt x="600501" y="15922"/>
                </a:cubicBezTo>
                <a:cubicBezTo>
                  <a:pt x="671015" y="11373"/>
                  <a:pt x="711958" y="261582"/>
                  <a:pt x="777922" y="261582"/>
                </a:cubicBezTo>
                <a:cubicBezTo>
                  <a:pt x="843886" y="261582"/>
                  <a:pt x="930322" y="15922"/>
                  <a:pt x="996286" y="15922"/>
                </a:cubicBezTo>
                <a:cubicBezTo>
                  <a:pt x="1062250" y="15922"/>
                  <a:pt x="1116842" y="263856"/>
                  <a:pt x="1173707" y="261582"/>
                </a:cubicBezTo>
                <a:cubicBezTo>
                  <a:pt x="1230572" y="259308"/>
                  <a:pt x="1280615" y="4550"/>
                  <a:pt x="1337480" y="2275"/>
                </a:cubicBezTo>
                <a:cubicBezTo>
                  <a:pt x="1394345" y="0"/>
                  <a:pt x="1460310" y="247934"/>
                  <a:pt x="1514901" y="247934"/>
                </a:cubicBezTo>
                <a:cubicBezTo>
                  <a:pt x="1569492" y="247934"/>
                  <a:pt x="1617259" y="125104"/>
                  <a:pt x="1665027" y="227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 rot="20252097">
            <a:off x="5334327" y="3221977"/>
            <a:ext cx="1055571" cy="211344"/>
          </a:xfrm>
          <a:custGeom>
            <a:avLst/>
            <a:gdLst>
              <a:gd name="connsiteX0" fmla="*/ 0 w 1665027"/>
              <a:gd name="connsiteY0" fmla="*/ 329821 h 329821"/>
              <a:gd name="connsiteX1" fmla="*/ 163773 w 1665027"/>
              <a:gd name="connsiteY1" fmla="*/ 43218 h 329821"/>
              <a:gd name="connsiteX2" fmla="*/ 354841 w 1665027"/>
              <a:gd name="connsiteY2" fmla="*/ 288878 h 329821"/>
              <a:gd name="connsiteX3" fmla="*/ 600501 w 1665027"/>
              <a:gd name="connsiteY3" fmla="*/ 15922 h 329821"/>
              <a:gd name="connsiteX4" fmla="*/ 777922 w 1665027"/>
              <a:gd name="connsiteY4" fmla="*/ 261582 h 329821"/>
              <a:gd name="connsiteX5" fmla="*/ 996286 w 1665027"/>
              <a:gd name="connsiteY5" fmla="*/ 15922 h 329821"/>
              <a:gd name="connsiteX6" fmla="*/ 1173707 w 1665027"/>
              <a:gd name="connsiteY6" fmla="*/ 261582 h 329821"/>
              <a:gd name="connsiteX7" fmla="*/ 1337480 w 1665027"/>
              <a:gd name="connsiteY7" fmla="*/ 2275 h 329821"/>
              <a:gd name="connsiteX8" fmla="*/ 1514901 w 1665027"/>
              <a:gd name="connsiteY8" fmla="*/ 247934 h 329821"/>
              <a:gd name="connsiteX9" fmla="*/ 1665027 w 1665027"/>
              <a:gd name="connsiteY9" fmla="*/ 2275 h 32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5027" h="329821">
                <a:moveTo>
                  <a:pt x="0" y="329821"/>
                </a:moveTo>
                <a:cubicBezTo>
                  <a:pt x="52316" y="189931"/>
                  <a:pt x="104633" y="50042"/>
                  <a:pt x="163773" y="43218"/>
                </a:cubicBezTo>
                <a:cubicBezTo>
                  <a:pt x="222913" y="36394"/>
                  <a:pt x="282053" y="293427"/>
                  <a:pt x="354841" y="288878"/>
                </a:cubicBezTo>
                <a:cubicBezTo>
                  <a:pt x="427629" y="284329"/>
                  <a:pt x="529988" y="20471"/>
                  <a:pt x="600501" y="15922"/>
                </a:cubicBezTo>
                <a:cubicBezTo>
                  <a:pt x="671015" y="11373"/>
                  <a:pt x="711958" y="261582"/>
                  <a:pt x="777922" y="261582"/>
                </a:cubicBezTo>
                <a:cubicBezTo>
                  <a:pt x="843886" y="261582"/>
                  <a:pt x="930322" y="15922"/>
                  <a:pt x="996286" y="15922"/>
                </a:cubicBezTo>
                <a:cubicBezTo>
                  <a:pt x="1062250" y="15922"/>
                  <a:pt x="1116842" y="263856"/>
                  <a:pt x="1173707" y="261582"/>
                </a:cubicBezTo>
                <a:cubicBezTo>
                  <a:pt x="1230572" y="259308"/>
                  <a:pt x="1280615" y="4550"/>
                  <a:pt x="1337480" y="2275"/>
                </a:cubicBezTo>
                <a:cubicBezTo>
                  <a:pt x="1394345" y="0"/>
                  <a:pt x="1460310" y="247934"/>
                  <a:pt x="1514901" y="247934"/>
                </a:cubicBezTo>
                <a:cubicBezTo>
                  <a:pt x="1569492" y="247934"/>
                  <a:pt x="1617259" y="125104"/>
                  <a:pt x="1665027" y="227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5105400" y="3561718"/>
            <a:ext cx="212207" cy="248282"/>
          </a:xfrm>
          <a:prstGeom prst="rect">
            <a:avLst/>
          </a:prstGeom>
          <a:noFill/>
          <a:ln/>
          <a:effectLst/>
        </p:spPr>
      </p:pic>
      <p:sp>
        <p:nvSpPr>
          <p:cNvPr id="60" name="Oval 59"/>
          <p:cNvSpPr/>
          <p:nvPr/>
        </p:nvSpPr>
        <p:spPr>
          <a:xfrm>
            <a:off x="6266355" y="2336601"/>
            <a:ext cx="821240" cy="83007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 rot="16200000" flipH="1">
            <a:off x="6396080" y="2337381"/>
            <a:ext cx="146483" cy="144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6396080" y="2337381"/>
            <a:ext cx="146483" cy="144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H="1">
            <a:off x="6906800" y="2386209"/>
            <a:ext cx="146483" cy="144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 flipH="1" flipV="1">
            <a:off x="6906800" y="2386209"/>
            <a:ext cx="146483" cy="144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6200000" flipH="1">
            <a:off x="6810183" y="3020970"/>
            <a:ext cx="146483" cy="144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 flipH="1" flipV="1">
            <a:off x="6810183" y="3020970"/>
            <a:ext cx="146483" cy="144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6200000" flipH="1">
            <a:off x="6396080" y="3020970"/>
            <a:ext cx="146483" cy="144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6396080" y="3020970"/>
            <a:ext cx="146483" cy="144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6200000" flipH="1">
            <a:off x="6685930" y="2610387"/>
            <a:ext cx="146483" cy="144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 flipH="1" flipV="1">
            <a:off x="6685930" y="2610387"/>
            <a:ext cx="146483" cy="144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7086600" y="2799718"/>
            <a:ext cx="914400" cy="0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9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8077200" y="2647318"/>
            <a:ext cx="212207" cy="282235"/>
          </a:xfrm>
          <a:prstGeom prst="rect">
            <a:avLst/>
          </a:prstGeom>
          <a:noFill/>
          <a:ln/>
          <a:effectLst/>
        </p:spPr>
      </p:pic>
      <p:pic>
        <p:nvPicPr>
          <p:cNvPr id="100" name="Picture 9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6391360" y="2026298"/>
            <a:ext cx="207046" cy="207046"/>
          </a:xfrm>
          <a:prstGeom prst="rect">
            <a:avLst/>
          </a:prstGeom>
          <a:noFill/>
          <a:ln/>
          <a:effectLst/>
        </p:spPr>
      </p:pic>
      <p:pic>
        <p:nvPicPr>
          <p:cNvPr id="101" name="Picture 10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6934200" y="2133600"/>
            <a:ext cx="207046" cy="207046"/>
          </a:xfrm>
          <a:prstGeom prst="rect">
            <a:avLst/>
          </a:prstGeom>
          <a:noFill/>
          <a:ln/>
          <a:effectLst/>
        </p:spPr>
      </p:pic>
      <p:pic>
        <p:nvPicPr>
          <p:cNvPr id="102" name="Picture 10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7010400" y="3124200"/>
            <a:ext cx="207046" cy="207046"/>
          </a:xfrm>
          <a:prstGeom prst="rect">
            <a:avLst/>
          </a:prstGeom>
          <a:noFill/>
          <a:ln/>
          <a:effectLst/>
        </p:spPr>
      </p:pic>
      <p:pic>
        <p:nvPicPr>
          <p:cNvPr id="103" name="Picture 10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6324600" y="3221954"/>
            <a:ext cx="207046" cy="207046"/>
          </a:xfrm>
          <a:prstGeom prst="rect">
            <a:avLst/>
          </a:prstGeom>
          <a:noFill/>
          <a:ln/>
          <a:effectLst/>
        </p:spPr>
      </p:pic>
      <p:pic>
        <p:nvPicPr>
          <p:cNvPr id="104" name="Picture 10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6400800" y="2612354"/>
            <a:ext cx="207046" cy="207046"/>
          </a:xfrm>
          <a:prstGeom prst="rect">
            <a:avLst/>
          </a:prstGeom>
          <a:noFill/>
          <a:ln/>
          <a:effectLst/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033851" y="381000"/>
            <a:ext cx="5075544" cy="68744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52400" y="1828800"/>
            <a:ext cx="8208430" cy="472691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28600" y="3200400"/>
            <a:ext cx="2312075" cy="376384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133600" y="4138554"/>
            <a:ext cx="2209799" cy="357246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133600" y="5029200"/>
            <a:ext cx="5517227" cy="381000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160448" y="5943599"/>
            <a:ext cx="6835129" cy="381001"/>
          </a:xfrm>
          <a:prstGeom prst="rect">
            <a:avLst/>
          </a:prstGeom>
          <a:noFill/>
          <a:ln/>
          <a:effectLst/>
        </p:spPr>
      </p:pic>
      <p:sp>
        <p:nvSpPr>
          <p:cNvPr id="15" name="TextBox 121"/>
          <p:cNvSpPr txBox="1">
            <a:spLocks noChangeArrowheads="1"/>
          </p:cNvSpPr>
          <p:nvPr/>
        </p:nvSpPr>
        <p:spPr bwMode="auto">
          <a:xfrm>
            <a:off x="6096000" y="2362200"/>
            <a:ext cx="21654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JJH Kumar </a:t>
            </a:r>
            <a:r>
              <a:rPr lang="en-US" sz="1600" dirty="0" err="1" smtClean="0"/>
              <a:t>Wecht</a:t>
            </a:r>
            <a:r>
              <a:rPr lang="en-US" sz="1600" dirty="0" smtClean="0"/>
              <a:t> ’12</a:t>
            </a:r>
          </a:p>
        </p:txBody>
      </p:sp>
      <p:sp>
        <p:nvSpPr>
          <p:cNvPr id="11" name="TextBox 121"/>
          <p:cNvSpPr txBox="1">
            <a:spLocks noChangeArrowheads="1"/>
          </p:cNvSpPr>
          <p:nvPr/>
        </p:nvSpPr>
        <p:spPr bwMode="auto">
          <a:xfrm>
            <a:off x="6096000" y="2902803"/>
            <a:ext cx="24136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View as a threshold:</a:t>
            </a:r>
          </a:p>
          <a:p>
            <a:r>
              <a:rPr lang="en-US" sz="1600" dirty="0" smtClean="0"/>
              <a:t>See </a:t>
            </a:r>
            <a:r>
              <a:rPr lang="en-US" sz="1600" dirty="0" err="1" smtClean="0"/>
              <a:t>Shifman</a:t>
            </a:r>
            <a:r>
              <a:rPr lang="en-US" sz="1600" dirty="0" smtClean="0"/>
              <a:t> </a:t>
            </a:r>
            <a:r>
              <a:rPr lang="en-US" sz="1600" dirty="0" err="1" smtClean="0"/>
              <a:t>Vainshtein</a:t>
            </a:r>
            <a:r>
              <a:rPr lang="en-US" sz="1600" dirty="0" smtClean="0"/>
              <a:t>,</a:t>
            </a:r>
          </a:p>
          <a:p>
            <a:r>
              <a:rPr lang="en-US" sz="1600" dirty="0" err="1" smtClean="0"/>
              <a:t>Voloshin</a:t>
            </a:r>
            <a:r>
              <a:rPr lang="en-US" sz="1600" dirty="0" smtClean="0"/>
              <a:t>, </a:t>
            </a:r>
            <a:r>
              <a:rPr lang="en-US" sz="1600" dirty="0" err="1" smtClean="0"/>
              <a:t>Zakharov</a:t>
            </a:r>
            <a:r>
              <a:rPr lang="en-US" sz="1600" dirty="0" smtClean="0"/>
              <a:t> ’79</a:t>
            </a:r>
          </a:p>
        </p:txBody>
      </p:sp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870959" y="366918"/>
            <a:ext cx="5351343" cy="54748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86879" y="444099"/>
            <a:ext cx="8553270" cy="546127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523994" y="2133600"/>
            <a:ext cx="6088542" cy="897704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52400" y="3925062"/>
            <a:ext cx="8915417" cy="418338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52400" y="5034011"/>
            <a:ext cx="5911100" cy="416049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52400" y="6172200"/>
            <a:ext cx="5334000" cy="401200"/>
          </a:xfrm>
          <a:prstGeom prst="rect">
            <a:avLst/>
          </a:prstGeom>
          <a:noFill/>
          <a:ln/>
          <a:effectLst/>
        </p:spPr>
      </p:pic>
      <p:sp>
        <p:nvSpPr>
          <p:cNvPr id="8" name="Rectangle 7"/>
          <p:cNvSpPr/>
          <p:nvPr/>
        </p:nvSpPr>
        <p:spPr>
          <a:xfrm>
            <a:off x="1219200" y="1981200"/>
            <a:ext cx="6629400" cy="1143000"/>
          </a:xfrm>
          <a:prstGeom prst="rect">
            <a:avLst/>
          </a:prstGeom>
          <a:noFill/>
          <a:ln w="635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400800" y="4876800"/>
            <a:ext cx="1676400" cy="289512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6430279" y="5257800"/>
            <a:ext cx="1617441" cy="37618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2749047" y="444000"/>
            <a:ext cx="3628935" cy="546600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193179" y="3124200"/>
            <a:ext cx="5140821" cy="613955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52400" y="4491445"/>
            <a:ext cx="5565216" cy="613955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96515" y="1371600"/>
            <a:ext cx="8818885" cy="472490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152400" y="5867400"/>
            <a:ext cx="5989621" cy="613956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6602096" y="5759296"/>
            <a:ext cx="1983937" cy="298323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6681033" y="6248401"/>
            <a:ext cx="2081967" cy="304799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10839" y="1981200"/>
            <a:ext cx="7737761" cy="375898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6391619" y="3276600"/>
            <a:ext cx="2599981" cy="220675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6388118" y="3733800"/>
            <a:ext cx="1908501" cy="220722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6391619" y="4191000"/>
            <a:ext cx="2378167" cy="27714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487561" y="381000"/>
            <a:ext cx="8151907" cy="686518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076094" y="2743200"/>
            <a:ext cx="6932507" cy="472541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066800" y="3657600"/>
            <a:ext cx="6791094" cy="472546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076094" y="4419600"/>
            <a:ext cx="3254059" cy="84888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er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2856" y="0"/>
            <a:ext cx="7078287" cy="6858000"/>
          </a:xfrm>
          <a:prstGeom prst="rect">
            <a:avLst/>
          </a:prstGeom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600200" y="4191000"/>
            <a:ext cx="1676400" cy="284800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791200" y="3276600"/>
            <a:ext cx="1931558" cy="284704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791200" y="4191000"/>
            <a:ext cx="2186641" cy="284621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 rot="1145605">
            <a:off x="5639007" y="5815117"/>
            <a:ext cx="1589089" cy="268516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 rot="20240953">
            <a:off x="1538865" y="5782035"/>
            <a:ext cx="1540197" cy="268434"/>
          </a:xfrm>
          <a:prstGeom prst="rect">
            <a:avLst/>
          </a:prstGeom>
          <a:noFill/>
          <a:ln/>
          <a:effectLst/>
        </p:spPr>
      </p:pic>
      <p:sp>
        <p:nvSpPr>
          <p:cNvPr id="18" name="Freeform 17"/>
          <p:cNvSpPr/>
          <p:nvPr/>
        </p:nvSpPr>
        <p:spPr>
          <a:xfrm>
            <a:off x="4267201" y="4627418"/>
            <a:ext cx="1731818" cy="477982"/>
          </a:xfrm>
          <a:custGeom>
            <a:avLst/>
            <a:gdLst>
              <a:gd name="connsiteX0" fmla="*/ 1607127 w 1607127"/>
              <a:gd name="connsiteY0" fmla="*/ 0 h 519546"/>
              <a:gd name="connsiteX1" fmla="*/ 1039091 w 1607127"/>
              <a:gd name="connsiteY1" fmla="*/ 443346 h 519546"/>
              <a:gd name="connsiteX2" fmla="*/ 0 w 1607127"/>
              <a:gd name="connsiteY2" fmla="*/ 457200 h 51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7127" h="519546">
                <a:moveTo>
                  <a:pt x="1607127" y="0"/>
                </a:moveTo>
                <a:cubicBezTo>
                  <a:pt x="1457036" y="183573"/>
                  <a:pt x="1306945" y="367146"/>
                  <a:pt x="1039091" y="443346"/>
                </a:cubicBezTo>
                <a:cubicBezTo>
                  <a:pt x="771237" y="519546"/>
                  <a:pt x="385618" y="488373"/>
                  <a:pt x="0" y="457200"/>
                </a:cubicBezTo>
              </a:path>
            </a:pathLst>
          </a:custGeom>
          <a:ln w="381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953000" y="3581400"/>
            <a:ext cx="1122218" cy="609600"/>
          </a:xfrm>
          <a:custGeom>
            <a:avLst/>
            <a:gdLst>
              <a:gd name="connsiteX0" fmla="*/ 1607127 w 1607127"/>
              <a:gd name="connsiteY0" fmla="*/ 0 h 519546"/>
              <a:gd name="connsiteX1" fmla="*/ 1039091 w 1607127"/>
              <a:gd name="connsiteY1" fmla="*/ 443346 h 519546"/>
              <a:gd name="connsiteX2" fmla="*/ 0 w 1607127"/>
              <a:gd name="connsiteY2" fmla="*/ 457200 h 51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7127" h="519546">
                <a:moveTo>
                  <a:pt x="1607127" y="0"/>
                </a:moveTo>
                <a:cubicBezTo>
                  <a:pt x="1457036" y="183573"/>
                  <a:pt x="1306945" y="367146"/>
                  <a:pt x="1039091" y="443346"/>
                </a:cubicBezTo>
                <a:cubicBezTo>
                  <a:pt x="771237" y="519546"/>
                  <a:pt x="385618" y="488373"/>
                  <a:pt x="0" y="457200"/>
                </a:cubicBezTo>
              </a:path>
            </a:pathLst>
          </a:custGeom>
          <a:ln w="381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493818" y="4558145"/>
            <a:ext cx="1191491" cy="1233055"/>
          </a:xfrm>
          <a:custGeom>
            <a:avLst/>
            <a:gdLst>
              <a:gd name="connsiteX0" fmla="*/ 0 w 1191491"/>
              <a:gd name="connsiteY0" fmla="*/ 0 h 1233055"/>
              <a:gd name="connsiteX1" fmla="*/ 207818 w 1191491"/>
              <a:gd name="connsiteY1" fmla="*/ 443346 h 1233055"/>
              <a:gd name="connsiteX2" fmla="*/ 1191491 w 1191491"/>
              <a:gd name="connsiteY2" fmla="*/ 1233055 h 123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1491" h="1233055">
                <a:moveTo>
                  <a:pt x="0" y="0"/>
                </a:moveTo>
                <a:cubicBezTo>
                  <a:pt x="4618" y="118918"/>
                  <a:pt x="9236" y="237837"/>
                  <a:pt x="207818" y="443346"/>
                </a:cubicBezTo>
                <a:cubicBezTo>
                  <a:pt x="406400" y="648855"/>
                  <a:pt x="798945" y="940955"/>
                  <a:pt x="1191491" y="1233055"/>
                </a:cubicBezTo>
              </a:path>
            </a:pathLst>
          </a:custGeom>
          <a:ln w="381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0" y="609600"/>
            <a:ext cx="1828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5715000" y="838200"/>
            <a:ext cx="2002356" cy="7620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2923" y="0"/>
            <a:ext cx="7078154" cy="6858000"/>
          </a:xfrm>
          <a:prstGeom prst="rect">
            <a:avLst/>
          </a:prstGeom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600200" y="4191000"/>
            <a:ext cx="1676400" cy="284800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791200" y="3276600"/>
            <a:ext cx="1931558" cy="284704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791200" y="4191000"/>
            <a:ext cx="2186641" cy="284621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 rot="1145605">
            <a:off x="5639007" y="5815117"/>
            <a:ext cx="1589089" cy="268516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 rot="20240953">
            <a:off x="1538865" y="5782035"/>
            <a:ext cx="1540197" cy="268434"/>
          </a:xfrm>
          <a:prstGeom prst="rect">
            <a:avLst/>
          </a:prstGeom>
          <a:noFill/>
          <a:ln/>
          <a:effectLst/>
        </p:spPr>
      </p:pic>
      <p:sp>
        <p:nvSpPr>
          <p:cNvPr id="11" name="Freeform 10"/>
          <p:cNvSpPr/>
          <p:nvPr/>
        </p:nvSpPr>
        <p:spPr>
          <a:xfrm>
            <a:off x="4267201" y="4627418"/>
            <a:ext cx="1731818" cy="477982"/>
          </a:xfrm>
          <a:custGeom>
            <a:avLst/>
            <a:gdLst>
              <a:gd name="connsiteX0" fmla="*/ 1607127 w 1607127"/>
              <a:gd name="connsiteY0" fmla="*/ 0 h 519546"/>
              <a:gd name="connsiteX1" fmla="*/ 1039091 w 1607127"/>
              <a:gd name="connsiteY1" fmla="*/ 443346 h 519546"/>
              <a:gd name="connsiteX2" fmla="*/ 0 w 1607127"/>
              <a:gd name="connsiteY2" fmla="*/ 457200 h 51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7127" h="519546">
                <a:moveTo>
                  <a:pt x="1607127" y="0"/>
                </a:moveTo>
                <a:cubicBezTo>
                  <a:pt x="1457036" y="183573"/>
                  <a:pt x="1306945" y="367146"/>
                  <a:pt x="1039091" y="443346"/>
                </a:cubicBezTo>
                <a:cubicBezTo>
                  <a:pt x="771237" y="519546"/>
                  <a:pt x="385618" y="488373"/>
                  <a:pt x="0" y="457200"/>
                </a:cubicBezTo>
              </a:path>
            </a:pathLst>
          </a:custGeom>
          <a:ln w="381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953000" y="3581400"/>
            <a:ext cx="1122218" cy="609600"/>
          </a:xfrm>
          <a:custGeom>
            <a:avLst/>
            <a:gdLst>
              <a:gd name="connsiteX0" fmla="*/ 1607127 w 1607127"/>
              <a:gd name="connsiteY0" fmla="*/ 0 h 519546"/>
              <a:gd name="connsiteX1" fmla="*/ 1039091 w 1607127"/>
              <a:gd name="connsiteY1" fmla="*/ 443346 h 519546"/>
              <a:gd name="connsiteX2" fmla="*/ 0 w 1607127"/>
              <a:gd name="connsiteY2" fmla="*/ 457200 h 51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7127" h="519546">
                <a:moveTo>
                  <a:pt x="1607127" y="0"/>
                </a:moveTo>
                <a:cubicBezTo>
                  <a:pt x="1457036" y="183573"/>
                  <a:pt x="1306945" y="367146"/>
                  <a:pt x="1039091" y="443346"/>
                </a:cubicBezTo>
                <a:cubicBezTo>
                  <a:pt x="771237" y="519546"/>
                  <a:pt x="385618" y="488373"/>
                  <a:pt x="0" y="457200"/>
                </a:cubicBezTo>
              </a:path>
            </a:pathLst>
          </a:custGeom>
          <a:ln w="381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493819" y="4558145"/>
            <a:ext cx="935182" cy="1156855"/>
          </a:xfrm>
          <a:custGeom>
            <a:avLst/>
            <a:gdLst>
              <a:gd name="connsiteX0" fmla="*/ 0 w 1191491"/>
              <a:gd name="connsiteY0" fmla="*/ 0 h 1233055"/>
              <a:gd name="connsiteX1" fmla="*/ 207818 w 1191491"/>
              <a:gd name="connsiteY1" fmla="*/ 443346 h 1233055"/>
              <a:gd name="connsiteX2" fmla="*/ 1191491 w 1191491"/>
              <a:gd name="connsiteY2" fmla="*/ 1233055 h 123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1491" h="1233055">
                <a:moveTo>
                  <a:pt x="0" y="0"/>
                </a:moveTo>
                <a:cubicBezTo>
                  <a:pt x="4618" y="118918"/>
                  <a:pt x="9236" y="237837"/>
                  <a:pt x="207818" y="443346"/>
                </a:cubicBezTo>
                <a:cubicBezTo>
                  <a:pt x="406400" y="648855"/>
                  <a:pt x="798945" y="940955"/>
                  <a:pt x="1191491" y="1233055"/>
                </a:cubicBezTo>
              </a:path>
            </a:pathLst>
          </a:custGeom>
          <a:ln w="381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86400" y="609600"/>
            <a:ext cx="1828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5715399" y="838200"/>
            <a:ext cx="2001558" cy="76169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2856" y="0"/>
            <a:ext cx="7078287" cy="6858000"/>
          </a:xfrm>
          <a:prstGeom prst="rect">
            <a:avLst/>
          </a:prstGeom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600200" y="4191000"/>
            <a:ext cx="1676400" cy="284800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791200" y="3276600"/>
            <a:ext cx="1931558" cy="284704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791200" y="4191000"/>
            <a:ext cx="2186641" cy="284621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 rot="1145605">
            <a:off x="5639007" y="5815117"/>
            <a:ext cx="1589089" cy="268516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 rot="20240953">
            <a:off x="1538865" y="5782035"/>
            <a:ext cx="1540197" cy="268434"/>
          </a:xfrm>
          <a:prstGeom prst="rect">
            <a:avLst/>
          </a:prstGeom>
          <a:noFill/>
          <a:ln/>
          <a:effectLst/>
        </p:spPr>
      </p:pic>
      <p:sp>
        <p:nvSpPr>
          <p:cNvPr id="10" name="Freeform 9"/>
          <p:cNvSpPr/>
          <p:nvPr/>
        </p:nvSpPr>
        <p:spPr>
          <a:xfrm>
            <a:off x="4267201" y="4627418"/>
            <a:ext cx="1731818" cy="477982"/>
          </a:xfrm>
          <a:custGeom>
            <a:avLst/>
            <a:gdLst>
              <a:gd name="connsiteX0" fmla="*/ 1607127 w 1607127"/>
              <a:gd name="connsiteY0" fmla="*/ 0 h 519546"/>
              <a:gd name="connsiteX1" fmla="*/ 1039091 w 1607127"/>
              <a:gd name="connsiteY1" fmla="*/ 443346 h 519546"/>
              <a:gd name="connsiteX2" fmla="*/ 0 w 1607127"/>
              <a:gd name="connsiteY2" fmla="*/ 457200 h 51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7127" h="519546">
                <a:moveTo>
                  <a:pt x="1607127" y="0"/>
                </a:moveTo>
                <a:cubicBezTo>
                  <a:pt x="1457036" y="183573"/>
                  <a:pt x="1306945" y="367146"/>
                  <a:pt x="1039091" y="443346"/>
                </a:cubicBezTo>
                <a:cubicBezTo>
                  <a:pt x="771237" y="519546"/>
                  <a:pt x="385618" y="488373"/>
                  <a:pt x="0" y="457200"/>
                </a:cubicBezTo>
              </a:path>
            </a:pathLst>
          </a:custGeom>
          <a:ln w="381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953000" y="3581400"/>
            <a:ext cx="1122218" cy="609600"/>
          </a:xfrm>
          <a:custGeom>
            <a:avLst/>
            <a:gdLst>
              <a:gd name="connsiteX0" fmla="*/ 1607127 w 1607127"/>
              <a:gd name="connsiteY0" fmla="*/ 0 h 519546"/>
              <a:gd name="connsiteX1" fmla="*/ 1039091 w 1607127"/>
              <a:gd name="connsiteY1" fmla="*/ 443346 h 519546"/>
              <a:gd name="connsiteX2" fmla="*/ 0 w 1607127"/>
              <a:gd name="connsiteY2" fmla="*/ 457200 h 51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7127" h="519546">
                <a:moveTo>
                  <a:pt x="1607127" y="0"/>
                </a:moveTo>
                <a:cubicBezTo>
                  <a:pt x="1457036" y="183573"/>
                  <a:pt x="1306945" y="367146"/>
                  <a:pt x="1039091" y="443346"/>
                </a:cubicBezTo>
                <a:cubicBezTo>
                  <a:pt x="771237" y="519546"/>
                  <a:pt x="385618" y="488373"/>
                  <a:pt x="0" y="457200"/>
                </a:cubicBezTo>
              </a:path>
            </a:pathLst>
          </a:custGeom>
          <a:ln w="381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493819" y="4558145"/>
            <a:ext cx="935182" cy="1156855"/>
          </a:xfrm>
          <a:custGeom>
            <a:avLst/>
            <a:gdLst>
              <a:gd name="connsiteX0" fmla="*/ 0 w 1191491"/>
              <a:gd name="connsiteY0" fmla="*/ 0 h 1233055"/>
              <a:gd name="connsiteX1" fmla="*/ 207818 w 1191491"/>
              <a:gd name="connsiteY1" fmla="*/ 443346 h 1233055"/>
              <a:gd name="connsiteX2" fmla="*/ 1191491 w 1191491"/>
              <a:gd name="connsiteY2" fmla="*/ 1233055 h 123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1491" h="1233055">
                <a:moveTo>
                  <a:pt x="0" y="0"/>
                </a:moveTo>
                <a:cubicBezTo>
                  <a:pt x="4618" y="118918"/>
                  <a:pt x="9236" y="237837"/>
                  <a:pt x="207818" y="443346"/>
                </a:cubicBezTo>
                <a:cubicBezTo>
                  <a:pt x="406400" y="648855"/>
                  <a:pt x="798945" y="940955"/>
                  <a:pt x="1191491" y="1233055"/>
                </a:cubicBezTo>
              </a:path>
            </a:pathLst>
          </a:custGeom>
          <a:ln w="381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715000" y="4038600"/>
            <a:ext cx="22860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5791200" y="4038600"/>
            <a:ext cx="20574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86400" y="609600"/>
            <a:ext cx="1828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5715399" y="838200"/>
            <a:ext cx="2001558" cy="76169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2923" y="0"/>
            <a:ext cx="7078154" cy="6858000"/>
          </a:xfrm>
          <a:prstGeom prst="rect">
            <a:avLst/>
          </a:prstGeom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600200" y="4191000"/>
            <a:ext cx="1676400" cy="284800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791200" y="3276600"/>
            <a:ext cx="1931558" cy="284704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791200" y="4191000"/>
            <a:ext cx="2186641" cy="284621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 rot="1145605">
            <a:off x="5639007" y="5815117"/>
            <a:ext cx="1589089" cy="268516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 rot="20240953">
            <a:off x="1538865" y="5782035"/>
            <a:ext cx="1540197" cy="268434"/>
          </a:xfrm>
          <a:prstGeom prst="rect">
            <a:avLst/>
          </a:prstGeom>
          <a:noFill/>
          <a:ln/>
          <a:effectLst/>
        </p:spPr>
      </p:pic>
      <p:sp>
        <p:nvSpPr>
          <p:cNvPr id="10" name="Freeform 9"/>
          <p:cNvSpPr/>
          <p:nvPr/>
        </p:nvSpPr>
        <p:spPr>
          <a:xfrm>
            <a:off x="4267201" y="4627418"/>
            <a:ext cx="1731818" cy="477982"/>
          </a:xfrm>
          <a:custGeom>
            <a:avLst/>
            <a:gdLst>
              <a:gd name="connsiteX0" fmla="*/ 1607127 w 1607127"/>
              <a:gd name="connsiteY0" fmla="*/ 0 h 519546"/>
              <a:gd name="connsiteX1" fmla="*/ 1039091 w 1607127"/>
              <a:gd name="connsiteY1" fmla="*/ 443346 h 519546"/>
              <a:gd name="connsiteX2" fmla="*/ 0 w 1607127"/>
              <a:gd name="connsiteY2" fmla="*/ 457200 h 51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7127" h="519546">
                <a:moveTo>
                  <a:pt x="1607127" y="0"/>
                </a:moveTo>
                <a:cubicBezTo>
                  <a:pt x="1457036" y="183573"/>
                  <a:pt x="1306945" y="367146"/>
                  <a:pt x="1039091" y="443346"/>
                </a:cubicBezTo>
                <a:cubicBezTo>
                  <a:pt x="771237" y="519546"/>
                  <a:pt x="385618" y="488373"/>
                  <a:pt x="0" y="457200"/>
                </a:cubicBezTo>
              </a:path>
            </a:pathLst>
          </a:custGeom>
          <a:ln w="381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953000" y="3581400"/>
            <a:ext cx="1122218" cy="609600"/>
          </a:xfrm>
          <a:custGeom>
            <a:avLst/>
            <a:gdLst>
              <a:gd name="connsiteX0" fmla="*/ 1607127 w 1607127"/>
              <a:gd name="connsiteY0" fmla="*/ 0 h 519546"/>
              <a:gd name="connsiteX1" fmla="*/ 1039091 w 1607127"/>
              <a:gd name="connsiteY1" fmla="*/ 443346 h 519546"/>
              <a:gd name="connsiteX2" fmla="*/ 0 w 1607127"/>
              <a:gd name="connsiteY2" fmla="*/ 457200 h 51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7127" h="519546">
                <a:moveTo>
                  <a:pt x="1607127" y="0"/>
                </a:moveTo>
                <a:cubicBezTo>
                  <a:pt x="1457036" y="183573"/>
                  <a:pt x="1306945" y="367146"/>
                  <a:pt x="1039091" y="443346"/>
                </a:cubicBezTo>
                <a:cubicBezTo>
                  <a:pt x="771237" y="519546"/>
                  <a:pt x="385618" y="488373"/>
                  <a:pt x="0" y="457200"/>
                </a:cubicBezTo>
              </a:path>
            </a:pathLst>
          </a:custGeom>
          <a:ln w="381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493818" y="4558145"/>
            <a:ext cx="1239981" cy="928255"/>
          </a:xfrm>
          <a:custGeom>
            <a:avLst/>
            <a:gdLst>
              <a:gd name="connsiteX0" fmla="*/ 0 w 1191491"/>
              <a:gd name="connsiteY0" fmla="*/ 0 h 1233055"/>
              <a:gd name="connsiteX1" fmla="*/ 207818 w 1191491"/>
              <a:gd name="connsiteY1" fmla="*/ 443346 h 1233055"/>
              <a:gd name="connsiteX2" fmla="*/ 1191491 w 1191491"/>
              <a:gd name="connsiteY2" fmla="*/ 1233055 h 123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1491" h="1233055">
                <a:moveTo>
                  <a:pt x="0" y="0"/>
                </a:moveTo>
                <a:cubicBezTo>
                  <a:pt x="4618" y="118918"/>
                  <a:pt x="9236" y="237837"/>
                  <a:pt x="207818" y="443346"/>
                </a:cubicBezTo>
                <a:cubicBezTo>
                  <a:pt x="406400" y="648855"/>
                  <a:pt x="798945" y="940955"/>
                  <a:pt x="1191491" y="1233055"/>
                </a:cubicBezTo>
              </a:path>
            </a:pathLst>
          </a:custGeom>
          <a:ln w="381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715000" y="4038600"/>
            <a:ext cx="22860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791200" y="4038600"/>
            <a:ext cx="20574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86400" y="609600"/>
            <a:ext cx="1828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5715399" y="838200"/>
            <a:ext cx="2001558" cy="76169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457200" y="3613809"/>
            <a:ext cx="6493228" cy="533383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57200" y="4528209"/>
            <a:ext cx="3938113" cy="424791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80146" y="2699409"/>
            <a:ext cx="8146544" cy="533518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865071" y="366918"/>
            <a:ext cx="3363118" cy="54748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28600" y="4114800"/>
            <a:ext cx="8579328" cy="417345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28473" y="1828800"/>
            <a:ext cx="4624527" cy="417456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914400" y="2743200"/>
            <a:ext cx="5955312" cy="332377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98974" y="5486400"/>
            <a:ext cx="6330426" cy="417362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728302" y="379793"/>
            <a:ext cx="5686640" cy="68667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62908" y="3070568"/>
            <a:ext cx="8726252" cy="91251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143000" y="4953000"/>
            <a:ext cx="3567056" cy="533301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28600" y="2286000"/>
            <a:ext cx="6013219" cy="533301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143000" y="3581400"/>
            <a:ext cx="3248691" cy="424852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105882" y="366918"/>
            <a:ext cx="2881497" cy="68744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304800" y="2209800"/>
            <a:ext cx="8143216" cy="584394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04800" y="3581400"/>
            <a:ext cx="6971788" cy="584441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990600" y="5943658"/>
            <a:ext cx="3992092" cy="533342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990600" y="4724400"/>
            <a:ext cx="6441652" cy="533343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3243782" y="366918"/>
            <a:ext cx="2605697" cy="54748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817257" y="3240391"/>
            <a:ext cx="6870226" cy="417209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838200" y="2286000"/>
            <a:ext cx="6913257" cy="417243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721306" y="379793"/>
            <a:ext cx="3700632" cy="546870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914400" y="5029200"/>
            <a:ext cx="6494917" cy="41717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04800" y="2286000"/>
            <a:ext cx="5373444" cy="417378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110017" y="3962400"/>
            <a:ext cx="5205183" cy="457296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04800" y="4495800"/>
            <a:ext cx="1541554" cy="417243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112380" y="5105400"/>
            <a:ext cx="5788502" cy="457183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-5" y="6571988"/>
            <a:ext cx="5156695" cy="285962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2515713" y="379793"/>
            <a:ext cx="4111818" cy="54687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752600" y="2286000"/>
            <a:ext cx="5429834" cy="533400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761196" y="379793"/>
            <a:ext cx="5620851" cy="686672"/>
          </a:xfrm>
          <a:prstGeom prst="rect">
            <a:avLst/>
          </a:prstGeom>
          <a:noFill/>
          <a:ln/>
          <a:effectLst/>
        </p:spPr>
      </p:pic>
      <p:sp>
        <p:nvSpPr>
          <p:cNvPr id="29" name="TextBox 121"/>
          <p:cNvSpPr txBox="1">
            <a:spLocks noChangeArrowheads="1"/>
          </p:cNvSpPr>
          <p:nvPr/>
        </p:nvSpPr>
        <p:spPr bwMode="auto">
          <a:xfrm>
            <a:off x="1752600" y="3429000"/>
            <a:ext cx="5638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see e.g. Antoniadis, </a:t>
            </a:r>
            <a:r>
              <a:rPr lang="en-US" sz="1600" dirty="0" err="1" smtClean="0"/>
              <a:t>Kiritsis</a:t>
            </a:r>
            <a:r>
              <a:rPr lang="en-US" sz="1600" dirty="0" smtClean="0"/>
              <a:t>, </a:t>
            </a:r>
            <a:r>
              <a:rPr lang="en-US" sz="1600" dirty="0" err="1" smtClean="0"/>
              <a:t>Tomaras</a:t>
            </a:r>
            <a:r>
              <a:rPr lang="en-US" sz="1600" dirty="0" smtClean="0"/>
              <a:t> ’00</a:t>
            </a:r>
          </a:p>
          <a:p>
            <a:r>
              <a:rPr lang="en-US" sz="1600" dirty="0" err="1" smtClean="0"/>
              <a:t>Aldazabal</a:t>
            </a:r>
            <a:r>
              <a:rPr lang="en-US" sz="1600" dirty="0" smtClean="0"/>
              <a:t>, Ibanez, </a:t>
            </a:r>
            <a:r>
              <a:rPr lang="en-US" sz="1600" dirty="0" err="1" smtClean="0"/>
              <a:t>Quevedo</a:t>
            </a:r>
            <a:r>
              <a:rPr lang="en-US" sz="1600" dirty="0" smtClean="0"/>
              <a:t>, </a:t>
            </a:r>
            <a:r>
              <a:rPr lang="en-US" sz="1600" dirty="0" err="1" smtClean="0"/>
              <a:t>Uranga</a:t>
            </a:r>
            <a:r>
              <a:rPr lang="en-US" sz="1600" dirty="0" smtClean="0"/>
              <a:t> ’00</a:t>
            </a:r>
          </a:p>
          <a:p>
            <a:r>
              <a:rPr lang="en-US" sz="1600" dirty="0" err="1" smtClean="0"/>
              <a:t>Berenstein</a:t>
            </a:r>
            <a:r>
              <a:rPr lang="en-US" sz="1600" dirty="0" smtClean="0"/>
              <a:t> </a:t>
            </a:r>
            <a:r>
              <a:rPr lang="en-US" sz="1600" dirty="0" err="1" smtClean="0"/>
              <a:t>Jejjala</a:t>
            </a:r>
            <a:r>
              <a:rPr lang="en-US" sz="1600" dirty="0" smtClean="0"/>
              <a:t> Leigh ’01, </a:t>
            </a:r>
            <a:r>
              <a:rPr lang="en-US" sz="1600" dirty="0" err="1" smtClean="0"/>
              <a:t>Verlinde</a:t>
            </a:r>
            <a:r>
              <a:rPr lang="en-US" sz="1600" dirty="0" smtClean="0"/>
              <a:t> </a:t>
            </a:r>
            <a:r>
              <a:rPr lang="en-US" sz="1600" dirty="0" err="1" smtClean="0"/>
              <a:t>Wijnholt</a:t>
            </a:r>
            <a:r>
              <a:rPr lang="en-US" sz="1600" dirty="0" smtClean="0"/>
              <a:t> ’05</a:t>
            </a:r>
          </a:p>
          <a:p>
            <a:r>
              <a:rPr lang="en-US" sz="1600" dirty="0" smtClean="0"/>
              <a:t>Beasley JJH </a:t>
            </a:r>
            <a:r>
              <a:rPr lang="en-US" sz="1600" dirty="0" err="1" smtClean="0"/>
              <a:t>Vafa</a:t>
            </a:r>
            <a:r>
              <a:rPr lang="en-US" sz="1600" dirty="0" smtClean="0"/>
              <a:t> ’08, </a:t>
            </a:r>
            <a:r>
              <a:rPr lang="en-US" sz="1600" dirty="0" err="1" smtClean="0"/>
              <a:t>Donagi</a:t>
            </a:r>
            <a:r>
              <a:rPr lang="en-US" sz="1600" dirty="0" smtClean="0"/>
              <a:t> </a:t>
            </a:r>
            <a:r>
              <a:rPr lang="en-US" sz="1600" dirty="0" err="1" smtClean="0"/>
              <a:t>Wijnholt</a:t>
            </a:r>
            <a:r>
              <a:rPr lang="en-US" sz="1600" dirty="0" smtClean="0"/>
              <a:t> ’08, JJH </a:t>
            </a:r>
            <a:r>
              <a:rPr lang="en-US" sz="1600" dirty="0" err="1" smtClean="0"/>
              <a:t>Verlinde</a:t>
            </a:r>
            <a:r>
              <a:rPr lang="en-US" sz="1600" dirty="0" smtClean="0"/>
              <a:t> ’10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ONATHAN20HECKMAN@PUBJJZNFUVWXY5M7" val="26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Funparticles&#10;\end{document}&#10;"/>
  <p:tag name="FILENAME" val="txp_fig"/>
  <p:tag name="FORMAT" val="bmp16m"/>
  <p:tag name="RES" val="1200"/>
  <p:tag name="BLEND" val="0"/>
  <p:tag name="TRANSPARENT" val="0"/>
  <p:tag name="TBUG" val="0"/>
  <p:tag name="ALLOWFS" val="0"/>
  <p:tag name="ORIGWIDTH" val="54"/>
  <p:tag name="PICTUREFILESIZE" val="45095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4D generation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6"/>
  <p:tag name="PICTUREFILESIZE" val="18477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Flux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1"/>
  <p:tag name="PICTUREFILESIZE" val="4789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Building an F-GUT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6"/>
  <p:tag name="PICTUREFILESIZE" val="24089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7-brane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3"/>
  <p:tag name="PICTUREFILESIZE" val="7449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SU(5)_{GUT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5"/>
  <p:tag name="PICTUREFILESIZE" val="13869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overline{5}_{M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"/>
  <p:tag name="PICTUREFILESIZE" val="4426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10_{M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8"/>
  <p:tag name="PICTUREFILESIZE" val="4607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overline{5}_{H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3"/>
  <p:tag name="PICTUREFILESIZE" val="4133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5_{H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2"/>
  <p:tag name="PICTUREFILESIZE" val="3107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mathcal{M}_{4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7"/>
  <p:tag name="PICTUREFILESIZE" val="4850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hep-th/0802.3391 w/ C. Beasley, C. Vafa&#10;\end{document}&#10;"/>
  <p:tag name="FILENAME" val="txp_fig"/>
  <p:tag name="FORMAT" val="bmp16m"/>
  <p:tag name="RES" val="1200"/>
  <p:tag name="BLEND" val="0"/>
  <p:tag name="TRANSPARENT" val="0"/>
  <p:tag name="TBUG" val="0"/>
  <p:tag name="ALLOWFS" val="0"/>
  <p:tag name="ORIGWIDTH" val="180"/>
  <p:tag name="PICTUREFILESIZE" val="164705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overline{5}_{H} \times \overline{5}_{M} \times 10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2"/>
  <p:tag name="PICTUREFILESIZE" val="19066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Bottom Quark Mas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9"/>
  <p:tag name="PICTUREFILESIZE" val="24890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Building an F-GUT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6"/>
  <p:tag name="PICTUREFILESIZE" val="24089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7-brane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3"/>
  <p:tag name="PICTUREFILESIZE" val="7449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SU(5)_{GUT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5"/>
  <p:tag name="PICTUREFILESIZE" val="13869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5_H \times 10_M \times 10_M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4"/>
  <p:tag name="PICTUREFILESIZE" val="18647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Top Quark Mas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3"/>
  <p:tag name="PICTUREFILESIZE" val="20481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overline{5}_{M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"/>
  <p:tag name="PICTUREFILESIZE" val="4426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10_{M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8"/>
  <p:tag name="PICTUREFILESIZE" val="4607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overline{5}_{H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3"/>
  <p:tag name="PICTUREFILESIZE" val="413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hep-th/0811.2417 w/ C. Vafa&#10;\end{document}&#10;"/>
  <p:tag name="FILENAME" val="txp_fig"/>
  <p:tag name="FORMAT" val="bmp16m"/>
  <p:tag name="RES" val="1200"/>
  <p:tag name="BLEND" val="0"/>
  <p:tag name="TRANSPARENT" val="0"/>
  <p:tag name="TBUG" val="0"/>
  <p:tag name="ALLOWFS" val="0"/>
  <p:tag name="ORIGWIDTH" val="129"/>
  <p:tag name="PICTUREFILESIZE" val="118077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5_{H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2"/>
  <p:tag name="PICTUREFILESIZE" val="3107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mathcal{M}_{4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7"/>
  <p:tag name="PICTUREFILESIZE" val="4850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Building an F-GUT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6"/>
  <p:tag name="PICTUREFILESIZE" val="24089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7-brane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3"/>
  <p:tag name="PICTUREFILESIZE" val="7449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SU(5)_{GUT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5"/>
  <p:tag name="PICTUREFILESIZE" val="13869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overline{5}_{M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"/>
  <p:tag name="PICTUREFILESIZE" val="4426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10_{M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8"/>
  <p:tag name="PICTUREFILESIZE" val="4607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overline{5}_{H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3"/>
  <p:tag name="PICTUREFILESIZE" val="4133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5_{H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2"/>
  <p:tag name="PICTUREFILESIZE" val="3107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mathcal{M}_{4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7"/>
  <p:tag name="PICTUREFILESIZE" val="4850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hep-ph/0904.1419 w/ V. Bouchard, J. Seo, C. Vafa&#10;\end{document}&#10;"/>
  <p:tag name="FILENAME" val="txp_fig"/>
  <p:tag name="FORMAT" val="bmp16m"/>
  <p:tag name="RES" val="1200"/>
  <p:tag name="BLEND" val="0"/>
  <p:tag name="TRANSPARENT" val="0"/>
  <p:tag name="TBUG" val="0"/>
  <p:tag name="ALLOWFS" val="0"/>
  <p:tag name="ORIGWIDTH" val="224"/>
  <p:tag name="PICTUREFILESIZE" val="204965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Point of $E_8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0"/>
  <p:tag name="PICTUREFILESIZE" val="14069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CKM Matrix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7"/>
  <p:tag name="PICTUREFILESIZE" val="12769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+ PMNS Matrix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3"/>
  <p:tag name="PICTUREFILESIZE" val="18407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Building an F-GUT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6"/>
  <p:tag name="PICTUREFILESIZE" val="24089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F is For Flavor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6"/>
  <p:tag name="PICTUREFILESIZE" val="14737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Froggatt Nielsen '79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91"/>
  <p:tag name="PICTUREFILESIZE" val="25491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An Elegant Old Idea...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99"/>
  <p:tag name="PICTUREFILESIZE" val="27696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Yukawa Hierarchies from $U(1)_{FN}$ breaking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90"/>
  <p:tag name="PICTUREFILESIZE" val="58082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$\mathcal{L} \supset \left( \frac{\phi}{\Lambda_{UV}} \right)^{q_{i} + u_{j}} H Q^{i} U^{j} &#10;\rightarrow \varepsilon_{FN}^{q_{i} + u_{j}}  H Q^{i} U^{j}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81"/>
  <p:tag name="PICTUREFILESIZE" val="105807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FN Charges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5"/>
  <p:tag name="PICTUREFILESIZE" val="1547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hep-ph/0910.0477 w/ S. Cecotti, M. Cheng, C. Vafa&#10;\end{document}&#10;"/>
  <p:tag name="FILENAME" val="txp_fig"/>
  <p:tag name="FORMAT" val="bmp16m"/>
  <p:tag name="RES" val="1200"/>
  <p:tag name="BLEND" val="0"/>
  <p:tag name="TRANSPARENT" val="0"/>
  <p:tag name="TBUG" val="0"/>
  <p:tag name="ALLOWFS" val="0"/>
  <p:tag name="ORIGWIDTH" val="229"/>
  <p:tag name="PICTUREFILESIZE" val="209577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FN$(\phi) = -1$, FN$(Q^i) = q_{i}$, FN$(U^{j}) = u_{j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77"/>
  <p:tag name="PICTUREFILESIZE" val="59147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But...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4"/>
  <p:tag name="PICTUREFILESIZE" val="5427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$\bullet$ What sets $\varepsilon_{FN}$?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8"/>
  <p:tag name="PICTUREFILESIZE" val="21817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$\bullet$ How many $U(1)_{FN}$'s?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03"/>
  <p:tag name="PICTUREFILESIZE" val="31583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$\bullet$ What are the $U(1)_{FN}$ charges?&#10;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4"/>
  <p:tag name="PICTUREFILESIZE" val="44027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bullet$ FN $U(1) \times U(1)$ From \textit{Geometry}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51"/>
  <p:tag name="PICTUREFILESIZE" val="46223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$\bullet$ \textit{Specifies} Size of $U(1)_{FN}$ breaking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55"/>
  <p:tag name="PICTUREFILESIZE" val="47395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bullet$ \textit{Specifies} FN Charge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01"/>
  <p:tag name="PICTUREFILESIZE" val="28230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F-theory Adds More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90"/>
  <p:tag name="PICTUREFILESIZE" val="25157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$\varepsilon \sim \sqrt{\alpha_{GUT}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3"/>
  <p:tag name="PICTUREFILESIZE" val="16285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Flavor&#10;\end{document}&#10;"/>
  <p:tag name="FILENAME" val="txp_fig"/>
  <p:tag name="FORMAT" val="bmp16m"/>
  <p:tag name="RES" val="1200"/>
  <p:tag name="BLEND" val="0"/>
  <p:tag name="TRANSPARENT" val="0"/>
  <p:tag name="TBUG" val="0"/>
  <p:tag name="ALLOWFS" val="0"/>
  <p:tag name="ORIGWIDTH" val="29"/>
  <p:tag name="PICTUREFILESIZE" val="19317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H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9"/>
  <p:tag name="PICTUREFILESIZE" val="2129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U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916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Q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2379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D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916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\left[&#10;\begin{array}{ccc}&#10;1 &amp; \alpha^{1/2}_{GUT} &amp; \alpha^{3/2}_{GUT} \\&#10;\alpha^{1/2}_{GUT} &amp; 1 &amp; \alpha_{GUT} \\&#10;\alpha^{3/2}_{GUT} &amp; \alpha_{GUT} &amp; 1%&#10;\end{array}%&#10;\right]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13"/>
  <p:tag name="PICTUREFILESIZE" val="135190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Geometry $\Rightarrow$ Flavor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7"/>
  <p:tag name="PICTUREFILESIZE" val="24356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H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9"/>
  <p:tag name="PICTUREFILESIZE" val="2129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L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1703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N_R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"/>
  <p:tag name="PICTUREFILESIZE" val="4049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E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916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Mainly Based On...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4"/>
  <p:tag name="PICTUREFILESIZE" val="23487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&#10;\left[&#10;\begin{array}{ccc}&#10;U_{1 e} &amp; \alpha_{GUT}^{1/4} &amp; \alpha_{GUT}^{1/2} \\&#10;\alpha_{GUT}^{1/4} &amp; U_{2 \mu} &amp; \alpha_{GUT}^{1/4} \\&#10;\alpha_{GUT}^{1/2} &amp; \alpha_{GUT}^{1/4} &amp; U_{3 \tau}%&#10;\end{array}%&#10;\right]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13"/>
  <p:tag name="PICTUREFILESIZE" val="135190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Quarks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4"/>
  <p:tag name="PICTUREFILESIZE" val="9593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Neutrinos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6"/>
  <p:tag name="PICTUREFILESIZE" val="10322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Mixing Matrix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6"/>
  <p:tag name="PICTUREFILESIZE" val="18477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Mixing Matrix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6"/>
  <p:tag name="PICTUREFILESIZE" val="18477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^{\ast}$ order of magnitude estimates only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57"/>
  <p:tag name="PICTUREFILESIZE" val="43861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Yukawas: Controlled by $\Psi_{matter}$ Overlaps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85"/>
  <p:tag name="PICTUREFILESIZE" val="51610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lambda^{up}_{ij} = \int \Psi_{Higgs} \Psi^{i}_{Q} \Psi^{j}_{U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95"/>
  <p:tag name="PICTUREFILESIZE" val="37015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H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9"/>
  <p:tag name="PICTUREFILESIZE" val="2129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Flavor and F-Theory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93"/>
  <p:tag name="PICTUREFILESIZE" val="26026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Motivation / Review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91"/>
  <p:tag name="PICTUREFILESIZE" val="27923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3^{rd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3"/>
  <p:tag name="PICTUREFILESIZE" val="3407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1^{st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2"/>
  <p:tag name="PICTUREFILESIZE" val="3107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2^{nd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"/>
  <p:tag name="PICTUREFILESIZE" val="3647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Introduce hol. coords for $\mathbb{C}^2$: $x$ and $y$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68"/>
  <p:tag name="PICTUREFILESIZE" val="51347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Psi_{Q}^{i} \sim x^{i} \exp(- \vert y \vert ^2)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4"/>
  <p:tag name="PICTUREFILESIZE" val="30487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Psi_{U}^{i} \sim y^{i} \exp(- \vert x \vert ^2)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4"/>
  <p:tag name="PICTUREFILESIZE" val="28107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$U(1)_{x} \times U(1)_{y}$: $(x , y) \rightarrow (e^{i \theta_{x}} x  ,e^{i \theta_{y}} y)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64"/>
  <p:tag name="PICTUREFILESIZE" val="54827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Q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2379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U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916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Wave Function Estimate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12"/>
  <p:tag name="PICTUREFILESIZE" val="2495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Question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1"/>
  <p:tag name="PICTUREFILESIZE" val="11530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H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9"/>
  <p:tag name="PICTUREFILESIZE" val="2129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U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916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Q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2379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D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916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\left[&#10;\begin{array}{ccc}&#10;1 &amp; \alpha^{1/2}_{GUT} &amp; \alpha^{3/2}_{GUT} \\&#10;\alpha^{1/2}_{GUT} &amp; 1 &amp; \alpha_{GUT} \\&#10;\alpha^{3/2}_{GUT} &amp; \alpha_{GUT} &amp; 1%&#10;\end{array}%&#10;\right]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13"/>
  <p:tag name="PICTUREFILESIZE" val="135190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Geometry $\Rightarrow$ Flavor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7"/>
  <p:tag name="PICTUREFILESIZE" val="24356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H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9"/>
  <p:tag name="PICTUREFILESIZE" val="2129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L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1703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N_R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"/>
  <p:tag name="PICTUREFILESIZE" val="4049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E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916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Do Strings Lead To Standard Model + ...?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87"/>
  <p:tag name="PICTUREFILESIZE" val="52211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&#10;\left[&#10;\begin{array}{ccc}&#10;U_{1 e} &amp; \alpha_{GUT}^{1/4} &amp; \alpha_{GUT}^{1/2} \\&#10;\alpha_{GUT}^{1/4} &amp; U_{2 \mu} &amp; \alpha_{GUT}^{1/4} \\&#10;\alpha_{GUT}^{1/2} &amp; \alpha_{GUT}^{1/4} &amp; U_{3 \tau}%&#10;\end{array}%&#10;\right]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13"/>
  <p:tag name="PICTUREFILESIZE" val="135190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Quarks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4"/>
  <p:tag name="PICTUREFILESIZE" val="9593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Neutrinos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6"/>
  <p:tag name="PICTUREFILESIZE" val="10322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Mixing Matrix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6"/>
  <p:tag name="PICTUREFILESIZE" val="18477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Mixing Matrix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6"/>
  <p:tag name="PICTUREFILESIZE" val="18477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^{\ast}$ order of magnitude estimates only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57"/>
  <p:tag name="PICTUREFILESIZE" val="43861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F-theory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9"/>
  <p:tag name="PICTUREFILESIZE" val="10996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Experiment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1"/>
  <p:tag name="PICTUREFILESIZE" val="14336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\left[&#10;\begin{array}{ccc}&#10;1 &amp; 0.2 &amp; 0.008 \\&#10;0.2 &amp; 1 &amp; 0.04 \\&#10;0.008 &amp; 0.04 &amp; 1%&#10;\end{array}%&#10;\right]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01"/>
  <p:tag name="PICTUREFILESIZE" val="104010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\left[&#10;\begin{array}{ccc}&#10;0.97 &amp; 0.23 &amp; 0.004 \\&#10;0.23 &amp; 0.97 &amp; 0.04 \\&#10;0.008 &amp; 0.04 &amp; 0.99%&#10;\end{array}%&#10;\right]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01"/>
  <p:tag name="PICTUREFILESIZE" val="10401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Flavor and Funparticles&#10;\end{document}&#10;"/>
  <p:tag name="FILENAME" val="txp_fig"/>
  <p:tag name="FORMAT" val="bmpmono"/>
  <p:tag name="RES" val="1200"/>
  <p:tag name="BLEND" val="0"/>
  <p:tag name="TRANSPARENT" val="0"/>
  <p:tag name="TBUG" val="0"/>
  <p:tag name="ALLOWFS" val="0"/>
  <p:tag name="ORIGWIDTH" val="105"/>
  <p:tag name="PICTUREFILESIZE" val="3680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Do Strings Lead To Standard Model + ...?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87"/>
  <p:tag name="PICTUREFILESIZE" val="52211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\vert V_{CKM} \vert =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4"/>
  <p:tag name="PICTUREFILESIZE" val="13576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Pretty Good!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8"/>
  <p:tag name="PICTUREFILESIZE" val="16273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JJH Vafa '08, Cecotti Cheng JJH Vafa '09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85"/>
  <p:tag name="PICTUREFILESIZE" val="51610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^{\ast}$ order of magnitude estimates only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57"/>
  <p:tag name="PICTUREFILESIZE" val="43861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Postdiction: Quark Mixing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19"/>
  <p:tag name="PICTUREFILESIZE" val="33240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4 gens $\Rightarrow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1"/>
  <p:tag name="PICTUREFILESIZE" val="10367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\left\vert V_{CKM}\right\vert \sim \left[&#10;\begin{array}{cccc}&#10;1 &amp; \varepsilon &amp; \varepsilon^{2} &amp; \varepsilon^{4} \\&#10;\varepsilon &amp; 1 &amp; \varepsilon &amp; \varepsilon^{3} \\&#10;\varepsilon^{2} &amp; \varepsilon &amp; 1 &amp; \varepsilon^{2} \\&#10;\varepsilon^{4} &amp; \varepsilon^{3} &amp; \varepsilon^{2} &amp; 1&#10;\end{array}%&#10;\right]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33"/>
  <p:tag name="PICTUREFILESIZE" val="181481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d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225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s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"/>
  <p:tag name="PICTUREFILESIZE" val="672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b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"/>
  <p:tag name="PICTUREFILESIZE" val="1012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The Landscape allows for ``everything''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69"/>
  <p:tag name="PICTUREFILESIZE" val="47201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u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1103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c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805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t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090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4_{U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2"/>
  <p:tag name="PICTUREFILESIZE" val="3107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4_{D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2"/>
  <p:tag name="PICTUREFILESIZE" val="3107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\left\vert V_{CKM}\right\vert \sim \left[&#10;\begin{array}{ccc}&#10;1 &amp; \varepsilon &amp; \varepsilon^{3} \\&#10;\varepsilon &amp; 1 &amp; \varepsilon^{2} \\&#10;\varepsilon^{3} &amp; \varepsilon^{2} &amp; 1%&#10;\end{array}%&#10;\right]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14"/>
  <p:tag name="PICTUREFILESIZE" val="117337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3 gens $\Rightarrow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0"/>
  <p:tag name="PICTUREFILESIZE" val="10127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u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1103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c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805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t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090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An Unsatisfying Answer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09"/>
  <p:tag name="PICTUREFILESIZE" val="30501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d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225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s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"/>
  <p:tag name="PICTUREFILESIZE" val="672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b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"/>
  <p:tag name="PICTUREFILESIZE" val="1012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^{\ast}$ order of magnitude estimates only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57"/>
  <p:tag name="PICTUREFILESIZE" val="43861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(4G constraints, c.f. J. Erler's talk)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54"/>
  <p:tag name="PICTUREFILESIZE" val="47102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Prediction: No $4^{th}$ Quark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13"/>
  <p:tag name="PICTUREFILESIZE" val="34585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$\nu_{R}$ come from KK modes for seesaw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57"/>
  <p:tag name="PICTUREFILESIZE" val="43861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NOT zero modes $\Rightarrow$ lower FN Charge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66"/>
  <p:tag name="PICTUREFILESIZE" val="46333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Rightarrow$ Hierarchy Dilution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97"/>
  <p:tag name="PICTUREFILESIZE" val="27161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&#10;\left[&#10;\begin{array}{ccc}&#10;U_{1 e} &amp; \alpha_{GUT}^{1/4} &amp; \alpha_{GUT}^{1/2} \\&#10;\alpha_{GUT}^{1/4} &amp; U_{2 \mu} &amp; \alpha_{GUT}^{1/4} \\&#10;\alpha_{GUT}^{1/2} &amp; \alpha_{GUT}^{1/4} &amp; U_{3 \tau}%&#10;\end{array}%&#10;\right]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13"/>
  <p:tag name="PICTUREFILESIZE" val="135190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so yes...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4"/>
  <p:tag name="PICTUREFILESIZE" val="6753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Mixing Matrix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6"/>
  <p:tag name="PICTUREFILESIZE" val="18477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^{\ast}$ order of magnitude estimates only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57"/>
  <p:tag name="PICTUREFILESIZE" val="43861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Neutrino Mixing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3"/>
  <p:tag name="PICTUREFILESIZE" val="20481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($M_{KK} \sim 10^{15}$ GeV)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6"/>
  <p:tag name="PICTUREFILESIZE" val="28827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Dirac and Majorana Both Possible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52"/>
  <p:tag name="PICTUREFILESIZE" val="42459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H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9"/>
  <p:tag name="PICTUREFILESIZE" val="2129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U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916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Q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2379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D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916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\left[&#10;\begin{array}{ccc}&#10;1 &amp; \alpha^{1/2}_{GUT} &amp; \alpha^{3/2}_{GUT} \\&#10;\alpha^{1/2}_{GUT} &amp; 1 &amp; \alpha_{GUT} \\&#10;\alpha^{3/2}_{GUT} &amp; \alpha_{GUT} &amp; 1%&#10;\end{array}%&#10;\right]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13"/>
  <p:tag name="PICTUREFILESIZE" val="135190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Question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1"/>
  <p:tag name="PICTUREFILESIZE" val="11530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Geometry $\Rightarrow$ Flavor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7"/>
  <p:tag name="PICTUREFILESIZE" val="24356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H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9"/>
  <p:tag name="PICTUREFILESIZE" val="2129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L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1703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N_R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"/>
  <p:tag name="PICTUREFILESIZE" val="4049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E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916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&#10;\left[&#10;\begin{array}{ccc}&#10;U_{1 e} &amp; \alpha_{GUT}^{1/4} &amp; \alpha_{GUT}^{1/2} \\&#10;\alpha_{GUT}^{1/4} &amp; U_{2 \mu} &amp; \alpha_{GUT}^{1/4} \\&#10;\alpha_{GUT}^{1/2} &amp; \alpha_{GUT}^{1/4} &amp; U_{3 \tau}%&#10;\end{array}%&#10;\right]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13"/>
  <p:tag name="PICTUREFILESIZE" val="135190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Quarks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4"/>
  <p:tag name="PICTUREFILESIZE" val="9593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Neutrinos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6"/>
  <p:tag name="PICTUREFILESIZE" val="10322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Mixing Matrix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6"/>
  <p:tag name="PICTUREFILESIZE" val="18477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Mixing Matrix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6"/>
  <p:tag name="PICTUREFILESIZE" val="18477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What Ingredients go into the Standard Model?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06"/>
  <p:tag name="PICTUREFILESIZE" val="57489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^{\ast}$ order of magnitude estimates only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57"/>
  <p:tag name="PICTUREFILESIZE" val="43861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F-theory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9"/>
  <p:tag name="PICTUREFILESIZE" val="10996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Experiment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1"/>
  <p:tag name="PICTUREFILESIZE" val="14336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\left[&#10;\begin{array}{ccc}&#10;0.87 &amp; 0.45 &amp; 0.2 \\&#10;0.45 &amp; 0.77 &amp; 0.45 \\&#10;0.2 &amp; 0.45 &amp; 0.87%&#10;\end{array}%&#10;\right]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91"/>
  <p:tag name="PICTUREFILESIZE" val="93891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Bouchard JJH Seo Vafa 2009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27"/>
  <p:tag name="PICTUREFILESIZE" val="28303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\vert V_{PMNS} \vert =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9"/>
  <p:tag name="PICTUREFILESIZE" val="15113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2012 Update: $\theta_{13} \sim 0.15$, c.f. Daya Bay,...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82"/>
  <p:tag name="PICTUREFILESIZE" val="50809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A Prediction: $\nu$ Mixing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03"/>
  <p:tag name="PICTUREFILESIZE" val="28831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 \left[&#10;\begin{array}{ccc}&#10;0.77-0.86 &amp; 0.50-0.63  &amp; 0.1 - 0.2 \\&#10;0.22-0.56 &amp; 0.44-0.73  &amp; 0.57-0.80 \\&#10;0.21-0.55 &amp; 0.40-0.71  &amp; 0.59-0.82%&#10;\end{array}%&#10;\right]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81"/>
  <p:tag name="PICTUREFILESIZE" val="186441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Note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4"/>
  <p:tag name="PICTUREFILESIZE" val="5427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Much as in a math proof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11"/>
  <p:tag name="PICTUREFILESIZE" val="31036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Main Ingredient here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92"/>
  <p:tag name="PICTUREFILESIZE" val="25759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TeV Scale SUSY not required for this to work...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09"/>
  <p:tag name="PICTUREFILESIZE" val="58290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is SUSY / holomorphy at GUT scale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62"/>
  <p:tag name="PICTUREFILESIZE" val="49517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Point of $E_8$ naturally accommodates a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69"/>
  <p:tag name="PICTUREFILESIZE" val="47201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IF one assumes TeV SUSY, then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4"/>
  <p:tag name="PICTUREFILESIZE" val="40187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stringy deform$^n$ of minimal gauge mediation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95"/>
  <p:tag name="PICTUREFILESIZE" val="54416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Main Features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5"/>
  <p:tag name="PICTUREFILESIZE" val="14525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10-100 MeV Gravitino LSP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19"/>
  <p:tag name="PICTUREFILESIZE" val="26495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1 sec - 1 hr $\widetilde{\tau}$ NLSP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7"/>
  <p:tag name="PICTUREFILESIZE" val="19419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What About TeV SUSY?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12"/>
  <p:tag name="PICTUREFILESIZE" val="2495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``Existence'' is not ``constructive''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3"/>
  <p:tag name="PICTUREFILESIZE" val="31815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Caveat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4"/>
  <p:tag name="PICTUREFILESIZE" val="7662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``TeV SUSY'' could have some tuning...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70"/>
  <p:tag name="PICTUREFILESIZE" val="47469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Colored Superpartners could be heavy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67"/>
  <p:tag name="PICTUREFILESIZE" val="46600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(and thus hard to produce)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18"/>
  <p:tag name="PICTUREFILESIZE" val="36122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At this point, limits on $\widetilde{\tau}$ pair production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82"/>
  <p:tag name="PICTUREFILESIZE" val="50809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(i.e. not from cascade decays)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30"/>
  <p:tag name="PICTUREFILESIZE" val="39782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still rather weak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2"/>
  <p:tag name="PICTUREFILESIZE" val="16067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Mini-Hierarchy?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0"/>
  <p:tag name="PICTUREFILESIZE" val="19613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M_{weak}$ versus $M_{SUSY}$?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00"/>
  <p:tag name="PICTUREFILESIZE" val="27963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IF Hints of $125$ GeV Higgs are real...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61"/>
  <p:tag name="PICTUREFILESIZE" val="44930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Are certain ingredients correlated?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52"/>
  <p:tag name="PICTUREFILESIZE" val="42459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this is consistent with a ``tuned'' MSSM ...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86"/>
  <p:tag name="PICTUREFILESIZE" val="41337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Reducing the Tuning?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97"/>
  <p:tag name="PICTUREFILESIZE" val="27161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Natural to consider mixing with new operators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08"/>
  <p:tag name="PICTUREFILESIZE" val="58023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Mixing terms: $\int d^{2} \theta \, (H_u \mathcal{O}_{u} + H_d \mathcal{O}_{d})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61"/>
  <p:tag name="PICTUREFILESIZE" val="53787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In this talk discuss a speculative possibility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92"/>
  <p:tag name="PICTUREFILESIZE" val="53547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F is For Funparticle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92"/>
  <p:tag name="PICTUREFILESIZE" val="25759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F is For Funparticles$^{\ast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96"/>
  <p:tag name="PICTUREFILESIZE" val="26827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^{\ast}$ Unparticles with a mass gap in F-theory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85"/>
  <p:tag name="PICTUREFILESIZE" val="51610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Unparticles = scale invariant field theory, c.f. Georgi '07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48"/>
  <p:tag name="PICTUREFILESIZE" val="69179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cal{M}_{6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7"/>
  <p:tag name="PICTUREFILESIZE" val="4850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Why Unsatisfying?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3"/>
  <p:tag name="PICTUREFILESIZE" val="23220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\times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"/>
  <p:tag name="PICTUREFILESIZE" val="1107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bb{R}^{3,1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8"/>
  <p:tag name="PICTUREFILESIZE" val="4607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cal{M}_{4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7"/>
  <p:tag name="PICTUREFILESIZE" val="4850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10D Tadpole Cancellation $\Rightarrow$ D3-Brane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76"/>
  <p:tag name="PICTUREFILESIZE" val="49139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Very common in string constructions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64"/>
  <p:tag name="PICTUREFILESIZE" val="45799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Extra Sector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0"/>
  <p:tag name="PICTUREFILESIZE" val="13407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cal{M}_{6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7"/>
  <p:tag name="PICTUREFILESIZE" val="4850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\times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"/>
  <p:tag name="PICTUREFILESIZE" val="1107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bb{R}^{3,1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8"/>
  <p:tag name="PICTUREFILESIZE" val="4607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cal{M}_{4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7"/>
  <p:tag name="PICTUREFILESIZE" val="485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Institute for Advanced Study&#10;\end{document}&#10;"/>
  <p:tag name="FILENAME" val="txp_fig"/>
  <p:tag name="FORMAT" val="bmp16m"/>
  <p:tag name="RES" val="1200"/>
  <p:tag name="BLEND" val="0"/>
  <p:tag name="TRANSPARENT" val="0"/>
  <p:tag name="TBUG" val="0"/>
  <p:tag name="ALLOWFS" val="0"/>
  <p:tag name="ORIGWIDTH" val="129"/>
  <p:tag name="PICTUREFILESIZE" val="107753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scenarios beyond the Standard Model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65"/>
  <p:tag name="PICTUREFILESIZE" val="46066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Extra Sector from 3-brane on $\mathbb{R}^{3,1} \times pt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72"/>
  <p:tag name="PICTUREFILESIZE" val="52592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Flavor fluxes \textit{attracts} D3 to Standard Model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95"/>
  <p:tag name="PICTUREFILESIZE" val="43359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Attraction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7"/>
  <p:tag name="PICTUREFILESIZE" val="10535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D3-Brane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3"/>
  <p:tag name="PICTUREFILESIZE" val="9683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E_8 $ + open strings $\Rightarrow$  $g_{s} \sim O(1)$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1"/>
  <p:tag name="PICTUREFILESIZE" val="43149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D3 $\Rightarrow$ Strongly Coupled CFT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30"/>
  <p:tag name="PICTUREFILESIZE" val="36313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Note: Typically No Lagrangian Description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91"/>
  <p:tag name="PICTUREFILESIZE" val="53280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Gauge Fields: $\mathcal{L} \supset A_{\mu}^{vis} \cdot J_{\mu}^{extra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36"/>
  <p:tag name="PICTUREFILESIZE" val="49323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Yukawas: $\mathcal{L} \supset \int d^{2} \theta \,\, \Psi_{R}^{vis} \cdot \mathcal{O}_{\overline{R}}^{extra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6"/>
  <p:tag name="PICTUREFILESIZE" val="56866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SM / D3 Mixing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3"/>
  <p:tag name="PICTUREFILESIZE" val="22433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Strings can point the way to plausible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66"/>
  <p:tag name="PICTUREFILESIZE" val="463334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Extra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6"/>
  <p:tag name="PICTUREFILESIZE" val="5906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Sector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7"/>
  <p:tag name="PICTUREFILESIZE" val="6119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Visible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1"/>
  <p:tag name="PICTUREFILESIZE" val="7023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Sector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7"/>
  <p:tag name="PICTUREFILESIZE" val="6119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messenger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9"/>
  <p:tag name="PICTUREFILESIZE" val="9701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similar size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3"/>
  <p:tag name="PICTUREFILESIZE" val="11865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bullet$ Scaling Dimension $\Delta(\Psi^{SM}) = \Delta_{free} + \varepsilon_{SM} + \varepsilon_{D3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26"/>
  <p:tag name="PICTUREFILESIZE" val="75467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bullet$ Beta functions: $b_{G} \sim 2 - 4 \Rightarrow$ Retains Unification&#10;\end{document}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25"/>
  <p:tag name="PICTUREFILESIZE" val="62766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Test in limit where SM + D3 is a CFT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70"/>
  <p:tag name="PICTUREFILESIZE" val="42647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Surprise: The Mixing is \textit{Small}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32"/>
  <p:tag name="PICTUREFILESIZE" val="36847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Predictions?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4"/>
  <p:tag name="PICTUREFILESIZE" val="12077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This depends on scale of CFT breaking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72"/>
  <p:tag name="PICTUREFILESIZE" val="48003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cancel}&#10;\begin{document}&#10;\pagecolor{white}&#10;$10^{9} \sim 10^{12}$ GeV $\Rightarrow$ Baryo / DM cogenesi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83"/>
  <p:tag name="PICTUREFILESIZE" val="611478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cancel}&#10;\begin{document}&#10;\pagecolor{white}&#10;$ 10^{2} \sim 10^{3}$ GeV $\Rightarrow$ LHC / Higgs Physics 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74"/>
  <p:tag name="PICTUREFILESIZE" val="58107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Application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5"/>
  <p:tag name="PICTUREFILESIZE" val="15471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This depends on scale of CFT breaking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72"/>
  <p:tag name="PICTUREFILESIZE" val="48003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cancel}&#10;\begin{document}&#10;\pagecolor{white}&#10;$10^{9} \sim 10^{12}$ GeV $\Rightarrow$ Baryo / DM genesi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73"/>
  <p:tag name="PICTUREFILESIZE" val="57787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cancel}&#10;\begin{document}&#10;\pagecolor{white}&#10;$ 10^{2} \sim 10^{3}$ GeV $\Rightarrow$ LHC / Higgs Physics 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74"/>
  <p:tag name="PICTUREFILESIZE" val="58107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Application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5"/>
  <p:tag name="PICTUREFILESIZE" val="15471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&amp; New Higgs Couplings: $\int d^{2} \theta \,\, H \cdot \mathcal{O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62"/>
  <p:tag name="PICTUREFILESIZE" val="54107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bullet$ Can also improve 2-loop unification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63"/>
  <p:tag name="PICTUREFILESIZE" val="45531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Saying more than this is less clear... 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56"/>
  <p:tag name="PICTUREFILESIZE" val="43527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bullet$ This changes Higgs pot$^l$ rel. to MSSM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76"/>
  <p:tag name="PICTUREFILESIZE" val="53836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c.f. ``DSSM'' JJH Kumar Vafa Wecht '11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80"/>
  <p:tag name="PICTUREFILESIZE" val="40007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c.f. JJH Vafa Wecht '11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05"/>
  <p:tag name="PICTUREFILESIZE" val="234094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It is (potentially) much more interesting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77"/>
  <p:tag name="PICTUREFILESIZE" val="54129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Why TeV Scale CFT?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97"/>
  <p:tag name="PICTUREFILESIZE" val="271618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At Energies $\gg M_{CFT}$, restore conformality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90"/>
  <p:tag name="PICTUREFILESIZE" val="53013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Examples of ``Hidden Valley'' Scenario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69"/>
  <p:tag name="PICTUREFILESIZE" val="472018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TeV Scale CFT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8"/>
  <p:tag name="PICTUREFILESIZE" val="15216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vi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3"/>
  <p:tag name="PICTUREFILESIZE" val="2681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hid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5"/>
  <p:tag name="PICTUREFILESIZE" val="3459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Main Focus: F-Theory GUT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29"/>
  <p:tag name="PICTUREFILESIZE" val="36046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LHC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5002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?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"/>
  <p:tag name="PICTUREFILESIZE" val="1012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Signatures?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0"/>
  <p:tag name="PICTUREFILESIZE" val="14069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p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"/>
  <p:tag name="PICTUREFILESIZE" val="1277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p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"/>
  <p:tag name="PICTUREFILESIZE" val="1277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cal{O}_{neut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4"/>
  <p:tag name="PICTUREFILESIZE" val="6787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cal{O}_{neut}^{\dag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4"/>
  <p:tag name="PICTUREFILESIZE" val="8787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cdot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"/>
  <p:tag name="PICTUREFILESIZE" val="226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cdot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"/>
  <p:tag name="PICTUREFILESIZE" val="226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cdot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"/>
  <p:tag name="PICTUREFILESIZE" val="226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What looks simple / natural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25"/>
  <p:tag name="PICTUREFILESIZE" val="38245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many soft $\mathcal{O}_{neut}$'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9"/>
  <p:tag name="PICTUREFILESIZE" val="22151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cal{O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916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cal{O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916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cal{O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916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cal{O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916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cal{O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916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j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367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j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3678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bullet $ Hard to study directly...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13"/>
  <p:tag name="PICTUREFILESIZE" val="31570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bullet $ Also, extra states may be too heavy... 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72"/>
  <p:tag name="PICTUREFILESIZE" val="48003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Explain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7"/>
  <p:tag name="PICTUREFILESIZE" val="104618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bullet $ But they will still enter in loops...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56"/>
  <p:tag name="PICTUREFILESIZE" val="43527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But...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4"/>
  <p:tag name="PICTUREFILESIZE" val="5427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Production: $gg \rightarrow h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8"/>
  <p:tag name="PICTUREFILESIZE" val="24623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Decays: $h \rightarrow \gamma \gamma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1"/>
  <p:tag name="PICTUREFILESIZE" val="19880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gamma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1511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h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"/>
  <p:tag name="PICTUREFILESIZE" val="1437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gamma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1511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cal{O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916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cal{O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916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cal{O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916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What looks difficult / contrived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39"/>
  <p:tag name="PICTUREFILESIZE" val="42563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cal{O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916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cal{O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916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g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"/>
  <p:tag name="PICTUREFILESIZE" val="12778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g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"/>
  <p:tag name="PICTUREFILESIZE" val="1277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h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"/>
  <p:tag name="PICTUREFILESIZE" val="1437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cal{O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916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cal{O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916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cal{O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916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cal{O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916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cal{O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916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(Instantons in F-theory: see M. Cveti\v{c}'s talk)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98"/>
  <p:tag name="PICTUREFILESIZE" val="60497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Higgs and Loop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4"/>
  <p:tag name="PICTUREFILESIZE" val="20749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In a SUSY CFT, this can be computed!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74"/>
  <p:tag name="PICTUREFILESIZE" val="48537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cancel}&#10;\begin{document}&#10;\pagecolor{white}&#10;Basic tools: 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9"/>
  <p:tag name="PICTUREFILESIZE" val="11013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cancel}&#10;\begin{document}&#10;\pagecolor{white}&#10;$\bullet$ Holomorphy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2"/>
  <p:tag name="PICTUREFILESIZE" val="17409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cancel}&#10;\begin{document}&#10;\pagecolor{white}&#10;$\bullet$ $SU(3) \times U(1)_{EM}$ gauge invariance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59"/>
  <p:tag name="PICTUREFILESIZE" val="48639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cancel}&#10;\begin{document}&#10;\pagecolor{white}&#10;$\bullet$ Beta f$^n$ $b_{G} = -3 \mathrm{Tr}(R_{IR} J_G J_G)$ is calculable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97"/>
  <p:tag name="PICTUREFILESIZE" val="60205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This is Calculable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8"/>
  <p:tag name="PICTUREFILESIZE" val="173978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The Calculable Contribution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25"/>
  <p:tag name="PICTUREFILESIZE" val="27825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cancel}&#10;\begin{document}&#10;\pagecolor{white}&#10;$\mathcal{L}_{h GG} \supset \frac{b_{G}}{16 \pi^2} &#10;\frac{\cos(\alpha + \beta) }{\Lambda_{eff}^2 / v^2} \frac{h}{v}{\rm{Tr}}_{G} F^2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29"/>
  <p:tag name="PICTUREFILESIZE" val="68326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2HDM with $h, H, A, H^{\pm}$ and Mixing Angles: $\alpha$ and $\beta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34"/>
  <p:tag name="PICTUREFILESIZE" val="71477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Focus of Talk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0"/>
  <p:tag name="PICTUREFILESIZE" val="134078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Mass scales: $v \sim 246$ GeV and $\Lambda_{eff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56"/>
  <p:tag name="PICTUREFILESIZE" val="47687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cancel}&#10;\begin{document}&#10;\pagecolor{white}&#10;Calculable $b_{G} = -3 \mathrm{Tr}(R_{IR} J_G J_G)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6"/>
  <p:tag name="PICTUREFILESIZE" val="44686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limiting case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8"/>
  <p:tag name="PICTUREFILESIZE" val="16273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Lambda^2_{eff} \rightarrow v_u v_d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6"/>
  <p:tag name="PICTUREFILESIZE" val="20419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LHC Limit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3"/>
  <p:tag name="PICTUREFILESIZE" val="11865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sigma(gg \rightarrow h \rightarrow \gamma \gamma)$: $1.4 ^{+0.7}_{-0.7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09"/>
  <p:tag name="PICTUREFILESIZE" val="396018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sigma(gg \rightarrow h \rightarrow VV^{\ast})$: $0.8 ^{+0.8} _{- 0.4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18"/>
  <p:tag name="PICTUREFILESIZE" val="42813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Compare with expectation for a SM Higgs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87"/>
  <p:tag name="PICTUREFILESIZE" val="52211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sigma(pp \rightarrow h jj \rightarrow \gamma \gamma jj)$: $3.7 ^{+2.5} _{- 1.8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27"/>
  <p:tag name="PICTUREFILESIZE" val="46111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(some from VBF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3"/>
  <p:tag name="PICTUREFILESIZE" val="2243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Jonathan J. Heckman&#10;\end{document}&#10;"/>
  <p:tag name="FILENAME" val="txp_fig"/>
  <p:tag name="FORMAT" val="bmp16m"/>
  <p:tag name="RES" val="1200"/>
  <p:tag name="BLEND" val="0"/>
  <p:tag name="TRANSPARENT" val="0"/>
  <p:tag name="TBUG" val="0"/>
  <p:tag name="ALLOWFS" val="0"/>
  <p:tag name="ORIGWIDTH" val="95"/>
  <p:tag name="PICTUREFILESIZE" val="63207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``Local Model Building''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02"/>
  <p:tag name="PICTUREFILESIZE" val="284978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and gluon fusion)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5"/>
  <p:tag name="PICTUREFILESIZE" val="23019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(Disclaimer: preliminary \# ' s, subject to change...)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26"/>
  <p:tag name="PICTUREFILESIZE" val="69062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see CMS and ATLA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94"/>
  <p:tag name="PICTUREFILESIZE" val="20962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Carmi et al. '12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9"/>
  <p:tag name="PICTUREFILESIZE" val="15429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Barger et al. '12, ...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6"/>
  <p:tag name="PICTUREFILESIZE" val="24089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Comparing with the Limit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19"/>
  <p:tag name="PICTUREFILESIZE" val="33240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Plot in limit of 2HDM + D3, i.e.,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7"/>
  <p:tag name="PICTUREFILESIZE" val="41056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Assume superpartners decoupled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4"/>
  <p:tag name="PICTUREFILESIZE" val="40187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to order $ \frac{v^2}{M^2_{SUSY}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9"/>
  <p:tag name="PICTUREFILESIZE" val="346678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gg \rightarrow h \rightarrow \gamma \gamma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9"/>
  <p:tag name="PICTUREFILESIZE" val="16540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Simplification \# 1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2"/>
  <p:tag name="PICTUREFILESIZE" val="229534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gg \rightarrow h \rightarrow VV^{\ast}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8"/>
  <p:tag name="PICTUREFILESIZE" val="19079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pp \rightarrow h jj \rightarrow \gamma \gamma j j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7"/>
  <p:tag name="PICTUREFILESIZE" val="21550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cos(\alpha + \beta) = 0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5"/>
  <p:tag name="PICTUREFILESIZE" val="19945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sin(\beta - \alpha) = 1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3"/>
  <p:tag name="PICTUREFILESIZE" val="193594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frac{b_{SU(5)}}{\Lambda^2_{eff} / v^2} = 0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0"/>
  <p:tag name="PICTUREFILESIZE" val="26609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gg \rightarrow h \rightarrow \gamma \gamma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9"/>
  <p:tag name="PICTUREFILESIZE" val="16540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gg \rightarrow h \rightarrow VV^{\ast}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8"/>
  <p:tag name="PICTUREFILESIZE" val="19079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pp \rightarrow h jj \rightarrow \gamma \gamma j j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7"/>
  <p:tag name="PICTUREFILESIZE" val="21550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cos(\alpha + \beta) = 0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5"/>
  <p:tag name="PICTUREFILESIZE" val="19945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sin(\beta - \alpha) = 1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3"/>
  <p:tag name="PICTUREFILESIZE" val="19359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Use Extra Dimensions to separate the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67"/>
  <p:tag name="PICTUREFILESIZE" val="46600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frac{b_{SU(5)}}{\Lambda^2_{eff} / v^2} = 1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0"/>
  <p:tag name="PICTUREFILESIZE" val="26609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gg \rightarrow h \rightarrow \gamma \gamma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9"/>
  <p:tag name="PICTUREFILESIZE" val="16540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gg \rightarrow h \rightarrow VV^{\ast}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8"/>
  <p:tag name="PICTUREFILESIZE" val="19079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pp \rightarrow h jj \rightarrow \gamma \gamma j j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7"/>
  <p:tag name="PICTUREFILESIZE" val="21550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cos(\alpha + \beta) = 0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5"/>
  <p:tag name="PICTUREFILESIZE" val="19945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sin(\beta - \alpha) = 1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3"/>
  <p:tag name="PICTUREFILESIZE" val="19359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frac{b_{SU(5)}}{\Lambda^2_{eff} / v^2} = 2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0"/>
  <p:tag name="PICTUREFILESIZE" val="26609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gg \rightarrow h \rightarrow \gamma \gamma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9"/>
  <p:tag name="PICTUREFILESIZE" val="16540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gg \rightarrow h \rightarrow VV^{\ast}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8"/>
  <p:tag name="PICTUREFILESIZE" val="19079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pp \rightarrow h jj \rightarrow \gamma \gamma j j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7"/>
  <p:tag name="PICTUREFILESIZE" val="21550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Standard Model from the Landscape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62"/>
  <p:tag name="PICTUREFILESIZE" val="45197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cos(\alpha + \beta) = 0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5"/>
  <p:tag name="PICTUREFILESIZE" val="19945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sin(\beta - \alpha) = 1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3"/>
  <p:tag name="PICTUREFILESIZE" val="193594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frac{b_{SU(5)}}{\Lambda^2_{eff} / v^2} = 3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0"/>
  <p:tag name="PICTUREFILESIZE" val="26609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will soon be a helpful probe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22"/>
  <p:tag name="PICTUREFILESIZE" val="34109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of such scenario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4"/>
  <p:tag name="PICTUREFILESIZE" val="16546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Still preliminary, but Higgs physic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53"/>
  <p:tag name="PICTUREFILESIZE" val="42726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Basic Point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9"/>
  <p:tag name="PICTUREFILESIZE" val="110138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Summary / Conclusion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05"/>
  <p:tag name="PICTUREFILESIZE" val="32169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\bullet$ $E_{8}$ symmetry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7"/>
  <p:tag name="PICTUREFILESIZE" val="188118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F-Theory GUTs combine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13"/>
  <p:tag name="PICTUREFILESIZE" val="31570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Localize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6"/>
  <p:tag name="PICTUREFILESIZE" val="80878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\bullet$ Localization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1"/>
  <p:tag name="PICTUREFILESIZE" val="136738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Summary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2"/>
  <p:tag name="PICTUREFILESIZE" val="117978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\bullet$ Flavor: $\theta_{C} \sim \theta_{13} \sim \sqrt{\alpha_{GUT}} \sim 0.2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53"/>
  <p:tag name="PICTUREFILESIZE" val="46809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\bullet$ Funparticles w/ a mass gap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31"/>
  <p:tag name="PICTUREFILESIZE" val="40075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-- probe directly?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5"/>
  <p:tag name="PICTUREFILESIZE" val="21016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-- probe via Higgs processe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21"/>
  <p:tag name="PICTUREFILESIZE" val="338418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F Is For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8"/>
  <p:tag name="PICTUREFILESIZE" val="8566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Standard Model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0"/>
  <p:tag name="PICTUREFILESIZE" val="15642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cal{M}_{6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7"/>
  <p:tag name="PICTUREFILESIZE" val="4850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The String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7"/>
  <p:tag name="PICTUREFILESIZE" val="13200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Landscape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7"/>
  <p:tag name="PICTUREFILESIZE" val="13200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\times 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"/>
  <p:tag name="PICTUREFILESIZE" val="110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From F-Theory&#10;\end{document}&#10;"/>
  <p:tag name="FILENAME" val="txp_fig"/>
  <p:tag name="FORMAT" val="bmpmono"/>
  <p:tag name="RES" val="1200"/>
  <p:tag name="BLEND" val="0"/>
  <p:tag name="TRANSPARENT" val="0"/>
  <p:tag name="TBUG" val="0"/>
  <p:tag name="ALLOWFS" val="0"/>
  <p:tag name="ORIGWIDTH" val="68"/>
  <p:tag name="PICTUREFILESIZE" val="2411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bb{R}^{4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2"/>
  <p:tag name="PICTUREFILESIZE" val="3107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Simplification \# 1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2"/>
  <p:tag name="PICTUREFILESIZE" val="22953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E_8$ Symmetry for SM matter and interaction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99"/>
  <p:tag name="PICTUREFILESIZE" val="55551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+(24,1) + (1,24)$ 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3"/>
  <p:tag name="PICTUREFILESIZE" val="22433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+ (\overline{10},5) + (10,\overline{5})$ 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3"/>
  <p:tag name="PICTUREFILESIZE" val="24507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+ (5,10) + (\overline{5} , \overline{10}) $ 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3"/>
  <p:tag name="PICTUREFILESIZE" val="24507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248 \rightarrow$ 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7"/>
  <p:tag name="PICTUREFILESIZE" val="5396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Charged Matter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0"/>
  <p:tag name="PICTUREFILESIZE" val="19613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Extra Singlet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3"/>
  <p:tag name="PICTUREFILESIZE" val="17676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E_{8} \supset SU(5)_{GUT} \times SU(5)_{\bot}$ 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17"/>
  <p:tag name="PICTUREFILESIZE" val="35829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hep-th/1006.5459 w/ C. Vafa&#10;\end{document}&#10;"/>
  <p:tag name="FILENAME" val="txp_fig"/>
  <p:tag name="FORMAT" val="bmp16m"/>
  <p:tag name="RES" val="1200"/>
  <p:tag name="BLEND" val="0"/>
  <p:tag name="TRANSPARENT" val="0"/>
  <p:tag name="TBUG" val="0"/>
  <p:tag name="ALLOWFS" val="0"/>
  <p:tag name="ORIGWIDTH" val="129"/>
  <p:tag name="PICTUREFILESIZE" val="118077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Simplification \# 2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2"/>
  <p:tag name="PICTUREFILESIZE" val="22953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Localization and $E_8$ symmetry naturally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78"/>
  <p:tag name="PICTUREFILESIZE" val="49673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combine in ``F-theory''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98"/>
  <p:tag name="PICTUREFILESIZE" val="27429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F-theory = 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0"/>
  <p:tag name="PICTUREFILESIZE" val="14069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Strongly coupled formulation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27"/>
  <p:tag name="PICTUREFILESIZE" val="35511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of type IIB Superstring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07"/>
  <p:tag name="PICTUREFILESIZE" val="29900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7-Brane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4"/>
  <p:tag name="PICTUREFILESIZE" val="7662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7-Brane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4"/>
  <p:tag name="PICTUREFILESIZE" val="7662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Basic Idea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5"/>
  <p:tag name="PICTUREFILESIZE" val="10109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7-Brane Fill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6"/>
  <p:tag name="PICTUREFILESIZE" val="1255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hep-th/1103.3287 w/ C. Vafa, B. Wecht&#10;\end{document}&#10;"/>
  <p:tag name="FILENAME" val="txp_fig"/>
  <p:tag name="FORMAT" val="bmp16m"/>
  <p:tag name="RES" val="1200"/>
  <p:tag name="BLEND" val="0"/>
  <p:tag name="TRANSPARENT" val="0"/>
  <p:tag name="TBUG" val="0"/>
  <p:tag name="ALLOWFS" val="0"/>
  <p:tag name="ORIGWIDTH" val="175"/>
  <p:tag name="PICTUREFILESIZE" val="160167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7-Brane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4"/>
  <p:tag name="PICTUREFILESIZE" val="7662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Time $\times$ 7 Spatial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6"/>
  <p:tag name="PICTUREFILESIZE" val="21283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Main Ingredient: 7-Brane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15"/>
  <p:tag name="PICTUREFILESIZE" val="32171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0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090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1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"/>
  <p:tag name="PICTUREFILESIZE" val="903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2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090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3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090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4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"/>
  <p:tag name="PICTUREFILESIZE" val="1277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5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090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6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090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hep-ph/1108.3849 w/ P. Kumar, C. Vafa, B. Wecht &#10;\end{document}&#10;"/>
  <p:tag name="FILENAME" val="txp_fig"/>
  <p:tag name="FORMAT" val="bmp16m"/>
  <p:tag name="RES" val="1200"/>
  <p:tag name="BLEND" val="0"/>
  <p:tag name="TRANSPARENT" val="0"/>
  <p:tag name="TBUG" val="0"/>
  <p:tag name="ALLOWFS" val="0"/>
  <p:tag name="ORIGWIDTH" val="225"/>
  <p:tag name="PICTUREFILESIZE" val="205917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7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090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8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090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9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090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$\mathcal{M}_6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"/>
  <p:tag name="PICTUREFILESIZE" val="4850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7$_{GUT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3"/>
  <p:tag name="PICTUREFILESIZE" val="5867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bb{R}^{3,1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8"/>
  <p:tag name="PICTUREFILESIZE" val="4607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7-brane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3"/>
  <p:tag name="PICTUREFILESIZE" val="7449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SU(5)_{GUT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5"/>
  <p:tag name="PICTUREFILESIZE" val="13869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mathcal{M}_{4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7"/>
  <p:tag name="PICTUREFILESIZE" val="4850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8D Gauge Group: $SU(5)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08"/>
  <p:tag name="PICTUREFILESIZE" val="3304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hep-ph/1204.3640 w/ P. Kumar, B. Wecht &#10;\end{document}&#10;"/>
  <p:tag name="FILENAME" val="txp_fig"/>
  <p:tag name="FORMAT" val="bmp16m"/>
  <p:tag name="RES" val="1200"/>
  <p:tag name="BLEND" val="0"/>
  <p:tag name="TRANSPARENT" val="0"/>
  <p:tag name="TBUG" val="0"/>
  <p:tag name="ALLOWFS" val="0"/>
  <p:tag name="ORIGWIDTH" val="186"/>
  <p:tag name="PICTUREFILESIZE" val="170195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4D Gauge Group: $G_{SM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04"/>
  <p:tag name="PICTUREFILESIZE" val="29099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Building an F-GUT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6"/>
  <p:tag name="PICTUREFILESIZE" val="24089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\color{black}&#10;7-brane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3"/>
  <p:tag name="PICTUREFILESIZE" val="7449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SU(5)_{GUT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5"/>
  <p:tag name="PICTUREFILESIZE" val="13869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overline{5}_{M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"/>
  <p:tag name="PICTUREFILESIZE" val="4426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10_{M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8"/>
  <p:tag name="PICTUREFILESIZE" val="4607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overline{5}_{H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3"/>
  <p:tag name="PICTUREFILESIZE" val="4133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5_{H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2"/>
  <p:tag name="PICTUREFILESIZE" val="3107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$\mathcal{M}_{4}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7"/>
  <p:tag name="PICTUREFILESIZE" val="4850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pagecolor{white}&#10;6D Matter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6"/>
  <p:tag name="PICTUREFILESIZE" val="10322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35907</TotalTime>
  <Words>266</Words>
  <Application>Microsoft Office PowerPoint</Application>
  <PresentationFormat>On-screen Show (4:3)</PresentationFormat>
  <Paragraphs>147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Arial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Structure of a Brane/Anti-Brane  System at Large N</dc:title>
  <dc:creator>Darlyn</dc:creator>
  <cp:lastModifiedBy>Jonathan</cp:lastModifiedBy>
  <cp:revision>4759</cp:revision>
  <dcterms:created xsi:type="dcterms:W3CDTF">2007-03-03T18:11:17Z</dcterms:created>
  <dcterms:modified xsi:type="dcterms:W3CDTF">2012-06-05T16:43:26Z</dcterms:modified>
</cp:coreProperties>
</file>