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257" r:id="rId3"/>
    <p:sldId id="317" r:id="rId4"/>
    <p:sldId id="283" r:id="rId5"/>
    <p:sldId id="281" r:id="rId6"/>
    <p:sldId id="282" r:id="rId7"/>
    <p:sldId id="258" r:id="rId8"/>
    <p:sldId id="286" r:id="rId9"/>
    <p:sldId id="287" r:id="rId10"/>
    <p:sldId id="288" r:id="rId11"/>
    <p:sldId id="289" r:id="rId12"/>
    <p:sldId id="285" r:id="rId13"/>
    <p:sldId id="272" r:id="rId14"/>
    <p:sldId id="273" r:id="rId15"/>
    <p:sldId id="284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300" r:id="rId26"/>
    <p:sldId id="301" r:id="rId27"/>
    <p:sldId id="302" r:id="rId28"/>
    <p:sldId id="274" r:id="rId29"/>
    <p:sldId id="261" r:id="rId30"/>
    <p:sldId id="303" r:id="rId31"/>
    <p:sldId id="327" r:id="rId32"/>
    <p:sldId id="271" r:id="rId33"/>
    <p:sldId id="318" r:id="rId34"/>
    <p:sldId id="319" r:id="rId35"/>
    <p:sldId id="266" r:id="rId36"/>
    <p:sldId id="267" r:id="rId37"/>
    <p:sldId id="268" r:id="rId38"/>
    <p:sldId id="269" r:id="rId39"/>
    <p:sldId id="270" r:id="rId40"/>
    <p:sldId id="306" r:id="rId41"/>
    <p:sldId id="320" r:id="rId42"/>
    <p:sldId id="321" r:id="rId43"/>
    <p:sldId id="322" r:id="rId44"/>
    <p:sldId id="323" r:id="rId45"/>
    <p:sldId id="313" r:id="rId46"/>
    <p:sldId id="314" r:id="rId47"/>
    <p:sldId id="315" r:id="rId48"/>
    <p:sldId id="311" r:id="rId49"/>
    <p:sldId id="280" r:id="rId50"/>
    <p:sldId id="324" r:id="rId51"/>
    <p:sldId id="277" r:id="rId52"/>
    <p:sldId id="316" r:id="rId53"/>
    <p:sldId id="326" r:id="rId54"/>
    <p:sldId id="312" r:id="rId55"/>
    <p:sldId id="279" r:id="rId56"/>
    <p:sldId id="262" r:id="rId57"/>
    <p:sldId id="263" r:id="rId58"/>
    <p:sldId id="264" r:id="rId59"/>
    <p:sldId id="265" r:id="rId60"/>
    <p:sldId id="275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1390C-19EC-4B88-B112-F84303C703DF}" type="doc">
      <dgm:prSet loTypeId="urn:microsoft.com/office/officeart/2005/8/layout/radial6" loCatId="relationship" qsTypeId="urn:microsoft.com/office/officeart/2005/8/quickstyle/3d6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0D0BF7F-D6E6-40E4-88DB-1208D8B4A6B9}">
      <dgm:prSet phldrT="[Text]"/>
      <dgm:spPr/>
      <dgm:t>
        <a:bodyPr/>
        <a:lstStyle/>
        <a:p>
          <a:r>
            <a:rPr lang="en-US" dirty="0" smtClean="0"/>
            <a:t>Higgs</a:t>
          </a:r>
          <a:endParaRPr lang="en-US" dirty="0"/>
        </a:p>
      </dgm:t>
    </dgm:pt>
    <dgm:pt modelId="{3FA62263-E34C-4E05-B038-87C2BA611F98}" type="parTrans" cxnId="{704B171C-2EA3-43DC-B1DC-928A619525F9}">
      <dgm:prSet/>
      <dgm:spPr/>
      <dgm:t>
        <a:bodyPr/>
        <a:lstStyle/>
        <a:p>
          <a:endParaRPr lang="en-US"/>
        </a:p>
      </dgm:t>
    </dgm:pt>
    <dgm:pt modelId="{7361DD00-C304-48C6-A55B-48D187652774}" type="sibTrans" cxnId="{704B171C-2EA3-43DC-B1DC-928A619525F9}">
      <dgm:prSet/>
      <dgm:spPr/>
      <dgm:t>
        <a:bodyPr/>
        <a:lstStyle/>
        <a:p>
          <a:endParaRPr lang="en-US"/>
        </a:p>
      </dgm:t>
    </dgm:pt>
    <dgm:pt modelId="{D3417C00-DD9B-4A7F-9094-9B95E11AB73D}">
      <dgm:prSet phldrT="[Text]"/>
      <dgm:spPr/>
      <dgm:t>
        <a:bodyPr/>
        <a:lstStyle/>
        <a:p>
          <a:r>
            <a:rPr lang="en-US" dirty="0" smtClean="0"/>
            <a:t>CDF</a:t>
          </a:r>
          <a:endParaRPr lang="en-US" dirty="0"/>
        </a:p>
      </dgm:t>
    </dgm:pt>
    <dgm:pt modelId="{F6D789E3-A66C-4BC7-8DA8-47B09F658B30}" type="parTrans" cxnId="{04E60B45-1642-4FC8-B57F-57C43301801E}">
      <dgm:prSet/>
      <dgm:spPr/>
      <dgm:t>
        <a:bodyPr/>
        <a:lstStyle/>
        <a:p>
          <a:endParaRPr lang="en-US"/>
        </a:p>
      </dgm:t>
    </dgm:pt>
    <dgm:pt modelId="{4FB4BF01-EF59-4935-991F-D099856DDD92}" type="sibTrans" cxnId="{04E60B45-1642-4FC8-B57F-57C43301801E}">
      <dgm:prSet/>
      <dgm:spPr/>
      <dgm:t>
        <a:bodyPr/>
        <a:lstStyle/>
        <a:p>
          <a:endParaRPr lang="en-US"/>
        </a:p>
      </dgm:t>
    </dgm:pt>
    <dgm:pt modelId="{2AA69F8C-0A86-408C-BEF8-C90E0E1F34D1}">
      <dgm:prSet phldrT="[Text]"/>
      <dgm:spPr/>
      <dgm:t>
        <a:bodyPr/>
        <a:lstStyle/>
        <a:p>
          <a:r>
            <a:rPr lang="en-US" dirty="0" err="1" smtClean="0"/>
            <a:t>DZero</a:t>
          </a:r>
          <a:endParaRPr lang="en-US" dirty="0"/>
        </a:p>
      </dgm:t>
    </dgm:pt>
    <dgm:pt modelId="{BC629B5B-7CBF-4809-B46A-5C6D5F20367D}" type="parTrans" cxnId="{1CD53C01-2FCB-4561-BAA8-DAE7CEB53BB6}">
      <dgm:prSet/>
      <dgm:spPr/>
      <dgm:t>
        <a:bodyPr/>
        <a:lstStyle/>
        <a:p>
          <a:endParaRPr lang="en-US"/>
        </a:p>
      </dgm:t>
    </dgm:pt>
    <dgm:pt modelId="{4FE05A6F-4E11-490A-9EC2-94FD94241BDE}" type="sibTrans" cxnId="{1CD53C01-2FCB-4561-BAA8-DAE7CEB53BB6}">
      <dgm:prSet/>
      <dgm:spPr/>
      <dgm:t>
        <a:bodyPr/>
        <a:lstStyle/>
        <a:p>
          <a:endParaRPr lang="en-US"/>
        </a:p>
      </dgm:t>
    </dgm:pt>
    <dgm:pt modelId="{8B3A9F57-E28B-45A3-8DEE-0AFDC0BCF535}">
      <dgm:prSet phldrT="[Text]"/>
      <dgm:spPr/>
      <dgm:t>
        <a:bodyPr/>
        <a:lstStyle/>
        <a:p>
          <a:r>
            <a:rPr lang="en-US" dirty="0" smtClean="0"/>
            <a:t>ATLAS</a:t>
          </a:r>
          <a:endParaRPr lang="en-US" dirty="0"/>
        </a:p>
      </dgm:t>
    </dgm:pt>
    <dgm:pt modelId="{C44D7793-8500-4DCD-8A66-5B4DCFD67808}" type="parTrans" cxnId="{BA44DCB8-13F5-43C9-9F3E-BDD185CBEECA}">
      <dgm:prSet/>
      <dgm:spPr/>
      <dgm:t>
        <a:bodyPr/>
        <a:lstStyle/>
        <a:p>
          <a:endParaRPr lang="en-US"/>
        </a:p>
      </dgm:t>
    </dgm:pt>
    <dgm:pt modelId="{F6B9770A-2A1A-4B53-9BCE-347E74EC9F19}" type="sibTrans" cxnId="{BA44DCB8-13F5-43C9-9F3E-BDD185CBEECA}">
      <dgm:prSet/>
      <dgm:spPr/>
      <dgm:t>
        <a:bodyPr/>
        <a:lstStyle/>
        <a:p>
          <a:endParaRPr lang="en-US"/>
        </a:p>
      </dgm:t>
    </dgm:pt>
    <dgm:pt modelId="{B8CD4487-7BE2-45D6-A3C3-42CE06CCC2AE}">
      <dgm:prSet phldrT="[Text]"/>
      <dgm:spPr/>
      <dgm:t>
        <a:bodyPr/>
        <a:lstStyle/>
        <a:p>
          <a:r>
            <a:rPr lang="en-US" dirty="0" smtClean="0"/>
            <a:t>CMS</a:t>
          </a:r>
          <a:endParaRPr lang="en-US" dirty="0"/>
        </a:p>
      </dgm:t>
    </dgm:pt>
    <dgm:pt modelId="{DE0869E8-20E0-4EB5-9A6A-47BD73E2E1E7}" type="parTrans" cxnId="{269866A4-D3B7-4B42-8913-A2C5C7E69805}">
      <dgm:prSet/>
      <dgm:spPr/>
      <dgm:t>
        <a:bodyPr/>
        <a:lstStyle/>
        <a:p>
          <a:endParaRPr lang="en-US"/>
        </a:p>
      </dgm:t>
    </dgm:pt>
    <dgm:pt modelId="{347D023F-3304-4EFF-AA5A-1690EBF7919B}" type="sibTrans" cxnId="{269866A4-D3B7-4B42-8913-A2C5C7E69805}">
      <dgm:prSet/>
      <dgm:spPr/>
      <dgm:t>
        <a:bodyPr/>
        <a:lstStyle/>
        <a:p>
          <a:endParaRPr lang="en-US"/>
        </a:p>
      </dgm:t>
    </dgm:pt>
    <dgm:pt modelId="{D1E6DBA7-78D5-44EA-B246-7FC7302766C6}" type="pres">
      <dgm:prSet presAssocID="{2A01390C-19EC-4B88-B112-F84303C703D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B722B78-D09E-488E-9C39-9AB0046944EA}" type="pres">
      <dgm:prSet presAssocID="{30D0BF7F-D6E6-40E4-88DB-1208D8B4A6B9}" presName="centerShape" presStyleLbl="node0" presStyleIdx="0" presStyleCnt="1" custLinFactNeighborY="-1585"/>
      <dgm:spPr/>
      <dgm:t>
        <a:bodyPr/>
        <a:lstStyle/>
        <a:p>
          <a:endParaRPr lang="en-US"/>
        </a:p>
      </dgm:t>
    </dgm:pt>
    <dgm:pt modelId="{653718F9-8485-4229-9DC3-1E3760822C94}" type="pres">
      <dgm:prSet presAssocID="{D3417C00-DD9B-4A7F-9094-9B95E11AB73D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377D13-89B1-484D-98A7-A4F8E4E5A9E2}" type="pres">
      <dgm:prSet presAssocID="{D3417C00-DD9B-4A7F-9094-9B95E11AB73D}" presName="dummy" presStyleCnt="0"/>
      <dgm:spPr/>
      <dgm:t>
        <a:bodyPr/>
        <a:lstStyle/>
        <a:p>
          <a:endParaRPr lang="en-US"/>
        </a:p>
      </dgm:t>
    </dgm:pt>
    <dgm:pt modelId="{8E31AC30-D551-4B67-9320-962A2520EE20}" type="pres">
      <dgm:prSet presAssocID="{4FB4BF01-EF59-4935-991F-D099856DDD92}" presName="sibTrans" presStyleLbl="sibTrans2D1" presStyleIdx="0" presStyleCnt="4"/>
      <dgm:spPr/>
      <dgm:t>
        <a:bodyPr/>
        <a:lstStyle/>
        <a:p>
          <a:endParaRPr lang="en-US"/>
        </a:p>
      </dgm:t>
    </dgm:pt>
    <dgm:pt modelId="{BC9114B6-69DB-4F35-90BB-27B81598EC4B}" type="pres">
      <dgm:prSet presAssocID="{2AA69F8C-0A86-408C-BEF8-C90E0E1F34D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5DE3B6-6846-4A33-A9DE-98A934D5AB1A}" type="pres">
      <dgm:prSet presAssocID="{2AA69F8C-0A86-408C-BEF8-C90E0E1F34D1}" presName="dummy" presStyleCnt="0"/>
      <dgm:spPr/>
      <dgm:t>
        <a:bodyPr/>
        <a:lstStyle/>
        <a:p>
          <a:endParaRPr lang="en-US"/>
        </a:p>
      </dgm:t>
    </dgm:pt>
    <dgm:pt modelId="{FE34991C-FBAA-4285-9659-C6505CE5C06B}" type="pres">
      <dgm:prSet presAssocID="{4FE05A6F-4E11-490A-9EC2-94FD94241BDE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48E598D-1FDF-49A5-99D9-2B718B825A33}" type="pres">
      <dgm:prSet presAssocID="{8B3A9F57-E28B-45A3-8DEE-0AFDC0BCF53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F0CE9F-AE62-4747-B873-5377FAC1CE29}" type="pres">
      <dgm:prSet presAssocID="{8B3A9F57-E28B-45A3-8DEE-0AFDC0BCF535}" presName="dummy" presStyleCnt="0"/>
      <dgm:spPr/>
      <dgm:t>
        <a:bodyPr/>
        <a:lstStyle/>
        <a:p>
          <a:endParaRPr lang="en-US"/>
        </a:p>
      </dgm:t>
    </dgm:pt>
    <dgm:pt modelId="{CA0A2039-0BB1-44C0-BA86-68B68F3B0CB5}" type="pres">
      <dgm:prSet presAssocID="{F6B9770A-2A1A-4B53-9BCE-347E74EC9F19}" presName="sibTrans" presStyleLbl="sibTrans2D1" presStyleIdx="2" presStyleCnt="4"/>
      <dgm:spPr/>
      <dgm:t>
        <a:bodyPr/>
        <a:lstStyle/>
        <a:p>
          <a:endParaRPr lang="en-US"/>
        </a:p>
      </dgm:t>
    </dgm:pt>
    <dgm:pt modelId="{57EEF579-8680-403E-9601-74033F012C16}" type="pres">
      <dgm:prSet presAssocID="{B8CD4487-7BE2-45D6-A3C3-42CE06CCC2AE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267984-FE28-42B9-AF36-0BA9192F482B}" type="pres">
      <dgm:prSet presAssocID="{B8CD4487-7BE2-45D6-A3C3-42CE06CCC2AE}" presName="dummy" presStyleCnt="0"/>
      <dgm:spPr/>
      <dgm:t>
        <a:bodyPr/>
        <a:lstStyle/>
        <a:p>
          <a:endParaRPr lang="en-US"/>
        </a:p>
      </dgm:t>
    </dgm:pt>
    <dgm:pt modelId="{E8A65CF8-F3EF-43E8-B855-010F82C2A039}" type="pres">
      <dgm:prSet presAssocID="{347D023F-3304-4EFF-AA5A-1690EBF7919B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3A5D0FB3-310A-494E-9DBE-0E73F5627468}" type="presOf" srcId="{8B3A9F57-E28B-45A3-8DEE-0AFDC0BCF535}" destId="{E48E598D-1FDF-49A5-99D9-2B718B825A33}" srcOrd="0" destOrd="0" presId="urn:microsoft.com/office/officeart/2005/8/layout/radial6"/>
    <dgm:cxn modelId="{1CD53C01-2FCB-4561-BAA8-DAE7CEB53BB6}" srcId="{30D0BF7F-D6E6-40E4-88DB-1208D8B4A6B9}" destId="{2AA69F8C-0A86-408C-BEF8-C90E0E1F34D1}" srcOrd="1" destOrd="0" parTransId="{BC629B5B-7CBF-4809-B46A-5C6D5F20367D}" sibTransId="{4FE05A6F-4E11-490A-9EC2-94FD94241BDE}"/>
    <dgm:cxn modelId="{269866A4-D3B7-4B42-8913-A2C5C7E69805}" srcId="{30D0BF7F-D6E6-40E4-88DB-1208D8B4A6B9}" destId="{B8CD4487-7BE2-45D6-A3C3-42CE06CCC2AE}" srcOrd="3" destOrd="0" parTransId="{DE0869E8-20E0-4EB5-9A6A-47BD73E2E1E7}" sibTransId="{347D023F-3304-4EFF-AA5A-1690EBF7919B}"/>
    <dgm:cxn modelId="{9AAB7CE6-1383-428B-A6CA-638F4E726507}" type="presOf" srcId="{2A01390C-19EC-4B88-B112-F84303C703DF}" destId="{D1E6DBA7-78D5-44EA-B246-7FC7302766C6}" srcOrd="0" destOrd="0" presId="urn:microsoft.com/office/officeart/2005/8/layout/radial6"/>
    <dgm:cxn modelId="{B6F6A676-8887-4CC7-A42F-C605E27803C2}" type="presOf" srcId="{D3417C00-DD9B-4A7F-9094-9B95E11AB73D}" destId="{653718F9-8485-4229-9DC3-1E3760822C94}" srcOrd="0" destOrd="0" presId="urn:microsoft.com/office/officeart/2005/8/layout/radial6"/>
    <dgm:cxn modelId="{AF967A40-2C6C-4056-8604-EE3910AA7219}" type="presOf" srcId="{4FE05A6F-4E11-490A-9EC2-94FD94241BDE}" destId="{FE34991C-FBAA-4285-9659-C6505CE5C06B}" srcOrd="0" destOrd="0" presId="urn:microsoft.com/office/officeart/2005/8/layout/radial6"/>
    <dgm:cxn modelId="{91625104-37E1-4424-BE95-78492FD49DC1}" type="presOf" srcId="{30D0BF7F-D6E6-40E4-88DB-1208D8B4A6B9}" destId="{3B722B78-D09E-488E-9C39-9AB0046944EA}" srcOrd="0" destOrd="0" presId="urn:microsoft.com/office/officeart/2005/8/layout/radial6"/>
    <dgm:cxn modelId="{BA44DCB8-13F5-43C9-9F3E-BDD185CBEECA}" srcId="{30D0BF7F-D6E6-40E4-88DB-1208D8B4A6B9}" destId="{8B3A9F57-E28B-45A3-8DEE-0AFDC0BCF535}" srcOrd="2" destOrd="0" parTransId="{C44D7793-8500-4DCD-8A66-5B4DCFD67808}" sibTransId="{F6B9770A-2A1A-4B53-9BCE-347E74EC9F19}"/>
    <dgm:cxn modelId="{704B171C-2EA3-43DC-B1DC-928A619525F9}" srcId="{2A01390C-19EC-4B88-B112-F84303C703DF}" destId="{30D0BF7F-D6E6-40E4-88DB-1208D8B4A6B9}" srcOrd="0" destOrd="0" parTransId="{3FA62263-E34C-4E05-B038-87C2BA611F98}" sibTransId="{7361DD00-C304-48C6-A55B-48D187652774}"/>
    <dgm:cxn modelId="{7A517037-D8D8-4AA0-8A98-11517CED46F1}" type="presOf" srcId="{F6B9770A-2A1A-4B53-9BCE-347E74EC9F19}" destId="{CA0A2039-0BB1-44C0-BA86-68B68F3B0CB5}" srcOrd="0" destOrd="0" presId="urn:microsoft.com/office/officeart/2005/8/layout/radial6"/>
    <dgm:cxn modelId="{D0C76EE6-06C1-46E1-AF4D-E3AA20F023AB}" type="presOf" srcId="{2AA69F8C-0A86-408C-BEF8-C90E0E1F34D1}" destId="{BC9114B6-69DB-4F35-90BB-27B81598EC4B}" srcOrd="0" destOrd="0" presId="urn:microsoft.com/office/officeart/2005/8/layout/radial6"/>
    <dgm:cxn modelId="{3B463E9C-EBBC-47DE-AC0B-2B26FCB7B072}" type="presOf" srcId="{B8CD4487-7BE2-45D6-A3C3-42CE06CCC2AE}" destId="{57EEF579-8680-403E-9601-74033F012C16}" srcOrd="0" destOrd="0" presId="urn:microsoft.com/office/officeart/2005/8/layout/radial6"/>
    <dgm:cxn modelId="{B02DF90D-D93C-45CB-A38A-BFEB303BBAEF}" type="presOf" srcId="{347D023F-3304-4EFF-AA5A-1690EBF7919B}" destId="{E8A65CF8-F3EF-43E8-B855-010F82C2A039}" srcOrd="0" destOrd="0" presId="urn:microsoft.com/office/officeart/2005/8/layout/radial6"/>
    <dgm:cxn modelId="{04E60B45-1642-4FC8-B57F-57C43301801E}" srcId="{30D0BF7F-D6E6-40E4-88DB-1208D8B4A6B9}" destId="{D3417C00-DD9B-4A7F-9094-9B95E11AB73D}" srcOrd="0" destOrd="0" parTransId="{F6D789E3-A66C-4BC7-8DA8-47B09F658B30}" sibTransId="{4FB4BF01-EF59-4935-991F-D099856DDD92}"/>
    <dgm:cxn modelId="{412557E1-E796-409E-AEC4-6F08B4AB8560}" type="presOf" srcId="{4FB4BF01-EF59-4935-991F-D099856DDD92}" destId="{8E31AC30-D551-4B67-9320-962A2520EE20}" srcOrd="0" destOrd="0" presId="urn:microsoft.com/office/officeart/2005/8/layout/radial6"/>
    <dgm:cxn modelId="{CBB7347B-F3B2-45C5-858E-FDBEDAE4361B}" type="presParOf" srcId="{D1E6DBA7-78D5-44EA-B246-7FC7302766C6}" destId="{3B722B78-D09E-488E-9C39-9AB0046944EA}" srcOrd="0" destOrd="0" presId="urn:microsoft.com/office/officeart/2005/8/layout/radial6"/>
    <dgm:cxn modelId="{6C33BC06-33F5-4405-9677-F892BF0BB87D}" type="presParOf" srcId="{D1E6DBA7-78D5-44EA-B246-7FC7302766C6}" destId="{653718F9-8485-4229-9DC3-1E3760822C94}" srcOrd="1" destOrd="0" presId="urn:microsoft.com/office/officeart/2005/8/layout/radial6"/>
    <dgm:cxn modelId="{C77D1354-8A56-43D4-A1C1-73EE8FC4B90D}" type="presParOf" srcId="{D1E6DBA7-78D5-44EA-B246-7FC7302766C6}" destId="{C0377D13-89B1-484D-98A7-A4F8E4E5A9E2}" srcOrd="2" destOrd="0" presId="urn:microsoft.com/office/officeart/2005/8/layout/radial6"/>
    <dgm:cxn modelId="{39CB0AB7-097A-4B92-BEAF-55630FEC1F7B}" type="presParOf" srcId="{D1E6DBA7-78D5-44EA-B246-7FC7302766C6}" destId="{8E31AC30-D551-4B67-9320-962A2520EE20}" srcOrd="3" destOrd="0" presId="urn:microsoft.com/office/officeart/2005/8/layout/radial6"/>
    <dgm:cxn modelId="{5884F4DE-2AB9-4213-932D-064C417B831E}" type="presParOf" srcId="{D1E6DBA7-78D5-44EA-B246-7FC7302766C6}" destId="{BC9114B6-69DB-4F35-90BB-27B81598EC4B}" srcOrd="4" destOrd="0" presId="urn:microsoft.com/office/officeart/2005/8/layout/radial6"/>
    <dgm:cxn modelId="{752B732A-47CC-469A-91A1-C52967BB41AE}" type="presParOf" srcId="{D1E6DBA7-78D5-44EA-B246-7FC7302766C6}" destId="{235DE3B6-6846-4A33-A9DE-98A934D5AB1A}" srcOrd="5" destOrd="0" presId="urn:microsoft.com/office/officeart/2005/8/layout/radial6"/>
    <dgm:cxn modelId="{0C5A8FD1-8233-4CB6-A64E-B6A486134408}" type="presParOf" srcId="{D1E6DBA7-78D5-44EA-B246-7FC7302766C6}" destId="{FE34991C-FBAA-4285-9659-C6505CE5C06B}" srcOrd="6" destOrd="0" presId="urn:microsoft.com/office/officeart/2005/8/layout/radial6"/>
    <dgm:cxn modelId="{CBF82D7C-A4A5-463E-BDCB-B41A40781029}" type="presParOf" srcId="{D1E6DBA7-78D5-44EA-B246-7FC7302766C6}" destId="{E48E598D-1FDF-49A5-99D9-2B718B825A33}" srcOrd="7" destOrd="0" presId="urn:microsoft.com/office/officeart/2005/8/layout/radial6"/>
    <dgm:cxn modelId="{243B92AD-D316-47BF-9C70-7B3E08FB52C1}" type="presParOf" srcId="{D1E6DBA7-78D5-44EA-B246-7FC7302766C6}" destId="{62F0CE9F-AE62-4747-B873-5377FAC1CE29}" srcOrd="8" destOrd="0" presId="urn:microsoft.com/office/officeart/2005/8/layout/radial6"/>
    <dgm:cxn modelId="{24C70C86-E90B-4453-8C87-7B725CDB3576}" type="presParOf" srcId="{D1E6DBA7-78D5-44EA-B246-7FC7302766C6}" destId="{CA0A2039-0BB1-44C0-BA86-68B68F3B0CB5}" srcOrd="9" destOrd="0" presId="urn:microsoft.com/office/officeart/2005/8/layout/radial6"/>
    <dgm:cxn modelId="{A9078581-EFCB-4AFB-803E-F7EB3D7DA1C3}" type="presParOf" srcId="{D1E6DBA7-78D5-44EA-B246-7FC7302766C6}" destId="{57EEF579-8680-403E-9601-74033F012C16}" srcOrd="10" destOrd="0" presId="urn:microsoft.com/office/officeart/2005/8/layout/radial6"/>
    <dgm:cxn modelId="{81DA2CCE-CBE6-40FA-8274-B62A948B0BFF}" type="presParOf" srcId="{D1E6DBA7-78D5-44EA-B246-7FC7302766C6}" destId="{03267984-FE28-42B9-AF36-0BA9192F482B}" srcOrd="11" destOrd="0" presId="urn:microsoft.com/office/officeart/2005/8/layout/radial6"/>
    <dgm:cxn modelId="{8B98C94A-AA3A-4D00-8A01-B0AE020BFB05}" type="presParOf" srcId="{D1E6DBA7-78D5-44EA-B246-7FC7302766C6}" destId="{E8A65CF8-F3EF-43E8-B855-010F82C2A039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65CF8-F3EF-43E8-B855-010F82C2A039}">
      <dsp:nvSpPr>
        <dsp:cNvPr id="0" name=""/>
        <dsp:cNvSpPr/>
      </dsp:nvSpPr>
      <dsp:spPr>
        <a:xfrm>
          <a:off x="1675995" y="384415"/>
          <a:ext cx="2563009" cy="2563009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4">
            <a:hueOff val="-6031141"/>
            <a:satOff val="42105"/>
            <a:lumOff val="4509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0A2039-0BB1-44C0-BA86-68B68F3B0CB5}">
      <dsp:nvSpPr>
        <dsp:cNvPr id="0" name=""/>
        <dsp:cNvSpPr/>
      </dsp:nvSpPr>
      <dsp:spPr>
        <a:xfrm>
          <a:off x="1675995" y="384415"/>
          <a:ext cx="2563009" cy="2563009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4">
            <a:hueOff val="-4020761"/>
            <a:satOff val="28070"/>
            <a:lumOff val="3006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34991C-FBAA-4285-9659-C6505CE5C06B}">
      <dsp:nvSpPr>
        <dsp:cNvPr id="0" name=""/>
        <dsp:cNvSpPr/>
      </dsp:nvSpPr>
      <dsp:spPr>
        <a:xfrm>
          <a:off x="1675995" y="384415"/>
          <a:ext cx="2563009" cy="2563009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4">
            <a:hueOff val="-2010380"/>
            <a:satOff val="14035"/>
            <a:lumOff val="150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31AC30-D551-4B67-9320-962A2520EE20}">
      <dsp:nvSpPr>
        <dsp:cNvPr id="0" name=""/>
        <dsp:cNvSpPr/>
      </dsp:nvSpPr>
      <dsp:spPr>
        <a:xfrm>
          <a:off x="1675995" y="384415"/>
          <a:ext cx="2563009" cy="2563009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B722B78-D09E-488E-9C39-9AB0046944EA}">
      <dsp:nvSpPr>
        <dsp:cNvPr id="0" name=""/>
        <dsp:cNvSpPr/>
      </dsp:nvSpPr>
      <dsp:spPr>
        <a:xfrm>
          <a:off x="2367588" y="1036327"/>
          <a:ext cx="1179822" cy="11798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Higgs</a:t>
          </a:r>
          <a:endParaRPr lang="en-US" sz="2500" kern="1200" dirty="0"/>
        </a:p>
      </dsp:txBody>
      <dsp:txXfrm>
        <a:off x="2540369" y="1209108"/>
        <a:ext cx="834260" cy="834260"/>
      </dsp:txXfrm>
    </dsp:sp>
    <dsp:sp modelId="{653718F9-8485-4229-9DC3-1E3760822C94}">
      <dsp:nvSpPr>
        <dsp:cNvPr id="0" name=""/>
        <dsp:cNvSpPr/>
      </dsp:nvSpPr>
      <dsp:spPr>
        <a:xfrm>
          <a:off x="2544561" y="1208"/>
          <a:ext cx="825876" cy="82587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CDF</a:t>
          </a:r>
          <a:endParaRPr lang="en-US" sz="1500" kern="1200" dirty="0"/>
        </a:p>
      </dsp:txBody>
      <dsp:txXfrm>
        <a:off x="2665508" y="122155"/>
        <a:ext cx="583982" cy="583982"/>
      </dsp:txXfrm>
    </dsp:sp>
    <dsp:sp modelId="{BC9114B6-69DB-4F35-90BB-27B81598EC4B}">
      <dsp:nvSpPr>
        <dsp:cNvPr id="0" name=""/>
        <dsp:cNvSpPr/>
      </dsp:nvSpPr>
      <dsp:spPr>
        <a:xfrm>
          <a:off x="3796335" y="1252981"/>
          <a:ext cx="825876" cy="825876"/>
        </a:xfrm>
        <a:prstGeom prst="ellipse">
          <a:avLst/>
        </a:prstGeom>
        <a:solidFill>
          <a:schemeClr val="accent4">
            <a:hueOff val="-2010380"/>
            <a:satOff val="14035"/>
            <a:lumOff val="1503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err="1" smtClean="0"/>
            <a:t>DZero</a:t>
          </a:r>
          <a:endParaRPr lang="en-US" sz="1500" kern="1200" dirty="0"/>
        </a:p>
      </dsp:txBody>
      <dsp:txXfrm>
        <a:off x="3917282" y="1373928"/>
        <a:ext cx="583982" cy="583982"/>
      </dsp:txXfrm>
    </dsp:sp>
    <dsp:sp modelId="{E48E598D-1FDF-49A5-99D9-2B718B825A33}">
      <dsp:nvSpPr>
        <dsp:cNvPr id="0" name=""/>
        <dsp:cNvSpPr/>
      </dsp:nvSpPr>
      <dsp:spPr>
        <a:xfrm>
          <a:off x="2544561" y="2504755"/>
          <a:ext cx="825876" cy="825876"/>
        </a:xfrm>
        <a:prstGeom prst="ellipse">
          <a:avLst/>
        </a:prstGeom>
        <a:solidFill>
          <a:schemeClr val="accent4">
            <a:hueOff val="-4020761"/>
            <a:satOff val="28070"/>
            <a:lumOff val="3006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ATLAS</a:t>
          </a:r>
          <a:endParaRPr lang="en-US" sz="1500" kern="1200" dirty="0"/>
        </a:p>
      </dsp:txBody>
      <dsp:txXfrm>
        <a:off x="2665508" y="2625702"/>
        <a:ext cx="583982" cy="583982"/>
      </dsp:txXfrm>
    </dsp:sp>
    <dsp:sp modelId="{57EEF579-8680-403E-9601-74033F012C16}">
      <dsp:nvSpPr>
        <dsp:cNvPr id="0" name=""/>
        <dsp:cNvSpPr/>
      </dsp:nvSpPr>
      <dsp:spPr>
        <a:xfrm>
          <a:off x="1292788" y="1252981"/>
          <a:ext cx="825876" cy="825876"/>
        </a:xfrm>
        <a:prstGeom prst="ellipse">
          <a:avLst/>
        </a:prstGeom>
        <a:solidFill>
          <a:schemeClr val="accent4">
            <a:hueOff val="-6031141"/>
            <a:satOff val="42105"/>
            <a:lumOff val="4509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CMS</a:t>
          </a:r>
          <a:endParaRPr lang="en-US" sz="1500" kern="1200" dirty="0"/>
        </a:p>
      </dsp:txBody>
      <dsp:txXfrm>
        <a:off x="1413735" y="1373928"/>
        <a:ext cx="583982" cy="5839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13" Type="http://schemas.openxmlformats.org/officeDocument/2006/relationships/image" Target="../media/image94.emf"/><Relationship Id="rId3" Type="http://schemas.openxmlformats.org/officeDocument/2006/relationships/image" Target="../media/image84.emf"/><Relationship Id="rId7" Type="http://schemas.openxmlformats.org/officeDocument/2006/relationships/image" Target="../media/image88.emf"/><Relationship Id="rId12" Type="http://schemas.openxmlformats.org/officeDocument/2006/relationships/image" Target="../media/image93.emf"/><Relationship Id="rId17" Type="http://schemas.openxmlformats.org/officeDocument/2006/relationships/image" Target="../media/image98.emf"/><Relationship Id="rId2" Type="http://schemas.openxmlformats.org/officeDocument/2006/relationships/image" Target="../media/image83.emf"/><Relationship Id="rId16" Type="http://schemas.openxmlformats.org/officeDocument/2006/relationships/image" Target="../media/image97.emf"/><Relationship Id="rId1" Type="http://schemas.openxmlformats.org/officeDocument/2006/relationships/image" Target="../media/image82.emf"/><Relationship Id="rId6" Type="http://schemas.openxmlformats.org/officeDocument/2006/relationships/image" Target="../media/image87.emf"/><Relationship Id="rId11" Type="http://schemas.openxmlformats.org/officeDocument/2006/relationships/image" Target="../media/image92.emf"/><Relationship Id="rId5" Type="http://schemas.openxmlformats.org/officeDocument/2006/relationships/image" Target="../media/image86.emf"/><Relationship Id="rId15" Type="http://schemas.openxmlformats.org/officeDocument/2006/relationships/image" Target="../media/image96.emf"/><Relationship Id="rId10" Type="http://schemas.openxmlformats.org/officeDocument/2006/relationships/image" Target="../media/image91.emf"/><Relationship Id="rId4" Type="http://schemas.openxmlformats.org/officeDocument/2006/relationships/image" Target="../media/image85.emf"/><Relationship Id="rId9" Type="http://schemas.openxmlformats.org/officeDocument/2006/relationships/image" Target="../media/image90.emf"/><Relationship Id="rId14" Type="http://schemas.openxmlformats.org/officeDocument/2006/relationships/image" Target="../media/image9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722FE-5380-4CB1-92DD-CCF5C3A6DD4C}" type="datetimeFigureOut">
              <a:rPr lang="en-US" smtClean="0"/>
              <a:t>10/19/2011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10C7D-C817-412B-A21F-5A90DD321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38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D0794-7A1C-4F12-B8AB-CDBF68CF1E4D}" type="slidenum">
              <a:rPr lang="en-US"/>
              <a:pPr/>
              <a:t>35</a:t>
            </a:fld>
            <a:endParaRPr lang="en-US"/>
          </a:p>
        </p:txBody>
      </p:sp>
      <p:sp>
        <p:nvSpPr>
          <p:cNvPr id="162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AC3DC3-6A9E-40EF-94BC-99B5CF20C80C}" type="slidenum">
              <a:rPr lang="en-US"/>
              <a:pPr/>
              <a:t>36</a:t>
            </a:fld>
            <a:endParaRPr lang="en-US"/>
          </a:p>
        </p:txBody>
      </p:sp>
      <p:sp>
        <p:nvSpPr>
          <p:cNvPr id="159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785A68-4795-441A-9720-301C48D9FDF6}" type="slidenum">
              <a:rPr lang="en-US"/>
              <a:pPr/>
              <a:t>39</a:t>
            </a:fld>
            <a:endParaRPr lang="en-US"/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2FF188-E9D5-4A1D-97A6-70B419C38BE2}" type="slidenum">
              <a:rPr lang="en-US"/>
              <a:pPr/>
              <a:t>56</a:t>
            </a:fld>
            <a:endParaRPr lang="en-US"/>
          </a:p>
        </p:txBody>
      </p:sp>
      <p:sp>
        <p:nvSpPr>
          <p:cNvPr id="1575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5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BEF724-0801-4153-918E-1398A7299648}" type="slidenum">
              <a:rPr lang="en-US"/>
              <a:pPr/>
              <a:t>57</a:t>
            </a:fld>
            <a:endParaRPr lang="en-US"/>
          </a:p>
        </p:txBody>
      </p:sp>
      <p:sp>
        <p:nvSpPr>
          <p:cNvPr id="158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4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0A541-0AE4-4C62-A87D-E861E6854020}" type="slidenum">
              <a:rPr lang="en-US"/>
              <a:pPr/>
              <a:t>58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FCA6E-5F8F-4265-8180-435B5C031DE1}" type="slidenum">
              <a:rPr lang="en-US"/>
              <a:pPr/>
              <a:t>59</a:t>
            </a:fld>
            <a:endParaRPr lang="en-US"/>
          </a:p>
        </p:txBody>
      </p:sp>
      <p:sp>
        <p:nvSpPr>
          <p:cNvPr id="160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2BE60E6-3314-4A9D-AD6C-347940A7AE7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7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10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-d0.fnal.gov/Run2Physics/higgs/" TargetMode="External"/><Relationship Id="rId2" Type="http://schemas.openxmlformats.org/officeDocument/2006/relationships/hyperlink" Target="http://www-cdf.fnal.gov/physics/new/hdg/hdg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ms.web.cern.ch/public-news" TargetMode="External"/><Relationship Id="rId4" Type="http://schemas.openxmlformats.org/officeDocument/2006/relationships/hyperlink" Target="https://twiki.cern.ch/twiki/bin/view/AtlasPublic/HiggsPublicResults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5.bin"/><Relationship Id="rId18" Type="http://schemas.openxmlformats.org/officeDocument/2006/relationships/image" Target="../media/image88.emf"/><Relationship Id="rId26" Type="http://schemas.openxmlformats.org/officeDocument/2006/relationships/image" Target="../media/image92.emf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96.emf"/><Relationship Id="rId7" Type="http://schemas.openxmlformats.org/officeDocument/2006/relationships/oleObject" Target="../embeddings/oleObject2.bin"/><Relationship Id="rId12" Type="http://schemas.openxmlformats.org/officeDocument/2006/relationships/image" Target="../media/image85.emf"/><Relationship Id="rId17" Type="http://schemas.openxmlformats.org/officeDocument/2006/relationships/oleObject" Target="../embeddings/oleObject7.bin"/><Relationship Id="rId25" Type="http://schemas.openxmlformats.org/officeDocument/2006/relationships/oleObject" Target="../embeddings/oleObject11.bin"/><Relationship Id="rId33" Type="http://schemas.openxmlformats.org/officeDocument/2006/relationships/oleObject" Target="../embeddings/oleObject15.bin"/><Relationship Id="rId38" Type="http://schemas.openxmlformats.org/officeDocument/2006/relationships/image" Target="../media/image98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emf"/><Relationship Id="rId20" Type="http://schemas.openxmlformats.org/officeDocument/2006/relationships/image" Target="../media/image89.emf"/><Relationship Id="rId29" Type="http://schemas.openxmlformats.org/officeDocument/2006/relationships/oleObject" Target="../embeddings/oleObject13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2.emf"/><Relationship Id="rId11" Type="http://schemas.openxmlformats.org/officeDocument/2006/relationships/oleObject" Target="../embeddings/oleObject4.bin"/><Relationship Id="rId24" Type="http://schemas.openxmlformats.org/officeDocument/2006/relationships/image" Target="../media/image91.emf"/><Relationship Id="rId32" Type="http://schemas.openxmlformats.org/officeDocument/2006/relationships/image" Target="../media/image95.emf"/><Relationship Id="rId37" Type="http://schemas.openxmlformats.org/officeDocument/2006/relationships/oleObject" Target="../embeddings/oleObject17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23" Type="http://schemas.openxmlformats.org/officeDocument/2006/relationships/oleObject" Target="../embeddings/oleObject10.bin"/><Relationship Id="rId28" Type="http://schemas.openxmlformats.org/officeDocument/2006/relationships/image" Target="../media/image93.emf"/><Relationship Id="rId36" Type="http://schemas.openxmlformats.org/officeDocument/2006/relationships/image" Target="../media/image97.emf"/><Relationship Id="rId10" Type="http://schemas.openxmlformats.org/officeDocument/2006/relationships/image" Target="../media/image84.emf"/><Relationship Id="rId19" Type="http://schemas.openxmlformats.org/officeDocument/2006/relationships/oleObject" Target="../embeddings/oleObject8.bin"/><Relationship Id="rId31" Type="http://schemas.openxmlformats.org/officeDocument/2006/relationships/oleObject" Target="../embeddings/oleObject14.bin"/><Relationship Id="rId4" Type="http://schemas.openxmlformats.org/officeDocument/2006/relationships/image" Target="../media/image99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86.emf"/><Relationship Id="rId22" Type="http://schemas.openxmlformats.org/officeDocument/2006/relationships/image" Target="../media/image90.emf"/><Relationship Id="rId27" Type="http://schemas.openxmlformats.org/officeDocument/2006/relationships/oleObject" Target="../embeddings/oleObject12.bin"/><Relationship Id="rId30" Type="http://schemas.openxmlformats.org/officeDocument/2006/relationships/image" Target="../media/image94.emf"/><Relationship Id="rId35" Type="http://schemas.openxmlformats.org/officeDocument/2006/relationships/oleObject" Target="../embeddings/oleObject16.bin"/><Relationship Id="rId8" Type="http://schemas.openxmlformats.org/officeDocument/2006/relationships/image" Target="../media/image83.emf"/><Relationship Id="rId3" Type="http://schemas.openxmlformats.org/officeDocument/2006/relationships/notesSlide" Target="../notesSlides/notesSlide5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image" Target="../media/image81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57.png"/><Relationship Id="rId10" Type="http://schemas.openxmlformats.org/officeDocument/2006/relationships/image" Target="../media/image105.wmf"/><Relationship Id="rId4" Type="http://schemas.openxmlformats.org/officeDocument/2006/relationships/image" Target="../media/image100.png"/><Relationship Id="rId9" Type="http://schemas.openxmlformats.org/officeDocument/2006/relationships/image" Target="../media/image10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ffectLst>
                  <a:reflection stA="45000" endPos="14000" dist="12700" dir="5400000" sy="-100000" algn="bl" rotWithShape="0"/>
                </a:effectLst>
              </a:rPr>
              <a:t>Searches for the Higgs boson</a:t>
            </a:r>
            <a:endParaRPr lang="en-US" dirty="0">
              <a:effectLst>
                <a:reflection stA="45000" endPos="14000" dist="127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Eduard</a:t>
            </a:r>
            <a:r>
              <a:rPr lang="es-MX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Cruz Burelo</a:t>
            </a:r>
          </a:p>
          <a:p>
            <a:r>
              <a:rPr lang="es-MX" dirty="0" err="1" smtClean="0"/>
              <a:t>Department</a:t>
            </a:r>
            <a:r>
              <a:rPr lang="es-MX" dirty="0" smtClean="0"/>
              <a:t> of </a:t>
            </a:r>
            <a:r>
              <a:rPr lang="es-MX" dirty="0" err="1" smtClean="0"/>
              <a:t>Physics</a:t>
            </a:r>
            <a:endParaRPr lang="es-MX" dirty="0" smtClean="0"/>
          </a:p>
          <a:p>
            <a:r>
              <a:rPr lang="es-MX" dirty="0" smtClean="0"/>
              <a:t>CINVESTAV-IPN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1543038" cy="1700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03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follow one example (</a:t>
            </a:r>
            <a:r>
              <a:rPr lang="en-US" dirty="0" err="1" smtClean="0"/>
              <a:t>Tevatron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10</a:t>
            </a:fld>
            <a:endParaRPr lang="en-US"/>
          </a:p>
        </p:txBody>
      </p:sp>
      <p:sp>
        <p:nvSpPr>
          <p:cNvPr id="6" name="Freeform 39"/>
          <p:cNvSpPr>
            <a:spLocks/>
          </p:cNvSpPr>
          <p:nvPr/>
        </p:nvSpPr>
        <p:spPr bwMode="auto">
          <a:xfrm>
            <a:off x="3456683" y="5383039"/>
            <a:ext cx="533400" cy="382587"/>
          </a:xfrm>
          <a:custGeom>
            <a:avLst/>
            <a:gdLst/>
            <a:ahLst/>
            <a:cxnLst>
              <a:cxn ang="0">
                <a:pos x="0" y="440"/>
              </a:cxn>
              <a:cxn ang="0">
                <a:pos x="48" y="440"/>
              </a:cxn>
              <a:cxn ang="0">
                <a:pos x="192" y="8"/>
              </a:cxn>
              <a:cxn ang="0">
                <a:pos x="288" y="488"/>
              </a:cxn>
              <a:cxn ang="0">
                <a:pos x="384" y="584"/>
              </a:cxn>
            </a:cxnLst>
            <a:rect l="0" t="0" r="r" b="b"/>
            <a:pathLst>
              <a:path w="384" h="584">
                <a:moveTo>
                  <a:pt x="0" y="440"/>
                </a:moveTo>
                <a:cubicBezTo>
                  <a:pt x="8" y="476"/>
                  <a:pt x="16" y="512"/>
                  <a:pt x="48" y="440"/>
                </a:cubicBezTo>
                <a:cubicBezTo>
                  <a:pt x="80" y="368"/>
                  <a:pt x="152" y="0"/>
                  <a:pt x="192" y="8"/>
                </a:cubicBezTo>
                <a:cubicBezTo>
                  <a:pt x="232" y="16"/>
                  <a:pt x="256" y="392"/>
                  <a:pt x="288" y="488"/>
                </a:cubicBezTo>
                <a:cubicBezTo>
                  <a:pt x="320" y="584"/>
                  <a:pt x="368" y="568"/>
                  <a:pt x="384" y="584"/>
                </a:cubicBezTo>
              </a:path>
            </a:pathLst>
          </a:custGeom>
          <a:gradFill rotWithShape="1">
            <a:gsLst>
              <a:gs pos="0">
                <a:schemeClr val="folHlink">
                  <a:gamma/>
                  <a:shade val="46275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Freeform 37"/>
          <p:cNvSpPr>
            <a:spLocks/>
          </p:cNvSpPr>
          <p:nvPr/>
        </p:nvSpPr>
        <p:spPr bwMode="auto">
          <a:xfrm>
            <a:off x="2766120" y="5079826"/>
            <a:ext cx="457200" cy="533400"/>
          </a:xfrm>
          <a:custGeom>
            <a:avLst/>
            <a:gdLst/>
            <a:ahLst/>
            <a:cxnLst>
              <a:cxn ang="0">
                <a:pos x="0" y="440"/>
              </a:cxn>
              <a:cxn ang="0">
                <a:pos x="48" y="440"/>
              </a:cxn>
              <a:cxn ang="0">
                <a:pos x="192" y="8"/>
              </a:cxn>
              <a:cxn ang="0">
                <a:pos x="288" y="488"/>
              </a:cxn>
              <a:cxn ang="0">
                <a:pos x="384" y="584"/>
              </a:cxn>
            </a:cxnLst>
            <a:rect l="0" t="0" r="r" b="b"/>
            <a:pathLst>
              <a:path w="384" h="584">
                <a:moveTo>
                  <a:pt x="0" y="440"/>
                </a:moveTo>
                <a:cubicBezTo>
                  <a:pt x="8" y="476"/>
                  <a:pt x="16" y="512"/>
                  <a:pt x="48" y="440"/>
                </a:cubicBezTo>
                <a:cubicBezTo>
                  <a:pt x="80" y="368"/>
                  <a:pt x="152" y="0"/>
                  <a:pt x="192" y="8"/>
                </a:cubicBezTo>
                <a:cubicBezTo>
                  <a:pt x="232" y="16"/>
                  <a:pt x="256" y="392"/>
                  <a:pt x="288" y="488"/>
                </a:cubicBezTo>
                <a:cubicBezTo>
                  <a:pt x="320" y="584"/>
                  <a:pt x="368" y="568"/>
                  <a:pt x="384" y="584"/>
                </a:cubicBezTo>
              </a:path>
            </a:pathLst>
          </a:custGeom>
          <a:gradFill rotWithShape="1">
            <a:gsLst>
              <a:gs pos="0">
                <a:srgbClr val="777777">
                  <a:gamma/>
                  <a:shade val="46275"/>
                  <a:invGamma/>
                </a:srgbClr>
              </a:gs>
              <a:gs pos="50000">
                <a:srgbClr val="777777"/>
              </a:gs>
              <a:gs pos="100000">
                <a:srgbClr val="777777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Freeform 27"/>
          <p:cNvSpPr>
            <a:spLocks/>
          </p:cNvSpPr>
          <p:nvPr/>
        </p:nvSpPr>
        <p:spPr bwMode="auto">
          <a:xfrm>
            <a:off x="1318320" y="4381326"/>
            <a:ext cx="381000" cy="927100"/>
          </a:xfrm>
          <a:custGeom>
            <a:avLst/>
            <a:gdLst/>
            <a:ahLst/>
            <a:cxnLst>
              <a:cxn ang="0">
                <a:pos x="0" y="440"/>
              </a:cxn>
              <a:cxn ang="0">
                <a:pos x="48" y="440"/>
              </a:cxn>
              <a:cxn ang="0">
                <a:pos x="192" y="8"/>
              </a:cxn>
              <a:cxn ang="0">
                <a:pos x="288" y="488"/>
              </a:cxn>
              <a:cxn ang="0">
                <a:pos x="384" y="584"/>
              </a:cxn>
            </a:cxnLst>
            <a:rect l="0" t="0" r="r" b="b"/>
            <a:pathLst>
              <a:path w="384" h="584">
                <a:moveTo>
                  <a:pt x="0" y="440"/>
                </a:moveTo>
                <a:cubicBezTo>
                  <a:pt x="8" y="476"/>
                  <a:pt x="16" y="512"/>
                  <a:pt x="48" y="440"/>
                </a:cubicBezTo>
                <a:cubicBezTo>
                  <a:pt x="80" y="368"/>
                  <a:pt x="152" y="0"/>
                  <a:pt x="192" y="8"/>
                </a:cubicBezTo>
                <a:cubicBezTo>
                  <a:pt x="232" y="16"/>
                  <a:pt x="256" y="392"/>
                  <a:pt x="288" y="488"/>
                </a:cubicBezTo>
                <a:cubicBezTo>
                  <a:pt x="320" y="584"/>
                  <a:pt x="368" y="568"/>
                  <a:pt x="384" y="584"/>
                </a:cubicBezTo>
              </a:path>
            </a:pathLst>
          </a:cu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>
            <a:off x="480120" y="1955626"/>
            <a:ext cx="0" cy="41910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>
            <a:off x="251520" y="5994226"/>
            <a:ext cx="8382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>
            <a:spLocks/>
          </p:cNvSpPr>
          <p:nvPr/>
        </p:nvSpPr>
        <p:spPr bwMode="auto">
          <a:xfrm>
            <a:off x="556320" y="2793826"/>
            <a:ext cx="6400800" cy="3200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960"/>
              </a:cxn>
              <a:cxn ang="0">
                <a:pos x="624" y="1536"/>
              </a:cxn>
              <a:cxn ang="0">
                <a:pos x="2256" y="1872"/>
              </a:cxn>
              <a:cxn ang="0">
                <a:pos x="4032" y="2016"/>
              </a:cxn>
            </a:cxnLst>
            <a:rect l="0" t="0" r="r" b="b"/>
            <a:pathLst>
              <a:path w="4032" h="2016">
                <a:moveTo>
                  <a:pt x="0" y="0"/>
                </a:moveTo>
                <a:cubicBezTo>
                  <a:pt x="20" y="352"/>
                  <a:pt x="40" y="704"/>
                  <a:pt x="144" y="960"/>
                </a:cubicBezTo>
                <a:cubicBezTo>
                  <a:pt x="248" y="1216"/>
                  <a:pt x="272" y="1384"/>
                  <a:pt x="624" y="1536"/>
                </a:cubicBezTo>
                <a:cubicBezTo>
                  <a:pt x="976" y="1688"/>
                  <a:pt x="1688" y="1792"/>
                  <a:pt x="2256" y="1872"/>
                </a:cubicBezTo>
                <a:cubicBezTo>
                  <a:pt x="2824" y="1952"/>
                  <a:pt x="3428" y="1984"/>
                  <a:pt x="4032" y="2016"/>
                </a:cubicBezTo>
              </a:path>
            </a:pathLst>
          </a:custGeom>
          <a:noFill/>
          <a:ln w="571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7261920" y="5994226"/>
            <a:ext cx="9144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Text Box 26"/>
          <p:cNvSpPr txBox="1">
            <a:spLocks noChangeArrowheads="1"/>
          </p:cNvSpPr>
          <p:nvPr/>
        </p:nvSpPr>
        <p:spPr bwMode="auto">
          <a:xfrm>
            <a:off x="7338120" y="5994226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TeV</a:t>
            </a: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2004120" y="2031826"/>
            <a:ext cx="533400" cy="419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2004120" y="5994226"/>
            <a:ext cx="533400" cy="0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4823520" y="2184226"/>
            <a:ext cx="533400" cy="396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31"/>
          <p:cNvSpPr>
            <a:spLocks noChangeShapeType="1"/>
          </p:cNvSpPr>
          <p:nvPr/>
        </p:nvSpPr>
        <p:spPr bwMode="auto">
          <a:xfrm>
            <a:off x="4823520" y="5994226"/>
            <a:ext cx="533400" cy="0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861120" y="1879426"/>
            <a:ext cx="228600" cy="441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33"/>
          <p:cNvSpPr>
            <a:spLocks noChangeShapeType="1"/>
          </p:cNvSpPr>
          <p:nvPr/>
        </p:nvSpPr>
        <p:spPr bwMode="auto">
          <a:xfrm>
            <a:off x="784920" y="5994226"/>
            <a:ext cx="381000" cy="0"/>
          </a:xfrm>
          <a:prstGeom prst="line">
            <a:avLst/>
          </a:prstGeom>
          <a:noFill/>
          <a:ln w="57150">
            <a:solidFill>
              <a:schemeClr val="folHlink"/>
            </a:solidFill>
            <a:prstDash val="sysDot"/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Text Box 34"/>
          <p:cNvSpPr txBox="1">
            <a:spLocks noChangeArrowheads="1"/>
          </p:cNvSpPr>
          <p:nvPr/>
        </p:nvSpPr>
        <p:spPr bwMode="auto">
          <a:xfrm>
            <a:off x="327720" y="6146626"/>
            <a:ext cx="685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MeV</a:t>
            </a:r>
          </a:p>
        </p:txBody>
      </p:sp>
      <p:sp>
        <p:nvSpPr>
          <p:cNvPr id="21" name="Text Box 35"/>
          <p:cNvSpPr txBox="1">
            <a:spLocks noChangeArrowheads="1"/>
          </p:cNvSpPr>
          <p:nvPr/>
        </p:nvSpPr>
        <p:spPr bwMode="auto">
          <a:xfrm>
            <a:off x="1165920" y="6070426"/>
            <a:ext cx="990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/>
              <a:t>few GeV</a:t>
            </a:r>
          </a:p>
        </p:txBody>
      </p:sp>
      <p:sp>
        <p:nvSpPr>
          <p:cNvPr id="22" name="Text Box 36"/>
          <p:cNvSpPr txBox="1">
            <a:spLocks noChangeArrowheads="1"/>
          </p:cNvSpPr>
          <p:nvPr/>
        </p:nvSpPr>
        <p:spPr bwMode="auto">
          <a:xfrm>
            <a:off x="2994720" y="6070426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GeV</a:t>
            </a:r>
          </a:p>
        </p:txBody>
      </p:sp>
      <p:pic>
        <p:nvPicPr>
          <p:cNvPr id="23" name="Picture 40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4120" y="5384626"/>
            <a:ext cx="1428750" cy="1428750"/>
          </a:xfrm>
          <a:prstGeom prst="rect">
            <a:avLst/>
          </a:prstGeom>
          <a:noFill/>
        </p:spPr>
      </p:pic>
      <p:sp>
        <p:nvSpPr>
          <p:cNvPr id="24" name="Line 41"/>
          <p:cNvSpPr>
            <a:spLocks noChangeShapeType="1"/>
          </p:cNvSpPr>
          <p:nvPr/>
        </p:nvSpPr>
        <p:spPr bwMode="auto">
          <a:xfrm flipH="1">
            <a:off x="5814120" y="5994226"/>
            <a:ext cx="22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Line 42"/>
          <p:cNvSpPr>
            <a:spLocks noChangeShapeType="1"/>
          </p:cNvSpPr>
          <p:nvPr/>
        </p:nvSpPr>
        <p:spPr bwMode="auto">
          <a:xfrm flipH="1">
            <a:off x="6271320" y="5994226"/>
            <a:ext cx="762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Line 43"/>
          <p:cNvSpPr>
            <a:spLocks noChangeShapeType="1"/>
          </p:cNvSpPr>
          <p:nvPr/>
        </p:nvSpPr>
        <p:spPr bwMode="auto">
          <a:xfrm flipH="1">
            <a:off x="6423720" y="5994226"/>
            <a:ext cx="609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Line 44"/>
          <p:cNvSpPr>
            <a:spLocks noChangeShapeType="1"/>
          </p:cNvSpPr>
          <p:nvPr/>
        </p:nvSpPr>
        <p:spPr bwMode="auto">
          <a:xfrm flipH="1">
            <a:off x="7033320" y="5994226"/>
            <a:ext cx="2286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Freeform 46"/>
          <p:cNvSpPr>
            <a:spLocks/>
          </p:cNvSpPr>
          <p:nvPr/>
        </p:nvSpPr>
        <p:spPr bwMode="auto">
          <a:xfrm>
            <a:off x="6576120" y="5613226"/>
            <a:ext cx="228600" cy="342900"/>
          </a:xfrm>
          <a:custGeom>
            <a:avLst/>
            <a:gdLst/>
            <a:ahLst/>
            <a:cxnLst>
              <a:cxn ang="0">
                <a:pos x="0" y="1024"/>
              </a:cxn>
              <a:cxn ang="0">
                <a:pos x="240" y="880"/>
              </a:cxn>
              <a:cxn ang="0">
                <a:pos x="384" y="16"/>
              </a:cxn>
              <a:cxn ang="0">
                <a:pos x="480" y="784"/>
              </a:cxn>
              <a:cxn ang="0">
                <a:pos x="528" y="976"/>
              </a:cxn>
              <a:cxn ang="0">
                <a:pos x="624" y="1024"/>
              </a:cxn>
            </a:cxnLst>
            <a:rect l="0" t="0" r="r" b="b"/>
            <a:pathLst>
              <a:path w="624" h="1048">
                <a:moveTo>
                  <a:pt x="0" y="1024"/>
                </a:moveTo>
                <a:cubicBezTo>
                  <a:pt x="88" y="1036"/>
                  <a:pt x="176" y="1048"/>
                  <a:pt x="240" y="880"/>
                </a:cubicBezTo>
                <a:cubicBezTo>
                  <a:pt x="304" y="712"/>
                  <a:pt x="344" y="32"/>
                  <a:pt x="384" y="16"/>
                </a:cubicBezTo>
                <a:cubicBezTo>
                  <a:pt x="424" y="0"/>
                  <a:pt x="456" y="624"/>
                  <a:pt x="480" y="784"/>
                </a:cubicBezTo>
                <a:cubicBezTo>
                  <a:pt x="504" y="944"/>
                  <a:pt x="504" y="936"/>
                  <a:pt x="528" y="976"/>
                </a:cubicBezTo>
                <a:cubicBezTo>
                  <a:pt x="552" y="1016"/>
                  <a:pt x="588" y="1020"/>
                  <a:pt x="624" y="1024"/>
                </a:cubicBezTo>
              </a:path>
            </a:pathLst>
          </a:custGeom>
          <a:gradFill rotWithShape="1">
            <a:gsLst>
              <a:gs pos="0">
                <a:srgbClr val="CC9900">
                  <a:gamma/>
                  <a:shade val="46275"/>
                  <a:invGamma/>
                </a:srgbClr>
              </a:gs>
              <a:gs pos="50000">
                <a:srgbClr val="CC9900"/>
              </a:gs>
              <a:gs pos="100000">
                <a:srgbClr val="CC9900">
                  <a:gamma/>
                  <a:shade val="46275"/>
                  <a:invGamma/>
                </a:srgbClr>
              </a:gs>
            </a:gsLst>
            <a:lin ang="0" scaled="1"/>
          </a:gradFill>
          <a:ln w="28575" cap="rnd" cmpd="sng">
            <a:solidFill>
              <a:srgbClr val="FF00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9" name="Text Box 47"/>
          <p:cNvSpPr txBox="1">
            <a:spLocks noChangeArrowheads="1"/>
          </p:cNvSpPr>
          <p:nvPr/>
        </p:nvSpPr>
        <p:spPr bwMode="auto">
          <a:xfrm>
            <a:off x="7185720" y="4698826"/>
            <a:ext cx="1371600" cy="650875"/>
          </a:xfrm>
          <a:prstGeom prst="rect">
            <a:avLst/>
          </a:prstGeom>
          <a:solidFill>
            <a:srgbClr val="FFFF99"/>
          </a:solidFill>
          <a:ln w="9525">
            <a:solidFill>
              <a:srgbClr val="FF99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Z’,W’,KK modes, etc.</a:t>
            </a:r>
          </a:p>
        </p:txBody>
      </p:sp>
      <p:sp>
        <p:nvSpPr>
          <p:cNvPr id="30" name="Text Box 48"/>
          <p:cNvSpPr txBox="1">
            <a:spLocks noChangeArrowheads="1"/>
          </p:cNvSpPr>
          <p:nvPr/>
        </p:nvSpPr>
        <p:spPr bwMode="auto">
          <a:xfrm>
            <a:off x="3680520" y="3860626"/>
            <a:ext cx="1219200" cy="6413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Z, W, top, Higgs?</a:t>
            </a:r>
          </a:p>
        </p:txBody>
      </p:sp>
      <p:sp>
        <p:nvSpPr>
          <p:cNvPr id="33" name="Line 51"/>
          <p:cNvSpPr>
            <a:spLocks noChangeShapeType="1"/>
          </p:cNvSpPr>
          <p:nvPr/>
        </p:nvSpPr>
        <p:spPr bwMode="auto">
          <a:xfrm>
            <a:off x="3985320" y="4470226"/>
            <a:ext cx="0" cy="8382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4" name="Line 52"/>
          <p:cNvSpPr>
            <a:spLocks noChangeShapeType="1"/>
          </p:cNvSpPr>
          <p:nvPr/>
        </p:nvSpPr>
        <p:spPr bwMode="auto">
          <a:xfrm flipH="1">
            <a:off x="6957120" y="5003626"/>
            <a:ext cx="228600" cy="3810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72000" y="2031826"/>
            <a:ext cx="29523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 mass region we would like to test for a Higgs?</a:t>
            </a:r>
            <a:endParaRPr lang="en-US" dirty="0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9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Low/High mass region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11</a:t>
            </a:fld>
            <a:endParaRPr lang="en-US"/>
          </a:p>
        </p:txBody>
      </p:sp>
      <p:pic>
        <p:nvPicPr>
          <p:cNvPr id="5" name="Imagen 2" descr="Captura de pantalla 2011-09-14 a las 05.11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1532426"/>
            <a:ext cx="8316416" cy="532557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CDF and </a:t>
            </a:r>
            <a:r>
              <a:rPr lang="en-US" dirty="0" err="1" smtClean="0"/>
              <a:t>Dzero</a:t>
            </a:r>
            <a:r>
              <a:rPr lang="en-US" dirty="0" smtClean="0"/>
              <a:t> detectors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9768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559768"/>
            <a:ext cx="320040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t="10248" r="14305" b="8862"/>
          <a:stretch>
            <a:fillRect/>
          </a:stretch>
        </p:blipFill>
        <p:spPr bwMode="auto">
          <a:xfrm>
            <a:off x="3387725" y="1559768"/>
            <a:ext cx="6508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45"/>
          <a:stretch>
            <a:fillRect/>
          </a:stretch>
        </p:blipFill>
        <p:spPr bwMode="auto">
          <a:xfrm>
            <a:off x="0" y="4549030"/>
            <a:ext cx="3276600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352800" y="4760168"/>
            <a:ext cx="2286000" cy="1614487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pitchFamily="34" charset="0"/>
              </a:rPr>
              <a:t>Important: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Arial" pitchFamily="34" charset="0"/>
              </a:rPr>
              <a:t> Triggering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Arial" pitchFamily="34" charset="0"/>
              </a:rPr>
              <a:t> Muons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Arial" pitchFamily="34" charset="0"/>
              </a:rPr>
              <a:t> Tracking/vertexing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5"/>
          <a:stretch>
            <a:fillRect/>
          </a:stretch>
        </p:blipFill>
        <p:spPr bwMode="auto">
          <a:xfrm>
            <a:off x="5695950" y="4607768"/>
            <a:ext cx="3219450" cy="209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searches at the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13</a:t>
            </a:fld>
            <a:endParaRPr lang="en-US"/>
          </a:p>
        </p:txBody>
      </p:sp>
      <p:pic>
        <p:nvPicPr>
          <p:cNvPr id="7" name="Content Placeholder 6" descr="Picture 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-1040"/>
          <a:stretch/>
        </p:blipFill>
        <p:spPr bwMode="auto">
          <a:xfrm>
            <a:off x="0" y="1461913"/>
            <a:ext cx="5081613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63" y="3284984"/>
            <a:ext cx="193516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/>
          </p:cNvSpPr>
          <p:nvPr/>
        </p:nvSpPr>
        <p:spPr bwMode="auto">
          <a:xfrm>
            <a:off x="6475438" y="3182938"/>
            <a:ext cx="1093788" cy="24606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28575" bIns="0">
            <a:spAutoFit/>
          </a:bodyPr>
          <a:lstStyle/>
          <a:p>
            <a:pPr marL="28575" algn="ctr"/>
            <a:r>
              <a:rPr lang="en-US" sz="16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ZH </a:t>
            </a:r>
            <a:r>
              <a:rPr lang="en-US" sz="1600" dirty="0">
                <a:solidFill>
                  <a:schemeClr val="tx1"/>
                </a:solidFill>
                <a:latin typeface="+mj-lt"/>
                <a:sym typeface="Symbol" pitchFamily="18" charset="2"/>
              </a:rPr>
              <a:t>→</a:t>
            </a:r>
            <a:r>
              <a:rPr lang="en-US" sz="16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  <a:sym typeface="Symbol" pitchFamily="18" charset="2"/>
              </a:rPr>
              <a:t>νν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sym typeface="Century Gothic" pitchFamily="34" charset="0"/>
              </a:rPr>
              <a:t>bb</a:t>
            </a:r>
            <a:endParaRPr lang="en-US" sz="1600" b="1" dirty="0">
              <a:solidFill>
                <a:schemeClr val="tx1"/>
              </a:solidFill>
              <a:latin typeface="+mj-lt"/>
              <a:sym typeface="Century Gothic" pitchFamily="34" charset="0"/>
            </a:endParaRPr>
          </a:p>
        </p:txBody>
      </p:sp>
      <p:sp>
        <p:nvSpPr>
          <p:cNvPr id="12" name="Rectangle 9"/>
          <p:cNvSpPr>
            <a:spLocks/>
          </p:cNvSpPr>
          <p:nvPr/>
        </p:nvSpPr>
        <p:spPr bwMode="auto">
          <a:xfrm>
            <a:off x="5435626" y="1598761"/>
            <a:ext cx="1112837" cy="24606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28575" bIns="0">
            <a:spAutoFit/>
          </a:bodyPr>
          <a:lstStyle/>
          <a:p>
            <a:pPr marL="28575" algn="ctr"/>
            <a:r>
              <a:rPr lang="en-US" sz="1600" b="1" dirty="0">
                <a:solidFill>
                  <a:schemeClr val="tx1"/>
                </a:solidFill>
                <a:latin typeface="Century Gothic" pitchFamily="34" charset="0"/>
                <a:sym typeface="Century Gothic" pitchFamily="34" charset="0"/>
              </a:rPr>
              <a:t>ZH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Arial"/>
                <a:sym typeface="Symbol" pitchFamily="18" charset="2"/>
              </a:rPr>
              <a:t>→</a:t>
            </a:r>
            <a:r>
              <a:rPr lang="en-US" sz="1600" b="1" dirty="0" smtClean="0">
                <a:solidFill>
                  <a:schemeClr val="tx1"/>
                </a:solidFill>
                <a:latin typeface="Century Gothic" pitchFamily="34" charset="0"/>
                <a:sym typeface="Century Gothic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Century Gothic" pitchFamily="34" charset="0"/>
                <a:sym typeface="Century Gothic" pitchFamily="34" charset="0"/>
              </a:rPr>
              <a:t>llbb</a:t>
            </a:r>
            <a:endParaRPr lang="en-US" sz="1600" b="1" dirty="0">
              <a:solidFill>
                <a:schemeClr val="tx1"/>
              </a:solidFill>
              <a:latin typeface="Century Gothic" pitchFamily="34" charset="0"/>
              <a:sym typeface="Century Gothic" pitchFamily="34" charset="0"/>
            </a:endParaRPr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613" y="1728664"/>
            <a:ext cx="203993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"/>
          <p:cNvSpPr>
            <a:spLocks/>
          </p:cNvSpPr>
          <p:nvPr/>
        </p:nvSpPr>
        <p:spPr bwMode="auto">
          <a:xfrm>
            <a:off x="6421463" y="4657626"/>
            <a:ext cx="1357313" cy="2159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28575" bIns="0">
            <a:spAutoFit/>
          </a:bodyPr>
          <a:lstStyle/>
          <a:p>
            <a:pPr marL="28575" algn="ctr"/>
            <a:r>
              <a:rPr lang="en-US" sz="14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H 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Symbol" pitchFamily="18" charset="2"/>
              </a:rPr>
              <a:t>→ </a:t>
            </a:r>
            <a:r>
              <a:rPr lang="en-US" sz="14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WW </a:t>
            </a:r>
            <a:r>
              <a:rPr lang="en-US" sz="1400" dirty="0">
                <a:solidFill>
                  <a:schemeClr val="tx1"/>
                </a:solidFill>
                <a:latin typeface="+mj-lt"/>
                <a:sym typeface="Symbol" pitchFamily="18" charset="2"/>
              </a:rPr>
              <a:t>→</a:t>
            </a:r>
            <a:r>
              <a:rPr lang="en-US" sz="14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+mj-lt"/>
                <a:sym typeface="Century Gothic" pitchFamily="34" charset="0"/>
              </a:rPr>
              <a:t>l</a:t>
            </a:r>
            <a:r>
              <a:rPr lang="en-US" sz="1400" dirty="0" err="1">
                <a:solidFill>
                  <a:schemeClr val="tx1"/>
                </a:solidFill>
                <a:latin typeface="+mj-lt"/>
                <a:sym typeface="Symbol" pitchFamily="18" charset="2"/>
              </a:rPr>
              <a:t>ν</a:t>
            </a:r>
            <a:r>
              <a:rPr lang="en-US" sz="1400" b="1" dirty="0" err="1">
                <a:solidFill>
                  <a:schemeClr val="tx1"/>
                </a:solidFill>
                <a:latin typeface="+mj-lt"/>
                <a:sym typeface="Century Gothic" pitchFamily="34" charset="0"/>
              </a:rPr>
              <a:t>l</a:t>
            </a:r>
            <a:r>
              <a:rPr lang="en-US" sz="1400" dirty="0" err="1">
                <a:solidFill>
                  <a:schemeClr val="tx1"/>
                </a:solidFill>
                <a:latin typeface="+mj-lt"/>
                <a:sym typeface="Symbol" pitchFamily="18" charset="2"/>
              </a:rPr>
              <a:t>ν</a:t>
            </a:r>
            <a:endParaRPr lang="en-US" sz="1400" dirty="0">
              <a:solidFill>
                <a:schemeClr val="tx1"/>
              </a:solidFill>
              <a:latin typeface="+mj-lt"/>
              <a:sym typeface="Symbol" pitchFamily="18" charset="2"/>
            </a:endParaRPr>
          </a:p>
        </p:txBody>
      </p:sp>
      <p:pic>
        <p:nvPicPr>
          <p:cNvPr id="16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76" y="4928642"/>
            <a:ext cx="1989137" cy="123666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551" y="1800101"/>
            <a:ext cx="1989137" cy="14128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7"/>
          <p:cNvSpPr>
            <a:spLocks/>
          </p:cNvSpPr>
          <p:nvPr/>
        </p:nvSpPr>
        <p:spPr bwMode="auto">
          <a:xfrm>
            <a:off x="7416826" y="1598761"/>
            <a:ext cx="1214437" cy="24606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28575" bIns="0">
            <a:spAutoFit/>
          </a:bodyPr>
          <a:lstStyle/>
          <a:p>
            <a:pPr marL="28575" algn="ctr"/>
            <a:r>
              <a:rPr lang="en-US" sz="16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WH </a:t>
            </a:r>
            <a:r>
              <a:rPr lang="en-US" sz="1600" dirty="0">
                <a:solidFill>
                  <a:schemeClr val="tx1"/>
                </a:solidFill>
                <a:latin typeface="+mj-lt"/>
                <a:sym typeface="Symbol" pitchFamily="18" charset="2"/>
              </a:rPr>
              <a:t>→</a:t>
            </a:r>
            <a:r>
              <a:rPr lang="en-US" sz="1600" b="1" dirty="0">
                <a:solidFill>
                  <a:schemeClr val="tx1"/>
                </a:solidFill>
                <a:latin typeface="+mj-lt"/>
                <a:sym typeface="Century Gothic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sym typeface="Century Gothic" pitchFamily="34" charset="0"/>
              </a:rPr>
              <a:t>l</a:t>
            </a:r>
            <a:r>
              <a:rPr lang="en-US" sz="1600" dirty="0" err="1">
                <a:solidFill>
                  <a:schemeClr val="tx1"/>
                </a:solidFill>
                <a:latin typeface="+mj-lt"/>
                <a:sym typeface="Symbol" pitchFamily="18" charset="2"/>
              </a:rPr>
              <a:t>ν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sym typeface="Century Gothic" pitchFamily="34" charset="0"/>
              </a:rPr>
              <a:t>bb</a:t>
            </a:r>
            <a:endParaRPr lang="en-US" sz="1600" b="1" dirty="0">
              <a:solidFill>
                <a:schemeClr val="tx1"/>
              </a:solidFill>
              <a:latin typeface="+mj-lt"/>
              <a:sym typeface="Century Gothic" pitchFamily="34" charset="0"/>
            </a:endParaRPr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5021288" y="6016526"/>
            <a:ext cx="41116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0000FF"/>
                </a:solidFill>
                <a:latin typeface="Calibri" pitchFamily="34" charset="0"/>
              </a:rPr>
              <a:t>Note</a:t>
            </a:r>
            <a:r>
              <a:rPr lang="en-US" dirty="0">
                <a:latin typeface="Calibri" pitchFamily="34" charset="0"/>
              </a:rPr>
              <a:t>: These are the most sensitive channels but all non-negligible production and decay modes are considered.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Productions rates at the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6" descr="HiggsEvents.g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3" r="2081"/>
          <a:stretch/>
        </p:blipFill>
        <p:spPr>
          <a:xfrm>
            <a:off x="249382" y="1556792"/>
            <a:ext cx="6192982" cy="4169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475656" y="5766355"/>
            <a:ext cx="6840760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About 1000 Higgs events expected to be produced</a:t>
            </a:r>
          </a:p>
          <a:p>
            <a:pPr algn="ctr"/>
            <a:r>
              <a:rPr lang="en-US" sz="2400" dirty="0">
                <a:latin typeface="Calibri" pitchFamily="34" charset="0"/>
              </a:rPr>
              <a:t>at the </a:t>
            </a:r>
            <a:r>
              <a:rPr lang="en-US" sz="2400" dirty="0" err="1">
                <a:latin typeface="Calibri" pitchFamily="34" charset="0"/>
              </a:rPr>
              <a:t>Tevatron</a:t>
            </a:r>
            <a:r>
              <a:rPr lang="en-US" sz="2400" dirty="0">
                <a:latin typeface="Calibri" pitchFamily="34" charset="0"/>
              </a:rPr>
              <a:t> in the full </a:t>
            </a:r>
            <a:r>
              <a:rPr lang="en-US" sz="2400" dirty="0" smtClean="0">
                <a:latin typeface="Calibri" pitchFamily="34" charset="0"/>
              </a:rPr>
              <a:t>dataset</a:t>
            </a:r>
            <a:r>
              <a:rPr lang="en-US" sz="2400" dirty="0">
                <a:latin typeface="Calibri" pitchFamily="34" charset="0"/>
              </a:rPr>
              <a:t> </a:t>
            </a:r>
            <a:r>
              <a:rPr lang="en-US" sz="2400" dirty="0" smtClean="0">
                <a:latin typeface="Calibri" pitchFamily="34" charset="0"/>
              </a:rPr>
              <a:t>(10 </a:t>
            </a:r>
            <a:r>
              <a:rPr lang="en-US" sz="2400" dirty="0">
                <a:latin typeface="Calibri" pitchFamily="34" charset="0"/>
              </a:rPr>
              <a:t>fb</a:t>
            </a:r>
            <a:r>
              <a:rPr lang="en-US" sz="2400" baseline="30000" dirty="0">
                <a:latin typeface="Calibri" pitchFamily="34" charset="0"/>
              </a:rPr>
              <a:t>-1</a:t>
            </a:r>
            <a:r>
              <a:rPr lang="en-US" sz="2400" dirty="0">
                <a:latin typeface="Calibri" pitchFamily="34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20272" y="1916832"/>
            <a:ext cx="1872208" cy="230832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For a given experiment (CDF/</a:t>
            </a:r>
            <a:r>
              <a:rPr lang="en-US" dirty="0" err="1" smtClean="0"/>
              <a:t>DZero</a:t>
            </a:r>
            <a:r>
              <a:rPr lang="en-US" dirty="0" smtClean="0"/>
              <a:t>) we still have to take into account efficiencies and acceptances effects. 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Let’s follow one example: H</a:t>
            </a:r>
            <a:r>
              <a:rPr lang="en-US" dirty="0" smtClean="0">
                <a:latin typeface="Arial"/>
                <a:cs typeface="Arial"/>
              </a:rPr>
              <a:t>→W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W</a:t>
            </a:r>
            <a:r>
              <a:rPr lang="en-US" baseline="30000" dirty="0" smtClean="0">
                <a:latin typeface="Arial"/>
                <a:cs typeface="Arial"/>
              </a:rPr>
              <a:t>-</a:t>
            </a:r>
            <a:endParaRPr lang="en-US" baseline="30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628800"/>
            <a:ext cx="7704855" cy="4947072"/>
          </a:xfrm>
          <a:prstGeom prst="rect">
            <a:avLst/>
          </a:prstGeom>
          <a:noFill/>
          <a:ln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5000"/>
                    </a:srgbClr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7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search for </a:t>
            </a:r>
            <a:r>
              <a:rPr lang="en-US" dirty="0"/>
              <a:t>H</a:t>
            </a:r>
            <a:r>
              <a:rPr lang="en-US" dirty="0">
                <a:latin typeface="Arial"/>
                <a:cs typeface="Arial"/>
              </a:rPr>
              <a:t>→</a:t>
            </a:r>
            <a:r>
              <a:rPr lang="en-US" dirty="0" smtClean="0">
                <a:latin typeface="Arial"/>
                <a:cs typeface="Arial"/>
              </a:rPr>
              <a:t>W</a:t>
            </a:r>
            <a:r>
              <a:rPr lang="en-US" baseline="30000" dirty="0" smtClean="0">
                <a:latin typeface="Arial"/>
                <a:cs typeface="Arial"/>
              </a:rPr>
              <a:t>+</a:t>
            </a:r>
            <a:r>
              <a:rPr lang="en-US" dirty="0" smtClean="0">
                <a:latin typeface="Arial"/>
                <a:cs typeface="Arial"/>
              </a:rPr>
              <a:t>W</a:t>
            </a:r>
            <a:r>
              <a:rPr lang="en-US" baseline="30000" dirty="0" smtClean="0">
                <a:latin typeface="Arial"/>
                <a:cs typeface="Arial"/>
              </a:rPr>
              <a:t>- </a:t>
            </a:r>
            <a:r>
              <a:rPr lang="en-US" dirty="0" smtClean="0"/>
              <a:t>? 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16</a:t>
            </a:fld>
            <a:endParaRPr lang="en-US"/>
          </a:p>
        </p:txBody>
      </p:sp>
      <p:pic>
        <p:nvPicPr>
          <p:cNvPr id="5" name="Imagen 2" descr="Captura de pantalla 2011-09-14 a las 05.1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556792"/>
            <a:ext cx="8100392" cy="502449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8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Now we identify all backgrounds!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17</a:t>
            </a:fld>
            <a:endParaRPr lang="en-US"/>
          </a:p>
        </p:txBody>
      </p:sp>
      <p:pic>
        <p:nvPicPr>
          <p:cNvPr id="5" name="Imagen 2" descr="Captura de pantalla 2011-09-14 a las 05.15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572149"/>
            <a:ext cx="7812360" cy="4985413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equirements for </a:t>
            </a:r>
            <a:r>
              <a:rPr lang="en-US" dirty="0"/>
              <a:t>H</a:t>
            </a:r>
            <a:r>
              <a:rPr lang="en-US" dirty="0">
                <a:latin typeface="Arial"/>
                <a:cs typeface="Arial"/>
              </a:rPr>
              <a:t>→W</a:t>
            </a:r>
            <a:r>
              <a:rPr lang="en-US" baseline="30000" dirty="0">
                <a:latin typeface="Arial"/>
                <a:cs typeface="Arial"/>
              </a:rPr>
              <a:t>+</a:t>
            </a:r>
            <a:r>
              <a:rPr lang="en-US" dirty="0">
                <a:latin typeface="Arial"/>
                <a:cs typeface="Arial"/>
              </a:rPr>
              <a:t>W</a:t>
            </a:r>
            <a:r>
              <a:rPr lang="en-US" baseline="30000" dirty="0">
                <a:latin typeface="Arial"/>
                <a:cs typeface="Arial"/>
              </a:rPr>
              <a:t>-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18</a:t>
            </a:fld>
            <a:endParaRPr lang="en-US"/>
          </a:p>
        </p:txBody>
      </p:sp>
      <p:pic>
        <p:nvPicPr>
          <p:cNvPr id="5" name="Imagen 2" descr="Captura de pantalla 2011-09-14 a las 05.17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6" y="1628800"/>
            <a:ext cx="8375740" cy="4835741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4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Need to go further in background rejection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19</a:t>
            </a:fld>
            <a:endParaRPr lang="en-US"/>
          </a:p>
        </p:txBody>
      </p:sp>
      <p:pic>
        <p:nvPicPr>
          <p:cNvPr id="5" name="Imagen 2" descr="Captura de pantalla 2011-09-14 a las 05.17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6" y="1628800"/>
            <a:ext cx="8711952" cy="4792898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9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results presented here are totally public</a:t>
            </a:r>
          </a:p>
          <a:p>
            <a:r>
              <a:rPr lang="en-US" dirty="0" smtClean="0"/>
              <a:t>Since I am member of two of the  four collaboration I will talk about, I am not allow to say more than what is </a:t>
            </a:r>
            <a:r>
              <a:rPr lang="en-US" dirty="0" smtClean="0"/>
              <a:t>already public</a:t>
            </a:r>
            <a:endParaRPr lang="en-US" dirty="0" smtClean="0"/>
          </a:p>
          <a:p>
            <a:r>
              <a:rPr lang="en-US" dirty="0" smtClean="0"/>
              <a:t>What will be presented here is the result of the hard work of (literally) thousands of </a:t>
            </a:r>
            <a:r>
              <a:rPr lang="en-US" dirty="0" smtClean="0"/>
              <a:t>physicists, </a:t>
            </a:r>
            <a:r>
              <a:rPr lang="en-US" dirty="0" smtClean="0"/>
              <a:t>so all credit should go to them (I am just the messenger)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</a:t>
            </a:fld>
            <a:endParaRPr lang="en-US"/>
          </a:p>
        </p:txBody>
      </p:sp>
      <p:sp>
        <p:nvSpPr>
          <p:cNvPr id="6" name="AutoShape 2" descr="data:image/jpg;base64,/9j/4AAQSkZJRgABAQAAAQABAAD/2wCEAAkGBhQSERUUEhMWFRUVFRoWFRgVGRkaHBwYGhgcGBsXFh8YGycfGiArHBwYHy8gJCcrLCwtFh8xNTAqNSYrLCoBCQoKDQwOGQ8PGikkHyQ1KTUuLyktNTAyNSk0MjUsNSwsNTUqNTUtNCk0NTUsKS4sMTQxMCw1NjQsLCkqNS81LP/AABEIAMAAwAMBIgACEQEDEQH/xAAcAAEAAgIDAQAAAAAAAAAAAAAABAUGBwEDCAL/xABJEAACAQMDAQUGAAkHCgcAAAABAgMABBEFEiExBgcTQWEiMlFxgZEIFCM0UnJzobIVJDVCYsHwFzNDU1SCoqPR0hZ0krGztOH/xAAaAQEAAgMBAAAAAAAAAAAAAAAAAwQBAgYF/8QALREBAAICAAUBBQkBAAAAAAAAAAECAxEEEiExccFBUWGBsQUkMnKRotHw8RP/2gAMAwEAAhEDEQA/ANG0pSgUpSgUpSgUpSgUpSgUpXOKDilc4rigUpSgUpSgUpSgUpSgUpSgUpSgUpSgUpSgUpSgUqXp2lSzvsiQu3p5epPQfWrj+RbW3/OZ/EcdYrfBx6M54+goMcqdoiA3MIIBBlQEHByN465q0PaWGP8AzFnCv9qXMrfvwB9qk6X2zuXniTciq0iKQsaLwWAI4FZFJryAXU4AAAlcADAGNx6AVArMNQ7WXQuZYlKsoldVUxo3AY8cj4V96nfxhyJbGN0OAHjBjbJ/V4Jz6VpN6xblmeqxThct8VstY3WJiJ+f+dfkwulZMdFtJ/zecxSf6q44yfgHHH3/AHVTalpEtu22ZCh8s9D6g9DWyuhUpSgUpSgUpSgUpSgUpSgUpSgUpSg5xV1o2gB0M9w3hW6nBb+s5/QjHmfXyr57PaOspaSYlYIhukb4/CNfU19axdzXTBhGREvsxIo9lVHkMefxNJmI6y3pjvedUiZ8OdS7TFl8G3XwIP0V95vWRurH06VSGpv8izYB8M88D/8AfhUSSLaSDjjjg5rWL1t2lvkwZcUbvWY8xp8VP0L86g/bR/xioJqdoR/nMH7aP+MVshZJfsYfxiQckzyEDyB3lardG1mRpQjncGz9OM/arW+1WIPIkh6SOhBGc4YjccDz6/OocE1vEryRDJXg9fPoBny/6V5luvPFqTuZ6O8x6icFsHEVilKxzRvrOuszrvO49k9lT2hdTOduOAAfn51J0vtQyL4U6+PAeqP1X1jPVT/jiqvULoSSFwoXPkOfrUavQxRNaRDjuNy1y8RkyV7TM617l9rPZ8Knj2zeJbk9f60Z/RkH9/8Ag0NWeha41tJke0jDbJGfdZfMH1+BqT2j0ZY9s0B3W83KH9E+cbeo/wAdKkVFHSlKwFKUoFKUoFKUoFKUoFdlvAXYKoyzEKB8STgV11kPZBAjS3LDi3jLLn/WN7KD75P0oJmqwDK2MbhUhG6Vv05j7x9cdB9a6ryY2sKohyST7RHA8zgf486xqSQsSScknJJ8yeSau7HUomjWGRWPln1z9xVXiK2mYnvHudB9k8RipS+OsxTJMTEXmZ98dNezyl6LqTTB0k59nr04PBBxVDdXC8qiKFzwepPzJq/up4rVSiZ3MD0OSDjgtnpWLsa14esTM3iNR00l+18t8eLHw+S8WyRvmnvPXtG+/l81O0L86g/bR/xioNTtC/OoP20f8Yq45p2doD/O5/2z/wARr5tmHgTDIySmB8cE9K57Q/nc/wC2f+I1X5rFq83RNhy/8rTbXstH6xMeoa4pSsoSsk7J3ayb7OU/k5/cP6Eo91h8+nrxWN19RuVIIOCDkEeRHnQdl3atG7I4wykqfmOK6ayXtigk8C6UfnEft4/1icN/dWNUClKUClKUGe9zvZe1v714bsFl8FmQBypLhl6YPPsljitm9ru5GwjsbiS2idZkiZ0JkduVG7GCecgEfWtcdxH9Mxfs5f8A4zXphp0Z2iPJChmB/RYso+fusKDS3dX3RWd3pyXF3G7PI7lcOyjYDtHCn4gn6119sO7fTbbUdNt0UqlxI4mVpWyVwojwScrlyQPieK3BodnFaRQ2cZ/zUI2g9Sq4XcfUk/8AvWqO9z+ntK/Wh/8AtUGTXHchpEal3jZVUZZmmcAD4klsCpUHc5pghaNY38OQqxxK/tY93nPTnNZV2j0YXdrNbsxUSoULAAkZ8wDWsu1uoXmkR2trbX0KosZANyiAlVIVVXCnOB1PqKCl7qe5u3urVbu93MJCfCiVio2g43ORySSDxkcfHyziTun0a43pHCgaI7H8GVtytjOHwx5+Yr67pNegNjDa/jELzwgqVRwSRuJDKDgng84HFT7ju/8ADknmsLqSzluGDy4VJUZwWO4q4yOWb3WHWg0xqfdMBraafFMxjdBKXcDcsfJYHHDHjAPHUcVtWPul0a1RRNEh3kIHuJTlnPAC+0BuPwArEbBriw1xJ9WvIGJhMe7O0mNs7GA2AY3DB+HPwraev9n7bU4EDtuRXEsUkTDhxnDoRlT1PXIoNYd5fcxZW9nNdWpeJoV3FCd6MMgY9r2lPPXP0q07C902mz2dpdbGaRo0kZllfHiDk8A4GGB49Kd4/ZjU/wAVl26kstsVPjLPGiMEyDndGmD68L9ayfuktfD0m3Xej43+0hyp/KN0OBQVrdzekTSSNsZ3DnxNs7HDn2iGAb2TznB+NYxF3Vab/LL2bI3hizWZF8V8l/EKsQc5Ps44q/7TdnZtOF7f2l6ImndHdZY0MfvbRyQSPebkdeKxvu6vprrWkuLm6tppBbPGBDwdo5HAUDzPNBz3ndztpbWDXFmjq0TK0mXZsxZw3BPGMhs+hq71Tud0hLWSdUbasLSK/jPtxsLK2c4I6Vsq+s0mjeKQZSRCjj+ywII+2axftZpPh6HLbl1Gy0WLe3C+wqruPHHSg1v3Tdz1vd2i3d7ucSE+HGrFRtU43MRySSDxnGPjnjOJu6bRrnekcSBojsfwJW3I2OjjccH5irXurt/D0m1Xcr4RvaQ5U/lG6HFYfoHZbUVutQuLC7tkWe7kDh0ZyDG7YHTAPtnIoPnTu6u0W4NhcM00SqZ4ckow3nG0lSA3Rzxj5cVb3Hcno8eC6Mu5gq7p3GWPRRluSfhXxodrdpq6/j08M0hgXb4KlMKPGxuBHxJ59Kyntv2QXUrYQNI0QEiybkAJyucDn51kYH227ndNttPuZ4onEkUTOhMjkAjpwTzVpY9yOkyRo6xOwdFYETOQQQCCOenNa47y+8HUIri6097hZYsBGJijViGUMfdHHXyrePYP+jLL/wArF/AKwMSj7kdImQmHeRkrvjnLYI4I6kZB8q0V2+7JnTr6S2371XDIxGCUYZGfUdPpXpvsR2PGmwyoJGlMszzsdu3BYAbVGT5AefJ+HSvOne1rxu9UmcxvFs2xBZBtfCjqw8skk4+BFBcdwFkz6sHGMRQyM2fgcIMfVhW6NRuWh1u2yR4d1aywjn/SRP4o4/VYgfM15k7N9qriwkaS1k8N2XYxwrezkNj2gfMD7VZ6h3mahPLBLJPmS3YtE2xBtLAA9BzwB1oPRujXRm1a+IPsQRQW4/XO+Zv41Gf+lYb3paPJJrmkOuMNIoGT5xSiVv8AhIx8TWptL7zNQhkmeKch7iTfIdiEs/QYyvHwwK41HvK1CaaGWWfMlszGIlEG1mADZG3noOtB6g7X6Q91Y3EEZCvLGUUsSACfMkAn91Uuld2NmtrBDc28UzxIAzEE5c43sMnPJ5rQ/wDlq1b/AGr/AJcf/bVzpHezqc1vc/zn8rEqyp7EfKA4cY2/DBoM77s+7nT7jS7aaa1R5HVizEsCSHYeTfAD7VlHYjs5c2kt2ssu62aUNaJvZzGntZXL8gcoMZPun48+a+znby9seLa4dFJyUOGTPx2sCAfUYq+ue/HVXXb46JnzSNAfvjig2d2qs7a97R21tNGsqpaOZFOeCSzKDgg5Awf96rTXu7PwlhbRwlpMs6NIweQBosEMpGSG5wcEc4rzUurzCbxxK/jbt3ibjv3Hz3ZzmsytO/DVY12+Or485I0J++Bmg9Cdv79IdMu3kIC/i8i8+bOpRV+pIFQO6SyaLR7RWxkxl+Pg7Fx+4ivNnabt3e6hgXU7OqnIQYVAfjtUAZ9T8avOzXepqKNb26XGIlaOILsThMhcZK56UG6bDutie8vri9SKdbiVWhQ7jsUA5znAycjgZ9wVV6T2Xit+0mLWJIoo7Dcyrxy7lc/Pp9q1nq/fFqkdxKi3XsrI6j8nH0DED+rVOvelqIuGuRcflmjERbYnuBtwGNuOvnQeg9S1prbW7eNyPBvLYxLz/p4XZx8srJj1JHwqV3of0Re/sG/urzRrPeDe3UkMs8+57dt0LBVXaxKnPAGeVXr8Km6n3salcQvDNcbo5FKuuxBkH5LkUG+u5e8WTRrYKc7N6N6MJGOPsQfrUvsV2bubW4v2mkDQz3HiwIrE7QxdnJBHBO5Qf1K809me3F5p5Y2sxQNyykBlJHAJVsjPrWRT9+mqspHjIufNYkB/eDQbzktCdbDjotqufkGlHH1cV2d4/ZOTUbVYInWM+MjszFvdXOcbRknngfvrRc3be8s4IZknb8aud8kjvhyUJG0e0DgcLjHTbUT/AC1at/tX/Lj/AO2syNw94Hd9p8Om3csdpEsiQsysAcgjoRzWZdlLFobG2ifG6OCNGx0yEAOPrXmPU+9nUriF4ZbjdHIpVxsQZB6jIXIqXD3x6scKtyTxwBHGeAPRfgKwN6d1k0ptrhJ5GkeK9niyzFsBWGFBPOOePnWme/zTmj1ZnONs0SOuPgo2HPw5U1RaZ3o6hbmUw3G3xpWmk9hDmRsAtyvHQcCqvtJ2rub91kupPEdF2Kdqr7OSceyB5k0FPSlc0G5+4HsVG+/UJwGETbIQegYAM0nzAIA+ByfIVr7UpptY1RzEoMlzKfDXhQFHu7j6IMk+eDW4O4PUEm0ue2BxIkj5HntlX2W+4Yf7ta07pIDFrtukg2sryIwPkwR1K/PIIoNgd33czcWN4JLpbW4heNkccsUJwwYCSPB5AXj9I18d4Wi7dasYbO3QeLAyukaqgKFmDlsADAXnn4Vn2saNO+r2NwikwxRTrIdw4LqNvGec1V69GV7Rae7cK9tPGpJHLjJKj1wy/eg1rcfg7Xm9gk9tjJKqzSbtueM/k/kKx3Tu6S8lvpLI+FHNFEJSXY7WQsqgoVU594eXkfOvQtzpRbV4p/DYCO1dfEGNp3OfyZ88jhsevzrHrkb+1UeznwtPPi4Pu7mbGf8A1L9xQa4T8HbUCxBltgAAQ298E/AAR549R51cd2unRaTeXdrqjW6EpE8bSbSrAFhlC4/tdOvHpWwblXXtDCeQj6c6jngsk2SMZ6gMp+tao/CKgYalExHstbKAf1XfI/ePvQZT3ad2tle25vbmISNNPK6ruYKE3nAKrgZ68eorVOpdnnsdVSByjMs0RzGSVwzKwAJA6AgVuz8HxgdKPPS4fP2XrWjbnRpbXU1hnTY63CEjIPBcFSMeRBz9aCRadkbjUdRnhtlBYSSMxY4VV34yx+ZAx15rKJvweb8A7ZrV2XqodwfT3kAH1rv7qjdfyzefiphziQyLNvwyCYe6UBKtkg5wRW3YdHE88/jWsltLiPdcW8zKsvsnAVl2MxXJHtLQYR3I9nUEd5bXlrC0tvcAMZERyNyYK5IPA2ZGD/Wqn7UdxF5cXVxNC1tHG8jNFHllO3y4VNq/LNZV3YTR293qEck5LS3C+H47DxG271O48At0q97Bhhc6oGzg3u9ecja8SMCPLBGDWtbVtG4lNmwZcFuXJWYloHsv3WXt9LNHGqR+A5jlaVsKrjIKDaCSeD0HwrJR+D1egg+LbyKGAcRu27GfaA3IBn61tPu2GyfVY24cai7lc8hZEQo3yIB+1Tu7/Q5LZLvxgQZr6eZQce4zeyePiBn61shaZj7tLzV5Hnh8KK3QmGIysRkRnadoVScbs9cVB7QdyN9a273G6GaNFLt4LMSEAyWwyjIA54+Fbp7BzCbSGEJ3EtdKNp8zLIQPsR96j6PZva9nClwpjeOymDq2MglZMA/ccetBS23cpZnTPycaG6ktlxLK7lFkZQSwxwBknHFay7rNXaw1hI2wRJIbWTHPvNtBU4z74X6Vuo2D3PZtIoBveTT41QDHLeGvHPGcgivP3YXRpJNVtYdpDrcqXHwET7nzj4BTQZJ349iksbxJYVCxXIZgo4CyKRvCjyB3KwHqR5VrY1uf8JHV0aW1t1OXjWSR/TxNgUH19gn6itL0ClKUFz2U7VT6fcLcW7YYcMp910PVHHmDgfIgEcivnXe0st1dvdkLFK7h/wAjlNrDoVwc54HOc55qopQZHN3jai20m+uPZ6YkI6jHOOv1qDqHaq7nZGmuZZGiJMZZ2JQnGSpzkHgcj4VVUoMoi7ztTUAC+nwOmWz988n61aQapLclrmymeG9K4nRXIMgGDuQk5PQZHp98DrsguGRgyMVZTkEcEH0oLqftnf8Aiq73U/ixhlVi7blDY3LzyM4GR6VA1bXri6KtcTPKVGFMjFiATnAz61dDWbe8GLweHL0FxGOv7RfP5j91RL7sdOg3xgTxno8J3fcDkVnQi6N2ourTP4tcSQ7veCMQD6kdCfWu211WW4voZZ5GkkaaLLOck4ZQP3VUOpBwRgjyNTNC/OoP20f8YrAlapfSQ30zxO0biaTDIxVh7R6FTkVk2kdtL+YYfUJiB1QOQSB5kjB+FYl2h/O5/wBs/wDEa6tMvmjfKDOeCMZzz0HrUeatrVmKz1XuAyYMfEVtnruvt/n4+E671+USnBwASAuB5HHNXVx2nuIFT8WkkiaYAt4bMMkAADAPJ5x0+FdzaCHYytCQo/ruQAx9Fzlvt5V0X3aWG3P83/LTYx4zjCr8fCX+/wDearY6RaazFda7/H+/F7fGcTkwYstLZefmmYrrry679+3SdaqmWmpzaezXlxPKbyZfZQSNkjGN05B5Hofh8elHqPeHqE6skt5Mytncu4qCD1B2449OlUNzdNIxd2LMxySeSa6quuWWmjdqLq0z+LXEsQPUIxAJ6ZI6E+uK79X7a3t0my4uppE81ZztPnyBwfrVJSgvNL7b31tH4cF3NGnkqucD9UHp9K7uyXbibT7lrmNUkkdWVjKC3vHJYEEEHPPryPOsdpQS9U1SS4meaZy8kjbmY+Z/uHkB5AVEpSgUpSgUpSgUpSgUpSgVKsdTlhOYpGQ/2TjPzHQ/WotKDJB23kbieKGf1kQbvuKl6Xrlq80QFiqMZECssjYDFhg4I+PlWIV3WlyY5EcYyjBhnplTkZ+1Z2Mq1bW7VJ5QbIO4kYMzSHBYMcnAHx8qif8AjiReLeGGD1RMt9zVDe3ZlkeRgAXYscdMk54rpBpsXzXrvdqHdmAJwCTgZTPA6D6VQVa2lyJLoMBtyTx1/qkVVVBjiYnr7o9XpcXatqc1Z3E3ya/aUpSpnmlKUoFKUoFKUoFKUoFKUoFKUoFKUoFKUoFKUoFKUoJ2if59Pr/CahVP0Ifll9AT/wAJqAajj8c+I9Vy8fdafmv9KOKUpUimUpSgUpSgUpSgUpSgUpSgUpSgUpSgUpSgUpSgUpSgsdAH5YfJv4TVeak6dfeE+/GeCMfMVGJqOInnmfHqt3yUnh6UiesTaZ8TFdfSXFKUqRUKUpQKUpQKUpQKUpQKUpQKUpQKUpQKUpQKUpQKUpQKUpQKUpQKUpQKUpQKUpQ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5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example CDF: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20</a:t>
            </a:fld>
            <a:endParaRPr lang="en-US"/>
          </a:p>
        </p:txBody>
      </p:sp>
      <p:pic>
        <p:nvPicPr>
          <p:cNvPr id="5" name="Imagen 2" descr="Captura de pantalla 2011-09-14 a las 05.50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1641400"/>
            <a:ext cx="7798427" cy="4883944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9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to extract the signal 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21</a:t>
            </a:fld>
            <a:endParaRPr lang="en-US"/>
          </a:p>
        </p:txBody>
      </p:sp>
      <p:pic>
        <p:nvPicPr>
          <p:cNvPr id="5" name="Imagen 2" descr="Captura de pantalla 2011-09-14 a las 05.52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2" y="1556792"/>
            <a:ext cx="7668344" cy="493736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Validations of the methodology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22</a:t>
            </a:fld>
            <a:endParaRPr lang="en-US"/>
          </a:p>
        </p:txBody>
      </p:sp>
      <p:pic>
        <p:nvPicPr>
          <p:cNvPr id="5" name="Imagen 2" descr="Captura de pantalla 2011-09-14 a las 05.54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96" y="1628800"/>
            <a:ext cx="7740352" cy="488165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Increasing the statistics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23</a:t>
            </a:fld>
            <a:endParaRPr lang="en-US"/>
          </a:p>
        </p:txBody>
      </p:sp>
      <p:pic>
        <p:nvPicPr>
          <p:cNvPr id="5" name="Imagen 2" descr="Captura de pantalla 2011-09-14 a las 05.55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84784"/>
            <a:ext cx="7884368" cy="5005332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0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to the end 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Optimized selection of WW events in your data (usually based on the m</a:t>
            </a:r>
            <a:r>
              <a:rPr lang="en-US" baseline="-25000" dirty="0" smtClean="0"/>
              <a:t>H</a:t>
            </a:r>
            <a:r>
              <a:rPr lang="en-US" dirty="0" smtClean="0"/>
              <a:t> you want to test)</a:t>
            </a:r>
          </a:p>
          <a:p>
            <a:r>
              <a:rPr lang="en-US" dirty="0" smtClean="0"/>
              <a:t>Good estimate of WW events from backgrounds</a:t>
            </a:r>
          </a:p>
          <a:p>
            <a:r>
              <a:rPr lang="en-US" dirty="0" smtClean="0"/>
              <a:t>Estimate of systematics effects (what could change your estimated number of events)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47664" y="5589240"/>
            <a:ext cx="59766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With all these you can set a limit on the Higgs production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put the limit on </a:t>
            </a:r>
            <a:r>
              <a:rPr lang="en-US" dirty="0" smtClean="0">
                <a:sym typeface="Symbol"/>
              </a:rPr>
              <a:t>(</a:t>
            </a:r>
            <a:r>
              <a:rPr lang="en-US" dirty="0" err="1" smtClean="0">
                <a:sym typeface="Symbol"/>
              </a:rPr>
              <a:t>pp</a:t>
            </a:r>
            <a:r>
              <a:rPr lang="en-US" dirty="0" err="1" smtClean="0">
                <a:latin typeface="Arial"/>
                <a:cs typeface="Arial"/>
                <a:sym typeface="Symbol"/>
              </a:rPr>
              <a:t>→H</a:t>
            </a:r>
            <a:r>
              <a:rPr lang="en-US" dirty="0" smtClean="0">
                <a:latin typeface="Arial"/>
                <a:cs typeface="Arial"/>
                <a:sym typeface="Symbol"/>
              </a:rPr>
              <a:t>)?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25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6660232" y="62068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331640" y="2220485"/>
                <a:ext cx="642528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𝐿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𝝈</m:t>
                      </m:r>
                      <m:d>
                        <m:d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𝒑</m:t>
                          </m:r>
                          <m:bar>
                            <m:barPr>
                              <m:pos m:val="top"/>
                              <m:ctrlP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a:rPr lang="en-US" sz="2000" b="1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𝒑</m:t>
                              </m:r>
                            </m:e>
                          </m:ba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→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𝑯</m:t>
                          </m:r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𝐵𝑟</m:t>
                      </m:r>
                      <m:d>
                        <m:d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𝐻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𝐵𝑟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𝑊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)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𝐷𝑒𝑡𝑒𝑐𝑡𝑜𝑟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640" y="2220485"/>
                <a:ext cx="6425285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876256" y="3212976"/>
            <a:ext cx="1872208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Simulation/Data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9" idx="0"/>
          </p:cNvCxnSpPr>
          <p:nvPr/>
        </p:nvCxnSpPr>
        <p:spPr>
          <a:xfrm flipH="1" flipV="1">
            <a:off x="7236296" y="2620595"/>
            <a:ext cx="576064" cy="592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100852" y="3491716"/>
            <a:ext cx="1487372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5796136" y="2620596"/>
            <a:ext cx="48402" cy="871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43608" y="3212976"/>
            <a:ext cx="1296144" cy="36933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Accelerator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flipV="1">
            <a:off x="1691680" y="2620595"/>
            <a:ext cx="432048" cy="5923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275856" y="3397642"/>
            <a:ext cx="862737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3707224" y="2620595"/>
            <a:ext cx="576744" cy="7770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43608" y="4294837"/>
            <a:ext cx="7295047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What method to use to set a limit (Bayesian/</a:t>
            </a:r>
            <a:r>
              <a:rPr lang="en-US" dirty="0" err="1" smtClean="0"/>
              <a:t>Frequentist</a:t>
            </a:r>
            <a:r>
              <a:rPr lang="en-US" dirty="0" smtClean="0"/>
              <a:t>) is matter of choice and long discussions in the </a:t>
            </a:r>
            <a:r>
              <a:rPr lang="en-US" dirty="0" err="1" smtClean="0"/>
              <a:t>exp</a:t>
            </a:r>
            <a:r>
              <a:rPr lang="en-US" dirty="0" smtClean="0"/>
              <a:t>-HEP community (CDF/</a:t>
            </a:r>
            <a:r>
              <a:rPr lang="en-US" dirty="0" err="1" smtClean="0"/>
              <a:t>Dzero</a:t>
            </a:r>
            <a:r>
              <a:rPr lang="en-US" dirty="0" smtClean="0"/>
              <a:t>) does both.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Good discussion about setting limits: Phys.Rev.D57:3873-3889,1998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Explanation of what CDF/</a:t>
            </a:r>
            <a:r>
              <a:rPr lang="en-US" dirty="0" err="1" smtClean="0"/>
              <a:t>Dzero</a:t>
            </a:r>
            <a:r>
              <a:rPr lang="en-US" dirty="0" smtClean="0"/>
              <a:t> are doing: arXiv:1107.5518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907703" y="5674022"/>
                <a:ext cx="584922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At the end, for matter of comparison, the limit on the observed 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𝝈</m:t>
                    </m:r>
                    <m:d>
                      <m:d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𝒑</m:t>
                        </m:r>
                        <m:bar>
                          <m:barPr>
                            <m:pos m:val="top"/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bar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𝒑</m:t>
                            </m:r>
                          </m:e>
                        </m:ba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𝑯</m:t>
                        </m:r>
                      </m:e>
                    </m:d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  </a:t>
                </a:r>
                <a:r>
                  <a:rPr lang="en-US" dirty="0" smtClean="0"/>
                  <a:t>(or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𝐻</m:t>
                        </m:r>
                      </m:sub>
                    </m:sSub>
                    <m:r>
                      <a:rPr lang="en-US" b="0" i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dirty="0" smtClean="0"/>
                  <a:t> is normalized to the expected in the SM.</a:t>
                </a:r>
                <a:endParaRPr lang="en-US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3" y="5674022"/>
                <a:ext cx="5849221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938" t="-3311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7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channel is not enough …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26</a:t>
            </a:fld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242914"/>
            <a:ext cx="8448675" cy="35623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035" y="1673981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CDF:</a:t>
            </a:r>
            <a:endParaRPr lang="en-US" sz="28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7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experiment is not enough: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27</a:t>
            </a:fld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2303884"/>
            <a:ext cx="7877175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2866" y="1671579"/>
            <a:ext cx="1064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Dzero</a:t>
            </a:r>
            <a:r>
              <a:rPr lang="en-US" sz="2400" b="1" dirty="0" smtClean="0"/>
              <a:t>: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09515" y="5426287"/>
            <a:ext cx="512496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At the end all channels are combined in </a:t>
            </a:r>
            <a:r>
              <a:rPr lang="en-US" dirty="0" err="1" smtClean="0"/>
              <a:t>Tevatron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CDF+Dzero</a:t>
            </a:r>
            <a:r>
              <a:rPr lang="en-US" dirty="0" smtClean="0"/>
              <a:t> (Combination)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6" b="8619"/>
          <a:stretch/>
        </p:blipFill>
        <p:spPr>
          <a:xfrm>
            <a:off x="899592" y="1484784"/>
            <a:ext cx="7465939" cy="457458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300192" y="5085184"/>
            <a:ext cx="115212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560" y="594928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Tevatron</a:t>
            </a:r>
            <a:r>
              <a:rPr lang="en-US" dirty="0" smtClean="0"/>
              <a:t> experiments exclude at 95%  C.L.: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2267744" y="6318612"/>
                <a:ext cx="2863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156 </m:t>
                      </m:r>
                      <m:r>
                        <a:rPr lang="en-US" b="0" i="1" smtClean="0">
                          <a:latin typeface="Cambria Math"/>
                        </a:rPr>
                        <m:t>𝐺𝑒𝑉</m:t>
                      </m:r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&lt;177 </m:t>
                      </m:r>
                      <m:r>
                        <a:rPr lang="en-US" b="0" i="1" smtClean="0">
                          <a:latin typeface="Cambria Math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7744" y="6318612"/>
                <a:ext cx="2863091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381317" y="6300028"/>
                <a:ext cx="2863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100 </m:t>
                      </m:r>
                      <m:r>
                        <a:rPr lang="en-US" b="0" i="1" smtClean="0">
                          <a:latin typeface="Cambria Math"/>
                        </a:rPr>
                        <m:t>𝐺𝑒𝑉</m:t>
                      </m:r>
                      <m:r>
                        <a:rPr lang="en-US" b="0" i="1" smtClean="0"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&lt;108 </m:t>
                      </m:r>
                      <m:r>
                        <a:rPr lang="en-US" b="0" i="1" smtClean="0">
                          <a:latin typeface="Cambria Math"/>
                        </a:rPr>
                        <m:t>𝐺𝑒𝑉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1317" y="6300028"/>
                <a:ext cx="2863091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the LHC experiments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4136" y="1628800"/>
            <a:ext cx="6804248" cy="4856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29</a:t>
            </a:fld>
            <a:endParaRPr kumimoji="0"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0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Standard Model of Particles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 smtClean="0"/>
              <a:t>XIII Mexican Workshop on Particles and Fields</a:t>
            </a:r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</a:t>
            </a:fld>
            <a:endParaRPr kumimoji="0"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94073"/>
            <a:ext cx="6858000" cy="406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8671" y="5805264"/>
            <a:ext cx="6371681" cy="369332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SM of particles has been successful to a unprecedented </a:t>
            </a:r>
            <a:r>
              <a:rPr lang="en-US" dirty="0" smtClean="0"/>
              <a:t>level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907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idea is the same … </a:t>
            </a:r>
            <a:br>
              <a:rPr lang="en-US" dirty="0" smtClean="0"/>
            </a:br>
            <a:r>
              <a:rPr lang="en-US" dirty="0" smtClean="0"/>
              <a:t>at least for now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the LHC we collide proton-proton.</a:t>
            </a:r>
          </a:p>
          <a:p>
            <a:r>
              <a:rPr lang="en-US" dirty="0" smtClean="0"/>
              <a:t>However the </a:t>
            </a:r>
            <a:r>
              <a:rPr lang="en-US" dirty="0" err="1" smtClean="0"/>
              <a:t>c.m</a:t>
            </a:r>
            <a:r>
              <a:rPr lang="en-US" dirty="0" smtClean="0"/>
              <a:t>. energy is now 3.5 times what we had at the </a:t>
            </a:r>
            <a:r>
              <a:rPr lang="en-US" dirty="0" err="1" smtClean="0"/>
              <a:t>Tevatron</a:t>
            </a:r>
            <a:r>
              <a:rPr lang="en-US" dirty="0" smtClean="0"/>
              <a:t>, and the luminosity higher! (more collisions)</a:t>
            </a:r>
          </a:p>
          <a:p>
            <a:r>
              <a:rPr lang="en-US" dirty="0" smtClean="0"/>
              <a:t>In </a:t>
            </a:r>
            <a:r>
              <a:rPr lang="en-US" dirty="0" err="1" smtClean="0"/>
              <a:t>Tevatron</a:t>
            </a:r>
            <a:r>
              <a:rPr lang="en-US" dirty="0" smtClean="0"/>
              <a:t> were 1400 physicist, in LHC (ATLAS/CMS) there are ~7000.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5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Collected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31</a:t>
            </a:fld>
            <a:endParaRPr lang="en-US"/>
          </a:p>
        </p:txBody>
      </p:sp>
      <p:pic>
        <p:nvPicPr>
          <p:cNvPr id="21506" name="Picture 2" descr="[IMAGE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4968552" cy="49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24128" y="3041587"/>
            <a:ext cx="2520280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CMS/ATLAS already has half what CDF/</a:t>
            </a:r>
            <a:r>
              <a:rPr lang="en-US" dirty="0" err="1" smtClean="0"/>
              <a:t>Dzero</a:t>
            </a:r>
            <a:r>
              <a:rPr lang="en-US" dirty="0" smtClean="0"/>
              <a:t> collected in 10 years.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 at the 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5072" y="1556541"/>
            <a:ext cx="8534210" cy="5040811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buFont typeface="Wingdings 2"/>
              <a:buNone/>
            </a:pPr>
            <a:r>
              <a:rPr lang="en-US" smtClean="0"/>
              <a:t> </a:t>
            </a:r>
            <a:endParaRPr lang="en-US" dirty="0"/>
          </a:p>
        </p:txBody>
      </p:sp>
      <p:pic>
        <p:nvPicPr>
          <p:cNvPr id="7" name="Picture 1" descr="7teVHiggsXS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1230" r="1022"/>
          <a:stretch/>
        </p:blipFill>
        <p:spPr bwMode="auto">
          <a:xfrm>
            <a:off x="179512" y="2168924"/>
            <a:ext cx="5108166" cy="379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t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38" y="5137670"/>
            <a:ext cx="1567455" cy="1398003"/>
          </a:xfrm>
          <a:prstGeom prst="rect">
            <a:avLst/>
          </a:prstGeom>
        </p:spPr>
      </p:pic>
      <p:pic>
        <p:nvPicPr>
          <p:cNvPr id="9" name="Picture 8" descr="VH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944" y="3787915"/>
            <a:ext cx="1748660" cy="1529127"/>
          </a:xfrm>
          <a:prstGeom prst="rect">
            <a:avLst/>
          </a:prstGeom>
        </p:spPr>
      </p:pic>
      <p:pic>
        <p:nvPicPr>
          <p:cNvPr id="10" name="Picture 9" descr="VBF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959" y="2579645"/>
            <a:ext cx="1564253" cy="1370456"/>
          </a:xfrm>
          <a:prstGeom prst="rect">
            <a:avLst/>
          </a:prstGeom>
        </p:spPr>
      </p:pic>
      <p:pic>
        <p:nvPicPr>
          <p:cNvPr id="11" name="Picture 10" descr="glu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043" y="1578816"/>
            <a:ext cx="1791948" cy="1574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03791" y="2118450"/>
            <a:ext cx="1589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Gluon Fusion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46955" y="3109050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Vector Boson Fusion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2793" y="4366350"/>
            <a:ext cx="290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Associate production W/Z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25778" y="5756485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D09A6"/>
                </a:solidFill>
              </a:rPr>
              <a:t>Associate production </a:t>
            </a:r>
            <a:r>
              <a:rPr lang="en-US" b="1" dirty="0" err="1" smtClean="0">
                <a:solidFill>
                  <a:srgbClr val="7D09A6"/>
                </a:solidFill>
              </a:rPr>
              <a:t>tt</a:t>
            </a:r>
            <a:endParaRPr lang="en-US" b="1" dirty="0">
              <a:solidFill>
                <a:srgbClr val="7D09A6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5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production at the LHC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33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71450" y="1532906"/>
            <a:ext cx="7960990" cy="4848422"/>
            <a:chOff x="571450" y="1532906"/>
            <a:chExt cx="7960990" cy="484842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50" y="1532906"/>
              <a:ext cx="7960990" cy="48484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812360" y="1532906"/>
              <a:ext cx="504056" cy="383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channels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34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23528" y="1556792"/>
            <a:ext cx="8458348" cy="5026081"/>
            <a:chOff x="323528" y="1556792"/>
            <a:chExt cx="8458348" cy="5026081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556792"/>
              <a:ext cx="8458348" cy="5026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028384" y="1556792"/>
              <a:ext cx="753492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pic>
        <p:nvPicPr>
          <p:cNvPr id="1626119" name="Picture 7" descr="9710002_0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59"/>
            <a:ext cx="9144000" cy="65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6116" name="Text Box 4"/>
          <p:cNvSpPr txBox="1">
            <a:spLocks noChangeArrowheads="1"/>
          </p:cNvSpPr>
          <p:nvPr/>
        </p:nvSpPr>
        <p:spPr bwMode="auto">
          <a:xfrm>
            <a:off x="1873250" y="3340100"/>
            <a:ext cx="5402263" cy="1079500"/>
          </a:xfrm>
          <a:prstGeom prst="rect">
            <a:avLst/>
          </a:prstGeom>
          <a:solidFill>
            <a:srgbClr val="FFFFFF">
              <a:alpha val="89999"/>
            </a:srgbClr>
          </a:solidFill>
          <a:ln w="9525" algn="ctr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SzPct val="70000"/>
              <a:buFontTx/>
              <a:buBlip>
                <a:blip r:embed="rId4"/>
              </a:buBlip>
            </a:pPr>
            <a:r>
              <a:rPr lang="en-US" sz="1600">
                <a:cs typeface="Arial" charset="0"/>
              </a:rPr>
              <a:t>   Detector Schemas</a:t>
            </a:r>
          </a:p>
          <a:p>
            <a:pPr>
              <a:spcBef>
                <a:spcPct val="50000"/>
              </a:spcBef>
              <a:buSzPct val="70000"/>
              <a:buFontTx/>
              <a:buBlip>
                <a:blip r:embed="rId4"/>
              </a:buBlip>
            </a:pPr>
            <a:r>
              <a:rPr lang="en-US" sz="1600">
                <a:cs typeface="Arial" charset="0"/>
              </a:rPr>
              <a:t>   Reconstruction of Physics Objects</a:t>
            </a:r>
          </a:p>
          <a:p>
            <a:pPr>
              <a:spcBef>
                <a:spcPct val="50000"/>
              </a:spcBef>
              <a:buSzPct val="70000"/>
              <a:buFontTx/>
              <a:buBlip>
                <a:blip r:embed="rId4"/>
              </a:buBlip>
            </a:pPr>
            <a:r>
              <a:rPr lang="en-US" sz="1600">
                <a:cs typeface="Arial" charset="0"/>
              </a:rPr>
              <a:t>   Design Guidelines and Performance Characteristics</a:t>
            </a:r>
          </a:p>
        </p:txBody>
      </p:sp>
      <p:sp>
        <p:nvSpPr>
          <p:cNvPr id="1626118" name="Text Box 6"/>
          <p:cNvSpPr txBox="1">
            <a:spLocks noChangeArrowheads="1"/>
          </p:cNvSpPr>
          <p:nvPr/>
        </p:nvSpPr>
        <p:spPr bwMode="auto">
          <a:xfrm>
            <a:off x="0" y="1449388"/>
            <a:ext cx="9144000" cy="1465262"/>
          </a:xfrm>
          <a:prstGeom prst="rect">
            <a:avLst/>
          </a:prstGeom>
          <a:solidFill>
            <a:srgbClr val="FFFFFF">
              <a:alpha val="8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 b="1" dirty="0">
                <a:solidFill>
                  <a:schemeClr val="tx2"/>
                </a:solidFill>
                <a:cs typeface="Arial" charset="0"/>
              </a:rPr>
              <a:t>T r a d i n g   t h e   R e q u i r e m e n t s</a:t>
            </a:r>
          </a:p>
          <a:p>
            <a:pPr algn="ctr">
              <a:spcBef>
                <a:spcPct val="50000"/>
              </a:spcBef>
            </a:pPr>
            <a:r>
              <a:rPr lang="fr-FR" sz="3600" b="1" dirty="0">
                <a:solidFill>
                  <a:schemeClr val="tx2"/>
                </a:solidFill>
                <a:cs typeface="Arial" charset="0"/>
              </a:rPr>
              <a:t>A T L A S   &amp;   C M 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35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8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84" name="Rectangle 36"/>
          <p:cNvSpPr>
            <a:spLocks noChangeArrowheads="1"/>
          </p:cNvSpPr>
          <p:nvPr/>
        </p:nvSpPr>
        <p:spPr bwMode="auto">
          <a:xfrm>
            <a:off x="0" y="423317"/>
            <a:ext cx="9144000" cy="1133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/>
            <a:endParaRPr lang="en-GB"/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pic>
        <p:nvPicPr>
          <p:cNvPr id="1589286" name="Picture 38" descr="Atlas_Gold_displ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9892" b="9178"/>
          <a:stretch>
            <a:fillRect/>
          </a:stretch>
        </p:blipFill>
        <p:spPr bwMode="auto">
          <a:xfrm>
            <a:off x="0" y="433388"/>
            <a:ext cx="9144000" cy="570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9285" name="Text Box 37"/>
          <p:cNvSpPr txBox="1">
            <a:spLocks noChangeArrowheads="1"/>
          </p:cNvSpPr>
          <p:nvPr/>
        </p:nvSpPr>
        <p:spPr bwMode="auto">
          <a:xfrm>
            <a:off x="26988" y="2652713"/>
            <a:ext cx="9144000" cy="641350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600">
                <a:solidFill>
                  <a:srgbClr val="333333"/>
                </a:solidFill>
                <a:cs typeface="Arial" charset="0"/>
              </a:rPr>
              <a:t>T h e   </a:t>
            </a:r>
            <a:r>
              <a:rPr lang="fr-FR" sz="3600" b="1">
                <a:solidFill>
                  <a:srgbClr val="333333"/>
                </a:solidFill>
                <a:cs typeface="Arial" charset="0"/>
              </a:rPr>
              <a:t>A T L A S</a:t>
            </a:r>
            <a:r>
              <a:rPr lang="fr-FR" sz="3600">
                <a:solidFill>
                  <a:srgbClr val="333333"/>
                </a:solidFill>
                <a:cs typeface="Arial" charset="0"/>
              </a:rPr>
              <a:t>   E x p e r i m e n t</a:t>
            </a:r>
          </a:p>
        </p:txBody>
      </p:sp>
      <p:pic>
        <p:nvPicPr>
          <p:cNvPr id="1589303" name="Picture 55" descr="Atlas_Gold_displa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t="9892" b="9178"/>
          <a:stretch>
            <a:fillRect/>
          </a:stretch>
        </p:blipFill>
        <p:spPr bwMode="auto">
          <a:xfrm>
            <a:off x="0" y="458241"/>
            <a:ext cx="914400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9279" name="Picture 31" descr="ATLAS_White_560x720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59135"/>
            <a:ext cx="630237" cy="809625"/>
          </a:xfrm>
          <a:prstGeom prst="rect">
            <a:avLst/>
          </a:prstGeom>
          <a:noFill/>
          <a:ln w="9525">
            <a:solidFill>
              <a:srgbClr val="9BD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9288" name="Text Box 40"/>
          <p:cNvSpPr txBox="1">
            <a:spLocks noChangeArrowheads="1"/>
          </p:cNvSpPr>
          <p:nvPr/>
        </p:nvSpPr>
        <p:spPr bwMode="auto">
          <a:xfrm>
            <a:off x="2057400" y="5859463"/>
            <a:ext cx="7015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b="1">
                <a:solidFill>
                  <a:srgbClr val="EF5D03"/>
                </a:solidFill>
              </a:rPr>
              <a:t>Toroid Magnets</a:t>
            </a:r>
            <a:r>
              <a:rPr lang="en-GB" sz="1400" b="1"/>
              <a:t>    </a:t>
            </a:r>
            <a:r>
              <a:rPr lang="en-GB" sz="1400" b="1">
                <a:solidFill>
                  <a:srgbClr val="5F5F5F"/>
                </a:solidFill>
              </a:rPr>
              <a:t>Solenoid Magnet</a:t>
            </a:r>
            <a:r>
              <a:rPr lang="en-GB" sz="1400" b="1"/>
              <a:t>    </a:t>
            </a:r>
            <a:r>
              <a:rPr lang="en-GB" sz="1400" b="1">
                <a:solidFill>
                  <a:srgbClr val="FF0000"/>
                </a:solidFill>
              </a:rPr>
              <a:t>SCT Tracker</a:t>
            </a:r>
            <a:r>
              <a:rPr lang="en-GB" sz="1400" b="1"/>
              <a:t>     </a:t>
            </a:r>
            <a:r>
              <a:rPr lang="en-GB" sz="1400" b="1">
                <a:solidFill>
                  <a:srgbClr val="FF5B5B"/>
                </a:solidFill>
              </a:rPr>
              <a:t>Pixel Detector</a:t>
            </a:r>
            <a:r>
              <a:rPr lang="en-GB" sz="1400" b="1"/>
              <a:t>    </a:t>
            </a:r>
            <a:r>
              <a:rPr lang="en-GB" sz="1400" b="1">
                <a:solidFill>
                  <a:srgbClr val="918E00"/>
                </a:solidFill>
              </a:rPr>
              <a:t>TRT Tracker</a:t>
            </a:r>
          </a:p>
        </p:txBody>
      </p:sp>
      <p:sp>
        <p:nvSpPr>
          <p:cNvPr id="1589290" name="Text Box 42"/>
          <p:cNvSpPr txBox="1">
            <a:spLocks noChangeArrowheads="1"/>
          </p:cNvSpPr>
          <p:nvPr/>
        </p:nvSpPr>
        <p:spPr bwMode="auto">
          <a:xfrm>
            <a:off x="1071563" y="468313"/>
            <a:ext cx="652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400" b="1">
                <a:solidFill>
                  <a:schemeClr val="accent2"/>
                </a:solidFill>
              </a:rPr>
              <a:t>Muon Detectors</a:t>
            </a:r>
            <a:r>
              <a:rPr lang="en-GB" sz="1400" b="1"/>
              <a:t>                  </a:t>
            </a:r>
            <a:r>
              <a:rPr lang="en-GB" sz="1400" b="1">
                <a:solidFill>
                  <a:srgbClr val="008000"/>
                </a:solidFill>
              </a:rPr>
              <a:t>Tile Calorimeter</a:t>
            </a:r>
            <a:r>
              <a:rPr lang="en-GB" sz="1400" b="1"/>
              <a:t>           </a:t>
            </a:r>
            <a:r>
              <a:rPr lang="en-GB" sz="1400" b="1">
                <a:solidFill>
                  <a:srgbClr val="936231"/>
                </a:solidFill>
              </a:rPr>
              <a:t>Liquid Argon Calorimeters</a:t>
            </a:r>
          </a:p>
        </p:txBody>
      </p:sp>
      <p:sp>
        <p:nvSpPr>
          <p:cNvPr id="1589291" name="Line 43"/>
          <p:cNvSpPr>
            <a:spLocks noChangeShapeType="1"/>
          </p:cNvSpPr>
          <p:nvPr/>
        </p:nvSpPr>
        <p:spPr bwMode="auto">
          <a:xfrm flipH="1">
            <a:off x="1285875" y="728663"/>
            <a:ext cx="585788" cy="1439862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2" name="Line 44"/>
          <p:cNvSpPr>
            <a:spLocks noChangeShapeType="1"/>
          </p:cNvSpPr>
          <p:nvPr/>
        </p:nvSpPr>
        <p:spPr bwMode="auto">
          <a:xfrm>
            <a:off x="1871663" y="728663"/>
            <a:ext cx="1395412" cy="107950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3" name="Line 45"/>
          <p:cNvSpPr>
            <a:spLocks noChangeShapeType="1"/>
          </p:cNvSpPr>
          <p:nvPr/>
        </p:nvSpPr>
        <p:spPr bwMode="auto">
          <a:xfrm>
            <a:off x="3941763" y="728663"/>
            <a:ext cx="1035050" cy="1935162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4" name="Line 46"/>
          <p:cNvSpPr>
            <a:spLocks noChangeShapeType="1"/>
          </p:cNvSpPr>
          <p:nvPr/>
        </p:nvSpPr>
        <p:spPr bwMode="auto">
          <a:xfrm>
            <a:off x="3941763" y="728663"/>
            <a:ext cx="269875" cy="202565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5" name="Line 47"/>
          <p:cNvSpPr>
            <a:spLocks noChangeShapeType="1"/>
          </p:cNvSpPr>
          <p:nvPr/>
        </p:nvSpPr>
        <p:spPr bwMode="auto">
          <a:xfrm flipH="1">
            <a:off x="5157788" y="728663"/>
            <a:ext cx="719137" cy="2160587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6" name="Line 48"/>
          <p:cNvSpPr>
            <a:spLocks noChangeShapeType="1"/>
          </p:cNvSpPr>
          <p:nvPr/>
        </p:nvSpPr>
        <p:spPr bwMode="auto">
          <a:xfrm flipH="1">
            <a:off x="5607050" y="728663"/>
            <a:ext cx="269875" cy="2160587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7" name="Line 49"/>
          <p:cNvSpPr>
            <a:spLocks noChangeShapeType="1"/>
          </p:cNvSpPr>
          <p:nvPr/>
        </p:nvSpPr>
        <p:spPr bwMode="auto">
          <a:xfrm flipH="1" flipV="1">
            <a:off x="5240338" y="3176588"/>
            <a:ext cx="2887662" cy="2682875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8" name="Line 50"/>
          <p:cNvSpPr>
            <a:spLocks noChangeShapeType="1"/>
          </p:cNvSpPr>
          <p:nvPr/>
        </p:nvSpPr>
        <p:spPr bwMode="auto">
          <a:xfrm flipH="1" flipV="1">
            <a:off x="4916488" y="3133725"/>
            <a:ext cx="1995487" cy="2725738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299" name="Line 51"/>
          <p:cNvSpPr>
            <a:spLocks noChangeShapeType="1"/>
          </p:cNvSpPr>
          <p:nvPr/>
        </p:nvSpPr>
        <p:spPr bwMode="auto">
          <a:xfrm flipH="1" flipV="1">
            <a:off x="4702175" y="3178175"/>
            <a:ext cx="1039813" cy="2681288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0" name="Line 52"/>
          <p:cNvSpPr>
            <a:spLocks noChangeShapeType="1"/>
          </p:cNvSpPr>
          <p:nvPr/>
        </p:nvSpPr>
        <p:spPr bwMode="auto">
          <a:xfrm flipV="1">
            <a:off x="4392613" y="3384550"/>
            <a:ext cx="44450" cy="2474913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1" name="Line 53"/>
          <p:cNvSpPr>
            <a:spLocks noChangeShapeType="1"/>
          </p:cNvSpPr>
          <p:nvPr/>
        </p:nvSpPr>
        <p:spPr bwMode="auto">
          <a:xfrm flipV="1">
            <a:off x="2997200" y="3338513"/>
            <a:ext cx="630238" cy="2520950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2" name="Line 54"/>
          <p:cNvSpPr>
            <a:spLocks noChangeShapeType="1"/>
          </p:cNvSpPr>
          <p:nvPr/>
        </p:nvSpPr>
        <p:spPr bwMode="auto">
          <a:xfrm flipV="1">
            <a:off x="2997200" y="1854200"/>
            <a:ext cx="630238" cy="4005263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5" name="Line 57"/>
          <p:cNvSpPr>
            <a:spLocks noChangeShapeType="1"/>
          </p:cNvSpPr>
          <p:nvPr/>
        </p:nvSpPr>
        <p:spPr bwMode="auto">
          <a:xfrm flipV="1">
            <a:off x="250825" y="1314450"/>
            <a:ext cx="0" cy="1349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6" name="Line 58"/>
          <p:cNvSpPr>
            <a:spLocks noChangeShapeType="1"/>
          </p:cNvSpPr>
          <p:nvPr/>
        </p:nvSpPr>
        <p:spPr bwMode="auto">
          <a:xfrm>
            <a:off x="250825" y="3068638"/>
            <a:ext cx="0" cy="2251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08" name="Text Box 60"/>
          <p:cNvSpPr txBox="1">
            <a:spLocks noChangeArrowheads="1"/>
          </p:cNvSpPr>
          <p:nvPr/>
        </p:nvSpPr>
        <p:spPr bwMode="auto">
          <a:xfrm>
            <a:off x="0" y="2695575"/>
            <a:ext cx="633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8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/>
              <a:t>22 m</a:t>
            </a:r>
          </a:p>
        </p:txBody>
      </p:sp>
      <p:sp>
        <p:nvSpPr>
          <p:cNvPr id="1589309" name="Line 61"/>
          <p:cNvSpPr>
            <a:spLocks noChangeShapeType="1"/>
          </p:cNvSpPr>
          <p:nvPr/>
        </p:nvSpPr>
        <p:spPr bwMode="auto">
          <a:xfrm flipV="1">
            <a:off x="5246688" y="4846638"/>
            <a:ext cx="32400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10" name="Line 62"/>
          <p:cNvSpPr>
            <a:spLocks noChangeShapeType="1"/>
          </p:cNvSpPr>
          <p:nvPr/>
        </p:nvSpPr>
        <p:spPr bwMode="auto">
          <a:xfrm flipH="1">
            <a:off x="1730375" y="5332413"/>
            <a:ext cx="2840038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11" name="Text Box 63"/>
          <p:cNvSpPr txBox="1">
            <a:spLocks noChangeArrowheads="1"/>
          </p:cNvSpPr>
          <p:nvPr/>
        </p:nvSpPr>
        <p:spPr bwMode="auto">
          <a:xfrm>
            <a:off x="4610100" y="5148263"/>
            <a:ext cx="6334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1600"/>
              <a:t>46 m</a:t>
            </a:r>
          </a:p>
        </p:txBody>
      </p:sp>
      <p:sp>
        <p:nvSpPr>
          <p:cNvPr id="1589348" name="Line 100"/>
          <p:cNvSpPr>
            <a:spLocks noChangeShapeType="1"/>
          </p:cNvSpPr>
          <p:nvPr/>
        </p:nvSpPr>
        <p:spPr bwMode="auto">
          <a:xfrm flipH="1">
            <a:off x="5440363" y="728663"/>
            <a:ext cx="436562" cy="2160587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89349" name="Line 101"/>
          <p:cNvSpPr>
            <a:spLocks noChangeShapeType="1"/>
          </p:cNvSpPr>
          <p:nvPr/>
        </p:nvSpPr>
        <p:spPr bwMode="auto">
          <a:xfrm flipH="1">
            <a:off x="5651500" y="728663"/>
            <a:ext cx="225425" cy="2327275"/>
          </a:xfrm>
          <a:prstGeom prst="line">
            <a:avLst/>
          </a:prstGeom>
          <a:noFill/>
          <a:ln w="9525">
            <a:solidFill>
              <a:srgbClr val="292929"/>
            </a:solidFill>
            <a:round/>
            <a:headEnd/>
            <a:tailEnd type="oval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36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89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8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8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158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"/>
                                        <p:tgtEl>
                                          <p:spTgt spid="158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"/>
                                        <p:tgtEl>
                                          <p:spTgt spid="158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"/>
                                        <p:tgtEl>
                                          <p:spTgt spid="158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"/>
                                        <p:tgtEl>
                                          <p:spTgt spid="158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"/>
                                        <p:tgtEl>
                                          <p:spTgt spid="158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"/>
                                        <p:tgtEl>
                                          <p:spTgt spid="158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"/>
                                        <p:tgtEl>
                                          <p:spTgt spid="158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"/>
                                        <p:tgtEl>
                                          <p:spTgt spid="158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158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"/>
                                        <p:tgtEl>
                                          <p:spTgt spid="158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"/>
                                        <p:tgtEl>
                                          <p:spTgt spid="158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"/>
                                        <p:tgtEl>
                                          <p:spTgt spid="158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"/>
                                        <p:tgtEl>
                                          <p:spTgt spid="158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"/>
                                        <p:tgtEl>
                                          <p:spTgt spid="158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"/>
                                        <p:tgtEl>
                                          <p:spTgt spid="158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589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8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89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589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58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8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89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589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9285" grpId="0" animBg="1"/>
      <p:bldP spid="1589285" grpId="1" animBg="1"/>
      <p:bldP spid="1589288" grpId="0"/>
      <p:bldP spid="1589290" grpId="0"/>
      <p:bldP spid="1589291" grpId="0" animBg="1"/>
      <p:bldP spid="1589292" grpId="0" animBg="1"/>
      <p:bldP spid="1589293" grpId="0" animBg="1"/>
      <p:bldP spid="1589294" grpId="0" animBg="1"/>
      <p:bldP spid="1589295" grpId="0" animBg="1"/>
      <p:bldP spid="1589296" grpId="0" animBg="1"/>
      <p:bldP spid="1589297" grpId="0" animBg="1"/>
      <p:bldP spid="1589298" grpId="0" animBg="1"/>
      <p:bldP spid="1589299" grpId="0" animBg="1"/>
      <p:bldP spid="1589300" grpId="0" animBg="1"/>
      <p:bldP spid="1589301" grpId="0" animBg="1"/>
      <p:bldP spid="1589302" grpId="0" animBg="1"/>
      <p:bldP spid="1589305" grpId="0" animBg="1"/>
      <p:bldP spid="1589306" grpId="0" animBg="1"/>
      <p:bldP spid="1589308" grpId="0"/>
      <p:bldP spid="1589309" grpId="0" animBg="1"/>
      <p:bldP spid="1589310" grpId="0" animBg="1"/>
      <p:bldP spid="1589311" grpId="0"/>
      <p:bldP spid="1589348" grpId="0" animBg="1"/>
      <p:bldP spid="158934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ATLAS detector layers</a:t>
            </a:r>
            <a:endParaRPr lang="en-US" dirty="0"/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0" y="1412776"/>
            <a:ext cx="9144000" cy="54452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6" descr="Detector_Cut_Sec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2400" y="1600224"/>
            <a:ext cx="6426200" cy="5181600"/>
          </a:xfrm>
          <a:prstGeom prst="rect">
            <a:avLst/>
          </a:prstGeom>
          <a:noFill/>
        </p:spPr>
      </p:pic>
      <p:pic>
        <p:nvPicPr>
          <p:cNvPr id="5" name="Picture 7" descr="ATLAS_White_560x720_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80413" y="548680"/>
            <a:ext cx="630237" cy="809625"/>
          </a:xfrm>
          <a:prstGeom prst="rect">
            <a:avLst/>
          </a:prstGeom>
          <a:noFill/>
          <a:ln w="9525">
            <a:solidFill>
              <a:srgbClr val="9BDEFF"/>
            </a:solidFill>
            <a:miter lim="800000"/>
            <a:headEnd/>
            <a:tailEnd/>
          </a:ln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3880" y="2627269"/>
            <a:ext cx="1503784" cy="252992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dirty="0">
                <a:solidFill>
                  <a:srgbClr val="EAEAEA"/>
                </a:solidFill>
                <a:latin typeface="Arial" charset="0"/>
                <a:cs typeface="Arial" charset="0"/>
              </a:rPr>
              <a:t>Particles are detected through their interaction with the active detector materials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52321" y="2632844"/>
            <a:ext cx="1656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are limited to: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Tracks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Momentum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Charge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Energy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Jets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37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3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0" y="1367383"/>
            <a:ext cx="9144000" cy="549064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CMS detector layers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38</a:t>
            </a:fld>
            <a:endParaRPr kumimoji="0" lang="en-US"/>
          </a:p>
        </p:txBody>
      </p:sp>
      <p:pic>
        <p:nvPicPr>
          <p:cNvPr id="6" name="Picture 7" descr="Slice_black_hi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489475" cy="521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m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59" y="692696"/>
            <a:ext cx="674687" cy="674687"/>
          </a:xfrm>
          <a:prstGeom prst="rect">
            <a:avLst/>
          </a:prstGeom>
          <a:noFill/>
          <a:ln w="9525">
            <a:solidFill>
              <a:srgbClr val="1C1C1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0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graphicFrame>
        <p:nvGraphicFramePr>
          <p:cNvPr id="1581104" name="Group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008420"/>
              </p:ext>
            </p:extLst>
          </p:nvPr>
        </p:nvGraphicFramePr>
        <p:xfrm>
          <a:off x="385763" y="1484784"/>
          <a:ext cx="8416925" cy="527406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009775"/>
                <a:gridCol w="3294062"/>
                <a:gridCol w="3113088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ATLAS (7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ktons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CMS (12.5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ktons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fr-F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INNER TRACKER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Silicon pixels + strips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TRT with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particle identification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B = 2T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</a:t>
                      </a:r>
                      <a:r>
                        <a:rPr kumimoji="0" lang="en-US" sz="14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) ~ 3.8% (at 100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  = 0)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Silicon pixels + strips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No dedicated particle identification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B = 4T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</a:t>
                      </a:r>
                      <a:r>
                        <a:rPr kumimoji="0" lang="en-US" sz="14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) ~ 1.5% (at 100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GeV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  = 0)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620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MAGNETS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4 Magnets</a:t>
                      </a:r>
                      <a:endParaRPr kumimoji="0" lang="fr-F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Solenoid + Air-core muon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toroids</a:t>
                      </a:r>
                      <a:endParaRPr kumimoji="0" lang="en-US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Calorimeters outside solenoid field 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 Magnet </a:t>
                      </a:r>
                      <a:endParaRPr kumimoji="0" lang="fr-FR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Solenoid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Calorimeters inside field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77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EM CALORIMETER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Pb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/ Liquid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Ar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sampling accordion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(E) ~ 10–12%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E   0.2–0.35%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Longitudinal segmentation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Saturation at ~ 3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TeV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PbWO</a:t>
                      </a:r>
                      <a:r>
                        <a:rPr kumimoji="0" lang="en-US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scintillation crystals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(E) ~ 3–5.5%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E   0.5%</a:t>
                      </a:r>
                      <a:endParaRPr kumimoji="0" lang="en-US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No longitudinal segmentation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Saturation at 1.7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TeV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36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HAD CALORIMETER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Fe /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Scint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tiles (EC: Cu-liquid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Ar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(E) ~ 45%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E   1.3%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(Barrel)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Cu (EC: brass) /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Scint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. tiles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Tail catchers outside solenoid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 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(E) ~ 100%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n-US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E   8% (Barrel)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MUON </a:t>
                      </a:r>
                      <a:endParaRPr kumimoji="0" lang="fr-F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Drift tubes &amp; CSC 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fwd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 + RPC/TGC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</a:t>
                      </a:r>
                      <a:r>
                        <a:rPr kumimoji="0" lang="en-US" sz="14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)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 10.5% / 10.4% (1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TeV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,  = 0)</a:t>
                      </a:r>
                      <a:endParaRPr kumimoji="0" lang="en-US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(standalone / combined with tracker)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Drift tubes &amp; CSC (EC) + RPC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(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p</a:t>
                      </a:r>
                      <a:r>
                        <a:rPr kumimoji="0" lang="en-US" sz="1400" u="none" strike="noStrike" cap="none" normalizeH="0" baseline="-25000" dirty="0" err="1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T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)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 13% / 4.5% (1 </a:t>
                      </a:r>
                      <a:r>
                        <a:rPr kumimoji="0" lang="en-US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TeV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 </a:t>
                      </a: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Symbol" pitchFamily="18" charset="2"/>
                        </a:rPr>
                        <a:t> = 0)</a:t>
                      </a:r>
                      <a:endParaRPr kumimoji="0" lang="en-US" sz="14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(standalone / combined with tracker)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81092" name="Picture 36" descr="CMS_LOG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1584796"/>
            <a:ext cx="43338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1093" name="Picture 37" descr="ATLAS_White_560x720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551459"/>
            <a:ext cx="385763" cy="495300"/>
          </a:xfrm>
          <a:prstGeom prst="rect">
            <a:avLst/>
          </a:prstGeom>
          <a:noFill/>
          <a:ln w="9525">
            <a:solidFill>
              <a:srgbClr val="9BDE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1094" name="Text Box 38"/>
          <p:cNvSpPr txBox="1">
            <a:spLocks noChangeArrowheads="1"/>
          </p:cNvSpPr>
          <p:nvPr/>
        </p:nvSpPr>
        <p:spPr bwMode="auto">
          <a:xfrm>
            <a:off x="0" y="401291"/>
            <a:ext cx="91440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accent1"/>
                </a:solidFill>
                <a:latin typeface="+mj-lt"/>
              </a:rPr>
              <a:t>ATLAS &amp; CMS: Design &amp; Performance Overview</a:t>
            </a:r>
            <a:endParaRPr lang="en-US" sz="20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81095" name="Text Box 39"/>
          <p:cNvSpPr txBox="1">
            <a:spLocks noChangeArrowheads="1"/>
          </p:cNvSpPr>
          <p:nvPr/>
        </p:nvSpPr>
        <p:spPr bwMode="auto">
          <a:xfrm rot="16200000">
            <a:off x="7432675" y="5266209"/>
            <a:ext cx="292417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Source: Froidevaux-Sphicas, Ann Rev 56, 375 (2006) </a:t>
            </a:r>
          </a:p>
        </p:txBody>
      </p:sp>
      <p:grpSp>
        <p:nvGrpSpPr>
          <p:cNvPr id="1581113" name="Group 57"/>
          <p:cNvGrpSpPr>
            <a:grpSpLocks/>
          </p:cNvGrpSpPr>
          <p:nvPr/>
        </p:nvGrpSpPr>
        <p:grpSpPr bwMode="auto">
          <a:xfrm>
            <a:off x="836613" y="2432521"/>
            <a:ext cx="7470775" cy="2924175"/>
            <a:chOff x="669" y="743"/>
            <a:chExt cx="4706" cy="1842"/>
          </a:xfrm>
          <a:solidFill>
            <a:schemeClr val="accent5">
              <a:lumMod val="75000"/>
            </a:schemeClr>
          </a:solidFill>
        </p:grpSpPr>
        <p:sp>
          <p:nvSpPr>
            <p:cNvPr id="1581114" name="Rectangle 58"/>
            <p:cNvSpPr>
              <a:spLocks noChangeArrowheads="1"/>
            </p:cNvSpPr>
            <p:nvPr/>
          </p:nvSpPr>
          <p:spPr bwMode="auto">
            <a:xfrm>
              <a:off x="669" y="743"/>
              <a:ext cx="4706" cy="1842"/>
            </a:xfrm>
            <a:prstGeom prst="rect">
              <a:avLst/>
            </a:prstGeom>
            <a:grpFill/>
            <a:ln w="63500" algn="ctr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1581115" name="Picture 59" descr="Atlas_Gold_1024x76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3" b="7411"/>
            <a:stretch>
              <a:fillRect/>
            </a:stretch>
          </p:blipFill>
          <p:spPr bwMode="auto">
            <a:xfrm>
              <a:off x="1151" y="828"/>
              <a:ext cx="1673" cy="1105"/>
            </a:xfrm>
            <a:prstGeom prst="rect">
              <a:avLst/>
            </a:prstGeom>
            <a:grpFill/>
            <a:ln>
              <a:noFill/>
            </a:ln>
            <a:extLst/>
          </p:spPr>
        </p:pic>
        <p:pic>
          <p:nvPicPr>
            <p:cNvPr id="1581116" name="Picture 60" descr="ATLAS_White_560x720_0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" y="998"/>
              <a:ext cx="132" cy="1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  <p:sp>
          <p:nvSpPr>
            <p:cNvPr id="1581117" name="Text Box 61"/>
            <p:cNvSpPr txBox="1">
              <a:spLocks noChangeArrowheads="1"/>
            </p:cNvSpPr>
            <p:nvPr/>
          </p:nvSpPr>
          <p:spPr bwMode="auto">
            <a:xfrm>
              <a:off x="3163" y="1848"/>
              <a:ext cx="2069" cy="577"/>
            </a:xfrm>
            <a:prstGeom prst="rect">
              <a:avLst/>
            </a:prstGeom>
            <a:grpFill/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en-GB" b="1">
                  <a:solidFill>
                    <a:srgbClr val="FFABAB"/>
                  </a:solidFill>
                </a:rPr>
                <a:t>CMS: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>
                  <a:solidFill>
                    <a:schemeClr val="bg1"/>
                  </a:solidFill>
                </a:rPr>
                <a:t>emphasis on excellent electron/photon and muon resolution</a:t>
              </a:r>
            </a:p>
          </p:txBody>
        </p:sp>
        <p:sp>
          <p:nvSpPr>
            <p:cNvPr id="1581118" name="Rectangle 62"/>
            <p:cNvSpPr>
              <a:spLocks noChangeArrowheads="1"/>
            </p:cNvSpPr>
            <p:nvPr/>
          </p:nvSpPr>
          <p:spPr bwMode="auto">
            <a:xfrm>
              <a:off x="924" y="1848"/>
              <a:ext cx="2211" cy="577"/>
            </a:xfrm>
            <a:prstGeom prst="rect">
              <a:avLst/>
            </a:prstGeom>
            <a:grpFill/>
            <a:ln w="3175" algn="ctr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r>
                <a:rPr lang="en-GB" b="1">
                  <a:solidFill>
                    <a:srgbClr val="BDDEFF"/>
                  </a:solidFill>
                </a:rPr>
                <a:t>ATLAS:</a:t>
              </a:r>
              <a:r>
                <a:rPr lang="en-GB" b="1">
                  <a:solidFill>
                    <a:schemeClr val="bg1"/>
                  </a:solidFill>
                </a:rPr>
                <a:t> </a:t>
              </a:r>
              <a:r>
                <a:rPr lang="en-GB">
                  <a:solidFill>
                    <a:schemeClr val="bg1"/>
                  </a:solidFill>
                </a:rPr>
                <a:t>emphasis on excellent jet and missing-</a:t>
              </a:r>
              <a:r>
                <a:rPr lang="en-GB" i="1">
                  <a:solidFill>
                    <a:schemeClr val="bg1"/>
                  </a:solidFill>
                </a:rPr>
                <a:t>E</a:t>
              </a:r>
              <a:r>
                <a:rPr lang="en-GB" i="1" baseline="-25000">
                  <a:solidFill>
                    <a:schemeClr val="bg1"/>
                  </a:solidFill>
                </a:rPr>
                <a:t>T</a:t>
              </a:r>
              <a:r>
                <a:rPr lang="en-GB">
                  <a:solidFill>
                    <a:schemeClr val="bg1"/>
                  </a:solidFill>
                </a:rPr>
                <a:t> resolution, and on particle identification</a:t>
              </a:r>
            </a:p>
          </p:txBody>
        </p:sp>
        <p:pic>
          <p:nvPicPr>
            <p:cNvPr id="1581119" name="Picture 63" descr="Slice_black_hires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09"/>
            <a:stretch>
              <a:fillRect/>
            </a:stretch>
          </p:blipFill>
          <p:spPr bwMode="auto">
            <a:xfrm>
              <a:off x="3362" y="901"/>
              <a:ext cx="1361" cy="874"/>
            </a:xfrm>
            <a:prstGeom prst="rect">
              <a:avLst/>
            </a:prstGeom>
            <a:grpFill/>
            <a:ln>
              <a:noFill/>
            </a:ln>
            <a:extLst/>
          </p:spPr>
        </p:pic>
        <p:pic>
          <p:nvPicPr>
            <p:cNvPr id="1581120" name="Picture 64" descr="cm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998"/>
              <a:ext cx="170" cy="1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39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0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8110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" dur="indefinite"/>
                                        <p:tgtEl>
                                          <p:spTgt spid="158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5810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0" dur="indefinite"/>
                                        <p:tgtEl>
                                          <p:spTgt spid="158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5810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3" dur="indefinite"/>
                                        <p:tgtEl>
                                          <p:spTgt spid="158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5810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6" dur="indefinite"/>
                                        <p:tgtEl>
                                          <p:spTgt spid="158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58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10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we need  the Higgs?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75191"/>
            <a:ext cx="5050904" cy="4625609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/>
              <a:t>Higgs mechanism introduces additional scalar field in the SM </a:t>
            </a:r>
            <a:r>
              <a:rPr lang="en-US" sz="3000" dirty="0" err="1"/>
              <a:t>Lagrangian</a:t>
            </a:r>
            <a:endParaRPr lang="en-US" sz="3000" dirty="0"/>
          </a:p>
          <a:p>
            <a:pPr lvl="1"/>
            <a:r>
              <a:rPr lang="en-US" sz="2600" dirty="0"/>
              <a:t>Generates masses of fundamental particles</a:t>
            </a:r>
          </a:p>
          <a:p>
            <a:pPr lvl="1"/>
            <a:r>
              <a:rPr lang="en-US" sz="2600" dirty="0"/>
              <a:t>Predicts Higgs boson coupling to fermions and bosons</a:t>
            </a:r>
          </a:p>
          <a:p>
            <a:pPr lvl="1"/>
            <a:r>
              <a:rPr lang="en-US" sz="2600" dirty="0"/>
              <a:t>Does not predict Higgs’ mass</a:t>
            </a:r>
          </a:p>
          <a:p>
            <a:r>
              <a:rPr lang="en-US" sz="3000" dirty="0"/>
              <a:t>Constraints on Higgs mass</a:t>
            </a:r>
          </a:p>
          <a:p>
            <a:pPr lvl="1"/>
            <a:r>
              <a:rPr lang="en-US" sz="2600" dirty="0"/>
              <a:t>EW fits favor light Higgs</a:t>
            </a:r>
          </a:p>
          <a:p>
            <a:pPr lvl="2"/>
            <a:r>
              <a:rPr lang="en-US" sz="2200" dirty="0"/>
              <a:t>Direct searches at LEP </a:t>
            </a:r>
            <a:br>
              <a:rPr lang="en-US" sz="2200" dirty="0"/>
            </a:br>
            <a:r>
              <a:rPr lang="en-US" sz="2200" dirty="0"/>
              <a:t>m</a:t>
            </a:r>
            <a:r>
              <a:rPr lang="en-US" sz="2200" baseline="-25000" dirty="0"/>
              <a:t>H</a:t>
            </a:r>
            <a:r>
              <a:rPr lang="en-US" sz="2200" dirty="0"/>
              <a:t> &gt; 114.4 </a:t>
            </a:r>
            <a:r>
              <a:rPr lang="en-US" sz="2200" dirty="0" err="1"/>
              <a:t>GeV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9"/>
          <a:stretch/>
        </p:blipFill>
        <p:spPr bwMode="auto">
          <a:xfrm>
            <a:off x="5220072" y="2348880"/>
            <a:ext cx="3851564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WW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/>
              <a:t>l</a:t>
            </a:r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alone at CMS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251520" y="1556541"/>
            <a:ext cx="8534210" cy="504081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mtClean="0"/>
              <a:t>The most sensitive channel for masses 130–200 GeV</a:t>
            </a:r>
          </a:p>
          <a:p>
            <a:pPr lvl="1"/>
            <a:r>
              <a:rPr lang="en-US" smtClean="0"/>
              <a:t>Clean signature with two leptons and large MET</a:t>
            </a:r>
          </a:p>
          <a:p>
            <a:pPr lvl="1"/>
            <a:r>
              <a:rPr lang="en-US" smtClean="0"/>
              <a:t>Major backgrounds</a:t>
            </a:r>
          </a:p>
          <a:p>
            <a:pPr lvl="2"/>
            <a:r>
              <a:rPr lang="en-US" smtClean="0"/>
              <a:t>QCD, W+jets</a:t>
            </a:r>
          </a:p>
          <a:p>
            <a:pPr lvl="3"/>
            <a:r>
              <a:rPr lang="en-US" smtClean="0"/>
              <a:t>Two leptons well identified and isolated</a:t>
            </a:r>
          </a:p>
          <a:p>
            <a:pPr lvl="2"/>
            <a:r>
              <a:rPr lang="en-US" smtClean="0"/>
              <a:t>Drell-Yan </a:t>
            </a:r>
          </a:p>
          <a:p>
            <a:pPr lvl="3"/>
            <a:r>
              <a:rPr lang="en-US" smtClean="0"/>
              <a:t>Large missing ET &amp; Z veto</a:t>
            </a:r>
          </a:p>
          <a:p>
            <a:pPr lvl="2"/>
            <a:r>
              <a:rPr lang="en-US" smtClean="0"/>
              <a:t>Top production</a:t>
            </a:r>
          </a:p>
          <a:p>
            <a:pPr lvl="3"/>
            <a:r>
              <a:rPr lang="en-US" smtClean="0"/>
              <a:t>Soft muon &amp; b-jet veto</a:t>
            </a:r>
          </a:p>
          <a:p>
            <a:pPr lvl="2"/>
            <a:r>
              <a:rPr lang="en-US" smtClean="0"/>
              <a:t>WW production</a:t>
            </a:r>
          </a:p>
          <a:p>
            <a:pPr lvl="3"/>
            <a:r>
              <a:rPr lang="en-US" smtClean="0"/>
              <a:t>Kinematic cuts on </a:t>
            </a:r>
            <a:r>
              <a:rPr lang="en-US" smtClean="0">
                <a:latin typeface="Symbol" charset="2"/>
                <a:cs typeface="Symbol" charset="2"/>
              </a:rPr>
              <a:t>Dj</a:t>
            </a:r>
            <a:r>
              <a:rPr lang="en-US" smtClean="0"/>
              <a:t>(l</a:t>
            </a:r>
            <a:r>
              <a:rPr lang="en-US" baseline="-25000" smtClean="0"/>
              <a:t>1</a:t>
            </a:r>
            <a:r>
              <a:rPr lang="en-US" smtClean="0"/>
              <a:t>,l</a:t>
            </a:r>
            <a:r>
              <a:rPr lang="en-US" baseline="-25000" smtClean="0"/>
              <a:t>2</a:t>
            </a:r>
            <a:r>
              <a:rPr lang="en-US" smtClean="0"/>
              <a:t>), m</a:t>
            </a:r>
            <a:r>
              <a:rPr lang="en-US" baseline="-25000" smtClean="0"/>
              <a:t>ll</a:t>
            </a:r>
          </a:p>
          <a:p>
            <a:pPr lvl="2"/>
            <a:r>
              <a:rPr lang="en-US" smtClean="0"/>
              <a:t>WZ,ZZ </a:t>
            </a:r>
          </a:p>
          <a:p>
            <a:pPr lvl="3"/>
            <a:r>
              <a:rPr lang="en-US" smtClean="0"/>
              <a:t>Veto third lepton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875" y="2956547"/>
            <a:ext cx="3220185" cy="3556206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84" y="4177192"/>
            <a:ext cx="1367271" cy="1165474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Kinematic Observables After WW Selection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8BA4-83EE-1A4B-A03C-71AA7D43DD14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461446" y="1642437"/>
            <a:ext cx="5846858" cy="5026923"/>
            <a:chOff x="1300442" y="965081"/>
            <a:chExt cx="6078983" cy="568058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8657" y="3765667"/>
              <a:ext cx="5970768" cy="288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442" y="965081"/>
              <a:ext cx="6047471" cy="2880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3597440" y="1434036"/>
            <a:ext cx="583513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0-Jet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0372" y="1434526"/>
            <a:ext cx="583513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-Jet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97439" y="4694530"/>
            <a:ext cx="583513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0-Jet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08615" y="4863807"/>
            <a:ext cx="583513" cy="338554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1</a:t>
            </a:r>
            <a:r>
              <a:rPr lang="en-US" sz="1600" dirty="0" smtClean="0">
                <a:solidFill>
                  <a:srgbClr val="FFFF00"/>
                </a:solidFill>
              </a:rPr>
              <a:t>-Jet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1727836"/>
            <a:ext cx="9105900" cy="4029200"/>
            <a:chOff x="-7715" y="823913"/>
            <a:chExt cx="9144000" cy="38906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715" y="823913"/>
              <a:ext cx="9144000" cy="3890670"/>
            </a:xfrm>
            <a:prstGeom prst="rect">
              <a:avLst/>
            </a:prstGeom>
          </p:spPr>
        </p:pic>
        <p:sp>
          <p:nvSpPr>
            <p:cNvPr id="7" name="Down Arrow 6"/>
            <p:cNvSpPr/>
            <p:nvPr/>
          </p:nvSpPr>
          <p:spPr bwMode="auto">
            <a:xfrm>
              <a:off x="4071428" y="3171883"/>
              <a:ext cx="72921" cy="297745"/>
            </a:xfrm>
            <a:prstGeom prst="downArrow">
              <a:avLst/>
            </a:prstGeom>
            <a:solidFill>
              <a:srgbClr val="000080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8" name="Down Arrow 7"/>
            <p:cNvSpPr/>
            <p:nvPr/>
          </p:nvSpPr>
          <p:spPr bwMode="auto">
            <a:xfrm>
              <a:off x="8726704" y="3378975"/>
              <a:ext cx="72921" cy="297745"/>
            </a:xfrm>
            <a:prstGeom prst="downArrow">
              <a:avLst/>
            </a:prstGeom>
            <a:solidFill>
              <a:srgbClr val="000080"/>
            </a:solidFill>
            <a:ln w="635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996791" y="2764756"/>
              <a:ext cx="191575" cy="269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33984" y="3041078"/>
              <a:ext cx="185439" cy="2526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en-US" sz="11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169402" y="1397577"/>
              <a:ext cx="1689339" cy="249133"/>
            </a:xfrm>
            <a:prstGeom prst="rect">
              <a:avLst/>
            </a:prstGeom>
            <a:solidFill>
              <a:srgbClr val="FFFF00">
                <a:alpha val="19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825260" y="1397577"/>
              <a:ext cx="1689339" cy="249133"/>
            </a:xfrm>
            <a:prstGeom prst="rect">
              <a:avLst/>
            </a:prstGeom>
            <a:solidFill>
              <a:srgbClr val="FFFF00">
                <a:alpha val="19000"/>
              </a:srgbClr>
            </a:solidFill>
            <a:ln w="635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 Flow Evolution ( 0-jet Bin As An Example)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8BA4-83EE-1A4B-A03C-71AA7D43DD1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Event Yield Tally (M</a:t>
            </a:r>
            <a:r>
              <a:rPr lang="en-US" baseline="-25000" dirty="0" smtClean="0"/>
              <a:t>H</a:t>
            </a:r>
            <a:r>
              <a:rPr lang="en-US" dirty="0" smtClean="0"/>
              <a:t>=140 GeV Hypothesis)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8BA4-83EE-1A4B-A03C-71AA7D43DD1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21" y="2109168"/>
            <a:ext cx="9058087" cy="4200152"/>
            <a:chOff x="304800" y="2382043"/>
            <a:chExt cx="12342813" cy="5359400"/>
          </a:xfrm>
        </p:grpSpPr>
        <p:pic>
          <p:nvPicPr>
            <p:cNvPr id="7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382043"/>
              <a:ext cx="12342813" cy="535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4"/>
            <p:cNvSpPr>
              <a:spLocks/>
            </p:cNvSpPr>
            <p:nvPr/>
          </p:nvSpPr>
          <p:spPr bwMode="auto">
            <a:xfrm>
              <a:off x="723900" y="6311900"/>
              <a:ext cx="11785600" cy="1295400"/>
            </a:xfrm>
            <a:prstGeom prst="rect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24717" y="1733760"/>
            <a:ext cx="1300356" cy="369332"/>
          </a:xfrm>
          <a:prstGeom prst="rect">
            <a:avLst/>
          </a:prstGeom>
          <a:solidFill>
            <a:srgbClr val="FFF600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800000"/>
                </a:solidFill>
              </a:rPr>
              <a:t>OF = ee, </a:t>
            </a:r>
            <a:r>
              <a:rPr lang="en-US" sz="1800" dirty="0" err="1" smtClean="0">
                <a:solidFill>
                  <a:srgbClr val="800000"/>
                </a:solidFill>
              </a:rPr>
              <a:t>μμ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3770" y="1739836"/>
            <a:ext cx="915635" cy="369332"/>
          </a:xfrm>
          <a:prstGeom prst="rect">
            <a:avLst/>
          </a:prstGeom>
          <a:solidFill>
            <a:srgbClr val="FFF6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800000"/>
                </a:solidFill>
              </a:rPr>
              <a:t>S</a:t>
            </a:r>
            <a:r>
              <a:rPr lang="en-US" sz="1800" dirty="0" smtClean="0">
                <a:solidFill>
                  <a:srgbClr val="800000"/>
                </a:solidFill>
              </a:rPr>
              <a:t>F = </a:t>
            </a:r>
            <a:r>
              <a:rPr lang="en-US" sz="1800" dirty="0" err="1" smtClean="0">
                <a:solidFill>
                  <a:srgbClr val="800000"/>
                </a:solidFill>
              </a:rPr>
              <a:t>eμ</a:t>
            </a:r>
            <a:endParaRPr lang="en-US" sz="1800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459954" y="601818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" y="55837"/>
            <a:ext cx="90678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Limits From </a:t>
            </a:r>
            <a:r>
              <a:rPr lang="en-US" dirty="0"/>
              <a:t>H</a:t>
            </a:r>
            <a:r>
              <a:rPr lang="en-US" dirty="0">
                <a:sym typeface="Wingdings"/>
              </a:rPr>
              <a:t> WW  2l 2ν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8BA4-83EE-1A4B-A03C-71AA7D43DD14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642"/>
            <a:ext cx="9144000" cy="43262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1" y="5480969"/>
            <a:ext cx="9067800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 Higgs boson with mass </a:t>
            </a:r>
            <a:r>
              <a:rPr lang="en-US" b="1" dirty="0" smtClean="0">
                <a:solidFill>
                  <a:srgbClr val="FF0000"/>
                </a:solidFill>
              </a:rPr>
              <a:t>147 &lt; M</a:t>
            </a:r>
            <a:r>
              <a:rPr lang="en-US" b="1" baseline="-25000" dirty="0" smtClean="0">
                <a:solidFill>
                  <a:srgbClr val="FF0000"/>
                </a:solidFill>
              </a:rPr>
              <a:t>H</a:t>
            </a:r>
            <a:r>
              <a:rPr lang="en-US" b="1" dirty="0" smtClean="0">
                <a:solidFill>
                  <a:srgbClr val="FF0000"/>
                </a:solidFill>
              </a:rPr>
              <a:t> &lt; 194 GeV</a:t>
            </a:r>
            <a:r>
              <a:rPr lang="en-US" dirty="0" smtClean="0"/>
              <a:t>  ruled out at 95% CL.</a:t>
            </a:r>
          </a:p>
          <a:p>
            <a:pPr algn="ctr"/>
            <a:r>
              <a:rPr lang="en-US" dirty="0" smtClean="0"/>
              <a:t>SM Higgs boson </a:t>
            </a:r>
            <a:r>
              <a:rPr lang="en-US" u="sng" dirty="0" smtClean="0"/>
              <a:t>expected</a:t>
            </a:r>
            <a:r>
              <a:rPr lang="en-US" dirty="0" smtClean="0"/>
              <a:t> sensitivity 136 </a:t>
            </a:r>
            <a:r>
              <a:rPr lang="en-US" dirty="0"/>
              <a:t>&lt; M</a:t>
            </a:r>
            <a:r>
              <a:rPr lang="en-US" baseline="-25000" dirty="0"/>
              <a:t>H</a:t>
            </a:r>
            <a:r>
              <a:rPr lang="en-US" dirty="0"/>
              <a:t> </a:t>
            </a:r>
            <a:r>
              <a:rPr lang="en-US" dirty="0" smtClean="0"/>
              <a:t>&lt;</a:t>
            </a:r>
            <a:r>
              <a:rPr lang="en-US" dirty="0"/>
              <a:t> </a:t>
            </a:r>
            <a:r>
              <a:rPr lang="en-US" dirty="0" smtClean="0"/>
              <a:t>200 GeV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9734" y="1019010"/>
            <a:ext cx="121649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CMS Prelim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</a:t>
            </a:r>
            <a:r>
              <a:rPr lang="en-US" dirty="0" smtClean="0"/>
              <a:t>ZZ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 smtClean="0"/>
              <a:t> 4l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75191"/>
            <a:ext cx="822960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Golden channel with two </a:t>
            </a:r>
            <a:br>
              <a:rPr lang="en-US" dirty="0" smtClean="0"/>
            </a:br>
            <a:r>
              <a:rPr lang="en-US" dirty="0" smtClean="0"/>
              <a:t>pairs of same flavor </a:t>
            </a:r>
            <a:br>
              <a:rPr lang="en-US" dirty="0" smtClean="0"/>
            </a:br>
            <a:r>
              <a:rPr lang="en-US" dirty="0" smtClean="0"/>
              <a:t>oppositely charged leptons</a:t>
            </a:r>
          </a:p>
          <a:p>
            <a:pPr lvl="1"/>
            <a:r>
              <a:rPr lang="en-US" dirty="0" smtClean="0"/>
              <a:t>One pair from on-shell Z boson </a:t>
            </a:r>
            <a:br>
              <a:rPr lang="en-US" dirty="0" smtClean="0"/>
            </a:br>
            <a:r>
              <a:rPr lang="en-US" dirty="0" smtClean="0"/>
              <a:t>decays, another pair from off-shell </a:t>
            </a:r>
            <a:br>
              <a:rPr lang="en-US" dirty="0" smtClean="0"/>
            </a:br>
            <a:r>
              <a:rPr lang="en-US" dirty="0" smtClean="0"/>
              <a:t>Z boson decays for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H</a:t>
            </a:r>
            <a:r>
              <a:rPr lang="en-US" dirty="0" smtClean="0"/>
              <a:t> &lt; 2m</a:t>
            </a:r>
            <a:r>
              <a:rPr lang="en-US" baseline="-25000" dirty="0" smtClean="0"/>
              <a:t>Z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threshold on 4</a:t>
            </a:r>
            <a:r>
              <a:rPr lang="en-US" baseline="30000" dirty="0" smtClean="0"/>
              <a:t>th</a:t>
            </a:r>
            <a:r>
              <a:rPr lang="en-US" dirty="0" smtClean="0"/>
              <a:t> lepton </a:t>
            </a:r>
          </a:p>
          <a:p>
            <a:pPr lvl="1"/>
            <a:r>
              <a:rPr lang="en-US" dirty="0" smtClean="0"/>
              <a:t>Backgrounds</a:t>
            </a:r>
          </a:p>
          <a:p>
            <a:pPr lvl="2"/>
            <a:r>
              <a:rPr lang="en-US" dirty="0" smtClean="0"/>
              <a:t>Top and </a:t>
            </a:r>
            <a:r>
              <a:rPr lang="en-US" dirty="0" err="1" smtClean="0"/>
              <a:t>Zbb</a:t>
            </a:r>
            <a:r>
              <a:rPr lang="en-US" dirty="0" smtClean="0"/>
              <a:t> productions</a:t>
            </a:r>
          </a:p>
          <a:p>
            <a:pPr lvl="3"/>
            <a:r>
              <a:rPr lang="en-US" dirty="0" smtClean="0"/>
              <a:t>Isolation and impact parameter</a:t>
            </a:r>
          </a:p>
          <a:p>
            <a:pPr lvl="2"/>
            <a:r>
              <a:rPr lang="en-US" dirty="0" smtClean="0"/>
              <a:t>ZZ process irreducible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9" name="Picture 8" descr="CandC_2e2u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518" y="3923537"/>
            <a:ext cx="3681882" cy="2601807"/>
          </a:xfrm>
          <a:prstGeom prst="rect">
            <a:avLst/>
          </a:prstGeom>
        </p:spPr>
      </p:pic>
      <p:pic>
        <p:nvPicPr>
          <p:cNvPr id="7" name="Picture 6" descr="CandD_4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221" y="1469394"/>
            <a:ext cx="3525408" cy="2491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49900" y="2097242"/>
            <a:ext cx="43288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4e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511800" y="4751542"/>
            <a:ext cx="71140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2e2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endParaRPr lang="en-US" sz="2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139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ZZ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4l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ZZ background estimated by</a:t>
            </a:r>
            <a:br>
              <a:rPr lang="en-US" sz="2800" dirty="0" smtClean="0"/>
            </a:br>
            <a:r>
              <a:rPr lang="en-US" sz="2800" dirty="0" smtClean="0"/>
              <a:t>normalizing to measured Z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inclusive cross section</a:t>
            </a:r>
          </a:p>
          <a:p>
            <a:r>
              <a:rPr lang="en-US" sz="2800" dirty="0" smtClean="0"/>
              <a:t>Top and </a:t>
            </a:r>
            <a:r>
              <a:rPr lang="en-US" sz="2800" dirty="0" err="1" smtClean="0"/>
              <a:t>Zbb</a:t>
            </a:r>
            <a:r>
              <a:rPr lang="en-US" sz="2800" dirty="0" smtClean="0"/>
              <a:t>/</a:t>
            </a:r>
            <a:r>
              <a:rPr lang="en-US" sz="2800" dirty="0" err="1" smtClean="0"/>
              <a:t>Zcc</a:t>
            </a:r>
            <a:r>
              <a:rPr lang="en-US" sz="2800" dirty="0" smtClean="0"/>
              <a:t> backgrounds</a:t>
            </a:r>
            <a:br>
              <a:rPr lang="en-US" sz="2800" dirty="0" smtClean="0"/>
            </a:br>
            <a:r>
              <a:rPr lang="en-US" sz="2800" dirty="0" smtClean="0"/>
              <a:t>estimated by inverting impact</a:t>
            </a:r>
            <a:br>
              <a:rPr lang="en-US" sz="2800" dirty="0" smtClean="0"/>
            </a:br>
            <a:r>
              <a:rPr lang="en-US" sz="2800" dirty="0" smtClean="0"/>
              <a:t>parameter significance and</a:t>
            </a:r>
            <a:br>
              <a:rPr lang="en-US" sz="2800" dirty="0" smtClean="0"/>
            </a:br>
            <a:r>
              <a:rPr lang="en-US" sz="2800" dirty="0" smtClean="0"/>
              <a:t>relaxing isolation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hzLL_quadlepZbb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50" y="1501388"/>
            <a:ext cx="2767307" cy="2664815"/>
          </a:xfrm>
          <a:prstGeom prst="rect">
            <a:avLst/>
          </a:prstGeom>
        </p:spPr>
      </p:pic>
      <p:pic>
        <p:nvPicPr>
          <p:cNvPr id="8" name="Picture 7" descr="all_Mass_Low_lin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3" y="3913036"/>
            <a:ext cx="2722754" cy="2612308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3119951"/>
              </p:ext>
            </p:extLst>
          </p:nvPr>
        </p:nvGraphicFramePr>
        <p:xfrm>
          <a:off x="1015999" y="4938366"/>
          <a:ext cx="4102100" cy="1442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1672"/>
                <a:gridCol w="1260029"/>
                <a:gridCol w="1244600"/>
                <a:gridCol w="685799"/>
              </a:tblGrid>
              <a:tr h="43712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Bkg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</a:t>
                      </a:r>
                      <a:r>
                        <a:rPr lang="en-US" sz="1600" baseline="0" dirty="0" smtClean="0"/>
                        <a:t> 200 </a:t>
                      </a:r>
                      <a:r>
                        <a:rPr lang="en-US" sz="1600" baseline="0" dirty="0" err="1" smtClean="0"/>
                        <a:t>GeV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Data</a:t>
                      </a:r>
                      <a:endParaRPr lang="en-US" sz="1600" dirty="0"/>
                    </a:p>
                  </a:txBody>
                  <a:tcPr/>
                </a:tc>
              </a:tr>
              <a:tr h="312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4.54±0.27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</a:tr>
              <a:tr h="312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4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6.12±0.40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</a:t>
                      </a:r>
                      <a:endParaRPr lang="en-US" sz="1600" dirty="0"/>
                    </a:p>
                  </a:txBody>
                  <a:tcPr/>
                </a:tc>
              </a:tr>
              <a:tr h="31284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2e2</a:t>
                      </a:r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6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10.52±0.67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2.80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88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lsLimit_1.66f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194" y="1535138"/>
            <a:ext cx="5513012" cy="39573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ZZ </a:t>
            </a:r>
            <a:r>
              <a:rPr lang="en-US" dirty="0">
                <a:latin typeface="Wingdings 3" charset="2"/>
                <a:cs typeface="Wingdings 3" charset="2"/>
              </a:rPr>
              <a:t>g</a:t>
            </a:r>
            <a:r>
              <a:rPr lang="en-US" dirty="0"/>
              <a:t> </a:t>
            </a:r>
            <a:r>
              <a:rPr lang="en-US" dirty="0" smtClean="0"/>
              <a:t>4l Limits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5312576"/>
            <a:ext cx="8534210" cy="121276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Limits set using both mass shapes and counting approach</a:t>
            </a:r>
          </a:p>
          <a:p>
            <a:pPr lvl="1"/>
            <a:r>
              <a:rPr lang="en-US" dirty="0" smtClean="0"/>
              <a:t>Already reaching exclusion of SM cross sections in mass range 2m</a:t>
            </a:r>
            <a:r>
              <a:rPr lang="en-US" baseline="-25000" dirty="0" smtClean="0"/>
              <a:t>H</a:t>
            </a:r>
            <a:r>
              <a:rPr lang="en-US" dirty="0" smtClean="0"/>
              <a:t> – 300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3454184" y="4859322"/>
            <a:ext cx="3494436" cy="811337"/>
            <a:chOff x="5117884" y="4733054"/>
            <a:chExt cx="3494436" cy="811337"/>
          </a:xfrm>
        </p:grpSpPr>
        <p:grpSp>
          <p:nvGrpSpPr>
            <p:cNvPr id="15" name="Group 14"/>
            <p:cNvGrpSpPr/>
            <p:nvPr/>
          </p:nvGrpSpPr>
          <p:grpSpPr>
            <a:xfrm>
              <a:off x="5117884" y="4733054"/>
              <a:ext cx="3469036" cy="811337"/>
              <a:chOff x="5117884" y="4733054"/>
              <a:chExt cx="3469036" cy="811337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117884" y="4968515"/>
                <a:ext cx="8036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CLs = </a:t>
                </a:r>
                <a:endParaRPr lang="en-US" dirty="0"/>
              </a:p>
            </p:txBody>
          </p:sp>
          <p:pic>
            <p:nvPicPr>
              <p:cNvPr id="11" name="Picture 10" descr="Numer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96160" y="4733054"/>
                <a:ext cx="2690760" cy="448459"/>
              </a:xfrm>
              <a:prstGeom prst="rect">
                <a:avLst/>
              </a:prstGeom>
            </p:spPr>
          </p:pic>
          <p:pic>
            <p:nvPicPr>
              <p:cNvPr id="12" name="Picture 11" descr="Deno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0946" y="5153181"/>
                <a:ext cx="1812923" cy="391210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/>
            <p:cNvCxnSpPr>
              <a:stCxn id="10" idx="3"/>
            </p:cNvCxnSpPr>
            <p:nvPr/>
          </p:nvCxnSpPr>
          <p:spPr>
            <a:xfrm>
              <a:off x="5921560" y="5153181"/>
              <a:ext cx="269076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Combinations and t</a:t>
            </a:r>
            <a:r>
              <a:rPr lang="en-US" dirty="0" smtClean="0"/>
              <a:t>he </a:t>
            </a:r>
            <a:r>
              <a:rPr lang="en-US" dirty="0"/>
              <a:t>m</a:t>
            </a:r>
            <a:r>
              <a:rPr lang="en-US" dirty="0" smtClean="0"/>
              <a:t>ethod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79512" y="1700808"/>
            <a:ext cx="4320480" cy="462560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8</a:t>
            </a:r>
            <a:r>
              <a:rPr lang="en-US" sz="2600" dirty="0" smtClean="0"/>
              <a:t> channels are combined, each characterized by its</a:t>
            </a:r>
          </a:p>
          <a:p>
            <a:pPr lvl="1"/>
            <a:r>
              <a:rPr lang="en-US" dirty="0" smtClean="0"/>
              <a:t>Signal strength</a:t>
            </a:r>
            <a:br>
              <a:rPr lang="en-US" dirty="0" smtClean="0"/>
            </a:b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=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/</a:t>
            </a:r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/>
              <a:t>sm</a:t>
            </a:r>
            <a:endParaRPr lang="en-US" baseline="-25000" dirty="0" smtClean="0"/>
          </a:p>
          <a:p>
            <a:pPr lvl="1"/>
            <a:r>
              <a:rPr lang="en-US" dirty="0"/>
              <a:t>M</a:t>
            </a:r>
            <a:r>
              <a:rPr lang="en-US" dirty="0" smtClean="0"/>
              <a:t>ass resolution</a:t>
            </a:r>
          </a:p>
          <a:p>
            <a:pPr lvl="1"/>
            <a:r>
              <a:rPr lang="en-US" dirty="0" smtClean="0"/>
              <a:t>S/B</a:t>
            </a:r>
          </a:p>
          <a:p>
            <a:r>
              <a:rPr lang="en-US" dirty="0" smtClean="0"/>
              <a:t>Modified </a:t>
            </a:r>
            <a:r>
              <a:rPr lang="en-US" dirty="0" err="1" smtClean="0"/>
              <a:t>frequentist</a:t>
            </a:r>
            <a:r>
              <a:rPr lang="en-US" dirty="0" smtClean="0"/>
              <a:t> method is used</a:t>
            </a:r>
          </a:p>
          <a:p>
            <a:pPr lvl="1"/>
            <a:r>
              <a:rPr lang="en-US" dirty="0" smtClean="0"/>
              <a:t>Systematic </a:t>
            </a:r>
            <a:r>
              <a:rPr lang="en-US" dirty="0" err="1" smtClean="0"/>
              <a:t>unc</a:t>
            </a:r>
            <a:r>
              <a:rPr lang="en-US" dirty="0" smtClean="0"/>
              <a:t>. taken as fully correlated or uncorrelated</a:t>
            </a:r>
          </a:p>
          <a:p>
            <a:pPr lvl="1"/>
            <a:r>
              <a:rPr lang="en-US" dirty="0" smtClean="0"/>
              <a:t>The CLs method</a:t>
            </a:r>
          </a:p>
          <a:p>
            <a:pPr marL="579438" lvl="2" indent="0">
              <a:buNone/>
            </a:pPr>
            <a:r>
              <a:rPr lang="en-US" dirty="0" smtClean="0"/>
              <a:t> </a:t>
            </a:r>
          </a:p>
          <a:p>
            <a:pPr lvl="2"/>
            <a:endParaRPr lang="en-US" dirty="0" smtClean="0"/>
          </a:p>
          <a:p>
            <a:pPr lvl="2"/>
            <a:r>
              <a:rPr lang="en-US" dirty="0" smtClean="0"/>
              <a:t>95% CL is such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such that CLs=0.05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48</a:t>
            </a:fld>
            <a:endParaRPr lang="en-US"/>
          </a:p>
        </p:txBody>
      </p:sp>
      <p:pic>
        <p:nvPicPr>
          <p:cNvPr id="2" name="Picture 1" descr="CombChannels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98" y="2121616"/>
            <a:ext cx="5470712" cy="195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Higgs searches combination at CMS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 descr="lte_cls_comb_logx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405" y="1548563"/>
            <a:ext cx="5941907" cy="396866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400350" y="5609878"/>
            <a:ext cx="6195986" cy="113149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2000" dirty="0" smtClean="0"/>
              <a:t>Exclude masses [145-216], [226-288], [310-400]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dirty="0" smtClean="0"/>
              <a:t>at 95% CL</a:t>
            </a:r>
          </a:p>
          <a:p>
            <a:pPr lvl="1"/>
            <a:r>
              <a:rPr lang="en-US" sz="1800" dirty="0" smtClean="0"/>
              <a:t>Expected exclusion 130 – 440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r>
              <a:rPr lang="en-US" sz="2000" dirty="0" smtClean="0"/>
              <a:t>Smallest p-value observed around 120 </a:t>
            </a:r>
            <a:r>
              <a:rPr lang="en-US" sz="2000" dirty="0" err="1" smtClean="0"/>
              <a:t>GeV</a:t>
            </a:r>
            <a:endParaRPr lang="en-US" sz="20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4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we can look for the Higgs?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4800" r="36598" b="10881"/>
          <a:stretch>
            <a:fillRect/>
          </a:stretch>
        </p:blipFill>
        <p:spPr bwMode="auto">
          <a:xfrm>
            <a:off x="1115616" y="1628800"/>
            <a:ext cx="6994902" cy="4710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7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searches in ATLAS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50</a:t>
            </a:fld>
            <a:endParaRPr lang="en-U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4" y="1772816"/>
            <a:ext cx="8870094" cy="40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4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searches in ATLAS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51</a:t>
            </a:fld>
            <a:endParaRPr lang="en-US"/>
          </a:p>
        </p:txBody>
      </p:sp>
      <p:pic>
        <p:nvPicPr>
          <p:cNvPr id="5122" name="Picture 2" descr="http://atlas.ch/news/images/fig-2-cls-limit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367328" y="1628800"/>
            <a:ext cx="6377160" cy="460851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searches in ATLAS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2" descr="http://atlas.ch/news/images/fig-2-cls-limi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1604" y="1861140"/>
            <a:ext cx="5258508" cy="380010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7"/>
          <a:stretch/>
        </p:blipFill>
        <p:spPr bwMode="auto">
          <a:xfrm>
            <a:off x="5676558" y="3933056"/>
            <a:ext cx="3143914" cy="19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43"/>
          <a:stretch/>
        </p:blipFill>
        <p:spPr bwMode="auto">
          <a:xfrm>
            <a:off x="5760640" y="1844824"/>
            <a:ext cx="2829178" cy="196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9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en-US" sz="3600" dirty="0">
                <a:ea typeface="ＭＳ Ｐゴシック" charset="0"/>
                <a:cs typeface="ＭＳ Ｐゴシック" charset="0"/>
              </a:rPr>
              <a:t>Summary of Higgs Prospects : 2011-12</a:t>
            </a:r>
          </a:p>
        </p:txBody>
      </p:sp>
      <p:sp>
        <p:nvSpPr>
          <p:cNvPr id="890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A497E4-4D49-654D-A0D5-05E05706E639}" type="slidenum">
              <a:rPr lang="en-US" sz="1400">
                <a:solidFill>
                  <a:srgbClr val="000000"/>
                </a:solidFill>
              </a:rPr>
              <a:pPr/>
              <a:t>53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89093" name="TextBox 8"/>
          <p:cNvSpPr txBox="1">
            <a:spLocks noChangeArrowheads="1"/>
          </p:cNvSpPr>
          <p:nvPr/>
        </p:nvSpPr>
        <p:spPr bwMode="auto">
          <a:xfrm>
            <a:off x="2400300" y="1628800"/>
            <a:ext cx="4191000" cy="1631216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FF00"/>
                </a:solidFill>
              </a:rPr>
              <a:t>Higgs Boson, if it exists between masses of (114 – 600) </a:t>
            </a:r>
            <a:r>
              <a:rPr lang="en-US" sz="2000" dirty="0" err="1">
                <a:solidFill>
                  <a:srgbClr val="FFFF00"/>
                </a:solidFill>
              </a:rPr>
              <a:t>GeV</a:t>
            </a:r>
            <a:r>
              <a:rPr lang="en-US" sz="2000" dirty="0">
                <a:solidFill>
                  <a:srgbClr val="FFFF00"/>
                </a:solidFill>
              </a:rPr>
              <a:t> will either be discovered or ruled out in ≈ next two years </a:t>
            </a:r>
          </a:p>
          <a:p>
            <a:pPr algn="ctr" eaLnBrk="1" hangingPunct="1"/>
            <a:endParaRPr lang="en-US" sz="2000" dirty="0">
              <a:solidFill>
                <a:srgbClr val="FFFF00"/>
              </a:solidFill>
            </a:endParaRPr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744630"/>
              </p:ext>
            </p:extLst>
          </p:nvPr>
        </p:nvGraphicFramePr>
        <p:xfrm>
          <a:off x="827584" y="3645024"/>
          <a:ext cx="7467600" cy="2655889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866901"/>
                <a:gridCol w="1866899"/>
                <a:gridCol w="1866901"/>
                <a:gridCol w="1866899"/>
              </a:tblGrid>
              <a:tr h="38507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SM Higgs Search Prospects (Mass in GeV)</a:t>
                      </a:r>
                      <a:endParaRPr kumimoji="0" lang="en-US" altLang="zh-CN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en-US" altLang="zh-CN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endParaRPr kumimoji="0" lang="zh-CN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2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ATLAS + CMS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≈ 2 x CMS </a:t>
                      </a:r>
                      <a:endParaRPr kumimoji="0" lang="en-US" altLang="zh-CN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95% CL exclusion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 s sensitivity 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s sensitivity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</a:tr>
              <a:tr h="404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 fb</a:t>
                      </a:r>
                      <a:r>
                        <a:rPr kumimoji="0" lang="en-US" altLang="zh-CN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en-US" altLang="zh-CN" sz="1600" b="1" i="0" u="none" strike="noStrike" cap="none" normalizeH="0" baseline="3000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120 - 530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135 - 475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152 - 175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</a:tr>
              <a:tr h="404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 fb</a:t>
                      </a:r>
                      <a:r>
                        <a:rPr kumimoji="0" lang="en-US" altLang="zh-CN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114 - 585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120 - 545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140 - 200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</a:tr>
              <a:tr h="404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fb</a:t>
                      </a:r>
                      <a:r>
                        <a:rPr kumimoji="0" lang="en-US" altLang="zh-CN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114 - 600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114 - 600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128 - 482</a:t>
                      </a:r>
                      <a:endParaRPr kumimoji="0" lang="en-US" altLang="zh-CN" sz="1600" b="1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</a:tr>
              <a:tr h="404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 fb</a:t>
                      </a:r>
                      <a:r>
                        <a:rPr kumimoji="0" lang="en-US" altLang="zh-CN" sz="16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0" lang="zh-CN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114 - 600</a:t>
                      </a:r>
                      <a:endParaRPr kumimoji="0" lang="zh-CN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114 - 600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117 - 535</a:t>
                      </a:r>
                      <a:endParaRPr kumimoji="0" lang="en-US" altLang="zh-CN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ahom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7" marB="45727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4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to go 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54</a:t>
            </a:fld>
            <a:endParaRPr lang="en-US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95536" y="1772816"/>
            <a:ext cx="8352928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262626"/>
                </a:solidFill>
                <a:latin typeface="Arial Rounded MT Bold" pitchFamily="34" charset="0"/>
              </a:rPr>
              <a:t>For more details on Higgs searches: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  <a:hlinkClick r:id="rId2"/>
              </a:rPr>
              <a:t>http://www-cdf.fnal.gov/physics/new/hdg/hdg</a:t>
            </a:r>
            <a:endParaRPr lang="en-US" sz="2000" dirty="0">
              <a:solidFill>
                <a:srgbClr val="0000FF"/>
              </a:solidFill>
              <a:latin typeface="Arial Rounded MT Bold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  <a:hlinkClick r:id="rId3"/>
              </a:rPr>
              <a:t>http://www-d0.fnal.gov/Run2Physics/higgs</a:t>
            </a:r>
            <a:r>
              <a:rPr lang="en-US" sz="2000" dirty="0" smtClean="0">
                <a:solidFill>
                  <a:srgbClr val="0000FF"/>
                </a:solidFill>
                <a:latin typeface="Arial Rounded MT Bold" pitchFamily="34" charset="0"/>
                <a:hlinkClick r:id="rId3"/>
              </a:rPr>
              <a:t>/</a:t>
            </a:r>
            <a:endParaRPr lang="en-US" sz="2000" dirty="0" smtClean="0">
              <a:solidFill>
                <a:srgbClr val="0000FF"/>
              </a:solidFill>
              <a:latin typeface="Arial Rounded MT Bold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>
                <a:hlinkClick r:id="rId4"/>
              </a:rPr>
              <a:t>https://</a:t>
            </a:r>
            <a:r>
              <a:rPr lang="en-US" sz="2000" b="1" dirty="0" smtClean="0">
                <a:hlinkClick r:id="rId4"/>
              </a:rPr>
              <a:t>twiki.cern.ch/twiki/bin/view/AtlasPublic/HiggsPublicResults</a:t>
            </a:r>
            <a:endParaRPr lang="en-US" sz="2000" b="1" dirty="0" smtClean="0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 b="1" dirty="0">
                <a:hlinkClick r:id="rId5"/>
              </a:rPr>
              <a:t>https://cms.web.cern.ch/public-news</a:t>
            </a:r>
            <a:endParaRPr lang="en-US" sz="2000" b="1" dirty="0">
              <a:solidFill>
                <a:srgbClr val="0000FF"/>
              </a:solidFill>
              <a:latin typeface="Arial Rounded MT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3728" y="4653136"/>
            <a:ext cx="4176464" cy="646331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so, no Higgs yet, but it is running out of space to hide, thanks.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1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55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0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pic>
        <p:nvPicPr>
          <p:cNvPr id="1574920" name="Picture 5" descr="LHC-ATLAS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059"/>
            <a:ext cx="91440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4918" name="Rectangle 6"/>
          <p:cNvSpPr>
            <a:spLocks noChangeArrowheads="1"/>
          </p:cNvSpPr>
          <p:nvPr/>
        </p:nvSpPr>
        <p:spPr bwMode="auto">
          <a:xfrm>
            <a:off x="0" y="1493838"/>
            <a:ext cx="9144000" cy="809625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4916" name="Text Box 4"/>
          <p:cNvSpPr txBox="1">
            <a:spLocks noChangeArrowheads="1"/>
          </p:cNvSpPr>
          <p:nvPr/>
        </p:nvSpPr>
        <p:spPr bwMode="auto">
          <a:xfrm>
            <a:off x="0" y="1452563"/>
            <a:ext cx="9144000" cy="73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89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FF"/>
                </a:solidFill>
                <a:miter lim="800000"/>
                <a:headEnd/>
                <a:tailEnd type="none" w="sm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rgbClr val="DDDDDD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fr-FR" sz="3600" b="1" dirty="0">
                <a:solidFill>
                  <a:schemeClr val="tx2"/>
                </a:solidFill>
                <a:cs typeface="Arial" charset="0"/>
              </a:rPr>
              <a:t>S e t </a:t>
            </a:r>
            <a:r>
              <a:rPr lang="fr-FR" sz="3600" b="1" dirty="0" err="1">
                <a:solidFill>
                  <a:schemeClr val="tx2"/>
                </a:solidFill>
                <a:cs typeface="Arial" charset="0"/>
              </a:rPr>
              <a:t>t</a:t>
            </a:r>
            <a:r>
              <a:rPr lang="fr-FR" sz="3600" b="1" dirty="0">
                <a:solidFill>
                  <a:schemeClr val="tx2"/>
                </a:solidFill>
                <a:cs typeface="Arial" charset="0"/>
              </a:rPr>
              <a:t> i n g   t h e   S t a g e</a:t>
            </a:r>
          </a:p>
        </p:txBody>
      </p:sp>
      <p:sp>
        <p:nvSpPr>
          <p:cNvPr id="1574921" name="Text Box 9"/>
          <p:cNvSpPr txBox="1">
            <a:spLocks noChangeArrowheads="1"/>
          </p:cNvSpPr>
          <p:nvPr/>
        </p:nvSpPr>
        <p:spPr bwMode="auto">
          <a:xfrm>
            <a:off x="0" y="2754313"/>
            <a:ext cx="9144000" cy="1657350"/>
          </a:xfrm>
          <a:prstGeom prst="rect">
            <a:avLst/>
          </a:prstGeom>
          <a:solidFill>
            <a:srgbClr val="FFFFFF">
              <a:alpha val="8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37160" bIns="137160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en-GB" sz="1800" dirty="0">
                <a:latin typeface="Arial" charset="0"/>
                <a:cs typeface="Arial" charset="0"/>
              </a:rPr>
              <a:t>	ATLAS and CMS are “general purpose detectors”, capable of adequately covering the entire physics programme reachable with high-luminosity 14 </a:t>
            </a:r>
            <a:r>
              <a:rPr lang="en-GB" sz="1800" dirty="0" err="1">
                <a:latin typeface="Arial" charset="0"/>
                <a:cs typeface="Arial" charset="0"/>
              </a:rPr>
              <a:t>TeV</a:t>
            </a:r>
            <a:r>
              <a:rPr lang="en-GB" sz="1800" dirty="0">
                <a:latin typeface="Arial" charset="0"/>
                <a:cs typeface="Arial" charset="0"/>
              </a:rPr>
              <a:t> </a:t>
            </a:r>
            <a:r>
              <a:rPr lang="en-GB" sz="1800" i="1" dirty="0" err="1">
                <a:latin typeface="Arial" charset="0"/>
                <a:cs typeface="Arial" charset="0"/>
              </a:rPr>
              <a:t>pp</a:t>
            </a:r>
            <a:r>
              <a:rPr lang="en-GB" sz="1800" dirty="0">
                <a:latin typeface="Arial" charset="0"/>
                <a:cs typeface="Arial" charset="0"/>
              </a:rPr>
              <a:t> collisions </a:t>
            </a:r>
          </a:p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GB" sz="1600" dirty="0">
                <a:latin typeface="Arial" charset="0"/>
                <a:cs typeface="Arial" charset="0"/>
              </a:rPr>
              <a:t>   From charm and beauty physics at lowest transverse momenta (~3 </a:t>
            </a:r>
            <a:r>
              <a:rPr lang="en-GB" sz="1600" dirty="0" err="1">
                <a:latin typeface="Arial" charset="0"/>
                <a:cs typeface="Arial" charset="0"/>
              </a:rPr>
              <a:t>GeV</a:t>
            </a:r>
            <a:r>
              <a:rPr lang="en-GB" sz="1600" dirty="0">
                <a:latin typeface="Arial" charset="0"/>
                <a:cs typeface="Arial" charset="0"/>
              </a:rPr>
              <a:t>) …</a:t>
            </a:r>
            <a:endParaRPr lang="en-GB" sz="1600" i="1" dirty="0">
              <a:latin typeface="Arial" charset="0"/>
              <a:cs typeface="Arial" charset="0"/>
              <a:sym typeface="Symbol" pitchFamily="18" charset="2"/>
            </a:endParaRPr>
          </a:p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GB" sz="1600" i="1" dirty="0">
                <a:latin typeface="Arial" charset="0"/>
                <a:cs typeface="Arial" charset="0"/>
                <a:sym typeface="Symbol" pitchFamily="18" charset="2"/>
              </a:rPr>
              <a:t>   </a:t>
            </a:r>
            <a:r>
              <a:rPr lang="en-GB" sz="1600" dirty="0">
                <a:latin typeface="Arial" charset="0"/>
              </a:rPr>
              <a:t>… to New Physics searches up to the highest reachable scales (~4 </a:t>
            </a:r>
            <a:r>
              <a:rPr lang="en-GB" sz="1600" dirty="0" err="1">
                <a:latin typeface="Arial" charset="0"/>
              </a:rPr>
              <a:t>TeV</a:t>
            </a:r>
            <a:r>
              <a:rPr lang="en-GB" sz="1600" dirty="0">
                <a:latin typeface="Arial" charset="0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56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2482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4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492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pic>
        <p:nvPicPr>
          <p:cNvPr id="158311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r="16466"/>
          <a:stretch>
            <a:fillRect/>
          </a:stretch>
        </p:blipFill>
        <p:spPr bwMode="auto">
          <a:xfrm>
            <a:off x="90488" y="1104155"/>
            <a:ext cx="3584575" cy="563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83107" name="Text Box 3"/>
          <p:cNvSpPr txBox="1">
            <a:spLocks noChangeArrowheads="1"/>
          </p:cNvSpPr>
          <p:nvPr/>
        </p:nvSpPr>
        <p:spPr bwMode="auto">
          <a:xfrm>
            <a:off x="6867525" y="3467943"/>
            <a:ext cx="1619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 i="1">
                <a:solidFill>
                  <a:srgbClr val="FF0000"/>
                </a:solidFill>
              </a:rPr>
              <a:t>W</a:t>
            </a:r>
            <a:r>
              <a:rPr lang="en-US" sz="1600">
                <a:solidFill>
                  <a:srgbClr val="FF0000"/>
                </a:solidFill>
              </a:rPr>
              <a:t>, </a:t>
            </a:r>
            <a:r>
              <a:rPr lang="en-US" sz="1600" i="1">
                <a:solidFill>
                  <a:srgbClr val="FF0000"/>
                </a:solidFill>
              </a:rPr>
              <a:t>Z</a:t>
            </a:r>
            <a:r>
              <a:rPr lang="en-US" sz="1600">
                <a:solidFill>
                  <a:srgbClr val="FF0000"/>
                </a:solidFill>
              </a:rPr>
              <a:t> production</a:t>
            </a:r>
          </a:p>
        </p:txBody>
      </p:sp>
      <p:sp>
        <p:nvSpPr>
          <p:cNvPr id="1583108" name="Text Box 4"/>
          <p:cNvSpPr txBox="1">
            <a:spLocks noChangeArrowheads="1"/>
          </p:cNvSpPr>
          <p:nvPr/>
        </p:nvSpPr>
        <p:spPr bwMode="auto">
          <a:xfrm>
            <a:off x="6869113" y="4434730"/>
            <a:ext cx="2101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gluon-to-Higgs fusion</a:t>
            </a:r>
          </a:p>
        </p:txBody>
      </p:sp>
      <p:sp>
        <p:nvSpPr>
          <p:cNvPr id="1583109" name="Text Box 5"/>
          <p:cNvSpPr txBox="1">
            <a:spLocks noChangeArrowheads="1"/>
          </p:cNvSpPr>
          <p:nvPr/>
        </p:nvSpPr>
        <p:spPr bwMode="auto">
          <a:xfrm>
            <a:off x="6867525" y="5399930"/>
            <a:ext cx="1755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FF0000"/>
                </a:solidFill>
              </a:rPr>
              <a:t>squarks, gluinos </a:t>
            </a:r>
            <a:r>
              <a:rPr lang="en-US" sz="1200">
                <a:solidFill>
                  <a:srgbClr val="FF0000"/>
                </a:solidFill>
              </a:rPr>
              <a:t>(</a:t>
            </a:r>
            <a:r>
              <a:rPr lang="en-US" sz="1200" i="1">
                <a:solidFill>
                  <a:srgbClr val="FF0000"/>
                </a:solidFill>
              </a:rPr>
              <a:t>m </a:t>
            </a:r>
            <a:r>
              <a:rPr lang="en-US" sz="1200">
                <a:solidFill>
                  <a:srgbClr val="FF0000"/>
                </a:solidFill>
              </a:rPr>
              <a:t>~ 1 TeV)</a:t>
            </a:r>
          </a:p>
        </p:txBody>
      </p:sp>
      <p:grpSp>
        <p:nvGrpSpPr>
          <p:cNvPr id="1583113" name="Group 9"/>
          <p:cNvGrpSpPr>
            <a:grpSpLocks/>
          </p:cNvGrpSpPr>
          <p:nvPr/>
        </p:nvGrpSpPr>
        <p:grpSpPr bwMode="auto">
          <a:xfrm>
            <a:off x="3187700" y="3518743"/>
            <a:ext cx="3679825" cy="871537"/>
            <a:chOff x="2008" y="2065"/>
            <a:chExt cx="2318" cy="549"/>
          </a:xfrm>
        </p:grpSpPr>
        <p:sp>
          <p:nvSpPr>
            <p:cNvPr id="1583114" name="Line 10"/>
            <p:cNvSpPr>
              <a:spLocks noChangeShapeType="1"/>
            </p:cNvSpPr>
            <p:nvPr/>
          </p:nvSpPr>
          <p:spPr bwMode="auto">
            <a:xfrm flipH="1">
              <a:off x="2110" y="2330"/>
              <a:ext cx="847" cy="8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3115" name="Oval 11"/>
            <p:cNvSpPr>
              <a:spLocks noChangeAspect="1" noChangeArrowheads="1"/>
            </p:cNvSpPr>
            <p:nvPr/>
          </p:nvSpPr>
          <p:spPr bwMode="auto">
            <a:xfrm>
              <a:off x="2008" y="2354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16" name="Oval 12"/>
            <p:cNvSpPr>
              <a:spLocks noChangeAspect="1" noChangeArrowheads="1"/>
            </p:cNvSpPr>
            <p:nvPr/>
          </p:nvSpPr>
          <p:spPr bwMode="auto">
            <a:xfrm>
              <a:off x="2012" y="2447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17" name="Rectangle 13"/>
            <p:cNvSpPr>
              <a:spLocks noChangeArrowheads="1"/>
            </p:cNvSpPr>
            <p:nvPr/>
          </p:nvSpPr>
          <p:spPr bwMode="auto">
            <a:xfrm>
              <a:off x="2937" y="2065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3118" name="Freeform 14"/>
            <p:cNvSpPr>
              <a:spLocks/>
            </p:cNvSpPr>
            <p:nvPr/>
          </p:nvSpPr>
          <p:spPr bwMode="auto">
            <a:xfrm flipH="1">
              <a:off x="3378" y="2309"/>
              <a:ext cx="379" cy="34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583119" name="Object 15"/>
            <p:cNvGraphicFramePr>
              <a:graphicFrameLocks noChangeAspect="1"/>
            </p:cNvGraphicFramePr>
            <p:nvPr/>
          </p:nvGraphicFramePr>
          <p:xfrm>
            <a:off x="3810" y="2259"/>
            <a:ext cx="301" cy="1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8" name="Equation" r:id="rId5" imgW="355320" imgH="190440" progId="Equation.DSMT4">
                    <p:embed/>
                  </p:oleObj>
                </mc:Choice>
                <mc:Fallback>
                  <p:oleObj name="Equation" r:id="rId5" imgW="355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10" y="2259"/>
                          <a:ext cx="301" cy="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583120" name="Group 16"/>
            <p:cNvGrpSpPr>
              <a:grpSpLocks/>
            </p:cNvGrpSpPr>
            <p:nvPr/>
          </p:nvGrpSpPr>
          <p:grpSpPr bwMode="auto">
            <a:xfrm rot="2212194">
              <a:off x="3151" y="2273"/>
              <a:ext cx="255" cy="0"/>
              <a:chOff x="3617" y="1593"/>
              <a:chExt cx="255" cy="0"/>
            </a:xfrm>
          </p:grpSpPr>
          <p:sp>
            <p:nvSpPr>
              <p:cNvPr id="1583121" name="Line 17"/>
              <p:cNvSpPr>
                <a:spLocks noChangeAspect="1" noChangeShapeType="1"/>
              </p:cNvSpPr>
              <p:nvPr/>
            </p:nvSpPr>
            <p:spPr bwMode="auto">
              <a:xfrm>
                <a:off x="3617" y="159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22" name="Line 18"/>
              <p:cNvSpPr>
                <a:spLocks noChangeAspect="1" noChangeShapeType="1"/>
              </p:cNvSpPr>
              <p:nvPr/>
            </p:nvSpPr>
            <p:spPr bwMode="auto">
              <a:xfrm>
                <a:off x="3702" y="1593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83123" name="Group 19"/>
            <p:cNvGrpSpPr>
              <a:grpSpLocks/>
            </p:cNvGrpSpPr>
            <p:nvPr/>
          </p:nvGrpSpPr>
          <p:grpSpPr bwMode="auto">
            <a:xfrm rot="19387806" flipH="1">
              <a:off x="3150" y="2415"/>
              <a:ext cx="255" cy="0"/>
              <a:chOff x="3617" y="1593"/>
              <a:chExt cx="255" cy="0"/>
            </a:xfrm>
          </p:grpSpPr>
          <p:sp>
            <p:nvSpPr>
              <p:cNvPr id="1583124" name="Line 20"/>
              <p:cNvSpPr>
                <a:spLocks noChangeAspect="1" noChangeShapeType="1"/>
              </p:cNvSpPr>
              <p:nvPr/>
            </p:nvSpPr>
            <p:spPr bwMode="auto">
              <a:xfrm>
                <a:off x="3617" y="159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25" name="Line 21"/>
              <p:cNvSpPr>
                <a:spLocks noChangeAspect="1" noChangeShapeType="1"/>
              </p:cNvSpPr>
              <p:nvPr/>
            </p:nvSpPr>
            <p:spPr bwMode="auto">
              <a:xfrm>
                <a:off x="3702" y="1593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1583126" name="Object 22"/>
            <p:cNvGraphicFramePr>
              <a:graphicFrameLocks noChangeAspect="1"/>
            </p:cNvGraphicFramePr>
            <p:nvPr/>
          </p:nvGraphicFramePr>
          <p:xfrm>
            <a:off x="3037" y="2132"/>
            <a:ext cx="118" cy="1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09" name="Equation" r:id="rId7" imgW="139680" imgH="177480" progId="Equation.DSMT4">
                    <p:embed/>
                  </p:oleObj>
                </mc:Choice>
                <mc:Fallback>
                  <p:oleObj name="Equation" r:id="rId7" imgW="1396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7" y="2132"/>
                          <a:ext cx="118" cy="1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83127" name="Object 23"/>
            <p:cNvGraphicFramePr>
              <a:graphicFrameLocks noChangeAspect="1"/>
            </p:cNvGraphicFramePr>
            <p:nvPr/>
          </p:nvGraphicFramePr>
          <p:xfrm>
            <a:off x="3037" y="2401"/>
            <a:ext cx="118" cy="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10" name="Equation" r:id="rId9" imgW="139680" imgH="203040" progId="Equation.DSMT4">
                    <p:embed/>
                  </p:oleObj>
                </mc:Choice>
                <mc:Fallback>
                  <p:oleObj name="Equation" r:id="rId9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7" y="2401"/>
                          <a:ext cx="118" cy="1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83128" name="Oval 24"/>
            <p:cNvSpPr>
              <a:spLocks noChangeArrowheads="1"/>
            </p:cNvSpPr>
            <p:nvPr/>
          </p:nvSpPr>
          <p:spPr bwMode="auto">
            <a:xfrm>
              <a:off x="3349" y="2330"/>
              <a:ext cx="34" cy="34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583161" name="Group 57"/>
          <p:cNvGrpSpPr>
            <a:grpSpLocks/>
          </p:cNvGrpSpPr>
          <p:nvPr/>
        </p:nvGrpSpPr>
        <p:grpSpPr bwMode="auto">
          <a:xfrm>
            <a:off x="3194050" y="4509343"/>
            <a:ext cx="3673475" cy="871537"/>
            <a:chOff x="2012" y="2689"/>
            <a:chExt cx="2314" cy="549"/>
          </a:xfrm>
        </p:grpSpPr>
        <p:sp>
          <p:nvSpPr>
            <p:cNvPr id="1583162" name="Line 58"/>
            <p:cNvSpPr>
              <a:spLocks noChangeShapeType="1"/>
            </p:cNvSpPr>
            <p:nvPr/>
          </p:nvSpPr>
          <p:spPr bwMode="auto">
            <a:xfrm flipH="1" flipV="1">
              <a:off x="2115" y="2949"/>
              <a:ext cx="851" cy="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3163" name="Oval 59"/>
            <p:cNvSpPr>
              <a:spLocks noChangeAspect="1" noChangeArrowheads="1"/>
            </p:cNvSpPr>
            <p:nvPr/>
          </p:nvSpPr>
          <p:spPr bwMode="auto">
            <a:xfrm>
              <a:off x="2012" y="2923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64" name="Rectangle 60"/>
            <p:cNvSpPr>
              <a:spLocks noChangeArrowheads="1"/>
            </p:cNvSpPr>
            <p:nvPr/>
          </p:nvSpPr>
          <p:spPr bwMode="auto">
            <a:xfrm>
              <a:off x="2937" y="2689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83165" name="Group 61"/>
            <p:cNvGrpSpPr>
              <a:grpSpLocks/>
            </p:cNvGrpSpPr>
            <p:nvPr/>
          </p:nvGrpSpPr>
          <p:grpSpPr bwMode="auto">
            <a:xfrm>
              <a:off x="3022" y="2756"/>
              <a:ext cx="1222" cy="426"/>
              <a:chOff x="3816" y="2103"/>
              <a:chExt cx="1222" cy="426"/>
            </a:xfrm>
          </p:grpSpPr>
          <p:sp>
            <p:nvSpPr>
              <p:cNvPr id="1583166" name="Line 62"/>
              <p:cNvSpPr>
                <a:spLocks noChangeAspect="1" noChangeShapeType="1"/>
              </p:cNvSpPr>
              <p:nvPr/>
            </p:nvSpPr>
            <p:spPr bwMode="auto">
              <a:xfrm rot="20006096">
                <a:off x="4333" y="2415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67" name="Line 63"/>
              <p:cNvSpPr>
                <a:spLocks noChangeAspect="1" noChangeShapeType="1"/>
              </p:cNvSpPr>
              <p:nvPr/>
            </p:nvSpPr>
            <p:spPr bwMode="auto">
              <a:xfrm rot="20006096">
                <a:off x="4393" y="2427"/>
                <a:ext cx="8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68" name="Line 64"/>
              <p:cNvSpPr>
                <a:spLocks noChangeAspect="1" noChangeShapeType="1"/>
              </p:cNvSpPr>
              <p:nvPr/>
            </p:nvSpPr>
            <p:spPr bwMode="auto">
              <a:xfrm rot="1593903">
                <a:off x="4333" y="2273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69" name="Line 65"/>
              <p:cNvSpPr>
                <a:spLocks noChangeAspect="1" noChangeShapeType="1"/>
              </p:cNvSpPr>
              <p:nvPr/>
            </p:nvSpPr>
            <p:spPr bwMode="auto">
              <a:xfrm rot="1593903" flipH="1">
                <a:off x="4445" y="2279"/>
                <a:ext cx="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0" name="Freeform 66"/>
              <p:cNvSpPr>
                <a:spLocks noChangeAspect="1"/>
              </p:cNvSpPr>
              <p:nvPr/>
            </p:nvSpPr>
            <p:spPr bwMode="auto">
              <a:xfrm>
                <a:off x="3979" y="2161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1" name="Freeform 67"/>
              <p:cNvSpPr>
                <a:spLocks noChangeAspect="1"/>
              </p:cNvSpPr>
              <p:nvPr/>
            </p:nvSpPr>
            <p:spPr bwMode="auto">
              <a:xfrm>
                <a:off x="4051" y="2160"/>
                <a:ext cx="78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2" name="Freeform 68"/>
              <p:cNvSpPr>
                <a:spLocks noChangeAspect="1"/>
              </p:cNvSpPr>
              <p:nvPr/>
            </p:nvSpPr>
            <p:spPr bwMode="auto">
              <a:xfrm>
                <a:off x="4125" y="2160"/>
                <a:ext cx="76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3" name="Freeform 69"/>
              <p:cNvSpPr>
                <a:spLocks noChangeAspect="1"/>
              </p:cNvSpPr>
              <p:nvPr/>
            </p:nvSpPr>
            <p:spPr bwMode="auto">
              <a:xfrm>
                <a:off x="4197" y="2159"/>
                <a:ext cx="78" cy="64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4" name="Freeform 70"/>
              <p:cNvSpPr>
                <a:spLocks noChangeAspect="1"/>
              </p:cNvSpPr>
              <p:nvPr/>
            </p:nvSpPr>
            <p:spPr bwMode="auto">
              <a:xfrm>
                <a:off x="4270" y="2159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5" name="Freeform 71"/>
              <p:cNvSpPr>
                <a:spLocks noChangeAspect="1"/>
              </p:cNvSpPr>
              <p:nvPr/>
            </p:nvSpPr>
            <p:spPr bwMode="auto">
              <a:xfrm>
                <a:off x="3972" y="2409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6" name="Freeform 72"/>
              <p:cNvSpPr>
                <a:spLocks noChangeAspect="1"/>
              </p:cNvSpPr>
              <p:nvPr/>
            </p:nvSpPr>
            <p:spPr bwMode="auto">
              <a:xfrm>
                <a:off x="4044" y="2408"/>
                <a:ext cx="78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7" name="Freeform 73"/>
              <p:cNvSpPr>
                <a:spLocks noChangeAspect="1"/>
              </p:cNvSpPr>
              <p:nvPr/>
            </p:nvSpPr>
            <p:spPr bwMode="auto">
              <a:xfrm>
                <a:off x="4118" y="2408"/>
                <a:ext cx="76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8" name="Freeform 74"/>
              <p:cNvSpPr>
                <a:spLocks noChangeAspect="1"/>
              </p:cNvSpPr>
              <p:nvPr/>
            </p:nvSpPr>
            <p:spPr bwMode="auto">
              <a:xfrm>
                <a:off x="4190" y="2407"/>
                <a:ext cx="78" cy="64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79" name="Freeform 75"/>
              <p:cNvSpPr>
                <a:spLocks noChangeAspect="1"/>
              </p:cNvSpPr>
              <p:nvPr/>
            </p:nvSpPr>
            <p:spPr bwMode="auto">
              <a:xfrm>
                <a:off x="4263" y="2407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1583180" name="Object 76"/>
              <p:cNvGraphicFramePr>
                <a:graphicFrameLocks noChangeAspect="1"/>
              </p:cNvGraphicFramePr>
              <p:nvPr/>
            </p:nvGraphicFramePr>
            <p:xfrm>
              <a:off x="3816" y="2132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1" name="Equation" r:id="rId11" imgW="139680" imgH="177480" progId="Equation.DSMT4">
                      <p:embed/>
                    </p:oleObj>
                  </mc:Choice>
                  <mc:Fallback>
                    <p:oleObj name="Equation" r:id="rId11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6" y="2132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81" name="Object 77"/>
              <p:cNvGraphicFramePr>
                <a:graphicFrameLocks noChangeAspect="1"/>
              </p:cNvGraphicFramePr>
              <p:nvPr/>
            </p:nvGraphicFramePr>
            <p:xfrm>
              <a:off x="3816" y="2381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2" name="Equation" r:id="rId13" imgW="139680" imgH="177480" progId="Equation.DSMT4">
                      <p:embed/>
                    </p:oleObj>
                  </mc:Choice>
                  <mc:Fallback>
                    <p:oleObj name="Equation" r:id="rId13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16" y="2381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82" name="Object 78"/>
              <p:cNvGraphicFramePr>
                <a:graphicFrameLocks noChangeAspect="1"/>
              </p:cNvGraphicFramePr>
              <p:nvPr/>
            </p:nvGraphicFramePr>
            <p:xfrm>
              <a:off x="4455" y="2103"/>
              <a:ext cx="86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3" name="Equation" r:id="rId15" imgW="101520" imgH="177480" progId="Equation.DSMT4">
                      <p:embed/>
                    </p:oleObj>
                  </mc:Choice>
                  <mc:Fallback>
                    <p:oleObj name="Equation" r:id="rId15" imgW="10152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55" y="2103"/>
                            <a:ext cx="86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83" name="Object 79"/>
              <p:cNvGraphicFramePr>
                <a:graphicFrameLocks noChangeAspect="1"/>
              </p:cNvGraphicFramePr>
              <p:nvPr/>
            </p:nvGraphicFramePr>
            <p:xfrm>
              <a:off x="4857" y="2256"/>
              <a:ext cx="181" cy="15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4" name="Equation" r:id="rId17" imgW="215640" imgH="190440" progId="Equation.DSMT4">
                      <p:embed/>
                    </p:oleObj>
                  </mc:Choice>
                  <mc:Fallback>
                    <p:oleObj name="Equation" r:id="rId17" imgW="215640" imgH="1904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57" y="2256"/>
                            <a:ext cx="181" cy="15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83184" name="Group 80"/>
              <p:cNvGrpSpPr>
                <a:grpSpLocks/>
              </p:cNvGrpSpPr>
              <p:nvPr/>
            </p:nvGrpSpPr>
            <p:grpSpPr bwMode="auto">
              <a:xfrm>
                <a:off x="4347" y="2216"/>
                <a:ext cx="0" cy="255"/>
                <a:chOff x="4347" y="2216"/>
                <a:chExt cx="0" cy="255"/>
              </a:xfrm>
            </p:grpSpPr>
            <p:sp>
              <p:nvSpPr>
                <p:cNvPr id="1583185" name="Line 81"/>
                <p:cNvSpPr>
                  <a:spLocks noChangeAspect="1" noChangeShapeType="1"/>
                </p:cNvSpPr>
                <p:nvPr/>
              </p:nvSpPr>
              <p:spPr bwMode="auto">
                <a:xfrm rot="16200000">
                  <a:off x="4219" y="2344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86" name="Line 82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319" y="2330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3187" name="Line 83"/>
              <p:cNvSpPr>
                <a:spLocks noChangeAspect="1" noChangeShapeType="1"/>
              </p:cNvSpPr>
              <p:nvPr/>
            </p:nvSpPr>
            <p:spPr bwMode="auto">
              <a:xfrm>
                <a:off x="4595" y="2344"/>
                <a:ext cx="25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188" name="Oval 84"/>
              <p:cNvSpPr>
                <a:spLocks noChangeArrowheads="1"/>
              </p:cNvSpPr>
              <p:nvPr/>
            </p:nvSpPr>
            <p:spPr bwMode="auto">
              <a:xfrm>
                <a:off x="4567" y="2330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3189" name="Oval 85"/>
              <p:cNvSpPr>
                <a:spLocks noChangeArrowheads="1"/>
              </p:cNvSpPr>
              <p:nvPr/>
            </p:nvSpPr>
            <p:spPr bwMode="auto">
              <a:xfrm>
                <a:off x="4326" y="2203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3190" name="Oval 86"/>
              <p:cNvSpPr>
                <a:spLocks noChangeArrowheads="1"/>
              </p:cNvSpPr>
              <p:nvPr/>
            </p:nvSpPr>
            <p:spPr bwMode="auto">
              <a:xfrm>
                <a:off x="4327" y="2452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83191" name="Group 87"/>
          <p:cNvGrpSpPr>
            <a:grpSpLocks/>
          </p:cNvGrpSpPr>
          <p:nvPr/>
        </p:nvGrpSpPr>
        <p:grpSpPr bwMode="auto">
          <a:xfrm>
            <a:off x="3194050" y="5206255"/>
            <a:ext cx="3673475" cy="1163638"/>
            <a:chOff x="2012" y="3128"/>
            <a:chExt cx="2314" cy="733"/>
          </a:xfrm>
        </p:grpSpPr>
        <p:sp>
          <p:nvSpPr>
            <p:cNvPr id="1583192" name="Oval 88"/>
            <p:cNvSpPr>
              <a:spLocks noChangeAspect="1" noChangeArrowheads="1"/>
            </p:cNvSpPr>
            <p:nvPr/>
          </p:nvSpPr>
          <p:spPr bwMode="auto">
            <a:xfrm>
              <a:off x="2012" y="3128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93" name="Line 89"/>
            <p:cNvSpPr>
              <a:spLocks noChangeShapeType="1"/>
            </p:cNvSpPr>
            <p:nvPr/>
          </p:nvSpPr>
          <p:spPr bwMode="auto">
            <a:xfrm flipH="1" flipV="1">
              <a:off x="2115" y="3172"/>
              <a:ext cx="822" cy="40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83194" name="Group 90"/>
            <p:cNvGrpSpPr>
              <a:grpSpLocks/>
            </p:cNvGrpSpPr>
            <p:nvPr/>
          </p:nvGrpSpPr>
          <p:grpSpPr bwMode="auto">
            <a:xfrm>
              <a:off x="2937" y="3312"/>
              <a:ext cx="1389" cy="549"/>
              <a:chOff x="2937" y="3312"/>
              <a:chExt cx="1389" cy="549"/>
            </a:xfrm>
          </p:grpSpPr>
          <p:sp>
            <p:nvSpPr>
              <p:cNvPr id="1583195" name="Rectangle 91"/>
              <p:cNvSpPr>
                <a:spLocks noChangeArrowheads="1"/>
              </p:cNvSpPr>
              <p:nvPr/>
            </p:nvSpPr>
            <p:spPr bwMode="auto">
              <a:xfrm>
                <a:off x="2937" y="3312"/>
                <a:ext cx="1389" cy="5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83196" name="Group 92"/>
              <p:cNvGrpSpPr>
                <a:grpSpLocks noChangeAspect="1"/>
              </p:cNvGrpSpPr>
              <p:nvPr/>
            </p:nvGrpSpPr>
            <p:grpSpPr bwMode="auto">
              <a:xfrm>
                <a:off x="3546" y="3748"/>
                <a:ext cx="255" cy="0"/>
                <a:chOff x="3741" y="1835"/>
                <a:chExt cx="283" cy="0"/>
              </a:xfrm>
            </p:grpSpPr>
            <p:sp>
              <p:nvSpPr>
                <p:cNvPr id="1583197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3741" y="1835"/>
                  <a:ext cx="28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98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3804" y="1835"/>
                  <a:ext cx="9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199" name="Group 95"/>
              <p:cNvGrpSpPr>
                <a:grpSpLocks/>
              </p:cNvGrpSpPr>
              <p:nvPr/>
            </p:nvGrpSpPr>
            <p:grpSpPr bwMode="auto">
              <a:xfrm flipH="1">
                <a:off x="3544" y="3499"/>
                <a:ext cx="255" cy="0"/>
                <a:chOff x="4649" y="777"/>
                <a:chExt cx="255" cy="0"/>
              </a:xfrm>
            </p:grpSpPr>
            <p:sp>
              <p:nvSpPr>
                <p:cNvPr id="1583200" name="Line 9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01" name="Line 97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202" name="Group 98"/>
              <p:cNvGrpSpPr>
                <a:grpSpLocks/>
              </p:cNvGrpSpPr>
              <p:nvPr/>
            </p:nvGrpSpPr>
            <p:grpSpPr bwMode="auto">
              <a:xfrm>
                <a:off x="3185" y="3435"/>
                <a:ext cx="368" cy="65"/>
                <a:chOff x="4638" y="1340"/>
                <a:chExt cx="650" cy="121"/>
              </a:xfrm>
            </p:grpSpPr>
            <p:sp>
              <p:nvSpPr>
                <p:cNvPr id="1583203" name="Freeform 99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04" name="Freeform 100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05" name="Freeform 101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06" name="Freeform 102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07" name="Freeform 103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208" name="Group 104"/>
              <p:cNvGrpSpPr>
                <a:grpSpLocks/>
              </p:cNvGrpSpPr>
              <p:nvPr/>
            </p:nvGrpSpPr>
            <p:grpSpPr bwMode="auto">
              <a:xfrm>
                <a:off x="3178" y="3683"/>
                <a:ext cx="368" cy="65"/>
                <a:chOff x="4638" y="1340"/>
                <a:chExt cx="650" cy="121"/>
              </a:xfrm>
            </p:grpSpPr>
            <p:sp>
              <p:nvSpPr>
                <p:cNvPr id="1583209" name="Freeform 105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10" name="Freeform 106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11" name="Freeform 107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12" name="Freeform 108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13" name="Freeform 109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583214" name="Object 110"/>
              <p:cNvGraphicFramePr>
                <a:graphicFrameLocks noChangeAspect="1"/>
              </p:cNvGraphicFramePr>
              <p:nvPr/>
            </p:nvGraphicFramePr>
            <p:xfrm>
              <a:off x="3022" y="3408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5" name="Equation" r:id="rId19" imgW="139680" imgH="177480" progId="Equation.DSMT4">
                      <p:embed/>
                    </p:oleObj>
                  </mc:Choice>
                  <mc:Fallback>
                    <p:oleObj name="Equation" r:id="rId19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2" y="3408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215" name="Object 111"/>
              <p:cNvGraphicFramePr>
                <a:graphicFrameLocks noChangeAspect="1"/>
              </p:cNvGraphicFramePr>
              <p:nvPr/>
            </p:nvGraphicFramePr>
            <p:xfrm>
              <a:off x="3022" y="3657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6" name="Equation" r:id="rId21" imgW="139680" imgH="177480" progId="Equation.DSMT4">
                      <p:embed/>
                    </p:oleObj>
                  </mc:Choice>
                  <mc:Fallback>
                    <p:oleObj name="Equation" r:id="rId21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2" y="3657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216" name="Object 112"/>
              <p:cNvGraphicFramePr>
                <a:graphicFrameLocks noChangeAspect="1"/>
              </p:cNvGraphicFramePr>
              <p:nvPr/>
            </p:nvGraphicFramePr>
            <p:xfrm>
              <a:off x="3826" y="3406"/>
              <a:ext cx="118" cy="18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7" name="Equation" r:id="rId23" imgW="139680" imgH="215640" progId="Equation.DSMT4">
                      <p:embed/>
                    </p:oleObj>
                  </mc:Choice>
                  <mc:Fallback>
                    <p:oleObj name="Equation" r:id="rId23" imgW="139680" imgH="2156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6" y="3406"/>
                            <a:ext cx="118" cy="1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217" name="Object 113"/>
              <p:cNvGraphicFramePr>
                <a:graphicFrameLocks noChangeAspect="1"/>
              </p:cNvGraphicFramePr>
              <p:nvPr/>
            </p:nvGraphicFramePr>
            <p:xfrm>
              <a:off x="3826" y="3645"/>
              <a:ext cx="118" cy="20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8" name="Equation" r:id="rId25" imgW="139680" imgH="241200" progId="Equation.DSMT4">
                      <p:embed/>
                    </p:oleObj>
                  </mc:Choice>
                  <mc:Fallback>
                    <p:oleObj name="Equation" r:id="rId25" imgW="139680" imgH="2412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26" y="3645"/>
                            <a:ext cx="118" cy="20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83218" name="Group 114"/>
              <p:cNvGrpSpPr>
                <a:grpSpLocks/>
              </p:cNvGrpSpPr>
              <p:nvPr/>
            </p:nvGrpSpPr>
            <p:grpSpPr bwMode="auto">
              <a:xfrm rot="16200000" flipH="1">
                <a:off x="3434" y="3619"/>
                <a:ext cx="255" cy="1"/>
                <a:chOff x="4649" y="777"/>
                <a:chExt cx="255" cy="0"/>
              </a:xfrm>
            </p:grpSpPr>
            <p:sp>
              <p:nvSpPr>
                <p:cNvPr id="1583219" name="Line 1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20" name="Line 116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3221" name="Oval 117"/>
              <p:cNvSpPr>
                <a:spLocks noChangeArrowheads="1"/>
              </p:cNvSpPr>
              <p:nvPr/>
            </p:nvSpPr>
            <p:spPr bwMode="auto">
              <a:xfrm>
                <a:off x="3540" y="3479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3222" name="Oval 118"/>
              <p:cNvSpPr>
                <a:spLocks noChangeArrowheads="1"/>
              </p:cNvSpPr>
              <p:nvPr/>
            </p:nvSpPr>
            <p:spPr bwMode="auto">
              <a:xfrm>
                <a:off x="3541" y="3728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83262" name="Group 158"/>
          <p:cNvGrpSpPr>
            <a:grpSpLocks/>
          </p:cNvGrpSpPr>
          <p:nvPr/>
        </p:nvGrpSpPr>
        <p:grpSpPr bwMode="auto">
          <a:xfrm>
            <a:off x="3194050" y="2455118"/>
            <a:ext cx="5432425" cy="1308100"/>
            <a:chOff x="2012" y="1395"/>
            <a:chExt cx="3422" cy="824"/>
          </a:xfrm>
        </p:grpSpPr>
        <p:sp>
          <p:nvSpPr>
            <p:cNvPr id="1583131" name="Oval 27"/>
            <p:cNvSpPr>
              <a:spLocks noChangeAspect="1" noChangeArrowheads="1"/>
            </p:cNvSpPr>
            <p:nvPr/>
          </p:nvSpPr>
          <p:spPr bwMode="auto">
            <a:xfrm>
              <a:off x="2012" y="2163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30" name="Line 26"/>
            <p:cNvSpPr>
              <a:spLocks noChangeShapeType="1"/>
            </p:cNvSpPr>
            <p:nvPr/>
          </p:nvSpPr>
          <p:spPr bwMode="auto">
            <a:xfrm flipH="1">
              <a:off x="2108" y="1742"/>
              <a:ext cx="842" cy="4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83226" name="Group 122"/>
            <p:cNvGrpSpPr>
              <a:grpSpLocks/>
            </p:cNvGrpSpPr>
            <p:nvPr/>
          </p:nvGrpSpPr>
          <p:grpSpPr bwMode="auto">
            <a:xfrm>
              <a:off x="2937" y="1395"/>
              <a:ext cx="2497" cy="595"/>
              <a:chOff x="2937" y="1395"/>
              <a:chExt cx="2497" cy="595"/>
            </a:xfrm>
          </p:grpSpPr>
          <p:sp>
            <p:nvSpPr>
              <p:cNvPr id="1583227" name="Text Box 123"/>
              <p:cNvSpPr txBox="1">
                <a:spLocks noChangeArrowheads="1"/>
              </p:cNvSpPr>
              <p:nvPr/>
            </p:nvSpPr>
            <p:spPr bwMode="auto">
              <a:xfrm>
                <a:off x="4297" y="1395"/>
                <a:ext cx="1137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>
                    <a:solidFill>
                      <a:srgbClr val="FF0000"/>
                    </a:solidFill>
                  </a:rPr>
                  <a:t> High-</a:t>
                </a:r>
                <a:r>
                  <a:rPr lang="en-US" sz="1600" i="1">
                    <a:solidFill>
                      <a:srgbClr val="FF0000"/>
                    </a:solidFill>
                  </a:rPr>
                  <a:t>p</a:t>
                </a:r>
                <a:r>
                  <a:rPr lang="en-US" sz="1600" i="1" baseline="-25000">
                    <a:solidFill>
                      <a:srgbClr val="FF0000"/>
                    </a:solidFill>
                  </a:rPr>
                  <a:t>T</a:t>
                </a:r>
                <a:r>
                  <a:rPr lang="en-US" sz="1600">
                    <a:solidFill>
                      <a:srgbClr val="FF0000"/>
                    </a:solidFill>
                  </a:rPr>
                  <a:t> QCD jets</a:t>
                </a:r>
              </a:p>
            </p:txBody>
          </p:sp>
          <p:sp>
            <p:nvSpPr>
              <p:cNvPr id="1583228" name="Rectangle 124"/>
              <p:cNvSpPr>
                <a:spLocks noChangeArrowheads="1"/>
              </p:cNvSpPr>
              <p:nvPr/>
            </p:nvSpPr>
            <p:spPr bwMode="auto">
              <a:xfrm>
                <a:off x="2937" y="1441"/>
                <a:ext cx="1389" cy="54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bg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29" name="Freeform 125"/>
              <p:cNvSpPr>
                <a:spLocks noChangeAspect="1"/>
              </p:cNvSpPr>
              <p:nvPr/>
            </p:nvSpPr>
            <p:spPr bwMode="auto">
              <a:xfrm>
                <a:off x="3178" y="1538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30" name="Freeform 126"/>
              <p:cNvSpPr>
                <a:spLocks noChangeAspect="1"/>
              </p:cNvSpPr>
              <p:nvPr/>
            </p:nvSpPr>
            <p:spPr bwMode="auto">
              <a:xfrm>
                <a:off x="3250" y="1537"/>
                <a:ext cx="78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31" name="Freeform 127"/>
              <p:cNvSpPr>
                <a:spLocks noChangeAspect="1"/>
              </p:cNvSpPr>
              <p:nvPr/>
            </p:nvSpPr>
            <p:spPr bwMode="auto">
              <a:xfrm>
                <a:off x="3324" y="1537"/>
                <a:ext cx="76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32" name="Freeform 128"/>
              <p:cNvSpPr>
                <a:spLocks noChangeAspect="1"/>
              </p:cNvSpPr>
              <p:nvPr/>
            </p:nvSpPr>
            <p:spPr bwMode="auto">
              <a:xfrm>
                <a:off x="3396" y="1536"/>
                <a:ext cx="78" cy="64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33" name="Freeform 129"/>
              <p:cNvSpPr>
                <a:spLocks noChangeAspect="1"/>
              </p:cNvSpPr>
              <p:nvPr/>
            </p:nvSpPr>
            <p:spPr bwMode="auto">
              <a:xfrm>
                <a:off x="3469" y="1536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1583234" name="Object 130"/>
              <p:cNvGraphicFramePr>
                <a:graphicFrameLocks noChangeAspect="1"/>
              </p:cNvGraphicFramePr>
              <p:nvPr/>
            </p:nvGraphicFramePr>
            <p:xfrm>
              <a:off x="3022" y="1502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19" name="Equation" r:id="rId27" imgW="139680" imgH="177480" progId="Equation.DSMT4">
                      <p:embed/>
                    </p:oleObj>
                  </mc:Choice>
                  <mc:Fallback>
                    <p:oleObj name="Equation" r:id="rId27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2" y="1502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235" name="Object 131"/>
              <p:cNvGraphicFramePr>
                <a:graphicFrameLocks noChangeAspect="1"/>
              </p:cNvGraphicFramePr>
              <p:nvPr/>
            </p:nvGraphicFramePr>
            <p:xfrm>
              <a:off x="3022" y="1782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0" name="Equation" r:id="rId29" imgW="139680" imgH="177480" progId="Equation.DSMT4">
                      <p:embed/>
                    </p:oleObj>
                  </mc:Choice>
                  <mc:Fallback>
                    <p:oleObj name="Equation" r:id="rId29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22" y="1782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583236" name="Oval 132"/>
              <p:cNvSpPr>
                <a:spLocks noChangeArrowheads="1"/>
              </p:cNvSpPr>
              <p:nvPr/>
            </p:nvSpPr>
            <p:spPr bwMode="auto">
              <a:xfrm>
                <a:off x="3546" y="1576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583237" name="Group 133"/>
              <p:cNvGrpSpPr>
                <a:grpSpLocks/>
              </p:cNvGrpSpPr>
              <p:nvPr/>
            </p:nvGrpSpPr>
            <p:grpSpPr bwMode="auto">
              <a:xfrm>
                <a:off x="3652" y="1527"/>
                <a:ext cx="369" cy="65"/>
                <a:chOff x="3673" y="1534"/>
                <a:chExt cx="369" cy="65"/>
              </a:xfrm>
            </p:grpSpPr>
            <p:sp>
              <p:nvSpPr>
                <p:cNvPr id="1583238" name="Freeform 134"/>
                <p:cNvSpPr>
                  <a:spLocks noChangeAspect="1"/>
                </p:cNvSpPr>
                <p:nvPr/>
              </p:nvSpPr>
              <p:spPr bwMode="auto">
                <a:xfrm>
                  <a:off x="3673" y="1536"/>
                  <a:ext cx="77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39" name="Freeform 135"/>
                <p:cNvSpPr>
                  <a:spLocks noChangeAspect="1"/>
                </p:cNvSpPr>
                <p:nvPr/>
              </p:nvSpPr>
              <p:spPr bwMode="auto">
                <a:xfrm>
                  <a:off x="3745" y="1535"/>
                  <a:ext cx="78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40" name="Freeform 136"/>
                <p:cNvSpPr>
                  <a:spLocks noChangeAspect="1"/>
                </p:cNvSpPr>
                <p:nvPr/>
              </p:nvSpPr>
              <p:spPr bwMode="auto">
                <a:xfrm>
                  <a:off x="3819" y="1535"/>
                  <a:ext cx="76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41" name="Freeform 137"/>
                <p:cNvSpPr>
                  <a:spLocks noChangeAspect="1"/>
                </p:cNvSpPr>
                <p:nvPr/>
              </p:nvSpPr>
              <p:spPr bwMode="auto">
                <a:xfrm>
                  <a:off x="3891" y="1534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42" name="Freeform 138"/>
                <p:cNvSpPr>
                  <a:spLocks noChangeAspect="1"/>
                </p:cNvSpPr>
                <p:nvPr/>
              </p:nvSpPr>
              <p:spPr bwMode="auto">
                <a:xfrm>
                  <a:off x="3964" y="1534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3243" name="Freeform 139"/>
              <p:cNvSpPr>
                <a:spLocks noChangeAspect="1"/>
              </p:cNvSpPr>
              <p:nvPr/>
            </p:nvSpPr>
            <p:spPr bwMode="auto">
              <a:xfrm>
                <a:off x="3178" y="1824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44" name="Freeform 140"/>
              <p:cNvSpPr>
                <a:spLocks noChangeAspect="1"/>
              </p:cNvSpPr>
              <p:nvPr/>
            </p:nvSpPr>
            <p:spPr bwMode="auto">
              <a:xfrm>
                <a:off x="3250" y="1823"/>
                <a:ext cx="78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45" name="Freeform 141"/>
              <p:cNvSpPr>
                <a:spLocks noChangeAspect="1"/>
              </p:cNvSpPr>
              <p:nvPr/>
            </p:nvSpPr>
            <p:spPr bwMode="auto">
              <a:xfrm>
                <a:off x="3324" y="1823"/>
                <a:ext cx="76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46" name="Freeform 142"/>
              <p:cNvSpPr>
                <a:spLocks noChangeAspect="1"/>
              </p:cNvSpPr>
              <p:nvPr/>
            </p:nvSpPr>
            <p:spPr bwMode="auto">
              <a:xfrm>
                <a:off x="3396" y="1822"/>
                <a:ext cx="78" cy="64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47" name="Freeform 143"/>
              <p:cNvSpPr>
                <a:spLocks noChangeAspect="1"/>
              </p:cNvSpPr>
              <p:nvPr/>
            </p:nvSpPr>
            <p:spPr bwMode="auto">
              <a:xfrm>
                <a:off x="3469" y="1822"/>
                <a:ext cx="77" cy="63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19050" cmpd="sng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83248" name="Oval 144"/>
              <p:cNvSpPr>
                <a:spLocks noChangeArrowheads="1"/>
              </p:cNvSpPr>
              <p:nvPr/>
            </p:nvSpPr>
            <p:spPr bwMode="auto">
              <a:xfrm>
                <a:off x="3546" y="1862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1583249" name="Group 145"/>
              <p:cNvGrpSpPr>
                <a:grpSpLocks/>
              </p:cNvGrpSpPr>
              <p:nvPr/>
            </p:nvGrpSpPr>
            <p:grpSpPr bwMode="auto">
              <a:xfrm>
                <a:off x="3653" y="1820"/>
                <a:ext cx="368" cy="65"/>
                <a:chOff x="3674" y="1820"/>
                <a:chExt cx="368" cy="65"/>
              </a:xfrm>
            </p:grpSpPr>
            <p:sp>
              <p:nvSpPr>
                <p:cNvPr id="1583250" name="Freeform 146"/>
                <p:cNvSpPr>
                  <a:spLocks noChangeAspect="1"/>
                </p:cNvSpPr>
                <p:nvPr/>
              </p:nvSpPr>
              <p:spPr bwMode="auto">
                <a:xfrm>
                  <a:off x="3674" y="1822"/>
                  <a:ext cx="77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1" name="Freeform 147"/>
                <p:cNvSpPr>
                  <a:spLocks noChangeAspect="1"/>
                </p:cNvSpPr>
                <p:nvPr/>
              </p:nvSpPr>
              <p:spPr bwMode="auto">
                <a:xfrm>
                  <a:off x="3745" y="1821"/>
                  <a:ext cx="78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2" name="Freeform 148"/>
                <p:cNvSpPr>
                  <a:spLocks noChangeAspect="1"/>
                </p:cNvSpPr>
                <p:nvPr/>
              </p:nvSpPr>
              <p:spPr bwMode="auto">
                <a:xfrm>
                  <a:off x="3819" y="1821"/>
                  <a:ext cx="76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3" name="Freeform 149"/>
                <p:cNvSpPr>
                  <a:spLocks noChangeAspect="1"/>
                </p:cNvSpPr>
                <p:nvPr/>
              </p:nvSpPr>
              <p:spPr bwMode="auto">
                <a:xfrm>
                  <a:off x="3891" y="1820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4" name="Freeform 150"/>
                <p:cNvSpPr>
                  <a:spLocks noChangeAspect="1"/>
                </p:cNvSpPr>
                <p:nvPr/>
              </p:nvSpPr>
              <p:spPr bwMode="auto">
                <a:xfrm>
                  <a:off x="3964" y="1820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255" name="Group 151"/>
              <p:cNvGrpSpPr>
                <a:grpSpLocks/>
              </p:cNvGrpSpPr>
              <p:nvPr/>
            </p:nvGrpSpPr>
            <p:grpSpPr bwMode="auto">
              <a:xfrm>
                <a:off x="3559" y="1586"/>
                <a:ext cx="65" cy="297"/>
                <a:chOff x="4460" y="1693"/>
                <a:chExt cx="65" cy="297"/>
              </a:xfrm>
            </p:grpSpPr>
            <p:sp>
              <p:nvSpPr>
                <p:cNvPr id="1583256" name="Freeform 152"/>
                <p:cNvSpPr>
                  <a:spLocks noChangeAspect="1"/>
                </p:cNvSpPr>
                <p:nvPr/>
              </p:nvSpPr>
              <p:spPr bwMode="auto">
                <a:xfrm rot="5400000">
                  <a:off x="4453" y="1700"/>
                  <a:ext cx="78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7" name="Freeform 153"/>
                <p:cNvSpPr>
                  <a:spLocks noChangeAspect="1"/>
                </p:cNvSpPr>
                <p:nvPr/>
              </p:nvSpPr>
              <p:spPr bwMode="auto">
                <a:xfrm rot="5400000">
                  <a:off x="4454" y="1773"/>
                  <a:ext cx="76" cy="63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8" name="Freeform 154"/>
                <p:cNvSpPr>
                  <a:spLocks noChangeAspect="1"/>
                </p:cNvSpPr>
                <p:nvPr/>
              </p:nvSpPr>
              <p:spPr bwMode="auto">
                <a:xfrm rot="5400000">
                  <a:off x="4454" y="1846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259" name="Freeform 155"/>
                <p:cNvSpPr>
                  <a:spLocks noChangeAspect="1"/>
                </p:cNvSpPr>
                <p:nvPr/>
              </p:nvSpPr>
              <p:spPr bwMode="auto">
                <a:xfrm rot="5400000">
                  <a:off x="4454" y="1919"/>
                  <a:ext cx="78" cy="64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3260" name="Line 156"/>
              <p:cNvSpPr>
                <a:spLocks noChangeShapeType="1"/>
              </p:cNvSpPr>
              <p:nvPr/>
            </p:nvSpPr>
            <p:spPr bwMode="auto">
              <a:xfrm flipV="1">
                <a:off x="3567" y="1593"/>
                <a:ext cx="107" cy="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3261" name="Line 157"/>
              <p:cNvSpPr>
                <a:spLocks noChangeShapeType="1"/>
              </p:cNvSpPr>
              <p:nvPr/>
            </p:nvSpPr>
            <p:spPr bwMode="auto">
              <a:xfrm flipV="1">
                <a:off x="3567" y="1877"/>
                <a:ext cx="107" cy="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1583266" name="Text Box 162"/>
          <p:cNvSpPr txBox="1">
            <a:spLocks noChangeArrowheads="1"/>
          </p:cNvSpPr>
          <p:nvPr/>
        </p:nvSpPr>
        <p:spPr bwMode="auto">
          <a:xfrm>
            <a:off x="0" y="401291"/>
            <a:ext cx="9144000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US" sz="4000" dirty="0">
                <a:solidFill>
                  <a:schemeClr val="tx2"/>
                </a:solidFill>
                <a:latin typeface="+mj-lt"/>
              </a:rPr>
              <a:t>Cross Sections</a:t>
            </a:r>
            <a:endParaRPr lang="en-US" sz="2800" dirty="0">
              <a:solidFill>
                <a:schemeClr val="tx2"/>
              </a:solidFill>
              <a:latin typeface="+mj-lt"/>
              <a:sym typeface="Symbol" pitchFamily="18" charset="2"/>
            </a:endParaRPr>
          </a:p>
        </p:txBody>
      </p:sp>
      <p:sp>
        <p:nvSpPr>
          <p:cNvPr id="1583267" name="Line 163"/>
          <p:cNvSpPr>
            <a:spLocks noChangeShapeType="1"/>
          </p:cNvSpPr>
          <p:nvPr/>
        </p:nvSpPr>
        <p:spPr bwMode="auto">
          <a:xfrm flipH="1">
            <a:off x="2692400" y="1555005"/>
            <a:ext cx="46038" cy="4724400"/>
          </a:xfrm>
          <a:prstGeom prst="line">
            <a:avLst/>
          </a:prstGeom>
          <a:noFill/>
          <a:ln w="22225">
            <a:solidFill>
              <a:srgbClr val="3366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grpSp>
        <p:nvGrpSpPr>
          <p:cNvPr id="1583265" name="Group 161"/>
          <p:cNvGrpSpPr>
            <a:grpSpLocks/>
          </p:cNvGrpSpPr>
          <p:nvPr/>
        </p:nvGrpSpPr>
        <p:grpSpPr bwMode="auto">
          <a:xfrm>
            <a:off x="3182938" y="1475630"/>
            <a:ext cx="5157787" cy="1314450"/>
            <a:chOff x="2005" y="778"/>
            <a:chExt cx="3249" cy="828"/>
          </a:xfrm>
        </p:grpSpPr>
        <p:sp>
          <p:nvSpPr>
            <p:cNvPr id="1583106" name="Text Box 2"/>
            <p:cNvSpPr txBox="1">
              <a:spLocks noChangeArrowheads="1"/>
            </p:cNvSpPr>
            <p:nvPr/>
          </p:nvSpPr>
          <p:spPr bwMode="auto">
            <a:xfrm>
              <a:off x="4326" y="778"/>
              <a:ext cx="928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FF0000"/>
                  </a:solidFill>
                </a:rPr>
                <a:t>Quark-flavour </a:t>
              </a:r>
            </a:p>
            <a:p>
              <a:pPr eaLnBrk="0" hangingPunct="0"/>
              <a:r>
                <a:rPr lang="en-US" sz="1600">
                  <a:solidFill>
                    <a:srgbClr val="FF0000"/>
                  </a:solidFill>
                </a:rPr>
                <a:t>production</a:t>
              </a:r>
            </a:p>
          </p:txBody>
        </p:sp>
        <p:sp>
          <p:nvSpPr>
            <p:cNvPr id="1583263" name="Line 159"/>
            <p:cNvSpPr>
              <a:spLocks noChangeShapeType="1"/>
            </p:cNvSpPr>
            <p:nvPr/>
          </p:nvSpPr>
          <p:spPr bwMode="auto">
            <a:xfrm flipH="1">
              <a:off x="2108" y="1132"/>
              <a:ext cx="842" cy="4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3264" name="Oval 160"/>
            <p:cNvSpPr>
              <a:spLocks noChangeAspect="1" noChangeArrowheads="1"/>
            </p:cNvSpPr>
            <p:nvPr/>
          </p:nvSpPr>
          <p:spPr bwMode="auto">
            <a:xfrm>
              <a:off x="2005" y="1550"/>
              <a:ext cx="61" cy="56"/>
            </a:xfrm>
            <a:prstGeom prst="ellipse">
              <a:avLst/>
            </a:prstGeom>
            <a:solidFill>
              <a:srgbClr val="66CCFF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sp>
          <p:nvSpPr>
            <p:cNvPr id="1583132" name="Rectangle 28"/>
            <p:cNvSpPr>
              <a:spLocks noChangeArrowheads="1"/>
            </p:cNvSpPr>
            <p:nvPr/>
          </p:nvSpPr>
          <p:spPr bwMode="auto">
            <a:xfrm>
              <a:off x="2937" y="824"/>
              <a:ext cx="1389" cy="54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83133" name="Group 29"/>
            <p:cNvGrpSpPr>
              <a:grpSpLocks/>
            </p:cNvGrpSpPr>
            <p:nvPr/>
          </p:nvGrpSpPr>
          <p:grpSpPr bwMode="auto">
            <a:xfrm>
              <a:off x="3022" y="916"/>
              <a:ext cx="922" cy="429"/>
              <a:chOff x="4127" y="686"/>
              <a:chExt cx="922" cy="429"/>
            </a:xfrm>
          </p:grpSpPr>
          <p:grpSp>
            <p:nvGrpSpPr>
              <p:cNvPr id="1583134" name="Group 30"/>
              <p:cNvGrpSpPr>
                <a:grpSpLocks noChangeAspect="1"/>
              </p:cNvGrpSpPr>
              <p:nvPr/>
            </p:nvGrpSpPr>
            <p:grpSpPr bwMode="auto">
              <a:xfrm>
                <a:off x="4651" y="1026"/>
                <a:ext cx="255" cy="0"/>
                <a:chOff x="3741" y="1835"/>
                <a:chExt cx="283" cy="0"/>
              </a:xfrm>
            </p:grpSpPr>
            <p:sp>
              <p:nvSpPr>
                <p:cNvPr id="1583135" name="Line 31"/>
                <p:cNvSpPr>
                  <a:spLocks noChangeAspect="1" noChangeShapeType="1"/>
                </p:cNvSpPr>
                <p:nvPr/>
              </p:nvSpPr>
              <p:spPr bwMode="auto">
                <a:xfrm>
                  <a:off x="3741" y="1835"/>
                  <a:ext cx="283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36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3804" y="1835"/>
                  <a:ext cx="94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137" name="Group 33"/>
              <p:cNvGrpSpPr>
                <a:grpSpLocks/>
              </p:cNvGrpSpPr>
              <p:nvPr/>
            </p:nvGrpSpPr>
            <p:grpSpPr bwMode="auto">
              <a:xfrm flipH="1">
                <a:off x="4649" y="777"/>
                <a:ext cx="255" cy="0"/>
                <a:chOff x="4649" y="777"/>
                <a:chExt cx="255" cy="0"/>
              </a:xfrm>
            </p:grpSpPr>
            <p:sp>
              <p:nvSpPr>
                <p:cNvPr id="1583138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39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140" name="Group 36"/>
              <p:cNvGrpSpPr>
                <a:grpSpLocks/>
              </p:cNvGrpSpPr>
              <p:nvPr/>
            </p:nvGrpSpPr>
            <p:grpSpPr bwMode="auto">
              <a:xfrm>
                <a:off x="4290" y="713"/>
                <a:ext cx="368" cy="65"/>
                <a:chOff x="4638" y="1340"/>
                <a:chExt cx="650" cy="121"/>
              </a:xfrm>
            </p:grpSpPr>
            <p:sp>
              <p:nvSpPr>
                <p:cNvPr id="1583141" name="Freeform 37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2" name="Freeform 38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3" name="Freeform 39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4" name="Freeform 40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5" name="Freeform 41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83146" name="Group 42"/>
              <p:cNvGrpSpPr>
                <a:grpSpLocks/>
              </p:cNvGrpSpPr>
              <p:nvPr/>
            </p:nvGrpSpPr>
            <p:grpSpPr bwMode="auto">
              <a:xfrm>
                <a:off x="4283" y="961"/>
                <a:ext cx="368" cy="65"/>
                <a:chOff x="4638" y="1340"/>
                <a:chExt cx="650" cy="121"/>
              </a:xfrm>
            </p:grpSpPr>
            <p:sp>
              <p:nvSpPr>
                <p:cNvPr id="1583147" name="Freeform 43"/>
                <p:cNvSpPr>
                  <a:spLocks noChangeAspect="1"/>
                </p:cNvSpPr>
                <p:nvPr/>
              </p:nvSpPr>
              <p:spPr bwMode="auto">
                <a:xfrm>
                  <a:off x="4638" y="1343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8" name="Freeform 44"/>
                <p:cNvSpPr>
                  <a:spLocks noChangeAspect="1"/>
                </p:cNvSpPr>
                <p:nvPr/>
              </p:nvSpPr>
              <p:spPr bwMode="auto">
                <a:xfrm>
                  <a:off x="4766" y="1342"/>
                  <a:ext cx="137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49" name="Freeform 45"/>
                <p:cNvSpPr>
                  <a:spLocks noChangeAspect="1"/>
                </p:cNvSpPr>
                <p:nvPr/>
              </p:nvSpPr>
              <p:spPr bwMode="auto">
                <a:xfrm>
                  <a:off x="4895" y="1341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50" name="Freeform 46"/>
                <p:cNvSpPr>
                  <a:spLocks noChangeAspect="1"/>
                </p:cNvSpPr>
                <p:nvPr/>
              </p:nvSpPr>
              <p:spPr bwMode="auto">
                <a:xfrm>
                  <a:off x="5023" y="1340"/>
                  <a:ext cx="137" cy="119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51" name="Freeform 47"/>
                <p:cNvSpPr>
                  <a:spLocks noChangeAspect="1"/>
                </p:cNvSpPr>
                <p:nvPr/>
              </p:nvSpPr>
              <p:spPr bwMode="auto">
                <a:xfrm>
                  <a:off x="5152" y="1340"/>
                  <a:ext cx="136" cy="118"/>
                </a:xfrm>
                <a:custGeom>
                  <a:avLst/>
                  <a:gdLst>
                    <a:gd name="T0" fmla="*/ 0 w 352"/>
                    <a:gd name="T1" fmla="*/ 302 h 302"/>
                    <a:gd name="T2" fmla="*/ 108 w 352"/>
                    <a:gd name="T3" fmla="*/ 294 h 302"/>
                    <a:gd name="T4" fmla="*/ 200 w 352"/>
                    <a:gd name="T5" fmla="*/ 258 h 302"/>
                    <a:gd name="T6" fmla="*/ 240 w 352"/>
                    <a:gd name="T7" fmla="*/ 202 h 302"/>
                    <a:gd name="T8" fmla="*/ 252 w 352"/>
                    <a:gd name="T9" fmla="*/ 98 h 302"/>
                    <a:gd name="T10" fmla="*/ 212 w 352"/>
                    <a:gd name="T11" fmla="*/ 34 h 302"/>
                    <a:gd name="T12" fmla="*/ 148 w 352"/>
                    <a:gd name="T13" fmla="*/ 2 h 302"/>
                    <a:gd name="T14" fmla="*/ 96 w 352"/>
                    <a:gd name="T15" fmla="*/ 25 h 302"/>
                    <a:gd name="T16" fmla="*/ 52 w 352"/>
                    <a:gd name="T17" fmla="*/ 94 h 302"/>
                    <a:gd name="T18" fmla="*/ 56 w 352"/>
                    <a:gd name="T19" fmla="*/ 190 h 302"/>
                    <a:gd name="T20" fmla="*/ 108 w 352"/>
                    <a:gd name="T21" fmla="*/ 258 h 302"/>
                    <a:gd name="T22" fmla="*/ 216 w 352"/>
                    <a:gd name="T23" fmla="*/ 290 h 302"/>
                    <a:gd name="T24" fmla="*/ 352 w 352"/>
                    <a:gd name="T25" fmla="*/ 302 h 3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52" h="302">
                      <a:moveTo>
                        <a:pt x="0" y="302"/>
                      </a:moveTo>
                      <a:cubicBezTo>
                        <a:pt x="18" y="300"/>
                        <a:pt x="74" y="301"/>
                        <a:pt x="108" y="294"/>
                      </a:cubicBezTo>
                      <a:cubicBezTo>
                        <a:pt x="141" y="286"/>
                        <a:pt x="177" y="273"/>
                        <a:pt x="200" y="258"/>
                      </a:cubicBezTo>
                      <a:cubicBezTo>
                        <a:pt x="222" y="242"/>
                        <a:pt x="231" y="228"/>
                        <a:pt x="240" y="202"/>
                      </a:cubicBezTo>
                      <a:cubicBezTo>
                        <a:pt x="248" y="175"/>
                        <a:pt x="256" y="126"/>
                        <a:pt x="252" y="98"/>
                      </a:cubicBezTo>
                      <a:cubicBezTo>
                        <a:pt x="247" y="70"/>
                        <a:pt x="229" y="49"/>
                        <a:pt x="212" y="34"/>
                      </a:cubicBezTo>
                      <a:cubicBezTo>
                        <a:pt x="194" y="18"/>
                        <a:pt x="167" y="3"/>
                        <a:pt x="148" y="2"/>
                      </a:cubicBezTo>
                      <a:cubicBezTo>
                        <a:pt x="128" y="0"/>
                        <a:pt x="112" y="9"/>
                        <a:pt x="96" y="25"/>
                      </a:cubicBezTo>
                      <a:cubicBezTo>
                        <a:pt x="80" y="40"/>
                        <a:pt x="58" y="66"/>
                        <a:pt x="52" y="94"/>
                      </a:cubicBezTo>
                      <a:cubicBezTo>
                        <a:pt x="45" y="121"/>
                        <a:pt x="46" y="162"/>
                        <a:pt x="56" y="190"/>
                      </a:cubicBezTo>
                      <a:cubicBezTo>
                        <a:pt x="65" y="217"/>
                        <a:pt x="81" y="241"/>
                        <a:pt x="108" y="258"/>
                      </a:cubicBezTo>
                      <a:cubicBezTo>
                        <a:pt x="134" y="274"/>
                        <a:pt x="175" y="282"/>
                        <a:pt x="216" y="290"/>
                      </a:cubicBezTo>
                      <a:cubicBezTo>
                        <a:pt x="256" y="297"/>
                        <a:pt x="323" y="299"/>
                        <a:pt x="352" y="302"/>
                      </a:cubicBezTo>
                    </a:path>
                  </a:pathLst>
                </a:custGeom>
                <a:noFill/>
                <a:ln w="1905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aphicFrame>
            <p:nvGraphicFramePr>
              <p:cNvPr id="1583152" name="Object 48"/>
              <p:cNvGraphicFramePr>
                <a:graphicFrameLocks noChangeAspect="1"/>
              </p:cNvGraphicFramePr>
              <p:nvPr/>
            </p:nvGraphicFramePr>
            <p:xfrm>
              <a:off x="4127" y="686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1" name="Equation" r:id="rId31" imgW="139680" imgH="177480" progId="Equation.DSMT4">
                      <p:embed/>
                    </p:oleObj>
                  </mc:Choice>
                  <mc:Fallback>
                    <p:oleObj name="Equation" r:id="rId31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27" y="686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53" name="Object 49"/>
              <p:cNvGraphicFramePr>
                <a:graphicFrameLocks noChangeAspect="1"/>
              </p:cNvGraphicFramePr>
              <p:nvPr/>
            </p:nvGraphicFramePr>
            <p:xfrm>
              <a:off x="4127" y="935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2" name="Equation" r:id="rId33" imgW="139680" imgH="177480" progId="Equation.DSMT4">
                      <p:embed/>
                    </p:oleObj>
                  </mc:Choice>
                  <mc:Fallback>
                    <p:oleObj name="Equation" r:id="rId33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27" y="935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54" name="Object 50"/>
              <p:cNvGraphicFramePr>
                <a:graphicFrameLocks noChangeAspect="1"/>
              </p:cNvGraphicFramePr>
              <p:nvPr/>
            </p:nvGraphicFramePr>
            <p:xfrm>
              <a:off x="4931" y="714"/>
              <a:ext cx="118" cy="1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3" name="Equation" r:id="rId35" imgW="139680" imgH="177480" progId="Equation.DSMT4">
                      <p:embed/>
                    </p:oleObj>
                  </mc:Choice>
                  <mc:Fallback>
                    <p:oleObj name="Equation" r:id="rId35" imgW="139680" imgH="1774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1" y="714"/>
                            <a:ext cx="118" cy="1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583155" name="Object 51"/>
              <p:cNvGraphicFramePr>
                <a:graphicFrameLocks noChangeAspect="1"/>
              </p:cNvGraphicFramePr>
              <p:nvPr/>
            </p:nvGraphicFramePr>
            <p:xfrm>
              <a:off x="4931" y="946"/>
              <a:ext cx="118" cy="1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524" name="Equation" r:id="rId37" imgW="139680" imgH="203040" progId="Equation.DSMT4">
                      <p:embed/>
                    </p:oleObj>
                  </mc:Choice>
                  <mc:Fallback>
                    <p:oleObj name="Equation" r:id="rId37" imgW="13968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31" y="946"/>
                            <a:ext cx="118" cy="1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583156" name="Group 52"/>
              <p:cNvGrpSpPr>
                <a:grpSpLocks/>
              </p:cNvGrpSpPr>
              <p:nvPr/>
            </p:nvGrpSpPr>
            <p:grpSpPr bwMode="auto">
              <a:xfrm rot="16200000" flipH="1">
                <a:off x="4539" y="897"/>
                <a:ext cx="255" cy="1"/>
                <a:chOff x="4649" y="777"/>
                <a:chExt cx="255" cy="0"/>
              </a:xfrm>
            </p:grpSpPr>
            <p:sp>
              <p:nvSpPr>
                <p:cNvPr id="1583157" name="Line 53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649" y="777"/>
                  <a:ext cx="255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83158" name="Line 54"/>
                <p:cNvSpPr>
                  <a:spLocks noChangeAspect="1" noChangeShapeType="1"/>
                </p:cNvSpPr>
                <p:nvPr/>
              </p:nvSpPr>
              <p:spPr bwMode="auto">
                <a:xfrm>
                  <a:off x="4734" y="777"/>
                  <a:ext cx="5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83159" name="Oval 55"/>
              <p:cNvSpPr>
                <a:spLocks noChangeArrowheads="1"/>
              </p:cNvSpPr>
              <p:nvPr/>
            </p:nvSpPr>
            <p:spPr bwMode="auto">
              <a:xfrm>
                <a:off x="4645" y="757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83160" name="Oval 56"/>
              <p:cNvSpPr>
                <a:spLocks noChangeArrowheads="1"/>
              </p:cNvSpPr>
              <p:nvPr/>
            </p:nvSpPr>
            <p:spPr bwMode="auto">
              <a:xfrm>
                <a:off x="4646" y="1006"/>
                <a:ext cx="34" cy="34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583281" name="Group 177"/>
          <p:cNvGrpSpPr>
            <a:grpSpLocks/>
          </p:cNvGrpSpPr>
          <p:nvPr/>
        </p:nvGrpSpPr>
        <p:grpSpPr bwMode="auto">
          <a:xfrm>
            <a:off x="385763" y="2588470"/>
            <a:ext cx="8101012" cy="1530351"/>
            <a:chOff x="-125" y="1423"/>
            <a:chExt cx="5103" cy="964"/>
          </a:xfrm>
        </p:grpSpPr>
        <p:sp>
          <p:nvSpPr>
            <p:cNvPr id="1583282" name="Rectangle 178"/>
            <p:cNvSpPr>
              <a:spLocks noChangeArrowheads="1"/>
            </p:cNvSpPr>
            <p:nvPr/>
          </p:nvSpPr>
          <p:spPr bwMode="auto">
            <a:xfrm>
              <a:off x="67" y="1423"/>
              <a:ext cx="4854" cy="964"/>
            </a:xfrm>
            <a:prstGeom prst="rect">
              <a:avLst/>
            </a:prstGeom>
            <a:solidFill>
              <a:srgbClr val="FF6600"/>
            </a:solidFill>
            <a:ln w="63500" algn="ctr">
              <a:solidFill>
                <a:srgbClr val="FF9933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583283" name="Rectangle 179"/>
            <p:cNvSpPr>
              <a:spLocks noChangeArrowheads="1"/>
            </p:cNvSpPr>
            <p:nvPr/>
          </p:nvSpPr>
          <p:spPr bwMode="auto">
            <a:xfrm>
              <a:off x="-125" y="1479"/>
              <a:ext cx="5103" cy="8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>
                      <a:alpha val="62000"/>
                    </a:schemeClr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457200" indent="-457200">
                <a:spcBef>
                  <a:spcPct val="5000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 	Many orders of magnitude between QCD background and primary physics channels 				    </a:t>
              </a:r>
            </a:p>
            <a:p>
              <a:pPr marL="457200" indent="-457200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dirty="0">
                  <a:solidFill>
                    <a:schemeClr val="bg1"/>
                  </a:solidFill>
                </a:rPr>
                <a:t> 	</a:t>
              </a:r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 </a:t>
              </a:r>
              <a:r>
                <a:rPr lang="en-US" sz="2400" b="1" dirty="0">
                  <a:solidFill>
                    <a:schemeClr val="bg1"/>
                  </a:solidFill>
                  <a:sym typeface="Wingdings" pitchFamily="2" charset="2"/>
                </a:rPr>
                <a:t>This fact drives the detector design</a:t>
              </a:r>
              <a:endParaRPr lang="en-US" sz="2000" b="1" dirty="0">
                <a:solidFill>
                  <a:schemeClr val="bg1"/>
                </a:solidFill>
                <a:cs typeface="Arial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57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8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58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58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58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58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58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158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58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8" dur="indefinite"/>
                                        <p:tgtEl>
                                          <p:spTgt spid="15831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58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58310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58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158310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5" dur="indefinite"/>
                                        <p:tgtEl>
                                          <p:spTgt spid="158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5831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58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15831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1" dur="indefinite"/>
                                        <p:tgtEl>
                                          <p:spTgt spid="158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158316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158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15831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7" dur="indefinite"/>
                                        <p:tgtEl>
                                          <p:spTgt spid="158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15832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1583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15832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58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15832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6" dur="indefinite"/>
                                        <p:tgtEl>
                                          <p:spTgt spid="158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3107" grpId="0"/>
      <p:bldP spid="1583107" grpId="1"/>
      <p:bldP spid="1583108" grpId="0"/>
      <p:bldP spid="1583108" grpId="1"/>
      <p:bldP spid="1583109" grpId="0"/>
      <p:bldP spid="1583109" grpId="1"/>
      <p:bldP spid="158326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1579046" name="Rectangle 38"/>
          <p:cNvSpPr>
            <a:spLocks noChangeArrowheads="1"/>
          </p:cNvSpPr>
          <p:nvPr/>
        </p:nvSpPr>
        <p:spPr bwMode="auto">
          <a:xfrm>
            <a:off x="-7938" y="3214688"/>
            <a:ext cx="9144001" cy="71913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27" name="Rectangle 19"/>
          <p:cNvSpPr>
            <a:spLocks noChangeArrowheads="1"/>
          </p:cNvSpPr>
          <p:nvPr/>
        </p:nvSpPr>
        <p:spPr bwMode="auto">
          <a:xfrm>
            <a:off x="71438" y="3246438"/>
            <a:ext cx="18415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top mass</a:t>
            </a:r>
            <a:endParaRPr lang="en-GB" sz="1600" b="1" i="1">
              <a:cs typeface="Arial" charset="0"/>
              <a:sym typeface="Symbol" pitchFamily="18" charset="2"/>
            </a:endParaRPr>
          </a:p>
        </p:txBody>
      </p:sp>
      <p:sp>
        <p:nvSpPr>
          <p:cNvPr id="1579038" name="Rectangle 30"/>
          <p:cNvSpPr>
            <a:spLocks noChangeArrowheads="1"/>
          </p:cNvSpPr>
          <p:nvPr/>
        </p:nvSpPr>
        <p:spPr bwMode="auto">
          <a:xfrm>
            <a:off x="4302125" y="3238500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>
                <a:cs typeface="Arial" charset="0"/>
              </a:rPr>
              <a:t>Excellent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jet &amp; missing transverse energy resolution</a:t>
            </a:r>
            <a:r>
              <a:rPr lang="en-GB" sz="1600">
                <a:cs typeface="Arial" charset="0"/>
              </a:rPr>
              <a:t> and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uniformity</a:t>
            </a:r>
            <a:r>
              <a:rPr lang="en-GB" sz="1600">
                <a:cs typeface="Arial" charset="0"/>
              </a:rPr>
              <a:t>,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excellent </a:t>
            </a:r>
            <a:r>
              <a:rPr lang="en-GB" sz="1600" b="1" i="1">
                <a:solidFill>
                  <a:srgbClr val="FF0000"/>
                </a:solidFill>
                <a:cs typeface="Arial" charset="0"/>
              </a:rPr>
              <a:t>b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-tagging</a:t>
            </a:r>
            <a:r>
              <a:rPr lang="en-GB" sz="1600">
                <a:cs typeface="Arial" charset="0"/>
              </a:rPr>
              <a:t> 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79048" name="Rectangle 40"/>
          <p:cNvSpPr>
            <a:spLocks noChangeArrowheads="1"/>
          </p:cNvSpPr>
          <p:nvPr/>
        </p:nvSpPr>
        <p:spPr bwMode="auto">
          <a:xfrm>
            <a:off x="-7938" y="4870450"/>
            <a:ext cx="9144001" cy="719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49" name="Rectangle 41"/>
          <p:cNvSpPr>
            <a:spLocks noChangeArrowheads="1"/>
          </p:cNvSpPr>
          <p:nvPr/>
        </p:nvSpPr>
        <p:spPr bwMode="auto">
          <a:xfrm>
            <a:off x="0" y="5691188"/>
            <a:ext cx="9144000" cy="71913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29" name="Rectangle 21"/>
          <p:cNvSpPr>
            <a:spLocks noChangeArrowheads="1"/>
          </p:cNvSpPr>
          <p:nvPr/>
        </p:nvSpPr>
        <p:spPr bwMode="auto">
          <a:xfrm>
            <a:off x="69850" y="4905375"/>
            <a:ext cx="40767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SUSY with </a:t>
            </a:r>
            <a:r>
              <a:rPr lang="en-GB" sz="1600" b="1" i="1">
                <a:cs typeface="Arial" charset="0"/>
              </a:rPr>
              <a:t>R</a:t>
            </a:r>
            <a:r>
              <a:rPr lang="en-GB" sz="1600" b="1">
                <a:cs typeface="Arial" charset="0"/>
              </a:rPr>
              <a:t>-parity, SUSY Higgs</a:t>
            </a:r>
            <a:endParaRPr lang="en-GB" sz="1600" b="1">
              <a:cs typeface="Arial" charset="0"/>
              <a:sym typeface="Symbol" pitchFamily="18" charset="2"/>
            </a:endParaRPr>
          </a:p>
        </p:txBody>
      </p:sp>
      <p:sp>
        <p:nvSpPr>
          <p:cNvPr id="1579030" name="Rectangle 22"/>
          <p:cNvSpPr>
            <a:spLocks noChangeArrowheads="1"/>
          </p:cNvSpPr>
          <p:nvPr/>
        </p:nvSpPr>
        <p:spPr bwMode="auto">
          <a:xfrm>
            <a:off x="71438" y="5715000"/>
            <a:ext cx="229076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RS KK modes</a:t>
            </a:r>
            <a:endParaRPr lang="en-GB" sz="1600" b="1">
              <a:cs typeface="Arial" charset="0"/>
              <a:sym typeface="Symbol" pitchFamily="18" charset="2"/>
            </a:endParaRPr>
          </a:p>
        </p:txBody>
      </p:sp>
      <p:sp>
        <p:nvSpPr>
          <p:cNvPr id="1579040" name="Rectangle 32"/>
          <p:cNvSpPr>
            <a:spLocks noChangeArrowheads="1"/>
          </p:cNvSpPr>
          <p:nvPr/>
        </p:nvSpPr>
        <p:spPr bwMode="auto">
          <a:xfrm>
            <a:off x="4302125" y="4892675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>
                <a:cs typeface="Arial" charset="0"/>
              </a:rPr>
              <a:t>Excellent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jet </a:t>
            </a:r>
            <a:r>
              <a:rPr lang="en-GB" sz="1600" b="1">
                <a:solidFill>
                  <a:srgbClr val="FF0000"/>
                </a:solidFill>
              </a:rPr>
              <a:t>&amp; </a:t>
            </a:r>
            <a:r>
              <a:rPr lang="en-GB" sz="1600" b="1" i="1">
                <a:solidFill>
                  <a:srgbClr val="FF0000"/>
                </a:solidFill>
              </a:rPr>
              <a:t>E</a:t>
            </a:r>
            <a:r>
              <a:rPr lang="en-GB" sz="1600" b="1" i="1" baseline="-25000">
                <a:solidFill>
                  <a:srgbClr val="FF0000"/>
                </a:solidFill>
              </a:rPr>
              <a:t>T</a:t>
            </a:r>
            <a:r>
              <a:rPr lang="en-GB" sz="1600" b="1" baseline="-25000">
                <a:solidFill>
                  <a:srgbClr val="FF0000"/>
                </a:solidFill>
              </a:rPr>
              <a:t>,miss</a:t>
            </a:r>
            <a:r>
              <a:rPr lang="en-GB" sz="1600" b="1">
                <a:solidFill>
                  <a:srgbClr val="FF0000"/>
                </a:solidFill>
              </a:rPr>
              <a:t> resolution</a:t>
            </a:r>
            <a:r>
              <a:rPr lang="en-GB" sz="1600">
                <a:solidFill>
                  <a:srgbClr val="FF0000"/>
                </a:solidFill>
              </a:rPr>
              <a:t>, </a:t>
            </a:r>
            <a:r>
              <a:rPr lang="en-GB" sz="1600" b="1">
                <a:solidFill>
                  <a:srgbClr val="FF0000"/>
                </a:solidFill>
              </a:rPr>
              <a:t>low noise</a:t>
            </a:r>
            <a:r>
              <a:rPr lang="en-GB" sz="1600">
                <a:solidFill>
                  <a:srgbClr val="FF0000"/>
                </a:solidFill>
              </a:rPr>
              <a:t>, </a:t>
            </a:r>
            <a:r>
              <a:rPr lang="en-GB" sz="1600" b="1" i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en-GB" sz="1600" b="1">
                <a:solidFill>
                  <a:srgbClr val="FF0000"/>
                </a:solidFill>
              </a:rPr>
              <a:t> identification</a:t>
            </a:r>
            <a:r>
              <a:rPr lang="en-GB" sz="1600">
                <a:solidFill>
                  <a:srgbClr val="FF0000"/>
                </a:solidFill>
              </a:rPr>
              <a:t>, </a:t>
            </a:r>
            <a:r>
              <a:rPr lang="en-GB" sz="1600" b="1">
                <a:solidFill>
                  <a:srgbClr val="FF0000"/>
                </a:solidFill>
              </a:rPr>
              <a:t>maximum acceptance</a:t>
            </a:r>
            <a:r>
              <a:rPr lang="en-GB" sz="1600"/>
              <a:t> 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79041" name="Rectangle 33"/>
          <p:cNvSpPr>
            <a:spLocks noChangeArrowheads="1"/>
          </p:cNvSpPr>
          <p:nvPr/>
        </p:nvSpPr>
        <p:spPr bwMode="auto">
          <a:xfrm>
            <a:off x="4302125" y="5703888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>
                <a:cs typeface="Arial" charset="0"/>
              </a:rPr>
              <a:t>Good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tracking (incl.charge ID) and calorimeter resolution at </a:t>
            </a:r>
            <a:r>
              <a:rPr lang="en-GB" sz="1600" i="1">
                <a:solidFill>
                  <a:srgbClr val="FF0000"/>
                </a:solidFill>
                <a:cs typeface="Arial" charset="0"/>
              </a:rPr>
              <a:t>O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(TeV), little calo saturation</a:t>
            </a:r>
            <a:endParaRPr lang="en-GB" sz="1200">
              <a:solidFill>
                <a:srgbClr val="FF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1579047" name="Rectangle 39"/>
          <p:cNvSpPr>
            <a:spLocks noChangeArrowheads="1"/>
          </p:cNvSpPr>
          <p:nvPr/>
        </p:nvSpPr>
        <p:spPr bwMode="auto">
          <a:xfrm>
            <a:off x="0" y="4038600"/>
            <a:ext cx="9144000" cy="719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28" name="Rectangle 20"/>
          <p:cNvSpPr>
            <a:spLocks noChangeArrowheads="1"/>
          </p:cNvSpPr>
          <p:nvPr/>
        </p:nvSpPr>
        <p:spPr bwMode="auto">
          <a:xfrm>
            <a:off x="57150" y="4102100"/>
            <a:ext cx="31940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</a:t>
            </a:r>
            <a:r>
              <a:rPr lang="en-GB" sz="1600" b="1" i="1">
                <a:cs typeface="Arial" charset="0"/>
              </a:rPr>
              <a:t>H </a:t>
            </a:r>
            <a:r>
              <a:rPr lang="en-GB" sz="1600" b="1">
                <a:cs typeface="Arial" charset="0"/>
                <a:sym typeface="Symbol" pitchFamily="18" charset="2"/>
              </a:rPr>
              <a:t> </a:t>
            </a:r>
            <a:r>
              <a:rPr lang="en-GB" sz="1600" b="1" i="1">
                <a:cs typeface="Arial" charset="0"/>
                <a:sym typeface="Symbol" pitchFamily="18" charset="2"/>
              </a:rPr>
              <a:t></a:t>
            </a:r>
            <a:r>
              <a:rPr lang="en-GB" sz="1600" b="1">
                <a:cs typeface="Arial" charset="0"/>
                <a:sym typeface="Symbol" pitchFamily="18" charset="2"/>
              </a:rPr>
              <a:t>, 4</a:t>
            </a:r>
            <a:r>
              <a:rPr lang="en-GB" sz="1600" b="1" i="1">
                <a:cs typeface="Arial" charset="0"/>
                <a:sym typeface="Symbol" pitchFamily="18" charset="2"/>
              </a:rPr>
              <a:t>e</a:t>
            </a:r>
            <a:r>
              <a:rPr lang="en-GB" sz="1600" b="1">
                <a:cs typeface="Arial" charset="0"/>
                <a:sym typeface="Symbol" pitchFamily="18" charset="2"/>
              </a:rPr>
              <a:t>, 4</a:t>
            </a:r>
            <a:r>
              <a:rPr lang="en-GB" sz="1600" b="1" i="1">
                <a:cs typeface="Arial" charset="0"/>
                <a:sym typeface="Symbol" pitchFamily="18" charset="2"/>
              </a:rPr>
              <a:t>, </a:t>
            </a:r>
            <a:r>
              <a:rPr lang="en-GB" sz="1600" b="1" i="1">
                <a:cs typeface="Arial" charset="0"/>
                <a:sym typeface="Euclid Symbol" pitchFamily="18" charset="2"/>
              </a:rPr>
              <a:t> </a:t>
            </a:r>
            <a:r>
              <a:rPr lang="en-GB" sz="1600" b="1">
                <a:cs typeface="Arial" charset="0"/>
                <a:sym typeface="Euclid Symbol" pitchFamily="18" charset="2"/>
              </a:rPr>
              <a:t>(</a:t>
            </a:r>
            <a:r>
              <a:rPr lang="en-GB" sz="1600" b="1">
                <a:cs typeface="Arial" charset="0"/>
                <a:sym typeface="Symbol" pitchFamily="18" charset="2"/>
              </a:rPr>
              <a:t>VBF)</a:t>
            </a:r>
          </a:p>
        </p:txBody>
      </p:sp>
      <p:sp>
        <p:nvSpPr>
          <p:cNvPr id="1579039" name="Rectangle 31"/>
          <p:cNvSpPr>
            <a:spLocks noChangeArrowheads="1"/>
          </p:cNvSpPr>
          <p:nvPr/>
        </p:nvSpPr>
        <p:spPr bwMode="auto">
          <a:xfrm>
            <a:off x="4302125" y="4059238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>
                <a:cs typeface="Arial" charset="0"/>
              </a:rPr>
              <a:t>Excellent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PID</a:t>
            </a:r>
            <a:r>
              <a:rPr lang="en-GB" sz="1600">
                <a:cs typeface="Arial" charset="0"/>
              </a:rPr>
              <a:t>,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resolution &amp; uniformity</a:t>
            </a:r>
            <a:r>
              <a:rPr lang="en-GB" sz="1600">
                <a:cs typeface="Arial" charset="0"/>
              </a:rPr>
              <a:t>,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efficient high-lumi tracking, forward jets</a:t>
            </a:r>
            <a:endParaRPr lang="en-GB" sz="1200">
              <a:solidFill>
                <a:srgbClr val="FF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1579044" name="Rectangle 36"/>
          <p:cNvSpPr>
            <a:spLocks noChangeArrowheads="1"/>
          </p:cNvSpPr>
          <p:nvPr/>
        </p:nvSpPr>
        <p:spPr bwMode="auto">
          <a:xfrm>
            <a:off x="0" y="1571625"/>
            <a:ext cx="9144000" cy="719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25" name="Rectangle 17"/>
          <p:cNvSpPr>
            <a:spLocks noChangeArrowheads="1"/>
          </p:cNvSpPr>
          <p:nvPr/>
        </p:nvSpPr>
        <p:spPr bwMode="auto">
          <a:xfrm>
            <a:off x="53975" y="1584325"/>
            <a:ext cx="3348038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</a:t>
            </a:r>
            <a:r>
              <a:rPr lang="en-GB" sz="1600" b="1" i="1">
                <a:cs typeface="Arial" charset="0"/>
              </a:rPr>
              <a:t>B</a:t>
            </a:r>
            <a:r>
              <a:rPr lang="en-GB" sz="1600" b="1" i="1" baseline="-25000">
                <a:cs typeface="Arial" charset="0"/>
              </a:rPr>
              <a:t>s</a:t>
            </a:r>
            <a:r>
              <a:rPr lang="en-GB" sz="1600" b="1" baseline="-25000">
                <a:cs typeface="Arial" charset="0"/>
              </a:rPr>
              <a:t>(</a:t>
            </a:r>
            <a:r>
              <a:rPr lang="en-GB" sz="1600" b="1" i="1" baseline="-25000">
                <a:cs typeface="Arial" charset="0"/>
              </a:rPr>
              <a:t>d</a:t>
            </a:r>
            <a:r>
              <a:rPr lang="en-GB" sz="1600" b="1" baseline="-25000">
                <a:cs typeface="Arial" charset="0"/>
              </a:rPr>
              <a:t>)</a:t>
            </a:r>
            <a:r>
              <a:rPr lang="en-GB" sz="1600" b="1" i="1" baseline="-25000">
                <a:cs typeface="Arial" charset="0"/>
              </a:rPr>
              <a:t> </a:t>
            </a:r>
            <a:r>
              <a:rPr lang="en-GB" sz="1600" b="1">
                <a:cs typeface="Arial" charset="0"/>
                <a:sym typeface="Symbol" pitchFamily="18" charset="2"/>
              </a:rPr>
              <a:t> </a:t>
            </a:r>
            <a:r>
              <a:rPr lang="en-GB" sz="1600" b="1" i="1">
                <a:cs typeface="Arial" charset="0"/>
                <a:sym typeface="Symbol" pitchFamily="18" charset="2"/>
              </a:rPr>
              <a:t></a:t>
            </a:r>
            <a:r>
              <a:rPr lang="en-GB" sz="1600" b="1">
                <a:cs typeface="Arial" charset="0"/>
                <a:sym typeface="Symbol" pitchFamily="18" charset="2"/>
              </a:rPr>
              <a:t> and </a:t>
            </a:r>
            <a:r>
              <a:rPr lang="en-GB" sz="1600" b="1" i="1">
                <a:cs typeface="Arial" charset="0"/>
              </a:rPr>
              <a:t>B</a:t>
            </a:r>
            <a:r>
              <a:rPr lang="en-GB" sz="1600" b="1" i="1" baseline="-25000">
                <a:cs typeface="Arial" charset="0"/>
              </a:rPr>
              <a:t>s </a:t>
            </a:r>
            <a:r>
              <a:rPr lang="en-GB" sz="1600" b="1">
                <a:cs typeface="Arial" charset="0"/>
                <a:sym typeface="Symbol" pitchFamily="18" charset="2"/>
              </a:rPr>
              <a:t> </a:t>
            </a:r>
            <a:r>
              <a:rPr lang="en-GB" sz="1600" b="1" i="1">
                <a:cs typeface="Arial" charset="0"/>
                <a:sym typeface="Symbol" pitchFamily="18" charset="2"/>
              </a:rPr>
              <a:t>J</a:t>
            </a:r>
            <a:r>
              <a:rPr lang="en-GB" sz="1600" b="1">
                <a:cs typeface="Arial" charset="0"/>
                <a:sym typeface="Symbol" pitchFamily="18" charset="2"/>
              </a:rPr>
              <a:t>/</a:t>
            </a:r>
            <a:r>
              <a:rPr lang="en-GB" sz="1600" b="1" i="1">
                <a:cs typeface="Arial" charset="0"/>
                <a:sym typeface="Symbol" pitchFamily="18" charset="2"/>
              </a:rPr>
              <a:t> </a:t>
            </a:r>
          </a:p>
        </p:txBody>
      </p:sp>
      <p:sp>
        <p:nvSpPr>
          <p:cNvPr id="1579032" name="Rectangle 24"/>
          <p:cNvSpPr>
            <a:spLocks noChangeArrowheads="1"/>
          </p:cNvSpPr>
          <p:nvPr/>
        </p:nvSpPr>
        <p:spPr bwMode="auto">
          <a:xfrm>
            <a:off x="4302125" y="1584325"/>
            <a:ext cx="48418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Trigger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efficiency</a:t>
            </a:r>
            <a:r>
              <a:rPr lang="en-GB" sz="1600">
                <a:cs typeface="Arial" charset="0"/>
              </a:rPr>
              <a:t> </a:t>
            </a:r>
            <a:r>
              <a:rPr lang="en-GB" sz="1200">
                <a:cs typeface="Arial" charset="0"/>
              </a:rPr>
              <a:t>(</a:t>
            </a:r>
            <a:r>
              <a:rPr lang="en-GB" sz="1200" i="1">
                <a:cs typeface="Arial" charset="0"/>
              </a:rPr>
              <a:t>p</a:t>
            </a:r>
            <a:r>
              <a:rPr lang="en-GB" sz="1200" i="1" baseline="-25000">
                <a:cs typeface="Arial" charset="0"/>
              </a:rPr>
              <a:t>T</a:t>
            </a:r>
            <a:r>
              <a:rPr lang="en-GB" sz="1200" i="1">
                <a:cs typeface="Arial" charset="0"/>
              </a:rPr>
              <a:t>(</a:t>
            </a:r>
            <a:r>
              <a:rPr lang="en-GB" sz="1200" i="1">
                <a:cs typeface="Arial" charset="0"/>
                <a:sym typeface="Symbol" pitchFamily="18" charset="2"/>
              </a:rPr>
              <a:t></a:t>
            </a:r>
            <a:r>
              <a:rPr lang="en-GB" sz="300" i="1">
                <a:cs typeface="Arial" charset="0"/>
                <a:sym typeface="Symbol" pitchFamily="18" charset="2"/>
              </a:rPr>
              <a:t> </a:t>
            </a:r>
            <a:r>
              <a:rPr lang="en-GB" sz="1200">
                <a:cs typeface="Arial" charset="0"/>
                <a:sym typeface="Symbol" pitchFamily="18" charset="2"/>
              </a:rPr>
              <a:t>) &gt; 3 GeV</a:t>
            </a:r>
            <a:r>
              <a:rPr lang="en-GB" sz="1200">
                <a:cs typeface="Arial" charset="0"/>
              </a:rPr>
              <a:t>)</a:t>
            </a:r>
            <a:r>
              <a:rPr lang="en-GB" sz="1600">
                <a:cs typeface="Arial" charset="0"/>
              </a:rPr>
              <a:t> and purity      </a:t>
            </a:r>
            <a:r>
              <a:rPr lang="en-GB" sz="1200">
                <a:cs typeface="Arial" charset="0"/>
              </a:rPr>
              <a:t>(HLT tracking reconstructs charge, vertex and </a:t>
            </a:r>
            <a:r>
              <a:rPr lang="en-GB" sz="1200" i="1">
                <a:cs typeface="Arial" charset="0"/>
              </a:rPr>
              <a:t>B</a:t>
            </a:r>
            <a:r>
              <a:rPr lang="en-GB" sz="1200">
                <a:cs typeface="Arial" charset="0"/>
              </a:rPr>
              <a:t> mass)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79045" name="Rectangle 37"/>
          <p:cNvSpPr>
            <a:spLocks noChangeArrowheads="1"/>
          </p:cNvSpPr>
          <p:nvPr/>
        </p:nvSpPr>
        <p:spPr bwMode="auto">
          <a:xfrm>
            <a:off x="0" y="2393950"/>
            <a:ext cx="9144000" cy="719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79026" name="Rectangle 18"/>
          <p:cNvSpPr>
            <a:spLocks noChangeArrowheads="1"/>
          </p:cNvSpPr>
          <p:nvPr/>
        </p:nvSpPr>
        <p:spPr bwMode="auto">
          <a:xfrm>
            <a:off x="63500" y="2414588"/>
            <a:ext cx="1717675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cs typeface="Arial" charset="0"/>
              </a:rPr>
              <a:t>   </a:t>
            </a:r>
            <a:r>
              <a:rPr lang="en-GB" sz="1600" b="1" i="1">
                <a:cs typeface="Arial" charset="0"/>
              </a:rPr>
              <a:t>W</a:t>
            </a:r>
            <a:r>
              <a:rPr lang="en-GB" sz="1600" b="1">
                <a:cs typeface="Arial" charset="0"/>
              </a:rPr>
              <a:t> mass</a:t>
            </a:r>
            <a:endParaRPr lang="en-GB" sz="1600" b="1" i="1">
              <a:cs typeface="Arial" charset="0"/>
              <a:sym typeface="Symbol" pitchFamily="18" charset="2"/>
            </a:endParaRPr>
          </a:p>
        </p:txBody>
      </p:sp>
      <p:sp>
        <p:nvSpPr>
          <p:cNvPr id="1579037" name="Rectangle 29"/>
          <p:cNvSpPr>
            <a:spLocks noChangeArrowheads="1"/>
          </p:cNvSpPr>
          <p:nvPr/>
        </p:nvSpPr>
        <p:spPr bwMode="auto">
          <a:xfrm>
            <a:off x="4302125" y="2413000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>
                <a:cs typeface="Arial" charset="0"/>
              </a:rPr>
              <a:t>Excellent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tracking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 alignment</a:t>
            </a:r>
            <a:r>
              <a:rPr lang="en-GB" sz="1600">
                <a:cs typeface="Arial" charset="0"/>
              </a:rPr>
              <a:t>,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calorimeter</a:t>
            </a:r>
            <a:r>
              <a:rPr lang="en-GB" sz="1600">
                <a:cs typeface="Arial" charset="0"/>
              </a:rPr>
              <a:t>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uniformity</a:t>
            </a:r>
            <a:r>
              <a:rPr lang="en-GB" sz="1600">
                <a:cs typeface="Arial" charset="0"/>
              </a:rPr>
              <a:t>,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resolution and low noise</a:t>
            </a:r>
          </a:p>
        </p:txBody>
      </p:sp>
      <p:grpSp>
        <p:nvGrpSpPr>
          <p:cNvPr id="1579063" name="Group 55"/>
          <p:cNvGrpSpPr>
            <a:grpSpLocks/>
          </p:cNvGrpSpPr>
          <p:nvPr/>
        </p:nvGrpSpPr>
        <p:grpSpPr bwMode="auto">
          <a:xfrm>
            <a:off x="4841875" y="1978025"/>
            <a:ext cx="3386138" cy="2790825"/>
            <a:chOff x="3242" y="1791"/>
            <a:chExt cx="2133" cy="1758"/>
          </a:xfrm>
        </p:grpSpPr>
        <p:sp>
          <p:nvSpPr>
            <p:cNvPr id="1579064" name="Rectangle 56"/>
            <p:cNvSpPr>
              <a:spLocks noChangeArrowheads="1"/>
            </p:cNvSpPr>
            <p:nvPr/>
          </p:nvSpPr>
          <p:spPr bwMode="auto">
            <a:xfrm>
              <a:off x="3242" y="1990"/>
              <a:ext cx="1849" cy="1559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79065" name="Picture 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5" y="2053"/>
              <a:ext cx="1502" cy="1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579066" name="Text Box 58"/>
            <p:cNvSpPr txBox="1">
              <a:spLocks noChangeArrowheads="1"/>
            </p:cNvSpPr>
            <p:nvPr/>
          </p:nvSpPr>
          <p:spPr bwMode="auto">
            <a:xfrm>
              <a:off x="4709" y="1791"/>
              <a:ext cx="666" cy="520"/>
            </a:xfrm>
            <a:prstGeom prst="rect">
              <a:avLst/>
            </a:prstGeom>
            <a:solidFill>
              <a:srgbClr val="FFCC00"/>
            </a:solidFill>
            <a:ln w="3175" algn="ctr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r>
                <a:rPr lang="en-GB" sz="1200"/>
                <a:t>SUSY event with missing </a:t>
              </a:r>
              <a:r>
                <a:rPr lang="en-GB" sz="1200" i="1"/>
                <a:t>E</a:t>
              </a:r>
              <a:r>
                <a:rPr lang="en-GB" sz="1200" i="1" baseline="-25000"/>
                <a:t>T</a:t>
              </a:r>
              <a:r>
                <a:rPr lang="en-GB" sz="1200"/>
                <a:t> in CMS detector </a:t>
              </a:r>
              <a:endParaRPr lang="en-GB" sz="1200">
                <a:sym typeface="Symbol" pitchFamily="18" charset="2"/>
              </a:endParaRPr>
            </a:p>
          </p:txBody>
        </p:sp>
        <p:pic>
          <p:nvPicPr>
            <p:cNvPr id="1579067" name="Picture 59" descr="CMS_LOGO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" y="3202"/>
              <a:ext cx="273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79013" name="Text Box 5"/>
          <p:cNvSpPr txBox="1">
            <a:spLocks noChangeArrowheads="1"/>
          </p:cNvSpPr>
          <p:nvPr/>
        </p:nvSpPr>
        <p:spPr bwMode="auto">
          <a:xfrm>
            <a:off x="134938" y="998538"/>
            <a:ext cx="3581400" cy="3937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GB" sz="1800">
                <a:latin typeface="Arial" charset="0"/>
                <a:cs typeface="Arial" charset="0"/>
              </a:rPr>
              <a:t>Some benchmark analyses:</a:t>
            </a:r>
          </a:p>
        </p:txBody>
      </p:sp>
      <p:sp>
        <p:nvSpPr>
          <p:cNvPr id="1579023" name="Text Box 15"/>
          <p:cNvSpPr txBox="1">
            <a:spLocks noChangeArrowheads="1"/>
          </p:cNvSpPr>
          <p:nvPr/>
        </p:nvSpPr>
        <p:spPr bwMode="auto">
          <a:xfrm>
            <a:off x="0" y="401291"/>
            <a:ext cx="91440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Requirements from Physics </a:t>
            </a:r>
            <a:r>
              <a:rPr lang="en-US" sz="3200" dirty="0" err="1">
                <a:solidFill>
                  <a:schemeClr val="tx2"/>
                </a:solidFill>
              </a:rPr>
              <a:t>Programme</a:t>
            </a:r>
            <a:endParaRPr lang="en-US" sz="2000" dirty="0">
              <a:solidFill>
                <a:schemeClr val="tx2"/>
              </a:solidFill>
              <a:sym typeface="Symbol" pitchFamily="18" charset="2"/>
            </a:endParaRPr>
          </a:p>
        </p:txBody>
      </p:sp>
      <p:sp>
        <p:nvSpPr>
          <p:cNvPr id="1579031" name="Text Box 23"/>
          <p:cNvSpPr txBox="1">
            <a:spLocks noChangeArrowheads="1"/>
          </p:cNvSpPr>
          <p:nvPr/>
        </p:nvSpPr>
        <p:spPr bwMode="auto">
          <a:xfrm>
            <a:off x="4410075" y="998538"/>
            <a:ext cx="3413125" cy="3937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6"/>
              </a:buBlip>
            </a:pPr>
            <a:r>
              <a:rPr lang="en-GB" sz="1800">
                <a:latin typeface="Arial" charset="0"/>
                <a:cs typeface="Arial" charset="0"/>
              </a:rPr>
              <a:t>Design challenges:</a:t>
            </a:r>
          </a:p>
        </p:txBody>
      </p:sp>
      <p:grpSp>
        <p:nvGrpSpPr>
          <p:cNvPr id="1579055" name="Group 47"/>
          <p:cNvGrpSpPr>
            <a:grpSpLocks/>
          </p:cNvGrpSpPr>
          <p:nvPr/>
        </p:nvGrpSpPr>
        <p:grpSpPr bwMode="auto">
          <a:xfrm>
            <a:off x="4841875" y="4037013"/>
            <a:ext cx="2170113" cy="1979612"/>
            <a:chOff x="3242" y="2273"/>
            <a:chExt cx="1367" cy="1247"/>
          </a:xfrm>
        </p:grpSpPr>
        <p:sp>
          <p:nvSpPr>
            <p:cNvPr id="1579056" name="Rectangle 48"/>
            <p:cNvSpPr>
              <a:spLocks noChangeArrowheads="1"/>
            </p:cNvSpPr>
            <p:nvPr/>
          </p:nvSpPr>
          <p:spPr bwMode="auto">
            <a:xfrm>
              <a:off x="3242" y="2273"/>
              <a:ext cx="1367" cy="1247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79057" name="Picture 49" descr="mtop_notrigger_pa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36"/>
            <a:stretch>
              <a:fillRect/>
            </a:stretch>
          </p:blipFill>
          <p:spPr bwMode="auto">
            <a:xfrm>
              <a:off x="3305" y="2358"/>
              <a:ext cx="1191" cy="1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9058" name="Text Box 50"/>
            <p:cNvSpPr txBox="1">
              <a:spLocks noChangeArrowheads="1"/>
            </p:cNvSpPr>
            <p:nvPr/>
          </p:nvSpPr>
          <p:spPr bwMode="auto">
            <a:xfrm>
              <a:off x="4000" y="2349"/>
              <a:ext cx="511" cy="520"/>
            </a:xfrm>
            <a:prstGeom prst="rect">
              <a:avLst/>
            </a:prstGeom>
            <a:solidFill>
              <a:srgbClr val="FFCC00"/>
            </a:solidFill>
            <a:ln w="3175" algn="ctr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r>
                <a:rPr lang="en-GB" sz="1200"/>
                <a:t>Hadronic top mass with 2 </a:t>
              </a:r>
              <a:r>
                <a:rPr lang="en-GB" sz="1200" i="1"/>
                <a:t>b</a:t>
              </a:r>
              <a:r>
                <a:rPr lang="en-GB" sz="1200"/>
                <a:t>-tags</a:t>
              </a:r>
            </a:p>
          </p:txBody>
        </p:sp>
      </p:grpSp>
      <p:grpSp>
        <p:nvGrpSpPr>
          <p:cNvPr id="1579051" name="Group 43"/>
          <p:cNvGrpSpPr>
            <a:grpSpLocks/>
          </p:cNvGrpSpPr>
          <p:nvPr/>
        </p:nvGrpSpPr>
        <p:grpSpPr bwMode="auto">
          <a:xfrm>
            <a:off x="4841875" y="3214688"/>
            <a:ext cx="3779838" cy="2474912"/>
            <a:chOff x="3277" y="1933"/>
            <a:chExt cx="2381" cy="1559"/>
          </a:xfrm>
        </p:grpSpPr>
        <p:sp>
          <p:nvSpPr>
            <p:cNvPr id="1579052" name="Rectangle 44"/>
            <p:cNvSpPr>
              <a:spLocks noChangeArrowheads="1"/>
            </p:cNvSpPr>
            <p:nvPr/>
          </p:nvSpPr>
          <p:spPr bwMode="auto">
            <a:xfrm>
              <a:off x="3277" y="1933"/>
              <a:ext cx="2381" cy="1559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79053" name="Picture 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2018"/>
              <a:ext cx="2268" cy="14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79054" name="Text Box 46"/>
            <p:cNvSpPr txBox="1">
              <a:spLocks noChangeArrowheads="1"/>
            </p:cNvSpPr>
            <p:nvPr/>
          </p:nvSpPr>
          <p:spPr bwMode="auto">
            <a:xfrm>
              <a:off x="4354" y="2467"/>
              <a:ext cx="794" cy="290"/>
            </a:xfrm>
            <a:prstGeom prst="rect">
              <a:avLst/>
            </a:prstGeom>
            <a:solidFill>
              <a:srgbClr val="FFCC00"/>
            </a:solidFill>
            <a:ln w="3175" algn="ctr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r>
                <a:rPr lang="en-GB" sz="1200"/>
                <a:t>Transverse </a:t>
              </a:r>
              <a:r>
                <a:rPr lang="en-GB" sz="1200" i="1"/>
                <a:t>W-</a:t>
              </a:r>
              <a:r>
                <a:rPr lang="en-GB" sz="1200"/>
                <a:t> mass spectrum</a:t>
              </a:r>
            </a:p>
          </p:txBody>
        </p:sp>
      </p:grpSp>
      <p:grpSp>
        <p:nvGrpSpPr>
          <p:cNvPr id="1579059" name="Group 51"/>
          <p:cNvGrpSpPr>
            <a:grpSpLocks/>
          </p:cNvGrpSpPr>
          <p:nvPr/>
        </p:nvGrpSpPr>
        <p:grpSpPr bwMode="auto">
          <a:xfrm>
            <a:off x="4841875" y="1550988"/>
            <a:ext cx="3025775" cy="2384425"/>
            <a:chOff x="3242" y="2018"/>
            <a:chExt cx="1906" cy="1502"/>
          </a:xfrm>
        </p:grpSpPr>
        <p:sp>
          <p:nvSpPr>
            <p:cNvPr id="1579060" name="Rectangle 52"/>
            <p:cNvSpPr>
              <a:spLocks noChangeArrowheads="1"/>
            </p:cNvSpPr>
            <p:nvPr/>
          </p:nvSpPr>
          <p:spPr bwMode="auto">
            <a:xfrm>
              <a:off x="3242" y="2018"/>
              <a:ext cx="1906" cy="1502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79061" name="Picture 10" descr="SBstack_Mgg_tune1.eps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9" b="1575"/>
            <a:stretch>
              <a:fillRect/>
            </a:stretch>
          </p:blipFill>
          <p:spPr bwMode="auto">
            <a:xfrm>
              <a:off x="3277" y="2025"/>
              <a:ext cx="1857" cy="1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9062" name="Text Box 54"/>
            <p:cNvSpPr txBox="1">
              <a:spLocks noChangeArrowheads="1"/>
            </p:cNvSpPr>
            <p:nvPr/>
          </p:nvSpPr>
          <p:spPr bwMode="auto">
            <a:xfrm>
              <a:off x="3631" y="2897"/>
              <a:ext cx="1063" cy="290"/>
            </a:xfrm>
            <a:prstGeom prst="rect">
              <a:avLst/>
            </a:prstGeom>
            <a:solidFill>
              <a:srgbClr val="FFCC00"/>
            </a:solidFill>
            <a:ln w="3175" algn="ctr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r>
                <a:rPr lang="en-GB" sz="1200"/>
                <a:t>Higgs mass over background in </a:t>
              </a:r>
              <a:r>
                <a:rPr lang="en-GB" sz="1200" i="1"/>
                <a:t>H</a:t>
              </a:r>
              <a:r>
                <a:rPr lang="en-GB" sz="1200"/>
                <a:t> </a:t>
              </a:r>
              <a:r>
                <a:rPr lang="en-GB" sz="1200">
                  <a:sym typeface="Symbol" pitchFamily="18" charset="2"/>
                </a:rPr>
                <a:t></a:t>
              </a:r>
              <a:r>
                <a:rPr lang="en-GB" sz="800">
                  <a:sym typeface="Symbol" pitchFamily="18" charset="2"/>
                </a:rPr>
                <a:t> </a:t>
              </a:r>
              <a:r>
                <a:rPr lang="en-GB" sz="1200">
                  <a:sym typeface="Symbol" pitchFamily="18" charset="2"/>
                </a:rPr>
                <a:t></a:t>
              </a:r>
            </a:p>
          </p:txBody>
        </p:sp>
      </p:grpSp>
      <p:grpSp>
        <p:nvGrpSpPr>
          <p:cNvPr id="1579068" name="Group 60"/>
          <p:cNvGrpSpPr>
            <a:grpSpLocks/>
          </p:cNvGrpSpPr>
          <p:nvPr/>
        </p:nvGrpSpPr>
        <p:grpSpPr bwMode="auto">
          <a:xfrm>
            <a:off x="4841875" y="2079625"/>
            <a:ext cx="3781425" cy="3509963"/>
            <a:chOff x="385" y="1877"/>
            <a:chExt cx="2382" cy="2211"/>
          </a:xfrm>
        </p:grpSpPr>
        <p:sp>
          <p:nvSpPr>
            <p:cNvPr id="1579069" name="Rectangle 61"/>
            <p:cNvSpPr>
              <a:spLocks noChangeArrowheads="1"/>
            </p:cNvSpPr>
            <p:nvPr/>
          </p:nvSpPr>
          <p:spPr bwMode="auto">
            <a:xfrm>
              <a:off x="385" y="1877"/>
              <a:ext cx="2382" cy="2211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79070" name="Picture 6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8" b="7736"/>
            <a:stretch>
              <a:fillRect/>
            </a:stretch>
          </p:blipFill>
          <p:spPr bwMode="auto">
            <a:xfrm>
              <a:off x="419" y="2016"/>
              <a:ext cx="2206" cy="1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79071" name="Text Box 63"/>
            <p:cNvSpPr txBox="1">
              <a:spLocks noChangeArrowheads="1"/>
            </p:cNvSpPr>
            <p:nvPr/>
          </p:nvSpPr>
          <p:spPr bwMode="auto">
            <a:xfrm>
              <a:off x="1803" y="2498"/>
              <a:ext cx="514" cy="252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sz="1000" i="1"/>
                <a:t>M</a:t>
              </a:r>
              <a:r>
                <a:rPr lang="en-US" sz="1000" i="1" baseline="-25000"/>
                <a:t>c</a:t>
              </a:r>
              <a:r>
                <a:rPr lang="en-US" sz="1000"/>
                <a:t> = 4 TeV</a:t>
              </a:r>
            </a:p>
            <a:p>
              <a:pPr algn="ctr"/>
              <a:r>
                <a:rPr lang="en-US" sz="1000"/>
                <a:t>100 fb</a:t>
              </a:r>
              <a:r>
                <a:rPr lang="en-US" sz="1000" baseline="30000">
                  <a:cs typeface="Arial" charset="0"/>
                </a:rPr>
                <a:t>–1</a:t>
              </a:r>
            </a:p>
          </p:txBody>
        </p:sp>
        <p:pic>
          <p:nvPicPr>
            <p:cNvPr id="1579072" name="Picture 64" descr="ATLAS_White_560x720_0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987"/>
              <a:ext cx="201" cy="258"/>
            </a:xfrm>
            <a:prstGeom prst="rect">
              <a:avLst/>
            </a:prstGeom>
            <a:noFill/>
            <a:ln w="9525">
              <a:solidFill>
                <a:srgbClr val="9BDE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79073" name="Text Box 65"/>
            <p:cNvSpPr txBox="1">
              <a:spLocks noChangeArrowheads="1"/>
            </p:cNvSpPr>
            <p:nvPr/>
          </p:nvSpPr>
          <p:spPr bwMode="auto">
            <a:xfrm>
              <a:off x="2086" y="3886"/>
              <a:ext cx="53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algn="ctr"/>
              <a:r>
                <a:rPr lang="en-US" sz="1200" i="1"/>
                <a:t>m</a:t>
              </a:r>
              <a:r>
                <a:rPr lang="en-US" sz="1200" baseline="-25000">
                  <a:sym typeface="Euclid Extra" pitchFamily="18" charset="2"/>
                </a:rPr>
                <a:t></a:t>
              </a:r>
              <a:r>
                <a:rPr lang="en-US" sz="1200">
                  <a:sym typeface="Euclid Extra" pitchFamily="18" charset="2"/>
                </a:rPr>
                <a:t> (GeV)</a:t>
              </a:r>
            </a:p>
          </p:txBody>
        </p:sp>
        <p:sp>
          <p:nvSpPr>
            <p:cNvPr id="1579074" name="Text Box 66"/>
            <p:cNvSpPr txBox="1">
              <a:spLocks noChangeArrowheads="1"/>
            </p:cNvSpPr>
            <p:nvPr/>
          </p:nvSpPr>
          <p:spPr bwMode="auto">
            <a:xfrm>
              <a:off x="555" y="1990"/>
              <a:ext cx="1028" cy="290"/>
            </a:xfrm>
            <a:prstGeom prst="rect">
              <a:avLst/>
            </a:prstGeom>
            <a:solidFill>
              <a:srgbClr val="FFCC00"/>
            </a:solidFill>
            <a:ln w="3175" algn="ctr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>
              <a:spAutoFit/>
            </a:bodyPr>
            <a:lstStyle/>
            <a:p>
              <a:r>
                <a:rPr lang="en-GB" sz="1200"/>
                <a:t>Broad KK resonance in RS model </a:t>
              </a:r>
              <a:endParaRPr lang="en-GB" sz="1200">
                <a:sym typeface="Symbol" pitchFamily="18" charset="2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58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4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79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579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7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79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57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579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7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15790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157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157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"/>
                                        <p:tgtEl>
                                          <p:spTgt spid="1579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7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579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57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15790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2" dur="indefinite"/>
                                        <p:tgtEl>
                                          <p:spTgt spid="157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7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57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"/>
                                        <p:tgtEl>
                                          <p:spTgt spid="1579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7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157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57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7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5790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57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157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"/>
                                        <p:tgtEl>
                                          <p:spTgt spid="1579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7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1579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"/>
                                        <p:tgtEl>
                                          <p:spTgt spid="1579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7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15790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157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"/>
                                        <p:tgtEl>
                                          <p:spTgt spid="157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"/>
                                        <p:tgtEl>
                                          <p:spTgt spid="1579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79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1579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"/>
                                        <p:tgtEl>
                                          <p:spTgt spid="1579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579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5790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1" dur="indefinite"/>
                                        <p:tgtEl>
                                          <p:spTgt spid="157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9046" grpId="0" animBg="1"/>
      <p:bldP spid="1579046" grpId="1" animBg="1"/>
      <p:bldP spid="1579027" grpId="0"/>
      <p:bldP spid="1579048" grpId="0" animBg="1"/>
      <p:bldP spid="1579048" grpId="1" animBg="1"/>
      <p:bldP spid="1579049" grpId="0" animBg="1"/>
      <p:bldP spid="1579047" grpId="0" animBg="1"/>
      <p:bldP spid="1579047" grpId="1" animBg="1"/>
      <p:bldP spid="1579044" grpId="0" animBg="1"/>
      <p:bldP spid="1579044" grpId="1" animBg="1"/>
      <p:bldP spid="1579025" grpId="0"/>
      <p:bldP spid="1579032" grpId="0"/>
      <p:bldP spid="1579045" grpId="0" animBg="1"/>
      <p:bldP spid="1579045" grpId="1" animBg="1"/>
      <p:bldP spid="1579026" grpId="0"/>
      <p:bldP spid="157903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1599543" name="Rectangle 55"/>
          <p:cNvSpPr>
            <a:spLocks noChangeArrowheads="1"/>
          </p:cNvSpPr>
          <p:nvPr/>
        </p:nvSpPr>
        <p:spPr bwMode="auto">
          <a:xfrm>
            <a:off x="-7938" y="3214688"/>
            <a:ext cx="9144001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44" name="Rectangle 56"/>
          <p:cNvSpPr>
            <a:spLocks noChangeArrowheads="1"/>
          </p:cNvSpPr>
          <p:nvPr/>
        </p:nvSpPr>
        <p:spPr bwMode="auto">
          <a:xfrm>
            <a:off x="0" y="4038600"/>
            <a:ext cx="9144000" cy="7191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45" name="Rectangle 57"/>
          <p:cNvSpPr>
            <a:spLocks noChangeArrowheads="1"/>
          </p:cNvSpPr>
          <p:nvPr/>
        </p:nvSpPr>
        <p:spPr bwMode="auto">
          <a:xfrm>
            <a:off x="-7938" y="4870450"/>
            <a:ext cx="9144001" cy="7191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46" name="Rectangle 58"/>
          <p:cNvSpPr>
            <a:spLocks noChangeArrowheads="1"/>
          </p:cNvSpPr>
          <p:nvPr/>
        </p:nvSpPr>
        <p:spPr bwMode="auto">
          <a:xfrm>
            <a:off x="0" y="5691188"/>
            <a:ext cx="9144000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61" name="Text Box 73"/>
          <p:cNvSpPr txBox="1">
            <a:spLocks noChangeArrowheads="1"/>
          </p:cNvSpPr>
          <p:nvPr/>
        </p:nvSpPr>
        <p:spPr bwMode="auto">
          <a:xfrm>
            <a:off x="493713" y="5715000"/>
            <a:ext cx="40338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  <a:cs typeface="Arial" charset="0"/>
              </a:rPr>
              <a:t>High background rates </a:t>
            </a:r>
            <a:r>
              <a:rPr lang="en-GB" sz="1600">
                <a:latin typeface="Arial" charset="0"/>
                <a:cs typeface="Arial" charset="0"/>
              </a:rPr>
              <a:t>(beam halo muons, neutrons, beam-gas collisions)</a:t>
            </a:r>
          </a:p>
        </p:txBody>
      </p:sp>
      <p:sp>
        <p:nvSpPr>
          <p:cNvPr id="1599560" name="Text Box 72"/>
          <p:cNvSpPr txBox="1">
            <a:spLocks noChangeArrowheads="1"/>
          </p:cNvSpPr>
          <p:nvPr/>
        </p:nvSpPr>
        <p:spPr bwMode="auto">
          <a:xfrm>
            <a:off x="493713" y="4903788"/>
            <a:ext cx="40338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  <a:cs typeface="Arial" charset="0"/>
              </a:rPr>
              <a:t>High charged multiplicity                </a:t>
            </a:r>
            <a:r>
              <a:rPr lang="en-GB" sz="1600">
                <a:latin typeface="Arial" charset="0"/>
                <a:cs typeface="Arial" charset="0"/>
              </a:rPr>
              <a:t>(</a:t>
            </a:r>
            <a:r>
              <a:rPr lang="en-GB" sz="1600" i="1">
                <a:latin typeface="Arial" charset="0"/>
                <a:cs typeface="Arial" charset="0"/>
              </a:rPr>
              <a:t>O</a:t>
            </a:r>
            <a:r>
              <a:rPr lang="en-GB" sz="1600">
                <a:latin typeface="Arial" charset="0"/>
                <a:cs typeface="Arial" charset="0"/>
              </a:rPr>
              <a:t>(1000) tracks per event, 10</a:t>
            </a:r>
            <a:r>
              <a:rPr lang="en-GB" sz="1600" baseline="30000">
                <a:latin typeface="Arial" charset="0"/>
                <a:cs typeface="Arial" charset="0"/>
              </a:rPr>
              <a:t>11</a:t>
            </a:r>
            <a:r>
              <a:rPr lang="en-GB" sz="1600">
                <a:latin typeface="Arial" charset="0"/>
                <a:cs typeface="Arial" charset="0"/>
              </a:rPr>
              <a:t> / sec)</a:t>
            </a:r>
          </a:p>
        </p:txBody>
      </p:sp>
      <p:sp>
        <p:nvSpPr>
          <p:cNvPr id="1599559" name="Text Box 71"/>
          <p:cNvSpPr txBox="1">
            <a:spLocks noChangeArrowheads="1"/>
          </p:cNvSpPr>
          <p:nvPr/>
        </p:nvSpPr>
        <p:spPr bwMode="auto">
          <a:xfrm>
            <a:off x="493713" y="4059238"/>
            <a:ext cx="376396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</a:rPr>
              <a:t>I</a:t>
            </a:r>
            <a:r>
              <a:rPr lang="en-GB" sz="1600" b="1">
                <a:latin typeface="Arial" charset="0"/>
                <a:cs typeface="Arial" charset="0"/>
              </a:rPr>
              <a:t>rradiation rate / 10 LHC years: 5</a:t>
            </a:r>
            <a:r>
              <a:rPr lang="en-GB" sz="1600" b="1">
                <a:latin typeface="Arial" charset="0"/>
                <a:cs typeface="Arial" charset="0"/>
                <a:sym typeface="Symbol" pitchFamily="18" charset="2"/>
              </a:rPr>
              <a:t></a:t>
            </a:r>
            <a:r>
              <a:rPr lang="en-GB" sz="1600" b="1">
                <a:latin typeface="Arial" charset="0"/>
                <a:cs typeface="Arial" charset="0"/>
              </a:rPr>
              <a:t>10</a:t>
            </a:r>
            <a:r>
              <a:rPr lang="en-GB" sz="1600" b="1" baseline="30000">
                <a:latin typeface="Arial" charset="0"/>
                <a:cs typeface="Arial" charset="0"/>
              </a:rPr>
              <a:t>14</a:t>
            </a:r>
            <a:r>
              <a:rPr lang="en-GB" sz="1600" b="1">
                <a:latin typeface="Arial" charset="0"/>
                <a:cs typeface="Arial" charset="0"/>
              </a:rPr>
              <a:t> n</a:t>
            </a:r>
            <a:r>
              <a:rPr lang="en-GB" sz="1600" b="1" baseline="-25000">
                <a:latin typeface="Arial" charset="0"/>
                <a:cs typeface="Arial" charset="0"/>
              </a:rPr>
              <a:t>eq</a:t>
            </a:r>
            <a:r>
              <a:rPr lang="en-GB" sz="1600" b="1">
                <a:latin typeface="Arial" charset="0"/>
                <a:cs typeface="Arial" charset="0"/>
              </a:rPr>
              <a:t>/cm</a:t>
            </a:r>
            <a:r>
              <a:rPr lang="en-GB" sz="1600" b="1" baseline="30000">
                <a:latin typeface="Arial" charset="0"/>
                <a:cs typeface="Arial" charset="0"/>
              </a:rPr>
              <a:t>2</a:t>
            </a:r>
            <a:r>
              <a:rPr lang="en-GB" sz="1600" b="1">
                <a:latin typeface="Arial" charset="0"/>
                <a:cs typeface="Arial" charset="0"/>
              </a:rPr>
              <a:t> </a:t>
            </a:r>
            <a:r>
              <a:rPr lang="en-GB" sz="1600">
                <a:latin typeface="Arial" charset="0"/>
                <a:cs typeface="Arial" charset="0"/>
              </a:rPr>
              <a:t>(300 kGray [= J/kg])</a:t>
            </a:r>
          </a:p>
        </p:txBody>
      </p:sp>
      <p:sp>
        <p:nvSpPr>
          <p:cNvPr id="1599558" name="Text Box 70"/>
          <p:cNvSpPr txBox="1">
            <a:spLocks noChangeArrowheads="1"/>
          </p:cNvSpPr>
          <p:nvPr/>
        </p:nvSpPr>
        <p:spPr bwMode="auto">
          <a:xfrm>
            <a:off x="493713" y="3249613"/>
            <a:ext cx="3538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  <a:cs typeface="Arial" charset="0"/>
              </a:rPr>
              <a:t>~300 Mbytes/seconds data rate</a:t>
            </a:r>
            <a:r>
              <a:rPr lang="en-GB" sz="1600">
                <a:latin typeface="Arial" charset="0"/>
                <a:cs typeface="Arial" charset="0"/>
              </a:rPr>
              <a:t>   (200 Hz </a:t>
            </a:r>
            <a:r>
              <a:rPr lang="en-GB" sz="1600">
                <a:latin typeface="Arial" charset="0"/>
                <a:cs typeface="Arial" charset="0"/>
                <a:sym typeface="Symbol" pitchFamily="18" charset="2"/>
              </a:rPr>
              <a:t> </a:t>
            </a:r>
            <a:r>
              <a:rPr lang="en-GB" sz="1600" i="1">
                <a:latin typeface="Arial" charset="0"/>
                <a:cs typeface="Arial" charset="0"/>
                <a:sym typeface="Symbol" pitchFamily="18" charset="2"/>
              </a:rPr>
              <a:t>O</a:t>
            </a:r>
            <a:r>
              <a:rPr lang="en-GB" sz="1600">
                <a:latin typeface="Arial" charset="0"/>
                <a:cs typeface="Arial" charset="0"/>
                <a:sym typeface="Symbol" pitchFamily="18" charset="2"/>
              </a:rPr>
              <a:t>(1.5 MB/event))</a:t>
            </a:r>
          </a:p>
        </p:txBody>
      </p:sp>
      <p:sp>
        <p:nvSpPr>
          <p:cNvPr id="1599542" name="Rectangle 54"/>
          <p:cNvSpPr>
            <a:spLocks noChangeArrowheads="1"/>
          </p:cNvSpPr>
          <p:nvPr/>
        </p:nvSpPr>
        <p:spPr bwMode="auto">
          <a:xfrm>
            <a:off x="0" y="2393950"/>
            <a:ext cx="9144000" cy="7191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57" name="Text Box 69"/>
          <p:cNvSpPr txBox="1">
            <a:spLocks noChangeArrowheads="1"/>
          </p:cNvSpPr>
          <p:nvPr/>
        </p:nvSpPr>
        <p:spPr bwMode="auto">
          <a:xfrm>
            <a:off x="493713" y="2417763"/>
            <a:ext cx="39878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  <a:cs typeface="Arial" charset="0"/>
              </a:rPr>
              <a:t>~1 GHz interaction rate at </a:t>
            </a:r>
            <a:r>
              <a:rPr lang="en-GB" sz="1600" b="1" i="1">
                <a:latin typeface="Arial" charset="0"/>
                <a:cs typeface="Arial" charset="0"/>
              </a:rPr>
              <a:t>L</a:t>
            </a:r>
            <a:r>
              <a:rPr lang="en-GB" sz="1600" b="1">
                <a:latin typeface="Arial" charset="0"/>
                <a:cs typeface="Arial" charset="0"/>
              </a:rPr>
              <a:t> = 10</a:t>
            </a:r>
            <a:r>
              <a:rPr lang="en-GB" sz="1600" b="1" baseline="30000">
                <a:latin typeface="Arial" charset="0"/>
                <a:cs typeface="Arial" charset="0"/>
              </a:rPr>
              <a:t>34</a:t>
            </a:r>
            <a:r>
              <a:rPr lang="en-GB" sz="1600" b="1">
                <a:latin typeface="Arial" charset="0"/>
                <a:cs typeface="Arial" charset="0"/>
              </a:rPr>
              <a:t> cm</a:t>
            </a:r>
            <a:r>
              <a:rPr lang="en-GB" sz="1600" b="1" baseline="30000">
                <a:latin typeface="Arial" charset="0"/>
                <a:cs typeface="Arial" charset="0"/>
              </a:rPr>
              <a:t>–2</a:t>
            </a:r>
            <a:r>
              <a:rPr lang="en-GB" sz="1600" b="1">
                <a:latin typeface="Arial" charset="0"/>
                <a:cs typeface="Arial" charset="0"/>
              </a:rPr>
              <a:t>s</a:t>
            </a:r>
            <a:r>
              <a:rPr lang="en-GB" sz="1600" b="1" baseline="30000">
                <a:latin typeface="Arial" charset="0"/>
                <a:cs typeface="Arial" charset="0"/>
              </a:rPr>
              <a:t>–1</a:t>
            </a:r>
            <a:r>
              <a:rPr lang="en-GB" sz="1600" b="1">
                <a:latin typeface="Arial" charset="0"/>
                <a:cs typeface="Arial" charset="0"/>
              </a:rPr>
              <a:t> </a:t>
            </a:r>
            <a:r>
              <a:rPr lang="en-GB" sz="1600">
                <a:latin typeface="Arial" charset="0"/>
                <a:cs typeface="Arial" charset="0"/>
              </a:rPr>
              <a:t>(~20 ias. per bunch crossing)</a:t>
            </a:r>
            <a:endParaRPr lang="en-GB" sz="1600" baseline="30000">
              <a:latin typeface="Arial" charset="0"/>
              <a:cs typeface="Arial" charset="0"/>
            </a:endParaRPr>
          </a:p>
        </p:txBody>
      </p:sp>
      <p:sp>
        <p:nvSpPr>
          <p:cNvPr id="1599496" name="Text Box 8"/>
          <p:cNvSpPr txBox="1">
            <a:spLocks noChangeArrowheads="1"/>
          </p:cNvSpPr>
          <p:nvPr/>
        </p:nvSpPr>
        <p:spPr bwMode="auto">
          <a:xfrm>
            <a:off x="134938" y="998538"/>
            <a:ext cx="3222625" cy="3937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GB" sz="1800">
                <a:latin typeface="Arial" charset="0"/>
                <a:cs typeface="Arial" charset="0"/>
              </a:rPr>
              <a:t>LHC and data conditions:</a:t>
            </a:r>
          </a:p>
        </p:txBody>
      </p:sp>
      <p:sp>
        <p:nvSpPr>
          <p:cNvPr id="1599497" name="Text Box 9"/>
          <p:cNvSpPr txBox="1">
            <a:spLocks noChangeArrowheads="1"/>
          </p:cNvSpPr>
          <p:nvPr/>
        </p:nvSpPr>
        <p:spPr bwMode="auto">
          <a:xfrm>
            <a:off x="0" y="401291"/>
            <a:ext cx="914400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0" hangingPunct="0"/>
            <a:r>
              <a:rPr lang="en-US" sz="3200" dirty="0">
                <a:solidFill>
                  <a:schemeClr val="tx2"/>
                </a:solidFill>
              </a:rPr>
              <a:t>Requirements from LHC Conditions </a:t>
            </a:r>
          </a:p>
        </p:txBody>
      </p:sp>
      <p:sp>
        <p:nvSpPr>
          <p:cNvPr id="1599504" name="Text Box 16"/>
          <p:cNvSpPr txBox="1">
            <a:spLocks noChangeArrowheads="1"/>
          </p:cNvSpPr>
          <p:nvPr/>
        </p:nvSpPr>
        <p:spPr bwMode="auto">
          <a:xfrm>
            <a:off x="4410075" y="998538"/>
            <a:ext cx="3413125" cy="3937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4"/>
              </a:buBlip>
            </a:pPr>
            <a:r>
              <a:rPr lang="en-GB" sz="1800">
                <a:latin typeface="Arial" charset="0"/>
                <a:cs typeface="Arial" charset="0"/>
              </a:rPr>
              <a:t>Design challenges:</a:t>
            </a:r>
          </a:p>
        </p:txBody>
      </p:sp>
      <p:sp>
        <p:nvSpPr>
          <p:cNvPr id="1599538" name="Rectangle 50"/>
          <p:cNvSpPr>
            <a:spLocks noChangeArrowheads="1"/>
          </p:cNvSpPr>
          <p:nvPr/>
        </p:nvSpPr>
        <p:spPr bwMode="auto">
          <a:xfrm>
            <a:off x="0" y="1571625"/>
            <a:ext cx="9144000" cy="7191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599540" name="Rectangle 52"/>
          <p:cNvSpPr>
            <a:spLocks noChangeArrowheads="1"/>
          </p:cNvSpPr>
          <p:nvPr/>
        </p:nvSpPr>
        <p:spPr bwMode="auto">
          <a:xfrm>
            <a:off x="4302125" y="1584325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Fast trigger, precise timing </a:t>
            </a:r>
            <a:r>
              <a:rPr lang="en-GB" sz="1600" b="1">
                <a:cs typeface="Arial" charset="0"/>
              </a:rPr>
              <a:t>and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 “pipeline” electronics: Level-1 latency &lt; 2.5</a:t>
            </a:r>
            <a:r>
              <a:rPr lang="en-GB" sz="1600" b="1">
                <a:solidFill>
                  <a:srgbClr val="FF0000"/>
                </a:solidFill>
                <a:cs typeface="Arial" charset="0"/>
                <a:sym typeface="Symbol" pitchFamily="18" charset="2"/>
              </a:rPr>
              <a:t>s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99541" name="Text Box 53"/>
          <p:cNvSpPr txBox="1">
            <a:spLocks noChangeArrowheads="1"/>
          </p:cNvSpPr>
          <p:nvPr/>
        </p:nvSpPr>
        <p:spPr bwMode="auto">
          <a:xfrm>
            <a:off x="493713" y="1587500"/>
            <a:ext cx="353853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5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04800" indent="-3048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GB" sz="1600" b="1">
                <a:latin typeface="Arial" charset="0"/>
                <a:cs typeface="Arial" charset="0"/>
              </a:rPr>
              <a:t>40 MHz bunch crossing rate </a:t>
            </a:r>
            <a:r>
              <a:rPr lang="en-GB" sz="1600">
                <a:latin typeface="Arial" charset="0"/>
                <a:cs typeface="Arial" charset="0"/>
              </a:rPr>
              <a:t>(25ns = 7.5m bunch spacing)</a:t>
            </a:r>
          </a:p>
        </p:txBody>
      </p:sp>
      <p:sp>
        <p:nvSpPr>
          <p:cNvPr id="1599552" name="Rectangle 64"/>
          <p:cNvSpPr>
            <a:spLocks noChangeArrowheads="1"/>
          </p:cNvSpPr>
          <p:nvPr/>
        </p:nvSpPr>
        <p:spPr bwMode="auto">
          <a:xfrm>
            <a:off x="4302125" y="2413000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Efficient pattern recognition to reduce:</a:t>
            </a:r>
            <a:r>
              <a:rPr lang="en-GB" sz="1600">
                <a:cs typeface="Arial" charset="0"/>
              </a:rPr>
              <a:t> GHz </a:t>
            </a:r>
            <a:r>
              <a:rPr lang="en-GB" sz="1600">
                <a:cs typeface="Arial" charset="0"/>
                <a:sym typeface="Symbol" pitchFamily="18" charset="2"/>
              </a:rPr>
              <a:t> </a:t>
            </a:r>
            <a:r>
              <a:rPr lang="en-GB" sz="1400" b="1">
                <a:cs typeface="Arial" charset="0"/>
                <a:sym typeface="Symbol" pitchFamily="18" charset="2"/>
              </a:rPr>
              <a:t>L1</a:t>
            </a:r>
            <a:r>
              <a:rPr lang="en-GB" sz="1600">
                <a:cs typeface="Arial" charset="0"/>
                <a:sym typeface="Symbol" pitchFamily="18" charset="2"/>
              </a:rPr>
              <a:t> </a:t>
            </a:r>
            <a:r>
              <a:rPr lang="en-GB" sz="1600">
                <a:sym typeface="Symbol" pitchFamily="18" charset="2"/>
              </a:rPr>
              <a:t> </a:t>
            </a:r>
            <a:r>
              <a:rPr lang="en-GB" sz="1600">
                <a:cs typeface="Arial" charset="0"/>
                <a:sym typeface="Symbol" pitchFamily="18" charset="2"/>
              </a:rPr>
              <a:t>75 kHz  </a:t>
            </a:r>
            <a:r>
              <a:rPr lang="en-GB" sz="1400" b="1">
                <a:sym typeface="Symbol" pitchFamily="18" charset="2"/>
              </a:rPr>
              <a:t>HLT</a:t>
            </a:r>
            <a:r>
              <a:rPr lang="en-GB" sz="1600">
                <a:sym typeface="Symbol" pitchFamily="18" charset="2"/>
              </a:rPr>
              <a:t></a:t>
            </a:r>
            <a:r>
              <a:rPr lang="en-GB" sz="1600" i="1">
                <a:cs typeface="Arial" charset="0"/>
                <a:sym typeface="Symbol" pitchFamily="18" charset="2"/>
              </a:rPr>
              <a:t> </a:t>
            </a:r>
            <a:r>
              <a:rPr lang="en-GB" sz="1600">
                <a:cs typeface="Arial" charset="0"/>
                <a:sym typeface="Symbol" pitchFamily="18" charset="2"/>
              </a:rPr>
              <a:t>200 Hz </a:t>
            </a:r>
            <a:r>
              <a:rPr lang="en-GB" sz="1600">
                <a:sym typeface="Symbol" pitchFamily="18" charset="2"/>
              </a:rPr>
              <a:t> Disk</a:t>
            </a:r>
          </a:p>
        </p:txBody>
      </p:sp>
      <p:sp>
        <p:nvSpPr>
          <p:cNvPr id="1599553" name="Rectangle 65"/>
          <p:cNvSpPr>
            <a:spLocks noChangeArrowheads="1"/>
          </p:cNvSpPr>
          <p:nvPr/>
        </p:nvSpPr>
        <p:spPr bwMode="auto">
          <a:xfrm>
            <a:off x="4302125" y="3238500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Powerful data processing farms</a:t>
            </a:r>
            <a:r>
              <a:rPr lang="en-GB" sz="1600">
                <a:cs typeface="Arial" charset="0"/>
              </a:rPr>
              <a:t>: distribute data analysis among many computing centres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99554" name="Rectangle 66"/>
          <p:cNvSpPr>
            <a:spLocks noChangeArrowheads="1"/>
          </p:cNvSpPr>
          <p:nvPr/>
        </p:nvSpPr>
        <p:spPr bwMode="auto">
          <a:xfrm>
            <a:off x="4302125" y="4059238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Radiation hard inner tracker </a:t>
            </a:r>
            <a:r>
              <a:rPr lang="en-GB" sz="1600">
                <a:cs typeface="Arial" charset="0"/>
              </a:rPr>
              <a:t>(pixel with large </a:t>
            </a:r>
            <a:r>
              <a:rPr lang="en-GB" sz="1600" i="1">
                <a:cs typeface="Arial" charset="0"/>
              </a:rPr>
              <a:t>S</a:t>
            </a:r>
            <a:r>
              <a:rPr lang="en-GB" sz="1600">
                <a:cs typeface="Arial" charset="0"/>
              </a:rPr>
              <a:t>/</a:t>
            </a:r>
            <a:r>
              <a:rPr lang="en-GB" sz="1600" i="1">
                <a:cs typeface="Arial" charset="0"/>
              </a:rPr>
              <a:t>B</a:t>
            </a:r>
            <a:r>
              <a:rPr lang="en-GB" sz="1600">
                <a:cs typeface="Arial" charset="0"/>
              </a:rPr>
              <a:t>)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 and forward calorimeter technology</a:t>
            </a:r>
            <a:endParaRPr lang="en-GB" sz="1200" b="1">
              <a:solidFill>
                <a:srgbClr val="FF0000"/>
              </a:solidFill>
              <a:cs typeface="Arial" charset="0"/>
              <a:sym typeface="Symbol" pitchFamily="18" charset="2"/>
            </a:endParaRPr>
          </a:p>
        </p:txBody>
      </p:sp>
      <p:sp>
        <p:nvSpPr>
          <p:cNvPr id="1599555" name="Rectangle 67"/>
          <p:cNvSpPr>
            <a:spLocks noChangeArrowheads="1"/>
          </p:cNvSpPr>
          <p:nvPr/>
        </p:nvSpPr>
        <p:spPr bwMode="auto">
          <a:xfrm>
            <a:off x="4302125" y="4892675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High-granular pixel/silicon</a:t>
            </a:r>
            <a:r>
              <a:rPr lang="en-GB" sz="1600">
                <a:cs typeface="Arial" charset="0"/>
              </a:rPr>
              <a:t> or </a:t>
            </a:r>
            <a:r>
              <a:rPr lang="en-GB" sz="1600" b="1">
                <a:solidFill>
                  <a:srgbClr val="FF0000"/>
                </a:solidFill>
                <a:cs typeface="Arial" charset="0"/>
              </a:rPr>
              <a:t>fine-grained straw tracker</a:t>
            </a:r>
            <a:r>
              <a:rPr lang="en-GB" sz="1600">
                <a:cs typeface="Arial" charset="0"/>
              </a:rPr>
              <a:t> technologies</a:t>
            </a:r>
            <a:r>
              <a:rPr lang="en-GB" sz="1600"/>
              <a:t> </a:t>
            </a:r>
            <a:endParaRPr lang="en-GB" sz="1200">
              <a:cs typeface="Arial" charset="0"/>
              <a:sym typeface="Symbol" pitchFamily="18" charset="2"/>
            </a:endParaRPr>
          </a:p>
        </p:txBody>
      </p:sp>
      <p:sp>
        <p:nvSpPr>
          <p:cNvPr id="1599556" name="Rectangle 68"/>
          <p:cNvSpPr>
            <a:spLocks noChangeArrowheads="1"/>
          </p:cNvSpPr>
          <p:nvPr/>
        </p:nvSpPr>
        <p:spPr bwMode="auto">
          <a:xfrm>
            <a:off x="4302125" y="5703888"/>
            <a:ext cx="48418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lvl="1">
              <a:lnSpc>
                <a:spcPct val="110000"/>
              </a:lnSpc>
              <a:spcBef>
                <a:spcPct val="50000"/>
              </a:spcBef>
            </a:pPr>
            <a:r>
              <a:rPr lang="en-GB" sz="1600" b="1">
                <a:solidFill>
                  <a:srgbClr val="FF0000"/>
                </a:solidFill>
                <a:cs typeface="Arial" charset="0"/>
              </a:rPr>
              <a:t>Precise muon timing</a:t>
            </a:r>
            <a:r>
              <a:rPr lang="en-GB" sz="1600">
                <a:cs typeface="Arial" charset="0"/>
              </a:rPr>
              <a:t>, </a:t>
            </a:r>
            <a:r>
              <a:rPr lang="en-GB" sz="1600">
                <a:solidFill>
                  <a:srgbClr val="FF0000"/>
                </a:solidFill>
                <a:cs typeface="Arial" charset="0"/>
              </a:rPr>
              <a:t>redundant pattern recognition, radiation hardness </a:t>
            </a:r>
            <a:endParaRPr lang="en-GB" sz="1200">
              <a:solidFill>
                <a:srgbClr val="FF0000"/>
              </a:solidFill>
              <a:cs typeface="Arial" charset="0"/>
              <a:sym typeface="Symbol" pitchFamily="18" charset="2"/>
            </a:endParaRPr>
          </a:p>
        </p:txBody>
      </p:sp>
      <p:grpSp>
        <p:nvGrpSpPr>
          <p:cNvPr id="1599562" name="Group 74"/>
          <p:cNvGrpSpPr>
            <a:grpSpLocks/>
          </p:cNvGrpSpPr>
          <p:nvPr/>
        </p:nvGrpSpPr>
        <p:grpSpPr bwMode="auto">
          <a:xfrm>
            <a:off x="4841875" y="2354263"/>
            <a:ext cx="2533650" cy="2401887"/>
            <a:chOff x="3050" y="1951"/>
            <a:chExt cx="1596" cy="1513"/>
          </a:xfrm>
        </p:grpSpPr>
        <p:sp>
          <p:nvSpPr>
            <p:cNvPr id="1599563" name="Rectangle 75"/>
            <p:cNvSpPr>
              <a:spLocks noChangeArrowheads="1"/>
            </p:cNvSpPr>
            <p:nvPr/>
          </p:nvSpPr>
          <p:spPr bwMode="auto">
            <a:xfrm>
              <a:off x="3050" y="1951"/>
              <a:ext cx="1596" cy="1513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folHlink">
                  <a:alpha val="50000"/>
                </a:schemeClr>
              </a:outerShdw>
            </a:effectLst>
          </p:spPr>
          <p:txBody>
            <a:bodyPr lIns="90000" tIns="46800" rIns="90000" bIns="46800" anchor="ctr">
              <a:spAutoFit/>
            </a:bodyPr>
            <a:lstStyle/>
            <a:p>
              <a:endParaRPr lang="en-US"/>
            </a:p>
          </p:txBody>
        </p:sp>
        <p:pic>
          <p:nvPicPr>
            <p:cNvPr id="1599564" name="Picture 76" descr="9710002_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7" y="1955"/>
              <a:ext cx="1588" cy="1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59</a:t>
            </a:fld>
            <a:endParaRPr kumimoji="0"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99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1599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9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159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5995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159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599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9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599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1599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5995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59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9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599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1599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9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15995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159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1599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"/>
                                        <p:tgtEl>
                                          <p:spTgt spid="1599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1599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9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15995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599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1599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995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9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"/>
                                        <p:tgtEl>
                                          <p:spTgt spid="1599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9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4" dur="indefinite"/>
                                        <p:tgtEl>
                                          <p:spTgt spid="15995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1599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9543" grpId="0" animBg="1"/>
      <p:bldP spid="1599543" grpId="1" animBg="1"/>
      <p:bldP spid="1599544" grpId="0" animBg="1"/>
      <p:bldP spid="1599544" grpId="1" animBg="1"/>
      <p:bldP spid="1599545" grpId="0" animBg="1"/>
      <p:bldP spid="1599545" grpId="1" animBg="1"/>
      <p:bldP spid="1599546" grpId="0" animBg="1"/>
      <p:bldP spid="1599561" grpId="0"/>
      <p:bldP spid="1599560" grpId="0"/>
      <p:bldP spid="1599559" grpId="0"/>
      <p:bldP spid="1599558" grpId="0"/>
      <p:bldP spid="1599542" grpId="0" animBg="1"/>
      <p:bldP spid="1599542" grpId="1" animBg="1"/>
      <p:bldP spid="1599557" grpId="0"/>
      <p:bldP spid="1599538" grpId="0" animBg="1"/>
      <p:bldP spid="1599538" grpId="1" animBg="1"/>
      <p:bldP spid="1599541" grpId="0"/>
      <p:bldP spid="15995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we can look for the Higgs?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86" y="1484784"/>
            <a:ext cx="6600382" cy="50972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Branching fractions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60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9400" y="5055824"/>
            <a:ext cx="8575040" cy="1605558"/>
          </a:xfrm>
          <a:prstGeom prst="rect">
            <a:avLst/>
          </a:prstGeom>
        </p:spPr>
        <p:txBody>
          <a:bodyPr/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dirty="0" smtClean="0"/>
              <a:t>Low mass  m</a:t>
            </a:r>
            <a:r>
              <a:rPr lang="en-US" baseline="-25000" dirty="0" smtClean="0"/>
              <a:t>H</a:t>
            </a:r>
            <a:r>
              <a:rPr lang="en-US" dirty="0" smtClean="0"/>
              <a:t> &lt; 135-150 </a:t>
            </a:r>
            <a:r>
              <a:rPr lang="en-US" dirty="0" err="1" smtClean="0"/>
              <a:t>GeV</a:t>
            </a:r>
            <a:r>
              <a:rPr lang="en-US" dirty="0" smtClean="0"/>
              <a:t>: H </a:t>
            </a:r>
            <a:r>
              <a:rPr lang="en-US" dirty="0" smtClean="0">
                <a:latin typeface="Wingdings 3" charset="2"/>
                <a:cs typeface="Wingdings 3" charset="2"/>
              </a:rPr>
              <a:t>g</a:t>
            </a:r>
            <a:r>
              <a:rPr lang="en-US" dirty="0" smtClean="0"/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tt</a:t>
            </a:r>
            <a:r>
              <a:rPr lang="en-US" dirty="0" smtClean="0"/>
              <a:t>, bb </a:t>
            </a:r>
          </a:p>
          <a:p>
            <a:r>
              <a:rPr lang="en-US" dirty="0" smtClean="0"/>
              <a:t>Intermediate and high mass: H </a:t>
            </a:r>
            <a:r>
              <a:rPr lang="en-US" dirty="0" smtClean="0">
                <a:latin typeface="Wingdings 3" charset="2"/>
                <a:cs typeface="Wingdings 3" charset="2"/>
              </a:rPr>
              <a:t>g</a:t>
            </a:r>
            <a:r>
              <a:rPr lang="en-US" dirty="0" smtClean="0"/>
              <a:t> WW, ZZ</a:t>
            </a:r>
            <a:endParaRPr lang="en-US" dirty="0"/>
          </a:p>
        </p:txBody>
      </p:sp>
      <p:pic>
        <p:nvPicPr>
          <p:cNvPr id="6" name="Picture 1" descr="HiggsBr-1TeV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t="3069" b="1930"/>
          <a:stretch/>
        </p:blipFill>
        <p:spPr bwMode="auto">
          <a:xfrm>
            <a:off x="882163" y="1844824"/>
            <a:ext cx="3359503" cy="312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XSBR_7TeV_SM_3.eps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3255" r="3806" b="2330"/>
          <a:stretch/>
        </p:blipFill>
        <p:spPr>
          <a:xfrm>
            <a:off x="4823900" y="1845180"/>
            <a:ext cx="3241002" cy="3139706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xperiments for the Higgs’ search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738599"/>
              </p:ext>
            </p:extLst>
          </p:nvPr>
        </p:nvGraphicFramePr>
        <p:xfrm>
          <a:off x="1681336" y="2473424"/>
          <a:ext cx="5915000" cy="333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2"/>
            <a:ext cx="1866900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659" y="3315379"/>
            <a:ext cx="1767733" cy="1553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http://t1.gstatic.com/images?q=tbn:ANd9GcRqXEeZ-UeK0jAyly6sDTbXiYVBlvOJPtCQwERdb87AoGJ7WJVj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98092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9" descr="Atlas_Gold_1024x768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b="7411"/>
          <a:stretch>
            <a:fillRect/>
          </a:stretch>
        </p:blipFill>
        <p:spPr bwMode="auto">
          <a:xfrm>
            <a:off x="3313410" y="5229200"/>
            <a:ext cx="2655888" cy="175418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extBox 2"/>
          <p:cNvSpPr txBox="1"/>
          <p:nvPr/>
        </p:nvSpPr>
        <p:spPr>
          <a:xfrm>
            <a:off x="6332659" y="1916832"/>
            <a:ext cx="162371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5517232"/>
            <a:ext cx="1224136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 LHC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what means to find a Higgs?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775191"/>
            <a:ext cx="5554960" cy="462560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are not looking at this stage for big signatures, experimentally we are looking for tiny number of </a:t>
            </a:r>
            <a:r>
              <a:rPr lang="en-US" dirty="0"/>
              <a:t>H</a:t>
            </a:r>
            <a:r>
              <a:rPr lang="en-US" dirty="0" smtClean="0"/>
              <a:t>iggs events in huge number of background events.</a:t>
            </a:r>
          </a:p>
          <a:p>
            <a:r>
              <a:rPr lang="en-US" dirty="0" smtClean="0"/>
              <a:t>Most of the searches are counting experiments</a:t>
            </a:r>
          </a:p>
          <a:p>
            <a:r>
              <a:rPr lang="en-US" dirty="0" smtClean="0"/>
              <a:t>Most promising decay channels have to be considered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8" descr="hggatla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36" y="2719809"/>
            <a:ext cx="142716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ig1-17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61034"/>
            <a:ext cx="3024187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659736" y="2648372"/>
            <a:ext cx="20891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 b="1">
                <a:latin typeface="Verdana" pitchFamily="34" charset="0"/>
              </a:rPr>
              <a:t>100 fb</a:t>
            </a:r>
            <a:r>
              <a:rPr lang="de-DE" sz="1600" b="1" baseline="30000">
                <a:latin typeface="Verdana" pitchFamily="34" charset="0"/>
              </a:rPr>
              <a:t>-1</a:t>
            </a:r>
          </a:p>
          <a:p>
            <a:pPr algn="r">
              <a:spcBef>
                <a:spcPct val="50000"/>
              </a:spcBef>
            </a:pPr>
            <a:r>
              <a:rPr lang="de-DE" sz="1600" b="1">
                <a:latin typeface="Verdana" pitchFamily="34" charset="0"/>
              </a:rPr>
              <a:t>M</a:t>
            </a:r>
            <a:r>
              <a:rPr lang="de-DE" sz="1600" b="1" baseline="-25000">
                <a:latin typeface="Verdana" pitchFamily="34" charset="0"/>
              </a:rPr>
              <a:t>H</a:t>
            </a:r>
            <a:r>
              <a:rPr lang="de-DE" sz="1600" b="1">
                <a:latin typeface="Verdana" pitchFamily="34" charset="0"/>
              </a:rPr>
              <a:t>=130GeV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7524923" y="3391322"/>
            <a:ext cx="1079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sz="1600" b="1">
                <a:latin typeface="Verdana" pitchFamily="34" charset="0"/>
              </a:rPr>
              <a:t>K=1.6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445423" y="4339059"/>
            <a:ext cx="23034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800" dirty="0">
                <a:latin typeface="Verdana" pitchFamily="34" charset="0"/>
              </a:rPr>
              <a:t>S/BG ~ 1/20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… what is the path to follow?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We identify the Higgs production processes optimal for an windows mass to search.</a:t>
            </a:r>
          </a:p>
          <a:p>
            <a:r>
              <a:rPr lang="en-US" sz="2400" dirty="0" smtClean="0"/>
              <a:t>From the production , then we identify the decay processes more sensitive in the experiment.</a:t>
            </a:r>
          </a:p>
          <a:p>
            <a:r>
              <a:rPr lang="en-US" sz="2400" dirty="0" smtClean="0"/>
              <a:t>We identify all possible no-Higgs processes that could end up in the same decay channel (background).</a:t>
            </a:r>
          </a:p>
          <a:p>
            <a:r>
              <a:rPr lang="en-US" sz="2400" dirty="0" smtClean="0"/>
              <a:t>We estimate the expected number of events in the data (</a:t>
            </a:r>
            <a:r>
              <a:rPr lang="en-US" sz="2400" dirty="0" err="1" smtClean="0"/>
              <a:t>Higgs+background</a:t>
            </a:r>
            <a:r>
              <a:rPr lang="en-US" sz="2400" dirty="0" smtClean="0"/>
              <a:t>).</a:t>
            </a:r>
          </a:p>
          <a:p>
            <a:r>
              <a:rPr lang="en-US" sz="2400" dirty="0" smtClean="0"/>
              <a:t>We put a limit on the Higgs’ production cross section (usually normalized to the SM)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10/20/2011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E60E6-3314-4A9D-AD6C-347940A7AE73}" type="slidenum">
              <a:rPr lang="en-US" smtClean="0"/>
              <a:t>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XIII Mexican Workshop on Particles and Fields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5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1450</TotalTime>
  <Words>2673</Words>
  <Application>Microsoft Office PowerPoint</Application>
  <PresentationFormat>On-screen Show (4:3)</PresentationFormat>
  <Paragraphs>527</Paragraphs>
  <Slides>60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2" baseType="lpstr">
      <vt:lpstr>Module</vt:lpstr>
      <vt:lpstr>Equation</vt:lpstr>
      <vt:lpstr>Searches for the Higgs boson</vt:lpstr>
      <vt:lpstr>Disclaimer</vt:lpstr>
      <vt:lpstr>The Standard Model of Particles</vt:lpstr>
      <vt:lpstr>Why we need  the Higgs?</vt:lpstr>
      <vt:lpstr>Where we can look for the Higgs?</vt:lpstr>
      <vt:lpstr>Where we can look for the Higgs?</vt:lpstr>
      <vt:lpstr>Experiments for the Higgs’ search</vt:lpstr>
      <vt:lpstr>But what means to find a Higgs?</vt:lpstr>
      <vt:lpstr>So … what is the path to follow?</vt:lpstr>
      <vt:lpstr>Let’s follow one example (Tevatron)</vt:lpstr>
      <vt:lpstr>Low/High mass region</vt:lpstr>
      <vt:lpstr>CDF and Dzero detectors</vt:lpstr>
      <vt:lpstr>Higgs searches at the Tevatron</vt:lpstr>
      <vt:lpstr>Productions rates at the Tevatron</vt:lpstr>
      <vt:lpstr>Let’s follow one example: H→W+W-</vt:lpstr>
      <vt:lpstr>How to search for H→W+W- ?  </vt:lpstr>
      <vt:lpstr>Now we identify all backgrounds!</vt:lpstr>
      <vt:lpstr>Requirements for H→W+W- </vt:lpstr>
      <vt:lpstr>Need to go further in background rejection</vt:lpstr>
      <vt:lpstr>For example CDF:</vt:lpstr>
      <vt:lpstr>and to extract the signal …</vt:lpstr>
      <vt:lpstr>Validations of the methodology</vt:lpstr>
      <vt:lpstr>Increasing the statistics</vt:lpstr>
      <vt:lpstr>Getting to the end …</vt:lpstr>
      <vt:lpstr>How to put the limit on (pp→H)?</vt:lpstr>
      <vt:lpstr>One channel is not enough …</vt:lpstr>
      <vt:lpstr>One experiment is not enough:</vt:lpstr>
      <vt:lpstr>CDF+Dzero (Combination)</vt:lpstr>
      <vt:lpstr>What about the LHC experiments</vt:lpstr>
      <vt:lpstr>The idea is the same …  at least for now</vt:lpstr>
      <vt:lpstr>Collected data</vt:lpstr>
      <vt:lpstr>Higgs production at the LHC</vt:lpstr>
      <vt:lpstr>Higgs production at the LHC</vt:lpstr>
      <vt:lpstr>Decay channels</vt:lpstr>
      <vt:lpstr>PowerPoint Presentation</vt:lpstr>
      <vt:lpstr>PowerPoint Presentation</vt:lpstr>
      <vt:lpstr>The ATLAS detector layers</vt:lpstr>
      <vt:lpstr>The CMS detector layers</vt:lpstr>
      <vt:lpstr>PowerPoint Presentation</vt:lpstr>
      <vt:lpstr>H g WW g lnln alone at CMS</vt:lpstr>
      <vt:lpstr>Key Kinematic Observables After WW Selection</vt:lpstr>
      <vt:lpstr>Cut Flow Evolution ( 0-jet Bin As An Example)</vt:lpstr>
      <vt:lpstr>Event Yield Tally (MH=140 GeV Hypothesis)</vt:lpstr>
      <vt:lpstr>Limits From H WW  2l 2ν </vt:lpstr>
      <vt:lpstr>H g ZZ g 4l</vt:lpstr>
      <vt:lpstr>H g ZZ g 4l</vt:lpstr>
      <vt:lpstr>H g ZZ g 4l Limits</vt:lpstr>
      <vt:lpstr>Combinations and the method</vt:lpstr>
      <vt:lpstr>Higgs searches combination at CMS</vt:lpstr>
      <vt:lpstr>Higgs searches in ATLAS</vt:lpstr>
      <vt:lpstr>Higgs searches in ATLAS</vt:lpstr>
      <vt:lpstr>Higgs searches in ATLAS</vt:lpstr>
      <vt:lpstr>Summary of Higgs Prospects : 2011-12</vt:lpstr>
      <vt:lpstr>Where to go …</vt:lpstr>
      <vt:lpstr>Backup</vt:lpstr>
      <vt:lpstr>PowerPoint Presentation</vt:lpstr>
      <vt:lpstr>PowerPoint Presentation</vt:lpstr>
      <vt:lpstr>PowerPoint Presentation</vt:lpstr>
      <vt:lpstr>PowerPoint Presentation</vt:lpstr>
      <vt:lpstr>Branching fractions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Searches for the Higgs</dc:title>
  <dc:creator>Eduard</dc:creator>
  <cp:lastModifiedBy>Eduard</cp:lastModifiedBy>
  <cp:revision>111</cp:revision>
  <dcterms:created xsi:type="dcterms:W3CDTF">2011-10-19T03:41:46Z</dcterms:created>
  <dcterms:modified xsi:type="dcterms:W3CDTF">2011-10-20T13:22:11Z</dcterms:modified>
</cp:coreProperties>
</file>