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slideMasters/slideMaster19.xml" ContentType="application/vnd.openxmlformats-officedocument.presentationml.slideMaster+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theme/theme18.xml" ContentType="application/vnd.openxmlformats-officedocument.theme+xml"/>
  <Override PartName="/ppt/theme/themeOverride1.xml" ContentType="application/vnd.openxmlformats-officedocument.themeOverride+xml"/>
  <Override PartName="/ppt/notesSlides/notesSlide16.xml" ContentType="application/vnd.openxmlformats-officedocument.presentationml.notesSlide+xml"/>
  <Override PartName="/ppt/tableStyles.xml" ContentType="application/vnd.openxmlformats-officedocument.presentationml.tableStyles+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notesSlides/notesSlide30.xml" ContentType="application/vnd.openxmlformats-officedocument.presentationml.notesSlide+xml"/>
  <Override PartName="/ppt/theme/theme21.xml" ContentType="application/vnd.openxmlformats-officedocument.theme+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58.xml" ContentType="application/vnd.openxmlformats-officedocument.presentationml.slideLayout+xml"/>
  <Default Extension="bin" ContentType="application/vnd.openxmlformats-officedocument.oleObject"/>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Layouts/slideLayout18.xml" ContentType="application/vnd.openxmlformats-officedocument.presentationml.slideLayout+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theme/theme19.xml" ContentType="application/vnd.openxmlformats-officedocument.theme+xml"/>
  <Override PartName="/ppt/tags/tag1.xml" ContentType="application/vnd.openxmlformats-officedocument.presentationml.tags+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10.xml" ContentType="application/vnd.openxmlformats-officedocument.presentationml.slideLayout+xml"/>
  <Override PartName="/ppt/theme/theme15.xml" ContentType="application/vnd.openxmlformats-officedocument.theme+xml"/>
  <Default Extension="gif" ContentType="image/gif"/>
  <Default Extension="vml" ContentType="application/vnd.openxmlformats-officedocument.vmlDrawing"/>
  <Override PartName="/ppt/notesSlides/notesSlide8.xml" ContentType="application/vnd.openxmlformats-officedocument.presentationml.notesSlide+xml"/>
  <Override PartName="/ppt/diagrams/layout2.xml" ContentType="application/vnd.openxmlformats-officedocument.drawingml.diagramLayout+xml"/>
  <Override PartName="/ppt/notesSlides/notesSlide20.xml" ContentType="application/vnd.openxmlformats-officedocument.presentationml.notesSlide+xml"/>
  <Override PartName="/ppt/theme/theme22.xml" ContentType="application/vnd.openxmlformats-officedocument.theme+xml"/>
  <Override PartName="/ppt/slideMasters/slideMaster5.xml" ContentType="application/vnd.openxmlformats-officedocument.presentationml.slideMaster+xml"/>
  <Override PartName="/ppt/slides/slide49.xml" ContentType="application/vnd.openxmlformats-officedocument.presentationml.slide+xml"/>
  <Override PartName="/ppt/handoutMasters/handoutMaster1.xml" ContentType="application/vnd.openxmlformats-officedocument.presentationml.handoutMaster+xml"/>
  <Override PartName="/ppt/theme/theme7.xml" ContentType="application/vnd.openxmlformats-officedocument.theme+xml"/>
  <Override PartName="/ppt/theme/theme11.xml" ContentType="application/vnd.openxmlformats-officedocument.theme+xml"/>
  <Override PartName="/ppt/slideLayouts/slideLayout5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theme/theme16.xml" ContentType="application/vnd.openxmlformats-officedocument.theme+xml"/>
  <Override PartName="/ppt/notesSlides/notesSlide14.xml" ContentType="application/vnd.openxmlformats-officedocument.presentationml.notesSlide+xml"/>
  <Override PartName="/ppt/slideMasters/slideMaster13.xml" ContentType="application/vnd.openxmlformats-officedocument.presentationml.slideMaster+xml"/>
  <Override PartName="/ppt/theme/theme23.xml" ContentType="application/vnd.openxmlformats-officedocument.them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Masters/slideMaster6.xml" ContentType="application/vnd.openxmlformats-officedocument.presentationml.slideMaster+xml"/>
  <Override PartName="/ppt/slideMasters/slideMaster20.xml" ContentType="application/vnd.openxmlformats-officedocument.presentationml.slideMaster+xml"/>
  <Override PartName="/ppt/theme/theme8.xml" ContentType="application/vnd.openxmlformats-officedocument.theme+xml"/>
  <Override PartName="/ppt/theme/theme12.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theme/theme4.xml" ContentType="application/vnd.openxmlformats-officedocument.them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notesSlides/notesSlide1.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notesSlides/notesSlide19.xml" ContentType="application/vnd.openxmlformats-officedocument.presentationml.notesSlide+xml"/>
  <Override PartName="/ppt/slideMasters/slideMaster18.xml" ContentType="application/vnd.openxmlformats-officedocument.presentationml.slideMaster+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theme/theme17.xml" ContentType="application/vnd.openxmlformats-officedocument.theme+xml"/>
  <Override PartName="/ppt/notesSlides/notesSlide22.xml" ContentType="application/vnd.openxmlformats-officedocument.presentationml.notesSlide+xml"/>
  <Override PartName="/ppt/slideMasters/slideMaster21.xml" ContentType="application/vnd.openxmlformats-officedocument.presentationml.slideMaster+xml"/>
  <Override PartName="/ppt/notesSlides/notesSlide11.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theme/theme20.xml" ContentType="application/vnd.openxmlformats-officedocument.theme+xml"/>
  <Override PartName="/ppt/diagrams/data1.xml" ContentType="application/vnd.openxmlformats-officedocument.drawingml.diagramData+xml"/>
  <Override PartName="/ppt/slides/slide29.xml" ContentType="application/vnd.openxmlformats-officedocument.presentationml.slide+xml"/>
  <Override PartName="/ppt/slideLayouts/slideLayout39.xml" ContentType="application/vnd.openxmlformats-officedocument.presentationml.slideLayout+xml"/>
  <Default Extension="pdf" ContentType="application/pdf"/>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diagrams/quickStyle2.xml" ContentType="application/vnd.openxmlformats-officedocument.drawingml.diagramStyle+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theme/theme14.xml" ContentType="application/vnd.openxmlformats-officedocument.theme+xml"/>
  <Override PartName="/ppt/notesSlides/notesSlide12.xml" ContentType="application/vnd.openxmlformats-officedocument.presentationml.notesSlide+xml"/>
  <Default Extension="doc" ContentType="application/msword"/>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 id="2147483675" r:id="rId2"/>
    <p:sldMasterId id="2147483683" r:id="rId3"/>
    <p:sldMasterId id="2147483857" r:id="rId4"/>
    <p:sldMasterId id="2147483869" r:id="rId5"/>
    <p:sldMasterId id="2147483881" r:id="rId6"/>
    <p:sldMasterId id="2147483885" r:id="rId7"/>
    <p:sldMasterId id="2147483893" r:id="rId8"/>
    <p:sldMasterId id="2147483910" r:id="rId9"/>
    <p:sldMasterId id="2147483914" r:id="rId10"/>
    <p:sldMasterId id="2147483916" r:id="rId11"/>
    <p:sldMasterId id="2147483923" r:id="rId12"/>
    <p:sldMasterId id="2147483928" r:id="rId13"/>
    <p:sldMasterId id="2147483930" r:id="rId14"/>
    <p:sldMasterId id="2147483934" r:id="rId15"/>
    <p:sldMasterId id="2147483965" r:id="rId16"/>
    <p:sldMasterId id="2147483980" r:id="rId17"/>
    <p:sldMasterId id="2147483982" r:id="rId18"/>
    <p:sldMasterId id="2147483987" r:id="rId19"/>
    <p:sldMasterId id="2147483995" r:id="rId20"/>
    <p:sldMasterId id="2147484004" r:id="rId21"/>
  </p:sldMasterIdLst>
  <p:notesMasterIdLst>
    <p:notesMasterId r:id="rId94"/>
  </p:notesMasterIdLst>
  <p:handoutMasterIdLst>
    <p:handoutMasterId r:id="rId95"/>
  </p:handoutMasterIdLst>
  <p:sldIdLst>
    <p:sldId id="563" r:id="rId22"/>
    <p:sldId id="421" r:id="rId23"/>
    <p:sldId id="604" r:id="rId24"/>
    <p:sldId id="623" r:id="rId25"/>
    <p:sldId id="624" r:id="rId26"/>
    <p:sldId id="626" r:id="rId27"/>
    <p:sldId id="617" r:id="rId28"/>
    <p:sldId id="620" r:id="rId29"/>
    <p:sldId id="495" r:id="rId30"/>
    <p:sldId id="387" r:id="rId31"/>
    <p:sldId id="578" r:id="rId32"/>
    <p:sldId id="621" r:id="rId33"/>
    <p:sldId id="575" r:id="rId34"/>
    <p:sldId id="585" r:id="rId35"/>
    <p:sldId id="627" r:id="rId36"/>
    <p:sldId id="505" r:id="rId37"/>
    <p:sldId id="632" r:id="rId38"/>
    <p:sldId id="628" r:id="rId39"/>
    <p:sldId id="630" r:id="rId40"/>
    <p:sldId id="629" r:id="rId41"/>
    <p:sldId id="631" r:id="rId42"/>
    <p:sldId id="474" r:id="rId43"/>
    <p:sldId id="520" r:id="rId44"/>
    <p:sldId id="633" r:id="rId45"/>
    <p:sldId id="635" r:id="rId46"/>
    <p:sldId id="637" r:id="rId47"/>
    <p:sldId id="518" r:id="rId48"/>
    <p:sldId id="429" r:id="rId49"/>
    <p:sldId id="428" r:id="rId50"/>
    <p:sldId id="586" r:id="rId51"/>
    <p:sldId id="587" r:id="rId52"/>
    <p:sldId id="589" r:id="rId53"/>
    <p:sldId id="439" r:id="rId54"/>
    <p:sldId id="399" r:id="rId55"/>
    <p:sldId id="400" r:id="rId56"/>
    <p:sldId id="440" r:id="rId57"/>
    <p:sldId id="638" r:id="rId58"/>
    <p:sldId id="401" r:id="rId59"/>
    <p:sldId id="588" r:id="rId60"/>
    <p:sldId id="442" r:id="rId61"/>
    <p:sldId id="591" r:id="rId62"/>
    <p:sldId id="597" r:id="rId63"/>
    <p:sldId id="592" r:id="rId64"/>
    <p:sldId id="593" r:id="rId65"/>
    <p:sldId id="639" r:id="rId66"/>
    <p:sldId id="640" r:id="rId67"/>
    <p:sldId id="643" r:id="rId68"/>
    <p:sldId id="448" r:id="rId69"/>
    <p:sldId id="645" r:id="rId70"/>
    <p:sldId id="602" r:id="rId71"/>
    <p:sldId id="329" r:id="rId72"/>
    <p:sldId id="598" r:id="rId73"/>
    <p:sldId id="648" r:id="rId74"/>
    <p:sldId id="649" r:id="rId75"/>
    <p:sldId id="603" r:id="rId76"/>
    <p:sldId id="600" r:id="rId77"/>
    <p:sldId id="651" r:id="rId78"/>
    <p:sldId id="652" r:id="rId79"/>
    <p:sldId id="653" r:id="rId80"/>
    <p:sldId id="641" r:id="rId81"/>
    <p:sldId id="283" r:id="rId82"/>
    <p:sldId id="654" r:id="rId83"/>
    <p:sldId id="410" r:id="rId84"/>
    <p:sldId id="523" r:id="rId85"/>
    <p:sldId id="528" r:id="rId86"/>
    <p:sldId id="534" r:id="rId87"/>
    <p:sldId id="535" r:id="rId88"/>
    <p:sldId id="537" r:id="rId89"/>
    <p:sldId id="538" r:id="rId90"/>
    <p:sldId id="541" r:id="rId91"/>
    <p:sldId id="543" r:id="rId92"/>
    <p:sldId id="544" r:id="rId93"/>
  </p:sldIdLst>
  <p:sldSz cx="9144000" cy="6858000" type="screen4x3"/>
  <p:notesSz cx="9939338" cy="6805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33"/>
    <a:srgbClr val="00FF00"/>
    <a:srgbClr val="FF66FF"/>
    <a:srgbClr val="FFFF99"/>
    <a:srgbClr val="FFFFFF"/>
  </p:clrMru>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107" d="100"/>
          <a:sy n="107" d="100"/>
        </p:scale>
        <p:origin x="-1098"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522"/>
    </p:cViewPr>
  </p:sorterViewPr>
  <p:gridSpacing cx="39327138" cy="39327138"/>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21" Type="http://schemas.openxmlformats.org/officeDocument/2006/relationships/slideMaster" Target="slideMasters/slideMaster21.xml"/><Relationship Id="rId34" Type="http://schemas.openxmlformats.org/officeDocument/2006/relationships/slide" Target="slides/slide13.xml"/><Relationship Id="rId42" Type="http://schemas.openxmlformats.org/officeDocument/2006/relationships/slide" Target="slides/slide21.xml"/><Relationship Id="rId47" Type="http://schemas.openxmlformats.org/officeDocument/2006/relationships/slide" Target="slides/slide26.xml"/><Relationship Id="rId50" Type="http://schemas.openxmlformats.org/officeDocument/2006/relationships/slide" Target="slides/slide29.xml"/><Relationship Id="rId55" Type="http://schemas.openxmlformats.org/officeDocument/2006/relationships/slide" Target="slides/slide34.xml"/><Relationship Id="rId63" Type="http://schemas.openxmlformats.org/officeDocument/2006/relationships/slide" Target="slides/slide42.xml"/><Relationship Id="rId68" Type="http://schemas.openxmlformats.org/officeDocument/2006/relationships/slide" Target="slides/slide47.xml"/><Relationship Id="rId76" Type="http://schemas.openxmlformats.org/officeDocument/2006/relationships/slide" Target="slides/slide55.xml"/><Relationship Id="rId84" Type="http://schemas.openxmlformats.org/officeDocument/2006/relationships/slide" Target="slides/slide63.xml"/><Relationship Id="rId89" Type="http://schemas.openxmlformats.org/officeDocument/2006/relationships/slide" Target="slides/slide68.xml"/><Relationship Id="rId97"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0.xml"/><Relationship Id="rId92" Type="http://schemas.openxmlformats.org/officeDocument/2006/relationships/slide" Target="slides/slide7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8.xml"/><Relationship Id="rId11" Type="http://schemas.openxmlformats.org/officeDocument/2006/relationships/slideMaster" Target="slideMasters/slideMaster11.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slide" Target="slides/slide24.xml"/><Relationship Id="rId53" Type="http://schemas.openxmlformats.org/officeDocument/2006/relationships/slide" Target="slides/slide32.xml"/><Relationship Id="rId58" Type="http://schemas.openxmlformats.org/officeDocument/2006/relationships/slide" Target="slides/slide37.xml"/><Relationship Id="rId66" Type="http://schemas.openxmlformats.org/officeDocument/2006/relationships/slide" Target="slides/slide45.xml"/><Relationship Id="rId74" Type="http://schemas.openxmlformats.org/officeDocument/2006/relationships/slide" Target="slides/slide53.xml"/><Relationship Id="rId79" Type="http://schemas.openxmlformats.org/officeDocument/2006/relationships/slide" Target="slides/slide58.xml"/><Relationship Id="rId87" Type="http://schemas.openxmlformats.org/officeDocument/2006/relationships/slide" Target="slides/slide66.xml"/><Relationship Id="rId5" Type="http://schemas.openxmlformats.org/officeDocument/2006/relationships/slideMaster" Target="slideMasters/slideMaster5.xml"/><Relationship Id="rId61" Type="http://schemas.openxmlformats.org/officeDocument/2006/relationships/slide" Target="slides/slide40.xml"/><Relationship Id="rId82" Type="http://schemas.openxmlformats.org/officeDocument/2006/relationships/slide" Target="slides/slide61.xml"/><Relationship Id="rId90" Type="http://schemas.openxmlformats.org/officeDocument/2006/relationships/slide" Target="slides/slide69.xml"/><Relationship Id="rId95" Type="http://schemas.openxmlformats.org/officeDocument/2006/relationships/handoutMaster" Target="handoutMasters/handoutMaster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slide" Target="slides/slide35.xml"/><Relationship Id="rId64" Type="http://schemas.openxmlformats.org/officeDocument/2006/relationships/slide" Target="slides/slide43.xml"/><Relationship Id="rId69" Type="http://schemas.openxmlformats.org/officeDocument/2006/relationships/slide" Target="slides/slide48.xml"/><Relationship Id="rId77" Type="http://schemas.openxmlformats.org/officeDocument/2006/relationships/slide" Target="slides/slide56.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80" Type="http://schemas.openxmlformats.org/officeDocument/2006/relationships/slide" Target="slides/slide59.xml"/><Relationship Id="rId85" Type="http://schemas.openxmlformats.org/officeDocument/2006/relationships/slide" Target="slides/slide64.xml"/><Relationship Id="rId93" Type="http://schemas.openxmlformats.org/officeDocument/2006/relationships/slide" Target="slides/slide72.xml"/><Relationship Id="rId98"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slide" Target="slides/slide46.xml"/><Relationship Id="rId20" Type="http://schemas.openxmlformats.org/officeDocument/2006/relationships/slideMaster" Target="slideMasters/slideMaster20.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slide" Target="slides/slide49.xml"/><Relationship Id="rId75" Type="http://schemas.openxmlformats.org/officeDocument/2006/relationships/slide" Target="slides/slide54.xml"/><Relationship Id="rId83" Type="http://schemas.openxmlformats.org/officeDocument/2006/relationships/slide" Target="slides/slide62.xml"/><Relationship Id="rId88" Type="http://schemas.openxmlformats.org/officeDocument/2006/relationships/slide" Target="slides/slide67.xml"/><Relationship Id="rId91" Type="http://schemas.openxmlformats.org/officeDocument/2006/relationships/slide" Target="slides/slide7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 Type="http://schemas.openxmlformats.org/officeDocument/2006/relationships/slideMaster" Target="slideMasters/slideMaster10.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slide" Target="slides/slide52.xml"/><Relationship Id="rId78" Type="http://schemas.openxmlformats.org/officeDocument/2006/relationships/slide" Target="slides/slide57.xml"/><Relationship Id="rId81" Type="http://schemas.openxmlformats.org/officeDocument/2006/relationships/slide" Target="slides/slide60.xml"/><Relationship Id="rId86" Type="http://schemas.openxmlformats.org/officeDocument/2006/relationships/slide" Target="slides/slide65.xml"/><Relationship Id="rId94" Type="http://schemas.openxmlformats.org/officeDocument/2006/relationships/notesMaster" Target="notesMasters/notesMaster1.xml"/><Relationship Id="rId9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E8A1EB-36D8-4E09-8C81-0190B1EB68ED}" type="doc">
      <dgm:prSet loTypeId="urn:microsoft.com/office/officeart/2005/8/layout/arrow1" loCatId="process" qsTypeId="urn:microsoft.com/office/officeart/2005/8/quickstyle/simple1" qsCatId="simple" csTypeId="urn:microsoft.com/office/officeart/2005/8/colors/colorful5" csCatId="colorful" phldr="1"/>
      <dgm:spPr/>
      <dgm:t>
        <a:bodyPr/>
        <a:lstStyle/>
        <a:p>
          <a:endParaRPr kumimoji="1" lang="ja-JP" altLang="en-US"/>
        </a:p>
      </dgm:t>
    </dgm:pt>
    <dgm:pt modelId="{58B15E63-E575-4AA8-B65B-59D8C431CE87}">
      <dgm:prSet phldrT="[テキスト]"/>
      <dgm:spPr>
        <a:solidFill>
          <a:srgbClr val="FF0000"/>
        </a:solidFill>
      </dgm:spPr>
      <dgm:t>
        <a:bodyPr/>
        <a:lstStyle/>
        <a:p>
          <a:r>
            <a:rPr kumimoji="1" lang="en-US" altLang="ja-JP" dirty="0" smtClean="0"/>
            <a:t>No upgrade</a:t>
          </a:r>
        </a:p>
        <a:p>
          <a:r>
            <a:rPr kumimoji="1" lang="en-US" altLang="ja-JP" dirty="0" smtClean="0"/>
            <a:t>BAD</a:t>
          </a:r>
          <a:endParaRPr kumimoji="1" lang="ja-JP" altLang="en-US" dirty="0"/>
        </a:p>
      </dgm:t>
    </dgm:pt>
    <dgm:pt modelId="{5855B085-80AA-43C0-B071-0087136E34C8}" type="parTrans" cxnId="{5693C281-277C-4643-9594-4084E2E22CCD}">
      <dgm:prSet/>
      <dgm:spPr/>
      <dgm:t>
        <a:bodyPr/>
        <a:lstStyle/>
        <a:p>
          <a:endParaRPr kumimoji="1" lang="ja-JP" altLang="en-US"/>
        </a:p>
      </dgm:t>
    </dgm:pt>
    <dgm:pt modelId="{690A166E-BE9D-4126-A83C-11E15B8AE56D}" type="sibTrans" cxnId="{5693C281-277C-4643-9594-4084E2E22CCD}">
      <dgm:prSet/>
      <dgm:spPr/>
      <dgm:t>
        <a:bodyPr/>
        <a:lstStyle/>
        <a:p>
          <a:endParaRPr kumimoji="1" lang="ja-JP" altLang="en-US"/>
        </a:p>
      </dgm:t>
    </dgm:pt>
    <dgm:pt modelId="{0742EC54-67F4-4680-95F3-60F95CB7E2F9}">
      <dgm:prSet phldrT="[テキスト]"/>
      <dgm:spPr>
        <a:solidFill>
          <a:srgbClr val="008000"/>
        </a:solidFill>
      </dgm:spPr>
      <dgm:t>
        <a:bodyPr/>
        <a:lstStyle/>
        <a:p>
          <a:r>
            <a:rPr kumimoji="1" lang="en-US" altLang="ja-JP" dirty="0" smtClean="0"/>
            <a:t>Upgrade</a:t>
          </a:r>
        </a:p>
        <a:p>
          <a:r>
            <a:rPr kumimoji="1" lang="en-US" altLang="ja-JP" dirty="0" smtClean="0"/>
            <a:t>GOOD</a:t>
          </a:r>
          <a:endParaRPr kumimoji="1" lang="ja-JP" altLang="en-US" dirty="0"/>
        </a:p>
      </dgm:t>
    </dgm:pt>
    <dgm:pt modelId="{F158C901-7920-488D-AFC3-9C6EA74C3557}" type="parTrans" cxnId="{131C648C-35A9-4395-8B3A-2F8C2C069F80}">
      <dgm:prSet/>
      <dgm:spPr/>
      <dgm:t>
        <a:bodyPr/>
        <a:lstStyle/>
        <a:p>
          <a:endParaRPr kumimoji="1" lang="ja-JP" altLang="en-US"/>
        </a:p>
      </dgm:t>
    </dgm:pt>
    <dgm:pt modelId="{C4BCB7BB-3DA1-4D2E-88F7-3090CD4CF7A2}" type="sibTrans" cxnId="{131C648C-35A9-4395-8B3A-2F8C2C069F80}">
      <dgm:prSet/>
      <dgm:spPr/>
      <dgm:t>
        <a:bodyPr/>
        <a:lstStyle/>
        <a:p>
          <a:endParaRPr kumimoji="1" lang="ja-JP" altLang="en-US"/>
        </a:p>
      </dgm:t>
    </dgm:pt>
    <dgm:pt modelId="{78F5DAF6-6459-47BD-BF56-AFDC97120CCA}" type="pres">
      <dgm:prSet presAssocID="{09E8A1EB-36D8-4E09-8C81-0190B1EB68ED}" presName="cycle" presStyleCnt="0">
        <dgm:presLayoutVars>
          <dgm:dir/>
          <dgm:resizeHandles val="exact"/>
        </dgm:presLayoutVars>
      </dgm:prSet>
      <dgm:spPr/>
      <dgm:t>
        <a:bodyPr/>
        <a:lstStyle/>
        <a:p>
          <a:endParaRPr kumimoji="1" lang="ja-JP" altLang="en-US"/>
        </a:p>
      </dgm:t>
    </dgm:pt>
    <dgm:pt modelId="{8F586B17-E9DD-47E2-9D0F-8F18A3942ABC}" type="pres">
      <dgm:prSet presAssocID="{58B15E63-E575-4AA8-B65B-59D8C431CE87}" presName="arrow" presStyleLbl="node1" presStyleIdx="0" presStyleCnt="2" custScaleX="59176" custScaleY="100043">
        <dgm:presLayoutVars>
          <dgm:bulletEnabled val="1"/>
        </dgm:presLayoutVars>
      </dgm:prSet>
      <dgm:spPr/>
      <dgm:t>
        <a:bodyPr/>
        <a:lstStyle/>
        <a:p>
          <a:endParaRPr kumimoji="1" lang="ja-JP" altLang="en-US"/>
        </a:p>
      </dgm:t>
    </dgm:pt>
    <dgm:pt modelId="{F64F5679-F392-45F4-9636-86E572324F55}" type="pres">
      <dgm:prSet presAssocID="{0742EC54-67F4-4680-95F3-60F95CB7E2F9}" presName="arrow" presStyleLbl="node1" presStyleIdx="1" presStyleCnt="2" custScaleX="60785" custScaleY="58667" custRadScaleRad="108218" custRadScaleInc="-221">
        <dgm:presLayoutVars>
          <dgm:bulletEnabled val="1"/>
        </dgm:presLayoutVars>
      </dgm:prSet>
      <dgm:spPr/>
      <dgm:t>
        <a:bodyPr/>
        <a:lstStyle/>
        <a:p>
          <a:endParaRPr kumimoji="1" lang="ja-JP" altLang="en-US"/>
        </a:p>
      </dgm:t>
    </dgm:pt>
  </dgm:ptLst>
  <dgm:cxnLst>
    <dgm:cxn modelId="{2222362A-485F-4C13-9B1A-3C69C29B7A7B}" type="presOf" srcId="{58B15E63-E575-4AA8-B65B-59D8C431CE87}" destId="{8F586B17-E9DD-47E2-9D0F-8F18A3942ABC}" srcOrd="0" destOrd="0" presId="urn:microsoft.com/office/officeart/2005/8/layout/arrow1"/>
    <dgm:cxn modelId="{5693C281-277C-4643-9594-4084E2E22CCD}" srcId="{09E8A1EB-36D8-4E09-8C81-0190B1EB68ED}" destId="{58B15E63-E575-4AA8-B65B-59D8C431CE87}" srcOrd="0" destOrd="0" parTransId="{5855B085-80AA-43C0-B071-0087136E34C8}" sibTransId="{690A166E-BE9D-4126-A83C-11E15B8AE56D}"/>
    <dgm:cxn modelId="{7A4E80EC-8DB6-48FA-BC4F-15342630AC77}" type="presOf" srcId="{0742EC54-67F4-4680-95F3-60F95CB7E2F9}" destId="{F64F5679-F392-45F4-9636-86E572324F55}" srcOrd="0" destOrd="0" presId="urn:microsoft.com/office/officeart/2005/8/layout/arrow1"/>
    <dgm:cxn modelId="{0C68F83B-0DF4-4FB4-AD72-1CB99B0E0BC8}" type="presOf" srcId="{09E8A1EB-36D8-4E09-8C81-0190B1EB68ED}" destId="{78F5DAF6-6459-47BD-BF56-AFDC97120CCA}" srcOrd="0" destOrd="0" presId="urn:microsoft.com/office/officeart/2005/8/layout/arrow1"/>
    <dgm:cxn modelId="{131C648C-35A9-4395-8B3A-2F8C2C069F80}" srcId="{09E8A1EB-36D8-4E09-8C81-0190B1EB68ED}" destId="{0742EC54-67F4-4680-95F3-60F95CB7E2F9}" srcOrd="1" destOrd="0" parTransId="{F158C901-7920-488D-AFC3-9C6EA74C3557}" sibTransId="{C4BCB7BB-3DA1-4D2E-88F7-3090CD4CF7A2}"/>
    <dgm:cxn modelId="{5F5D0DE5-0F1C-4AD0-8906-BF6E40D0E49C}" type="presParOf" srcId="{78F5DAF6-6459-47BD-BF56-AFDC97120CCA}" destId="{8F586B17-E9DD-47E2-9D0F-8F18A3942ABC}" srcOrd="0" destOrd="0" presId="urn:microsoft.com/office/officeart/2005/8/layout/arrow1"/>
    <dgm:cxn modelId="{9093E244-85B2-4D8C-915F-335720A0CF61}" type="presParOf" srcId="{78F5DAF6-6459-47BD-BF56-AFDC97120CCA}" destId="{F64F5679-F392-45F4-9636-86E572324F55}" srcOrd="1" destOrd="0" presId="urn:microsoft.com/office/officeart/2005/8/layout/arrow1"/>
  </dgm:cxnLst>
  <dgm:bg/>
  <dgm:whole/>
</dgm:dataModel>
</file>

<file path=ppt/diagrams/data2.xml><?xml version="1.0" encoding="utf-8"?>
<dgm:dataModel xmlns:dgm="http://schemas.openxmlformats.org/drawingml/2006/diagram" xmlns:a="http://schemas.openxmlformats.org/drawingml/2006/main">
  <dgm:ptLst>
    <dgm:pt modelId="{09E8A1EB-36D8-4E09-8C81-0190B1EB68ED}" type="doc">
      <dgm:prSet loTypeId="urn:microsoft.com/office/officeart/2005/8/layout/arrow1" loCatId="process" qsTypeId="urn:microsoft.com/office/officeart/2005/8/quickstyle/simple1" qsCatId="simple" csTypeId="urn:microsoft.com/office/officeart/2005/8/colors/colorful5" csCatId="colorful" phldr="1"/>
      <dgm:spPr/>
      <dgm:t>
        <a:bodyPr/>
        <a:lstStyle/>
        <a:p>
          <a:endParaRPr kumimoji="1" lang="ja-JP" altLang="en-US"/>
        </a:p>
      </dgm:t>
    </dgm:pt>
    <dgm:pt modelId="{58B15E63-E575-4AA8-B65B-59D8C431CE87}">
      <dgm:prSet phldrT="[テキスト]"/>
      <dgm:spPr>
        <a:solidFill>
          <a:srgbClr val="FF0000"/>
        </a:solidFill>
      </dgm:spPr>
      <dgm:t>
        <a:bodyPr/>
        <a:lstStyle/>
        <a:p>
          <a:r>
            <a:rPr kumimoji="1" lang="en-US" altLang="ja-JP" dirty="0" smtClean="0"/>
            <a:t>No upgrade</a:t>
          </a:r>
        </a:p>
        <a:p>
          <a:r>
            <a:rPr kumimoji="1" lang="en-US" altLang="ja-JP" dirty="0" smtClean="0"/>
            <a:t>BAD</a:t>
          </a:r>
          <a:endParaRPr kumimoji="1" lang="ja-JP" altLang="en-US" dirty="0"/>
        </a:p>
      </dgm:t>
    </dgm:pt>
    <dgm:pt modelId="{5855B085-80AA-43C0-B071-0087136E34C8}" type="parTrans" cxnId="{5693C281-277C-4643-9594-4084E2E22CCD}">
      <dgm:prSet/>
      <dgm:spPr/>
      <dgm:t>
        <a:bodyPr/>
        <a:lstStyle/>
        <a:p>
          <a:endParaRPr kumimoji="1" lang="ja-JP" altLang="en-US"/>
        </a:p>
      </dgm:t>
    </dgm:pt>
    <dgm:pt modelId="{690A166E-BE9D-4126-A83C-11E15B8AE56D}" type="sibTrans" cxnId="{5693C281-277C-4643-9594-4084E2E22CCD}">
      <dgm:prSet/>
      <dgm:spPr/>
      <dgm:t>
        <a:bodyPr/>
        <a:lstStyle/>
        <a:p>
          <a:endParaRPr kumimoji="1" lang="ja-JP" altLang="en-US"/>
        </a:p>
      </dgm:t>
    </dgm:pt>
    <dgm:pt modelId="{0742EC54-67F4-4680-95F3-60F95CB7E2F9}">
      <dgm:prSet phldrT="[テキスト]"/>
      <dgm:spPr>
        <a:solidFill>
          <a:srgbClr val="008000"/>
        </a:solidFill>
      </dgm:spPr>
      <dgm:t>
        <a:bodyPr/>
        <a:lstStyle/>
        <a:p>
          <a:r>
            <a:rPr kumimoji="1" lang="en-US" altLang="ja-JP" dirty="0" smtClean="0"/>
            <a:t>Upgrade</a:t>
          </a:r>
        </a:p>
        <a:p>
          <a:r>
            <a:rPr kumimoji="1" lang="en-US" altLang="ja-JP" dirty="0" smtClean="0"/>
            <a:t>GOOD</a:t>
          </a:r>
          <a:endParaRPr kumimoji="1" lang="ja-JP" altLang="en-US" dirty="0"/>
        </a:p>
      </dgm:t>
    </dgm:pt>
    <dgm:pt modelId="{F158C901-7920-488D-AFC3-9C6EA74C3557}" type="parTrans" cxnId="{131C648C-35A9-4395-8B3A-2F8C2C069F80}">
      <dgm:prSet/>
      <dgm:spPr/>
      <dgm:t>
        <a:bodyPr/>
        <a:lstStyle/>
        <a:p>
          <a:endParaRPr kumimoji="1" lang="ja-JP" altLang="en-US"/>
        </a:p>
      </dgm:t>
    </dgm:pt>
    <dgm:pt modelId="{C4BCB7BB-3DA1-4D2E-88F7-3090CD4CF7A2}" type="sibTrans" cxnId="{131C648C-35A9-4395-8B3A-2F8C2C069F80}">
      <dgm:prSet/>
      <dgm:spPr/>
      <dgm:t>
        <a:bodyPr/>
        <a:lstStyle/>
        <a:p>
          <a:endParaRPr kumimoji="1" lang="ja-JP" altLang="en-US"/>
        </a:p>
      </dgm:t>
    </dgm:pt>
    <dgm:pt modelId="{78F5DAF6-6459-47BD-BF56-AFDC97120CCA}" type="pres">
      <dgm:prSet presAssocID="{09E8A1EB-36D8-4E09-8C81-0190B1EB68ED}" presName="cycle" presStyleCnt="0">
        <dgm:presLayoutVars>
          <dgm:dir/>
          <dgm:resizeHandles val="exact"/>
        </dgm:presLayoutVars>
      </dgm:prSet>
      <dgm:spPr/>
      <dgm:t>
        <a:bodyPr/>
        <a:lstStyle/>
        <a:p>
          <a:endParaRPr kumimoji="1" lang="ja-JP" altLang="en-US"/>
        </a:p>
      </dgm:t>
    </dgm:pt>
    <dgm:pt modelId="{8F586B17-E9DD-47E2-9D0F-8F18A3942ABC}" type="pres">
      <dgm:prSet presAssocID="{58B15E63-E575-4AA8-B65B-59D8C431CE87}" presName="arrow" presStyleLbl="node1" presStyleIdx="0" presStyleCnt="2" custAng="5400000" custScaleX="65094" custRadScaleRad="114009" custRadScaleInc="47479">
        <dgm:presLayoutVars>
          <dgm:bulletEnabled val="1"/>
        </dgm:presLayoutVars>
      </dgm:prSet>
      <dgm:spPr/>
      <dgm:t>
        <a:bodyPr/>
        <a:lstStyle/>
        <a:p>
          <a:endParaRPr kumimoji="1" lang="ja-JP" altLang="en-US"/>
        </a:p>
      </dgm:t>
    </dgm:pt>
    <dgm:pt modelId="{F64F5679-F392-45F4-9636-86E572324F55}" type="pres">
      <dgm:prSet presAssocID="{0742EC54-67F4-4680-95F3-60F95CB7E2F9}" presName="arrow" presStyleLbl="node1" presStyleIdx="1" presStyleCnt="2" custAng="5400000" custScaleX="65094" custScaleY="100001" custRadScaleRad="159127" custRadScaleInc="49076">
        <dgm:presLayoutVars>
          <dgm:bulletEnabled val="1"/>
        </dgm:presLayoutVars>
      </dgm:prSet>
      <dgm:spPr/>
      <dgm:t>
        <a:bodyPr/>
        <a:lstStyle/>
        <a:p>
          <a:endParaRPr kumimoji="1" lang="ja-JP" altLang="en-US"/>
        </a:p>
      </dgm:t>
    </dgm:pt>
  </dgm:ptLst>
  <dgm:cxnLst>
    <dgm:cxn modelId="{80A9B2D3-0FBA-488B-BEF1-B65B815A83DD}" type="presOf" srcId="{0742EC54-67F4-4680-95F3-60F95CB7E2F9}" destId="{F64F5679-F392-45F4-9636-86E572324F55}" srcOrd="0" destOrd="0" presId="urn:microsoft.com/office/officeart/2005/8/layout/arrow1"/>
    <dgm:cxn modelId="{5693C281-277C-4643-9594-4084E2E22CCD}" srcId="{09E8A1EB-36D8-4E09-8C81-0190B1EB68ED}" destId="{58B15E63-E575-4AA8-B65B-59D8C431CE87}" srcOrd="0" destOrd="0" parTransId="{5855B085-80AA-43C0-B071-0087136E34C8}" sibTransId="{690A166E-BE9D-4126-A83C-11E15B8AE56D}"/>
    <dgm:cxn modelId="{6D3A37DA-AB3D-49FF-B898-00B97C5CBA63}" type="presOf" srcId="{58B15E63-E575-4AA8-B65B-59D8C431CE87}" destId="{8F586B17-E9DD-47E2-9D0F-8F18A3942ABC}" srcOrd="0" destOrd="0" presId="urn:microsoft.com/office/officeart/2005/8/layout/arrow1"/>
    <dgm:cxn modelId="{131C648C-35A9-4395-8B3A-2F8C2C069F80}" srcId="{09E8A1EB-36D8-4E09-8C81-0190B1EB68ED}" destId="{0742EC54-67F4-4680-95F3-60F95CB7E2F9}" srcOrd="1" destOrd="0" parTransId="{F158C901-7920-488D-AFC3-9C6EA74C3557}" sibTransId="{C4BCB7BB-3DA1-4D2E-88F7-3090CD4CF7A2}"/>
    <dgm:cxn modelId="{CA185718-4D9C-4002-9F42-E432CE6DDE7C}" type="presOf" srcId="{09E8A1EB-36D8-4E09-8C81-0190B1EB68ED}" destId="{78F5DAF6-6459-47BD-BF56-AFDC97120CCA}" srcOrd="0" destOrd="0" presId="urn:microsoft.com/office/officeart/2005/8/layout/arrow1"/>
    <dgm:cxn modelId="{A15BA63D-3122-4062-B833-8AD4B77DC43A}" type="presParOf" srcId="{78F5DAF6-6459-47BD-BF56-AFDC97120CCA}" destId="{8F586B17-E9DD-47E2-9D0F-8F18A3942ABC}" srcOrd="0" destOrd="0" presId="urn:microsoft.com/office/officeart/2005/8/layout/arrow1"/>
    <dgm:cxn modelId="{EF18AA70-BAC6-4B84-BC84-3AF2195ED5DE}" type="presParOf" srcId="{78F5DAF6-6459-47BD-BF56-AFDC97120CCA}" destId="{F64F5679-F392-45F4-9636-86E572324F55}" srcOrd="1" destOrd="0" presId="urn:microsoft.com/office/officeart/2005/8/layout/arrow1"/>
  </dgm:cxnLst>
  <dgm:bg/>
  <dgm:whole/>
</dgm:dataModel>
</file>

<file path=ppt/diagrams/layout1.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8.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47.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image" Target="../media/image173.jpe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93.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 Id="rId5" Type="http://schemas.openxmlformats.org/officeDocument/2006/relationships/image" Target="../media/image24.png"/><Relationship Id="rId4" Type="http://schemas.openxmlformats.org/officeDocument/2006/relationships/image" Target="../media/image23.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2.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2.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88.wmf"/><Relationship Id="rId2" Type="http://schemas.openxmlformats.org/officeDocument/2006/relationships/image" Target="../media/image87.wmf"/><Relationship Id="rId1" Type="http://schemas.openxmlformats.org/officeDocument/2006/relationships/image" Target="../media/image82.wmf"/><Relationship Id="rId5" Type="http://schemas.openxmlformats.org/officeDocument/2006/relationships/image" Target="../media/image90.wmf"/><Relationship Id="rId4" Type="http://schemas.openxmlformats.org/officeDocument/2006/relationships/image" Target="../media/image89.wmf"/></Relationships>
</file>

<file path=ppt/drawings/_rels/vmlDrawing8.vml.rels><?xml version="1.0" encoding="UTF-8" standalone="yes"?>
<Relationships xmlns="http://schemas.openxmlformats.org/package/2006/relationships"><Relationship Id="rId8" Type="http://schemas.openxmlformats.org/officeDocument/2006/relationships/image" Target="../media/image104.wmf"/><Relationship Id="rId3" Type="http://schemas.openxmlformats.org/officeDocument/2006/relationships/image" Target="../media/image99.wmf"/><Relationship Id="rId7" Type="http://schemas.openxmlformats.org/officeDocument/2006/relationships/image" Target="../media/image103.wmf"/><Relationship Id="rId2" Type="http://schemas.openxmlformats.org/officeDocument/2006/relationships/image" Target="../media/image98.wmf"/><Relationship Id="rId1" Type="http://schemas.openxmlformats.org/officeDocument/2006/relationships/image" Target="../media/image82.wmf"/><Relationship Id="rId6" Type="http://schemas.openxmlformats.org/officeDocument/2006/relationships/image" Target="../media/image102.wmf"/><Relationship Id="rId5" Type="http://schemas.openxmlformats.org/officeDocument/2006/relationships/image" Target="../media/image101.wmf"/><Relationship Id="rId4" Type="http://schemas.openxmlformats.org/officeDocument/2006/relationships/image" Target="../media/image100.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39.wmf"/><Relationship Id="rId2" Type="http://schemas.openxmlformats.org/officeDocument/2006/relationships/image" Target="../media/image138.wmf"/><Relationship Id="rId1" Type="http://schemas.openxmlformats.org/officeDocument/2006/relationships/image" Target="../media/image13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4307046" cy="340281"/>
          </a:xfrm>
          <a:prstGeom prst="rect">
            <a:avLst/>
          </a:prstGeom>
        </p:spPr>
        <p:txBody>
          <a:bodyPr vert="horz" lIns="91440" tIns="45720" rIns="91440" bIns="45720" rtlCol="0"/>
          <a:lstStyle>
            <a:lvl1pPr algn="l">
              <a:defRPr sz="1200"/>
            </a:lvl1pPr>
          </a:lstStyle>
          <a:p>
            <a:endParaRPr lang="en-US"/>
          </a:p>
        </p:txBody>
      </p:sp>
      <p:sp>
        <p:nvSpPr>
          <p:cNvPr id="3" name="日付プレースホルダ 2"/>
          <p:cNvSpPr>
            <a:spLocks noGrp="1"/>
          </p:cNvSpPr>
          <p:nvPr>
            <p:ph type="dt" sz="quarter" idx="1"/>
          </p:nvPr>
        </p:nvSpPr>
        <p:spPr>
          <a:xfrm>
            <a:off x="5630567" y="0"/>
            <a:ext cx="4307046" cy="340281"/>
          </a:xfrm>
          <a:prstGeom prst="rect">
            <a:avLst/>
          </a:prstGeom>
        </p:spPr>
        <p:txBody>
          <a:bodyPr vert="horz" lIns="91440" tIns="45720" rIns="91440" bIns="45720" rtlCol="0"/>
          <a:lstStyle>
            <a:lvl1pPr algn="r">
              <a:defRPr sz="1200"/>
            </a:lvl1pPr>
          </a:lstStyle>
          <a:p>
            <a:fld id="{2977CE31-7663-49D3-8EBF-661E09DFC806}" type="datetimeFigureOut">
              <a:rPr lang="en-US" smtClean="0"/>
              <a:pPr/>
              <a:t>10/19/2011</a:t>
            </a:fld>
            <a:endParaRPr lang="en-US"/>
          </a:p>
        </p:txBody>
      </p:sp>
      <p:sp>
        <p:nvSpPr>
          <p:cNvPr id="4" name="フッター プレースホルダ 3"/>
          <p:cNvSpPr>
            <a:spLocks noGrp="1"/>
          </p:cNvSpPr>
          <p:nvPr>
            <p:ph type="ftr" sz="quarter" idx="2"/>
          </p:nvPr>
        </p:nvSpPr>
        <p:spPr>
          <a:xfrm>
            <a:off x="0" y="6463757"/>
            <a:ext cx="4307046" cy="340281"/>
          </a:xfrm>
          <a:prstGeom prst="rect">
            <a:avLst/>
          </a:prstGeom>
        </p:spPr>
        <p:txBody>
          <a:bodyPr vert="horz" lIns="91440" tIns="45720" rIns="91440" bIns="45720" rtlCol="0" anchor="b"/>
          <a:lstStyle>
            <a:lvl1pPr algn="l">
              <a:defRPr sz="1200"/>
            </a:lvl1pPr>
          </a:lstStyle>
          <a:p>
            <a:endParaRPr lang="en-US"/>
          </a:p>
        </p:txBody>
      </p:sp>
      <p:sp>
        <p:nvSpPr>
          <p:cNvPr id="5" name="スライド番号プレースホルダ 4"/>
          <p:cNvSpPr>
            <a:spLocks noGrp="1"/>
          </p:cNvSpPr>
          <p:nvPr>
            <p:ph type="sldNum" sz="quarter" idx="3"/>
          </p:nvPr>
        </p:nvSpPr>
        <p:spPr>
          <a:xfrm>
            <a:off x="5630567" y="6463757"/>
            <a:ext cx="4307046" cy="340281"/>
          </a:xfrm>
          <a:prstGeom prst="rect">
            <a:avLst/>
          </a:prstGeom>
        </p:spPr>
        <p:txBody>
          <a:bodyPr vert="horz" lIns="91440" tIns="45720" rIns="91440" bIns="45720" rtlCol="0" anchor="b"/>
          <a:lstStyle>
            <a:lvl1pPr algn="r">
              <a:defRPr sz="1200"/>
            </a:lvl1pPr>
          </a:lstStyle>
          <a:p>
            <a:fld id="{55D1DEFE-F5B9-4A11-AEF8-63B1A6CBB45F}" type="slidenum">
              <a:rPr lang="en-US" smtClean="0"/>
              <a:pPr/>
              <a:t>&lt;#&gt;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4307046" cy="340281"/>
          </a:xfrm>
          <a:prstGeom prst="rect">
            <a:avLst/>
          </a:prstGeom>
        </p:spPr>
        <p:txBody>
          <a:bodyPr vert="horz" lIns="91440" tIns="45720" rIns="91440" bIns="45720" rtlCol="0"/>
          <a:lstStyle>
            <a:lvl1pPr algn="l">
              <a:defRPr sz="1200"/>
            </a:lvl1pPr>
          </a:lstStyle>
          <a:p>
            <a:endParaRPr lang="en-US"/>
          </a:p>
        </p:txBody>
      </p:sp>
      <p:sp>
        <p:nvSpPr>
          <p:cNvPr id="3" name="日付プレースホルダ 2"/>
          <p:cNvSpPr>
            <a:spLocks noGrp="1"/>
          </p:cNvSpPr>
          <p:nvPr>
            <p:ph type="dt" idx="1"/>
          </p:nvPr>
        </p:nvSpPr>
        <p:spPr>
          <a:xfrm>
            <a:off x="5629992" y="0"/>
            <a:ext cx="4307046" cy="340281"/>
          </a:xfrm>
          <a:prstGeom prst="rect">
            <a:avLst/>
          </a:prstGeom>
        </p:spPr>
        <p:txBody>
          <a:bodyPr vert="horz" lIns="91440" tIns="45720" rIns="91440" bIns="45720" rtlCol="0"/>
          <a:lstStyle>
            <a:lvl1pPr algn="r">
              <a:defRPr sz="1200"/>
            </a:lvl1pPr>
          </a:lstStyle>
          <a:p>
            <a:fld id="{5C40DA58-3BB9-49BC-B985-68709432B6C0}" type="datetimeFigureOut">
              <a:rPr lang="en-US" smtClean="0"/>
              <a:pPr/>
              <a:t>10/19/2011</a:t>
            </a:fld>
            <a:endParaRPr lang="en-US"/>
          </a:p>
        </p:txBody>
      </p:sp>
      <p:sp>
        <p:nvSpPr>
          <p:cNvPr id="4" name="スライド イメージ プレースホルダ 3"/>
          <p:cNvSpPr>
            <a:spLocks noGrp="1" noRot="1" noChangeAspect="1"/>
          </p:cNvSpPr>
          <p:nvPr>
            <p:ph type="sldImg" idx="2"/>
          </p:nvPr>
        </p:nvSpPr>
        <p:spPr>
          <a:xfrm>
            <a:off x="3268663" y="511175"/>
            <a:ext cx="3402012" cy="2551113"/>
          </a:xfrm>
          <a:prstGeom prst="rect">
            <a:avLst/>
          </a:prstGeom>
          <a:noFill/>
          <a:ln w="12700">
            <a:solidFill>
              <a:prstClr val="black"/>
            </a:solidFill>
          </a:ln>
        </p:spPr>
        <p:txBody>
          <a:bodyPr vert="horz" lIns="91440" tIns="45720" rIns="91440" bIns="45720" rtlCol="0" anchor="ctr"/>
          <a:lstStyle/>
          <a:p>
            <a:endParaRPr lang="en-US"/>
          </a:p>
        </p:txBody>
      </p:sp>
      <p:sp>
        <p:nvSpPr>
          <p:cNvPr id="5" name="ノート プレースホルダ 4"/>
          <p:cNvSpPr>
            <a:spLocks noGrp="1"/>
          </p:cNvSpPr>
          <p:nvPr>
            <p:ph type="body" sz="quarter" idx="3"/>
          </p:nvPr>
        </p:nvSpPr>
        <p:spPr>
          <a:xfrm>
            <a:off x="993934" y="3232666"/>
            <a:ext cx="7951470" cy="3062526"/>
          </a:xfrm>
          <a:prstGeom prst="rect">
            <a:avLst/>
          </a:prstGeom>
        </p:spPr>
        <p:txBody>
          <a:bodyPr vert="horz" lIns="91440" tIns="45720" rIns="91440" bIns="45720" rtlCol="0">
            <a:normAutofit/>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6" name="フッター プレースホルダ 5"/>
          <p:cNvSpPr>
            <a:spLocks noGrp="1"/>
          </p:cNvSpPr>
          <p:nvPr>
            <p:ph type="ftr" sz="quarter" idx="4"/>
          </p:nvPr>
        </p:nvSpPr>
        <p:spPr>
          <a:xfrm>
            <a:off x="0" y="6464151"/>
            <a:ext cx="4307046" cy="340281"/>
          </a:xfrm>
          <a:prstGeom prst="rect">
            <a:avLst/>
          </a:prstGeom>
        </p:spPr>
        <p:txBody>
          <a:bodyPr vert="horz" lIns="91440" tIns="45720" rIns="91440" bIns="45720" rtlCol="0" anchor="b"/>
          <a:lstStyle>
            <a:lvl1pPr algn="l">
              <a:defRPr sz="1200"/>
            </a:lvl1pPr>
          </a:lstStyle>
          <a:p>
            <a:endParaRPr lang="en-US"/>
          </a:p>
        </p:txBody>
      </p:sp>
      <p:sp>
        <p:nvSpPr>
          <p:cNvPr id="7" name="スライド番号プレースホルダ 6"/>
          <p:cNvSpPr>
            <a:spLocks noGrp="1"/>
          </p:cNvSpPr>
          <p:nvPr>
            <p:ph type="sldNum" sz="quarter" idx="5"/>
          </p:nvPr>
        </p:nvSpPr>
        <p:spPr>
          <a:xfrm>
            <a:off x="5629992" y="6464151"/>
            <a:ext cx="4307046" cy="340281"/>
          </a:xfrm>
          <a:prstGeom prst="rect">
            <a:avLst/>
          </a:prstGeom>
        </p:spPr>
        <p:txBody>
          <a:bodyPr vert="horz" lIns="91440" tIns="45720" rIns="91440" bIns="45720" rtlCol="0" anchor="b"/>
          <a:lstStyle>
            <a:lvl1pPr algn="r">
              <a:defRPr sz="1200"/>
            </a:lvl1pPr>
          </a:lstStyle>
          <a:p>
            <a:fld id="{B18882CB-BF46-46EA-ADD5-1991DBE2E2E9}" type="slidenum">
              <a:rPr lang="en-US" smtClean="0"/>
              <a:pPr/>
              <a:t>&lt;#&gt;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80899"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dirty="0" smtClean="0"/>
          </a:p>
        </p:txBody>
      </p:sp>
      <p:sp>
        <p:nvSpPr>
          <p:cNvPr id="80900"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B796119-6944-4EB2-87C1-52F7DB146511}" type="slidenum">
              <a:rPr lang="ja-JP" altLang="en-US" smtClean="0">
                <a:latin typeface="Arial" pitchFamily="34" charset="0"/>
              </a:rPr>
              <a:pPr/>
              <a:t>28</a:t>
            </a:fld>
            <a:endParaRPr lang="ja-JP" altLang="en-US"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p:spPr>
      </p:sp>
      <p:sp>
        <p:nvSpPr>
          <p:cNvPr id="107523" name="Notes Placeholder 2"/>
          <p:cNvSpPr>
            <a:spLocks noGrp="1"/>
          </p:cNvSpPr>
          <p:nvPr>
            <p:ph type="body" idx="1"/>
          </p:nvPr>
        </p:nvSpPr>
        <p:spPr bwMode="auto">
          <a:noFill/>
        </p:spPr>
        <p:txBody>
          <a:bodyPr/>
          <a:lstStyle/>
          <a:p>
            <a:pPr eaLnBrk="1" hangingPunct="1">
              <a:spcBef>
                <a:spcPct val="0"/>
              </a:spcBef>
            </a:pPr>
            <a:endParaRPr lang="ja-JP" altLang="en-US" smtClean="0"/>
          </a:p>
        </p:txBody>
      </p:sp>
      <p:sp>
        <p:nvSpPr>
          <p:cNvPr id="107524" name="Slide Number Placeholder 3"/>
          <p:cNvSpPr>
            <a:spLocks noGrp="1"/>
          </p:cNvSpPr>
          <p:nvPr>
            <p:ph type="sldNum" sz="quarter" idx="5"/>
          </p:nvPr>
        </p:nvSpPr>
        <p:spPr bwMode="auto">
          <a:noFill/>
          <a:ln>
            <a:miter lim="800000"/>
            <a:headEnd/>
            <a:tailEnd/>
          </a:ln>
        </p:spPr>
        <p:txBody>
          <a:bodyPr/>
          <a:lstStyle/>
          <a:p>
            <a:fld id="{B2A0CD9F-A227-47D6-85C1-6A4F8588FAD3}" type="slidenum">
              <a:rPr lang="en-US" altLang="ja-JP" smtClean="0"/>
              <a:pPr/>
              <a:t>42</a:t>
            </a:fld>
            <a:endParaRPr lang="en-US" altLang="ja-JP"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4624E1E1-BBBD-436E-85D9-890A2500F428}" type="slidenum">
              <a:rPr lang="ja-JP" altLang="en-US" smtClean="0"/>
              <a:pPr>
                <a:defRPr/>
              </a:pPr>
              <a:t>43</a:t>
            </a:fld>
            <a:endParaRPr lang="ja-JP"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スライド イメージ プレースホルダ 1"/>
          <p:cNvSpPr>
            <a:spLocks noGrp="1" noRot="1" noChangeAspect="1"/>
          </p:cNvSpPr>
          <p:nvPr>
            <p:ph type="sldImg"/>
          </p:nvPr>
        </p:nvSpPr>
        <p:spPr bwMode="auto">
          <a:noFill/>
          <a:ln>
            <a:solidFill>
              <a:srgbClr val="000000"/>
            </a:solidFill>
            <a:miter lim="800000"/>
            <a:headEnd/>
            <a:tailEnd/>
          </a:ln>
        </p:spPr>
      </p:sp>
      <p:sp>
        <p:nvSpPr>
          <p:cNvPr id="30722"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30723"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E96A82ED-5430-46B0-893D-3DC37883A382}" type="slidenum">
              <a:rPr lang="ja-JP" altLang="en-US">
                <a:solidFill>
                  <a:prstClr val="black"/>
                </a:solidFill>
              </a:rPr>
              <a:pPr>
                <a:defRPr/>
              </a:pPr>
              <a:t>48</a:t>
            </a:fld>
            <a:endParaRPr lang="en-US" altLang="ja-JP">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B980569E-9882-4B4F-B99B-0DA34C9A5BDA}" type="slidenum">
              <a:rPr lang="fr-FR">
                <a:solidFill>
                  <a:prstClr val="black"/>
                </a:solidFill>
              </a:rPr>
              <a:pPr/>
              <a:t>49</a:t>
            </a:fld>
            <a:endParaRPr lang="fr-FR">
              <a:solidFill>
                <a:prstClr val="black"/>
              </a:solidFill>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スライド イメージ プレースホルダ 1"/>
          <p:cNvSpPr>
            <a:spLocks noGrp="1" noRot="1" noChangeAspect="1"/>
          </p:cNvSpPr>
          <p:nvPr>
            <p:ph type="sldImg"/>
          </p:nvPr>
        </p:nvSpPr>
        <p:spPr bwMode="auto">
          <a:noFill/>
          <a:ln>
            <a:solidFill>
              <a:srgbClr val="000000"/>
            </a:solidFill>
            <a:miter lim="800000"/>
            <a:headEnd/>
            <a:tailEnd/>
          </a:ln>
        </p:spPr>
      </p:sp>
      <p:sp>
        <p:nvSpPr>
          <p:cNvPr id="32770"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32771"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47F19ECA-67D2-44C1-B2DF-3FC9C0DB3B0E}" type="slidenum">
              <a:rPr lang="en-US" altLang="ja-JP">
                <a:solidFill>
                  <a:prstClr val="black"/>
                </a:solidFill>
              </a:rPr>
              <a:pPr>
                <a:defRPr/>
              </a:pPr>
              <a:t>51</a:t>
            </a:fld>
            <a:endParaRPr lang="en-US" altLang="ja-JP">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Rot="1" noChangeAspect="1" noChangeArrowheads="1" noTextEdit="1"/>
          </p:cNvSpPr>
          <p:nvPr>
            <p:ph type="sldImg"/>
          </p:nvPr>
        </p:nvSpPr>
        <p:spPr>
          <a:xfrm>
            <a:off x="3273425" y="512763"/>
            <a:ext cx="3400425" cy="2549525"/>
          </a:xfrm>
          <a:ln/>
        </p:spPr>
      </p:sp>
      <p:sp>
        <p:nvSpPr>
          <p:cNvPr id="285699" name="Rectangle 3"/>
          <p:cNvSpPr>
            <a:spLocks noGrp="1" noChangeArrowheads="1"/>
          </p:cNvSpPr>
          <p:nvPr>
            <p:ph type="body" idx="1"/>
          </p:nvPr>
        </p:nvSpPr>
        <p:spPr>
          <a:xfrm>
            <a:off x="1325570" y="3232150"/>
            <a:ext cx="7288212" cy="3062288"/>
          </a:xfrm>
          <a:noFill/>
          <a:ln/>
        </p:spPr>
        <p:txBody>
          <a:bodyPr/>
          <a:lstStyle/>
          <a:p>
            <a:endParaRPr lang="ja-JP" altLang="en-US" smtClean="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スライド イメージ プレースホルダ 1"/>
          <p:cNvSpPr>
            <a:spLocks noGrp="1" noRot="1" noChangeAspect="1" noTextEdit="1"/>
          </p:cNvSpPr>
          <p:nvPr>
            <p:ph type="sldImg"/>
          </p:nvPr>
        </p:nvSpPr>
        <p:spPr>
          <a:ln/>
        </p:spPr>
      </p:sp>
      <p:sp>
        <p:nvSpPr>
          <p:cNvPr id="84995" name="ノート プレースホルダ 2"/>
          <p:cNvSpPr>
            <a:spLocks noGrp="1"/>
          </p:cNvSpPr>
          <p:nvPr>
            <p:ph type="body" idx="1"/>
          </p:nvPr>
        </p:nvSpPr>
        <p:spPr>
          <a:noFill/>
          <a:ln/>
        </p:spPr>
        <p:txBody>
          <a:bodyPr/>
          <a:lstStyle/>
          <a:p>
            <a:endParaRPr kumimoji="1" lang="ja-JP" altLang="en-US" smtClean="0"/>
          </a:p>
        </p:txBody>
      </p:sp>
      <p:sp>
        <p:nvSpPr>
          <p:cNvPr id="84996" name="スライド番号プレースホルダ 3"/>
          <p:cNvSpPr>
            <a:spLocks noGrp="1"/>
          </p:cNvSpPr>
          <p:nvPr>
            <p:ph type="sldNum" sz="quarter" idx="5"/>
          </p:nvPr>
        </p:nvSpPr>
        <p:spPr>
          <a:noFill/>
        </p:spPr>
        <p:txBody>
          <a:bodyPr/>
          <a:lstStyle/>
          <a:p>
            <a:fld id="{19DB7454-659C-477D-BB06-A7B7A643C3BD}" type="slidenum">
              <a:rPr lang="ja-JP" altLang="en-US" smtClean="0">
                <a:solidFill>
                  <a:srgbClr val="000000"/>
                </a:solidFill>
              </a:rPr>
              <a:pPr/>
              <a:t>53</a:t>
            </a:fld>
            <a:endParaRPr lang="ja-JP" altLang="en-US" smtClean="0">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6C9B8DE6-BF17-45D5-80F3-67FE60C369A2}" type="slidenum">
              <a:rPr kumimoji="1" lang="ja-JP" altLang="en-US" smtClean="0"/>
              <a:pPr/>
              <a:t>54</a:t>
            </a:fld>
            <a:endParaRPr kumimoji="1" lang="ja-JP"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58614EBB-8576-4103-911D-0BCA5203C07F}" type="slidenum">
              <a:rPr lang="en-US" altLang="ja-JP" smtClean="0"/>
              <a:pPr>
                <a:defRPr/>
              </a:pPr>
              <a:t>56</a:t>
            </a:fld>
            <a:endParaRPr lang="en-US" altLang="ja-JP"/>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pPr defTabSz="965200"/>
            <a:fld id="{427791D0-9A03-4DC9-AC24-7B764E9B5FF1}" type="slidenum">
              <a:rPr lang="en-US" smtClean="0"/>
              <a:pPr defTabSz="965200"/>
              <a:t>58</a:t>
            </a:fld>
            <a:endParaRPr lang="en-US" smtClean="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68611"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dirty="0" smtClean="0"/>
          </a:p>
        </p:txBody>
      </p:sp>
      <p:sp>
        <p:nvSpPr>
          <p:cNvPr id="68612"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F7BD7BE-F93C-439E-81E1-421C3E90AC27}" type="slidenum">
              <a:rPr lang="ja-JP" altLang="en-US" smtClean="0">
                <a:latin typeface="Arial" pitchFamily="34" charset="0"/>
              </a:rPr>
              <a:pPr/>
              <a:t>29</a:t>
            </a:fld>
            <a:endParaRPr lang="ja-JP" altLang="en-US" smtClean="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スライド イメージ プレースホルダ 1"/>
          <p:cNvSpPr>
            <a:spLocks noGrp="1" noRot="1" noChangeAspect="1" noTextEdit="1"/>
          </p:cNvSpPr>
          <p:nvPr>
            <p:ph type="sldImg"/>
          </p:nvPr>
        </p:nvSpPr>
        <p:spPr>
          <a:ln/>
        </p:spPr>
      </p:sp>
      <p:sp>
        <p:nvSpPr>
          <p:cNvPr id="92163" name="ノート プレースホルダ 2"/>
          <p:cNvSpPr>
            <a:spLocks noGrp="1"/>
          </p:cNvSpPr>
          <p:nvPr>
            <p:ph type="body" idx="1"/>
          </p:nvPr>
        </p:nvSpPr>
        <p:spPr>
          <a:noFill/>
          <a:ln/>
        </p:spPr>
        <p:txBody>
          <a:bodyPr/>
          <a:lstStyle/>
          <a:p>
            <a:endParaRPr kumimoji="1" lang="ja-JP" altLang="en-US" smtClean="0"/>
          </a:p>
        </p:txBody>
      </p:sp>
      <p:sp>
        <p:nvSpPr>
          <p:cNvPr id="92164" name="スライド番号プレースホルダ 3"/>
          <p:cNvSpPr>
            <a:spLocks noGrp="1"/>
          </p:cNvSpPr>
          <p:nvPr>
            <p:ph type="sldNum" sz="quarter" idx="5"/>
          </p:nvPr>
        </p:nvSpPr>
        <p:spPr>
          <a:noFill/>
        </p:spPr>
        <p:txBody>
          <a:bodyPr/>
          <a:lstStyle/>
          <a:p>
            <a:fld id="{0FB077A5-ADAD-4C39-BC5E-DA3F438508F8}" type="slidenum">
              <a:rPr kumimoji="1" lang="ja-JP" altLang="en-US" smtClean="0"/>
              <a:pPr/>
              <a:t>60</a:t>
            </a:fld>
            <a:endParaRPr kumimoji="1" lang="ja-JP"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03427"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dirty="0" smtClean="0"/>
          </a:p>
        </p:txBody>
      </p:sp>
      <p:sp>
        <p:nvSpPr>
          <p:cNvPr id="103428"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4127DA0-8549-434A-A1BA-D7B56DD66BD7}" type="slidenum">
              <a:rPr lang="ja-JP" altLang="en-US" smtClean="0">
                <a:latin typeface="Arial" pitchFamily="34" charset="0"/>
              </a:rPr>
              <a:pPr/>
              <a:t>61</a:t>
            </a:fld>
            <a:endParaRPr lang="ja-JP" altLang="en-US" smtClean="0">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C942B34-68E9-45D9-9B3E-A24CED3ABF94}" type="slidenum">
              <a:rPr lang="en-US" altLang="ja-JP"/>
              <a:pPr fontAlgn="base">
                <a:spcBef>
                  <a:spcPct val="0"/>
                </a:spcBef>
                <a:spcAft>
                  <a:spcPct val="0"/>
                </a:spcAft>
                <a:defRPr/>
              </a:pPr>
              <a:t>64</a:t>
            </a:fld>
            <a:endParaRPr lang="en-US" altLang="ja-JP"/>
          </a:p>
        </p:txBody>
      </p:sp>
      <p:sp>
        <p:nvSpPr>
          <p:cNvPr id="194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4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ja-JP"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BE991CC-6DF0-4CDF-B12A-714F98374B42}" type="slidenum">
              <a:rPr lang="en-US" altLang="ja-JP"/>
              <a:pPr fontAlgn="base">
                <a:spcBef>
                  <a:spcPct val="0"/>
                </a:spcBef>
                <a:spcAft>
                  <a:spcPct val="0"/>
                </a:spcAft>
                <a:defRPr/>
              </a:pPr>
              <a:t>65</a:t>
            </a:fld>
            <a:endParaRPr lang="en-US" altLang="ja-JP"/>
          </a:p>
        </p:txBody>
      </p:sp>
      <p:sp>
        <p:nvSpPr>
          <p:cNvPr id="11264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264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ja-JP" smtClean="0">
              <a:ea typeface="ＭＳ Ｐ明朝" pitchFamily="18"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3906" name="Rectangle 3"/>
          <p:cNvSpPr>
            <a:spLocks noGrp="1" noChangeArrowheads="1"/>
          </p:cNvSpPr>
          <p:nvPr>
            <p:ph type="body" idx="1"/>
          </p:nvPr>
        </p:nvSpPr>
        <p:spPr bwMode="auto">
          <a:xfrm>
            <a:off x="991634" y="3232666"/>
            <a:ext cx="7956072" cy="3062526"/>
          </a:xfrm>
          <a:noFill/>
        </p:spPr>
        <p:txBody>
          <a:bodyPr wrap="square" numCol="1" anchor="t" anchorCtr="0" compatLnSpc="1">
            <a:prstTxWarp prst="textNoShape">
              <a:avLst/>
            </a:prstTxWarp>
          </a:bodyPr>
          <a:lstStyle/>
          <a:p>
            <a:pPr eaLnBrk="1" hangingPunct="1">
              <a:spcBef>
                <a:spcPct val="0"/>
              </a:spcBef>
            </a:pPr>
            <a:r>
              <a:rPr lang="ja-JP" altLang="en-US" sz="1500" smtClean="0">
                <a:latin typeface="ＭＳ ゴシック" pitchFamily="49" charset="-128"/>
                <a:ea typeface="ＭＳ ゴシック" pitchFamily="49" charset="-128"/>
              </a:rPr>
              <a:t>以上、加速器の現状を述べましたが、それでは，この施設を用いてどんな研究を展開するのかという話題に移りたいと思います。</a:t>
            </a:r>
          </a:p>
          <a:p>
            <a:pPr eaLnBrk="1" hangingPunct="1">
              <a:spcBef>
                <a:spcPct val="0"/>
              </a:spcBef>
            </a:pPr>
            <a:r>
              <a:rPr lang="ja-JP" altLang="en-US" sz="1500" smtClean="0">
                <a:latin typeface="ＭＳ ゴシック" pitchFamily="49" charset="-128"/>
                <a:ea typeface="ＭＳ ゴシック" pitchFamily="49" charset="-128"/>
              </a:rPr>
              <a:t>この写真はさっきの写真とよく似ておりますが、実験室がよく見えるように、逆方向の南から北方向を眺めたものです。</a:t>
            </a:r>
          </a:p>
          <a:p>
            <a:pPr eaLnBrk="1" hangingPunct="1">
              <a:spcBef>
                <a:spcPct val="0"/>
              </a:spcBef>
            </a:pPr>
            <a:r>
              <a:rPr lang="ja-JP" altLang="en-US" sz="1500" smtClean="0">
                <a:latin typeface="ＭＳ ゴシック" pitchFamily="49" charset="-128"/>
                <a:ea typeface="ＭＳ ゴシック" pitchFamily="49" charset="-128"/>
              </a:rPr>
              <a:t>本年度末には、物質生命科学実験施設とハドロン実験施設において実験が始まります。そして、来年度早々には、ニュートリノビームを神岡の方に送ることにしております。</a:t>
            </a:r>
          </a:p>
          <a:p>
            <a:pPr eaLnBrk="1" hangingPunct="1">
              <a:spcBef>
                <a:spcPct val="0"/>
              </a:spcBef>
            </a:pPr>
            <a:r>
              <a:rPr lang="ja-JP" altLang="en-US" sz="1500" smtClean="0">
                <a:latin typeface="ＭＳ ゴシック" pitchFamily="49" charset="-128"/>
                <a:ea typeface="ＭＳ ゴシック" pitchFamily="49" charset="-128"/>
              </a:rPr>
              <a:t>実験室としては３つありますので、それぞれでどんな科学が展開されるのかをザッと眺めたいと思います。</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94D29A8-DEB4-4980-BDBA-8D35CA210584}" type="slidenum">
              <a:rPr lang="en-US" altLang="ja-JP">
                <a:latin typeface="Arial" charset="0"/>
              </a:rPr>
              <a:pPr fontAlgn="base">
                <a:spcBef>
                  <a:spcPct val="0"/>
                </a:spcBef>
                <a:spcAft>
                  <a:spcPct val="0"/>
                </a:spcAft>
                <a:defRPr/>
              </a:pPr>
              <a:t>67</a:t>
            </a:fld>
            <a:endParaRPr lang="en-US" altLang="ja-JP">
              <a:latin typeface="Arial" charset="0"/>
            </a:endParaRPr>
          </a:p>
        </p:txBody>
      </p:sp>
      <p:sp>
        <p:nvSpPr>
          <p:cNvPr id="125954" name="Rectangle 2"/>
          <p:cNvSpPr>
            <a:spLocks noGrp="1" noRot="1" noChangeAspect="1" noChangeArrowheads="1" noTextEdit="1"/>
          </p:cNvSpPr>
          <p:nvPr>
            <p:ph type="sldImg"/>
          </p:nvPr>
        </p:nvSpPr>
        <p:spPr bwMode="auto">
          <a:xfrm>
            <a:off x="1656557" y="511603"/>
            <a:ext cx="6626225" cy="2552105"/>
          </a:xfrm>
          <a:noFill/>
          <a:ln>
            <a:solidFill>
              <a:srgbClr val="000000"/>
            </a:solidFill>
            <a:miter lim="800000"/>
            <a:headEnd/>
            <a:tailEnd/>
          </a:ln>
        </p:spPr>
      </p:sp>
      <p:sp>
        <p:nvSpPr>
          <p:cNvPr id="125955" name="Rectangle 3"/>
          <p:cNvSpPr>
            <a:spLocks noGrp="1" noChangeArrowheads="1"/>
          </p:cNvSpPr>
          <p:nvPr>
            <p:ph type="body" idx="1"/>
          </p:nvPr>
        </p:nvSpPr>
        <p:spPr bwMode="auto">
          <a:xfrm>
            <a:off x="996236" y="3233848"/>
            <a:ext cx="7946869" cy="3060163"/>
          </a:xfrm>
          <a:noFill/>
        </p:spPr>
        <p:txBody>
          <a:bodyPr wrap="square" numCol="1" anchor="t" anchorCtr="0" compatLnSpc="1">
            <a:prstTxWarp prst="textNoShape">
              <a:avLst/>
            </a:prstTxWarp>
          </a:bodyPr>
          <a:lstStyle/>
          <a:p>
            <a:pPr eaLnBrk="1" hangingPunct="1">
              <a:spcBef>
                <a:spcPct val="0"/>
              </a:spcBef>
            </a:pPr>
            <a:endParaRPr lang="ja-JP" altLang="ja-JP" smtClean="0">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8BA27DC-9A9E-44CB-AFB1-BA823390927E}" type="slidenum">
              <a:rPr lang="en-US" altLang="ja-JP"/>
              <a:pPr fontAlgn="base">
                <a:spcBef>
                  <a:spcPct val="0"/>
                </a:spcBef>
                <a:spcAft>
                  <a:spcPct val="0"/>
                </a:spcAft>
                <a:defRPr/>
              </a:pPr>
              <a:t>68</a:t>
            </a:fld>
            <a:endParaRPr lang="en-US" altLang="ja-JP"/>
          </a:p>
        </p:txBody>
      </p:sp>
      <p:sp>
        <p:nvSpPr>
          <p:cNvPr id="1300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005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ja-JP"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1B57CA7-359A-429D-9A83-428452B00C34}" type="slidenum">
              <a:rPr lang="en-US" altLang="ja-JP"/>
              <a:pPr fontAlgn="base">
                <a:spcBef>
                  <a:spcPct val="0"/>
                </a:spcBef>
                <a:spcAft>
                  <a:spcPct val="0"/>
                </a:spcAft>
                <a:defRPr/>
              </a:pPr>
              <a:t>69</a:t>
            </a:fld>
            <a:endParaRPr lang="en-US" altLang="ja-JP"/>
          </a:p>
        </p:txBody>
      </p:sp>
      <p:sp>
        <p:nvSpPr>
          <p:cNvPr id="13209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209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ja-JP"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971A8EF-A942-484F-80F3-D68F0972DDEF}" type="slidenum">
              <a:rPr lang="en-US" altLang="ja-JP">
                <a:latin typeface="Arial" charset="0"/>
              </a:rPr>
              <a:pPr fontAlgn="base">
                <a:spcBef>
                  <a:spcPct val="0"/>
                </a:spcBef>
                <a:spcAft>
                  <a:spcPct val="0"/>
                </a:spcAft>
                <a:defRPr/>
              </a:pPr>
              <a:t>70</a:t>
            </a:fld>
            <a:endParaRPr lang="en-US" altLang="ja-JP">
              <a:latin typeface="Arial" charset="0"/>
            </a:endParaRPr>
          </a:p>
        </p:txBody>
      </p:sp>
      <p:sp>
        <p:nvSpPr>
          <p:cNvPr id="13824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8243" name="Rectangle 3"/>
          <p:cNvSpPr>
            <a:spLocks noGrp="1" noChangeArrowheads="1"/>
          </p:cNvSpPr>
          <p:nvPr>
            <p:ph type="body" idx="1"/>
          </p:nvPr>
        </p:nvSpPr>
        <p:spPr bwMode="auto">
          <a:xfrm>
            <a:off x="1325245" y="3232666"/>
            <a:ext cx="7288848" cy="3062526"/>
          </a:xfrm>
          <a:noFill/>
        </p:spPr>
        <p:txBody>
          <a:bodyPr wrap="square" numCol="1" anchor="t" anchorCtr="0" compatLnSpc="1">
            <a:prstTxWarp prst="textNoShape">
              <a:avLst/>
            </a:prstTxWarp>
          </a:bodyPr>
          <a:lstStyle/>
          <a:p>
            <a:pPr eaLnBrk="1" hangingPunct="1">
              <a:spcBef>
                <a:spcPct val="0"/>
              </a:spcBef>
            </a:pPr>
            <a:endParaRPr lang="ja-JP" altLang="ja-JP" smtClean="0">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22240A7-E415-4441-8030-6A84FBA86086}" type="slidenum">
              <a:rPr lang="en-US" altLang="ja-JP">
                <a:latin typeface="Arial" charset="0"/>
              </a:rPr>
              <a:pPr fontAlgn="base">
                <a:spcBef>
                  <a:spcPct val="0"/>
                </a:spcBef>
                <a:spcAft>
                  <a:spcPct val="0"/>
                </a:spcAft>
                <a:defRPr/>
              </a:pPr>
              <a:t>71</a:t>
            </a:fld>
            <a:endParaRPr lang="en-US" altLang="ja-JP">
              <a:latin typeface="Arial" charset="0"/>
            </a:endParaRPr>
          </a:p>
        </p:txBody>
      </p:sp>
      <p:sp>
        <p:nvSpPr>
          <p:cNvPr id="14131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131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ja-JP"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79875"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dirty="0" smtClean="0"/>
          </a:p>
        </p:txBody>
      </p:sp>
      <p:sp>
        <p:nvSpPr>
          <p:cNvPr id="79876"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A5DF9DC-680C-4FBA-803E-CCA73E22410C}" type="slidenum">
              <a:rPr lang="ja-JP" altLang="en-US" smtClean="0">
                <a:latin typeface="Arial" pitchFamily="34" charset="0"/>
              </a:rPr>
              <a:pPr/>
              <a:t>30</a:t>
            </a:fld>
            <a:endParaRPr lang="ja-JP" altLang="en-US" smtClean="0">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A6E7031-C629-4439-BFE0-7291D52673D0}" type="slidenum">
              <a:rPr lang="en-US" altLang="ja-JP" smtClean="0">
                <a:latin typeface="Arial" pitchFamily="34" charset="0"/>
                <a:ea typeface="AR P丸ゴシック体M"/>
                <a:cs typeface="AR P丸ゴシック体M"/>
              </a:rPr>
              <a:pPr fontAlgn="base">
                <a:spcBef>
                  <a:spcPct val="0"/>
                </a:spcBef>
                <a:spcAft>
                  <a:spcPct val="0"/>
                </a:spcAft>
              </a:pPr>
              <a:t>72</a:t>
            </a:fld>
            <a:endParaRPr lang="en-US" altLang="ja-JP" smtClean="0">
              <a:latin typeface="Arial" pitchFamily="34" charset="0"/>
              <a:ea typeface="AR P丸ゴシック体M"/>
              <a:cs typeface="AR P丸ゴシック体M"/>
            </a:endParaRPr>
          </a:p>
        </p:txBody>
      </p:sp>
      <p:sp>
        <p:nvSpPr>
          <p:cNvPr id="14336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3363" name="Rectangle 3"/>
          <p:cNvSpPr>
            <a:spLocks noGrp="1" noChangeArrowheads="1"/>
          </p:cNvSpPr>
          <p:nvPr>
            <p:ph type="body" idx="1"/>
          </p:nvPr>
        </p:nvSpPr>
        <p:spPr bwMode="auto">
          <a:xfrm>
            <a:off x="1325245" y="3232666"/>
            <a:ext cx="7288848" cy="3062526"/>
          </a:xfrm>
          <a:noFill/>
        </p:spPr>
        <p:txBody>
          <a:bodyPr wrap="square" numCol="1" anchor="t" anchorCtr="0" compatLnSpc="1">
            <a:prstTxWarp prst="textNoShape">
              <a:avLst/>
            </a:prstTxWarp>
          </a:bodyPr>
          <a:lstStyle/>
          <a:p>
            <a:pPr eaLnBrk="1" hangingPunct="1">
              <a:spcBef>
                <a:spcPct val="0"/>
              </a:spcBef>
            </a:pPr>
            <a:endParaRPr lang="ja-JP" altLang="ja-JP"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1D24AD9A-5878-42C4-A711-6826347C2C63}" type="slidenum">
              <a:rPr lang="en-US" altLang="ja-JP" smtClean="0">
                <a:latin typeface="Arial" pitchFamily="34" charset="0"/>
              </a:rPr>
              <a:pPr/>
              <a:t>31</a:t>
            </a:fld>
            <a:endParaRPr lang="en-US" altLang="ja-JP" smtClean="0">
              <a:latin typeface="Arial" pitchFamily="34" charset="0"/>
            </a:endParaRPr>
          </a:p>
        </p:txBody>
      </p:sp>
      <p:sp>
        <p:nvSpPr>
          <p:cNvPr id="87043" name="Rectangle 2"/>
          <p:cNvSpPr>
            <a:spLocks noGrp="1" noRot="1" noChangeAspect="1" noChangeArrowheads="1" noTextEdit="1"/>
          </p:cNvSpPr>
          <p:nvPr>
            <p:ph type="sldImg"/>
          </p:nvPr>
        </p:nvSpPr>
        <p:spPr>
          <a:xfrm>
            <a:off x="3251200" y="522288"/>
            <a:ext cx="3406775" cy="2555875"/>
          </a:xfrm>
          <a:ln/>
        </p:spPr>
      </p:sp>
      <p:sp>
        <p:nvSpPr>
          <p:cNvPr id="87044" name="Rectangle 3"/>
          <p:cNvSpPr>
            <a:spLocks noGrp="1" noChangeArrowheads="1"/>
          </p:cNvSpPr>
          <p:nvPr>
            <p:ph type="body" idx="1"/>
          </p:nvPr>
        </p:nvSpPr>
        <p:spPr>
          <a:xfrm>
            <a:off x="1335091" y="3235326"/>
            <a:ext cx="7234237" cy="3076575"/>
          </a:xfrm>
          <a:noFill/>
          <a:ln/>
        </p:spPr>
        <p:txBody>
          <a:bodyPr/>
          <a:lstStyle/>
          <a:p>
            <a:pPr eaLnBrk="1" hangingPunct="1"/>
            <a:r>
              <a:rPr lang="ja-JP" altLang="en-US" smtClean="0">
                <a:latin typeface="Arial" pitchFamily="34" charset="0"/>
              </a:rPr>
              <a:t>その具体的内容は以下のとおり。</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82947"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dirty="0" smtClean="0"/>
          </a:p>
        </p:txBody>
      </p:sp>
      <p:sp>
        <p:nvSpPr>
          <p:cNvPr id="82948"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728E37-24D1-46EF-8E77-49B02BFE360A}" type="slidenum">
              <a:rPr lang="ja-JP" altLang="en-US" smtClean="0">
                <a:latin typeface="Arial" pitchFamily="34" charset="0"/>
              </a:rPr>
              <a:pPr/>
              <a:t>32</a:t>
            </a:fld>
            <a:endParaRPr lang="ja-JP" altLang="en-US"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97283" name="ノート プレースホルダ 2"/>
          <p:cNvSpPr>
            <a:spLocks noGrp="1"/>
          </p:cNvSpPr>
          <p:nvPr>
            <p:ph type="body" idx="1"/>
          </p:nvPr>
        </p:nvSpPr>
        <p:spPr bwMode="auto">
          <a:noFill/>
        </p:spPr>
        <p:txBody>
          <a:bodyPr/>
          <a:lstStyle/>
          <a:p>
            <a:pPr eaLnBrk="1" hangingPunct="1"/>
            <a:endParaRPr lang="ja-JP" altLang="en-US" smtClean="0"/>
          </a:p>
        </p:txBody>
      </p:sp>
      <p:sp>
        <p:nvSpPr>
          <p:cNvPr id="97284" name="スライド番号プレースホルダ 3"/>
          <p:cNvSpPr>
            <a:spLocks noGrp="1"/>
          </p:cNvSpPr>
          <p:nvPr>
            <p:ph type="sldNum" sz="quarter" idx="5"/>
          </p:nvPr>
        </p:nvSpPr>
        <p:spPr bwMode="auto">
          <a:noFill/>
          <a:ln>
            <a:miter lim="800000"/>
            <a:headEnd/>
            <a:tailEnd/>
          </a:ln>
        </p:spPr>
        <p:txBody>
          <a:bodyPr/>
          <a:lstStyle/>
          <a:p>
            <a:fld id="{C593E15A-3DBC-4971-A5AE-396C3ED04D70}" type="slidenum">
              <a:rPr lang="ja-JP" altLang="en-US" smtClean="0"/>
              <a:pPr/>
              <a:t>38</a:t>
            </a:fld>
            <a:endParaRPr lang="ja-JP"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426" name="Rectangle 1"/>
          <p:cNvSpPr>
            <a:spLocks noGrp="1" noRot="1" noChangeAspect="1" noChangeArrowheads="1" noTextEdit="1"/>
          </p:cNvSpPr>
          <p:nvPr>
            <p:ph type="sldImg"/>
          </p:nvPr>
        </p:nvSpPr>
        <p:spPr bwMode="auto">
          <a:xfrm>
            <a:off x="3267075" y="517525"/>
            <a:ext cx="3405188" cy="2552700"/>
          </a:xfrm>
          <a:solidFill>
            <a:srgbClr val="FFFFFF"/>
          </a:solidFill>
          <a:ln>
            <a:solidFill>
              <a:srgbClr val="000000"/>
            </a:solidFill>
            <a:miter lim="800000"/>
            <a:headEnd/>
            <a:tailEnd/>
          </a:ln>
        </p:spPr>
      </p:sp>
      <p:sp>
        <p:nvSpPr>
          <p:cNvPr id="103427" name="Rectangle 2"/>
          <p:cNvSpPr>
            <a:spLocks noGrp="1" noChangeArrowheads="1"/>
          </p:cNvSpPr>
          <p:nvPr>
            <p:ph type="body" idx="1"/>
          </p:nvPr>
        </p:nvSpPr>
        <p:spPr bwMode="auto">
          <a:noFill/>
        </p:spPr>
        <p:txBody>
          <a:bodyPr wrap="none" anchor="ctr"/>
          <a:lstStyle/>
          <a:p>
            <a:pPr eaLnBrk="1" hangingPunct="1"/>
            <a:endParaRPr lang="ja-JP" altLang="ja-JP"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a:lstStyle/>
          <a:p>
            <a:pPr eaLnBrk="1" hangingPunct="1">
              <a:spcBef>
                <a:spcPct val="0"/>
              </a:spcBef>
            </a:pPr>
            <a:endParaRPr lang="ja-JP" altLang="en-US" smtClean="0"/>
          </a:p>
        </p:txBody>
      </p:sp>
      <p:sp>
        <p:nvSpPr>
          <p:cNvPr id="104452" name="Slide Number Placeholder 3"/>
          <p:cNvSpPr>
            <a:spLocks noGrp="1"/>
          </p:cNvSpPr>
          <p:nvPr>
            <p:ph type="sldNum" sz="quarter" idx="5"/>
          </p:nvPr>
        </p:nvSpPr>
        <p:spPr bwMode="auto">
          <a:noFill/>
          <a:ln>
            <a:miter lim="800000"/>
            <a:headEnd/>
            <a:tailEnd/>
          </a:ln>
        </p:spPr>
        <p:txBody>
          <a:bodyPr/>
          <a:lstStyle/>
          <a:p>
            <a:fld id="{183E512D-A255-46BD-8C8D-DB3DAF2C6B2D}" type="slidenum">
              <a:rPr lang="en-US" altLang="ja-JP" smtClean="0"/>
              <a:pPr/>
              <a:t>40</a:t>
            </a:fld>
            <a:endParaRPr lang="en-US" altLang="ja-JP"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3C8A432A-3E89-4113-93EE-7C92EEDAF4F7}" type="slidenum">
              <a:rPr lang="ja-JP" altLang="en-US" smtClean="0"/>
              <a:pPr>
                <a:defRPr/>
              </a:pPr>
              <a:t>41</a:t>
            </a:fld>
            <a:endParaRPr lang="ja-JP"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0.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0.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DAF84F22-A1B9-4DEF-A892-DBBACE682ACF}" type="slidenum">
              <a:rPr lang="en-US" altLang="ja-JP"/>
              <a:pPr>
                <a:defRPr/>
              </a:pPr>
              <a:t>&lt;#&gt;</a:t>
            </a:fld>
            <a:endParaRPr lang="en-US" altLang="ja-JP"/>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日付プレースホルダ 3"/>
          <p:cNvSpPr>
            <a:spLocks noGrp="1"/>
          </p:cNvSpPr>
          <p:nvPr>
            <p:ph type="dt" sz="half" idx="10"/>
          </p:nvPr>
        </p:nvSpPr>
        <p:spPr/>
        <p:txBody>
          <a:bodyPr/>
          <a:lstStyle>
            <a:lvl1pPr>
              <a:defRPr/>
            </a:lvl1pPr>
          </a:lstStyle>
          <a:p>
            <a:fld id="{AC1385AD-5658-436D-B376-7FBA2F72EF7E}" type="datetimeFigureOut">
              <a:rPr lang="ja-JP" altLang="en-US"/>
              <a:pPr/>
              <a:t>2011/10/19</a:t>
            </a:fld>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058C59E6-18FA-4AE7-AA70-B4AB7552B448}" type="slidenum">
              <a:rPr lang="ja-JP" altLang="en-US"/>
              <a:pPr/>
              <a:t>&lt;#&gt;</a:t>
            </a:fld>
            <a:endParaRPr lang="en-US" altLang="ja-JP"/>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6"/>
          <p:cNvSpPr>
            <a:spLocks noGrp="1" noChangeArrowheads="1"/>
          </p:cNvSpPr>
          <p:nvPr>
            <p:ph type="sldNum" sz="quarter" idx="10"/>
          </p:nvPr>
        </p:nvSpPr>
        <p:spPr>
          <a:ln/>
        </p:spPr>
        <p:txBody>
          <a:bodyPr/>
          <a:lstStyle>
            <a:lvl1pPr>
              <a:defRPr/>
            </a:lvl1pPr>
          </a:lstStyle>
          <a:p>
            <a:fld id="{84EE2013-0908-4085-A6E8-F63859AD38FD}" type="slidenum">
              <a:rPr lang="en-US" altLang="ja-JP"/>
              <a:pPr/>
              <a:t>&lt;#&gt;</a:t>
            </a:fld>
            <a:endParaRPr lang="en-US" altLang="ja-JP"/>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en-US"/>
          </a:p>
        </p:txBody>
      </p:sp>
      <p:sp>
        <p:nvSpPr>
          <p:cNvPr id="4" name="日付プレースホルダ 3"/>
          <p:cNvSpPr>
            <a:spLocks noGrp="1"/>
          </p:cNvSpPr>
          <p:nvPr>
            <p:ph type="dt" sz="half" idx="10"/>
          </p:nvPr>
        </p:nvSpPr>
        <p:spPr/>
        <p:txBody>
          <a:bodyPr/>
          <a:lstStyle/>
          <a:p>
            <a:pPr>
              <a:defRPr/>
            </a:pPr>
            <a:endParaRPr lang="en-US" altLang="ja-JP"/>
          </a:p>
        </p:txBody>
      </p:sp>
      <p:sp>
        <p:nvSpPr>
          <p:cNvPr id="5" name="フッター プレースホルダ 4"/>
          <p:cNvSpPr>
            <a:spLocks noGrp="1"/>
          </p:cNvSpPr>
          <p:nvPr>
            <p:ph type="ftr" sz="quarter" idx="11"/>
          </p:nvPr>
        </p:nvSpPr>
        <p:spPr/>
        <p:txBody>
          <a:bodyPr/>
          <a:lstStyle/>
          <a:p>
            <a:pPr>
              <a:defRPr/>
            </a:pPr>
            <a:endParaRPr lang="en-US" altLang="ja-JP"/>
          </a:p>
        </p:txBody>
      </p:sp>
      <p:sp>
        <p:nvSpPr>
          <p:cNvPr id="6" name="スライド番号プレースホルダ 5"/>
          <p:cNvSpPr>
            <a:spLocks noGrp="1"/>
          </p:cNvSpPr>
          <p:nvPr>
            <p:ph type="sldNum" sz="quarter" idx="12"/>
          </p:nvPr>
        </p:nvSpPr>
        <p:spPr/>
        <p:txBody>
          <a:bodyPr/>
          <a:lstStyle/>
          <a:p>
            <a:pPr>
              <a:defRPr/>
            </a:pPr>
            <a:fld id="{B8CB43BA-3B04-40DD-A92C-876809C1CFBC}" type="slidenum">
              <a:rPr lang="en-US" altLang="ja-JP" smtClean="0"/>
              <a:pPr>
                <a:defRPr/>
              </a:pPr>
              <a:t>&lt;#&gt;</a:t>
            </a:fld>
            <a:endParaRPr lang="en-US" altLang="ja-JP"/>
          </a:p>
        </p:txBody>
      </p:sp>
    </p:spTree>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日付プレースホルダ 3"/>
          <p:cNvSpPr>
            <a:spLocks noGrp="1"/>
          </p:cNvSpPr>
          <p:nvPr>
            <p:ph type="dt" sz="half" idx="10"/>
          </p:nvPr>
        </p:nvSpPr>
        <p:spPr/>
        <p:txBody>
          <a:bodyPr/>
          <a:lstStyle/>
          <a:p>
            <a:pPr>
              <a:defRPr/>
            </a:pPr>
            <a:endParaRPr lang="en-US" altLang="ja-JP"/>
          </a:p>
        </p:txBody>
      </p:sp>
      <p:sp>
        <p:nvSpPr>
          <p:cNvPr id="5" name="フッター プレースホルダ 4"/>
          <p:cNvSpPr>
            <a:spLocks noGrp="1"/>
          </p:cNvSpPr>
          <p:nvPr>
            <p:ph type="ftr" sz="quarter" idx="11"/>
          </p:nvPr>
        </p:nvSpPr>
        <p:spPr/>
        <p:txBody>
          <a:bodyPr/>
          <a:lstStyle/>
          <a:p>
            <a:pPr>
              <a:defRPr/>
            </a:pPr>
            <a:endParaRPr lang="en-US" altLang="ja-JP"/>
          </a:p>
        </p:txBody>
      </p:sp>
      <p:sp>
        <p:nvSpPr>
          <p:cNvPr id="6" name="スライド番号プレースホルダ 5"/>
          <p:cNvSpPr>
            <a:spLocks noGrp="1"/>
          </p:cNvSpPr>
          <p:nvPr>
            <p:ph type="sldNum" sz="quarter" idx="12"/>
          </p:nvPr>
        </p:nvSpPr>
        <p:spPr/>
        <p:txBody>
          <a:bodyPr/>
          <a:lstStyle/>
          <a:p>
            <a:pPr>
              <a:defRPr/>
            </a:pPr>
            <a:fld id="{558EE81D-E6A9-49BF-8C81-2F7D66BD15D0}" type="slidenum">
              <a:rPr lang="en-US" altLang="ja-JP" smtClean="0"/>
              <a:pPr>
                <a:defRPr/>
              </a:pPr>
              <a:t>&lt;#&gt;</a:t>
            </a:fld>
            <a:endParaRPr lang="en-US" altLang="ja-JP"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p>
            <a:pPr>
              <a:defRPr/>
            </a:pPr>
            <a:endParaRPr lang="en-US" altLang="ja-JP"/>
          </a:p>
        </p:txBody>
      </p:sp>
      <p:sp>
        <p:nvSpPr>
          <p:cNvPr id="5" name="フッター プレースホルダ 4"/>
          <p:cNvSpPr>
            <a:spLocks noGrp="1"/>
          </p:cNvSpPr>
          <p:nvPr>
            <p:ph type="ftr" sz="quarter" idx="11"/>
          </p:nvPr>
        </p:nvSpPr>
        <p:spPr/>
        <p:txBody>
          <a:bodyPr/>
          <a:lstStyle/>
          <a:p>
            <a:pPr>
              <a:defRPr/>
            </a:pPr>
            <a:endParaRPr lang="en-US" altLang="ja-JP"/>
          </a:p>
        </p:txBody>
      </p:sp>
      <p:sp>
        <p:nvSpPr>
          <p:cNvPr id="6" name="スライド番号プレースホルダ 5"/>
          <p:cNvSpPr>
            <a:spLocks noGrp="1"/>
          </p:cNvSpPr>
          <p:nvPr>
            <p:ph type="sldNum" sz="quarter" idx="12"/>
          </p:nvPr>
        </p:nvSpPr>
        <p:spPr/>
        <p:txBody>
          <a:bodyPr/>
          <a:lstStyle/>
          <a:p>
            <a:pPr>
              <a:defRPr/>
            </a:pPr>
            <a:fld id="{B8CB43BA-3B04-40DD-A92C-876809C1CFBC}" type="slidenum">
              <a:rPr lang="en-US" altLang="ja-JP" smtClean="0"/>
              <a:pPr>
                <a:defRPr/>
              </a:pPr>
              <a:t>&lt;#&gt;</a:t>
            </a:fld>
            <a:endParaRPr lang="en-US" altLang="ja-JP"/>
          </a:p>
        </p:txBody>
      </p:sp>
    </p:spTree>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5" name="日付プレースホルダ 4"/>
          <p:cNvSpPr>
            <a:spLocks noGrp="1"/>
          </p:cNvSpPr>
          <p:nvPr>
            <p:ph type="dt" sz="half" idx="10"/>
          </p:nvPr>
        </p:nvSpPr>
        <p:spPr/>
        <p:txBody>
          <a:bodyPr/>
          <a:lstStyle/>
          <a:p>
            <a:pPr>
              <a:defRPr/>
            </a:pPr>
            <a:endParaRPr lang="en-US" altLang="ja-JP"/>
          </a:p>
        </p:txBody>
      </p:sp>
      <p:sp>
        <p:nvSpPr>
          <p:cNvPr id="6" name="フッター プレースホルダ 5"/>
          <p:cNvSpPr>
            <a:spLocks noGrp="1"/>
          </p:cNvSpPr>
          <p:nvPr>
            <p:ph type="ftr" sz="quarter" idx="11"/>
          </p:nvPr>
        </p:nvSpPr>
        <p:spPr/>
        <p:txBody>
          <a:bodyPr/>
          <a:lstStyle/>
          <a:p>
            <a:pPr>
              <a:defRPr/>
            </a:pPr>
            <a:endParaRPr lang="en-US" altLang="ja-JP"/>
          </a:p>
        </p:txBody>
      </p:sp>
      <p:sp>
        <p:nvSpPr>
          <p:cNvPr id="7" name="スライド番号プレースホルダ 6"/>
          <p:cNvSpPr>
            <a:spLocks noGrp="1"/>
          </p:cNvSpPr>
          <p:nvPr>
            <p:ph type="sldNum" sz="quarter" idx="12"/>
          </p:nvPr>
        </p:nvSpPr>
        <p:spPr/>
        <p:txBody>
          <a:bodyPr/>
          <a:lstStyle/>
          <a:p>
            <a:pPr>
              <a:defRPr/>
            </a:pPr>
            <a:fld id="{B8CB43BA-3B04-40DD-A92C-876809C1CFBC}" type="slidenum">
              <a:rPr lang="en-US" altLang="ja-JP" smtClean="0"/>
              <a:pPr>
                <a:defRPr/>
              </a:pPr>
              <a:t>&lt;#&gt;</a:t>
            </a:fld>
            <a:endParaRPr lang="en-US" altLang="ja-JP"/>
          </a:p>
        </p:txBody>
      </p:sp>
    </p:spTree>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7" name="日付プレースホルダ 6"/>
          <p:cNvSpPr>
            <a:spLocks noGrp="1"/>
          </p:cNvSpPr>
          <p:nvPr>
            <p:ph type="dt" sz="half" idx="10"/>
          </p:nvPr>
        </p:nvSpPr>
        <p:spPr/>
        <p:txBody>
          <a:bodyPr/>
          <a:lstStyle/>
          <a:p>
            <a:pPr>
              <a:defRPr/>
            </a:pPr>
            <a:endParaRPr lang="en-US" altLang="ja-JP"/>
          </a:p>
        </p:txBody>
      </p:sp>
      <p:sp>
        <p:nvSpPr>
          <p:cNvPr id="8" name="フッター プレースホルダ 7"/>
          <p:cNvSpPr>
            <a:spLocks noGrp="1"/>
          </p:cNvSpPr>
          <p:nvPr>
            <p:ph type="ftr" sz="quarter" idx="11"/>
          </p:nvPr>
        </p:nvSpPr>
        <p:spPr/>
        <p:txBody>
          <a:bodyPr/>
          <a:lstStyle/>
          <a:p>
            <a:pPr>
              <a:defRPr/>
            </a:pPr>
            <a:endParaRPr lang="en-US" altLang="ja-JP"/>
          </a:p>
        </p:txBody>
      </p:sp>
      <p:sp>
        <p:nvSpPr>
          <p:cNvPr id="9" name="スライド番号プレースホルダ 8"/>
          <p:cNvSpPr>
            <a:spLocks noGrp="1"/>
          </p:cNvSpPr>
          <p:nvPr>
            <p:ph type="sldNum" sz="quarter" idx="12"/>
          </p:nvPr>
        </p:nvSpPr>
        <p:spPr/>
        <p:txBody>
          <a:bodyPr/>
          <a:lstStyle/>
          <a:p>
            <a:pPr>
              <a:defRPr/>
            </a:pPr>
            <a:fld id="{B8CB43BA-3B04-40DD-A92C-876809C1CFBC}" type="slidenum">
              <a:rPr lang="en-US" altLang="ja-JP" smtClean="0"/>
              <a:pPr>
                <a:defRPr/>
              </a:pPr>
              <a:t>&lt;#&gt;</a:t>
            </a:fld>
            <a:endParaRPr lang="en-US" altLang="ja-JP"/>
          </a:p>
        </p:txBody>
      </p:sp>
    </p:spTree>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en-US"/>
          </a:p>
        </p:txBody>
      </p:sp>
      <p:sp>
        <p:nvSpPr>
          <p:cNvPr id="3" name="日付プレースホルダ 2"/>
          <p:cNvSpPr>
            <a:spLocks noGrp="1"/>
          </p:cNvSpPr>
          <p:nvPr>
            <p:ph type="dt" sz="half" idx="10"/>
          </p:nvPr>
        </p:nvSpPr>
        <p:spPr/>
        <p:txBody>
          <a:bodyPr/>
          <a:lstStyle/>
          <a:p>
            <a:pPr>
              <a:defRPr/>
            </a:pPr>
            <a:endParaRPr lang="en-US" altLang="ja-JP"/>
          </a:p>
        </p:txBody>
      </p:sp>
      <p:sp>
        <p:nvSpPr>
          <p:cNvPr id="4" name="フッター プレースホルダ 3"/>
          <p:cNvSpPr>
            <a:spLocks noGrp="1"/>
          </p:cNvSpPr>
          <p:nvPr>
            <p:ph type="ftr" sz="quarter" idx="11"/>
          </p:nvPr>
        </p:nvSpPr>
        <p:spPr/>
        <p:txBody>
          <a:bodyPr/>
          <a:lstStyle/>
          <a:p>
            <a:pPr>
              <a:defRPr/>
            </a:pPr>
            <a:endParaRPr lang="en-US" altLang="ja-JP"/>
          </a:p>
        </p:txBody>
      </p:sp>
      <p:sp>
        <p:nvSpPr>
          <p:cNvPr id="5" name="スライド番号プレースホルダ 4"/>
          <p:cNvSpPr>
            <a:spLocks noGrp="1"/>
          </p:cNvSpPr>
          <p:nvPr>
            <p:ph type="sldNum" sz="quarter" idx="12"/>
          </p:nvPr>
        </p:nvSpPr>
        <p:spPr/>
        <p:txBody>
          <a:bodyPr/>
          <a:lstStyle/>
          <a:p>
            <a:pPr>
              <a:defRPr/>
            </a:pPr>
            <a:fld id="{B8CB43BA-3B04-40DD-A92C-876809C1CFBC}" type="slidenum">
              <a:rPr lang="en-US" altLang="ja-JP" smtClean="0"/>
              <a:pPr>
                <a:defRPr/>
              </a:pPr>
              <a:t>&lt;#&gt;</a:t>
            </a:fld>
            <a:endParaRPr lang="en-US" altLang="ja-JP"/>
          </a:p>
        </p:txBody>
      </p:sp>
    </p:spTree>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AAA3305D-AF05-4CB6-806C-339A62475292}" type="datetimeFigureOut">
              <a:rPr lang="en-US" smtClean="0"/>
              <a:pPr/>
              <a:t>10/19/2011</a:t>
            </a:fld>
            <a:endParaRPr lang="en-US"/>
          </a:p>
        </p:txBody>
      </p:sp>
      <p:sp>
        <p:nvSpPr>
          <p:cNvPr id="3" name="フッター プレースホルダ 2"/>
          <p:cNvSpPr>
            <a:spLocks noGrp="1"/>
          </p:cNvSpPr>
          <p:nvPr>
            <p:ph type="ftr" sz="quarter" idx="11"/>
          </p:nvPr>
        </p:nvSpPr>
        <p:spPr/>
        <p:txBody>
          <a:bodyPr/>
          <a:lstStyle/>
          <a:p>
            <a:endParaRPr lang="en-US"/>
          </a:p>
        </p:txBody>
      </p:sp>
      <p:sp>
        <p:nvSpPr>
          <p:cNvPr id="4" name="スライド番号プレースホルダ 3"/>
          <p:cNvSpPr>
            <a:spLocks noGrp="1"/>
          </p:cNvSpPr>
          <p:nvPr>
            <p:ph type="sldNum" sz="quarter" idx="12"/>
          </p:nvPr>
        </p:nvSpPr>
        <p:spPr/>
        <p:txBody>
          <a:bodyPr/>
          <a:lstStyle/>
          <a:p>
            <a:fld id="{CC17E6D4-D41B-40D3-98F2-DEC5767914CC}" type="slidenum">
              <a:rPr lang="en-US" altLang="ja-JP" smtClean="0"/>
              <a:pPr/>
              <a:t>&lt;#&gt;</a:t>
            </a:fld>
            <a:endParaRPr lang="en-US" altLang="ja-JP"/>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p>
            <a:pPr>
              <a:defRPr/>
            </a:pPr>
            <a:endParaRPr lang="en-US" altLang="ja-JP"/>
          </a:p>
        </p:txBody>
      </p:sp>
      <p:sp>
        <p:nvSpPr>
          <p:cNvPr id="6" name="フッター プレースホルダ 5"/>
          <p:cNvSpPr>
            <a:spLocks noGrp="1"/>
          </p:cNvSpPr>
          <p:nvPr>
            <p:ph type="ftr" sz="quarter" idx="11"/>
          </p:nvPr>
        </p:nvSpPr>
        <p:spPr/>
        <p:txBody>
          <a:bodyPr/>
          <a:lstStyle/>
          <a:p>
            <a:pPr>
              <a:defRPr/>
            </a:pPr>
            <a:endParaRPr lang="en-US" altLang="ja-JP"/>
          </a:p>
        </p:txBody>
      </p:sp>
      <p:sp>
        <p:nvSpPr>
          <p:cNvPr id="7" name="スライド番号プレースホルダ 6"/>
          <p:cNvSpPr>
            <a:spLocks noGrp="1"/>
          </p:cNvSpPr>
          <p:nvPr>
            <p:ph type="sldNum" sz="quarter" idx="12"/>
          </p:nvPr>
        </p:nvSpPr>
        <p:spPr/>
        <p:txBody>
          <a:bodyPr/>
          <a:lstStyle/>
          <a:p>
            <a:pPr>
              <a:defRPr/>
            </a:pPr>
            <a:fld id="{B8CB43BA-3B04-40DD-A92C-876809C1CFBC}" type="slidenum">
              <a:rPr lang="en-US" altLang="ja-JP" smtClean="0"/>
              <a:pPr>
                <a:defRPr/>
              </a:pPr>
              <a:t>&lt;#&gt;</a:t>
            </a:fld>
            <a:endParaRPr lang="en-US" altLang="ja-JP"/>
          </a:p>
        </p:txBody>
      </p:sp>
    </p:spTree>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204B6AFA-8D06-4E1D-8C3F-4C906E8D0C00}" type="slidenum">
              <a:rPr lang="en-US" altLang="ja-JP"/>
              <a:pPr>
                <a:defRPr/>
              </a:pPr>
              <a:t>&lt;#&gt;</a:t>
            </a:fld>
            <a:endParaRPr lang="en-US" altLang="ja-JP"/>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p>
            <a:pPr>
              <a:defRPr/>
            </a:pPr>
            <a:endParaRPr lang="en-US" altLang="ja-JP"/>
          </a:p>
        </p:txBody>
      </p:sp>
      <p:sp>
        <p:nvSpPr>
          <p:cNvPr id="6" name="フッター プレースホルダ 5"/>
          <p:cNvSpPr>
            <a:spLocks noGrp="1"/>
          </p:cNvSpPr>
          <p:nvPr>
            <p:ph type="ftr" sz="quarter" idx="11"/>
          </p:nvPr>
        </p:nvSpPr>
        <p:spPr/>
        <p:txBody>
          <a:bodyPr/>
          <a:lstStyle/>
          <a:p>
            <a:pPr>
              <a:defRPr/>
            </a:pPr>
            <a:endParaRPr lang="en-US" altLang="ja-JP"/>
          </a:p>
        </p:txBody>
      </p:sp>
      <p:sp>
        <p:nvSpPr>
          <p:cNvPr id="7" name="スライド番号プレースホルダ 6"/>
          <p:cNvSpPr>
            <a:spLocks noGrp="1"/>
          </p:cNvSpPr>
          <p:nvPr>
            <p:ph type="sldNum" sz="quarter" idx="12"/>
          </p:nvPr>
        </p:nvSpPr>
        <p:spPr/>
        <p:txBody>
          <a:bodyPr/>
          <a:lstStyle/>
          <a:p>
            <a:pPr>
              <a:defRPr/>
            </a:pPr>
            <a:fld id="{B8CB43BA-3B04-40DD-A92C-876809C1CFBC}" type="slidenum">
              <a:rPr lang="en-US" altLang="ja-JP" smtClean="0"/>
              <a:pPr>
                <a:defRPr/>
              </a:pPr>
              <a:t>&lt;#&gt;</a:t>
            </a:fld>
            <a:endParaRPr lang="en-US" altLang="ja-JP"/>
          </a:p>
        </p:txBody>
      </p:sp>
    </p:spTree>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日付プレースホルダ 3"/>
          <p:cNvSpPr>
            <a:spLocks noGrp="1"/>
          </p:cNvSpPr>
          <p:nvPr>
            <p:ph type="dt" sz="half" idx="10"/>
          </p:nvPr>
        </p:nvSpPr>
        <p:spPr/>
        <p:txBody>
          <a:bodyPr/>
          <a:lstStyle/>
          <a:p>
            <a:pPr>
              <a:defRPr/>
            </a:pPr>
            <a:endParaRPr lang="en-US" altLang="ja-JP"/>
          </a:p>
        </p:txBody>
      </p:sp>
      <p:sp>
        <p:nvSpPr>
          <p:cNvPr id="5" name="フッター プレースホルダ 4"/>
          <p:cNvSpPr>
            <a:spLocks noGrp="1"/>
          </p:cNvSpPr>
          <p:nvPr>
            <p:ph type="ftr" sz="quarter" idx="11"/>
          </p:nvPr>
        </p:nvSpPr>
        <p:spPr/>
        <p:txBody>
          <a:bodyPr/>
          <a:lstStyle/>
          <a:p>
            <a:pPr>
              <a:defRPr/>
            </a:pPr>
            <a:endParaRPr lang="en-US" altLang="ja-JP"/>
          </a:p>
        </p:txBody>
      </p:sp>
      <p:sp>
        <p:nvSpPr>
          <p:cNvPr id="6" name="スライド番号プレースホルダ 5"/>
          <p:cNvSpPr>
            <a:spLocks noGrp="1"/>
          </p:cNvSpPr>
          <p:nvPr>
            <p:ph type="sldNum" sz="quarter" idx="12"/>
          </p:nvPr>
        </p:nvSpPr>
        <p:spPr/>
        <p:txBody>
          <a:bodyPr/>
          <a:lstStyle/>
          <a:p>
            <a:pPr>
              <a:defRPr/>
            </a:pPr>
            <a:fld id="{B8CB43BA-3B04-40DD-A92C-876809C1CFBC}" type="slidenum">
              <a:rPr lang="en-US" altLang="ja-JP" smtClean="0"/>
              <a:pPr>
                <a:defRPr/>
              </a:pPr>
              <a:t>&lt;#&gt;</a:t>
            </a:fld>
            <a:endParaRPr lang="en-US" altLang="ja-JP"/>
          </a:p>
        </p:txBody>
      </p:sp>
    </p:spTree>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日付プレースホルダ 3"/>
          <p:cNvSpPr>
            <a:spLocks noGrp="1"/>
          </p:cNvSpPr>
          <p:nvPr>
            <p:ph type="dt" sz="half" idx="10"/>
          </p:nvPr>
        </p:nvSpPr>
        <p:spPr/>
        <p:txBody>
          <a:bodyPr/>
          <a:lstStyle/>
          <a:p>
            <a:pPr>
              <a:defRPr/>
            </a:pPr>
            <a:endParaRPr lang="en-US" altLang="ja-JP"/>
          </a:p>
        </p:txBody>
      </p:sp>
      <p:sp>
        <p:nvSpPr>
          <p:cNvPr id="5" name="フッター プレースホルダ 4"/>
          <p:cNvSpPr>
            <a:spLocks noGrp="1"/>
          </p:cNvSpPr>
          <p:nvPr>
            <p:ph type="ftr" sz="quarter" idx="11"/>
          </p:nvPr>
        </p:nvSpPr>
        <p:spPr/>
        <p:txBody>
          <a:bodyPr/>
          <a:lstStyle/>
          <a:p>
            <a:pPr>
              <a:defRPr/>
            </a:pPr>
            <a:endParaRPr lang="en-US" altLang="ja-JP"/>
          </a:p>
        </p:txBody>
      </p:sp>
      <p:sp>
        <p:nvSpPr>
          <p:cNvPr id="6" name="スライド番号プレースホルダ 5"/>
          <p:cNvSpPr>
            <a:spLocks noGrp="1"/>
          </p:cNvSpPr>
          <p:nvPr>
            <p:ph type="sldNum" sz="quarter" idx="12"/>
          </p:nvPr>
        </p:nvSpPr>
        <p:spPr/>
        <p:txBody>
          <a:bodyPr/>
          <a:lstStyle/>
          <a:p>
            <a:pPr>
              <a:defRPr/>
            </a:pPr>
            <a:fld id="{B8CB43BA-3B04-40DD-A92C-876809C1CFBC}" type="slidenum">
              <a:rPr lang="en-US" altLang="ja-JP" smtClean="0"/>
              <a:pPr>
                <a:defRPr/>
              </a:pPr>
              <a:t>&lt;#&gt;</a:t>
            </a:fld>
            <a:endParaRPr lang="en-US" altLang="ja-JP"/>
          </a:p>
        </p:txBody>
      </p:sp>
    </p:spTree>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a:xfrm>
            <a:off x="6143625" y="6492875"/>
            <a:ext cx="2928938" cy="365125"/>
          </a:xfrm>
          <a:prstGeom prst="rect">
            <a:avLst/>
          </a:prstGeom>
          <a:solidFill>
            <a:schemeClr val="bg1"/>
          </a:solidFill>
        </p:spPr>
        <p:txBody>
          <a:bodyPr/>
          <a:lstStyle>
            <a:lvl1pPr>
              <a:defRPr sz="1400" b="1">
                <a:solidFill>
                  <a:schemeClr val="tx1"/>
                </a:solidFill>
              </a:defRPr>
            </a:lvl1pPr>
          </a:lstStyle>
          <a:p>
            <a:pPr>
              <a:defRPr/>
            </a:pPr>
            <a:fld id="{BBC68DE6-A16F-473F-B7F9-0E72B4FE7B6E}" type="slidenum">
              <a:rPr lang="sl-SI" smtClean="0"/>
              <a:pPr>
                <a:defRPr/>
              </a:pPr>
              <a:t>&lt;#&gt;</a:t>
            </a:fld>
            <a:endParaRPr lang="sl-SI" dirty="0"/>
          </a:p>
        </p:txBody>
      </p:sp>
      <p:pic>
        <p:nvPicPr>
          <p:cNvPr id="3" name="Picture 3" descr="belle2-logo.gif"/>
          <p:cNvPicPr>
            <a:picLocks noChangeAspect="1"/>
          </p:cNvPicPr>
          <p:nvPr userDrawn="1"/>
        </p:nvPicPr>
        <p:blipFill>
          <a:blip r:embed="rId2" cstate="print"/>
          <a:srcRect/>
          <a:stretch>
            <a:fillRect/>
          </a:stretch>
        </p:blipFill>
        <p:spPr bwMode="auto">
          <a:xfrm>
            <a:off x="0" y="0"/>
            <a:ext cx="1142976" cy="928668"/>
          </a:xfrm>
          <a:prstGeom prst="rect">
            <a:avLst/>
          </a:prstGeom>
          <a:noFill/>
          <a:ln w="9525">
            <a:noFill/>
            <a:miter lim="800000"/>
            <a:headEnd/>
            <a:tailEnd/>
          </a:ln>
        </p:spPr>
      </p:pic>
      <p:sp>
        <p:nvSpPr>
          <p:cNvPr id="6" name="Title 1"/>
          <p:cNvSpPr>
            <a:spLocks noGrp="1"/>
          </p:cNvSpPr>
          <p:nvPr>
            <p:ph type="title"/>
          </p:nvPr>
        </p:nvSpPr>
        <p:spPr>
          <a:xfrm>
            <a:off x="1214414" y="152400"/>
            <a:ext cx="6553200" cy="762000"/>
          </a:xfrm>
        </p:spPr>
        <p:txBody>
          <a:bodyPr/>
          <a:lstStyle/>
          <a:p>
            <a:r>
              <a:rPr lang="en-US" smtClean="0"/>
              <a:t>Click to edit Master title style</a:t>
            </a:r>
            <a:endParaRPr lang="en-US"/>
          </a:p>
        </p:txBody>
      </p:sp>
      <p:sp>
        <p:nvSpPr>
          <p:cNvPr id="7" name="TextBox 6"/>
          <p:cNvSpPr txBox="1"/>
          <p:nvPr userDrawn="1"/>
        </p:nvSpPr>
        <p:spPr bwMode="auto">
          <a:xfrm>
            <a:off x="7661590" y="714356"/>
            <a:ext cx="1494320" cy="246221"/>
          </a:xfrm>
          <a:prstGeom prst="rect">
            <a:avLst/>
          </a:prstGeom>
          <a:noFill/>
          <a:ln w="9525">
            <a:noFill/>
            <a:miter lim="800000"/>
            <a:headEnd/>
            <a:tailEnd/>
          </a:ln>
        </p:spPr>
        <p:txBody>
          <a:bodyPr wrap="none" rtlCol="0">
            <a:spAutoFit/>
          </a:bodyPr>
          <a:lstStyle/>
          <a:p>
            <a:r>
              <a:rPr lang="en-US" sz="1000" dirty="0" smtClean="0">
                <a:solidFill>
                  <a:schemeClr val="accent2"/>
                </a:solidFill>
                <a:latin typeface="Tahoma" pitchFamily="34" charset="0"/>
                <a:cs typeface="Tahoma" pitchFamily="34" charset="0"/>
              </a:rPr>
              <a:t>Gary</a:t>
            </a:r>
            <a:r>
              <a:rPr lang="en-US" sz="1000" baseline="0" dirty="0" smtClean="0">
                <a:solidFill>
                  <a:schemeClr val="accent2"/>
                </a:solidFill>
                <a:latin typeface="Tahoma" pitchFamily="34" charset="0"/>
                <a:cs typeface="Tahoma" pitchFamily="34" charset="0"/>
              </a:rPr>
              <a:t> S. Varner, Hawai’i</a:t>
            </a:r>
            <a:endParaRPr lang="en-US" sz="1000" dirty="0" smtClean="0">
              <a:solidFill>
                <a:schemeClr val="accent2"/>
              </a:solidFill>
              <a:latin typeface="Tahoma" pitchFamily="34" charset="0"/>
              <a:cs typeface="Tahoma" pitchFamily="34" charset="0"/>
            </a:endParaRPr>
          </a:p>
        </p:txBody>
      </p:sp>
      <p:pic>
        <p:nvPicPr>
          <p:cNvPr id="8" name="Picture 1"/>
          <p:cNvPicPr>
            <a:picLocks noChangeAspect="1" noChangeArrowheads="1"/>
          </p:cNvPicPr>
          <p:nvPr userDrawn="1"/>
        </p:nvPicPr>
        <p:blipFill>
          <a:blip r:embed="rId3"/>
          <a:srcRect/>
          <a:stretch>
            <a:fillRect/>
          </a:stretch>
        </p:blipFill>
        <p:spPr bwMode="auto">
          <a:xfrm>
            <a:off x="7684004" y="0"/>
            <a:ext cx="1459996" cy="714355"/>
          </a:xfrm>
          <a:prstGeom prst="rect">
            <a:avLst/>
          </a:prstGeom>
          <a:noFill/>
          <a:ln w="9525">
            <a:noFill/>
            <a:miter lim="800000"/>
            <a:headEnd/>
            <a:tailEnd/>
          </a:ln>
          <a:effectLst/>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en-US"/>
          </a:p>
        </p:txBody>
      </p:sp>
      <p:sp>
        <p:nvSpPr>
          <p:cNvPr id="4" name="日付プレースホルダ 3"/>
          <p:cNvSpPr>
            <a:spLocks noGrp="1"/>
          </p:cNvSpPr>
          <p:nvPr>
            <p:ph type="dt" sz="half" idx="10"/>
          </p:nvPr>
        </p:nvSpPr>
        <p:spPr/>
        <p:txBody>
          <a:bodyPr/>
          <a:lstStyle/>
          <a:p>
            <a:pPr fontAlgn="base">
              <a:spcBef>
                <a:spcPct val="0"/>
              </a:spcBef>
              <a:spcAft>
                <a:spcPct val="0"/>
              </a:spcAft>
              <a:defRPr/>
            </a:pPr>
            <a:endParaRPr lang="en-US" altLang="ja-JP"/>
          </a:p>
        </p:txBody>
      </p:sp>
      <p:sp>
        <p:nvSpPr>
          <p:cNvPr id="5" name="フッター プレースホルダ 4"/>
          <p:cNvSpPr>
            <a:spLocks noGrp="1"/>
          </p:cNvSpPr>
          <p:nvPr>
            <p:ph type="ftr" sz="quarter" idx="11"/>
          </p:nvPr>
        </p:nvSpPr>
        <p:spPr/>
        <p:txBody>
          <a:bodyPr/>
          <a:lstStyle/>
          <a:p>
            <a:pPr fontAlgn="base">
              <a:spcBef>
                <a:spcPct val="0"/>
              </a:spcBef>
              <a:spcAft>
                <a:spcPct val="0"/>
              </a:spcAft>
              <a:defRPr/>
            </a:pPr>
            <a:endParaRPr lang="en-US" altLang="ja-JP"/>
          </a:p>
        </p:txBody>
      </p:sp>
      <p:sp>
        <p:nvSpPr>
          <p:cNvPr id="6" name="スライド番号プレースホルダ 5"/>
          <p:cNvSpPr>
            <a:spLocks noGrp="1"/>
          </p:cNvSpPr>
          <p:nvPr>
            <p:ph type="sldNum" sz="quarter" idx="12"/>
          </p:nvPr>
        </p:nvSpPr>
        <p:spPr/>
        <p:txBody>
          <a:bodyPr/>
          <a:lstStyle/>
          <a:p>
            <a:pPr fontAlgn="base">
              <a:spcBef>
                <a:spcPct val="0"/>
              </a:spcBef>
              <a:spcAft>
                <a:spcPct val="0"/>
              </a:spcAft>
              <a:defRPr/>
            </a:pPr>
            <a:fld id="{32DBEDDB-2FAB-4D7E-8064-E350E7D8E430}" type="slidenum">
              <a:rPr lang="en-US" altLang="ja-JP" smtClean="0"/>
              <a:pPr fontAlgn="base">
                <a:spcBef>
                  <a:spcPct val="0"/>
                </a:spcBef>
                <a:spcAft>
                  <a:spcPct val="0"/>
                </a:spcAft>
                <a:defRPr/>
              </a:pPr>
              <a:t>&lt;#&gt;</a:t>
            </a:fld>
            <a:endParaRPr lang="en-US" altLang="ja-JP"/>
          </a:p>
        </p:txBody>
      </p:sp>
    </p:spTree>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日付プレースホルダ 3"/>
          <p:cNvSpPr>
            <a:spLocks noGrp="1"/>
          </p:cNvSpPr>
          <p:nvPr>
            <p:ph type="dt" sz="half" idx="10"/>
          </p:nvPr>
        </p:nvSpPr>
        <p:spPr/>
        <p:txBody>
          <a:bodyPr/>
          <a:lstStyle/>
          <a:p>
            <a:pPr>
              <a:defRPr/>
            </a:pPr>
            <a:endParaRPr lang="en-US" altLang="ja-JP"/>
          </a:p>
        </p:txBody>
      </p:sp>
      <p:sp>
        <p:nvSpPr>
          <p:cNvPr id="5" name="フッター プレースホルダ 4"/>
          <p:cNvSpPr>
            <a:spLocks noGrp="1"/>
          </p:cNvSpPr>
          <p:nvPr>
            <p:ph type="ftr" sz="quarter" idx="11"/>
          </p:nvPr>
        </p:nvSpPr>
        <p:spPr/>
        <p:txBody>
          <a:bodyPr/>
          <a:lstStyle/>
          <a:p>
            <a:pPr>
              <a:defRPr/>
            </a:pPr>
            <a:endParaRPr lang="en-US" altLang="ja-JP"/>
          </a:p>
        </p:txBody>
      </p:sp>
      <p:sp>
        <p:nvSpPr>
          <p:cNvPr id="6" name="スライド番号プレースホルダ 5"/>
          <p:cNvSpPr>
            <a:spLocks noGrp="1"/>
          </p:cNvSpPr>
          <p:nvPr>
            <p:ph type="sldNum" sz="quarter" idx="12"/>
          </p:nvPr>
        </p:nvSpPr>
        <p:spPr/>
        <p:txBody>
          <a:bodyPr/>
          <a:lstStyle/>
          <a:p>
            <a:pPr>
              <a:defRPr/>
            </a:pPr>
            <a:fld id="{2A832520-E8A9-434D-8E5B-17818CE20778}" type="slidenum">
              <a:rPr lang="en-US" altLang="ja-JP" smtClean="0"/>
              <a:pPr>
                <a:defRPr/>
              </a:pPr>
              <a:t>&lt;#&gt;</a:t>
            </a:fld>
            <a:endParaRPr lang="en-US" altLang="ja-JP"/>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p>
            <a:pPr fontAlgn="base">
              <a:spcBef>
                <a:spcPct val="0"/>
              </a:spcBef>
              <a:spcAft>
                <a:spcPct val="0"/>
              </a:spcAft>
              <a:defRPr/>
            </a:pPr>
            <a:endParaRPr lang="en-US" altLang="ja-JP"/>
          </a:p>
        </p:txBody>
      </p:sp>
      <p:sp>
        <p:nvSpPr>
          <p:cNvPr id="5" name="フッター プレースホルダ 4"/>
          <p:cNvSpPr>
            <a:spLocks noGrp="1"/>
          </p:cNvSpPr>
          <p:nvPr>
            <p:ph type="ftr" sz="quarter" idx="11"/>
          </p:nvPr>
        </p:nvSpPr>
        <p:spPr/>
        <p:txBody>
          <a:bodyPr/>
          <a:lstStyle/>
          <a:p>
            <a:pPr fontAlgn="base">
              <a:spcBef>
                <a:spcPct val="0"/>
              </a:spcBef>
              <a:spcAft>
                <a:spcPct val="0"/>
              </a:spcAft>
              <a:defRPr/>
            </a:pPr>
            <a:endParaRPr lang="en-US" altLang="ja-JP"/>
          </a:p>
        </p:txBody>
      </p:sp>
      <p:sp>
        <p:nvSpPr>
          <p:cNvPr id="6" name="スライド番号プレースホルダ 5"/>
          <p:cNvSpPr>
            <a:spLocks noGrp="1"/>
          </p:cNvSpPr>
          <p:nvPr>
            <p:ph type="sldNum" sz="quarter" idx="12"/>
          </p:nvPr>
        </p:nvSpPr>
        <p:spPr/>
        <p:txBody>
          <a:bodyPr/>
          <a:lstStyle/>
          <a:p>
            <a:pPr fontAlgn="base">
              <a:spcBef>
                <a:spcPct val="0"/>
              </a:spcBef>
              <a:spcAft>
                <a:spcPct val="0"/>
              </a:spcAft>
              <a:defRPr/>
            </a:pPr>
            <a:fld id="{32DBEDDB-2FAB-4D7E-8064-E350E7D8E430}" type="slidenum">
              <a:rPr lang="en-US" altLang="ja-JP" smtClean="0"/>
              <a:pPr fontAlgn="base">
                <a:spcBef>
                  <a:spcPct val="0"/>
                </a:spcBef>
                <a:spcAft>
                  <a:spcPct val="0"/>
                </a:spcAft>
                <a:defRPr/>
              </a:pPr>
              <a:t>&lt;#&gt;</a:t>
            </a:fld>
            <a:endParaRPr lang="en-US" altLang="ja-JP"/>
          </a:p>
        </p:txBody>
      </p:sp>
    </p:spTree>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5" name="日付プレースホルダ 4"/>
          <p:cNvSpPr>
            <a:spLocks noGrp="1"/>
          </p:cNvSpPr>
          <p:nvPr>
            <p:ph type="dt" sz="half" idx="10"/>
          </p:nvPr>
        </p:nvSpPr>
        <p:spPr/>
        <p:txBody>
          <a:bodyPr/>
          <a:lstStyle/>
          <a:p>
            <a:pPr fontAlgn="base">
              <a:spcBef>
                <a:spcPct val="0"/>
              </a:spcBef>
              <a:spcAft>
                <a:spcPct val="0"/>
              </a:spcAft>
              <a:defRPr/>
            </a:pPr>
            <a:endParaRPr lang="en-US" altLang="ja-JP"/>
          </a:p>
        </p:txBody>
      </p:sp>
      <p:sp>
        <p:nvSpPr>
          <p:cNvPr id="6" name="フッター プレースホルダ 5"/>
          <p:cNvSpPr>
            <a:spLocks noGrp="1"/>
          </p:cNvSpPr>
          <p:nvPr>
            <p:ph type="ftr" sz="quarter" idx="11"/>
          </p:nvPr>
        </p:nvSpPr>
        <p:spPr/>
        <p:txBody>
          <a:bodyPr/>
          <a:lstStyle/>
          <a:p>
            <a:pPr fontAlgn="base">
              <a:spcBef>
                <a:spcPct val="0"/>
              </a:spcBef>
              <a:spcAft>
                <a:spcPct val="0"/>
              </a:spcAft>
              <a:defRPr/>
            </a:pPr>
            <a:endParaRPr lang="en-US" altLang="ja-JP"/>
          </a:p>
        </p:txBody>
      </p:sp>
      <p:sp>
        <p:nvSpPr>
          <p:cNvPr id="7" name="スライド番号プレースホルダ 6"/>
          <p:cNvSpPr>
            <a:spLocks noGrp="1"/>
          </p:cNvSpPr>
          <p:nvPr>
            <p:ph type="sldNum" sz="quarter" idx="12"/>
          </p:nvPr>
        </p:nvSpPr>
        <p:spPr/>
        <p:txBody>
          <a:bodyPr/>
          <a:lstStyle/>
          <a:p>
            <a:pPr fontAlgn="base">
              <a:spcBef>
                <a:spcPct val="0"/>
              </a:spcBef>
              <a:spcAft>
                <a:spcPct val="0"/>
              </a:spcAft>
              <a:defRPr/>
            </a:pPr>
            <a:fld id="{32DBEDDB-2FAB-4D7E-8064-E350E7D8E430}" type="slidenum">
              <a:rPr lang="en-US" altLang="ja-JP" smtClean="0"/>
              <a:pPr fontAlgn="base">
                <a:spcBef>
                  <a:spcPct val="0"/>
                </a:spcBef>
                <a:spcAft>
                  <a:spcPct val="0"/>
                </a:spcAft>
                <a:defRPr/>
              </a:pPr>
              <a:t>&lt;#&gt;</a:t>
            </a:fld>
            <a:endParaRPr lang="en-US" altLang="ja-JP"/>
          </a:p>
        </p:txBody>
      </p:sp>
    </p:spTree>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7" name="日付プレースホルダ 6"/>
          <p:cNvSpPr>
            <a:spLocks noGrp="1"/>
          </p:cNvSpPr>
          <p:nvPr>
            <p:ph type="dt" sz="half" idx="10"/>
          </p:nvPr>
        </p:nvSpPr>
        <p:spPr/>
        <p:txBody>
          <a:bodyPr/>
          <a:lstStyle/>
          <a:p>
            <a:pPr fontAlgn="base">
              <a:spcBef>
                <a:spcPct val="0"/>
              </a:spcBef>
              <a:spcAft>
                <a:spcPct val="0"/>
              </a:spcAft>
              <a:defRPr/>
            </a:pPr>
            <a:endParaRPr lang="en-US" altLang="ja-JP"/>
          </a:p>
        </p:txBody>
      </p:sp>
      <p:sp>
        <p:nvSpPr>
          <p:cNvPr id="8" name="フッター プレースホルダ 7"/>
          <p:cNvSpPr>
            <a:spLocks noGrp="1"/>
          </p:cNvSpPr>
          <p:nvPr>
            <p:ph type="ftr" sz="quarter" idx="11"/>
          </p:nvPr>
        </p:nvSpPr>
        <p:spPr/>
        <p:txBody>
          <a:bodyPr/>
          <a:lstStyle/>
          <a:p>
            <a:pPr fontAlgn="base">
              <a:spcBef>
                <a:spcPct val="0"/>
              </a:spcBef>
              <a:spcAft>
                <a:spcPct val="0"/>
              </a:spcAft>
              <a:defRPr/>
            </a:pPr>
            <a:endParaRPr lang="en-US" altLang="ja-JP"/>
          </a:p>
        </p:txBody>
      </p:sp>
      <p:sp>
        <p:nvSpPr>
          <p:cNvPr id="9" name="スライド番号プレースホルダ 8"/>
          <p:cNvSpPr>
            <a:spLocks noGrp="1"/>
          </p:cNvSpPr>
          <p:nvPr>
            <p:ph type="sldNum" sz="quarter" idx="12"/>
          </p:nvPr>
        </p:nvSpPr>
        <p:spPr/>
        <p:txBody>
          <a:bodyPr/>
          <a:lstStyle/>
          <a:p>
            <a:pPr fontAlgn="base">
              <a:spcBef>
                <a:spcPct val="0"/>
              </a:spcBef>
              <a:spcAft>
                <a:spcPct val="0"/>
              </a:spcAft>
              <a:defRPr/>
            </a:pPr>
            <a:fld id="{32DBEDDB-2FAB-4D7E-8064-E350E7D8E430}" type="slidenum">
              <a:rPr lang="en-US" altLang="ja-JP" smtClean="0"/>
              <a:pPr fontAlgn="base">
                <a:spcBef>
                  <a:spcPct val="0"/>
                </a:spcBef>
                <a:spcAft>
                  <a:spcPct val="0"/>
                </a:spcAft>
                <a:defRPr/>
              </a:pPr>
              <a:t>&lt;#&gt;</a:t>
            </a:fld>
            <a:endParaRPr lang="en-US" altLang="ja-JP"/>
          </a:p>
        </p:txBody>
      </p:sp>
    </p:spTree>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en-US"/>
          </a:p>
        </p:txBody>
      </p:sp>
      <p:sp>
        <p:nvSpPr>
          <p:cNvPr id="3" name="日付プレースホルダ 2"/>
          <p:cNvSpPr>
            <a:spLocks noGrp="1"/>
          </p:cNvSpPr>
          <p:nvPr>
            <p:ph type="dt" sz="half" idx="10"/>
          </p:nvPr>
        </p:nvSpPr>
        <p:spPr/>
        <p:txBody>
          <a:bodyPr/>
          <a:lstStyle/>
          <a:p>
            <a:pPr fontAlgn="base">
              <a:spcBef>
                <a:spcPct val="0"/>
              </a:spcBef>
              <a:spcAft>
                <a:spcPct val="0"/>
              </a:spcAft>
              <a:defRPr/>
            </a:pPr>
            <a:endParaRPr lang="en-US" altLang="ja-JP"/>
          </a:p>
        </p:txBody>
      </p:sp>
      <p:sp>
        <p:nvSpPr>
          <p:cNvPr id="4" name="フッター プレースホルダ 3"/>
          <p:cNvSpPr>
            <a:spLocks noGrp="1"/>
          </p:cNvSpPr>
          <p:nvPr>
            <p:ph type="ftr" sz="quarter" idx="11"/>
          </p:nvPr>
        </p:nvSpPr>
        <p:spPr/>
        <p:txBody>
          <a:bodyPr/>
          <a:lstStyle/>
          <a:p>
            <a:pPr fontAlgn="base">
              <a:spcBef>
                <a:spcPct val="0"/>
              </a:spcBef>
              <a:spcAft>
                <a:spcPct val="0"/>
              </a:spcAft>
              <a:defRPr/>
            </a:pPr>
            <a:endParaRPr lang="en-US" altLang="ja-JP"/>
          </a:p>
        </p:txBody>
      </p:sp>
      <p:sp>
        <p:nvSpPr>
          <p:cNvPr id="5" name="スライド番号プレースホルダ 4"/>
          <p:cNvSpPr>
            <a:spLocks noGrp="1"/>
          </p:cNvSpPr>
          <p:nvPr>
            <p:ph type="sldNum" sz="quarter" idx="12"/>
          </p:nvPr>
        </p:nvSpPr>
        <p:spPr/>
        <p:txBody>
          <a:bodyPr/>
          <a:lstStyle/>
          <a:p>
            <a:pPr fontAlgn="base">
              <a:spcBef>
                <a:spcPct val="0"/>
              </a:spcBef>
              <a:spcAft>
                <a:spcPct val="0"/>
              </a:spcAft>
              <a:defRPr/>
            </a:pPr>
            <a:fld id="{32DBEDDB-2FAB-4D7E-8064-E350E7D8E430}" type="slidenum">
              <a:rPr lang="en-US" altLang="ja-JP" smtClean="0"/>
              <a:pPr fontAlgn="base">
                <a:spcBef>
                  <a:spcPct val="0"/>
                </a:spcBef>
                <a:spcAft>
                  <a:spcPct val="0"/>
                </a:spcAft>
                <a:defRPr/>
              </a:pPr>
              <a:t>&lt;#&gt;</a:t>
            </a:fld>
            <a:endParaRPr lang="en-US" altLang="ja-JP"/>
          </a:p>
        </p:txBody>
      </p:sp>
    </p:spTree>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6"/>
          <p:cNvSpPr>
            <a:spLocks noGrp="1" noChangeArrowheads="1"/>
          </p:cNvSpPr>
          <p:nvPr>
            <p:ph type="sldNum" sz="quarter" idx="10"/>
          </p:nvPr>
        </p:nvSpPr>
        <p:spPr>
          <a:ln/>
        </p:spPr>
        <p:txBody>
          <a:bodyPr/>
          <a:lstStyle>
            <a:lvl1pPr>
              <a:defRPr/>
            </a:lvl1pPr>
          </a:lstStyle>
          <a:p>
            <a:fld id="{161ECF06-370C-4695-ABBE-42861253B6F3}" type="slidenum">
              <a:rPr lang="en-US" altLang="ja-JP"/>
              <a:pPr/>
              <a:t>&lt;#&gt;</a:t>
            </a:fld>
            <a:endParaRPr lang="en-US" altLang="ja-JP"/>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pPr>
              <a:defRPr/>
            </a:pPr>
            <a:endParaRPr lang="en-US" altLang="ja-JP"/>
          </a:p>
        </p:txBody>
      </p:sp>
      <p:sp>
        <p:nvSpPr>
          <p:cNvPr id="3" name="フッター プレースホルダ 2"/>
          <p:cNvSpPr>
            <a:spLocks noGrp="1"/>
          </p:cNvSpPr>
          <p:nvPr>
            <p:ph type="ftr" sz="quarter" idx="11"/>
          </p:nvPr>
        </p:nvSpPr>
        <p:spPr/>
        <p:txBody>
          <a:bodyPr/>
          <a:lstStyle/>
          <a:p>
            <a:endParaRPr kumimoji="0" lang="en-US"/>
          </a:p>
        </p:txBody>
      </p:sp>
      <p:sp>
        <p:nvSpPr>
          <p:cNvPr id="4" name="スライド番号プレースホルダ 3"/>
          <p:cNvSpPr>
            <a:spLocks noGrp="1"/>
          </p:cNvSpPr>
          <p:nvPr>
            <p:ph type="sldNum" sz="quarter" idx="12"/>
          </p:nvPr>
        </p:nvSpPr>
        <p:spPr/>
        <p:txBody>
          <a:bodyPr/>
          <a:lstStyle/>
          <a:p>
            <a:pPr>
              <a:defRPr/>
            </a:pPr>
            <a:fld id="{CC40CCAD-66A3-4736-89AB-EB566036AA17}" type="slidenum">
              <a:rPr lang="en-US" altLang="ja-JP" smtClean="0"/>
              <a:pPr>
                <a:defRPr/>
              </a:pPr>
              <a:t>&lt;#&gt;</a:t>
            </a:fld>
            <a:endParaRPr lang="en-US" altLang="ja-JP"/>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p>
            <a:pPr fontAlgn="base">
              <a:spcBef>
                <a:spcPct val="0"/>
              </a:spcBef>
              <a:spcAft>
                <a:spcPct val="0"/>
              </a:spcAft>
              <a:defRPr/>
            </a:pPr>
            <a:endParaRPr lang="en-US" altLang="ja-JP"/>
          </a:p>
        </p:txBody>
      </p:sp>
      <p:sp>
        <p:nvSpPr>
          <p:cNvPr id="6" name="フッター プレースホルダ 5"/>
          <p:cNvSpPr>
            <a:spLocks noGrp="1"/>
          </p:cNvSpPr>
          <p:nvPr>
            <p:ph type="ftr" sz="quarter" idx="11"/>
          </p:nvPr>
        </p:nvSpPr>
        <p:spPr/>
        <p:txBody>
          <a:bodyPr/>
          <a:lstStyle/>
          <a:p>
            <a:pPr fontAlgn="base">
              <a:spcBef>
                <a:spcPct val="0"/>
              </a:spcBef>
              <a:spcAft>
                <a:spcPct val="0"/>
              </a:spcAft>
              <a:defRPr/>
            </a:pPr>
            <a:endParaRPr lang="en-US" altLang="ja-JP"/>
          </a:p>
        </p:txBody>
      </p:sp>
      <p:sp>
        <p:nvSpPr>
          <p:cNvPr id="7" name="スライド番号プレースホルダ 6"/>
          <p:cNvSpPr>
            <a:spLocks noGrp="1"/>
          </p:cNvSpPr>
          <p:nvPr>
            <p:ph type="sldNum" sz="quarter" idx="12"/>
          </p:nvPr>
        </p:nvSpPr>
        <p:spPr/>
        <p:txBody>
          <a:bodyPr/>
          <a:lstStyle/>
          <a:p>
            <a:pPr fontAlgn="base">
              <a:spcBef>
                <a:spcPct val="0"/>
              </a:spcBef>
              <a:spcAft>
                <a:spcPct val="0"/>
              </a:spcAft>
              <a:defRPr/>
            </a:pPr>
            <a:fld id="{32DBEDDB-2FAB-4D7E-8064-E350E7D8E430}" type="slidenum">
              <a:rPr lang="en-US" altLang="ja-JP" smtClean="0"/>
              <a:pPr fontAlgn="base">
                <a:spcBef>
                  <a:spcPct val="0"/>
                </a:spcBef>
                <a:spcAft>
                  <a:spcPct val="0"/>
                </a:spcAft>
                <a:defRPr/>
              </a:pPr>
              <a:t>&lt;#&gt;</a:t>
            </a:fld>
            <a:endParaRPr lang="en-US" altLang="ja-JP"/>
          </a:p>
        </p:txBody>
      </p:sp>
    </p:spTree>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p>
            <a:pPr fontAlgn="base">
              <a:spcBef>
                <a:spcPct val="0"/>
              </a:spcBef>
              <a:spcAft>
                <a:spcPct val="0"/>
              </a:spcAft>
              <a:defRPr/>
            </a:pPr>
            <a:endParaRPr lang="en-US" altLang="ja-JP"/>
          </a:p>
        </p:txBody>
      </p:sp>
      <p:sp>
        <p:nvSpPr>
          <p:cNvPr id="6" name="フッター プレースホルダ 5"/>
          <p:cNvSpPr>
            <a:spLocks noGrp="1"/>
          </p:cNvSpPr>
          <p:nvPr>
            <p:ph type="ftr" sz="quarter" idx="11"/>
          </p:nvPr>
        </p:nvSpPr>
        <p:spPr/>
        <p:txBody>
          <a:bodyPr/>
          <a:lstStyle/>
          <a:p>
            <a:pPr fontAlgn="base">
              <a:spcBef>
                <a:spcPct val="0"/>
              </a:spcBef>
              <a:spcAft>
                <a:spcPct val="0"/>
              </a:spcAft>
              <a:defRPr/>
            </a:pPr>
            <a:endParaRPr lang="en-US" altLang="ja-JP"/>
          </a:p>
        </p:txBody>
      </p:sp>
      <p:sp>
        <p:nvSpPr>
          <p:cNvPr id="7" name="スライド番号プレースホルダ 6"/>
          <p:cNvSpPr>
            <a:spLocks noGrp="1"/>
          </p:cNvSpPr>
          <p:nvPr>
            <p:ph type="sldNum" sz="quarter" idx="12"/>
          </p:nvPr>
        </p:nvSpPr>
        <p:spPr/>
        <p:txBody>
          <a:bodyPr/>
          <a:lstStyle/>
          <a:p>
            <a:pPr fontAlgn="base">
              <a:spcBef>
                <a:spcPct val="0"/>
              </a:spcBef>
              <a:spcAft>
                <a:spcPct val="0"/>
              </a:spcAft>
              <a:defRPr/>
            </a:pPr>
            <a:fld id="{32DBEDDB-2FAB-4D7E-8064-E350E7D8E430}" type="slidenum">
              <a:rPr lang="en-US" altLang="ja-JP" smtClean="0"/>
              <a:pPr fontAlgn="base">
                <a:spcBef>
                  <a:spcPct val="0"/>
                </a:spcBef>
                <a:spcAft>
                  <a:spcPct val="0"/>
                </a:spcAft>
                <a:defRPr/>
              </a:pPr>
              <a:t>&lt;#&gt;</a:t>
            </a:fld>
            <a:endParaRPr lang="en-US" altLang="ja-JP"/>
          </a:p>
        </p:txBody>
      </p:sp>
    </p:spTree>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日付プレースホルダ 3"/>
          <p:cNvSpPr>
            <a:spLocks noGrp="1"/>
          </p:cNvSpPr>
          <p:nvPr>
            <p:ph type="dt" sz="half" idx="10"/>
          </p:nvPr>
        </p:nvSpPr>
        <p:spPr/>
        <p:txBody>
          <a:bodyPr/>
          <a:lstStyle/>
          <a:p>
            <a:pPr fontAlgn="base">
              <a:spcBef>
                <a:spcPct val="0"/>
              </a:spcBef>
              <a:spcAft>
                <a:spcPct val="0"/>
              </a:spcAft>
              <a:defRPr/>
            </a:pPr>
            <a:endParaRPr lang="en-US" altLang="ja-JP"/>
          </a:p>
        </p:txBody>
      </p:sp>
      <p:sp>
        <p:nvSpPr>
          <p:cNvPr id="5" name="フッター プレースホルダ 4"/>
          <p:cNvSpPr>
            <a:spLocks noGrp="1"/>
          </p:cNvSpPr>
          <p:nvPr>
            <p:ph type="ftr" sz="quarter" idx="11"/>
          </p:nvPr>
        </p:nvSpPr>
        <p:spPr/>
        <p:txBody>
          <a:bodyPr/>
          <a:lstStyle/>
          <a:p>
            <a:pPr fontAlgn="base">
              <a:spcBef>
                <a:spcPct val="0"/>
              </a:spcBef>
              <a:spcAft>
                <a:spcPct val="0"/>
              </a:spcAft>
              <a:defRPr/>
            </a:pPr>
            <a:endParaRPr lang="en-US" altLang="ja-JP"/>
          </a:p>
        </p:txBody>
      </p:sp>
      <p:sp>
        <p:nvSpPr>
          <p:cNvPr id="6" name="スライド番号プレースホルダ 5"/>
          <p:cNvSpPr>
            <a:spLocks noGrp="1"/>
          </p:cNvSpPr>
          <p:nvPr>
            <p:ph type="sldNum" sz="quarter" idx="12"/>
          </p:nvPr>
        </p:nvSpPr>
        <p:spPr/>
        <p:txBody>
          <a:bodyPr/>
          <a:lstStyle/>
          <a:p>
            <a:pPr fontAlgn="base">
              <a:spcBef>
                <a:spcPct val="0"/>
              </a:spcBef>
              <a:spcAft>
                <a:spcPct val="0"/>
              </a:spcAft>
              <a:defRPr/>
            </a:pPr>
            <a:fld id="{32DBEDDB-2FAB-4D7E-8064-E350E7D8E430}" type="slidenum">
              <a:rPr lang="en-US" altLang="ja-JP" smtClean="0"/>
              <a:pPr fontAlgn="base">
                <a:spcBef>
                  <a:spcPct val="0"/>
                </a:spcBef>
                <a:spcAft>
                  <a:spcPct val="0"/>
                </a:spcAft>
                <a:defRPr/>
              </a:pPr>
              <a:t>&lt;#&gt;</a:t>
            </a:fld>
            <a:endParaRPr lang="en-US" altLang="ja-JP"/>
          </a:p>
        </p:txBody>
      </p:sp>
    </p:spTree>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日付プレースホルダ 3"/>
          <p:cNvSpPr>
            <a:spLocks noGrp="1"/>
          </p:cNvSpPr>
          <p:nvPr>
            <p:ph type="dt" sz="half" idx="10"/>
          </p:nvPr>
        </p:nvSpPr>
        <p:spPr/>
        <p:txBody>
          <a:bodyPr/>
          <a:lstStyle/>
          <a:p>
            <a:pPr fontAlgn="base">
              <a:spcBef>
                <a:spcPct val="0"/>
              </a:spcBef>
              <a:spcAft>
                <a:spcPct val="0"/>
              </a:spcAft>
              <a:defRPr/>
            </a:pPr>
            <a:endParaRPr lang="en-US" altLang="ja-JP"/>
          </a:p>
        </p:txBody>
      </p:sp>
      <p:sp>
        <p:nvSpPr>
          <p:cNvPr id="5" name="フッター プレースホルダ 4"/>
          <p:cNvSpPr>
            <a:spLocks noGrp="1"/>
          </p:cNvSpPr>
          <p:nvPr>
            <p:ph type="ftr" sz="quarter" idx="11"/>
          </p:nvPr>
        </p:nvSpPr>
        <p:spPr/>
        <p:txBody>
          <a:bodyPr/>
          <a:lstStyle/>
          <a:p>
            <a:pPr fontAlgn="base">
              <a:spcBef>
                <a:spcPct val="0"/>
              </a:spcBef>
              <a:spcAft>
                <a:spcPct val="0"/>
              </a:spcAft>
              <a:defRPr/>
            </a:pPr>
            <a:endParaRPr lang="en-US" altLang="ja-JP"/>
          </a:p>
        </p:txBody>
      </p:sp>
      <p:sp>
        <p:nvSpPr>
          <p:cNvPr id="6" name="スライド番号プレースホルダ 5"/>
          <p:cNvSpPr>
            <a:spLocks noGrp="1"/>
          </p:cNvSpPr>
          <p:nvPr>
            <p:ph type="sldNum" sz="quarter" idx="12"/>
          </p:nvPr>
        </p:nvSpPr>
        <p:spPr/>
        <p:txBody>
          <a:bodyPr/>
          <a:lstStyle/>
          <a:p>
            <a:pPr fontAlgn="base">
              <a:spcBef>
                <a:spcPct val="0"/>
              </a:spcBef>
              <a:spcAft>
                <a:spcPct val="0"/>
              </a:spcAft>
              <a:defRPr/>
            </a:pPr>
            <a:fld id="{32DBEDDB-2FAB-4D7E-8064-E350E7D8E430}" type="slidenum">
              <a:rPr lang="en-US" altLang="ja-JP" smtClean="0"/>
              <a:pPr fontAlgn="base">
                <a:spcBef>
                  <a:spcPct val="0"/>
                </a:spcBef>
                <a:spcAft>
                  <a:spcPct val="0"/>
                </a:spcAft>
                <a:defRPr/>
              </a:pPr>
              <a:t>&lt;#&gt;</a:t>
            </a:fld>
            <a:endParaRPr lang="en-US" altLang="ja-JP"/>
          </a:p>
        </p:txBody>
      </p:sp>
    </p:spTree>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a:xfrm>
            <a:off x="6143625" y="6492875"/>
            <a:ext cx="2928938" cy="365125"/>
          </a:xfrm>
          <a:prstGeom prst="rect">
            <a:avLst/>
          </a:prstGeom>
          <a:solidFill>
            <a:schemeClr val="bg1"/>
          </a:solidFill>
        </p:spPr>
        <p:txBody>
          <a:bodyPr/>
          <a:lstStyle>
            <a:lvl1pPr>
              <a:defRPr sz="1400" b="1">
                <a:solidFill>
                  <a:schemeClr val="tx1"/>
                </a:solidFill>
              </a:defRPr>
            </a:lvl1pPr>
          </a:lstStyle>
          <a:p>
            <a:pPr>
              <a:defRPr/>
            </a:pPr>
            <a:fld id="{BBC68DE6-A16F-473F-B7F9-0E72B4FE7B6E}" type="slidenum">
              <a:rPr lang="sl-SI" smtClean="0"/>
              <a:pPr>
                <a:defRPr/>
              </a:pPr>
              <a:t>&lt;#&gt;</a:t>
            </a:fld>
            <a:endParaRPr lang="sl-SI" dirty="0"/>
          </a:p>
        </p:txBody>
      </p:sp>
      <p:pic>
        <p:nvPicPr>
          <p:cNvPr id="3" name="Picture 3" descr="belle2-logo.gif"/>
          <p:cNvPicPr>
            <a:picLocks noChangeAspect="1"/>
          </p:cNvPicPr>
          <p:nvPr userDrawn="1"/>
        </p:nvPicPr>
        <p:blipFill>
          <a:blip r:embed="rId2" cstate="print"/>
          <a:srcRect/>
          <a:stretch>
            <a:fillRect/>
          </a:stretch>
        </p:blipFill>
        <p:spPr bwMode="auto">
          <a:xfrm>
            <a:off x="0" y="0"/>
            <a:ext cx="1142976" cy="928668"/>
          </a:xfrm>
          <a:prstGeom prst="rect">
            <a:avLst/>
          </a:prstGeom>
          <a:noFill/>
          <a:ln w="9525">
            <a:noFill/>
            <a:miter lim="800000"/>
            <a:headEnd/>
            <a:tailEnd/>
          </a:ln>
        </p:spPr>
      </p:pic>
      <p:sp>
        <p:nvSpPr>
          <p:cNvPr id="6" name="Title 1"/>
          <p:cNvSpPr>
            <a:spLocks noGrp="1"/>
          </p:cNvSpPr>
          <p:nvPr>
            <p:ph type="title"/>
          </p:nvPr>
        </p:nvSpPr>
        <p:spPr>
          <a:xfrm>
            <a:off x="1214414" y="152400"/>
            <a:ext cx="6553200" cy="762000"/>
          </a:xfrm>
        </p:spPr>
        <p:txBody>
          <a:bodyPr/>
          <a:lstStyle/>
          <a:p>
            <a:r>
              <a:rPr lang="en-US" smtClean="0"/>
              <a:t>Click to edit Master title style</a:t>
            </a:r>
            <a:endParaRPr lang="en-US"/>
          </a:p>
        </p:txBody>
      </p:sp>
      <p:sp>
        <p:nvSpPr>
          <p:cNvPr id="7" name="TextBox 6"/>
          <p:cNvSpPr txBox="1"/>
          <p:nvPr userDrawn="1"/>
        </p:nvSpPr>
        <p:spPr bwMode="auto">
          <a:xfrm>
            <a:off x="7661590" y="714356"/>
            <a:ext cx="1494320" cy="246221"/>
          </a:xfrm>
          <a:prstGeom prst="rect">
            <a:avLst/>
          </a:prstGeom>
          <a:noFill/>
          <a:ln w="9525">
            <a:noFill/>
            <a:miter lim="800000"/>
            <a:headEnd/>
            <a:tailEnd/>
          </a:ln>
        </p:spPr>
        <p:txBody>
          <a:bodyPr wrap="none" rtlCol="0">
            <a:spAutoFit/>
          </a:bodyPr>
          <a:lstStyle/>
          <a:p>
            <a:r>
              <a:rPr lang="en-US" sz="1000" dirty="0" smtClean="0">
                <a:solidFill>
                  <a:schemeClr val="accent2"/>
                </a:solidFill>
                <a:latin typeface="Tahoma" pitchFamily="34" charset="0"/>
                <a:cs typeface="Tahoma" pitchFamily="34" charset="0"/>
              </a:rPr>
              <a:t>Gary</a:t>
            </a:r>
            <a:r>
              <a:rPr lang="en-US" sz="1000" baseline="0" dirty="0" smtClean="0">
                <a:solidFill>
                  <a:schemeClr val="accent2"/>
                </a:solidFill>
                <a:latin typeface="Tahoma" pitchFamily="34" charset="0"/>
                <a:cs typeface="Tahoma" pitchFamily="34" charset="0"/>
              </a:rPr>
              <a:t> S. Varner, Hawai’i</a:t>
            </a:r>
            <a:endParaRPr lang="en-US" sz="1000" dirty="0" smtClean="0">
              <a:solidFill>
                <a:schemeClr val="accent2"/>
              </a:solidFill>
              <a:latin typeface="Tahoma" pitchFamily="34" charset="0"/>
              <a:cs typeface="Tahoma" pitchFamily="34" charset="0"/>
            </a:endParaRPr>
          </a:p>
        </p:txBody>
      </p:sp>
      <p:pic>
        <p:nvPicPr>
          <p:cNvPr id="8" name="Picture 1"/>
          <p:cNvPicPr>
            <a:picLocks noChangeAspect="1" noChangeArrowheads="1"/>
          </p:cNvPicPr>
          <p:nvPr userDrawn="1"/>
        </p:nvPicPr>
        <p:blipFill>
          <a:blip r:embed="rId3"/>
          <a:srcRect/>
          <a:stretch>
            <a:fillRect/>
          </a:stretch>
        </p:blipFill>
        <p:spPr bwMode="auto">
          <a:xfrm>
            <a:off x="7684004" y="0"/>
            <a:ext cx="1459996" cy="714355"/>
          </a:xfrm>
          <a:prstGeom prst="rect">
            <a:avLst/>
          </a:prstGeom>
          <a:noFill/>
          <a:ln w="9525">
            <a:noFill/>
            <a:miter lim="800000"/>
            <a:headEnd/>
            <a:tailEnd/>
          </a:ln>
          <a:effectLst/>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日付プレースホルダ 3"/>
          <p:cNvSpPr>
            <a:spLocks noGrp="1"/>
          </p:cNvSpPr>
          <p:nvPr>
            <p:ph type="dt" sz="half" idx="10"/>
          </p:nvPr>
        </p:nvSpPr>
        <p:spPr/>
        <p:txBody>
          <a:bodyPr/>
          <a:lstStyle/>
          <a:p>
            <a:endParaRPr lang="en-US" altLang="ja-JP"/>
          </a:p>
        </p:txBody>
      </p:sp>
      <p:sp>
        <p:nvSpPr>
          <p:cNvPr id="5" name="フッター プレースホルダ 4"/>
          <p:cNvSpPr>
            <a:spLocks noGrp="1"/>
          </p:cNvSpPr>
          <p:nvPr>
            <p:ph type="ftr" sz="quarter" idx="11"/>
          </p:nvPr>
        </p:nvSpPr>
        <p:spPr/>
        <p:txBody>
          <a:bodyPr/>
          <a:lstStyle/>
          <a:p>
            <a:endParaRPr lang="en-US" altLang="ja-JP"/>
          </a:p>
        </p:txBody>
      </p:sp>
      <p:sp>
        <p:nvSpPr>
          <p:cNvPr id="6" name="スライド番号プレースホルダ 5"/>
          <p:cNvSpPr>
            <a:spLocks noGrp="1"/>
          </p:cNvSpPr>
          <p:nvPr>
            <p:ph type="sldNum" sz="quarter" idx="12"/>
          </p:nvPr>
        </p:nvSpPr>
        <p:spPr/>
        <p:txBody>
          <a:bodyPr/>
          <a:lstStyle/>
          <a:p>
            <a:fld id="{DA05D836-36A8-4391-B642-DB9BC5C4D246}" type="slidenum">
              <a:rPr lang="en-US" altLang="ja-JP" smtClean="0"/>
              <a:pPr/>
              <a:t>&lt;#&gt;</a:t>
            </a:fld>
            <a:endParaRPr lang="en-US" altLang="ja-JP"/>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Obj">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457200" y="1600200"/>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4954BD68-F948-427D-8B99-30786F3A5403}" type="slidenum">
              <a:rPr lang="en-US" altLang="ja-JP"/>
              <a:pPr>
                <a:defRPr/>
              </a:pPr>
              <a:t>&lt;#&gt;</a:t>
            </a:fld>
            <a:endParaRPr lang="en-US" altLang="ja-JP"/>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p>
            <a:fld id="{FF9C10C6-FADE-4382-886E-4587D2D97F0A}" type="datetimeFigureOut">
              <a:rPr lang="ja-JP" altLang="en-US" smtClean="0"/>
              <a:pPr/>
              <a:t>2011/10/19</a:t>
            </a:fld>
            <a:endParaRPr lang="ja-JP" altLang="en-US"/>
          </a:p>
        </p:txBody>
      </p:sp>
      <p:sp>
        <p:nvSpPr>
          <p:cNvPr id="5" name="フッター プレースホルダ 4"/>
          <p:cNvSpPr>
            <a:spLocks noGrp="1"/>
          </p:cNvSpPr>
          <p:nvPr>
            <p:ph type="ftr" sz="quarter" idx="11"/>
          </p:nvPr>
        </p:nvSpPr>
        <p:spPr/>
        <p:txBody>
          <a:bodyPr/>
          <a:lstStyle/>
          <a:p>
            <a:endParaRPr lang="ja-JP" altLang="en-US"/>
          </a:p>
        </p:txBody>
      </p:sp>
      <p:sp>
        <p:nvSpPr>
          <p:cNvPr id="6" name="スライド番号プレースホルダ 5"/>
          <p:cNvSpPr>
            <a:spLocks noGrp="1"/>
          </p:cNvSpPr>
          <p:nvPr>
            <p:ph type="sldNum" sz="quarter" idx="12"/>
          </p:nvPr>
        </p:nvSpPr>
        <p:spPr/>
        <p:txBody>
          <a:bodyPr/>
          <a:lstStyle/>
          <a:p>
            <a:fld id="{46333F53-03A7-424A-A1B2-95B47D7E6616}" type="slidenum">
              <a:rPr lang="ja-JP" altLang="en-US" smtClean="0"/>
              <a:pPr/>
              <a:t>&lt;#&gt;</a:t>
            </a:fld>
            <a:endParaRPr lang="ja-JP"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日付プレースホルダ 3"/>
          <p:cNvSpPr>
            <a:spLocks noGrp="1"/>
          </p:cNvSpPr>
          <p:nvPr>
            <p:ph type="dt" sz="half" idx="10"/>
          </p:nvPr>
        </p:nvSpPr>
        <p:spPr/>
        <p:txBody>
          <a:bodyPr/>
          <a:lstStyle>
            <a:lvl1pPr>
              <a:defRPr/>
            </a:lvl1pPr>
          </a:lstStyle>
          <a:p>
            <a:r>
              <a:rPr lang="ja-JP" altLang="en-US"/>
              <a:t>July 31, 2006</a:t>
            </a:r>
            <a:endParaRPr lang="en-US" altLang="ja-JP"/>
          </a:p>
        </p:txBody>
      </p:sp>
      <p:sp>
        <p:nvSpPr>
          <p:cNvPr id="5" name="フッター プレースホルダ 4"/>
          <p:cNvSpPr>
            <a:spLocks noGrp="1"/>
          </p:cNvSpPr>
          <p:nvPr>
            <p:ph type="ftr" sz="quarter" idx="11"/>
          </p:nvPr>
        </p:nvSpPr>
        <p:spPr/>
        <p:txBody>
          <a:bodyPr/>
          <a:lstStyle>
            <a:lvl1pPr>
              <a:defRPr/>
            </a:lvl1pPr>
          </a:lstStyle>
          <a:p>
            <a:r>
              <a:rPr lang="en-US" altLang="ja-JP"/>
              <a:t>ICHEP2006, Moscow, Russia                      M. Hazumi (KEK)</a:t>
            </a:r>
          </a:p>
        </p:txBody>
      </p:sp>
      <p:sp>
        <p:nvSpPr>
          <p:cNvPr id="6" name="スライド番号プレースホルダ 5"/>
          <p:cNvSpPr>
            <a:spLocks noGrp="1"/>
          </p:cNvSpPr>
          <p:nvPr>
            <p:ph type="sldNum" sz="quarter" idx="12"/>
          </p:nvPr>
        </p:nvSpPr>
        <p:spPr/>
        <p:txBody>
          <a:bodyPr/>
          <a:lstStyle>
            <a:lvl1pPr>
              <a:defRPr/>
            </a:lvl1pPr>
          </a:lstStyle>
          <a:p>
            <a:fld id="{793BAAC5-BB04-4171-ADE3-0046C1666449}" type="slidenum">
              <a:rPr lang="en-US" altLang="ja-JP"/>
              <a:pPr/>
              <a:t>&lt;#&gt;</a:t>
            </a:fld>
            <a:endParaRPr lang="en-US" altLang="ja-JP"/>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6"/>
          <p:cNvSpPr>
            <a:spLocks noGrp="1" noChangeArrowheads="1"/>
          </p:cNvSpPr>
          <p:nvPr>
            <p:ph type="sldNum" sz="quarter" idx="10"/>
          </p:nvPr>
        </p:nvSpPr>
        <p:spPr>
          <a:ln/>
        </p:spPr>
        <p:txBody>
          <a:bodyPr/>
          <a:lstStyle>
            <a:lvl1pPr>
              <a:defRPr/>
            </a:lvl1pPr>
          </a:lstStyle>
          <a:p>
            <a:fld id="{DE2533EA-A6F1-458B-8884-2C8B367DEDA5}" type="slidenum">
              <a:rPr lang="en-US" altLang="ja-JP"/>
              <a:pPr/>
              <a:t>&lt;#&gt;</a:t>
            </a:fld>
            <a:endParaRPr lang="en-US" altLang="ja-JP"/>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sz="4800">
                <a:latin typeface="Calibri" pitchFamily="34" charset="0"/>
                <a:cs typeface="Arial" pitchFamily="34" charset="0"/>
              </a:defRPr>
            </a:lvl1pPr>
          </a:lstStyle>
          <a:p>
            <a:r>
              <a:rPr lang="ja-JP" altLang="en-US" dirty="0" smtClean="0"/>
              <a:t>マスタ タイトルの書式設定</a:t>
            </a:r>
            <a:endParaRPr lang="ja-JP" altLang="en-US" dirty="0"/>
          </a:p>
        </p:txBody>
      </p:sp>
      <p:sp>
        <p:nvSpPr>
          <p:cNvPr id="3" name="Rectangle 4"/>
          <p:cNvSpPr>
            <a:spLocks noGrp="1" noChangeArrowheads="1"/>
          </p:cNvSpPr>
          <p:nvPr>
            <p:ph type="dt" sz="half" idx="10"/>
          </p:nvPr>
        </p:nvSpPr>
        <p:spPr>
          <a:ln/>
        </p:spPr>
        <p:txBody>
          <a:bodyPr/>
          <a:lstStyle>
            <a:lvl1pPr>
              <a:defRPr>
                <a:latin typeface="Calibri" pitchFamily="34" charset="0"/>
                <a:cs typeface="Arial" pitchFamily="34" charset="0"/>
              </a:defRPr>
            </a:lvl1pPr>
          </a:lstStyle>
          <a:p>
            <a:pPr>
              <a:defRPr/>
            </a:pPr>
            <a:fld id="{5EC61437-12C6-431A-804F-BE072E492359}" type="datetimeFigureOut">
              <a:rPr lang="ja-JP" altLang="en-US" smtClean="0"/>
              <a:pPr>
                <a:defRPr/>
              </a:pPr>
              <a:t>2011/10/19</a:t>
            </a:fld>
            <a:endParaRPr lang="ja-JP" altLang="en-US" dirty="0"/>
          </a:p>
        </p:txBody>
      </p:sp>
      <p:sp>
        <p:nvSpPr>
          <p:cNvPr id="4" name="Rectangle 5"/>
          <p:cNvSpPr>
            <a:spLocks noGrp="1" noChangeArrowheads="1"/>
          </p:cNvSpPr>
          <p:nvPr>
            <p:ph type="ftr" sz="quarter" idx="11"/>
          </p:nvPr>
        </p:nvSpPr>
        <p:spPr>
          <a:ln/>
        </p:spPr>
        <p:txBody>
          <a:bodyPr/>
          <a:lstStyle>
            <a:lvl1pPr>
              <a:defRPr>
                <a:latin typeface="Calibri" pitchFamily="34" charset="0"/>
                <a:cs typeface="Arial" pitchFamily="34" charset="0"/>
              </a:defRPr>
            </a:lvl1pPr>
          </a:lstStyle>
          <a:p>
            <a:pPr>
              <a:defRPr/>
            </a:pPr>
            <a:endParaRPr lang="ja-JP" altLang="en-US"/>
          </a:p>
        </p:txBody>
      </p:sp>
      <p:sp>
        <p:nvSpPr>
          <p:cNvPr id="5" name="Rectangle 6"/>
          <p:cNvSpPr>
            <a:spLocks noGrp="1" noChangeArrowheads="1"/>
          </p:cNvSpPr>
          <p:nvPr>
            <p:ph type="sldNum" sz="quarter" idx="12"/>
          </p:nvPr>
        </p:nvSpPr>
        <p:spPr>
          <a:ln/>
        </p:spPr>
        <p:txBody>
          <a:bodyPr/>
          <a:lstStyle>
            <a:lvl1pPr>
              <a:defRPr>
                <a:latin typeface="Calibri" pitchFamily="34" charset="0"/>
                <a:cs typeface="Arial" pitchFamily="34" charset="0"/>
              </a:defRPr>
            </a:lvl1pPr>
          </a:lstStyle>
          <a:p>
            <a:pPr>
              <a:defRPr/>
            </a:pPr>
            <a:fld id="{6E5025C3-A034-4E2C-A26D-E808DB262339}" type="slidenum">
              <a:rPr lang="ja-JP" altLang="en-US" smtClean="0"/>
              <a:pPr>
                <a:defRPr/>
              </a:pPr>
              <a:t>&lt;#&gt;</a:t>
            </a:fld>
            <a:endParaRPr lang="ja-JP" altLang="en-US"/>
          </a:p>
        </p:txBody>
      </p:sp>
    </p:spTree>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AndTwoObj">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1143000"/>
          </a:xfrm>
        </p:spPr>
        <p:txBody>
          <a:bodyPr/>
          <a:lstStyle/>
          <a:p>
            <a:r>
              <a:rPr lang="ja-JP" altLang="en-US" smtClean="0"/>
              <a:t>マスタ タイトルの書式設定</a:t>
            </a:r>
            <a:endParaRPr lang="en-US"/>
          </a:p>
        </p:txBody>
      </p:sp>
      <p:sp>
        <p:nvSpPr>
          <p:cNvPr id="3" name="コンテンツ プレースホルダ 2"/>
          <p:cNvSpPr>
            <a:spLocks noGrp="1"/>
          </p:cNvSpPr>
          <p:nvPr>
            <p:ph sz="half" idx="1"/>
          </p:nvPr>
        </p:nvSpPr>
        <p:spPr>
          <a:xfrm>
            <a:off x="457200" y="1600200"/>
            <a:ext cx="4038600" cy="45307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コンテンツ プレースホルダ 3"/>
          <p:cNvSpPr>
            <a:spLocks noGrp="1"/>
          </p:cNvSpPr>
          <p:nvPr>
            <p:ph sz="quarter" idx="2"/>
          </p:nvPr>
        </p:nvSpPr>
        <p:spPr>
          <a:xfrm>
            <a:off x="4648200" y="1600200"/>
            <a:ext cx="4038600" cy="21891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5" name="コンテンツ プレースホルダ 4"/>
          <p:cNvSpPr>
            <a:spLocks noGrp="1"/>
          </p:cNvSpPr>
          <p:nvPr>
            <p:ph sz="quarter" idx="3"/>
          </p:nvPr>
        </p:nvSpPr>
        <p:spPr>
          <a:xfrm>
            <a:off x="4648200" y="3941763"/>
            <a:ext cx="4038600" cy="2189162"/>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6" name="日付プレースホルダ 5"/>
          <p:cNvSpPr>
            <a:spLocks noGrp="1"/>
          </p:cNvSpPr>
          <p:nvPr>
            <p:ph type="dt" sz="half" idx="10"/>
          </p:nvPr>
        </p:nvSpPr>
        <p:spPr>
          <a:xfrm>
            <a:off x="457200" y="6278563"/>
            <a:ext cx="2133600" cy="457200"/>
          </a:xfrm>
        </p:spPr>
        <p:txBody>
          <a:bodyPr/>
          <a:lstStyle>
            <a:lvl1pPr>
              <a:defRPr/>
            </a:lvl1pPr>
          </a:lstStyle>
          <a:p>
            <a:endParaRPr lang="en-US" altLang="ja-JP"/>
          </a:p>
        </p:txBody>
      </p:sp>
      <p:sp>
        <p:nvSpPr>
          <p:cNvPr id="7" name="フッター プレースホルダ 6"/>
          <p:cNvSpPr>
            <a:spLocks noGrp="1"/>
          </p:cNvSpPr>
          <p:nvPr>
            <p:ph type="ftr" sz="quarter" idx="11"/>
          </p:nvPr>
        </p:nvSpPr>
        <p:spPr>
          <a:xfrm>
            <a:off x="3124200" y="6278563"/>
            <a:ext cx="2895600" cy="457200"/>
          </a:xfrm>
        </p:spPr>
        <p:txBody>
          <a:bodyPr/>
          <a:lstStyle>
            <a:lvl1pPr>
              <a:defRPr/>
            </a:lvl1pPr>
          </a:lstStyle>
          <a:p>
            <a:endParaRPr lang="en-US" altLang="ja-JP"/>
          </a:p>
        </p:txBody>
      </p:sp>
      <p:sp>
        <p:nvSpPr>
          <p:cNvPr id="8" name="スライド番号プレースホルダ 7"/>
          <p:cNvSpPr>
            <a:spLocks noGrp="1"/>
          </p:cNvSpPr>
          <p:nvPr>
            <p:ph type="sldNum" sz="quarter" idx="12"/>
          </p:nvPr>
        </p:nvSpPr>
        <p:spPr>
          <a:xfrm>
            <a:off x="6553200" y="6278563"/>
            <a:ext cx="2133600" cy="457200"/>
          </a:xfrm>
        </p:spPr>
        <p:txBody>
          <a:bodyPr/>
          <a:lstStyle>
            <a:lvl1pPr>
              <a:defRPr/>
            </a:lvl1pPr>
          </a:lstStyle>
          <a:p>
            <a:fld id="{A34F2CDB-BF2E-4D13-A6CC-030D508531B8}" type="slidenum">
              <a:rPr lang="en-US" altLang="ja-JP"/>
              <a:pPr/>
              <a:t>&lt;#&gt;</a:t>
            </a:fld>
            <a:endParaRPr lang="en-US" altLang="ja-JP"/>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r>
              <a:rPr lang="ja-JP" altLang="en-US"/>
              <a:t>2004/05/14</a:t>
            </a:r>
            <a:endParaRPr lang="en-US" altLang="ja-JP"/>
          </a:p>
        </p:txBody>
      </p:sp>
      <p:sp>
        <p:nvSpPr>
          <p:cNvPr id="3" name="フッター プレースホルダ 2"/>
          <p:cNvSpPr>
            <a:spLocks noGrp="1"/>
          </p:cNvSpPr>
          <p:nvPr>
            <p:ph type="ftr" sz="quarter" idx="11"/>
          </p:nvPr>
        </p:nvSpPr>
        <p:spPr/>
        <p:txBody>
          <a:bodyPr/>
          <a:lstStyle>
            <a:lvl1pPr>
              <a:defRPr/>
            </a:lvl1pPr>
          </a:lstStyle>
          <a:p>
            <a:r>
              <a:rPr lang="en-US" altLang="ja-JP"/>
              <a:t>羽澄昌史　（KEK)　　　於　北海道大学</a:t>
            </a:r>
          </a:p>
        </p:txBody>
      </p:sp>
      <p:sp>
        <p:nvSpPr>
          <p:cNvPr id="4" name="スライド番号プレースホルダ 3"/>
          <p:cNvSpPr>
            <a:spLocks noGrp="1"/>
          </p:cNvSpPr>
          <p:nvPr>
            <p:ph type="sldNum" sz="quarter" idx="12"/>
          </p:nvPr>
        </p:nvSpPr>
        <p:spPr/>
        <p:txBody>
          <a:bodyPr/>
          <a:lstStyle>
            <a:lvl1pPr>
              <a:defRPr/>
            </a:lvl1pPr>
          </a:lstStyle>
          <a:p>
            <a:fld id="{E92F11F1-75D2-4197-8E5E-A5014A35D56E}" type="slidenum">
              <a:rPr lang="en-US" altLang="ja-JP"/>
              <a:pPr/>
              <a:t>&lt;#&gt;</a:t>
            </a:fld>
            <a:endParaRPr lang="en-US" altLang="ja-JP"/>
          </a:p>
        </p:txBody>
      </p:sp>
    </p:spTree>
  </p:cSld>
  <p:clrMapOvr>
    <a:masterClrMapping/>
  </p:clrMapOvr>
  <p:transition>
    <p:zoom dir="in"/>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sz="4800">
                <a:latin typeface="Calibri" pitchFamily="34" charset="0"/>
                <a:cs typeface="Arial" pitchFamily="34" charset="0"/>
              </a:defRPr>
            </a:lvl1pPr>
          </a:lstStyle>
          <a:p>
            <a:r>
              <a:rPr lang="ja-JP" altLang="en-US" dirty="0" smtClean="0"/>
              <a:t>マスタ タイトルの書式設定</a:t>
            </a:r>
            <a:endParaRPr lang="ja-JP" altLang="en-US" dirty="0"/>
          </a:p>
        </p:txBody>
      </p:sp>
      <p:sp>
        <p:nvSpPr>
          <p:cNvPr id="3" name="コンテンツ プレースホルダ 2"/>
          <p:cNvSpPr>
            <a:spLocks noGrp="1"/>
          </p:cNvSpPr>
          <p:nvPr>
            <p:ph idx="1"/>
          </p:nvPr>
        </p:nvSpPr>
        <p:spPr/>
        <p:txBody>
          <a:bodyPr/>
          <a:lstStyle>
            <a:lvl1pPr>
              <a:defRPr sz="3200">
                <a:latin typeface="Calibri" pitchFamily="34" charset="0"/>
                <a:cs typeface="Arial" pitchFamily="34" charset="0"/>
              </a:defRPr>
            </a:lvl1pPr>
            <a:lvl2pPr>
              <a:defRPr sz="2800">
                <a:latin typeface="Calibri" pitchFamily="34" charset="0"/>
                <a:cs typeface="Arial" pitchFamily="34" charset="0"/>
              </a:defRPr>
            </a:lvl2pPr>
            <a:lvl3pPr>
              <a:defRPr sz="2400">
                <a:latin typeface="Calibri" pitchFamily="34" charset="0"/>
                <a:cs typeface="Arial" pitchFamily="34" charset="0"/>
              </a:defRPr>
            </a:lvl3pPr>
            <a:lvl4pPr>
              <a:defRPr sz="2000">
                <a:latin typeface="Calibri" pitchFamily="34" charset="0"/>
                <a:cs typeface="Arial" pitchFamily="34" charset="0"/>
              </a:defRPr>
            </a:lvl4pPr>
            <a:lvl5pPr>
              <a:defRPr sz="2000">
                <a:latin typeface="Calibri" pitchFamily="34" charset="0"/>
                <a:cs typeface="Arial" pitchFamily="34" charset="0"/>
              </a:defRPr>
            </a:lvl5p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
        <p:nvSpPr>
          <p:cNvPr id="4" name="Rectangle 4"/>
          <p:cNvSpPr>
            <a:spLocks noGrp="1" noChangeArrowheads="1"/>
          </p:cNvSpPr>
          <p:nvPr>
            <p:ph type="dt" sz="half" idx="10"/>
          </p:nvPr>
        </p:nvSpPr>
        <p:spPr>
          <a:ln/>
        </p:spPr>
        <p:txBody>
          <a:bodyPr/>
          <a:lstStyle>
            <a:lvl1pPr>
              <a:defRPr>
                <a:latin typeface="Calibri" pitchFamily="34" charset="0"/>
                <a:cs typeface="Arial" pitchFamily="34" charset="0"/>
              </a:defRPr>
            </a:lvl1pPr>
          </a:lstStyle>
          <a:p>
            <a:pPr>
              <a:defRPr/>
            </a:pPr>
            <a:fld id="{532E284A-4D39-4762-968A-813DF82386C7}" type="datetimeFigureOut">
              <a:rPr lang="ja-JP" altLang="en-US" smtClean="0"/>
              <a:pPr>
                <a:defRPr/>
              </a:pPr>
              <a:t>2011/10/19</a:t>
            </a:fld>
            <a:endParaRPr lang="ja-JP" altLang="en-US"/>
          </a:p>
        </p:txBody>
      </p:sp>
      <p:sp>
        <p:nvSpPr>
          <p:cNvPr id="5" name="Rectangle 5"/>
          <p:cNvSpPr>
            <a:spLocks noGrp="1" noChangeArrowheads="1"/>
          </p:cNvSpPr>
          <p:nvPr>
            <p:ph type="ftr" sz="quarter" idx="11"/>
          </p:nvPr>
        </p:nvSpPr>
        <p:spPr>
          <a:ln/>
        </p:spPr>
        <p:txBody>
          <a:bodyPr/>
          <a:lstStyle>
            <a:lvl1pPr>
              <a:defRPr>
                <a:latin typeface="Calibri" pitchFamily="34" charset="0"/>
                <a:cs typeface="Arial" pitchFamily="34" charset="0"/>
              </a:defRPr>
            </a:lvl1pPr>
          </a:lstStyle>
          <a:p>
            <a:pPr>
              <a:defRPr/>
            </a:pPr>
            <a:endParaRPr lang="ja-JP" altLang="en-US"/>
          </a:p>
        </p:txBody>
      </p:sp>
      <p:sp>
        <p:nvSpPr>
          <p:cNvPr id="6" name="Rectangle 6"/>
          <p:cNvSpPr>
            <a:spLocks noGrp="1" noChangeArrowheads="1"/>
          </p:cNvSpPr>
          <p:nvPr>
            <p:ph type="sldNum" sz="quarter" idx="12"/>
          </p:nvPr>
        </p:nvSpPr>
        <p:spPr>
          <a:xfrm>
            <a:off x="7143768" y="114280"/>
            <a:ext cx="1905000" cy="457200"/>
          </a:xfrm>
          <a:ln/>
        </p:spPr>
        <p:txBody>
          <a:bodyPr/>
          <a:lstStyle>
            <a:lvl1pPr>
              <a:defRPr>
                <a:latin typeface="Calibri" pitchFamily="34" charset="0"/>
                <a:cs typeface="Arial" pitchFamily="34" charset="0"/>
              </a:defRPr>
            </a:lvl1pPr>
          </a:lstStyle>
          <a:p>
            <a:pPr>
              <a:defRPr/>
            </a:pPr>
            <a:fld id="{E142672B-F5D3-489A-AFF8-C0B4E03A50CD}" type="slidenum">
              <a:rPr lang="ja-JP" altLang="en-US" smtClean="0"/>
              <a:pPr>
                <a:defRPr/>
              </a:pPr>
              <a:t>&lt;#&gt;</a:t>
            </a:fld>
            <a:endParaRPr lang="ja-JP" altLang="en-US"/>
          </a:p>
        </p:txBody>
      </p:sp>
    </p:spTree>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sz="4800">
                <a:latin typeface="Calibri" pitchFamily="34" charset="0"/>
                <a:cs typeface="Arial" pitchFamily="34" charset="0"/>
              </a:defRPr>
            </a:lvl1pPr>
          </a:lstStyle>
          <a:p>
            <a:r>
              <a:rPr lang="ja-JP" altLang="en-US" dirty="0" smtClean="0"/>
              <a:t>マスタ タイトルの書式設定</a:t>
            </a:r>
            <a:endParaRPr lang="ja-JP" altLang="en-US" dirty="0"/>
          </a:p>
        </p:txBody>
      </p:sp>
      <p:sp>
        <p:nvSpPr>
          <p:cNvPr id="3" name="Rectangle 4"/>
          <p:cNvSpPr>
            <a:spLocks noGrp="1" noChangeArrowheads="1"/>
          </p:cNvSpPr>
          <p:nvPr>
            <p:ph type="dt" sz="half" idx="10"/>
          </p:nvPr>
        </p:nvSpPr>
        <p:spPr>
          <a:ln/>
        </p:spPr>
        <p:txBody>
          <a:bodyPr/>
          <a:lstStyle>
            <a:lvl1pPr>
              <a:defRPr>
                <a:latin typeface="Calibri" pitchFamily="34" charset="0"/>
                <a:cs typeface="Arial" pitchFamily="34" charset="0"/>
              </a:defRPr>
            </a:lvl1pPr>
          </a:lstStyle>
          <a:p>
            <a:pPr>
              <a:defRPr/>
            </a:pPr>
            <a:fld id="{5EC61437-12C6-431A-804F-BE072E492359}" type="datetimeFigureOut">
              <a:rPr lang="ja-JP" altLang="en-US" smtClean="0"/>
              <a:pPr>
                <a:defRPr/>
              </a:pPr>
              <a:t>2011/10/19</a:t>
            </a:fld>
            <a:endParaRPr lang="ja-JP" altLang="en-US" dirty="0"/>
          </a:p>
        </p:txBody>
      </p:sp>
      <p:sp>
        <p:nvSpPr>
          <p:cNvPr id="4" name="Rectangle 5"/>
          <p:cNvSpPr>
            <a:spLocks noGrp="1" noChangeArrowheads="1"/>
          </p:cNvSpPr>
          <p:nvPr>
            <p:ph type="ftr" sz="quarter" idx="11"/>
          </p:nvPr>
        </p:nvSpPr>
        <p:spPr>
          <a:ln/>
        </p:spPr>
        <p:txBody>
          <a:bodyPr/>
          <a:lstStyle>
            <a:lvl1pPr>
              <a:defRPr>
                <a:latin typeface="Calibri" pitchFamily="34" charset="0"/>
                <a:cs typeface="Arial" pitchFamily="34" charset="0"/>
              </a:defRPr>
            </a:lvl1pPr>
          </a:lstStyle>
          <a:p>
            <a:pPr>
              <a:defRPr/>
            </a:pPr>
            <a:endParaRPr lang="ja-JP" altLang="en-US"/>
          </a:p>
        </p:txBody>
      </p:sp>
      <p:sp>
        <p:nvSpPr>
          <p:cNvPr id="5" name="Rectangle 6"/>
          <p:cNvSpPr>
            <a:spLocks noGrp="1" noChangeArrowheads="1"/>
          </p:cNvSpPr>
          <p:nvPr>
            <p:ph type="sldNum" sz="quarter" idx="12"/>
          </p:nvPr>
        </p:nvSpPr>
        <p:spPr>
          <a:ln/>
        </p:spPr>
        <p:txBody>
          <a:bodyPr/>
          <a:lstStyle>
            <a:lvl1pPr>
              <a:defRPr>
                <a:latin typeface="Calibri" pitchFamily="34" charset="0"/>
                <a:cs typeface="Arial" pitchFamily="34" charset="0"/>
              </a:defRPr>
            </a:lvl1pPr>
          </a:lstStyle>
          <a:p>
            <a:pPr>
              <a:defRPr/>
            </a:pPr>
            <a:fld id="{6E5025C3-A034-4E2C-A26D-E808DB262339}" type="slidenum">
              <a:rPr lang="ja-JP" altLang="en-US" smtClean="0"/>
              <a:pPr>
                <a:defRPr/>
              </a:pPr>
              <a:t>&lt;#&gt;</a:t>
            </a:fld>
            <a:endParaRPr lang="ja-JP" altLang="en-US"/>
          </a:p>
        </p:txBody>
      </p:sp>
    </p:spTree>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objAndTwoObj">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1143000"/>
          </a:xfrm>
        </p:spPr>
        <p:txBody>
          <a:bodyPr/>
          <a:lstStyle/>
          <a:p>
            <a:r>
              <a:rPr lang="ja-JP" altLang="en-US" smtClean="0"/>
              <a:t>マスタ タイトルの書式設定</a:t>
            </a:r>
            <a:endParaRPr lang="en-US"/>
          </a:p>
        </p:txBody>
      </p:sp>
      <p:sp>
        <p:nvSpPr>
          <p:cNvPr id="3" name="コンテンツ プレースホルダ 2"/>
          <p:cNvSpPr>
            <a:spLocks noGrp="1"/>
          </p:cNvSpPr>
          <p:nvPr>
            <p:ph sz="half" idx="1"/>
          </p:nvPr>
        </p:nvSpPr>
        <p:spPr>
          <a:xfrm>
            <a:off x="457200" y="1600200"/>
            <a:ext cx="4038600" cy="45307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コンテンツ プレースホルダ 3"/>
          <p:cNvSpPr>
            <a:spLocks noGrp="1"/>
          </p:cNvSpPr>
          <p:nvPr>
            <p:ph sz="quarter" idx="2"/>
          </p:nvPr>
        </p:nvSpPr>
        <p:spPr>
          <a:xfrm>
            <a:off x="4648200" y="1600200"/>
            <a:ext cx="4038600" cy="21891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5" name="コンテンツ プレースホルダ 4"/>
          <p:cNvSpPr>
            <a:spLocks noGrp="1"/>
          </p:cNvSpPr>
          <p:nvPr>
            <p:ph sz="quarter" idx="3"/>
          </p:nvPr>
        </p:nvSpPr>
        <p:spPr>
          <a:xfrm>
            <a:off x="4648200" y="3941763"/>
            <a:ext cx="4038600" cy="2189162"/>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6" name="日付プレースホルダ 5"/>
          <p:cNvSpPr>
            <a:spLocks noGrp="1"/>
          </p:cNvSpPr>
          <p:nvPr>
            <p:ph type="dt" sz="half" idx="10"/>
          </p:nvPr>
        </p:nvSpPr>
        <p:spPr>
          <a:xfrm>
            <a:off x="457200" y="6278563"/>
            <a:ext cx="2133600" cy="457200"/>
          </a:xfrm>
        </p:spPr>
        <p:txBody>
          <a:bodyPr/>
          <a:lstStyle>
            <a:lvl1pPr>
              <a:defRPr/>
            </a:lvl1pPr>
          </a:lstStyle>
          <a:p>
            <a:endParaRPr lang="en-US" altLang="ja-JP"/>
          </a:p>
        </p:txBody>
      </p:sp>
      <p:sp>
        <p:nvSpPr>
          <p:cNvPr id="7" name="フッター プレースホルダ 6"/>
          <p:cNvSpPr>
            <a:spLocks noGrp="1"/>
          </p:cNvSpPr>
          <p:nvPr>
            <p:ph type="ftr" sz="quarter" idx="11"/>
          </p:nvPr>
        </p:nvSpPr>
        <p:spPr>
          <a:xfrm>
            <a:off x="3124200" y="6278563"/>
            <a:ext cx="2895600" cy="457200"/>
          </a:xfrm>
        </p:spPr>
        <p:txBody>
          <a:bodyPr/>
          <a:lstStyle>
            <a:lvl1pPr>
              <a:defRPr/>
            </a:lvl1pPr>
          </a:lstStyle>
          <a:p>
            <a:endParaRPr lang="en-US" altLang="ja-JP"/>
          </a:p>
        </p:txBody>
      </p:sp>
      <p:sp>
        <p:nvSpPr>
          <p:cNvPr id="8" name="スライド番号プレースホルダ 7"/>
          <p:cNvSpPr>
            <a:spLocks noGrp="1"/>
          </p:cNvSpPr>
          <p:nvPr>
            <p:ph type="sldNum" sz="quarter" idx="12"/>
          </p:nvPr>
        </p:nvSpPr>
        <p:spPr>
          <a:xfrm>
            <a:off x="6553200" y="6278563"/>
            <a:ext cx="2133600" cy="457200"/>
          </a:xfrm>
        </p:spPr>
        <p:txBody>
          <a:bodyPr/>
          <a:lstStyle>
            <a:lvl1pPr>
              <a:defRPr/>
            </a:lvl1pPr>
          </a:lstStyle>
          <a:p>
            <a:fld id="{A34F2CDB-BF2E-4D13-A6CC-030D508531B8}" type="slidenum">
              <a:rPr lang="en-US" altLang="ja-JP"/>
              <a:pPr/>
              <a:t>&lt;#&gt;</a:t>
            </a:fld>
            <a:endParaRPr lang="en-US" altLang="ja-JP"/>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3" name="日付プレースホルダ 2"/>
          <p:cNvSpPr>
            <a:spLocks noGrp="1"/>
          </p:cNvSpPr>
          <p:nvPr>
            <p:ph type="dt" sz="half" idx="10"/>
          </p:nvPr>
        </p:nvSpPr>
        <p:spPr>
          <a:xfrm>
            <a:off x="457200" y="6245225"/>
            <a:ext cx="2133600" cy="476250"/>
          </a:xfrm>
        </p:spPr>
        <p:txBody>
          <a:bodyPr/>
          <a:lstStyle>
            <a:lvl1pPr>
              <a:defRPr/>
            </a:lvl1pPr>
          </a:lstStyle>
          <a:p>
            <a:endParaRPr lang="en-US" altLang="ja-JP"/>
          </a:p>
        </p:txBody>
      </p:sp>
      <p:sp>
        <p:nvSpPr>
          <p:cNvPr id="4" name="フッター プレースホルダ 3"/>
          <p:cNvSpPr>
            <a:spLocks noGrp="1"/>
          </p:cNvSpPr>
          <p:nvPr>
            <p:ph type="ftr" sz="quarter" idx="11"/>
          </p:nvPr>
        </p:nvSpPr>
        <p:spPr>
          <a:xfrm>
            <a:off x="3124200" y="6245225"/>
            <a:ext cx="2895600" cy="476250"/>
          </a:xfrm>
        </p:spPr>
        <p:txBody>
          <a:bodyPr/>
          <a:lstStyle>
            <a:lvl1pPr>
              <a:defRPr/>
            </a:lvl1pPr>
          </a:lstStyle>
          <a:p>
            <a:endParaRPr lang="en-US" altLang="ja-JP"/>
          </a:p>
        </p:txBody>
      </p:sp>
      <p:sp>
        <p:nvSpPr>
          <p:cNvPr id="5" name="スライド番号プレースホルダ 4"/>
          <p:cNvSpPr>
            <a:spLocks noGrp="1"/>
          </p:cNvSpPr>
          <p:nvPr>
            <p:ph type="sldNum" sz="quarter" idx="12"/>
          </p:nvPr>
        </p:nvSpPr>
        <p:spPr>
          <a:xfrm>
            <a:off x="6553200" y="6245225"/>
            <a:ext cx="2133600" cy="476250"/>
          </a:xfrm>
        </p:spPr>
        <p:txBody>
          <a:bodyPr/>
          <a:lstStyle>
            <a:lvl1pPr>
              <a:defRPr/>
            </a:lvl1pPr>
          </a:lstStyle>
          <a:p>
            <a:fld id="{BDDEE37F-0814-41F5-81B6-2ADCFE2A6C8C}" type="slidenum">
              <a:rPr lang="en-US" altLang="ja-JP"/>
              <a:pPr/>
              <a:t>&lt;#&gt;</a:t>
            </a:fld>
            <a:endParaRPr lang="en-US" altLang="ja-JP"/>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CC56C9C5-78F6-40BE-B3FF-9C095212B9CF}" type="datetimeFigureOut">
              <a:rPr lang="ja-JP" altLang="en-US"/>
              <a:pPr>
                <a:defRPr/>
              </a:pPr>
              <a:t>2011/10/19</a:t>
            </a:fld>
            <a:endParaRPr lang="ja-JP" altLang="en-US"/>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 5"/>
          <p:cNvSpPr>
            <a:spLocks noGrp="1"/>
          </p:cNvSpPr>
          <p:nvPr>
            <p:ph type="sldNum" sz="quarter" idx="12"/>
          </p:nvPr>
        </p:nvSpPr>
        <p:spPr/>
        <p:txBody>
          <a:bodyPr/>
          <a:lstStyle>
            <a:lvl1pPr>
              <a:defRPr/>
            </a:lvl1pPr>
          </a:lstStyle>
          <a:p>
            <a:pPr>
              <a:defRPr/>
            </a:pPr>
            <a:fld id="{E445335A-09BC-47AD-9ECE-5B05F23B4A41}" type="slidenum">
              <a:rPr lang="ja-JP" altLang="en-US"/>
              <a:pPr>
                <a:defRPr/>
              </a:pPr>
              <a:t>&lt;#&gt;</a:t>
            </a:fld>
            <a:endParaRPr lang="ja-JP" alt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7B19762F-A5FF-4F9E-893A-EF96733B98F1}" type="datetimeFigureOut">
              <a:rPr lang="ja-JP" altLang="en-US"/>
              <a:pPr>
                <a:defRPr/>
              </a:pPr>
              <a:t>2011/10/19</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E6638E32-BBDC-4D06-97D9-05B928D4EEC3}" type="slidenum">
              <a:rPr lang="ja-JP" altLang="en-US"/>
              <a:pPr>
                <a:defRPr/>
              </a:pPr>
              <a:t>&lt;#&gt;</a:t>
            </a:fld>
            <a:endParaRPr lang="ja-JP"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E1A26D5C-9341-4DCB-952B-DEE3ED17DB9F}" type="slidenum">
              <a:rPr lang="en-US" altLang="ja-JP"/>
              <a:pPr/>
              <a:t>&lt;#&gt;</a:t>
            </a:fld>
            <a:endParaRPr lang="en-US" altLang="ja-JP"/>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fld id="{CC17E6D4-D41B-40D3-98F2-DEC5767914CC}" type="slidenum">
              <a:rPr lang="en-US" altLang="ja-JP"/>
              <a:pPr/>
              <a:t>&lt;#&gt;</a:t>
            </a:fld>
            <a:endParaRPr lang="en-US" altLang="ja-JP"/>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ltLang="ja-JP"/>
          </a:p>
        </p:txBody>
      </p:sp>
      <p:sp>
        <p:nvSpPr>
          <p:cNvPr id="3" name="Footer Placeholder 2"/>
          <p:cNvSpPr>
            <a:spLocks noGrp="1"/>
          </p:cNvSpPr>
          <p:nvPr>
            <p:ph type="ftr" sz="quarter" idx="11"/>
          </p:nvPr>
        </p:nvSpPr>
        <p:spPr/>
        <p:txBody>
          <a:bodyPr/>
          <a:lstStyle>
            <a:lvl1pPr>
              <a:defRPr/>
            </a:lvl1pPr>
          </a:lstStyle>
          <a:p>
            <a:pPr>
              <a:defRPr/>
            </a:pPr>
            <a:endParaRPr lang="en-US" altLang="ja-JP"/>
          </a:p>
        </p:txBody>
      </p:sp>
      <p:sp>
        <p:nvSpPr>
          <p:cNvPr id="4" name="Slide Number Placeholder 3"/>
          <p:cNvSpPr>
            <a:spLocks noGrp="1"/>
          </p:cNvSpPr>
          <p:nvPr>
            <p:ph type="sldNum" sz="quarter" idx="12"/>
          </p:nvPr>
        </p:nvSpPr>
        <p:spPr/>
        <p:txBody>
          <a:bodyPr/>
          <a:lstStyle>
            <a:lvl1pPr>
              <a:defRPr smtClean="0"/>
            </a:lvl1pPr>
          </a:lstStyle>
          <a:p>
            <a:pPr>
              <a:defRPr/>
            </a:pPr>
            <a:fld id="{61F11D25-90C0-4F0B-96ED-5E26A2E69F89}" type="slidenum">
              <a:rPr lang="en-US" altLang="ja-JP"/>
              <a:pPr>
                <a:defRPr/>
              </a:pPr>
              <a:t>&lt;#&gt;</a:t>
            </a:fld>
            <a:endParaRPr lang="en-US" altLang="ja-JP"/>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a:xfrm>
            <a:off x="457200" y="6356350"/>
            <a:ext cx="2133600" cy="365125"/>
          </a:xfrm>
          <a:prstGeom prst="rect">
            <a:avLst/>
          </a:prstGeom>
        </p:spPr>
        <p:txBody>
          <a:bodyPr/>
          <a:lstStyle/>
          <a:p>
            <a:fld id="{5A3D6607-129D-4BA3-A080-C4DABDCE6B39}" type="datetimeFigureOut">
              <a:rPr kumimoji="1" lang="ja-JP" altLang="en-US" smtClean="0"/>
              <a:pPr/>
              <a:t>2011/10/19</a:t>
            </a:fld>
            <a:endParaRPr kumimoji="1" lang="ja-JP" altLang="en-US"/>
          </a:p>
        </p:txBody>
      </p:sp>
      <p:sp>
        <p:nvSpPr>
          <p:cNvPr id="5" name="フッター プレースホルダ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 5"/>
          <p:cNvSpPr>
            <a:spLocks noGrp="1"/>
          </p:cNvSpPr>
          <p:nvPr>
            <p:ph type="sldNum" sz="quarter" idx="12"/>
          </p:nvPr>
        </p:nvSpPr>
        <p:spPr>
          <a:xfrm>
            <a:off x="6553200" y="6356350"/>
            <a:ext cx="2133600" cy="365125"/>
          </a:xfrm>
          <a:prstGeom prst="rect">
            <a:avLst/>
          </a:prstGeom>
        </p:spPr>
        <p:txBody>
          <a:bodyPr/>
          <a:lstStyle/>
          <a:p>
            <a:fld id="{EBE9CC8F-6BDF-4FE7-998A-EE44CD9B21C4}" type="slidenum">
              <a:rPr kumimoji="1" lang="ja-JP" altLang="en-US" smtClean="0"/>
              <a:pPr/>
              <a:t>&lt;#&gt;</a:t>
            </a:fld>
            <a:endParaRPr kumimoji="1" lang="ja-JP" alt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a:xfrm>
            <a:off x="457200" y="6356350"/>
            <a:ext cx="2133600" cy="365125"/>
          </a:xfrm>
          <a:prstGeom prst="rect">
            <a:avLst/>
          </a:prstGeom>
        </p:spPr>
        <p:txBody>
          <a:bodyPr/>
          <a:lstStyle/>
          <a:p>
            <a:fld id="{5A3D6607-129D-4BA3-A080-C4DABDCE6B39}" type="datetimeFigureOut">
              <a:rPr kumimoji="1" lang="ja-JP" altLang="en-US" smtClean="0"/>
              <a:pPr/>
              <a:t>2011/10/19</a:t>
            </a:fld>
            <a:endParaRPr kumimoji="1" lang="ja-JP" altLang="en-US"/>
          </a:p>
        </p:txBody>
      </p:sp>
      <p:sp>
        <p:nvSpPr>
          <p:cNvPr id="4" name="フッター プレースホルダ 3"/>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5" name="スライド番号プレースホルダ 4"/>
          <p:cNvSpPr>
            <a:spLocks noGrp="1"/>
          </p:cNvSpPr>
          <p:nvPr>
            <p:ph type="sldNum" sz="quarter" idx="12"/>
          </p:nvPr>
        </p:nvSpPr>
        <p:spPr>
          <a:xfrm>
            <a:off x="6553200" y="6356350"/>
            <a:ext cx="2133600" cy="365125"/>
          </a:xfrm>
          <a:prstGeom prst="rect">
            <a:avLst/>
          </a:prstGeom>
        </p:spPr>
        <p:txBody>
          <a:bodyPr/>
          <a:lstStyle/>
          <a:p>
            <a:fld id="{EBE9CC8F-6BDF-4FE7-998A-EE44CD9B21C4}" type="slidenum">
              <a:rPr kumimoji="1" lang="ja-JP" altLang="en-US" smtClean="0"/>
              <a:pPr/>
              <a:t>&lt;#&gt;</a:t>
            </a:fld>
            <a:endParaRPr kumimoji="1" lang="ja-JP" alt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5"/>
          <p:cNvSpPr>
            <a:spLocks noGrp="1" noChangeArrowheads="1"/>
          </p:cNvSpPr>
          <p:nvPr>
            <p:ph type="sldNum" sz="quarter" idx="12"/>
          </p:nvPr>
        </p:nvSpPr>
        <p:spPr>
          <a:ln/>
        </p:spPr>
        <p:txBody>
          <a:bodyPr/>
          <a:lstStyle>
            <a:lvl1pPr>
              <a:defRPr/>
            </a:lvl1pPr>
          </a:lstStyle>
          <a:p>
            <a:pPr>
              <a:defRPr/>
            </a:pPr>
            <a:fld id="{31D2A2F9-7B9C-4C01-BC48-D8772758AABA}" type="slidenum">
              <a:rPr lang="en-US" altLang="ja-JP"/>
              <a:pPr>
                <a:defRPr/>
              </a:pPr>
              <a:t>&lt;#&gt;</a:t>
            </a:fld>
            <a:endParaRPr lang="en-US" altLang="ja-JP"/>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2976" y="142852"/>
            <a:ext cx="6553200" cy="762000"/>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a:xfrm>
            <a:off x="6143625" y="6492875"/>
            <a:ext cx="2928938" cy="365125"/>
          </a:xfrm>
          <a:prstGeom prst="rect">
            <a:avLst/>
          </a:prstGeom>
          <a:solidFill>
            <a:schemeClr val="bg1"/>
          </a:solidFill>
        </p:spPr>
        <p:txBody>
          <a:bodyPr/>
          <a:lstStyle>
            <a:lvl1pPr>
              <a:defRPr sz="1400" b="1">
                <a:solidFill>
                  <a:schemeClr val="tx1"/>
                </a:solidFill>
              </a:defRPr>
            </a:lvl1pPr>
          </a:lstStyle>
          <a:p>
            <a:pPr>
              <a:defRPr/>
            </a:pPr>
            <a:fld id="{BBC68DE6-A16F-473F-B7F9-0E72B4FE7B6E}" type="slidenum">
              <a:rPr lang="sl-SI" smtClean="0"/>
              <a:pPr>
                <a:defRPr/>
              </a:pPr>
              <a:t>&lt;#&gt;</a:t>
            </a:fld>
            <a:endParaRPr lang="sl-SI" dirty="0"/>
          </a:p>
        </p:txBody>
      </p:sp>
      <p:pic>
        <p:nvPicPr>
          <p:cNvPr id="5" name="Picture 3" descr="belle2-logo.gif"/>
          <p:cNvPicPr>
            <a:picLocks noChangeAspect="1"/>
          </p:cNvPicPr>
          <p:nvPr userDrawn="1"/>
        </p:nvPicPr>
        <p:blipFill>
          <a:blip r:embed="rId2" cstate="print"/>
          <a:srcRect/>
          <a:stretch>
            <a:fillRect/>
          </a:stretch>
        </p:blipFill>
        <p:spPr bwMode="auto">
          <a:xfrm>
            <a:off x="0" y="0"/>
            <a:ext cx="1142976" cy="928668"/>
          </a:xfrm>
          <a:prstGeom prst="rect">
            <a:avLst/>
          </a:prstGeom>
          <a:noFill/>
          <a:ln w="9525">
            <a:noFill/>
            <a:miter lim="800000"/>
            <a:headEnd/>
            <a:tailEnd/>
          </a:ln>
        </p:spPr>
      </p:pic>
      <p:sp>
        <p:nvSpPr>
          <p:cNvPr id="8" name="TextBox 7"/>
          <p:cNvSpPr txBox="1"/>
          <p:nvPr userDrawn="1"/>
        </p:nvSpPr>
        <p:spPr bwMode="auto">
          <a:xfrm>
            <a:off x="7661590" y="714356"/>
            <a:ext cx="1494320" cy="246221"/>
          </a:xfrm>
          <a:prstGeom prst="rect">
            <a:avLst/>
          </a:prstGeom>
          <a:noFill/>
          <a:ln w="9525">
            <a:noFill/>
            <a:miter lim="800000"/>
            <a:headEnd/>
            <a:tailEnd/>
          </a:ln>
        </p:spPr>
        <p:txBody>
          <a:bodyPr wrap="none" rtlCol="0">
            <a:spAutoFit/>
          </a:bodyPr>
          <a:lstStyle/>
          <a:p>
            <a:r>
              <a:rPr lang="en-US" sz="1000" dirty="0" smtClean="0">
                <a:solidFill>
                  <a:schemeClr val="accent2"/>
                </a:solidFill>
                <a:latin typeface="Tahoma" pitchFamily="34" charset="0"/>
                <a:cs typeface="Tahoma" pitchFamily="34" charset="0"/>
              </a:rPr>
              <a:t>Gary</a:t>
            </a:r>
            <a:r>
              <a:rPr lang="en-US" sz="1000" baseline="0" dirty="0" smtClean="0">
                <a:solidFill>
                  <a:schemeClr val="accent2"/>
                </a:solidFill>
                <a:latin typeface="Tahoma" pitchFamily="34" charset="0"/>
                <a:cs typeface="Tahoma" pitchFamily="34" charset="0"/>
              </a:rPr>
              <a:t> S. Varner, Hawai’i</a:t>
            </a:r>
            <a:endParaRPr lang="en-US" sz="1000" dirty="0" smtClean="0">
              <a:solidFill>
                <a:schemeClr val="accent2"/>
              </a:solidFill>
              <a:latin typeface="Tahoma" pitchFamily="34" charset="0"/>
              <a:cs typeface="Tahoma" pitchFamily="34" charset="0"/>
            </a:endParaRPr>
          </a:p>
        </p:txBody>
      </p:sp>
      <p:pic>
        <p:nvPicPr>
          <p:cNvPr id="9" name="Picture 1"/>
          <p:cNvPicPr>
            <a:picLocks noChangeAspect="1" noChangeArrowheads="1"/>
          </p:cNvPicPr>
          <p:nvPr userDrawn="1"/>
        </p:nvPicPr>
        <p:blipFill>
          <a:blip r:embed="rId3"/>
          <a:srcRect/>
          <a:stretch>
            <a:fillRect/>
          </a:stretch>
        </p:blipFill>
        <p:spPr bwMode="auto">
          <a:xfrm>
            <a:off x="7684004" y="0"/>
            <a:ext cx="1459996" cy="714355"/>
          </a:xfrm>
          <a:prstGeom prst="rect">
            <a:avLst/>
          </a:prstGeom>
          <a:noFill/>
          <a:ln w="9525">
            <a:noFill/>
            <a:miter lim="800000"/>
            <a:headEnd/>
            <a:tailEnd/>
          </a:ln>
          <a:effectLst/>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pPr>
              <a:defRPr/>
            </a:pPr>
            <a:fld id="{A900AE0D-ACA8-8A46-9BDC-9A47C6CCCDB6}" type="slidenum">
              <a:rPr lang="en-US"/>
              <a:pPr>
                <a:defRPr/>
              </a:pPr>
              <a:t>&lt;#&gt;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cSld name="タイトルとコンテンツ">
    <p:spTree>
      <p:nvGrpSpPr>
        <p:cNvPr id="1" name=""/>
        <p:cNvGrpSpPr/>
        <p:nvPr/>
      </p:nvGrpSpPr>
      <p:grpSpPr>
        <a:xfrm>
          <a:off x="0" y="0"/>
          <a:ext cx="0" cy="0"/>
          <a:chOff x="0" y="0"/>
          <a:chExt cx="0" cy="0"/>
        </a:xfrm>
      </p:grpSpPr>
      <p:sp>
        <p:nvSpPr>
          <p:cNvPr id="16" name="Rectangle 16"/>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smtClean="0"/>
          </a:p>
        </p:txBody>
      </p:sp>
      <p:sp>
        <p:nvSpPr>
          <p:cNvPr id="7" name="Title 6"/>
          <p:cNvSpPr>
            <a:spLocks noGrp="1"/>
          </p:cNvSpPr>
          <p:nvPr>
            <p:ph type="title"/>
          </p:nvPr>
        </p:nvSpPr>
        <p:spPr>
          <a:xfrm>
            <a:off x="457200" y="-24"/>
            <a:ext cx="8229600" cy="785818"/>
          </a:xfrm>
          <a:prstGeom prst="rect">
            <a:avLst/>
          </a:prstGeom>
        </p:spPr>
        <p:txBody>
          <a:bodyPr anchor="b">
            <a:normAutofit/>
          </a:bodyPr>
          <a:lstStyle/>
          <a:p>
            <a:r>
              <a:rPr lang="ja-JP" altLang="en-US" smtClean="0"/>
              <a:t>マスタ タイトルの書式設定</a:t>
            </a:r>
            <a:endParaRPr lang="en-US"/>
          </a:p>
        </p:txBody>
      </p:sp>
      <p:sp>
        <p:nvSpPr>
          <p:cNvPr id="8" name="Slide Number Placeholder 3"/>
          <p:cNvSpPr>
            <a:spLocks noGrp="1"/>
          </p:cNvSpPr>
          <p:nvPr>
            <p:ph type="sldNum" sz="quarter" idx="10"/>
          </p:nvPr>
        </p:nvSpPr>
        <p:spPr>
          <a:xfrm>
            <a:off x="6143625" y="6492875"/>
            <a:ext cx="2928938" cy="365125"/>
          </a:xfrm>
          <a:prstGeom prst="rect">
            <a:avLst/>
          </a:prstGeom>
          <a:solidFill>
            <a:schemeClr val="bg1"/>
          </a:solidFill>
        </p:spPr>
        <p:txBody>
          <a:bodyPr/>
          <a:lstStyle>
            <a:lvl1pPr>
              <a:defRPr sz="1400" b="1">
                <a:solidFill>
                  <a:schemeClr val="tx1"/>
                </a:solidFill>
              </a:defRPr>
            </a:lvl1pPr>
          </a:lstStyle>
          <a:p>
            <a:pPr>
              <a:defRPr/>
            </a:pPr>
            <a:fld id="{BBC68DE6-A16F-473F-B7F9-0E72B4FE7B6E}" type="slidenum">
              <a:rPr lang="sl-SI" smtClean="0"/>
              <a:pPr>
                <a:defRPr/>
              </a:pPr>
              <a:t>&lt;#&gt;</a:t>
            </a:fld>
            <a:endParaRPr lang="sl-SI" dirty="0"/>
          </a:p>
        </p:txBody>
      </p:sp>
      <p:pic>
        <p:nvPicPr>
          <p:cNvPr id="9" name="Picture 3" descr="belle2-logo.gif"/>
          <p:cNvPicPr>
            <a:picLocks noChangeAspect="1"/>
          </p:cNvPicPr>
          <p:nvPr userDrawn="1"/>
        </p:nvPicPr>
        <p:blipFill>
          <a:blip r:embed="rId2" cstate="print"/>
          <a:srcRect/>
          <a:stretch>
            <a:fillRect/>
          </a:stretch>
        </p:blipFill>
        <p:spPr bwMode="auto">
          <a:xfrm>
            <a:off x="0" y="0"/>
            <a:ext cx="1142976" cy="928668"/>
          </a:xfrm>
          <a:prstGeom prst="rect">
            <a:avLst/>
          </a:prstGeom>
          <a:noFill/>
          <a:ln w="9525">
            <a:noFill/>
            <a:miter lim="800000"/>
            <a:headEnd/>
            <a:tailEnd/>
          </a:ln>
        </p:spPr>
      </p:pic>
      <p:sp>
        <p:nvSpPr>
          <p:cNvPr id="12" name="TextBox 11"/>
          <p:cNvSpPr txBox="1"/>
          <p:nvPr userDrawn="1"/>
        </p:nvSpPr>
        <p:spPr bwMode="auto">
          <a:xfrm>
            <a:off x="7661590" y="714356"/>
            <a:ext cx="1494320" cy="246221"/>
          </a:xfrm>
          <a:prstGeom prst="rect">
            <a:avLst/>
          </a:prstGeom>
          <a:noFill/>
          <a:ln w="9525">
            <a:noFill/>
            <a:miter lim="800000"/>
            <a:headEnd/>
            <a:tailEnd/>
          </a:ln>
        </p:spPr>
        <p:txBody>
          <a:bodyPr wrap="none" rtlCol="0">
            <a:spAutoFit/>
          </a:bodyPr>
          <a:lstStyle/>
          <a:p>
            <a:r>
              <a:rPr lang="en-US" sz="1000" dirty="0" smtClean="0">
                <a:solidFill>
                  <a:schemeClr val="accent2"/>
                </a:solidFill>
                <a:latin typeface="Tahoma" pitchFamily="34" charset="0"/>
                <a:cs typeface="Tahoma" pitchFamily="34" charset="0"/>
              </a:rPr>
              <a:t>Gary</a:t>
            </a:r>
            <a:r>
              <a:rPr lang="en-US" sz="1000" baseline="0" dirty="0" smtClean="0">
                <a:solidFill>
                  <a:schemeClr val="accent2"/>
                </a:solidFill>
                <a:latin typeface="Tahoma" pitchFamily="34" charset="0"/>
                <a:cs typeface="Tahoma" pitchFamily="34" charset="0"/>
              </a:rPr>
              <a:t> S. Varner, Hawai’i</a:t>
            </a:r>
            <a:endParaRPr lang="en-US" sz="1000" dirty="0" smtClean="0">
              <a:solidFill>
                <a:schemeClr val="accent2"/>
              </a:solidFill>
              <a:latin typeface="Tahoma" pitchFamily="34" charset="0"/>
              <a:cs typeface="Tahoma" pitchFamily="34" charset="0"/>
            </a:endParaRPr>
          </a:p>
        </p:txBody>
      </p:sp>
      <p:pic>
        <p:nvPicPr>
          <p:cNvPr id="13" name="Picture 1"/>
          <p:cNvPicPr>
            <a:picLocks noChangeAspect="1" noChangeArrowheads="1"/>
          </p:cNvPicPr>
          <p:nvPr userDrawn="1"/>
        </p:nvPicPr>
        <p:blipFill>
          <a:blip r:embed="rId3"/>
          <a:srcRect/>
          <a:stretch>
            <a:fillRect/>
          </a:stretch>
        </p:blipFill>
        <p:spPr bwMode="auto">
          <a:xfrm>
            <a:off x="7684004" y="0"/>
            <a:ext cx="1459996" cy="714355"/>
          </a:xfrm>
          <a:prstGeom prst="rect">
            <a:avLst/>
          </a:prstGeom>
          <a:noFill/>
          <a:ln w="9525">
            <a:noFill/>
            <a:miter lim="800000"/>
            <a:headEnd/>
            <a:tailEnd/>
          </a:ln>
          <a:effectLst/>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a:xfrm>
            <a:off x="6143625" y="6492875"/>
            <a:ext cx="2928938" cy="365125"/>
          </a:xfrm>
          <a:prstGeom prst="rect">
            <a:avLst/>
          </a:prstGeom>
          <a:solidFill>
            <a:schemeClr val="bg1"/>
          </a:solidFill>
        </p:spPr>
        <p:txBody>
          <a:bodyPr/>
          <a:lstStyle>
            <a:lvl1pPr>
              <a:defRPr sz="1400" b="1">
                <a:solidFill>
                  <a:schemeClr val="tx1"/>
                </a:solidFill>
              </a:defRPr>
            </a:lvl1pPr>
          </a:lstStyle>
          <a:p>
            <a:pPr>
              <a:defRPr/>
            </a:pPr>
            <a:fld id="{BBC68DE6-A16F-473F-B7F9-0E72B4FE7B6E}" type="slidenum">
              <a:rPr lang="sl-SI" smtClean="0"/>
              <a:pPr>
                <a:defRPr/>
              </a:pPr>
              <a:t>&lt;#&gt;</a:t>
            </a:fld>
            <a:endParaRPr lang="sl-SI" dirty="0"/>
          </a:p>
        </p:txBody>
      </p:sp>
      <p:pic>
        <p:nvPicPr>
          <p:cNvPr id="3" name="Picture 3" descr="belle2-logo.gif"/>
          <p:cNvPicPr>
            <a:picLocks noChangeAspect="1"/>
          </p:cNvPicPr>
          <p:nvPr userDrawn="1"/>
        </p:nvPicPr>
        <p:blipFill>
          <a:blip r:embed="rId2" cstate="print"/>
          <a:srcRect/>
          <a:stretch>
            <a:fillRect/>
          </a:stretch>
        </p:blipFill>
        <p:spPr bwMode="auto">
          <a:xfrm>
            <a:off x="0" y="0"/>
            <a:ext cx="1142976" cy="928668"/>
          </a:xfrm>
          <a:prstGeom prst="rect">
            <a:avLst/>
          </a:prstGeom>
          <a:noFill/>
          <a:ln w="9525">
            <a:noFill/>
            <a:miter lim="800000"/>
            <a:headEnd/>
            <a:tailEnd/>
          </a:ln>
        </p:spPr>
      </p:pic>
      <p:sp>
        <p:nvSpPr>
          <p:cNvPr id="6" name="Title 1"/>
          <p:cNvSpPr>
            <a:spLocks noGrp="1"/>
          </p:cNvSpPr>
          <p:nvPr>
            <p:ph type="title"/>
          </p:nvPr>
        </p:nvSpPr>
        <p:spPr>
          <a:xfrm>
            <a:off x="1214414" y="152400"/>
            <a:ext cx="6553200" cy="762000"/>
          </a:xfrm>
        </p:spPr>
        <p:txBody>
          <a:bodyPr/>
          <a:lstStyle/>
          <a:p>
            <a:r>
              <a:rPr lang="en-US" smtClean="0"/>
              <a:t>Click to edit Master title style</a:t>
            </a:r>
            <a:endParaRPr lang="en-US"/>
          </a:p>
        </p:txBody>
      </p:sp>
      <p:sp>
        <p:nvSpPr>
          <p:cNvPr id="7" name="TextBox 6"/>
          <p:cNvSpPr txBox="1"/>
          <p:nvPr userDrawn="1"/>
        </p:nvSpPr>
        <p:spPr bwMode="auto">
          <a:xfrm>
            <a:off x="7661590" y="714356"/>
            <a:ext cx="1494320" cy="246221"/>
          </a:xfrm>
          <a:prstGeom prst="rect">
            <a:avLst/>
          </a:prstGeom>
          <a:noFill/>
          <a:ln w="9525">
            <a:noFill/>
            <a:miter lim="800000"/>
            <a:headEnd/>
            <a:tailEnd/>
          </a:ln>
        </p:spPr>
        <p:txBody>
          <a:bodyPr wrap="none" rtlCol="0">
            <a:spAutoFit/>
          </a:bodyPr>
          <a:lstStyle/>
          <a:p>
            <a:r>
              <a:rPr lang="en-US" sz="1000" dirty="0" smtClean="0">
                <a:solidFill>
                  <a:schemeClr val="accent2"/>
                </a:solidFill>
                <a:latin typeface="Tahoma" pitchFamily="34" charset="0"/>
                <a:cs typeface="Tahoma" pitchFamily="34" charset="0"/>
              </a:rPr>
              <a:t>Gary</a:t>
            </a:r>
            <a:r>
              <a:rPr lang="en-US" sz="1000" baseline="0" dirty="0" smtClean="0">
                <a:solidFill>
                  <a:schemeClr val="accent2"/>
                </a:solidFill>
                <a:latin typeface="Tahoma" pitchFamily="34" charset="0"/>
                <a:cs typeface="Tahoma" pitchFamily="34" charset="0"/>
              </a:rPr>
              <a:t> S. Varner, Hawai’i</a:t>
            </a:r>
            <a:endParaRPr lang="en-US" sz="1000" dirty="0" smtClean="0">
              <a:solidFill>
                <a:schemeClr val="accent2"/>
              </a:solidFill>
              <a:latin typeface="Tahoma" pitchFamily="34" charset="0"/>
              <a:cs typeface="Tahoma" pitchFamily="34" charset="0"/>
            </a:endParaRPr>
          </a:p>
        </p:txBody>
      </p:sp>
      <p:pic>
        <p:nvPicPr>
          <p:cNvPr id="8" name="Picture 1"/>
          <p:cNvPicPr>
            <a:picLocks noChangeAspect="1" noChangeArrowheads="1"/>
          </p:cNvPicPr>
          <p:nvPr userDrawn="1"/>
        </p:nvPicPr>
        <p:blipFill>
          <a:blip r:embed="rId3"/>
          <a:srcRect/>
          <a:stretch>
            <a:fillRect/>
          </a:stretch>
        </p:blipFill>
        <p:spPr bwMode="auto">
          <a:xfrm>
            <a:off x="7684004" y="0"/>
            <a:ext cx="1459996" cy="714355"/>
          </a:xfrm>
          <a:prstGeom prst="rect">
            <a:avLst/>
          </a:prstGeom>
          <a:noFill/>
          <a:ln w="9525">
            <a:noFill/>
            <a:miter lim="800000"/>
            <a:headEnd/>
            <a:tailEnd/>
          </a:ln>
          <a:effectLst/>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cSld name="タイトルのみ">
    <p:spTree>
      <p:nvGrpSpPr>
        <p:cNvPr id="1" name=""/>
        <p:cNvGrpSpPr/>
        <p:nvPr/>
      </p:nvGrpSpPr>
      <p:grpSpPr>
        <a:xfrm>
          <a:off x="0" y="0"/>
          <a:ext cx="0" cy="0"/>
          <a:chOff x="0" y="0"/>
          <a:chExt cx="0" cy="0"/>
        </a:xfrm>
      </p:grpSpPr>
      <p:sp>
        <p:nvSpPr>
          <p:cNvPr id="6" name="Title 5"/>
          <p:cNvSpPr>
            <a:spLocks noGrp="1"/>
          </p:cNvSpPr>
          <p:nvPr>
            <p:ph type="title"/>
          </p:nvPr>
        </p:nvSpPr>
        <p:spPr>
          <a:xfrm>
            <a:off x="457200" y="-24"/>
            <a:ext cx="8229600" cy="785818"/>
          </a:xfrm>
          <a:prstGeom prst="rect">
            <a:avLst/>
          </a:prstGeom>
        </p:spPr>
        <p:txBody>
          <a:bodyPr anchor="b">
            <a:normAutofit/>
          </a:bodyPr>
          <a:lstStyle/>
          <a:p>
            <a:r>
              <a:rPr lang="ja-JP" altLang="en-US" smtClean="0"/>
              <a:t>マスタ タイトルの書式設定</a:t>
            </a:r>
            <a:endParaRPr lang="en-US"/>
          </a:p>
        </p:txBody>
      </p:sp>
      <p:sp>
        <p:nvSpPr>
          <p:cNvPr id="7" name="Slide Number Placeholder 3"/>
          <p:cNvSpPr>
            <a:spLocks noGrp="1"/>
          </p:cNvSpPr>
          <p:nvPr>
            <p:ph type="sldNum" sz="quarter" idx="10"/>
          </p:nvPr>
        </p:nvSpPr>
        <p:spPr>
          <a:xfrm>
            <a:off x="6143625" y="6492875"/>
            <a:ext cx="2928938" cy="365125"/>
          </a:xfrm>
          <a:prstGeom prst="rect">
            <a:avLst/>
          </a:prstGeom>
          <a:solidFill>
            <a:schemeClr val="bg1"/>
          </a:solidFill>
        </p:spPr>
        <p:txBody>
          <a:bodyPr/>
          <a:lstStyle>
            <a:lvl1pPr>
              <a:defRPr sz="1400" b="1">
                <a:solidFill>
                  <a:schemeClr val="tx1"/>
                </a:solidFill>
              </a:defRPr>
            </a:lvl1pPr>
          </a:lstStyle>
          <a:p>
            <a:pPr>
              <a:defRPr/>
            </a:pPr>
            <a:fld id="{BBC68DE6-A16F-473F-B7F9-0E72B4FE7B6E}" type="slidenum">
              <a:rPr lang="sl-SI" smtClean="0"/>
              <a:pPr>
                <a:defRPr/>
              </a:pPr>
              <a:t>&lt;#&gt;</a:t>
            </a:fld>
            <a:endParaRPr lang="sl-SI" dirty="0"/>
          </a:p>
        </p:txBody>
      </p:sp>
      <p:pic>
        <p:nvPicPr>
          <p:cNvPr id="8" name="Picture 3" descr="belle2-logo.gif"/>
          <p:cNvPicPr>
            <a:picLocks noChangeAspect="1"/>
          </p:cNvPicPr>
          <p:nvPr userDrawn="1"/>
        </p:nvPicPr>
        <p:blipFill>
          <a:blip r:embed="rId2" cstate="print"/>
          <a:srcRect/>
          <a:stretch>
            <a:fillRect/>
          </a:stretch>
        </p:blipFill>
        <p:spPr bwMode="auto">
          <a:xfrm>
            <a:off x="0" y="0"/>
            <a:ext cx="1142976" cy="928668"/>
          </a:xfrm>
          <a:prstGeom prst="rect">
            <a:avLst/>
          </a:prstGeom>
          <a:noFill/>
          <a:ln w="9525">
            <a:noFill/>
            <a:miter lim="800000"/>
            <a:headEnd/>
            <a:tailEnd/>
          </a:ln>
        </p:spPr>
      </p:pic>
      <p:sp>
        <p:nvSpPr>
          <p:cNvPr id="11" name="TextBox 10"/>
          <p:cNvSpPr txBox="1"/>
          <p:nvPr userDrawn="1"/>
        </p:nvSpPr>
        <p:spPr bwMode="auto">
          <a:xfrm>
            <a:off x="7661590" y="714356"/>
            <a:ext cx="1494320" cy="246221"/>
          </a:xfrm>
          <a:prstGeom prst="rect">
            <a:avLst/>
          </a:prstGeom>
          <a:noFill/>
          <a:ln w="9525">
            <a:noFill/>
            <a:miter lim="800000"/>
            <a:headEnd/>
            <a:tailEnd/>
          </a:ln>
        </p:spPr>
        <p:txBody>
          <a:bodyPr wrap="none" rtlCol="0">
            <a:spAutoFit/>
          </a:bodyPr>
          <a:lstStyle/>
          <a:p>
            <a:r>
              <a:rPr lang="en-US" sz="1000" dirty="0" smtClean="0">
                <a:solidFill>
                  <a:schemeClr val="accent2"/>
                </a:solidFill>
                <a:latin typeface="Tahoma" pitchFamily="34" charset="0"/>
                <a:cs typeface="Tahoma" pitchFamily="34" charset="0"/>
              </a:rPr>
              <a:t>Gary</a:t>
            </a:r>
            <a:r>
              <a:rPr lang="en-US" sz="1000" baseline="0" dirty="0" smtClean="0">
                <a:solidFill>
                  <a:schemeClr val="accent2"/>
                </a:solidFill>
                <a:latin typeface="Tahoma" pitchFamily="34" charset="0"/>
                <a:cs typeface="Tahoma" pitchFamily="34" charset="0"/>
              </a:rPr>
              <a:t> S. Varner, Hawai’i</a:t>
            </a:r>
            <a:endParaRPr lang="en-US" sz="1000" dirty="0" smtClean="0">
              <a:solidFill>
                <a:schemeClr val="accent2"/>
              </a:solidFill>
              <a:latin typeface="Tahoma" pitchFamily="34" charset="0"/>
              <a:cs typeface="Tahoma" pitchFamily="34" charset="0"/>
            </a:endParaRPr>
          </a:p>
        </p:txBody>
      </p:sp>
      <p:pic>
        <p:nvPicPr>
          <p:cNvPr id="12" name="Picture 1"/>
          <p:cNvPicPr>
            <a:picLocks noChangeAspect="1" noChangeArrowheads="1"/>
          </p:cNvPicPr>
          <p:nvPr userDrawn="1"/>
        </p:nvPicPr>
        <p:blipFill>
          <a:blip r:embed="rId3"/>
          <a:srcRect/>
          <a:stretch>
            <a:fillRect/>
          </a:stretch>
        </p:blipFill>
        <p:spPr bwMode="auto">
          <a:xfrm>
            <a:off x="7684004" y="0"/>
            <a:ext cx="1459996" cy="714355"/>
          </a:xfrm>
          <a:prstGeom prst="rect">
            <a:avLst/>
          </a:prstGeom>
          <a:noFill/>
          <a:ln w="9525">
            <a:noFill/>
            <a:miter lim="800000"/>
            <a:headEnd/>
            <a:tailEnd/>
          </a:ln>
          <a:effectLst/>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FB58ABAB-7A08-BA4A-8935-DEBD04FA884D}" type="datetime1">
              <a:rPr lang="ja-JP" altLang="en-US" smtClean="0"/>
              <a:pPr/>
              <a:t>2011/10/19</a:t>
            </a:fld>
            <a:endParaRPr lang="ja-JP" altLang="en-US"/>
          </a:p>
        </p:txBody>
      </p:sp>
      <p:sp>
        <p:nvSpPr>
          <p:cNvPr id="3" name="フッター プレースホルダ 2"/>
          <p:cNvSpPr>
            <a:spLocks noGrp="1"/>
          </p:cNvSpPr>
          <p:nvPr>
            <p:ph type="ftr" sz="quarter" idx="11"/>
          </p:nvPr>
        </p:nvSpPr>
        <p:spPr/>
        <p:txBody>
          <a:bodyPr/>
          <a:lstStyle/>
          <a:p>
            <a:r>
              <a:rPr lang="en-US" altLang="ja-JP" smtClean="0"/>
              <a:t>2011. 9. 14</a:t>
            </a:r>
            <a:r>
              <a:rPr lang="ja-JP" altLang="en-US" smtClean="0"/>
              <a:t>　加速器報告（建設）　赤井</a:t>
            </a:r>
            <a:endParaRPr lang="ja-JP" altLang="en-US"/>
          </a:p>
        </p:txBody>
      </p:sp>
      <p:sp>
        <p:nvSpPr>
          <p:cNvPr id="4" name="スライド番号プレースホルダ 3"/>
          <p:cNvSpPr>
            <a:spLocks noGrp="1"/>
          </p:cNvSpPr>
          <p:nvPr>
            <p:ph type="sldNum" sz="quarter" idx="12"/>
          </p:nvPr>
        </p:nvSpPr>
        <p:spPr/>
        <p:txBody>
          <a:bodyPr/>
          <a:lstStyle/>
          <a:p>
            <a:fld id="{D68E236F-E274-2A44-AA7E-A2F48A4E2ECF}" type="slidenum">
              <a:rPr lang="ja-JP" altLang="en-US" smtClean="0"/>
              <a:pPr/>
              <a:t>&lt;#&gt;</a:t>
            </a:fld>
            <a:endParaRPr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6"/>
          <p:cNvSpPr>
            <a:spLocks noGrp="1" noChangeArrowheads="1"/>
          </p:cNvSpPr>
          <p:nvPr>
            <p:ph type="sldNum" sz="quarter" idx="10"/>
          </p:nvPr>
        </p:nvSpPr>
        <p:spPr>
          <a:ln/>
        </p:spPr>
        <p:txBody>
          <a:bodyPr/>
          <a:lstStyle>
            <a:lvl1pPr>
              <a:defRPr/>
            </a:lvl1pPr>
          </a:lstStyle>
          <a:p>
            <a:fld id="{84EE2013-0908-4085-A6E8-F63859AD38FD}" type="slidenum">
              <a:rPr lang="en-US" altLang="ja-JP"/>
              <a:pPr/>
              <a:t>&lt;#&gt;</a:t>
            </a:fld>
            <a:endParaRPr lang="en-US" altLang="ja-JP"/>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5" name="日付プレースホルダ 4"/>
          <p:cNvSpPr>
            <a:spLocks noGrp="1"/>
          </p:cNvSpPr>
          <p:nvPr>
            <p:ph type="dt" sz="half" idx="10"/>
          </p:nvPr>
        </p:nvSpPr>
        <p:spPr>
          <a:xfrm>
            <a:off x="457200" y="6245225"/>
            <a:ext cx="2133600" cy="476250"/>
          </a:xfrm>
          <a:prstGeom prst="rect">
            <a:avLst/>
          </a:prstGeom>
        </p:spPr>
        <p:txBody>
          <a:bodyPr/>
          <a:lstStyle>
            <a:lvl1pPr>
              <a:defRPr/>
            </a:lvl1pPr>
          </a:lstStyle>
          <a:p>
            <a:endParaRPr lang="en-US" altLang="ja-JP"/>
          </a:p>
        </p:txBody>
      </p:sp>
      <p:sp>
        <p:nvSpPr>
          <p:cNvPr id="6" name="フッター プレースホルダ 5"/>
          <p:cNvSpPr>
            <a:spLocks noGrp="1"/>
          </p:cNvSpPr>
          <p:nvPr>
            <p:ph type="ftr" sz="quarter" idx="11"/>
          </p:nvPr>
        </p:nvSpPr>
        <p:spPr>
          <a:xfrm>
            <a:off x="3124200" y="6245225"/>
            <a:ext cx="2895600" cy="476250"/>
          </a:xfrm>
          <a:prstGeom prst="rect">
            <a:avLst/>
          </a:prstGeom>
        </p:spPr>
        <p:txBody>
          <a:bodyPr/>
          <a:lstStyle>
            <a:lvl1pPr>
              <a:defRPr/>
            </a:lvl1pPr>
          </a:lstStyle>
          <a:p>
            <a:endParaRPr lang="en-US" altLang="ja-JP"/>
          </a:p>
        </p:txBody>
      </p:sp>
      <p:sp>
        <p:nvSpPr>
          <p:cNvPr id="7" name="スライド番号プレースホルダ 6"/>
          <p:cNvSpPr>
            <a:spLocks noGrp="1"/>
          </p:cNvSpPr>
          <p:nvPr>
            <p:ph type="sldNum" sz="quarter" idx="12"/>
          </p:nvPr>
        </p:nvSpPr>
        <p:spPr/>
        <p:txBody>
          <a:bodyPr/>
          <a:lstStyle>
            <a:lvl1pPr>
              <a:defRPr/>
            </a:lvl1pPr>
          </a:lstStyle>
          <a:p>
            <a:fld id="{5FBF2A10-28CC-4728-954E-11C6C22CE55F}" type="slidenum">
              <a:rPr lang="en-US" altLang="ja-JP"/>
              <a:pPr/>
              <a:t>&lt;#&gt;</a:t>
            </a:fld>
            <a:endParaRPr lang="en-US" altLang="ja-JP"/>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AndObj">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457200" y="1600200"/>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4954BD68-F948-427D-8B99-30786F3A5403}" type="slidenum">
              <a:rPr lang="en-US" altLang="ja-JP"/>
              <a:pPr>
                <a:defRPr/>
              </a:pPr>
              <a:t>&lt;#&gt;</a:t>
            </a:fld>
            <a:endParaRPr lang="en-US" altLang="ja-JP"/>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a:xfrm>
            <a:off x="6143625" y="6492875"/>
            <a:ext cx="2928938" cy="365125"/>
          </a:xfrm>
          <a:prstGeom prst="rect">
            <a:avLst/>
          </a:prstGeom>
          <a:solidFill>
            <a:schemeClr val="bg1"/>
          </a:solidFill>
        </p:spPr>
        <p:txBody>
          <a:bodyPr/>
          <a:lstStyle>
            <a:lvl1pPr>
              <a:defRPr sz="1400" b="1">
                <a:solidFill>
                  <a:schemeClr val="tx1"/>
                </a:solidFill>
              </a:defRPr>
            </a:lvl1pPr>
          </a:lstStyle>
          <a:p>
            <a:pPr>
              <a:defRPr/>
            </a:pPr>
            <a:fld id="{BBC68DE6-A16F-473F-B7F9-0E72B4FE7B6E}" type="slidenum">
              <a:rPr lang="sl-SI" smtClean="0"/>
              <a:pPr>
                <a:defRPr/>
              </a:pPr>
              <a:t>&lt;#&gt;</a:t>
            </a:fld>
            <a:endParaRPr lang="sl-SI" dirty="0"/>
          </a:p>
        </p:txBody>
      </p:sp>
      <p:pic>
        <p:nvPicPr>
          <p:cNvPr id="3" name="Picture 3" descr="belle2-logo.gif"/>
          <p:cNvPicPr>
            <a:picLocks noChangeAspect="1"/>
          </p:cNvPicPr>
          <p:nvPr userDrawn="1"/>
        </p:nvPicPr>
        <p:blipFill>
          <a:blip r:embed="rId2" cstate="print"/>
          <a:srcRect/>
          <a:stretch>
            <a:fillRect/>
          </a:stretch>
        </p:blipFill>
        <p:spPr bwMode="auto">
          <a:xfrm>
            <a:off x="0" y="0"/>
            <a:ext cx="1142976" cy="928668"/>
          </a:xfrm>
          <a:prstGeom prst="rect">
            <a:avLst/>
          </a:prstGeom>
          <a:noFill/>
          <a:ln w="9525">
            <a:noFill/>
            <a:miter lim="800000"/>
            <a:headEnd/>
            <a:tailEnd/>
          </a:ln>
        </p:spPr>
      </p:pic>
      <p:sp>
        <p:nvSpPr>
          <p:cNvPr id="6" name="Title 1"/>
          <p:cNvSpPr>
            <a:spLocks noGrp="1"/>
          </p:cNvSpPr>
          <p:nvPr>
            <p:ph type="title"/>
          </p:nvPr>
        </p:nvSpPr>
        <p:spPr>
          <a:xfrm>
            <a:off x="1214414" y="152400"/>
            <a:ext cx="6553200" cy="762000"/>
          </a:xfrm>
        </p:spPr>
        <p:txBody>
          <a:bodyPr/>
          <a:lstStyle/>
          <a:p>
            <a:r>
              <a:rPr lang="en-US" smtClean="0"/>
              <a:t>Click to edit Master title style</a:t>
            </a:r>
            <a:endParaRPr lang="en-US"/>
          </a:p>
        </p:txBody>
      </p:sp>
      <p:sp>
        <p:nvSpPr>
          <p:cNvPr id="7" name="TextBox 6"/>
          <p:cNvSpPr txBox="1"/>
          <p:nvPr userDrawn="1"/>
        </p:nvSpPr>
        <p:spPr bwMode="auto">
          <a:xfrm>
            <a:off x="7661590" y="714356"/>
            <a:ext cx="1494320" cy="246221"/>
          </a:xfrm>
          <a:prstGeom prst="rect">
            <a:avLst/>
          </a:prstGeom>
          <a:noFill/>
          <a:ln w="9525">
            <a:noFill/>
            <a:miter lim="800000"/>
            <a:headEnd/>
            <a:tailEnd/>
          </a:ln>
        </p:spPr>
        <p:txBody>
          <a:bodyPr wrap="none" rtlCol="0">
            <a:spAutoFit/>
          </a:bodyPr>
          <a:lstStyle/>
          <a:p>
            <a:r>
              <a:rPr lang="en-US" sz="1000" dirty="0" smtClean="0">
                <a:solidFill>
                  <a:schemeClr val="accent2"/>
                </a:solidFill>
                <a:latin typeface="Tahoma" pitchFamily="34" charset="0"/>
                <a:cs typeface="Tahoma" pitchFamily="34" charset="0"/>
              </a:rPr>
              <a:t>Gary</a:t>
            </a:r>
            <a:r>
              <a:rPr lang="en-US" sz="1000" baseline="0" dirty="0" smtClean="0">
                <a:solidFill>
                  <a:schemeClr val="accent2"/>
                </a:solidFill>
                <a:latin typeface="Tahoma" pitchFamily="34" charset="0"/>
                <a:cs typeface="Tahoma" pitchFamily="34" charset="0"/>
              </a:rPr>
              <a:t> S. Varner, Hawai’i</a:t>
            </a:r>
            <a:endParaRPr lang="en-US" sz="1000" dirty="0" smtClean="0">
              <a:solidFill>
                <a:schemeClr val="accent2"/>
              </a:solidFill>
              <a:latin typeface="Tahoma" pitchFamily="34" charset="0"/>
              <a:cs typeface="Tahoma" pitchFamily="34" charset="0"/>
            </a:endParaRPr>
          </a:p>
        </p:txBody>
      </p:sp>
      <p:pic>
        <p:nvPicPr>
          <p:cNvPr id="8" name="Picture 1"/>
          <p:cNvPicPr>
            <a:picLocks noChangeAspect="1" noChangeArrowheads="1"/>
          </p:cNvPicPr>
          <p:nvPr userDrawn="1"/>
        </p:nvPicPr>
        <p:blipFill>
          <a:blip r:embed="rId3"/>
          <a:srcRect/>
          <a:stretch>
            <a:fillRect/>
          </a:stretch>
        </p:blipFill>
        <p:spPr bwMode="auto">
          <a:xfrm>
            <a:off x="7684004" y="0"/>
            <a:ext cx="1459996" cy="714355"/>
          </a:xfrm>
          <a:prstGeom prst="rect">
            <a:avLst/>
          </a:prstGeom>
          <a:noFill/>
          <a:ln w="9525">
            <a:noFill/>
            <a:miter lim="800000"/>
            <a:headEnd/>
            <a:tailEnd/>
          </a:ln>
          <a:effectLst/>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41.xml"/><Relationship Id="rId1" Type="http://schemas.openxmlformats.org/officeDocument/2006/relationships/slideLayout" Target="../slideLayouts/slideLayout40.xml"/><Relationship Id="rId4" Type="http://schemas.openxmlformats.org/officeDocument/2006/relationships/image" Target="../media/image3.jpeg"/></Relationships>
</file>

<file path=ppt/slideMasters/_rels/slideMaster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12.xml"/><Relationship Id="rId1" Type="http://schemas.openxmlformats.org/officeDocument/2006/relationships/slideLayout" Target="../slideLayouts/slideLayout42.xml"/></Relationships>
</file>

<file path=ppt/slideMasters/_rels/slideMaster13.xml.rels><?xml version="1.0" encoding="UTF-8" standalone="yes"?>
<Relationships xmlns="http://schemas.openxmlformats.org/package/2006/relationships"><Relationship Id="rId1"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5" Type="http://schemas.openxmlformats.org/officeDocument/2006/relationships/theme" Target="../theme/theme14.xml"/><Relationship Id="rId4" Type="http://schemas.openxmlformats.org/officeDocument/2006/relationships/slideLayout" Target="../slideLayouts/slideLayout46.xml"/></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Relationship Id="rId2" Type="http://schemas.openxmlformats.org/officeDocument/2006/relationships/slideLayout" Target="../slideLayouts/slideLayout48.xml"/><Relationship Id="rId1" Type="http://schemas.openxmlformats.org/officeDocument/2006/relationships/slideLayout" Target="../slideLayouts/slideLayout47.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49.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50.xml"/></Relationships>
</file>

<file path=ppt/slideMasters/_rels/slideMaster18.xml.rels><?xml version="1.0" encoding="UTF-8" standalone="yes"?>
<Relationships xmlns="http://schemas.openxmlformats.org/package/2006/relationships"><Relationship Id="rId3" Type="http://schemas.openxmlformats.org/officeDocument/2006/relationships/theme" Target="../theme/theme18.xml"/><Relationship Id="rId2" Type="http://schemas.openxmlformats.org/officeDocument/2006/relationships/slideLayout" Target="../slideLayouts/slideLayout52.xml"/><Relationship Id="rId1" Type="http://schemas.openxmlformats.org/officeDocument/2006/relationships/slideLayout" Target="../slideLayouts/slideLayout51.xml"/><Relationship Id="rId5" Type="http://schemas.openxmlformats.org/officeDocument/2006/relationships/image" Target="../media/image6.gif"/><Relationship Id="rId4" Type="http://schemas.openxmlformats.org/officeDocument/2006/relationships/image" Target="../media/image5.jpeg"/></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53.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_rels/slideMaster2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56.xml"/><Relationship Id="rId7" Type="http://schemas.openxmlformats.org/officeDocument/2006/relationships/image" Target="../media/image1.png"/><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theme" Target="../theme/theme20.xml"/><Relationship Id="rId5" Type="http://schemas.openxmlformats.org/officeDocument/2006/relationships/slideLayout" Target="../slideLayouts/slideLayout58.xml"/><Relationship Id="rId4" Type="http://schemas.openxmlformats.org/officeDocument/2006/relationships/slideLayout" Target="../slideLayouts/slideLayout57.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59.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1.xml"/><Relationship Id="rId1" Type="http://schemas.openxmlformats.org/officeDocument/2006/relationships/slideLayout" Target="../slideLayouts/slideLayout1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5.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37.xml"/><Relationship Id="rId1" Type="http://schemas.openxmlformats.org/officeDocument/2006/relationships/slideLayout" Target="../slideLayouts/slideLayout36.xml"/></Relationships>
</file>

<file path=ppt/slideMasters/_rels/slideMaster7.xml.rels><?xml version="1.0" encoding="UTF-8" standalone="yes"?>
<Relationships xmlns="http://schemas.openxmlformats.org/package/2006/relationships"><Relationship Id="rId1"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3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CCCCFF"/>
            </a:gs>
            <a:gs pos="100000">
              <a:schemeClr val="bg1"/>
            </a:gs>
          </a:gsLst>
          <a:lin ang="18900000" scaled="1"/>
        </a:gra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4445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27652" name="Rectangle 4"/>
          <p:cNvSpPr>
            <a:spLocks noGrp="1" noChangeArrowheads="1"/>
          </p:cNvSpPr>
          <p:nvPr>
            <p:ph type="dt" sz="half" idx="2"/>
          </p:nvPr>
        </p:nvSpPr>
        <p:spPr bwMode="auto">
          <a:xfrm>
            <a:off x="250825"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333399"/>
                </a:solidFill>
              </a:defRPr>
            </a:lvl1pPr>
          </a:lstStyle>
          <a:p>
            <a:pPr fontAlgn="base">
              <a:spcBef>
                <a:spcPct val="0"/>
              </a:spcBef>
              <a:spcAft>
                <a:spcPct val="0"/>
              </a:spcAft>
              <a:defRPr/>
            </a:pPr>
            <a:endParaRPr lang="en-US" altLang="ja-JP"/>
          </a:p>
        </p:txBody>
      </p:sp>
      <p:sp>
        <p:nvSpPr>
          <p:cNvPr id="27653" name="Rectangle 5"/>
          <p:cNvSpPr>
            <a:spLocks noGrp="1" noChangeArrowheads="1"/>
          </p:cNvSpPr>
          <p:nvPr>
            <p:ph type="ftr" sz="quarter" idx="3"/>
          </p:nvPr>
        </p:nvSpPr>
        <p:spPr bwMode="auto">
          <a:xfrm>
            <a:off x="3124200" y="638175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333399"/>
                </a:solidFill>
              </a:defRPr>
            </a:lvl1pPr>
          </a:lstStyle>
          <a:p>
            <a:pPr fontAlgn="base">
              <a:spcBef>
                <a:spcPct val="0"/>
              </a:spcBef>
              <a:spcAft>
                <a:spcPct val="0"/>
              </a:spcAft>
              <a:defRPr/>
            </a:pPr>
            <a:endParaRPr lang="en-US" altLang="ja-JP"/>
          </a:p>
        </p:txBody>
      </p:sp>
      <p:sp>
        <p:nvSpPr>
          <p:cNvPr id="27654" name="Rectangle 6"/>
          <p:cNvSpPr>
            <a:spLocks noGrp="1" noChangeArrowheads="1"/>
          </p:cNvSpPr>
          <p:nvPr>
            <p:ph type="sldNum" sz="quarter" idx="4"/>
          </p:nvPr>
        </p:nvSpPr>
        <p:spPr bwMode="auto">
          <a:xfrm>
            <a:off x="701040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333399"/>
                </a:solidFill>
              </a:defRPr>
            </a:lvl1pPr>
          </a:lstStyle>
          <a:p>
            <a:pPr fontAlgn="base">
              <a:spcBef>
                <a:spcPct val="0"/>
              </a:spcBef>
              <a:spcAft>
                <a:spcPct val="0"/>
              </a:spcAft>
              <a:defRPr/>
            </a:pPr>
            <a:fld id="{D3902355-6B34-4E88-8648-CAF8A395ACE3}" type="slidenum">
              <a:rPr lang="en-US" altLang="ja-JP"/>
              <a:pPr fontAlgn="base">
                <a:spcBef>
                  <a:spcPct val="0"/>
                </a:spcBef>
                <a:spcAft>
                  <a:spcPct val="0"/>
                </a:spcAft>
                <a:defRPr/>
              </a:pPr>
              <a:t>&lt;#&gt;</a:t>
            </a:fld>
            <a:endParaRPr lang="en-US" altLang="ja-JP"/>
          </a:p>
        </p:txBody>
      </p:sp>
      <p:sp>
        <p:nvSpPr>
          <p:cNvPr id="27655" name="Line 7"/>
          <p:cNvSpPr>
            <a:spLocks noChangeShapeType="1"/>
          </p:cNvSpPr>
          <p:nvPr/>
        </p:nvSpPr>
        <p:spPr bwMode="auto">
          <a:xfrm>
            <a:off x="0" y="115888"/>
            <a:ext cx="8459788" cy="0"/>
          </a:xfrm>
          <a:prstGeom prst="line">
            <a:avLst/>
          </a:prstGeom>
          <a:noFill/>
          <a:ln w="12700">
            <a:solidFill>
              <a:srgbClr val="6666FF"/>
            </a:solidFill>
            <a:round/>
            <a:headEnd/>
            <a:tailEnd/>
          </a:ln>
          <a:effectLst>
            <a:outerShdw dist="35921" dir="2700000" algn="ctr" rotWithShape="0">
              <a:schemeClr val="bg2"/>
            </a:outerShdw>
          </a:effectLst>
        </p:spPr>
        <p:txBody>
          <a:bodyPr wrap="none" anchor="ctr"/>
          <a:lstStyle/>
          <a:p>
            <a:pPr fontAlgn="base">
              <a:spcBef>
                <a:spcPct val="0"/>
              </a:spcBef>
              <a:spcAft>
                <a:spcPct val="0"/>
              </a:spcAft>
              <a:defRPr/>
            </a:pPr>
            <a:endParaRPr lang="ja-JP" altLang="en-US">
              <a:solidFill>
                <a:srgbClr val="000000"/>
              </a:solidFill>
            </a:endParaRPr>
          </a:p>
        </p:txBody>
      </p:sp>
      <p:sp>
        <p:nvSpPr>
          <p:cNvPr id="27656" name="Line 8"/>
          <p:cNvSpPr>
            <a:spLocks noChangeShapeType="1"/>
          </p:cNvSpPr>
          <p:nvPr/>
        </p:nvSpPr>
        <p:spPr bwMode="auto">
          <a:xfrm>
            <a:off x="720725" y="1052513"/>
            <a:ext cx="8459788" cy="0"/>
          </a:xfrm>
          <a:prstGeom prst="line">
            <a:avLst/>
          </a:prstGeom>
          <a:noFill/>
          <a:ln w="12700">
            <a:solidFill>
              <a:srgbClr val="6666FF"/>
            </a:solidFill>
            <a:round/>
            <a:headEnd/>
            <a:tailEnd/>
          </a:ln>
          <a:effectLst>
            <a:outerShdw dist="35921" dir="2700000" algn="ctr" rotWithShape="0">
              <a:schemeClr val="bg2"/>
            </a:outerShdw>
          </a:effectLst>
        </p:spPr>
        <p:txBody>
          <a:bodyPr wrap="none" anchor="ctr"/>
          <a:lstStyle/>
          <a:p>
            <a:pPr fontAlgn="base">
              <a:spcBef>
                <a:spcPct val="0"/>
              </a:spcBef>
              <a:spcAft>
                <a:spcPct val="0"/>
              </a:spcAft>
              <a:defRPr/>
            </a:pPr>
            <a:endParaRPr lang="ja-JP" altLang="en-US">
              <a:solidFill>
                <a:srgbClr val="000000"/>
              </a:solidFill>
            </a:endParaRPr>
          </a:p>
        </p:txBody>
      </p:sp>
      <p:sp>
        <p:nvSpPr>
          <p:cNvPr id="27657" name="Rectangle 9"/>
          <p:cNvSpPr>
            <a:spLocks noChangeArrowheads="1"/>
          </p:cNvSpPr>
          <p:nvPr/>
        </p:nvSpPr>
        <p:spPr bwMode="auto">
          <a:xfrm>
            <a:off x="8820150" y="0"/>
            <a:ext cx="215900" cy="1223963"/>
          </a:xfrm>
          <a:prstGeom prst="rect">
            <a:avLst/>
          </a:prstGeom>
          <a:gradFill rotWithShape="1">
            <a:gsLst>
              <a:gs pos="0">
                <a:srgbClr val="6666FF"/>
              </a:gs>
              <a:gs pos="100000">
                <a:srgbClr val="6666FF">
                  <a:gamma/>
                  <a:tint val="73725"/>
                  <a:invGamma/>
                </a:srgbClr>
              </a:gs>
            </a:gsLst>
            <a:lin ang="5400000" scaled="1"/>
          </a:gradFill>
          <a:ln w="9525" algn="ctr">
            <a:noFill/>
            <a:miter lim="800000"/>
            <a:headEnd/>
            <a:tailEnd/>
          </a:ln>
          <a:effectLst>
            <a:outerShdw dist="35921" dir="2700000" algn="ctr" rotWithShape="0">
              <a:schemeClr val="bg2"/>
            </a:outerShdw>
          </a:effectLst>
        </p:spPr>
        <p:txBody>
          <a:bodyPr wrap="none" anchor="ctr"/>
          <a:lstStyle/>
          <a:p>
            <a:pPr fontAlgn="base">
              <a:spcBef>
                <a:spcPct val="0"/>
              </a:spcBef>
              <a:spcAft>
                <a:spcPct val="0"/>
              </a:spcAft>
              <a:defRPr/>
            </a:pPr>
            <a:endParaRPr lang="ja-JP" altLang="en-US">
              <a:solidFill>
                <a:srgbClr val="000000"/>
              </a:solidFill>
            </a:endParaRPr>
          </a:p>
        </p:txBody>
      </p:sp>
      <p:sp>
        <p:nvSpPr>
          <p:cNvPr id="27658" name="Line 10"/>
          <p:cNvSpPr>
            <a:spLocks noChangeShapeType="1"/>
          </p:cNvSpPr>
          <p:nvPr/>
        </p:nvSpPr>
        <p:spPr bwMode="auto">
          <a:xfrm>
            <a:off x="684213" y="6670675"/>
            <a:ext cx="8459787" cy="0"/>
          </a:xfrm>
          <a:prstGeom prst="line">
            <a:avLst/>
          </a:prstGeom>
          <a:noFill/>
          <a:ln w="12700">
            <a:solidFill>
              <a:srgbClr val="6666FF"/>
            </a:solidFill>
            <a:round/>
            <a:headEnd/>
            <a:tailEnd/>
          </a:ln>
          <a:effectLst>
            <a:outerShdw dist="35921" dir="2700000" algn="ctr" rotWithShape="0">
              <a:schemeClr val="bg2"/>
            </a:outerShdw>
          </a:effectLst>
        </p:spPr>
        <p:txBody>
          <a:bodyPr wrap="none" anchor="ctr"/>
          <a:lstStyle/>
          <a:p>
            <a:pPr fontAlgn="base">
              <a:spcBef>
                <a:spcPct val="0"/>
              </a:spcBef>
              <a:spcAft>
                <a:spcPct val="0"/>
              </a:spcAft>
              <a:defRPr/>
            </a:pPr>
            <a:endParaRPr lang="ja-JP" altLang="en-US">
              <a:solidFill>
                <a:srgbClr val="000000"/>
              </a:solidFill>
            </a:endParaRPr>
          </a:p>
        </p:txBody>
      </p:sp>
      <p:sp>
        <p:nvSpPr>
          <p:cNvPr id="27659" name="Line 11"/>
          <p:cNvSpPr>
            <a:spLocks noChangeShapeType="1"/>
          </p:cNvSpPr>
          <p:nvPr/>
        </p:nvSpPr>
        <p:spPr bwMode="auto">
          <a:xfrm>
            <a:off x="250825" y="0"/>
            <a:ext cx="0" cy="6858000"/>
          </a:xfrm>
          <a:prstGeom prst="line">
            <a:avLst/>
          </a:prstGeom>
          <a:noFill/>
          <a:ln w="12700">
            <a:solidFill>
              <a:srgbClr val="6666FF"/>
            </a:solidFill>
            <a:round/>
            <a:headEnd/>
            <a:tailEnd/>
          </a:ln>
          <a:effectLst>
            <a:outerShdw dist="35921" dir="2700000" algn="ctr" rotWithShape="0">
              <a:schemeClr val="bg2"/>
            </a:outerShdw>
          </a:effectLst>
        </p:spPr>
        <p:txBody>
          <a:bodyPr wrap="none" anchor="ctr"/>
          <a:lstStyle/>
          <a:p>
            <a:pPr fontAlgn="base">
              <a:spcBef>
                <a:spcPct val="0"/>
              </a:spcBef>
              <a:spcAft>
                <a:spcPct val="0"/>
              </a:spcAft>
              <a:defRPr/>
            </a:pPr>
            <a:endParaRPr lang="ja-JP" alt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65" r:id="rId1"/>
    <p:sldLayoutId id="2147483986" r:id="rId2"/>
  </p:sldLayoutIdLst>
  <p:hf hdr="0" ftr="0" dt="0"/>
  <p:txStyles>
    <p:titleStyle>
      <a:lvl1pPr algn="ctr" rtl="0" eaLnBrk="0" fontAlgn="base" hangingPunct="0">
        <a:spcBef>
          <a:spcPct val="0"/>
        </a:spcBef>
        <a:spcAft>
          <a:spcPct val="0"/>
        </a:spcAft>
        <a:defRPr kumimoji="1" sz="3600">
          <a:solidFill>
            <a:srgbClr val="333399"/>
          </a:solidFill>
          <a:latin typeface="+mj-lt"/>
          <a:ea typeface="+mj-ea"/>
          <a:cs typeface="+mj-cs"/>
        </a:defRPr>
      </a:lvl1pPr>
      <a:lvl2pPr algn="ctr" rtl="0" eaLnBrk="0" fontAlgn="base" hangingPunct="0">
        <a:spcBef>
          <a:spcPct val="0"/>
        </a:spcBef>
        <a:spcAft>
          <a:spcPct val="0"/>
        </a:spcAft>
        <a:defRPr kumimoji="1" sz="3600">
          <a:solidFill>
            <a:srgbClr val="333399"/>
          </a:solidFill>
          <a:latin typeface="Arial" charset="0"/>
          <a:ea typeface="ＭＳ Ｐゴシック" pitchFamily="50" charset="-128"/>
        </a:defRPr>
      </a:lvl2pPr>
      <a:lvl3pPr algn="ctr" rtl="0" eaLnBrk="0" fontAlgn="base" hangingPunct="0">
        <a:spcBef>
          <a:spcPct val="0"/>
        </a:spcBef>
        <a:spcAft>
          <a:spcPct val="0"/>
        </a:spcAft>
        <a:defRPr kumimoji="1" sz="3600">
          <a:solidFill>
            <a:srgbClr val="333399"/>
          </a:solidFill>
          <a:latin typeface="Arial" charset="0"/>
          <a:ea typeface="ＭＳ Ｐゴシック" pitchFamily="50" charset="-128"/>
        </a:defRPr>
      </a:lvl3pPr>
      <a:lvl4pPr algn="ctr" rtl="0" eaLnBrk="0" fontAlgn="base" hangingPunct="0">
        <a:spcBef>
          <a:spcPct val="0"/>
        </a:spcBef>
        <a:spcAft>
          <a:spcPct val="0"/>
        </a:spcAft>
        <a:defRPr kumimoji="1" sz="3600">
          <a:solidFill>
            <a:srgbClr val="333399"/>
          </a:solidFill>
          <a:latin typeface="Arial" charset="0"/>
          <a:ea typeface="ＭＳ Ｐゴシック" pitchFamily="50" charset="-128"/>
        </a:defRPr>
      </a:lvl4pPr>
      <a:lvl5pPr algn="ctr" rtl="0" eaLnBrk="0" fontAlgn="base" hangingPunct="0">
        <a:spcBef>
          <a:spcPct val="0"/>
        </a:spcBef>
        <a:spcAft>
          <a:spcPct val="0"/>
        </a:spcAft>
        <a:defRPr kumimoji="1" sz="3600">
          <a:solidFill>
            <a:srgbClr val="333399"/>
          </a:solidFill>
          <a:latin typeface="Arial" charset="0"/>
          <a:ea typeface="ＭＳ Ｐゴシック" pitchFamily="50" charset="-128"/>
        </a:defRPr>
      </a:lvl5pPr>
      <a:lvl6pPr marL="457200" algn="ctr" rtl="0" fontAlgn="base">
        <a:spcBef>
          <a:spcPct val="0"/>
        </a:spcBef>
        <a:spcAft>
          <a:spcPct val="0"/>
        </a:spcAft>
        <a:defRPr kumimoji="1" sz="3600">
          <a:solidFill>
            <a:srgbClr val="333399"/>
          </a:solidFill>
          <a:latin typeface="Arial" charset="0"/>
          <a:ea typeface="ＭＳ Ｐゴシック" pitchFamily="50" charset="-128"/>
        </a:defRPr>
      </a:lvl6pPr>
      <a:lvl7pPr marL="914400" algn="ctr" rtl="0" fontAlgn="base">
        <a:spcBef>
          <a:spcPct val="0"/>
        </a:spcBef>
        <a:spcAft>
          <a:spcPct val="0"/>
        </a:spcAft>
        <a:defRPr kumimoji="1" sz="3600">
          <a:solidFill>
            <a:srgbClr val="333399"/>
          </a:solidFill>
          <a:latin typeface="Arial" charset="0"/>
          <a:ea typeface="ＭＳ Ｐゴシック" pitchFamily="50" charset="-128"/>
        </a:defRPr>
      </a:lvl7pPr>
      <a:lvl8pPr marL="1371600" algn="ctr" rtl="0" fontAlgn="base">
        <a:spcBef>
          <a:spcPct val="0"/>
        </a:spcBef>
        <a:spcAft>
          <a:spcPct val="0"/>
        </a:spcAft>
        <a:defRPr kumimoji="1" sz="3600">
          <a:solidFill>
            <a:srgbClr val="333399"/>
          </a:solidFill>
          <a:latin typeface="Arial" charset="0"/>
          <a:ea typeface="ＭＳ Ｐゴシック" pitchFamily="50" charset="-128"/>
        </a:defRPr>
      </a:lvl8pPr>
      <a:lvl9pPr marL="1828800" algn="ctr" rtl="0" fontAlgn="base">
        <a:spcBef>
          <a:spcPct val="0"/>
        </a:spcBef>
        <a:spcAft>
          <a:spcPct val="0"/>
        </a:spcAft>
        <a:defRPr kumimoji="1" sz="3600">
          <a:solidFill>
            <a:srgbClr val="333399"/>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rgbClr val="5F5F5F"/>
          </a:solidFill>
          <a:latin typeface="+mn-lt"/>
          <a:ea typeface="+mn-ea"/>
          <a:cs typeface="+mn-cs"/>
        </a:defRPr>
      </a:lvl1pPr>
      <a:lvl2pPr marL="742950" indent="-285750" algn="l" rtl="0" eaLnBrk="0" fontAlgn="base" hangingPunct="0">
        <a:spcBef>
          <a:spcPct val="20000"/>
        </a:spcBef>
        <a:spcAft>
          <a:spcPct val="0"/>
        </a:spcAft>
        <a:buChar char="–"/>
        <a:defRPr kumimoji="1" sz="2800">
          <a:solidFill>
            <a:srgbClr val="5F5F5F"/>
          </a:solidFill>
          <a:latin typeface="+mn-lt"/>
          <a:ea typeface="+mn-ea"/>
        </a:defRPr>
      </a:lvl2pPr>
      <a:lvl3pPr marL="1143000" indent="-228600" algn="l" rtl="0" eaLnBrk="0" fontAlgn="base" hangingPunct="0">
        <a:spcBef>
          <a:spcPct val="20000"/>
        </a:spcBef>
        <a:spcAft>
          <a:spcPct val="0"/>
        </a:spcAft>
        <a:buChar char="•"/>
        <a:defRPr kumimoji="1" sz="2400">
          <a:solidFill>
            <a:srgbClr val="5F5F5F"/>
          </a:solidFill>
          <a:latin typeface="+mn-lt"/>
          <a:ea typeface="+mn-ea"/>
        </a:defRPr>
      </a:lvl3pPr>
      <a:lvl4pPr marL="1600200" indent="-228600" algn="l" rtl="0" eaLnBrk="0" fontAlgn="base" hangingPunct="0">
        <a:spcBef>
          <a:spcPct val="20000"/>
        </a:spcBef>
        <a:spcAft>
          <a:spcPct val="0"/>
        </a:spcAft>
        <a:buChar char="–"/>
        <a:defRPr kumimoji="1" sz="2000">
          <a:solidFill>
            <a:srgbClr val="5F5F5F"/>
          </a:solidFill>
          <a:latin typeface="+mn-lt"/>
          <a:ea typeface="+mn-ea"/>
        </a:defRPr>
      </a:lvl4pPr>
      <a:lvl5pPr marL="2057400" indent="-228600" algn="l" rtl="0" eaLnBrk="0" fontAlgn="base" hangingPunct="0">
        <a:spcBef>
          <a:spcPct val="20000"/>
        </a:spcBef>
        <a:spcAft>
          <a:spcPct val="0"/>
        </a:spcAft>
        <a:buChar char="»"/>
        <a:defRPr kumimoji="1" sz="2000">
          <a:solidFill>
            <a:srgbClr val="5F5F5F"/>
          </a:solidFill>
          <a:latin typeface="+mn-lt"/>
          <a:ea typeface="+mn-ea"/>
        </a:defRPr>
      </a:lvl5pPr>
      <a:lvl6pPr marL="2514600" indent="-228600" algn="l" rtl="0" fontAlgn="base">
        <a:spcBef>
          <a:spcPct val="20000"/>
        </a:spcBef>
        <a:spcAft>
          <a:spcPct val="0"/>
        </a:spcAft>
        <a:buChar char="»"/>
        <a:defRPr kumimoji="1" sz="2000">
          <a:solidFill>
            <a:srgbClr val="5F5F5F"/>
          </a:solidFill>
          <a:latin typeface="+mn-lt"/>
          <a:ea typeface="+mn-ea"/>
        </a:defRPr>
      </a:lvl6pPr>
      <a:lvl7pPr marL="2971800" indent="-228600" algn="l" rtl="0" fontAlgn="base">
        <a:spcBef>
          <a:spcPct val="20000"/>
        </a:spcBef>
        <a:spcAft>
          <a:spcPct val="0"/>
        </a:spcAft>
        <a:buChar char="»"/>
        <a:defRPr kumimoji="1" sz="2000">
          <a:solidFill>
            <a:srgbClr val="5F5F5F"/>
          </a:solidFill>
          <a:latin typeface="+mn-lt"/>
          <a:ea typeface="+mn-ea"/>
        </a:defRPr>
      </a:lvl7pPr>
      <a:lvl8pPr marL="3429000" indent="-228600" algn="l" rtl="0" fontAlgn="base">
        <a:spcBef>
          <a:spcPct val="20000"/>
        </a:spcBef>
        <a:spcAft>
          <a:spcPct val="0"/>
        </a:spcAft>
        <a:buChar char="»"/>
        <a:defRPr kumimoji="1" sz="2000">
          <a:solidFill>
            <a:srgbClr val="5F5F5F"/>
          </a:solidFill>
          <a:latin typeface="+mn-lt"/>
          <a:ea typeface="+mn-ea"/>
        </a:defRPr>
      </a:lvl8pPr>
      <a:lvl9pPr marL="3886200" indent="-228600" algn="l" rtl="0" fontAlgn="base">
        <a:spcBef>
          <a:spcPct val="20000"/>
        </a:spcBef>
        <a:spcAft>
          <a:spcPct val="0"/>
        </a:spcAft>
        <a:buChar char="»"/>
        <a:defRPr kumimoji="1" sz="2000">
          <a:solidFill>
            <a:srgbClr val="5F5F5F"/>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157122" name="Rectangle 2"/>
          <p:cNvSpPr>
            <a:spLocks noGrp="1" noChangeArrowheads="1"/>
          </p:cNvSpPr>
          <p:nvPr>
            <p:ph type="title"/>
          </p:nvPr>
        </p:nvSpPr>
        <p:spPr bwMode="auto">
          <a:xfrm>
            <a:off x="323850" y="115888"/>
            <a:ext cx="8496300" cy="7921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15712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157124" name="Rectangle 4"/>
          <p:cNvSpPr>
            <a:spLocks noGrp="1" noChangeArrowheads="1"/>
          </p:cNvSpPr>
          <p:nvPr>
            <p:ph type="dt" sz="half" idx="2"/>
          </p:nvPr>
        </p:nvSpPr>
        <p:spPr bwMode="auto">
          <a:xfrm>
            <a:off x="179388" y="6545263"/>
            <a:ext cx="21336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r>
              <a:rPr lang="ja-JP" altLang="en-US"/>
              <a:t>July 31, 2006</a:t>
            </a:r>
            <a:endParaRPr lang="en-US" altLang="ja-JP"/>
          </a:p>
        </p:txBody>
      </p:sp>
      <p:sp>
        <p:nvSpPr>
          <p:cNvPr id="1157125" name="Rectangle 5"/>
          <p:cNvSpPr>
            <a:spLocks noGrp="1" noChangeArrowheads="1"/>
          </p:cNvSpPr>
          <p:nvPr>
            <p:ph type="ftr" sz="quarter" idx="3"/>
          </p:nvPr>
        </p:nvSpPr>
        <p:spPr bwMode="auto">
          <a:xfrm>
            <a:off x="2590800" y="6524625"/>
            <a:ext cx="5149850" cy="333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r>
              <a:rPr lang="en-US" altLang="ja-JP"/>
              <a:t>ICHEP2006, Moscow, Russia                      M. Hazumi (KEK)</a:t>
            </a:r>
          </a:p>
        </p:txBody>
      </p:sp>
      <p:sp>
        <p:nvSpPr>
          <p:cNvPr id="1157126" name="Rectangle 6"/>
          <p:cNvSpPr>
            <a:spLocks noGrp="1" noChangeArrowheads="1"/>
          </p:cNvSpPr>
          <p:nvPr>
            <p:ph type="sldNum" sz="quarter" idx="4"/>
          </p:nvPr>
        </p:nvSpPr>
        <p:spPr bwMode="auto">
          <a:xfrm>
            <a:off x="8101013" y="6524625"/>
            <a:ext cx="1008062" cy="2889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800" b="0"/>
            </a:lvl1pPr>
          </a:lstStyle>
          <a:p>
            <a:fld id="{7ABAFEA6-5FC8-40B1-A4C4-948FF2B8480F}" type="slidenum">
              <a:rPr lang="en-US" altLang="ja-JP"/>
              <a:pPr/>
              <a:t>&lt;#&gt;</a:t>
            </a:fld>
            <a:endParaRPr lang="en-US" altLang="ja-JP"/>
          </a:p>
        </p:txBody>
      </p:sp>
    </p:spTree>
  </p:cSld>
  <p:clrMap bg1="lt1" tx1="dk1" bg2="lt2" tx2="dk2" accent1="accent1" accent2="accent2" accent3="accent3" accent4="accent4" accent5="accent5" accent6="accent6" hlink="hlink" folHlink="folHlink"/>
  <p:sldLayoutIdLst>
    <p:sldLayoutId id="2147483993" r:id="rId1"/>
    <p:sldLayoutId id="2147483994" r:id="rId2"/>
  </p:sldLayoutIdLst>
  <p:transition spd="med"/>
  <p:hf hdr="0" ftr="0" dt="0"/>
  <p:txStyles>
    <p:titleStyle>
      <a:lvl1pPr algn="ctr" rtl="0" fontAlgn="base">
        <a:spcBef>
          <a:spcPct val="0"/>
        </a:spcBef>
        <a:spcAft>
          <a:spcPct val="0"/>
        </a:spcAft>
        <a:defRPr kumimoji="1" sz="4400" b="1">
          <a:solidFill>
            <a:schemeClr val="accent2"/>
          </a:solidFill>
          <a:effectLst>
            <a:outerShdw blurRad="38100" dist="38100" dir="2700000" algn="tl">
              <a:srgbClr val="C0C0C0"/>
            </a:outerShdw>
          </a:effectLst>
          <a:latin typeface="+mj-lt"/>
          <a:ea typeface="+mj-ea"/>
          <a:cs typeface="+mj-cs"/>
        </a:defRPr>
      </a:lvl1pPr>
      <a:lvl2pPr algn="ctr" rtl="0" fontAlgn="base">
        <a:spcBef>
          <a:spcPct val="0"/>
        </a:spcBef>
        <a:spcAft>
          <a:spcPct val="0"/>
        </a:spcAft>
        <a:defRPr kumimoji="1" sz="4400" b="1">
          <a:solidFill>
            <a:schemeClr val="accent2"/>
          </a:solidFill>
          <a:effectLst>
            <a:outerShdw blurRad="38100" dist="38100" dir="2700000" algn="tl">
              <a:srgbClr val="C0C0C0"/>
            </a:outerShdw>
          </a:effectLst>
          <a:latin typeface="Times New Roman" pitchFamily="18" charset="0"/>
          <a:ea typeface="ＭＳ Ｐゴシック" pitchFamily="50" charset="-128"/>
          <a:cs typeface=""/>
        </a:defRPr>
      </a:lvl2pPr>
      <a:lvl3pPr algn="ctr" rtl="0" fontAlgn="base">
        <a:spcBef>
          <a:spcPct val="0"/>
        </a:spcBef>
        <a:spcAft>
          <a:spcPct val="0"/>
        </a:spcAft>
        <a:defRPr kumimoji="1" sz="4400" b="1">
          <a:solidFill>
            <a:schemeClr val="accent2"/>
          </a:solidFill>
          <a:effectLst>
            <a:outerShdw blurRad="38100" dist="38100" dir="2700000" algn="tl">
              <a:srgbClr val="C0C0C0"/>
            </a:outerShdw>
          </a:effectLst>
          <a:latin typeface="Times New Roman" pitchFamily="18" charset="0"/>
          <a:ea typeface="ＭＳ Ｐゴシック" pitchFamily="50" charset="-128"/>
          <a:cs typeface=""/>
        </a:defRPr>
      </a:lvl3pPr>
      <a:lvl4pPr algn="ctr" rtl="0" fontAlgn="base">
        <a:spcBef>
          <a:spcPct val="0"/>
        </a:spcBef>
        <a:spcAft>
          <a:spcPct val="0"/>
        </a:spcAft>
        <a:defRPr kumimoji="1" sz="4400" b="1">
          <a:solidFill>
            <a:schemeClr val="accent2"/>
          </a:solidFill>
          <a:effectLst>
            <a:outerShdw blurRad="38100" dist="38100" dir="2700000" algn="tl">
              <a:srgbClr val="C0C0C0"/>
            </a:outerShdw>
          </a:effectLst>
          <a:latin typeface="Times New Roman" pitchFamily="18" charset="0"/>
          <a:ea typeface="ＭＳ Ｐゴシック" pitchFamily="50" charset="-128"/>
          <a:cs typeface=""/>
        </a:defRPr>
      </a:lvl4pPr>
      <a:lvl5pPr algn="ctr" rtl="0" fontAlgn="base">
        <a:spcBef>
          <a:spcPct val="0"/>
        </a:spcBef>
        <a:spcAft>
          <a:spcPct val="0"/>
        </a:spcAft>
        <a:defRPr kumimoji="1" sz="4400" b="1">
          <a:solidFill>
            <a:schemeClr val="accent2"/>
          </a:solidFill>
          <a:effectLst>
            <a:outerShdw blurRad="38100" dist="38100" dir="2700000" algn="tl">
              <a:srgbClr val="C0C0C0"/>
            </a:outerShdw>
          </a:effectLst>
          <a:latin typeface="Times New Roman" pitchFamily="18" charset="0"/>
          <a:ea typeface="ＭＳ Ｐゴシック" pitchFamily="50" charset="-128"/>
          <a:cs typeface=""/>
        </a:defRPr>
      </a:lvl5pPr>
      <a:lvl6pPr marL="457200" algn="ctr" rtl="0" fontAlgn="base">
        <a:spcBef>
          <a:spcPct val="0"/>
        </a:spcBef>
        <a:spcAft>
          <a:spcPct val="0"/>
        </a:spcAft>
        <a:defRPr kumimoji="1" sz="4400" b="1">
          <a:solidFill>
            <a:schemeClr val="accent2"/>
          </a:solidFill>
          <a:effectLst>
            <a:outerShdw blurRad="38100" dist="38100" dir="2700000" algn="tl">
              <a:srgbClr val="C0C0C0"/>
            </a:outerShdw>
          </a:effectLst>
          <a:latin typeface="Times New Roman" pitchFamily="18" charset="0"/>
          <a:ea typeface="ＭＳ Ｐゴシック" pitchFamily="50" charset="-128"/>
          <a:cs typeface=""/>
        </a:defRPr>
      </a:lvl6pPr>
      <a:lvl7pPr marL="914400" algn="ctr" rtl="0" fontAlgn="base">
        <a:spcBef>
          <a:spcPct val="0"/>
        </a:spcBef>
        <a:spcAft>
          <a:spcPct val="0"/>
        </a:spcAft>
        <a:defRPr kumimoji="1" sz="4400" b="1">
          <a:solidFill>
            <a:schemeClr val="accent2"/>
          </a:solidFill>
          <a:effectLst>
            <a:outerShdw blurRad="38100" dist="38100" dir="2700000" algn="tl">
              <a:srgbClr val="C0C0C0"/>
            </a:outerShdw>
          </a:effectLst>
          <a:latin typeface="Times New Roman" pitchFamily="18" charset="0"/>
          <a:ea typeface="ＭＳ Ｐゴシック" pitchFamily="50" charset="-128"/>
          <a:cs typeface=""/>
        </a:defRPr>
      </a:lvl7pPr>
      <a:lvl8pPr marL="1371600" algn="ctr" rtl="0" fontAlgn="base">
        <a:spcBef>
          <a:spcPct val="0"/>
        </a:spcBef>
        <a:spcAft>
          <a:spcPct val="0"/>
        </a:spcAft>
        <a:defRPr kumimoji="1" sz="4400" b="1">
          <a:solidFill>
            <a:schemeClr val="accent2"/>
          </a:solidFill>
          <a:effectLst>
            <a:outerShdw blurRad="38100" dist="38100" dir="2700000" algn="tl">
              <a:srgbClr val="C0C0C0"/>
            </a:outerShdw>
          </a:effectLst>
          <a:latin typeface="Times New Roman" pitchFamily="18" charset="0"/>
          <a:ea typeface="ＭＳ Ｐゴシック" pitchFamily="50" charset="-128"/>
          <a:cs typeface=""/>
        </a:defRPr>
      </a:lvl8pPr>
      <a:lvl9pPr marL="1828800" algn="ctr" rtl="0" fontAlgn="base">
        <a:spcBef>
          <a:spcPct val="0"/>
        </a:spcBef>
        <a:spcAft>
          <a:spcPct val="0"/>
        </a:spcAft>
        <a:defRPr kumimoji="1" sz="4400" b="1">
          <a:solidFill>
            <a:schemeClr val="accent2"/>
          </a:solidFill>
          <a:effectLst>
            <a:outerShdw blurRad="38100" dist="38100" dir="2700000" algn="tl">
              <a:srgbClr val="C0C0C0"/>
            </a:outerShdw>
          </a:effectLst>
          <a:latin typeface="Times New Roman" pitchFamily="18" charset="0"/>
          <a:ea typeface="ＭＳ Ｐゴシック" pitchFamily="50" charset="-128"/>
          <a:cs typeface=""/>
        </a:defRPr>
      </a:lvl9pPr>
    </p:titleStyle>
    <p:bodyStyle>
      <a:lvl1pPr marL="342900" indent="-342900" algn="l" rtl="0" fontAlgn="base">
        <a:spcBef>
          <a:spcPct val="20000"/>
        </a:spcBef>
        <a:spcAft>
          <a:spcPct val="0"/>
        </a:spcAft>
        <a:buChar char="•"/>
        <a:defRPr kumimoji="1" sz="3200" b="1">
          <a:solidFill>
            <a:schemeClr val="tx1"/>
          </a:solidFill>
          <a:effectLst>
            <a:outerShdw blurRad="38100" dist="38100" dir="2700000" algn="tl">
              <a:srgbClr val="C0C0C0"/>
            </a:outerShdw>
          </a:effectLst>
          <a:latin typeface="+mn-lt"/>
          <a:ea typeface="+mn-ea"/>
          <a:cs typeface="+mn-cs"/>
        </a:defRPr>
      </a:lvl1pPr>
      <a:lvl2pPr marL="742950" indent="-285750" algn="l" rtl="0" fontAlgn="base">
        <a:spcBef>
          <a:spcPct val="20000"/>
        </a:spcBef>
        <a:spcAft>
          <a:spcPct val="0"/>
        </a:spcAft>
        <a:buChar char="–"/>
        <a:defRPr kumimoji="1" sz="2800" b="1">
          <a:solidFill>
            <a:schemeClr val="tx1"/>
          </a:solidFill>
          <a:effectLst>
            <a:outerShdw blurRad="38100" dist="38100" dir="2700000" algn="tl">
              <a:srgbClr val="C0C0C0"/>
            </a:outerShdw>
          </a:effectLst>
          <a:latin typeface="+mn-lt"/>
          <a:ea typeface="+mn-ea"/>
        </a:defRPr>
      </a:lvl2pPr>
      <a:lvl3pPr marL="1143000" indent="-228600" algn="l" rtl="0" fontAlgn="base">
        <a:spcBef>
          <a:spcPct val="20000"/>
        </a:spcBef>
        <a:spcAft>
          <a:spcPct val="0"/>
        </a:spcAft>
        <a:buChar char="•"/>
        <a:defRPr kumimoji="1" sz="2400" b="1">
          <a:solidFill>
            <a:schemeClr val="tx1"/>
          </a:solidFill>
          <a:effectLst>
            <a:outerShdw blurRad="38100" dist="38100" dir="2700000" algn="tl">
              <a:srgbClr val="C0C0C0"/>
            </a:outerShdw>
          </a:effectLst>
          <a:latin typeface="+mn-lt"/>
          <a:ea typeface="+mn-ea"/>
        </a:defRPr>
      </a:lvl3pPr>
      <a:lvl4pPr marL="1600200" indent="-228600" algn="l" rtl="0" fontAlgn="base">
        <a:spcBef>
          <a:spcPct val="20000"/>
        </a:spcBef>
        <a:spcAft>
          <a:spcPct val="0"/>
        </a:spcAft>
        <a:buChar char="–"/>
        <a:defRPr kumimoji="1" sz="2000" b="1">
          <a:solidFill>
            <a:schemeClr val="tx1"/>
          </a:solidFill>
          <a:effectLst>
            <a:outerShdw blurRad="38100" dist="38100" dir="2700000" algn="tl">
              <a:srgbClr val="C0C0C0"/>
            </a:outerShdw>
          </a:effectLst>
          <a:latin typeface="+mn-lt"/>
          <a:ea typeface="+mn-ea"/>
        </a:defRPr>
      </a:lvl4pPr>
      <a:lvl5pPr marL="2057400" indent="-228600" algn="l" rtl="0" fontAlgn="base">
        <a:spcBef>
          <a:spcPct val="20000"/>
        </a:spcBef>
        <a:spcAft>
          <a:spcPct val="0"/>
        </a:spcAft>
        <a:buChar char="»"/>
        <a:defRPr kumimoji="1" sz="2000" b="1">
          <a:solidFill>
            <a:schemeClr val="tx1"/>
          </a:solidFill>
          <a:effectLst>
            <a:outerShdw blurRad="38100" dist="38100" dir="2700000" algn="tl">
              <a:srgbClr val="C0C0C0"/>
            </a:outerShdw>
          </a:effectLst>
          <a:latin typeface="+mn-lt"/>
          <a:ea typeface="+mn-ea"/>
        </a:defRPr>
      </a:lvl5pPr>
      <a:lvl6pPr marL="2514600" indent="-228600" algn="l" rtl="0" fontAlgn="base">
        <a:spcBef>
          <a:spcPct val="20000"/>
        </a:spcBef>
        <a:spcAft>
          <a:spcPct val="0"/>
        </a:spcAft>
        <a:buChar char="»"/>
        <a:defRPr kumimoji="1" sz="2000" b="1">
          <a:solidFill>
            <a:schemeClr val="tx1"/>
          </a:solidFill>
          <a:effectLst>
            <a:outerShdw blurRad="38100" dist="38100" dir="2700000" algn="tl">
              <a:srgbClr val="C0C0C0"/>
            </a:outerShdw>
          </a:effectLst>
          <a:latin typeface="+mn-lt"/>
          <a:ea typeface="+mn-ea"/>
        </a:defRPr>
      </a:lvl6pPr>
      <a:lvl7pPr marL="2971800" indent="-228600" algn="l" rtl="0" fontAlgn="base">
        <a:spcBef>
          <a:spcPct val="20000"/>
        </a:spcBef>
        <a:spcAft>
          <a:spcPct val="0"/>
        </a:spcAft>
        <a:buChar char="»"/>
        <a:defRPr kumimoji="1" sz="2000" b="1">
          <a:solidFill>
            <a:schemeClr val="tx1"/>
          </a:solidFill>
          <a:effectLst>
            <a:outerShdw blurRad="38100" dist="38100" dir="2700000" algn="tl">
              <a:srgbClr val="C0C0C0"/>
            </a:outerShdw>
          </a:effectLst>
          <a:latin typeface="+mn-lt"/>
          <a:ea typeface="+mn-ea"/>
        </a:defRPr>
      </a:lvl7pPr>
      <a:lvl8pPr marL="3429000" indent="-228600" algn="l" rtl="0" fontAlgn="base">
        <a:spcBef>
          <a:spcPct val="20000"/>
        </a:spcBef>
        <a:spcAft>
          <a:spcPct val="0"/>
        </a:spcAft>
        <a:buChar char="»"/>
        <a:defRPr kumimoji="1" sz="2000" b="1">
          <a:solidFill>
            <a:schemeClr val="tx1"/>
          </a:solidFill>
          <a:effectLst>
            <a:outerShdw blurRad="38100" dist="38100" dir="2700000" algn="tl">
              <a:srgbClr val="C0C0C0"/>
            </a:outerShdw>
          </a:effectLst>
          <a:latin typeface="+mn-lt"/>
          <a:ea typeface="+mn-ea"/>
        </a:defRPr>
      </a:lvl8pPr>
      <a:lvl9pPr marL="3886200" indent="-228600" algn="l" rtl="0" fontAlgn="base">
        <a:spcBef>
          <a:spcPct val="20000"/>
        </a:spcBef>
        <a:spcAft>
          <a:spcPct val="0"/>
        </a:spcAft>
        <a:buChar char="»"/>
        <a:defRPr kumimoji="1" sz="2000" b="1">
          <a:solidFill>
            <a:schemeClr val="tx1"/>
          </a:solidFill>
          <a:effectLst>
            <a:outerShdw blurRad="38100" dist="38100" dir="2700000" algn="tl">
              <a:srgbClr val="C0C0C0"/>
            </a:outerShdw>
          </a:effectLst>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32226" name="Rectangle 2"/>
          <p:cNvSpPr>
            <a:spLocks noGrp="1" noChangeArrowheads="1"/>
          </p:cNvSpPr>
          <p:nvPr>
            <p:ph type="title"/>
          </p:nvPr>
        </p:nvSpPr>
        <p:spPr bwMode="auto">
          <a:xfrm>
            <a:off x="323850" y="115888"/>
            <a:ext cx="8496300" cy="7921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3322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332228" name="Rectangle 4"/>
          <p:cNvSpPr>
            <a:spLocks noGrp="1" noChangeArrowheads="1"/>
          </p:cNvSpPr>
          <p:nvPr>
            <p:ph type="dt" sz="half" idx="2"/>
          </p:nvPr>
        </p:nvSpPr>
        <p:spPr bwMode="auto">
          <a:xfrm>
            <a:off x="179388" y="6545263"/>
            <a:ext cx="21336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r>
              <a:rPr lang="ja-JP" altLang="en-US"/>
              <a:t>July 31, 2006</a:t>
            </a:r>
            <a:endParaRPr lang="en-US" altLang="ja-JP"/>
          </a:p>
        </p:txBody>
      </p:sp>
      <p:sp>
        <p:nvSpPr>
          <p:cNvPr id="1332229" name="Rectangle 5"/>
          <p:cNvSpPr>
            <a:spLocks noGrp="1" noChangeArrowheads="1"/>
          </p:cNvSpPr>
          <p:nvPr>
            <p:ph type="ftr" sz="quarter" idx="3"/>
          </p:nvPr>
        </p:nvSpPr>
        <p:spPr bwMode="auto">
          <a:xfrm>
            <a:off x="2590800" y="6524625"/>
            <a:ext cx="5149850" cy="333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r>
              <a:rPr lang="en-US" altLang="ja-JP"/>
              <a:t>ICHEP2006, Moscow, Russia                      M. Hazumi (KEK)</a:t>
            </a:r>
          </a:p>
        </p:txBody>
      </p:sp>
      <p:sp>
        <p:nvSpPr>
          <p:cNvPr id="1332230" name="Rectangle 6"/>
          <p:cNvSpPr>
            <a:spLocks noGrp="1" noChangeArrowheads="1"/>
          </p:cNvSpPr>
          <p:nvPr>
            <p:ph type="sldNum" sz="quarter" idx="4"/>
          </p:nvPr>
        </p:nvSpPr>
        <p:spPr bwMode="auto">
          <a:xfrm>
            <a:off x="8101013" y="6524625"/>
            <a:ext cx="1008062" cy="2889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800" b="0"/>
            </a:lvl1pPr>
          </a:lstStyle>
          <a:p>
            <a:fld id="{2964DC4B-F168-456F-935F-85DC70AD67E9}" type="slidenum">
              <a:rPr lang="en-US" altLang="ja-JP"/>
              <a:pPr/>
              <a:t>&lt;#&gt;</a:t>
            </a:fld>
            <a:endParaRPr lang="en-US" altLang="ja-JP"/>
          </a:p>
        </p:txBody>
      </p:sp>
      <p:sp>
        <p:nvSpPr>
          <p:cNvPr id="1332231" name="Freeform 7"/>
          <p:cNvSpPr>
            <a:spLocks/>
          </p:cNvSpPr>
          <p:nvPr/>
        </p:nvSpPr>
        <p:spPr bwMode="auto">
          <a:xfrm>
            <a:off x="395288" y="1066800"/>
            <a:ext cx="8401050" cy="166688"/>
          </a:xfrm>
          <a:custGeom>
            <a:avLst/>
            <a:gdLst/>
            <a:ahLst/>
            <a:cxnLst>
              <a:cxn ang="0">
                <a:pos x="0" y="37"/>
              </a:cxn>
              <a:cxn ang="0">
                <a:pos x="455" y="29"/>
              </a:cxn>
              <a:cxn ang="0">
                <a:pos x="1323" y="86"/>
              </a:cxn>
              <a:cxn ang="0">
                <a:pos x="4373" y="21"/>
              </a:cxn>
              <a:cxn ang="0">
                <a:pos x="5209" y="21"/>
              </a:cxn>
              <a:cxn ang="0">
                <a:pos x="5298" y="5"/>
              </a:cxn>
            </a:cxnLst>
            <a:rect l="0" t="0" r="r" b="b"/>
            <a:pathLst>
              <a:path w="5298" h="86">
                <a:moveTo>
                  <a:pt x="0" y="37"/>
                </a:moveTo>
                <a:cubicBezTo>
                  <a:pt x="206" y="0"/>
                  <a:pt x="74" y="18"/>
                  <a:pt x="455" y="29"/>
                </a:cubicBezTo>
                <a:cubicBezTo>
                  <a:pt x="745" y="38"/>
                  <a:pt x="1033" y="77"/>
                  <a:pt x="1323" y="86"/>
                </a:cubicBezTo>
                <a:cubicBezTo>
                  <a:pt x="2347" y="78"/>
                  <a:pt x="3354" y="56"/>
                  <a:pt x="4373" y="21"/>
                </a:cubicBezTo>
                <a:cubicBezTo>
                  <a:pt x="4651" y="27"/>
                  <a:pt x="4932" y="50"/>
                  <a:pt x="5209" y="21"/>
                </a:cubicBezTo>
                <a:cubicBezTo>
                  <a:pt x="5282" y="3"/>
                  <a:pt x="5252" y="5"/>
                  <a:pt x="5298" y="5"/>
                </a:cubicBezTo>
              </a:path>
            </a:pathLst>
          </a:custGeom>
          <a:solidFill>
            <a:srgbClr val="000080"/>
          </a:solidFill>
          <a:ln w="9525">
            <a:solidFill>
              <a:srgbClr val="808080"/>
            </a:solidFill>
            <a:round/>
            <a:headEnd/>
            <a:tailEnd/>
          </a:ln>
          <a:effectLst/>
        </p:spPr>
        <p:txBody>
          <a:bodyPr/>
          <a:lstStyle/>
          <a:p>
            <a:endParaRPr lang="en-US"/>
          </a:p>
        </p:txBody>
      </p:sp>
    </p:spTree>
  </p:cSld>
  <p:clrMap bg1="lt1" tx1="dk1" bg2="lt2" tx2="dk2" accent1="accent1" accent2="accent2" accent3="accent3" accent4="accent4" accent5="accent5" accent6="accent6" hlink="hlink" folHlink="folHlink"/>
  <p:transition spd="med"/>
  <p:hf hdr="0" ftr="0" dt="0"/>
  <p:txStyles>
    <p:titleStyle>
      <a:lvl1pPr algn="ctr" rtl="0" fontAlgn="base">
        <a:spcBef>
          <a:spcPct val="0"/>
        </a:spcBef>
        <a:spcAft>
          <a:spcPct val="0"/>
        </a:spcAft>
        <a:defRPr kumimoji="1" sz="4400" b="1">
          <a:solidFill>
            <a:schemeClr val="accent2"/>
          </a:solidFill>
          <a:effectLst>
            <a:outerShdw blurRad="38100" dist="38100" dir="2700000" algn="tl">
              <a:srgbClr val="C0C0C0"/>
            </a:outerShdw>
          </a:effectLst>
          <a:latin typeface="+mj-lt"/>
          <a:ea typeface="+mj-ea"/>
          <a:cs typeface="+mj-cs"/>
        </a:defRPr>
      </a:lvl1pPr>
      <a:lvl2pPr algn="ctr" rtl="0" fontAlgn="base">
        <a:spcBef>
          <a:spcPct val="0"/>
        </a:spcBef>
        <a:spcAft>
          <a:spcPct val="0"/>
        </a:spcAft>
        <a:defRPr kumimoji="1" sz="4400" b="1">
          <a:solidFill>
            <a:schemeClr val="accent2"/>
          </a:solidFill>
          <a:effectLst>
            <a:outerShdw blurRad="38100" dist="38100" dir="2700000" algn="tl">
              <a:srgbClr val="C0C0C0"/>
            </a:outerShdw>
          </a:effectLst>
          <a:latin typeface="Times New Roman" pitchFamily="18" charset="0"/>
          <a:ea typeface="ＭＳ Ｐゴシック" pitchFamily="50" charset="-128"/>
          <a:cs typeface=""/>
        </a:defRPr>
      </a:lvl2pPr>
      <a:lvl3pPr algn="ctr" rtl="0" fontAlgn="base">
        <a:spcBef>
          <a:spcPct val="0"/>
        </a:spcBef>
        <a:spcAft>
          <a:spcPct val="0"/>
        </a:spcAft>
        <a:defRPr kumimoji="1" sz="4400" b="1">
          <a:solidFill>
            <a:schemeClr val="accent2"/>
          </a:solidFill>
          <a:effectLst>
            <a:outerShdw blurRad="38100" dist="38100" dir="2700000" algn="tl">
              <a:srgbClr val="C0C0C0"/>
            </a:outerShdw>
          </a:effectLst>
          <a:latin typeface="Times New Roman" pitchFamily="18" charset="0"/>
          <a:ea typeface="ＭＳ Ｐゴシック" pitchFamily="50" charset="-128"/>
          <a:cs typeface=""/>
        </a:defRPr>
      </a:lvl3pPr>
      <a:lvl4pPr algn="ctr" rtl="0" fontAlgn="base">
        <a:spcBef>
          <a:spcPct val="0"/>
        </a:spcBef>
        <a:spcAft>
          <a:spcPct val="0"/>
        </a:spcAft>
        <a:defRPr kumimoji="1" sz="4400" b="1">
          <a:solidFill>
            <a:schemeClr val="accent2"/>
          </a:solidFill>
          <a:effectLst>
            <a:outerShdw blurRad="38100" dist="38100" dir="2700000" algn="tl">
              <a:srgbClr val="C0C0C0"/>
            </a:outerShdw>
          </a:effectLst>
          <a:latin typeface="Times New Roman" pitchFamily="18" charset="0"/>
          <a:ea typeface="ＭＳ Ｐゴシック" pitchFamily="50" charset="-128"/>
          <a:cs typeface=""/>
        </a:defRPr>
      </a:lvl4pPr>
      <a:lvl5pPr algn="ctr" rtl="0" fontAlgn="base">
        <a:spcBef>
          <a:spcPct val="0"/>
        </a:spcBef>
        <a:spcAft>
          <a:spcPct val="0"/>
        </a:spcAft>
        <a:defRPr kumimoji="1" sz="4400" b="1">
          <a:solidFill>
            <a:schemeClr val="accent2"/>
          </a:solidFill>
          <a:effectLst>
            <a:outerShdw blurRad="38100" dist="38100" dir="2700000" algn="tl">
              <a:srgbClr val="C0C0C0"/>
            </a:outerShdw>
          </a:effectLst>
          <a:latin typeface="Times New Roman" pitchFamily="18" charset="0"/>
          <a:ea typeface="ＭＳ Ｐゴシック" pitchFamily="50" charset="-128"/>
          <a:cs typeface=""/>
        </a:defRPr>
      </a:lvl5pPr>
      <a:lvl6pPr marL="457200" algn="ctr" rtl="0" fontAlgn="base">
        <a:spcBef>
          <a:spcPct val="0"/>
        </a:spcBef>
        <a:spcAft>
          <a:spcPct val="0"/>
        </a:spcAft>
        <a:defRPr kumimoji="1" sz="4400" b="1">
          <a:solidFill>
            <a:schemeClr val="accent2"/>
          </a:solidFill>
          <a:effectLst>
            <a:outerShdw blurRad="38100" dist="38100" dir="2700000" algn="tl">
              <a:srgbClr val="C0C0C0"/>
            </a:outerShdw>
          </a:effectLst>
          <a:latin typeface="Times New Roman" pitchFamily="18" charset="0"/>
          <a:ea typeface="ＭＳ Ｐゴシック" pitchFamily="50" charset="-128"/>
          <a:cs typeface=""/>
        </a:defRPr>
      </a:lvl6pPr>
      <a:lvl7pPr marL="914400" algn="ctr" rtl="0" fontAlgn="base">
        <a:spcBef>
          <a:spcPct val="0"/>
        </a:spcBef>
        <a:spcAft>
          <a:spcPct val="0"/>
        </a:spcAft>
        <a:defRPr kumimoji="1" sz="4400" b="1">
          <a:solidFill>
            <a:schemeClr val="accent2"/>
          </a:solidFill>
          <a:effectLst>
            <a:outerShdw blurRad="38100" dist="38100" dir="2700000" algn="tl">
              <a:srgbClr val="C0C0C0"/>
            </a:outerShdw>
          </a:effectLst>
          <a:latin typeface="Times New Roman" pitchFamily="18" charset="0"/>
          <a:ea typeface="ＭＳ Ｐゴシック" pitchFamily="50" charset="-128"/>
          <a:cs typeface=""/>
        </a:defRPr>
      </a:lvl7pPr>
      <a:lvl8pPr marL="1371600" algn="ctr" rtl="0" fontAlgn="base">
        <a:spcBef>
          <a:spcPct val="0"/>
        </a:spcBef>
        <a:spcAft>
          <a:spcPct val="0"/>
        </a:spcAft>
        <a:defRPr kumimoji="1" sz="4400" b="1">
          <a:solidFill>
            <a:schemeClr val="accent2"/>
          </a:solidFill>
          <a:effectLst>
            <a:outerShdw blurRad="38100" dist="38100" dir="2700000" algn="tl">
              <a:srgbClr val="C0C0C0"/>
            </a:outerShdw>
          </a:effectLst>
          <a:latin typeface="Times New Roman" pitchFamily="18" charset="0"/>
          <a:ea typeface="ＭＳ Ｐゴシック" pitchFamily="50" charset="-128"/>
          <a:cs typeface=""/>
        </a:defRPr>
      </a:lvl8pPr>
      <a:lvl9pPr marL="1828800" algn="ctr" rtl="0" fontAlgn="base">
        <a:spcBef>
          <a:spcPct val="0"/>
        </a:spcBef>
        <a:spcAft>
          <a:spcPct val="0"/>
        </a:spcAft>
        <a:defRPr kumimoji="1" sz="4400" b="1">
          <a:solidFill>
            <a:schemeClr val="accent2"/>
          </a:solidFill>
          <a:effectLst>
            <a:outerShdw blurRad="38100" dist="38100" dir="2700000" algn="tl">
              <a:srgbClr val="C0C0C0"/>
            </a:outerShdw>
          </a:effectLst>
          <a:latin typeface="Times New Roman" pitchFamily="18" charset="0"/>
          <a:ea typeface="ＭＳ Ｐゴシック" pitchFamily="50" charset="-128"/>
          <a:cs typeface=""/>
        </a:defRPr>
      </a:lvl9pPr>
    </p:titleStyle>
    <p:bodyStyle>
      <a:lvl1pPr marL="342900" indent="-342900" algn="l" rtl="0" fontAlgn="base">
        <a:spcBef>
          <a:spcPct val="20000"/>
        </a:spcBef>
        <a:spcAft>
          <a:spcPct val="0"/>
        </a:spcAft>
        <a:buChar char="•"/>
        <a:defRPr kumimoji="1" sz="3200" b="1">
          <a:solidFill>
            <a:schemeClr val="tx1"/>
          </a:solidFill>
          <a:effectLst>
            <a:outerShdw blurRad="38100" dist="38100" dir="2700000" algn="tl">
              <a:srgbClr val="C0C0C0"/>
            </a:outerShdw>
          </a:effectLst>
          <a:latin typeface="+mn-lt"/>
          <a:ea typeface="+mn-ea"/>
          <a:cs typeface="+mn-cs"/>
        </a:defRPr>
      </a:lvl1pPr>
      <a:lvl2pPr marL="742950" indent="-285750" algn="l" rtl="0" fontAlgn="base">
        <a:spcBef>
          <a:spcPct val="20000"/>
        </a:spcBef>
        <a:spcAft>
          <a:spcPct val="0"/>
        </a:spcAft>
        <a:buChar char="–"/>
        <a:defRPr kumimoji="1" sz="2800" b="1">
          <a:solidFill>
            <a:schemeClr val="tx1"/>
          </a:solidFill>
          <a:effectLst>
            <a:outerShdw blurRad="38100" dist="38100" dir="2700000" algn="tl">
              <a:srgbClr val="C0C0C0"/>
            </a:outerShdw>
          </a:effectLst>
          <a:latin typeface="+mn-lt"/>
          <a:ea typeface="+mn-ea"/>
        </a:defRPr>
      </a:lvl2pPr>
      <a:lvl3pPr marL="1143000" indent="-228600" algn="l" rtl="0" fontAlgn="base">
        <a:spcBef>
          <a:spcPct val="20000"/>
        </a:spcBef>
        <a:spcAft>
          <a:spcPct val="0"/>
        </a:spcAft>
        <a:buChar char="•"/>
        <a:defRPr kumimoji="1" sz="2400" b="1">
          <a:solidFill>
            <a:schemeClr val="tx1"/>
          </a:solidFill>
          <a:effectLst>
            <a:outerShdw blurRad="38100" dist="38100" dir="2700000" algn="tl">
              <a:srgbClr val="C0C0C0"/>
            </a:outerShdw>
          </a:effectLst>
          <a:latin typeface="+mn-lt"/>
          <a:ea typeface="+mn-ea"/>
        </a:defRPr>
      </a:lvl3pPr>
      <a:lvl4pPr marL="1600200" indent="-228600" algn="l" rtl="0" fontAlgn="base">
        <a:spcBef>
          <a:spcPct val="20000"/>
        </a:spcBef>
        <a:spcAft>
          <a:spcPct val="0"/>
        </a:spcAft>
        <a:buChar char="–"/>
        <a:defRPr kumimoji="1" sz="2000" b="1">
          <a:solidFill>
            <a:schemeClr val="tx1"/>
          </a:solidFill>
          <a:effectLst>
            <a:outerShdw blurRad="38100" dist="38100" dir="2700000" algn="tl">
              <a:srgbClr val="C0C0C0"/>
            </a:outerShdw>
          </a:effectLst>
          <a:latin typeface="+mn-lt"/>
          <a:ea typeface="+mn-ea"/>
        </a:defRPr>
      </a:lvl4pPr>
      <a:lvl5pPr marL="2057400" indent="-228600" algn="l" rtl="0" fontAlgn="base">
        <a:spcBef>
          <a:spcPct val="20000"/>
        </a:spcBef>
        <a:spcAft>
          <a:spcPct val="0"/>
        </a:spcAft>
        <a:buChar char="»"/>
        <a:defRPr kumimoji="1" sz="2000" b="1">
          <a:solidFill>
            <a:schemeClr val="tx1"/>
          </a:solidFill>
          <a:effectLst>
            <a:outerShdw blurRad="38100" dist="38100" dir="2700000" algn="tl">
              <a:srgbClr val="C0C0C0"/>
            </a:outerShdw>
          </a:effectLst>
          <a:latin typeface="+mn-lt"/>
          <a:ea typeface="+mn-ea"/>
        </a:defRPr>
      </a:lvl5pPr>
      <a:lvl6pPr marL="2514600" indent="-228600" algn="l" rtl="0" fontAlgn="base">
        <a:spcBef>
          <a:spcPct val="20000"/>
        </a:spcBef>
        <a:spcAft>
          <a:spcPct val="0"/>
        </a:spcAft>
        <a:buChar char="»"/>
        <a:defRPr kumimoji="1" sz="2000" b="1">
          <a:solidFill>
            <a:schemeClr val="tx1"/>
          </a:solidFill>
          <a:effectLst>
            <a:outerShdw blurRad="38100" dist="38100" dir="2700000" algn="tl">
              <a:srgbClr val="C0C0C0"/>
            </a:outerShdw>
          </a:effectLst>
          <a:latin typeface="+mn-lt"/>
          <a:ea typeface="+mn-ea"/>
        </a:defRPr>
      </a:lvl6pPr>
      <a:lvl7pPr marL="2971800" indent="-228600" algn="l" rtl="0" fontAlgn="base">
        <a:spcBef>
          <a:spcPct val="20000"/>
        </a:spcBef>
        <a:spcAft>
          <a:spcPct val="0"/>
        </a:spcAft>
        <a:buChar char="»"/>
        <a:defRPr kumimoji="1" sz="2000" b="1">
          <a:solidFill>
            <a:schemeClr val="tx1"/>
          </a:solidFill>
          <a:effectLst>
            <a:outerShdw blurRad="38100" dist="38100" dir="2700000" algn="tl">
              <a:srgbClr val="C0C0C0"/>
            </a:outerShdw>
          </a:effectLst>
          <a:latin typeface="+mn-lt"/>
          <a:ea typeface="+mn-ea"/>
        </a:defRPr>
      </a:lvl7pPr>
      <a:lvl8pPr marL="3429000" indent="-228600" algn="l" rtl="0" fontAlgn="base">
        <a:spcBef>
          <a:spcPct val="20000"/>
        </a:spcBef>
        <a:spcAft>
          <a:spcPct val="0"/>
        </a:spcAft>
        <a:buChar char="»"/>
        <a:defRPr kumimoji="1" sz="2000" b="1">
          <a:solidFill>
            <a:schemeClr val="tx1"/>
          </a:solidFill>
          <a:effectLst>
            <a:outerShdw blurRad="38100" dist="38100" dir="2700000" algn="tl">
              <a:srgbClr val="C0C0C0"/>
            </a:outerShdw>
          </a:effectLst>
          <a:latin typeface="+mn-lt"/>
          <a:ea typeface="+mn-ea"/>
        </a:defRPr>
      </a:lvl8pPr>
      <a:lvl9pPr marL="3886200" indent="-228600" algn="l" rtl="0" fontAlgn="base">
        <a:spcBef>
          <a:spcPct val="20000"/>
        </a:spcBef>
        <a:spcAft>
          <a:spcPct val="0"/>
        </a:spcAft>
        <a:buChar char="»"/>
        <a:defRPr kumimoji="1" sz="2000" b="1">
          <a:solidFill>
            <a:schemeClr val="tx1"/>
          </a:solidFill>
          <a:effectLst>
            <a:outerShdw blurRad="38100" dist="38100" dir="2700000" algn="tl">
              <a:srgbClr val="C0C0C0"/>
            </a:outerShdw>
          </a:effectLst>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65922" name="Rectangle 2"/>
          <p:cNvSpPr>
            <a:spLocks noGrp="1" noChangeArrowheads="1"/>
          </p:cNvSpPr>
          <p:nvPr>
            <p:ph type="dt" sz="half" idx="2"/>
          </p:nvPr>
        </p:nvSpPr>
        <p:spPr bwMode="auto">
          <a:xfrm>
            <a:off x="468313"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Arial" pitchFamily="34" charset="0"/>
              </a:defRPr>
            </a:lvl1pPr>
          </a:lstStyle>
          <a:p>
            <a:r>
              <a:rPr lang="ja-JP" altLang="en-US"/>
              <a:t>2004/05/14</a:t>
            </a:r>
            <a:endParaRPr lang="en-US" altLang="ja-JP"/>
          </a:p>
        </p:txBody>
      </p:sp>
      <p:sp>
        <p:nvSpPr>
          <p:cNvPr id="465923" name="Rectangle 3"/>
          <p:cNvSpPr>
            <a:spLocks noGrp="1" noChangeArrowheads="1"/>
          </p:cNvSpPr>
          <p:nvPr>
            <p:ph type="ftr" sz="quarter" idx="3"/>
          </p:nvPr>
        </p:nvSpPr>
        <p:spPr bwMode="auto">
          <a:xfrm>
            <a:off x="3132138" y="6381750"/>
            <a:ext cx="338455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pitchFamily="34" charset="0"/>
              </a:defRPr>
            </a:lvl1pPr>
          </a:lstStyle>
          <a:p>
            <a:r>
              <a:rPr lang="en-US" altLang="ja-JP"/>
              <a:t>羽澄昌史　（KEK)　　　於　北海道大学</a:t>
            </a:r>
          </a:p>
        </p:txBody>
      </p:sp>
      <p:sp>
        <p:nvSpPr>
          <p:cNvPr id="465924" name="Rectangle 4"/>
          <p:cNvSpPr>
            <a:spLocks noGrp="1" noChangeArrowheads="1"/>
          </p:cNvSpPr>
          <p:nvPr>
            <p:ph type="sldNum" sz="quarter" idx="4"/>
          </p:nvPr>
        </p:nvSpPr>
        <p:spPr bwMode="auto">
          <a:xfrm>
            <a:off x="6588125"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Arial" pitchFamily="34" charset="0"/>
              </a:defRPr>
            </a:lvl1pPr>
          </a:lstStyle>
          <a:p>
            <a:fld id="{DAA68439-64D5-4848-B7F6-E3F261FDCE23}" type="slidenum">
              <a:rPr lang="en-US" altLang="ja-JP"/>
              <a:pPr/>
              <a:t>&lt;#&gt;</a:t>
            </a:fld>
            <a:endParaRPr lang="en-US" altLang="ja-JP"/>
          </a:p>
        </p:txBody>
      </p:sp>
      <p:sp>
        <p:nvSpPr>
          <p:cNvPr id="465925" name="Rectangle 5"/>
          <p:cNvSpPr>
            <a:spLocks noChangeArrowheads="1"/>
          </p:cNvSpPr>
          <p:nvPr/>
        </p:nvSpPr>
        <p:spPr bwMode="auto">
          <a:xfrm>
            <a:off x="323850" y="6308725"/>
            <a:ext cx="8534400" cy="76200"/>
          </a:xfrm>
          <a:prstGeom prst="rect">
            <a:avLst/>
          </a:prstGeom>
          <a:gradFill rotWithShape="0">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gradFill>
          <a:ln w="9525">
            <a:solidFill>
              <a:schemeClr val="tx1"/>
            </a:solidFill>
            <a:miter lim="800000"/>
            <a:headEnd/>
            <a:tailEnd/>
          </a:ln>
          <a:effectLst/>
        </p:spPr>
        <p:txBody>
          <a:bodyPr wrap="none" anchor="ctr"/>
          <a:lstStyle/>
          <a:p>
            <a:endParaRPr lang="en-US"/>
          </a:p>
        </p:txBody>
      </p:sp>
      <p:sp>
        <p:nvSpPr>
          <p:cNvPr id="465926" name="Rectangle 6"/>
          <p:cNvSpPr>
            <a:spLocks noChangeArrowheads="1"/>
          </p:cNvSpPr>
          <p:nvPr/>
        </p:nvSpPr>
        <p:spPr bwMode="auto">
          <a:xfrm>
            <a:off x="323850" y="476250"/>
            <a:ext cx="8534400" cy="76200"/>
          </a:xfrm>
          <a:prstGeom prst="rect">
            <a:avLst/>
          </a:prstGeom>
          <a:gradFill rotWithShape="0">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gradFill>
          <a:ln w="9525">
            <a:solidFill>
              <a:schemeClr val="tx1"/>
            </a:solidFill>
            <a:miter lim="800000"/>
            <a:headEnd/>
            <a:tailEnd/>
          </a:ln>
          <a:effectLst/>
        </p:spPr>
        <p:txBody>
          <a:bodyPr wrap="none" anchor="ctr"/>
          <a:lstStyle/>
          <a:p>
            <a:endParaRPr lang="en-US"/>
          </a:p>
        </p:txBody>
      </p:sp>
    </p:spTree>
  </p:cSld>
  <p:clrMap bg1="lt1" tx1="dk1" bg2="lt2" tx2="dk2" accent1="accent1" accent2="accent2" accent3="accent3" accent4="accent4" accent5="accent5" accent6="accent6" hlink="hlink" folHlink="folHlink"/>
  <p:sldLayoutIdLst>
    <p:sldLayoutId id="2147483927" r:id="rId1"/>
  </p:sldLayoutIdLst>
  <p:transition>
    <p:zoom dir="in"/>
  </p:transition>
  <p:hf hdr="0"/>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Times New Roman" pitchFamily="18" charset="0"/>
          <a:ea typeface="ＭＳ Ｐゴシック" pitchFamily="50" charset="-128"/>
        </a:defRPr>
      </a:lvl2pPr>
      <a:lvl3pPr algn="ctr" rtl="0" fontAlgn="base">
        <a:spcBef>
          <a:spcPct val="0"/>
        </a:spcBef>
        <a:spcAft>
          <a:spcPct val="0"/>
        </a:spcAft>
        <a:defRPr kumimoji="1" sz="4400">
          <a:solidFill>
            <a:schemeClr val="tx2"/>
          </a:solidFill>
          <a:latin typeface="Times New Roman" pitchFamily="18" charset="0"/>
          <a:ea typeface="ＭＳ Ｐゴシック" pitchFamily="50" charset="-128"/>
        </a:defRPr>
      </a:lvl3pPr>
      <a:lvl4pPr algn="ctr" rtl="0" fontAlgn="base">
        <a:spcBef>
          <a:spcPct val="0"/>
        </a:spcBef>
        <a:spcAft>
          <a:spcPct val="0"/>
        </a:spcAft>
        <a:defRPr kumimoji="1" sz="4400">
          <a:solidFill>
            <a:schemeClr val="tx2"/>
          </a:solidFill>
          <a:latin typeface="Times New Roman" pitchFamily="18" charset="0"/>
          <a:ea typeface="ＭＳ Ｐゴシック" pitchFamily="50" charset="-128"/>
        </a:defRPr>
      </a:lvl4pPr>
      <a:lvl5pPr algn="ctr" rtl="0" fontAlgn="base">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80288"/>
            </a:gs>
            <a:gs pos="100000">
              <a:srgbClr val="04001E"/>
            </a:gs>
          </a:gsLst>
          <a:path path="rect">
            <a:fillToRect l="100000" b="100000"/>
          </a:path>
        </a:gradFill>
        <a:effectLst/>
      </p:bgPr>
    </p:bg>
    <p:spTree>
      <p:nvGrpSpPr>
        <p:cNvPr id="1" name=""/>
        <p:cNvGrpSpPr/>
        <p:nvPr/>
      </p:nvGrpSpPr>
      <p:grpSpPr>
        <a:xfrm>
          <a:off x="0" y="0"/>
          <a:ext cx="0" cy="0"/>
          <a:chOff x="0" y="0"/>
          <a:chExt cx="0" cy="0"/>
        </a:xfrm>
      </p:grpSpPr>
      <p:sp>
        <p:nvSpPr>
          <p:cNvPr id="819202" name="Rectangle 2"/>
          <p:cNvSpPr>
            <a:spLocks noGrp="1" noChangeArrowheads="1"/>
          </p:cNvSpPr>
          <p:nvPr>
            <p:ph type="title"/>
          </p:nvPr>
        </p:nvSpPr>
        <p:spPr bwMode="auto">
          <a:xfrm>
            <a:off x="323850" y="115888"/>
            <a:ext cx="8496300" cy="7921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81920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819204" name="Rectangle 4"/>
          <p:cNvSpPr>
            <a:spLocks noGrp="1" noChangeArrowheads="1"/>
          </p:cNvSpPr>
          <p:nvPr>
            <p:ph type="dt" sz="half" idx="2"/>
          </p:nvPr>
        </p:nvSpPr>
        <p:spPr bwMode="auto">
          <a:xfrm>
            <a:off x="457200" y="6545263"/>
            <a:ext cx="21336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r>
              <a:rPr lang="ja-JP" altLang="en-US"/>
              <a:t>August 7-8, 2005</a:t>
            </a:r>
            <a:endParaRPr lang="en-US" altLang="ja-JP"/>
          </a:p>
        </p:txBody>
      </p:sp>
      <p:sp>
        <p:nvSpPr>
          <p:cNvPr id="819205" name="Rectangle 5"/>
          <p:cNvSpPr>
            <a:spLocks noGrp="1" noChangeArrowheads="1"/>
          </p:cNvSpPr>
          <p:nvPr>
            <p:ph type="ftr" sz="quarter" idx="3"/>
          </p:nvPr>
        </p:nvSpPr>
        <p:spPr bwMode="auto">
          <a:xfrm>
            <a:off x="3124200" y="6545263"/>
            <a:ext cx="3752850" cy="215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r>
              <a:rPr lang="en-US" altLang="ja-JP"/>
              <a:t>Masashi Hazumi (KEK)        夏の学校</a:t>
            </a:r>
          </a:p>
        </p:txBody>
      </p:sp>
      <p:sp>
        <p:nvSpPr>
          <p:cNvPr id="819206" name="Rectangle 6"/>
          <p:cNvSpPr>
            <a:spLocks noGrp="1" noChangeArrowheads="1"/>
          </p:cNvSpPr>
          <p:nvPr>
            <p:ph type="sldNum" sz="quarter" idx="4"/>
          </p:nvPr>
        </p:nvSpPr>
        <p:spPr bwMode="auto">
          <a:xfrm>
            <a:off x="8101013" y="6434138"/>
            <a:ext cx="1008062" cy="3794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800">
                <a:solidFill>
                  <a:schemeClr val="bg1"/>
                </a:solidFill>
              </a:defRPr>
            </a:lvl1pPr>
          </a:lstStyle>
          <a:p>
            <a:fld id="{4E253BCB-6C99-4B6F-A96E-4C6AB213F69A}" type="slidenum">
              <a:rPr lang="en-US" altLang="ja-JP"/>
              <a:pPr/>
              <a:t>&lt;#&gt;</a:t>
            </a:fld>
            <a:endParaRPr lang="en-US" altLang="ja-JP"/>
          </a:p>
        </p:txBody>
      </p:sp>
    </p:spTree>
  </p:cSld>
  <p:clrMap bg1="lt1" tx1="dk1" bg2="lt2" tx2="dk2" accent1="accent1" accent2="accent2" accent3="accent3" accent4="accent4" accent5="accent5" accent6="accent6" hlink="hlink" folHlink="folHlink"/>
  <p:transition spd="med"/>
  <p:timing>
    <p:tnLst>
      <p:par>
        <p:cTn id="1" dur="indefinite" restart="never" nodeType="tmRoot"/>
      </p:par>
    </p:tnLst>
  </p:timing>
  <p:hf hdr="0" ftr="0" dt="0"/>
  <p:txStyles>
    <p:titleStyle>
      <a:lvl1pPr algn="ctr" rtl="0" fontAlgn="base">
        <a:spcBef>
          <a:spcPct val="0"/>
        </a:spcBef>
        <a:spcAft>
          <a:spcPct val="0"/>
        </a:spcAft>
        <a:defRPr kumimoji="1" sz="4400">
          <a:solidFill>
            <a:srgbClr val="FFFF00"/>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kumimoji="1" sz="4400">
          <a:solidFill>
            <a:srgbClr val="FFFF00"/>
          </a:solidFill>
          <a:effectLst>
            <a:outerShdw blurRad="38100" dist="38100" dir="2700000" algn="tl">
              <a:srgbClr val="000000"/>
            </a:outerShdw>
          </a:effectLst>
          <a:latin typeface="Times New Roman" pitchFamily="18" charset="0"/>
          <a:ea typeface=""/>
          <a:cs typeface=""/>
        </a:defRPr>
      </a:lvl2pPr>
      <a:lvl3pPr algn="ctr" rtl="0" fontAlgn="base">
        <a:spcBef>
          <a:spcPct val="0"/>
        </a:spcBef>
        <a:spcAft>
          <a:spcPct val="0"/>
        </a:spcAft>
        <a:defRPr kumimoji="1" sz="4400">
          <a:solidFill>
            <a:srgbClr val="FFFF00"/>
          </a:solidFill>
          <a:effectLst>
            <a:outerShdw blurRad="38100" dist="38100" dir="2700000" algn="tl">
              <a:srgbClr val="000000"/>
            </a:outerShdw>
          </a:effectLst>
          <a:latin typeface="Times New Roman" pitchFamily="18" charset="0"/>
          <a:ea typeface=""/>
          <a:cs typeface=""/>
        </a:defRPr>
      </a:lvl3pPr>
      <a:lvl4pPr algn="ctr" rtl="0" fontAlgn="base">
        <a:spcBef>
          <a:spcPct val="0"/>
        </a:spcBef>
        <a:spcAft>
          <a:spcPct val="0"/>
        </a:spcAft>
        <a:defRPr kumimoji="1" sz="4400">
          <a:solidFill>
            <a:srgbClr val="FFFF00"/>
          </a:solidFill>
          <a:effectLst>
            <a:outerShdw blurRad="38100" dist="38100" dir="2700000" algn="tl">
              <a:srgbClr val="000000"/>
            </a:outerShdw>
          </a:effectLst>
          <a:latin typeface="Times New Roman" pitchFamily="18" charset="0"/>
          <a:ea typeface=""/>
          <a:cs typeface=""/>
        </a:defRPr>
      </a:lvl4pPr>
      <a:lvl5pPr algn="ctr" rtl="0" fontAlgn="base">
        <a:spcBef>
          <a:spcPct val="0"/>
        </a:spcBef>
        <a:spcAft>
          <a:spcPct val="0"/>
        </a:spcAft>
        <a:defRPr kumimoji="1" sz="4400">
          <a:solidFill>
            <a:srgbClr val="FFFF00"/>
          </a:solidFill>
          <a:effectLst>
            <a:outerShdw blurRad="38100" dist="38100" dir="2700000" algn="tl">
              <a:srgbClr val="000000"/>
            </a:outerShdw>
          </a:effectLst>
          <a:latin typeface="Times New Roman" pitchFamily="18" charset="0"/>
          <a:ea typeface=""/>
          <a:cs typeface=""/>
        </a:defRPr>
      </a:lvl5pPr>
      <a:lvl6pPr marL="457200" algn="ctr" rtl="0" fontAlgn="base">
        <a:spcBef>
          <a:spcPct val="0"/>
        </a:spcBef>
        <a:spcAft>
          <a:spcPct val="0"/>
        </a:spcAft>
        <a:defRPr kumimoji="1" sz="4400">
          <a:solidFill>
            <a:srgbClr val="FFFF00"/>
          </a:solidFill>
          <a:effectLst>
            <a:outerShdw blurRad="38100" dist="38100" dir="2700000" algn="tl">
              <a:srgbClr val="000000"/>
            </a:outerShdw>
          </a:effectLst>
          <a:latin typeface="Times New Roman" pitchFamily="18" charset="0"/>
          <a:ea typeface=""/>
          <a:cs typeface=""/>
        </a:defRPr>
      </a:lvl6pPr>
      <a:lvl7pPr marL="914400" algn="ctr" rtl="0" fontAlgn="base">
        <a:spcBef>
          <a:spcPct val="0"/>
        </a:spcBef>
        <a:spcAft>
          <a:spcPct val="0"/>
        </a:spcAft>
        <a:defRPr kumimoji="1" sz="4400">
          <a:solidFill>
            <a:srgbClr val="FFFF00"/>
          </a:solidFill>
          <a:effectLst>
            <a:outerShdw blurRad="38100" dist="38100" dir="2700000" algn="tl">
              <a:srgbClr val="000000"/>
            </a:outerShdw>
          </a:effectLst>
          <a:latin typeface="Times New Roman" pitchFamily="18" charset="0"/>
          <a:ea typeface=""/>
          <a:cs typeface=""/>
        </a:defRPr>
      </a:lvl7pPr>
      <a:lvl8pPr marL="1371600" algn="ctr" rtl="0" fontAlgn="base">
        <a:spcBef>
          <a:spcPct val="0"/>
        </a:spcBef>
        <a:spcAft>
          <a:spcPct val="0"/>
        </a:spcAft>
        <a:defRPr kumimoji="1" sz="4400">
          <a:solidFill>
            <a:srgbClr val="FFFF00"/>
          </a:solidFill>
          <a:effectLst>
            <a:outerShdw blurRad="38100" dist="38100" dir="2700000" algn="tl">
              <a:srgbClr val="000000"/>
            </a:outerShdw>
          </a:effectLst>
          <a:latin typeface="Times New Roman" pitchFamily="18" charset="0"/>
          <a:ea typeface=""/>
          <a:cs typeface=""/>
        </a:defRPr>
      </a:lvl8pPr>
      <a:lvl9pPr marL="1828800" algn="ctr" rtl="0" fontAlgn="base">
        <a:spcBef>
          <a:spcPct val="0"/>
        </a:spcBef>
        <a:spcAft>
          <a:spcPct val="0"/>
        </a:spcAft>
        <a:defRPr kumimoji="1" sz="4400">
          <a:solidFill>
            <a:srgbClr val="FFFF00"/>
          </a:solidFill>
          <a:effectLst>
            <a:outerShdw blurRad="38100" dist="38100" dir="2700000" algn="tl">
              <a:srgbClr val="000000"/>
            </a:outerShdw>
          </a:effectLst>
          <a:latin typeface="Times New Roman" pitchFamily="18" charset="0"/>
          <a:ea typeface=""/>
          <a:cs typeface=""/>
        </a:defRPr>
      </a:lvl9pPr>
    </p:titleStyle>
    <p:bodyStyle>
      <a:lvl1pPr marL="342900" indent="-342900" algn="l" rtl="0" fontAlgn="base">
        <a:spcBef>
          <a:spcPct val="20000"/>
        </a:spcBef>
        <a:spcAft>
          <a:spcPct val="0"/>
        </a:spcAft>
        <a:buChar char="•"/>
        <a:defRPr kumimoji="1" sz="3200">
          <a:solidFill>
            <a:srgbClr val="CCFFCC"/>
          </a:solidFill>
          <a:latin typeface="+mn-lt"/>
          <a:ea typeface="+mn-ea"/>
          <a:cs typeface="+mn-cs"/>
        </a:defRPr>
      </a:lvl1pPr>
      <a:lvl2pPr marL="742950" indent="-285750" algn="l" rtl="0" fontAlgn="base">
        <a:spcBef>
          <a:spcPct val="20000"/>
        </a:spcBef>
        <a:spcAft>
          <a:spcPct val="0"/>
        </a:spcAft>
        <a:buChar char="–"/>
        <a:defRPr kumimoji="1" sz="2800">
          <a:solidFill>
            <a:srgbClr val="CCFFCC"/>
          </a:solidFill>
          <a:latin typeface="+mn-lt"/>
          <a:ea typeface="+mn-ea"/>
        </a:defRPr>
      </a:lvl2pPr>
      <a:lvl3pPr marL="1143000" indent="-228600" algn="l" rtl="0" fontAlgn="base">
        <a:spcBef>
          <a:spcPct val="20000"/>
        </a:spcBef>
        <a:spcAft>
          <a:spcPct val="0"/>
        </a:spcAft>
        <a:buChar char="•"/>
        <a:defRPr kumimoji="1" sz="2400">
          <a:solidFill>
            <a:srgbClr val="CCFFCC"/>
          </a:solidFill>
          <a:latin typeface="+mn-lt"/>
          <a:ea typeface="+mn-ea"/>
        </a:defRPr>
      </a:lvl3pPr>
      <a:lvl4pPr marL="1600200" indent="-228600" algn="l" rtl="0" fontAlgn="base">
        <a:spcBef>
          <a:spcPct val="20000"/>
        </a:spcBef>
        <a:spcAft>
          <a:spcPct val="0"/>
        </a:spcAft>
        <a:buChar char="–"/>
        <a:defRPr kumimoji="1" sz="2000">
          <a:solidFill>
            <a:srgbClr val="CCFFCC"/>
          </a:solidFill>
          <a:latin typeface="+mn-lt"/>
          <a:ea typeface="+mn-ea"/>
        </a:defRPr>
      </a:lvl4pPr>
      <a:lvl5pPr marL="2057400" indent="-228600" algn="l" rtl="0" fontAlgn="base">
        <a:spcBef>
          <a:spcPct val="20000"/>
        </a:spcBef>
        <a:spcAft>
          <a:spcPct val="0"/>
        </a:spcAft>
        <a:buChar char="»"/>
        <a:defRPr kumimoji="1" sz="2000">
          <a:solidFill>
            <a:srgbClr val="CCFFCC"/>
          </a:solidFill>
          <a:latin typeface="+mn-lt"/>
          <a:ea typeface="+mn-ea"/>
        </a:defRPr>
      </a:lvl5pPr>
      <a:lvl6pPr marL="2514600" indent="-228600" algn="l" rtl="0" fontAlgn="base">
        <a:spcBef>
          <a:spcPct val="20000"/>
        </a:spcBef>
        <a:spcAft>
          <a:spcPct val="0"/>
        </a:spcAft>
        <a:buChar char="»"/>
        <a:defRPr kumimoji="1" sz="2000">
          <a:solidFill>
            <a:srgbClr val="CCFFCC"/>
          </a:solidFill>
          <a:latin typeface="+mn-lt"/>
          <a:ea typeface="+mn-ea"/>
        </a:defRPr>
      </a:lvl6pPr>
      <a:lvl7pPr marL="2971800" indent="-228600" algn="l" rtl="0" fontAlgn="base">
        <a:spcBef>
          <a:spcPct val="20000"/>
        </a:spcBef>
        <a:spcAft>
          <a:spcPct val="0"/>
        </a:spcAft>
        <a:buChar char="»"/>
        <a:defRPr kumimoji="1" sz="2000">
          <a:solidFill>
            <a:srgbClr val="CCFFCC"/>
          </a:solidFill>
          <a:latin typeface="+mn-lt"/>
          <a:ea typeface="+mn-ea"/>
        </a:defRPr>
      </a:lvl7pPr>
      <a:lvl8pPr marL="3429000" indent="-228600" algn="l" rtl="0" fontAlgn="base">
        <a:spcBef>
          <a:spcPct val="20000"/>
        </a:spcBef>
        <a:spcAft>
          <a:spcPct val="0"/>
        </a:spcAft>
        <a:buChar char="»"/>
        <a:defRPr kumimoji="1" sz="2000">
          <a:solidFill>
            <a:srgbClr val="CCFFCC"/>
          </a:solidFill>
          <a:latin typeface="+mn-lt"/>
          <a:ea typeface="+mn-ea"/>
        </a:defRPr>
      </a:lvl8pPr>
      <a:lvl9pPr marL="3886200" indent="-228600" algn="l" rtl="0" fontAlgn="base">
        <a:spcBef>
          <a:spcPct val="20000"/>
        </a:spcBef>
        <a:spcAft>
          <a:spcPct val="0"/>
        </a:spcAft>
        <a:buChar char="»"/>
        <a:defRPr kumimoji="1" sz="2000">
          <a:solidFill>
            <a:srgbClr val="CCFFCC"/>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133350" y="1017588"/>
            <a:ext cx="8891588" cy="107950"/>
          </a:xfrm>
          <a:prstGeom prst="rect">
            <a:avLst/>
          </a:prstGeom>
          <a:gradFill rotWithShape="1">
            <a:gsLst>
              <a:gs pos="0">
                <a:srgbClr val="0080FF"/>
              </a:gs>
              <a:gs pos="100000">
                <a:srgbClr val="0080FF">
                  <a:gamma/>
                  <a:tint val="0"/>
                  <a:invGamma/>
                </a:srgbClr>
              </a:gs>
            </a:gsLst>
            <a:lin ang="0" scaled="1"/>
          </a:gradFill>
          <a:ln w="9525" algn="ctr">
            <a:noFill/>
            <a:miter lim="800000"/>
            <a:headEnd/>
            <a:tailEnd/>
          </a:ln>
          <a:effectLst/>
        </p:spPr>
        <p:txBody>
          <a:bodyPr>
            <a:spAutoFit/>
          </a:bodyPr>
          <a:lstStyle/>
          <a:p>
            <a:pPr fontAlgn="auto">
              <a:spcBef>
                <a:spcPts val="0"/>
              </a:spcBef>
              <a:spcAft>
                <a:spcPts val="0"/>
              </a:spcAft>
              <a:defRPr/>
            </a:pPr>
            <a:endParaRPr lang="ja-JP" altLang="ja-JP" sz="100">
              <a:solidFill>
                <a:schemeClr val="bg1"/>
              </a:solidFill>
              <a:latin typeface="Arial" pitchFamily="34" charset="0"/>
              <a:cs typeface="Arial" pitchFamily="34" charset="0"/>
            </a:endParaRPr>
          </a:p>
        </p:txBody>
      </p:sp>
      <p:sp>
        <p:nvSpPr>
          <p:cNvPr id="35843" name="Rectangle 3"/>
          <p:cNvSpPr>
            <a:spLocks noGrp="1" noChangeArrowheads="1"/>
          </p:cNvSpPr>
          <p:nvPr>
            <p:ph type="title"/>
          </p:nvPr>
        </p:nvSpPr>
        <p:spPr bwMode="auto">
          <a:xfrm>
            <a:off x="152400" y="152400"/>
            <a:ext cx="88392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dirty="0" smtClean="0"/>
              <a:t>マスタータイトルの書式設定</a:t>
            </a:r>
          </a:p>
        </p:txBody>
      </p:sp>
      <p:sp>
        <p:nvSpPr>
          <p:cNvPr id="4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1" fontAlgn="auto" hangingPunct="1">
              <a:spcBef>
                <a:spcPct val="50000"/>
              </a:spcBef>
              <a:spcAft>
                <a:spcPts val="0"/>
              </a:spcAft>
              <a:defRPr sz="1400" b="0" smtClean="0">
                <a:latin typeface="Arial" pitchFamily="34" charset="0"/>
                <a:ea typeface="ＭＳ Ｐゴシック" pitchFamily="50" charset="-128"/>
                <a:cs typeface="Arial" pitchFamily="34" charset="0"/>
              </a:defRPr>
            </a:lvl1pPr>
          </a:lstStyle>
          <a:p>
            <a:pPr>
              <a:defRPr/>
            </a:pPr>
            <a:fld id="{5BB99C1A-BBE7-4203-98FD-42CD6EF8DBAF}" type="datetimeFigureOut">
              <a:rPr lang="ja-JP" altLang="en-US" smtClean="0"/>
              <a:pPr>
                <a:defRPr/>
              </a:pPr>
              <a:t>2011/10/19</a:t>
            </a:fld>
            <a:endParaRPr lang="ja-JP" altLang="en-US"/>
          </a:p>
        </p:txBody>
      </p:sp>
      <p:sp>
        <p:nvSpPr>
          <p:cNvPr id="4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fontAlgn="auto" hangingPunct="1">
              <a:spcBef>
                <a:spcPct val="50000"/>
              </a:spcBef>
              <a:spcAft>
                <a:spcPts val="0"/>
              </a:spcAft>
              <a:defRPr sz="1400" b="0">
                <a:latin typeface="Arial" pitchFamily="34" charset="0"/>
                <a:ea typeface="ＭＳ Ｐゴシック" pitchFamily="50" charset="-128"/>
                <a:cs typeface="Arial" pitchFamily="34" charset="0"/>
              </a:defRPr>
            </a:lvl1pPr>
          </a:lstStyle>
          <a:p>
            <a:pPr>
              <a:defRPr/>
            </a:pPr>
            <a:endParaRPr lang="ja-JP" altLang="en-US"/>
          </a:p>
        </p:txBody>
      </p:sp>
      <p:sp>
        <p:nvSpPr>
          <p:cNvPr id="4102" name="Rectangle 6"/>
          <p:cNvSpPr>
            <a:spLocks noGrp="1" noChangeArrowheads="1"/>
          </p:cNvSpPr>
          <p:nvPr>
            <p:ph type="sldNum" sz="quarter" idx="4"/>
          </p:nvPr>
        </p:nvSpPr>
        <p:spPr bwMode="auto">
          <a:xfrm>
            <a:off x="7239000" y="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fontAlgn="auto" hangingPunct="1">
              <a:spcBef>
                <a:spcPct val="50000"/>
              </a:spcBef>
              <a:spcAft>
                <a:spcPts val="0"/>
              </a:spcAft>
              <a:defRPr sz="1400" b="0" smtClean="0">
                <a:latin typeface="Arial" pitchFamily="34" charset="0"/>
                <a:ea typeface="ＭＳ Ｐゴシック" pitchFamily="50" charset="-128"/>
                <a:cs typeface="Arial" pitchFamily="34" charset="0"/>
              </a:defRPr>
            </a:lvl1pPr>
          </a:lstStyle>
          <a:p>
            <a:pPr>
              <a:defRPr/>
            </a:pPr>
            <a:fld id="{6215313E-B687-4E03-902D-9604472A2392}" type="slidenum">
              <a:rPr lang="ja-JP" altLang="en-US" smtClean="0"/>
              <a:pPr>
                <a:defRPr/>
              </a:pPr>
              <a:t>&lt;#&gt;</a:t>
            </a:fld>
            <a:endParaRPr lang="ja-JP" altLang="en-US"/>
          </a:p>
        </p:txBody>
      </p:sp>
      <p:sp>
        <p:nvSpPr>
          <p:cNvPr id="35847" name="Rectangle 7"/>
          <p:cNvSpPr>
            <a:spLocks noGrp="1" noChangeArrowheads="1"/>
          </p:cNvSpPr>
          <p:nvPr>
            <p:ph type="body" idx="1"/>
          </p:nvPr>
        </p:nvSpPr>
        <p:spPr bwMode="auto">
          <a:xfrm>
            <a:off x="190500" y="1357298"/>
            <a:ext cx="8763000" cy="46625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p>
        </p:txBody>
      </p:sp>
    </p:spTree>
  </p:cSld>
  <p:clrMap bg1="lt1" tx1="dk1" bg2="lt2" tx2="dk2" accent1="accent1" accent2="accent2" accent3="accent3" accent4="accent4" accent5="accent5" accent6="accent6" hlink="hlink" folHlink="folHlink"/>
  <p:sldLayoutIdLst>
    <p:sldLayoutId id="2147483931" r:id="rId1"/>
    <p:sldLayoutId id="2147483932" r:id="rId2"/>
    <p:sldLayoutId id="2147483991" r:id="rId3"/>
    <p:sldLayoutId id="2147483992" r:id="rId4"/>
  </p:sldLayoutIdLst>
  <p:timing>
    <p:tnLst>
      <p:par>
        <p:cTn id="1" dur="indefinite" restart="never" nodeType="tmRoot"/>
      </p:par>
    </p:tnLst>
  </p:timing>
  <p:txStyles>
    <p:titleStyle>
      <a:lvl1pPr algn="l" rtl="0" eaLnBrk="1" fontAlgn="base" hangingPunct="1">
        <a:spcBef>
          <a:spcPct val="0"/>
        </a:spcBef>
        <a:spcAft>
          <a:spcPct val="0"/>
        </a:spcAft>
        <a:defRPr kumimoji="1" sz="4800" b="1">
          <a:solidFill>
            <a:srgbClr val="000066"/>
          </a:solidFill>
          <a:latin typeface="Arial" pitchFamily="34" charset="0"/>
          <a:ea typeface="ＭＳ Ｐゴシック" pitchFamily="50" charset="-128"/>
          <a:cs typeface="Arial" pitchFamily="34" charset="0"/>
        </a:defRPr>
      </a:lvl1pPr>
      <a:lvl2pPr algn="l" rtl="0" eaLnBrk="1" fontAlgn="base" hangingPunct="1">
        <a:spcBef>
          <a:spcPct val="0"/>
        </a:spcBef>
        <a:spcAft>
          <a:spcPct val="0"/>
        </a:spcAft>
        <a:defRPr kumimoji="1" sz="4000" b="1">
          <a:solidFill>
            <a:srgbClr val="000066"/>
          </a:solidFill>
          <a:latin typeface="Century Gothic" pitchFamily="34" charset="0"/>
          <a:ea typeface="ＭＳ Ｐゴシック" pitchFamily="50" charset="-128"/>
          <a:cs typeface="Arial Unicode MS" pitchFamily="34" charset="-128"/>
        </a:defRPr>
      </a:lvl2pPr>
      <a:lvl3pPr algn="l" rtl="0" eaLnBrk="1" fontAlgn="base" hangingPunct="1">
        <a:spcBef>
          <a:spcPct val="0"/>
        </a:spcBef>
        <a:spcAft>
          <a:spcPct val="0"/>
        </a:spcAft>
        <a:defRPr kumimoji="1" sz="4000" b="1">
          <a:solidFill>
            <a:srgbClr val="000066"/>
          </a:solidFill>
          <a:latin typeface="Century Gothic" pitchFamily="34" charset="0"/>
          <a:ea typeface="ＭＳ Ｐゴシック" pitchFamily="50" charset="-128"/>
          <a:cs typeface="Arial Unicode MS" pitchFamily="34" charset="-128"/>
        </a:defRPr>
      </a:lvl3pPr>
      <a:lvl4pPr algn="l" rtl="0" eaLnBrk="1" fontAlgn="base" hangingPunct="1">
        <a:spcBef>
          <a:spcPct val="0"/>
        </a:spcBef>
        <a:spcAft>
          <a:spcPct val="0"/>
        </a:spcAft>
        <a:defRPr kumimoji="1" sz="4000" b="1">
          <a:solidFill>
            <a:srgbClr val="000066"/>
          </a:solidFill>
          <a:latin typeface="Century Gothic" pitchFamily="34" charset="0"/>
          <a:ea typeface="ＭＳ Ｐゴシック" pitchFamily="50" charset="-128"/>
          <a:cs typeface="Arial Unicode MS" pitchFamily="34" charset="-128"/>
        </a:defRPr>
      </a:lvl4pPr>
      <a:lvl5pPr algn="l" rtl="0" eaLnBrk="1" fontAlgn="base" hangingPunct="1">
        <a:spcBef>
          <a:spcPct val="0"/>
        </a:spcBef>
        <a:spcAft>
          <a:spcPct val="0"/>
        </a:spcAft>
        <a:defRPr kumimoji="1" sz="4000" b="1">
          <a:solidFill>
            <a:srgbClr val="000066"/>
          </a:solidFill>
          <a:latin typeface="Century Gothic" pitchFamily="34" charset="0"/>
          <a:ea typeface="ＭＳ Ｐゴシック" pitchFamily="50" charset="-128"/>
          <a:cs typeface="Arial Unicode MS" pitchFamily="34" charset="-128"/>
        </a:defRPr>
      </a:lvl5pPr>
      <a:lvl6pPr marL="457200" algn="l" rtl="0" eaLnBrk="1" fontAlgn="base" hangingPunct="1">
        <a:spcBef>
          <a:spcPct val="0"/>
        </a:spcBef>
        <a:spcAft>
          <a:spcPct val="0"/>
        </a:spcAft>
        <a:defRPr kumimoji="1" sz="4000" b="1">
          <a:solidFill>
            <a:srgbClr val="000066"/>
          </a:solidFill>
          <a:latin typeface="Century Gothic" pitchFamily="34" charset="0"/>
          <a:ea typeface="Arial Unicode MS" pitchFamily="34" charset="-128"/>
          <a:cs typeface="Arial Unicode MS" pitchFamily="34" charset="-128"/>
        </a:defRPr>
      </a:lvl6pPr>
      <a:lvl7pPr marL="914400" algn="l" rtl="0" eaLnBrk="1" fontAlgn="base" hangingPunct="1">
        <a:spcBef>
          <a:spcPct val="0"/>
        </a:spcBef>
        <a:spcAft>
          <a:spcPct val="0"/>
        </a:spcAft>
        <a:defRPr kumimoji="1" sz="4000" b="1">
          <a:solidFill>
            <a:srgbClr val="000066"/>
          </a:solidFill>
          <a:latin typeface="Century Gothic" pitchFamily="34" charset="0"/>
          <a:ea typeface="Arial Unicode MS" pitchFamily="34" charset="-128"/>
          <a:cs typeface="Arial Unicode MS" pitchFamily="34" charset="-128"/>
        </a:defRPr>
      </a:lvl7pPr>
      <a:lvl8pPr marL="1371600" algn="l" rtl="0" eaLnBrk="1" fontAlgn="base" hangingPunct="1">
        <a:spcBef>
          <a:spcPct val="0"/>
        </a:spcBef>
        <a:spcAft>
          <a:spcPct val="0"/>
        </a:spcAft>
        <a:defRPr kumimoji="1" sz="4000" b="1">
          <a:solidFill>
            <a:srgbClr val="000066"/>
          </a:solidFill>
          <a:latin typeface="Century Gothic" pitchFamily="34" charset="0"/>
          <a:ea typeface="Arial Unicode MS" pitchFamily="34" charset="-128"/>
          <a:cs typeface="Arial Unicode MS" pitchFamily="34" charset="-128"/>
        </a:defRPr>
      </a:lvl8pPr>
      <a:lvl9pPr marL="1828800" algn="l" rtl="0" eaLnBrk="1" fontAlgn="base" hangingPunct="1">
        <a:spcBef>
          <a:spcPct val="0"/>
        </a:spcBef>
        <a:spcAft>
          <a:spcPct val="0"/>
        </a:spcAft>
        <a:defRPr kumimoji="1" sz="4000" b="1">
          <a:solidFill>
            <a:srgbClr val="000066"/>
          </a:solidFill>
          <a:latin typeface="Century Gothic" pitchFamily="34" charset="0"/>
          <a:ea typeface="Arial Unicode MS" pitchFamily="34" charset="-128"/>
          <a:cs typeface="Arial Unicode MS" pitchFamily="34" charset="-128"/>
        </a:defRPr>
      </a:lvl9pPr>
    </p:titleStyle>
    <p:bodyStyle>
      <a:lvl1pPr marL="290513" indent="-198438" algn="l" defTabSz="990600" rtl="0" eaLnBrk="1" fontAlgn="base" hangingPunct="1">
        <a:spcBef>
          <a:spcPct val="20000"/>
        </a:spcBef>
        <a:spcAft>
          <a:spcPct val="0"/>
        </a:spcAft>
        <a:buSzPct val="65000"/>
        <a:buChar char="•"/>
        <a:tabLst>
          <a:tab pos="1044575" algn="l"/>
        </a:tabLst>
        <a:defRPr kumimoji="1" sz="3200" b="1">
          <a:solidFill>
            <a:schemeClr val="tx1"/>
          </a:solidFill>
          <a:latin typeface="Arial" pitchFamily="34" charset="0"/>
          <a:ea typeface="ＭＳ Ｐゴシック" pitchFamily="50" charset="-128"/>
          <a:cs typeface="Arial" pitchFamily="34" charset="0"/>
        </a:defRPr>
      </a:lvl1pPr>
      <a:lvl2pPr marL="661988" indent="-180975" algn="l" defTabSz="990600" rtl="0" eaLnBrk="1" fontAlgn="base" hangingPunct="1">
        <a:spcBef>
          <a:spcPct val="20000"/>
        </a:spcBef>
        <a:spcAft>
          <a:spcPct val="0"/>
        </a:spcAft>
        <a:buSzPct val="65000"/>
        <a:buChar char="–"/>
        <a:tabLst>
          <a:tab pos="1044575" algn="l"/>
        </a:tabLst>
        <a:defRPr kumimoji="1" sz="2800">
          <a:solidFill>
            <a:schemeClr val="tx1"/>
          </a:solidFill>
          <a:latin typeface="Arial" pitchFamily="34" charset="0"/>
          <a:ea typeface="ＭＳ Ｐゴシック" pitchFamily="50" charset="-128"/>
          <a:cs typeface="Arial" pitchFamily="34" charset="0"/>
        </a:defRPr>
      </a:lvl2pPr>
      <a:lvl3pPr marL="1044575" indent="-192088" algn="l" defTabSz="990600" rtl="0" eaLnBrk="1" fontAlgn="base" hangingPunct="1">
        <a:spcBef>
          <a:spcPct val="20000"/>
        </a:spcBef>
        <a:spcAft>
          <a:spcPct val="0"/>
        </a:spcAft>
        <a:buSzPct val="65000"/>
        <a:buChar char="­"/>
        <a:tabLst>
          <a:tab pos="1044575" algn="l"/>
        </a:tabLst>
        <a:defRPr kumimoji="1" sz="2400">
          <a:solidFill>
            <a:schemeClr val="tx1"/>
          </a:solidFill>
          <a:latin typeface="Arial" pitchFamily="34" charset="0"/>
          <a:ea typeface="ＭＳ Ｐゴシック" pitchFamily="50" charset="-128"/>
          <a:cs typeface="Arial" pitchFamily="34" charset="0"/>
        </a:defRPr>
      </a:lvl3pPr>
      <a:lvl4pPr marL="1514475" indent="-185738" algn="l" defTabSz="990600" rtl="0" eaLnBrk="1" fontAlgn="base" hangingPunct="1">
        <a:spcBef>
          <a:spcPct val="20000"/>
        </a:spcBef>
        <a:spcAft>
          <a:spcPct val="0"/>
        </a:spcAft>
        <a:buSzPct val="65000"/>
        <a:buChar char="­"/>
        <a:tabLst>
          <a:tab pos="1044575" algn="l"/>
        </a:tabLst>
        <a:defRPr kumimoji="1" sz="2000">
          <a:solidFill>
            <a:schemeClr val="tx1"/>
          </a:solidFill>
          <a:latin typeface="Arial" pitchFamily="34" charset="0"/>
          <a:ea typeface="ＭＳ Ｐゴシック" pitchFamily="50" charset="-128"/>
          <a:cs typeface="Arial" pitchFamily="34" charset="0"/>
        </a:defRPr>
      </a:lvl4pPr>
      <a:lvl5pPr marL="1704975" indent="187325" algn="l" defTabSz="990600" rtl="0" eaLnBrk="1" fontAlgn="base" hangingPunct="1">
        <a:spcBef>
          <a:spcPct val="20000"/>
        </a:spcBef>
        <a:spcAft>
          <a:spcPct val="0"/>
        </a:spcAft>
        <a:buSzPct val="65000"/>
        <a:buChar char="­"/>
        <a:tabLst>
          <a:tab pos="1044575" algn="l"/>
        </a:tabLst>
        <a:defRPr kumimoji="1" sz="2000">
          <a:solidFill>
            <a:schemeClr val="tx1"/>
          </a:solidFill>
          <a:latin typeface="Arial" pitchFamily="34" charset="0"/>
          <a:ea typeface="ＭＳ Ｐゴシック" pitchFamily="50" charset="-128"/>
          <a:cs typeface="Arial" pitchFamily="34" charset="0"/>
        </a:defRPr>
      </a:lvl5pPr>
      <a:lvl6pPr marL="2162175" indent="187325" algn="l" defTabSz="990600" rtl="0" eaLnBrk="1" fontAlgn="base" hangingPunct="1">
        <a:spcBef>
          <a:spcPct val="20000"/>
        </a:spcBef>
        <a:spcAft>
          <a:spcPct val="0"/>
        </a:spcAft>
        <a:buSzPct val="65000"/>
        <a:buChar char="­"/>
        <a:tabLst>
          <a:tab pos="1044575" algn="l"/>
        </a:tabLst>
        <a:defRPr kumimoji="1" sz="1600">
          <a:solidFill>
            <a:schemeClr val="tx1"/>
          </a:solidFill>
          <a:latin typeface="+mn-lt"/>
          <a:ea typeface="+mn-ea"/>
          <a:cs typeface="+mn-cs"/>
        </a:defRPr>
      </a:lvl6pPr>
      <a:lvl7pPr marL="2619375" indent="187325" algn="l" defTabSz="990600" rtl="0" eaLnBrk="1" fontAlgn="base" hangingPunct="1">
        <a:spcBef>
          <a:spcPct val="20000"/>
        </a:spcBef>
        <a:spcAft>
          <a:spcPct val="0"/>
        </a:spcAft>
        <a:buSzPct val="65000"/>
        <a:buChar char="­"/>
        <a:tabLst>
          <a:tab pos="1044575" algn="l"/>
        </a:tabLst>
        <a:defRPr kumimoji="1" sz="1600">
          <a:solidFill>
            <a:schemeClr val="tx1"/>
          </a:solidFill>
          <a:latin typeface="+mn-lt"/>
          <a:ea typeface="+mn-ea"/>
          <a:cs typeface="+mn-cs"/>
        </a:defRPr>
      </a:lvl7pPr>
      <a:lvl8pPr marL="3076575" indent="187325" algn="l" defTabSz="990600" rtl="0" eaLnBrk="1" fontAlgn="base" hangingPunct="1">
        <a:spcBef>
          <a:spcPct val="20000"/>
        </a:spcBef>
        <a:spcAft>
          <a:spcPct val="0"/>
        </a:spcAft>
        <a:buSzPct val="65000"/>
        <a:buChar char="­"/>
        <a:tabLst>
          <a:tab pos="1044575" algn="l"/>
        </a:tabLst>
        <a:defRPr kumimoji="1" sz="1600">
          <a:solidFill>
            <a:schemeClr val="tx1"/>
          </a:solidFill>
          <a:latin typeface="+mn-lt"/>
          <a:ea typeface="+mn-ea"/>
          <a:cs typeface="+mn-cs"/>
        </a:defRPr>
      </a:lvl8pPr>
      <a:lvl9pPr marL="3533775" indent="187325" algn="l" defTabSz="990600" rtl="0" eaLnBrk="1" fontAlgn="base" hangingPunct="1">
        <a:spcBef>
          <a:spcPct val="20000"/>
        </a:spcBef>
        <a:spcAft>
          <a:spcPct val="0"/>
        </a:spcAft>
        <a:buSzPct val="65000"/>
        <a:buChar char="­"/>
        <a:tabLst>
          <a:tab pos="1044575" algn="l"/>
        </a:tabLst>
        <a:defRPr kumimoji="1" sz="16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テキスト プレースホル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fld id="{9587F2E3-E309-4D12-A081-8BDF02C04E71}" type="datetimeFigureOut">
              <a:rPr lang="ja-JP" altLang="en-US"/>
              <a:pPr>
                <a:defRPr/>
              </a:pPr>
              <a:t>2011/10/19</a:t>
            </a:fld>
            <a:endParaRPr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a:defRPr/>
            </a:pPr>
            <a:fld id="{7092ADB3-22BE-4FBC-9553-0A21AD521A86}" type="slidenum">
              <a:rPr lang="ja-JP" altLang="en-US"/>
              <a:pPr>
                <a:defRPr/>
              </a:pPr>
              <a:t>&lt;#&gt;</a:t>
            </a:fld>
            <a:endParaRPr lang="ja-JP" altLang="en-US"/>
          </a:p>
        </p:txBody>
      </p:sp>
    </p:spTree>
  </p:cSld>
  <p:clrMap bg1="lt1" tx1="dk1" bg2="lt2" tx2="dk2" accent1="accent1" accent2="accent2" accent3="accent3" accent4="accent4" accent5="accent5" accent6="accent6" hlink="hlink" folHlink="folHlink"/>
  <p:sldLayoutIdLst>
    <p:sldLayoutId id="2147483935" r:id="rId1"/>
    <p:sldLayoutId id="2147483938" r:id="rId2"/>
  </p:sldLayoutIdLst>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a:solidFill>
                  <a:schemeClr val="tx1"/>
                </a:solidFill>
                <a:latin typeface="+mn-lt"/>
                <a:ea typeface="+mn-ea"/>
              </a:defRPr>
            </a:lvl1pPr>
          </a:lstStyle>
          <a:p>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solidFill>
                  <a:schemeClr val="tx1"/>
                </a:solidFill>
                <a:latin typeface="+mn-lt"/>
                <a:ea typeface="+mn-ea"/>
              </a:defRPr>
            </a:lvl1pPr>
          </a:lstStyle>
          <a:p>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a:solidFill>
                  <a:schemeClr val="tx1"/>
                </a:solidFill>
                <a:latin typeface="+mn-lt"/>
                <a:ea typeface="+mn-ea"/>
              </a:defRPr>
            </a:lvl1pPr>
          </a:lstStyle>
          <a:p>
            <a:fld id="{F539DEF6-9725-4DF1-B08F-8B9FE61C6381}" type="slidenum">
              <a:rPr lang="en-US" altLang="ja-JP"/>
              <a:pPr/>
              <a:t>&lt;#&gt;</a:t>
            </a:fld>
            <a:endParaRPr lang="en-US" altLang="ja-JP"/>
          </a:p>
        </p:txBody>
      </p:sp>
    </p:spTree>
  </p:cSld>
  <p:clrMap bg1="lt1" tx1="dk1" bg2="lt2" tx2="dk2" accent1="accent1" accent2="accent2" accent3="accent3" accent4="accent4" accent5="accent5" accent6="accent6" hlink="hlink" folHlink="folHlink"/>
  <p:sldLayoutIdLst>
    <p:sldLayoutId id="2147483966" r:id="rId1"/>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pitchFamily="50" charset="-128"/>
        </a:defRPr>
      </a:lvl2pPr>
      <a:lvl3pPr algn="ctr" rtl="0" fontAlgn="base">
        <a:spcBef>
          <a:spcPct val="0"/>
        </a:spcBef>
        <a:spcAft>
          <a:spcPct val="0"/>
        </a:spcAft>
        <a:defRPr kumimoji="1" sz="4400">
          <a:solidFill>
            <a:schemeClr val="tx2"/>
          </a:solidFill>
          <a:latin typeface="Arial" charset="0"/>
          <a:ea typeface="ＭＳ Ｐゴシック" pitchFamily="50" charset="-128"/>
        </a:defRPr>
      </a:lvl3pPr>
      <a:lvl4pPr algn="ctr" rtl="0" fontAlgn="base">
        <a:spcBef>
          <a:spcPct val="0"/>
        </a:spcBef>
        <a:spcAft>
          <a:spcPct val="0"/>
        </a:spcAft>
        <a:defRPr kumimoji="1" sz="4400">
          <a:solidFill>
            <a:schemeClr val="tx2"/>
          </a:solidFill>
          <a:latin typeface="Arial" charset="0"/>
          <a:ea typeface="ＭＳ Ｐゴシック" pitchFamily="50" charset="-128"/>
        </a:defRPr>
      </a:lvl4pPr>
      <a:lvl5pPr algn="ctr" rtl="0" fontAlgn="base">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sp>
          <p:nvSpPr>
            <p:cNvPr id="218" name="Rectangle 3"/>
            <p:cNvSpPr>
              <a:spLocks noChangeArrowheads="1"/>
            </p:cNvSpPr>
            <p:nvPr/>
          </p:nvSpPr>
          <p:spPr bwMode="white">
            <a:xfrm>
              <a:off x="0" y="0"/>
              <a:ext cx="5760" cy="336"/>
            </a:xfrm>
            <a:prstGeom prst="rect">
              <a:avLst/>
            </a:prstGeom>
            <a:gradFill rotWithShape="0">
              <a:gsLst>
                <a:gs pos="0">
                  <a:schemeClr val="bg2"/>
                </a:gs>
                <a:gs pos="100000">
                  <a:schemeClr val="bg1"/>
                </a:gs>
              </a:gsLst>
              <a:lin ang="5400000" scaled="1"/>
            </a:gradFill>
            <a:ln w="9525">
              <a:noFill/>
              <a:miter lim="800000"/>
              <a:headEnd/>
              <a:tailEnd/>
            </a:ln>
            <a:effectLst/>
          </p:spPr>
          <p:txBody>
            <a:bodyPr wrap="none" anchor="ctr"/>
            <a:lstStyle/>
            <a:p>
              <a:pPr>
                <a:defRPr/>
              </a:pPr>
              <a:endParaRPr lang="ja-JP" altLang="en-US">
                <a:latin typeface="Arial" charset="0"/>
              </a:endParaRPr>
            </a:p>
          </p:txBody>
        </p:sp>
        <p:sp>
          <p:nvSpPr>
            <p:cNvPr id="219" name="Rectangle 4"/>
            <p:cNvSpPr>
              <a:spLocks noChangeArrowheads="1"/>
            </p:cNvSpPr>
            <p:nvPr/>
          </p:nvSpPr>
          <p:spPr bwMode="white">
            <a:xfrm>
              <a:off x="0" y="3936"/>
              <a:ext cx="5760" cy="384"/>
            </a:xfrm>
            <a:prstGeom prst="rect">
              <a:avLst/>
            </a:prstGeom>
            <a:gradFill rotWithShape="0">
              <a:gsLst>
                <a:gs pos="0">
                  <a:schemeClr val="bg1"/>
                </a:gs>
                <a:gs pos="100000">
                  <a:schemeClr val="bg2"/>
                </a:gs>
              </a:gsLst>
              <a:lin ang="5400000" scaled="1"/>
            </a:gradFill>
            <a:ln w="9525">
              <a:noFill/>
              <a:miter lim="800000"/>
              <a:headEnd/>
              <a:tailEnd/>
            </a:ln>
            <a:effectLst/>
          </p:spPr>
          <p:txBody>
            <a:bodyPr wrap="none" anchor="ctr"/>
            <a:lstStyle/>
            <a:p>
              <a:pPr>
                <a:defRPr/>
              </a:pPr>
              <a:endParaRPr lang="ja-JP" altLang="en-US">
                <a:latin typeface="Arial" charset="0"/>
              </a:endParaRPr>
            </a:p>
          </p:txBody>
        </p:sp>
        <p:grpSp>
          <p:nvGrpSpPr>
            <p:cNvPr id="3" name="Group 5"/>
            <p:cNvGrpSpPr>
              <a:grpSpLocks/>
            </p:cNvGrpSpPr>
            <p:nvPr/>
          </p:nvGrpSpPr>
          <p:grpSpPr bwMode="auto">
            <a:xfrm>
              <a:off x="15" y="549"/>
              <a:ext cx="5702" cy="3140"/>
              <a:chOff x="15" y="549"/>
              <a:chExt cx="5702" cy="3140"/>
            </a:xfrm>
          </p:grpSpPr>
          <p:grpSp>
            <p:nvGrpSpPr>
              <p:cNvPr id="4" name="Group 6"/>
              <p:cNvGrpSpPr>
                <a:grpSpLocks/>
              </p:cNvGrpSpPr>
              <p:nvPr userDrawn="1"/>
            </p:nvGrpSpPr>
            <p:grpSpPr bwMode="auto">
              <a:xfrm>
                <a:off x="15" y="570"/>
                <a:ext cx="5695" cy="3119"/>
                <a:chOff x="-306" y="90"/>
                <a:chExt cx="6396" cy="3513"/>
              </a:xfrm>
            </p:grpSpPr>
            <p:sp>
              <p:nvSpPr>
                <p:cNvPr id="325" name="Freeform 7"/>
                <p:cNvSpPr>
                  <a:spLocks/>
                </p:cNvSpPr>
                <p:nvPr userDrawn="1"/>
              </p:nvSpPr>
              <p:spPr bwMode="ltGray">
                <a:xfrm>
                  <a:off x="2136" y="2426"/>
                  <a:ext cx="729" cy="671"/>
                </a:xfrm>
                <a:custGeom>
                  <a:avLst/>
                  <a:gdLst/>
                  <a:ahLst/>
                  <a:cxnLst>
                    <a:cxn ang="0">
                      <a:pos x="288" y="22"/>
                    </a:cxn>
                    <a:cxn ang="0">
                      <a:pos x="332" y="28"/>
                    </a:cxn>
                    <a:cxn ang="0">
                      <a:pos x="320" y="60"/>
                    </a:cxn>
                    <a:cxn ang="0">
                      <a:pos x="366" y="114"/>
                    </a:cxn>
                    <a:cxn ang="0">
                      <a:pos x="390" y="130"/>
                    </a:cxn>
                    <a:cxn ang="0">
                      <a:pos x="404" y="66"/>
                    </a:cxn>
                    <a:cxn ang="0">
                      <a:pos x="418" y="0"/>
                    </a:cxn>
                    <a:cxn ang="0">
                      <a:pos x="450" y="62"/>
                    </a:cxn>
                    <a:cxn ang="0">
                      <a:pos x="470" y="94"/>
                    </a:cxn>
                    <a:cxn ang="0">
                      <a:pos x="502" y="166"/>
                    </a:cxn>
                    <a:cxn ang="0">
                      <a:pos x="534" y="202"/>
                    </a:cxn>
                    <a:cxn ang="0">
                      <a:pos x="550" y="224"/>
                    </a:cxn>
                    <a:cxn ang="0">
                      <a:pos x="582" y="272"/>
                    </a:cxn>
                    <a:cxn ang="0">
                      <a:pos x="576" y="390"/>
                    </a:cxn>
                    <a:cxn ang="0">
                      <a:pos x="546" y="454"/>
                    </a:cxn>
                    <a:cxn ang="0">
                      <a:pos x="536" y="478"/>
                    </a:cxn>
                    <a:cxn ang="0">
                      <a:pos x="508" y="512"/>
                    </a:cxn>
                    <a:cxn ang="0">
                      <a:pos x="482" y="534"/>
                    </a:cxn>
                    <a:cxn ang="0">
                      <a:pos x="450" y="530"/>
                    </a:cxn>
                    <a:cxn ang="0">
                      <a:pos x="402" y="510"/>
                    </a:cxn>
                    <a:cxn ang="0">
                      <a:pos x="390" y="476"/>
                    </a:cxn>
                    <a:cxn ang="0">
                      <a:pos x="360" y="480"/>
                    </a:cxn>
                    <a:cxn ang="0">
                      <a:pos x="362" y="424"/>
                    </a:cxn>
                    <a:cxn ang="0">
                      <a:pos x="360" y="422"/>
                    </a:cxn>
                    <a:cxn ang="0">
                      <a:pos x="338" y="454"/>
                    </a:cxn>
                    <a:cxn ang="0">
                      <a:pos x="322" y="428"/>
                    </a:cxn>
                    <a:cxn ang="0">
                      <a:pos x="268" y="398"/>
                    </a:cxn>
                    <a:cxn ang="0">
                      <a:pos x="186" y="416"/>
                    </a:cxn>
                    <a:cxn ang="0">
                      <a:pos x="162" y="442"/>
                    </a:cxn>
                    <a:cxn ang="0">
                      <a:pos x="128" y="440"/>
                    </a:cxn>
                    <a:cxn ang="0">
                      <a:pos x="82" y="466"/>
                    </a:cxn>
                    <a:cxn ang="0">
                      <a:pos x="52" y="414"/>
                    </a:cxn>
                    <a:cxn ang="0">
                      <a:pos x="8" y="314"/>
                    </a:cxn>
                    <a:cxn ang="0">
                      <a:pos x="0" y="258"/>
                    </a:cxn>
                    <a:cxn ang="0">
                      <a:pos x="40" y="186"/>
                    </a:cxn>
                    <a:cxn ang="0">
                      <a:pos x="116" y="140"/>
                    </a:cxn>
                    <a:cxn ang="0">
                      <a:pos x="140" y="124"/>
                    </a:cxn>
                    <a:cxn ang="0">
                      <a:pos x="146" y="114"/>
                    </a:cxn>
                    <a:cxn ang="0">
                      <a:pos x="168" y="68"/>
                    </a:cxn>
                    <a:cxn ang="0">
                      <a:pos x="208" y="84"/>
                    </a:cxn>
                    <a:cxn ang="0">
                      <a:pos x="234" y="70"/>
                    </a:cxn>
                    <a:cxn ang="0">
                      <a:pos x="236" y="38"/>
                    </a:cxn>
                    <a:cxn ang="0">
                      <a:pos x="264" y="24"/>
                    </a:cxn>
                    <a:cxn ang="0">
                      <a:pos x="270" y="12"/>
                    </a:cxn>
                  </a:cxnLst>
                  <a:rect l="0" t="0" r="r" b="b"/>
                  <a:pathLst>
                    <a:path w="588" h="534">
                      <a:moveTo>
                        <a:pt x="270" y="12"/>
                      </a:moveTo>
                      <a:lnTo>
                        <a:pt x="288" y="22"/>
                      </a:lnTo>
                      <a:lnTo>
                        <a:pt x="306" y="26"/>
                      </a:lnTo>
                      <a:lnTo>
                        <a:pt x="332" y="28"/>
                      </a:lnTo>
                      <a:cubicBezTo>
                        <a:pt x="334" y="37"/>
                        <a:pt x="332" y="40"/>
                        <a:pt x="328" y="48"/>
                      </a:cubicBezTo>
                      <a:cubicBezTo>
                        <a:pt x="326" y="52"/>
                        <a:pt x="320" y="60"/>
                        <a:pt x="320" y="60"/>
                      </a:cubicBezTo>
                      <a:cubicBezTo>
                        <a:pt x="319" y="67"/>
                        <a:pt x="317" y="75"/>
                        <a:pt x="318" y="82"/>
                      </a:cubicBezTo>
                      <a:cubicBezTo>
                        <a:pt x="319" y="92"/>
                        <a:pt x="358" y="108"/>
                        <a:pt x="366" y="114"/>
                      </a:cubicBezTo>
                      <a:cubicBezTo>
                        <a:pt x="372" y="118"/>
                        <a:pt x="378" y="122"/>
                        <a:pt x="384" y="126"/>
                      </a:cubicBezTo>
                      <a:cubicBezTo>
                        <a:pt x="386" y="127"/>
                        <a:pt x="390" y="130"/>
                        <a:pt x="390" y="130"/>
                      </a:cubicBezTo>
                      <a:cubicBezTo>
                        <a:pt x="403" y="126"/>
                        <a:pt x="405" y="108"/>
                        <a:pt x="408" y="96"/>
                      </a:cubicBezTo>
                      <a:cubicBezTo>
                        <a:pt x="410" y="80"/>
                        <a:pt x="412" y="78"/>
                        <a:pt x="404" y="66"/>
                      </a:cubicBezTo>
                      <a:cubicBezTo>
                        <a:pt x="407" y="50"/>
                        <a:pt x="407" y="26"/>
                        <a:pt x="410" y="12"/>
                      </a:cubicBezTo>
                      <a:cubicBezTo>
                        <a:pt x="411" y="7"/>
                        <a:pt x="418" y="0"/>
                        <a:pt x="418" y="0"/>
                      </a:cubicBezTo>
                      <a:cubicBezTo>
                        <a:pt x="435" y="6"/>
                        <a:pt x="429" y="25"/>
                        <a:pt x="436" y="38"/>
                      </a:cubicBezTo>
                      <a:cubicBezTo>
                        <a:pt x="441" y="47"/>
                        <a:pt x="447" y="53"/>
                        <a:pt x="450" y="62"/>
                      </a:cubicBezTo>
                      <a:cubicBezTo>
                        <a:pt x="447" y="71"/>
                        <a:pt x="452" y="73"/>
                        <a:pt x="460" y="76"/>
                      </a:cubicBezTo>
                      <a:cubicBezTo>
                        <a:pt x="464" y="82"/>
                        <a:pt x="466" y="88"/>
                        <a:pt x="470" y="94"/>
                      </a:cubicBezTo>
                      <a:cubicBezTo>
                        <a:pt x="475" y="117"/>
                        <a:pt x="483" y="138"/>
                        <a:pt x="490" y="160"/>
                      </a:cubicBezTo>
                      <a:cubicBezTo>
                        <a:pt x="491" y="164"/>
                        <a:pt x="499" y="165"/>
                        <a:pt x="502" y="166"/>
                      </a:cubicBezTo>
                      <a:cubicBezTo>
                        <a:pt x="506" y="168"/>
                        <a:pt x="514" y="174"/>
                        <a:pt x="514" y="174"/>
                      </a:cubicBezTo>
                      <a:cubicBezTo>
                        <a:pt x="520" y="184"/>
                        <a:pt x="524" y="196"/>
                        <a:pt x="534" y="202"/>
                      </a:cubicBezTo>
                      <a:cubicBezTo>
                        <a:pt x="538" y="208"/>
                        <a:pt x="535" y="218"/>
                        <a:pt x="538" y="220"/>
                      </a:cubicBezTo>
                      <a:cubicBezTo>
                        <a:pt x="541" y="222"/>
                        <a:pt x="550" y="224"/>
                        <a:pt x="550" y="224"/>
                      </a:cubicBezTo>
                      <a:cubicBezTo>
                        <a:pt x="552" y="238"/>
                        <a:pt x="552" y="246"/>
                        <a:pt x="564" y="254"/>
                      </a:cubicBezTo>
                      <a:cubicBezTo>
                        <a:pt x="568" y="261"/>
                        <a:pt x="575" y="270"/>
                        <a:pt x="582" y="272"/>
                      </a:cubicBezTo>
                      <a:cubicBezTo>
                        <a:pt x="579" y="288"/>
                        <a:pt x="585" y="301"/>
                        <a:pt x="588" y="316"/>
                      </a:cubicBezTo>
                      <a:cubicBezTo>
                        <a:pt x="587" y="333"/>
                        <a:pt x="587" y="373"/>
                        <a:pt x="576" y="390"/>
                      </a:cubicBezTo>
                      <a:cubicBezTo>
                        <a:pt x="567" y="403"/>
                        <a:pt x="557" y="417"/>
                        <a:pt x="552" y="432"/>
                      </a:cubicBezTo>
                      <a:cubicBezTo>
                        <a:pt x="554" y="444"/>
                        <a:pt x="556" y="447"/>
                        <a:pt x="546" y="454"/>
                      </a:cubicBezTo>
                      <a:cubicBezTo>
                        <a:pt x="540" y="464"/>
                        <a:pt x="543" y="458"/>
                        <a:pt x="538" y="472"/>
                      </a:cubicBezTo>
                      <a:cubicBezTo>
                        <a:pt x="537" y="474"/>
                        <a:pt x="536" y="478"/>
                        <a:pt x="536" y="478"/>
                      </a:cubicBezTo>
                      <a:cubicBezTo>
                        <a:pt x="535" y="488"/>
                        <a:pt x="536" y="497"/>
                        <a:pt x="526" y="502"/>
                      </a:cubicBezTo>
                      <a:cubicBezTo>
                        <a:pt x="520" y="505"/>
                        <a:pt x="508" y="512"/>
                        <a:pt x="508" y="512"/>
                      </a:cubicBezTo>
                      <a:cubicBezTo>
                        <a:pt x="493" y="534"/>
                        <a:pt x="507" y="519"/>
                        <a:pt x="494" y="526"/>
                      </a:cubicBezTo>
                      <a:cubicBezTo>
                        <a:pt x="490" y="528"/>
                        <a:pt x="482" y="534"/>
                        <a:pt x="482" y="534"/>
                      </a:cubicBezTo>
                      <a:cubicBezTo>
                        <a:pt x="473" y="528"/>
                        <a:pt x="470" y="520"/>
                        <a:pt x="462" y="514"/>
                      </a:cubicBezTo>
                      <a:cubicBezTo>
                        <a:pt x="457" y="521"/>
                        <a:pt x="457" y="525"/>
                        <a:pt x="450" y="530"/>
                      </a:cubicBezTo>
                      <a:cubicBezTo>
                        <a:pt x="438" y="527"/>
                        <a:pt x="429" y="517"/>
                        <a:pt x="418" y="514"/>
                      </a:cubicBezTo>
                      <a:cubicBezTo>
                        <a:pt x="413" y="513"/>
                        <a:pt x="402" y="510"/>
                        <a:pt x="402" y="510"/>
                      </a:cubicBezTo>
                      <a:cubicBezTo>
                        <a:pt x="394" y="505"/>
                        <a:pt x="390" y="503"/>
                        <a:pt x="396" y="494"/>
                      </a:cubicBezTo>
                      <a:cubicBezTo>
                        <a:pt x="394" y="488"/>
                        <a:pt x="392" y="482"/>
                        <a:pt x="390" y="476"/>
                      </a:cubicBezTo>
                      <a:cubicBezTo>
                        <a:pt x="388" y="471"/>
                        <a:pt x="378" y="468"/>
                        <a:pt x="378" y="468"/>
                      </a:cubicBezTo>
                      <a:cubicBezTo>
                        <a:pt x="372" y="474"/>
                        <a:pt x="368" y="477"/>
                        <a:pt x="360" y="480"/>
                      </a:cubicBezTo>
                      <a:cubicBezTo>
                        <a:pt x="353" y="469"/>
                        <a:pt x="359" y="456"/>
                        <a:pt x="366" y="446"/>
                      </a:cubicBezTo>
                      <a:cubicBezTo>
                        <a:pt x="365" y="439"/>
                        <a:pt x="362" y="431"/>
                        <a:pt x="362" y="424"/>
                      </a:cubicBezTo>
                      <a:cubicBezTo>
                        <a:pt x="362" y="421"/>
                        <a:pt x="366" y="418"/>
                        <a:pt x="364" y="416"/>
                      </a:cubicBezTo>
                      <a:cubicBezTo>
                        <a:pt x="362" y="414"/>
                        <a:pt x="361" y="420"/>
                        <a:pt x="360" y="422"/>
                      </a:cubicBezTo>
                      <a:cubicBezTo>
                        <a:pt x="358" y="426"/>
                        <a:pt x="357" y="430"/>
                        <a:pt x="356" y="434"/>
                      </a:cubicBezTo>
                      <a:cubicBezTo>
                        <a:pt x="353" y="443"/>
                        <a:pt x="347" y="451"/>
                        <a:pt x="338" y="454"/>
                      </a:cubicBezTo>
                      <a:cubicBezTo>
                        <a:pt x="337" y="456"/>
                        <a:pt x="338" y="460"/>
                        <a:pt x="336" y="460"/>
                      </a:cubicBezTo>
                      <a:cubicBezTo>
                        <a:pt x="326" y="460"/>
                        <a:pt x="326" y="435"/>
                        <a:pt x="322" y="428"/>
                      </a:cubicBezTo>
                      <a:cubicBezTo>
                        <a:pt x="315" y="413"/>
                        <a:pt x="305" y="409"/>
                        <a:pt x="290" y="406"/>
                      </a:cubicBezTo>
                      <a:cubicBezTo>
                        <a:pt x="284" y="402"/>
                        <a:pt x="268" y="398"/>
                        <a:pt x="268" y="398"/>
                      </a:cubicBezTo>
                      <a:cubicBezTo>
                        <a:pt x="246" y="400"/>
                        <a:pt x="227" y="404"/>
                        <a:pt x="206" y="410"/>
                      </a:cubicBezTo>
                      <a:cubicBezTo>
                        <a:pt x="185" y="416"/>
                        <a:pt x="215" y="406"/>
                        <a:pt x="186" y="416"/>
                      </a:cubicBezTo>
                      <a:cubicBezTo>
                        <a:pt x="184" y="417"/>
                        <a:pt x="180" y="418"/>
                        <a:pt x="180" y="418"/>
                      </a:cubicBezTo>
                      <a:cubicBezTo>
                        <a:pt x="174" y="426"/>
                        <a:pt x="168" y="433"/>
                        <a:pt x="162" y="442"/>
                      </a:cubicBezTo>
                      <a:cubicBezTo>
                        <a:pt x="160" y="446"/>
                        <a:pt x="150" y="446"/>
                        <a:pt x="150" y="446"/>
                      </a:cubicBezTo>
                      <a:cubicBezTo>
                        <a:pt x="143" y="444"/>
                        <a:pt x="135" y="442"/>
                        <a:pt x="128" y="440"/>
                      </a:cubicBezTo>
                      <a:cubicBezTo>
                        <a:pt x="116" y="444"/>
                        <a:pt x="113" y="456"/>
                        <a:pt x="100" y="460"/>
                      </a:cubicBezTo>
                      <a:cubicBezTo>
                        <a:pt x="94" y="462"/>
                        <a:pt x="82" y="466"/>
                        <a:pt x="82" y="466"/>
                      </a:cubicBezTo>
                      <a:cubicBezTo>
                        <a:pt x="66" y="462"/>
                        <a:pt x="59" y="457"/>
                        <a:pt x="46" y="448"/>
                      </a:cubicBezTo>
                      <a:cubicBezTo>
                        <a:pt x="43" y="438"/>
                        <a:pt x="50" y="425"/>
                        <a:pt x="52" y="414"/>
                      </a:cubicBezTo>
                      <a:cubicBezTo>
                        <a:pt x="48" y="400"/>
                        <a:pt x="47" y="381"/>
                        <a:pt x="40" y="368"/>
                      </a:cubicBezTo>
                      <a:cubicBezTo>
                        <a:pt x="30" y="349"/>
                        <a:pt x="15" y="335"/>
                        <a:pt x="8" y="314"/>
                      </a:cubicBezTo>
                      <a:cubicBezTo>
                        <a:pt x="10" y="293"/>
                        <a:pt x="12" y="296"/>
                        <a:pt x="8" y="282"/>
                      </a:cubicBezTo>
                      <a:cubicBezTo>
                        <a:pt x="6" y="274"/>
                        <a:pt x="0" y="258"/>
                        <a:pt x="0" y="258"/>
                      </a:cubicBezTo>
                      <a:cubicBezTo>
                        <a:pt x="3" y="240"/>
                        <a:pt x="2" y="223"/>
                        <a:pt x="18" y="212"/>
                      </a:cubicBezTo>
                      <a:cubicBezTo>
                        <a:pt x="24" y="202"/>
                        <a:pt x="28" y="190"/>
                        <a:pt x="40" y="186"/>
                      </a:cubicBezTo>
                      <a:cubicBezTo>
                        <a:pt x="67" y="190"/>
                        <a:pt x="79" y="172"/>
                        <a:pt x="102" y="164"/>
                      </a:cubicBezTo>
                      <a:cubicBezTo>
                        <a:pt x="105" y="156"/>
                        <a:pt x="111" y="147"/>
                        <a:pt x="116" y="140"/>
                      </a:cubicBezTo>
                      <a:cubicBezTo>
                        <a:pt x="117" y="125"/>
                        <a:pt x="115" y="118"/>
                        <a:pt x="126" y="110"/>
                      </a:cubicBezTo>
                      <a:cubicBezTo>
                        <a:pt x="132" y="112"/>
                        <a:pt x="140" y="124"/>
                        <a:pt x="140" y="124"/>
                      </a:cubicBezTo>
                      <a:cubicBezTo>
                        <a:pt x="143" y="123"/>
                        <a:pt x="147" y="124"/>
                        <a:pt x="148" y="122"/>
                      </a:cubicBezTo>
                      <a:cubicBezTo>
                        <a:pt x="149" y="120"/>
                        <a:pt x="146" y="117"/>
                        <a:pt x="146" y="114"/>
                      </a:cubicBezTo>
                      <a:cubicBezTo>
                        <a:pt x="146" y="106"/>
                        <a:pt x="154" y="91"/>
                        <a:pt x="162" y="88"/>
                      </a:cubicBezTo>
                      <a:cubicBezTo>
                        <a:pt x="160" y="77"/>
                        <a:pt x="159" y="74"/>
                        <a:pt x="168" y="68"/>
                      </a:cubicBezTo>
                      <a:cubicBezTo>
                        <a:pt x="171" y="60"/>
                        <a:pt x="174" y="57"/>
                        <a:pt x="182" y="54"/>
                      </a:cubicBezTo>
                      <a:cubicBezTo>
                        <a:pt x="195" y="58"/>
                        <a:pt x="196" y="76"/>
                        <a:pt x="208" y="84"/>
                      </a:cubicBezTo>
                      <a:cubicBezTo>
                        <a:pt x="216" y="81"/>
                        <a:pt x="217" y="78"/>
                        <a:pt x="220" y="70"/>
                      </a:cubicBezTo>
                      <a:cubicBezTo>
                        <a:pt x="228" y="73"/>
                        <a:pt x="231" y="80"/>
                        <a:pt x="234" y="70"/>
                      </a:cubicBezTo>
                      <a:cubicBezTo>
                        <a:pt x="231" y="61"/>
                        <a:pt x="223" y="54"/>
                        <a:pt x="236" y="50"/>
                      </a:cubicBezTo>
                      <a:cubicBezTo>
                        <a:pt x="237" y="46"/>
                        <a:pt x="235" y="42"/>
                        <a:pt x="236" y="38"/>
                      </a:cubicBezTo>
                      <a:cubicBezTo>
                        <a:pt x="239" y="31"/>
                        <a:pt x="254" y="32"/>
                        <a:pt x="260" y="30"/>
                      </a:cubicBezTo>
                      <a:cubicBezTo>
                        <a:pt x="261" y="28"/>
                        <a:pt x="264" y="26"/>
                        <a:pt x="264" y="24"/>
                      </a:cubicBezTo>
                      <a:cubicBezTo>
                        <a:pt x="264" y="20"/>
                        <a:pt x="260" y="12"/>
                        <a:pt x="260" y="12"/>
                      </a:cubicBezTo>
                      <a:cubicBezTo>
                        <a:pt x="267" y="10"/>
                        <a:pt x="264" y="9"/>
                        <a:pt x="270" y="12"/>
                      </a:cubicBez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326" name="Freeform 8"/>
                <p:cNvSpPr>
                  <a:spLocks/>
                </p:cNvSpPr>
                <p:nvPr userDrawn="1"/>
              </p:nvSpPr>
              <p:spPr bwMode="ltGray">
                <a:xfrm>
                  <a:off x="2705" y="3115"/>
                  <a:ext cx="76" cy="99"/>
                </a:xfrm>
                <a:custGeom>
                  <a:avLst/>
                  <a:gdLst/>
                  <a:ahLst/>
                  <a:cxnLst>
                    <a:cxn ang="0">
                      <a:pos x="4" y="24"/>
                    </a:cxn>
                    <a:cxn ang="0">
                      <a:pos x="32" y="28"/>
                    </a:cxn>
                    <a:cxn ang="0">
                      <a:pos x="52" y="0"/>
                    </a:cxn>
                    <a:cxn ang="0">
                      <a:pos x="56" y="18"/>
                    </a:cxn>
                    <a:cxn ang="0">
                      <a:pos x="26" y="78"/>
                    </a:cxn>
                    <a:cxn ang="0">
                      <a:pos x="16" y="54"/>
                    </a:cxn>
                    <a:cxn ang="0">
                      <a:pos x="0" y="30"/>
                    </a:cxn>
                    <a:cxn ang="0">
                      <a:pos x="4" y="24"/>
                    </a:cxn>
                  </a:cxnLst>
                  <a:rect l="0" t="0" r="r" b="b"/>
                  <a:pathLst>
                    <a:path w="61" h="78">
                      <a:moveTo>
                        <a:pt x="4" y="24"/>
                      </a:moveTo>
                      <a:cubicBezTo>
                        <a:pt x="13" y="27"/>
                        <a:pt x="22" y="25"/>
                        <a:pt x="32" y="28"/>
                      </a:cubicBezTo>
                      <a:cubicBezTo>
                        <a:pt x="48" y="23"/>
                        <a:pt x="39" y="4"/>
                        <a:pt x="52" y="0"/>
                      </a:cubicBezTo>
                      <a:cubicBezTo>
                        <a:pt x="57" y="7"/>
                        <a:pt x="59" y="10"/>
                        <a:pt x="56" y="18"/>
                      </a:cubicBezTo>
                      <a:cubicBezTo>
                        <a:pt x="61" y="42"/>
                        <a:pt x="50" y="70"/>
                        <a:pt x="26" y="78"/>
                      </a:cubicBezTo>
                      <a:cubicBezTo>
                        <a:pt x="21" y="70"/>
                        <a:pt x="19" y="62"/>
                        <a:pt x="16" y="54"/>
                      </a:cubicBezTo>
                      <a:cubicBezTo>
                        <a:pt x="13" y="45"/>
                        <a:pt x="3" y="40"/>
                        <a:pt x="0" y="30"/>
                      </a:cubicBezTo>
                      <a:cubicBezTo>
                        <a:pt x="2" y="23"/>
                        <a:pt x="0" y="24"/>
                        <a:pt x="4" y="24"/>
                      </a:cubicBez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327" name="Freeform 9"/>
                <p:cNvSpPr>
                  <a:spLocks/>
                </p:cNvSpPr>
                <p:nvPr userDrawn="1"/>
              </p:nvSpPr>
              <p:spPr bwMode="ltGray">
                <a:xfrm>
                  <a:off x="3087" y="3093"/>
                  <a:ext cx="140" cy="191"/>
                </a:xfrm>
                <a:custGeom>
                  <a:avLst/>
                  <a:gdLst/>
                  <a:ahLst/>
                  <a:cxnLst>
                    <a:cxn ang="0">
                      <a:pos x="75" y="0"/>
                    </a:cxn>
                    <a:cxn ang="0">
                      <a:pos x="95" y="12"/>
                    </a:cxn>
                    <a:cxn ang="0">
                      <a:pos x="113" y="18"/>
                    </a:cxn>
                    <a:cxn ang="0">
                      <a:pos x="83" y="64"/>
                    </a:cxn>
                    <a:cxn ang="0">
                      <a:pos x="79" y="76"/>
                    </a:cxn>
                    <a:cxn ang="0">
                      <a:pos x="67" y="84"/>
                    </a:cxn>
                    <a:cxn ang="0">
                      <a:pos x="53" y="120"/>
                    </a:cxn>
                    <a:cxn ang="0">
                      <a:pos x="49" y="132"/>
                    </a:cxn>
                    <a:cxn ang="0">
                      <a:pos x="31" y="138"/>
                    </a:cxn>
                    <a:cxn ang="0">
                      <a:pos x="17" y="152"/>
                    </a:cxn>
                    <a:cxn ang="0">
                      <a:pos x="21" y="138"/>
                    </a:cxn>
                    <a:cxn ang="0">
                      <a:pos x="7" y="126"/>
                    </a:cxn>
                    <a:cxn ang="0">
                      <a:pos x="41" y="68"/>
                    </a:cxn>
                    <a:cxn ang="0">
                      <a:pos x="75" y="0"/>
                    </a:cxn>
                  </a:cxnLst>
                  <a:rect l="0" t="0" r="r" b="b"/>
                  <a:pathLst>
                    <a:path w="113" h="152">
                      <a:moveTo>
                        <a:pt x="75" y="0"/>
                      </a:moveTo>
                      <a:cubicBezTo>
                        <a:pt x="87" y="2"/>
                        <a:pt x="86" y="6"/>
                        <a:pt x="95" y="12"/>
                      </a:cubicBezTo>
                      <a:cubicBezTo>
                        <a:pt x="105" y="10"/>
                        <a:pt x="110" y="8"/>
                        <a:pt x="113" y="18"/>
                      </a:cubicBezTo>
                      <a:cubicBezTo>
                        <a:pt x="108" y="34"/>
                        <a:pt x="97" y="54"/>
                        <a:pt x="83" y="64"/>
                      </a:cubicBezTo>
                      <a:cubicBezTo>
                        <a:pt x="82" y="68"/>
                        <a:pt x="83" y="74"/>
                        <a:pt x="79" y="76"/>
                      </a:cubicBezTo>
                      <a:cubicBezTo>
                        <a:pt x="75" y="79"/>
                        <a:pt x="67" y="84"/>
                        <a:pt x="67" y="84"/>
                      </a:cubicBezTo>
                      <a:cubicBezTo>
                        <a:pt x="60" y="95"/>
                        <a:pt x="57" y="108"/>
                        <a:pt x="53" y="120"/>
                      </a:cubicBezTo>
                      <a:cubicBezTo>
                        <a:pt x="52" y="124"/>
                        <a:pt x="53" y="131"/>
                        <a:pt x="49" y="132"/>
                      </a:cubicBezTo>
                      <a:cubicBezTo>
                        <a:pt x="43" y="134"/>
                        <a:pt x="31" y="138"/>
                        <a:pt x="31" y="138"/>
                      </a:cubicBezTo>
                      <a:cubicBezTo>
                        <a:pt x="28" y="146"/>
                        <a:pt x="25" y="149"/>
                        <a:pt x="17" y="152"/>
                      </a:cubicBezTo>
                      <a:cubicBezTo>
                        <a:pt x="12" y="144"/>
                        <a:pt x="12" y="141"/>
                        <a:pt x="21" y="138"/>
                      </a:cubicBezTo>
                      <a:cubicBezTo>
                        <a:pt x="18" y="130"/>
                        <a:pt x="15" y="129"/>
                        <a:pt x="7" y="126"/>
                      </a:cubicBezTo>
                      <a:cubicBezTo>
                        <a:pt x="0" y="104"/>
                        <a:pt x="19" y="73"/>
                        <a:pt x="41" y="68"/>
                      </a:cubicBezTo>
                      <a:cubicBezTo>
                        <a:pt x="56" y="46"/>
                        <a:pt x="75" y="30"/>
                        <a:pt x="75" y="0"/>
                      </a:cubicBez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328" name="Freeform 10"/>
                <p:cNvSpPr>
                  <a:spLocks/>
                </p:cNvSpPr>
                <p:nvPr userDrawn="1"/>
              </p:nvSpPr>
              <p:spPr bwMode="ltGray">
                <a:xfrm>
                  <a:off x="3187" y="2945"/>
                  <a:ext cx="120" cy="176"/>
                </a:xfrm>
                <a:custGeom>
                  <a:avLst/>
                  <a:gdLst/>
                  <a:ahLst/>
                  <a:cxnLst>
                    <a:cxn ang="0">
                      <a:pos x="62" y="97"/>
                    </a:cxn>
                    <a:cxn ang="0">
                      <a:pos x="60" y="117"/>
                    </a:cxn>
                    <a:cxn ang="0">
                      <a:pos x="48" y="125"/>
                    </a:cxn>
                    <a:cxn ang="0">
                      <a:pos x="34" y="135"/>
                    </a:cxn>
                    <a:cxn ang="0">
                      <a:pos x="36" y="111"/>
                    </a:cxn>
                    <a:cxn ang="0">
                      <a:pos x="24" y="103"/>
                    </a:cxn>
                    <a:cxn ang="0">
                      <a:pos x="24" y="85"/>
                    </a:cxn>
                    <a:cxn ang="0">
                      <a:pos x="32" y="73"/>
                    </a:cxn>
                    <a:cxn ang="0">
                      <a:pos x="12" y="27"/>
                    </a:cxn>
                    <a:cxn ang="0">
                      <a:pos x="0" y="3"/>
                    </a:cxn>
                    <a:cxn ang="0">
                      <a:pos x="18" y="9"/>
                    </a:cxn>
                    <a:cxn ang="0">
                      <a:pos x="30" y="33"/>
                    </a:cxn>
                    <a:cxn ang="0">
                      <a:pos x="50" y="57"/>
                    </a:cxn>
                    <a:cxn ang="0">
                      <a:pos x="56" y="73"/>
                    </a:cxn>
                    <a:cxn ang="0">
                      <a:pos x="76" y="61"/>
                    </a:cxn>
                    <a:cxn ang="0">
                      <a:pos x="66" y="87"/>
                    </a:cxn>
                    <a:cxn ang="0">
                      <a:pos x="68" y="93"/>
                    </a:cxn>
                    <a:cxn ang="0">
                      <a:pos x="62" y="97"/>
                    </a:cxn>
                  </a:cxnLst>
                  <a:rect l="0" t="0" r="r" b="b"/>
                  <a:pathLst>
                    <a:path w="97" h="139">
                      <a:moveTo>
                        <a:pt x="62" y="97"/>
                      </a:moveTo>
                      <a:cubicBezTo>
                        <a:pt x="61" y="102"/>
                        <a:pt x="64" y="113"/>
                        <a:pt x="60" y="117"/>
                      </a:cubicBezTo>
                      <a:cubicBezTo>
                        <a:pt x="57" y="120"/>
                        <a:pt x="48" y="125"/>
                        <a:pt x="48" y="125"/>
                      </a:cubicBezTo>
                      <a:cubicBezTo>
                        <a:pt x="39" y="139"/>
                        <a:pt x="45" y="139"/>
                        <a:pt x="34" y="135"/>
                      </a:cubicBezTo>
                      <a:cubicBezTo>
                        <a:pt x="35" y="129"/>
                        <a:pt x="41" y="117"/>
                        <a:pt x="36" y="111"/>
                      </a:cubicBezTo>
                      <a:cubicBezTo>
                        <a:pt x="33" y="107"/>
                        <a:pt x="24" y="103"/>
                        <a:pt x="24" y="103"/>
                      </a:cubicBezTo>
                      <a:cubicBezTo>
                        <a:pt x="22" y="96"/>
                        <a:pt x="20" y="94"/>
                        <a:pt x="24" y="85"/>
                      </a:cubicBezTo>
                      <a:cubicBezTo>
                        <a:pt x="26" y="81"/>
                        <a:pt x="32" y="73"/>
                        <a:pt x="32" y="73"/>
                      </a:cubicBezTo>
                      <a:cubicBezTo>
                        <a:pt x="27" y="59"/>
                        <a:pt x="25" y="35"/>
                        <a:pt x="12" y="27"/>
                      </a:cubicBezTo>
                      <a:cubicBezTo>
                        <a:pt x="9" y="18"/>
                        <a:pt x="3" y="12"/>
                        <a:pt x="0" y="3"/>
                      </a:cubicBezTo>
                      <a:cubicBezTo>
                        <a:pt x="9" y="0"/>
                        <a:pt x="11" y="2"/>
                        <a:pt x="18" y="9"/>
                      </a:cubicBezTo>
                      <a:cubicBezTo>
                        <a:pt x="20" y="22"/>
                        <a:pt x="23" y="23"/>
                        <a:pt x="30" y="33"/>
                      </a:cubicBezTo>
                      <a:cubicBezTo>
                        <a:pt x="33" y="51"/>
                        <a:pt x="34" y="53"/>
                        <a:pt x="50" y="57"/>
                      </a:cubicBezTo>
                      <a:cubicBezTo>
                        <a:pt x="53" y="66"/>
                        <a:pt x="47" y="67"/>
                        <a:pt x="56" y="73"/>
                      </a:cubicBezTo>
                      <a:cubicBezTo>
                        <a:pt x="68" y="71"/>
                        <a:pt x="73" y="73"/>
                        <a:pt x="76" y="61"/>
                      </a:cubicBezTo>
                      <a:cubicBezTo>
                        <a:pt x="97" y="68"/>
                        <a:pt x="79" y="83"/>
                        <a:pt x="66" y="87"/>
                      </a:cubicBezTo>
                      <a:cubicBezTo>
                        <a:pt x="67" y="89"/>
                        <a:pt x="69" y="91"/>
                        <a:pt x="68" y="93"/>
                      </a:cubicBezTo>
                      <a:cubicBezTo>
                        <a:pt x="67" y="95"/>
                        <a:pt x="62" y="97"/>
                        <a:pt x="62" y="97"/>
                      </a:cubicBez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329" name="Freeform 11"/>
                <p:cNvSpPr>
                  <a:spLocks/>
                </p:cNvSpPr>
                <p:nvPr userDrawn="1"/>
              </p:nvSpPr>
              <p:spPr bwMode="ltGray">
                <a:xfrm>
                  <a:off x="3053" y="2635"/>
                  <a:ext cx="60" cy="71"/>
                </a:xfrm>
                <a:custGeom>
                  <a:avLst/>
                  <a:gdLst/>
                  <a:ahLst/>
                  <a:cxnLst>
                    <a:cxn ang="0">
                      <a:pos x="9" y="5"/>
                    </a:cxn>
                    <a:cxn ang="0">
                      <a:pos x="1" y="3"/>
                    </a:cxn>
                    <a:cxn ang="0">
                      <a:pos x="7" y="1"/>
                    </a:cxn>
                    <a:cxn ang="0">
                      <a:pos x="17" y="13"/>
                    </a:cxn>
                    <a:cxn ang="0">
                      <a:pos x="23" y="33"/>
                    </a:cxn>
                    <a:cxn ang="0">
                      <a:pos x="41" y="41"/>
                    </a:cxn>
                    <a:cxn ang="0">
                      <a:pos x="31" y="51"/>
                    </a:cxn>
                    <a:cxn ang="0">
                      <a:pos x="19" y="41"/>
                    </a:cxn>
                    <a:cxn ang="0">
                      <a:pos x="11" y="29"/>
                    </a:cxn>
                    <a:cxn ang="0">
                      <a:pos x="7" y="15"/>
                    </a:cxn>
                    <a:cxn ang="0">
                      <a:pos x="9" y="5"/>
                    </a:cxn>
                  </a:cxnLst>
                  <a:rect l="0" t="0" r="r" b="b"/>
                  <a:pathLst>
                    <a:path w="49" h="57">
                      <a:moveTo>
                        <a:pt x="9" y="5"/>
                      </a:moveTo>
                      <a:cubicBezTo>
                        <a:pt x="6" y="4"/>
                        <a:pt x="2" y="5"/>
                        <a:pt x="1" y="3"/>
                      </a:cubicBezTo>
                      <a:cubicBezTo>
                        <a:pt x="0" y="1"/>
                        <a:pt x="5" y="0"/>
                        <a:pt x="7" y="1"/>
                      </a:cubicBezTo>
                      <a:cubicBezTo>
                        <a:pt x="9" y="2"/>
                        <a:pt x="16" y="10"/>
                        <a:pt x="17" y="13"/>
                      </a:cubicBezTo>
                      <a:cubicBezTo>
                        <a:pt x="20" y="19"/>
                        <a:pt x="18" y="28"/>
                        <a:pt x="23" y="33"/>
                      </a:cubicBezTo>
                      <a:cubicBezTo>
                        <a:pt x="28" y="37"/>
                        <a:pt x="36" y="37"/>
                        <a:pt x="41" y="41"/>
                      </a:cubicBezTo>
                      <a:cubicBezTo>
                        <a:pt x="46" y="57"/>
                        <a:pt x="49" y="54"/>
                        <a:pt x="31" y="51"/>
                      </a:cubicBezTo>
                      <a:cubicBezTo>
                        <a:pt x="26" y="47"/>
                        <a:pt x="23" y="46"/>
                        <a:pt x="19" y="41"/>
                      </a:cubicBezTo>
                      <a:cubicBezTo>
                        <a:pt x="16" y="37"/>
                        <a:pt x="11" y="29"/>
                        <a:pt x="11" y="29"/>
                      </a:cubicBezTo>
                      <a:cubicBezTo>
                        <a:pt x="10" y="24"/>
                        <a:pt x="7" y="20"/>
                        <a:pt x="7" y="15"/>
                      </a:cubicBezTo>
                      <a:cubicBezTo>
                        <a:pt x="7" y="12"/>
                        <a:pt x="9" y="5"/>
                        <a:pt x="9" y="5"/>
                      </a:cubicBez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330" name="Freeform 12"/>
                <p:cNvSpPr>
                  <a:spLocks/>
                </p:cNvSpPr>
                <p:nvPr userDrawn="1"/>
              </p:nvSpPr>
              <p:spPr bwMode="ltGray">
                <a:xfrm>
                  <a:off x="3071" y="2513"/>
                  <a:ext cx="12" cy="16"/>
                </a:xfrm>
                <a:custGeom>
                  <a:avLst/>
                  <a:gdLst/>
                  <a:ahLst/>
                  <a:cxnLst>
                    <a:cxn ang="0">
                      <a:pos x="0" y="3"/>
                    </a:cxn>
                    <a:cxn ang="0">
                      <a:pos x="8" y="13"/>
                    </a:cxn>
                    <a:cxn ang="0">
                      <a:pos x="0" y="3"/>
                    </a:cxn>
                  </a:cxnLst>
                  <a:rect l="0" t="0" r="r" b="b"/>
                  <a:pathLst>
                    <a:path w="11" h="13">
                      <a:moveTo>
                        <a:pt x="0" y="3"/>
                      </a:moveTo>
                      <a:cubicBezTo>
                        <a:pt x="9" y="0"/>
                        <a:pt x="11" y="5"/>
                        <a:pt x="8" y="13"/>
                      </a:cubicBezTo>
                      <a:cubicBezTo>
                        <a:pt x="2" y="11"/>
                        <a:pt x="0" y="10"/>
                        <a:pt x="0" y="3"/>
                      </a:cubicBez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331" name="Freeform 13"/>
                <p:cNvSpPr>
                  <a:spLocks/>
                </p:cNvSpPr>
                <p:nvPr userDrawn="1"/>
              </p:nvSpPr>
              <p:spPr bwMode="ltGray">
                <a:xfrm>
                  <a:off x="3092" y="2516"/>
                  <a:ext cx="26" cy="20"/>
                </a:xfrm>
                <a:custGeom>
                  <a:avLst/>
                  <a:gdLst/>
                  <a:ahLst/>
                  <a:cxnLst>
                    <a:cxn ang="0">
                      <a:pos x="8" y="0"/>
                    </a:cxn>
                    <a:cxn ang="0">
                      <a:pos x="6" y="16"/>
                    </a:cxn>
                    <a:cxn ang="0">
                      <a:pos x="8" y="0"/>
                    </a:cxn>
                  </a:cxnLst>
                  <a:rect l="0" t="0" r="r" b="b"/>
                  <a:pathLst>
                    <a:path w="19" h="16">
                      <a:moveTo>
                        <a:pt x="8" y="0"/>
                      </a:moveTo>
                      <a:cubicBezTo>
                        <a:pt x="19" y="4"/>
                        <a:pt x="15" y="13"/>
                        <a:pt x="6" y="16"/>
                      </a:cubicBezTo>
                      <a:cubicBezTo>
                        <a:pt x="2" y="9"/>
                        <a:pt x="0" y="4"/>
                        <a:pt x="8" y="0"/>
                      </a:cubicBez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332" name="Freeform 14"/>
                <p:cNvSpPr>
                  <a:spLocks/>
                </p:cNvSpPr>
                <p:nvPr userDrawn="1"/>
              </p:nvSpPr>
              <p:spPr bwMode="ltGray">
                <a:xfrm>
                  <a:off x="3095" y="2539"/>
                  <a:ext cx="35" cy="17"/>
                </a:xfrm>
                <a:custGeom>
                  <a:avLst/>
                  <a:gdLst/>
                  <a:ahLst/>
                  <a:cxnLst>
                    <a:cxn ang="0">
                      <a:pos x="9" y="0"/>
                    </a:cxn>
                    <a:cxn ang="0">
                      <a:pos x="15" y="12"/>
                    </a:cxn>
                    <a:cxn ang="0">
                      <a:pos x="9" y="10"/>
                    </a:cxn>
                    <a:cxn ang="0">
                      <a:pos x="9" y="0"/>
                    </a:cxn>
                  </a:cxnLst>
                  <a:rect l="0" t="0" r="r" b="b"/>
                  <a:pathLst>
                    <a:path w="26" h="12">
                      <a:moveTo>
                        <a:pt x="9" y="0"/>
                      </a:moveTo>
                      <a:cubicBezTo>
                        <a:pt x="19" y="2"/>
                        <a:pt x="26" y="5"/>
                        <a:pt x="15" y="12"/>
                      </a:cubicBezTo>
                      <a:cubicBezTo>
                        <a:pt x="13" y="11"/>
                        <a:pt x="10" y="11"/>
                        <a:pt x="9" y="10"/>
                      </a:cubicBezTo>
                      <a:cubicBezTo>
                        <a:pt x="0" y="1"/>
                        <a:pt x="20" y="0"/>
                        <a:pt x="9" y="0"/>
                      </a:cubicBez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333" name="Freeform 15"/>
                <p:cNvSpPr>
                  <a:spLocks/>
                </p:cNvSpPr>
                <p:nvPr userDrawn="1"/>
              </p:nvSpPr>
              <p:spPr bwMode="ltGray">
                <a:xfrm>
                  <a:off x="3121" y="2577"/>
                  <a:ext cx="18" cy="18"/>
                </a:xfrm>
                <a:custGeom>
                  <a:avLst/>
                  <a:gdLst/>
                  <a:ahLst/>
                  <a:cxnLst>
                    <a:cxn ang="0">
                      <a:pos x="3" y="6"/>
                    </a:cxn>
                    <a:cxn ang="0">
                      <a:pos x="11" y="14"/>
                    </a:cxn>
                    <a:cxn ang="0">
                      <a:pos x="1" y="12"/>
                    </a:cxn>
                    <a:cxn ang="0">
                      <a:pos x="3" y="6"/>
                    </a:cxn>
                  </a:cxnLst>
                  <a:rect l="0" t="0" r="r" b="b"/>
                  <a:pathLst>
                    <a:path w="14" h="14">
                      <a:moveTo>
                        <a:pt x="3" y="6"/>
                      </a:moveTo>
                      <a:cubicBezTo>
                        <a:pt x="12" y="0"/>
                        <a:pt x="14" y="5"/>
                        <a:pt x="11" y="14"/>
                      </a:cubicBezTo>
                      <a:cubicBezTo>
                        <a:pt x="8" y="13"/>
                        <a:pt x="3" y="14"/>
                        <a:pt x="1" y="12"/>
                      </a:cubicBezTo>
                      <a:cubicBezTo>
                        <a:pt x="0" y="11"/>
                        <a:pt x="3" y="6"/>
                        <a:pt x="3" y="6"/>
                      </a:cubicBez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334" name="Freeform 16"/>
                <p:cNvSpPr>
                  <a:spLocks/>
                </p:cNvSpPr>
                <p:nvPr userDrawn="1"/>
              </p:nvSpPr>
              <p:spPr bwMode="ltGray">
                <a:xfrm>
                  <a:off x="3409" y="2663"/>
                  <a:ext cx="27" cy="27"/>
                </a:xfrm>
                <a:custGeom>
                  <a:avLst/>
                  <a:gdLst/>
                  <a:ahLst/>
                  <a:cxnLst>
                    <a:cxn ang="0">
                      <a:pos x="11" y="0"/>
                    </a:cxn>
                    <a:cxn ang="0">
                      <a:pos x="9" y="20"/>
                    </a:cxn>
                    <a:cxn ang="0">
                      <a:pos x="11" y="0"/>
                    </a:cxn>
                  </a:cxnLst>
                  <a:rect l="0" t="0" r="r" b="b"/>
                  <a:pathLst>
                    <a:path w="22" h="20">
                      <a:moveTo>
                        <a:pt x="11" y="0"/>
                      </a:moveTo>
                      <a:cubicBezTo>
                        <a:pt x="14" y="9"/>
                        <a:pt x="22" y="16"/>
                        <a:pt x="9" y="20"/>
                      </a:cubicBezTo>
                      <a:cubicBezTo>
                        <a:pt x="0" y="11"/>
                        <a:pt x="4" y="10"/>
                        <a:pt x="11" y="0"/>
                      </a:cubicBez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335" name="Freeform 17"/>
                <p:cNvSpPr>
                  <a:spLocks/>
                </p:cNvSpPr>
                <p:nvPr userDrawn="1"/>
              </p:nvSpPr>
              <p:spPr bwMode="ltGray">
                <a:xfrm>
                  <a:off x="3296" y="2559"/>
                  <a:ext cx="27" cy="33"/>
                </a:xfrm>
                <a:custGeom>
                  <a:avLst/>
                  <a:gdLst/>
                  <a:ahLst/>
                  <a:cxnLst>
                    <a:cxn ang="0">
                      <a:pos x="2" y="6"/>
                    </a:cxn>
                    <a:cxn ang="0">
                      <a:pos x="22" y="10"/>
                    </a:cxn>
                    <a:cxn ang="0">
                      <a:pos x="2" y="20"/>
                    </a:cxn>
                    <a:cxn ang="0">
                      <a:pos x="2" y="6"/>
                    </a:cxn>
                  </a:cxnLst>
                  <a:rect l="0" t="0" r="r" b="b"/>
                  <a:pathLst>
                    <a:path w="22" h="25">
                      <a:moveTo>
                        <a:pt x="2" y="6"/>
                      </a:moveTo>
                      <a:cubicBezTo>
                        <a:pt x="11" y="0"/>
                        <a:pt x="16" y="1"/>
                        <a:pt x="22" y="10"/>
                      </a:cubicBezTo>
                      <a:cubicBezTo>
                        <a:pt x="19" y="25"/>
                        <a:pt x="16" y="22"/>
                        <a:pt x="2" y="20"/>
                      </a:cubicBezTo>
                      <a:cubicBezTo>
                        <a:pt x="0" y="13"/>
                        <a:pt x="2" y="13"/>
                        <a:pt x="2" y="6"/>
                      </a:cubicBez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336" name="Freeform 18"/>
                <p:cNvSpPr>
                  <a:spLocks/>
                </p:cNvSpPr>
                <p:nvPr userDrawn="1"/>
              </p:nvSpPr>
              <p:spPr bwMode="ltGray">
                <a:xfrm>
                  <a:off x="3318" y="2534"/>
                  <a:ext cx="25" cy="23"/>
                </a:xfrm>
                <a:custGeom>
                  <a:avLst/>
                  <a:gdLst/>
                  <a:ahLst/>
                  <a:cxnLst>
                    <a:cxn ang="0">
                      <a:pos x="6" y="18"/>
                    </a:cxn>
                    <a:cxn ang="0">
                      <a:pos x="10" y="0"/>
                    </a:cxn>
                    <a:cxn ang="0">
                      <a:pos x="12" y="18"/>
                    </a:cxn>
                    <a:cxn ang="0">
                      <a:pos x="6" y="18"/>
                    </a:cxn>
                  </a:cxnLst>
                  <a:rect l="0" t="0" r="r" b="b"/>
                  <a:pathLst>
                    <a:path w="20" h="18">
                      <a:moveTo>
                        <a:pt x="6" y="18"/>
                      </a:moveTo>
                      <a:cubicBezTo>
                        <a:pt x="1" y="10"/>
                        <a:pt x="0" y="3"/>
                        <a:pt x="10" y="0"/>
                      </a:cubicBezTo>
                      <a:cubicBezTo>
                        <a:pt x="20" y="3"/>
                        <a:pt x="15" y="10"/>
                        <a:pt x="12" y="18"/>
                      </a:cubicBezTo>
                      <a:cubicBezTo>
                        <a:pt x="5" y="16"/>
                        <a:pt x="6" y="14"/>
                        <a:pt x="6" y="18"/>
                      </a:cubicBez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337" name="Freeform 19"/>
                <p:cNvSpPr>
                  <a:spLocks/>
                </p:cNvSpPr>
                <p:nvPr userDrawn="1"/>
              </p:nvSpPr>
              <p:spPr bwMode="ltGray">
                <a:xfrm>
                  <a:off x="3276" y="2354"/>
                  <a:ext cx="18" cy="28"/>
                </a:xfrm>
                <a:custGeom>
                  <a:avLst/>
                  <a:gdLst/>
                  <a:ahLst/>
                  <a:cxnLst>
                    <a:cxn ang="0">
                      <a:pos x="5" y="11"/>
                    </a:cxn>
                    <a:cxn ang="0">
                      <a:pos x="15" y="5"/>
                    </a:cxn>
                    <a:cxn ang="0">
                      <a:pos x="13" y="17"/>
                    </a:cxn>
                    <a:cxn ang="0">
                      <a:pos x="5" y="11"/>
                    </a:cxn>
                  </a:cxnLst>
                  <a:rect l="0" t="0" r="r" b="b"/>
                  <a:pathLst>
                    <a:path w="15" h="23">
                      <a:moveTo>
                        <a:pt x="5" y="11"/>
                      </a:moveTo>
                      <a:cubicBezTo>
                        <a:pt x="2" y="1"/>
                        <a:pt x="7" y="0"/>
                        <a:pt x="15" y="5"/>
                      </a:cubicBezTo>
                      <a:cubicBezTo>
                        <a:pt x="14" y="9"/>
                        <a:pt x="15" y="13"/>
                        <a:pt x="13" y="17"/>
                      </a:cubicBezTo>
                      <a:cubicBezTo>
                        <a:pt x="9" y="23"/>
                        <a:pt x="0" y="16"/>
                        <a:pt x="5" y="11"/>
                      </a:cubicBez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338" name="Freeform 20"/>
                <p:cNvSpPr>
                  <a:spLocks/>
                </p:cNvSpPr>
                <p:nvPr userDrawn="1"/>
              </p:nvSpPr>
              <p:spPr bwMode="ltGray">
                <a:xfrm>
                  <a:off x="3493" y="2455"/>
                  <a:ext cx="26" cy="29"/>
                </a:xfrm>
                <a:custGeom>
                  <a:avLst/>
                  <a:gdLst/>
                  <a:ahLst/>
                  <a:cxnLst>
                    <a:cxn ang="0">
                      <a:pos x="3" y="13"/>
                    </a:cxn>
                    <a:cxn ang="0">
                      <a:pos x="11" y="3"/>
                    </a:cxn>
                    <a:cxn ang="0">
                      <a:pos x="7" y="19"/>
                    </a:cxn>
                    <a:cxn ang="0">
                      <a:pos x="3" y="13"/>
                    </a:cxn>
                  </a:cxnLst>
                  <a:rect l="0" t="0" r="r" b="b"/>
                  <a:pathLst>
                    <a:path w="20" h="23">
                      <a:moveTo>
                        <a:pt x="3" y="13"/>
                      </a:moveTo>
                      <a:cubicBezTo>
                        <a:pt x="0" y="5"/>
                        <a:pt x="2" y="0"/>
                        <a:pt x="11" y="3"/>
                      </a:cubicBezTo>
                      <a:cubicBezTo>
                        <a:pt x="16" y="10"/>
                        <a:pt x="20" y="23"/>
                        <a:pt x="7" y="19"/>
                      </a:cubicBezTo>
                      <a:cubicBezTo>
                        <a:pt x="6" y="17"/>
                        <a:pt x="3" y="13"/>
                        <a:pt x="3" y="13"/>
                      </a:cubicBez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339" name="Freeform 21"/>
                <p:cNvSpPr>
                  <a:spLocks/>
                </p:cNvSpPr>
                <p:nvPr userDrawn="1"/>
              </p:nvSpPr>
              <p:spPr bwMode="ltGray">
                <a:xfrm>
                  <a:off x="2878" y="2289"/>
                  <a:ext cx="37" cy="53"/>
                </a:xfrm>
                <a:custGeom>
                  <a:avLst/>
                  <a:gdLst/>
                  <a:ahLst/>
                  <a:cxnLst>
                    <a:cxn ang="0">
                      <a:pos x="16" y="33"/>
                    </a:cxn>
                    <a:cxn ang="0">
                      <a:pos x="8" y="21"/>
                    </a:cxn>
                    <a:cxn ang="0">
                      <a:pos x="0" y="9"/>
                    </a:cxn>
                    <a:cxn ang="0">
                      <a:pos x="16" y="3"/>
                    </a:cxn>
                    <a:cxn ang="0">
                      <a:pos x="30" y="23"/>
                    </a:cxn>
                    <a:cxn ang="0">
                      <a:pos x="28" y="31"/>
                    </a:cxn>
                    <a:cxn ang="0">
                      <a:pos x="16" y="3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340" name="Freeform 22"/>
                <p:cNvSpPr>
                  <a:spLocks/>
                </p:cNvSpPr>
                <p:nvPr userDrawn="1"/>
              </p:nvSpPr>
              <p:spPr bwMode="ltGray">
                <a:xfrm>
                  <a:off x="2435" y="2339"/>
                  <a:ext cx="28" cy="19"/>
                </a:xfrm>
                <a:custGeom>
                  <a:avLst/>
                  <a:gdLst/>
                  <a:ahLst/>
                  <a:cxnLst>
                    <a:cxn ang="0">
                      <a:pos x="15" y="16"/>
                    </a:cxn>
                    <a:cxn ang="0">
                      <a:pos x="3" y="8"/>
                    </a:cxn>
                    <a:cxn ang="0">
                      <a:pos x="15" y="0"/>
                    </a:cxn>
                    <a:cxn ang="0">
                      <a:pos x="15" y="16"/>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341" name="Freeform 23"/>
                <p:cNvSpPr>
                  <a:spLocks/>
                </p:cNvSpPr>
                <p:nvPr userDrawn="1"/>
              </p:nvSpPr>
              <p:spPr bwMode="ltGray">
                <a:xfrm>
                  <a:off x="2302" y="2363"/>
                  <a:ext cx="81" cy="57"/>
                </a:xfrm>
                <a:custGeom>
                  <a:avLst/>
                  <a:gdLst/>
                  <a:ahLst/>
                  <a:cxnLst>
                    <a:cxn ang="0">
                      <a:pos x="14" y="24"/>
                    </a:cxn>
                    <a:cxn ang="0">
                      <a:pos x="30" y="4"/>
                    </a:cxn>
                    <a:cxn ang="0">
                      <a:pos x="42" y="0"/>
                    </a:cxn>
                    <a:cxn ang="0">
                      <a:pos x="58" y="12"/>
                    </a:cxn>
                    <a:cxn ang="0">
                      <a:pos x="32" y="26"/>
                    </a:cxn>
                    <a:cxn ang="0">
                      <a:pos x="12" y="46"/>
                    </a:cxn>
                    <a:cxn ang="0">
                      <a:pos x="8" y="20"/>
                    </a:cxn>
                    <a:cxn ang="0">
                      <a:pos x="12" y="14"/>
                    </a:cxn>
                    <a:cxn ang="0">
                      <a:pos x="14" y="24"/>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342" name="Freeform 24"/>
                <p:cNvSpPr>
                  <a:spLocks/>
                </p:cNvSpPr>
                <p:nvPr userDrawn="1"/>
              </p:nvSpPr>
              <p:spPr bwMode="ltGray">
                <a:xfrm>
                  <a:off x="2216" y="2357"/>
                  <a:ext cx="82" cy="60"/>
                </a:xfrm>
                <a:custGeom>
                  <a:avLst/>
                  <a:gdLst/>
                  <a:ahLst/>
                  <a:cxnLst>
                    <a:cxn ang="0">
                      <a:pos x="0" y="31"/>
                    </a:cxn>
                    <a:cxn ang="0">
                      <a:pos x="18" y="25"/>
                    </a:cxn>
                    <a:cxn ang="0">
                      <a:pos x="52" y="1"/>
                    </a:cxn>
                    <a:cxn ang="0">
                      <a:pos x="64" y="3"/>
                    </a:cxn>
                    <a:cxn ang="0">
                      <a:pos x="50" y="19"/>
                    </a:cxn>
                    <a:cxn ang="0">
                      <a:pos x="28" y="33"/>
                    </a:cxn>
                    <a:cxn ang="0">
                      <a:pos x="22" y="47"/>
                    </a:cxn>
                    <a:cxn ang="0">
                      <a:pos x="16" y="45"/>
                    </a:cxn>
                    <a:cxn ang="0">
                      <a:pos x="12" y="39"/>
                    </a:cxn>
                    <a:cxn ang="0">
                      <a:pos x="0" y="35"/>
                    </a:cxn>
                    <a:cxn ang="0">
                      <a:pos x="0" y="3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343" name="Freeform 25"/>
                <p:cNvSpPr>
                  <a:spLocks/>
                </p:cNvSpPr>
                <p:nvPr userDrawn="1"/>
              </p:nvSpPr>
              <p:spPr bwMode="ltGray">
                <a:xfrm>
                  <a:off x="1760" y="2031"/>
                  <a:ext cx="438" cy="348"/>
                </a:xfrm>
                <a:custGeom>
                  <a:avLst/>
                  <a:gdLst/>
                  <a:ahLst/>
                  <a:cxnLst>
                    <a:cxn ang="0">
                      <a:pos x="10" y="4"/>
                    </a:cxn>
                    <a:cxn ang="0">
                      <a:pos x="36" y="18"/>
                    </a:cxn>
                    <a:cxn ang="0">
                      <a:pos x="46" y="30"/>
                    </a:cxn>
                    <a:cxn ang="0">
                      <a:pos x="76" y="52"/>
                    </a:cxn>
                    <a:cxn ang="0">
                      <a:pos x="92" y="66"/>
                    </a:cxn>
                    <a:cxn ang="0">
                      <a:pos x="122" y="98"/>
                    </a:cxn>
                    <a:cxn ang="0">
                      <a:pos x="136" y="128"/>
                    </a:cxn>
                    <a:cxn ang="0">
                      <a:pos x="148" y="132"/>
                    </a:cxn>
                    <a:cxn ang="0">
                      <a:pos x="154" y="150"/>
                    </a:cxn>
                    <a:cxn ang="0">
                      <a:pos x="176" y="152"/>
                    </a:cxn>
                    <a:cxn ang="0">
                      <a:pos x="170" y="196"/>
                    </a:cxn>
                    <a:cxn ang="0">
                      <a:pos x="180" y="224"/>
                    </a:cxn>
                    <a:cxn ang="0">
                      <a:pos x="198" y="232"/>
                    </a:cxn>
                    <a:cxn ang="0">
                      <a:pos x="216" y="234"/>
                    </a:cxn>
                    <a:cxn ang="0">
                      <a:pos x="236" y="242"/>
                    </a:cxn>
                    <a:cxn ang="0">
                      <a:pos x="254" y="236"/>
                    </a:cxn>
                    <a:cxn ang="0">
                      <a:pos x="272" y="248"/>
                    </a:cxn>
                    <a:cxn ang="0">
                      <a:pos x="296" y="256"/>
                    </a:cxn>
                    <a:cxn ang="0">
                      <a:pos x="314" y="264"/>
                    </a:cxn>
                    <a:cxn ang="0">
                      <a:pos x="352" y="266"/>
                    </a:cxn>
                    <a:cxn ang="0">
                      <a:pos x="342" y="274"/>
                    </a:cxn>
                    <a:cxn ang="0">
                      <a:pos x="322" y="272"/>
                    </a:cxn>
                    <a:cxn ang="0">
                      <a:pos x="300" y="270"/>
                    </a:cxn>
                    <a:cxn ang="0">
                      <a:pos x="288" y="266"/>
                    </a:cxn>
                    <a:cxn ang="0">
                      <a:pos x="252" y="264"/>
                    </a:cxn>
                    <a:cxn ang="0">
                      <a:pos x="234" y="260"/>
                    </a:cxn>
                    <a:cxn ang="0">
                      <a:pos x="172" y="242"/>
                    </a:cxn>
                    <a:cxn ang="0">
                      <a:pos x="160" y="216"/>
                    </a:cxn>
                    <a:cxn ang="0">
                      <a:pos x="126" y="200"/>
                    </a:cxn>
                    <a:cxn ang="0">
                      <a:pos x="108" y="186"/>
                    </a:cxn>
                    <a:cxn ang="0">
                      <a:pos x="94" y="158"/>
                    </a:cxn>
                    <a:cxn ang="0">
                      <a:pos x="68" y="108"/>
                    </a:cxn>
                    <a:cxn ang="0">
                      <a:pos x="64" y="102"/>
                    </a:cxn>
                    <a:cxn ang="0">
                      <a:pos x="58" y="100"/>
                    </a:cxn>
                    <a:cxn ang="0">
                      <a:pos x="54" y="88"/>
                    </a:cxn>
                    <a:cxn ang="0">
                      <a:pos x="38" y="58"/>
                    </a:cxn>
                    <a:cxn ang="0">
                      <a:pos x="20" y="40"/>
                    </a:cxn>
                    <a:cxn ang="0">
                      <a:pos x="4" y="22"/>
                    </a:cxn>
                    <a:cxn ang="0">
                      <a:pos x="10" y="2"/>
                    </a:cxn>
                    <a:cxn ang="0">
                      <a:pos x="10" y="4"/>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344" name="Freeform 26"/>
                <p:cNvSpPr>
                  <a:spLocks/>
                </p:cNvSpPr>
                <p:nvPr userDrawn="1"/>
              </p:nvSpPr>
              <p:spPr bwMode="ltGray">
                <a:xfrm>
                  <a:off x="2030" y="2006"/>
                  <a:ext cx="193" cy="259"/>
                </a:xfrm>
                <a:custGeom>
                  <a:avLst/>
                  <a:gdLst/>
                  <a:ahLst/>
                  <a:cxnLst>
                    <a:cxn ang="0">
                      <a:pos x="54" y="66"/>
                    </a:cxn>
                    <a:cxn ang="0">
                      <a:pos x="66" y="58"/>
                    </a:cxn>
                    <a:cxn ang="0">
                      <a:pos x="68" y="52"/>
                    </a:cxn>
                    <a:cxn ang="0">
                      <a:pos x="80" y="44"/>
                    </a:cxn>
                    <a:cxn ang="0">
                      <a:pos x="106" y="22"/>
                    </a:cxn>
                    <a:cxn ang="0">
                      <a:pos x="112" y="4"/>
                    </a:cxn>
                    <a:cxn ang="0">
                      <a:pos x="124" y="0"/>
                    </a:cxn>
                    <a:cxn ang="0">
                      <a:pos x="150" y="28"/>
                    </a:cxn>
                    <a:cxn ang="0">
                      <a:pos x="146" y="44"/>
                    </a:cxn>
                    <a:cxn ang="0">
                      <a:pos x="126" y="64"/>
                    </a:cxn>
                    <a:cxn ang="0">
                      <a:pos x="132" y="94"/>
                    </a:cxn>
                    <a:cxn ang="0">
                      <a:pos x="142" y="110"/>
                    </a:cxn>
                    <a:cxn ang="0">
                      <a:pos x="146" y="128"/>
                    </a:cxn>
                    <a:cxn ang="0">
                      <a:pos x="128" y="128"/>
                    </a:cxn>
                    <a:cxn ang="0">
                      <a:pos x="116" y="146"/>
                    </a:cxn>
                    <a:cxn ang="0">
                      <a:pos x="104" y="156"/>
                    </a:cxn>
                    <a:cxn ang="0">
                      <a:pos x="100" y="198"/>
                    </a:cxn>
                    <a:cxn ang="0">
                      <a:pos x="88" y="202"/>
                    </a:cxn>
                    <a:cxn ang="0">
                      <a:pos x="82" y="206"/>
                    </a:cxn>
                    <a:cxn ang="0">
                      <a:pos x="76" y="202"/>
                    </a:cxn>
                    <a:cxn ang="0">
                      <a:pos x="72" y="190"/>
                    </a:cxn>
                    <a:cxn ang="0">
                      <a:pos x="60" y="186"/>
                    </a:cxn>
                    <a:cxn ang="0">
                      <a:pos x="42" y="194"/>
                    </a:cxn>
                    <a:cxn ang="0">
                      <a:pos x="28" y="186"/>
                    </a:cxn>
                    <a:cxn ang="0">
                      <a:pos x="10" y="148"/>
                    </a:cxn>
                    <a:cxn ang="0">
                      <a:pos x="4" y="130"/>
                    </a:cxn>
                    <a:cxn ang="0">
                      <a:pos x="0" y="118"/>
                    </a:cxn>
                    <a:cxn ang="0">
                      <a:pos x="20" y="96"/>
                    </a:cxn>
                    <a:cxn ang="0">
                      <a:pos x="32" y="104"/>
                    </a:cxn>
                    <a:cxn ang="0">
                      <a:pos x="34" y="80"/>
                    </a:cxn>
                    <a:cxn ang="0">
                      <a:pos x="52" y="70"/>
                    </a:cxn>
                    <a:cxn ang="0">
                      <a:pos x="54" y="66"/>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345" name="Freeform 27"/>
                <p:cNvSpPr>
                  <a:spLocks/>
                </p:cNvSpPr>
                <p:nvPr userDrawn="1"/>
              </p:nvSpPr>
              <p:spPr bwMode="ltGray">
                <a:xfrm>
                  <a:off x="2218" y="2126"/>
                  <a:ext cx="136" cy="45"/>
                </a:xfrm>
                <a:custGeom>
                  <a:avLst/>
                  <a:gdLst/>
                  <a:ahLst/>
                  <a:cxnLst>
                    <a:cxn ang="0">
                      <a:pos x="4" y="32"/>
                    </a:cxn>
                    <a:cxn ang="0">
                      <a:pos x="18" y="10"/>
                    </a:cxn>
                    <a:cxn ang="0">
                      <a:pos x="46" y="20"/>
                    </a:cxn>
                    <a:cxn ang="0">
                      <a:pos x="72" y="14"/>
                    </a:cxn>
                    <a:cxn ang="0">
                      <a:pos x="90" y="0"/>
                    </a:cxn>
                    <a:cxn ang="0">
                      <a:pos x="76" y="26"/>
                    </a:cxn>
                    <a:cxn ang="0">
                      <a:pos x="60" y="38"/>
                    </a:cxn>
                    <a:cxn ang="0">
                      <a:pos x="42" y="32"/>
                    </a:cxn>
                    <a:cxn ang="0">
                      <a:pos x="14" y="30"/>
                    </a:cxn>
                    <a:cxn ang="0">
                      <a:pos x="4" y="32"/>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346" name="Freeform 28"/>
                <p:cNvSpPr>
                  <a:spLocks/>
                </p:cNvSpPr>
                <p:nvPr userDrawn="1"/>
              </p:nvSpPr>
              <p:spPr bwMode="ltGray">
                <a:xfrm>
                  <a:off x="2211" y="2182"/>
                  <a:ext cx="94" cy="133"/>
                </a:xfrm>
                <a:custGeom>
                  <a:avLst/>
                  <a:gdLst/>
                  <a:ahLst/>
                  <a:cxnLst>
                    <a:cxn ang="0">
                      <a:pos x="8" y="18"/>
                    </a:cxn>
                    <a:cxn ang="0">
                      <a:pos x="18" y="0"/>
                    </a:cxn>
                    <a:cxn ang="0">
                      <a:pos x="34" y="18"/>
                    </a:cxn>
                    <a:cxn ang="0">
                      <a:pos x="62" y="4"/>
                    </a:cxn>
                    <a:cxn ang="0">
                      <a:pos x="46" y="34"/>
                    </a:cxn>
                    <a:cxn ang="0">
                      <a:pos x="54" y="48"/>
                    </a:cxn>
                    <a:cxn ang="0">
                      <a:pos x="58" y="60"/>
                    </a:cxn>
                    <a:cxn ang="0">
                      <a:pos x="46" y="74"/>
                    </a:cxn>
                    <a:cxn ang="0">
                      <a:pos x="34" y="60"/>
                    </a:cxn>
                    <a:cxn ang="0">
                      <a:pos x="22" y="48"/>
                    </a:cxn>
                    <a:cxn ang="0">
                      <a:pos x="28" y="68"/>
                    </a:cxn>
                    <a:cxn ang="0">
                      <a:pos x="30" y="74"/>
                    </a:cxn>
                    <a:cxn ang="0">
                      <a:pos x="20" y="104"/>
                    </a:cxn>
                    <a:cxn ang="0">
                      <a:pos x="12" y="102"/>
                    </a:cxn>
                    <a:cxn ang="0">
                      <a:pos x="8" y="90"/>
                    </a:cxn>
                    <a:cxn ang="0">
                      <a:pos x="0" y="54"/>
                    </a:cxn>
                    <a:cxn ang="0">
                      <a:pos x="2" y="30"/>
                    </a:cxn>
                    <a:cxn ang="0">
                      <a:pos x="8" y="18"/>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347" name="Freeform 29"/>
                <p:cNvSpPr>
                  <a:spLocks/>
                </p:cNvSpPr>
                <p:nvPr userDrawn="1"/>
              </p:nvSpPr>
              <p:spPr bwMode="ltGray">
                <a:xfrm>
                  <a:off x="2368" y="2111"/>
                  <a:ext cx="46" cy="79"/>
                </a:xfrm>
                <a:custGeom>
                  <a:avLst/>
                  <a:gdLst/>
                  <a:ahLst/>
                  <a:cxnLst>
                    <a:cxn ang="0">
                      <a:pos x="3" y="28"/>
                    </a:cxn>
                    <a:cxn ang="0">
                      <a:pos x="13" y="0"/>
                    </a:cxn>
                    <a:cxn ang="0">
                      <a:pos x="15" y="28"/>
                    </a:cxn>
                    <a:cxn ang="0">
                      <a:pos x="37" y="38"/>
                    </a:cxn>
                    <a:cxn ang="0">
                      <a:pos x="19" y="44"/>
                    </a:cxn>
                    <a:cxn ang="0">
                      <a:pos x="5" y="58"/>
                    </a:cxn>
                    <a:cxn ang="0">
                      <a:pos x="1" y="34"/>
                    </a:cxn>
                    <a:cxn ang="0">
                      <a:pos x="3" y="28"/>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348" name="Freeform 30"/>
                <p:cNvSpPr>
                  <a:spLocks/>
                </p:cNvSpPr>
                <p:nvPr userDrawn="1"/>
              </p:nvSpPr>
              <p:spPr bwMode="ltGray">
                <a:xfrm>
                  <a:off x="2378" y="2230"/>
                  <a:ext cx="60" cy="36"/>
                </a:xfrm>
                <a:custGeom>
                  <a:avLst/>
                  <a:gdLst/>
                  <a:ahLst/>
                  <a:cxnLst>
                    <a:cxn ang="0">
                      <a:pos x="7" y="0"/>
                    </a:cxn>
                    <a:cxn ang="0">
                      <a:pos x="29" y="0"/>
                    </a:cxn>
                    <a:cxn ang="0">
                      <a:pos x="49" y="16"/>
                    </a:cxn>
                    <a:cxn ang="0">
                      <a:pos x="35" y="14"/>
                    </a:cxn>
                    <a:cxn ang="0">
                      <a:pos x="3" y="16"/>
                    </a:cxn>
                    <a:cxn ang="0">
                      <a:pos x="7" y="0"/>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349" name="Freeform 31"/>
                <p:cNvSpPr>
                  <a:spLocks/>
                </p:cNvSpPr>
                <p:nvPr userDrawn="1"/>
              </p:nvSpPr>
              <p:spPr bwMode="ltGray">
                <a:xfrm>
                  <a:off x="2440" y="2174"/>
                  <a:ext cx="75" cy="61"/>
                </a:xfrm>
                <a:custGeom>
                  <a:avLst/>
                  <a:gdLst/>
                  <a:ahLst/>
                  <a:cxnLst>
                    <a:cxn ang="0">
                      <a:pos x="21" y="38"/>
                    </a:cxn>
                    <a:cxn ang="0">
                      <a:pos x="15" y="26"/>
                    </a:cxn>
                    <a:cxn ang="0">
                      <a:pos x="3" y="22"/>
                    </a:cxn>
                    <a:cxn ang="0">
                      <a:pos x="13" y="8"/>
                    </a:cxn>
                    <a:cxn ang="0">
                      <a:pos x="25" y="0"/>
                    </a:cxn>
                    <a:cxn ang="0">
                      <a:pos x="49" y="10"/>
                    </a:cxn>
                    <a:cxn ang="0">
                      <a:pos x="53" y="20"/>
                    </a:cxn>
                    <a:cxn ang="0">
                      <a:pos x="61" y="32"/>
                    </a:cxn>
                    <a:cxn ang="0">
                      <a:pos x="41" y="38"/>
                    </a:cxn>
                    <a:cxn ang="0">
                      <a:pos x="23" y="44"/>
                    </a:cxn>
                    <a:cxn ang="0">
                      <a:pos x="21" y="38"/>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350" name="Freeform 32"/>
                <p:cNvSpPr>
                  <a:spLocks/>
                </p:cNvSpPr>
                <p:nvPr userDrawn="1"/>
              </p:nvSpPr>
              <p:spPr bwMode="ltGray">
                <a:xfrm>
                  <a:off x="2461" y="2202"/>
                  <a:ext cx="353" cy="229"/>
                </a:xfrm>
                <a:custGeom>
                  <a:avLst/>
                  <a:gdLst/>
                  <a:ahLst/>
                  <a:cxnLst>
                    <a:cxn ang="0">
                      <a:pos x="46" y="28"/>
                    </a:cxn>
                    <a:cxn ang="0">
                      <a:pos x="36" y="14"/>
                    </a:cxn>
                    <a:cxn ang="0">
                      <a:pos x="26" y="30"/>
                    </a:cxn>
                    <a:cxn ang="0">
                      <a:pos x="0" y="24"/>
                    </a:cxn>
                    <a:cxn ang="0">
                      <a:pos x="10" y="42"/>
                    </a:cxn>
                    <a:cxn ang="0">
                      <a:pos x="16" y="62"/>
                    </a:cxn>
                    <a:cxn ang="0">
                      <a:pos x="24" y="48"/>
                    </a:cxn>
                    <a:cxn ang="0">
                      <a:pos x="30" y="44"/>
                    </a:cxn>
                    <a:cxn ang="0">
                      <a:pos x="48" y="56"/>
                    </a:cxn>
                    <a:cxn ang="0">
                      <a:pos x="70" y="62"/>
                    </a:cxn>
                    <a:cxn ang="0">
                      <a:pos x="88" y="72"/>
                    </a:cxn>
                    <a:cxn ang="0">
                      <a:pos x="106" y="102"/>
                    </a:cxn>
                    <a:cxn ang="0">
                      <a:pos x="104" y="122"/>
                    </a:cxn>
                    <a:cxn ang="0">
                      <a:pos x="98" y="134"/>
                    </a:cxn>
                    <a:cxn ang="0">
                      <a:pos x="122" y="128"/>
                    </a:cxn>
                    <a:cxn ang="0">
                      <a:pos x="140" y="140"/>
                    </a:cxn>
                    <a:cxn ang="0">
                      <a:pos x="168" y="148"/>
                    </a:cxn>
                    <a:cxn ang="0">
                      <a:pos x="174" y="146"/>
                    </a:cxn>
                    <a:cxn ang="0">
                      <a:pos x="168" y="134"/>
                    </a:cxn>
                    <a:cxn ang="0">
                      <a:pos x="178" y="136"/>
                    </a:cxn>
                    <a:cxn ang="0">
                      <a:pos x="186" y="118"/>
                    </a:cxn>
                    <a:cxn ang="0">
                      <a:pos x="202" y="122"/>
                    </a:cxn>
                    <a:cxn ang="0">
                      <a:pos x="214" y="130"/>
                    </a:cxn>
                    <a:cxn ang="0">
                      <a:pos x="244" y="168"/>
                    </a:cxn>
                    <a:cxn ang="0">
                      <a:pos x="262" y="178"/>
                    </a:cxn>
                    <a:cxn ang="0">
                      <a:pos x="284" y="170"/>
                    </a:cxn>
                    <a:cxn ang="0">
                      <a:pos x="268" y="160"/>
                    </a:cxn>
                    <a:cxn ang="0">
                      <a:pos x="256" y="138"/>
                    </a:cxn>
                    <a:cxn ang="0">
                      <a:pos x="250" y="132"/>
                    </a:cxn>
                    <a:cxn ang="0">
                      <a:pos x="248" y="122"/>
                    </a:cxn>
                    <a:cxn ang="0">
                      <a:pos x="236" y="116"/>
                    </a:cxn>
                    <a:cxn ang="0">
                      <a:pos x="240" y="96"/>
                    </a:cxn>
                    <a:cxn ang="0">
                      <a:pos x="220" y="86"/>
                    </a:cxn>
                    <a:cxn ang="0">
                      <a:pos x="210" y="70"/>
                    </a:cxn>
                    <a:cxn ang="0">
                      <a:pos x="190" y="54"/>
                    </a:cxn>
                    <a:cxn ang="0">
                      <a:pos x="168" y="38"/>
                    </a:cxn>
                    <a:cxn ang="0">
                      <a:pos x="156" y="34"/>
                    </a:cxn>
                    <a:cxn ang="0">
                      <a:pos x="120" y="16"/>
                    </a:cxn>
                    <a:cxn ang="0">
                      <a:pos x="102" y="4"/>
                    </a:cxn>
                    <a:cxn ang="0">
                      <a:pos x="96" y="0"/>
                    </a:cxn>
                    <a:cxn ang="0">
                      <a:pos x="70" y="10"/>
                    </a:cxn>
                    <a:cxn ang="0">
                      <a:pos x="56" y="32"/>
                    </a:cxn>
                    <a:cxn ang="0">
                      <a:pos x="46" y="28"/>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351" name="Freeform 33"/>
                <p:cNvSpPr>
                  <a:spLocks/>
                </p:cNvSpPr>
                <p:nvPr userDrawn="1"/>
              </p:nvSpPr>
              <p:spPr bwMode="ltGray">
                <a:xfrm>
                  <a:off x="2766" y="2227"/>
                  <a:ext cx="99" cy="98"/>
                </a:xfrm>
                <a:custGeom>
                  <a:avLst/>
                  <a:gdLst/>
                  <a:ahLst/>
                  <a:cxnLst>
                    <a:cxn ang="0">
                      <a:pos x="1" y="58"/>
                    </a:cxn>
                    <a:cxn ang="0">
                      <a:pos x="27" y="60"/>
                    </a:cxn>
                    <a:cxn ang="0">
                      <a:pos x="45" y="48"/>
                    </a:cxn>
                    <a:cxn ang="0">
                      <a:pos x="57" y="30"/>
                    </a:cxn>
                    <a:cxn ang="0">
                      <a:pos x="43" y="14"/>
                    </a:cxn>
                    <a:cxn ang="0">
                      <a:pos x="43" y="4"/>
                    </a:cxn>
                    <a:cxn ang="0">
                      <a:pos x="71" y="26"/>
                    </a:cxn>
                    <a:cxn ang="0">
                      <a:pos x="67" y="54"/>
                    </a:cxn>
                    <a:cxn ang="0">
                      <a:pos x="33" y="78"/>
                    </a:cxn>
                    <a:cxn ang="0">
                      <a:pos x="9" y="66"/>
                    </a:cxn>
                    <a:cxn ang="0">
                      <a:pos x="3" y="62"/>
                    </a:cxn>
                    <a:cxn ang="0">
                      <a:pos x="1" y="58"/>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352" name="Freeform 34"/>
                <p:cNvSpPr>
                  <a:spLocks/>
                </p:cNvSpPr>
                <p:nvPr userDrawn="1"/>
              </p:nvSpPr>
              <p:spPr bwMode="ltGray">
                <a:xfrm>
                  <a:off x="2971" y="2018"/>
                  <a:ext cx="21" cy="24"/>
                </a:xfrm>
                <a:custGeom>
                  <a:avLst/>
                  <a:gdLst/>
                  <a:ahLst/>
                  <a:cxnLst>
                    <a:cxn ang="0">
                      <a:pos x="3" y="4"/>
                    </a:cxn>
                    <a:cxn ang="0">
                      <a:pos x="3" y="14"/>
                    </a:cxn>
                    <a:cxn ang="0">
                      <a:pos x="3" y="4"/>
                    </a:cxn>
                  </a:cxnLst>
                  <a:rect l="0" t="0" r="r" b="b"/>
                  <a:pathLst>
                    <a:path w="17" h="18">
                      <a:moveTo>
                        <a:pt x="3" y="4"/>
                      </a:moveTo>
                      <a:cubicBezTo>
                        <a:pt x="17" y="7"/>
                        <a:pt x="16" y="18"/>
                        <a:pt x="3" y="14"/>
                      </a:cubicBezTo>
                      <a:cubicBezTo>
                        <a:pt x="0" y="6"/>
                        <a:pt x="7" y="0"/>
                        <a:pt x="3" y="4"/>
                      </a:cubicBez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353" name="Freeform 35"/>
                <p:cNvSpPr>
                  <a:spLocks/>
                </p:cNvSpPr>
                <p:nvPr userDrawn="1"/>
              </p:nvSpPr>
              <p:spPr bwMode="ltGray">
                <a:xfrm>
                  <a:off x="3091" y="2169"/>
                  <a:ext cx="29" cy="28"/>
                </a:xfrm>
                <a:custGeom>
                  <a:avLst/>
                  <a:gdLst/>
                  <a:ahLst/>
                  <a:cxnLst>
                    <a:cxn ang="0">
                      <a:pos x="8" y="14"/>
                    </a:cxn>
                    <a:cxn ang="0">
                      <a:pos x="14" y="0"/>
                    </a:cxn>
                    <a:cxn ang="0">
                      <a:pos x="14" y="22"/>
                    </a:cxn>
                    <a:cxn ang="0">
                      <a:pos x="8" y="14"/>
                    </a:cxn>
                  </a:cxnLst>
                  <a:rect l="0" t="0" r="r" b="b"/>
                  <a:pathLst>
                    <a:path w="26" h="22">
                      <a:moveTo>
                        <a:pt x="8" y="14"/>
                      </a:moveTo>
                      <a:cubicBezTo>
                        <a:pt x="5" y="6"/>
                        <a:pt x="5" y="3"/>
                        <a:pt x="14" y="0"/>
                      </a:cubicBezTo>
                      <a:cubicBezTo>
                        <a:pt x="26" y="4"/>
                        <a:pt x="23" y="16"/>
                        <a:pt x="14" y="22"/>
                      </a:cubicBezTo>
                      <a:cubicBezTo>
                        <a:pt x="0" y="17"/>
                        <a:pt x="13" y="3"/>
                        <a:pt x="8" y="14"/>
                      </a:cubicBez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354" name="Freeform 36"/>
                <p:cNvSpPr>
                  <a:spLocks/>
                </p:cNvSpPr>
                <p:nvPr userDrawn="1"/>
              </p:nvSpPr>
              <p:spPr bwMode="ltGray">
                <a:xfrm>
                  <a:off x="2699" y="1828"/>
                  <a:ext cx="25" cy="19"/>
                </a:xfrm>
                <a:custGeom>
                  <a:avLst/>
                  <a:gdLst/>
                  <a:ahLst/>
                  <a:cxnLst>
                    <a:cxn ang="0">
                      <a:pos x="7" y="12"/>
                    </a:cxn>
                    <a:cxn ang="0">
                      <a:pos x="17" y="2"/>
                    </a:cxn>
                    <a:cxn ang="0">
                      <a:pos x="9" y="12"/>
                    </a:cxn>
                    <a:cxn ang="0">
                      <a:pos x="7" y="12"/>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355" name="Freeform 37"/>
                <p:cNvSpPr>
                  <a:spLocks/>
                </p:cNvSpPr>
                <p:nvPr userDrawn="1"/>
              </p:nvSpPr>
              <p:spPr bwMode="ltGray">
                <a:xfrm>
                  <a:off x="2494" y="1988"/>
                  <a:ext cx="25" cy="19"/>
                </a:xfrm>
                <a:custGeom>
                  <a:avLst/>
                  <a:gdLst/>
                  <a:ahLst/>
                  <a:cxnLst>
                    <a:cxn ang="0">
                      <a:pos x="7" y="12"/>
                    </a:cxn>
                    <a:cxn ang="0">
                      <a:pos x="15" y="2"/>
                    </a:cxn>
                    <a:cxn ang="0">
                      <a:pos x="15" y="14"/>
                    </a:cxn>
                    <a:cxn ang="0">
                      <a:pos x="7" y="12"/>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356" name="Freeform 38"/>
                <p:cNvSpPr>
                  <a:spLocks/>
                </p:cNvSpPr>
                <p:nvPr userDrawn="1"/>
              </p:nvSpPr>
              <p:spPr bwMode="ltGray">
                <a:xfrm>
                  <a:off x="2270" y="1941"/>
                  <a:ext cx="99" cy="100"/>
                </a:xfrm>
                <a:custGeom>
                  <a:avLst/>
                  <a:gdLst/>
                  <a:ahLst/>
                  <a:cxnLst>
                    <a:cxn ang="0">
                      <a:pos x="0" y="50"/>
                    </a:cxn>
                    <a:cxn ang="0">
                      <a:pos x="14" y="24"/>
                    </a:cxn>
                    <a:cxn ang="0">
                      <a:pos x="26" y="20"/>
                    </a:cxn>
                    <a:cxn ang="0">
                      <a:pos x="48" y="18"/>
                    </a:cxn>
                    <a:cxn ang="0">
                      <a:pos x="58" y="0"/>
                    </a:cxn>
                    <a:cxn ang="0">
                      <a:pos x="80" y="40"/>
                    </a:cxn>
                    <a:cxn ang="0">
                      <a:pos x="70" y="56"/>
                    </a:cxn>
                    <a:cxn ang="0">
                      <a:pos x="54" y="62"/>
                    </a:cxn>
                    <a:cxn ang="0">
                      <a:pos x="48" y="80"/>
                    </a:cxn>
                    <a:cxn ang="0">
                      <a:pos x="32" y="68"/>
                    </a:cxn>
                    <a:cxn ang="0">
                      <a:pos x="38" y="52"/>
                    </a:cxn>
                    <a:cxn ang="0">
                      <a:pos x="30" y="28"/>
                    </a:cxn>
                    <a:cxn ang="0">
                      <a:pos x="20" y="48"/>
                    </a:cxn>
                    <a:cxn ang="0">
                      <a:pos x="8" y="56"/>
                    </a:cxn>
                    <a:cxn ang="0">
                      <a:pos x="0" y="50"/>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357" name="Freeform 39"/>
                <p:cNvSpPr>
                  <a:spLocks/>
                </p:cNvSpPr>
                <p:nvPr userDrawn="1"/>
              </p:nvSpPr>
              <p:spPr bwMode="ltGray">
                <a:xfrm>
                  <a:off x="2236" y="1724"/>
                  <a:ext cx="118" cy="220"/>
                </a:xfrm>
                <a:custGeom>
                  <a:avLst/>
                  <a:gdLst/>
                  <a:ahLst/>
                  <a:cxnLst>
                    <a:cxn ang="0">
                      <a:pos x="14" y="96"/>
                    </a:cxn>
                    <a:cxn ang="0">
                      <a:pos x="26" y="128"/>
                    </a:cxn>
                    <a:cxn ang="0">
                      <a:pos x="32" y="108"/>
                    </a:cxn>
                    <a:cxn ang="0">
                      <a:pos x="52" y="100"/>
                    </a:cxn>
                    <a:cxn ang="0">
                      <a:pos x="46" y="124"/>
                    </a:cxn>
                    <a:cxn ang="0">
                      <a:pos x="66" y="126"/>
                    </a:cxn>
                    <a:cxn ang="0">
                      <a:pos x="76" y="142"/>
                    </a:cxn>
                    <a:cxn ang="0">
                      <a:pos x="58" y="148"/>
                    </a:cxn>
                    <a:cxn ang="0">
                      <a:pos x="74" y="174"/>
                    </a:cxn>
                    <a:cxn ang="0">
                      <a:pos x="84" y="154"/>
                    </a:cxn>
                    <a:cxn ang="0">
                      <a:pos x="82" y="112"/>
                    </a:cxn>
                    <a:cxn ang="0">
                      <a:pos x="60" y="106"/>
                    </a:cxn>
                    <a:cxn ang="0">
                      <a:pos x="50" y="82"/>
                    </a:cxn>
                    <a:cxn ang="0">
                      <a:pos x="34" y="82"/>
                    </a:cxn>
                    <a:cxn ang="0">
                      <a:pos x="30" y="70"/>
                    </a:cxn>
                    <a:cxn ang="0">
                      <a:pos x="42" y="42"/>
                    </a:cxn>
                    <a:cxn ang="0">
                      <a:pos x="30" y="0"/>
                    </a:cxn>
                    <a:cxn ang="0">
                      <a:pos x="18" y="22"/>
                    </a:cxn>
                    <a:cxn ang="0">
                      <a:pos x="4" y="46"/>
                    </a:cxn>
                    <a:cxn ang="0">
                      <a:pos x="14" y="76"/>
                    </a:cxn>
                    <a:cxn ang="0">
                      <a:pos x="14" y="96"/>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358" name="Freeform 40"/>
                <p:cNvSpPr>
                  <a:spLocks/>
                </p:cNvSpPr>
                <p:nvPr userDrawn="1"/>
              </p:nvSpPr>
              <p:spPr bwMode="ltGray">
                <a:xfrm>
                  <a:off x="2268" y="1885"/>
                  <a:ext cx="39" cy="63"/>
                </a:xfrm>
                <a:custGeom>
                  <a:avLst/>
                  <a:gdLst/>
                  <a:ahLst/>
                  <a:cxnLst>
                    <a:cxn ang="0">
                      <a:pos x="6" y="24"/>
                    </a:cxn>
                    <a:cxn ang="0">
                      <a:pos x="12" y="0"/>
                    </a:cxn>
                    <a:cxn ang="0">
                      <a:pos x="20" y="16"/>
                    </a:cxn>
                    <a:cxn ang="0">
                      <a:pos x="22" y="24"/>
                    </a:cxn>
                    <a:cxn ang="0">
                      <a:pos x="28" y="26"/>
                    </a:cxn>
                    <a:cxn ang="0">
                      <a:pos x="32" y="38"/>
                    </a:cxn>
                    <a:cxn ang="0">
                      <a:pos x="18" y="50"/>
                    </a:cxn>
                    <a:cxn ang="0">
                      <a:pos x="6" y="24"/>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359" name="Freeform 41"/>
                <p:cNvSpPr>
                  <a:spLocks/>
                </p:cNvSpPr>
                <p:nvPr userDrawn="1"/>
              </p:nvSpPr>
              <p:spPr bwMode="ltGray">
                <a:xfrm>
                  <a:off x="2186" y="1901"/>
                  <a:ext cx="53" cy="62"/>
                </a:xfrm>
                <a:custGeom>
                  <a:avLst/>
                  <a:gdLst/>
                  <a:ahLst/>
                  <a:cxnLst>
                    <a:cxn ang="0">
                      <a:pos x="0" y="44"/>
                    </a:cxn>
                    <a:cxn ang="0">
                      <a:pos x="22" y="20"/>
                    </a:cxn>
                    <a:cxn ang="0">
                      <a:pos x="36" y="0"/>
                    </a:cxn>
                    <a:cxn ang="0">
                      <a:pos x="24" y="28"/>
                    </a:cxn>
                    <a:cxn ang="0">
                      <a:pos x="2" y="50"/>
                    </a:cxn>
                    <a:cxn ang="0">
                      <a:pos x="0" y="44"/>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360" name="Freeform 42"/>
                <p:cNvSpPr>
                  <a:spLocks/>
                </p:cNvSpPr>
                <p:nvPr userDrawn="1"/>
              </p:nvSpPr>
              <p:spPr bwMode="ltGray">
                <a:xfrm>
                  <a:off x="4822" y="1825"/>
                  <a:ext cx="1268" cy="1778"/>
                </a:xfrm>
                <a:custGeom>
                  <a:avLst/>
                  <a:gdLst/>
                  <a:ahLst/>
                  <a:cxnLst>
                    <a:cxn ang="0">
                      <a:pos x="396" y="66"/>
                    </a:cxn>
                    <a:cxn ang="0">
                      <a:pos x="447" y="0"/>
                    </a:cxn>
                    <a:cxn ang="0">
                      <a:pos x="462" y="18"/>
                    </a:cxn>
                    <a:cxn ang="0">
                      <a:pos x="489" y="15"/>
                    </a:cxn>
                    <a:cxn ang="0">
                      <a:pos x="534" y="27"/>
                    </a:cxn>
                    <a:cxn ang="0">
                      <a:pos x="573" y="33"/>
                    </a:cxn>
                    <a:cxn ang="0">
                      <a:pos x="615" y="27"/>
                    </a:cxn>
                    <a:cxn ang="0">
                      <a:pos x="669" y="111"/>
                    </a:cxn>
                    <a:cxn ang="0">
                      <a:pos x="708" y="129"/>
                    </a:cxn>
                    <a:cxn ang="0">
                      <a:pos x="756" y="135"/>
                    </a:cxn>
                    <a:cxn ang="0">
                      <a:pos x="783" y="171"/>
                    </a:cxn>
                    <a:cxn ang="0">
                      <a:pos x="804" y="228"/>
                    </a:cxn>
                    <a:cxn ang="0">
                      <a:pos x="786" y="270"/>
                    </a:cxn>
                    <a:cxn ang="0">
                      <a:pos x="834" y="294"/>
                    </a:cxn>
                    <a:cxn ang="0">
                      <a:pos x="891" y="318"/>
                    </a:cxn>
                    <a:cxn ang="0">
                      <a:pos x="894" y="333"/>
                    </a:cxn>
                    <a:cxn ang="0">
                      <a:pos x="921" y="324"/>
                    </a:cxn>
                    <a:cxn ang="0">
                      <a:pos x="990" y="378"/>
                    </a:cxn>
                    <a:cxn ang="0">
                      <a:pos x="1026" y="408"/>
                    </a:cxn>
                    <a:cxn ang="0">
                      <a:pos x="972" y="525"/>
                    </a:cxn>
                    <a:cxn ang="0">
                      <a:pos x="930" y="567"/>
                    </a:cxn>
                    <a:cxn ang="0">
                      <a:pos x="903" y="645"/>
                    </a:cxn>
                    <a:cxn ang="0">
                      <a:pos x="843" y="741"/>
                    </a:cxn>
                    <a:cxn ang="0">
                      <a:pos x="771" y="792"/>
                    </a:cxn>
                    <a:cxn ang="0">
                      <a:pos x="717" y="810"/>
                    </a:cxn>
                    <a:cxn ang="0">
                      <a:pos x="696" y="837"/>
                    </a:cxn>
                    <a:cxn ang="0">
                      <a:pos x="642" y="906"/>
                    </a:cxn>
                    <a:cxn ang="0">
                      <a:pos x="549" y="987"/>
                    </a:cxn>
                    <a:cxn ang="0">
                      <a:pos x="480" y="1023"/>
                    </a:cxn>
                    <a:cxn ang="0">
                      <a:pos x="459" y="1044"/>
                    </a:cxn>
                    <a:cxn ang="0">
                      <a:pos x="402" y="1098"/>
                    </a:cxn>
                    <a:cxn ang="0">
                      <a:pos x="333" y="1125"/>
                    </a:cxn>
                    <a:cxn ang="0">
                      <a:pos x="291" y="1125"/>
                    </a:cxn>
                    <a:cxn ang="0">
                      <a:pos x="282" y="1176"/>
                    </a:cxn>
                    <a:cxn ang="0">
                      <a:pos x="228" y="1218"/>
                    </a:cxn>
                    <a:cxn ang="0">
                      <a:pos x="174" y="1248"/>
                    </a:cxn>
                    <a:cxn ang="0">
                      <a:pos x="156" y="1284"/>
                    </a:cxn>
                    <a:cxn ang="0">
                      <a:pos x="117" y="1314"/>
                    </a:cxn>
                    <a:cxn ang="0">
                      <a:pos x="63" y="1347"/>
                    </a:cxn>
                    <a:cxn ang="0">
                      <a:pos x="54" y="1380"/>
                    </a:cxn>
                    <a:cxn ang="0">
                      <a:pos x="39" y="1410"/>
                    </a:cxn>
                    <a:cxn ang="0">
                      <a:pos x="18" y="1371"/>
                    </a:cxn>
                    <a:cxn ang="0">
                      <a:pos x="21" y="1332"/>
                    </a:cxn>
                    <a:cxn ang="0">
                      <a:pos x="105" y="1215"/>
                    </a:cxn>
                    <a:cxn ang="0">
                      <a:pos x="201" y="1095"/>
                    </a:cxn>
                    <a:cxn ang="0">
                      <a:pos x="234" y="1047"/>
                    </a:cxn>
                    <a:cxn ang="0">
                      <a:pos x="315" y="924"/>
                    </a:cxn>
                    <a:cxn ang="0">
                      <a:pos x="339" y="882"/>
                    </a:cxn>
                    <a:cxn ang="0">
                      <a:pos x="381" y="822"/>
                    </a:cxn>
                    <a:cxn ang="0">
                      <a:pos x="408" y="759"/>
                    </a:cxn>
                    <a:cxn ang="0">
                      <a:pos x="414" y="627"/>
                    </a:cxn>
                    <a:cxn ang="0">
                      <a:pos x="378" y="570"/>
                    </a:cxn>
                    <a:cxn ang="0">
                      <a:pos x="369" y="501"/>
                    </a:cxn>
                    <a:cxn ang="0">
                      <a:pos x="357" y="465"/>
                    </a:cxn>
                    <a:cxn ang="0">
                      <a:pos x="330" y="408"/>
                    </a:cxn>
                    <a:cxn ang="0">
                      <a:pos x="342" y="342"/>
                    </a:cxn>
                    <a:cxn ang="0">
                      <a:pos x="327" y="303"/>
                    </a:cxn>
                    <a:cxn ang="0">
                      <a:pos x="390" y="183"/>
                    </a:cxn>
                    <a:cxn ang="0">
                      <a:pos x="360" y="81"/>
                    </a:cxn>
                    <a:cxn ang="0">
                      <a:pos x="363" y="69"/>
                    </a:cxn>
                  </a:cxnLst>
                  <a:rect l="0" t="0" r="r" b="b"/>
                  <a:pathLst>
                    <a:path w="1026" h="1413">
                      <a:moveTo>
                        <a:pt x="363" y="69"/>
                      </a:moveTo>
                      <a:cubicBezTo>
                        <a:pt x="376" y="78"/>
                        <a:pt x="383" y="74"/>
                        <a:pt x="396" y="66"/>
                      </a:cubicBezTo>
                      <a:cubicBezTo>
                        <a:pt x="391" y="42"/>
                        <a:pt x="396" y="27"/>
                        <a:pt x="420" y="21"/>
                      </a:cubicBezTo>
                      <a:cubicBezTo>
                        <a:pt x="430" y="15"/>
                        <a:pt x="437" y="6"/>
                        <a:pt x="447" y="0"/>
                      </a:cubicBezTo>
                      <a:cubicBezTo>
                        <a:pt x="450" y="1"/>
                        <a:pt x="456" y="0"/>
                        <a:pt x="456" y="3"/>
                      </a:cubicBezTo>
                      <a:cubicBezTo>
                        <a:pt x="459" y="22"/>
                        <a:pt x="437" y="24"/>
                        <a:pt x="462" y="18"/>
                      </a:cubicBezTo>
                      <a:cubicBezTo>
                        <a:pt x="465" y="15"/>
                        <a:pt x="467" y="9"/>
                        <a:pt x="471" y="9"/>
                      </a:cubicBezTo>
                      <a:cubicBezTo>
                        <a:pt x="477" y="8"/>
                        <a:pt x="483" y="13"/>
                        <a:pt x="489" y="15"/>
                      </a:cubicBezTo>
                      <a:cubicBezTo>
                        <a:pt x="492" y="16"/>
                        <a:pt x="498" y="18"/>
                        <a:pt x="498" y="18"/>
                      </a:cubicBezTo>
                      <a:cubicBezTo>
                        <a:pt x="506" y="31"/>
                        <a:pt x="517" y="25"/>
                        <a:pt x="534" y="27"/>
                      </a:cubicBezTo>
                      <a:cubicBezTo>
                        <a:pt x="538" y="39"/>
                        <a:pt x="543" y="41"/>
                        <a:pt x="555" y="45"/>
                      </a:cubicBezTo>
                      <a:cubicBezTo>
                        <a:pt x="561" y="41"/>
                        <a:pt x="567" y="37"/>
                        <a:pt x="573" y="33"/>
                      </a:cubicBezTo>
                      <a:cubicBezTo>
                        <a:pt x="576" y="31"/>
                        <a:pt x="582" y="27"/>
                        <a:pt x="582" y="27"/>
                      </a:cubicBezTo>
                      <a:cubicBezTo>
                        <a:pt x="615" y="49"/>
                        <a:pt x="585" y="37"/>
                        <a:pt x="615" y="27"/>
                      </a:cubicBezTo>
                      <a:cubicBezTo>
                        <a:pt x="633" y="33"/>
                        <a:pt x="624" y="50"/>
                        <a:pt x="639" y="60"/>
                      </a:cubicBezTo>
                      <a:cubicBezTo>
                        <a:pt x="643" y="73"/>
                        <a:pt x="658" y="104"/>
                        <a:pt x="669" y="111"/>
                      </a:cubicBezTo>
                      <a:cubicBezTo>
                        <a:pt x="683" y="132"/>
                        <a:pt x="674" y="127"/>
                        <a:pt x="690" y="132"/>
                      </a:cubicBezTo>
                      <a:cubicBezTo>
                        <a:pt x="696" y="131"/>
                        <a:pt x="702" y="130"/>
                        <a:pt x="708" y="129"/>
                      </a:cubicBezTo>
                      <a:cubicBezTo>
                        <a:pt x="714" y="127"/>
                        <a:pt x="726" y="123"/>
                        <a:pt x="726" y="123"/>
                      </a:cubicBezTo>
                      <a:cubicBezTo>
                        <a:pt x="738" y="126"/>
                        <a:pt x="746" y="128"/>
                        <a:pt x="756" y="135"/>
                      </a:cubicBezTo>
                      <a:cubicBezTo>
                        <a:pt x="777" y="167"/>
                        <a:pt x="744" y="118"/>
                        <a:pt x="771" y="153"/>
                      </a:cubicBezTo>
                      <a:cubicBezTo>
                        <a:pt x="775" y="159"/>
                        <a:pt x="783" y="171"/>
                        <a:pt x="783" y="171"/>
                      </a:cubicBezTo>
                      <a:cubicBezTo>
                        <a:pt x="787" y="185"/>
                        <a:pt x="793" y="196"/>
                        <a:pt x="798" y="210"/>
                      </a:cubicBezTo>
                      <a:cubicBezTo>
                        <a:pt x="800" y="216"/>
                        <a:pt x="802" y="222"/>
                        <a:pt x="804" y="228"/>
                      </a:cubicBezTo>
                      <a:cubicBezTo>
                        <a:pt x="805" y="231"/>
                        <a:pt x="807" y="237"/>
                        <a:pt x="807" y="237"/>
                      </a:cubicBezTo>
                      <a:cubicBezTo>
                        <a:pt x="803" y="250"/>
                        <a:pt x="791" y="255"/>
                        <a:pt x="786" y="270"/>
                      </a:cubicBezTo>
                      <a:cubicBezTo>
                        <a:pt x="791" y="286"/>
                        <a:pt x="797" y="277"/>
                        <a:pt x="804" y="267"/>
                      </a:cubicBezTo>
                      <a:cubicBezTo>
                        <a:pt x="833" y="271"/>
                        <a:pt x="829" y="269"/>
                        <a:pt x="834" y="294"/>
                      </a:cubicBezTo>
                      <a:cubicBezTo>
                        <a:pt x="847" y="285"/>
                        <a:pt x="854" y="289"/>
                        <a:pt x="867" y="297"/>
                      </a:cubicBezTo>
                      <a:cubicBezTo>
                        <a:pt x="874" y="308"/>
                        <a:pt x="879" y="314"/>
                        <a:pt x="891" y="318"/>
                      </a:cubicBezTo>
                      <a:cubicBezTo>
                        <a:pt x="892" y="321"/>
                        <a:pt x="895" y="324"/>
                        <a:pt x="894" y="327"/>
                      </a:cubicBezTo>
                      <a:cubicBezTo>
                        <a:pt x="891" y="334"/>
                        <a:pt x="873" y="326"/>
                        <a:pt x="894" y="333"/>
                      </a:cubicBezTo>
                      <a:cubicBezTo>
                        <a:pt x="900" y="331"/>
                        <a:pt x="906" y="329"/>
                        <a:pt x="912" y="327"/>
                      </a:cubicBezTo>
                      <a:cubicBezTo>
                        <a:pt x="915" y="326"/>
                        <a:pt x="921" y="324"/>
                        <a:pt x="921" y="324"/>
                      </a:cubicBezTo>
                      <a:cubicBezTo>
                        <a:pt x="940" y="336"/>
                        <a:pt x="960" y="339"/>
                        <a:pt x="978" y="351"/>
                      </a:cubicBezTo>
                      <a:cubicBezTo>
                        <a:pt x="981" y="361"/>
                        <a:pt x="987" y="368"/>
                        <a:pt x="990" y="378"/>
                      </a:cubicBezTo>
                      <a:cubicBezTo>
                        <a:pt x="999" y="376"/>
                        <a:pt x="1010" y="370"/>
                        <a:pt x="1017" y="381"/>
                      </a:cubicBezTo>
                      <a:cubicBezTo>
                        <a:pt x="1022" y="389"/>
                        <a:pt x="1026" y="408"/>
                        <a:pt x="1026" y="408"/>
                      </a:cubicBezTo>
                      <a:cubicBezTo>
                        <a:pt x="1022" y="438"/>
                        <a:pt x="1023" y="471"/>
                        <a:pt x="996" y="489"/>
                      </a:cubicBezTo>
                      <a:cubicBezTo>
                        <a:pt x="991" y="497"/>
                        <a:pt x="976" y="514"/>
                        <a:pt x="972" y="525"/>
                      </a:cubicBezTo>
                      <a:cubicBezTo>
                        <a:pt x="970" y="531"/>
                        <a:pt x="972" y="541"/>
                        <a:pt x="966" y="543"/>
                      </a:cubicBezTo>
                      <a:cubicBezTo>
                        <a:pt x="951" y="548"/>
                        <a:pt x="943" y="558"/>
                        <a:pt x="930" y="567"/>
                      </a:cubicBezTo>
                      <a:cubicBezTo>
                        <a:pt x="925" y="583"/>
                        <a:pt x="916" y="596"/>
                        <a:pt x="912" y="612"/>
                      </a:cubicBezTo>
                      <a:cubicBezTo>
                        <a:pt x="909" y="623"/>
                        <a:pt x="909" y="635"/>
                        <a:pt x="903" y="645"/>
                      </a:cubicBezTo>
                      <a:cubicBezTo>
                        <a:pt x="899" y="651"/>
                        <a:pt x="893" y="656"/>
                        <a:pt x="891" y="663"/>
                      </a:cubicBezTo>
                      <a:cubicBezTo>
                        <a:pt x="881" y="692"/>
                        <a:pt x="870" y="723"/>
                        <a:pt x="843" y="741"/>
                      </a:cubicBezTo>
                      <a:cubicBezTo>
                        <a:pt x="837" y="758"/>
                        <a:pt x="830" y="759"/>
                        <a:pt x="816" y="768"/>
                      </a:cubicBezTo>
                      <a:cubicBezTo>
                        <a:pt x="805" y="784"/>
                        <a:pt x="789" y="787"/>
                        <a:pt x="771" y="792"/>
                      </a:cubicBezTo>
                      <a:cubicBezTo>
                        <a:pt x="750" y="806"/>
                        <a:pt x="760" y="802"/>
                        <a:pt x="744" y="807"/>
                      </a:cubicBezTo>
                      <a:cubicBezTo>
                        <a:pt x="735" y="804"/>
                        <a:pt x="717" y="810"/>
                        <a:pt x="717" y="810"/>
                      </a:cubicBezTo>
                      <a:cubicBezTo>
                        <a:pt x="713" y="816"/>
                        <a:pt x="710" y="823"/>
                        <a:pt x="705" y="828"/>
                      </a:cubicBezTo>
                      <a:cubicBezTo>
                        <a:pt x="702" y="831"/>
                        <a:pt x="698" y="834"/>
                        <a:pt x="696" y="837"/>
                      </a:cubicBezTo>
                      <a:cubicBezTo>
                        <a:pt x="684" y="853"/>
                        <a:pt x="680" y="880"/>
                        <a:pt x="666" y="894"/>
                      </a:cubicBezTo>
                      <a:cubicBezTo>
                        <a:pt x="659" y="901"/>
                        <a:pt x="698" y="916"/>
                        <a:pt x="642" y="906"/>
                      </a:cubicBezTo>
                      <a:lnTo>
                        <a:pt x="606" y="948"/>
                      </a:lnTo>
                      <a:lnTo>
                        <a:pt x="549" y="987"/>
                      </a:lnTo>
                      <a:lnTo>
                        <a:pt x="525" y="1023"/>
                      </a:lnTo>
                      <a:lnTo>
                        <a:pt x="480" y="1023"/>
                      </a:lnTo>
                      <a:lnTo>
                        <a:pt x="459" y="1017"/>
                      </a:lnTo>
                      <a:lnTo>
                        <a:pt x="459" y="1044"/>
                      </a:lnTo>
                      <a:lnTo>
                        <a:pt x="435" y="1080"/>
                      </a:lnTo>
                      <a:lnTo>
                        <a:pt x="402" y="1098"/>
                      </a:lnTo>
                      <a:lnTo>
                        <a:pt x="351" y="1101"/>
                      </a:lnTo>
                      <a:lnTo>
                        <a:pt x="333" y="1125"/>
                      </a:lnTo>
                      <a:lnTo>
                        <a:pt x="306" y="1146"/>
                      </a:lnTo>
                      <a:lnTo>
                        <a:pt x="291" y="1125"/>
                      </a:lnTo>
                      <a:lnTo>
                        <a:pt x="276" y="1158"/>
                      </a:lnTo>
                      <a:lnTo>
                        <a:pt x="282" y="1176"/>
                      </a:lnTo>
                      <a:lnTo>
                        <a:pt x="249" y="1191"/>
                      </a:lnTo>
                      <a:lnTo>
                        <a:pt x="228" y="1218"/>
                      </a:lnTo>
                      <a:lnTo>
                        <a:pt x="201" y="1215"/>
                      </a:lnTo>
                      <a:lnTo>
                        <a:pt x="174" y="1248"/>
                      </a:lnTo>
                      <a:lnTo>
                        <a:pt x="177" y="1263"/>
                      </a:lnTo>
                      <a:lnTo>
                        <a:pt x="156" y="1284"/>
                      </a:lnTo>
                      <a:lnTo>
                        <a:pt x="138" y="1290"/>
                      </a:lnTo>
                      <a:lnTo>
                        <a:pt x="117" y="1314"/>
                      </a:lnTo>
                      <a:lnTo>
                        <a:pt x="96" y="1314"/>
                      </a:lnTo>
                      <a:lnTo>
                        <a:pt x="63" y="1347"/>
                      </a:lnTo>
                      <a:lnTo>
                        <a:pt x="39" y="1368"/>
                      </a:lnTo>
                      <a:lnTo>
                        <a:pt x="54" y="1380"/>
                      </a:lnTo>
                      <a:lnTo>
                        <a:pt x="66" y="1413"/>
                      </a:lnTo>
                      <a:lnTo>
                        <a:pt x="39" y="1410"/>
                      </a:lnTo>
                      <a:lnTo>
                        <a:pt x="0" y="1392"/>
                      </a:lnTo>
                      <a:lnTo>
                        <a:pt x="18" y="1371"/>
                      </a:lnTo>
                      <a:lnTo>
                        <a:pt x="9" y="1344"/>
                      </a:lnTo>
                      <a:lnTo>
                        <a:pt x="21" y="1332"/>
                      </a:lnTo>
                      <a:lnTo>
                        <a:pt x="45" y="1305"/>
                      </a:lnTo>
                      <a:lnTo>
                        <a:pt x="105" y="1215"/>
                      </a:lnTo>
                      <a:lnTo>
                        <a:pt x="159" y="1134"/>
                      </a:lnTo>
                      <a:lnTo>
                        <a:pt x="201" y="1095"/>
                      </a:lnTo>
                      <a:lnTo>
                        <a:pt x="219" y="1053"/>
                      </a:lnTo>
                      <a:lnTo>
                        <a:pt x="234" y="1047"/>
                      </a:lnTo>
                      <a:lnTo>
                        <a:pt x="300" y="966"/>
                      </a:lnTo>
                      <a:lnTo>
                        <a:pt x="315" y="924"/>
                      </a:lnTo>
                      <a:lnTo>
                        <a:pt x="333" y="912"/>
                      </a:lnTo>
                      <a:lnTo>
                        <a:pt x="339" y="882"/>
                      </a:lnTo>
                      <a:lnTo>
                        <a:pt x="357" y="858"/>
                      </a:lnTo>
                      <a:cubicBezTo>
                        <a:pt x="364" y="844"/>
                        <a:pt x="370" y="833"/>
                        <a:pt x="381" y="822"/>
                      </a:cubicBezTo>
                      <a:cubicBezTo>
                        <a:pt x="386" y="806"/>
                        <a:pt x="382" y="816"/>
                        <a:pt x="396" y="795"/>
                      </a:cubicBezTo>
                      <a:cubicBezTo>
                        <a:pt x="401" y="787"/>
                        <a:pt x="405" y="769"/>
                        <a:pt x="408" y="759"/>
                      </a:cubicBezTo>
                      <a:cubicBezTo>
                        <a:pt x="418" y="728"/>
                        <a:pt x="428" y="697"/>
                        <a:pt x="438" y="666"/>
                      </a:cubicBezTo>
                      <a:cubicBezTo>
                        <a:pt x="434" y="648"/>
                        <a:pt x="429" y="637"/>
                        <a:pt x="414" y="627"/>
                      </a:cubicBezTo>
                      <a:lnTo>
                        <a:pt x="387" y="597"/>
                      </a:lnTo>
                      <a:cubicBezTo>
                        <a:pt x="387" y="597"/>
                        <a:pt x="378" y="570"/>
                        <a:pt x="378" y="570"/>
                      </a:cubicBezTo>
                      <a:cubicBezTo>
                        <a:pt x="377" y="567"/>
                        <a:pt x="375" y="561"/>
                        <a:pt x="375" y="561"/>
                      </a:cubicBezTo>
                      <a:cubicBezTo>
                        <a:pt x="374" y="551"/>
                        <a:pt x="372" y="516"/>
                        <a:pt x="369" y="501"/>
                      </a:cubicBezTo>
                      <a:cubicBezTo>
                        <a:pt x="369" y="501"/>
                        <a:pt x="362" y="479"/>
                        <a:pt x="360" y="474"/>
                      </a:cubicBezTo>
                      <a:cubicBezTo>
                        <a:pt x="359" y="471"/>
                        <a:pt x="357" y="465"/>
                        <a:pt x="357" y="465"/>
                      </a:cubicBezTo>
                      <a:cubicBezTo>
                        <a:pt x="356" y="460"/>
                        <a:pt x="354" y="420"/>
                        <a:pt x="348" y="414"/>
                      </a:cubicBezTo>
                      <a:cubicBezTo>
                        <a:pt x="344" y="410"/>
                        <a:pt x="330" y="408"/>
                        <a:pt x="330" y="408"/>
                      </a:cubicBezTo>
                      <a:cubicBezTo>
                        <a:pt x="325" y="393"/>
                        <a:pt x="329" y="379"/>
                        <a:pt x="324" y="363"/>
                      </a:cubicBezTo>
                      <a:cubicBezTo>
                        <a:pt x="328" y="351"/>
                        <a:pt x="335" y="353"/>
                        <a:pt x="342" y="342"/>
                      </a:cubicBezTo>
                      <a:cubicBezTo>
                        <a:pt x="346" y="327"/>
                        <a:pt x="346" y="321"/>
                        <a:pt x="333" y="312"/>
                      </a:cubicBezTo>
                      <a:cubicBezTo>
                        <a:pt x="331" y="309"/>
                        <a:pt x="327" y="307"/>
                        <a:pt x="327" y="303"/>
                      </a:cubicBezTo>
                      <a:cubicBezTo>
                        <a:pt x="327" y="285"/>
                        <a:pt x="348" y="234"/>
                        <a:pt x="366" y="228"/>
                      </a:cubicBezTo>
                      <a:cubicBezTo>
                        <a:pt x="372" y="211"/>
                        <a:pt x="384" y="200"/>
                        <a:pt x="390" y="183"/>
                      </a:cubicBezTo>
                      <a:cubicBezTo>
                        <a:pt x="382" y="158"/>
                        <a:pt x="381" y="161"/>
                        <a:pt x="387" y="132"/>
                      </a:cubicBezTo>
                      <a:cubicBezTo>
                        <a:pt x="381" y="114"/>
                        <a:pt x="376" y="91"/>
                        <a:pt x="360" y="81"/>
                      </a:cubicBezTo>
                      <a:cubicBezTo>
                        <a:pt x="352" y="69"/>
                        <a:pt x="339" y="70"/>
                        <a:pt x="354" y="60"/>
                      </a:cubicBezTo>
                      <a:cubicBezTo>
                        <a:pt x="365" y="64"/>
                        <a:pt x="363" y="60"/>
                        <a:pt x="363" y="69"/>
                      </a:cubicBez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361" name="Freeform 43"/>
                <p:cNvSpPr>
                  <a:spLocks/>
                </p:cNvSpPr>
                <p:nvPr userDrawn="1"/>
              </p:nvSpPr>
              <p:spPr bwMode="ltGray">
                <a:xfrm>
                  <a:off x="5015" y="3516"/>
                  <a:ext cx="57" cy="46"/>
                </a:xfrm>
                <a:custGeom>
                  <a:avLst/>
                  <a:gdLst/>
                  <a:ahLst/>
                  <a:cxnLst>
                    <a:cxn ang="0">
                      <a:pos x="0" y="24"/>
                    </a:cxn>
                    <a:cxn ang="0">
                      <a:pos x="18" y="0"/>
                    </a:cxn>
                    <a:cxn ang="0">
                      <a:pos x="42" y="18"/>
                    </a:cxn>
                    <a:cxn ang="0">
                      <a:pos x="24" y="39"/>
                    </a:cxn>
                    <a:cxn ang="0">
                      <a:pos x="15" y="36"/>
                    </a:cxn>
                    <a:cxn ang="0">
                      <a:pos x="12" y="27"/>
                    </a:cxn>
                    <a:cxn ang="0">
                      <a:pos x="0" y="24"/>
                    </a:cxn>
                  </a:cxnLst>
                  <a:rect l="0" t="0" r="r" b="b"/>
                  <a:pathLst>
                    <a:path w="47" h="39">
                      <a:moveTo>
                        <a:pt x="0" y="24"/>
                      </a:moveTo>
                      <a:cubicBezTo>
                        <a:pt x="3" y="10"/>
                        <a:pt x="4" y="5"/>
                        <a:pt x="18" y="0"/>
                      </a:cubicBezTo>
                      <a:cubicBezTo>
                        <a:pt x="31" y="9"/>
                        <a:pt x="26" y="14"/>
                        <a:pt x="42" y="18"/>
                      </a:cubicBezTo>
                      <a:cubicBezTo>
                        <a:pt x="47" y="33"/>
                        <a:pt x="38" y="36"/>
                        <a:pt x="24" y="39"/>
                      </a:cubicBezTo>
                      <a:cubicBezTo>
                        <a:pt x="21" y="38"/>
                        <a:pt x="17" y="38"/>
                        <a:pt x="15" y="36"/>
                      </a:cubicBezTo>
                      <a:cubicBezTo>
                        <a:pt x="13" y="34"/>
                        <a:pt x="14" y="29"/>
                        <a:pt x="12" y="27"/>
                      </a:cubicBezTo>
                      <a:cubicBezTo>
                        <a:pt x="9" y="24"/>
                        <a:pt x="0" y="24"/>
                        <a:pt x="0" y="24"/>
                      </a:cubicBez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362" name="Freeform 44"/>
                <p:cNvSpPr>
                  <a:spLocks/>
                </p:cNvSpPr>
                <p:nvPr userDrawn="1"/>
              </p:nvSpPr>
              <p:spPr bwMode="ltGray">
                <a:xfrm>
                  <a:off x="4077" y="903"/>
                  <a:ext cx="1214" cy="1062"/>
                </a:xfrm>
                <a:custGeom>
                  <a:avLst/>
                  <a:gdLst/>
                  <a:ahLst/>
                  <a:cxnLst>
                    <a:cxn ang="0">
                      <a:pos x="406" y="6"/>
                    </a:cxn>
                    <a:cxn ang="0">
                      <a:pos x="502" y="34"/>
                    </a:cxn>
                    <a:cxn ang="0">
                      <a:pos x="550" y="38"/>
                    </a:cxn>
                    <a:cxn ang="0">
                      <a:pos x="578" y="130"/>
                    </a:cxn>
                    <a:cxn ang="0">
                      <a:pos x="586" y="90"/>
                    </a:cxn>
                    <a:cxn ang="0">
                      <a:pos x="606" y="70"/>
                    </a:cxn>
                    <a:cxn ang="0">
                      <a:pos x="642" y="126"/>
                    </a:cxn>
                    <a:cxn ang="0">
                      <a:pos x="682" y="98"/>
                    </a:cxn>
                    <a:cxn ang="0">
                      <a:pos x="706" y="86"/>
                    </a:cxn>
                    <a:cxn ang="0">
                      <a:pos x="762" y="2"/>
                    </a:cxn>
                    <a:cxn ang="0">
                      <a:pos x="798" y="70"/>
                    </a:cxn>
                    <a:cxn ang="0">
                      <a:pos x="798" y="130"/>
                    </a:cxn>
                    <a:cxn ang="0">
                      <a:pos x="790" y="158"/>
                    </a:cxn>
                    <a:cxn ang="0">
                      <a:pos x="766" y="162"/>
                    </a:cxn>
                    <a:cxn ang="0">
                      <a:pos x="762" y="186"/>
                    </a:cxn>
                    <a:cxn ang="0">
                      <a:pos x="802" y="226"/>
                    </a:cxn>
                    <a:cxn ang="0">
                      <a:pos x="786" y="322"/>
                    </a:cxn>
                    <a:cxn ang="0">
                      <a:pos x="830" y="414"/>
                    </a:cxn>
                    <a:cxn ang="0">
                      <a:pos x="854" y="450"/>
                    </a:cxn>
                    <a:cxn ang="0">
                      <a:pos x="830" y="450"/>
                    </a:cxn>
                    <a:cxn ang="0">
                      <a:pos x="746" y="378"/>
                    </a:cxn>
                    <a:cxn ang="0">
                      <a:pos x="678" y="402"/>
                    </a:cxn>
                    <a:cxn ang="0">
                      <a:pos x="590" y="442"/>
                    </a:cxn>
                    <a:cxn ang="0">
                      <a:pos x="642" y="578"/>
                    </a:cxn>
                    <a:cxn ang="0">
                      <a:pos x="710" y="610"/>
                    </a:cxn>
                    <a:cxn ang="0">
                      <a:pos x="738" y="550"/>
                    </a:cxn>
                    <a:cxn ang="0">
                      <a:pos x="774" y="570"/>
                    </a:cxn>
                    <a:cxn ang="0">
                      <a:pos x="766" y="630"/>
                    </a:cxn>
                    <a:cxn ang="0">
                      <a:pos x="802" y="670"/>
                    </a:cxn>
                    <a:cxn ang="0">
                      <a:pos x="838" y="658"/>
                    </a:cxn>
                    <a:cxn ang="0">
                      <a:pos x="922" y="806"/>
                    </a:cxn>
                    <a:cxn ang="0">
                      <a:pos x="942" y="826"/>
                    </a:cxn>
                    <a:cxn ang="0">
                      <a:pos x="874" y="810"/>
                    </a:cxn>
                    <a:cxn ang="0">
                      <a:pos x="830" y="758"/>
                    </a:cxn>
                    <a:cxn ang="0">
                      <a:pos x="778" y="710"/>
                    </a:cxn>
                    <a:cxn ang="0">
                      <a:pos x="702" y="662"/>
                    </a:cxn>
                    <a:cxn ang="0">
                      <a:pos x="614" y="646"/>
                    </a:cxn>
                    <a:cxn ang="0">
                      <a:pos x="506" y="594"/>
                    </a:cxn>
                    <a:cxn ang="0">
                      <a:pos x="462" y="506"/>
                    </a:cxn>
                    <a:cxn ang="0">
                      <a:pos x="430" y="462"/>
                    </a:cxn>
                    <a:cxn ang="0">
                      <a:pos x="382" y="430"/>
                    </a:cxn>
                    <a:cxn ang="0">
                      <a:pos x="342" y="370"/>
                    </a:cxn>
                    <a:cxn ang="0">
                      <a:pos x="354" y="414"/>
                    </a:cxn>
                    <a:cxn ang="0">
                      <a:pos x="418" y="494"/>
                    </a:cxn>
                    <a:cxn ang="0">
                      <a:pos x="422" y="526"/>
                    </a:cxn>
                    <a:cxn ang="0">
                      <a:pos x="394" y="498"/>
                    </a:cxn>
                    <a:cxn ang="0">
                      <a:pos x="354" y="466"/>
                    </a:cxn>
                    <a:cxn ang="0">
                      <a:pos x="314" y="402"/>
                    </a:cxn>
                    <a:cxn ang="0">
                      <a:pos x="266" y="346"/>
                    </a:cxn>
                    <a:cxn ang="0">
                      <a:pos x="210" y="314"/>
                    </a:cxn>
                    <a:cxn ang="0">
                      <a:pos x="154" y="238"/>
                    </a:cxn>
                    <a:cxn ang="0">
                      <a:pos x="66" y="66"/>
                    </a:cxn>
                    <a:cxn ang="0">
                      <a:pos x="34" y="38"/>
                    </a:cxn>
                    <a:cxn ang="0">
                      <a:pos x="46" y="22"/>
                    </a:cxn>
                    <a:cxn ang="0">
                      <a:pos x="102" y="70"/>
                    </a:cxn>
                  </a:cxnLst>
                  <a:rect l="0" t="0" r="r" b="b"/>
                  <a:pathLst>
                    <a:path w="984" h="844">
                      <a:moveTo>
                        <a:pt x="82" y="38"/>
                      </a:moveTo>
                      <a:lnTo>
                        <a:pt x="406" y="6"/>
                      </a:lnTo>
                      <a:cubicBezTo>
                        <a:pt x="497" y="22"/>
                        <a:pt x="465" y="0"/>
                        <a:pt x="474" y="54"/>
                      </a:cubicBezTo>
                      <a:cubicBezTo>
                        <a:pt x="492" y="48"/>
                        <a:pt x="484" y="40"/>
                        <a:pt x="502" y="34"/>
                      </a:cubicBezTo>
                      <a:cubicBezTo>
                        <a:pt x="510" y="37"/>
                        <a:pt x="517" y="46"/>
                        <a:pt x="526" y="46"/>
                      </a:cubicBezTo>
                      <a:cubicBezTo>
                        <a:pt x="534" y="46"/>
                        <a:pt x="550" y="38"/>
                        <a:pt x="550" y="38"/>
                      </a:cubicBezTo>
                      <a:cubicBezTo>
                        <a:pt x="556" y="55"/>
                        <a:pt x="552" y="60"/>
                        <a:pt x="542" y="74"/>
                      </a:cubicBezTo>
                      <a:cubicBezTo>
                        <a:pt x="555" y="114"/>
                        <a:pt x="550" y="102"/>
                        <a:pt x="578" y="130"/>
                      </a:cubicBezTo>
                      <a:cubicBezTo>
                        <a:pt x="584" y="148"/>
                        <a:pt x="590" y="148"/>
                        <a:pt x="606" y="138"/>
                      </a:cubicBezTo>
                      <a:cubicBezTo>
                        <a:pt x="600" y="119"/>
                        <a:pt x="594" y="107"/>
                        <a:pt x="586" y="90"/>
                      </a:cubicBezTo>
                      <a:cubicBezTo>
                        <a:pt x="583" y="82"/>
                        <a:pt x="578" y="66"/>
                        <a:pt x="578" y="66"/>
                      </a:cubicBezTo>
                      <a:cubicBezTo>
                        <a:pt x="585" y="44"/>
                        <a:pt x="597" y="56"/>
                        <a:pt x="606" y="70"/>
                      </a:cubicBezTo>
                      <a:cubicBezTo>
                        <a:pt x="609" y="86"/>
                        <a:pt x="608" y="117"/>
                        <a:pt x="626" y="90"/>
                      </a:cubicBezTo>
                      <a:cubicBezTo>
                        <a:pt x="648" y="97"/>
                        <a:pt x="646" y="104"/>
                        <a:pt x="642" y="126"/>
                      </a:cubicBezTo>
                      <a:cubicBezTo>
                        <a:pt x="650" y="150"/>
                        <a:pt x="665" y="141"/>
                        <a:pt x="682" y="130"/>
                      </a:cubicBezTo>
                      <a:cubicBezTo>
                        <a:pt x="689" y="108"/>
                        <a:pt x="673" y="124"/>
                        <a:pt x="682" y="98"/>
                      </a:cubicBezTo>
                      <a:cubicBezTo>
                        <a:pt x="683" y="94"/>
                        <a:pt x="690" y="96"/>
                        <a:pt x="694" y="94"/>
                      </a:cubicBezTo>
                      <a:cubicBezTo>
                        <a:pt x="698" y="92"/>
                        <a:pt x="702" y="89"/>
                        <a:pt x="706" y="86"/>
                      </a:cubicBezTo>
                      <a:cubicBezTo>
                        <a:pt x="717" y="54"/>
                        <a:pt x="688" y="54"/>
                        <a:pt x="742" y="46"/>
                      </a:cubicBezTo>
                      <a:cubicBezTo>
                        <a:pt x="748" y="27"/>
                        <a:pt x="741" y="9"/>
                        <a:pt x="762" y="2"/>
                      </a:cubicBezTo>
                      <a:cubicBezTo>
                        <a:pt x="788" y="11"/>
                        <a:pt x="777" y="38"/>
                        <a:pt x="802" y="46"/>
                      </a:cubicBezTo>
                      <a:cubicBezTo>
                        <a:pt x="831" y="36"/>
                        <a:pt x="805" y="63"/>
                        <a:pt x="798" y="70"/>
                      </a:cubicBezTo>
                      <a:cubicBezTo>
                        <a:pt x="789" y="96"/>
                        <a:pt x="787" y="96"/>
                        <a:pt x="802" y="118"/>
                      </a:cubicBezTo>
                      <a:cubicBezTo>
                        <a:pt x="801" y="122"/>
                        <a:pt x="801" y="127"/>
                        <a:pt x="798" y="130"/>
                      </a:cubicBezTo>
                      <a:cubicBezTo>
                        <a:pt x="794" y="133"/>
                        <a:pt x="784" y="129"/>
                        <a:pt x="782" y="134"/>
                      </a:cubicBezTo>
                      <a:cubicBezTo>
                        <a:pt x="780" y="142"/>
                        <a:pt x="790" y="158"/>
                        <a:pt x="790" y="158"/>
                      </a:cubicBezTo>
                      <a:cubicBezTo>
                        <a:pt x="786" y="161"/>
                        <a:pt x="783" y="165"/>
                        <a:pt x="778" y="166"/>
                      </a:cubicBezTo>
                      <a:cubicBezTo>
                        <a:pt x="774" y="167"/>
                        <a:pt x="769" y="159"/>
                        <a:pt x="766" y="162"/>
                      </a:cubicBezTo>
                      <a:cubicBezTo>
                        <a:pt x="758" y="170"/>
                        <a:pt x="794" y="182"/>
                        <a:pt x="794" y="182"/>
                      </a:cubicBezTo>
                      <a:cubicBezTo>
                        <a:pt x="804" y="211"/>
                        <a:pt x="775" y="190"/>
                        <a:pt x="762" y="186"/>
                      </a:cubicBezTo>
                      <a:cubicBezTo>
                        <a:pt x="767" y="194"/>
                        <a:pt x="773" y="202"/>
                        <a:pt x="778" y="210"/>
                      </a:cubicBezTo>
                      <a:cubicBezTo>
                        <a:pt x="783" y="218"/>
                        <a:pt x="802" y="226"/>
                        <a:pt x="802" y="226"/>
                      </a:cubicBezTo>
                      <a:cubicBezTo>
                        <a:pt x="813" y="242"/>
                        <a:pt x="804" y="245"/>
                        <a:pt x="810" y="262"/>
                      </a:cubicBezTo>
                      <a:cubicBezTo>
                        <a:pt x="803" y="282"/>
                        <a:pt x="793" y="301"/>
                        <a:pt x="786" y="322"/>
                      </a:cubicBezTo>
                      <a:cubicBezTo>
                        <a:pt x="783" y="330"/>
                        <a:pt x="778" y="346"/>
                        <a:pt x="778" y="346"/>
                      </a:cubicBezTo>
                      <a:cubicBezTo>
                        <a:pt x="785" y="366"/>
                        <a:pt x="817" y="394"/>
                        <a:pt x="830" y="414"/>
                      </a:cubicBezTo>
                      <a:cubicBezTo>
                        <a:pt x="835" y="422"/>
                        <a:pt x="841" y="430"/>
                        <a:pt x="846" y="438"/>
                      </a:cubicBezTo>
                      <a:cubicBezTo>
                        <a:pt x="849" y="442"/>
                        <a:pt x="854" y="450"/>
                        <a:pt x="854" y="450"/>
                      </a:cubicBezTo>
                      <a:cubicBezTo>
                        <a:pt x="853" y="457"/>
                        <a:pt x="855" y="466"/>
                        <a:pt x="850" y="470"/>
                      </a:cubicBezTo>
                      <a:cubicBezTo>
                        <a:pt x="844" y="475"/>
                        <a:pt x="831" y="451"/>
                        <a:pt x="830" y="450"/>
                      </a:cubicBezTo>
                      <a:cubicBezTo>
                        <a:pt x="811" y="431"/>
                        <a:pt x="789" y="421"/>
                        <a:pt x="774" y="398"/>
                      </a:cubicBezTo>
                      <a:cubicBezTo>
                        <a:pt x="769" y="379"/>
                        <a:pt x="766" y="371"/>
                        <a:pt x="746" y="378"/>
                      </a:cubicBezTo>
                      <a:cubicBezTo>
                        <a:pt x="717" y="368"/>
                        <a:pt x="730" y="368"/>
                        <a:pt x="706" y="374"/>
                      </a:cubicBezTo>
                      <a:cubicBezTo>
                        <a:pt x="688" y="402"/>
                        <a:pt x="699" y="395"/>
                        <a:pt x="678" y="402"/>
                      </a:cubicBezTo>
                      <a:cubicBezTo>
                        <a:pt x="654" y="386"/>
                        <a:pt x="650" y="390"/>
                        <a:pt x="618" y="394"/>
                      </a:cubicBezTo>
                      <a:cubicBezTo>
                        <a:pt x="607" y="411"/>
                        <a:pt x="601" y="426"/>
                        <a:pt x="590" y="442"/>
                      </a:cubicBezTo>
                      <a:cubicBezTo>
                        <a:pt x="600" y="471"/>
                        <a:pt x="593" y="459"/>
                        <a:pt x="606" y="478"/>
                      </a:cubicBezTo>
                      <a:cubicBezTo>
                        <a:pt x="593" y="518"/>
                        <a:pt x="622" y="548"/>
                        <a:pt x="642" y="578"/>
                      </a:cubicBezTo>
                      <a:cubicBezTo>
                        <a:pt x="651" y="591"/>
                        <a:pt x="651" y="601"/>
                        <a:pt x="666" y="606"/>
                      </a:cubicBezTo>
                      <a:cubicBezTo>
                        <a:pt x="680" y="627"/>
                        <a:pt x="691" y="623"/>
                        <a:pt x="710" y="610"/>
                      </a:cubicBezTo>
                      <a:cubicBezTo>
                        <a:pt x="729" y="616"/>
                        <a:pt x="729" y="606"/>
                        <a:pt x="734" y="590"/>
                      </a:cubicBezTo>
                      <a:cubicBezTo>
                        <a:pt x="735" y="577"/>
                        <a:pt x="731" y="562"/>
                        <a:pt x="738" y="550"/>
                      </a:cubicBezTo>
                      <a:cubicBezTo>
                        <a:pt x="742" y="543"/>
                        <a:pt x="762" y="542"/>
                        <a:pt x="762" y="542"/>
                      </a:cubicBezTo>
                      <a:cubicBezTo>
                        <a:pt x="783" y="547"/>
                        <a:pt x="786" y="552"/>
                        <a:pt x="774" y="570"/>
                      </a:cubicBezTo>
                      <a:cubicBezTo>
                        <a:pt x="779" y="590"/>
                        <a:pt x="790" y="605"/>
                        <a:pt x="770" y="618"/>
                      </a:cubicBezTo>
                      <a:cubicBezTo>
                        <a:pt x="769" y="622"/>
                        <a:pt x="764" y="626"/>
                        <a:pt x="766" y="630"/>
                      </a:cubicBezTo>
                      <a:cubicBezTo>
                        <a:pt x="768" y="634"/>
                        <a:pt x="775" y="634"/>
                        <a:pt x="778" y="638"/>
                      </a:cubicBezTo>
                      <a:cubicBezTo>
                        <a:pt x="788" y="651"/>
                        <a:pt x="786" y="660"/>
                        <a:pt x="802" y="670"/>
                      </a:cubicBezTo>
                      <a:cubicBezTo>
                        <a:pt x="810" y="667"/>
                        <a:pt x="818" y="665"/>
                        <a:pt x="826" y="662"/>
                      </a:cubicBezTo>
                      <a:cubicBezTo>
                        <a:pt x="830" y="661"/>
                        <a:pt x="838" y="658"/>
                        <a:pt x="838" y="658"/>
                      </a:cubicBezTo>
                      <a:cubicBezTo>
                        <a:pt x="857" y="664"/>
                        <a:pt x="864" y="680"/>
                        <a:pt x="870" y="698"/>
                      </a:cubicBezTo>
                      <a:cubicBezTo>
                        <a:pt x="859" y="731"/>
                        <a:pt x="887" y="794"/>
                        <a:pt x="922" y="806"/>
                      </a:cubicBezTo>
                      <a:cubicBezTo>
                        <a:pt x="938" y="801"/>
                        <a:pt x="941" y="792"/>
                        <a:pt x="958" y="798"/>
                      </a:cubicBezTo>
                      <a:cubicBezTo>
                        <a:pt x="984" y="837"/>
                        <a:pt x="928" y="784"/>
                        <a:pt x="942" y="826"/>
                      </a:cubicBezTo>
                      <a:cubicBezTo>
                        <a:pt x="936" y="844"/>
                        <a:pt x="930" y="844"/>
                        <a:pt x="914" y="834"/>
                      </a:cubicBezTo>
                      <a:cubicBezTo>
                        <a:pt x="903" y="817"/>
                        <a:pt x="890" y="821"/>
                        <a:pt x="874" y="810"/>
                      </a:cubicBezTo>
                      <a:cubicBezTo>
                        <a:pt x="851" y="776"/>
                        <a:pt x="882" y="816"/>
                        <a:pt x="854" y="794"/>
                      </a:cubicBezTo>
                      <a:cubicBezTo>
                        <a:pt x="843" y="785"/>
                        <a:pt x="840" y="768"/>
                        <a:pt x="830" y="758"/>
                      </a:cubicBezTo>
                      <a:cubicBezTo>
                        <a:pt x="824" y="739"/>
                        <a:pt x="817" y="724"/>
                        <a:pt x="798" y="718"/>
                      </a:cubicBezTo>
                      <a:cubicBezTo>
                        <a:pt x="791" y="696"/>
                        <a:pt x="800" y="712"/>
                        <a:pt x="778" y="710"/>
                      </a:cubicBezTo>
                      <a:cubicBezTo>
                        <a:pt x="767" y="709"/>
                        <a:pt x="746" y="702"/>
                        <a:pt x="746" y="702"/>
                      </a:cubicBezTo>
                      <a:cubicBezTo>
                        <a:pt x="729" y="691"/>
                        <a:pt x="720" y="674"/>
                        <a:pt x="702" y="662"/>
                      </a:cubicBezTo>
                      <a:cubicBezTo>
                        <a:pt x="694" y="665"/>
                        <a:pt x="687" y="673"/>
                        <a:pt x="678" y="674"/>
                      </a:cubicBezTo>
                      <a:cubicBezTo>
                        <a:pt x="657" y="677"/>
                        <a:pt x="630" y="657"/>
                        <a:pt x="614" y="646"/>
                      </a:cubicBezTo>
                      <a:cubicBezTo>
                        <a:pt x="600" y="637"/>
                        <a:pt x="580" y="639"/>
                        <a:pt x="566" y="630"/>
                      </a:cubicBezTo>
                      <a:cubicBezTo>
                        <a:pt x="546" y="617"/>
                        <a:pt x="525" y="607"/>
                        <a:pt x="506" y="594"/>
                      </a:cubicBezTo>
                      <a:cubicBezTo>
                        <a:pt x="513" y="572"/>
                        <a:pt x="509" y="551"/>
                        <a:pt x="490" y="538"/>
                      </a:cubicBezTo>
                      <a:cubicBezTo>
                        <a:pt x="485" y="522"/>
                        <a:pt x="476" y="515"/>
                        <a:pt x="462" y="506"/>
                      </a:cubicBezTo>
                      <a:cubicBezTo>
                        <a:pt x="441" y="474"/>
                        <a:pt x="469" y="513"/>
                        <a:pt x="442" y="486"/>
                      </a:cubicBezTo>
                      <a:cubicBezTo>
                        <a:pt x="436" y="480"/>
                        <a:pt x="436" y="468"/>
                        <a:pt x="430" y="462"/>
                      </a:cubicBezTo>
                      <a:cubicBezTo>
                        <a:pt x="427" y="459"/>
                        <a:pt x="422" y="459"/>
                        <a:pt x="418" y="458"/>
                      </a:cubicBezTo>
                      <a:cubicBezTo>
                        <a:pt x="407" y="447"/>
                        <a:pt x="382" y="430"/>
                        <a:pt x="382" y="430"/>
                      </a:cubicBezTo>
                      <a:cubicBezTo>
                        <a:pt x="371" y="413"/>
                        <a:pt x="358" y="399"/>
                        <a:pt x="346" y="382"/>
                      </a:cubicBezTo>
                      <a:cubicBezTo>
                        <a:pt x="344" y="378"/>
                        <a:pt x="345" y="373"/>
                        <a:pt x="342" y="370"/>
                      </a:cubicBezTo>
                      <a:cubicBezTo>
                        <a:pt x="339" y="367"/>
                        <a:pt x="334" y="367"/>
                        <a:pt x="330" y="366"/>
                      </a:cubicBezTo>
                      <a:cubicBezTo>
                        <a:pt x="322" y="390"/>
                        <a:pt x="342" y="398"/>
                        <a:pt x="354" y="414"/>
                      </a:cubicBezTo>
                      <a:cubicBezTo>
                        <a:pt x="368" y="432"/>
                        <a:pt x="372" y="446"/>
                        <a:pt x="390" y="458"/>
                      </a:cubicBezTo>
                      <a:cubicBezTo>
                        <a:pt x="409" y="487"/>
                        <a:pt x="399" y="475"/>
                        <a:pt x="418" y="494"/>
                      </a:cubicBezTo>
                      <a:cubicBezTo>
                        <a:pt x="423" y="510"/>
                        <a:pt x="428" y="517"/>
                        <a:pt x="442" y="526"/>
                      </a:cubicBezTo>
                      <a:cubicBezTo>
                        <a:pt x="450" y="550"/>
                        <a:pt x="432" y="533"/>
                        <a:pt x="422" y="526"/>
                      </a:cubicBezTo>
                      <a:cubicBezTo>
                        <a:pt x="399" y="492"/>
                        <a:pt x="430" y="532"/>
                        <a:pt x="402" y="510"/>
                      </a:cubicBezTo>
                      <a:cubicBezTo>
                        <a:pt x="398" y="507"/>
                        <a:pt x="397" y="501"/>
                        <a:pt x="394" y="498"/>
                      </a:cubicBezTo>
                      <a:cubicBezTo>
                        <a:pt x="391" y="495"/>
                        <a:pt x="386" y="493"/>
                        <a:pt x="382" y="490"/>
                      </a:cubicBezTo>
                      <a:cubicBezTo>
                        <a:pt x="377" y="474"/>
                        <a:pt x="370" y="471"/>
                        <a:pt x="354" y="466"/>
                      </a:cubicBezTo>
                      <a:cubicBezTo>
                        <a:pt x="344" y="452"/>
                        <a:pt x="340" y="447"/>
                        <a:pt x="346" y="430"/>
                      </a:cubicBezTo>
                      <a:cubicBezTo>
                        <a:pt x="338" y="418"/>
                        <a:pt x="314" y="402"/>
                        <a:pt x="314" y="402"/>
                      </a:cubicBezTo>
                      <a:cubicBezTo>
                        <a:pt x="306" y="390"/>
                        <a:pt x="298" y="378"/>
                        <a:pt x="290" y="366"/>
                      </a:cubicBezTo>
                      <a:cubicBezTo>
                        <a:pt x="284" y="357"/>
                        <a:pt x="273" y="354"/>
                        <a:pt x="266" y="346"/>
                      </a:cubicBezTo>
                      <a:cubicBezTo>
                        <a:pt x="263" y="342"/>
                        <a:pt x="262" y="337"/>
                        <a:pt x="258" y="334"/>
                      </a:cubicBezTo>
                      <a:cubicBezTo>
                        <a:pt x="243" y="324"/>
                        <a:pt x="225" y="324"/>
                        <a:pt x="210" y="314"/>
                      </a:cubicBezTo>
                      <a:cubicBezTo>
                        <a:pt x="201" y="300"/>
                        <a:pt x="194" y="291"/>
                        <a:pt x="178" y="286"/>
                      </a:cubicBezTo>
                      <a:cubicBezTo>
                        <a:pt x="160" y="260"/>
                        <a:pt x="192" y="247"/>
                        <a:pt x="154" y="238"/>
                      </a:cubicBezTo>
                      <a:cubicBezTo>
                        <a:pt x="111" y="209"/>
                        <a:pt x="106" y="149"/>
                        <a:pt x="90" y="102"/>
                      </a:cubicBezTo>
                      <a:cubicBezTo>
                        <a:pt x="86" y="90"/>
                        <a:pt x="76" y="73"/>
                        <a:pt x="66" y="66"/>
                      </a:cubicBezTo>
                      <a:cubicBezTo>
                        <a:pt x="58" y="60"/>
                        <a:pt x="42" y="50"/>
                        <a:pt x="42" y="50"/>
                      </a:cubicBezTo>
                      <a:cubicBezTo>
                        <a:pt x="39" y="46"/>
                        <a:pt x="38" y="41"/>
                        <a:pt x="34" y="38"/>
                      </a:cubicBezTo>
                      <a:cubicBezTo>
                        <a:pt x="27" y="34"/>
                        <a:pt x="10" y="30"/>
                        <a:pt x="10" y="30"/>
                      </a:cubicBezTo>
                      <a:cubicBezTo>
                        <a:pt x="0" y="1"/>
                        <a:pt x="31" y="17"/>
                        <a:pt x="46" y="22"/>
                      </a:cubicBezTo>
                      <a:cubicBezTo>
                        <a:pt x="65" y="51"/>
                        <a:pt x="61" y="41"/>
                        <a:pt x="86" y="58"/>
                      </a:cubicBezTo>
                      <a:cubicBezTo>
                        <a:pt x="94" y="70"/>
                        <a:pt x="94" y="93"/>
                        <a:pt x="102" y="70"/>
                      </a:cubicBezTo>
                      <a:cubicBezTo>
                        <a:pt x="95" y="49"/>
                        <a:pt x="82" y="62"/>
                        <a:pt x="82" y="38"/>
                      </a:cubicBez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363" name="Freeform 45"/>
                <p:cNvSpPr>
                  <a:spLocks/>
                </p:cNvSpPr>
                <p:nvPr userDrawn="1"/>
              </p:nvSpPr>
              <p:spPr bwMode="ltGray">
                <a:xfrm>
                  <a:off x="3701" y="1645"/>
                  <a:ext cx="45" cy="61"/>
                </a:xfrm>
                <a:custGeom>
                  <a:avLst/>
                  <a:gdLst/>
                  <a:ahLst/>
                  <a:cxnLst>
                    <a:cxn ang="0">
                      <a:pos x="6" y="28"/>
                    </a:cxn>
                    <a:cxn ang="0">
                      <a:pos x="10" y="48"/>
                    </a:cxn>
                    <a:cxn ang="0">
                      <a:pos x="6" y="28"/>
                    </a:cxn>
                  </a:cxnLst>
                  <a:rect l="0" t="0" r="r" b="b"/>
                  <a:pathLst>
                    <a:path w="36" h="48">
                      <a:moveTo>
                        <a:pt x="6" y="28"/>
                      </a:moveTo>
                      <a:cubicBezTo>
                        <a:pt x="25" y="0"/>
                        <a:pt x="36" y="31"/>
                        <a:pt x="10" y="48"/>
                      </a:cubicBezTo>
                      <a:cubicBezTo>
                        <a:pt x="0" y="34"/>
                        <a:pt x="0" y="40"/>
                        <a:pt x="6" y="28"/>
                      </a:cubicBez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364" name="Freeform 46"/>
                <p:cNvSpPr>
                  <a:spLocks/>
                </p:cNvSpPr>
                <p:nvPr userDrawn="1"/>
              </p:nvSpPr>
              <p:spPr bwMode="ltGray">
                <a:xfrm>
                  <a:off x="3670" y="1624"/>
                  <a:ext cx="44" cy="47"/>
                </a:xfrm>
                <a:custGeom>
                  <a:avLst/>
                  <a:gdLst/>
                  <a:ahLst/>
                  <a:cxnLst>
                    <a:cxn ang="0">
                      <a:pos x="0" y="5"/>
                    </a:cxn>
                    <a:cxn ang="0">
                      <a:pos x="12" y="1"/>
                    </a:cxn>
                    <a:cxn ang="0">
                      <a:pos x="36" y="17"/>
                    </a:cxn>
                    <a:cxn ang="0">
                      <a:pos x="8" y="17"/>
                    </a:cxn>
                    <a:cxn ang="0">
                      <a:pos x="0" y="5"/>
                    </a:cxn>
                  </a:cxnLst>
                  <a:rect l="0" t="0" r="r" b="b"/>
                  <a:pathLst>
                    <a:path w="36" h="37">
                      <a:moveTo>
                        <a:pt x="0" y="5"/>
                      </a:moveTo>
                      <a:cubicBezTo>
                        <a:pt x="4" y="4"/>
                        <a:pt x="8" y="0"/>
                        <a:pt x="12" y="1"/>
                      </a:cubicBezTo>
                      <a:cubicBezTo>
                        <a:pt x="21" y="4"/>
                        <a:pt x="36" y="17"/>
                        <a:pt x="36" y="17"/>
                      </a:cubicBezTo>
                      <a:cubicBezTo>
                        <a:pt x="29" y="37"/>
                        <a:pt x="22" y="26"/>
                        <a:pt x="8" y="17"/>
                      </a:cubicBezTo>
                      <a:cubicBezTo>
                        <a:pt x="5" y="13"/>
                        <a:pt x="0" y="5"/>
                        <a:pt x="0" y="5"/>
                      </a:cubicBez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365" name="Freeform 47"/>
                <p:cNvSpPr>
                  <a:spLocks/>
                </p:cNvSpPr>
                <p:nvPr userDrawn="1"/>
              </p:nvSpPr>
              <p:spPr bwMode="ltGray">
                <a:xfrm>
                  <a:off x="5074" y="1513"/>
                  <a:ext cx="210" cy="124"/>
                </a:xfrm>
                <a:custGeom>
                  <a:avLst/>
                  <a:gdLst/>
                  <a:ahLst/>
                  <a:cxnLst>
                    <a:cxn ang="0">
                      <a:pos x="0" y="49"/>
                    </a:cxn>
                    <a:cxn ang="0">
                      <a:pos x="28" y="25"/>
                    </a:cxn>
                    <a:cxn ang="0">
                      <a:pos x="56" y="21"/>
                    </a:cxn>
                    <a:cxn ang="0">
                      <a:pos x="80" y="9"/>
                    </a:cxn>
                    <a:cxn ang="0">
                      <a:pos x="64" y="25"/>
                    </a:cxn>
                    <a:cxn ang="0">
                      <a:pos x="124" y="49"/>
                    </a:cxn>
                    <a:cxn ang="0">
                      <a:pos x="160" y="65"/>
                    </a:cxn>
                    <a:cxn ang="0">
                      <a:pos x="116" y="77"/>
                    </a:cxn>
                    <a:cxn ang="0">
                      <a:pos x="88" y="57"/>
                    </a:cxn>
                    <a:cxn ang="0">
                      <a:pos x="76" y="53"/>
                    </a:cxn>
                    <a:cxn ang="0">
                      <a:pos x="24" y="41"/>
                    </a:cxn>
                    <a:cxn ang="0">
                      <a:pos x="0" y="49"/>
                    </a:cxn>
                  </a:cxnLst>
                  <a:rect l="0" t="0" r="r" b="b"/>
                  <a:pathLst>
                    <a:path w="170" h="96">
                      <a:moveTo>
                        <a:pt x="0" y="49"/>
                      </a:moveTo>
                      <a:cubicBezTo>
                        <a:pt x="5" y="33"/>
                        <a:pt x="12" y="30"/>
                        <a:pt x="28" y="25"/>
                      </a:cubicBezTo>
                      <a:cubicBezTo>
                        <a:pt x="20" y="0"/>
                        <a:pt x="42" y="16"/>
                        <a:pt x="56" y="21"/>
                      </a:cubicBezTo>
                      <a:cubicBezTo>
                        <a:pt x="56" y="21"/>
                        <a:pt x="77" y="6"/>
                        <a:pt x="80" y="9"/>
                      </a:cubicBezTo>
                      <a:cubicBezTo>
                        <a:pt x="85" y="14"/>
                        <a:pt x="71" y="23"/>
                        <a:pt x="64" y="25"/>
                      </a:cubicBezTo>
                      <a:cubicBezTo>
                        <a:pt x="82" y="37"/>
                        <a:pt x="103" y="42"/>
                        <a:pt x="124" y="49"/>
                      </a:cubicBezTo>
                      <a:cubicBezTo>
                        <a:pt x="136" y="53"/>
                        <a:pt x="160" y="65"/>
                        <a:pt x="160" y="65"/>
                      </a:cubicBezTo>
                      <a:cubicBezTo>
                        <a:pt x="170" y="96"/>
                        <a:pt x="134" y="83"/>
                        <a:pt x="116" y="77"/>
                      </a:cubicBezTo>
                      <a:cubicBezTo>
                        <a:pt x="109" y="57"/>
                        <a:pt x="116" y="66"/>
                        <a:pt x="88" y="57"/>
                      </a:cubicBezTo>
                      <a:cubicBezTo>
                        <a:pt x="84" y="56"/>
                        <a:pt x="76" y="53"/>
                        <a:pt x="76" y="53"/>
                      </a:cubicBezTo>
                      <a:cubicBezTo>
                        <a:pt x="57" y="34"/>
                        <a:pt x="53" y="37"/>
                        <a:pt x="24" y="41"/>
                      </a:cubicBezTo>
                      <a:cubicBezTo>
                        <a:pt x="9" y="51"/>
                        <a:pt x="17" y="49"/>
                        <a:pt x="0" y="49"/>
                      </a:cubicBez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366" name="Freeform 48"/>
                <p:cNvSpPr>
                  <a:spLocks/>
                </p:cNvSpPr>
                <p:nvPr userDrawn="1"/>
              </p:nvSpPr>
              <p:spPr bwMode="ltGray">
                <a:xfrm>
                  <a:off x="5296" y="1615"/>
                  <a:ext cx="171" cy="56"/>
                </a:xfrm>
                <a:custGeom>
                  <a:avLst/>
                  <a:gdLst/>
                  <a:ahLst/>
                  <a:cxnLst>
                    <a:cxn ang="0">
                      <a:pos x="0" y="0"/>
                    </a:cxn>
                    <a:cxn ang="0">
                      <a:pos x="52" y="4"/>
                    </a:cxn>
                    <a:cxn ang="0">
                      <a:pos x="88" y="24"/>
                    </a:cxn>
                    <a:cxn ang="0">
                      <a:pos x="112" y="20"/>
                    </a:cxn>
                    <a:cxn ang="0">
                      <a:pos x="108" y="44"/>
                    </a:cxn>
                    <a:cxn ang="0">
                      <a:pos x="64" y="40"/>
                    </a:cxn>
                    <a:cxn ang="0">
                      <a:pos x="0" y="36"/>
                    </a:cxn>
                    <a:cxn ang="0">
                      <a:pos x="28" y="20"/>
                    </a:cxn>
                    <a:cxn ang="0">
                      <a:pos x="0" y="0"/>
                    </a:cxn>
                  </a:cxnLst>
                  <a:rect l="0" t="0" r="r" b="b"/>
                  <a:pathLst>
                    <a:path w="138" h="44">
                      <a:moveTo>
                        <a:pt x="0" y="0"/>
                      </a:moveTo>
                      <a:cubicBezTo>
                        <a:pt x="19" y="3"/>
                        <a:pt x="35" y="10"/>
                        <a:pt x="52" y="4"/>
                      </a:cubicBezTo>
                      <a:cubicBezTo>
                        <a:pt x="87" y="11"/>
                        <a:pt x="61" y="15"/>
                        <a:pt x="88" y="24"/>
                      </a:cubicBezTo>
                      <a:cubicBezTo>
                        <a:pt x="96" y="23"/>
                        <a:pt x="104" y="19"/>
                        <a:pt x="112" y="20"/>
                      </a:cubicBezTo>
                      <a:cubicBezTo>
                        <a:pt x="138" y="23"/>
                        <a:pt x="118" y="41"/>
                        <a:pt x="108" y="44"/>
                      </a:cubicBezTo>
                      <a:cubicBezTo>
                        <a:pt x="78" y="34"/>
                        <a:pt x="92" y="34"/>
                        <a:pt x="64" y="40"/>
                      </a:cubicBezTo>
                      <a:cubicBezTo>
                        <a:pt x="41" y="37"/>
                        <a:pt x="22" y="41"/>
                        <a:pt x="0" y="36"/>
                      </a:cubicBezTo>
                      <a:cubicBezTo>
                        <a:pt x="6" y="11"/>
                        <a:pt x="7" y="27"/>
                        <a:pt x="28" y="20"/>
                      </a:cubicBezTo>
                      <a:cubicBezTo>
                        <a:pt x="17" y="13"/>
                        <a:pt x="0" y="13"/>
                        <a:pt x="0" y="0"/>
                      </a:cubicBez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367" name="Freeform 49"/>
                <p:cNvSpPr>
                  <a:spLocks/>
                </p:cNvSpPr>
                <p:nvPr userDrawn="1"/>
              </p:nvSpPr>
              <p:spPr bwMode="ltGray">
                <a:xfrm>
                  <a:off x="5206" y="1644"/>
                  <a:ext cx="71" cy="53"/>
                </a:xfrm>
                <a:custGeom>
                  <a:avLst/>
                  <a:gdLst/>
                  <a:ahLst/>
                  <a:cxnLst>
                    <a:cxn ang="0">
                      <a:pos x="17" y="25"/>
                    </a:cxn>
                    <a:cxn ang="0">
                      <a:pos x="37" y="13"/>
                    </a:cxn>
                    <a:cxn ang="0">
                      <a:pos x="17" y="25"/>
                    </a:cxn>
                  </a:cxnLst>
                  <a:rect l="0" t="0" r="r" b="b"/>
                  <a:pathLst>
                    <a:path w="57" h="42">
                      <a:moveTo>
                        <a:pt x="17" y="25"/>
                      </a:moveTo>
                      <a:cubicBezTo>
                        <a:pt x="0" y="0"/>
                        <a:pt x="21" y="9"/>
                        <a:pt x="37" y="13"/>
                      </a:cubicBezTo>
                      <a:cubicBezTo>
                        <a:pt x="57" y="42"/>
                        <a:pt x="30" y="25"/>
                        <a:pt x="17" y="25"/>
                      </a:cubicBez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368" name="Freeform 50"/>
                <p:cNvSpPr>
                  <a:spLocks/>
                </p:cNvSpPr>
                <p:nvPr userDrawn="1"/>
              </p:nvSpPr>
              <p:spPr bwMode="ltGray">
                <a:xfrm>
                  <a:off x="5159" y="1484"/>
                  <a:ext cx="48" cy="63"/>
                </a:xfrm>
                <a:custGeom>
                  <a:avLst/>
                  <a:gdLst/>
                  <a:ahLst/>
                  <a:cxnLst>
                    <a:cxn ang="0">
                      <a:pos x="19" y="32"/>
                    </a:cxn>
                    <a:cxn ang="0">
                      <a:pos x="19" y="0"/>
                    </a:cxn>
                    <a:cxn ang="0">
                      <a:pos x="19" y="32"/>
                    </a:cxn>
                  </a:cxnLst>
                  <a:rect l="0" t="0" r="r" b="b"/>
                  <a:pathLst>
                    <a:path w="39" h="52">
                      <a:moveTo>
                        <a:pt x="19" y="32"/>
                      </a:moveTo>
                      <a:cubicBezTo>
                        <a:pt x="13" y="14"/>
                        <a:pt x="0" y="13"/>
                        <a:pt x="19" y="0"/>
                      </a:cubicBezTo>
                      <a:cubicBezTo>
                        <a:pt x="23" y="5"/>
                        <a:pt x="39" y="52"/>
                        <a:pt x="19" y="32"/>
                      </a:cubicBez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369" name="Freeform 51"/>
                <p:cNvSpPr>
                  <a:spLocks/>
                </p:cNvSpPr>
                <p:nvPr userDrawn="1"/>
              </p:nvSpPr>
              <p:spPr bwMode="ltGray">
                <a:xfrm>
                  <a:off x="5528" y="1685"/>
                  <a:ext cx="55" cy="99"/>
                </a:xfrm>
                <a:custGeom>
                  <a:avLst/>
                  <a:gdLst/>
                  <a:ahLst/>
                  <a:cxnLst>
                    <a:cxn ang="0">
                      <a:pos x="4" y="9"/>
                    </a:cxn>
                    <a:cxn ang="0">
                      <a:pos x="20" y="33"/>
                    </a:cxn>
                    <a:cxn ang="0">
                      <a:pos x="24" y="49"/>
                    </a:cxn>
                    <a:cxn ang="0">
                      <a:pos x="36" y="53"/>
                    </a:cxn>
                    <a:cxn ang="0">
                      <a:pos x="24" y="73"/>
                    </a:cxn>
                    <a:cxn ang="0">
                      <a:pos x="0" y="21"/>
                    </a:cxn>
                    <a:cxn ang="0">
                      <a:pos x="4" y="9"/>
                    </a:cxn>
                  </a:cxnLst>
                  <a:rect l="0" t="0" r="r" b="b"/>
                  <a:pathLst>
                    <a:path w="44" h="80">
                      <a:moveTo>
                        <a:pt x="4" y="9"/>
                      </a:moveTo>
                      <a:cubicBezTo>
                        <a:pt x="9" y="17"/>
                        <a:pt x="18" y="24"/>
                        <a:pt x="20" y="33"/>
                      </a:cubicBezTo>
                      <a:cubicBezTo>
                        <a:pt x="21" y="38"/>
                        <a:pt x="21" y="45"/>
                        <a:pt x="24" y="49"/>
                      </a:cubicBezTo>
                      <a:cubicBezTo>
                        <a:pt x="27" y="52"/>
                        <a:pt x="32" y="52"/>
                        <a:pt x="36" y="53"/>
                      </a:cubicBezTo>
                      <a:cubicBezTo>
                        <a:pt x="41" y="68"/>
                        <a:pt x="44" y="80"/>
                        <a:pt x="24" y="73"/>
                      </a:cubicBezTo>
                      <a:cubicBezTo>
                        <a:pt x="19" y="55"/>
                        <a:pt x="11" y="37"/>
                        <a:pt x="0" y="21"/>
                      </a:cubicBezTo>
                      <a:cubicBezTo>
                        <a:pt x="4" y="4"/>
                        <a:pt x="4" y="0"/>
                        <a:pt x="4" y="9"/>
                      </a:cubicBez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370" name="Freeform 52"/>
                <p:cNvSpPr>
                  <a:spLocks/>
                </p:cNvSpPr>
                <p:nvPr userDrawn="1"/>
              </p:nvSpPr>
              <p:spPr bwMode="ltGray">
                <a:xfrm>
                  <a:off x="4164" y="90"/>
                  <a:ext cx="858" cy="473"/>
                </a:xfrm>
                <a:custGeom>
                  <a:avLst/>
                  <a:gdLst/>
                  <a:ahLst/>
                  <a:cxnLst>
                    <a:cxn ang="0">
                      <a:pos x="164" y="0"/>
                    </a:cxn>
                    <a:cxn ang="0">
                      <a:pos x="340" y="68"/>
                    </a:cxn>
                    <a:cxn ang="0">
                      <a:pos x="484" y="132"/>
                    </a:cxn>
                    <a:cxn ang="0">
                      <a:pos x="612" y="200"/>
                    </a:cxn>
                    <a:cxn ang="0">
                      <a:pos x="588" y="208"/>
                    </a:cxn>
                    <a:cxn ang="0">
                      <a:pos x="592" y="248"/>
                    </a:cxn>
                    <a:cxn ang="0">
                      <a:pos x="596" y="268"/>
                    </a:cxn>
                    <a:cxn ang="0">
                      <a:pos x="608" y="304"/>
                    </a:cxn>
                    <a:cxn ang="0">
                      <a:pos x="624" y="328"/>
                    </a:cxn>
                    <a:cxn ang="0">
                      <a:pos x="684" y="356"/>
                    </a:cxn>
                    <a:cxn ang="0">
                      <a:pos x="676" y="376"/>
                    </a:cxn>
                    <a:cxn ang="0">
                      <a:pos x="572" y="340"/>
                    </a:cxn>
                    <a:cxn ang="0">
                      <a:pos x="540" y="332"/>
                    </a:cxn>
                    <a:cxn ang="0">
                      <a:pos x="520" y="304"/>
                    </a:cxn>
                    <a:cxn ang="0">
                      <a:pos x="516" y="316"/>
                    </a:cxn>
                    <a:cxn ang="0">
                      <a:pos x="480" y="296"/>
                    </a:cxn>
                    <a:cxn ang="0">
                      <a:pos x="424" y="264"/>
                    </a:cxn>
                    <a:cxn ang="0">
                      <a:pos x="400" y="236"/>
                    </a:cxn>
                    <a:cxn ang="0">
                      <a:pos x="368" y="224"/>
                    </a:cxn>
                    <a:cxn ang="0">
                      <a:pos x="308" y="192"/>
                    </a:cxn>
                    <a:cxn ang="0">
                      <a:pos x="264" y="168"/>
                    </a:cxn>
                    <a:cxn ang="0">
                      <a:pos x="180" y="136"/>
                    </a:cxn>
                    <a:cxn ang="0">
                      <a:pos x="116" y="132"/>
                    </a:cxn>
                    <a:cxn ang="0">
                      <a:pos x="72" y="132"/>
                    </a:cxn>
                    <a:cxn ang="0">
                      <a:pos x="68" y="120"/>
                    </a:cxn>
                    <a:cxn ang="0">
                      <a:pos x="56" y="112"/>
                    </a:cxn>
                    <a:cxn ang="0">
                      <a:pos x="20" y="100"/>
                    </a:cxn>
                    <a:cxn ang="0">
                      <a:pos x="0" y="60"/>
                    </a:cxn>
                    <a:cxn ang="0">
                      <a:pos x="48" y="40"/>
                    </a:cxn>
                    <a:cxn ang="0">
                      <a:pos x="56" y="52"/>
                    </a:cxn>
                    <a:cxn ang="0">
                      <a:pos x="80" y="44"/>
                    </a:cxn>
                    <a:cxn ang="0">
                      <a:pos x="96" y="48"/>
                    </a:cxn>
                    <a:cxn ang="0">
                      <a:pos x="108" y="52"/>
                    </a:cxn>
                    <a:cxn ang="0">
                      <a:pos x="96" y="20"/>
                    </a:cxn>
                    <a:cxn ang="0">
                      <a:pos x="164" y="0"/>
                    </a:cxn>
                  </a:cxnLst>
                  <a:rect l="0" t="0" r="r" b="b"/>
                  <a:pathLst>
                    <a:path w="695" h="376">
                      <a:moveTo>
                        <a:pt x="164" y="0"/>
                      </a:moveTo>
                      <a:lnTo>
                        <a:pt x="340" y="68"/>
                      </a:lnTo>
                      <a:lnTo>
                        <a:pt x="484" y="132"/>
                      </a:lnTo>
                      <a:cubicBezTo>
                        <a:pt x="527" y="155"/>
                        <a:pt x="573" y="171"/>
                        <a:pt x="612" y="200"/>
                      </a:cubicBezTo>
                      <a:cubicBezTo>
                        <a:pt x="619" y="205"/>
                        <a:pt x="588" y="208"/>
                        <a:pt x="588" y="208"/>
                      </a:cubicBezTo>
                      <a:cubicBezTo>
                        <a:pt x="577" y="225"/>
                        <a:pt x="568" y="240"/>
                        <a:pt x="592" y="248"/>
                      </a:cubicBezTo>
                      <a:cubicBezTo>
                        <a:pt x="616" y="240"/>
                        <a:pt x="607" y="257"/>
                        <a:pt x="596" y="268"/>
                      </a:cubicBezTo>
                      <a:cubicBezTo>
                        <a:pt x="589" y="289"/>
                        <a:pt x="590" y="276"/>
                        <a:pt x="608" y="304"/>
                      </a:cubicBezTo>
                      <a:cubicBezTo>
                        <a:pt x="613" y="312"/>
                        <a:pt x="615" y="325"/>
                        <a:pt x="624" y="328"/>
                      </a:cubicBezTo>
                      <a:cubicBezTo>
                        <a:pt x="645" y="335"/>
                        <a:pt x="665" y="343"/>
                        <a:pt x="684" y="356"/>
                      </a:cubicBezTo>
                      <a:cubicBezTo>
                        <a:pt x="686" y="363"/>
                        <a:pt x="695" y="376"/>
                        <a:pt x="676" y="376"/>
                      </a:cubicBezTo>
                      <a:cubicBezTo>
                        <a:pt x="658" y="376"/>
                        <a:pt x="591" y="347"/>
                        <a:pt x="572" y="340"/>
                      </a:cubicBezTo>
                      <a:cubicBezTo>
                        <a:pt x="562" y="336"/>
                        <a:pt x="540" y="332"/>
                        <a:pt x="540" y="332"/>
                      </a:cubicBezTo>
                      <a:cubicBezTo>
                        <a:pt x="531" y="304"/>
                        <a:pt x="540" y="311"/>
                        <a:pt x="520" y="304"/>
                      </a:cubicBezTo>
                      <a:cubicBezTo>
                        <a:pt x="519" y="308"/>
                        <a:pt x="520" y="315"/>
                        <a:pt x="516" y="316"/>
                      </a:cubicBezTo>
                      <a:cubicBezTo>
                        <a:pt x="515" y="316"/>
                        <a:pt x="486" y="300"/>
                        <a:pt x="480" y="296"/>
                      </a:cubicBezTo>
                      <a:cubicBezTo>
                        <a:pt x="467" y="277"/>
                        <a:pt x="443" y="277"/>
                        <a:pt x="424" y="264"/>
                      </a:cubicBezTo>
                      <a:cubicBezTo>
                        <a:pt x="414" y="249"/>
                        <a:pt x="406" y="253"/>
                        <a:pt x="400" y="236"/>
                      </a:cubicBezTo>
                      <a:cubicBezTo>
                        <a:pt x="408" y="212"/>
                        <a:pt x="385" y="221"/>
                        <a:pt x="368" y="224"/>
                      </a:cubicBezTo>
                      <a:cubicBezTo>
                        <a:pt x="330" y="216"/>
                        <a:pt x="355" y="200"/>
                        <a:pt x="308" y="192"/>
                      </a:cubicBezTo>
                      <a:cubicBezTo>
                        <a:pt x="282" y="201"/>
                        <a:pt x="294" y="173"/>
                        <a:pt x="264" y="168"/>
                      </a:cubicBezTo>
                      <a:cubicBezTo>
                        <a:pt x="233" y="163"/>
                        <a:pt x="206" y="153"/>
                        <a:pt x="180" y="136"/>
                      </a:cubicBezTo>
                      <a:cubicBezTo>
                        <a:pt x="157" y="141"/>
                        <a:pt x="139" y="138"/>
                        <a:pt x="116" y="132"/>
                      </a:cubicBezTo>
                      <a:cubicBezTo>
                        <a:pt x="100" y="137"/>
                        <a:pt x="93" y="141"/>
                        <a:pt x="72" y="132"/>
                      </a:cubicBezTo>
                      <a:cubicBezTo>
                        <a:pt x="68" y="130"/>
                        <a:pt x="71" y="123"/>
                        <a:pt x="68" y="120"/>
                      </a:cubicBezTo>
                      <a:cubicBezTo>
                        <a:pt x="65" y="116"/>
                        <a:pt x="60" y="115"/>
                        <a:pt x="56" y="112"/>
                      </a:cubicBezTo>
                      <a:cubicBezTo>
                        <a:pt x="38" y="118"/>
                        <a:pt x="31" y="116"/>
                        <a:pt x="20" y="100"/>
                      </a:cubicBezTo>
                      <a:cubicBezTo>
                        <a:pt x="16" y="86"/>
                        <a:pt x="0" y="60"/>
                        <a:pt x="0" y="60"/>
                      </a:cubicBezTo>
                      <a:cubicBezTo>
                        <a:pt x="7" y="38"/>
                        <a:pt x="25" y="43"/>
                        <a:pt x="48" y="40"/>
                      </a:cubicBezTo>
                      <a:cubicBezTo>
                        <a:pt x="51" y="44"/>
                        <a:pt x="51" y="51"/>
                        <a:pt x="56" y="52"/>
                      </a:cubicBezTo>
                      <a:cubicBezTo>
                        <a:pt x="64" y="53"/>
                        <a:pt x="80" y="44"/>
                        <a:pt x="80" y="44"/>
                      </a:cubicBezTo>
                      <a:cubicBezTo>
                        <a:pt x="85" y="45"/>
                        <a:pt x="91" y="46"/>
                        <a:pt x="96" y="48"/>
                      </a:cubicBezTo>
                      <a:cubicBezTo>
                        <a:pt x="100" y="49"/>
                        <a:pt x="106" y="56"/>
                        <a:pt x="108" y="52"/>
                      </a:cubicBezTo>
                      <a:cubicBezTo>
                        <a:pt x="113" y="42"/>
                        <a:pt x="101" y="27"/>
                        <a:pt x="96" y="20"/>
                      </a:cubicBezTo>
                      <a:cubicBezTo>
                        <a:pt x="110" y="11"/>
                        <a:pt x="148" y="0"/>
                        <a:pt x="164" y="0"/>
                      </a:cubicBez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371" name="Freeform 53"/>
                <p:cNvSpPr>
                  <a:spLocks/>
                </p:cNvSpPr>
                <p:nvPr userDrawn="1"/>
              </p:nvSpPr>
              <p:spPr bwMode="ltGray">
                <a:xfrm>
                  <a:off x="3917" y="138"/>
                  <a:ext cx="257" cy="148"/>
                </a:xfrm>
                <a:custGeom>
                  <a:avLst/>
                  <a:gdLst/>
                  <a:ahLst/>
                  <a:cxnLst>
                    <a:cxn ang="0">
                      <a:pos x="16" y="26"/>
                    </a:cxn>
                    <a:cxn ang="0">
                      <a:pos x="40" y="22"/>
                    </a:cxn>
                    <a:cxn ang="0">
                      <a:pos x="64" y="10"/>
                    </a:cxn>
                    <a:cxn ang="0">
                      <a:pos x="88" y="2"/>
                    </a:cxn>
                    <a:cxn ang="0">
                      <a:pos x="152" y="6"/>
                    </a:cxn>
                    <a:cxn ang="0">
                      <a:pos x="176" y="14"/>
                    </a:cxn>
                    <a:cxn ang="0">
                      <a:pos x="184" y="70"/>
                    </a:cxn>
                    <a:cxn ang="0">
                      <a:pos x="208" y="102"/>
                    </a:cxn>
                    <a:cxn ang="0">
                      <a:pos x="196" y="106"/>
                    </a:cxn>
                    <a:cxn ang="0">
                      <a:pos x="184" y="102"/>
                    </a:cxn>
                    <a:cxn ang="0">
                      <a:pos x="180" y="114"/>
                    </a:cxn>
                    <a:cxn ang="0">
                      <a:pos x="164" y="118"/>
                    </a:cxn>
                    <a:cxn ang="0">
                      <a:pos x="144" y="90"/>
                    </a:cxn>
                    <a:cxn ang="0">
                      <a:pos x="112" y="70"/>
                    </a:cxn>
                    <a:cxn ang="0">
                      <a:pos x="72" y="62"/>
                    </a:cxn>
                    <a:cxn ang="0">
                      <a:pos x="24" y="50"/>
                    </a:cxn>
                    <a:cxn ang="0">
                      <a:pos x="0" y="42"/>
                    </a:cxn>
                    <a:cxn ang="0">
                      <a:pos x="16" y="26"/>
                    </a:cxn>
                  </a:cxnLst>
                  <a:rect l="0" t="0" r="r" b="b"/>
                  <a:pathLst>
                    <a:path w="208" h="118">
                      <a:moveTo>
                        <a:pt x="16" y="26"/>
                      </a:moveTo>
                      <a:cubicBezTo>
                        <a:pt x="41" y="9"/>
                        <a:pt x="15" y="22"/>
                        <a:pt x="40" y="22"/>
                      </a:cubicBezTo>
                      <a:cubicBezTo>
                        <a:pt x="51" y="22"/>
                        <a:pt x="55" y="14"/>
                        <a:pt x="64" y="10"/>
                      </a:cubicBezTo>
                      <a:cubicBezTo>
                        <a:pt x="72" y="7"/>
                        <a:pt x="88" y="2"/>
                        <a:pt x="88" y="2"/>
                      </a:cubicBezTo>
                      <a:cubicBezTo>
                        <a:pt x="110" y="5"/>
                        <a:pt x="132" y="0"/>
                        <a:pt x="152" y="6"/>
                      </a:cubicBezTo>
                      <a:cubicBezTo>
                        <a:pt x="160" y="8"/>
                        <a:pt x="176" y="14"/>
                        <a:pt x="176" y="14"/>
                      </a:cubicBezTo>
                      <a:cubicBezTo>
                        <a:pt x="172" y="35"/>
                        <a:pt x="158" y="61"/>
                        <a:pt x="184" y="70"/>
                      </a:cubicBezTo>
                      <a:cubicBezTo>
                        <a:pt x="193" y="83"/>
                        <a:pt x="203" y="87"/>
                        <a:pt x="208" y="102"/>
                      </a:cubicBezTo>
                      <a:cubicBezTo>
                        <a:pt x="204" y="103"/>
                        <a:pt x="200" y="106"/>
                        <a:pt x="196" y="106"/>
                      </a:cubicBezTo>
                      <a:cubicBezTo>
                        <a:pt x="192" y="106"/>
                        <a:pt x="188" y="100"/>
                        <a:pt x="184" y="102"/>
                      </a:cubicBezTo>
                      <a:cubicBezTo>
                        <a:pt x="180" y="104"/>
                        <a:pt x="183" y="111"/>
                        <a:pt x="180" y="114"/>
                      </a:cubicBezTo>
                      <a:cubicBezTo>
                        <a:pt x="176" y="117"/>
                        <a:pt x="169" y="117"/>
                        <a:pt x="164" y="118"/>
                      </a:cubicBezTo>
                      <a:cubicBezTo>
                        <a:pt x="126" y="113"/>
                        <a:pt x="127" y="116"/>
                        <a:pt x="144" y="90"/>
                      </a:cubicBezTo>
                      <a:cubicBezTo>
                        <a:pt x="127" y="84"/>
                        <a:pt x="104" y="93"/>
                        <a:pt x="112" y="70"/>
                      </a:cubicBezTo>
                      <a:cubicBezTo>
                        <a:pt x="96" y="59"/>
                        <a:pt x="90" y="68"/>
                        <a:pt x="72" y="62"/>
                      </a:cubicBezTo>
                      <a:cubicBezTo>
                        <a:pt x="65" y="41"/>
                        <a:pt x="45" y="56"/>
                        <a:pt x="24" y="50"/>
                      </a:cubicBezTo>
                      <a:cubicBezTo>
                        <a:pt x="16" y="48"/>
                        <a:pt x="0" y="42"/>
                        <a:pt x="0" y="42"/>
                      </a:cubicBezTo>
                      <a:cubicBezTo>
                        <a:pt x="14" y="32"/>
                        <a:pt x="10" y="38"/>
                        <a:pt x="16" y="26"/>
                      </a:cubicBez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372" name="Freeform 54"/>
                <p:cNvSpPr>
                  <a:spLocks/>
                </p:cNvSpPr>
                <p:nvPr userDrawn="1"/>
              </p:nvSpPr>
              <p:spPr bwMode="ltGray">
                <a:xfrm>
                  <a:off x="3758" y="347"/>
                  <a:ext cx="101" cy="90"/>
                </a:xfrm>
                <a:custGeom>
                  <a:avLst/>
                  <a:gdLst/>
                  <a:ahLst/>
                  <a:cxnLst>
                    <a:cxn ang="0">
                      <a:pos x="12" y="8"/>
                    </a:cxn>
                    <a:cxn ang="0">
                      <a:pos x="52" y="12"/>
                    </a:cxn>
                    <a:cxn ang="0">
                      <a:pos x="76" y="28"/>
                    </a:cxn>
                    <a:cxn ang="0">
                      <a:pos x="68" y="48"/>
                    </a:cxn>
                    <a:cxn ang="0">
                      <a:pos x="60" y="72"/>
                    </a:cxn>
                    <a:cxn ang="0">
                      <a:pos x="40" y="68"/>
                    </a:cxn>
                    <a:cxn ang="0">
                      <a:pos x="16" y="52"/>
                    </a:cxn>
                    <a:cxn ang="0">
                      <a:pos x="12" y="8"/>
                    </a:cxn>
                  </a:cxnLst>
                  <a:rect l="0" t="0" r="r" b="b"/>
                  <a:pathLst>
                    <a:path w="84" h="72">
                      <a:moveTo>
                        <a:pt x="12" y="8"/>
                      </a:moveTo>
                      <a:cubicBezTo>
                        <a:pt x="29" y="4"/>
                        <a:pt x="33" y="0"/>
                        <a:pt x="52" y="12"/>
                      </a:cubicBezTo>
                      <a:cubicBezTo>
                        <a:pt x="60" y="17"/>
                        <a:pt x="76" y="28"/>
                        <a:pt x="76" y="28"/>
                      </a:cubicBezTo>
                      <a:cubicBezTo>
                        <a:pt x="84" y="53"/>
                        <a:pt x="80" y="28"/>
                        <a:pt x="68" y="48"/>
                      </a:cubicBezTo>
                      <a:cubicBezTo>
                        <a:pt x="64" y="55"/>
                        <a:pt x="60" y="72"/>
                        <a:pt x="60" y="72"/>
                      </a:cubicBezTo>
                      <a:cubicBezTo>
                        <a:pt x="53" y="71"/>
                        <a:pt x="46" y="71"/>
                        <a:pt x="40" y="68"/>
                      </a:cubicBezTo>
                      <a:cubicBezTo>
                        <a:pt x="31" y="64"/>
                        <a:pt x="16" y="52"/>
                        <a:pt x="16" y="52"/>
                      </a:cubicBezTo>
                      <a:cubicBezTo>
                        <a:pt x="13" y="34"/>
                        <a:pt x="0" y="20"/>
                        <a:pt x="12" y="8"/>
                      </a:cubicBez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373" name="Freeform 55"/>
                <p:cNvSpPr>
                  <a:spLocks/>
                </p:cNvSpPr>
                <p:nvPr userDrawn="1"/>
              </p:nvSpPr>
              <p:spPr bwMode="ltGray">
                <a:xfrm>
                  <a:off x="3745" y="280"/>
                  <a:ext cx="47" cy="62"/>
                </a:xfrm>
                <a:custGeom>
                  <a:avLst/>
                  <a:gdLst/>
                  <a:ahLst/>
                  <a:cxnLst>
                    <a:cxn ang="0">
                      <a:pos x="7" y="33"/>
                    </a:cxn>
                    <a:cxn ang="0">
                      <a:pos x="39" y="21"/>
                    </a:cxn>
                    <a:cxn ang="0">
                      <a:pos x="19" y="49"/>
                    </a:cxn>
                    <a:cxn ang="0">
                      <a:pos x="7" y="45"/>
                    </a:cxn>
                    <a:cxn ang="0">
                      <a:pos x="7" y="33"/>
                    </a:cxn>
                  </a:cxnLst>
                  <a:rect l="0" t="0" r="r" b="b"/>
                  <a:pathLst>
                    <a:path w="39" h="49">
                      <a:moveTo>
                        <a:pt x="7" y="33"/>
                      </a:moveTo>
                      <a:cubicBezTo>
                        <a:pt x="34" y="6"/>
                        <a:pt x="25" y="0"/>
                        <a:pt x="39" y="21"/>
                      </a:cubicBezTo>
                      <a:cubicBezTo>
                        <a:pt x="30" y="49"/>
                        <a:pt x="39" y="42"/>
                        <a:pt x="19" y="49"/>
                      </a:cubicBezTo>
                      <a:cubicBezTo>
                        <a:pt x="15" y="48"/>
                        <a:pt x="9" y="49"/>
                        <a:pt x="7" y="45"/>
                      </a:cubicBezTo>
                      <a:cubicBezTo>
                        <a:pt x="0" y="32"/>
                        <a:pt x="19" y="33"/>
                        <a:pt x="7" y="33"/>
                      </a:cubicBez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374" name="Freeform 56"/>
                <p:cNvSpPr>
                  <a:spLocks/>
                </p:cNvSpPr>
                <p:nvPr userDrawn="1"/>
              </p:nvSpPr>
              <p:spPr bwMode="ltGray">
                <a:xfrm>
                  <a:off x="3822" y="294"/>
                  <a:ext cx="119" cy="69"/>
                </a:xfrm>
                <a:custGeom>
                  <a:avLst/>
                  <a:gdLst/>
                  <a:ahLst/>
                  <a:cxnLst>
                    <a:cxn ang="0">
                      <a:pos x="0" y="10"/>
                    </a:cxn>
                    <a:cxn ang="0">
                      <a:pos x="32" y="6"/>
                    </a:cxn>
                    <a:cxn ang="0">
                      <a:pos x="92" y="26"/>
                    </a:cxn>
                    <a:cxn ang="0">
                      <a:pos x="60" y="34"/>
                    </a:cxn>
                    <a:cxn ang="0">
                      <a:pos x="56" y="46"/>
                    </a:cxn>
                    <a:cxn ang="0">
                      <a:pos x="44" y="50"/>
                    </a:cxn>
                    <a:cxn ang="0">
                      <a:pos x="28" y="30"/>
                    </a:cxn>
                    <a:cxn ang="0">
                      <a:pos x="0" y="10"/>
                    </a:cxn>
                  </a:cxnLst>
                  <a:rect l="0" t="0" r="r" b="b"/>
                  <a:pathLst>
                    <a:path w="97" h="55">
                      <a:moveTo>
                        <a:pt x="0" y="10"/>
                      </a:moveTo>
                      <a:cubicBezTo>
                        <a:pt x="21" y="13"/>
                        <a:pt x="39" y="28"/>
                        <a:pt x="32" y="6"/>
                      </a:cubicBezTo>
                      <a:cubicBezTo>
                        <a:pt x="51" y="0"/>
                        <a:pt x="75" y="15"/>
                        <a:pt x="92" y="26"/>
                      </a:cubicBezTo>
                      <a:cubicBezTo>
                        <a:pt x="83" y="53"/>
                        <a:pt x="97" y="25"/>
                        <a:pt x="60" y="34"/>
                      </a:cubicBezTo>
                      <a:cubicBezTo>
                        <a:pt x="56" y="35"/>
                        <a:pt x="59" y="43"/>
                        <a:pt x="56" y="46"/>
                      </a:cubicBezTo>
                      <a:cubicBezTo>
                        <a:pt x="53" y="49"/>
                        <a:pt x="48" y="49"/>
                        <a:pt x="44" y="50"/>
                      </a:cubicBezTo>
                      <a:cubicBezTo>
                        <a:pt x="15" y="40"/>
                        <a:pt x="48" y="55"/>
                        <a:pt x="28" y="30"/>
                      </a:cubicBezTo>
                      <a:cubicBezTo>
                        <a:pt x="22" y="22"/>
                        <a:pt x="8" y="26"/>
                        <a:pt x="0" y="10"/>
                      </a:cubicBez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375" name="Freeform 57"/>
                <p:cNvSpPr>
                  <a:spLocks/>
                </p:cNvSpPr>
                <p:nvPr userDrawn="1"/>
              </p:nvSpPr>
              <p:spPr bwMode="ltGray">
                <a:xfrm>
                  <a:off x="3813" y="261"/>
                  <a:ext cx="33" cy="37"/>
                </a:xfrm>
                <a:custGeom>
                  <a:avLst/>
                  <a:gdLst/>
                  <a:ahLst/>
                  <a:cxnLst>
                    <a:cxn ang="0">
                      <a:pos x="4" y="0"/>
                    </a:cxn>
                    <a:cxn ang="0">
                      <a:pos x="0" y="20"/>
                    </a:cxn>
                    <a:cxn ang="0">
                      <a:pos x="4" y="0"/>
                    </a:cxn>
                  </a:cxnLst>
                  <a:rect l="0" t="0" r="r" b="b"/>
                  <a:pathLst>
                    <a:path w="26" h="29">
                      <a:moveTo>
                        <a:pt x="4" y="0"/>
                      </a:moveTo>
                      <a:cubicBezTo>
                        <a:pt x="25" y="7"/>
                        <a:pt x="26" y="29"/>
                        <a:pt x="0" y="20"/>
                      </a:cubicBezTo>
                      <a:cubicBezTo>
                        <a:pt x="5" y="5"/>
                        <a:pt x="4" y="12"/>
                        <a:pt x="4" y="0"/>
                      </a:cubicBez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376" name="Freeform 58"/>
                <p:cNvSpPr>
                  <a:spLocks/>
                </p:cNvSpPr>
                <p:nvPr userDrawn="1"/>
              </p:nvSpPr>
              <p:spPr bwMode="ltGray">
                <a:xfrm>
                  <a:off x="3892" y="183"/>
                  <a:ext cx="119" cy="98"/>
                </a:xfrm>
                <a:custGeom>
                  <a:avLst/>
                  <a:gdLst/>
                  <a:ahLst/>
                  <a:cxnLst>
                    <a:cxn ang="0">
                      <a:pos x="20" y="30"/>
                    </a:cxn>
                    <a:cxn ang="0">
                      <a:pos x="48" y="22"/>
                    </a:cxn>
                    <a:cxn ang="0">
                      <a:pos x="96" y="42"/>
                    </a:cxn>
                    <a:cxn ang="0">
                      <a:pos x="44" y="58"/>
                    </a:cxn>
                    <a:cxn ang="0">
                      <a:pos x="40" y="46"/>
                    </a:cxn>
                    <a:cxn ang="0">
                      <a:pos x="20" y="30"/>
                    </a:cxn>
                  </a:cxnLst>
                  <a:rect l="0" t="0" r="r" b="b"/>
                  <a:pathLst>
                    <a:path w="96" h="79">
                      <a:moveTo>
                        <a:pt x="20" y="30"/>
                      </a:moveTo>
                      <a:cubicBezTo>
                        <a:pt x="0" y="0"/>
                        <a:pt x="35" y="18"/>
                        <a:pt x="48" y="22"/>
                      </a:cubicBezTo>
                      <a:cubicBezTo>
                        <a:pt x="65" y="28"/>
                        <a:pt x="79" y="36"/>
                        <a:pt x="96" y="42"/>
                      </a:cubicBezTo>
                      <a:cubicBezTo>
                        <a:pt x="87" y="79"/>
                        <a:pt x="74" y="48"/>
                        <a:pt x="44" y="58"/>
                      </a:cubicBezTo>
                      <a:cubicBezTo>
                        <a:pt x="43" y="54"/>
                        <a:pt x="43" y="48"/>
                        <a:pt x="40" y="46"/>
                      </a:cubicBezTo>
                      <a:cubicBezTo>
                        <a:pt x="17" y="30"/>
                        <a:pt x="11" y="48"/>
                        <a:pt x="20" y="30"/>
                      </a:cubicBez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377" name="Freeform 59"/>
                <p:cNvSpPr>
                  <a:spLocks/>
                </p:cNvSpPr>
                <p:nvPr userDrawn="1"/>
              </p:nvSpPr>
              <p:spPr bwMode="ltGray">
                <a:xfrm>
                  <a:off x="3959" y="280"/>
                  <a:ext cx="89" cy="55"/>
                </a:xfrm>
                <a:custGeom>
                  <a:avLst/>
                  <a:gdLst/>
                  <a:ahLst/>
                  <a:cxnLst>
                    <a:cxn ang="0">
                      <a:pos x="10" y="5"/>
                    </a:cxn>
                    <a:cxn ang="0">
                      <a:pos x="22" y="1"/>
                    </a:cxn>
                    <a:cxn ang="0">
                      <a:pos x="46" y="17"/>
                    </a:cxn>
                    <a:cxn ang="0">
                      <a:pos x="46" y="45"/>
                    </a:cxn>
                    <a:cxn ang="0">
                      <a:pos x="6" y="33"/>
                    </a:cxn>
                    <a:cxn ang="0">
                      <a:pos x="10" y="5"/>
                    </a:cxn>
                  </a:cxnLst>
                  <a:rect l="0" t="0" r="r" b="b"/>
                  <a:pathLst>
                    <a:path w="71" h="46">
                      <a:moveTo>
                        <a:pt x="10" y="5"/>
                      </a:moveTo>
                      <a:cubicBezTo>
                        <a:pt x="14" y="4"/>
                        <a:pt x="18" y="0"/>
                        <a:pt x="22" y="1"/>
                      </a:cubicBezTo>
                      <a:cubicBezTo>
                        <a:pt x="31" y="4"/>
                        <a:pt x="46" y="17"/>
                        <a:pt x="46" y="17"/>
                      </a:cubicBezTo>
                      <a:cubicBezTo>
                        <a:pt x="65" y="46"/>
                        <a:pt x="71" y="39"/>
                        <a:pt x="46" y="45"/>
                      </a:cubicBezTo>
                      <a:cubicBezTo>
                        <a:pt x="32" y="42"/>
                        <a:pt x="6" y="33"/>
                        <a:pt x="6" y="33"/>
                      </a:cubicBezTo>
                      <a:cubicBezTo>
                        <a:pt x="2" y="21"/>
                        <a:pt x="0" y="15"/>
                        <a:pt x="10" y="5"/>
                      </a:cubicBez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378" name="Freeform 60"/>
                <p:cNvSpPr>
                  <a:spLocks/>
                </p:cNvSpPr>
                <p:nvPr userDrawn="1"/>
              </p:nvSpPr>
              <p:spPr bwMode="ltGray">
                <a:xfrm>
                  <a:off x="4016" y="345"/>
                  <a:ext cx="104" cy="80"/>
                </a:xfrm>
                <a:custGeom>
                  <a:avLst/>
                  <a:gdLst/>
                  <a:ahLst/>
                  <a:cxnLst>
                    <a:cxn ang="0">
                      <a:pos x="4" y="2"/>
                    </a:cxn>
                    <a:cxn ang="0">
                      <a:pos x="64" y="30"/>
                    </a:cxn>
                    <a:cxn ang="0">
                      <a:pos x="24" y="34"/>
                    </a:cxn>
                    <a:cxn ang="0">
                      <a:pos x="0" y="14"/>
                    </a:cxn>
                    <a:cxn ang="0">
                      <a:pos x="8" y="2"/>
                    </a:cxn>
                    <a:cxn ang="0">
                      <a:pos x="20" y="6"/>
                    </a:cxn>
                    <a:cxn ang="0">
                      <a:pos x="4" y="2"/>
                    </a:cxn>
                  </a:cxnLst>
                  <a:rect l="0" t="0" r="r" b="b"/>
                  <a:pathLst>
                    <a:path w="85" h="61">
                      <a:moveTo>
                        <a:pt x="4" y="2"/>
                      </a:moveTo>
                      <a:cubicBezTo>
                        <a:pt x="34" y="7"/>
                        <a:pt x="40" y="14"/>
                        <a:pt x="64" y="30"/>
                      </a:cubicBezTo>
                      <a:cubicBezTo>
                        <a:pt x="85" y="61"/>
                        <a:pt x="36" y="42"/>
                        <a:pt x="24" y="34"/>
                      </a:cubicBezTo>
                      <a:cubicBezTo>
                        <a:pt x="7" y="23"/>
                        <a:pt x="15" y="29"/>
                        <a:pt x="0" y="14"/>
                      </a:cubicBezTo>
                      <a:cubicBezTo>
                        <a:pt x="3" y="10"/>
                        <a:pt x="4" y="4"/>
                        <a:pt x="8" y="2"/>
                      </a:cubicBezTo>
                      <a:cubicBezTo>
                        <a:pt x="12" y="0"/>
                        <a:pt x="24" y="6"/>
                        <a:pt x="20" y="6"/>
                      </a:cubicBezTo>
                      <a:cubicBezTo>
                        <a:pt x="15" y="6"/>
                        <a:pt x="9" y="3"/>
                        <a:pt x="4" y="2"/>
                      </a:cubicBez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379" name="Freeform 61"/>
                <p:cNvSpPr>
                  <a:spLocks/>
                </p:cNvSpPr>
                <p:nvPr userDrawn="1"/>
              </p:nvSpPr>
              <p:spPr bwMode="ltGray">
                <a:xfrm>
                  <a:off x="4083" y="345"/>
                  <a:ext cx="95" cy="56"/>
                </a:xfrm>
                <a:custGeom>
                  <a:avLst/>
                  <a:gdLst/>
                  <a:ahLst/>
                  <a:cxnLst>
                    <a:cxn ang="0">
                      <a:pos x="21" y="6"/>
                    </a:cxn>
                    <a:cxn ang="0">
                      <a:pos x="53" y="14"/>
                    </a:cxn>
                    <a:cxn ang="0">
                      <a:pos x="77" y="22"/>
                    </a:cxn>
                    <a:cxn ang="0">
                      <a:pos x="41" y="38"/>
                    </a:cxn>
                    <a:cxn ang="0">
                      <a:pos x="21" y="6"/>
                    </a:cxn>
                  </a:cxnLst>
                  <a:rect l="0" t="0" r="r" b="b"/>
                  <a:pathLst>
                    <a:path w="77" h="46">
                      <a:moveTo>
                        <a:pt x="21" y="6"/>
                      </a:moveTo>
                      <a:cubicBezTo>
                        <a:pt x="57" y="18"/>
                        <a:pt x="0" y="0"/>
                        <a:pt x="53" y="14"/>
                      </a:cubicBezTo>
                      <a:cubicBezTo>
                        <a:pt x="61" y="16"/>
                        <a:pt x="77" y="22"/>
                        <a:pt x="77" y="22"/>
                      </a:cubicBezTo>
                      <a:cubicBezTo>
                        <a:pt x="71" y="46"/>
                        <a:pt x="65" y="43"/>
                        <a:pt x="41" y="38"/>
                      </a:cubicBezTo>
                      <a:cubicBezTo>
                        <a:pt x="3" y="12"/>
                        <a:pt x="21" y="34"/>
                        <a:pt x="21" y="6"/>
                      </a:cubicBez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380" name="Freeform 62"/>
                <p:cNvSpPr>
                  <a:spLocks/>
                </p:cNvSpPr>
                <p:nvPr userDrawn="1"/>
              </p:nvSpPr>
              <p:spPr bwMode="ltGray">
                <a:xfrm>
                  <a:off x="4070" y="292"/>
                  <a:ext cx="174" cy="46"/>
                </a:xfrm>
                <a:custGeom>
                  <a:avLst/>
                  <a:gdLst/>
                  <a:ahLst/>
                  <a:cxnLst>
                    <a:cxn ang="0">
                      <a:pos x="32" y="16"/>
                    </a:cxn>
                    <a:cxn ang="0">
                      <a:pos x="56" y="16"/>
                    </a:cxn>
                    <a:cxn ang="0">
                      <a:pos x="100" y="0"/>
                    </a:cxn>
                    <a:cxn ang="0">
                      <a:pos x="124" y="4"/>
                    </a:cxn>
                    <a:cxn ang="0">
                      <a:pos x="112" y="32"/>
                    </a:cxn>
                    <a:cxn ang="0">
                      <a:pos x="96" y="28"/>
                    </a:cxn>
                    <a:cxn ang="0">
                      <a:pos x="72" y="36"/>
                    </a:cxn>
                    <a:cxn ang="0">
                      <a:pos x="32" y="16"/>
                    </a:cxn>
                  </a:cxnLst>
                  <a:rect l="0" t="0" r="r" b="b"/>
                  <a:pathLst>
                    <a:path w="141" h="37">
                      <a:moveTo>
                        <a:pt x="32" y="16"/>
                      </a:moveTo>
                      <a:cubicBezTo>
                        <a:pt x="64" y="5"/>
                        <a:pt x="24" y="16"/>
                        <a:pt x="56" y="16"/>
                      </a:cubicBezTo>
                      <a:cubicBezTo>
                        <a:pt x="72" y="16"/>
                        <a:pt x="87" y="9"/>
                        <a:pt x="100" y="0"/>
                      </a:cubicBezTo>
                      <a:cubicBezTo>
                        <a:pt x="108" y="1"/>
                        <a:pt x="117" y="0"/>
                        <a:pt x="124" y="4"/>
                      </a:cubicBezTo>
                      <a:cubicBezTo>
                        <a:pt x="141" y="14"/>
                        <a:pt x="119" y="30"/>
                        <a:pt x="112" y="32"/>
                      </a:cubicBezTo>
                      <a:cubicBezTo>
                        <a:pt x="107" y="31"/>
                        <a:pt x="101" y="27"/>
                        <a:pt x="96" y="28"/>
                      </a:cubicBezTo>
                      <a:cubicBezTo>
                        <a:pt x="88" y="29"/>
                        <a:pt x="72" y="36"/>
                        <a:pt x="72" y="36"/>
                      </a:cubicBezTo>
                      <a:cubicBezTo>
                        <a:pt x="63" y="35"/>
                        <a:pt x="0" y="37"/>
                        <a:pt x="32" y="16"/>
                      </a:cubicBez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381" name="Freeform 63"/>
                <p:cNvSpPr>
                  <a:spLocks/>
                </p:cNvSpPr>
                <p:nvPr userDrawn="1"/>
              </p:nvSpPr>
              <p:spPr bwMode="ltGray">
                <a:xfrm>
                  <a:off x="4195" y="322"/>
                  <a:ext cx="539" cy="269"/>
                </a:xfrm>
                <a:custGeom>
                  <a:avLst/>
                  <a:gdLst/>
                  <a:ahLst/>
                  <a:cxnLst>
                    <a:cxn ang="0">
                      <a:pos x="47" y="64"/>
                    </a:cxn>
                    <a:cxn ang="0">
                      <a:pos x="7" y="32"/>
                    </a:cxn>
                    <a:cxn ang="0">
                      <a:pos x="27" y="20"/>
                    </a:cxn>
                    <a:cxn ang="0">
                      <a:pos x="67" y="32"/>
                    </a:cxn>
                    <a:cxn ang="0">
                      <a:pos x="135" y="40"/>
                    </a:cxn>
                    <a:cxn ang="0">
                      <a:pos x="159" y="48"/>
                    </a:cxn>
                    <a:cxn ang="0">
                      <a:pos x="207" y="56"/>
                    </a:cxn>
                    <a:cxn ang="0">
                      <a:pos x="303" y="92"/>
                    </a:cxn>
                    <a:cxn ang="0">
                      <a:pos x="327" y="84"/>
                    </a:cxn>
                    <a:cxn ang="0">
                      <a:pos x="359" y="92"/>
                    </a:cxn>
                    <a:cxn ang="0">
                      <a:pos x="347" y="124"/>
                    </a:cxn>
                    <a:cxn ang="0">
                      <a:pos x="311" y="108"/>
                    </a:cxn>
                    <a:cxn ang="0">
                      <a:pos x="291" y="112"/>
                    </a:cxn>
                    <a:cxn ang="0">
                      <a:pos x="303" y="116"/>
                    </a:cxn>
                    <a:cxn ang="0">
                      <a:pos x="355" y="140"/>
                    </a:cxn>
                    <a:cxn ang="0">
                      <a:pos x="403" y="164"/>
                    </a:cxn>
                    <a:cxn ang="0">
                      <a:pos x="359" y="188"/>
                    </a:cxn>
                    <a:cxn ang="0">
                      <a:pos x="311" y="160"/>
                    </a:cxn>
                    <a:cxn ang="0">
                      <a:pos x="255" y="172"/>
                    </a:cxn>
                    <a:cxn ang="0">
                      <a:pos x="259" y="148"/>
                    </a:cxn>
                    <a:cxn ang="0">
                      <a:pos x="271" y="140"/>
                    </a:cxn>
                    <a:cxn ang="0">
                      <a:pos x="235" y="132"/>
                    </a:cxn>
                    <a:cxn ang="0">
                      <a:pos x="247" y="124"/>
                    </a:cxn>
                    <a:cxn ang="0">
                      <a:pos x="259" y="120"/>
                    </a:cxn>
                    <a:cxn ang="0">
                      <a:pos x="231" y="104"/>
                    </a:cxn>
                    <a:cxn ang="0">
                      <a:pos x="131" y="64"/>
                    </a:cxn>
                    <a:cxn ang="0">
                      <a:pos x="119" y="68"/>
                    </a:cxn>
                    <a:cxn ang="0">
                      <a:pos x="107" y="64"/>
                    </a:cxn>
                    <a:cxn ang="0">
                      <a:pos x="67" y="76"/>
                    </a:cxn>
                    <a:cxn ang="0">
                      <a:pos x="47" y="64"/>
                    </a:cxn>
                  </a:cxnLst>
                  <a:rect l="0" t="0" r="r" b="b"/>
                  <a:pathLst>
                    <a:path w="436" h="214">
                      <a:moveTo>
                        <a:pt x="47" y="64"/>
                      </a:moveTo>
                      <a:cubicBezTo>
                        <a:pt x="40" y="44"/>
                        <a:pt x="24" y="43"/>
                        <a:pt x="7" y="32"/>
                      </a:cubicBezTo>
                      <a:cubicBezTo>
                        <a:pt x="0" y="12"/>
                        <a:pt x="12" y="15"/>
                        <a:pt x="27" y="20"/>
                      </a:cubicBezTo>
                      <a:cubicBezTo>
                        <a:pt x="56" y="0"/>
                        <a:pt x="44" y="24"/>
                        <a:pt x="67" y="32"/>
                      </a:cubicBezTo>
                      <a:cubicBezTo>
                        <a:pt x="91" y="24"/>
                        <a:pt x="112" y="32"/>
                        <a:pt x="135" y="40"/>
                      </a:cubicBezTo>
                      <a:cubicBezTo>
                        <a:pt x="143" y="43"/>
                        <a:pt x="159" y="48"/>
                        <a:pt x="159" y="48"/>
                      </a:cubicBezTo>
                      <a:cubicBezTo>
                        <a:pt x="178" y="42"/>
                        <a:pt x="191" y="45"/>
                        <a:pt x="207" y="56"/>
                      </a:cubicBezTo>
                      <a:cubicBezTo>
                        <a:pt x="225" y="84"/>
                        <a:pt x="273" y="82"/>
                        <a:pt x="303" y="92"/>
                      </a:cubicBezTo>
                      <a:cubicBezTo>
                        <a:pt x="311" y="89"/>
                        <a:pt x="319" y="87"/>
                        <a:pt x="327" y="84"/>
                      </a:cubicBezTo>
                      <a:cubicBezTo>
                        <a:pt x="337" y="81"/>
                        <a:pt x="359" y="92"/>
                        <a:pt x="359" y="92"/>
                      </a:cubicBezTo>
                      <a:cubicBezTo>
                        <a:pt x="365" y="110"/>
                        <a:pt x="362" y="114"/>
                        <a:pt x="347" y="124"/>
                      </a:cubicBezTo>
                      <a:cubicBezTo>
                        <a:pt x="334" y="120"/>
                        <a:pt x="324" y="112"/>
                        <a:pt x="311" y="108"/>
                      </a:cubicBezTo>
                      <a:cubicBezTo>
                        <a:pt x="304" y="109"/>
                        <a:pt x="296" y="107"/>
                        <a:pt x="291" y="112"/>
                      </a:cubicBezTo>
                      <a:cubicBezTo>
                        <a:pt x="288" y="115"/>
                        <a:pt x="299" y="114"/>
                        <a:pt x="303" y="116"/>
                      </a:cubicBezTo>
                      <a:cubicBezTo>
                        <a:pt x="327" y="129"/>
                        <a:pt x="330" y="134"/>
                        <a:pt x="355" y="140"/>
                      </a:cubicBezTo>
                      <a:cubicBezTo>
                        <a:pt x="370" y="150"/>
                        <a:pt x="388" y="154"/>
                        <a:pt x="403" y="164"/>
                      </a:cubicBezTo>
                      <a:cubicBezTo>
                        <a:pt x="436" y="214"/>
                        <a:pt x="380" y="191"/>
                        <a:pt x="359" y="188"/>
                      </a:cubicBezTo>
                      <a:cubicBezTo>
                        <a:pt x="346" y="175"/>
                        <a:pt x="329" y="166"/>
                        <a:pt x="311" y="160"/>
                      </a:cubicBezTo>
                      <a:cubicBezTo>
                        <a:pt x="292" y="163"/>
                        <a:pt x="273" y="166"/>
                        <a:pt x="255" y="172"/>
                      </a:cubicBezTo>
                      <a:cubicBezTo>
                        <a:pt x="233" y="165"/>
                        <a:pt x="245" y="155"/>
                        <a:pt x="259" y="148"/>
                      </a:cubicBezTo>
                      <a:cubicBezTo>
                        <a:pt x="263" y="146"/>
                        <a:pt x="267" y="143"/>
                        <a:pt x="271" y="140"/>
                      </a:cubicBezTo>
                      <a:cubicBezTo>
                        <a:pt x="255" y="129"/>
                        <a:pt x="252" y="138"/>
                        <a:pt x="235" y="132"/>
                      </a:cubicBezTo>
                      <a:cubicBezTo>
                        <a:pt x="239" y="129"/>
                        <a:pt x="243" y="126"/>
                        <a:pt x="247" y="124"/>
                      </a:cubicBezTo>
                      <a:cubicBezTo>
                        <a:pt x="251" y="122"/>
                        <a:pt x="258" y="124"/>
                        <a:pt x="259" y="120"/>
                      </a:cubicBezTo>
                      <a:cubicBezTo>
                        <a:pt x="263" y="105"/>
                        <a:pt x="234" y="105"/>
                        <a:pt x="231" y="104"/>
                      </a:cubicBezTo>
                      <a:cubicBezTo>
                        <a:pt x="196" y="95"/>
                        <a:pt x="165" y="75"/>
                        <a:pt x="131" y="64"/>
                      </a:cubicBezTo>
                      <a:cubicBezTo>
                        <a:pt x="127" y="65"/>
                        <a:pt x="123" y="68"/>
                        <a:pt x="119" y="68"/>
                      </a:cubicBezTo>
                      <a:cubicBezTo>
                        <a:pt x="115" y="68"/>
                        <a:pt x="111" y="64"/>
                        <a:pt x="107" y="64"/>
                      </a:cubicBezTo>
                      <a:cubicBezTo>
                        <a:pt x="93" y="66"/>
                        <a:pt x="81" y="73"/>
                        <a:pt x="67" y="76"/>
                      </a:cubicBezTo>
                      <a:cubicBezTo>
                        <a:pt x="51" y="71"/>
                        <a:pt x="58" y="75"/>
                        <a:pt x="47" y="64"/>
                      </a:cubicBez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382" name="Freeform 64"/>
                <p:cNvSpPr>
                  <a:spLocks/>
                </p:cNvSpPr>
                <p:nvPr userDrawn="1"/>
              </p:nvSpPr>
              <p:spPr bwMode="ltGray">
                <a:xfrm>
                  <a:off x="4409" y="429"/>
                  <a:ext cx="53" cy="50"/>
                </a:xfrm>
                <a:custGeom>
                  <a:avLst/>
                  <a:gdLst/>
                  <a:ahLst/>
                  <a:cxnLst>
                    <a:cxn ang="0">
                      <a:pos x="18" y="27"/>
                    </a:cxn>
                    <a:cxn ang="0">
                      <a:pos x="34" y="19"/>
                    </a:cxn>
                    <a:cxn ang="0">
                      <a:pos x="42" y="31"/>
                    </a:cxn>
                    <a:cxn ang="0">
                      <a:pos x="18" y="27"/>
                    </a:cxn>
                  </a:cxnLst>
                  <a:rect l="0" t="0" r="r" b="b"/>
                  <a:pathLst>
                    <a:path w="43" h="39">
                      <a:moveTo>
                        <a:pt x="18" y="27"/>
                      </a:moveTo>
                      <a:cubicBezTo>
                        <a:pt x="0" y="0"/>
                        <a:pt x="22" y="11"/>
                        <a:pt x="34" y="19"/>
                      </a:cubicBezTo>
                      <a:cubicBezTo>
                        <a:pt x="37" y="23"/>
                        <a:pt x="43" y="26"/>
                        <a:pt x="42" y="31"/>
                      </a:cubicBezTo>
                      <a:cubicBezTo>
                        <a:pt x="40" y="39"/>
                        <a:pt x="18" y="27"/>
                        <a:pt x="18" y="27"/>
                      </a:cubicBez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383" name="Freeform 65"/>
                <p:cNvSpPr>
                  <a:spLocks/>
                </p:cNvSpPr>
                <p:nvPr userDrawn="1"/>
              </p:nvSpPr>
              <p:spPr bwMode="ltGray">
                <a:xfrm>
                  <a:off x="4391" y="508"/>
                  <a:ext cx="81" cy="55"/>
                </a:xfrm>
                <a:custGeom>
                  <a:avLst/>
                  <a:gdLst/>
                  <a:ahLst/>
                  <a:cxnLst>
                    <a:cxn ang="0">
                      <a:pos x="16" y="12"/>
                    </a:cxn>
                    <a:cxn ang="0">
                      <a:pos x="56" y="16"/>
                    </a:cxn>
                    <a:cxn ang="0">
                      <a:pos x="64" y="28"/>
                    </a:cxn>
                    <a:cxn ang="0">
                      <a:pos x="28" y="44"/>
                    </a:cxn>
                    <a:cxn ang="0">
                      <a:pos x="0" y="12"/>
                    </a:cxn>
                    <a:cxn ang="0">
                      <a:pos x="16" y="12"/>
                    </a:cxn>
                  </a:cxnLst>
                  <a:rect l="0" t="0" r="r" b="b"/>
                  <a:pathLst>
                    <a:path w="65" h="44">
                      <a:moveTo>
                        <a:pt x="16" y="12"/>
                      </a:moveTo>
                      <a:cubicBezTo>
                        <a:pt x="31" y="17"/>
                        <a:pt x="41" y="11"/>
                        <a:pt x="56" y="16"/>
                      </a:cubicBezTo>
                      <a:cubicBezTo>
                        <a:pt x="59" y="20"/>
                        <a:pt x="65" y="23"/>
                        <a:pt x="64" y="28"/>
                      </a:cubicBezTo>
                      <a:cubicBezTo>
                        <a:pt x="61" y="41"/>
                        <a:pt x="28" y="44"/>
                        <a:pt x="28" y="44"/>
                      </a:cubicBezTo>
                      <a:cubicBezTo>
                        <a:pt x="19" y="31"/>
                        <a:pt x="9" y="25"/>
                        <a:pt x="0" y="12"/>
                      </a:cubicBezTo>
                      <a:cubicBezTo>
                        <a:pt x="14" y="2"/>
                        <a:pt x="10" y="0"/>
                        <a:pt x="16" y="12"/>
                      </a:cubicBez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384" name="Freeform 66"/>
                <p:cNvSpPr>
                  <a:spLocks/>
                </p:cNvSpPr>
                <p:nvPr userDrawn="1"/>
              </p:nvSpPr>
              <p:spPr bwMode="ltGray">
                <a:xfrm>
                  <a:off x="4476" y="569"/>
                  <a:ext cx="24" cy="28"/>
                </a:xfrm>
                <a:custGeom>
                  <a:avLst/>
                  <a:gdLst/>
                  <a:ahLst/>
                  <a:cxnLst>
                    <a:cxn ang="0">
                      <a:pos x="4" y="8"/>
                    </a:cxn>
                    <a:cxn ang="0">
                      <a:pos x="16" y="4"/>
                    </a:cxn>
                    <a:cxn ang="0">
                      <a:pos x="12" y="20"/>
                    </a:cxn>
                    <a:cxn ang="0">
                      <a:pos x="0" y="16"/>
                    </a:cxn>
                    <a:cxn ang="0">
                      <a:pos x="4" y="8"/>
                    </a:cxn>
                  </a:cxnLst>
                  <a:rect l="0" t="0" r="r" b="b"/>
                  <a:pathLst>
                    <a:path w="19" h="23">
                      <a:moveTo>
                        <a:pt x="4" y="8"/>
                      </a:moveTo>
                      <a:cubicBezTo>
                        <a:pt x="8" y="7"/>
                        <a:pt x="14" y="0"/>
                        <a:pt x="16" y="4"/>
                      </a:cubicBezTo>
                      <a:cubicBezTo>
                        <a:pt x="19" y="9"/>
                        <a:pt x="16" y="17"/>
                        <a:pt x="12" y="20"/>
                      </a:cubicBezTo>
                      <a:cubicBezTo>
                        <a:pt x="9" y="23"/>
                        <a:pt x="4" y="17"/>
                        <a:pt x="0" y="16"/>
                      </a:cubicBezTo>
                      <a:cubicBezTo>
                        <a:pt x="4" y="3"/>
                        <a:pt x="4" y="0"/>
                        <a:pt x="4" y="8"/>
                      </a:cubicBez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385" name="Freeform 67"/>
                <p:cNvSpPr>
                  <a:spLocks/>
                </p:cNvSpPr>
                <p:nvPr userDrawn="1"/>
              </p:nvSpPr>
              <p:spPr bwMode="ltGray">
                <a:xfrm>
                  <a:off x="3872" y="377"/>
                  <a:ext cx="238" cy="107"/>
                </a:xfrm>
                <a:custGeom>
                  <a:avLst/>
                  <a:gdLst/>
                  <a:ahLst/>
                  <a:cxnLst>
                    <a:cxn ang="0">
                      <a:pos x="8" y="0"/>
                    </a:cxn>
                    <a:cxn ang="0">
                      <a:pos x="68" y="16"/>
                    </a:cxn>
                    <a:cxn ang="0">
                      <a:pos x="80" y="12"/>
                    </a:cxn>
                    <a:cxn ang="0">
                      <a:pos x="88" y="0"/>
                    </a:cxn>
                    <a:cxn ang="0">
                      <a:pos x="124" y="20"/>
                    </a:cxn>
                    <a:cxn ang="0">
                      <a:pos x="136" y="32"/>
                    </a:cxn>
                    <a:cxn ang="0">
                      <a:pos x="160" y="40"/>
                    </a:cxn>
                    <a:cxn ang="0">
                      <a:pos x="192" y="52"/>
                    </a:cxn>
                    <a:cxn ang="0">
                      <a:pos x="176" y="76"/>
                    </a:cxn>
                    <a:cxn ang="0">
                      <a:pos x="152" y="60"/>
                    </a:cxn>
                    <a:cxn ang="0">
                      <a:pos x="112" y="76"/>
                    </a:cxn>
                    <a:cxn ang="0">
                      <a:pos x="100" y="84"/>
                    </a:cxn>
                    <a:cxn ang="0">
                      <a:pos x="76" y="68"/>
                    </a:cxn>
                    <a:cxn ang="0">
                      <a:pos x="72" y="36"/>
                    </a:cxn>
                    <a:cxn ang="0">
                      <a:pos x="32" y="52"/>
                    </a:cxn>
                    <a:cxn ang="0">
                      <a:pos x="0" y="32"/>
                    </a:cxn>
                    <a:cxn ang="0">
                      <a:pos x="8" y="8"/>
                    </a:cxn>
                    <a:cxn ang="0">
                      <a:pos x="20" y="4"/>
                    </a:cxn>
                    <a:cxn ang="0">
                      <a:pos x="8" y="0"/>
                    </a:cxn>
                  </a:cxnLst>
                  <a:rect l="0" t="0" r="r" b="b"/>
                  <a:pathLst>
                    <a:path w="192" h="85">
                      <a:moveTo>
                        <a:pt x="8" y="0"/>
                      </a:moveTo>
                      <a:cubicBezTo>
                        <a:pt x="28" y="7"/>
                        <a:pt x="48" y="9"/>
                        <a:pt x="68" y="16"/>
                      </a:cubicBezTo>
                      <a:cubicBezTo>
                        <a:pt x="72" y="15"/>
                        <a:pt x="77" y="15"/>
                        <a:pt x="80" y="12"/>
                      </a:cubicBezTo>
                      <a:cubicBezTo>
                        <a:pt x="84" y="9"/>
                        <a:pt x="83" y="1"/>
                        <a:pt x="88" y="0"/>
                      </a:cubicBezTo>
                      <a:cubicBezTo>
                        <a:pt x="89" y="0"/>
                        <a:pt x="119" y="16"/>
                        <a:pt x="124" y="20"/>
                      </a:cubicBezTo>
                      <a:cubicBezTo>
                        <a:pt x="128" y="24"/>
                        <a:pt x="131" y="29"/>
                        <a:pt x="136" y="32"/>
                      </a:cubicBezTo>
                      <a:cubicBezTo>
                        <a:pt x="143" y="36"/>
                        <a:pt x="160" y="40"/>
                        <a:pt x="160" y="40"/>
                      </a:cubicBezTo>
                      <a:cubicBezTo>
                        <a:pt x="178" y="34"/>
                        <a:pt x="182" y="37"/>
                        <a:pt x="192" y="52"/>
                      </a:cubicBezTo>
                      <a:cubicBezTo>
                        <a:pt x="191" y="58"/>
                        <a:pt x="192" y="81"/>
                        <a:pt x="176" y="76"/>
                      </a:cubicBezTo>
                      <a:cubicBezTo>
                        <a:pt x="167" y="73"/>
                        <a:pt x="152" y="60"/>
                        <a:pt x="152" y="60"/>
                      </a:cubicBezTo>
                      <a:cubicBezTo>
                        <a:pt x="138" y="69"/>
                        <a:pt x="128" y="72"/>
                        <a:pt x="112" y="76"/>
                      </a:cubicBezTo>
                      <a:cubicBezTo>
                        <a:pt x="108" y="79"/>
                        <a:pt x="105" y="85"/>
                        <a:pt x="100" y="84"/>
                      </a:cubicBezTo>
                      <a:cubicBezTo>
                        <a:pt x="91" y="82"/>
                        <a:pt x="76" y="68"/>
                        <a:pt x="76" y="68"/>
                      </a:cubicBezTo>
                      <a:cubicBezTo>
                        <a:pt x="86" y="39"/>
                        <a:pt x="91" y="49"/>
                        <a:pt x="72" y="36"/>
                      </a:cubicBezTo>
                      <a:cubicBezTo>
                        <a:pt x="57" y="40"/>
                        <a:pt x="47" y="47"/>
                        <a:pt x="32" y="52"/>
                      </a:cubicBezTo>
                      <a:cubicBezTo>
                        <a:pt x="4" y="45"/>
                        <a:pt x="24" y="40"/>
                        <a:pt x="0" y="32"/>
                      </a:cubicBezTo>
                      <a:cubicBezTo>
                        <a:pt x="3" y="24"/>
                        <a:pt x="5" y="16"/>
                        <a:pt x="8" y="8"/>
                      </a:cubicBezTo>
                      <a:cubicBezTo>
                        <a:pt x="9" y="4"/>
                        <a:pt x="20" y="8"/>
                        <a:pt x="20" y="4"/>
                      </a:cubicBezTo>
                      <a:cubicBezTo>
                        <a:pt x="20" y="0"/>
                        <a:pt x="12" y="1"/>
                        <a:pt x="8" y="0"/>
                      </a:cubicBez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386" name="Freeform 68"/>
                <p:cNvSpPr>
                  <a:spLocks/>
                </p:cNvSpPr>
                <p:nvPr userDrawn="1"/>
              </p:nvSpPr>
              <p:spPr bwMode="ltGray">
                <a:xfrm>
                  <a:off x="3341" y="416"/>
                  <a:ext cx="1896" cy="633"/>
                </a:xfrm>
                <a:custGeom>
                  <a:avLst/>
                  <a:gdLst/>
                  <a:ahLst/>
                  <a:cxnLst>
                    <a:cxn ang="0">
                      <a:pos x="298" y="82"/>
                    </a:cxn>
                    <a:cxn ang="0">
                      <a:pos x="338" y="70"/>
                    </a:cxn>
                    <a:cxn ang="0">
                      <a:pos x="382" y="42"/>
                    </a:cxn>
                    <a:cxn ang="0">
                      <a:pos x="518" y="66"/>
                    </a:cxn>
                    <a:cxn ang="0">
                      <a:pos x="642" y="62"/>
                    </a:cxn>
                    <a:cxn ang="0">
                      <a:pos x="650" y="2"/>
                    </a:cxn>
                    <a:cxn ang="0">
                      <a:pos x="718" y="54"/>
                    </a:cxn>
                    <a:cxn ang="0">
                      <a:pos x="766" y="30"/>
                    </a:cxn>
                    <a:cxn ang="0">
                      <a:pos x="774" y="22"/>
                    </a:cxn>
                    <a:cxn ang="0">
                      <a:pos x="866" y="70"/>
                    </a:cxn>
                    <a:cxn ang="0">
                      <a:pos x="846" y="90"/>
                    </a:cxn>
                    <a:cxn ang="0">
                      <a:pos x="838" y="134"/>
                    </a:cxn>
                    <a:cxn ang="0">
                      <a:pos x="854" y="202"/>
                    </a:cxn>
                    <a:cxn ang="0">
                      <a:pos x="938" y="246"/>
                    </a:cxn>
                    <a:cxn ang="0">
                      <a:pos x="1070" y="270"/>
                    </a:cxn>
                    <a:cxn ang="0">
                      <a:pos x="1126" y="326"/>
                    </a:cxn>
                    <a:cxn ang="0">
                      <a:pos x="1110" y="274"/>
                    </a:cxn>
                    <a:cxn ang="0">
                      <a:pos x="1050" y="194"/>
                    </a:cxn>
                    <a:cxn ang="0">
                      <a:pos x="1010" y="134"/>
                    </a:cxn>
                    <a:cxn ang="0">
                      <a:pos x="1062" y="146"/>
                    </a:cxn>
                    <a:cxn ang="0">
                      <a:pos x="1146" y="150"/>
                    </a:cxn>
                    <a:cxn ang="0">
                      <a:pos x="1226" y="198"/>
                    </a:cxn>
                    <a:cxn ang="0">
                      <a:pos x="1322" y="238"/>
                    </a:cxn>
                    <a:cxn ang="0">
                      <a:pos x="1458" y="334"/>
                    </a:cxn>
                    <a:cxn ang="0">
                      <a:pos x="1526" y="362"/>
                    </a:cxn>
                    <a:cxn ang="0">
                      <a:pos x="1394" y="298"/>
                    </a:cxn>
                    <a:cxn ang="0">
                      <a:pos x="1318" y="398"/>
                    </a:cxn>
                    <a:cxn ang="0">
                      <a:pos x="1402" y="414"/>
                    </a:cxn>
                    <a:cxn ang="0">
                      <a:pos x="1418" y="470"/>
                    </a:cxn>
                    <a:cxn ang="0">
                      <a:pos x="1390" y="438"/>
                    </a:cxn>
                    <a:cxn ang="0">
                      <a:pos x="1274" y="466"/>
                    </a:cxn>
                    <a:cxn ang="0">
                      <a:pos x="1226" y="498"/>
                    </a:cxn>
                    <a:cxn ang="0">
                      <a:pos x="1226" y="442"/>
                    </a:cxn>
                    <a:cxn ang="0">
                      <a:pos x="1174" y="434"/>
                    </a:cxn>
                    <a:cxn ang="0">
                      <a:pos x="1062" y="410"/>
                    </a:cxn>
                    <a:cxn ang="0">
                      <a:pos x="950" y="334"/>
                    </a:cxn>
                    <a:cxn ang="0">
                      <a:pos x="818" y="274"/>
                    </a:cxn>
                    <a:cxn ang="0">
                      <a:pos x="770" y="246"/>
                    </a:cxn>
                    <a:cxn ang="0">
                      <a:pos x="682" y="226"/>
                    </a:cxn>
                    <a:cxn ang="0">
                      <a:pos x="618" y="166"/>
                    </a:cxn>
                    <a:cxn ang="0">
                      <a:pos x="598" y="178"/>
                    </a:cxn>
                    <a:cxn ang="0">
                      <a:pos x="522" y="154"/>
                    </a:cxn>
                    <a:cxn ang="0">
                      <a:pos x="506" y="102"/>
                    </a:cxn>
                    <a:cxn ang="0">
                      <a:pos x="466" y="94"/>
                    </a:cxn>
                    <a:cxn ang="0">
                      <a:pos x="426" y="158"/>
                    </a:cxn>
                    <a:cxn ang="0">
                      <a:pos x="382" y="242"/>
                    </a:cxn>
                    <a:cxn ang="0">
                      <a:pos x="302" y="242"/>
                    </a:cxn>
                    <a:cxn ang="0">
                      <a:pos x="238" y="254"/>
                    </a:cxn>
                    <a:cxn ang="0">
                      <a:pos x="234" y="282"/>
                    </a:cxn>
                    <a:cxn ang="0">
                      <a:pos x="122" y="346"/>
                    </a:cxn>
                    <a:cxn ang="0">
                      <a:pos x="86" y="374"/>
                    </a:cxn>
                    <a:cxn ang="0">
                      <a:pos x="178" y="286"/>
                    </a:cxn>
                    <a:cxn ang="0">
                      <a:pos x="118" y="258"/>
                    </a:cxn>
                    <a:cxn ang="0">
                      <a:pos x="34" y="246"/>
                    </a:cxn>
                    <a:cxn ang="0">
                      <a:pos x="78" y="162"/>
                    </a:cxn>
                    <a:cxn ang="0">
                      <a:pos x="38" y="126"/>
                    </a:cxn>
                    <a:cxn ang="0">
                      <a:pos x="30" y="114"/>
                    </a:cxn>
                    <a:cxn ang="0">
                      <a:pos x="62" y="50"/>
                    </a:cxn>
                  </a:cxnLst>
                  <a:rect l="0" t="0" r="r" b="b"/>
                  <a:pathLst>
                    <a:path w="1533" h="504">
                      <a:moveTo>
                        <a:pt x="82" y="34"/>
                      </a:moveTo>
                      <a:cubicBezTo>
                        <a:pt x="95" y="38"/>
                        <a:pt x="104" y="53"/>
                        <a:pt x="118" y="54"/>
                      </a:cubicBezTo>
                      <a:cubicBezTo>
                        <a:pt x="172" y="57"/>
                        <a:pt x="249" y="49"/>
                        <a:pt x="298" y="82"/>
                      </a:cubicBezTo>
                      <a:cubicBezTo>
                        <a:pt x="326" y="64"/>
                        <a:pt x="290" y="72"/>
                        <a:pt x="318" y="54"/>
                      </a:cubicBezTo>
                      <a:cubicBezTo>
                        <a:pt x="322" y="55"/>
                        <a:pt x="327" y="55"/>
                        <a:pt x="330" y="58"/>
                      </a:cubicBezTo>
                      <a:cubicBezTo>
                        <a:pt x="334" y="61"/>
                        <a:pt x="334" y="73"/>
                        <a:pt x="338" y="70"/>
                      </a:cubicBezTo>
                      <a:cubicBezTo>
                        <a:pt x="345" y="65"/>
                        <a:pt x="346" y="46"/>
                        <a:pt x="346" y="46"/>
                      </a:cubicBezTo>
                      <a:cubicBezTo>
                        <a:pt x="354" y="47"/>
                        <a:pt x="362" y="51"/>
                        <a:pt x="370" y="50"/>
                      </a:cubicBezTo>
                      <a:cubicBezTo>
                        <a:pt x="375" y="49"/>
                        <a:pt x="377" y="43"/>
                        <a:pt x="382" y="42"/>
                      </a:cubicBezTo>
                      <a:cubicBezTo>
                        <a:pt x="391" y="41"/>
                        <a:pt x="402" y="49"/>
                        <a:pt x="410" y="50"/>
                      </a:cubicBezTo>
                      <a:cubicBezTo>
                        <a:pt x="430" y="52"/>
                        <a:pt x="450" y="53"/>
                        <a:pt x="470" y="54"/>
                      </a:cubicBezTo>
                      <a:cubicBezTo>
                        <a:pt x="502" y="65"/>
                        <a:pt x="486" y="61"/>
                        <a:pt x="518" y="66"/>
                      </a:cubicBezTo>
                      <a:cubicBezTo>
                        <a:pt x="539" y="87"/>
                        <a:pt x="547" y="79"/>
                        <a:pt x="574" y="74"/>
                      </a:cubicBezTo>
                      <a:cubicBezTo>
                        <a:pt x="591" y="80"/>
                        <a:pt x="594" y="71"/>
                        <a:pt x="610" y="82"/>
                      </a:cubicBezTo>
                      <a:cubicBezTo>
                        <a:pt x="597" y="42"/>
                        <a:pt x="617" y="54"/>
                        <a:pt x="642" y="62"/>
                      </a:cubicBezTo>
                      <a:cubicBezTo>
                        <a:pt x="654" y="58"/>
                        <a:pt x="668" y="62"/>
                        <a:pt x="678" y="54"/>
                      </a:cubicBezTo>
                      <a:cubicBezTo>
                        <a:pt x="690" y="44"/>
                        <a:pt x="653" y="31"/>
                        <a:pt x="650" y="30"/>
                      </a:cubicBezTo>
                      <a:cubicBezTo>
                        <a:pt x="641" y="16"/>
                        <a:pt x="630" y="9"/>
                        <a:pt x="650" y="2"/>
                      </a:cubicBezTo>
                      <a:cubicBezTo>
                        <a:pt x="658" y="7"/>
                        <a:pt x="666" y="13"/>
                        <a:pt x="674" y="18"/>
                      </a:cubicBezTo>
                      <a:cubicBezTo>
                        <a:pt x="678" y="21"/>
                        <a:pt x="686" y="26"/>
                        <a:pt x="686" y="26"/>
                      </a:cubicBezTo>
                      <a:cubicBezTo>
                        <a:pt x="694" y="38"/>
                        <a:pt x="718" y="54"/>
                        <a:pt x="718" y="54"/>
                      </a:cubicBezTo>
                      <a:cubicBezTo>
                        <a:pt x="712" y="36"/>
                        <a:pt x="699" y="35"/>
                        <a:pt x="718" y="22"/>
                      </a:cubicBezTo>
                      <a:cubicBezTo>
                        <a:pt x="736" y="28"/>
                        <a:pt x="737" y="38"/>
                        <a:pt x="754" y="26"/>
                      </a:cubicBezTo>
                      <a:cubicBezTo>
                        <a:pt x="758" y="27"/>
                        <a:pt x="763" y="27"/>
                        <a:pt x="766" y="30"/>
                      </a:cubicBezTo>
                      <a:cubicBezTo>
                        <a:pt x="770" y="33"/>
                        <a:pt x="770" y="39"/>
                        <a:pt x="774" y="42"/>
                      </a:cubicBezTo>
                      <a:cubicBezTo>
                        <a:pt x="781" y="46"/>
                        <a:pt x="798" y="50"/>
                        <a:pt x="798" y="50"/>
                      </a:cubicBezTo>
                      <a:cubicBezTo>
                        <a:pt x="793" y="34"/>
                        <a:pt x="790" y="27"/>
                        <a:pt x="774" y="22"/>
                      </a:cubicBezTo>
                      <a:cubicBezTo>
                        <a:pt x="781" y="0"/>
                        <a:pt x="797" y="12"/>
                        <a:pt x="814" y="18"/>
                      </a:cubicBezTo>
                      <a:cubicBezTo>
                        <a:pt x="825" y="35"/>
                        <a:pt x="842" y="35"/>
                        <a:pt x="858" y="46"/>
                      </a:cubicBezTo>
                      <a:cubicBezTo>
                        <a:pt x="861" y="54"/>
                        <a:pt x="874" y="73"/>
                        <a:pt x="866" y="70"/>
                      </a:cubicBezTo>
                      <a:cubicBezTo>
                        <a:pt x="853" y="66"/>
                        <a:pt x="843" y="58"/>
                        <a:pt x="830" y="54"/>
                      </a:cubicBezTo>
                      <a:cubicBezTo>
                        <a:pt x="804" y="63"/>
                        <a:pt x="825" y="69"/>
                        <a:pt x="838" y="78"/>
                      </a:cubicBezTo>
                      <a:cubicBezTo>
                        <a:pt x="841" y="82"/>
                        <a:pt x="845" y="85"/>
                        <a:pt x="846" y="90"/>
                      </a:cubicBezTo>
                      <a:cubicBezTo>
                        <a:pt x="850" y="125"/>
                        <a:pt x="816" y="102"/>
                        <a:pt x="798" y="98"/>
                      </a:cubicBezTo>
                      <a:cubicBezTo>
                        <a:pt x="770" y="107"/>
                        <a:pt x="777" y="98"/>
                        <a:pt x="770" y="118"/>
                      </a:cubicBezTo>
                      <a:cubicBezTo>
                        <a:pt x="793" y="126"/>
                        <a:pt x="815" y="128"/>
                        <a:pt x="838" y="134"/>
                      </a:cubicBezTo>
                      <a:cubicBezTo>
                        <a:pt x="839" y="138"/>
                        <a:pt x="842" y="142"/>
                        <a:pt x="842" y="146"/>
                      </a:cubicBezTo>
                      <a:cubicBezTo>
                        <a:pt x="841" y="154"/>
                        <a:pt x="834" y="170"/>
                        <a:pt x="834" y="170"/>
                      </a:cubicBezTo>
                      <a:cubicBezTo>
                        <a:pt x="844" y="199"/>
                        <a:pt x="835" y="189"/>
                        <a:pt x="854" y="202"/>
                      </a:cubicBezTo>
                      <a:cubicBezTo>
                        <a:pt x="867" y="222"/>
                        <a:pt x="885" y="211"/>
                        <a:pt x="902" y="226"/>
                      </a:cubicBezTo>
                      <a:cubicBezTo>
                        <a:pt x="906" y="230"/>
                        <a:pt x="909" y="235"/>
                        <a:pt x="914" y="238"/>
                      </a:cubicBezTo>
                      <a:cubicBezTo>
                        <a:pt x="921" y="242"/>
                        <a:pt x="938" y="246"/>
                        <a:pt x="938" y="246"/>
                      </a:cubicBezTo>
                      <a:cubicBezTo>
                        <a:pt x="954" y="241"/>
                        <a:pt x="966" y="237"/>
                        <a:pt x="982" y="242"/>
                      </a:cubicBezTo>
                      <a:cubicBezTo>
                        <a:pt x="983" y="246"/>
                        <a:pt x="982" y="253"/>
                        <a:pt x="986" y="254"/>
                      </a:cubicBezTo>
                      <a:cubicBezTo>
                        <a:pt x="1009" y="262"/>
                        <a:pt x="1043" y="261"/>
                        <a:pt x="1070" y="270"/>
                      </a:cubicBezTo>
                      <a:cubicBezTo>
                        <a:pt x="1074" y="283"/>
                        <a:pt x="1098" y="298"/>
                        <a:pt x="1098" y="298"/>
                      </a:cubicBezTo>
                      <a:cubicBezTo>
                        <a:pt x="1108" y="328"/>
                        <a:pt x="1093" y="297"/>
                        <a:pt x="1114" y="302"/>
                      </a:cubicBezTo>
                      <a:cubicBezTo>
                        <a:pt x="1123" y="304"/>
                        <a:pt x="1120" y="320"/>
                        <a:pt x="1126" y="326"/>
                      </a:cubicBezTo>
                      <a:cubicBezTo>
                        <a:pt x="1134" y="334"/>
                        <a:pt x="1140" y="335"/>
                        <a:pt x="1150" y="338"/>
                      </a:cubicBezTo>
                      <a:cubicBezTo>
                        <a:pt x="1157" y="318"/>
                        <a:pt x="1150" y="302"/>
                        <a:pt x="1134" y="290"/>
                      </a:cubicBezTo>
                      <a:cubicBezTo>
                        <a:pt x="1126" y="284"/>
                        <a:pt x="1110" y="274"/>
                        <a:pt x="1110" y="274"/>
                      </a:cubicBezTo>
                      <a:cubicBezTo>
                        <a:pt x="1099" y="257"/>
                        <a:pt x="1111" y="231"/>
                        <a:pt x="1098" y="218"/>
                      </a:cubicBezTo>
                      <a:cubicBezTo>
                        <a:pt x="1091" y="211"/>
                        <a:pt x="1082" y="207"/>
                        <a:pt x="1074" y="202"/>
                      </a:cubicBezTo>
                      <a:cubicBezTo>
                        <a:pt x="1067" y="197"/>
                        <a:pt x="1050" y="194"/>
                        <a:pt x="1050" y="194"/>
                      </a:cubicBezTo>
                      <a:cubicBezTo>
                        <a:pt x="1026" y="202"/>
                        <a:pt x="1043" y="201"/>
                        <a:pt x="1034" y="166"/>
                      </a:cubicBezTo>
                      <a:cubicBezTo>
                        <a:pt x="1031" y="155"/>
                        <a:pt x="1022" y="152"/>
                        <a:pt x="1014" y="146"/>
                      </a:cubicBezTo>
                      <a:cubicBezTo>
                        <a:pt x="1013" y="142"/>
                        <a:pt x="1013" y="137"/>
                        <a:pt x="1010" y="134"/>
                      </a:cubicBezTo>
                      <a:cubicBezTo>
                        <a:pt x="997" y="124"/>
                        <a:pt x="983" y="138"/>
                        <a:pt x="1006" y="122"/>
                      </a:cubicBezTo>
                      <a:cubicBezTo>
                        <a:pt x="1012" y="123"/>
                        <a:pt x="1031" y="126"/>
                        <a:pt x="1038" y="130"/>
                      </a:cubicBezTo>
                      <a:cubicBezTo>
                        <a:pt x="1046" y="135"/>
                        <a:pt x="1062" y="146"/>
                        <a:pt x="1062" y="146"/>
                      </a:cubicBezTo>
                      <a:cubicBezTo>
                        <a:pt x="1108" y="131"/>
                        <a:pt x="1096" y="148"/>
                        <a:pt x="1114" y="170"/>
                      </a:cubicBezTo>
                      <a:cubicBezTo>
                        <a:pt x="1122" y="180"/>
                        <a:pt x="1150" y="186"/>
                        <a:pt x="1150" y="186"/>
                      </a:cubicBezTo>
                      <a:cubicBezTo>
                        <a:pt x="1161" y="169"/>
                        <a:pt x="1157" y="166"/>
                        <a:pt x="1146" y="150"/>
                      </a:cubicBezTo>
                      <a:cubicBezTo>
                        <a:pt x="1168" y="143"/>
                        <a:pt x="1163" y="153"/>
                        <a:pt x="1174" y="166"/>
                      </a:cubicBezTo>
                      <a:cubicBezTo>
                        <a:pt x="1182" y="176"/>
                        <a:pt x="1195" y="176"/>
                        <a:pt x="1206" y="178"/>
                      </a:cubicBezTo>
                      <a:cubicBezTo>
                        <a:pt x="1214" y="183"/>
                        <a:pt x="1218" y="193"/>
                        <a:pt x="1226" y="198"/>
                      </a:cubicBezTo>
                      <a:cubicBezTo>
                        <a:pt x="1232" y="202"/>
                        <a:pt x="1257" y="208"/>
                        <a:pt x="1266" y="210"/>
                      </a:cubicBezTo>
                      <a:cubicBezTo>
                        <a:pt x="1279" y="229"/>
                        <a:pt x="1269" y="220"/>
                        <a:pt x="1298" y="230"/>
                      </a:cubicBezTo>
                      <a:cubicBezTo>
                        <a:pt x="1306" y="233"/>
                        <a:pt x="1322" y="238"/>
                        <a:pt x="1322" y="238"/>
                      </a:cubicBezTo>
                      <a:cubicBezTo>
                        <a:pt x="1330" y="261"/>
                        <a:pt x="1350" y="251"/>
                        <a:pt x="1370" y="258"/>
                      </a:cubicBezTo>
                      <a:cubicBezTo>
                        <a:pt x="1403" y="291"/>
                        <a:pt x="1381" y="292"/>
                        <a:pt x="1426" y="298"/>
                      </a:cubicBezTo>
                      <a:cubicBezTo>
                        <a:pt x="1448" y="313"/>
                        <a:pt x="1433" y="326"/>
                        <a:pt x="1458" y="334"/>
                      </a:cubicBezTo>
                      <a:cubicBezTo>
                        <a:pt x="1462" y="333"/>
                        <a:pt x="1466" y="330"/>
                        <a:pt x="1470" y="330"/>
                      </a:cubicBezTo>
                      <a:cubicBezTo>
                        <a:pt x="1478" y="331"/>
                        <a:pt x="1494" y="338"/>
                        <a:pt x="1494" y="338"/>
                      </a:cubicBezTo>
                      <a:cubicBezTo>
                        <a:pt x="1503" y="352"/>
                        <a:pt x="1510" y="357"/>
                        <a:pt x="1526" y="362"/>
                      </a:cubicBezTo>
                      <a:cubicBezTo>
                        <a:pt x="1533" y="384"/>
                        <a:pt x="1519" y="382"/>
                        <a:pt x="1502" y="378"/>
                      </a:cubicBezTo>
                      <a:cubicBezTo>
                        <a:pt x="1474" y="360"/>
                        <a:pt x="1487" y="359"/>
                        <a:pt x="1466" y="366"/>
                      </a:cubicBezTo>
                      <a:cubicBezTo>
                        <a:pt x="1415" y="356"/>
                        <a:pt x="1434" y="311"/>
                        <a:pt x="1394" y="298"/>
                      </a:cubicBezTo>
                      <a:cubicBezTo>
                        <a:pt x="1379" y="344"/>
                        <a:pt x="1398" y="325"/>
                        <a:pt x="1318" y="330"/>
                      </a:cubicBezTo>
                      <a:cubicBezTo>
                        <a:pt x="1310" y="353"/>
                        <a:pt x="1328" y="377"/>
                        <a:pt x="1302" y="394"/>
                      </a:cubicBezTo>
                      <a:cubicBezTo>
                        <a:pt x="1295" y="414"/>
                        <a:pt x="1310" y="415"/>
                        <a:pt x="1318" y="398"/>
                      </a:cubicBezTo>
                      <a:cubicBezTo>
                        <a:pt x="1325" y="383"/>
                        <a:pt x="1324" y="368"/>
                        <a:pt x="1334" y="354"/>
                      </a:cubicBezTo>
                      <a:cubicBezTo>
                        <a:pt x="1337" y="354"/>
                        <a:pt x="1399" y="362"/>
                        <a:pt x="1362" y="374"/>
                      </a:cubicBezTo>
                      <a:cubicBezTo>
                        <a:pt x="1379" y="385"/>
                        <a:pt x="1385" y="403"/>
                        <a:pt x="1402" y="414"/>
                      </a:cubicBezTo>
                      <a:cubicBezTo>
                        <a:pt x="1433" y="404"/>
                        <a:pt x="1411" y="396"/>
                        <a:pt x="1450" y="402"/>
                      </a:cubicBezTo>
                      <a:cubicBezTo>
                        <a:pt x="1456" y="419"/>
                        <a:pt x="1452" y="424"/>
                        <a:pt x="1442" y="438"/>
                      </a:cubicBezTo>
                      <a:cubicBezTo>
                        <a:pt x="1439" y="457"/>
                        <a:pt x="1441" y="478"/>
                        <a:pt x="1418" y="470"/>
                      </a:cubicBezTo>
                      <a:cubicBezTo>
                        <a:pt x="1417" y="459"/>
                        <a:pt x="1419" y="447"/>
                        <a:pt x="1414" y="438"/>
                      </a:cubicBezTo>
                      <a:cubicBezTo>
                        <a:pt x="1412" y="434"/>
                        <a:pt x="1406" y="442"/>
                        <a:pt x="1402" y="442"/>
                      </a:cubicBezTo>
                      <a:cubicBezTo>
                        <a:pt x="1398" y="442"/>
                        <a:pt x="1394" y="440"/>
                        <a:pt x="1390" y="438"/>
                      </a:cubicBezTo>
                      <a:cubicBezTo>
                        <a:pt x="1382" y="433"/>
                        <a:pt x="1366" y="422"/>
                        <a:pt x="1366" y="422"/>
                      </a:cubicBezTo>
                      <a:cubicBezTo>
                        <a:pt x="1345" y="427"/>
                        <a:pt x="1333" y="442"/>
                        <a:pt x="1314" y="454"/>
                      </a:cubicBezTo>
                      <a:cubicBezTo>
                        <a:pt x="1303" y="461"/>
                        <a:pt x="1286" y="462"/>
                        <a:pt x="1274" y="466"/>
                      </a:cubicBezTo>
                      <a:cubicBezTo>
                        <a:pt x="1262" y="485"/>
                        <a:pt x="1273" y="484"/>
                        <a:pt x="1290" y="490"/>
                      </a:cubicBezTo>
                      <a:cubicBezTo>
                        <a:pt x="1273" y="501"/>
                        <a:pt x="1271" y="491"/>
                        <a:pt x="1254" y="502"/>
                      </a:cubicBezTo>
                      <a:cubicBezTo>
                        <a:pt x="1245" y="501"/>
                        <a:pt x="1234" y="504"/>
                        <a:pt x="1226" y="498"/>
                      </a:cubicBezTo>
                      <a:cubicBezTo>
                        <a:pt x="1222" y="495"/>
                        <a:pt x="1236" y="495"/>
                        <a:pt x="1238" y="490"/>
                      </a:cubicBezTo>
                      <a:cubicBezTo>
                        <a:pt x="1244" y="473"/>
                        <a:pt x="1196" y="435"/>
                        <a:pt x="1230" y="458"/>
                      </a:cubicBezTo>
                      <a:cubicBezTo>
                        <a:pt x="1249" y="486"/>
                        <a:pt x="1249" y="450"/>
                        <a:pt x="1226" y="442"/>
                      </a:cubicBezTo>
                      <a:cubicBezTo>
                        <a:pt x="1223" y="433"/>
                        <a:pt x="1224" y="424"/>
                        <a:pt x="1210" y="426"/>
                      </a:cubicBezTo>
                      <a:cubicBezTo>
                        <a:pt x="1202" y="427"/>
                        <a:pt x="1186" y="434"/>
                        <a:pt x="1186" y="434"/>
                      </a:cubicBezTo>
                      <a:cubicBezTo>
                        <a:pt x="1178" y="457"/>
                        <a:pt x="1187" y="442"/>
                        <a:pt x="1174" y="434"/>
                      </a:cubicBezTo>
                      <a:cubicBezTo>
                        <a:pt x="1169" y="431"/>
                        <a:pt x="1163" y="431"/>
                        <a:pt x="1158" y="430"/>
                      </a:cubicBezTo>
                      <a:cubicBezTo>
                        <a:pt x="1149" y="404"/>
                        <a:pt x="1123" y="394"/>
                        <a:pt x="1098" y="386"/>
                      </a:cubicBezTo>
                      <a:cubicBezTo>
                        <a:pt x="1079" y="391"/>
                        <a:pt x="1078" y="399"/>
                        <a:pt x="1062" y="410"/>
                      </a:cubicBezTo>
                      <a:cubicBezTo>
                        <a:pt x="1030" y="399"/>
                        <a:pt x="1046" y="403"/>
                        <a:pt x="1014" y="398"/>
                      </a:cubicBezTo>
                      <a:cubicBezTo>
                        <a:pt x="1006" y="399"/>
                        <a:pt x="998" y="403"/>
                        <a:pt x="990" y="402"/>
                      </a:cubicBezTo>
                      <a:cubicBezTo>
                        <a:pt x="962" y="399"/>
                        <a:pt x="966" y="350"/>
                        <a:pt x="950" y="334"/>
                      </a:cubicBezTo>
                      <a:cubicBezTo>
                        <a:pt x="936" y="320"/>
                        <a:pt x="929" y="319"/>
                        <a:pt x="914" y="314"/>
                      </a:cubicBezTo>
                      <a:cubicBezTo>
                        <a:pt x="889" y="322"/>
                        <a:pt x="910" y="334"/>
                        <a:pt x="886" y="326"/>
                      </a:cubicBezTo>
                      <a:cubicBezTo>
                        <a:pt x="869" y="300"/>
                        <a:pt x="843" y="290"/>
                        <a:pt x="818" y="274"/>
                      </a:cubicBezTo>
                      <a:cubicBezTo>
                        <a:pt x="824" y="256"/>
                        <a:pt x="820" y="245"/>
                        <a:pt x="810" y="230"/>
                      </a:cubicBezTo>
                      <a:cubicBezTo>
                        <a:pt x="778" y="241"/>
                        <a:pt x="823" y="222"/>
                        <a:pt x="794" y="258"/>
                      </a:cubicBezTo>
                      <a:cubicBezTo>
                        <a:pt x="788" y="265"/>
                        <a:pt x="778" y="250"/>
                        <a:pt x="770" y="246"/>
                      </a:cubicBezTo>
                      <a:cubicBezTo>
                        <a:pt x="762" y="243"/>
                        <a:pt x="746" y="238"/>
                        <a:pt x="746" y="238"/>
                      </a:cubicBezTo>
                      <a:cubicBezTo>
                        <a:pt x="742" y="212"/>
                        <a:pt x="742" y="210"/>
                        <a:pt x="718" y="202"/>
                      </a:cubicBezTo>
                      <a:cubicBezTo>
                        <a:pt x="698" y="206"/>
                        <a:pt x="689" y="206"/>
                        <a:pt x="682" y="226"/>
                      </a:cubicBezTo>
                      <a:cubicBezTo>
                        <a:pt x="664" y="220"/>
                        <a:pt x="651" y="212"/>
                        <a:pt x="634" y="206"/>
                      </a:cubicBezTo>
                      <a:cubicBezTo>
                        <a:pt x="640" y="189"/>
                        <a:pt x="644" y="171"/>
                        <a:pt x="650" y="154"/>
                      </a:cubicBezTo>
                      <a:cubicBezTo>
                        <a:pt x="632" y="148"/>
                        <a:pt x="628" y="151"/>
                        <a:pt x="618" y="166"/>
                      </a:cubicBezTo>
                      <a:cubicBezTo>
                        <a:pt x="610" y="163"/>
                        <a:pt x="602" y="161"/>
                        <a:pt x="594" y="158"/>
                      </a:cubicBezTo>
                      <a:cubicBezTo>
                        <a:pt x="590" y="157"/>
                        <a:pt x="582" y="154"/>
                        <a:pt x="582" y="154"/>
                      </a:cubicBezTo>
                      <a:cubicBezTo>
                        <a:pt x="591" y="191"/>
                        <a:pt x="578" y="153"/>
                        <a:pt x="598" y="178"/>
                      </a:cubicBezTo>
                      <a:cubicBezTo>
                        <a:pt x="601" y="181"/>
                        <a:pt x="606" y="189"/>
                        <a:pt x="602" y="190"/>
                      </a:cubicBezTo>
                      <a:cubicBezTo>
                        <a:pt x="591" y="192"/>
                        <a:pt x="570" y="182"/>
                        <a:pt x="570" y="182"/>
                      </a:cubicBezTo>
                      <a:cubicBezTo>
                        <a:pt x="553" y="171"/>
                        <a:pt x="538" y="165"/>
                        <a:pt x="522" y="154"/>
                      </a:cubicBezTo>
                      <a:cubicBezTo>
                        <a:pt x="506" y="131"/>
                        <a:pt x="487" y="137"/>
                        <a:pt x="522" y="114"/>
                      </a:cubicBezTo>
                      <a:cubicBezTo>
                        <a:pt x="521" y="109"/>
                        <a:pt x="522" y="101"/>
                        <a:pt x="518" y="98"/>
                      </a:cubicBezTo>
                      <a:cubicBezTo>
                        <a:pt x="515" y="95"/>
                        <a:pt x="510" y="104"/>
                        <a:pt x="506" y="102"/>
                      </a:cubicBezTo>
                      <a:cubicBezTo>
                        <a:pt x="502" y="100"/>
                        <a:pt x="505" y="93"/>
                        <a:pt x="502" y="90"/>
                      </a:cubicBezTo>
                      <a:cubicBezTo>
                        <a:pt x="499" y="87"/>
                        <a:pt x="494" y="87"/>
                        <a:pt x="490" y="86"/>
                      </a:cubicBezTo>
                      <a:cubicBezTo>
                        <a:pt x="482" y="89"/>
                        <a:pt x="474" y="91"/>
                        <a:pt x="466" y="94"/>
                      </a:cubicBezTo>
                      <a:cubicBezTo>
                        <a:pt x="462" y="95"/>
                        <a:pt x="454" y="98"/>
                        <a:pt x="454" y="98"/>
                      </a:cubicBezTo>
                      <a:cubicBezTo>
                        <a:pt x="461" y="118"/>
                        <a:pt x="454" y="118"/>
                        <a:pt x="442" y="134"/>
                      </a:cubicBezTo>
                      <a:cubicBezTo>
                        <a:pt x="436" y="142"/>
                        <a:pt x="426" y="158"/>
                        <a:pt x="426" y="158"/>
                      </a:cubicBezTo>
                      <a:cubicBezTo>
                        <a:pt x="419" y="188"/>
                        <a:pt x="441" y="225"/>
                        <a:pt x="410" y="246"/>
                      </a:cubicBezTo>
                      <a:cubicBezTo>
                        <a:pt x="409" y="250"/>
                        <a:pt x="410" y="256"/>
                        <a:pt x="406" y="258"/>
                      </a:cubicBezTo>
                      <a:cubicBezTo>
                        <a:pt x="398" y="262"/>
                        <a:pt x="385" y="244"/>
                        <a:pt x="382" y="242"/>
                      </a:cubicBezTo>
                      <a:cubicBezTo>
                        <a:pt x="371" y="236"/>
                        <a:pt x="351" y="233"/>
                        <a:pt x="338" y="230"/>
                      </a:cubicBezTo>
                      <a:cubicBezTo>
                        <a:pt x="330" y="231"/>
                        <a:pt x="322" y="231"/>
                        <a:pt x="314" y="234"/>
                      </a:cubicBezTo>
                      <a:cubicBezTo>
                        <a:pt x="309" y="236"/>
                        <a:pt x="307" y="243"/>
                        <a:pt x="302" y="242"/>
                      </a:cubicBezTo>
                      <a:cubicBezTo>
                        <a:pt x="298" y="241"/>
                        <a:pt x="301" y="233"/>
                        <a:pt x="298" y="230"/>
                      </a:cubicBezTo>
                      <a:cubicBezTo>
                        <a:pt x="292" y="223"/>
                        <a:pt x="282" y="221"/>
                        <a:pt x="274" y="218"/>
                      </a:cubicBezTo>
                      <a:cubicBezTo>
                        <a:pt x="262" y="237"/>
                        <a:pt x="261" y="246"/>
                        <a:pt x="238" y="254"/>
                      </a:cubicBezTo>
                      <a:cubicBezTo>
                        <a:pt x="230" y="229"/>
                        <a:pt x="250" y="241"/>
                        <a:pt x="234" y="218"/>
                      </a:cubicBezTo>
                      <a:cubicBezTo>
                        <a:pt x="220" y="227"/>
                        <a:pt x="211" y="234"/>
                        <a:pt x="206" y="250"/>
                      </a:cubicBezTo>
                      <a:cubicBezTo>
                        <a:pt x="212" y="274"/>
                        <a:pt x="208" y="277"/>
                        <a:pt x="234" y="282"/>
                      </a:cubicBezTo>
                      <a:cubicBezTo>
                        <a:pt x="236" y="289"/>
                        <a:pt x="245" y="302"/>
                        <a:pt x="226" y="302"/>
                      </a:cubicBezTo>
                      <a:cubicBezTo>
                        <a:pt x="218" y="302"/>
                        <a:pt x="202" y="294"/>
                        <a:pt x="202" y="294"/>
                      </a:cubicBezTo>
                      <a:cubicBezTo>
                        <a:pt x="184" y="321"/>
                        <a:pt x="148" y="329"/>
                        <a:pt x="122" y="346"/>
                      </a:cubicBezTo>
                      <a:cubicBezTo>
                        <a:pt x="116" y="364"/>
                        <a:pt x="99" y="371"/>
                        <a:pt x="82" y="378"/>
                      </a:cubicBezTo>
                      <a:cubicBezTo>
                        <a:pt x="74" y="381"/>
                        <a:pt x="58" y="386"/>
                        <a:pt x="58" y="386"/>
                      </a:cubicBezTo>
                      <a:cubicBezTo>
                        <a:pt x="26" y="375"/>
                        <a:pt x="82" y="375"/>
                        <a:pt x="86" y="374"/>
                      </a:cubicBezTo>
                      <a:cubicBezTo>
                        <a:pt x="96" y="360"/>
                        <a:pt x="104" y="359"/>
                        <a:pt x="118" y="350"/>
                      </a:cubicBezTo>
                      <a:cubicBezTo>
                        <a:pt x="132" y="329"/>
                        <a:pt x="145" y="318"/>
                        <a:pt x="170" y="314"/>
                      </a:cubicBezTo>
                      <a:cubicBezTo>
                        <a:pt x="172" y="309"/>
                        <a:pt x="178" y="290"/>
                        <a:pt x="178" y="286"/>
                      </a:cubicBezTo>
                      <a:cubicBezTo>
                        <a:pt x="177" y="278"/>
                        <a:pt x="170" y="262"/>
                        <a:pt x="170" y="262"/>
                      </a:cubicBezTo>
                      <a:cubicBezTo>
                        <a:pt x="146" y="265"/>
                        <a:pt x="134" y="263"/>
                        <a:pt x="126" y="286"/>
                      </a:cubicBezTo>
                      <a:cubicBezTo>
                        <a:pt x="92" y="275"/>
                        <a:pt x="141" y="296"/>
                        <a:pt x="118" y="258"/>
                      </a:cubicBezTo>
                      <a:cubicBezTo>
                        <a:pt x="114" y="251"/>
                        <a:pt x="102" y="253"/>
                        <a:pt x="94" y="250"/>
                      </a:cubicBezTo>
                      <a:cubicBezTo>
                        <a:pt x="90" y="249"/>
                        <a:pt x="82" y="246"/>
                        <a:pt x="82" y="246"/>
                      </a:cubicBezTo>
                      <a:cubicBezTo>
                        <a:pt x="65" y="258"/>
                        <a:pt x="54" y="250"/>
                        <a:pt x="34" y="246"/>
                      </a:cubicBezTo>
                      <a:cubicBezTo>
                        <a:pt x="66" y="235"/>
                        <a:pt x="90" y="253"/>
                        <a:pt x="62" y="210"/>
                      </a:cubicBezTo>
                      <a:cubicBezTo>
                        <a:pt x="68" y="192"/>
                        <a:pt x="76" y="191"/>
                        <a:pt x="94" y="186"/>
                      </a:cubicBezTo>
                      <a:cubicBezTo>
                        <a:pt x="92" y="175"/>
                        <a:pt x="95" y="160"/>
                        <a:pt x="78" y="162"/>
                      </a:cubicBezTo>
                      <a:cubicBezTo>
                        <a:pt x="70" y="163"/>
                        <a:pt x="54" y="170"/>
                        <a:pt x="54" y="170"/>
                      </a:cubicBezTo>
                      <a:cubicBezTo>
                        <a:pt x="41" y="166"/>
                        <a:pt x="18" y="150"/>
                        <a:pt x="18" y="150"/>
                      </a:cubicBezTo>
                      <a:cubicBezTo>
                        <a:pt x="12" y="131"/>
                        <a:pt x="22" y="131"/>
                        <a:pt x="38" y="126"/>
                      </a:cubicBezTo>
                      <a:cubicBezTo>
                        <a:pt x="46" y="129"/>
                        <a:pt x="54" y="131"/>
                        <a:pt x="62" y="134"/>
                      </a:cubicBezTo>
                      <a:cubicBezTo>
                        <a:pt x="70" y="137"/>
                        <a:pt x="86" y="126"/>
                        <a:pt x="86" y="126"/>
                      </a:cubicBezTo>
                      <a:cubicBezTo>
                        <a:pt x="69" y="109"/>
                        <a:pt x="56" y="117"/>
                        <a:pt x="30" y="114"/>
                      </a:cubicBezTo>
                      <a:cubicBezTo>
                        <a:pt x="17" y="110"/>
                        <a:pt x="0" y="99"/>
                        <a:pt x="14" y="82"/>
                      </a:cubicBezTo>
                      <a:cubicBezTo>
                        <a:pt x="20" y="75"/>
                        <a:pt x="31" y="76"/>
                        <a:pt x="38" y="70"/>
                      </a:cubicBezTo>
                      <a:cubicBezTo>
                        <a:pt x="69" y="44"/>
                        <a:pt x="32" y="70"/>
                        <a:pt x="62" y="50"/>
                      </a:cubicBezTo>
                      <a:cubicBezTo>
                        <a:pt x="72" y="34"/>
                        <a:pt x="65" y="40"/>
                        <a:pt x="82" y="34"/>
                      </a:cubicBez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387" name="Freeform 69"/>
                <p:cNvSpPr>
                  <a:spLocks/>
                </p:cNvSpPr>
                <p:nvPr userDrawn="1"/>
              </p:nvSpPr>
              <p:spPr bwMode="ltGray">
                <a:xfrm>
                  <a:off x="3828" y="548"/>
                  <a:ext cx="742" cy="420"/>
                </a:xfrm>
                <a:custGeom>
                  <a:avLst/>
                  <a:gdLst/>
                  <a:ahLst/>
                  <a:cxnLst>
                    <a:cxn ang="0">
                      <a:pos x="312" y="336"/>
                    </a:cxn>
                    <a:cxn ang="0">
                      <a:pos x="200" y="280"/>
                    </a:cxn>
                    <a:cxn ang="0">
                      <a:pos x="192" y="268"/>
                    </a:cxn>
                    <a:cxn ang="0">
                      <a:pos x="196" y="256"/>
                    </a:cxn>
                    <a:cxn ang="0">
                      <a:pos x="176" y="252"/>
                    </a:cxn>
                    <a:cxn ang="0">
                      <a:pos x="140" y="236"/>
                    </a:cxn>
                    <a:cxn ang="0">
                      <a:pos x="128" y="240"/>
                    </a:cxn>
                    <a:cxn ang="0">
                      <a:pos x="148" y="260"/>
                    </a:cxn>
                    <a:cxn ang="0">
                      <a:pos x="132" y="256"/>
                    </a:cxn>
                    <a:cxn ang="0">
                      <a:pos x="124" y="224"/>
                    </a:cxn>
                    <a:cxn ang="0">
                      <a:pos x="100" y="192"/>
                    </a:cxn>
                    <a:cxn ang="0">
                      <a:pos x="8" y="140"/>
                    </a:cxn>
                    <a:cxn ang="0">
                      <a:pos x="20" y="100"/>
                    </a:cxn>
                    <a:cxn ang="0">
                      <a:pos x="32" y="4"/>
                    </a:cxn>
                    <a:cxn ang="0">
                      <a:pos x="80" y="0"/>
                    </a:cxn>
                    <a:cxn ang="0">
                      <a:pos x="100" y="20"/>
                    </a:cxn>
                    <a:cxn ang="0">
                      <a:pos x="124" y="28"/>
                    </a:cxn>
                    <a:cxn ang="0">
                      <a:pos x="136" y="32"/>
                    </a:cxn>
                    <a:cxn ang="0">
                      <a:pos x="188" y="72"/>
                    </a:cxn>
                    <a:cxn ang="0">
                      <a:pos x="184" y="88"/>
                    </a:cxn>
                    <a:cxn ang="0">
                      <a:pos x="220" y="104"/>
                    </a:cxn>
                    <a:cxn ang="0">
                      <a:pos x="292" y="116"/>
                    </a:cxn>
                    <a:cxn ang="0">
                      <a:pos x="308" y="132"/>
                    </a:cxn>
                    <a:cxn ang="0">
                      <a:pos x="344" y="112"/>
                    </a:cxn>
                    <a:cxn ang="0">
                      <a:pos x="380" y="136"/>
                    </a:cxn>
                    <a:cxn ang="0">
                      <a:pos x="404" y="144"/>
                    </a:cxn>
                    <a:cxn ang="0">
                      <a:pos x="436" y="168"/>
                    </a:cxn>
                    <a:cxn ang="0">
                      <a:pos x="472" y="192"/>
                    </a:cxn>
                    <a:cxn ang="0">
                      <a:pos x="492" y="216"/>
                    </a:cxn>
                    <a:cxn ang="0">
                      <a:pos x="552" y="244"/>
                    </a:cxn>
                    <a:cxn ang="0">
                      <a:pos x="536" y="252"/>
                    </a:cxn>
                    <a:cxn ang="0">
                      <a:pos x="504" y="228"/>
                    </a:cxn>
                    <a:cxn ang="0">
                      <a:pos x="492" y="228"/>
                    </a:cxn>
                    <a:cxn ang="0">
                      <a:pos x="516" y="264"/>
                    </a:cxn>
                    <a:cxn ang="0">
                      <a:pos x="584" y="276"/>
                    </a:cxn>
                    <a:cxn ang="0">
                      <a:pos x="596" y="304"/>
                    </a:cxn>
                    <a:cxn ang="0">
                      <a:pos x="548" y="308"/>
                    </a:cxn>
                    <a:cxn ang="0">
                      <a:pos x="312" y="336"/>
                    </a:cxn>
                  </a:cxnLst>
                  <a:rect l="0" t="0" r="r" b="b"/>
                  <a:pathLst>
                    <a:path w="602" h="336">
                      <a:moveTo>
                        <a:pt x="312" y="336"/>
                      </a:moveTo>
                      <a:cubicBezTo>
                        <a:pt x="279" y="314"/>
                        <a:pt x="238" y="290"/>
                        <a:pt x="200" y="280"/>
                      </a:cubicBezTo>
                      <a:cubicBezTo>
                        <a:pt x="197" y="276"/>
                        <a:pt x="193" y="273"/>
                        <a:pt x="192" y="268"/>
                      </a:cubicBezTo>
                      <a:cubicBezTo>
                        <a:pt x="191" y="264"/>
                        <a:pt x="199" y="259"/>
                        <a:pt x="196" y="256"/>
                      </a:cubicBezTo>
                      <a:cubicBezTo>
                        <a:pt x="191" y="251"/>
                        <a:pt x="183" y="254"/>
                        <a:pt x="176" y="252"/>
                      </a:cubicBezTo>
                      <a:cubicBezTo>
                        <a:pt x="152" y="245"/>
                        <a:pt x="157" y="247"/>
                        <a:pt x="140" y="236"/>
                      </a:cubicBezTo>
                      <a:cubicBezTo>
                        <a:pt x="136" y="237"/>
                        <a:pt x="128" y="236"/>
                        <a:pt x="128" y="240"/>
                      </a:cubicBezTo>
                      <a:cubicBezTo>
                        <a:pt x="128" y="240"/>
                        <a:pt x="153" y="255"/>
                        <a:pt x="148" y="260"/>
                      </a:cubicBezTo>
                      <a:cubicBezTo>
                        <a:pt x="144" y="264"/>
                        <a:pt x="137" y="257"/>
                        <a:pt x="132" y="256"/>
                      </a:cubicBezTo>
                      <a:cubicBezTo>
                        <a:pt x="117" y="241"/>
                        <a:pt x="102" y="238"/>
                        <a:pt x="124" y="224"/>
                      </a:cubicBezTo>
                      <a:cubicBezTo>
                        <a:pt x="119" y="203"/>
                        <a:pt x="122" y="197"/>
                        <a:pt x="100" y="192"/>
                      </a:cubicBezTo>
                      <a:cubicBezTo>
                        <a:pt x="76" y="155"/>
                        <a:pt x="41" y="162"/>
                        <a:pt x="8" y="140"/>
                      </a:cubicBezTo>
                      <a:cubicBezTo>
                        <a:pt x="18" y="111"/>
                        <a:pt x="14" y="124"/>
                        <a:pt x="20" y="100"/>
                      </a:cubicBezTo>
                      <a:cubicBezTo>
                        <a:pt x="14" y="68"/>
                        <a:pt x="0" y="25"/>
                        <a:pt x="32" y="4"/>
                      </a:cubicBezTo>
                      <a:cubicBezTo>
                        <a:pt x="49" y="10"/>
                        <a:pt x="62" y="3"/>
                        <a:pt x="80" y="0"/>
                      </a:cubicBezTo>
                      <a:cubicBezTo>
                        <a:pt x="89" y="28"/>
                        <a:pt x="80" y="27"/>
                        <a:pt x="100" y="20"/>
                      </a:cubicBezTo>
                      <a:cubicBezTo>
                        <a:pt x="108" y="23"/>
                        <a:pt x="116" y="25"/>
                        <a:pt x="124" y="28"/>
                      </a:cubicBezTo>
                      <a:cubicBezTo>
                        <a:pt x="128" y="29"/>
                        <a:pt x="136" y="32"/>
                        <a:pt x="136" y="32"/>
                      </a:cubicBezTo>
                      <a:cubicBezTo>
                        <a:pt x="143" y="53"/>
                        <a:pt x="167" y="65"/>
                        <a:pt x="188" y="72"/>
                      </a:cubicBezTo>
                      <a:cubicBezTo>
                        <a:pt x="187" y="77"/>
                        <a:pt x="182" y="83"/>
                        <a:pt x="184" y="88"/>
                      </a:cubicBezTo>
                      <a:cubicBezTo>
                        <a:pt x="188" y="100"/>
                        <a:pt x="220" y="104"/>
                        <a:pt x="220" y="104"/>
                      </a:cubicBezTo>
                      <a:cubicBezTo>
                        <a:pt x="243" y="89"/>
                        <a:pt x="271" y="102"/>
                        <a:pt x="292" y="116"/>
                      </a:cubicBezTo>
                      <a:cubicBezTo>
                        <a:pt x="296" y="127"/>
                        <a:pt x="294" y="132"/>
                        <a:pt x="308" y="132"/>
                      </a:cubicBezTo>
                      <a:cubicBezTo>
                        <a:pt x="322" y="132"/>
                        <a:pt x="344" y="112"/>
                        <a:pt x="344" y="112"/>
                      </a:cubicBezTo>
                      <a:cubicBezTo>
                        <a:pt x="356" y="120"/>
                        <a:pt x="368" y="128"/>
                        <a:pt x="380" y="136"/>
                      </a:cubicBezTo>
                      <a:cubicBezTo>
                        <a:pt x="387" y="141"/>
                        <a:pt x="404" y="144"/>
                        <a:pt x="404" y="144"/>
                      </a:cubicBezTo>
                      <a:cubicBezTo>
                        <a:pt x="410" y="162"/>
                        <a:pt x="418" y="163"/>
                        <a:pt x="436" y="168"/>
                      </a:cubicBezTo>
                      <a:cubicBezTo>
                        <a:pt x="449" y="177"/>
                        <a:pt x="457" y="187"/>
                        <a:pt x="472" y="192"/>
                      </a:cubicBezTo>
                      <a:cubicBezTo>
                        <a:pt x="479" y="199"/>
                        <a:pt x="484" y="209"/>
                        <a:pt x="492" y="216"/>
                      </a:cubicBezTo>
                      <a:cubicBezTo>
                        <a:pt x="503" y="225"/>
                        <a:pt x="538" y="239"/>
                        <a:pt x="552" y="244"/>
                      </a:cubicBezTo>
                      <a:cubicBezTo>
                        <a:pt x="570" y="271"/>
                        <a:pt x="548" y="260"/>
                        <a:pt x="536" y="252"/>
                      </a:cubicBezTo>
                      <a:cubicBezTo>
                        <a:pt x="526" y="238"/>
                        <a:pt x="518" y="237"/>
                        <a:pt x="504" y="228"/>
                      </a:cubicBezTo>
                      <a:cubicBezTo>
                        <a:pt x="503" y="225"/>
                        <a:pt x="497" y="197"/>
                        <a:pt x="492" y="228"/>
                      </a:cubicBezTo>
                      <a:cubicBezTo>
                        <a:pt x="491" y="237"/>
                        <a:pt x="510" y="260"/>
                        <a:pt x="516" y="264"/>
                      </a:cubicBezTo>
                      <a:cubicBezTo>
                        <a:pt x="533" y="275"/>
                        <a:pt x="568" y="275"/>
                        <a:pt x="584" y="276"/>
                      </a:cubicBezTo>
                      <a:cubicBezTo>
                        <a:pt x="601" y="282"/>
                        <a:pt x="602" y="287"/>
                        <a:pt x="596" y="304"/>
                      </a:cubicBezTo>
                      <a:cubicBezTo>
                        <a:pt x="579" y="298"/>
                        <a:pt x="566" y="308"/>
                        <a:pt x="548" y="308"/>
                      </a:cubicBezTo>
                      <a:lnTo>
                        <a:pt x="312" y="336"/>
                      </a:ln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388" name="Freeform 70"/>
                <p:cNvSpPr>
                  <a:spLocks/>
                </p:cNvSpPr>
                <p:nvPr userDrawn="1"/>
              </p:nvSpPr>
              <p:spPr bwMode="ltGray">
                <a:xfrm>
                  <a:off x="3318" y="639"/>
                  <a:ext cx="39" cy="30"/>
                </a:xfrm>
                <a:custGeom>
                  <a:avLst/>
                  <a:gdLst/>
                  <a:ahLst/>
                  <a:cxnLst>
                    <a:cxn ang="0">
                      <a:pos x="28" y="20"/>
                    </a:cxn>
                    <a:cxn ang="0">
                      <a:pos x="24" y="0"/>
                    </a:cxn>
                    <a:cxn ang="0">
                      <a:pos x="32" y="12"/>
                    </a:cxn>
                    <a:cxn ang="0">
                      <a:pos x="28" y="24"/>
                    </a:cxn>
                    <a:cxn ang="0">
                      <a:pos x="28" y="20"/>
                    </a:cxn>
                  </a:cxnLst>
                  <a:rect l="0" t="0" r="r" b="b"/>
                  <a:pathLst>
                    <a:path w="33" h="25">
                      <a:moveTo>
                        <a:pt x="28" y="20"/>
                      </a:moveTo>
                      <a:cubicBezTo>
                        <a:pt x="12" y="15"/>
                        <a:pt x="0" y="8"/>
                        <a:pt x="24" y="0"/>
                      </a:cubicBezTo>
                      <a:cubicBezTo>
                        <a:pt x="27" y="4"/>
                        <a:pt x="31" y="7"/>
                        <a:pt x="32" y="12"/>
                      </a:cubicBezTo>
                      <a:cubicBezTo>
                        <a:pt x="33" y="16"/>
                        <a:pt x="30" y="20"/>
                        <a:pt x="28" y="24"/>
                      </a:cubicBezTo>
                      <a:cubicBezTo>
                        <a:pt x="27" y="25"/>
                        <a:pt x="28" y="21"/>
                        <a:pt x="28" y="20"/>
                      </a:cubicBez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389" name="Freeform 71"/>
                <p:cNvSpPr>
                  <a:spLocks/>
                </p:cNvSpPr>
                <p:nvPr userDrawn="1"/>
              </p:nvSpPr>
              <p:spPr bwMode="ltGray">
                <a:xfrm>
                  <a:off x="3128" y="468"/>
                  <a:ext cx="62" cy="18"/>
                </a:xfrm>
                <a:custGeom>
                  <a:avLst/>
                  <a:gdLst/>
                  <a:ahLst/>
                  <a:cxnLst>
                    <a:cxn ang="0">
                      <a:pos x="34" y="16"/>
                    </a:cxn>
                    <a:cxn ang="0">
                      <a:pos x="42" y="0"/>
                    </a:cxn>
                    <a:cxn ang="0">
                      <a:pos x="34" y="16"/>
                    </a:cxn>
                  </a:cxnLst>
                  <a:rect l="0" t="0" r="r" b="b"/>
                  <a:pathLst>
                    <a:path w="50" h="16">
                      <a:moveTo>
                        <a:pt x="34" y="16"/>
                      </a:moveTo>
                      <a:cubicBezTo>
                        <a:pt x="0" y="8"/>
                        <a:pt x="27" y="5"/>
                        <a:pt x="42" y="0"/>
                      </a:cubicBezTo>
                      <a:cubicBezTo>
                        <a:pt x="47" y="16"/>
                        <a:pt x="50" y="11"/>
                        <a:pt x="34" y="16"/>
                      </a:cubicBez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390" name="Freeform 72"/>
                <p:cNvSpPr>
                  <a:spLocks/>
                </p:cNvSpPr>
                <p:nvPr userDrawn="1"/>
              </p:nvSpPr>
              <p:spPr bwMode="ltGray">
                <a:xfrm>
                  <a:off x="3110" y="867"/>
                  <a:ext cx="46" cy="47"/>
                </a:xfrm>
                <a:custGeom>
                  <a:avLst/>
                  <a:gdLst/>
                  <a:ahLst/>
                  <a:cxnLst>
                    <a:cxn ang="0">
                      <a:pos x="21" y="23"/>
                    </a:cxn>
                    <a:cxn ang="0">
                      <a:pos x="29" y="7"/>
                    </a:cxn>
                    <a:cxn ang="0">
                      <a:pos x="37" y="19"/>
                    </a:cxn>
                    <a:cxn ang="0">
                      <a:pos x="21" y="23"/>
                    </a:cxn>
                  </a:cxnLst>
                  <a:rect l="0" t="0" r="r" b="b"/>
                  <a:pathLst>
                    <a:path w="38" h="38">
                      <a:moveTo>
                        <a:pt x="21" y="23"/>
                      </a:moveTo>
                      <a:cubicBezTo>
                        <a:pt x="0" y="9"/>
                        <a:pt x="9" y="0"/>
                        <a:pt x="29" y="7"/>
                      </a:cubicBezTo>
                      <a:cubicBezTo>
                        <a:pt x="32" y="11"/>
                        <a:pt x="38" y="14"/>
                        <a:pt x="37" y="19"/>
                      </a:cubicBezTo>
                      <a:cubicBezTo>
                        <a:pt x="33" y="38"/>
                        <a:pt x="25" y="27"/>
                        <a:pt x="21" y="23"/>
                      </a:cubicBez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391" name="Freeform 73"/>
                <p:cNvSpPr>
                  <a:spLocks/>
                </p:cNvSpPr>
                <p:nvPr userDrawn="1"/>
              </p:nvSpPr>
              <p:spPr bwMode="ltGray">
                <a:xfrm>
                  <a:off x="3174" y="880"/>
                  <a:ext cx="28" cy="26"/>
                </a:xfrm>
                <a:custGeom>
                  <a:avLst/>
                  <a:gdLst/>
                  <a:ahLst/>
                  <a:cxnLst>
                    <a:cxn ang="0">
                      <a:pos x="12" y="16"/>
                    </a:cxn>
                    <a:cxn ang="0">
                      <a:pos x="4" y="4"/>
                    </a:cxn>
                    <a:cxn ang="0">
                      <a:pos x="20" y="8"/>
                    </a:cxn>
                    <a:cxn ang="0">
                      <a:pos x="16" y="20"/>
                    </a:cxn>
                    <a:cxn ang="0">
                      <a:pos x="12" y="16"/>
                    </a:cxn>
                  </a:cxnLst>
                  <a:rect l="0" t="0" r="r" b="b"/>
                  <a:pathLst>
                    <a:path w="23" h="20">
                      <a:moveTo>
                        <a:pt x="12" y="16"/>
                      </a:moveTo>
                      <a:cubicBezTo>
                        <a:pt x="9" y="12"/>
                        <a:pt x="1" y="7"/>
                        <a:pt x="4" y="4"/>
                      </a:cubicBezTo>
                      <a:cubicBezTo>
                        <a:pt x="8" y="0"/>
                        <a:pt x="17" y="4"/>
                        <a:pt x="20" y="8"/>
                      </a:cubicBezTo>
                      <a:cubicBezTo>
                        <a:pt x="23" y="11"/>
                        <a:pt x="17" y="16"/>
                        <a:pt x="16" y="20"/>
                      </a:cubicBezTo>
                      <a:cubicBezTo>
                        <a:pt x="2" y="10"/>
                        <a:pt x="0" y="10"/>
                        <a:pt x="12" y="16"/>
                      </a:cubicBez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392" name="Freeform 74"/>
                <p:cNvSpPr>
                  <a:spLocks/>
                </p:cNvSpPr>
                <p:nvPr userDrawn="1"/>
              </p:nvSpPr>
              <p:spPr bwMode="ltGray">
                <a:xfrm>
                  <a:off x="2809" y="1010"/>
                  <a:ext cx="51" cy="37"/>
                </a:xfrm>
                <a:custGeom>
                  <a:avLst/>
                  <a:gdLst/>
                  <a:ahLst/>
                  <a:cxnLst>
                    <a:cxn ang="0">
                      <a:pos x="0" y="25"/>
                    </a:cxn>
                    <a:cxn ang="0">
                      <a:pos x="12" y="29"/>
                    </a:cxn>
                    <a:cxn ang="0">
                      <a:pos x="0" y="25"/>
                    </a:cxn>
                  </a:cxnLst>
                  <a:rect l="0" t="0" r="r" b="b"/>
                  <a:pathLst>
                    <a:path w="41" h="29">
                      <a:moveTo>
                        <a:pt x="0" y="25"/>
                      </a:moveTo>
                      <a:cubicBezTo>
                        <a:pt x="10" y="11"/>
                        <a:pt x="41" y="0"/>
                        <a:pt x="12" y="29"/>
                      </a:cubicBezTo>
                      <a:cubicBezTo>
                        <a:pt x="8" y="28"/>
                        <a:pt x="0" y="25"/>
                        <a:pt x="0" y="25"/>
                      </a:cubicBez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393" name="Freeform 75"/>
                <p:cNvSpPr>
                  <a:spLocks/>
                </p:cNvSpPr>
                <p:nvPr userDrawn="1"/>
              </p:nvSpPr>
              <p:spPr bwMode="ltGray">
                <a:xfrm>
                  <a:off x="2641" y="352"/>
                  <a:ext cx="193" cy="70"/>
                </a:xfrm>
                <a:custGeom>
                  <a:avLst/>
                  <a:gdLst/>
                  <a:ahLst/>
                  <a:cxnLst>
                    <a:cxn ang="0">
                      <a:pos x="16" y="32"/>
                    </a:cxn>
                    <a:cxn ang="0">
                      <a:pos x="28" y="0"/>
                    </a:cxn>
                    <a:cxn ang="0">
                      <a:pos x="68" y="12"/>
                    </a:cxn>
                    <a:cxn ang="0">
                      <a:pos x="132" y="20"/>
                    </a:cxn>
                    <a:cxn ang="0">
                      <a:pos x="104" y="28"/>
                    </a:cxn>
                    <a:cxn ang="0">
                      <a:pos x="56" y="28"/>
                    </a:cxn>
                    <a:cxn ang="0">
                      <a:pos x="32" y="36"/>
                    </a:cxn>
                    <a:cxn ang="0">
                      <a:pos x="16" y="32"/>
                    </a:cxn>
                  </a:cxnLst>
                  <a:rect l="0" t="0" r="r" b="b"/>
                  <a:pathLst>
                    <a:path w="156" h="56">
                      <a:moveTo>
                        <a:pt x="16" y="32"/>
                      </a:moveTo>
                      <a:cubicBezTo>
                        <a:pt x="4" y="13"/>
                        <a:pt x="6" y="5"/>
                        <a:pt x="28" y="0"/>
                      </a:cubicBezTo>
                      <a:cubicBezTo>
                        <a:pt x="57" y="10"/>
                        <a:pt x="44" y="6"/>
                        <a:pt x="68" y="12"/>
                      </a:cubicBezTo>
                      <a:cubicBezTo>
                        <a:pt x="85" y="24"/>
                        <a:pt x="110" y="17"/>
                        <a:pt x="132" y="20"/>
                      </a:cubicBezTo>
                      <a:cubicBezTo>
                        <a:pt x="156" y="56"/>
                        <a:pt x="115" y="35"/>
                        <a:pt x="104" y="28"/>
                      </a:cubicBezTo>
                      <a:cubicBezTo>
                        <a:pt x="71" y="39"/>
                        <a:pt x="123" y="24"/>
                        <a:pt x="56" y="28"/>
                      </a:cubicBezTo>
                      <a:cubicBezTo>
                        <a:pt x="48" y="29"/>
                        <a:pt x="32" y="36"/>
                        <a:pt x="32" y="36"/>
                      </a:cubicBezTo>
                      <a:cubicBezTo>
                        <a:pt x="5" y="27"/>
                        <a:pt x="0" y="24"/>
                        <a:pt x="16" y="32"/>
                      </a:cubicBez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394" name="Freeform 76"/>
                <p:cNvSpPr>
                  <a:spLocks/>
                </p:cNvSpPr>
                <p:nvPr userDrawn="1"/>
              </p:nvSpPr>
              <p:spPr bwMode="ltGray">
                <a:xfrm>
                  <a:off x="2184" y="226"/>
                  <a:ext cx="88" cy="33"/>
                </a:xfrm>
                <a:custGeom>
                  <a:avLst/>
                  <a:gdLst/>
                  <a:ahLst/>
                  <a:cxnLst>
                    <a:cxn ang="0">
                      <a:pos x="54" y="16"/>
                    </a:cxn>
                    <a:cxn ang="0">
                      <a:pos x="42" y="0"/>
                    </a:cxn>
                    <a:cxn ang="0">
                      <a:pos x="66" y="8"/>
                    </a:cxn>
                    <a:cxn ang="0">
                      <a:pos x="62" y="24"/>
                    </a:cxn>
                    <a:cxn ang="0">
                      <a:pos x="54" y="16"/>
                    </a:cxn>
                  </a:cxnLst>
                  <a:rect l="0" t="0" r="r" b="b"/>
                  <a:pathLst>
                    <a:path w="71" h="26">
                      <a:moveTo>
                        <a:pt x="54" y="16"/>
                      </a:moveTo>
                      <a:cubicBezTo>
                        <a:pt x="29" y="24"/>
                        <a:pt x="0" y="14"/>
                        <a:pt x="42" y="0"/>
                      </a:cubicBezTo>
                      <a:cubicBezTo>
                        <a:pt x="50" y="3"/>
                        <a:pt x="58" y="5"/>
                        <a:pt x="66" y="8"/>
                      </a:cubicBezTo>
                      <a:cubicBezTo>
                        <a:pt x="71" y="10"/>
                        <a:pt x="67" y="21"/>
                        <a:pt x="62" y="24"/>
                      </a:cubicBezTo>
                      <a:cubicBezTo>
                        <a:pt x="59" y="26"/>
                        <a:pt x="57" y="19"/>
                        <a:pt x="54" y="16"/>
                      </a:cubicBez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395" name="Freeform 77"/>
                <p:cNvSpPr>
                  <a:spLocks/>
                </p:cNvSpPr>
                <p:nvPr userDrawn="1"/>
              </p:nvSpPr>
              <p:spPr bwMode="ltGray">
                <a:xfrm>
                  <a:off x="2216" y="256"/>
                  <a:ext cx="81" cy="53"/>
                </a:xfrm>
                <a:custGeom>
                  <a:avLst/>
                  <a:gdLst/>
                  <a:ahLst/>
                  <a:cxnLst>
                    <a:cxn ang="0">
                      <a:pos x="0" y="12"/>
                    </a:cxn>
                    <a:cxn ang="0">
                      <a:pos x="60" y="8"/>
                    </a:cxn>
                    <a:cxn ang="0">
                      <a:pos x="44" y="40"/>
                    </a:cxn>
                    <a:cxn ang="0">
                      <a:pos x="4" y="20"/>
                    </a:cxn>
                    <a:cxn ang="0">
                      <a:pos x="0" y="12"/>
                    </a:cxn>
                  </a:cxnLst>
                  <a:rect l="0" t="0" r="r" b="b"/>
                  <a:pathLst>
                    <a:path w="66" h="40">
                      <a:moveTo>
                        <a:pt x="0" y="12"/>
                      </a:moveTo>
                      <a:cubicBezTo>
                        <a:pt x="23" y="9"/>
                        <a:pt x="39" y="3"/>
                        <a:pt x="60" y="8"/>
                      </a:cubicBezTo>
                      <a:cubicBezTo>
                        <a:pt x="66" y="26"/>
                        <a:pt x="59" y="30"/>
                        <a:pt x="44" y="40"/>
                      </a:cubicBezTo>
                      <a:cubicBezTo>
                        <a:pt x="27" y="34"/>
                        <a:pt x="17" y="33"/>
                        <a:pt x="4" y="20"/>
                      </a:cubicBezTo>
                      <a:cubicBezTo>
                        <a:pt x="9" y="0"/>
                        <a:pt x="12" y="0"/>
                        <a:pt x="0" y="12"/>
                      </a:cubicBez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396" name="Freeform 78"/>
                <p:cNvSpPr>
                  <a:spLocks/>
                </p:cNvSpPr>
                <p:nvPr userDrawn="1"/>
              </p:nvSpPr>
              <p:spPr bwMode="ltGray">
                <a:xfrm>
                  <a:off x="2285" y="286"/>
                  <a:ext cx="69" cy="36"/>
                </a:xfrm>
                <a:custGeom>
                  <a:avLst/>
                  <a:gdLst/>
                  <a:ahLst/>
                  <a:cxnLst>
                    <a:cxn ang="0">
                      <a:pos x="0" y="20"/>
                    </a:cxn>
                    <a:cxn ang="0">
                      <a:pos x="12" y="8"/>
                    </a:cxn>
                    <a:cxn ang="0">
                      <a:pos x="36" y="0"/>
                    </a:cxn>
                    <a:cxn ang="0">
                      <a:pos x="0" y="20"/>
                    </a:cxn>
                  </a:cxnLst>
                  <a:rect l="0" t="0" r="r" b="b"/>
                  <a:pathLst>
                    <a:path w="55" h="28">
                      <a:moveTo>
                        <a:pt x="0" y="20"/>
                      </a:moveTo>
                      <a:cubicBezTo>
                        <a:pt x="4" y="16"/>
                        <a:pt x="7" y="11"/>
                        <a:pt x="12" y="8"/>
                      </a:cubicBezTo>
                      <a:cubicBezTo>
                        <a:pt x="19" y="4"/>
                        <a:pt x="36" y="0"/>
                        <a:pt x="36" y="0"/>
                      </a:cubicBezTo>
                      <a:cubicBezTo>
                        <a:pt x="55" y="28"/>
                        <a:pt x="18" y="16"/>
                        <a:pt x="0" y="20"/>
                      </a:cubicBez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397" name="Freeform 79"/>
                <p:cNvSpPr>
                  <a:spLocks/>
                </p:cNvSpPr>
                <p:nvPr userDrawn="1"/>
              </p:nvSpPr>
              <p:spPr bwMode="ltGray">
                <a:xfrm>
                  <a:off x="1385" y="327"/>
                  <a:ext cx="1963" cy="1132"/>
                </a:xfrm>
                <a:custGeom>
                  <a:avLst/>
                  <a:gdLst/>
                  <a:ahLst/>
                  <a:cxnLst>
                    <a:cxn ang="0">
                      <a:pos x="288" y="124"/>
                    </a:cxn>
                    <a:cxn ang="0">
                      <a:pos x="328" y="108"/>
                    </a:cxn>
                    <a:cxn ang="0">
                      <a:pos x="396" y="72"/>
                    </a:cxn>
                    <a:cxn ang="0">
                      <a:pos x="308" y="192"/>
                    </a:cxn>
                    <a:cxn ang="0">
                      <a:pos x="356" y="168"/>
                    </a:cxn>
                    <a:cxn ang="0">
                      <a:pos x="404" y="152"/>
                    </a:cxn>
                    <a:cxn ang="0">
                      <a:pos x="476" y="88"/>
                    </a:cxn>
                    <a:cxn ang="0">
                      <a:pos x="488" y="104"/>
                    </a:cxn>
                    <a:cxn ang="0">
                      <a:pos x="552" y="56"/>
                    </a:cxn>
                    <a:cxn ang="0">
                      <a:pos x="784" y="8"/>
                    </a:cxn>
                    <a:cxn ang="0">
                      <a:pos x="720" y="92"/>
                    </a:cxn>
                    <a:cxn ang="0">
                      <a:pos x="836" y="68"/>
                    </a:cxn>
                    <a:cxn ang="0">
                      <a:pos x="936" y="76"/>
                    </a:cxn>
                    <a:cxn ang="0">
                      <a:pos x="952" y="120"/>
                    </a:cxn>
                    <a:cxn ang="0">
                      <a:pos x="992" y="112"/>
                    </a:cxn>
                    <a:cxn ang="0">
                      <a:pos x="1048" y="100"/>
                    </a:cxn>
                    <a:cxn ang="0">
                      <a:pos x="1092" y="76"/>
                    </a:cxn>
                    <a:cxn ang="0">
                      <a:pos x="1100" y="108"/>
                    </a:cxn>
                    <a:cxn ang="0">
                      <a:pos x="1148" y="100"/>
                    </a:cxn>
                    <a:cxn ang="0">
                      <a:pos x="1216" y="132"/>
                    </a:cxn>
                    <a:cxn ang="0">
                      <a:pos x="1292" y="152"/>
                    </a:cxn>
                    <a:cxn ang="0">
                      <a:pos x="1348" y="148"/>
                    </a:cxn>
                    <a:cxn ang="0">
                      <a:pos x="1528" y="208"/>
                    </a:cxn>
                    <a:cxn ang="0">
                      <a:pos x="1508" y="232"/>
                    </a:cxn>
                    <a:cxn ang="0">
                      <a:pos x="1476" y="280"/>
                    </a:cxn>
                    <a:cxn ang="0">
                      <a:pos x="1344" y="320"/>
                    </a:cxn>
                    <a:cxn ang="0">
                      <a:pos x="1284" y="376"/>
                    </a:cxn>
                    <a:cxn ang="0">
                      <a:pos x="1252" y="448"/>
                    </a:cxn>
                    <a:cxn ang="0">
                      <a:pos x="1280" y="324"/>
                    </a:cxn>
                    <a:cxn ang="0">
                      <a:pos x="1244" y="304"/>
                    </a:cxn>
                    <a:cxn ang="0">
                      <a:pos x="1180" y="360"/>
                    </a:cxn>
                    <a:cxn ang="0">
                      <a:pos x="1140" y="340"/>
                    </a:cxn>
                    <a:cxn ang="0">
                      <a:pos x="1000" y="388"/>
                    </a:cxn>
                    <a:cxn ang="0">
                      <a:pos x="980" y="424"/>
                    </a:cxn>
                    <a:cxn ang="0">
                      <a:pos x="1032" y="468"/>
                    </a:cxn>
                    <a:cxn ang="0">
                      <a:pos x="920" y="656"/>
                    </a:cxn>
                    <a:cxn ang="0">
                      <a:pos x="850" y="740"/>
                    </a:cxn>
                    <a:cxn ang="0">
                      <a:pos x="850" y="810"/>
                    </a:cxn>
                    <a:cxn ang="0">
                      <a:pos x="816" y="760"/>
                    </a:cxn>
                    <a:cxn ang="0">
                      <a:pos x="804" y="712"/>
                    </a:cxn>
                    <a:cxn ang="0">
                      <a:pos x="696" y="728"/>
                    </a:cxn>
                    <a:cxn ang="0">
                      <a:pos x="730" y="822"/>
                    </a:cxn>
                    <a:cxn ang="0">
                      <a:pos x="736" y="876"/>
                    </a:cxn>
                    <a:cxn ang="0">
                      <a:pos x="240" y="144"/>
                    </a:cxn>
                  </a:cxnLst>
                  <a:rect l="0" t="0" r="r" b="b"/>
                  <a:pathLst>
                    <a:path w="1589" h="900">
                      <a:moveTo>
                        <a:pt x="240" y="144"/>
                      </a:moveTo>
                      <a:cubicBezTo>
                        <a:pt x="246" y="127"/>
                        <a:pt x="252" y="118"/>
                        <a:pt x="256" y="100"/>
                      </a:cubicBezTo>
                      <a:cubicBezTo>
                        <a:pt x="265" y="114"/>
                        <a:pt x="272" y="119"/>
                        <a:pt x="288" y="124"/>
                      </a:cubicBezTo>
                      <a:cubicBezTo>
                        <a:pt x="291" y="128"/>
                        <a:pt x="292" y="133"/>
                        <a:pt x="296" y="136"/>
                      </a:cubicBezTo>
                      <a:cubicBezTo>
                        <a:pt x="303" y="140"/>
                        <a:pt x="320" y="144"/>
                        <a:pt x="320" y="144"/>
                      </a:cubicBezTo>
                      <a:cubicBezTo>
                        <a:pt x="316" y="131"/>
                        <a:pt x="316" y="118"/>
                        <a:pt x="328" y="108"/>
                      </a:cubicBezTo>
                      <a:cubicBezTo>
                        <a:pt x="335" y="102"/>
                        <a:pt x="344" y="97"/>
                        <a:pt x="352" y="92"/>
                      </a:cubicBezTo>
                      <a:cubicBezTo>
                        <a:pt x="356" y="89"/>
                        <a:pt x="364" y="84"/>
                        <a:pt x="364" y="84"/>
                      </a:cubicBezTo>
                      <a:cubicBezTo>
                        <a:pt x="374" y="69"/>
                        <a:pt x="378" y="66"/>
                        <a:pt x="396" y="72"/>
                      </a:cubicBezTo>
                      <a:cubicBezTo>
                        <a:pt x="407" y="89"/>
                        <a:pt x="404" y="93"/>
                        <a:pt x="388" y="104"/>
                      </a:cubicBezTo>
                      <a:cubicBezTo>
                        <a:pt x="364" y="140"/>
                        <a:pt x="350" y="168"/>
                        <a:pt x="304" y="180"/>
                      </a:cubicBezTo>
                      <a:cubicBezTo>
                        <a:pt x="305" y="184"/>
                        <a:pt x="304" y="191"/>
                        <a:pt x="308" y="192"/>
                      </a:cubicBezTo>
                      <a:cubicBezTo>
                        <a:pt x="316" y="193"/>
                        <a:pt x="332" y="184"/>
                        <a:pt x="332" y="184"/>
                      </a:cubicBezTo>
                      <a:cubicBezTo>
                        <a:pt x="336" y="180"/>
                        <a:pt x="339" y="175"/>
                        <a:pt x="344" y="172"/>
                      </a:cubicBezTo>
                      <a:cubicBezTo>
                        <a:pt x="348" y="170"/>
                        <a:pt x="353" y="171"/>
                        <a:pt x="356" y="168"/>
                      </a:cubicBezTo>
                      <a:cubicBezTo>
                        <a:pt x="360" y="165"/>
                        <a:pt x="361" y="159"/>
                        <a:pt x="364" y="156"/>
                      </a:cubicBezTo>
                      <a:cubicBezTo>
                        <a:pt x="367" y="153"/>
                        <a:pt x="372" y="151"/>
                        <a:pt x="376" y="148"/>
                      </a:cubicBezTo>
                      <a:cubicBezTo>
                        <a:pt x="404" y="166"/>
                        <a:pt x="397" y="173"/>
                        <a:pt x="404" y="152"/>
                      </a:cubicBezTo>
                      <a:cubicBezTo>
                        <a:pt x="382" y="130"/>
                        <a:pt x="388" y="124"/>
                        <a:pt x="412" y="108"/>
                      </a:cubicBezTo>
                      <a:cubicBezTo>
                        <a:pt x="417" y="92"/>
                        <a:pt x="424" y="80"/>
                        <a:pt x="432" y="104"/>
                      </a:cubicBezTo>
                      <a:cubicBezTo>
                        <a:pt x="444" y="69"/>
                        <a:pt x="436" y="75"/>
                        <a:pt x="476" y="88"/>
                      </a:cubicBezTo>
                      <a:cubicBezTo>
                        <a:pt x="482" y="105"/>
                        <a:pt x="478" y="110"/>
                        <a:pt x="468" y="124"/>
                      </a:cubicBezTo>
                      <a:cubicBezTo>
                        <a:pt x="472" y="125"/>
                        <a:pt x="477" y="131"/>
                        <a:pt x="480" y="128"/>
                      </a:cubicBezTo>
                      <a:cubicBezTo>
                        <a:pt x="486" y="122"/>
                        <a:pt x="485" y="112"/>
                        <a:pt x="488" y="104"/>
                      </a:cubicBezTo>
                      <a:cubicBezTo>
                        <a:pt x="489" y="100"/>
                        <a:pt x="492" y="92"/>
                        <a:pt x="492" y="92"/>
                      </a:cubicBezTo>
                      <a:cubicBezTo>
                        <a:pt x="486" y="74"/>
                        <a:pt x="489" y="70"/>
                        <a:pt x="504" y="60"/>
                      </a:cubicBezTo>
                      <a:cubicBezTo>
                        <a:pt x="524" y="64"/>
                        <a:pt x="533" y="62"/>
                        <a:pt x="552" y="56"/>
                      </a:cubicBezTo>
                      <a:cubicBezTo>
                        <a:pt x="584" y="24"/>
                        <a:pt x="643" y="25"/>
                        <a:pt x="684" y="20"/>
                      </a:cubicBezTo>
                      <a:cubicBezTo>
                        <a:pt x="703" y="14"/>
                        <a:pt x="720" y="11"/>
                        <a:pt x="736" y="0"/>
                      </a:cubicBezTo>
                      <a:cubicBezTo>
                        <a:pt x="759" y="8"/>
                        <a:pt x="756" y="13"/>
                        <a:pt x="784" y="8"/>
                      </a:cubicBezTo>
                      <a:cubicBezTo>
                        <a:pt x="801" y="14"/>
                        <a:pt x="807" y="36"/>
                        <a:pt x="788" y="48"/>
                      </a:cubicBezTo>
                      <a:cubicBezTo>
                        <a:pt x="776" y="56"/>
                        <a:pt x="745" y="65"/>
                        <a:pt x="732" y="68"/>
                      </a:cubicBezTo>
                      <a:cubicBezTo>
                        <a:pt x="720" y="76"/>
                        <a:pt x="693" y="83"/>
                        <a:pt x="720" y="92"/>
                      </a:cubicBezTo>
                      <a:cubicBezTo>
                        <a:pt x="747" y="74"/>
                        <a:pt x="764" y="69"/>
                        <a:pt x="796" y="64"/>
                      </a:cubicBezTo>
                      <a:cubicBezTo>
                        <a:pt x="799" y="68"/>
                        <a:pt x="799" y="76"/>
                        <a:pt x="804" y="76"/>
                      </a:cubicBezTo>
                      <a:cubicBezTo>
                        <a:pt x="815" y="77"/>
                        <a:pt x="836" y="68"/>
                        <a:pt x="836" y="68"/>
                      </a:cubicBezTo>
                      <a:cubicBezTo>
                        <a:pt x="850" y="77"/>
                        <a:pt x="860" y="80"/>
                        <a:pt x="876" y="84"/>
                      </a:cubicBezTo>
                      <a:cubicBezTo>
                        <a:pt x="894" y="78"/>
                        <a:pt x="886" y="70"/>
                        <a:pt x="904" y="64"/>
                      </a:cubicBezTo>
                      <a:cubicBezTo>
                        <a:pt x="922" y="70"/>
                        <a:pt x="917" y="82"/>
                        <a:pt x="936" y="76"/>
                      </a:cubicBezTo>
                      <a:cubicBezTo>
                        <a:pt x="939" y="80"/>
                        <a:pt x="946" y="84"/>
                        <a:pt x="944" y="88"/>
                      </a:cubicBezTo>
                      <a:cubicBezTo>
                        <a:pt x="939" y="96"/>
                        <a:pt x="920" y="104"/>
                        <a:pt x="920" y="104"/>
                      </a:cubicBezTo>
                      <a:cubicBezTo>
                        <a:pt x="928" y="116"/>
                        <a:pt x="931" y="126"/>
                        <a:pt x="952" y="120"/>
                      </a:cubicBezTo>
                      <a:cubicBezTo>
                        <a:pt x="956" y="119"/>
                        <a:pt x="953" y="111"/>
                        <a:pt x="956" y="108"/>
                      </a:cubicBezTo>
                      <a:cubicBezTo>
                        <a:pt x="959" y="105"/>
                        <a:pt x="964" y="105"/>
                        <a:pt x="968" y="104"/>
                      </a:cubicBezTo>
                      <a:cubicBezTo>
                        <a:pt x="976" y="107"/>
                        <a:pt x="984" y="109"/>
                        <a:pt x="992" y="112"/>
                      </a:cubicBezTo>
                      <a:cubicBezTo>
                        <a:pt x="996" y="113"/>
                        <a:pt x="1004" y="116"/>
                        <a:pt x="1004" y="116"/>
                      </a:cubicBezTo>
                      <a:cubicBezTo>
                        <a:pt x="1019" y="111"/>
                        <a:pt x="1025" y="117"/>
                        <a:pt x="1040" y="112"/>
                      </a:cubicBezTo>
                      <a:cubicBezTo>
                        <a:pt x="1043" y="108"/>
                        <a:pt x="1049" y="105"/>
                        <a:pt x="1048" y="100"/>
                      </a:cubicBezTo>
                      <a:cubicBezTo>
                        <a:pt x="1047" y="95"/>
                        <a:pt x="1038" y="96"/>
                        <a:pt x="1036" y="92"/>
                      </a:cubicBezTo>
                      <a:cubicBezTo>
                        <a:pt x="1032" y="82"/>
                        <a:pt x="1047" y="75"/>
                        <a:pt x="1052" y="72"/>
                      </a:cubicBezTo>
                      <a:cubicBezTo>
                        <a:pt x="1067" y="77"/>
                        <a:pt x="1076" y="81"/>
                        <a:pt x="1092" y="76"/>
                      </a:cubicBezTo>
                      <a:cubicBezTo>
                        <a:pt x="1096" y="77"/>
                        <a:pt x="1107" y="77"/>
                        <a:pt x="1104" y="80"/>
                      </a:cubicBezTo>
                      <a:cubicBezTo>
                        <a:pt x="1098" y="86"/>
                        <a:pt x="1080" y="88"/>
                        <a:pt x="1080" y="88"/>
                      </a:cubicBezTo>
                      <a:cubicBezTo>
                        <a:pt x="1085" y="92"/>
                        <a:pt x="1100" y="99"/>
                        <a:pt x="1100" y="108"/>
                      </a:cubicBezTo>
                      <a:cubicBezTo>
                        <a:pt x="1100" y="113"/>
                        <a:pt x="1090" y="116"/>
                        <a:pt x="1092" y="120"/>
                      </a:cubicBezTo>
                      <a:cubicBezTo>
                        <a:pt x="1094" y="124"/>
                        <a:pt x="1100" y="117"/>
                        <a:pt x="1104" y="116"/>
                      </a:cubicBezTo>
                      <a:cubicBezTo>
                        <a:pt x="1115" y="82"/>
                        <a:pt x="1118" y="94"/>
                        <a:pt x="1148" y="100"/>
                      </a:cubicBezTo>
                      <a:cubicBezTo>
                        <a:pt x="1147" y="104"/>
                        <a:pt x="1142" y="109"/>
                        <a:pt x="1144" y="112"/>
                      </a:cubicBezTo>
                      <a:cubicBezTo>
                        <a:pt x="1150" y="120"/>
                        <a:pt x="1168" y="128"/>
                        <a:pt x="1168" y="128"/>
                      </a:cubicBezTo>
                      <a:cubicBezTo>
                        <a:pt x="1184" y="123"/>
                        <a:pt x="1201" y="124"/>
                        <a:pt x="1216" y="132"/>
                      </a:cubicBezTo>
                      <a:cubicBezTo>
                        <a:pt x="1224" y="137"/>
                        <a:pt x="1240" y="148"/>
                        <a:pt x="1240" y="148"/>
                      </a:cubicBezTo>
                      <a:cubicBezTo>
                        <a:pt x="1271" y="195"/>
                        <a:pt x="1247" y="173"/>
                        <a:pt x="1260" y="160"/>
                      </a:cubicBezTo>
                      <a:cubicBezTo>
                        <a:pt x="1268" y="152"/>
                        <a:pt x="1281" y="154"/>
                        <a:pt x="1292" y="152"/>
                      </a:cubicBezTo>
                      <a:cubicBezTo>
                        <a:pt x="1317" y="160"/>
                        <a:pt x="1305" y="140"/>
                        <a:pt x="1328" y="156"/>
                      </a:cubicBezTo>
                      <a:cubicBezTo>
                        <a:pt x="1330" y="163"/>
                        <a:pt x="1339" y="178"/>
                        <a:pt x="1344" y="172"/>
                      </a:cubicBezTo>
                      <a:cubicBezTo>
                        <a:pt x="1349" y="166"/>
                        <a:pt x="1344" y="155"/>
                        <a:pt x="1348" y="148"/>
                      </a:cubicBezTo>
                      <a:cubicBezTo>
                        <a:pt x="1350" y="144"/>
                        <a:pt x="1356" y="145"/>
                        <a:pt x="1360" y="144"/>
                      </a:cubicBezTo>
                      <a:cubicBezTo>
                        <a:pt x="1390" y="164"/>
                        <a:pt x="1362" y="148"/>
                        <a:pt x="1432" y="156"/>
                      </a:cubicBezTo>
                      <a:cubicBezTo>
                        <a:pt x="1456" y="159"/>
                        <a:pt x="1499" y="198"/>
                        <a:pt x="1528" y="208"/>
                      </a:cubicBezTo>
                      <a:cubicBezTo>
                        <a:pt x="1557" y="198"/>
                        <a:pt x="1531" y="222"/>
                        <a:pt x="1560" y="212"/>
                      </a:cubicBezTo>
                      <a:cubicBezTo>
                        <a:pt x="1589" y="222"/>
                        <a:pt x="1560" y="228"/>
                        <a:pt x="1548" y="232"/>
                      </a:cubicBezTo>
                      <a:cubicBezTo>
                        <a:pt x="1539" y="258"/>
                        <a:pt x="1527" y="238"/>
                        <a:pt x="1508" y="232"/>
                      </a:cubicBezTo>
                      <a:cubicBezTo>
                        <a:pt x="1500" y="229"/>
                        <a:pt x="1484" y="224"/>
                        <a:pt x="1484" y="224"/>
                      </a:cubicBezTo>
                      <a:cubicBezTo>
                        <a:pt x="1475" y="197"/>
                        <a:pt x="1475" y="232"/>
                        <a:pt x="1456" y="244"/>
                      </a:cubicBezTo>
                      <a:cubicBezTo>
                        <a:pt x="1460" y="257"/>
                        <a:pt x="1476" y="280"/>
                        <a:pt x="1476" y="280"/>
                      </a:cubicBezTo>
                      <a:cubicBezTo>
                        <a:pt x="1459" y="286"/>
                        <a:pt x="1443" y="281"/>
                        <a:pt x="1424" y="284"/>
                      </a:cubicBezTo>
                      <a:cubicBezTo>
                        <a:pt x="1386" y="297"/>
                        <a:pt x="1402" y="325"/>
                        <a:pt x="1368" y="336"/>
                      </a:cubicBezTo>
                      <a:cubicBezTo>
                        <a:pt x="1362" y="330"/>
                        <a:pt x="1354" y="319"/>
                        <a:pt x="1344" y="320"/>
                      </a:cubicBezTo>
                      <a:cubicBezTo>
                        <a:pt x="1336" y="321"/>
                        <a:pt x="1320" y="328"/>
                        <a:pt x="1320" y="328"/>
                      </a:cubicBezTo>
                      <a:cubicBezTo>
                        <a:pt x="1319" y="324"/>
                        <a:pt x="1320" y="314"/>
                        <a:pt x="1316" y="316"/>
                      </a:cubicBezTo>
                      <a:cubicBezTo>
                        <a:pt x="1303" y="324"/>
                        <a:pt x="1288" y="363"/>
                        <a:pt x="1284" y="376"/>
                      </a:cubicBezTo>
                      <a:cubicBezTo>
                        <a:pt x="1289" y="397"/>
                        <a:pt x="1281" y="412"/>
                        <a:pt x="1276" y="432"/>
                      </a:cubicBezTo>
                      <a:cubicBezTo>
                        <a:pt x="1272" y="429"/>
                        <a:pt x="1269" y="423"/>
                        <a:pt x="1264" y="424"/>
                      </a:cubicBezTo>
                      <a:cubicBezTo>
                        <a:pt x="1257" y="425"/>
                        <a:pt x="1255" y="444"/>
                        <a:pt x="1252" y="448"/>
                      </a:cubicBezTo>
                      <a:cubicBezTo>
                        <a:pt x="1242" y="464"/>
                        <a:pt x="1226" y="482"/>
                        <a:pt x="1208" y="488"/>
                      </a:cubicBezTo>
                      <a:cubicBezTo>
                        <a:pt x="1196" y="453"/>
                        <a:pt x="1197" y="382"/>
                        <a:pt x="1240" y="368"/>
                      </a:cubicBezTo>
                      <a:cubicBezTo>
                        <a:pt x="1251" y="351"/>
                        <a:pt x="1270" y="343"/>
                        <a:pt x="1280" y="324"/>
                      </a:cubicBezTo>
                      <a:cubicBezTo>
                        <a:pt x="1286" y="312"/>
                        <a:pt x="1300" y="288"/>
                        <a:pt x="1300" y="288"/>
                      </a:cubicBezTo>
                      <a:cubicBezTo>
                        <a:pt x="1269" y="267"/>
                        <a:pt x="1270" y="311"/>
                        <a:pt x="1256" y="332"/>
                      </a:cubicBezTo>
                      <a:cubicBezTo>
                        <a:pt x="1237" y="326"/>
                        <a:pt x="1250" y="322"/>
                        <a:pt x="1244" y="304"/>
                      </a:cubicBezTo>
                      <a:cubicBezTo>
                        <a:pt x="1204" y="314"/>
                        <a:pt x="1245" y="299"/>
                        <a:pt x="1224" y="320"/>
                      </a:cubicBezTo>
                      <a:cubicBezTo>
                        <a:pt x="1217" y="327"/>
                        <a:pt x="1200" y="336"/>
                        <a:pt x="1200" y="336"/>
                      </a:cubicBezTo>
                      <a:cubicBezTo>
                        <a:pt x="1206" y="355"/>
                        <a:pt x="1196" y="355"/>
                        <a:pt x="1180" y="360"/>
                      </a:cubicBezTo>
                      <a:cubicBezTo>
                        <a:pt x="1168" y="359"/>
                        <a:pt x="1154" y="362"/>
                        <a:pt x="1144" y="356"/>
                      </a:cubicBezTo>
                      <a:cubicBezTo>
                        <a:pt x="1140" y="354"/>
                        <a:pt x="1153" y="349"/>
                        <a:pt x="1152" y="344"/>
                      </a:cubicBezTo>
                      <a:cubicBezTo>
                        <a:pt x="1151" y="340"/>
                        <a:pt x="1144" y="341"/>
                        <a:pt x="1140" y="340"/>
                      </a:cubicBezTo>
                      <a:cubicBezTo>
                        <a:pt x="1126" y="350"/>
                        <a:pt x="1121" y="354"/>
                        <a:pt x="1104" y="348"/>
                      </a:cubicBezTo>
                      <a:cubicBezTo>
                        <a:pt x="1079" y="354"/>
                        <a:pt x="1054" y="349"/>
                        <a:pt x="1032" y="364"/>
                      </a:cubicBezTo>
                      <a:cubicBezTo>
                        <a:pt x="1023" y="378"/>
                        <a:pt x="1016" y="383"/>
                        <a:pt x="1000" y="388"/>
                      </a:cubicBezTo>
                      <a:cubicBezTo>
                        <a:pt x="984" y="404"/>
                        <a:pt x="971" y="410"/>
                        <a:pt x="964" y="432"/>
                      </a:cubicBezTo>
                      <a:cubicBezTo>
                        <a:pt x="968" y="433"/>
                        <a:pt x="972" y="438"/>
                        <a:pt x="976" y="436"/>
                      </a:cubicBezTo>
                      <a:cubicBezTo>
                        <a:pt x="980" y="434"/>
                        <a:pt x="976" y="424"/>
                        <a:pt x="980" y="424"/>
                      </a:cubicBezTo>
                      <a:cubicBezTo>
                        <a:pt x="985" y="424"/>
                        <a:pt x="991" y="445"/>
                        <a:pt x="992" y="448"/>
                      </a:cubicBezTo>
                      <a:cubicBezTo>
                        <a:pt x="1000" y="443"/>
                        <a:pt x="1006" y="434"/>
                        <a:pt x="1016" y="444"/>
                      </a:cubicBezTo>
                      <a:cubicBezTo>
                        <a:pt x="1023" y="451"/>
                        <a:pt x="1044" y="460"/>
                        <a:pt x="1032" y="468"/>
                      </a:cubicBezTo>
                      <a:cubicBezTo>
                        <a:pt x="1017" y="513"/>
                        <a:pt x="1007" y="571"/>
                        <a:pt x="976" y="608"/>
                      </a:cubicBezTo>
                      <a:cubicBezTo>
                        <a:pt x="962" y="625"/>
                        <a:pt x="951" y="635"/>
                        <a:pt x="932" y="648"/>
                      </a:cubicBezTo>
                      <a:cubicBezTo>
                        <a:pt x="928" y="651"/>
                        <a:pt x="920" y="656"/>
                        <a:pt x="920" y="656"/>
                      </a:cubicBezTo>
                      <a:cubicBezTo>
                        <a:pt x="886" y="633"/>
                        <a:pt x="904" y="648"/>
                        <a:pt x="880" y="664"/>
                      </a:cubicBezTo>
                      <a:cubicBezTo>
                        <a:pt x="872" y="689"/>
                        <a:pt x="870" y="693"/>
                        <a:pt x="848" y="708"/>
                      </a:cubicBezTo>
                      <a:cubicBezTo>
                        <a:pt x="842" y="720"/>
                        <a:pt x="855" y="724"/>
                        <a:pt x="850" y="740"/>
                      </a:cubicBezTo>
                      <a:cubicBezTo>
                        <a:pt x="851" y="750"/>
                        <a:pt x="855" y="759"/>
                        <a:pt x="856" y="766"/>
                      </a:cubicBezTo>
                      <a:cubicBezTo>
                        <a:pt x="857" y="773"/>
                        <a:pt x="859" y="777"/>
                        <a:pt x="858" y="784"/>
                      </a:cubicBezTo>
                      <a:cubicBezTo>
                        <a:pt x="857" y="791"/>
                        <a:pt x="856" y="806"/>
                        <a:pt x="850" y="810"/>
                      </a:cubicBezTo>
                      <a:cubicBezTo>
                        <a:pt x="844" y="814"/>
                        <a:pt x="831" y="802"/>
                        <a:pt x="824" y="806"/>
                      </a:cubicBezTo>
                      <a:cubicBezTo>
                        <a:pt x="816" y="832"/>
                        <a:pt x="827" y="824"/>
                        <a:pt x="804" y="832"/>
                      </a:cubicBezTo>
                      <a:cubicBezTo>
                        <a:pt x="798" y="814"/>
                        <a:pt x="810" y="779"/>
                        <a:pt x="816" y="760"/>
                      </a:cubicBezTo>
                      <a:cubicBezTo>
                        <a:pt x="816" y="744"/>
                        <a:pt x="795" y="750"/>
                        <a:pt x="794" y="744"/>
                      </a:cubicBezTo>
                      <a:cubicBezTo>
                        <a:pt x="793" y="738"/>
                        <a:pt x="806" y="729"/>
                        <a:pt x="808" y="724"/>
                      </a:cubicBezTo>
                      <a:cubicBezTo>
                        <a:pt x="807" y="720"/>
                        <a:pt x="808" y="713"/>
                        <a:pt x="804" y="712"/>
                      </a:cubicBezTo>
                      <a:cubicBezTo>
                        <a:pt x="796" y="711"/>
                        <a:pt x="761" y="725"/>
                        <a:pt x="752" y="728"/>
                      </a:cubicBezTo>
                      <a:cubicBezTo>
                        <a:pt x="744" y="703"/>
                        <a:pt x="769" y="708"/>
                        <a:pt x="744" y="700"/>
                      </a:cubicBezTo>
                      <a:cubicBezTo>
                        <a:pt x="731" y="719"/>
                        <a:pt x="718" y="723"/>
                        <a:pt x="696" y="728"/>
                      </a:cubicBezTo>
                      <a:cubicBezTo>
                        <a:pt x="703" y="757"/>
                        <a:pt x="720" y="749"/>
                        <a:pt x="752" y="752"/>
                      </a:cubicBezTo>
                      <a:cubicBezTo>
                        <a:pt x="747" y="773"/>
                        <a:pt x="729" y="777"/>
                        <a:pt x="716" y="796"/>
                      </a:cubicBezTo>
                      <a:lnTo>
                        <a:pt x="730" y="822"/>
                      </a:lnTo>
                      <a:lnTo>
                        <a:pt x="740" y="858"/>
                      </a:lnTo>
                      <a:lnTo>
                        <a:pt x="724" y="862"/>
                      </a:lnTo>
                      <a:lnTo>
                        <a:pt x="736" y="876"/>
                      </a:lnTo>
                      <a:lnTo>
                        <a:pt x="720" y="900"/>
                      </a:lnTo>
                      <a:lnTo>
                        <a:pt x="0" y="892"/>
                      </a:lnTo>
                      <a:lnTo>
                        <a:pt x="240" y="144"/>
                      </a:ln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398" name="Freeform 80"/>
                <p:cNvSpPr>
                  <a:spLocks/>
                </p:cNvSpPr>
                <p:nvPr userDrawn="1"/>
              </p:nvSpPr>
              <p:spPr bwMode="ltGray">
                <a:xfrm>
                  <a:off x="2656" y="878"/>
                  <a:ext cx="57" cy="206"/>
                </a:xfrm>
                <a:custGeom>
                  <a:avLst/>
                  <a:gdLst/>
                  <a:ahLst/>
                  <a:cxnLst>
                    <a:cxn ang="0">
                      <a:pos x="5" y="156"/>
                    </a:cxn>
                    <a:cxn ang="0">
                      <a:pos x="15" y="108"/>
                    </a:cxn>
                    <a:cxn ang="0">
                      <a:pos x="17" y="68"/>
                    </a:cxn>
                    <a:cxn ang="0">
                      <a:pos x="11" y="40"/>
                    </a:cxn>
                    <a:cxn ang="0">
                      <a:pos x="17" y="12"/>
                    </a:cxn>
                    <a:cxn ang="0">
                      <a:pos x="21" y="0"/>
                    </a:cxn>
                    <a:cxn ang="0">
                      <a:pos x="31" y="30"/>
                    </a:cxn>
                    <a:cxn ang="0">
                      <a:pos x="47" y="98"/>
                    </a:cxn>
                    <a:cxn ang="0">
                      <a:pos x="31" y="108"/>
                    </a:cxn>
                    <a:cxn ang="0">
                      <a:pos x="23" y="126"/>
                    </a:cxn>
                    <a:cxn ang="0">
                      <a:pos x="21" y="132"/>
                    </a:cxn>
                    <a:cxn ang="0">
                      <a:pos x="27" y="134"/>
                    </a:cxn>
                    <a:cxn ang="0">
                      <a:pos x="31" y="146"/>
                    </a:cxn>
                    <a:cxn ang="0">
                      <a:pos x="13" y="148"/>
                    </a:cxn>
                    <a:cxn ang="0">
                      <a:pos x="7" y="160"/>
                    </a:cxn>
                    <a:cxn ang="0">
                      <a:pos x="3" y="154"/>
                    </a:cxn>
                    <a:cxn ang="0">
                      <a:pos x="5" y="156"/>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399" name="Freeform 81"/>
                <p:cNvSpPr>
                  <a:spLocks/>
                </p:cNvSpPr>
                <p:nvPr userDrawn="1"/>
              </p:nvSpPr>
              <p:spPr bwMode="ltGray">
                <a:xfrm>
                  <a:off x="2621" y="1053"/>
                  <a:ext cx="171" cy="130"/>
                </a:xfrm>
                <a:custGeom>
                  <a:avLst/>
                  <a:gdLst/>
                  <a:ahLst/>
                  <a:cxnLst>
                    <a:cxn ang="0">
                      <a:pos x="26" y="61"/>
                    </a:cxn>
                    <a:cxn ang="0">
                      <a:pos x="30" y="43"/>
                    </a:cxn>
                    <a:cxn ang="0">
                      <a:pos x="50" y="33"/>
                    </a:cxn>
                    <a:cxn ang="0">
                      <a:pos x="54" y="45"/>
                    </a:cxn>
                    <a:cxn ang="0">
                      <a:pos x="66" y="49"/>
                    </a:cxn>
                    <a:cxn ang="0">
                      <a:pos x="80" y="55"/>
                    </a:cxn>
                    <a:cxn ang="0">
                      <a:pos x="116" y="33"/>
                    </a:cxn>
                    <a:cxn ang="0">
                      <a:pos x="130" y="17"/>
                    </a:cxn>
                    <a:cxn ang="0">
                      <a:pos x="138" y="11"/>
                    </a:cxn>
                    <a:cxn ang="0">
                      <a:pos x="106" y="49"/>
                    </a:cxn>
                    <a:cxn ang="0">
                      <a:pos x="84" y="67"/>
                    </a:cxn>
                    <a:cxn ang="0">
                      <a:pos x="66" y="81"/>
                    </a:cxn>
                    <a:cxn ang="0">
                      <a:pos x="48" y="103"/>
                    </a:cxn>
                    <a:cxn ang="0">
                      <a:pos x="26" y="89"/>
                    </a:cxn>
                    <a:cxn ang="0">
                      <a:pos x="20" y="87"/>
                    </a:cxn>
                    <a:cxn ang="0">
                      <a:pos x="22" y="97"/>
                    </a:cxn>
                    <a:cxn ang="0">
                      <a:pos x="0" y="97"/>
                    </a:cxn>
                    <a:cxn ang="0">
                      <a:pos x="10" y="79"/>
                    </a:cxn>
                    <a:cxn ang="0">
                      <a:pos x="26" y="61"/>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400" name="Freeform 82"/>
                <p:cNvSpPr>
                  <a:spLocks/>
                </p:cNvSpPr>
                <p:nvPr userDrawn="1"/>
              </p:nvSpPr>
              <p:spPr bwMode="ltGray">
                <a:xfrm>
                  <a:off x="2435" y="1175"/>
                  <a:ext cx="228" cy="269"/>
                </a:xfrm>
                <a:custGeom>
                  <a:avLst/>
                  <a:gdLst/>
                  <a:ahLst/>
                  <a:cxnLst>
                    <a:cxn ang="0">
                      <a:pos x="158" y="24"/>
                    </a:cxn>
                    <a:cxn ang="0">
                      <a:pos x="160" y="6"/>
                    </a:cxn>
                    <a:cxn ang="0">
                      <a:pos x="170" y="0"/>
                    </a:cxn>
                    <a:cxn ang="0">
                      <a:pos x="182" y="24"/>
                    </a:cxn>
                    <a:cxn ang="0">
                      <a:pos x="188" y="42"/>
                    </a:cxn>
                    <a:cxn ang="0">
                      <a:pos x="178" y="58"/>
                    </a:cxn>
                    <a:cxn ang="0">
                      <a:pos x="170" y="76"/>
                    </a:cxn>
                    <a:cxn ang="0">
                      <a:pos x="162" y="126"/>
                    </a:cxn>
                    <a:cxn ang="0">
                      <a:pos x="144" y="136"/>
                    </a:cxn>
                    <a:cxn ang="0">
                      <a:pos x="120" y="138"/>
                    </a:cxn>
                    <a:cxn ang="0">
                      <a:pos x="112" y="124"/>
                    </a:cxn>
                    <a:cxn ang="0">
                      <a:pos x="102" y="146"/>
                    </a:cxn>
                    <a:cxn ang="0">
                      <a:pos x="90" y="150"/>
                    </a:cxn>
                    <a:cxn ang="0">
                      <a:pos x="80" y="132"/>
                    </a:cxn>
                    <a:cxn ang="0">
                      <a:pos x="58" y="144"/>
                    </a:cxn>
                    <a:cxn ang="0">
                      <a:pos x="76" y="142"/>
                    </a:cxn>
                    <a:cxn ang="0">
                      <a:pos x="78" y="160"/>
                    </a:cxn>
                    <a:cxn ang="0">
                      <a:pos x="58" y="166"/>
                    </a:cxn>
                    <a:cxn ang="0">
                      <a:pos x="34" y="166"/>
                    </a:cxn>
                    <a:cxn ang="0">
                      <a:pos x="36" y="154"/>
                    </a:cxn>
                    <a:cxn ang="0">
                      <a:pos x="46" y="144"/>
                    </a:cxn>
                    <a:cxn ang="0">
                      <a:pos x="34" y="148"/>
                    </a:cxn>
                    <a:cxn ang="0">
                      <a:pos x="26" y="166"/>
                    </a:cxn>
                    <a:cxn ang="0">
                      <a:pos x="30" y="190"/>
                    </a:cxn>
                    <a:cxn ang="0">
                      <a:pos x="14" y="200"/>
                    </a:cxn>
                    <a:cxn ang="0">
                      <a:pos x="0" y="214"/>
                    </a:cxn>
                    <a:cxn ang="0">
                      <a:pos x="8" y="188"/>
                    </a:cxn>
                    <a:cxn ang="0">
                      <a:pos x="0" y="164"/>
                    </a:cxn>
                    <a:cxn ang="0">
                      <a:pos x="14" y="152"/>
                    </a:cxn>
                    <a:cxn ang="0">
                      <a:pos x="32" y="134"/>
                    </a:cxn>
                    <a:cxn ang="0">
                      <a:pos x="44" y="118"/>
                    </a:cxn>
                    <a:cxn ang="0">
                      <a:pos x="72" y="116"/>
                    </a:cxn>
                    <a:cxn ang="0">
                      <a:pos x="84" y="112"/>
                    </a:cxn>
                    <a:cxn ang="0">
                      <a:pos x="114" y="78"/>
                    </a:cxn>
                    <a:cxn ang="0">
                      <a:pos x="120" y="92"/>
                    </a:cxn>
                    <a:cxn ang="0">
                      <a:pos x="132" y="76"/>
                    </a:cxn>
                    <a:cxn ang="0">
                      <a:pos x="150" y="54"/>
                    </a:cxn>
                    <a:cxn ang="0">
                      <a:pos x="154" y="42"/>
                    </a:cxn>
                    <a:cxn ang="0">
                      <a:pos x="148" y="38"/>
                    </a:cxn>
                    <a:cxn ang="0">
                      <a:pos x="152" y="32"/>
                    </a:cxn>
                    <a:cxn ang="0">
                      <a:pos x="158" y="24"/>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401" name="Freeform 83"/>
                <p:cNvSpPr>
                  <a:spLocks/>
                </p:cNvSpPr>
                <p:nvPr userDrawn="1"/>
              </p:nvSpPr>
              <p:spPr bwMode="ltGray">
                <a:xfrm>
                  <a:off x="2590" y="1252"/>
                  <a:ext cx="18" cy="16"/>
                </a:xfrm>
                <a:custGeom>
                  <a:avLst/>
                  <a:gdLst/>
                  <a:ahLst/>
                  <a:cxnLst>
                    <a:cxn ang="0">
                      <a:pos x="0" y="9"/>
                    </a:cxn>
                    <a:cxn ang="0">
                      <a:pos x="4" y="13"/>
                    </a:cxn>
                    <a:cxn ang="0">
                      <a:pos x="0" y="9"/>
                    </a:cxn>
                  </a:cxnLst>
                  <a:rect l="0" t="0" r="r" b="b"/>
                  <a:pathLst>
                    <a:path w="13" h="13">
                      <a:moveTo>
                        <a:pt x="0" y="9"/>
                      </a:moveTo>
                      <a:cubicBezTo>
                        <a:pt x="6" y="0"/>
                        <a:pt x="13" y="7"/>
                        <a:pt x="4" y="13"/>
                      </a:cubicBezTo>
                      <a:cubicBezTo>
                        <a:pt x="0" y="6"/>
                        <a:pt x="0" y="5"/>
                        <a:pt x="0" y="9"/>
                      </a:cubicBez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402" name="Freeform 84"/>
                <p:cNvSpPr>
                  <a:spLocks/>
                </p:cNvSpPr>
                <p:nvPr userDrawn="1"/>
              </p:nvSpPr>
              <p:spPr bwMode="ltGray">
                <a:xfrm>
                  <a:off x="1294" y="1437"/>
                  <a:ext cx="1003" cy="708"/>
                </a:xfrm>
                <a:custGeom>
                  <a:avLst/>
                  <a:gdLst/>
                  <a:ahLst/>
                  <a:cxnLst>
                    <a:cxn ang="0">
                      <a:pos x="812" y="26"/>
                    </a:cxn>
                    <a:cxn ang="0">
                      <a:pos x="778" y="78"/>
                    </a:cxn>
                    <a:cxn ang="0">
                      <a:pos x="748" y="122"/>
                    </a:cxn>
                    <a:cxn ang="0">
                      <a:pos x="722" y="142"/>
                    </a:cxn>
                    <a:cxn ang="0">
                      <a:pos x="634" y="180"/>
                    </a:cxn>
                    <a:cxn ang="0">
                      <a:pos x="632" y="210"/>
                    </a:cxn>
                    <a:cxn ang="0">
                      <a:pos x="604" y="230"/>
                    </a:cxn>
                    <a:cxn ang="0">
                      <a:pos x="620" y="178"/>
                    </a:cxn>
                    <a:cxn ang="0">
                      <a:pos x="576" y="188"/>
                    </a:cxn>
                    <a:cxn ang="0">
                      <a:pos x="556" y="218"/>
                    </a:cxn>
                    <a:cxn ang="0">
                      <a:pos x="596" y="280"/>
                    </a:cxn>
                    <a:cxn ang="0">
                      <a:pos x="594" y="368"/>
                    </a:cxn>
                    <a:cxn ang="0">
                      <a:pos x="542" y="406"/>
                    </a:cxn>
                    <a:cxn ang="0">
                      <a:pos x="522" y="386"/>
                    </a:cxn>
                    <a:cxn ang="0">
                      <a:pos x="482" y="348"/>
                    </a:cxn>
                    <a:cxn ang="0">
                      <a:pos x="462" y="348"/>
                    </a:cxn>
                    <a:cxn ang="0">
                      <a:pos x="450" y="394"/>
                    </a:cxn>
                    <a:cxn ang="0">
                      <a:pos x="500" y="464"/>
                    </a:cxn>
                    <a:cxn ang="0">
                      <a:pos x="510" y="524"/>
                    </a:cxn>
                    <a:cxn ang="0">
                      <a:pos x="526" y="560"/>
                    </a:cxn>
                    <a:cxn ang="0">
                      <a:pos x="492" y="544"/>
                    </a:cxn>
                    <a:cxn ang="0">
                      <a:pos x="470" y="518"/>
                    </a:cxn>
                    <a:cxn ang="0">
                      <a:pos x="422" y="424"/>
                    </a:cxn>
                    <a:cxn ang="0">
                      <a:pos x="426" y="310"/>
                    </a:cxn>
                    <a:cxn ang="0">
                      <a:pos x="422" y="268"/>
                    </a:cxn>
                    <a:cxn ang="0">
                      <a:pos x="412" y="276"/>
                    </a:cxn>
                    <a:cxn ang="0">
                      <a:pos x="386" y="266"/>
                    </a:cxn>
                    <a:cxn ang="0">
                      <a:pos x="360" y="170"/>
                    </a:cxn>
                    <a:cxn ang="0">
                      <a:pos x="330" y="166"/>
                    </a:cxn>
                    <a:cxn ang="0">
                      <a:pos x="288" y="172"/>
                    </a:cxn>
                    <a:cxn ang="0">
                      <a:pos x="242" y="232"/>
                    </a:cxn>
                    <a:cxn ang="0">
                      <a:pos x="196" y="268"/>
                    </a:cxn>
                    <a:cxn ang="0">
                      <a:pos x="184" y="274"/>
                    </a:cxn>
                    <a:cxn ang="0">
                      <a:pos x="160" y="328"/>
                    </a:cxn>
                    <a:cxn ang="0">
                      <a:pos x="152" y="354"/>
                    </a:cxn>
                    <a:cxn ang="0">
                      <a:pos x="128" y="404"/>
                    </a:cxn>
                    <a:cxn ang="0">
                      <a:pos x="94" y="392"/>
                    </a:cxn>
                    <a:cxn ang="0">
                      <a:pos x="66" y="258"/>
                    </a:cxn>
                    <a:cxn ang="0">
                      <a:pos x="72" y="156"/>
                    </a:cxn>
                    <a:cxn ang="0">
                      <a:pos x="44" y="180"/>
                    </a:cxn>
                    <a:cxn ang="0">
                      <a:pos x="20" y="150"/>
                    </a:cxn>
                    <a:cxn ang="0">
                      <a:pos x="24" y="138"/>
                    </a:cxn>
                    <a:cxn ang="0">
                      <a:pos x="0" y="92"/>
                    </a:cxn>
                    <a:cxn ang="0">
                      <a:pos x="798" y="6"/>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403" name="Freeform 85"/>
                <p:cNvSpPr>
                  <a:spLocks/>
                </p:cNvSpPr>
                <p:nvPr userDrawn="1"/>
              </p:nvSpPr>
              <p:spPr bwMode="ltGray">
                <a:xfrm>
                  <a:off x="1470" y="1926"/>
                  <a:ext cx="54" cy="107"/>
                </a:xfrm>
                <a:custGeom>
                  <a:avLst/>
                  <a:gdLst/>
                  <a:ahLst/>
                  <a:cxnLst>
                    <a:cxn ang="0">
                      <a:pos x="7" y="11"/>
                    </a:cxn>
                    <a:cxn ang="0">
                      <a:pos x="17" y="3"/>
                    </a:cxn>
                    <a:cxn ang="0">
                      <a:pos x="37" y="33"/>
                    </a:cxn>
                    <a:cxn ang="0">
                      <a:pos x="19" y="85"/>
                    </a:cxn>
                    <a:cxn ang="0">
                      <a:pos x="1" y="69"/>
                    </a:cxn>
                    <a:cxn ang="0">
                      <a:pos x="7" y="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404" name="Freeform 86"/>
                <p:cNvSpPr>
                  <a:spLocks/>
                </p:cNvSpPr>
                <p:nvPr userDrawn="1"/>
              </p:nvSpPr>
              <p:spPr bwMode="ltGray">
                <a:xfrm>
                  <a:off x="2239" y="1555"/>
                  <a:ext cx="55" cy="90"/>
                </a:xfrm>
                <a:custGeom>
                  <a:avLst/>
                  <a:gdLst/>
                  <a:ahLst/>
                  <a:cxnLst>
                    <a:cxn ang="0">
                      <a:pos x="13" y="28"/>
                    </a:cxn>
                    <a:cxn ang="0">
                      <a:pos x="29" y="2"/>
                    </a:cxn>
                    <a:cxn ang="0">
                      <a:pos x="43" y="4"/>
                    </a:cxn>
                    <a:cxn ang="0">
                      <a:pos x="39" y="26"/>
                    </a:cxn>
                    <a:cxn ang="0">
                      <a:pos x="13" y="74"/>
                    </a:cxn>
                    <a:cxn ang="0">
                      <a:pos x="7" y="60"/>
                    </a:cxn>
                    <a:cxn ang="0">
                      <a:pos x="3" y="36"/>
                    </a:cxn>
                    <a:cxn ang="0">
                      <a:pos x="13" y="28"/>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405" name="Freeform 87"/>
                <p:cNvSpPr>
                  <a:spLocks/>
                </p:cNvSpPr>
                <p:nvPr userDrawn="1"/>
              </p:nvSpPr>
              <p:spPr bwMode="ltGray">
                <a:xfrm>
                  <a:off x="2388" y="1513"/>
                  <a:ext cx="24" cy="37"/>
                </a:xfrm>
                <a:custGeom>
                  <a:avLst/>
                  <a:gdLst/>
                  <a:ahLst/>
                  <a:cxnLst>
                    <a:cxn ang="0">
                      <a:pos x="7" y="16"/>
                    </a:cxn>
                    <a:cxn ang="0">
                      <a:pos x="5" y="30"/>
                    </a:cxn>
                    <a:cxn ang="0">
                      <a:pos x="7" y="16"/>
                    </a:cxn>
                  </a:cxnLst>
                  <a:rect l="0" t="0" r="r" b="b"/>
                  <a:pathLst>
                    <a:path w="20" h="30">
                      <a:moveTo>
                        <a:pt x="7" y="16"/>
                      </a:moveTo>
                      <a:cubicBezTo>
                        <a:pt x="18" y="0"/>
                        <a:pt x="20" y="20"/>
                        <a:pt x="5" y="30"/>
                      </a:cubicBezTo>
                      <a:cubicBezTo>
                        <a:pt x="0" y="23"/>
                        <a:pt x="1" y="22"/>
                        <a:pt x="7" y="16"/>
                      </a:cubicBez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406" name="Freeform 88"/>
                <p:cNvSpPr>
                  <a:spLocks/>
                </p:cNvSpPr>
                <p:nvPr userDrawn="1"/>
              </p:nvSpPr>
              <p:spPr bwMode="ltGray">
                <a:xfrm>
                  <a:off x="-306" y="1168"/>
                  <a:ext cx="1254" cy="1753"/>
                </a:xfrm>
                <a:custGeom>
                  <a:avLst/>
                  <a:gdLst/>
                  <a:ahLst/>
                  <a:cxnLst>
                    <a:cxn ang="0">
                      <a:pos x="804" y="1204"/>
                    </a:cxn>
                    <a:cxn ang="0">
                      <a:pos x="836" y="1300"/>
                    </a:cxn>
                    <a:cxn ang="0">
                      <a:pos x="820" y="1360"/>
                    </a:cxn>
                    <a:cxn ang="0">
                      <a:pos x="716" y="880"/>
                    </a:cxn>
                    <a:cxn ang="0">
                      <a:pos x="724" y="856"/>
                    </a:cxn>
                    <a:cxn ang="0">
                      <a:pos x="744" y="784"/>
                    </a:cxn>
                    <a:cxn ang="0">
                      <a:pos x="460" y="544"/>
                    </a:cxn>
                    <a:cxn ang="0">
                      <a:pos x="420" y="656"/>
                    </a:cxn>
                    <a:cxn ang="0">
                      <a:pos x="444" y="1164"/>
                    </a:cxn>
                    <a:cxn ang="0">
                      <a:pos x="444" y="1080"/>
                    </a:cxn>
                    <a:cxn ang="0">
                      <a:pos x="452" y="1016"/>
                    </a:cxn>
                    <a:cxn ang="0">
                      <a:pos x="376" y="856"/>
                    </a:cxn>
                    <a:cxn ang="0">
                      <a:pos x="352" y="820"/>
                    </a:cxn>
                    <a:cxn ang="0">
                      <a:pos x="372" y="760"/>
                    </a:cxn>
                    <a:cxn ang="0">
                      <a:pos x="376" y="724"/>
                    </a:cxn>
                    <a:cxn ang="0">
                      <a:pos x="308" y="692"/>
                    </a:cxn>
                    <a:cxn ang="0">
                      <a:pos x="232" y="668"/>
                    </a:cxn>
                    <a:cxn ang="0">
                      <a:pos x="212" y="684"/>
                    </a:cxn>
                    <a:cxn ang="0">
                      <a:pos x="140" y="684"/>
                    </a:cxn>
                    <a:cxn ang="0">
                      <a:pos x="52" y="640"/>
                    </a:cxn>
                    <a:cxn ang="0">
                      <a:pos x="28" y="568"/>
                    </a:cxn>
                    <a:cxn ang="0">
                      <a:pos x="8" y="524"/>
                    </a:cxn>
                    <a:cxn ang="0">
                      <a:pos x="20" y="460"/>
                    </a:cxn>
                    <a:cxn ang="0">
                      <a:pos x="44" y="380"/>
                    </a:cxn>
                    <a:cxn ang="0">
                      <a:pos x="64" y="320"/>
                    </a:cxn>
                    <a:cxn ang="0">
                      <a:pos x="100" y="256"/>
                    </a:cxn>
                    <a:cxn ang="0">
                      <a:pos x="168" y="188"/>
                    </a:cxn>
                    <a:cxn ang="0">
                      <a:pos x="280" y="88"/>
                    </a:cxn>
                    <a:cxn ang="0">
                      <a:pos x="340" y="48"/>
                    </a:cxn>
                    <a:cxn ang="0">
                      <a:pos x="476" y="8"/>
                    </a:cxn>
                    <a:cxn ang="0">
                      <a:pos x="568" y="8"/>
                    </a:cxn>
                    <a:cxn ang="0">
                      <a:pos x="596" y="56"/>
                    </a:cxn>
                    <a:cxn ang="0">
                      <a:pos x="612" y="104"/>
                    </a:cxn>
                    <a:cxn ang="0">
                      <a:pos x="696" y="108"/>
                    </a:cxn>
                    <a:cxn ang="0">
                      <a:pos x="776" y="152"/>
                    </a:cxn>
                    <a:cxn ang="0">
                      <a:pos x="836" y="160"/>
                    </a:cxn>
                    <a:cxn ang="0">
                      <a:pos x="824" y="208"/>
                    </a:cxn>
                    <a:cxn ang="0">
                      <a:pos x="836" y="416"/>
                    </a:cxn>
                    <a:cxn ang="0">
                      <a:pos x="856" y="492"/>
                    </a:cxn>
                    <a:cxn ang="0">
                      <a:pos x="920" y="588"/>
                    </a:cxn>
                    <a:cxn ang="0">
                      <a:pos x="1000" y="556"/>
                    </a:cxn>
                    <a:cxn ang="0">
                      <a:pos x="1000" y="620"/>
                    </a:cxn>
                    <a:cxn ang="0">
                      <a:pos x="924" y="748"/>
                    </a:cxn>
                    <a:cxn ang="0">
                      <a:pos x="844" y="832"/>
                    </a:cxn>
                    <a:cxn ang="0">
                      <a:pos x="820" y="940"/>
                    </a:cxn>
                    <a:cxn ang="0">
                      <a:pos x="856" y="1040"/>
                    </a:cxn>
                    <a:cxn ang="0">
                      <a:pos x="868" y="1076"/>
                    </a:cxn>
                  </a:cxnLst>
                  <a:rect l="0" t="0" r="r" b="b"/>
                  <a:pathLst>
                    <a:path w="1015" h="1392">
                      <a:moveTo>
                        <a:pt x="824" y="1168"/>
                      </a:moveTo>
                      <a:lnTo>
                        <a:pt x="804" y="1204"/>
                      </a:lnTo>
                      <a:lnTo>
                        <a:pt x="816" y="1252"/>
                      </a:lnTo>
                      <a:lnTo>
                        <a:pt x="836" y="1300"/>
                      </a:lnTo>
                      <a:lnTo>
                        <a:pt x="816" y="1324"/>
                      </a:lnTo>
                      <a:lnTo>
                        <a:pt x="820" y="1360"/>
                      </a:lnTo>
                      <a:lnTo>
                        <a:pt x="820" y="1392"/>
                      </a:lnTo>
                      <a:lnTo>
                        <a:pt x="716" y="880"/>
                      </a:lnTo>
                      <a:lnTo>
                        <a:pt x="704" y="852"/>
                      </a:lnTo>
                      <a:lnTo>
                        <a:pt x="724" y="856"/>
                      </a:lnTo>
                      <a:lnTo>
                        <a:pt x="736" y="836"/>
                      </a:lnTo>
                      <a:lnTo>
                        <a:pt x="744" y="784"/>
                      </a:lnTo>
                      <a:lnTo>
                        <a:pt x="744" y="704"/>
                      </a:lnTo>
                      <a:lnTo>
                        <a:pt x="460" y="544"/>
                      </a:lnTo>
                      <a:lnTo>
                        <a:pt x="440" y="584"/>
                      </a:lnTo>
                      <a:lnTo>
                        <a:pt x="420" y="656"/>
                      </a:lnTo>
                      <a:lnTo>
                        <a:pt x="608" y="1168"/>
                      </a:lnTo>
                      <a:lnTo>
                        <a:pt x="444" y="1164"/>
                      </a:lnTo>
                      <a:lnTo>
                        <a:pt x="444" y="1112"/>
                      </a:lnTo>
                      <a:lnTo>
                        <a:pt x="444" y="1080"/>
                      </a:lnTo>
                      <a:lnTo>
                        <a:pt x="452" y="1048"/>
                      </a:lnTo>
                      <a:lnTo>
                        <a:pt x="452" y="1016"/>
                      </a:lnTo>
                      <a:cubicBezTo>
                        <a:pt x="423" y="987"/>
                        <a:pt x="441" y="967"/>
                        <a:pt x="420" y="936"/>
                      </a:cubicBezTo>
                      <a:cubicBezTo>
                        <a:pt x="411" y="901"/>
                        <a:pt x="397" y="887"/>
                        <a:pt x="376" y="856"/>
                      </a:cubicBezTo>
                      <a:cubicBezTo>
                        <a:pt x="371" y="848"/>
                        <a:pt x="365" y="840"/>
                        <a:pt x="360" y="832"/>
                      </a:cubicBezTo>
                      <a:lnTo>
                        <a:pt x="352" y="820"/>
                      </a:lnTo>
                      <a:cubicBezTo>
                        <a:pt x="352" y="820"/>
                        <a:pt x="364" y="784"/>
                        <a:pt x="364" y="784"/>
                      </a:cubicBezTo>
                      <a:cubicBezTo>
                        <a:pt x="367" y="776"/>
                        <a:pt x="372" y="760"/>
                        <a:pt x="372" y="760"/>
                      </a:cubicBezTo>
                      <a:cubicBezTo>
                        <a:pt x="371" y="756"/>
                        <a:pt x="368" y="752"/>
                        <a:pt x="368" y="748"/>
                      </a:cubicBezTo>
                      <a:cubicBezTo>
                        <a:pt x="369" y="740"/>
                        <a:pt x="376" y="724"/>
                        <a:pt x="376" y="724"/>
                      </a:cubicBezTo>
                      <a:cubicBezTo>
                        <a:pt x="361" y="701"/>
                        <a:pt x="352" y="704"/>
                        <a:pt x="328" y="712"/>
                      </a:cubicBezTo>
                      <a:cubicBezTo>
                        <a:pt x="323" y="704"/>
                        <a:pt x="313" y="700"/>
                        <a:pt x="308" y="692"/>
                      </a:cubicBezTo>
                      <a:cubicBezTo>
                        <a:pt x="275" y="640"/>
                        <a:pt x="321" y="689"/>
                        <a:pt x="288" y="656"/>
                      </a:cubicBezTo>
                      <a:cubicBezTo>
                        <a:pt x="248" y="661"/>
                        <a:pt x="266" y="657"/>
                        <a:pt x="232" y="668"/>
                      </a:cubicBezTo>
                      <a:cubicBezTo>
                        <a:pt x="228" y="669"/>
                        <a:pt x="220" y="672"/>
                        <a:pt x="220" y="672"/>
                      </a:cubicBezTo>
                      <a:cubicBezTo>
                        <a:pt x="217" y="676"/>
                        <a:pt x="216" y="681"/>
                        <a:pt x="212" y="684"/>
                      </a:cubicBezTo>
                      <a:cubicBezTo>
                        <a:pt x="205" y="688"/>
                        <a:pt x="188" y="692"/>
                        <a:pt x="188" y="692"/>
                      </a:cubicBezTo>
                      <a:cubicBezTo>
                        <a:pt x="157" y="671"/>
                        <a:pt x="173" y="673"/>
                        <a:pt x="140" y="684"/>
                      </a:cubicBezTo>
                      <a:cubicBezTo>
                        <a:pt x="132" y="687"/>
                        <a:pt x="116" y="692"/>
                        <a:pt x="116" y="692"/>
                      </a:cubicBezTo>
                      <a:cubicBezTo>
                        <a:pt x="93" y="727"/>
                        <a:pt x="68" y="656"/>
                        <a:pt x="52" y="640"/>
                      </a:cubicBezTo>
                      <a:cubicBezTo>
                        <a:pt x="47" y="625"/>
                        <a:pt x="35" y="607"/>
                        <a:pt x="32" y="592"/>
                      </a:cubicBezTo>
                      <a:cubicBezTo>
                        <a:pt x="30" y="584"/>
                        <a:pt x="32" y="575"/>
                        <a:pt x="28" y="568"/>
                      </a:cubicBezTo>
                      <a:cubicBezTo>
                        <a:pt x="26" y="564"/>
                        <a:pt x="20" y="563"/>
                        <a:pt x="16" y="560"/>
                      </a:cubicBezTo>
                      <a:cubicBezTo>
                        <a:pt x="5" y="526"/>
                        <a:pt x="22" y="580"/>
                        <a:pt x="8" y="524"/>
                      </a:cubicBezTo>
                      <a:cubicBezTo>
                        <a:pt x="6" y="516"/>
                        <a:pt x="0" y="500"/>
                        <a:pt x="0" y="500"/>
                      </a:cubicBezTo>
                      <a:cubicBezTo>
                        <a:pt x="4" y="480"/>
                        <a:pt x="3" y="471"/>
                        <a:pt x="20" y="460"/>
                      </a:cubicBezTo>
                      <a:cubicBezTo>
                        <a:pt x="30" y="420"/>
                        <a:pt x="25" y="438"/>
                        <a:pt x="36" y="404"/>
                      </a:cubicBezTo>
                      <a:cubicBezTo>
                        <a:pt x="39" y="396"/>
                        <a:pt x="44" y="380"/>
                        <a:pt x="44" y="380"/>
                      </a:cubicBezTo>
                      <a:cubicBezTo>
                        <a:pt x="39" y="365"/>
                        <a:pt x="36" y="363"/>
                        <a:pt x="48" y="344"/>
                      </a:cubicBezTo>
                      <a:cubicBezTo>
                        <a:pt x="53" y="336"/>
                        <a:pt x="64" y="320"/>
                        <a:pt x="64" y="320"/>
                      </a:cubicBezTo>
                      <a:cubicBezTo>
                        <a:pt x="55" y="294"/>
                        <a:pt x="53" y="290"/>
                        <a:pt x="76" y="272"/>
                      </a:cubicBezTo>
                      <a:cubicBezTo>
                        <a:pt x="84" y="266"/>
                        <a:pt x="100" y="256"/>
                        <a:pt x="100" y="256"/>
                      </a:cubicBezTo>
                      <a:cubicBezTo>
                        <a:pt x="108" y="245"/>
                        <a:pt x="112" y="231"/>
                        <a:pt x="120" y="220"/>
                      </a:cubicBezTo>
                      <a:cubicBezTo>
                        <a:pt x="132" y="203"/>
                        <a:pt x="152" y="199"/>
                        <a:pt x="168" y="188"/>
                      </a:cubicBezTo>
                      <a:cubicBezTo>
                        <a:pt x="186" y="162"/>
                        <a:pt x="222" y="145"/>
                        <a:pt x="248" y="128"/>
                      </a:cubicBezTo>
                      <a:cubicBezTo>
                        <a:pt x="259" y="111"/>
                        <a:pt x="260" y="95"/>
                        <a:pt x="280" y="88"/>
                      </a:cubicBezTo>
                      <a:cubicBezTo>
                        <a:pt x="294" y="74"/>
                        <a:pt x="310" y="68"/>
                        <a:pt x="328" y="56"/>
                      </a:cubicBezTo>
                      <a:cubicBezTo>
                        <a:pt x="332" y="53"/>
                        <a:pt x="340" y="48"/>
                        <a:pt x="340" y="48"/>
                      </a:cubicBezTo>
                      <a:cubicBezTo>
                        <a:pt x="352" y="30"/>
                        <a:pt x="364" y="19"/>
                        <a:pt x="384" y="12"/>
                      </a:cubicBezTo>
                      <a:cubicBezTo>
                        <a:pt x="400" y="59"/>
                        <a:pt x="448" y="11"/>
                        <a:pt x="476" y="8"/>
                      </a:cubicBezTo>
                      <a:cubicBezTo>
                        <a:pt x="497" y="6"/>
                        <a:pt x="519" y="5"/>
                        <a:pt x="540" y="4"/>
                      </a:cubicBezTo>
                      <a:cubicBezTo>
                        <a:pt x="549" y="5"/>
                        <a:pt x="559" y="9"/>
                        <a:pt x="568" y="8"/>
                      </a:cubicBezTo>
                      <a:cubicBezTo>
                        <a:pt x="576" y="7"/>
                        <a:pt x="592" y="0"/>
                        <a:pt x="592" y="0"/>
                      </a:cubicBezTo>
                      <a:cubicBezTo>
                        <a:pt x="617" y="16"/>
                        <a:pt x="604" y="31"/>
                        <a:pt x="596" y="56"/>
                      </a:cubicBezTo>
                      <a:cubicBezTo>
                        <a:pt x="593" y="64"/>
                        <a:pt x="572" y="64"/>
                        <a:pt x="572" y="64"/>
                      </a:cubicBezTo>
                      <a:cubicBezTo>
                        <a:pt x="564" y="89"/>
                        <a:pt x="592" y="97"/>
                        <a:pt x="612" y="104"/>
                      </a:cubicBezTo>
                      <a:cubicBezTo>
                        <a:pt x="623" y="136"/>
                        <a:pt x="626" y="149"/>
                        <a:pt x="660" y="160"/>
                      </a:cubicBezTo>
                      <a:cubicBezTo>
                        <a:pt x="686" y="134"/>
                        <a:pt x="647" y="124"/>
                        <a:pt x="696" y="108"/>
                      </a:cubicBezTo>
                      <a:cubicBezTo>
                        <a:pt x="717" y="115"/>
                        <a:pt x="722" y="132"/>
                        <a:pt x="740" y="140"/>
                      </a:cubicBezTo>
                      <a:cubicBezTo>
                        <a:pt x="752" y="145"/>
                        <a:pt x="764" y="148"/>
                        <a:pt x="776" y="152"/>
                      </a:cubicBezTo>
                      <a:cubicBezTo>
                        <a:pt x="780" y="153"/>
                        <a:pt x="788" y="156"/>
                        <a:pt x="788" y="156"/>
                      </a:cubicBezTo>
                      <a:cubicBezTo>
                        <a:pt x="814" y="147"/>
                        <a:pt x="814" y="145"/>
                        <a:pt x="836" y="160"/>
                      </a:cubicBezTo>
                      <a:cubicBezTo>
                        <a:pt x="843" y="180"/>
                        <a:pt x="841" y="164"/>
                        <a:pt x="832" y="184"/>
                      </a:cubicBezTo>
                      <a:cubicBezTo>
                        <a:pt x="829" y="192"/>
                        <a:pt x="824" y="208"/>
                        <a:pt x="824" y="208"/>
                      </a:cubicBezTo>
                      <a:cubicBezTo>
                        <a:pt x="828" y="250"/>
                        <a:pt x="827" y="319"/>
                        <a:pt x="852" y="356"/>
                      </a:cubicBezTo>
                      <a:cubicBezTo>
                        <a:pt x="845" y="376"/>
                        <a:pt x="840" y="395"/>
                        <a:pt x="836" y="416"/>
                      </a:cubicBezTo>
                      <a:cubicBezTo>
                        <a:pt x="840" y="431"/>
                        <a:pt x="847" y="441"/>
                        <a:pt x="852" y="456"/>
                      </a:cubicBezTo>
                      <a:cubicBezTo>
                        <a:pt x="853" y="468"/>
                        <a:pt x="852" y="481"/>
                        <a:pt x="856" y="492"/>
                      </a:cubicBezTo>
                      <a:cubicBezTo>
                        <a:pt x="858" y="498"/>
                        <a:pt x="885" y="515"/>
                        <a:pt x="892" y="536"/>
                      </a:cubicBezTo>
                      <a:cubicBezTo>
                        <a:pt x="884" y="559"/>
                        <a:pt x="898" y="581"/>
                        <a:pt x="920" y="588"/>
                      </a:cubicBezTo>
                      <a:cubicBezTo>
                        <a:pt x="938" y="582"/>
                        <a:pt x="949" y="584"/>
                        <a:pt x="960" y="568"/>
                      </a:cubicBezTo>
                      <a:cubicBezTo>
                        <a:pt x="982" y="572"/>
                        <a:pt x="987" y="575"/>
                        <a:pt x="1000" y="556"/>
                      </a:cubicBezTo>
                      <a:cubicBezTo>
                        <a:pt x="1004" y="557"/>
                        <a:pt x="1011" y="556"/>
                        <a:pt x="1012" y="560"/>
                      </a:cubicBezTo>
                      <a:cubicBezTo>
                        <a:pt x="1015" y="571"/>
                        <a:pt x="1003" y="608"/>
                        <a:pt x="1000" y="620"/>
                      </a:cubicBezTo>
                      <a:cubicBezTo>
                        <a:pt x="994" y="645"/>
                        <a:pt x="999" y="619"/>
                        <a:pt x="988" y="644"/>
                      </a:cubicBezTo>
                      <a:cubicBezTo>
                        <a:pt x="971" y="683"/>
                        <a:pt x="962" y="723"/>
                        <a:pt x="924" y="748"/>
                      </a:cubicBezTo>
                      <a:cubicBezTo>
                        <a:pt x="914" y="762"/>
                        <a:pt x="906" y="763"/>
                        <a:pt x="892" y="772"/>
                      </a:cubicBezTo>
                      <a:cubicBezTo>
                        <a:pt x="878" y="793"/>
                        <a:pt x="862" y="814"/>
                        <a:pt x="844" y="832"/>
                      </a:cubicBezTo>
                      <a:cubicBezTo>
                        <a:pt x="834" y="861"/>
                        <a:pt x="826" y="891"/>
                        <a:pt x="816" y="920"/>
                      </a:cubicBezTo>
                      <a:cubicBezTo>
                        <a:pt x="817" y="927"/>
                        <a:pt x="818" y="933"/>
                        <a:pt x="820" y="940"/>
                      </a:cubicBezTo>
                      <a:cubicBezTo>
                        <a:pt x="822" y="948"/>
                        <a:pt x="828" y="964"/>
                        <a:pt x="828" y="964"/>
                      </a:cubicBezTo>
                      <a:cubicBezTo>
                        <a:pt x="832" y="993"/>
                        <a:pt x="835" y="1019"/>
                        <a:pt x="856" y="1040"/>
                      </a:cubicBezTo>
                      <a:cubicBezTo>
                        <a:pt x="859" y="1048"/>
                        <a:pt x="861" y="1056"/>
                        <a:pt x="864" y="1064"/>
                      </a:cubicBezTo>
                      <a:cubicBezTo>
                        <a:pt x="865" y="1068"/>
                        <a:pt x="868" y="1076"/>
                        <a:pt x="868" y="1076"/>
                      </a:cubicBezTo>
                      <a:cubicBezTo>
                        <a:pt x="865" y="1095"/>
                        <a:pt x="853" y="1168"/>
                        <a:pt x="824" y="1168"/>
                      </a:cubicBez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407" name="Freeform 89"/>
                <p:cNvSpPr>
                  <a:spLocks/>
                </p:cNvSpPr>
                <p:nvPr userDrawn="1"/>
              </p:nvSpPr>
              <p:spPr bwMode="ltGray">
                <a:xfrm>
                  <a:off x="179" y="1667"/>
                  <a:ext cx="529" cy="1418"/>
                </a:xfrm>
                <a:custGeom>
                  <a:avLst/>
                  <a:gdLst/>
                  <a:ahLst/>
                  <a:cxnLst>
                    <a:cxn ang="0">
                      <a:pos x="52" y="762"/>
                    </a:cxn>
                    <a:cxn ang="0">
                      <a:pos x="120" y="870"/>
                    </a:cxn>
                    <a:cxn ang="0">
                      <a:pos x="136" y="898"/>
                    </a:cxn>
                    <a:cxn ang="0">
                      <a:pos x="168" y="962"/>
                    </a:cxn>
                    <a:cxn ang="0">
                      <a:pos x="196" y="998"/>
                    </a:cxn>
                    <a:cxn ang="0">
                      <a:pos x="220" y="1014"/>
                    </a:cxn>
                    <a:cxn ang="0">
                      <a:pos x="260" y="1050"/>
                    </a:cxn>
                    <a:cxn ang="0">
                      <a:pos x="284" y="1086"/>
                    </a:cxn>
                    <a:cxn ang="0">
                      <a:pos x="288" y="1110"/>
                    </a:cxn>
                    <a:cxn ang="0">
                      <a:pos x="312" y="1126"/>
                    </a:cxn>
                    <a:cxn ang="0">
                      <a:pos x="412" y="1086"/>
                    </a:cxn>
                    <a:cxn ang="0">
                      <a:pos x="428" y="1034"/>
                    </a:cxn>
                    <a:cxn ang="0">
                      <a:pos x="424" y="1002"/>
                    </a:cxn>
                    <a:cxn ang="0">
                      <a:pos x="424" y="938"/>
                    </a:cxn>
                    <a:cxn ang="0">
                      <a:pos x="416" y="878"/>
                    </a:cxn>
                    <a:cxn ang="0">
                      <a:pos x="400" y="698"/>
                    </a:cxn>
                    <a:cxn ang="0">
                      <a:pos x="348" y="570"/>
                    </a:cxn>
                    <a:cxn ang="0">
                      <a:pos x="324" y="546"/>
                    </a:cxn>
                    <a:cxn ang="0">
                      <a:pos x="320" y="510"/>
                    </a:cxn>
                    <a:cxn ang="0">
                      <a:pos x="312" y="482"/>
                    </a:cxn>
                    <a:cxn ang="0">
                      <a:pos x="312" y="434"/>
                    </a:cxn>
                    <a:cxn ang="0">
                      <a:pos x="308" y="406"/>
                    </a:cxn>
                    <a:cxn ang="0">
                      <a:pos x="340" y="382"/>
                    </a:cxn>
                    <a:cxn ang="0">
                      <a:pos x="384" y="374"/>
                    </a:cxn>
                    <a:cxn ang="0">
                      <a:pos x="384" y="258"/>
                    </a:cxn>
                    <a:cxn ang="0">
                      <a:pos x="80" y="182"/>
                    </a:cxn>
                    <a:cxn ang="0">
                      <a:pos x="48" y="186"/>
                    </a:cxn>
                    <a:cxn ang="0">
                      <a:pos x="24" y="194"/>
                    </a:cxn>
                    <a:cxn ang="0">
                      <a:pos x="0" y="282"/>
                    </a:cxn>
                    <a:cxn ang="0">
                      <a:pos x="168" y="734"/>
                    </a:cxn>
                    <a:cxn ang="0">
                      <a:pos x="52" y="762"/>
                    </a:cxn>
                  </a:cxnLst>
                  <a:rect l="0" t="0" r="r" b="b"/>
                  <a:pathLst>
                    <a:path w="428" h="1126">
                      <a:moveTo>
                        <a:pt x="52" y="762"/>
                      </a:moveTo>
                      <a:lnTo>
                        <a:pt x="120" y="870"/>
                      </a:lnTo>
                      <a:lnTo>
                        <a:pt x="136" y="898"/>
                      </a:lnTo>
                      <a:lnTo>
                        <a:pt x="168" y="962"/>
                      </a:lnTo>
                      <a:cubicBezTo>
                        <a:pt x="196" y="1018"/>
                        <a:pt x="169" y="983"/>
                        <a:pt x="196" y="998"/>
                      </a:cubicBezTo>
                      <a:cubicBezTo>
                        <a:pt x="204" y="1003"/>
                        <a:pt x="220" y="1014"/>
                        <a:pt x="220" y="1014"/>
                      </a:cubicBezTo>
                      <a:cubicBezTo>
                        <a:pt x="229" y="1028"/>
                        <a:pt x="244" y="1045"/>
                        <a:pt x="260" y="1050"/>
                      </a:cubicBezTo>
                      <a:cubicBezTo>
                        <a:pt x="272" y="1062"/>
                        <a:pt x="279" y="1070"/>
                        <a:pt x="284" y="1086"/>
                      </a:cubicBezTo>
                      <a:cubicBezTo>
                        <a:pt x="280" y="1098"/>
                        <a:pt x="276" y="1099"/>
                        <a:pt x="288" y="1110"/>
                      </a:cubicBezTo>
                      <a:cubicBezTo>
                        <a:pt x="295" y="1116"/>
                        <a:pt x="312" y="1126"/>
                        <a:pt x="312" y="1126"/>
                      </a:cubicBezTo>
                      <a:cubicBezTo>
                        <a:pt x="347" y="1114"/>
                        <a:pt x="376" y="1092"/>
                        <a:pt x="412" y="1086"/>
                      </a:cubicBezTo>
                      <a:cubicBezTo>
                        <a:pt x="418" y="1068"/>
                        <a:pt x="424" y="1052"/>
                        <a:pt x="428" y="1034"/>
                      </a:cubicBezTo>
                      <a:cubicBezTo>
                        <a:pt x="422" y="1016"/>
                        <a:pt x="424" y="1026"/>
                        <a:pt x="424" y="1002"/>
                      </a:cubicBezTo>
                      <a:lnTo>
                        <a:pt x="424" y="938"/>
                      </a:lnTo>
                      <a:lnTo>
                        <a:pt x="416" y="878"/>
                      </a:lnTo>
                      <a:lnTo>
                        <a:pt x="400" y="698"/>
                      </a:lnTo>
                      <a:lnTo>
                        <a:pt x="348" y="570"/>
                      </a:lnTo>
                      <a:lnTo>
                        <a:pt x="324" y="546"/>
                      </a:lnTo>
                      <a:lnTo>
                        <a:pt x="320" y="510"/>
                      </a:lnTo>
                      <a:lnTo>
                        <a:pt x="312" y="482"/>
                      </a:lnTo>
                      <a:lnTo>
                        <a:pt x="312" y="434"/>
                      </a:lnTo>
                      <a:lnTo>
                        <a:pt x="308" y="406"/>
                      </a:lnTo>
                      <a:lnTo>
                        <a:pt x="340" y="382"/>
                      </a:lnTo>
                      <a:lnTo>
                        <a:pt x="384" y="374"/>
                      </a:lnTo>
                      <a:lnTo>
                        <a:pt x="384" y="258"/>
                      </a:lnTo>
                      <a:cubicBezTo>
                        <a:pt x="311" y="226"/>
                        <a:pt x="19" y="0"/>
                        <a:pt x="80" y="182"/>
                      </a:cubicBezTo>
                      <a:cubicBezTo>
                        <a:pt x="54" y="200"/>
                        <a:pt x="85" y="183"/>
                        <a:pt x="48" y="186"/>
                      </a:cubicBezTo>
                      <a:cubicBezTo>
                        <a:pt x="40" y="187"/>
                        <a:pt x="24" y="194"/>
                        <a:pt x="24" y="194"/>
                      </a:cubicBezTo>
                      <a:lnTo>
                        <a:pt x="0" y="282"/>
                      </a:lnTo>
                      <a:lnTo>
                        <a:pt x="168" y="734"/>
                      </a:lnTo>
                      <a:lnTo>
                        <a:pt x="52" y="762"/>
                      </a:ln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408" name="Freeform 90"/>
                <p:cNvSpPr>
                  <a:spLocks/>
                </p:cNvSpPr>
                <p:nvPr userDrawn="1"/>
              </p:nvSpPr>
              <p:spPr bwMode="ltGray">
                <a:xfrm>
                  <a:off x="835" y="2473"/>
                  <a:ext cx="115" cy="357"/>
                </a:xfrm>
                <a:custGeom>
                  <a:avLst/>
                  <a:gdLst/>
                  <a:ahLst/>
                  <a:cxnLst>
                    <a:cxn ang="0">
                      <a:pos x="25" y="83"/>
                    </a:cxn>
                    <a:cxn ang="0">
                      <a:pos x="53" y="27"/>
                    </a:cxn>
                    <a:cxn ang="0">
                      <a:pos x="73" y="7"/>
                    </a:cxn>
                    <a:cxn ang="0">
                      <a:pos x="93" y="55"/>
                    </a:cxn>
                    <a:cxn ang="0">
                      <a:pos x="81" y="99"/>
                    </a:cxn>
                    <a:cxn ang="0">
                      <a:pos x="81" y="163"/>
                    </a:cxn>
                    <a:cxn ang="0">
                      <a:pos x="93" y="199"/>
                    </a:cxn>
                    <a:cxn ang="0">
                      <a:pos x="89" y="271"/>
                    </a:cxn>
                    <a:cxn ang="0">
                      <a:pos x="81" y="283"/>
                    </a:cxn>
                    <a:cxn ang="0">
                      <a:pos x="57" y="275"/>
                    </a:cxn>
                    <a:cxn ang="0">
                      <a:pos x="29" y="231"/>
                    </a:cxn>
                    <a:cxn ang="0">
                      <a:pos x="21" y="179"/>
                    </a:cxn>
                    <a:cxn ang="0">
                      <a:pos x="5" y="119"/>
                    </a:cxn>
                    <a:cxn ang="0">
                      <a:pos x="25" y="83"/>
                    </a:cxn>
                  </a:cxnLst>
                  <a:rect l="0" t="0" r="r" b="b"/>
                  <a:pathLst>
                    <a:path w="93" h="284">
                      <a:moveTo>
                        <a:pt x="25" y="83"/>
                      </a:moveTo>
                      <a:cubicBezTo>
                        <a:pt x="47" y="68"/>
                        <a:pt x="49" y="53"/>
                        <a:pt x="53" y="27"/>
                      </a:cubicBezTo>
                      <a:cubicBezTo>
                        <a:pt x="48" y="7"/>
                        <a:pt x="53" y="0"/>
                        <a:pt x="73" y="7"/>
                      </a:cubicBezTo>
                      <a:cubicBezTo>
                        <a:pt x="79" y="25"/>
                        <a:pt x="87" y="38"/>
                        <a:pt x="93" y="55"/>
                      </a:cubicBezTo>
                      <a:cubicBezTo>
                        <a:pt x="84" y="91"/>
                        <a:pt x="88" y="77"/>
                        <a:pt x="81" y="99"/>
                      </a:cubicBezTo>
                      <a:cubicBezTo>
                        <a:pt x="77" y="130"/>
                        <a:pt x="74" y="129"/>
                        <a:pt x="81" y="163"/>
                      </a:cubicBezTo>
                      <a:cubicBezTo>
                        <a:pt x="83" y="175"/>
                        <a:pt x="93" y="199"/>
                        <a:pt x="93" y="199"/>
                      </a:cubicBezTo>
                      <a:cubicBezTo>
                        <a:pt x="92" y="223"/>
                        <a:pt x="92" y="247"/>
                        <a:pt x="89" y="271"/>
                      </a:cubicBezTo>
                      <a:cubicBezTo>
                        <a:pt x="88" y="276"/>
                        <a:pt x="86" y="282"/>
                        <a:pt x="81" y="283"/>
                      </a:cubicBezTo>
                      <a:cubicBezTo>
                        <a:pt x="73" y="284"/>
                        <a:pt x="57" y="275"/>
                        <a:pt x="57" y="275"/>
                      </a:cubicBezTo>
                      <a:cubicBezTo>
                        <a:pt x="50" y="253"/>
                        <a:pt x="48" y="244"/>
                        <a:pt x="29" y="231"/>
                      </a:cubicBezTo>
                      <a:cubicBezTo>
                        <a:pt x="12" y="205"/>
                        <a:pt x="0" y="210"/>
                        <a:pt x="21" y="179"/>
                      </a:cubicBezTo>
                      <a:cubicBezTo>
                        <a:pt x="17" y="159"/>
                        <a:pt x="12" y="139"/>
                        <a:pt x="5" y="119"/>
                      </a:cubicBezTo>
                      <a:cubicBezTo>
                        <a:pt x="9" y="103"/>
                        <a:pt x="13" y="95"/>
                        <a:pt x="25" y="83"/>
                      </a:cubicBez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409" name="Freeform 91"/>
                <p:cNvSpPr>
                  <a:spLocks/>
                </p:cNvSpPr>
                <p:nvPr userDrawn="1"/>
              </p:nvSpPr>
              <p:spPr bwMode="ltGray">
                <a:xfrm>
                  <a:off x="797" y="2459"/>
                  <a:ext cx="21" cy="26"/>
                </a:xfrm>
                <a:custGeom>
                  <a:avLst/>
                  <a:gdLst/>
                  <a:ahLst/>
                  <a:cxnLst>
                    <a:cxn ang="0">
                      <a:pos x="0" y="14"/>
                    </a:cxn>
                    <a:cxn ang="0">
                      <a:pos x="4" y="2"/>
                    </a:cxn>
                    <a:cxn ang="0">
                      <a:pos x="16" y="6"/>
                    </a:cxn>
                    <a:cxn ang="0">
                      <a:pos x="12" y="18"/>
                    </a:cxn>
                    <a:cxn ang="0">
                      <a:pos x="0" y="14"/>
                    </a:cxn>
                  </a:cxnLst>
                  <a:rect l="0" t="0" r="r" b="b"/>
                  <a:pathLst>
                    <a:path w="18" h="20">
                      <a:moveTo>
                        <a:pt x="0" y="14"/>
                      </a:moveTo>
                      <a:cubicBezTo>
                        <a:pt x="1" y="10"/>
                        <a:pt x="0" y="4"/>
                        <a:pt x="4" y="2"/>
                      </a:cubicBezTo>
                      <a:cubicBezTo>
                        <a:pt x="8" y="0"/>
                        <a:pt x="14" y="2"/>
                        <a:pt x="16" y="6"/>
                      </a:cubicBezTo>
                      <a:cubicBezTo>
                        <a:pt x="18" y="10"/>
                        <a:pt x="16" y="16"/>
                        <a:pt x="12" y="18"/>
                      </a:cubicBezTo>
                      <a:cubicBezTo>
                        <a:pt x="8" y="20"/>
                        <a:pt x="4" y="15"/>
                        <a:pt x="0" y="14"/>
                      </a:cubicBez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410" name="Freeform 92"/>
                <p:cNvSpPr>
                  <a:spLocks/>
                </p:cNvSpPr>
                <p:nvPr userDrawn="1"/>
              </p:nvSpPr>
              <p:spPr bwMode="ltGray">
                <a:xfrm>
                  <a:off x="1011" y="2269"/>
                  <a:ext cx="24" cy="45"/>
                </a:xfrm>
                <a:custGeom>
                  <a:avLst/>
                  <a:gdLst/>
                  <a:ahLst/>
                  <a:cxnLst>
                    <a:cxn ang="0">
                      <a:pos x="7" y="25"/>
                    </a:cxn>
                    <a:cxn ang="0">
                      <a:pos x="19" y="21"/>
                    </a:cxn>
                    <a:cxn ang="0">
                      <a:pos x="7" y="25"/>
                    </a:cxn>
                  </a:cxnLst>
                  <a:rect l="0" t="0" r="r" b="b"/>
                  <a:pathLst>
                    <a:path w="19" h="37">
                      <a:moveTo>
                        <a:pt x="7" y="25"/>
                      </a:moveTo>
                      <a:cubicBezTo>
                        <a:pt x="0" y="4"/>
                        <a:pt x="12" y="0"/>
                        <a:pt x="19" y="21"/>
                      </a:cubicBezTo>
                      <a:cubicBezTo>
                        <a:pt x="14" y="37"/>
                        <a:pt x="18" y="36"/>
                        <a:pt x="7" y="25"/>
                      </a:cubicBez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411" name="Freeform 93"/>
                <p:cNvSpPr>
                  <a:spLocks/>
                </p:cNvSpPr>
                <p:nvPr userDrawn="1"/>
              </p:nvSpPr>
              <p:spPr bwMode="ltGray">
                <a:xfrm>
                  <a:off x="986" y="1843"/>
                  <a:ext cx="27" cy="26"/>
                </a:xfrm>
                <a:custGeom>
                  <a:avLst/>
                  <a:gdLst/>
                  <a:ahLst/>
                  <a:cxnLst>
                    <a:cxn ang="0">
                      <a:pos x="12" y="12"/>
                    </a:cxn>
                    <a:cxn ang="0">
                      <a:pos x="16" y="0"/>
                    </a:cxn>
                    <a:cxn ang="0">
                      <a:pos x="20" y="12"/>
                    </a:cxn>
                    <a:cxn ang="0">
                      <a:pos x="8" y="20"/>
                    </a:cxn>
                    <a:cxn ang="0">
                      <a:pos x="12" y="12"/>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412" name="Freeform 94"/>
                <p:cNvSpPr>
                  <a:spLocks/>
                </p:cNvSpPr>
                <p:nvPr userDrawn="1"/>
              </p:nvSpPr>
              <p:spPr bwMode="ltGray">
                <a:xfrm>
                  <a:off x="-158" y="1315"/>
                  <a:ext cx="71" cy="36"/>
                </a:xfrm>
                <a:custGeom>
                  <a:avLst/>
                  <a:gdLst/>
                  <a:ahLst/>
                  <a:cxnLst>
                    <a:cxn ang="0">
                      <a:pos x="24" y="18"/>
                    </a:cxn>
                    <a:cxn ang="0">
                      <a:pos x="32" y="6"/>
                    </a:cxn>
                    <a:cxn ang="0">
                      <a:pos x="36" y="30"/>
                    </a:cxn>
                    <a:cxn ang="0">
                      <a:pos x="24" y="18"/>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413" name="Freeform 95"/>
                <p:cNvSpPr>
                  <a:spLocks/>
                </p:cNvSpPr>
                <p:nvPr userDrawn="1"/>
              </p:nvSpPr>
              <p:spPr bwMode="ltGray">
                <a:xfrm>
                  <a:off x="716" y="971"/>
                  <a:ext cx="856" cy="876"/>
                </a:xfrm>
                <a:custGeom>
                  <a:avLst/>
                  <a:gdLst/>
                  <a:ahLst/>
                  <a:cxnLst>
                    <a:cxn ang="0">
                      <a:pos x="473" y="464"/>
                    </a:cxn>
                    <a:cxn ang="0">
                      <a:pos x="393" y="452"/>
                    </a:cxn>
                    <a:cxn ang="0">
                      <a:pos x="325" y="412"/>
                    </a:cxn>
                    <a:cxn ang="0">
                      <a:pos x="265" y="400"/>
                    </a:cxn>
                    <a:cxn ang="0">
                      <a:pos x="237" y="416"/>
                    </a:cxn>
                    <a:cxn ang="0">
                      <a:pos x="261" y="428"/>
                    </a:cxn>
                    <a:cxn ang="0">
                      <a:pos x="293" y="468"/>
                    </a:cxn>
                    <a:cxn ang="0">
                      <a:pos x="321" y="476"/>
                    </a:cxn>
                    <a:cxn ang="0">
                      <a:pos x="333" y="536"/>
                    </a:cxn>
                    <a:cxn ang="0">
                      <a:pos x="313" y="552"/>
                    </a:cxn>
                    <a:cxn ang="0">
                      <a:pos x="261" y="616"/>
                    </a:cxn>
                    <a:cxn ang="0">
                      <a:pos x="225" y="628"/>
                    </a:cxn>
                    <a:cxn ang="0">
                      <a:pos x="97" y="696"/>
                    </a:cxn>
                    <a:cxn ang="0">
                      <a:pos x="77" y="616"/>
                    </a:cxn>
                    <a:cxn ang="0">
                      <a:pos x="45" y="524"/>
                    </a:cxn>
                    <a:cxn ang="0">
                      <a:pos x="33" y="448"/>
                    </a:cxn>
                    <a:cxn ang="0">
                      <a:pos x="53" y="344"/>
                    </a:cxn>
                    <a:cxn ang="0">
                      <a:pos x="17" y="392"/>
                    </a:cxn>
                    <a:cxn ang="0">
                      <a:pos x="81" y="280"/>
                    </a:cxn>
                    <a:cxn ang="0">
                      <a:pos x="113" y="204"/>
                    </a:cxn>
                    <a:cxn ang="0">
                      <a:pos x="37" y="204"/>
                    </a:cxn>
                    <a:cxn ang="0">
                      <a:pos x="1" y="196"/>
                    </a:cxn>
                    <a:cxn ang="0">
                      <a:pos x="25" y="140"/>
                    </a:cxn>
                    <a:cxn ang="0">
                      <a:pos x="97" y="112"/>
                    </a:cxn>
                    <a:cxn ang="0">
                      <a:pos x="221" y="124"/>
                    </a:cxn>
                    <a:cxn ang="0">
                      <a:pos x="229" y="64"/>
                    </a:cxn>
                    <a:cxn ang="0">
                      <a:pos x="261" y="0"/>
                    </a:cxn>
                    <a:cxn ang="0">
                      <a:pos x="357" y="44"/>
                    </a:cxn>
                    <a:cxn ang="0">
                      <a:pos x="329" y="88"/>
                    </a:cxn>
                    <a:cxn ang="0">
                      <a:pos x="301" y="176"/>
                    </a:cxn>
                    <a:cxn ang="0">
                      <a:pos x="361" y="192"/>
                    </a:cxn>
                    <a:cxn ang="0">
                      <a:pos x="373" y="136"/>
                    </a:cxn>
                    <a:cxn ang="0">
                      <a:pos x="417" y="92"/>
                    </a:cxn>
                    <a:cxn ang="0">
                      <a:pos x="497" y="88"/>
                    </a:cxn>
                    <a:cxn ang="0">
                      <a:pos x="529" y="52"/>
                    </a:cxn>
                    <a:cxn ang="0">
                      <a:pos x="541" y="460"/>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414" name="Freeform 96"/>
                <p:cNvSpPr>
                  <a:spLocks/>
                </p:cNvSpPr>
                <p:nvPr userDrawn="1"/>
              </p:nvSpPr>
              <p:spPr bwMode="ltGray">
                <a:xfrm>
                  <a:off x="134" y="411"/>
                  <a:ext cx="1578" cy="837"/>
                </a:xfrm>
                <a:custGeom>
                  <a:avLst/>
                  <a:gdLst/>
                  <a:ahLst/>
                  <a:cxnLst>
                    <a:cxn ang="0">
                      <a:pos x="1264" y="57"/>
                    </a:cxn>
                    <a:cxn ang="0">
                      <a:pos x="1164" y="49"/>
                    </a:cxn>
                    <a:cxn ang="0">
                      <a:pos x="1080" y="85"/>
                    </a:cxn>
                    <a:cxn ang="0">
                      <a:pos x="1024" y="101"/>
                    </a:cxn>
                    <a:cxn ang="0">
                      <a:pos x="980" y="137"/>
                    </a:cxn>
                    <a:cxn ang="0">
                      <a:pos x="984" y="97"/>
                    </a:cxn>
                    <a:cxn ang="0">
                      <a:pos x="956" y="37"/>
                    </a:cxn>
                    <a:cxn ang="0">
                      <a:pos x="988" y="13"/>
                    </a:cxn>
                    <a:cxn ang="0">
                      <a:pos x="896" y="29"/>
                    </a:cxn>
                    <a:cxn ang="0">
                      <a:pos x="924" y="5"/>
                    </a:cxn>
                    <a:cxn ang="0">
                      <a:pos x="816" y="41"/>
                    </a:cxn>
                    <a:cxn ang="0">
                      <a:pos x="680" y="117"/>
                    </a:cxn>
                    <a:cxn ang="0">
                      <a:pos x="556" y="161"/>
                    </a:cxn>
                    <a:cxn ang="0">
                      <a:pos x="584" y="185"/>
                    </a:cxn>
                    <a:cxn ang="0">
                      <a:pos x="572" y="237"/>
                    </a:cxn>
                    <a:cxn ang="0">
                      <a:pos x="636" y="217"/>
                    </a:cxn>
                    <a:cxn ang="0">
                      <a:pos x="708" y="153"/>
                    </a:cxn>
                    <a:cxn ang="0">
                      <a:pos x="840" y="93"/>
                    </a:cxn>
                    <a:cxn ang="0">
                      <a:pos x="736" y="193"/>
                    </a:cxn>
                    <a:cxn ang="0">
                      <a:pos x="832" y="177"/>
                    </a:cxn>
                    <a:cxn ang="0">
                      <a:pos x="760" y="213"/>
                    </a:cxn>
                    <a:cxn ang="0">
                      <a:pos x="664" y="237"/>
                    </a:cxn>
                    <a:cxn ang="0">
                      <a:pos x="600" y="281"/>
                    </a:cxn>
                    <a:cxn ang="0">
                      <a:pos x="540" y="289"/>
                    </a:cxn>
                    <a:cxn ang="0">
                      <a:pos x="544" y="225"/>
                    </a:cxn>
                    <a:cxn ang="0">
                      <a:pos x="420" y="293"/>
                    </a:cxn>
                    <a:cxn ang="0">
                      <a:pos x="316" y="345"/>
                    </a:cxn>
                    <a:cxn ang="0">
                      <a:pos x="212" y="437"/>
                    </a:cxn>
                    <a:cxn ang="0">
                      <a:pos x="124" y="457"/>
                    </a:cxn>
                    <a:cxn ang="0">
                      <a:pos x="32" y="529"/>
                    </a:cxn>
                    <a:cxn ang="0">
                      <a:pos x="24" y="609"/>
                    </a:cxn>
                    <a:cxn ang="0">
                      <a:pos x="144" y="565"/>
                    </a:cxn>
                    <a:cxn ang="0">
                      <a:pos x="220" y="509"/>
                    </a:cxn>
                    <a:cxn ang="0">
                      <a:pos x="320" y="469"/>
                    </a:cxn>
                    <a:cxn ang="0">
                      <a:pos x="324" y="585"/>
                    </a:cxn>
                    <a:cxn ang="0">
                      <a:pos x="344" y="597"/>
                    </a:cxn>
                    <a:cxn ang="0">
                      <a:pos x="384" y="565"/>
                    </a:cxn>
                    <a:cxn ang="0">
                      <a:pos x="376" y="485"/>
                    </a:cxn>
                    <a:cxn ang="0">
                      <a:pos x="424" y="517"/>
                    </a:cxn>
                    <a:cxn ang="0">
                      <a:pos x="396" y="597"/>
                    </a:cxn>
                    <a:cxn ang="0">
                      <a:pos x="444" y="593"/>
                    </a:cxn>
                    <a:cxn ang="0">
                      <a:pos x="492" y="577"/>
                    </a:cxn>
                    <a:cxn ang="0">
                      <a:pos x="584" y="485"/>
                    </a:cxn>
                    <a:cxn ang="0">
                      <a:pos x="652" y="489"/>
                    </a:cxn>
                    <a:cxn ang="0">
                      <a:pos x="652" y="469"/>
                    </a:cxn>
                    <a:cxn ang="0">
                      <a:pos x="704" y="449"/>
                    </a:cxn>
                    <a:cxn ang="0">
                      <a:pos x="840" y="477"/>
                    </a:cxn>
                    <a:cxn ang="0">
                      <a:pos x="868" y="501"/>
                    </a:cxn>
                    <a:cxn ang="0">
                      <a:pos x="876" y="561"/>
                    </a:cxn>
                    <a:cxn ang="0">
                      <a:pos x="928" y="533"/>
                    </a:cxn>
                    <a:cxn ang="0">
                      <a:pos x="1040" y="513"/>
                    </a:cxn>
                  </a:cxnLst>
                  <a:rect l="0" t="0" r="r" b="b"/>
                  <a:pathLst>
                    <a:path w="1277" h="665">
                      <a:moveTo>
                        <a:pt x="1180" y="541"/>
                      </a:moveTo>
                      <a:cubicBezTo>
                        <a:pt x="1212" y="377"/>
                        <a:pt x="1247" y="214"/>
                        <a:pt x="1276" y="49"/>
                      </a:cubicBezTo>
                      <a:cubicBezTo>
                        <a:pt x="1277" y="44"/>
                        <a:pt x="1267" y="54"/>
                        <a:pt x="1264" y="57"/>
                      </a:cubicBezTo>
                      <a:cubicBezTo>
                        <a:pt x="1255" y="66"/>
                        <a:pt x="1232" y="77"/>
                        <a:pt x="1232" y="77"/>
                      </a:cubicBezTo>
                      <a:cubicBezTo>
                        <a:pt x="1216" y="66"/>
                        <a:pt x="1203" y="63"/>
                        <a:pt x="1184" y="69"/>
                      </a:cubicBezTo>
                      <a:cubicBezTo>
                        <a:pt x="1164" y="64"/>
                        <a:pt x="1150" y="71"/>
                        <a:pt x="1164" y="49"/>
                      </a:cubicBezTo>
                      <a:cubicBezTo>
                        <a:pt x="1132" y="38"/>
                        <a:pt x="1153" y="59"/>
                        <a:pt x="1140" y="69"/>
                      </a:cubicBezTo>
                      <a:cubicBezTo>
                        <a:pt x="1132" y="75"/>
                        <a:pt x="1121" y="74"/>
                        <a:pt x="1112" y="77"/>
                      </a:cubicBezTo>
                      <a:cubicBezTo>
                        <a:pt x="1102" y="48"/>
                        <a:pt x="1093" y="65"/>
                        <a:pt x="1080" y="85"/>
                      </a:cubicBezTo>
                      <a:cubicBezTo>
                        <a:pt x="1075" y="92"/>
                        <a:pt x="1063" y="92"/>
                        <a:pt x="1056" y="97"/>
                      </a:cubicBezTo>
                      <a:cubicBezTo>
                        <a:pt x="1053" y="101"/>
                        <a:pt x="1053" y="108"/>
                        <a:pt x="1048" y="109"/>
                      </a:cubicBezTo>
                      <a:cubicBezTo>
                        <a:pt x="1040" y="110"/>
                        <a:pt x="1024" y="101"/>
                        <a:pt x="1024" y="101"/>
                      </a:cubicBezTo>
                      <a:cubicBezTo>
                        <a:pt x="1020" y="104"/>
                        <a:pt x="1015" y="106"/>
                        <a:pt x="1012" y="109"/>
                      </a:cubicBezTo>
                      <a:cubicBezTo>
                        <a:pt x="1009" y="112"/>
                        <a:pt x="1008" y="118"/>
                        <a:pt x="1004" y="121"/>
                      </a:cubicBezTo>
                      <a:cubicBezTo>
                        <a:pt x="997" y="127"/>
                        <a:pt x="980" y="137"/>
                        <a:pt x="980" y="137"/>
                      </a:cubicBezTo>
                      <a:cubicBezTo>
                        <a:pt x="932" y="132"/>
                        <a:pt x="917" y="132"/>
                        <a:pt x="952" y="97"/>
                      </a:cubicBezTo>
                      <a:cubicBezTo>
                        <a:pt x="957" y="81"/>
                        <a:pt x="952" y="66"/>
                        <a:pt x="972" y="73"/>
                      </a:cubicBezTo>
                      <a:cubicBezTo>
                        <a:pt x="973" y="77"/>
                        <a:pt x="979" y="96"/>
                        <a:pt x="984" y="97"/>
                      </a:cubicBezTo>
                      <a:cubicBezTo>
                        <a:pt x="1000" y="99"/>
                        <a:pt x="1016" y="88"/>
                        <a:pt x="1032" y="85"/>
                      </a:cubicBezTo>
                      <a:cubicBezTo>
                        <a:pt x="1039" y="64"/>
                        <a:pt x="1025" y="40"/>
                        <a:pt x="1008" y="29"/>
                      </a:cubicBezTo>
                      <a:cubicBezTo>
                        <a:pt x="980" y="36"/>
                        <a:pt x="985" y="18"/>
                        <a:pt x="956" y="37"/>
                      </a:cubicBezTo>
                      <a:cubicBezTo>
                        <a:pt x="955" y="33"/>
                        <a:pt x="949" y="28"/>
                        <a:pt x="952" y="25"/>
                      </a:cubicBezTo>
                      <a:cubicBezTo>
                        <a:pt x="958" y="19"/>
                        <a:pt x="968" y="20"/>
                        <a:pt x="976" y="17"/>
                      </a:cubicBezTo>
                      <a:cubicBezTo>
                        <a:pt x="980" y="16"/>
                        <a:pt x="988" y="13"/>
                        <a:pt x="988" y="13"/>
                      </a:cubicBezTo>
                      <a:cubicBezTo>
                        <a:pt x="984" y="10"/>
                        <a:pt x="981" y="5"/>
                        <a:pt x="976" y="5"/>
                      </a:cubicBezTo>
                      <a:cubicBezTo>
                        <a:pt x="958" y="5"/>
                        <a:pt x="942" y="14"/>
                        <a:pt x="924" y="17"/>
                      </a:cubicBezTo>
                      <a:cubicBezTo>
                        <a:pt x="918" y="34"/>
                        <a:pt x="913" y="35"/>
                        <a:pt x="896" y="29"/>
                      </a:cubicBezTo>
                      <a:cubicBezTo>
                        <a:pt x="900" y="16"/>
                        <a:pt x="898" y="15"/>
                        <a:pt x="912" y="9"/>
                      </a:cubicBezTo>
                      <a:cubicBezTo>
                        <a:pt x="920" y="6"/>
                        <a:pt x="936" y="1"/>
                        <a:pt x="936" y="1"/>
                      </a:cubicBezTo>
                      <a:cubicBezTo>
                        <a:pt x="936" y="1"/>
                        <a:pt x="928" y="4"/>
                        <a:pt x="924" y="5"/>
                      </a:cubicBezTo>
                      <a:cubicBezTo>
                        <a:pt x="915" y="7"/>
                        <a:pt x="905" y="8"/>
                        <a:pt x="896" y="9"/>
                      </a:cubicBezTo>
                      <a:cubicBezTo>
                        <a:pt x="856" y="22"/>
                        <a:pt x="917" y="0"/>
                        <a:pt x="872" y="25"/>
                      </a:cubicBezTo>
                      <a:cubicBezTo>
                        <a:pt x="855" y="34"/>
                        <a:pt x="834" y="35"/>
                        <a:pt x="816" y="41"/>
                      </a:cubicBezTo>
                      <a:cubicBezTo>
                        <a:pt x="802" y="62"/>
                        <a:pt x="785" y="69"/>
                        <a:pt x="760" y="73"/>
                      </a:cubicBezTo>
                      <a:cubicBezTo>
                        <a:pt x="746" y="83"/>
                        <a:pt x="741" y="87"/>
                        <a:pt x="724" y="81"/>
                      </a:cubicBezTo>
                      <a:cubicBezTo>
                        <a:pt x="700" y="89"/>
                        <a:pt x="691" y="113"/>
                        <a:pt x="680" y="117"/>
                      </a:cubicBezTo>
                      <a:cubicBezTo>
                        <a:pt x="667" y="121"/>
                        <a:pt x="653" y="120"/>
                        <a:pt x="640" y="121"/>
                      </a:cubicBezTo>
                      <a:cubicBezTo>
                        <a:pt x="623" y="127"/>
                        <a:pt x="608" y="138"/>
                        <a:pt x="592" y="145"/>
                      </a:cubicBezTo>
                      <a:cubicBezTo>
                        <a:pt x="549" y="164"/>
                        <a:pt x="583" y="143"/>
                        <a:pt x="556" y="161"/>
                      </a:cubicBezTo>
                      <a:cubicBezTo>
                        <a:pt x="552" y="174"/>
                        <a:pt x="544" y="184"/>
                        <a:pt x="540" y="197"/>
                      </a:cubicBezTo>
                      <a:cubicBezTo>
                        <a:pt x="548" y="220"/>
                        <a:pt x="565" y="207"/>
                        <a:pt x="580" y="197"/>
                      </a:cubicBezTo>
                      <a:cubicBezTo>
                        <a:pt x="581" y="193"/>
                        <a:pt x="581" y="187"/>
                        <a:pt x="584" y="185"/>
                      </a:cubicBezTo>
                      <a:cubicBezTo>
                        <a:pt x="591" y="180"/>
                        <a:pt x="608" y="177"/>
                        <a:pt x="608" y="177"/>
                      </a:cubicBezTo>
                      <a:cubicBezTo>
                        <a:pt x="621" y="196"/>
                        <a:pt x="608" y="190"/>
                        <a:pt x="592" y="201"/>
                      </a:cubicBezTo>
                      <a:cubicBezTo>
                        <a:pt x="574" y="229"/>
                        <a:pt x="579" y="216"/>
                        <a:pt x="572" y="237"/>
                      </a:cubicBezTo>
                      <a:cubicBezTo>
                        <a:pt x="573" y="241"/>
                        <a:pt x="572" y="247"/>
                        <a:pt x="576" y="249"/>
                      </a:cubicBezTo>
                      <a:cubicBezTo>
                        <a:pt x="584" y="253"/>
                        <a:pt x="597" y="235"/>
                        <a:pt x="600" y="233"/>
                      </a:cubicBezTo>
                      <a:cubicBezTo>
                        <a:pt x="610" y="226"/>
                        <a:pt x="625" y="223"/>
                        <a:pt x="636" y="217"/>
                      </a:cubicBezTo>
                      <a:cubicBezTo>
                        <a:pt x="645" y="212"/>
                        <a:pt x="650" y="201"/>
                        <a:pt x="660" y="197"/>
                      </a:cubicBezTo>
                      <a:cubicBezTo>
                        <a:pt x="671" y="192"/>
                        <a:pt x="684" y="193"/>
                        <a:pt x="696" y="189"/>
                      </a:cubicBezTo>
                      <a:cubicBezTo>
                        <a:pt x="691" y="169"/>
                        <a:pt x="691" y="165"/>
                        <a:pt x="708" y="153"/>
                      </a:cubicBezTo>
                      <a:cubicBezTo>
                        <a:pt x="720" y="134"/>
                        <a:pt x="743" y="136"/>
                        <a:pt x="764" y="129"/>
                      </a:cubicBezTo>
                      <a:cubicBezTo>
                        <a:pt x="777" y="125"/>
                        <a:pt x="800" y="109"/>
                        <a:pt x="800" y="109"/>
                      </a:cubicBezTo>
                      <a:cubicBezTo>
                        <a:pt x="813" y="89"/>
                        <a:pt x="816" y="88"/>
                        <a:pt x="840" y="93"/>
                      </a:cubicBezTo>
                      <a:cubicBezTo>
                        <a:pt x="829" y="126"/>
                        <a:pt x="789" y="124"/>
                        <a:pt x="764" y="141"/>
                      </a:cubicBezTo>
                      <a:cubicBezTo>
                        <a:pt x="752" y="158"/>
                        <a:pt x="739" y="159"/>
                        <a:pt x="732" y="181"/>
                      </a:cubicBezTo>
                      <a:cubicBezTo>
                        <a:pt x="733" y="185"/>
                        <a:pt x="732" y="192"/>
                        <a:pt x="736" y="193"/>
                      </a:cubicBezTo>
                      <a:cubicBezTo>
                        <a:pt x="744" y="194"/>
                        <a:pt x="760" y="185"/>
                        <a:pt x="760" y="185"/>
                      </a:cubicBezTo>
                      <a:cubicBezTo>
                        <a:pt x="792" y="196"/>
                        <a:pt x="776" y="196"/>
                        <a:pt x="808" y="185"/>
                      </a:cubicBezTo>
                      <a:cubicBezTo>
                        <a:pt x="816" y="182"/>
                        <a:pt x="832" y="177"/>
                        <a:pt x="832" y="177"/>
                      </a:cubicBezTo>
                      <a:cubicBezTo>
                        <a:pt x="836" y="180"/>
                        <a:pt x="844" y="180"/>
                        <a:pt x="844" y="185"/>
                      </a:cubicBezTo>
                      <a:cubicBezTo>
                        <a:pt x="844" y="190"/>
                        <a:pt x="837" y="191"/>
                        <a:pt x="832" y="193"/>
                      </a:cubicBezTo>
                      <a:cubicBezTo>
                        <a:pt x="809" y="202"/>
                        <a:pt x="783" y="205"/>
                        <a:pt x="760" y="213"/>
                      </a:cubicBezTo>
                      <a:cubicBezTo>
                        <a:pt x="753" y="235"/>
                        <a:pt x="739" y="223"/>
                        <a:pt x="724" y="213"/>
                      </a:cubicBezTo>
                      <a:cubicBezTo>
                        <a:pt x="708" y="218"/>
                        <a:pt x="709" y="227"/>
                        <a:pt x="700" y="241"/>
                      </a:cubicBezTo>
                      <a:cubicBezTo>
                        <a:pt x="672" y="232"/>
                        <a:pt x="684" y="230"/>
                        <a:pt x="664" y="237"/>
                      </a:cubicBezTo>
                      <a:cubicBezTo>
                        <a:pt x="660" y="249"/>
                        <a:pt x="648" y="262"/>
                        <a:pt x="636" y="269"/>
                      </a:cubicBezTo>
                      <a:cubicBezTo>
                        <a:pt x="629" y="273"/>
                        <a:pt x="620" y="274"/>
                        <a:pt x="612" y="277"/>
                      </a:cubicBezTo>
                      <a:cubicBezTo>
                        <a:pt x="608" y="278"/>
                        <a:pt x="600" y="281"/>
                        <a:pt x="600" y="281"/>
                      </a:cubicBezTo>
                      <a:cubicBezTo>
                        <a:pt x="592" y="278"/>
                        <a:pt x="585" y="267"/>
                        <a:pt x="576" y="269"/>
                      </a:cubicBezTo>
                      <a:cubicBezTo>
                        <a:pt x="571" y="270"/>
                        <a:pt x="572" y="278"/>
                        <a:pt x="568" y="281"/>
                      </a:cubicBezTo>
                      <a:cubicBezTo>
                        <a:pt x="560" y="286"/>
                        <a:pt x="549" y="286"/>
                        <a:pt x="540" y="289"/>
                      </a:cubicBezTo>
                      <a:cubicBezTo>
                        <a:pt x="536" y="288"/>
                        <a:pt x="499" y="276"/>
                        <a:pt x="520" y="265"/>
                      </a:cubicBezTo>
                      <a:cubicBezTo>
                        <a:pt x="528" y="261"/>
                        <a:pt x="539" y="262"/>
                        <a:pt x="548" y="261"/>
                      </a:cubicBezTo>
                      <a:cubicBezTo>
                        <a:pt x="554" y="243"/>
                        <a:pt x="562" y="237"/>
                        <a:pt x="544" y="225"/>
                      </a:cubicBezTo>
                      <a:cubicBezTo>
                        <a:pt x="517" y="232"/>
                        <a:pt x="524" y="249"/>
                        <a:pt x="500" y="257"/>
                      </a:cubicBezTo>
                      <a:cubicBezTo>
                        <a:pt x="488" y="275"/>
                        <a:pt x="473" y="278"/>
                        <a:pt x="456" y="289"/>
                      </a:cubicBezTo>
                      <a:cubicBezTo>
                        <a:pt x="436" y="282"/>
                        <a:pt x="448" y="284"/>
                        <a:pt x="420" y="293"/>
                      </a:cubicBezTo>
                      <a:cubicBezTo>
                        <a:pt x="411" y="296"/>
                        <a:pt x="396" y="309"/>
                        <a:pt x="396" y="309"/>
                      </a:cubicBezTo>
                      <a:cubicBezTo>
                        <a:pt x="391" y="328"/>
                        <a:pt x="388" y="336"/>
                        <a:pt x="368" y="329"/>
                      </a:cubicBezTo>
                      <a:cubicBezTo>
                        <a:pt x="351" y="335"/>
                        <a:pt x="333" y="339"/>
                        <a:pt x="316" y="345"/>
                      </a:cubicBezTo>
                      <a:cubicBezTo>
                        <a:pt x="290" y="341"/>
                        <a:pt x="284" y="340"/>
                        <a:pt x="276" y="365"/>
                      </a:cubicBezTo>
                      <a:cubicBezTo>
                        <a:pt x="248" y="356"/>
                        <a:pt x="260" y="354"/>
                        <a:pt x="240" y="361"/>
                      </a:cubicBezTo>
                      <a:cubicBezTo>
                        <a:pt x="225" y="384"/>
                        <a:pt x="241" y="417"/>
                        <a:pt x="212" y="437"/>
                      </a:cubicBezTo>
                      <a:cubicBezTo>
                        <a:pt x="193" y="466"/>
                        <a:pt x="197" y="456"/>
                        <a:pt x="172" y="473"/>
                      </a:cubicBezTo>
                      <a:cubicBezTo>
                        <a:pt x="160" y="469"/>
                        <a:pt x="148" y="465"/>
                        <a:pt x="136" y="461"/>
                      </a:cubicBezTo>
                      <a:cubicBezTo>
                        <a:pt x="132" y="460"/>
                        <a:pt x="124" y="457"/>
                        <a:pt x="124" y="457"/>
                      </a:cubicBezTo>
                      <a:cubicBezTo>
                        <a:pt x="113" y="458"/>
                        <a:pt x="101" y="456"/>
                        <a:pt x="92" y="461"/>
                      </a:cubicBezTo>
                      <a:cubicBezTo>
                        <a:pt x="80" y="468"/>
                        <a:pt x="69" y="498"/>
                        <a:pt x="56" y="509"/>
                      </a:cubicBezTo>
                      <a:cubicBezTo>
                        <a:pt x="48" y="516"/>
                        <a:pt x="40" y="523"/>
                        <a:pt x="32" y="529"/>
                      </a:cubicBezTo>
                      <a:cubicBezTo>
                        <a:pt x="24" y="535"/>
                        <a:pt x="8" y="545"/>
                        <a:pt x="8" y="545"/>
                      </a:cubicBezTo>
                      <a:cubicBezTo>
                        <a:pt x="14" y="562"/>
                        <a:pt x="10" y="567"/>
                        <a:pt x="0" y="581"/>
                      </a:cubicBezTo>
                      <a:cubicBezTo>
                        <a:pt x="25" y="585"/>
                        <a:pt x="32" y="585"/>
                        <a:pt x="24" y="609"/>
                      </a:cubicBezTo>
                      <a:cubicBezTo>
                        <a:pt x="40" y="614"/>
                        <a:pt x="71" y="603"/>
                        <a:pt x="88" y="601"/>
                      </a:cubicBezTo>
                      <a:cubicBezTo>
                        <a:pt x="105" y="595"/>
                        <a:pt x="108" y="604"/>
                        <a:pt x="124" y="593"/>
                      </a:cubicBezTo>
                      <a:cubicBezTo>
                        <a:pt x="133" y="565"/>
                        <a:pt x="124" y="572"/>
                        <a:pt x="144" y="565"/>
                      </a:cubicBezTo>
                      <a:cubicBezTo>
                        <a:pt x="148" y="561"/>
                        <a:pt x="153" y="558"/>
                        <a:pt x="156" y="553"/>
                      </a:cubicBezTo>
                      <a:cubicBezTo>
                        <a:pt x="158" y="549"/>
                        <a:pt x="157" y="544"/>
                        <a:pt x="160" y="541"/>
                      </a:cubicBezTo>
                      <a:cubicBezTo>
                        <a:pt x="166" y="533"/>
                        <a:pt x="208" y="513"/>
                        <a:pt x="220" y="509"/>
                      </a:cubicBezTo>
                      <a:cubicBezTo>
                        <a:pt x="238" y="481"/>
                        <a:pt x="227" y="488"/>
                        <a:pt x="248" y="481"/>
                      </a:cubicBezTo>
                      <a:cubicBezTo>
                        <a:pt x="265" y="487"/>
                        <a:pt x="266" y="499"/>
                        <a:pt x="284" y="493"/>
                      </a:cubicBezTo>
                      <a:cubicBezTo>
                        <a:pt x="296" y="481"/>
                        <a:pt x="306" y="478"/>
                        <a:pt x="320" y="469"/>
                      </a:cubicBezTo>
                      <a:cubicBezTo>
                        <a:pt x="336" y="493"/>
                        <a:pt x="323" y="469"/>
                        <a:pt x="332" y="513"/>
                      </a:cubicBezTo>
                      <a:cubicBezTo>
                        <a:pt x="336" y="532"/>
                        <a:pt x="346" y="543"/>
                        <a:pt x="352" y="561"/>
                      </a:cubicBezTo>
                      <a:cubicBezTo>
                        <a:pt x="337" y="571"/>
                        <a:pt x="341" y="579"/>
                        <a:pt x="324" y="585"/>
                      </a:cubicBezTo>
                      <a:cubicBezTo>
                        <a:pt x="308" y="609"/>
                        <a:pt x="302" y="596"/>
                        <a:pt x="280" y="589"/>
                      </a:cubicBezTo>
                      <a:cubicBezTo>
                        <a:pt x="284" y="605"/>
                        <a:pt x="298" y="624"/>
                        <a:pt x="312" y="633"/>
                      </a:cubicBezTo>
                      <a:cubicBezTo>
                        <a:pt x="324" y="598"/>
                        <a:pt x="314" y="613"/>
                        <a:pt x="344" y="597"/>
                      </a:cubicBezTo>
                      <a:cubicBezTo>
                        <a:pt x="352" y="592"/>
                        <a:pt x="368" y="581"/>
                        <a:pt x="368" y="581"/>
                      </a:cubicBezTo>
                      <a:cubicBezTo>
                        <a:pt x="369" y="572"/>
                        <a:pt x="365" y="560"/>
                        <a:pt x="372" y="553"/>
                      </a:cubicBezTo>
                      <a:cubicBezTo>
                        <a:pt x="376" y="549"/>
                        <a:pt x="378" y="564"/>
                        <a:pt x="384" y="565"/>
                      </a:cubicBezTo>
                      <a:cubicBezTo>
                        <a:pt x="389" y="566"/>
                        <a:pt x="392" y="560"/>
                        <a:pt x="396" y="557"/>
                      </a:cubicBezTo>
                      <a:cubicBezTo>
                        <a:pt x="390" y="538"/>
                        <a:pt x="374" y="528"/>
                        <a:pt x="368" y="509"/>
                      </a:cubicBezTo>
                      <a:cubicBezTo>
                        <a:pt x="371" y="501"/>
                        <a:pt x="379" y="493"/>
                        <a:pt x="376" y="485"/>
                      </a:cubicBezTo>
                      <a:cubicBezTo>
                        <a:pt x="373" y="477"/>
                        <a:pt x="368" y="461"/>
                        <a:pt x="368" y="461"/>
                      </a:cubicBezTo>
                      <a:cubicBezTo>
                        <a:pt x="380" y="443"/>
                        <a:pt x="385" y="449"/>
                        <a:pt x="396" y="465"/>
                      </a:cubicBezTo>
                      <a:cubicBezTo>
                        <a:pt x="402" y="488"/>
                        <a:pt x="411" y="497"/>
                        <a:pt x="424" y="517"/>
                      </a:cubicBezTo>
                      <a:cubicBezTo>
                        <a:pt x="418" y="536"/>
                        <a:pt x="430" y="537"/>
                        <a:pt x="412" y="549"/>
                      </a:cubicBezTo>
                      <a:cubicBezTo>
                        <a:pt x="389" y="583"/>
                        <a:pt x="414" y="540"/>
                        <a:pt x="408" y="573"/>
                      </a:cubicBezTo>
                      <a:cubicBezTo>
                        <a:pt x="407" y="582"/>
                        <a:pt x="399" y="589"/>
                        <a:pt x="396" y="597"/>
                      </a:cubicBezTo>
                      <a:cubicBezTo>
                        <a:pt x="402" y="614"/>
                        <a:pt x="398" y="619"/>
                        <a:pt x="388" y="633"/>
                      </a:cubicBezTo>
                      <a:cubicBezTo>
                        <a:pt x="399" y="665"/>
                        <a:pt x="419" y="636"/>
                        <a:pt x="440" y="629"/>
                      </a:cubicBezTo>
                      <a:cubicBezTo>
                        <a:pt x="445" y="614"/>
                        <a:pt x="439" y="608"/>
                        <a:pt x="444" y="593"/>
                      </a:cubicBezTo>
                      <a:cubicBezTo>
                        <a:pt x="440" y="581"/>
                        <a:pt x="428" y="567"/>
                        <a:pt x="444" y="557"/>
                      </a:cubicBezTo>
                      <a:cubicBezTo>
                        <a:pt x="451" y="553"/>
                        <a:pt x="468" y="549"/>
                        <a:pt x="468" y="549"/>
                      </a:cubicBezTo>
                      <a:cubicBezTo>
                        <a:pt x="484" y="554"/>
                        <a:pt x="483" y="563"/>
                        <a:pt x="492" y="577"/>
                      </a:cubicBezTo>
                      <a:cubicBezTo>
                        <a:pt x="504" y="542"/>
                        <a:pt x="492" y="552"/>
                        <a:pt x="536" y="557"/>
                      </a:cubicBezTo>
                      <a:cubicBezTo>
                        <a:pt x="528" y="526"/>
                        <a:pt x="542" y="527"/>
                        <a:pt x="568" y="521"/>
                      </a:cubicBezTo>
                      <a:cubicBezTo>
                        <a:pt x="569" y="517"/>
                        <a:pt x="576" y="490"/>
                        <a:pt x="584" y="485"/>
                      </a:cubicBezTo>
                      <a:cubicBezTo>
                        <a:pt x="591" y="481"/>
                        <a:pt x="608" y="477"/>
                        <a:pt x="608" y="477"/>
                      </a:cubicBezTo>
                      <a:cubicBezTo>
                        <a:pt x="639" y="485"/>
                        <a:pt x="614" y="492"/>
                        <a:pt x="640" y="501"/>
                      </a:cubicBezTo>
                      <a:cubicBezTo>
                        <a:pt x="644" y="497"/>
                        <a:pt x="646" y="490"/>
                        <a:pt x="652" y="489"/>
                      </a:cubicBezTo>
                      <a:cubicBezTo>
                        <a:pt x="661" y="487"/>
                        <a:pt x="672" y="497"/>
                        <a:pt x="680" y="493"/>
                      </a:cubicBezTo>
                      <a:cubicBezTo>
                        <a:pt x="685" y="491"/>
                        <a:pt x="680" y="481"/>
                        <a:pt x="676" y="477"/>
                      </a:cubicBezTo>
                      <a:cubicBezTo>
                        <a:pt x="670" y="472"/>
                        <a:pt x="660" y="472"/>
                        <a:pt x="652" y="469"/>
                      </a:cubicBezTo>
                      <a:cubicBezTo>
                        <a:pt x="648" y="468"/>
                        <a:pt x="640" y="465"/>
                        <a:pt x="640" y="465"/>
                      </a:cubicBezTo>
                      <a:cubicBezTo>
                        <a:pt x="654" y="455"/>
                        <a:pt x="659" y="451"/>
                        <a:pt x="676" y="457"/>
                      </a:cubicBezTo>
                      <a:cubicBezTo>
                        <a:pt x="685" y="455"/>
                        <a:pt x="694" y="448"/>
                        <a:pt x="704" y="449"/>
                      </a:cubicBezTo>
                      <a:cubicBezTo>
                        <a:pt x="718" y="451"/>
                        <a:pt x="759" y="463"/>
                        <a:pt x="772" y="469"/>
                      </a:cubicBezTo>
                      <a:cubicBezTo>
                        <a:pt x="784" y="475"/>
                        <a:pt x="808" y="485"/>
                        <a:pt x="808" y="485"/>
                      </a:cubicBezTo>
                      <a:cubicBezTo>
                        <a:pt x="814" y="484"/>
                        <a:pt x="833" y="481"/>
                        <a:pt x="840" y="477"/>
                      </a:cubicBezTo>
                      <a:cubicBezTo>
                        <a:pt x="848" y="472"/>
                        <a:pt x="864" y="461"/>
                        <a:pt x="864" y="461"/>
                      </a:cubicBezTo>
                      <a:cubicBezTo>
                        <a:pt x="869" y="462"/>
                        <a:pt x="889" y="465"/>
                        <a:pt x="892" y="473"/>
                      </a:cubicBezTo>
                      <a:cubicBezTo>
                        <a:pt x="897" y="486"/>
                        <a:pt x="876" y="498"/>
                        <a:pt x="868" y="501"/>
                      </a:cubicBezTo>
                      <a:cubicBezTo>
                        <a:pt x="856" y="513"/>
                        <a:pt x="845" y="513"/>
                        <a:pt x="840" y="529"/>
                      </a:cubicBezTo>
                      <a:cubicBezTo>
                        <a:pt x="845" y="545"/>
                        <a:pt x="839" y="557"/>
                        <a:pt x="844" y="573"/>
                      </a:cubicBezTo>
                      <a:cubicBezTo>
                        <a:pt x="854" y="558"/>
                        <a:pt x="858" y="555"/>
                        <a:pt x="876" y="561"/>
                      </a:cubicBezTo>
                      <a:cubicBezTo>
                        <a:pt x="885" y="588"/>
                        <a:pt x="895" y="558"/>
                        <a:pt x="908" y="549"/>
                      </a:cubicBezTo>
                      <a:cubicBezTo>
                        <a:pt x="911" y="545"/>
                        <a:pt x="912" y="540"/>
                        <a:pt x="916" y="537"/>
                      </a:cubicBezTo>
                      <a:cubicBezTo>
                        <a:pt x="919" y="534"/>
                        <a:pt x="925" y="536"/>
                        <a:pt x="928" y="533"/>
                      </a:cubicBezTo>
                      <a:cubicBezTo>
                        <a:pt x="931" y="530"/>
                        <a:pt x="930" y="525"/>
                        <a:pt x="932" y="521"/>
                      </a:cubicBezTo>
                      <a:cubicBezTo>
                        <a:pt x="939" y="506"/>
                        <a:pt x="949" y="502"/>
                        <a:pt x="964" y="497"/>
                      </a:cubicBezTo>
                      <a:cubicBezTo>
                        <a:pt x="987" y="500"/>
                        <a:pt x="1017" y="513"/>
                        <a:pt x="1040" y="513"/>
                      </a:cubicBezTo>
                      <a:lnTo>
                        <a:pt x="1180" y="541"/>
                      </a:ln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415" name="Freeform 97"/>
                <p:cNvSpPr>
                  <a:spLocks/>
                </p:cNvSpPr>
                <p:nvPr userDrawn="1"/>
              </p:nvSpPr>
              <p:spPr bwMode="ltGray">
                <a:xfrm>
                  <a:off x="443" y="624"/>
                  <a:ext cx="277" cy="214"/>
                </a:xfrm>
                <a:custGeom>
                  <a:avLst/>
                  <a:gdLst/>
                  <a:ahLst/>
                  <a:cxnLst>
                    <a:cxn ang="0">
                      <a:pos x="14" y="156"/>
                    </a:cxn>
                    <a:cxn ang="0">
                      <a:pos x="38" y="148"/>
                    </a:cxn>
                    <a:cxn ang="0">
                      <a:pos x="50" y="144"/>
                    </a:cxn>
                    <a:cxn ang="0">
                      <a:pos x="62" y="116"/>
                    </a:cxn>
                    <a:cxn ang="0">
                      <a:pos x="94" y="100"/>
                    </a:cxn>
                    <a:cxn ang="0">
                      <a:pos x="114" y="80"/>
                    </a:cxn>
                    <a:cxn ang="0">
                      <a:pos x="146" y="32"/>
                    </a:cxn>
                    <a:cxn ang="0">
                      <a:pos x="198" y="0"/>
                    </a:cxn>
                    <a:cxn ang="0">
                      <a:pos x="190" y="20"/>
                    </a:cxn>
                    <a:cxn ang="0">
                      <a:pos x="158" y="40"/>
                    </a:cxn>
                    <a:cxn ang="0">
                      <a:pos x="126" y="104"/>
                    </a:cxn>
                    <a:cxn ang="0">
                      <a:pos x="130" y="116"/>
                    </a:cxn>
                    <a:cxn ang="0">
                      <a:pos x="114" y="140"/>
                    </a:cxn>
                    <a:cxn ang="0">
                      <a:pos x="78" y="164"/>
                    </a:cxn>
                    <a:cxn ang="0">
                      <a:pos x="14" y="156"/>
                    </a:cxn>
                  </a:cxnLst>
                  <a:rect l="0" t="0" r="r" b="b"/>
                  <a:pathLst>
                    <a:path w="225" h="170">
                      <a:moveTo>
                        <a:pt x="14" y="156"/>
                      </a:moveTo>
                      <a:cubicBezTo>
                        <a:pt x="22" y="153"/>
                        <a:pt x="30" y="151"/>
                        <a:pt x="38" y="148"/>
                      </a:cubicBezTo>
                      <a:cubicBezTo>
                        <a:pt x="42" y="147"/>
                        <a:pt x="50" y="144"/>
                        <a:pt x="50" y="144"/>
                      </a:cubicBezTo>
                      <a:cubicBezTo>
                        <a:pt x="56" y="126"/>
                        <a:pt x="43" y="122"/>
                        <a:pt x="62" y="116"/>
                      </a:cubicBezTo>
                      <a:cubicBezTo>
                        <a:pt x="80" y="89"/>
                        <a:pt x="56" y="119"/>
                        <a:pt x="94" y="100"/>
                      </a:cubicBezTo>
                      <a:cubicBezTo>
                        <a:pt x="102" y="96"/>
                        <a:pt x="106" y="85"/>
                        <a:pt x="114" y="80"/>
                      </a:cubicBezTo>
                      <a:cubicBezTo>
                        <a:pt x="131" y="55"/>
                        <a:pt x="104" y="46"/>
                        <a:pt x="146" y="32"/>
                      </a:cubicBezTo>
                      <a:cubicBezTo>
                        <a:pt x="153" y="11"/>
                        <a:pt x="180" y="12"/>
                        <a:pt x="198" y="0"/>
                      </a:cubicBezTo>
                      <a:cubicBezTo>
                        <a:pt x="225" y="9"/>
                        <a:pt x="203" y="16"/>
                        <a:pt x="190" y="20"/>
                      </a:cubicBezTo>
                      <a:cubicBezTo>
                        <a:pt x="198" y="43"/>
                        <a:pt x="175" y="34"/>
                        <a:pt x="158" y="40"/>
                      </a:cubicBezTo>
                      <a:cubicBezTo>
                        <a:pt x="144" y="60"/>
                        <a:pt x="146" y="91"/>
                        <a:pt x="126" y="104"/>
                      </a:cubicBezTo>
                      <a:cubicBezTo>
                        <a:pt x="127" y="108"/>
                        <a:pt x="131" y="112"/>
                        <a:pt x="130" y="116"/>
                      </a:cubicBezTo>
                      <a:cubicBezTo>
                        <a:pt x="127" y="125"/>
                        <a:pt x="114" y="140"/>
                        <a:pt x="114" y="140"/>
                      </a:cubicBezTo>
                      <a:cubicBezTo>
                        <a:pt x="143" y="150"/>
                        <a:pt x="95" y="153"/>
                        <a:pt x="78" y="164"/>
                      </a:cubicBezTo>
                      <a:cubicBezTo>
                        <a:pt x="68" y="161"/>
                        <a:pt x="0" y="170"/>
                        <a:pt x="14" y="156"/>
                      </a:cubicBez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416" name="Freeform 98"/>
                <p:cNvSpPr>
                  <a:spLocks/>
                </p:cNvSpPr>
                <p:nvPr userDrawn="1"/>
              </p:nvSpPr>
              <p:spPr bwMode="ltGray">
                <a:xfrm>
                  <a:off x="431" y="694"/>
                  <a:ext cx="146" cy="83"/>
                </a:xfrm>
                <a:custGeom>
                  <a:avLst/>
                  <a:gdLst/>
                  <a:ahLst/>
                  <a:cxnLst>
                    <a:cxn ang="0">
                      <a:pos x="12" y="49"/>
                    </a:cxn>
                    <a:cxn ang="0">
                      <a:pos x="48" y="33"/>
                    </a:cxn>
                    <a:cxn ang="0">
                      <a:pos x="96" y="9"/>
                    </a:cxn>
                    <a:cxn ang="0">
                      <a:pos x="108" y="1"/>
                    </a:cxn>
                    <a:cxn ang="0">
                      <a:pos x="116" y="13"/>
                    </a:cxn>
                    <a:cxn ang="0">
                      <a:pos x="76" y="41"/>
                    </a:cxn>
                    <a:cxn ang="0">
                      <a:pos x="44" y="65"/>
                    </a:cxn>
                    <a:cxn ang="0">
                      <a:pos x="28" y="61"/>
                    </a:cxn>
                    <a:cxn ang="0">
                      <a:pos x="16" y="65"/>
                    </a:cxn>
                    <a:cxn ang="0">
                      <a:pos x="12" y="49"/>
                    </a:cxn>
                  </a:cxnLst>
                  <a:rect l="0" t="0" r="r" b="b"/>
                  <a:pathLst>
                    <a:path w="118" h="67">
                      <a:moveTo>
                        <a:pt x="12" y="49"/>
                      </a:moveTo>
                      <a:cubicBezTo>
                        <a:pt x="23" y="42"/>
                        <a:pt x="48" y="33"/>
                        <a:pt x="48" y="33"/>
                      </a:cubicBezTo>
                      <a:cubicBezTo>
                        <a:pt x="56" y="8"/>
                        <a:pt x="70" y="12"/>
                        <a:pt x="96" y="9"/>
                      </a:cubicBezTo>
                      <a:cubicBezTo>
                        <a:pt x="100" y="6"/>
                        <a:pt x="103" y="0"/>
                        <a:pt x="108" y="1"/>
                      </a:cubicBezTo>
                      <a:cubicBezTo>
                        <a:pt x="113" y="2"/>
                        <a:pt x="118" y="9"/>
                        <a:pt x="116" y="13"/>
                      </a:cubicBezTo>
                      <a:cubicBezTo>
                        <a:pt x="106" y="37"/>
                        <a:pt x="95" y="36"/>
                        <a:pt x="76" y="41"/>
                      </a:cubicBezTo>
                      <a:cubicBezTo>
                        <a:pt x="62" y="50"/>
                        <a:pt x="54" y="51"/>
                        <a:pt x="44" y="65"/>
                      </a:cubicBezTo>
                      <a:cubicBezTo>
                        <a:pt x="39" y="64"/>
                        <a:pt x="33" y="61"/>
                        <a:pt x="28" y="61"/>
                      </a:cubicBezTo>
                      <a:cubicBezTo>
                        <a:pt x="24" y="61"/>
                        <a:pt x="20" y="67"/>
                        <a:pt x="16" y="65"/>
                      </a:cubicBezTo>
                      <a:cubicBezTo>
                        <a:pt x="0" y="59"/>
                        <a:pt x="7" y="54"/>
                        <a:pt x="12" y="49"/>
                      </a:cubicBez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417" name="Freeform 99"/>
                <p:cNvSpPr>
                  <a:spLocks/>
                </p:cNvSpPr>
                <p:nvPr userDrawn="1"/>
              </p:nvSpPr>
              <p:spPr bwMode="ltGray">
                <a:xfrm>
                  <a:off x="648" y="408"/>
                  <a:ext cx="166" cy="97"/>
                </a:xfrm>
                <a:custGeom>
                  <a:avLst/>
                  <a:gdLst/>
                  <a:ahLst/>
                  <a:cxnLst>
                    <a:cxn ang="0">
                      <a:pos x="8" y="59"/>
                    </a:cxn>
                    <a:cxn ang="0">
                      <a:pos x="20" y="31"/>
                    </a:cxn>
                    <a:cxn ang="0">
                      <a:pos x="92" y="23"/>
                    </a:cxn>
                    <a:cxn ang="0">
                      <a:pos x="88" y="51"/>
                    </a:cxn>
                    <a:cxn ang="0">
                      <a:pos x="28" y="71"/>
                    </a:cxn>
                    <a:cxn ang="0">
                      <a:pos x="8" y="59"/>
                    </a:cxn>
                  </a:cxnLst>
                  <a:rect l="0" t="0" r="r" b="b"/>
                  <a:pathLst>
                    <a:path w="134" h="74">
                      <a:moveTo>
                        <a:pt x="8" y="59"/>
                      </a:moveTo>
                      <a:cubicBezTo>
                        <a:pt x="2" y="42"/>
                        <a:pt x="3" y="37"/>
                        <a:pt x="20" y="31"/>
                      </a:cubicBezTo>
                      <a:cubicBezTo>
                        <a:pt x="40" y="0"/>
                        <a:pt x="60" y="18"/>
                        <a:pt x="92" y="23"/>
                      </a:cubicBezTo>
                      <a:cubicBezTo>
                        <a:pt x="134" y="37"/>
                        <a:pt x="105" y="42"/>
                        <a:pt x="88" y="51"/>
                      </a:cubicBezTo>
                      <a:cubicBezTo>
                        <a:pt x="68" y="61"/>
                        <a:pt x="49" y="64"/>
                        <a:pt x="28" y="71"/>
                      </a:cubicBezTo>
                      <a:cubicBezTo>
                        <a:pt x="1" y="67"/>
                        <a:pt x="0" y="74"/>
                        <a:pt x="8" y="59"/>
                      </a:cubicBez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418" name="Freeform 100"/>
                <p:cNvSpPr>
                  <a:spLocks/>
                </p:cNvSpPr>
                <p:nvPr userDrawn="1"/>
              </p:nvSpPr>
              <p:spPr bwMode="ltGray">
                <a:xfrm>
                  <a:off x="831" y="120"/>
                  <a:ext cx="437" cy="241"/>
                </a:xfrm>
                <a:custGeom>
                  <a:avLst/>
                  <a:gdLst/>
                  <a:ahLst/>
                  <a:cxnLst>
                    <a:cxn ang="0">
                      <a:pos x="0" y="156"/>
                    </a:cxn>
                    <a:cxn ang="0">
                      <a:pos x="8" y="192"/>
                    </a:cxn>
                    <a:cxn ang="0">
                      <a:pos x="40" y="168"/>
                    </a:cxn>
                    <a:cxn ang="0">
                      <a:pos x="128" y="132"/>
                    </a:cxn>
                    <a:cxn ang="0">
                      <a:pos x="156" y="120"/>
                    </a:cxn>
                    <a:cxn ang="0">
                      <a:pos x="180" y="112"/>
                    </a:cxn>
                    <a:cxn ang="0">
                      <a:pos x="188" y="100"/>
                    </a:cxn>
                    <a:cxn ang="0">
                      <a:pos x="224" y="88"/>
                    </a:cxn>
                    <a:cxn ang="0">
                      <a:pos x="272" y="64"/>
                    </a:cxn>
                    <a:cxn ang="0">
                      <a:pos x="352" y="40"/>
                    </a:cxn>
                    <a:cxn ang="0">
                      <a:pos x="324" y="0"/>
                    </a:cxn>
                    <a:cxn ang="0">
                      <a:pos x="200" y="52"/>
                    </a:cxn>
                    <a:cxn ang="0">
                      <a:pos x="76" y="108"/>
                    </a:cxn>
                    <a:cxn ang="0">
                      <a:pos x="0" y="156"/>
                    </a:cxn>
                  </a:cxnLst>
                  <a:rect l="0" t="0" r="r" b="b"/>
                  <a:pathLst>
                    <a:path w="352" h="192">
                      <a:moveTo>
                        <a:pt x="0" y="156"/>
                      </a:moveTo>
                      <a:cubicBezTo>
                        <a:pt x="11" y="172"/>
                        <a:pt x="2" y="175"/>
                        <a:pt x="8" y="192"/>
                      </a:cubicBezTo>
                      <a:cubicBezTo>
                        <a:pt x="23" y="187"/>
                        <a:pt x="27" y="177"/>
                        <a:pt x="40" y="168"/>
                      </a:cubicBezTo>
                      <a:cubicBezTo>
                        <a:pt x="63" y="134"/>
                        <a:pt x="90" y="135"/>
                        <a:pt x="128" y="132"/>
                      </a:cubicBezTo>
                      <a:cubicBezTo>
                        <a:pt x="170" y="121"/>
                        <a:pt x="120" y="136"/>
                        <a:pt x="156" y="120"/>
                      </a:cubicBezTo>
                      <a:cubicBezTo>
                        <a:pt x="164" y="117"/>
                        <a:pt x="180" y="112"/>
                        <a:pt x="180" y="112"/>
                      </a:cubicBezTo>
                      <a:cubicBezTo>
                        <a:pt x="183" y="108"/>
                        <a:pt x="184" y="103"/>
                        <a:pt x="188" y="100"/>
                      </a:cubicBezTo>
                      <a:cubicBezTo>
                        <a:pt x="188" y="100"/>
                        <a:pt x="218" y="90"/>
                        <a:pt x="224" y="88"/>
                      </a:cubicBezTo>
                      <a:cubicBezTo>
                        <a:pt x="241" y="82"/>
                        <a:pt x="255" y="70"/>
                        <a:pt x="272" y="64"/>
                      </a:cubicBezTo>
                      <a:cubicBezTo>
                        <a:pt x="296" y="40"/>
                        <a:pt x="319" y="43"/>
                        <a:pt x="352" y="40"/>
                      </a:cubicBezTo>
                      <a:cubicBezTo>
                        <a:pt x="328" y="32"/>
                        <a:pt x="324" y="25"/>
                        <a:pt x="324" y="0"/>
                      </a:cubicBezTo>
                      <a:lnTo>
                        <a:pt x="200" y="52"/>
                      </a:lnTo>
                      <a:lnTo>
                        <a:pt x="76" y="108"/>
                      </a:lnTo>
                      <a:lnTo>
                        <a:pt x="0" y="156"/>
                      </a:ln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419" name="Freeform 101"/>
                <p:cNvSpPr>
                  <a:spLocks/>
                </p:cNvSpPr>
                <p:nvPr userDrawn="1"/>
              </p:nvSpPr>
              <p:spPr bwMode="ltGray">
                <a:xfrm>
                  <a:off x="1351" y="202"/>
                  <a:ext cx="230" cy="107"/>
                </a:xfrm>
                <a:custGeom>
                  <a:avLst/>
                  <a:gdLst/>
                  <a:ahLst/>
                  <a:cxnLst>
                    <a:cxn ang="0">
                      <a:pos x="8" y="68"/>
                    </a:cxn>
                    <a:cxn ang="0">
                      <a:pos x="56" y="40"/>
                    </a:cxn>
                    <a:cxn ang="0">
                      <a:pos x="76" y="4"/>
                    </a:cxn>
                    <a:cxn ang="0">
                      <a:pos x="100" y="16"/>
                    </a:cxn>
                    <a:cxn ang="0">
                      <a:pos x="136" y="0"/>
                    </a:cxn>
                    <a:cxn ang="0">
                      <a:pos x="164" y="16"/>
                    </a:cxn>
                    <a:cxn ang="0">
                      <a:pos x="184" y="20"/>
                    </a:cxn>
                    <a:cxn ang="0">
                      <a:pos x="180" y="36"/>
                    </a:cxn>
                    <a:cxn ang="0">
                      <a:pos x="164" y="32"/>
                    </a:cxn>
                    <a:cxn ang="0">
                      <a:pos x="128" y="32"/>
                    </a:cxn>
                    <a:cxn ang="0">
                      <a:pos x="100" y="48"/>
                    </a:cxn>
                    <a:cxn ang="0">
                      <a:pos x="124" y="56"/>
                    </a:cxn>
                    <a:cxn ang="0">
                      <a:pos x="92" y="64"/>
                    </a:cxn>
                    <a:cxn ang="0">
                      <a:pos x="60" y="52"/>
                    </a:cxn>
                    <a:cxn ang="0">
                      <a:pos x="52" y="64"/>
                    </a:cxn>
                    <a:cxn ang="0">
                      <a:pos x="28" y="68"/>
                    </a:cxn>
                    <a:cxn ang="0">
                      <a:pos x="8" y="68"/>
                    </a:cxn>
                  </a:cxnLst>
                  <a:rect l="0" t="0" r="r" b="b"/>
                  <a:pathLst>
                    <a:path w="187" h="84">
                      <a:moveTo>
                        <a:pt x="8" y="68"/>
                      </a:moveTo>
                      <a:cubicBezTo>
                        <a:pt x="29" y="63"/>
                        <a:pt x="35" y="47"/>
                        <a:pt x="56" y="40"/>
                      </a:cubicBezTo>
                      <a:cubicBezTo>
                        <a:pt x="62" y="23"/>
                        <a:pt x="61" y="14"/>
                        <a:pt x="76" y="4"/>
                      </a:cubicBezTo>
                      <a:cubicBezTo>
                        <a:pt x="84" y="7"/>
                        <a:pt x="91" y="15"/>
                        <a:pt x="100" y="16"/>
                      </a:cubicBezTo>
                      <a:cubicBezTo>
                        <a:pt x="110" y="18"/>
                        <a:pt x="127" y="3"/>
                        <a:pt x="136" y="0"/>
                      </a:cubicBezTo>
                      <a:cubicBezTo>
                        <a:pt x="163" y="9"/>
                        <a:pt x="137" y="25"/>
                        <a:pt x="164" y="16"/>
                      </a:cubicBezTo>
                      <a:cubicBezTo>
                        <a:pt x="171" y="17"/>
                        <a:pt x="180" y="15"/>
                        <a:pt x="184" y="20"/>
                      </a:cubicBezTo>
                      <a:cubicBezTo>
                        <a:pt x="187" y="24"/>
                        <a:pt x="185" y="33"/>
                        <a:pt x="180" y="36"/>
                      </a:cubicBezTo>
                      <a:cubicBezTo>
                        <a:pt x="175" y="39"/>
                        <a:pt x="169" y="33"/>
                        <a:pt x="164" y="32"/>
                      </a:cubicBezTo>
                      <a:cubicBezTo>
                        <a:pt x="135" y="42"/>
                        <a:pt x="147" y="45"/>
                        <a:pt x="128" y="32"/>
                      </a:cubicBezTo>
                      <a:cubicBezTo>
                        <a:pt x="115" y="35"/>
                        <a:pt x="91" y="37"/>
                        <a:pt x="100" y="48"/>
                      </a:cubicBezTo>
                      <a:cubicBezTo>
                        <a:pt x="105" y="55"/>
                        <a:pt x="124" y="56"/>
                        <a:pt x="124" y="56"/>
                      </a:cubicBezTo>
                      <a:cubicBezTo>
                        <a:pt x="113" y="72"/>
                        <a:pt x="109" y="75"/>
                        <a:pt x="92" y="64"/>
                      </a:cubicBezTo>
                      <a:cubicBezTo>
                        <a:pt x="82" y="49"/>
                        <a:pt x="78" y="46"/>
                        <a:pt x="60" y="52"/>
                      </a:cubicBezTo>
                      <a:cubicBezTo>
                        <a:pt x="57" y="56"/>
                        <a:pt x="56" y="62"/>
                        <a:pt x="52" y="64"/>
                      </a:cubicBezTo>
                      <a:cubicBezTo>
                        <a:pt x="45" y="68"/>
                        <a:pt x="36" y="66"/>
                        <a:pt x="28" y="68"/>
                      </a:cubicBezTo>
                      <a:cubicBezTo>
                        <a:pt x="2" y="74"/>
                        <a:pt x="0" y="84"/>
                        <a:pt x="8" y="68"/>
                      </a:cubicBez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420" name="Freeform 102"/>
                <p:cNvSpPr>
                  <a:spLocks/>
                </p:cNvSpPr>
                <p:nvPr userDrawn="1"/>
              </p:nvSpPr>
              <p:spPr bwMode="ltGray">
                <a:xfrm>
                  <a:off x="1758" y="198"/>
                  <a:ext cx="220" cy="56"/>
                </a:xfrm>
                <a:custGeom>
                  <a:avLst/>
                  <a:gdLst/>
                  <a:ahLst/>
                  <a:cxnLst>
                    <a:cxn ang="0">
                      <a:pos x="6" y="18"/>
                    </a:cxn>
                    <a:cxn ang="0">
                      <a:pos x="78" y="38"/>
                    </a:cxn>
                    <a:cxn ang="0">
                      <a:pos x="114" y="22"/>
                    </a:cxn>
                    <a:cxn ang="0">
                      <a:pos x="166" y="26"/>
                    </a:cxn>
                    <a:cxn ang="0">
                      <a:pos x="138" y="26"/>
                    </a:cxn>
                    <a:cxn ang="0">
                      <a:pos x="86" y="46"/>
                    </a:cxn>
                    <a:cxn ang="0">
                      <a:pos x="2" y="22"/>
                    </a:cxn>
                    <a:cxn ang="0">
                      <a:pos x="6" y="18"/>
                    </a:cxn>
                  </a:cxnLst>
                  <a:rect l="0" t="0" r="r" b="b"/>
                  <a:pathLst>
                    <a:path w="178" h="46">
                      <a:moveTo>
                        <a:pt x="6" y="18"/>
                      </a:moveTo>
                      <a:cubicBezTo>
                        <a:pt x="41" y="6"/>
                        <a:pt x="52" y="12"/>
                        <a:pt x="78" y="38"/>
                      </a:cubicBezTo>
                      <a:cubicBezTo>
                        <a:pt x="89" y="31"/>
                        <a:pt x="114" y="22"/>
                        <a:pt x="114" y="22"/>
                      </a:cubicBezTo>
                      <a:cubicBezTo>
                        <a:pt x="129" y="0"/>
                        <a:pt x="148" y="14"/>
                        <a:pt x="166" y="26"/>
                      </a:cubicBezTo>
                      <a:cubicBezTo>
                        <a:pt x="116" y="39"/>
                        <a:pt x="178" y="26"/>
                        <a:pt x="138" y="26"/>
                      </a:cubicBezTo>
                      <a:cubicBezTo>
                        <a:pt x="119" y="26"/>
                        <a:pt x="103" y="40"/>
                        <a:pt x="86" y="46"/>
                      </a:cubicBezTo>
                      <a:cubicBezTo>
                        <a:pt x="70" y="41"/>
                        <a:pt x="15" y="29"/>
                        <a:pt x="2" y="22"/>
                      </a:cubicBezTo>
                      <a:cubicBezTo>
                        <a:pt x="0" y="21"/>
                        <a:pt x="5" y="19"/>
                        <a:pt x="6" y="18"/>
                      </a:cubicBez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421" name="Freeform 103"/>
                <p:cNvSpPr>
                  <a:spLocks/>
                </p:cNvSpPr>
                <p:nvPr userDrawn="1"/>
              </p:nvSpPr>
              <p:spPr bwMode="ltGray">
                <a:xfrm>
                  <a:off x="1637" y="312"/>
                  <a:ext cx="298" cy="135"/>
                </a:xfrm>
                <a:custGeom>
                  <a:avLst/>
                  <a:gdLst/>
                  <a:ahLst/>
                  <a:cxnLst>
                    <a:cxn ang="0">
                      <a:pos x="36" y="108"/>
                    </a:cxn>
                    <a:cxn ang="0">
                      <a:pos x="0" y="88"/>
                    </a:cxn>
                    <a:cxn ang="0">
                      <a:pos x="28" y="64"/>
                    </a:cxn>
                    <a:cxn ang="0">
                      <a:pos x="32" y="52"/>
                    </a:cxn>
                    <a:cxn ang="0">
                      <a:pos x="56" y="44"/>
                    </a:cxn>
                    <a:cxn ang="0">
                      <a:pos x="60" y="32"/>
                    </a:cxn>
                    <a:cxn ang="0">
                      <a:pos x="168" y="4"/>
                    </a:cxn>
                    <a:cxn ang="0">
                      <a:pos x="180" y="8"/>
                    </a:cxn>
                    <a:cxn ang="0">
                      <a:pos x="204" y="0"/>
                    </a:cxn>
                    <a:cxn ang="0">
                      <a:pos x="216" y="20"/>
                    </a:cxn>
                    <a:cxn ang="0">
                      <a:pos x="144" y="36"/>
                    </a:cxn>
                    <a:cxn ang="0">
                      <a:pos x="64" y="56"/>
                    </a:cxn>
                    <a:cxn ang="0">
                      <a:pos x="52" y="84"/>
                    </a:cxn>
                    <a:cxn ang="0">
                      <a:pos x="36" y="108"/>
                    </a:cxn>
                  </a:cxnLst>
                  <a:rect l="0" t="0" r="r" b="b"/>
                  <a:pathLst>
                    <a:path w="240" h="108">
                      <a:moveTo>
                        <a:pt x="36" y="108"/>
                      </a:moveTo>
                      <a:cubicBezTo>
                        <a:pt x="19" y="102"/>
                        <a:pt x="6" y="107"/>
                        <a:pt x="0" y="88"/>
                      </a:cubicBezTo>
                      <a:cubicBezTo>
                        <a:pt x="5" y="72"/>
                        <a:pt x="14" y="73"/>
                        <a:pt x="28" y="64"/>
                      </a:cubicBezTo>
                      <a:cubicBezTo>
                        <a:pt x="29" y="60"/>
                        <a:pt x="29" y="54"/>
                        <a:pt x="32" y="52"/>
                      </a:cubicBezTo>
                      <a:cubicBezTo>
                        <a:pt x="39" y="47"/>
                        <a:pt x="56" y="44"/>
                        <a:pt x="56" y="44"/>
                      </a:cubicBezTo>
                      <a:cubicBezTo>
                        <a:pt x="57" y="40"/>
                        <a:pt x="57" y="35"/>
                        <a:pt x="60" y="32"/>
                      </a:cubicBezTo>
                      <a:cubicBezTo>
                        <a:pt x="73" y="22"/>
                        <a:pt x="148" y="7"/>
                        <a:pt x="168" y="4"/>
                      </a:cubicBezTo>
                      <a:cubicBezTo>
                        <a:pt x="172" y="5"/>
                        <a:pt x="176" y="8"/>
                        <a:pt x="180" y="8"/>
                      </a:cubicBezTo>
                      <a:cubicBezTo>
                        <a:pt x="188" y="7"/>
                        <a:pt x="204" y="0"/>
                        <a:pt x="204" y="0"/>
                      </a:cubicBezTo>
                      <a:cubicBezTo>
                        <a:pt x="221" y="6"/>
                        <a:pt x="240" y="4"/>
                        <a:pt x="216" y="20"/>
                      </a:cubicBezTo>
                      <a:cubicBezTo>
                        <a:pt x="199" y="14"/>
                        <a:pt x="164" y="31"/>
                        <a:pt x="144" y="36"/>
                      </a:cubicBezTo>
                      <a:cubicBezTo>
                        <a:pt x="110" y="25"/>
                        <a:pt x="93" y="46"/>
                        <a:pt x="64" y="56"/>
                      </a:cubicBezTo>
                      <a:cubicBezTo>
                        <a:pt x="70" y="73"/>
                        <a:pt x="69" y="78"/>
                        <a:pt x="52" y="84"/>
                      </a:cubicBezTo>
                      <a:cubicBezTo>
                        <a:pt x="48" y="90"/>
                        <a:pt x="42" y="108"/>
                        <a:pt x="36" y="108"/>
                      </a:cubicBez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422" name="Freeform 104"/>
                <p:cNvSpPr>
                  <a:spLocks/>
                </p:cNvSpPr>
                <p:nvPr userDrawn="1"/>
              </p:nvSpPr>
              <p:spPr bwMode="ltGray">
                <a:xfrm>
                  <a:off x="480" y="1036"/>
                  <a:ext cx="39" cy="38"/>
                </a:xfrm>
                <a:custGeom>
                  <a:avLst/>
                  <a:gdLst/>
                  <a:ahLst/>
                  <a:cxnLst>
                    <a:cxn ang="0">
                      <a:pos x="3" y="28"/>
                    </a:cxn>
                    <a:cxn ang="0">
                      <a:pos x="31" y="0"/>
                    </a:cxn>
                    <a:cxn ang="0">
                      <a:pos x="19" y="24"/>
                    </a:cxn>
                    <a:cxn ang="0">
                      <a:pos x="3" y="28"/>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423" name="Freeform 105"/>
                <p:cNvSpPr>
                  <a:spLocks/>
                </p:cNvSpPr>
                <p:nvPr userDrawn="1"/>
              </p:nvSpPr>
              <p:spPr bwMode="ltGray">
                <a:xfrm>
                  <a:off x="437" y="1086"/>
                  <a:ext cx="55" cy="43"/>
                </a:xfrm>
                <a:custGeom>
                  <a:avLst/>
                  <a:gdLst/>
                  <a:ahLst/>
                  <a:cxnLst>
                    <a:cxn ang="0">
                      <a:pos x="6" y="32"/>
                    </a:cxn>
                    <a:cxn ang="0">
                      <a:pos x="22" y="0"/>
                    </a:cxn>
                    <a:cxn ang="0">
                      <a:pos x="38" y="4"/>
                    </a:cxn>
                    <a:cxn ang="0">
                      <a:pos x="6" y="32"/>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424" name="Freeform 106"/>
                <p:cNvSpPr>
                  <a:spLocks/>
                </p:cNvSpPr>
                <p:nvPr userDrawn="1"/>
              </p:nvSpPr>
              <p:spPr bwMode="ltGray">
                <a:xfrm>
                  <a:off x="618" y="1240"/>
                  <a:ext cx="93" cy="24"/>
                </a:xfrm>
                <a:custGeom>
                  <a:avLst/>
                  <a:gdLst/>
                  <a:ahLst/>
                  <a:cxnLst>
                    <a:cxn ang="0">
                      <a:pos x="37" y="18"/>
                    </a:cxn>
                    <a:cxn ang="0">
                      <a:pos x="25" y="2"/>
                    </a:cxn>
                    <a:cxn ang="0">
                      <a:pos x="37" y="18"/>
                    </a:cxn>
                  </a:cxnLst>
                  <a:rect l="0" t="0" r="r" b="b"/>
                  <a:pathLst>
                    <a:path w="76" h="18">
                      <a:moveTo>
                        <a:pt x="37" y="18"/>
                      </a:moveTo>
                      <a:cubicBezTo>
                        <a:pt x="25" y="14"/>
                        <a:pt x="0" y="10"/>
                        <a:pt x="25" y="2"/>
                      </a:cubicBezTo>
                      <a:cubicBezTo>
                        <a:pt x="76" y="9"/>
                        <a:pt x="46" y="0"/>
                        <a:pt x="37" y="18"/>
                      </a:cubicBez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425" name="Freeform 107"/>
                <p:cNvSpPr>
                  <a:spLocks/>
                </p:cNvSpPr>
                <p:nvPr userDrawn="1"/>
              </p:nvSpPr>
              <p:spPr bwMode="ltGray">
                <a:xfrm>
                  <a:off x="777" y="1237"/>
                  <a:ext cx="53" cy="55"/>
                </a:xfrm>
                <a:custGeom>
                  <a:avLst/>
                  <a:gdLst/>
                  <a:ahLst/>
                  <a:cxnLst>
                    <a:cxn ang="0">
                      <a:pos x="0" y="21"/>
                    </a:cxn>
                    <a:cxn ang="0">
                      <a:pos x="12" y="9"/>
                    </a:cxn>
                    <a:cxn ang="0">
                      <a:pos x="0" y="21"/>
                    </a:cxn>
                  </a:cxnLst>
                  <a:rect l="0" t="0" r="r" b="b"/>
                  <a:pathLst>
                    <a:path w="42" h="44">
                      <a:moveTo>
                        <a:pt x="0" y="21"/>
                      </a:moveTo>
                      <a:cubicBezTo>
                        <a:pt x="4" y="17"/>
                        <a:pt x="7" y="11"/>
                        <a:pt x="12" y="9"/>
                      </a:cubicBezTo>
                      <a:cubicBezTo>
                        <a:pt x="42" y="0"/>
                        <a:pt x="23" y="44"/>
                        <a:pt x="0" y="21"/>
                      </a:cubicBez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sp>
              <p:nvSpPr>
                <p:cNvPr id="426" name="Freeform 108"/>
                <p:cNvSpPr>
                  <a:spLocks/>
                </p:cNvSpPr>
                <p:nvPr userDrawn="1"/>
              </p:nvSpPr>
              <p:spPr bwMode="ltGray">
                <a:xfrm>
                  <a:off x="353" y="1085"/>
                  <a:ext cx="37" cy="37"/>
                </a:xfrm>
                <a:custGeom>
                  <a:avLst/>
                  <a:gdLst/>
                  <a:ahLst/>
                  <a:cxnLst>
                    <a:cxn ang="0">
                      <a:pos x="7" y="22"/>
                    </a:cxn>
                    <a:cxn ang="0">
                      <a:pos x="31" y="10"/>
                    </a:cxn>
                    <a:cxn ang="0">
                      <a:pos x="7" y="22"/>
                    </a:cxn>
                  </a:cxnLst>
                  <a:rect l="0" t="0" r="r" b="b"/>
                  <a:pathLst>
                    <a:path w="31" h="30">
                      <a:moveTo>
                        <a:pt x="7" y="22"/>
                      </a:moveTo>
                      <a:cubicBezTo>
                        <a:pt x="0" y="0"/>
                        <a:pt x="15" y="6"/>
                        <a:pt x="31" y="10"/>
                      </a:cubicBezTo>
                      <a:cubicBezTo>
                        <a:pt x="14" y="16"/>
                        <a:pt x="15" y="30"/>
                        <a:pt x="7" y="22"/>
                      </a:cubicBezTo>
                      <a:close/>
                    </a:path>
                  </a:pathLst>
                </a:custGeom>
                <a:solidFill>
                  <a:schemeClr val="bg2"/>
                </a:solidFill>
                <a:ln w="9525">
                  <a:noFill/>
                  <a:round/>
                  <a:headEnd/>
                  <a:tailEnd/>
                </a:ln>
                <a:effectLst/>
              </p:spPr>
              <p:txBody>
                <a:bodyPr wrap="none" anchor="ctr"/>
                <a:lstStyle/>
                <a:p>
                  <a:pPr>
                    <a:defRPr/>
                  </a:pPr>
                  <a:endParaRPr lang="ja-JP" altLang="en-US">
                    <a:latin typeface="Arial" charset="0"/>
                  </a:endParaRPr>
                </a:p>
              </p:txBody>
            </p:sp>
          </p:grpSp>
          <p:grpSp>
            <p:nvGrpSpPr>
              <p:cNvPr id="5" name="Group 109"/>
              <p:cNvGrpSpPr>
                <a:grpSpLocks/>
              </p:cNvGrpSpPr>
              <p:nvPr userDrawn="1"/>
            </p:nvGrpSpPr>
            <p:grpSpPr bwMode="auto">
              <a:xfrm>
                <a:off x="22" y="549"/>
                <a:ext cx="5695" cy="3119"/>
                <a:chOff x="-306" y="90"/>
                <a:chExt cx="6396" cy="3513"/>
              </a:xfrm>
            </p:grpSpPr>
            <p:sp>
              <p:nvSpPr>
                <p:cNvPr id="223" name="Freeform 110"/>
                <p:cNvSpPr>
                  <a:spLocks/>
                </p:cNvSpPr>
                <p:nvPr userDrawn="1"/>
              </p:nvSpPr>
              <p:spPr bwMode="ltGray">
                <a:xfrm>
                  <a:off x="2136" y="2426"/>
                  <a:ext cx="729" cy="671"/>
                </a:xfrm>
                <a:custGeom>
                  <a:avLst/>
                  <a:gdLst/>
                  <a:ahLst/>
                  <a:cxnLst>
                    <a:cxn ang="0">
                      <a:pos x="288" y="22"/>
                    </a:cxn>
                    <a:cxn ang="0">
                      <a:pos x="332" y="28"/>
                    </a:cxn>
                    <a:cxn ang="0">
                      <a:pos x="320" y="60"/>
                    </a:cxn>
                    <a:cxn ang="0">
                      <a:pos x="366" y="114"/>
                    </a:cxn>
                    <a:cxn ang="0">
                      <a:pos x="390" y="130"/>
                    </a:cxn>
                    <a:cxn ang="0">
                      <a:pos x="404" y="66"/>
                    </a:cxn>
                    <a:cxn ang="0">
                      <a:pos x="418" y="0"/>
                    </a:cxn>
                    <a:cxn ang="0">
                      <a:pos x="450" y="62"/>
                    </a:cxn>
                    <a:cxn ang="0">
                      <a:pos x="470" y="94"/>
                    </a:cxn>
                    <a:cxn ang="0">
                      <a:pos x="502" y="166"/>
                    </a:cxn>
                    <a:cxn ang="0">
                      <a:pos x="534" y="202"/>
                    </a:cxn>
                    <a:cxn ang="0">
                      <a:pos x="550" y="224"/>
                    </a:cxn>
                    <a:cxn ang="0">
                      <a:pos x="582" y="272"/>
                    </a:cxn>
                    <a:cxn ang="0">
                      <a:pos x="576" y="390"/>
                    </a:cxn>
                    <a:cxn ang="0">
                      <a:pos x="546" y="454"/>
                    </a:cxn>
                    <a:cxn ang="0">
                      <a:pos x="536" y="478"/>
                    </a:cxn>
                    <a:cxn ang="0">
                      <a:pos x="508" y="512"/>
                    </a:cxn>
                    <a:cxn ang="0">
                      <a:pos x="482" y="534"/>
                    </a:cxn>
                    <a:cxn ang="0">
                      <a:pos x="450" y="530"/>
                    </a:cxn>
                    <a:cxn ang="0">
                      <a:pos x="402" y="510"/>
                    </a:cxn>
                    <a:cxn ang="0">
                      <a:pos x="390" y="476"/>
                    </a:cxn>
                    <a:cxn ang="0">
                      <a:pos x="360" y="480"/>
                    </a:cxn>
                    <a:cxn ang="0">
                      <a:pos x="362" y="424"/>
                    </a:cxn>
                    <a:cxn ang="0">
                      <a:pos x="360" y="422"/>
                    </a:cxn>
                    <a:cxn ang="0">
                      <a:pos x="338" y="454"/>
                    </a:cxn>
                    <a:cxn ang="0">
                      <a:pos x="322" y="428"/>
                    </a:cxn>
                    <a:cxn ang="0">
                      <a:pos x="268" y="398"/>
                    </a:cxn>
                    <a:cxn ang="0">
                      <a:pos x="186" y="416"/>
                    </a:cxn>
                    <a:cxn ang="0">
                      <a:pos x="162" y="442"/>
                    </a:cxn>
                    <a:cxn ang="0">
                      <a:pos x="128" y="440"/>
                    </a:cxn>
                    <a:cxn ang="0">
                      <a:pos x="82" y="466"/>
                    </a:cxn>
                    <a:cxn ang="0">
                      <a:pos x="52" y="414"/>
                    </a:cxn>
                    <a:cxn ang="0">
                      <a:pos x="8" y="314"/>
                    </a:cxn>
                    <a:cxn ang="0">
                      <a:pos x="0" y="258"/>
                    </a:cxn>
                    <a:cxn ang="0">
                      <a:pos x="40" y="186"/>
                    </a:cxn>
                    <a:cxn ang="0">
                      <a:pos x="116" y="140"/>
                    </a:cxn>
                    <a:cxn ang="0">
                      <a:pos x="140" y="124"/>
                    </a:cxn>
                    <a:cxn ang="0">
                      <a:pos x="146" y="114"/>
                    </a:cxn>
                    <a:cxn ang="0">
                      <a:pos x="168" y="68"/>
                    </a:cxn>
                    <a:cxn ang="0">
                      <a:pos x="208" y="84"/>
                    </a:cxn>
                    <a:cxn ang="0">
                      <a:pos x="234" y="70"/>
                    </a:cxn>
                    <a:cxn ang="0">
                      <a:pos x="236" y="38"/>
                    </a:cxn>
                    <a:cxn ang="0">
                      <a:pos x="264" y="24"/>
                    </a:cxn>
                    <a:cxn ang="0">
                      <a:pos x="270" y="12"/>
                    </a:cxn>
                  </a:cxnLst>
                  <a:rect l="0" t="0" r="r" b="b"/>
                  <a:pathLst>
                    <a:path w="588" h="534">
                      <a:moveTo>
                        <a:pt x="270" y="12"/>
                      </a:moveTo>
                      <a:lnTo>
                        <a:pt x="288" y="22"/>
                      </a:lnTo>
                      <a:lnTo>
                        <a:pt x="306" y="26"/>
                      </a:lnTo>
                      <a:lnTo>
                        <a:pt x="332" y="28"/>
                      </a:lnTo>
                      <a:cubicBezTo>
                        <a:pt x="334" y="37"/>
                        <a:pt x="332" y="40"/>
                        <a:pt x="328" y="48"/>
                      </a:cubicBezTo>
                      <a:cubicBezTo>
                        <a:pt x="326" y="52"/>
                        <a:pt x="320" y="60"/>
                        <a:pt x="320" y="60"/>
                      </a:cubicBezTo>
                      <a:cubicBezTo>
                        <a:pt x="319" y="67"/>
                        <a:pt x="317" y="75"/>
                        <a:pt x="318" y="82"/>
                      </a:cubicBezTo>
                      <a:cubicBezTo>
                        <a:pt x="319" y="92"/>
                        <a:pt x="358" y="108"/>
                        <a:pt x="366" y="114"/>
                      </a:cubicBezTo>
                      <a:cubicBezTo>
                        <a:pt x="372" y="118"/>
                        <a:pt x="378" y="122"/>
                        <a:pt x="384" y="126"/>
                      </a:cubicBezTo>
                      <a:cubicBezTo>
                        <a:pt x="386" y="127"/>
                        <a:pt x="390" y="130"/>
                        <a:pt x="390" y="130"/>
                      </a:cubicBezTo>
                      <a:cubicBezTo>
                        <a:pt x="403" y="126"/>
                        <a:pt x="405" y="108"/>
                        <a:pt x="408" y="96"/>
                      </a:cubicBezTo>
                      <a:cubicBezTo>
                        <a:pt x="410" y="80"/>
                        <a:pt x="412" y="78"/>
                        <a:pt x="404" y="66"/>
                      </a:cubicBezTo>
                      <a:cubicBezTo>
                        <a:pt x="407" y="50"/>
                        <a:pt x="407" y="26"/>
                        <a:pt x="410" y="12"/>
                      </a:cubicBezTo>
                      <a:cubicBezTo>
                        <a:pt x="411" y="7"/>
                        <a:pt x="418" y="0"/>
                        <a:pt x="418" y="0"/>
                      </a:cubicBezTo>
                      <a:cubicBezTo>
                        <a:pt x="435" y="6"/>
                        <a:pt x="429" y="25"/>
                        <a:pt x="436" y="38"/>
                      </a:cubicBezTo>
                      <a:cubicBezTo>
                        <a:pt x="441" y="47"/>
                        <a:pt x="447" y="53"/>
                        <a:pt x="450" y="62"/>
                      </a:cubicBezTo>
                      <a:cubicBezTo>
                        <a:pt x="447" y="71"/>
                        <a:pt x="452" y="73"/>
                        <a:pt x="460" y="76"/>
                      </a:cubicBezTo>
                      <a:cubicBezTo>
                        <a:pt x="464" y="82"/>
                        <a:pt x="466" y="88"/>
                        <a:pt x="470" y="94"/>
                      </a:cubicBezTo>
                      <a:cubicBezTo>
                        <a:pt x="475" y="117"/>
                        <a:pt x="483" y="138"/>
                        <a:pt x="490" y="160"/>
                      </a:cubicBezTo>
                      <a:cubicBezTo>
                        <a:pt x="491" y="164"/>
                        <a:pt x="499" y="165"/>
                        <a:pt x="502" y="166"/>
                      </a:cubicBezTo>
                      <a:cubicBezTo>
                        <a:pt x="506" y="168"/>
                        <a:pt x="514" y="174"/>
                        <a:pt x="514" y="174"/>
                      </a:cubicBezTo>
                      <a:cubicBezTo>
                        <a:pt x="520" y="184"/>
                        <a:pt x="524" y="196"/>
                        <a:pt x="534" y="202"/>
                      </a:cubicBezTo>
                      <a:cubicBezTo>
                        <a:pt x="538" y="208"/>
                        <a:pt x="535" y="218"/>
                        <a:pt x="538" y="220"/>
                      </a:cubicBezTo>
                      <a:cubicBezTo>
                        <a:pt x="541" y="222"/>
                        <a:pt x="550" y="224"/>
                        <a:pt x="550" y="224"/>
                      </a:cubicBezTo>
                      <a:cubicBezTo>
                        <a:pt x="552" y="238"/>
                        <a:pt x="552" y="246"/>
                        <a:pt x="564" y="254"/>
                      </a:cubicBezTo>
                      <a:cubicBezTo>
                        <a:pt x="568" y="261"/>
                        <a:pt x="575" y="270"/>
                        <a:pt x="582" y="272"/>
                      </a:cubicBezTo>
                      <a:cubicBezTo>
                        <a:pt x="579" y="288"/>
                        <a:pt x="585" y="301"/>
                        <a:pt x="588" y="316"/>
                      </a:cubicBezTo>
                      <a:cubicBezTo>
                        <a:pt x="587" y="333"/>
                        <a:pt x="587" y="373"/>
                        <a:pt x="576" y="390"/>
                      </a:cubicBezTo>
                      <a:cubicBezTo>
                        <a:pt x="567" y="403"/>
                        <a:pt x="557" y="417"/>
                        <a:pt x="552" y="432"/>
                      </a:cubicBezTo>
                      <a:cubicBezTo>
                        <a:pt x="554" y="444"/>
                        <a:pt x="556" y="447"/>
                        <a:pt x="546" y="454"/>
                      </a:cubicBezTo>
                      <a:cubicBezTo>
                        <a:pt x="540" y="464"/>
                        <a:pt x="543" y="458"/>
                        <a:pt x="538" y="472"/>
                      </a:cubicBezTo>
                      <a:cubicBezTo>
                        <a:pt x="537" y="474"/>
                        <a:pt x="536" y="478"/>
                        <a:pt x="536" y="478"/>
                      </a:cubicBezTo>
                      <a:cubicBezTo>
                        <a:pt x="535" y="488"/>
                        <a:pt x="536" y="497"/>
                        <a:pt x="526" y="502"/>
                      </a:cubicBezTo>
                      <a:cubicBezTo>
                        <a:pt x="520" y="505"/>
                        <a:pt x="508" y="512"/>
                        <a:pt x="508" y="512"/>
                      </a:cubicBezTo>
                      <a:cubicBezTo>
                        <a:pt x="493" y="534"/>
                        <a:pt x="507" y="519"/>
                        <a:pt x="494" y="526"/>
                      </a:cubicBezTo>
                      <a:cubicBezTo>
                        <a:pt x="490" y="528"/>
                        <a:pt x="482" y="534"/>
                        <a:pt x="482" y="534"/>
                      </a:cubicBezTo>
                      <a:cubicBezTo>
                        <a:pt x="473" y="528"/>
                        <a:pt x="470" y="520"/>
                        <a:pt x="462" y="514"/>
                      </a:cubicBezTo>
                      <a:cubicBezTo>
                        <a:pt x="457" y="521"/>
                        <a:pt x="457" y="525"/>
                        <a:pt x="450" y="530"/>
                      </a:cubicBezTo>
                      <a:cubicBezTo>
                        <a:pt x="438" y="527"/>
                        <a:pt x="429" y="517"/>
                        <a:pt x="418" y="514"/>
                      </a:cubicBezTo>
                      <a:cubicBezTo>
                        <a:pt x="413" y="513"/>
                        <a:pt x="402" y="510"/>
                        <a:pt x="402" y="510"/>
                      </a:cubicBezTo>
                      <a:cubicBezTo>
                        <a:pt x="394" y="505"/>
                        <a:pt x="390" y="503"/>
                        <a:pt x="396" y="494"/>
                      </a:cubicBezTo>
                      <a:cubicBezTo>
                        <a:pt x="394" y="488"/>
                        <a:pt x="392" y="482"/>
                        <a:pt x="390" y="476"/>
                      </a:cubicBezTo>
                      <a:cubicBezTo>
                        <a:pt x="388" y="471"/>
                        <a:pt x="378" y="468"/>
                        <a:pt x="378" y="468"/>
                      </a:cubicBezTo>
                      <a:cubicBezTo>
                        <a:pt x="372" y="474"/>
                        <a:pt x="368" y="477"/>
                        <a:pt x="360" y="480"/>
                      </a:cubicBezTo>
                      <a:cubicBezTo>
                        <a:pt x="353" y="469"/>
                        <a:pt x="359" y="456"/>
                        <a:pt x="366" y="446"/>
                      </a:cubicBezTo>
                      <a:cubicBezTo>
                        <a:pt x="365" y="439"/>
                        <a:pt x="362" y="431"/>
                        <a:pt x="362" y="424"/>
                      </a:cubicBezTo>
                      <a:cubicBezTo>
                        <a:pt x="362" y="421"/>
                        <a:pt x="366" y="418"/>
                        <a:pt x="364" y="416"/>
                      </a:cubicBezTo>
                      <a:cubicBezTo>
                        <a:pt x="362" y="414"/>
                        <a:pt x="361" y="420"/>
                        <a:pt x="360" y="422"/>
                      </a:cubicBezTo>
                      <a:cubicBezTo>
                        <a:pt x="358" y="426"/>
                        <a:pt x="357" y="430"/>
                        <a:pt x="356" y="434"/>
                      </a:cubicBezTo>
                      <a:cubicBezTo>
                        <a:pt x="353" y="443"/>
                        <a:pt x="347" y="451"/>
                        <a:pt x="338" y="454"/>
                      </a:cubicBezTo>
                      <a:cubicBezTo>
                        <a:pt x="337" y="456"/>
                        <a:pt x="338" y="460"/>
                        <a:pt x="336" y="460"/>
                      </a:cubicBezTo>
                      <a:cubicBezTo>
                        <a:pt x="326" y="460"/>
                        <a:pt x="326" y="435"/>
                        <a:pt x="322" y="428"/>
                      </a:cubicBezTo>
                      <a:cubicBezTo>
                        <a:pt x="315" y="413"/>
                        <a:pt x="305" y="409"/>
                        <a:pt x="290" y="406"/>
                      </a:cubicBezTo>
                      <a:cubicBezTo>
                        <a:pt x="284" y="402"/>
                        <a:pt x="268" y="398"/>
                        <a:pt x="268" y="398"/>
                      </a:cubicBezTo>
                      <a:cubicBezTo>
                        <a:pt x="246" y="400"/>
                        <a:pt x="227" y="404"/>
                        <a:pt x="206" y="410"/>
                      </a:cubicBezTo>
                      <a:cubicBezTo>
                        <a:pt x="185" y="416"/>
                        <a:pt x="215" y="406"/>
                        <a:pt x="186" y="416"/>
                      </a:cubicBezTo>
                      <a:cubicBezTo>
                        <a:pt x="184" y="417"/>
                        <a:pt x="180" y="418"/>
                        <a:pt x="180" y="418"/>
                      </a:cubicBezTo>
                      <a:cubicBezTo>
                        <a:pt x="174" y="426"/>
                        <a:pt x="168" y="433"/>
                        <a:pt x="162" y="442"/>
                      </a:cubicBezTo>
                      <a:cubicBezTo>
                        <a:pt x="160" y="446"/>
                        <a:pt x="150" y="446"/>
                        <a:pt x="150" y="446"/>
                      </a:cubicBezTo>
                      <a:cubicBezTo>
                        <a:pt x="143" y="444"/>
                        <a:pt x="135" y="442"/>
                        <a:pt x="128" y="440"/>
                      </a:cubicBezTo>
                      <a:cubicBezTo>
                        <a:pt x="116" y="444"/>
                        <a:pt x="113" y="456"/>
                        <a:pt x="100" y="460"/>
                      </a:cubicBezTo>
                      <a:cubicBezTo>
                        <a:pt x="94" y="462"/>
                        <a:pt x="82" y="466"/>
                        <a:pt x="82" y="466"/>
                      </a:cubicBezTo>
                      <a:cubicBezTo>
                        <a:pt x="66" y="462"/>
                        <a:pt x="59" y="457"/>
                        <a:pt x="46" y="448"/>
                      </a:cubicBezTo>
                      <a:cubicBezTo>
                        <a:pt x="43" y="438"/>
                        <a:pt x="50" y="425"/>
                        <a:pt x="52" y="414"/>
                      </a:cubicBezTo>
                      <a:cubicBezTo>
                        <a:pt x="48" y="400"/>
                        <a:pt x="47" y="381"/>
                        <a:pt x="40" y="368"/>
                      </a:cubicBezTo>
                      <a:cubicBezTo>
                        <a:pt x="30" y="349"/>
                        <a:pt x="15" y="335"/>
                        <a:pt x="8" y="314"/>
                      </a:cubicBezTo>
                      <a:cubicBezTo>
                        <a:pt x="10" y="293"/>
                        <a:pt x="12" y="296"/>
                        <a:pt x="8" y="282"/>
                      </a:cubicBezTo>
                      <a:cubicBezTo>
                        <a:pt x="6" y="274"/>
                        <a:pt x="0" y="258"/>
                        <a:pt x="0" y="258"/>
                      </a:cubicBezTo>
                      <a:cubicBezTo>
                        <a:pt x="3" y="240"/>
                        <a:pt x="2" y="223"/>
                        <a:pt x="18" y="212"/>
                      </a:cubicBezTo>
                      <a:cubicBezTo>
                        <a:pt x="24" y="202"/>
                        <a:pt x="28" y="190"/>
                        <a:pt x="40" y="186"/>
                      </a:cubicBezTo>
                      <a:cubicBezTo>
                        <a:pt x="67" y="190"/>
                        <a:pt x="79" y="172"/>
                        <a:pt x="102" y="164"/>
                      </a:cubicBezTo>
                      <a:cubicBezTo>
                        <a:pt x="105" y="156"/>
                        <a:pt x="111" y="147"/>
                        <a:pt x="116" y="140"/>
                      </a:cubicBezTo>
                      <a:cubicBezTo>
                        <a:pt x="117" y="125"/>
                        <a:pt x="115" y="118"/>
                        <a:pt x="126" y="110"/>
                      </a:cubicBezTo>
                      <a:cubicBezTo>
                        <a:pt x="132" y="112"/>
                        <a:pt x="140" y="124"/>
                        <a:pt x="140" y="124"/>
                      </a:cubicBezTo>
                      <a:cubicBezTo>
                        <a:pt x="143" y="123"/>
                        <a:pt x="147" y="124"/>
                        <a:pt x="148" y="122"/>
                      </a:cubicBezTo>
                      <a:cubicBezTo>
                        <a:pt x="149" y="120"/>
                        <a:pt x="146" y="117"/>
                        <a:pt x="146" y="114"/>
                      </a:cubicBezTo>
                      <a:cubicBezTo>
                        <a:pt x="146" y="106"/>
                        <a:pt x="154" y="91"/>
                        <a:pt x="162" y="88"/>
                      </a:cubicBezTo>
                      <a:cubicBezTo>
                        <a:pt x="160" y="77"/>
                        <a:pt x="159" y="74"/>
                        <a:pt x="168" y="68"/>
                      </a:cubicBezTo>
                      <a:cubicBezTo>
                        <a:pt x="171" y="60"/>
                        <a:pt x="174" y="57"/>
                        <a:pt x="182" y="54"/>
                      </a:cubicBezTo>
                      <a:cubicBezTo>
                        <a:pt x="195" y="58"/>
                        <a:pt x="196" y="76"/>
                        <a:pt x="208" y="84"/>
                      </a:cubicBezTo>
                      <a:cubicBezTo>
                        <a:pt x="216" y="81"/>
                        <a:pt x="217" y="78"/>
                        <a:pt x="220" y="70"/>
                      </a:cubicBezTo>
                      <a:cubicBezTo>
                        <a:pt x="228" y="73"/>
                        <a:pt x="231" y="80"/>
                        <a:pt x="234" y="70"/>
                      </a:cubicBezTo>
                      <a:cubicBezTo>
                        <a:pt x="231" y="61"/>
                        <a:pt x="223" y="54"/>
                        <a:pt x="236" y="50"/>
                      </a:cubicBezTo>
                      <a:cubicBezTo>
                        <a:pt x="237" y="46"/>
                        <a:pt x="235" y="42"/>
                        <a:pt x="236" y="38"/>
                      </a:cubicBezTo>
                      <a:cubicBezTo>
                        <a:pt x="239" y="31"/>
                        <a:pt x="254" y="32"/>
                        <a:pt x="260" y="30"/>
                      </a:cubicBezTo>
                      <a:cubicBezTo>
                        <a:pt x="261" y="28"/>
                        <a:pt x="264" y="26"/>
                        <a:pt x="264" y="24"/>
                      </a:cubicBezTo>
                      <a:cubicBezTo>
                        <a:pt x="264" y="20"/>
                        <a:pt x="260" y="12"/>
                        <a:pt x="260" y="12"/>
                      </a:cubicBezTo>
                      <a:cubicBezTo>
                        <a:pt x="267" y="10"/>
                        <a:pt x="264" y="9"/>
                        <a:pt x="270" y="12"/>
                      </a:cubicBez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224" name="Freeform 111"/>
                <p:cNvSpPr>
                  <a:spLocks/>
                </p:cNvSpPr>
                <p:nvPr userDrawn="1"/>
              </p:nvSpPr>
              <p:spPr bwMode="ltGray">
                <a:xfrm>
                  <a:off x="2705" y="3115"/>
                  <a:ext cx="76" cy="99"/>
                </a:xfrm>
                <a:custGeom>
                  <a:avLst/>
                  <a:gdLst/>
                  <a:ahLst/>
                  <a:cxnLst>
                    <a:cxn ang="0">
                      <a:pos x="4" y="24"/>
                    </a:cxn>
                    <a:cxn ang="0">
                      <a:pos x="32" y="28"/>
                    </a:cxn>
                    <a:cxn ang="0">
                      <a:pos x="52" y="0"/>
                    </a:cxn>
                    <a:cxn ang="0">
                      <a:pos x="56" y="18"/>
                    </a:cxn>
                    <a:cxn ang="0">
                      <a:pos x="26" y="78"/>
                    </a:cxn>
                    <a:cxn ang="0">
                      <a:pos x="16" y="54"/>
                    </a:cxn>
                    <a:cxn ang="0">
                      <a:pos x="0" y="30"/>
                    </a:cxn>
                    <a:cxn ang="0">
                      <a:pos x="4" y="24"/>
                    </a:cxn>
                  </a:cxnLst>
                  <a:rect l="0" t="0" r="r" b="b"/>
                  <a:pathLst>
                    <a:path w="61" h="78">
                      <a:moveTo>
                        <a:pt x="4" y="24"/>
                      </a:moveTo>
                      <a:cubicBezTo>
                        <a:pt x="13" y="27"/>
                        <a:pt x="22" y="25"/>
                        <a:pt x="32" y="28"/>
                      </a:cubicBezTo>
                      <a:cubicBezTo>
                        <a:pt x="48" y="23"/>
                        <a:pt x="39" y="4"/>
                        <a:pt x="52" y="0"/>
                      </a:cubicBezTo>
                      <a:cubicBezTo>
                        <a:pt x="57" y="7"/>
                        <a:pt x="59" y="10"/>
                        <a:pt x="56" y="18"/>
                      </a:cubicBezTo>
                      <a:cubicBezTo>
                        <a:pt x="61" y="42"/>
                        <a:pt x="50" y="70"/>
                        <a:pt x="26" y="78"/>
                      </a:cubicBezTo>
                      <a:cubicBezTo>
                        <a:pt x="21" y="70"/>
                        <a:pt x="19" y="62"/>
                        <a:pt x="16" y="54"/>
                      </a:cubicBezTo>
                      <a:cubicBezTo>
                        <a:pt x="13" y="45"/>
                        <a:pt x="3" y="40"/>
                        <a:pt x="0" y="30"/>
                      </a:cubicBezTo>
                      <a:cubicBezTo>
                        <a:pt x="2" y="23"/>
                        <a:pt x="0" y="24"/>
                        <a:pt x="4" y="24"/>
                      </a:cubicBez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225" name="Freeform 112"/>
                <p:cNvSpPr>
                  <a:spLocks/>
                </p:cNvSpPr>
                <p:nvPr userDrawn="1"/>
              </p:nvSpPr>
              <p:spPr bwMode="ltGray">
                <a:xfrm>
                  <a:off x="3087" y="3093"/>
                  <a:ext cx="140" cy="191"/>
                </a:xfrm>
                <a:custGeom>
                  <a:avLst/>
                  <a:gdLst/>
                  <a:ahLst/>
                  <a:cxnLst>
                    <a:cxn ang="0">
                      <a:pos x="75" y="0"/>
                    </a:cxn>
                    <a:cxn ang="0">
                      <a:pos x="95" y="12"/>
                    </a:cxn>
                    <a:cxn ang="0">
                      <a:pos x="113" y="18"/>
                    </a:cxn>
                    <a:cxn ang="0">
                      <a:pos x="83" y="64"/>
                    </a:cxn>
                    <a:cxn ang="0">
                      <a:pos x="79" y="76"/>
                    </a:cxn>
                    <a:cxn ang="0">
                      <a:pos x="67" y="84"/>
                    </a:cxn>
                    <a:cxn ang="0">
                      <a:pos x="53" y="120"/>
                    </a:cxn>
                    <a:cxn ang="0">
                      <a:pos x="49" y="132"/>
                    </a:cxn>
                    <a:cxn ang="0">
                      <a:pos x="31" y="138"/>
                    </a:cxn>
                    <a:cxn ang="0">
                      <a:pos x="17" y="152"/>
                    </a:cxn>
                    <a:cxn ang="0">
                      <a:pos x="21" y="138"/>
                    </a:cxn>
                    <a:cxn ang="0">
                      <a:pos x="7" y="126"/>
                    </a:cxn>
                    <a:cxn ang="0">
                      <a:pos x="41" y="68"/>
                    </a:cxn>
                    <a:cxn ang="0">
                      <a:pos x="75" y="0"/>
                    </a:cxn>
                  </a:cxnLst>
                  <a:rect l="0" t="0" r="r" b="b"/>
                  <a:pathLst>
                    <a:path w="113" h="152">
                      <a:moveTo>
                        <a:pt x="75" y="0"/>
                      </a:moveTo>
                      <a:cubicBezTo>
                        <a:pt x="87" y="2"/>
                        <a:pt x="86" y="6"/>
                        <a:pt x="95" y="12"/>
                      </a:cubicBezTo>
                      <a:cubicBezTo>
                        <a:pt x="105" y="10"/>
                        <a:pt x="110" y="8"/>
                        <a:pt x="113" y="18"/>
                      </a:cubicBezTo>
                      <a:cubicBezTo>
                        <a:pt x="108" y="34"/>
                        <a:pt x="97" y="54"/>
                        <a:pt x="83" y="64"/>
                      </a:cubicBezTo>
                      <a:cubicBezTo>
                        <a:pt x="82" y="68"/>
                        <a:pt x="83" y="74"/>
                        <a:pt x="79" y="76"/>
                      </a:cubicBezTo>
                      <a:cubicBezTo>
                        <a:pt x="75" y="79"/>
                        <a:pt x="67" y="84"/>
                        <a:pt x="67" y="84"/>
                      </a:cubicBezTo>
                      <a:cubicBezTo>
                        <a:pt x="60" y="95"/>
                        <a:pt x="57" y="108"/>
                        <a:pt x="53" y="120"/>
                      </a:cubicBezTo>
                      <a:cubicBezTo>
                        <a:pt x="52" y="124"/>
                        <a:pt x="53" y="131"/>
                        <a:pt x="49" y="132"/>
                      </a:cubicBezTo>
                      <a:cubicBezTo>
                        <a:pt x="43" y="134"/>
                        <a:pt x="31" y="138"/>
                        <a:pt x="31" y="138"/>
                      </a:cubicBezTo>
                      <a:cubicBezTo>
                        <a:pt x="28" y="146"/>
                        <a:pt x="25" y="149"/>
                        <a:pt x="17" y="152"/>
                      </a:cubicBezTo>
                      <a:cubicBezTo>
                        <a:pt x="12" y="144"/>
                        <a:pt x="12" y="141"/>
                        <a:pt x="21" y="138"/>
                      </a:cubicBezTo>
                      <a:cubicBezTo>
                        <a:pt x="18" y="130"/>
                        <a:pt x="15" y="129"/>
                        <a:pt x="7" y="126"/>
                      </a:cubicBezTo>
                      <a:cubicBezTo>
                        <a:pt x="0" y="104"/>
                        <a:pt x="19" y="73"/>
                        <a:pt x="41" y="68"/>
                      </a:cubicBezTo>
                      <a:cubicBezTo>
                        <a:pt x="56" y="46"/>
                        <a:pt x="75" y="30"/>
                        <a:pt x="75" y="0"/>
                      </a:cubicBez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226" name="Freeform 113"/>
                <p:cNvSpPr>
                  <a:spLocks/>
                </p:cNvSpPr>
                <p:nvPr userDrawn="1"/>
              </p:nvSpPr>
              <p:spPr bwMode="ltGray">
                <a:xfrm>
                  <a:off x="3187" y="2945"/>
                  <a:ext cx="120" cy="176"/>
                </a:xfrm>
                <a:custGeom>
                  <a:avLst/>
                  <a:gdLst/>
                  <a:ahLst/>
                  <a:cxnLst>
                    <a:cxn ang="0">
                      <a:pos x="62" y="97"/>
                    </a:cxn>
                    <a:cxn ang="0">
                      <a:pos x="60" y="117"/>
                    </a:cxn>
                    <a:cxn ang="0">
                      <a:pos x="48" y="125"/>
                    </a:cxn>
                    <a:cxn ang="0">
                      <a:pos x="34" y="135"/>
                    </a:cxn>
                    <a:cxn ang="0">
                      <a:pos x="36" y="111"/>
                    </a:cxn>
                    <a:cxn ang="0">
                      <a:pos x="24" y="103"/>
                    </a:cxn>
                    <a:cxn ang="0">
                      <a:pos x="24" y="85"/>
                    </a:cxn>
                    <a:cxn ang="0">
                      <a:pos x="32" y="73"/>
                    </a:cxn>
                    <a:cxn ang="0">
                      <a:pos x="12" y="27"/>
                    </a:cxn>
                    <a:cxn ang="0">
                      <a:pos x="0" y="3"/>
                    </a:cxn>
                    <a:cxn ang="0">
                      <a:pos x="18" y="9"/>
                    </a:cxn>
                    <a:cxn ang="0">
                      <a:pos x="30" y="33"/>
                    </a:cxn>
                    <a:cxn ang="0">
                      <a:pos x="50" y="57"/>
                    </a:cxn>
                    <a:cxn ang="0">
                      <a:pos x="56" y="73"/>
                    </a:cxn>
                    <a:cxn ang="0">
                      <a:pos x="76" y="61"/>
                    </a:cxn>
                    <a:cxn ang="0">
                      <a:pos x="66" y="87"/>
                    </a:cxn>
                    <a:cxn ang="0">
                      <a:pos x="68" y="93"/>
                    </a:cxn>
                    <a:cxn ang="0">
                      <a:pos x="62" y="97"/>
                    </a:cxn>
                  </a:cxnLst>
                  <a:rect l="0" t="0" r="r" b="b"/>
                  <a:pathLst>
                    <a:path w="97" h="139">
                      <a:moveTo>
                        <a:pt x="62" y="97"/>
                      </a:moveTo>
                      <a:cubicBezTo>
                        <a:pt x="61" y="102"/>
                        <a:pt x="64" y="113"/>
                        <a:pt x="60" y="117"/>
                      </a:cubicBezTo>
                      <a:cubicBezTo>
                        <a:pt x="57" y="120"/>
                        <a:pt x="48" y="125"/>
                        <a:pt x="48" y="125"/>
                      </a:cubicBezTo>
                      <a:cubicBezTo>
                        <a:pt x="39" y="139"/>
                        <a:pt x="45" y="139"/>
                        <a:pt x="34" y="135"/>
                      </a:cubicBezTo>
                      <a:cubicBezTo>
                        <a:pt x="35" y="129"/>
                        <a:pt x="41" y="117"/>
                        <a:pt x="36" y="111"/>
                      </a:cubicBezTo>
                      <a:cubicBezTo>
                        <a:pt x="33" y="107"/>
                        <a:pt x="24" y="103"/>
                        <a:pt x="24" y="103"/>
                      </a:cubicBezTo>
                      <a:cubicBezTo>
                        <a:pt x="22" y="96"/>
                        <a:pt x="20" y="94"/>
                        <a:pt x="24" y="85"/>
                      </a:cubicBezTo>
                      <a:cubicBezTo>
                        <a:pt x="26" y="81"/>
                        <a:pt x="32" y="73"/>
                        <a:pt x="32" y="73"/>
                      </a:cubicBezTo>
                      <a:cubicBezTo>
                        <a:pt x="27" y="59"/>
                        <a:pt x="25" y="35"/>
                        <a:pt x="12" y="27"/>
                      </a:cubicBezTo>
                      <a:cubicBezTo>
                        <a:pt x="9" y="18"/>
                        <a:pt x="3" y="12"/>
                        <a:pt x="0" y="3"/>
                      </a:cubicBezTo>
                      <a:cubicBezTo>
                        <a:pt x="9" y="0"/>
                        <a:pt x="11" y="2"/>
                        <a:pt x="18" y="9"/>
                      </a:cubicBezTo>
                      <a:cubicBezTo>
                        <a:pt x="20" y="22"/>
                        <a:pt x="23" y="23"/>
                        <a:pt x="30" y="33"/>
                      </a:cubicBezTo>
                      <a:cubicBezTo>
                        <a:pt x="33" y="51"/>
                        <a:pt x="34" y="53"/>
                        <a:pt x="50" y="57"/>
                      </a:cubicBezTo>
                      <a:cubicBezTo>
                        <a:pt x="53" y="66"/>
                        <a:pt x="47" y="67"/>
                        <a:pt x="56" y="73"/>
                      </a:cubicBezTo>
                      <a:cubicBezTo>
                        <a:pt x="68" y="71"/>
                        <a:pt x="73" y="73"/>
                        <a:pt x="76" y="61"/>
                      </a:cubicBezTo>
                      <a:cubicBezTo>
                        <a:pt x="97" y="68"/>
                        <a:pt x="79" y="83"/>
                        <a:pt x="66" y="87"/>
                      </a:cubicBezTo>
                      <a:cubicBezTo>
                        <a:pt x="67" y="89"/>
                        <a:pt x="69" y="91"/>
                        <a:pt x="68" y="93"/>
                      </a:cubicBezTo>
                      <a:cubicBezTo>
                        <a:pt x="67" y="95"/>
                        <a:pt x="62" y="97"/>
                        <a:pt x="62" y="97"/>
                      </a:cubicBez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227" name="Freeform 114"/>
                <p:cNvSpPr>
                  <a:spLocks/>
                </p:cNvSpPr>
                <p:nvPr userDrawn="1"/>
              </p:nvSpPr>
              <p:spPr bwMode="ltGray">
                <a:xfrm>
                  <a:off x="3053" y="2635"/>
                  <a:ext cx="60" cy="71"/>
                </a:xfrm>
                <a:custGeom>
                  <a:avLst/>
                  <a:gdLst/>
                  <a:ahLst/>
                  <a:cxnLst>
                    <a:cxn ang="0">
                      <a:pos x="9" y="5"/>
                    </a:cxn>
                    <a:cxn ang="0">
                      <a:pos x="1" y="3"/>
                    </a:cxn>
                    <a:cxn ang="0">
                      <a:pos x="7" y="1"/>
                    </a:cxn>
                    <a:cxn ang="0">
                      <a:pos x="17" y="13"/>
                    </a:cxn>
                    <a:cxn ang="0">
                      <a:pos x="23" y="33"/>
                    </a:cxn>
                    <a:cxn ang="0">
                      <a:pos x="41" y="41"/>
                    </a:cxn>
                    <a:cxn ang="0">
                      <a:pos x="31" y="51"/>
                    </a:cxn>
                    <a:cxn ang="0">
                      <a:pos x="19" y="41"/>
                    </a:cxn>
                    <a:cxn ang="0">
                      <a:pos x="11" y="29"/>
                    </a:cxn>
                    <a:cxn ang="0">
                      <a:pos x="7" y="15"/>
                    </a:cxn>
                    <a:cxn ang="0">
                      <a:pos x="9" y="5"/>
                    </a:cxn>
                  </a:cxnLst>
                  <a:rect l="0" t="0" r="r" b="b"/>
                  <a:pathLst>
                    <a:path w="49" h="57">
                      <a:moveTo>
                        <a:pt x="9" y="5"/>
                      </a:moveTo>
                      <a:cubicBezTo>
                        <a:pt x="6" y="4"/>
                        <a:pt x="2" y="5"/>
                        <a:pt x="1" y="3"/>
                      </a:cubicBezTo>
                      <a:cubicBezTo>
                        <a:pt x="0" y="1"/>
                        <a:pt x="5" y="0"/>
                        <a:pt x="7" y="1"/>
                      </a:cubicBezTo>
                      <a:cubicBezTo>
                        <a:pt x="9" y="2"/>
                        <a:pt x="16" y="10"/>
                        <a:pt x="17" y="13"/>
                      </a:cubicBezTo>
                      <a:cubicBezTo>
                        <a:pt x="20" y="19"/>
                        <a:pt x="18" y="28"/>
                        <a:pt x="23" y="33"/>
                      </a:cubicBezTo>
                      <a:cubicBezTo>
                        <a:pt x="28" y="37"/>
                        <a:pt x="36" y="37"/>
                        <a:pt x="41" y="41"/>
                      </a:cubicBezTo>
                      <a:cubicBezTo>
                        <a:pt x="46" y="57"/>
                        <a:pt x="49" y="54"/>
                        <a:pt x="31" y="51"/>
                      </a:cubicBezTo>
                      <a:cubicBezTo>
                        <a:pt x="26" y="47"/>
                        <a:pt x="23" y="46"/>
                        <a:pt x="19" y="41"/>
                      </a:cubicBezTo>
                      <a:cubicBezTo>
                        <a:pt x="16" y="37"/>
                        <a:pt x="11" y="29"/>
                        <a:pt x="11" y="29"/>
                      </a:cubicBezTo>
                      <a:cubicBezTo>
                        <a:pt x="10" y="24"/>
                        <a:pt x="7" y="20"/>
                        <a:pt x="7" y="15"/>
                      </a:cubicBezTo>
                      <a:cubicBezTo>
                        <a:pt x="7" y="12"/>
                        <a:pt x="9" y="5"/>
                        <a:pt x="9" y="5"/>
                      </a:cubicBez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228" name="Freeform 115"/>
                <p:cNvSpPr>
                  <a:spLocks/>
                </p:cNvSpPr>
                <p:nvPr userDrawn="1"/>
              </p:nvSpPr>
              <p:spPr bwMode="ltGray">
                <a:xfrm>
                  <a:off x="3071" y="2513"/>
                  <a:ext cx="12" cy="16"/>
                </a:xfrm>
                <a:custGeom>
                  <a:avLst/>
                  <a:gdLst/>
                  <a:ahLst/>
                  <a:cxnLst>
                    <a:cxn ang="0">
                      <a:pos x="0" y="3"/>
                    </a:cxn>
                    <a:cxn ang="0">
                      <a:pos x="8" y="13"/>
                    </a:cxn>
                    <a:cxn ang="0">
                      <a:pos x="0" y="3"/>
                    </a:cxn>
                  </a:cxnLst>
                  <a:rect l="0" t="0" r="r" b="b"/>
                  <a:pathLst>
                    <a:path w="11" h="13">
                      <a:moveTo>
                        <a:pt x="0" y="3"/>
                      </a:moveTo>
                      <a:cubicBezTo>
                        <a:pt x="9" y="0"/>
                        <a:pt x="11" y="5"/>
                        <a:pt x="8" y="13"/>
                      </a:cubicBezTo>
                      <a:cubicBezTo>
                        <a:pt x="2" y="11"/>
                        <a:pt x="0" y="10"/>
                        <a:pt x="0" y="3"/>
                      </a:cubicBez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229" name="Freeform 116"/>
                <p:cNvSpPr>
                  <a:spLocks/>
                </p:cNvSpPr>
                <p:nvPr userDrawn="1"/>
              </p:nvSpPr>
              <p:spPr bwMode="ltGray">
                <a:xfrm>
                  <a:off x="3092" y="2516"/>
                  <a:ext cx="26" cy="20"/>
                </a:xfrm>
                <a:custGeom>
                  <a:avLst/>
                  <a:gdLst/>
                  <a:ahLst/>
                  <a:cxnLst>
                    <a:cxn ang="0">
                      <a:pos x="8" y="0"/>
                    </a:cxn>
                    <a:cxn ang="0">
                      <a:pos x="6" y="16"/>
                    </a:cxn>
                    <a:cxn ang="0">
                      <a:pos x="8" y="0"/>
                    </a:cxn>
                  </a:cxnLst>
                  <a:rect l="0" t="0" r="r" b="b"/>
                  <a:pathLst>
                    <a:path w="19" h="16">
                      <a:moveTo>
                        <a:pt x="8" y="0"/>
                      </a:moveTo>
                      <a:cubicBezTo>
                        <a:pt x="19" y="4"/>
                        <a:pt x="15" y="13"/>
                        <a:pt x="6" y="16"/>
                      </a:cubicBezTo>
                      <a:cubicBezTo>
                        <a:pt x="2" y="9"/>
                        <a:pt x="0" y="4"/>
                        <a:pt x="8" y="0"/>
                      </a:cubicBez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230" name="Freeform 117"/>
                <p:cNvSpPr>
                  <a:spLocks/>
                </p:cNvSpPr>
                <p:nvPr userDrawn="1"/>
              </p:nvSpPr>
              <p:spPr bwMode="ltGray">
                <a:xfrm>
                  <a:off x="3095" y="2539"/>
                  <a:ext cx="35" cy="17"/>
                </a:xfrm>
                <a:custGeom>
                  <a:avLst/>
                  <a:gdLst/>
                  <a:ahLst/>
                  <a:cxnLst>
                    <a:cxn ang="0">
                      <a:pos x="9" y="0"/>
                    </a:cxn>
                    <a:cxn ang="0">
                      <a:pos x="15" y="12"/>
                    </a:cxn>
                    <a:cxn ang="0">
                      <a:pos x="9" y="10"/>
                    </a:cxn>
                    <a:cxn ang="0">
                      <a:pos x="9" y="0"/>
                    </a:cxn>
                  </a:cxnLst>
                  <a:rect l="0" t="0" r="r" b="b"/>
                  <a:pathLst>
                    <a:path w="26" h="12">
                      <a:moveTo>
                        <a:pt x="9" y="0"/>
                      </a:moveTo>
                      <a:cubicBezTo>
                        <a:pt x="19" y="2"/>
                        <a:pt x="26" y="5"/>
                        <a:pt x="15" y="12"/>
                      </a:cubicBezTo>
                      <a:cubicBezTo>
                        <a:pt x="13" y="11"/>
                        <a:pt x="10" y="11"/>
                        <a:pt x="9" y="10"/>
                      </a:cubicBezTo>
                      <a:cubicBezTo>
                        <a:pt x="0" y="1"/>
                        <a:pt x="20" y="0"/>
                        <a:pt x="9" y="0"/>
                      </a:cubicBez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231" name="Freeform 118"/>
                <p:cNvSpPr>
                  <a:spLocks/>
                </p:cNvSpPr>
                <p:nvPr userDrawn="1"/>
              </p:nvSpPr>
              <p:spPr bwMode="ltGray">
                <a:xfrm>
                  <a:off x="3121" y="2577"/>
                  <a:ext cx="18" cy="18"/>
                </a:xfrm>
                <a:custGeom>
                  <a:avLst/>
                  <a:gdLst/>
                  <a:ahLst/>
                  <a:cxnLst>
                    <a:cxn ang="0">
                      <a:pos x="3" y="6"/>
                    </a:cxn>
                    <a:cxn ang="0">
                      <a:pos x="11" y="14"/>
                    </a:cxn>
                    <a:cxn ang="0">
                      <a:pos x="1" y="12"/>
                    </a:cxn>
                    <a:cxn ang="0">
                      <a:pos x="3" y="6"/>
                    </a:cxn>
                  </a:cxnLst>
                  <a:rect l="0" t="0" r="r" b="b"/>
                  <a:pathLst>
                    <a:path w="14" h="14">
                      <a:moveTo>
                        <a:pt x="3" y="6"/>
                      </a:moveTo>
                      <a:cubicBezTo>
                        <a:pt x="12" y="0"/>
                        <a:pt x="14" y="5"/>
                        <a:pt x="11" y="14"/>
                      </a:cubicBezTo>
                      <a:cubicBezTo>
                        <a:pt x="8" y="13"/>
                        <a:pt x="3" y="14"/>
                        <a:pt x="1" y="12"/>
                      </a:cubicBezTo>
                      <a:cubicBezTo>
                        <a:pt x="0" y="11"/>
                        <a:pt x="3" y="6"/>
                        <a:pt x="3" y="6"/>
                      </a:cubicBez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232" name="Freeform 119"/>
                <p:cNvSpPr>
                  <a:spLocks/>
                </p:cNvSpPr>
                <p:nvPr userDrawn="1"/>
              </p:nvSpPr>
              <p:spPr bwMode="ltGray">
                <a:xfrm>
                  <a:off x="3409" y="2663"/>
                  <a:ext cx="27" cy="27"/>
                </a:xfrm>
                <a:custGeom>
                  <a:avLst/>
                  <a:gdLst/>
                  <a:ahLst/>
                  <a:cxnLst>
                    <a:cxn ang="0">
                      <a:pos x="11" y="0"/>
                    </a:cxn>
                    <a:cxn ang="0">
                      <a:pos x="9" y="20"/>
                    </a:cxn>
                    <a:cxn ang="0">
                      <a:pos x="11" y="0"/>
                    </a:cxn>
                  </a:cxnLst>
                  <a:rect l="0" t="0" r="r" b="b"/>
                  <a:pathLst>
                    <a:path w="22" h="20">
                      <a:moveTo>
                        <a:pt x="11" y="0"/>
                      </a:moveTo>
                      <a:cubicBezTo>
                        <a:pt x="14" y="9"/>
                        <a:pt x="22" y="16"/>
                        <a:pt x="9" y="20"/>
                      </a:cubicBezTo>
                      <a:cubicBezTo>
                        <a:pt x="0" y="11"/>
                        <a:pt x="4" y="10"/>
                        <a:pt x="11" y="0"/>
                      </a:cubicBez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233" name="Freeform 120"/>
                <p:cNvSpPr>
                  <a:spLocks/>
                </p:cNvSpPr>
                <p:nvPr userDrawn="1"/>
              </p:nvSpPr>
              <p:spPr bwMode="ltGray">
                <a:xfrm>
                  <a:off x="3296" y="2559"/>
                  <a:ext cx="27" cy="33"/>
                </a:xfrm>
                <a:custGeom>
                  <a:avLst/>
                  <a:gdLst/>
                  <a:ahLst/>
                  <a:cxnLst>
                    <a:cxn ang="0">
                      <a:pos x="2" y="6"/>
                    </a:cxn>
                    <a:cxn ang="0">
                      <a:pos x="22" y="10"/>
                    </a:cxn>
                    <a:cxn ang="0">
                      <a:pos x="2" y="20"/>
                    </a:cxn>
                    <a:cxn ang="0">
                      <a:pos x="2" y="6"/>
                    </a:cxn>
                  </a:cxnLst>
                  <a:rect l="0" t="0" r="r" b="b"/>
                  <a:pathLst>
                    <a:path w="22" h="25">
                      <a:moveTo>
                        <a:pt x="2" y="6"/>
                      </a:moveTo>
                      <a:cubicBezTo>
                        <a:pt x="11" y="0"/>
                        <a:pt x="16" y="1"/>
                        <a:pt x="22" y="10"/>
                      </a:cubicBezTo>
                      <a:cubicBezTo>
                        <a:pt x="19" y="25"/>
                        <a:pt x="16" y="22"/>
                        <a:pt x="2" y="20"/>
                      </a:cubicBezTo>
                      <a:cubicBezTo>
                        <a:pt x="0" y="13"/>
                        <a:pt x="2" y="13"/>
                        <a:pt x="2" y="6"/>
                      </a:cubicBez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234" name="Freeform 121"/>
                <p:cNvSpPr>
                  <a:spLocks/>
                </p:cNvSpPr>
                <p:nvPr userDrawn="1"/>
              </p:nvSpPr>
              <p:spPr bwMode="ltGray">
                <a:xfrm>
                  <a:off x="3318" y="2534"/>
                  <a:ext cx="25" cy="23"/>
                </a:xfrm>
                <a:custGeom>
                  <a:avLst/>
                  <a:gdLst/>
                  <a:ahLst/>
                  <a:cxnLst>
                    <a:cxn ang="0">
                      <a:pos x="6" y="18"/>
                    </a:cxn>
                    <a:cxn ang="0">
                      <a:pos x="10" y="0"/>
                    </a:cxn>
                    <a:cxn ang="0">
                      <a:pos x="12" y="18"/>
                    </a:cxn>
                    <a:cxn ang="0">
                      <a:pos x="6" y="18"/>
                    </a:cxn>
                  </a:cxnLst>
                  <a:rect l="0" t="0" r="r" b="b"/>
                  <a:pathLst>
                    <a:path w="20" h="18">
                      <a:moveTo>
                        <a:pt x="6" y="18"/>
                      </a:moveTo>
                      <a:cubicBezTo>
                        <a:pt x="1" y="10"/>
                        <a:pt x="0" y="3"/>
                        <a:pt x="10" y="0"/>
                      </a:cubicBezTo>
                      <a:cubicBezTo>
                        <a:pt x="20" y="3"/>
                        <a:pt x="15" y="10"/>
                        <a:pt x="12" y="18"/>
                      </a:cubicBezTo>
                      <a:cubicBezTo>
                        <a:pt x="5" y="16"/>
                        <a:pt x="6" y="14"/>
                        <a:pt x="6" y="18"/>
                      </a:cubicBez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235" name="Freeform 122"/>
                <p:cNvSpPr>
                  <a:spLocks/>
                </p:cNvSpPr>
                <p:nvPr userDrawn="1"/>
              </p:nvSpPr>
              <p:spPr bwMode="ltGray">
                <a:xfrm>
                  <a:off x="3276" y="2354"/>
                  <a:ext cx="18" cy="28"/>
                </a:xfrm>
                <a:custGeom>
                  <a:avLst/>
                  <a:gdLst/>
                  <a:ahLst/>
                  <a:cxnLst>
                    <a:cxn ang="0">
                      <a:pos x="5" y="11"/>
                    </a:cxn>
                    <a:cxn ang="0">
                      <a:pos x="15" y="5"/>
                    </a:cxn>
                    <a:cxn ang="0">
                      <a:pos x="13" y="17"/>
                    </a:cxn>
                    <a:cxn ang="0">
                      <a:pos x="5" y="11"/>
                    </a:cxn>
                  </a:cxnLst>
                  <a:rect l="0" t="0" r="r" b="b"/>
                  <a:pathLst>
                    <a:path w="15" h="23">
                      <a:moveTo>
                        <a:pt x="5" y="11"/>
                      </a:moveTo>
                      <a:cubicBezTo>
                        <a:pt x="2" y="1"/>
                        <a:pt x="7" y="0"/>
                        <a:pt x="15" y="5"/>
                      </a:cubicBezTo>
                      <a:cubicBezTo>
                        <a:pt x="14" y="9"/>
                        <a:pt x="15" y="13"/>
                        <a:pt x="13" y="17"/>
                      </a:cubicBezTo>
                      <a:cubicBezTo>
                        <a:pt x="9" y="23"/>
                        <a:pt x="0" y="16"/>
                        <a:pt x="5" y="11"/>
                      </a:cubicBez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236" name="Freeform 123"/>
                <p:cNvSpPr>
                  <a:spLocks/>
                </p:cNvSpPr>
                <p:nvPr userDrawn="1"/>
              </p:nvSpPr>
              <p:spPr bwMode="ltGray">
                <a:xfrm>
                  <a:off x="3493" y="2455"/>
                  <a:ext cx="26" cy="29"/>
                </a:xfrm>
                <a:custGeom>
                  <a:avLst/>
                  <a:gdLst/>
                  <a:ahLst/>
                  <a:cxnLst>
                    <a:cxn ang="0">
                      <a:pos x="3" y="13"/>
                    </a:cxn>
                    <a:cxn ang="0">
                      <a:pos x="11" y="3"/>
                    </a:cxn>
                    <a:cxn ang="0">
                      <a:pos x="7" y="19"/>
                    </a:cxn>
                    <a:cxn ang="0">
                      <a:pos x="3" y="13"/>
                    </a:cxn>
                  </a:cxnLst>
                  <a:rect l="0" t="0" r="r" b="b"/>
                  <a:pathLst>
                    <a:path w="20" h="23">
                      <a:moveTo>
                        <a:pt x="3" y="13"/>
                      </a:moveTo>
                      <a:cubicBezTo>
                        <a:pt x="0" y="5"/>
                        <a:pt x="2" y="0"/>
                        <a:pt x="11" y="3"/>
                      </a:cubicBezTo>
                      <a:cubicBezTo>
                        <a:pt x="16" y="10"/>
                        <a:pt x="20" y="23"/>
                        <a:pt x="7" y="19"/>
                      </a:cubicBezTo>
                      <a:cubicBezTo>
                        <a:pt x="6" y="17"/>
                        <a:pt x="3" y="13"/>
                        <a:pt x="3" y="13"/>
                      </a:cubicBez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237" name="Freeform 124"/>
                <p:cNvSpPr>
                  <a:spLocks/>
                </p:cNvSpPr>
                <p:nvPr userDrawn="1"/>
              </p:nvSpPr>
              <p:spPr bwMode="ltGray">
                <a:xfrm>
                  <a:off x="2878" y="2289"/>
                  <a:ext cx="37" cy="53"/>
                </a:xfrm>
                <a:custGeom>
                  <a:avLst/>
                  <a:gdLst/>
                  <a:ahLst/>
                  <a:cxnLst>
                    <a:cxn ang="0">
                      <a:pos x="16" y="33"/>
                    </a:cxn>
                    <a:cxn ang="0">
                      <a:pos x="8" y="21"/>
                    </a:cxn>
                    <a:cxn ang="0">
                      <a:pos x="0" y="9"/>
                    </a:cxn>
                    <a:cxn ang="0">
                      <a:pos x="16" y="3"/>
                    </a:cxn>
                    <a:cxn ang="0">
                      <a:pos x="30" y="23"/>
                    </a:cxn>
                    <a:cxn ang="0">
                      <a:pos x="28" y="31"/>
                    </a:cxn>
                    <a:cxn ang="0">
                      <a:pos x="16" y="3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238" name="Freeform 125"/>
                <p:cNvSpPr>
                  <a:spLocks/>
                </p:cNvSpPr>
                <p:nvPr userDrawn="1"/>
              </p:nvSpPr>
              <p:spPr bwMode="ltGray">
                <a:xfrm>
                  <a:off x="2435" y="2339"/>
                  <a:ext cx="28" cy="19"/>
                </a:xfrm>
                <a:custGeom>
                  <a:avLst/>
                  <a:gdLst/>
                  <a:ahLst/>
                  <a:cxnLst>
                    <a:cxn ang="0">
                      <a:pos x="15" y="16"/>
                    </a:cxn>
                    <a:cxn ang="0">
                      <a:pos x="3" y="8"/>
                    </a:cxn>
                    <a:cxn ang="0">
                      <a:pos x="15" y="0"/>
                    </a:cxn>
                    <a:cxn ang="0">
                      <a:pos x="15" y="16"/>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239" name="Freeform 126"/>
                <p:cNvSpPr>
                  <a:spLocks/>
                </p:cNvSpPr>
                <p:nvPr userDrawn="1"/>
              </p:nvSpPr>
              <p:spPr bwMode="ltGray">
                <a:xfrm>
                  <a:off x="2302" y="2363"/>
                  <a:ext cx="81" cy="57"/>
                </a:xfrm>
                <a:custGeom>
                  <a:avLst/>
                  <a:gdLst/>
                  <a:ahLst/>
                  <a:cxnLst>
                    <a:cxn ang="0">
                      <a:pos x="14" y="24"/>
                    </a:cxn>
                    <a:cxn ang="0">
                      <a:pos x="30" y="4"/>
                    </a:cxn>
                    <a:cxn ang="0">
                      <a:pos x="42" y="0"/>
                    </a:cxn>
                    <a:cxn ang="0">
                      <a:pos x="58" y="12"/>
                    </a:cxn>
                    <a:cxn ang="0">
                      <a:pos x="32" y="26"/>
                    </a:cxn>
                    <a:cxn ang="0">
                      <a:pos x="12" y="46"/>
                    </a:cxn>
                    <a:cxn ang="0">
                      <a:pos x="8" y="20"/>
                    </a:cxn>
                    <a:cxn ang="0">
                      <a:pos x="12" y="14"/>
                    </a:cxn>
                    <a:cxn ang="0">
                      <a:pos x="14" y="24"/>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240" name="Freeform 127"/>
                <p:cNvSpPr>
                  <a:spLocks/>
                </p:cNvSpPr>
                <p:nvPr userDrawn="1"/>
              </p:nvSpPr>
              <p:spPr bwMode="ltGray">
                <a:xfrm>
                  <a:off x="2216" y="2357"/>
                  <a:ext cx="82" cy="60"/>
                </a:xfrm>
                <a:custGeom>
                  <a:avLst/>
                  <a:gdLst/>
                  <a:ahLst/>
                  <a:cxnLst>
                    <a:cxn ang="0">
                      <a:pos x="0" y="31"/>
                    </a:cxn>
                    <a:cxn ang="0">
                      <a:pos x="18" y="25"/>
                    </a:cxn>
                    <a:cxn ang="0">
                      <a:pos x="52" y="1"/>
                    </a:cxn>
                    <a:cxn ang="0">
                      <a:pos x="64" y="3"/>
                    </a:cxn>
                    <a:cxn ang="0">
                      <a:pos x="50" y="19"/>
                    </a:cxn>
                    <a:cxn ang="0">
                      <a:pos x="28" y="33"/>
                    </a:cxn>
                    <a:cxn ang="0">
                      <a:pos x="22" y="47"/>
                    </a:cxn>
                    <a:cxn ang="0">
                      <a:pos x="16" y="45"/>
                    </a:cxn>
                    <a:cxn ang="0">
                      <a:pos x="12" y="39"/>
                    </a:cxn>
                    <a:cxn ang="0">
                      <a:pos x="0" y="35"/>
                    </a:cxn>
                    <a:cxn ang="0">
                      <a:pos x="0" y="3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241" name="Freeform 128"/>
                <p:cNvSpPr>
                  <a:spLocks/>
                </p:cNvSpPr>
                <p:nvPr userDrawn="1"/>
              </p:nvSpPr>
              <p:spPr bwMode="ltGray">
                <a:xfrm>
                  <a:off x="1760" y="2031"/>
                  <a:ext cx="438" cy="348"/>
                </a:xfrm>
                <a:custGeom>
                  <a:avLst/>
                  <a:gdLst/>
                  <a:ahLst/>
                  <a:cxnLst>
                    <a:cxn ang="0">
                      <a:pos x="10" y="4"/>
                    </a:cxn>
                    <a:cxn ang="0">
                      <a:pos x="36" y="18"/>
                    </a:cxn>
                    <a:cxn ang="0">
                      <a:pos x="46" y="30"/>
                    </a:cxn>
                    <a:cxn ang="0">
                      <a:pos x="76" y="52"/>
                    </a:cxn>
                    <a:cxn ang="0">
                      <a:pos x="92" y="66"/>
                    </a:cxn>
                    <a:cxn ang="0">
                      <a:pos x="122" y="98"/>
                    </a:cxn>
                    <a:cxn ang="0">
                      <a:pos x="136" y="128"/>
                    </a:cxn>
                    <a:cxn ang="0">
                      <a:pos x="148" y="132"/>
                    </a:cxn>
                    <a:cxn ang="0">
                      <a:pos x="154" y="150"/>
                    </a:cxn>
                    <a:cxn ang="0">
                      <a:pos x="176" y="152"/>
                    </a:cxn>
                    <a:cxn ang="0">
                      <a:pos x="170" y="196"/>
                    </a:cxn>
                    <a:cxn ang="0">
                      <a:pos x="180" y="224"/>
                    </a:cxn>
                    <a:cxn ang="0">
                      <a:pos x="198" y="232"/>
                    </a:cxn>
                    <a:cxn ang="0">
                      <a:pos x="216" y="234"/>
                    </a:cxn>
                    <a:cxn ang="0">
                      <a:pos x="236" y="242"/>
                    </a:cxn>
                    <a:cxn ang="0">
                      <a:pos x="254" y="236"/>
                    </a:cxn>
                    <a:cxn ang="0">
                      <a:pos x="272" y="248"/>
                    </a:cxn>
                    <a:cxn ang="0">
                      <a:pos x="296" y="256"/>
                    </a:cxn>
                    <a:cxn ang="0">
                      <a:pos x="314" y="264"/>
                    </a:cxn>
                    <a:cxn ang="0">
                      <a:pos x="352" y="266"/>
                    </a:cxn>
                    <a:cxn ang="0">
                      <a:pos x="342" y="274"/>
                    </a:cxn>
                    <a:cxn ang="0">
                      <a:pos x="322" y="272"/>
                    </a:cxn>
                    <a:cxn ang="0">
                      <a:pos x="300" y="270"/>
                    </a:cxn>
                    <a:cxn ang="0">
                      <a:pos x="288" y="266"/>
                    </a:cxn>
                    <a:cxn ang="0">
                      <a:pos x="252" y="264"/>
                    </a:cxn>
                    <a:cxn ang="0">
                      <a:pos x="234" y="260"/>
                    </a:cxn>
                    <a:cxn ang="0">
                      <a:pos x="172" y="242"/>
                    </a:cxn>
                    <a:cxn ang="0">
                      <a:pos x="160" y="216"/>
                    </a:cxn>
                    <a:cxn ang="0">
                      <a:pos x="126" y="200"/>
                    </a:cxn>
                    <a:cxn ang="0">
                      <a:pos x="108" y="186"/>
                    </a:cxn>
                    <a:cxn ang="0">
                      <a:pos x="94" y="158"/>
                    </a:cxn>
                    <a:cxn ang="0">
                      <a:pos x="68" y="108"/>
                    </a:cxn>
                    <a:cxn ang="0">
                      <a:pos x="64" y="102"/>
                    </a:cxn>
                    <a:cxn ang="0">
                      <a:pos x="58" y="100"/>
                    </a:cxn>
                    <a:cxn ang="0">
                      <a:pos x="54" y="88"/>
                    </a:cxn>
                    <a:cxn ang="0">
                      <a:pos x="38" y="58"/>
                    </a:cxn>
                    <a:cxn ang="0">
                      <a:pos x="20" y="40"/>
                    </a:cxn>
                    <a:cxn ang="0">
                      <a:pos x="4" y="22"/>
                    </a:cxn>
                    <a:cxn ang="0">
                      <a:pos x="10" y="2"/>
                    </a:cxn>
                    <a:cxn ang="0">
                      <a:pos x="10" y="4"/>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242" name="Freeform 129"/>
                <p:cNvSpPr>
                  <a:spLocks/>
                </p:cNvSpPr>
                <p:nvPr userDrawn="1"/>
              </p:nvSpPr>
              <p:spPr bwMode="ltGray">
                <a:xfrm>
                  <a:off x="2030" y="2006"/>
                  <a:ext cx="193" cy="259"/>
                </a:xfrm>
                <a:custGeom>
                  <a:avLst/>
                  <a:gdLst/>
                  <a:ahLst/>
                  <a:cxnLst>
                    <a:cxn ang="0">
                      <a:pos x="54" y="66"/>
                    </a:cxn>
                    <a:cxn ang="0">
                      <a:pos x="66" y="58"/>
                    </a:cxn>
                    <a:cxn ang="0">
                      <a:pos x="68" y="52"/>
                    </a:cxn>
                    <a:cxn ang="0">
                      <a:pos x="80" y="44"/>
                    </a:cxn>
                    <a:cxn ang="0">
                      <a:pos x="106" y="22"/>
                    </a:cxn>
                    <a:cxn ang="0">
                      <a:pos x="112" y="4"/>
                    </a:cxn>
                    <a:cxn ang="0">
                      <a:pos x="124" y="0"/>
                    </a:cxn>
                    <a:cxn ang="0">
                      <a:pos x="150" y="28"/>
                    </a:cxn>
                    <a:cxn ang="0">
                      <a:pos x="146" y="44"/>
                    </a:cxn>
                    <a:cxn ang="0">
                      <a:pos x="126" y="64"/>
                    </a:cxn>
                    <a:cxn ang="0">
                      <a:pos x="132" y="94"/>
                    </a:cxn>
                    <a:cxn ang="0">
                      <a:pos x="142" y="110"/>
                    </a:cxn>
                    <a:cxn ang="0">
                      <a:pos x="146" y="128"/>
                    </a:cxn>
                    <a:cxn ang="0">
                      <a:pos x="128" y="128"/>
                    </a:cxn>
                    <a:cxn ang="0">
                      <a:pos x="116" y="146"/>
                    </a:cxn>
                    <a:cxn ang="0">
                      <a:pos x="104" y="156"/>
                    </a:cxn>
                    <a:cxn ang="0">
                      <a:pos x="100" y="198"/>
                    </a:cxn>
                    <a:cxn ang="0">
                      <a:pos x="88" y="202"/>
                    </a:cxn>
                    <a:cxn ang="0">
                      <a:pos x="82" y="206"/>
                    </a:cxn>
                    <a:cxn ang="0">
                      <a:pos x="76" y="202"/>
                    </a:cxn>
                    <a:cxn ang="0">
                      <a:pos x="72" y="190"/>
                    </a:cxn>
                    <a:cxn ang="0">
                      <a:pos x="60" y="186"/>
                    </a:cxn>
                    <a:cxn ang="0">
                      <a:pos x="42" y="194"/>
                    </a:cxn>
                    <a:cxn ang="0">
                      <a:pos x="28" y="186"/>
                    </a:cxn>
                    <a:cxn ang="0">
                      <a:pos x="10" y="148"/>
                    </a:cxn>
                    <a:cxn ang="0">
                      <a:pos x="4" y="130"/>
                    </a:cxn>
                    <a:cxn ang="0">
                      <a:pos x="0" y="118"/>
                    </a:cxn>
                    <a:cxn ang="0">
                      <a:pos x="20" y="96"/>
                    </a:cxn>
                    <a:cxn ang="0">
                      <a:pos x="32" y="104"/>
                    </a:cxn>
                    <a:cxn ang="0">
                      <a:pos x="34" y="80"/>
                    </a:cxn>
                    <a:cxn ang="0">
                      <a:pos x="52" y="70"/>
                    </a:cxn>
                    <a:cxn ang="0">
                      <a:pos x="54" y="66"/>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243" name="Freeform 130"/>
                <p:cNvSpPr>
                  <a:spLocks/>
                </p:cNvSpPr>
                <p:nvPr userDrawn="1"/>
              </p:nvSpPr>
              <p:spPr bwMode="ltGray">
                <a:xfrm>
                  <a:off x="2218" y="2126"/>
                  <a:ext cx="136" cy="45"/>
                </a:xfrm>
                <a:custGeom>
                  <a:avLst/>
                  <a:gdLst/>
                  <a:ahLst/>
                  <a:cxnLst>
                    <a:cxn ang="0">
                      <a:pos x="4" y="32"/>
                    </a:cxn>
                    <a:cxn ang="0">
                      <a:pos x="18" y="10"/>
                    </a:cxn>
                    <a:cxn ang="0">
                      <a:pos x="46" y="20"/>
                    </a:cxn>
                    <a:cxn ang="0">
                      <a:pos x="72" y="14"/>
                    </a:cxn>
                    <a:cxn ang="0">
                      <a:pos x="90" y="0"/>
                    </a:cxn>
                    <a:cxn ang="0">
                      <a:pos x="76" y="26"/>
                    </a:cxn>
                    <a:cxn ang="0">
                      <a:pos x="60" y="38"/>
                    </a:cxn>
                    <a:cxn ang="0">
                      <a:pos x="42" y="32"/>
                    </a:cxn>
                    <a:cxn ang="0">
                      <a:pos x="14" y="30"/>
                    </a:cxn>
                    <a:cxn ang="0">
                      <a:pos x="4" y="32"/>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244" name="Freeform 131"/>
                <p:cNvSpPr>
                  <a:spLocks/>
                </p:cNvSpPr>
                <p:nvPr userDrawn="1"/>
              </p:nvSpPr>
              <p:spPr bwMode="ltGray">
                <a:xfrm>
                  <a:off x="2211" y="2182"/>
                  <a:ext cx="94" cy="133"/>
                </a:xfrm>
                <a:custGeom>
                  <a:avLst/>
                  <a:gdLst/>
                  <a:ahLst/>
                  <a:cxnLst>
                    <a:cxn ang="0">
                      <a:pos x="8" y="18"/>
                    </a:cxn>
                    <a:cxn ang="0">
                      <a:pos x="18" y="0"/>
                    </a:cxn>
                    <a:cxn ang="0">
                      <a:pos x="34" y="18"/>
                    </a:cxn>
                    <a:cxn ang="0">
                      <a:pos x="62" y="4"/>
                    </a:cxn>
                    <a:cxn ang="0">
                      <a:pos x="46" y="34"/>
                    </a:cxn>
                    <a:cxn ang="0">
                      <a:pos x="54" y="48"/>
                    </a:cxn>
                    <a:cxn ang="0">
                      <a:pos x="58" y="60"/>
                    </a:cxn>
                    <a:cxn ang="0">
                      <a:pos x="46" y="74"/>
                    </a:cxn>
                    <a:cxn ang="0">
                      <a:pos x="34" y="60"/>
                    </a:cxn>
                    <a:cxn ang="0">
                      <a:pos x="22" y="48"/>
                    </a:cxn>
                    <a:cxn ang="0">
                      <a:pos x="28" y="68"/>
                    </a:cxn>
                    <a:cxn ang="0">
                      <a:pos x="30" y="74"/>
                    </a:cxn>
                    <a:cxn ang="0">
                      <a:pos x="20" y="104"/>
                    </a:cxn>
                    <a:cxn ang="0">
                      <a:pos x="12" y="102"/>
                    </a:cxn>
                    <a:cxn ang="0">
                      <a:pos x="8" y="90"/>
                    </a:cxn>
                    <a:cxn ang="0">
                      <a:pos x="0" y="54"/>
                    </a:cxn>
                    <a:cxn ang="0">
                      <a:pos x="2" y="30"/>
                    </a:cxn>
                    <a:cxn ang="0">
                      <a:pos x="8" y="18"/>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245" name="Freeform 132"/>
                <p:cNvSpPr>
                  <a:spLocks/>
                </p:cNvSpPr>
                <p:nvPr userDrawn="1"/>
              </p:nvSpPr>
              <p:spPr bwMode="ltGray">
                <a:xfrm>
                  <a:off x="2368" y="2111"/>
                  <a:ext cx="46" cy="79"/>
                </a:xfrm>
                <a:custGeom>
                  <a:avLst/>
                  <a:gdLst/>
                  <a:ahLst/>
                  <a:cxnLst>
                    <a:cxn ang="0">
                      <a:pos x="3" y="28"/>
                    </a:cxn>
                    <a:cxn ang="0">
                      <a:pos x="13" y="0"/>
                    </a:cxn>
                    <a:cxn ang="0">
                      <a:pos x="15" y="28"/>
                    </a:cxn>
                    <a:cxn ang="0">
                      <a:pos x="37" y="38"/>
                    </a:cxn>
                    <a:cxn ang="0">
                      <a:pos x="19" y="44"/>
                    </a:cxn>
                    <a:cxn ang="0">
                      <a:pos x="5" y="58"/>
                    </a:cxn>
                    <a:cxn ang="0">
                      <a:pos x="1" y="34"/>
                    </a:cxn>
                    <a:cxn ang="0">
                      <a:pos x="3" y="28"/>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246" name="Freeform 133"/>
                <p:cNvSpPr>
                  <a:spLocks/>
                </p:cNvSpPr>
                <p:nvPr userDrawn="1"/>
              </p:nvSpPr>
              <p:spPr bwMode="ltGray">
                <a:xfrm>
                  <a:off x="2378" y="2230"/>
                  <a:ext cx="60" cy="36"/>
                </a:xfrm>
                <a:custGeom>
                  <a:avLst/>
                  <a:gdLst/>
                  <a:ahLst/>
                  <a:cxnLst>
                    <a:cxn ang="0">
                      <a:pos x="7" y="0"/>
                    </a:cxn>
                    <a:cxn ang="0">
                      <a:pos x="29" y="0"/>
                    </a:cxn>
                    <a:cxn ang="0">
                      <a:pos x="49" y="16"/>
                    </a:cxn>
                    <a:cxn ang="0">
                      <a:pos x="35" y="14"/>
                    </a:cxn>
                    <a:cxn ang="0">
                      <a:pos x="3" y="16"/>
                    </a:cxn>
                    <a:cxn ang="0">
                      <a:pos x="7" y="0"/>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247" name="Freeform 134"/>
                <p:cNvSpPr>
                  <a:spLocks/>
                </p:cNvSpPr>
                <p:nvPr userDrawn="1"/>
              </p:nvSpPr>
              <p:spPr bwMode="ltGray">
                <a:xfrm>
                  <a:off x="2440" y="2174"/>
                  <a:ext cx="75" cy="61"/>
                </a:xfrm>
                <a:custGeom>
                  <a:avLst/>
                  <a:gdLst/>
                  <a:ahLst/>
                  <a:cxnLst>
                    <a:cxn ang="0">
                      <a:pos x="21" y="38"/>
                    </a:cxn>
                    <a:cxn ang="0">
                      <a:pos x="15" y="26"/>
                    </a:cxn>
                    <a:cxn ang="0">
                      <a:pos x="3" y="22"/>
                    </a:cxn>
                    <a:cxn ang="0">
                      <a:pos x="13" y="8"/>
                    </a:cxn>
                    <a:cxn ang="0">
                      <a:pos x="25" y="0"/>
                    </a:cxn>
                    <a:cxn ang="0">
                      <a:pos x="49" y="10"/>
                    </a:cxn>
                    <a:cxn ang="0">
                      <a:pos x="53" y="20"/>
                    </a:cxn>
                    <a:cxn ang="0">
                      <a:pos x="61" y="32"/>
                    </a:cxn>
                    <a:cxn ang="0">
                      <a:pos x="41" y="38"/>
                    </a:cxn>
                    <a:cxn ang="0">
                      <a:pos x="23" y="44"/>
                    </a:cxn>
                    <a:cxn ang="0">
                      <a:pos x="21" y="38"/>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248" name="Freeform 135"/>
                <p:cNvSpPr>
                  <a:spLocks/>
                </p:cNvSpPr>
                <p:nvPr userDrawn="1"/>
              </p:nvSpPr>
              <p:spPr bwMode="ltGray">
                <a:xfrm>
                  <a:off x="2461" y="2202"/>
                  <a:ext cx="353" cy="229"/>
                </a:xfrm>
                <a:custGeom>
                  <a:avLst/>
                  <a:gdLst/>
                  <a:ahLst/>
                  <a:cxnLst>
                    <a:cxn ang="0">
                      <a:pos x="46" y="28"/>
                    </a:cxn>
                    <a:cxn ang="0">
                      <a:pos x="36" y="14"/>
                    </a:cxn>
                    <a:cxn ang="0">
                      <a:pos x="26" y="30"/>
                    </a:cxn>
                    <a:cxn ang="0">
                      <a:pos x="0" y="24"/>
                    </a:cxn>
                    <a:cxn ang="0">
                      <a:pos x="10" y="42"/>
                    </a:cxn>
                    <a:cxn ang="0">
                      <a:pos x="16" y="62"/>
                    </a:cxn>
                    <a:cxn ang="0">
                      <a:pos x="24" y="48"/>
                    </a:cxn>
                    <a:cxn ang="0">
                      <a:pos x="30" y="44"/>
                    </a:cxn>
                    <a:cxn ang="0">
                      <a:pos x="48" y="56"/>
                    </a:cxn>
                    <a:cxn ang="0">
                      <a:pos x="70" y="62"/>
                    </a:cxn>
                    <a:cxn ang="0">
                      <a:pos x="88" y="72"/>
                    </a:cxn>
                    <a:cxn ang="0">
                      <a:pos x="106" y="102"/>
                    </a:cxn>
                    <a:cxn ang="0">
                      <a:pos x="104" y="122"/>
                    </a:cxn>
                    <a:cxn ang="0">
                      <a:pos x="98" y="134"/>
                    </a:cxn>
                    <a:cxn ang="0">
                      <a:pos x="122" y="128"/>
                    </a:cxn>
                    <a:cxn ang="0">
                      <a:pos x="140" y="140"/>
                    </a:cxn>
                    <a:cxn ang="0">
                      <a:pos x="168" y="148"/>
                    </a:cxn>
                    <a:cxn ang="0">
                      <a:pos x="174" y="146"/>
                    </a:cxn>
                    <a:cxn ang="0">
                      <a:pos x="168" y="134"/>
                    </a:cxn>
                    <a:cxn ang="0">
                      <a:pos x="178" y="136"/>
                    </a:cxn>
                    <a:cxn ang="0">
                      <a:pos x="186" y="118"/>
                    </a:cxn>
                    <a:cxn ang="0">
                      <a:pos x="202" y="122"/>
                    </a:cxn>
                    <a:cxn ang="0">
                      <a:pos x="214" y="130"/>
                    </a:cxn>
                    <a:cxn ang="0">
                      <a:pos x="244" y="168"/>
                    </a:cxn>
                    <a:cxn ang="0">
                      <a:pos x="262" y="178"/>
                    </a:cxn>
                    <a:cxn ang="0">
                      <a:pos x="284" y="170"/>
                    </a:cxn>
                    <a:cxn ang="0">
                      <a:pos x="268" y="160"/>
                    </a:cxn>
                    <a:cxn ang="0">
                      <a:pos x="256" y="138"/>
                    </a:cxn>
                    <a:cxn ang="0">
                      <a:pos x="250" y="132"/>
                    </a:cxn>
                    <a:cxn ang="0">
                      <a:pos x="248" y="122"/>
                    </a:cxn>
                    <a:cxn ang="0">
                      <a:pos x="236" y="116"/>
                    </a:cxn>
                    <a:cxn ang="0">
                      <a:pos x="240" y="96"/>
                    </a:cxn>
                    <a:cxn ang="0">
                      <a:pos x="220" y="86"/>
                    </a:cxn>
                    <a:cxn ang="0">
                      <a:pos x="210" y="70"/>
                    </a:cxn>
                    <a:cxn ang="0">
                      <a:pos x="190" y="54"/>
                    </a:cxn>
                    <a:cxn ang="0">
                      <a:pos x="168" y="38"/>
                    </a:cxn>
                    <a:cxn ang="0">
                      <a:pos x="156" y="34"/>
                    </a:cxn>
                    <a:cxn ang="0">
                      <a:pos x="120" y="16"/>
                    </a:cxn>
                    <a:cxn ang="0">
                      <a:pos x="102" y="4"/>
                    </a:cxn>
                    <a:cxn ang="0">
                      <a:pos x="96" y="0"/>
                    </a:cxn>
                    <a:cxn ang="0">
                      <a:pos x="70" y="10"/>
                    </a:cxn>
                    <a:cxn ang="0">
                      <a:pos x="56" y="32"/>
                    </a:cxn>
                    <a:cxn ang="0">
                      <a:pos x="46" y="28"/>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249" name="Freeform 136"/>
                <p:cNvSpPr>
                  <a:spLocks/>
                </p:cNvSpPr>
                <p:nvPr userDrawn="1"/>
              </p:nvSpPr>
              <p:spPr bwMode="ltGray">
                <a:xfrm>
                  <a:off x="2766" y="2227"/>
                  <a:ext cx="99" cy="98"/>
                </a:xfrm>
                <a:custGeom>
                  <a:avLst/>
                  <a:gdLst/>
                  <a:ahLst/>
                  <a:cxnLst>
                    <a:cxn ang="0">
                      <a:pos x="1" y="58"/>
                    </a:cxn>
                    <a:cxn ang="0">
                      <a:pos x="27" y="60"/>
                    </a:cxn>
                    <a:cxn ang="0">
                      <a:pos x="45" y="48"/>
                    </a:cxn>
                    <a:cxn ang="0">
                      <a:pos x="57" y="30"/>
                    </a:cxn>
                    <a:cxn ang="0">
                      <a:pos x="43" y="14"/>
                    </a:cxn>
                    <a:cxn ang="0">
                      <a:pos x="43" y="4"/>
                    </a:cxn>
                    <a:cxn ang="0">
                      <a:pos x="71" y="26"/>
                    </a:cxn>
                    <a:cxn ang="0">
                      <a:pos x="67" y="54"/>
                    </a:cxn>
                    <a:cxn ang="0">
                      <a:pos x="33" y="78"/>
                    </a:cxn>
                    <a:cxn ang="0">
                      <a:pos x="9" y="66"/>
                    </a:cxn>
                    <a:cxn ang="0">
                      <a:pos x="3" y="62"/>
                    </a:cxn>
                    <a:cxn ang="0">
                      <a:pos x="1" y="58"/>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250" name="Freeform 137"/>
                <p:cNvSpPr>
                  <a:spLocks/>
                </p:cNvSpPr>
                <p:nvPr userDrawn="1"/>
              </p:nvSpPr>
              <p:spPr bwMode="ltGray">
                <a:xfrm>
                  <a:off x="2971" y="2018"/>
                  <a:ext cx="21" cy="24"/>
                </a:xfrm>
                <a:custGeom>
                  <a:avLst/>
                  <a:gdLst/>
                  <a:ahLst/>
                  <a:cxnLst>
                    <a:cxn ang="0">
                      <a:pos x="3" y="4"/>
                    </a:cxn>
                    <a:cxn ang="0">
                      <a:pos x="3" y="14"/>
                    </a:cxn>
                    <a:cxn ang="0">
                      <a:pos x="3" y="4"/>
                    </a:cxn>
                  </a:cxnLst>
                  <a:rect l="0" t="0" r="r" b="b"/>
                  <a:pathLst>
                    <a:path w="17" h="18">
                      <a:moveTo>
                        <a:pt x="3" y="4"/>
                      </a:moveTo>
                      <a:cubicBezTo>
                        <a:pt x="17" y="7"/>
                        <a:pt x="16" y="18"/>
                        <a:pt x="3" y="14"/>
                      </a:cubicBezTo>
                      <a:cubicBezTo>
                        <a:pt x="0" y="6"/>
                        <a:pt x="7" y="0"/>
                        <a:pt x="3" y="4"/>
                      </a:cubicBez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251" name="Freeform 138"/>
                <p:cNvSpPr>
                  <a:spLocks/>
                </p:cNvSpPr>
                <p:nvPr userDrawn="1"/>
              </p:nvSpPr>
              <p:spPr bwMode="ltGray">
                <a:xfrm>
                  <a:off x="3091" y="2169"/>
                  <a:ext cx="29" cy="28"/>
                </a:xfrm>
                <a:custGeom>
                  <a:avLst/>
                  <a:gdLst/>
                  <a:ahLst/>
                  <a:cxnLst>
                    <a:cxn ang="0">
                      <a:pos x="8" y="14"/>
                    </a:cxn>
                    <a:cxn ang="0">
                      <a:pos x="14" y="0"/>
                    </a:cxn>
                    <a:cxn ang="0">
                      <a:pos x="14" y="22"/>
                    </a:cxn>
                    <a:cxn ang="0">
                      <a:pos x="8" y="14"/>
                    </a:cxn>
                  </a:cxnLst>
                  <a:rect l="0" t="0" r="r" b="b"/>
                  <a:pathLst>
                    <a:path w="26" h="22">
                      <a:moveTo>
                        <a:pt x="8" y="14"/>
                      </a:moveTo>
                      <a:cubicBezTo>
                        <a:pt x="5" y="6"/>
                        <a:pt x="5" y="3"/>
                        <a:pt x="14" y="0"/>
                      </a:cubicBezTo>
                      <a:cubicBezTo>
                        <a:pt x="26" y="4"/>
                        <a:pt x="23" y="16"/>
                        <a:pt x="14" y="22"/>
                      </a:cubicBezTo>
                      <a:cubicBezTo>
                        <a:pt x="0" y="17"/>
                        <a:pt x="13" y="3"/>
                        <a:pt x="8" y="14"/>
                      </a:cubicBez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252" name="Freeform 139"/>
                <p:cNvSpPr>
                  <a:spLocks/>
                </p:cNvSpPr>
                <p:nvPr userDrawn="1"/>
              </p:nvSpPr>
              <p:spPr bwMode="ltGray">
                <a:xfrm>
                  <a:off x="2699" y="1828"/>
                  <a:ext cx="25" cy="19"/>
                </a:xfrm>
                <a:custGeom>
                  <a:avLst/>
                  <a:gdLst/>
                  <a:ahLst/>
                  <a:cxnLst>
                    <a:cxn ang="0">
                      <a:pos x="7" y="12"/>
                    </a:cxn>
                    <a:cxn ang="0">
                      <a:pos x="17" y="2"/>
                    </a:cxn>
                    <a:cxn ang="0">
                      <a:pos x="9" y="12"/>
                    </a:cxn>
                    <a:cxn ang="0">
                      <a:pos x="7" y="12"/>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253" name="Freeform 140"/>
                <p:cNvSpPr>
                  <a:spLocks/>
                </p:cNvSpPr>
                <p:nvPr userDrawn="1"/>
              </p:nvSpPr>
              <p:spPr bwMode="ltGray">
                <a:xfrm>
                  <a:off x="2494" y="1988"/>
                  <a:ext cx="25" cy="19"/>
                </a:xfrm>
                <a:custGeom>
                  <a:avLst/>
                  <a:gdLst/>
                  <a:ahLst/>
                  <a:cxnLst>
                    <a:cxn ang="0">
                      <a:pos x="7" y="12"/>
                    </a:cxn>
                    <a:cxn ang="0">
                      <a:pos x="15" y="2"/>
                    </a:cxn>
                    <a:cxn ang="0">
                      <a:pos x="15" y="14"/>
                    </a:cxn>
                    <a:cxn ang="0">
                      <a:pos x="7" y="12"/>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254" name="Freeform 141"/>
                <p:cNvSpPr>
                  <a:spLocks/>
                </p:cNvSpPr>
                <p:nvPr userDrawn="1"/>
              </p:nvSpPr>
              <p:spPr bwMode="ltGray">
                <a:xfrm>
                  <a:off x="2270" y="1941"/>
                  <a:ext cx="99" cy="100"/>
                </a:xfrm>
                <a:custGeom>
                  <a:avLst/>
                  <a:gdLst/>
                  <a:ahLst/>
                  <a:cxnLst>
                    <a:cxn ang="0">
                      <a:pos x="0" y="50"/>
                    </a:cxn>
                    <a:cxn ang="0">
                      <a:pos x="14" y="24"/>
                    </a:cxn>
                    <a:cxn ang="0">
                      <a:pos x="26" y="20"/>
                    </a:cxn>
                    <a:cxn ang="0">
                      <a:pos x="48" y="18"/>
                    </a:cxn>
                    <a:cxn ang="0">
                      <a:pos x="58" y="0"/>
                    </a:cxn>
                    <a:cxn ang="0">
                      <a:pos x="80" y="40"/>
                    </a:cxn>
                    <a:cxn ang="0">
                      <a:pos x="70" y="56"/>
                    </a:cxn>
                    <a:cxn ang="0">
                      <a:pos x="54" y="62"/>
                    </a:cxn>
                    <a:cxn ang="0">
                      <a:pos x="48" y="80"/>
                    </a:cxn>
                    <a:cxn ang="0">
                      <a:pos x="32" y="68"/>
                    </a:cxn>
                    <a:cxn ang="0">
                      <a:pos x="38" y="52"/>
                    </a:cxn>
                    <a:cxn ang="0">
                      <a:pos x="30" y="28"/>
                    </a:cxn>
                    <a:cxn ang="0">
                      <a:pos x="20" y="48"/>
                    </a:cxn>
                    <a:cxn ang="0">
                      <a:pos x="8" y="56"/>
                    </a:cxn>
                    <a:cxn ang="0">
                      <a:pos x="0" y="50"/>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255" name="Freeform 142"/>
                <p:cNvSpPr>
                  <a:spLocks/>
                </p:cNvSpPr>
                <p:nvPr userDrawn="1"/>
              </p:nvSpPr>
              <p:spPr bwMode="ltGray">
                <a:xfrm>
                  <a:off x="2236" y="1724"/>
                  <a:ext cx="118" cy="220"/>
                </a:xfrm>
                <a:custGeom>
                  <a:avLst/>
                  <a:gdLst/>
                  <a:ahLst/>
                  <a:cxnLst>
                    <a:cxn ang="0">
                      <a:pos x="14" y="96"/>
                    </a:cxn>
                    <a:cxn ang="0">
                      <a:pos x="26" y="128"/>
                    </a:cxn>
                    <a:cxn ang="0">
                      <a:pos x="32" y="108"/>
                    </a:cxn>
                    <a:cxn ang="0">
                      <a:pos x="52" y="100"/>
                    </a:cxn>
                    <a:cxn ang="0">
                      <a:pos x="46" y="124"/>
                    </a:cxn>
                    <a:cxn ang="0">
                      <a:pos x="66" y="126"/>
                    </a:cxn>
                    <a:cxn ang="0">
                      <a:pos x="76" y="142"/>
                    </a:cxn>
                    <a:cxn ang="0">
                      <a:pos x="58" y="148"/>
                    </a:cxn>
                    <a:cxn ang="0">
                      <a:pos x="74" y="174"/>
                    </a:cxn>
                    <a:cxn ang="0">
                      <a:pos x="84" y="154"/>
                    </a:cxn>
                    <a:cxn ang="0">
                      <a:pos x="82" y="112"/>
                    </a:cxn>
                    <a:cxn ang="0">
                      <a:pos x="60" y="106"/>
                    </a:cxn>
                    <a:cxn ang="0">
                      <a:pos x="50" y="82"/>
                    </a:cxn>
                    <a:cxn ang="0">
                      <a:pos x="34" y="82"/>
                    </a:cxn>
                    <a:cxn ang="0">
                      <a:pos x="30" y="70"/>
                    </a:cxn>
                    <a:cxn ang="0">
                      <a:pos x="42" y="42"/>
                    </a:cxn>
                    <a:cxn ang="0">
                      <a:pos x="30" y="0"/>
                    </a:cxn>
                    <a:cxn ang="0">
                      <a:pos x="18" y="22"/>
                    </a:cxn>
                    <a:cxn ang="0">
                      <a:pos x="4" y="46"/>
                    </a:cxn>
                    <a:cxn ang="0">
                      <a:pos x="14" y="76"/>
                    </a:cxn>
                    <a:cxn ang="0">
                      <a:pos x="14" y="96"/>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256" name="Freeform 143"/>
                <p:cNvSpPr>
                  <a:spLocks/>
                </p:cNvSpPr>
                <p:nvPr userDrawn="1"/>
              </p:nvSpPr>
              <p:spPr bwMode="ltGray">
                <a:xfrm>
                  <a:off x="2268" y="1885"/>
                  <a:ext cx="39" cy="63"/>
                </a:xfrm>
                <a:custGeom>
                  <a:avLst/>
                  <a:gdLst/>
                  <a:ahLst/>
                  <a:cxnLst>
                    <a:cxn ang="0">
                      <a:pos x="6" y="24"/>
                    </a:cxn>
                    <a:cxn ang="0">
                      <a:pos x="12" y="0"/>
                    </a:cxn>
                    <a:cxn ang="0">
                      <a:pos x="20" y="16"/>
                    </a:cxn>
                    <a:cxn ang="0">
                      <a:pos x="22" y="24"/>
                    </a:cxn>
                    <a:cxn ang="0">
                      <a:pos x="28" y="26"/>
                    </a:cxn>
                    <a:cxn ang="0">
                      <a:pos x="32" y="38"/>
                    </a:cxn>
                    <a:cxn ang="0">
                      <a:pos x="18" y="50"/>
                    </a:cxn>
                    <a:cxn ang="0">
                      <a:pos x="6" y="24"/>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257" name="Freeform 144"/>
                <p:cNvSpPr>
                  <a:spLocks/>
                </p:cNvSpPr>
                <p:nvPr userDrawn="1"/>
              </p:nvSpPr>
              <p:spPr bwMode="ltGray">
                <a:xfrm>
                  <a:off x="2186" y="1901"/>
                  <a:ext cx="53" cy="62"/>
                </a:xfrm>
                <a:custGeom>
                  <a:avLst/>
                  <a:gdLst/>
                  <a:ahLst/>
                  <a:cxnLst>
                    <a:cxn ang="0">
                      <a:pos x="0" y="44"/>
                    </a:cxn>
                    <a:cxn ang="0">
                      <a:pos x="22" y="20"/>
                    </a:cxn>
                    <a:cxn ang="0">
                      <a:pos x="36" y="0"/>
                    </a:cxn>
                    <a:cxn ang="0">
                      <a:pos x="24" y="28"/>
                    </a:cxn>
                    <a:cxn ang="0">
                      <a:pos x="2" y="50"/>
                    </a:cxn>
                    <a:cxn ang="0">
                      <a:pos x="0" y="44"/>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258" name="Freeform 145"/>
                <p:cNvSpPr>
                  <a:spLocks/>
                </p:cNvSpPr>
                <p:nvPr userDrawn="1"/>
              </p:nvSpPr>
              <p:spPr bwMode="ltGray">
                <a:xfrm>
                  <a:off x="4822" y="1825"/>
                  <a:ext cx="1268" cy="1778"/>
                </a:xfrm>
                <a:custGeom>
                  <a:avLst/>
                  <a:gdLst/>
                  <a:ahLst/>
                  <a:cxnLst>
                    <a:cxn ang="0">
                      <a:pos x="396" y="66"/>
                    </a:cxn>
                    <a:cxn ang="0">
                      <a:pos x="447" y="0"/>
                    </a:cxn>
                    <a:cxn ang="0">
                      <a:pos x="462" y="18"/>
                    </a:cxn>
                    <a:cxn ang="0">
                      <a:pos x="489" y="15"/>
                    </a:cxn>
                    <a:cxn ang="0">
                      <a:pos x="534" y="27"/>
                    </a:cxn>
                    <a:cxn ang="0">
                      <a:pos x="573" y="33"/>
                    </a:cxn>
                    <a:cxn ang="0">
                      <a:pos x="615" y="27"/>
                    </a:cxn>
                    <a:cxn ang="0">
                      <a:pos x="669" y="111"/>
                    </a:cxn>
                    <a:cxn ang="0">
                      <a:pos x="708" y="129"/>
                    </a:cxn>
                    <a:cxn ang="0">
                      <a:pos x="756" y="135"/>
                    </a:cxn>
                    <a:cxn ang="0">
                      <a:pos x="783" y="171"/>
                    </a:cxn>
                    <a:cxn ang="0">
                      <a:pos x="804" y="228"/>
                    </a:cxn>
                    <a:cxn ang="0">
                      <a:pos x="786" y="270"/>
                    </a:cxn>
                    <a:cxn ang="0">
                      <a:pos x="834" y="294"/>
                    </a:cxn>
                    <a:cxn ang="0">
                      <a:pos x="891" y="318"/>
                    </a:cxn>
                    <a:cxn ang="0">
                      <a:pos x="894" y="333"/>
                    </a:cxn>
                    <a:cxn ang="0">
                      <a:pos x="921" y="324"/>
                    </a:cxn>
                    <a:cxn ang="0">
                      <a:pos x="990" y="378"/>
                    </a:cxn>
                    <a:cxn ang="0">
                      <a:pos x="1026" y="408"/>
                    </a:cxn>
                    <a:cxn ang="0">
                      <a:pos x="972" y="525"/>
                    </a:cxn>
                    <a:cxn ang="0">
                      <a:pos x="930" y="567"/>
                    </a:cxn>
                    <a:cxn ang="0">
                      <a:pos x="903" y="645"/>
                    </a:cxn>
                    <a:cxn ang="0">
                      <a:pos x="843" y="741"/>
                    </a:cxn>
                    <a:cxn ang="0">
                      <a:pos x="771" y="792"/>
                    </a:cxn>
                    <a:cxn ang="0">
                      <a:pos x="717" y="810"/>
                    </a:cxn>
                    <a:cxn ang="0">
                      <a:pos x="696" y="837"/>
                    </a:cxn>
                    <a:cxn ang="0">
                      <a:pos x="642" y="906"/>
                    </a:cxn>
                    <a:cxn ang="0">
                      <a:pos x="549" y="987"/>
                    </a:cxn>
                    <a:cxn ang="0">
                      <a:pos x="480" y="1023"/>
                    </a:cxn>
                    <a:cxn ang="0">
                      <a:pos x="459" y="1044"/>
                    </a:cxn>
                    <a:cxn ang="0">
                      <a:pos x="402" y="1098"/>
                    </a:cxn>
                    <a:cxn ang="0">
                      <a:pos x="333" y="1125"/>
                    </a:cxn>
                    <a:cxn ang="0">
                      <a:pos x="291" y="1125"/>
                    </a:cxn>
                    <a:cxn ang="0">
                      <a:pos x="282" y="1176"/>
                    </a:cxn>
                    <a:cxn ang="0">
                      <a:pos x="228" y="1218"/>
                    </a:cxn>
                    <a:cxn ang="0">
                      <a:pos x="174" y="1248"/>
                    </a:cxn>
                    <a:cxn ang="0">
                      <a:pos x="156" y="1284"/>
                    </a:cxn>
                    <a:cxn ang="0">
                      <a:pos x="117" y="1314"/>
                    </a:cxn>
                    <a:cxn ang="0">
                      <a:pos x="63" y="1347"/>
                    </a:cxn>
                    <a:cxn ang="0">
                      <a:pos x="54" y="1380"/>
                    </a:cxn>
                    <a:cxn ang="0">
                      <a:pos x="39" y="1410"/>
                    </a:cxn>
                    <a:cxn ang="0">
                      <a:pos x="18" y="1371"/>
                    </a:cxn>
                    <a:cxn ang="0">
                      <a:pos x="21" y="1332"/>
                    </a:cxn>
                    <a:cxn ang="0">
                      <a:pos x="105" y="1215"/>
                    </a:cxn>
                    <a:cxn ang="0">
                      <a:pos x="201" y="1095"/>
                    </a:cxn>
                    <a:cxn ang="0">
                      <a:pos x="234" y="1047"/>
                    </a:cxn>
                    <a:cxn ang="0">
                      <a:pos x="315" y="924"/>
                    </a:cxn>
                    <a:cxn ang="0">
                      <a:pos x="339" y="882"/>
                    </a:cxn>
                    <a:cxn ang="0">
                      <a:pos x="381" y="822"/>
                    </a:cxn>
                    <a:cxn ang="0">
                      <a:pos x="408" y="759"/>
                    </a:cxn>
                    <a:cxn ang="0">
                      <a:pos x="414" y="627"/>
                    </a:cxn>
                    <a:cxn ang="0">
                      <a:pos x="378" y="570"/>
                    </a:cxn>
                    <a:cxn ang="0">
                      <a:pos x="369" y="501"/>
                    </a:cxn>
                    <a:cxn ang="0">
                      <a:pos x="357" y="465"/>
                    </a:cxn>
                    <a:cxn ang="0">
                      <a:pos x="330" y="408"/>
                    </a:cxn>
                    <a:cxn ang="0">
                      <a:pos x="342" y="342"/>
                    </a:cxn>
                    <a:cxn ang="0">
                      <a:pos x="327" y="303"/>
                    </a:cxn>
                    <a:cxn ang="0">
                      <a:pos x="390" y="183"/>
                    </a:cxn>
                    <a:cxn ang="0">
                      <a:pos x="360" y="81"/>
                    </a:cxn>
                    <a:cxn ang="0">
                      <a:pos x="363" y="69"/>
                    </a:cxn>
                  </a:cxnLst>
                  <a:rect l="0" t="0" r="r" b="b"/>
                  <a:pathLst>
                    <a:path w="1026" h="1413">
                      <a:moveTo>
                        <a:pt x="363" y="69"/>
                      </a:moveTo>
                      <a:cubicBezTo>
                        <a:pt x="376" y="78"/>
                        <a:pt x="383" y="74"/>
                        <a:pt x="396" y="66"/>
                      </a:cubicBezTo>
                      <a:cubicBezTo>
                        <a:pt x="391" y="42"/>
                        <a:pt x="396" y="27"/>
                        <a:pt x="420" y="21"/>
                      </a:cubicBezTo>
                      <a:cubicBezTo>
                        <a:pt x="430" y="15"/>
                        <a:pt x="437" y="6"/>
                        <a:pt x="447" y="0"/>
                      </a:cubicBezTo>
                      <a:cubicBezTo>
                        <a:pt x="450" y="1"/>
                        <a:pt x="456" y="0"/>
                        <a:pt x="456" y="3"/>
                      </a:cubicBezTo>
                      <a:cubicBezTo>
                        <a:pt x="459" y="22"/>
                        <a:pt x="437" y="24"/>
                        <a:pt x="462" y="18"/>
                      </a:cubicBezTo>
                      <a:cubicBezTo>
                        <a:pt x="465" y="15"/>
                        <a:pt x="467" y="9"/>
                        <a:pt x="471" y="9"/>
                      </a:cubicBezTo>
                      <a:cubicBezTo>
                        <a:pt x="477" y="8"/>
                        <a:pt x="483" y="13"/>
                        <a:pt x="489" y="15"/>
                      </a:cubicBezTo>
                      <a:cubicBezTo>
                        <a:pt x="492" y="16"/>
                        <a:pt x="498" y="18"/>
                        <a:pt x="498" y="18"/>
                      </a:cubicBezTo>
                      <a:cubicBezTo>
                        <a:pt x="506" y="31"/>
                        <a:pt x="517" y="25"/>
                        <a:pt x="534" y="27"/>
                      </a:cubicBezTo>
                      <a:cubicBezTo>
                        <a:pt x="538" y="39"/>
                        <a:pt x="543" y="41"/>
                        <a:pt x="555" y="45"/>
                      </a:cubicBezTo>
                      <a:cubicBezTo>
                        <a:pt x="561" y="41"/>
                        <a:pt x="567" y="37"/>
                        <a:pt x="573" y="33"/>
                      </a:cubicBezTo>
                      <a:cubicBezTo>
                        <a:pt x="576" y="31"/>
                        <a:pt x="582" y="27"/>
                        <a:pt x="582" y="27"/>
                      </a:cubicBezTo>
                      <a:cubicBezTo>
                        <a:pt x="615" y="49"/>
                        <a:pt x="585" y="37"/>
                        <a:pt x="615" y="27"/>
                      </a:cubicBezTo>
                      <a:cubicBezTo>
                        <a:pt x="633" y="33"/>
                        <a:pt x="624" y="50"/>
                        <a:pt x="639" y="60"/>
                      </a:cubicBezTo>
                      <a:cubicBezTo>
                        <a:pt x="643" y="73"/>
                        <a:pt x="658" y="104"/>
                        <a:pt x="669" y="111"/>
                      </a:cubicBezTo>
                      <a:cubicBezTo>
                        <a:pt x="683" y="132"/>
                        <a:pt x="674" y="127"/>
                        <a:pt x="690" y="132"/>
                      </a:cubicBezTo>
                      <a:cubicBezTo>
                        <a:pt x="696" y="131"/>
                        <a:pt x="702" y="130"/>
                        <a:pt x="708" y="129"/>
                      </a:cubicBezTo>
                      <a:cubicBezTo>
                        <a:pt x="714" y="127"/>
                        <a:pt x="726" y="123"/>
                        <a:pt x="726" y="123"/>
                      </a:cubicBezTo>
                      <a:cubicBezTo>
                        <a:pt x="738" y="126"/>
                        <a:pt x="746" y="128"/>
                        <a:pt x="756" y="135"/>
                      </a:cubicBezTo>
                      <a:cubicBezTo>
                        <a:pt x="777" y="167"/>
                        <a:pt x="744" y="118"/>
                        <a:pt x="771" y="153"/>
                      </a:cubicBezTo>
                      <a:cubicBezTo>
                        <a:pt x="775" y="159"/>
                        <a:pt x="783" y="171"/>
                        <a:pt x="783" y="171"/>
                      </a:cubicBezTo>
                      <a:cubicBezTo>
                        <a:pt x="787" y="185"/>
                        <a:pt x="793" y="196"/>
                        <a:pt x="798" y="210"/>
                      </a:cubicBezTo>
                      <a:cubicBezTo>
                        <a:pt x="800" y="216"/>
                        <a:pt x="802" y="222"/>
                        <a:pt x="804" y="228"/>
                      </a:cubicBezTo>
                      <a:cubicBezTo>
                        <a:pt x="805" y="231"/>
                        <a:pt x="807" y="237"/>
                        <a:pt x="807" y="237"/>
                      </a:cubicBezTo>
                      <a:cubicBezTo>
                        <a:pt x="803" y="250"/>
                        <a:pt x="791" y="255"/>
                        <a:pt x="786" y="270"/>
                      </a:cubicBezTo>
                      <a:cubicBezTo>
                        <a:pt x="791" y="286"/>
                        <a:pt x="797" y="277"/>
                        <a:pt x="804" y="267"/>
                      </a:cubicBezTo>
                      <a:cubicBezTo>
                        <a:pt x="833" y="271"/>
                        <a:pt x="829" y="269"/>
                        <a:pt x="834" y="294"/>
                      </a:cubicBezTo>
                      <a:cubicBezTo>
                        <a:pt x="847" y="285"/>
                        <a:pt x="854" y="289"/>
                        <a:pt x="867" y="297"/>
                      </a:cubicBezTo>
                      <a:cubicBezTo>
                        <a:pt x="874" y="308"/>
                        <a:pt x="879" y="314"/>
                        <a:pt x="891" y="318"/>
                      </a:cubicBezTo>
                      <a:cubicBezTo>
                        <a:pt x="892" y="321"/>
                        <a:pt x="895" y="324"/>
                        <a:pt x="894" y="327"/>
                      </a:cubicBezTo>
                      <a:cubicBezTo>
                        <a:pt x="891" y="334"/>
                        <a:pt x="873" y="326"/>
                        <a:pt x="894" y="333"/>
                      </a:cubicBezTo>
                      <a:cubicBezTo>
                        <a:pt x="900" y="331"/>
                        <a:pt x="906" y="329"/>
                        <a:pt x="912" y="327"/>
                      </a:cubicBezTo>
                      <a:cubicBezTo>
                        <a:pt x="915" y="326"/>
                        <a:pt x="921" y="324"/>
                        <a:pt x="921" y="324"/>
                      </a:cubicBezTo>
                      <a:cubicBezTo>
                        <a:pt x="940" y="336"/>
                        <a:pt x="960" y="339"/>
                        <a:pt x="978" y="351"/>
                      </a:cubicBezTo>
                      <a:cubicBezTo>
                        <a:pt x="981" y="361"/>
                        <a:pt x="987" y="368"/>
                        <a:pt x="990" y="378"/>
                      </a:cubicBezTo>
                      <a:cubicBezTo>
                        <a:pt x="999" y="376"/>
                        <a:pt x="1010" y="370"/>
                        <a:pt x="1017" y="381"/>
                      </a:cubicBezTo>
                      <a:cubicBezTo>
                        <a:pt x="1022" y="389"/>
                        <a:pt x="1026" y="408"/>
                        <a:pt x="1026" y="408"/>
                      </a:cubicBezTo>
                      <a:cubicBezTo>
                        <a:pt x="1022" y="438"/>
                        <a:pt x="1023" y="471"/>
                        <a:pt x="996" y="489"/>
                      </a:cubicBezTo>
                      <a:cubicBezTo>
                        <a:pt x="991" y="497"/>
                        <a:pt x="976" y="514"/>
                        <a:pt x="972" y="525"/>
                      </a:cubicBezTo>
                      <a:cubicBezTo>
                        <a:pt x="970" y="531"/>
                        <a:pt x="972" y="541"/>
                        <a:pt x="966" y="543"/>
                      </a:cubicBezTo>
                      <a:cubicBezTo>
                        <a:pt x="951" y="548"/>
                        <a:pt x="943" y="558"/>
                        <a:pt x="930" y="567"/>
                      </a:cubicBezTo>
                      <a:cubicBezTo>
                        <a:pt x="925" y="583"/>
                        <a:pt x="916" y="596"/>
                        <a:pt x="912" y="612"/>
                      </a:cubicBezTo>
                      <a:cubicBezTo>
                        <a:pt x="909" y="623"/>
                        <a:pt x="909" y="635"/>
                        <a:pt x="903" y="645"/>
                      </a:cubicBezTo>
                      <a:cubicBezTo>
                        <a:pt x="899" y="651"/>
                        <a:pt x="893" y="656"/>
                        <a:pt x="891" y="663"/>
                      </a:cubicBezTo>
                      <a:cubicBezTo>
                        <a:pt x="881" y="692"/>
                        <a:pt x="870" y="723"/>
                        <a:pt x="843" y="741"/>
                      </a:cubicBezTo>
                      <a:cubicBezTo>
                        <a:pt x="837" y="758"/>
                        <a:pt x="830" y="759"/>
                        <a:pt x="816" y="768"/>
                      </a:cubicBezTo>
                      <a:cubicBezTo>
                        <a:pt x="805" y="784"/>
                        <a:pt x="789" y="787"/>
                        <a:pt x="771" y="792"/>
                      </a:cubicBezTo>
                      <a:cubicBezTo>
                        <a:pt x="750" y="806"/>
                        <a:pt x="760" y="802"/>
                        <a:pt x="744" y="807"/>
                      </a:cubicBezTo>
                      <a:cubicBezTo>
                        <a:pt x="735" y="804"/>
                        <a:pt x="717" y="810"/>
                        <a:pt x="717" y="810"/>
                      </a:cubicBezTo>
                      <a:cubicBezTo>
                        <a:pt x="713" y="816"/>
                        <a:pt x="710" y="823"/>
                        <a:pt x="705" y="828"/>
                      </a:cubicBezTo>
                      <a:cubicBezTo>
                        <a:pt x="702" y="831"/>
                        <a:pt x="698" y="834"/>
                        <a:pt x="696" y="837"/>
                      </a:cubicBezTo>
                      <a:cubicBezTo>
                        <a:pt x="684" y="853"/>
                        <a:pt x="680" y="880"/>
                        <a:pt x="666" y="894"/>
                      </a:cubicBezTo>
                      <a:cubicBezTo>
                        <a:pt x="659" y="901"/>
                        <a:pt x="698" y="916"/>
                        <a:pt x="642" y="906"/>
                      </a:cubicBezTo>
                      <a:lnTo>
                        <a:pt x="606" y="948"/>
                      </a:lnTo>
                      <a:lnTo>
                        <a:pt x="549" y="987"/>
                      </a:lnTo>
                      <a:lnTo>
                        <a:pt x="525" y="1023"/>
                      </a:lnTo>
                      <a:lnTo>
                        <a:pt x="480" y="1023"/>
                      </a:lnTo>
                      <a:lnTo>
                        <a:pt x="459" y="1017"/>
                      </a:lnTo>
                      <a:lnTo>
                        <a:pt x="459" y="1044"/>
                      </a:lnTo>
                      <a:lnTo>
                        <a:pt x="435" y="1080"/>
                      </a:lnTo>
                      <a:lnTo>
                        <a:pt x="402" y="1098"/>
                      </a:lnTo>
                      <a:lnTo>
                        <a:pt x="351" y="1101"/>
                      </a:lnTo>
                      <a:lnTo>
                        <a:pt x="333" y="1125"/>
                      </a:lnTo>
                      <a:lnTo>
                        <a:pt x="306" y="1146"/>
                      </a:lnTo>
                      <a:lnTo>
                        <a:pt x="291" y="1125"/>
                      </a:lnTo>
                      <a:lnTo>
                        <a:pt x="276" y="1158"/>
                      </a:lnTo>
                      <a:lnTo>
                        <a:pt x="282" y="1176"/>
                      </a:lnTo>
                      <a:lnTo>
                        <a:pt x="249" y="1191"/>
                      </a:lnTo>
                      <a:lnTo>
                        <a:pt x="228" y="1218"/>
                      </a:lnTo>
                      <a:lnTo>
                        <a:pt x="201" y="1215"/>
                      </a:lnTo>
                      <a:lnTo>
                        <a:pt x="174" y="1248"/>
                      </a:lnTo>
                      <a:lnTo>
                        <a:pt x="177" y="1263"/>
                      </a:lnTo>
                      <a:lnTo>
                        <a:pt x="156" y="1284"/>
                      </a:lnTo>
                      <a:lnTo>
                        <a:pt x="138" y="1290"/>
                      </a:lnTo>
                      <a:lnTo>
                        <a:pt x="117" y="1314"/>
                      </a:lnTo>
                      <a:lnTo>
                        <a:pt x="96" y="1314"/>
                      </a:lnTo>
                      <a:lnTo>
                        <a:pt x="63" y="1347"/>
                      </a:lnTo>
                      <a:lnTo>
                        <a:pt x="39" y="1368"/>
                      </a:lnTo>
                      <a:lnTo>
                        <a:pt x="54" y="1380"/>
                      </a:lnTo>
                      <a:lnTo>
                        <a:pt x="66" y="1413"/>
                      </a:lnTo>
                      <a:lnTo>
                        <a:pt x="39" y="1410"/>
                      </a:lnTo>
                      <a:lnTo>
                        <a:pt x="0" y="1392"/>
                      </a:lnTo>
                      <a:lnTo>
                        <a:pt x="18" y="1371"/>
                      </a:lnTo>
                      <a:lnTo>
                        <a:pt x="9" y="1344"/>
                      </a:lnTo>
                      <a:lnTo>
                        <a:pt x="21" y="1332"/>
                      </a:lnTo>
                      <a:lnTo>
                        <a:pt x="45" y="1305"/>
                      </a:lnTo>
                      <a:lnTo>
                        <a:pt x="105" y="1215"/>
                      </a:lnTo>
                      <a:lnTo>
                        <a:pt x="159" y="1134"/>
                      </a:lnTo>
                      <a:lnTo>
                        <a:pt x="201" y="1095"/>
                      </a:lnTo>
                      <a:lnTo>
                        <a:pt x="219" y="1053"/>
                      </a:lnTo>
                      <a:lnTo>
                        <a:pt x="234" y="1047"/>
                      </a:lnTo>
                      <a:lnTo>
                        <a:pt x="300" y="966"/>
                      </a:lnTo>
                      <a:lnTo>
                        <a:pt x="315" y="924"/>
                      </a:lnTo>
                      <a:lnTo>
                        <a:pt x="333" y="912"/>
                      </a:lnTo>
                      <a:lnTo>
                        <a:pt x="339" y="882"/>
                      </a:lnTo>
                      <a:lnTo>
                        <a:pt x="357" y="858"/>
                      </a:lnTo>
                      <a:cubicBezTo>
                        <a:pt x="364" y="844"/>
                        <a:pt x="370" y="833"/>
                        <a:pt x="381" y="822"/>
                      </a:cubicBezTo>
                      <a:cubicBezTo>
                        <a:pt x="386" y="806"/>
                        <a:pt x="382" y="816"/>
                        <a:pt x="396" y="795"/>
                      </a:cubicBezTo>
                      <a:cubicBezTo>
                        <a:pt x="401" y="787"/>
                        <a:pt x="405" y="769"/>
                        <a:pt x="408" y="759"/>
                      </a:cubicBezTo>
                      <a:cubicBezTo>
                        <a:pt x="418" y="728"/>
                        <a:pt x="428" y="697"/>
                        <a:pt x="438" y="666"/>
                      </a:cubicBezTo>
                      <a:cubicBezTo>
                        <a:pt x="434" y="648"/>
                        <a:pt x="429" y="637"/>
                        <a:pt x="414" y="627"/>
                      </a:cubicBezTo>
                      <a:lnTo>
                        <a:pt x="387" y="597"/>
                      </a:lnTo>
                      <a:cubicBezTo>
                        <a:pt x="387" y="597"/>
                        <a:pt x="378" y="570"/>
                        <a:pt x="378" y="570"/>
                      </a:cubicBezTo>
                      <a:cubicBezTo>
                        <a:pt x="377" y="567"/>
                        <a:pt x="375" y="561"/>
                        <a:pt x="375" y="561"/>
                      </a:cubicBezTo>
                      <a:cubicBezTo>
                        <a:pt x="374" y="551"/>
                        <a:pt x="372" y="516"/>
                        <a:pt x="369" y="501"/>
                      </a:cubicBezTo>
                      <a:cubicBezTo>
                        <a:pt x="369" y="501"/>
                        <a:pt x="362" y="479"/>
                        <a:pt x="360" y="474"/>
                      </a:cubicBezTo>
                      <a:cubicBezTo>
                        <a:pt x="359" y="471"/>
                        <a:pt x="357" y="465"/>
                        <a:pt x="357" y="465"/>
                      </a:cubicBezTo>
                      <a:cubicBezTo>
                        <a:pt x="356" y="460"/>
                        <a:pt x="354" y="420"/>
                        <a:pt x="348" y="414"/>
                      </a:cubicBezTo>
                      <a:cubicBezTo>
                        <a:pt x="344" y="410"/>
                        <a:pt x="330" y="408"/>
                        <a:pt x="330" y="408"/>
                      </a:cubicBezTo>
                      <a:cubicBezTo>
                        <a:pt x="325" y="393"/>
                        <a:pt x="329" y="379"/>
                        <a:pt x="324" y="363"/>
                      </a:cubicBezTo>
                      <a:cubicBezTo>
                        <a:pt x="328" y="351"/>
                        <a:pt x="335" y="353"/>
                        <a:pt x="342" y="342"/>
                      </a:cubicBezTo>
                      <a:cubicBezTo>
                        <a:pt x="346" y="327"/>
                        <a:pt x="346" y="321"/>
                        <a:pt x="333" y="312"/>
                      </a:cubicBezTo>
                      <a:cubicBezTo>
                        <a:pt x="331" y="309"/>
                        <a:pt x="327" y="307"/>
                        <a:pt x="327" y="303"/>
                      </a:cubicBezTo>
                      <a:cubicBezTo>
                        <a:pt x="327" y="285"/>
                        <a:pt x="348" y="234"/>
                        <a:pt x="366" y="228"/>
                      </a:cubicBezTo>
                      <a:cubicBezTo>
                        <a:pt x="372" y="211"/>
                        <a:pt x="384" y="200"/>
                        <a:pt x="390" y="183"/>
                      </a:cubicBezTo>
                      <a:cubicBezTo>
                        <a:pt x="382" y="158"/>
                        <a:pt x="381" y="161"/>
                        <a:pt x="387" y="132"/>
                      </a:cubicBezTo>
                      <a:cubicBezTo>
                        <a:pt x="381" y="114"/>
                        <a:pt x="376" y="91"/>
                        <a:pt x="360" y="81"/>
                      </a:cubicBezTo>
                      <a:cubicBezTo>
                        <a:pt x="352" y="69"/>
                        <a:pt x="339" y="70"/>
                        <a:pt x="354" y="60"/>
                      </a:cubicBezTo>
                      <a:cubicBezTo>
                        <a:pt x="365" y="64"/>
                        <a:pt x="363" y="60"/>
                        <a:pt x="363" y="69"/>
                      </a:cubicBez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259" name="Freeform 146"/>
                <p:cNvSpPr>
                  <a:spLocks/>
                </p:cNvSpPr>
                <p:nvPr userDrawn="1"/>
              </p:nvSpPr>
              <p:spPr bwMode="ltGray">
                <a:xfrm>
                  <a:off x="5015" y="3516"/>
                  <a:ext cx="57" cy="46"/>
                </a:xfrm>
                <a:custGeom>
                  <a:avLst/>
                  <a:gdLst/>
                  <a:ahLst/>
                  <a:cxnLst>
                    <a:cxn ang="0">
                      <a:pos x="0" y="24"/>
                    </a:cxn>
                    <a:cxn ang="0">
                      <a:pos x="18" y="0"/>
                    </a:cxn>
                    <a:cxn ang="0">
                      <a:pos x="42" y="18"/>
                    </a:cxn>
                    <a:cxn ang="0">
                      <a:pos x="24" y="39"/>
                    </a:cxn>
                    <a:cxn ang="0">
                      <a:pos x="15" y="36"/>
                    </a:cxn>
                    <a:cxn ang="0">
                      <a:pos x="12" y="27"/>
                    </a:cxn>
                    <a:cxn ang="0">
                      <a:pos x="0" y="24"/>
                    </a:cxn>
                  </a:cxnLst>
                  <a:rect l="0" t="0" r="r" b="b"/>
                  <a:pathLst>
                    <a:path w="47" h="39">
                      <a:moveTo>
                        <a:pt x="0" y="24"/>
                      </a:moveTo>
                      <a:cubicBezTo>
                        <a:pt x="3" y="10"/>
                        <a:pt x="4" y="5"/>
                        <a:pt x="18" y="0"/>
                      </a:cubicBezTo>
                      <a:cubicBezTo>
                        <a:pt x="31" y="9"/>
                        <a:pt x="26" y="14"/>
                        <a:pt x="42" y="18"/>
                      </a:cubicBezTo>
                      <a:cubicBezTo>
                        <a:pt x="47" y="33"/>
                        <a:pt x="38" y="36"/>
                        <a:pt x="24" y="39"/>
                      </a:cubicBezTo>
                      <a:cubicBezTo>
                        <a:pt x="21" y="38"/>
                        <a:pt x="17" y="38"/>
                        <a:pt x="15" y="36"/>
                      </a:cubicBezTo>
                      <a:cubicBezTo>
                        <a:pt x="13" y="34"/>
                        <a:pt x="14" y="29"/>
                        <a:pt x="12" y="27"/>
                      </a:cubicBezTo>
                      <a:cubicBezTo>
                        <a:pt x="9" y="24"/>
                        <a:pt x="0" y="24"/>
                        <a:pt x="0" y="24"/>
                      </a:cubicBez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260" name="Freeform 147"/>
                <p:cNvSpPr>
                  <a:spLocks/>
                </p:cNvSpPr>
                <p:nvPr userDrawn="1"/>
              </p:nvSpPr>
              <p:spPr bwMode="ltGray">
                <a:xfrm>
                  <a:off x="4077" y="903"/>
                  <a:ext cx="1214" cy="1062"/>
                </a:xfrm>
                <a:custGeom>
                  <a:avLst/>
                  <a:gdLst/>
                  <a:ahLst/>
                  <a:cxnLst>
                    <a:cxn ang="0">
                      <a:pos x="406" y="6"/>
                    </a:cxn>
                    <a:cxn ang="0">
                      <a:pos x="502" y="34"/>
                    </a:cxn>
                    <a:cxn ang="0">
                      <a:pos x="550" y="38"/>
                    </a:cxn>
                    <a:cxn ang="0">
                      <a:pos x="578" y="130"/>
                    </a:cxn>
                    <a:cxn ang="0">
                      <a:pos x="586" y="90"/>
                    </a:cxn>
                    <a:cxn ang="0">
                      <a:pos x="606" y="70"/>
                    </a:cxn>
                    <a:cxn ang="0">
                      <a:pos x="642" y="126"/>
                    </a:cxn>
                    <a:cxn ang="0">
                      <a:pos x="682" y="98"/>
                    </a:cxn>
                    <a:cxn ang="0">
                      <a:pos x="706" y="86"/>
                    </a:cxn>
                    <a:cxn ang="0">
                      <a:pos x="762" y="2"/>
                    </a:cxn>
                    <a:cxn ang="0">
                      <a:pos x="798" y="70"/>
                    </a:cxn>
                    <a:cxn ang="0">
                      <a:pos x="798" y="130"/>
                    </a:cxn>
                    <a:cxn ang="0">
                      <a:pos x="790" y="158"/>
                    </a:cxn>
                    <a:cxn ang="0">
                      <a:pos x="766" y="162"/>
                    </a:cxn>
                    <a:cxn ang="0">
                      <a:pos x="762" y="186"/>
                    </a:cxn>
                    <a:cxn ang="0">
                      <a:pos x="802" y="226"/>
                    </a:cxn>
                    <a:cxn ang="0">
                      <a:pos x="786" y="322"/>
                    </a:cxn>
                    <a:cxn ang="0">
                      <a:pos x="830" y="414"/>
                    </a:cxn>
                    <a:cxn ang="0">
                      <a:pos x="854" y="450"/>
                    </a:cxn>
                    <a:cxn ang="0">
                      <a:pos x="830" y="450"/>
                    </a:cxn>
                    <a:cxn ang="0">
                      <a:pos x="746" y="378"/>
                    </a:cxn>
                    <a:cxn ang="0">
                      <a:pos x="678" y="402"/>
                    </a:cxn>
                    <a:cxn ang="0">
                      <a:pos x="590" y="442"/>
                    </a:cxn>
                    <a:cxn ang="0">
                      <a:pos x="642" y="578"/>
                    </a:cxn>
                    <a:cxn ang="0">
                      <a:pos x="710" y="610"/>
                    </a:cxn>
                    <a:cxn ang="0">
                      <a:pos x="738" y="550"/>
                    </a:cxn>
                    <a:cxn ang="0">
                      <a:pos x="774" y="570"/>
                    </a:cxn>
                    <a:cxn ang="0">
                      <a:pos x="766" y="630"/>
                    </a:cxn>
                    <a:cxn ang="0">
                      <a:pos x="802" y="670"/>
                    </a:cxn>
                    <a:cxn ang="0">
                      <a:pos x="838" y="658"/>
                    </a:cxn>
                    <a:cxn ang="0">
                      <a:pos x="922" y="806"/>
                    </a:cxn>
                    <a:cxn ang="0">
                      <a:pos x="942" y="826"/>
                    </a:cxn>
                    <a:cxn ang="0">
                      <a:pos x="874" y="810"/>
                    </a:cxn>
                    <a:cxn ang="0">
                      <a:pos x="830" y="758"/>
                    </a:cxn>
                    <a:cxn ang="0">
                      <a:pos x="778" y="710"/>
                    </a:cxn>
                    <a:cxn ang="0">
                      <a:pos x="702" y="662"/>
                    </a:cxn>
                    <a:cxn ang="0">
                      <a:pos x="614" y="646"/>
                    </a:cxn>
                    <a:cxn ang="0">
                      <a:pos x="506" y="594"/>
                    </a:cxn>
                    <a:cxn ang="0">
                      <a:pos x="462" y="506"/>
                    </a:cxn>
                    <a:cxn ang="0">
                      <a:pos x="430" y="462"/>
                    </a:cxn>
                    <a:cxn ang="0">
                      <a:pos x="382" y="430"/>
                    </a:cxn>
                    <a:cxn ang="0">
                      <a:pos x="342" y="370"/>
                    </a:cxn>
                    <a:cxn ang="0">
                      <a:pos x="354" y="414"/>
                    </a:cxn>
                    <a:cxn ang="0">
                      <a:pos x="418" y="494"/>
                    </a:cxn>
                    <a:cxn ang="0">
                      <a:pos x="422" y="526"/>
                    </a:cxn>
                    <a:cxn ang="0">
                      <a:pos x="394" y="498"/>
                    </a:cxn>
                    <a:cxn ang="0">
                      <a:pos x="354" y="466"/>
                    </a:cxn>
                    <a:cxn ang="0">
                      <a:pos x="314" y="402"/>
                    </a:cxn>
                    <a:cxn ang="0">
                      <a:pos x="266" y="346"/>
                    </a:cxn>
                    <a:cxn ang="0">
                      <a:pos x="210" y="314"/>
                    </a:cxn>
                    <a:cxn ang="0">
                      <a:pos x="154" y="238"/>
                    </a:cxn>
                    <a:cxn ang="0">
                      <a:pos x="66" y="66"/>
                    </a:cxn>
                    <a:cxn ang="0">
                      <a:pos x="34" y="38"/>
                    </a:cxn>
                    <a:cxn ang="0">
                      <a:pos x="46" y="22"/>
                    </a:cxn>
                    <a:cxn ang="0">
                      <a:pos x="102" y="70"/>
                    </a:cxn>
                  </a:cxnLst>
                  <a:rect l="0" t="0" r="r" b="b"/>
                  <a:pathLst>
                    <a:path w="984" h="844">
                      <a:moveTo>
                        <a:pt x="82" y="38"/>
                      </a:moveTo>
                      <a:lnTo>
                        <a:pt x="406" y="6"/>
                      </a:lnTo>
                      <a:cubicBezTo>
                        <a:pt x="497" y="22"/>
                        <a:pt x="465" y="0"/>
                        <a:pt x="474" y="54"/>
                      </a:cubicBezTo>
                      <a:cubicBezTo>
                        <a:pt x="492" y="48"/>
                        <a:pt x="484" y="40"/>
                        <a:pt x="502" y="34"/>
                      </a:cubicBezTo>
                      <a:cubicBezTo>
                        <a:pt x="510" y="37"/>
                        <a:pt x="517" y="46"/>
                        <a:pt x="526" y="46"/>
                      </a:cubicBezTo>
                      <a:cubicBezTo>
                        <a:pt x="534" y="46"/>
                        <a:pt x="550" y="38"/>
                        <a:pt x="550" y="38"/>
                      </a:cubicBezTo>
                      <a:cubicBezTo>
                        <a:pt x="556" y="55"/>
                        <a:pt x="552" y="60"/>
                        <a:pt x="542" y="74"/>
                      </a:cubicBezTo>
                      <a:cubicBezTo>
                        <a:pt x="555" y="114"/>
                        <a:pt x="550" y="102"/>
                        <a:pt x="578" y="130"/>
                      </a:cubicBezTo>
                      <a:cubicBezTo>
                        <a:pt x="584" y="148"/>
                        <a:pt x="590" y="148"/>
                        <a:pt x="606" y="138"/>
                      </a:cubicBezTo>
                      <a:cubicBezTo>
                        <a:pt x="600" y="119"/>
                        <a:pt x="594" y="107"/>
                        <a:pt x="586" y="90"/>
                      </a:cubicBezTo>
                      <a:cubicBezTo>
                        <a:pt x="583" y="82"/>
                        <a:pt x="578" y="66"/>
                        <a:pt x="578" y="66"/>
                      </a:cubicBezTo>
                      <a:cubicBezTo>
                        <a:pt x="585" y="44"/>
                        <a:pt x="597" y="56"/>
                        <a:pt x="606" y="70"/>
                      </a:cubicBezTo>
                      <a:cubicBezTo>
                        <a:pt x="609" y="86"/>
                        <a:pt x="608" y="117"/>
                        <a:pt x="626" y="90"/>
                      </a:cubicBezTo>
                      <a:cubicBezTo>
                        <a:pt x="648" y="97"/>
                        <a:pt x="646" y="104"/>
                        <a:pt x="642" y="126"/>
                      </a:cubicBezTo>
                      <a:cubicBezTo>
                        <a:pt x="650" y="150"/>
                        <a:pt x="665" y="141"/>
                        <a:pt x="682" y="130"/>
                      </a:cubicBezTo>
                      <a:cubicBezTo>
                        <a:pt x="689" y="108"/>
                        <a:pt x="673" y="124"/>
                        <a:pt x="682" y="98"/>
                      </a:cubicBezTo>
                      <a:cubicBezTo>
                        <a:pt x="683" y="94"/>
                        <a:pt x="690" y="96"/>
                        <a:pt x="694" y="94"/>
                      </a:cubicBezTo>
                      <a:cubicBezTo>
                        <a:pt x="698" y="92"/>
                        <a:pt x="702" y="89"/>
                        <a:pt x="706" y="86"/>
                      </a:cubicBezTo>
                      <a:cubicBezTo>
                        <a:pt x="717" y="54"/>
                        <a:pt x="688" y="54"/>
                        <a:pt x="742" y="46"/>
                      </a:cubicBezTo>
                      <a:cubicBezTo>
                        <a:pt x="748" y="27"/>
                        <a:pt x="741" y="9"/>
                        <a:pt x="762" y="2"/>
                      </a:cubicBezTo>
                      <a:cubicBezTo>
                        <a:pt x="788" y="11"/>
                        <a:pt x="777" y="38"/>
                        <a:pt x="802" y="46"/>
                      </a:cubicBezTo>
                      <a:cubicBezTo>
                        <a:pt x="831" y="36"/>
                        <a:pt x="805" y="63"/>
                        <a:pt x="798" y="70"/>
                      </a:cubicBezTo>
                      <a:cubicBezTo>
                        <a:pt x="789" y="96"/>
                        <a:pt x="787" y="96"/>
                        <a:pt x="802" y="118"/>
                      </a:cubicBezTo>
                      <a:cubicBezTo>
                        <a:pt x="801" y="122"/>
                        <a:pt x="801" y="127"/>
                        <a:pt x="798" y="130"/>
                      </a:cubicBezTo>
                      <a:cubicBezTo>
                        <a:pt x="794" y="133"/>
                        <a:pt x="784" y="129"/>
                        <a:pt x="782" y="134"/>
                      </a:cubicBezTo>
                      <a:cubicBezTo>
                        <a:pt x="780" y="142"/>
                        <a:pt x="790" y="158"/>
                        <a:pt x="790" y="158"/>
                      </a:cubicBezTo>
                      <a:cubicBezTo>
                        <a:pt x="786" y="161"/>
                        <a:pt x="783" y="165"/>
                        <a:pt x="778" y="166"/>
                      </a:cubicBezTo>
                      <a:cubicBezTo>
                        <a:pt x="774" y="167"/>
                        <a:pt x="769" y="159"/>
                        <a:pt x="766" y="162"/>
                      </a:cubicBezTo>
                      <a:cubicBezTo>
                        <a:pt x="758" y="170"/>
                        <a:pt x="794" y="182"/>
                        <a:pt x="794" y="182"/>
                      </a:cubicBezTo>
                      <a:cubicBezTo>
                        <a:pt x="804" y="211"/>
                        <a:pt x="775" y="190"/>
                        <a:pt x="762" y="186"/>
                      </a:cubicBezTo>
                      <a:cubicBezTo>
                        <a:pt x="767" y="194"/>
                        <a:pt x="773" y="202"/>
                        <a:pt x="778" y="210"/>
                      </a:cubicBezTo>
                      <a:cubicBezTo>
                        <a:pt x="783" y="218"/>
                        <a:pt x="802" y="226"/>
                        <a:pt x="802" y="226"/>
                      </a:cubicBezTo>
                      <a:cubicBezTo>
                        <a:pt x="813" y="242"/>
                        <a:pt x="804" y="245"/>
                        <a:pt x="810" y="262"/>
                      </a:cubicBezTo>
                      <a:cubicBezTo>
                        <a:pt x="803" y="282"/>
                        <a:pt x="793" y="301"/>
                        <a:pt x="786" y="322"/>
                      </a:cubicBezTo>
                      <a:cubicBezTo>
                        <a:pt x="783" y="330"/>
                        <a:pt x="778" y="346"/>
                        <a:pt x="778" y="346"/>
                      </a:cubicBezTo>
                      <a:cubicBezTo>
                        <a:pt x="785" y="366"/>
                        <a:pt x="817" y="394"/>
                        <a:pt x="830" y="414"/>
                      </a:cubicBezTo>
                      <a:cubicBezTo>
                        <a:pt x="835" y="422"/>
                        <a:pt x="841" y="430"/>
                        <a:pt x="846" y="438"/>
                      </a:cubicBezTo>
                      <a:cubicBezTo>
                        <a:pt x="849" y="442"/>
                        <a:pt x="854" y="450"/>
                        <a:pt x="854" y="450"/>
                      </a:cubicBezTo>
                      <a:cubicBezTo>
                        <a:pt x="853" y="457"/>
                        <a:pt x="855" y="466"/>
                        <a:pt x="850" y="470"/>
                      </a:cubicBezTo>
                      <a:cubicBezTo>
                        <a:pt x="844" y="475"/>
                        <a:pt x="831" y="451"/>
                        <a:pt x="830" y="450"/>
                      </a:cubicBezTo>
                      <a:cubicBezTo>
                        <a:pt x="811" y="431"/>
                        <a:pt x="789" y="421"/>
                        <a:pt x="774" y="398"/>
                      </a:cubicBezTo>
                      <a:cubicBezTo>
                        <a:pt x="769" y="379"/>
                        <a:pt x="766" y="371"/>
                        <a:pt x="746" y="378"/>
                      </a:cubicBezTo>
                      <a:cubicBezTo>
                        <a:pt x="717" y="368"/>
                        <a:pt x="730" y="368"/>
                        <a:pt x="706" y="374"/>
                      </a:cubicBezTo>
                      <a:cubicBezTo>
                        <a:pt x="688" y="402"/>
                        <a:pt x="699" y="395"/>
                        <a:pt x="678" y="402"/>
                      </a:cubicBezTo>
                      <a:cubicBezTo>
                        <a:pt x="654" y="386"/>
                        <a:pt x="650" y="390"/>
                        <a:pt x="618" y="394"/>
                      </a:cubicBezTo>
                      <a:cubicBezTo>
                        <a:pt x="607" y="411"/>
                        <a:pt x="601" y="426"/>
                        <a:pt x="590" y="442"/>
                      </a:cubicBezTo>
                      <a:cubicBezTo>
                        <a:pt x="600" y="471"/>
                        <a:pt x="593" y="459"/>
                        <a:pt x="606" y="478"/>
                      </a:cubicBezTo>
                      <a:cubicBezTo>
                        <a:pt x="593" y="518"/>
                        <a:pt x="622" y="548"/>
                        <a:pt x="642" y="578"/>
                      </a:cubicBezTo>
                      <a:cubicBezTo>
                        <a:pt x="651" y="591"/>
                        <a:pt x="651" y="601"/>
                        <a:pt x="666" y="606"/>
                      </a:cubicBezTo>
                      <a:cubicBezTo>
                        <a:pt x="680" y="627"/>
                        <a:pt x="691" y="623"/>
                        <a:pt x="710" y="610"/>
                      </a:cubicBezTo>
                      <a:cubicBezTo>
                        <a:pt x="729" y="616"/>
                        <a:pt x="729" y="606"/>
                        <a:pt x="734" y="590"/>
                      </a:cubicBezTo>
                      <a:cubicBezTo>
                        <a:pt x="735" y="577"/>
                        <a:pt x="731" y="562"/>
                        <a:pt x="738" y="550"/>
                      </a:cubicBezTo>
                      <a:cubicBezTo>
                        <a:pt x="742" y="543"/>
                        <a:pt x="762" y="542"/>
                        <a:pt x="762" y="542"/>
                      </a:cubicBezTo>
                      <a:cubicBezTo>
                        <a:pt x="783" y="547"/>
                        <a:pt x="786" y="552"/>
                        <a:pt x="774" y="570"/>
                      </a:cubicBezTo>
                      <a:cubicBezTo>
                        <a:pt x="779" y="590"/>
                        <a:pt x="790" y="605"/>
                        <a:pt x="770" y="618"/>
                      </a:cubicBezTo>
                      <a:cubicBezTo>
                        <a:pt x="769" y="622"/>
                        <a:pt x="764" y="626"/>
                        <a:pt x="766" y="630"/>
                      </a:cubicBezTo>
                      <a:cubicBezTo>
                        <a:pt x="768" y="634"/>
                        <a:pt x="775" y="634"/>
                        <a:pt x="778" y="638"/>
                      </a:cubicBezTo>
                      <a:cubicBezTo>
                        <a:pt x="788" y="651"/>
                        <a:pt x="786" y="660"/>
                        <a:pt x="802" y="670"/>
                      </a:cubicBezTo>
                      <a:cubicBezTo>
                        <a:pt x="810" y="667"/>
                        <a:pt x="818" y="665"/>
                        <a:pt x="826" y="662"/>
                      </a:cubicBezTo>
                      <a:cubicBezTo>
                        <a:pt x="830" y="661"/>
                        <a:pt x="838" y="658"/>
                        <a:pt x="838" y="658"/>
                      </a:cubicBezTo>
                      <a:cubicBezTo>
                        <a:pt x="857" y="664"/>
                        <a:pt x="864" y="680"/>
                        <a:pt x="870" y="698"/>
                      </a:cubicBezTo>
                      <a:cubicBezTo>
                        <a:pt x="859" y="731"/>
                        <a:pt x="887" y="794"/>
                        <a:pt x="922" y="806"/>
                      </a:cubicBezTo>
                      <a:cubicBezTo>
                        <a:pt x="938" y="801"/>
                        <a:pt x="941" y="792"/>
                        <a:pt x="958" y="798"/>
                      </a:cubicBezTo>
                      <a:cubicBezTo>
                        <a:pt x="984" y="837"/>
                        <a:pt x="928" y="784"/>
                        <a:pt x="942" y="826"/>
                      </a:cubicBezTo>
                      <a:cubicBezTo>
                        <a:pt x="936" y="844"/>
                        <a:pt x="930" y="844"/>
                        <a:pt x="914" y="834"/>
                      </a:cubicBezTo>
                      <a:cubicBezTo>
                        <a:pt x="903" y="817"/>
                        <a:pt x="890" y="821"/>
                        <a:pt x="874" y="810"/>
                      </a:cubicBezTo>
                      <a:cubicBezTo>
                        <a:pt x="851" y="776"/>
                        <a:pt x="882" y="816"/>
                        <a:pt x="854" y="794"/>
                      </a:cubicBezTo>
                      <a:cubicBezTo>
                        <a:pt x="843" y="785"/>
                        <a:pt x="840" y="768"/>
                        <a:pt x="830" y="758"/>
                      </a:cubicBezTo>
                      <a:cubicBezTo>
                        <a:pt x="824" y="739"/>
                        <a:pt x="817" y="724"/>
                        <a:pt x="798" y="718"/>
                      </a:cubicBezTo>
                      <a:cubicBezTo>
                        <a:pt x="791" y="696"/>
                        <a:pt x="800" y="712"/>
                        <a:pt x="778" y="710"/>
                      </a:cubicBezTo>
                      <a:cubicBezTo>
                        <a:pt x="767" y="709"/>
                        <a:pt x="746" y="702"/>
                        <a:pt x="746" y="702"/>
                      </a:cubicBezTo>
                      <a:cubicBezTo>
                        <a:pt x="729" y="691"/>
                        <a:pt x="720" y="674"/>
                        <a:pt x="702" y="662"/>
                      </a:cubicBezTo>
                      <a:cubicBezTo>
                        <a:pt x="694" y="665"/>
                        <a:pt x="687" y="673"/>
                        <a:pt x="678" y="674"/>
                      </a:cubicBezTo>
                      <a:cubicBezTo>
                        <a:pt x="657" y="677"/>
                        <a:pt x="630" y="657"/>
                        <a:pt x="614" y="646"/>
                      </a:cubicBezTo>
                      <a:cubicBezTo>
                        <a:pt x="600" y="637"/>
                        <a:pt x="580" y="639"/>
                        <a:pt x="566" y="630"/>
                      </a:cubicBezTo>
                      <a:cubicBezTo>
                        <a:pt x="546" y="617"/>
                        <a:pt x="525" y="607"/>
                        <a:pt x="506" y="594"/>
                      </a:cubicBezTo>
                      <a:cubicBezTo>
                        <a:pt x="513" y="572"/>
                        <a:pt x="509" y="551"/>
                        <a:pt x="490" y="538"/>
                      </a:cubicBezTo>
                      <a:cubicBezTo>
                        <a:pt x="485" y="522"/>
                        <a:pt x="476" y="515"/>
                        <a:pt x="462" y="506"/>
                      </a:cubicBezTo>
                      <a:cubicBezTo>
                        <a:pt x="441" y="474"/>
                        <a:pt x="469" y="513"/>
                        <a:pt x="442" y="486"/>
                      </a:cubicBezTo>
                      <a:cubicBezTo>
                        <a:pt x="436" y="480"/>
                        <a:pt x="436" y="468"/>
                        <a:pt x="430" y="462"/>
                      </a:cubicBezTo>
                      <a:cubicBezTo>
                        <a:pt x="427" y="459"/>
                        <a:pt x="422" y="459"/>
                        <a:pt x="418" y="458"/>
                      </a:cubicBezTo>
                      <a:cubicBezTo>
                        <a:pt x="407" y="447"/>
                        <a:pt x="382" y="430"/>
                        <a:pt x="382" y="430"/>
                      </a:cubicBezTo>
                      <a:cubicBezTo>
                        <a:pt x="371" y="413"/>
                        <a:pt x="358" y="399"/>
                        <a:pt x="346" y="382"/>
                      </a:cubicBezTo>
                      <a:cubicBezTo>
                        <a:pt x="344" y="378"/>
                        <a:pt x="345" y="373"/>
                        <a:pt x="342" y="370"/>
                      </a:cubicBezTo>
                      <a:cubicBezTo>
                        <a:pt x="339" y="367"/>
                        <a:pt x="334" y="367"/>
                        <a:pt x="330" y="366"/>
                      </a:cubicBezTo>
                      <a:cubicBezTo>
                        <a:pt x="322" y="390"/>
                        <a:pt x="342" y="398"/>
                        <a:pt x="354" y="414"/>
                      </a:cubicBezTo>
                      <a:cubicBezTo>
                        <a:pt x="368" y="432"/>
                        <a:pt x="372" y="446"/>
                        <a:pt x="390" y="458"/>
                      </a:cubicBezTo>
                      <a:cubicBezTo>
                        <a:pt x="409" y="487"/>
                        <a:pt x="399" y="475"/>
                        <a:pt x="418" y="494"/>
                      </a:cubicBezTo>
                      <a:cubicBezTo>
                        <a:pt x="423" y="510"/>
                        <a:pt x="428" y="517"/>
                        <a:pt x="442" y="526"/>
                      </a:cubicBezTo>
                      <a:cubicBezTo>
                        <a:pt x="450" y="550"/>
                        <a:pt x="432" y="533"/>
                        <a:pt x="422" y="526"/>
                      </a:cubicBezTo>
                      <a:cubicBezTo>
                        <a:pt x="399" y="492"/>
                        <a:pt x="430" y="532"/>
                        <a:pt x="402" y="510"/>
                      </a:cubicBezTo>
                      <a:cubicBezTo>
                        <a:pt x="398" y="507"/>
                        <a:pt x="397" y="501"/>
                        <a:pt x="394" y="498"/>
                      </a:cubicBezTo>
                      <a:cubicBezTo>
                        <a:pt x="391" y="495"/>
                        <a:pt x="386" y="493"/>
                        <a:pt x="382" y="490"/>
                      </a:cubicBezTo>
                      <a:cubicBezTo>
                        <a:pt x="377" y="474"/>
                        <a:pt x="370" y="471"/>
                        <a:pt x="354" y="466"/>
                      </a:cubicBezTo>
                      <a:cubicBezTo>
                        <a:pt x="344" y="452"/>
                        <a:pt x="340" y="447"/>
                        <a:pt x="346" y="430"/>
                      </a:cubicBezTo>
                      <a:cubicBezTo>
                        <a:pt x="338" y="418"/>
                        <a:pt x="314" y="402"/>
                        <a:pt x="314" y="402"/>
                      </a:cubicBezTo>
                      <a:cubicBezTo>
                        <a:pt x="306" y="390"/>
                        <a:pt x="298" y="378"/>
                        <a:pt x="290" y="366"/>
                      </a:cubicBezTo>
                      <a:cubicBezTo>
                        <a:pt x="284" y="357"/>
                        <a:pt x="273" y="354"/>
                        <a:pt x="266" y="346"/>
                      </a:cubicBezTo>
                      <a:cubicBezTo>
                        <a:pt x="263" y="342"/>
                        <a:pt x="262" y="337"/>
                        <a:pt x="258" y="334"/>
                      </a:cubicBezTo>
                      <a:cubicBezTo>
                        <a:pt x="243" y="324"/>
                        <a:pt x="225" y="324"/>
                        <a:pt x="210" y="314"/>
                      </a:cubicBezTo>
                      <a:cubicBezTo>
                        <a:pt x="201" y="300"/>
                        <a:pt x="194" y="291"/>
                        <a:pt x="178" y="286"/>
                      </a:cubicBezTo>
                      <a:cubicBezTo>
                        <a:pt x="160" y="260"/>
                        <a:pt x="192" y="247"/>
                        <a:pt x="154" y="238"/>
                      </a:cubicBezTo>
                      <a:cubicBezTo>
                        <a:pt x="111" y="209"/>
                        <a:pt x="106" y="149"/>
                        <a:pt x="90" y="102"/>
                      </a:cubicBezTo>
                      <a:cubicBezTo>
                        <a:pt x="86" y="90"/>
                        <a:pt x="76" y="73"/>
                        <a:pt x="66" y="66"/>
                      </a:cubicBezTo>
                      <a:cubicBezTo>
                        <a:pt x="58" y="60"/>
                        <a:pt x="42" y="50"/>
                        <a:pt x="42" y="50"/>
                      </a:cubicBezTo>
                      <a:cubicBezTo>
                        <a:pt x="39" y="46"/>
                        <a:pt x="38" y="41"/>
                        <a:pt x="34" y="38"/>
                      </a:cubicBezTo>
                      <a:cubicBezTo>
                        <a:pt x="27" y="34"/>
                        <a:pt x="10" y="30"/>
                        <a:pt x="10" y="30"/>
                      </a:cubicBezTo>
                      <a:cubicBezTo>
                        <a:pt x="0" y="1"/>
                        <a:pt x="31" y="17"/>
                        <a:pt x="46" y="22"/>
                      </a:cubicBezTo>
                      <a:cubicBezTo>
                        <a:pt x="65" y="51"/>
                        <a:pt x="61" y="41"/>
                        <a:pt x="86" y="58"/>
                      </a:cubicBezTo>
                      <a:cubicBezTo>
                        <a:pt x="94" y="70"/>
                        <a:pt x="94" y="93"/>
                        <a:pt x="102" y="70"/>
                      </a:cubicBezTo>
                      <a:cubicBezTo>
                        <a:pt x="95" y="49"/>
                        <a:pt x="82" y="62"/>
                        <a:pt x="82" y="38"/>
                      </a:cubicBez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261" name="Freeform 148"/>
                <p:cNvSpPr>
                  <a:spLocks/>
                </p:cNvSpPr>
                <p:nvPr userDrawn="1"/>
              </p:nvSpPr>
              <p:spPr bwMode="ltGray">
                <a:xfrm>
                  <a:off x="3701" y="1645"/>
                  <a:ext cx="45" cy="61"/>
                </a:xfrm>
                <a:custGeom>
                  <a:avLst/>
                  <a:gdLst/>
                  <a:ahLst/>
                  <a:cxnLst>
                    <a:cxn ang="0">
                      <a:pos x="6" y="28"/>
                    </a:cxn>
                    <a:cxn ang="0">
                      <a:pos x="10" y="48"/>
                    </a:cxn>
                    <a:cxn ang="0">
                      <a:pos x="6" y="28"/>
                    </a:cxn>
                  </a:cxnLst>
                  <a:rect l="0" t="0" r="r" b="b"/>
                  <a:pathLst>
                    <a:path w="36" h="48">
                      <a:moveTo>
                        <a:pt x="6" y="28"/>
                      </a:moveTo>
                      <a:cubicBezTo>
                        <a:pt x="25" y="0"/>
                        <a:pt x="36" y="31"/>
                        <a:pt x="10" y="48"/>
                      </a:cubicBezTo>
                      <a:cubicBezTo>
                        <a:pt x="0" y="34"/>
                        <a:pt x="0" y="40"/>
                        <a:pt x="6" y="28"/>
                      </a:cubicBez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262" name="Freeform 149"/>
                <p:cNvSpPr>
                  <a:spLocks/>
                </p:cNvSpPr>
                <p:nvPr userDrawn="1"/>
              </p:nvSpPr>
              <p:spPr bwMode="ltGray">
                <a:xfrm>
                  <a:off x="3670" y="1624"/>
                  <a:ext cx="44" cy="47"/>
                </a:xfrm>
                <a:custGeom>
                  <a:avLst/>
                  <a:gdLst/>
                  <a:ahLst/>
                  <a:cxnLst>
                    <a:cxn ang="0">
                      <a:pos x="0" y="5"/>
                    </a:cxn>
                    <a:cxn ang="0">
                      <a:pos x="12" y="1"/>
                    </a:cxn>
                    <a:cxn ang="0">
                      <a:pos x="36" y="17"/>
                    </a:cxn>
                    <a:cxn ang="0">
                      <a:pos x="8" y="17"/>
                    </a:cxn>
                    <a:cxn ang="0">
                      <a:pos x="0" y="5"/>
                    </a:cxn>
                  </a:cxnLst>
                  <a:rect l="0" t="0" r="r" b="b"/>
                  <a:pathLst>
                    <a:path w="36" h="37">
                      <a:moveTo>
                        <a:pt x="0" y="5"/>
                      </a:moveTo>
                      <a:cubicBezTo>
                        <a:pt x="4" y="4"/>
                        <a:pt x="8" y="0"/>
                        <a:pt x="12" y="1"/>
                      </a:cubicBezTo>
                      <a:cubicBezTo>
                        <a:pt x="21" y="4"/>
                        <a:pt x="36" y="17"/>
                        <a:pt x="36" y="17"/>
                      </a:cubicBezTo>
                      <a:cubicBezTo>
                        <a:pt x="29" y="37"/>
                        <a:pt x="22" y="26"/>
                        <a:pt x="8" y="17"/>
                      </a:cubicBezTo>
                      <a:cubicBezTo>
                        <a:pt x="5" y="13"/>
                        <a:pt x="0" y="5"/>
                        <a:pt x="0" y="5"/>
                      </a:cubicBez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263" name="Freeform 150"/>
                <p:cNvSpPr>
                  <a:spLocks/>
                </p:cNvSpPr>
                <p:nvPr userDrawn="1"/>
              </p:nvSpPr>
              <p:spPr bwMode="ltGray">
                <a:xfrm>
                  <a:off x="5074" y="1513"/>
                  <a:ext cx="210" cy="124"/>
                </a:xfrm>
                <a:custGeom>
                  <a:avLst/>
                  <a:gdLst/>
                  <a:ahLst/>
                  <a:cxnLst>
                    <a:cxn ang="0">
                      <a:pos x="0" y="49"/>
                    </a:cxn>
                    <a:cxn ang="0">
                      <a:pos x="28" y="25"/>
                    </a:cxn>
                    <a:cxn ang="0">
                      <a:pos x="56" y="21"/>
                    </a:cxn>
                    <a:cxn ang="0">
                      <a:pos x="80" y="9"/>
                    </a:cxn>
                    <a:cxn ang="0">
                      <a:pos x="64" y="25"/>
                    </a:cxn>
                    <a:cxn ang="0">
                      <a:pos x="124" y="49"/>
                    </a:cxn>
                    <a:cxn ang="0">
                      <a:pos x="160" y="65"/>
                    </a:cxn>
                    <a:cxn ang="0">
                      <a:pos x="116" y="77"/>
                    </a:cxn>
                    <a:cxn ang="0">
                      <a:pos x="88" y="57"/>
                    </a:cxn>
                    <a:cxn ang="0">
                      <a:pos x="76" y="53"/>
                    </a:cxn>
                    <a:cxn ang="0">
                      <a:pos x="24" y="41"/>
                    </a:cxn>
                    <a:cxn ang="0">
                      <a:pos x="0" y="49"/>
                    </a:cxn>
                  </a:cxnLst>
                  <a:rect l="0" t="0" r="r" b="b"/>
                  <a:pathLst>
                    <a:path w="170" h="96">
                      <a:moveTo>
                        <a:pt x="0" y="49"/>
                      </a:moveTo>
                      <a:cubicBezTo>
                        <a:pt x="5" y="33"/>
                        <a:pt x="12" y="30"/>
                        <a:pt x="28" y="25"/>
                      </a:cubicBezTo>
                      <a:cubicBezTo>
                        <a:pt x="20" y="0"/>
                        <a:pt x="42" y="16"/>
                        <a:pt x="56" y="21"/>
                      </a:cubicBezTo>
                      <a:cubicBezTo>
                        <a:pt x="56" y="21"/>
                        <a:pt x="77" y="6"/>
                        <a:pt x="80" y="9"/>
                      </a:cubicBezTo>
                      <a:cubicBezTo>
                        <a:pt x="85" y="14"/>
                        <a:pt x="71" y="23"/>
                        <a:pt x="64" y="25"/>
                      </a:cubicBezTo>
                      <a:cubicBezTo>
                        <a:pt x="82" y="37"/>
                        <a:pt x="103" y="42"/>
                        <a:pt x="124" y="49"/>
                      </a:cubicBezTo>
                      <a:cubicBezTo>
                        <a:pt x="136" y="53"/>
                        <a:pt x="160" y="65"/>
                        <a:pt x="160" y="65"/>
                      </a:cubicBezTo>
                      <a:cubicBezTo>
                        <a:pt x="170" y="96"/>
                        <a:pt x="134" y="83"/>
                        <a:pt x="116" y="77"/>
                      </a:cubicBezTo>
                      <a:cubicBezTo>
                        <a:pt x="109" y="57"/>
                        <a:pt x="116" y="66"/>
                        <a:pt x="88" y="57"/>
                      </a:cubicBezTo>
                      <a:cubicBezTo>
                        <a:pt x="84" y="56"/>
                        <a:pt x="76" y="53"/>
                        <a:pt x="76" y="53"/>
                      </a:cubicBezTo>
                      <a:cubicBezTo>
                        <a:pt x="57" y="34"/>
                        <a:pt x="53" y="37"/>
                        <a:pt x="24" y="41"/>
                      </a:cubicBezTo>
                      <a:cubicBezTo>
                        <a:pt x="9" y="51"/>
                        <a:pt x="17" y="49"/>
                        <a:pt x="0" y="49"/>
                      </a:cubicBez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264" name="Freeform 151"/>
                <p:cNvSpPr>
                  <a:spLocks/>
                </p:cNvSpPr>
                <p:nvPr userDrawn="1"/>
              </p:nvSpPr>
              <p:spPr bwMode="ltGray">
                <a:xfrm>
                  <a:off x="5296" y="1615"/>
                  <a:ext cx="171" cy="56"/>
                </a:xfrm>
                <a:custGeom>
                  <a:avLst/>
                  <a:gdLst/>
                  <a:ahLst/>
                  <a:cxnLst>
                    <a:cxn ang="0">
                      <a:pos x="0" y="0"/>
                    </a:cxn>
                    <a:cxn ang="0">
                      <a:pos x="52" y="4"/>
                    </a:cxn>
                    <a:cxn ang="0">
                      <a:pos x="88" y="24"/>
                    </a:cxn>
                    <a:cxn ang="0">
                      <a:pos x="112" y="20"/>
                    </a:cxn>
                    <a:cxn ang="0">
                      <a:pos x="108" y="44"/>
                    </a:cxn>
                    <a:cxn ang="0">
                      <a:pos x="64" y="40"/>
                    </a:cxn>
                    <a:cxn ang="0">
                      <a:pos x="0" y="36"/>
                    </a:cxn>
                    <a:cxn ang="0">
                      <a:pos x="28" y="20"/>
                    </a:cxn>
                    <a:cxn ang="0">
                      <a:pos x="0" y="0"/>
                    </a:cxn>
                  </a:cxnLst>
                  <a:rect l="0" t="0" r="r" b="b"/>
                  <a:pathLst>
                    <a:path w="138" h="44">
                      <a:moveTo>
                        <a:pt x="0" y="0"/>
                      </a:moveTo>
                      <a:cubicBezTo>
                        <a:pt x="19" y="3"/>
                        <a:pt x="35" y="10"/>
                        <a:pt x="52" y="4"/>
                      </a:cubicBezTo>
                      <a:cubicBezTo>
                        <a:pt x="87" y="11"/>
                        <a:pt x="61" y="15"/>
                        <a:pt x="88" y="24"/>
                      </a:cubicBezTo>
                      <a:cubicBezTo>
                        <a:pt x="96" y="23"/>
                        <a:pt x="104" y="19"/>
                        <a:pt x="112" y="20"/>
                      </a:cubicBezTo>
                      <a:cubicBezTo>
                        <a:pt x="138" y="23"/>
                        <a:pt x="118" y="41"/>
                        <a:pt x="108" y="44"/>
                      </a:cubicBezTo>
                      <a:cubicBezTo>
                        <a:pt x="78" y="34"/>
                        <a:pt x="92" y="34"/>
                        <a:pt x="64" y="40"/>
                      </a:cubicBezTo>
                      <a:cubicBezTo>
                        <a:pt x="41" y="37"/>
                        <a:pt x="22" y="41"/>
                        <a:pt x="0" y="36"/>
                      </a:cubicBezTo>
                      <a:cubicBezTo>
                        <a:pt x="6" y="11"/>
                        <a:pt x="7" y="27"/>
                        <a:pt x="28" y="20"/>
                      </a:cubicBezTo>
                      <a:cubicBezTo>
                        <a:pt x="17" y="13"/>
                        <a:pt x="0" y="13"/>
                        <a:pt x="0" y="0"/>
                      </a:cubicBez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265" name="Freeform 152"/>
                <p:cNvSpPr>
                  <a:spLocks/>
                </p:cNvSpPr>
                <p:nvPr userDrawn="1"/>
              </p:nvSpPr>
              <p:spPr bwMode="ltGray">
                <a:xfrm>
                  <a:off x="5206" y="1644"/>
                  <a:ext cx="71" cy="53"/>
                </a:xfrm>
                <a:custGeom>
                  <a:avLst/>
                  <a:gdLst/>
                  <a:ahLst/>
                  <a:cxnLst>
                    <a:cxn ang="0">
                      <a:pos x="17" y="25"/>
                    </a:cxn>
                    <a:cxn ang="0">
                      <a:pos x="37" y="13"/>
                    </a:cxn>
                    <a:cxn ang="0">
                      <a:pos x="17" y="25"/>
                    </a:cxn>
                  </a:cxnLst>
                  <a:rect l="0" t="0" r="r" b="b"/>
                  <a:pathLst>
                    <a:path w="57" h="42">
                      <a:moveTo>
                        <a:pt x="17" y="25"/>
                      </a:moveTo>
                      <a:cubicBezTo>
                        <a:pt x="0" y="0"/>
                        <a:pt x="21" y="9"/>
                        <a:pt x="37" y="13"/>
                      </a:cubicBezTo>
                      <a:cubicBezTo>
                        <a:pt x="57" y="42"/>
                        <a:pt x="30" y="25"/>
                        <a:pt x="17" y="25"/>
                      </a:cubicBez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266" name="Freeform 153"/>
                <p:cNvSpPr>
                  <a:spLocks/>
                </p:cNvSpPr>
                <p:nvPr userDrawn="1"/>
              </p:nvSpPr>
              <p:spPr bwMode="ltGray">
                <a:xfrm>
                  <a:off x="5159" y="1484"/>
                  <a:ext cx="48" cy="63"/>
                </a:xfrm>
                <a:custGeom>
                  <a:avLst/>
                  <a:gdLst/>
                  <a:ahLst/>
                  <a:cxnLst>
                    <a:cxn ang="0">
                      <a:pos x="19" y="32"/>
                    </a:cxn>
                    <a:cxn ang="0">
                      <a:pos x="19" y="0"/>
                    </a:cxn>
                    <a:cxn ang="0">
                      <a:pos x="19" y="32"/>
                    </a:cxn>
                  </a:cxnLst>
                  <a:rect l="0" t="0" r="r" b="b"/>
                  <a:pathLst>
                    <a:path w="39" h="52">
                      <a:moveTo>
                        <a:pt x="19" y="32"/>
                      </a:moveTo>
                      <a:cubicBezTo>
                        <a:pt x="13" y="14"/>
                        <a:pt x="0" y="13"/>
                        <a:pt x="19" y="0"/>
                      </a:cubicBezTo>
                      <a:cubicBezTo>
                        <a:pt x="23" y="5"/>
                        <a:pt x="39" y="52"/>
                        <a:pt x="19" y="32"/>
                      </a:cubicBez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267" name="Freeform 154"/>
                <p:cNvSpPr>
                  <a:spLocks/>
                </p:cNvSpPr>
                <p:nvPr userDrawn="1"/>
              </p:nvSpPr>
              <p:spPr bwMode="ltGray">
                <a:xfrm>
                  <a:off x="5528" y="1685"/>
                  <a:ext cx="55" cy="99"/>
                </a:xfrm>
                <a:custGeom>
                  <a:avLst/>
                  <a:gdLst/>
                  <a:ahLst/>
                  <a:cxnLst>
                    <a:cxn ang="0">
                      <a:pos x="4" y="9"/>
                    </a:cxn>
                    <a:cxn ang="0">
                      <a:pos x="20" y="33"/>
                    </a:cxn>
                    <a:cxn ang="0">
                      <a:pos x="24" y="49"/>
                    </a:cxn>
                    <a:cxn ang="0">
                      <a:pos x="36" y="53"/>
                    </a:cxn>
                    <a:cxn ang="0">
                      <a:pos x="24" y="73"/>
                    </a:cxn>
                    <a:cxn ang="0">
                      <a:pos x="0" y="21"/>
                    </a:cxn>
                    <a:cxn ang="0">
                      <a:pos x="4" y="9"/>
                    </a:cxn>
                  </a:cxnLst>
                  <a:rect l="0" t="0" r="r" b="b"/>
                  <a:pathLst>
                    <a:path w="44" h="80">
                      <a:moveTo>
                        <a:pt x="4" y="9"/>
                      </a:moveTo>
                      <a:cubicBezTo>
                        <a:pt x="9" y="17"/>
                        <a:pt x="18" y="24"/>
                        <a:pt x="20" y="33"/>
                      </a:cubicBezTo>
                      <a:cubicBezTo>
                        <a:pt x="21" y="38"/>
                        <a:pt x="21" y="45"/>
                        <a:pt x="24" y="49"/>
                      </a:cubicBezTo>
                      <a:cubicBezTo>
                        <a:pt x="27" y="52"/>
                        <a:pt x="32" y="52"/>
                        <a:pt x="36" y="53"/>
                      </a:cubicBezTo>
                      <a:cubicBezTo>
                        <a:pt x="41" y="68"/>
                        <a:pt x="44" y="80"/>
                        <a:pt x="24" y="73"/>
                      </a:cubicBezTo>
                      <a:cubicBezTo>
                        <a:pt x="19" y="55"/>
                        <a:pt x="11" y="37"/>
                        <a:pt x="0" y="21"/>
                      </a:cubicBezTo>
                      <a:cubicBezTo>
                        <a:pt x="4" y="4"/>
                        <a:pt x="4" y="0"/>
                        <a:pt x="4" y="9"/>
                      </a:cubicBez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268" name="Freeform 155"/>
                <p:cNvSpPr>
                  <a:spLocks/>
                </p:cNvSpPr>
                <p:nvPr userDrawn="1"/>
              </p:nvSpPr>
              <p:spPr bwMode="ltGray">
                <a:xfrm>
                  <a:off x="4164" y="90"/>
                  <a:ext cx="858" cy="473"/>
                </a:xfrm>
                <a:custGeom>
                  <a:avLst/>
                  <a:gdLst/>
                  <a:ahLst/>
                  <a:cxnLst>
                    <a:cxn ang="0">
                      <a:pos x="164" y="0"/>
                    </a:cxn>
                    <a:cxn ang="0">
                      <a:pos x="340" y="68"/>
                    </a:cxn>
                    <a:cxn ang="0">
                      <a:pos x="484" y="132"/>
                    </a:cxn>
                    <a:cxn ang="0">
                      <a:pos x="612" y="200"/>
                    </a:cxn>
                    <a:cxn ang="0">
                      <a:pos x="588" y="208"/>
                    </a:cxn>
                    <a:cxn ang="0">
                      <a:pos x="592" y="248"/>
                    </a:cxn>
                    <a:cxn ang="0">
                      <a:pos x="596" y="268"/>
                    </a:cxn>
                    <a:cxn ang="0">
                      <a:pos x="608" y="304"/>
                    </a:cxn>
                    <a:cxn ang="0">
                      <a:pos x="624" y="328"/>
                    </a:cxn>
                    <a:cxn ang="0">
                      <a:pos x="684" y="356"/>
                    </a:cxn>
                    <a:cxn ang="0">
                      <a:pos x="676" y="376"/>
                    </a:cxn>
                    <a:cxn ang="0">
                      <a:pos x="572" y="340"/>
                    </a:cxn>
                    <a:cxn ang="0">
                      <a:pos x="540" y="332"/>
                    </a:cxn>
                    <a:cxn ang="0">
                      <a:pos x="520" y="304"/>
                    </a:cxn>
                    <a:cxn ang="0">
                      <a:pos x="516" y="316"/>
                    </a:cxn>
                    <a:cxn ang="0">
                      <a:pos x="480" y="296"/>
                    </a:cxn>
                    <a:cxn ang="0">
                      <a:pos x="424" y="264"/>
                    </a:cxn>
                    <a:cxn ang="0">
                      <a:pos x="400" y="236"/>
                    </a:cxn>
                    <a:cxn ang="0">
                      <a:pos x="368" y="224"/>
                    </a:cxn>
                    <a:cxn ang="0">
                      <a:pos x="308" y="192"/>
                    </a:cxn>
                    <a:cxn ang="0">
                      <a:pos x="264" y="168"/>
                    </a:cxn>
                    <a:cxn ang="0">
                      <a:pos x="180" y="136"/>
                    </a:cxn>
                    <a:cxn ang="0">
                      <a:pos x="116" y="132"/>
                    </a:cxn>
                    <a:cxn ang="0">
                      <a:pos x="72" y="132"/>
                    </a:cxn>
                    <a:cxn ang="0">
                      <a:pos x="68" y="120"/>
                    </a:cxn>
                    <a:cxn ang="0">
                      <a:pos x="56" y="112"/>
                    </a:cxn>
                    <a:cxn ang="0">
                      <a:pos x="20" y="100"/>
                    </a:cxn>
                    <a:cxn ang="0">
                      <a:pos x="0" y="60"/>
                    </a:cxn>
                    <a:cxn ang="0">
                      <a:pos x="48" y="40"/>
                    </a:cxn>
                    <a:cxn ang="0">
                      <a:pos x="56" y="52"/>
                    </a:cxn>
                    <a:cxn ang="0">
                      <a:pos x="80" y="44"/>
                    </a:cxn>
                    <a:cxn ang="0">
                      <a:pos x="96" y="48"/>
                    </a:cxn>
                    <a:cxn ang="0">
                      <a:pos x="108" y="52"/>
                    </a:cxn>
                    <a:cxn ang="0">
                      <a:pos x="96" y="20"/>
                    </a:cxn>
                    <a:cxn ang="0">
                      <a:pos x="164" y="0"/>
                    </a:cxn>
                  </a:cxnLst>
                  <a:rect l="0" t="0" r="r" b="b"/>
                  <a:pathLst>
                    <a:path w="695" h="376">
                      <a:moveTo>
                        <a:pt x="164" y="0"/>
                      </a:moveTo>
                      <a:lnTo>
                        <a:pt x="340" y="68"/>
                      </a:lnTo>
                      <a:lnTo>
                        <a:pt x="484" y="132"/>
                      </a:lnTo>
                      <a:cubicBezTo>
                        <a:pt x="527" y="155"/>
                        <a:pt x="573" y="171"/>
                        <a:pt x="612" y="200"/>
                      </a:cubicBezTo>
                      <a:cubicBezTo>
                        <a:pt x="619" y="205"/>
                        <a:pt x="588" y="208"/>
                        <a:pt x="588" y="208"/>
                      </a:cubicBezTo>
                      <a:cubicBezTo>
                        <a:pt x="577" y="225"/>
                        <a:pt x="568" y="240"/>
                        <a:pt x="592" y="248"/>
                      </a:cubicBezTo>
                      <a:cubicBezTo>
                        <a:pt x="616" y="240"/>
                        <a:pt x="607" y="257"/>
                        <a:pt x="596" y="268"/>
                      </a:cubicBezTo>
                      <a:cubicBezTo>
                        <a:pt x="589" y="289"/>
                        <a:pt x="590" y="276"/>
                        <a:pt x="608" y="304"/>
                      </a:cubicBezTo>
                      <a:cubicBezTo>
                        <a:pt x="613" y="312"/>
                        <a:pt x="615" y="325"/>
                        <a:pt x="624" y="328"/>
                      </a:cubicBezTo>
                      <a:cubicBezTo>
                        <a:pt x="645" y="335"/>
                        <a:pt x="665" y="343"/>
                        <a:pt x="684" y="356"/>
                      </a:cubicBezTo>
                      <a:cubicBezTo>
                        <a:pt x="686" y="363"/>
                        <a:pt x="695" y="376"/>
                        <a:pt x="676" y="376"/>
                      </a:cubicBezTo>
                      <a:cubicBezTo>
                        <a:pt x="658" y="376"/>
                        <a:pt x="591" y="347"/>
                        <a:pt x="572" y="340"/>
                      </a:cubicBezTo>
                      <a:cubicBezTo>
                        <a:pt x="562" y="336"/>
                        <a:pt x="540" y="332"/>
                        <a:pt x="540" y="332"/>
                      </a:cubicBezTo>
                      <a:cubicBezTo>
                        <a:pt x="531" y="304"/>
                        <a:pt x="540" y="311"/>
                        <a:pt x="520" y="304"/>
                      </a:cubicBezTo>
                      <a:cubicBezTo>
                        <a:pt x="519" y="308"/>
                        <a:pt x="520" y="315"/>
                        <a:pt x="516" y="316"/>
                      </a:cubicBezTo>
                      <a:cubicBezTo>
                        <a:pt x="515" y="316"/>
                        <a:pt x="486" y="300"/>
                        <a:pt x="480" y="296"/>
                      </a:cubicBezTo>
                      <a:cubicBezTo>
                        <a:pt x="467" y="277"/>
                        <a:pt x="443" y="277"/>
                        <a:pt x="424" y="264"/>
                      </a:cubicBezTo>
                      <a:cubicBezTo>
                        <a:pt x="414" y="249"/>
                        <a:pt x="406" y="253"/>
                        <a:pt x="400" y="236"/>
                      </a:cubicBezTo>
                      <a:cubicBezTo>
                        <a:pt x="408" y="212"/>
                        <a:pt x="385" y="221"/>
                        <a:pt x="368" y="224"/>
                      </a:cubicBezTo>
                      <a:cubicBezTo>
                        <a:pt x="330" y="216"/>
                        <a:pt x="355" y="200"/>
                        <a:pt x="308" y="192"/>
                      </a:cubicBezTo>
                      <a:cubicBezTo>
                        <a:pt x="282" y="201"/>
                        <a:pt x="294" y="173"/>
                        <a:pt x="264" y="168"/>
                      </a:cubicBezTo>
                      <a:cubicBezTo>
                        <a:pt x="233" y="163"/>
                        <a:pt x="206" y="153"/>
                        <a:pt x="180" y="136"/>
                      </a:cubicBezTo>
                      <a:cubicBezTo>
                        <a:pt x="157" y="141"/>
                        <a:pt x="139" y="138"/>
                        <a:pt x="116" y="132"/>
                      </a:cubicBezTo>
                      <a:cubicBezTo>
                        <a:pt x="100" y="137"/>
                        <a:pt x="93" y="141"/>
                        <a:pt x="72" y="132"/>
                      </a:cubicBezTo>
                      <a:cubicBezTo>
                        <a:pt x="68" y="130"/>
                        <a:pt x="71" y="123"/>
                        <a:pt x="68" y="120"/>
                      </a:cubicBezTo>
                      <a:cubicBezTo>
                        <a:pt x="65" y="116"/>
                        <a:pt x="60" y="115"/>
                        <a:pt x="56" y="112"/>
                      </a:cubicBezTo>
                      <a:cubicBezTo>
                        <a:pt x="38" y="118"/>
                        <a:pt x="31" y="116"/>
                        <a:pt x="20" y="100"/>
                      </a:cubicBezTo>
                      <a:cubicBezTo>
                        <a:pt x="16" y="86"/>
                        <a:pt x="0" y="60"/>
                        <a:pt x="0" y="60"/>
                      </a:cubicBezTo>
                      <a:cubicBezTo>
                        <a:pt x="7" y="38"/>
                        <a:pt x="25" y="43"/>
                        <a:pt x="48" y="40"/>
                      </a:cubicBezTo>
                      <a:cubicBezTo>
                        <a:pt x="51" y="44"/>
                        <a:pt x="51" y="51"/>
                        <a:pt x="56" y="52"/>
                      </a:cubicBezTo>
                      <a:cubicBezTo>
                        <a:pt x="64" y="53"/>
                        <a:pt x="80" y="44"/>
                        <a:pt x="80" y="44"/>
                      </a:cubicBezTo>
                      <a:cubicBezTo>
                        <a:pt x="85" y="45"/>
                        <a:pt x="91" y="46"/>
                        <a:pt x="96" y="48"/>
                      </a:cubicBezTo>
                      <a:cubicBezTo>
                        <a:pt x="100" y="49"/>
                        <a:pt x="106" y="56"/>
                        <a:pt x="108" y="52"/>
                      </a:cubicBezTo>
                      <a:cubicBezTo>
                        <a:pt x="113" y="42"/>
                        <a:pt x="101" y="27"/>
                        <a:pt x="96" y="20"/>
                      </a:cubicBezTo>
                      <a:cubicBezTo>
                        <a:pt x="110" y="11"/>
                        <a:pt x="148" y="0"/>
                        <a:pt x="164" y="0"/>
                      </a:cubicBez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269" name="Freeform 156"/>
                <p:cNvSpPr>
                  <a:spLocks/>
                </p:cNvSpPr>
                <p:nvPr userDrawn="1"/>
              </p:nvSpPr>
              <p:spPr bwMode="ltGray">
                <a:xfrm>
                  <a:off x="3917" y="138"/>
                  <a:ext cx="257" cy="148"/>
                </a:xfrm>
                <a:custGeom>
                  <a:avLst/>
                  <a:gdLst/>
                  <a:ahLst/>
                  <a:cxnLst>
                    <a:cxn ang="0">
                      <a:pos x="16" y="26"/>
                    </a:cxn>
                    <a:cxn ang="0">
                      <a:pos x="40" y="22"/>
                    </a:cxn>
                    <a:cxn ang="0">
                      <a:pos x="64" y="10"/>
                    </a:cxn>
                    <a:cxn ang="0">
                      <a:pos x="88" y="2"/>
                    </a:cxn>
                    <a:cxn ang="0">
                      <a:pos x="152" y="6"/>
                    </a:cxn>
                    <a:cxn ang="0">
                      <a:pos x="176" y="14"/>
                    </a:cxn>
                    <a:cxn ang="0">
                      <a:pos x="184" y="70"/>
                    </a:cxn>
                    <a:cxn ang="0">
                      <a:pos x="208" y="102"/>
                    </a:cxn>
                    <a:cxn ang="0">
                      <a:pos x="196" y="106"/>
                    </a:cxn>
                    <a:cxn ang="0">
                      <a:pos x="184" y="102"/>
                    </a:cxn>
                    <a:cxn ang="0">
                      <a:pos x="180" y="114"/>
                    </a:cxn>
                    <a:cxn ang="0">
                      <a:pos x="164" y="118"/>
                    </a:cxn>
                    <a:cxn ang="0">
                      <a:pos x="144" y="90"/>
                    </a:cxn>
                    <a:cxn ang="0">
                      <a:pos x="112" y="70"/>
                    </a:cxn>
                    <a:cxn ang="0">
                      <a:pos x="72" y="62"/>
                    </a:cxn>
                    <a:cxn ang="0">
                      <a:pos x="24" y="50"/>
                    </a:cxn>
                    <a:cxn ang="0">
                      <a:pos x="0" y="42"/>
                    </a:cxn>
                    <a:cxn ang="0">
                      <a:pos x="16" y="26"/>
                    </a:cxn>
                  </a:cxnLst>
                  <a:rect l="0" t="0" r="r" b="b"/>
                  <a:pathLst>
                    <a:path w="208" h="118">
                      <a:moveTo>
                        <a:pt x="16" y="26"/>
                      </a:moveTo>
                      <a:cubicBezTo>
                        <a:pt x="41" y="9"/>
                        <a:pt x="15" y="22"/>
                        <a:pt x="40" y="22"/>
                      </a:cubicBezTo>
                      <a:cubicBezTo>
                        <a:pt x="51" y="22"/>
                        <a:pt x="55" y="14"/>
                        <a:pt x="64" y="10"/>
                      </a:cubicBezTo>
                      <a:cubicBezTo>
                        <a:pt x="72" y="7"/>
                        <a:pt x="88" y="2"/>
                        <a:pt x="88" y="2"/>
                      </a:cubicBezTo>
                      <a:cubicBezTo>
                        <a:pt x="110" y="5"/>
                        <a:pt x="132" y="0"/>
                        <a:pt x="152" y="6"/>
                      </a:cubicBezTo>
                      <a:cubicBezTo>
                        <a:pt x="160" y="8"/>
                        <a:pt x="176" y="14"/>
                        <a:pt x="176" y="14"/>
                      </a:cubicBezTo>
                      <a:cubicBezTo>
                        <a:pt x="172" y="35"/>
                        <a:pt x="158" y="61"/>
                        <a:pt x="184" y="70"/>
                      </a:cubicBezTo>
                      <a:cubicBezTo>
                        <a:pt x="193" y="83"/>
                        <a:pt x="203" y="87"/>
                        <a:pt x="208" y="102"/>
                      </a:cubicBezTo>
                      <a:cubicBezTo>
                        <a:pt x="204" y="103"/>
                        <a:pt x="200" y="106"/>
                        <a:pt x="196" y="106"/>
                      </a:cubicBezTo>
                      <a:cubicBezTo>
                        <a:pt x="192" y="106"/>
                        <a:pt x="188" y="100"/>
                        <a:pt x="184" y="102"/>
                      </a:cubicBezTo>
                      <a:cubicBezTo>
                        <a:pt x="180" y="104"/>
                        <a:pt x="183" y="111"/>
                        <a:pt x="180" y="114"/>
                      </a:cubicBezTo>
                      <a:cubicBezTo>
                        <a:pt x="176" y="117"/>
                        <a:pt x="169" y="117"/>
                        <a:pt x="164" y="118"/>
                      </a:cubicBezTo>
                      <a:cubicBezTo>
                        <a:pt x="126" y="113"/>
                        <a:pt x="127" y="116"/>
                        <a:pt x="144" y="90"/>
                      </a:cubicBezTo>
                      <a:cubicBezTo>
                        <a:pt x="127" y="84"/>
                        <a:pt x="104" y="93"/>
                        <a:pt x="112" y="70"/>
                      </a:cubicBezTo>
                      <a:cubicBezTo>
                        <a:pt x="96" y="59"/>
                        <a:pt x="90" y="68"/>
                        <a:pt x="72" y="62"/>
                      </a:cubicBezTo>
                      <a:cubicBezTo>
                        <a:pt x="65" y="41"/>
                        <a:pt x="45" y="56"/>
                        <a:pt x="24" y="50"/>
                      </a:cubicBezTo>
                      <a:cubicBezTo>
                        <a:pt x="16" y="48"/>
                        <a:pt x="0" y="42"/>
                        <a:pt x="0" y="42"/>
                      </a:cubicBezTo>
                      <a:cubicBezTo>
                        <a:pt x="14" y="32"/>
                        <a:pt x="10" y="38"/>
                        <a:pt x="16" y="26"/>
                      </a:cubicBez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270" name="Freeform 157"/>
                <p:cNvSpPr>
                  <a:spLocks/>
                </p:cNvSpPr>
                <p:nvPr userDrawn="1"/>
              </p:nvSpPr>
              <p:spPr bwMode="ltGray">
                <a:xfrm>
                  <a:off x="3758" y="347"/>
                  <a:ext cx="101" cy="90"/>
                </a:xfrm>
                <a:custGeom>
                  <a:avLst/>
                  <a:gdLst/>
                  <a:ahLst/>
                  <a:cxnLst>
                    <a:cxn ang="0">
                      <a:pos x="12" y="8"/>
                    </a:cxn>
                    <a:cxn ang="0">
                      <a:pos x="52" y="12"/>
                    </a:cxn>
                    <a:cxn ang="0">
                      <a:pos x="76" y="28"/>
                    </a:cxn>
                    <a:cxn ang="0">
                      <a:pos x="68" y="48"/>
                    </a:cxn>
                    <a:cxn ang="0">
                      <a:pos x="60" y="72"/>
                    </a:cxn>
                    <a:cxn ang="0">
                      <a:pos x="40" y="68"/>
                    </a:cxn>
                    <a:cxn ang="0">
                      <a:pos x="16" y="52"/>
                    </a:cxn>
                    <a:cxn ang="0">
                      <a:pos x="12" y="8"/>
                    </a:cxn>
                  </a:cxnLst>
                  <a:rect l="0" t="0" r="r" b="b"/>
                  <a:pathLst>
                    <a:path w="84" h="72">
                      <a:moveTo>
                        <a:pt x="12" y="8"/>
                      </a:moveTo>
                      <a:cubicBezTo>
                        <a:pt x="29" y="4"/>
                        <a:pt x="33" y="0"/>
                        <a:pt x="52" y="12"/>
                      </a:cubicBezTo>
                      <a:cubicBezTo>
                        <a:pt x="60" y="17"/>
                        <a:pt x="76" y="28"/>
                        <a:pt x="76" y="28"/>
                      </a:cubicBezTo>
                      <a:cubicBezTo>
                        <a:pt x="84" y="53"/>
                        <a:pt x="80" y="28"/>
                        <a:pt x="68" y="48"/>
                      </a:cubicBezTo>
                      <a:cubicBezTo>
                        <a:pt x="64" y="55"/>
                        <a:pt x="60" y="72"/>
                        <a:pt x="60" y="72"/>
                      </a:cubicBezTo>
                      <a:cubicBezTo>
                        <a:pt x="53" y="71"/>
                        <a:pt x="46" y="71"/>
                        <a:pt x="40" y="68"/>
                      </a:cubicBezTo>
                      <a:cubicBezTo>
                        <a:pt x="31" y="64"/>
                        <a:pt x="16" y="52"/>
                        <a:pt x="16" y="52"/>
                      </a:cubicBezTo>
                      <a:cubicBezTo>
                        <a:pt x="13" y="34"/>
                        <a:pt x="0" y="20"/>
                        <a:pt x="12" y="8"/>
                      </a:cubicBez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271" name="Freeform 158"/>
                <p:cNvSpPr>
                  <a:spLocks/>
                </p:cNvSpPr>
                <p:nvPr userDrawn="1"/>
              </p:nvSpPr>
              <p:spPr bwMode="ltGray">
                <a:xfrm>
                  <a:off x="3745" y="280"/>
                  <a:ext cx="47" cy="62"/>
                </a:xfrm>
                <a:custGeom>
                  <a:avLst/>
                  <a:gdLst/>
                  <a:ahLst/>
                  <a:cxnLst>
                    <a:cxn ang="0">
                      <a:pos x="7" y="33"/>
                    </a:cxn>
                    <a:cxn ang="0">
                      <a:pos x="39" y="21"/>
                    </a:cxn>
                    <a:cxn ang="0">
                      <a:pos x="19" y="49"/>
                    </a:cxn>
                    <a:cxn ang="0">
                      <a:pos x="7" y="45"/>
                    </a:cxn>
                    <a:cxn ang="0">
                      <a:pos x="7" y="33"/>
                    </a:cxn>
                  </a:cxnLst>
                  <a:rect l="0" t="0" r="r" b="b"/>
                  <a:pathLst>
                    <a:path w="39" h="49">
                      <a:moveTo>
                        <a:pt x="7" y="33"/>
                      </a:moveTo>
                      <a:cubicBezTo>
                        <a:pt x="34" y="6"/>
                        <a:pt x="25" y="0"/>
                        <a:pt x="39" y="21"/>
                      </a:cubicBezTo>
                      <a:cubicBezTo>
                        <a:pt x="30" y="49"/>
                        <a:pt x="39" y="42"/>
                        <a:pt x="19" y="49"/>
                      </a:cubicBezTo>
                      <a:cubicBezTo>
                        <a:pt x="15" y="48"/>
                        <a:pt x="9" y="49"/>
                        <a:pt x="7" y="45"/>
                      </a:cubicBezTo>
                      <a:cubicBezTo>
                        <a:pt x="0" y="32"/>
                        <a:pt x="19" y="33"/>
                        <a:pt x="7" y="33"/>
                      </a:cubicBez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272" name="Freeform 159"/>
                <p:cNvSpPr>
                  <a:spLocks/>
                </p:cNvSpPr>
                <p:nvPr userDrawn="1"/>
              </p:nvSpPr>
              <p:spPr bwMode="ltGray">
                <a:xfrm>
                  <a:off x="3822" y="294"/>
                  <a:ext cx="119" cy="69"/>
                </a:xfrm>
                <a:custGeom>
                  <a:avLst/>
                  <a:gdLst/>
                  <a:ahLst/>
                  <a:cxnLst>
                    <a:cxn ang="0">
                      <a:pos x="0" y="10"/>
                    </a:cxn>
                    <a:cxn ang="0">
                      <a:pos x="32" y="6"/>
                    </a:cxn>
                    <a:cxn ang="0">
                      <a:pos x="92" y="26"/>
                    </a:cxn>
                    <a:cxn ang="0">
                      <a:pos x="60" y="34"/>
                    </a:cxn>
                    <a:cxn ang="0">
                      <a:pos x="56" y="46"/>
                    </a:cxn>
                    <a:cxn ang="0">
                      <a:pos x="44" y="50"/>
                    </a:cxn>
                    <a:cxn ang="0">
                      <a:pos x="28" y="30"/>
                    </a:cxn>
                    <a:cxn ang="0">
                      <a:pos x="0" y="10"/>
                    </a:cxn>
                  </a:cxnLst>
                  <a:rect l="0" t="0" r="r" b="b"/>
                  <a:pathLst>
                    <a:path w="97" h="55">
                      <a:moveTo>
                        <a:pt x="0" y="10"/>
                      </a:moveTo>
                      <a:cubicBezTo>
                        <a:pt x="21" y="13"/>
                        <a:pt x="39" y="28"/>
                        <a:pt x="32" y="6"/>
                      </a:cubicBezTo>
                      <a:cubicBezTo>
                        <a:pt x="51" y="0"/>
                        <a:pt x="75" y="15"/>
                        <a:pt x="92" y="26"/>
                      </a:cubicBezTo>
                      <a:cubicBezTo>
                        <a:pt x="83" y="53"/>
                        <a:pt x="97" y="25"/>
                        <a:pt x="60" y="34"/>
                      </a:cubicBezTo>
                      <a:cubicBezTo>
                        <a:pt x="56" y="35"/>
                        <a:pt x="59" y="43"/>
                        <a:pt x="56" y="46"/>
                      </a:cubicBezTo>
                      <a:cubicBezTo>
                        <a:pt x="53" y="49"/>
                        <a:pt x="48" y="49"/>
                        <a:pt x="44" y="50"/>
                      </a:cubicBezTo>
                      <a:cubicBezTo>
                        <a:pt x="15" y="40"/>
                        <a:pt x="48" y="55"/>
                        <a:pt x="28" y="30"/>
                      </a:cubicBezTo>
                      <a:cubicBezTo>
                        <a:pt x="22" y="22"/>
                        <a:pt x="8" y="26"/>
                        <a:pt x="0" y="10"/>
                      </a:cubicBez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273" name="Freeform 160"/>
                <p:cNvSpPr>
                  <a:spLocks/>
                </p:cNvSpPr>
                <p:nvPr userDrawn="1"/>
              </p:nvSpPr>
              <p:spPr bwMode="ltGray">
                <a:xfrm>
                  <a:off x="3813" y="261"/>
                  <a:ext cx="33" cy="37"/>
                </a:xfrm>
                <a:custGeom>
                  <a:avLst/>
                  <a:gdLst/>
                  <a:ahLst/>
                  <a:cxnLst>
                    <a:cxn ang="0">
                      <a:pos x="4" y="0"/>
                    </a:cxn>
                    <a:cxn ang="0">
                      <a:pos x="0" y="20"/>
                    </a:cxn>
                    <a:cxn ang="0">
                      <a:pos x="4" y="0"/>
                    </a:cxn>
                  </a:cxnLst>
                  <a:rect l="0" t="0" r="r" b="b"/>
                  <a:pathLst>
                    <a:path w="26" h="29">
                      <a:moveTo>
                        <a:pt x="4" y="0"/>
                      </a:moveTo>
                      <a:cubicBezTo>
                        <a:pt x="25" y="7"/>
                        <a:pt x="26" y="29"/>
                        <a:pt x="0" y="20"/>
                      </a:cubicBezTo>
                      <a:cubicBezTo>
                        <a:pt x="5" y="5"/>
                        <a:pt x="4" y="12"/>
                        <a:pt x="4" y="0"/>
                      </a:cubicBez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274" name="Freeform 161"/>
                <p:cNvSpPr>
                  <a:spLocks/>
                </p:cNvSpPr>
                <p:nvPr userDrawn="1"/>
              </p:nvSpPr>
              <p:spPr bwMode="ltGray">
                <a:xfrm>
                  <a:off x="3892" y="183"/>
                  <a:ext cx="119" cy="98"/>
                </a:xfrm>
                <a:custGeom>
                  <a:avLst/>
                  <a:gdLst/>
                  <a:ahLst/>
                  <a:cxnLst>
                    <a:cxn ang="0">
                      <a:pos x="20" y="30"/>
                    </a:cxn>
                    <a:cxn ang="0">
                      <a:pos x="48" y="22"/>
                    </a:cxn>
                    <a:cxn ang="0">
                      <a:pos x="96" y="42"/>
                    </a:cxn>
                    <a:cxn ang="0">
                      <a:pos x="44" y="58"/>
                    </a:cxn>
                    <a:cxn ang="0">
                      <a:pos x="40" y="46"/>
                    </a:cxn>
                    <a:cxn ang="0">
                      <a:pos x="20" y="30"/>
                    </a:cxn>
                  </a:cxnLst>
                  <a:rect l="0" t="0" r="r" b="b"/>
                  <a:pathLst>
                    <a:path w="96" h="79">
                      <a:moveTo>
                        <a:pt x="20" y="30"/>
                      </a:moveTo>
                      <a:cubicBezTo>
                        <a:pt x="0" y="0"/>
                        <a:pt x="35" y="18"/>
                        <a:pt x="48" y="22"/>
                      </a:cubicBezTo>
                      <a:cubicBezTo>
                        <a:pt x="65" y="28"/>
                        <a:pt x="79" y="36"/>
                        <a:pt x="96" y="42"/>
                      </a:cubicBezTo>
                      <a:cubicBezTo>
                        <a:pt x="87" y="79"/>
                        <a:pt x="74" y="48"/>
                        <a:pt x="44" y="58"/>
                      </a:cubicBezTo>
                      <a:cubicBezTo>
                        <a:pt x="43" y="54"/>
                        <a:pt x="43" y="48"/>
                        <a:pt x="40" y="46"/>
                      </a:cubicBezTo>
                      <a:cubicBezTo>
                        <a:pt x="17" y="30"/>
                        <a:pt x="11" y="48"/>
                        <a:pt x="20" y="30"/>
                      </a:cubicBez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275" name="Freeform 162"/>
                <p:cNvSpPr>
                  <a:spLocks/>
                </p:cNvSpPr>
                <p:nvPr userDrawn="1"/>
              </p:nvSpPr>
              <p:spPr bwMode="ltGray">
                <a:xfrm>
                  <a:off x="3959" y="280"/>
                  <a:ext cx="89" cy="55"/>
                </a:xfrm>
                <a:custGeom>
                  <a:avLst/>
                  <a:gdLst/>
                  <a:ahLst/>
                  <a:cxnLst>
                    <a:cxn ang="0">
                      <a:pos x="10" y="5"/>
                    </a:cxn>
                    <a:cxn ang="0">
                      <a:pos x="22" y="1"/>
                    </a:cxn>
                    <a:cxn ang="0">
                      <a:pos x="46" y="17"/>
                    </a:cxn>
                    <a:cxn ang="0">
                      <a:pos x="46" y="45"/>
                    </a:cxn>
                    <a:cxn ang="0">
                      <a:pos x="6" y="33"/>
                    </a:cxn>
                    <a:cxn ang="0">
                      <a:pos x="10" y="5"/>
                    </a:cxn>
                  </a:cxnLst>
                  <a:rect l="0" t="0" r="r" b="b"/>
                  <a:pathLst>
                    <a:path w="71" h="46">
                      <a:moveTo>
                        <a:pt x="10" y="5"/>
                      </a:moveTo>
                      <a:cubicBezTo>
                        <a:pt x="14" y="4"/>
                        <a:pt x="18" y="0"/>
                        <a:pt x="22" y="1"/>
                      </a:cubicBezTo>
                      <a:cubicBezTo>
                        <a:pt x="31" y="4"/>
                        <a:pt x="46" y="17"/>
                        <a:pt x="46" y="17"/>
                      </a:cubicBezTo>
                      <a:cubicBezTo>
                        <a:pt x="65" y="46"/>
                        <a:pt x="71" y="39"/>
                        <a:pt x="46" y="45"/>
                      </a:cubicBezTo>
                      <a:cubicBezTo>
                        <a:pt x="32" y="42"/>
                        <a:pt x="6" y="33"/>
                        <a:pt x="6" y="33"/>
                      </a:cubicBezTo>
                      <a:cubicBezTo>
                        <a:pt x="2" y="21"/>
                        <a:pt x="0" y="15"/>
                        <a:pt x="10" y="5"/>
                      </a:cubicBez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276" name="Freeform 163"/>
                <p:cNvSpPr>
                  <a:spLocks/>
                </p:cNvSpPr>
                <p:nvPr userDrawn="1"/>
              </p:nvSpPr>
              <p:spPr bwMode="ltGray">
                <a:xfrm>
                  <a:off x="4016" y="345"/>
                  <a:ext cx="104" cy="80"/>
                </a:xfrm>
                <a:custGeom>
                  <a:avLst/>
                  <a:gdLst/>
                  <a:ahLst/>
                  <a:cxnLst>
                    <a:cxn ang="0">
                      <a:pos x="4" y="2"/>
                    </a:cxn>
                    <a:cxn ang="0">
                      <a:pos x="64" y="30"/>
                    </a:cxn>
                    <a:cxn ang="0">
                      <a:pos x="24" y="34"/>
                    </a:cxn>
                    <a:cxn ang="0">
                      <a:pos x="0" y="14"/>
                    </a:cxn>
                    <a:cxn ang="0">
                      <a:pos x="8" y="2"/>
                    </a:cxn>
                    <a:cxn ang="0">
                      <a:pos x="20" y="6"/>
                    </a:cxn>
                    <a:cxn ang="0">
                      <a:pos x="4" y="2"/>
                    </a:cxn>
                  </a:cxnLst>
                  <a:rect l="0" t="0" r="r" b="b"/>
                  <a:pathLst>
                    <a:path w="85" h="61">
                      <a:moveTo>
                        <a:pt x="4" y="2"/>
                      </a:moveTo>
                      <a:cubicBezTo>
                        <a:pt x="34" y="7"/>
                        <a:pt x="40" y="14"/>
                        <a:pt x="64" y="30"/>
                      </a:cubicBezTo>
                      <a:cubicBezTo>
                        <a:pt x="85" y="61"/>
                        <a:pt x="36" y="42"/>
                        <a:pt x="24" y="34"/>
                      </a:cubicBezTo>
                      <a:cubicBezTo>
                        <a:pt x="7" y="23"/>
                        <a:pt x="15" y="29"/>
                        <a:pt x="0" y="14"/>
                      </a:cubicBezTo>
                      <a:cubicBezTo>
                        <a:pt x="3" y="10"/>
                        <a:pt x="4" y="4"/>
                        <a:pt x="8" y="2"/>
                      </a:cubicBezTo>
                      <a:cubicBezTo>
                        <a:pt x="12" y="0"/>
                        <a:pt x="24" y="6"/>
                        <a:pt x="20" y="6"/>
                      </a:cubicBezTo>
                      <a:cubicBezTo>
                        <a:pt x="15" y="6"/>
                        <a:pt x="9" y="3"/>
                        <a:pt x="4" y="2"/>
                      </a:cubicBez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277" name="Freeform 164"/>
                <p:cNvSpPr>
                  <a:spLocks/>
                </p:cNvSpPr>
                <p:nvPr userDrawn="1"/>
              </p:nvSpPr>
              <p:spPr bwMode="ltGray">
                <a:xfrm>
                  <a:off x="4083" y="345"/>
                  <a:ext cx="95" cy="56"/>
                </a:xfrm>
                <a:custGeom>
                  <a:avLst/>
                  <a:gdLst/>
                  <a:ahLst/>
                  <a:cxnLst>
                    <a:cxn ang="0">
                      <a:pos x="21" y="6"/>
                    </a:cxn>
                    <a:cxn ang="0">
                      <a:pos x="53" y="14"/>
                    </a:cxn>
                    <a:cxn ang="0">
                      <a:pos x="77" y="22"/>
                    </a:cxn>
                    <a:cxn ang="0">
                      <a:pos x="41" y="38"/>
                    </a:cxn>
                    <a:cxn ang="0">
                      <a:pos x="21" y="6"/>
                    </a:cxn>
                  </a:cxnLst>
                  <a:rect l="0" t="0" r="r" b="b"/>
                  <a:pathLst>
                    <a:path w="77" h="46">
                      <a:moveTo>
                        <a:pt x="21" y="6"/>
                      </a:moveTo>
                      <a:cubicBezTo>
                        <a:pt x="57" y="18"/>
                        <a:pt x="0" y="0"/>
                        <a:pt x="53" y="14"/>
                      </a:cubicBezTo>
                      <a:cubicBezTo>
                        <a:pt x="61" y="16"/>
                        <a:pt x="77" y="22"/>
                        <a:pt x="77" y="22"/>
                      </a:cubicBezTo>
                      <a:cubicBezTo>
                        <a:pt x="71" y="46"/>
                        <a:pt x="65" y="43"/>
                        <a:pt x="41" y="38"/>
                      </a:cubicBezTo>
                      <a:cubicBezTo>
                        <a:pt x="3" y="12"/>
                        <a:pt x="21" y="34"/>
                        <a:pt x="21" y="6"/>
                      </a:cubicBez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278" name="Freeform 165"/>
                <p:cNvSpPr>
                  <a:spLocks/>
                </p:cNvSpPr>
                <p:nvPr userDrawn="1"/>
              </p:nvSpPr>
              <p:spPr bwMode="ltGray">
                <a:xfrm>
                  <a:off x="4070" y="292"/>
                  <a:ext cx="174" cy="46"/>
                </a:xfrm>
                <a:custGeom>
                  <a:avLst/>
                  <a:gdLst/>
                  <a:ahLst/>
                  <a:cxnLst>
                    <a:cxn ang="0">
                      <a:pos x="32" y="16"/>
                    </a:cxn>
                    <a:cxn ang="0">
                      <a:pos x="56" y="16"/>
                    </a:cxn>
                    <a:cxn ang="0">
                      <a:pos x="100" y="0"/>
                    </a:cxn>
                    <a:cxn ang="0">
                      <a:pos x="124" y="4"/>
                    </a:cxn>
                    <a:cxn ang="0">
                      <a:pos x="112" y="32"/>
                    </a:cxn>
                    <a:cxn ang="0">
                      <a:pos x="96" y="28"/>
                    </a:cxn>
                    <a:cxn ang="0">
                      <a:pos x="72" y="36"/>
                    </a:cxn>
                    <a:cxn ang="0">
                      <a:pos x="32" y="16"/>
                    </a:cxn>
                  </a:cxnLst>
                  <a:rect l="0" t="0" r="r" b="b"/>
                  <a:pathLst>
                    <a:path w="141" h="37">
                      <a:moveTo>
                        <a:pt x="32" y="16"/>
                      </a:moveTo>
                      <a:cubicBezTo>
                        <a:pt x="64" y="5"/>
                        <a:pt x="24" y="16"/>
                        <a:pt x="56" y="16"/>
                      </a:cubicBezTo>
                      <a:cubicBezTo>
                        <a:pt x="72" y="16"/>
                        <a:pt x="87" y="9"/>
                        <a:pt x="100" y="0"/>
                      </a:cubicBezTo>
                      <a:cubicBezTo>
                        <a:pt x="108" y="1"/>
                        <a:pt x="117" y="0"/>
                        <a:pt x="124" y="4"/>
                      </a:cubicBezTo>
                      <a:cubicBezTo>
                        <a:pt x="141" y="14"/>
                        <a:pt x="119" y="30"/>
                        <a:pt x="112" y="32"/>
                      </a:cubicBezTo>
                      <a:cubicBezTo>
                        <a:pt x="107" y="31"/>
                        <a:pt x="101" y="27"/>
                        <a:pt x="96" y="28"/>
                      </a:cubicBezTo>
                      <a:cubicBezTo>
                        <a:pt x="88" y="29"/>
                        <a:pt x="72" y="36"/>
                        <a:pt x="72" y="36"/>
                      </a:cubicBezTo>
                      <a:cubicBezTo>
                        <a:pt x="63" y="35"/>
                        <a:pt x="0" y="37"/>
                        <a:pt x="32" y="16"/>
                      </a:cubicBez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279" name="Freeform 166"/>
                <p:cNvSpPr>
                  <a:spLocks/>
                </p:cNvSpPr>
                <p:nvPr userDrawn="1"/>
              </p:nvSpPr>
              <p:spPr bwMode="ltGray">
                <a:xfrm>
                  <a:off x="4195" y="322"/>
                  <a:ext cx="539" cy="269"/>
                </a:xfrm>
                <a:custGeom>
                  <a:avLst/>
                  <a:gdLst/>
                  <a:ahLst/>
                  <a:cxnLst>
                    <a:cxn ang="0">
                      <a:pos x="47" y="64"/>
                    </a:cxn>
                    <a:cxn ang="0">
                      <a:pos x="7" y="32"/>
                    </a:cxn>
                    <a:cxn ang="0">
                      <a:pos x="27" y="20"/>
                    </a:cxn>
                    <a:cxn ang="0">
                      <a:pos x="67" y="32"/>
                    </a:cxn>
                    <a:cxn ang="0">
                      <a:pos x="135" y="40"/>
                    </a:cxn>
                    <a:cxn ang="0">
                      <a:pos x="159" y="48"/>
                    </a:cxn>
                    <a:cxn ang="0">
                      <a:pos x="207" y="56"/>
                    </a:cxn>
                    <a:cxn ang="0">
                      <a:pos x="303" y="92"/>
                    </a:cxn>
                    <a:cxn ang="0">
                      <a:pos x="327" y="84"/>
                    </a:cxn>
                    <a:cxn ang="0">
                      <a:pos x="359" y="92"/>
                    </a:cxn>
                    <a:cxn ang="0">
                      <a:pos x="347" y="124"/>
                    </a:cxn>
                    <a:cxn ang="0">
                      <a:pos x="311" y="108"/>
                    </a:cxn>
                    <a:cxn ang="0">
                      <a:pos x="291" y="112"/>
                    </a:cxn>
                    <a:cxn ang="0">
                      <a:pos x="303" y="116"/>
                    </a:cxn>
                    <a:cxn ang="0">
                      <a:pos x="355" y="140"/>
                    </a:cxn>
                    <a:cxn ang="0">
                      <a:pos x="403" y="164"/>
                    </a:cxn>
                    <a:cxn ang="0">
                      <a:pos x="359" y="188"/>
                    </a:cxn>
                    <a:cxn ang="0">
                      <a:pos x="311" y="160"/>
                    </a:cxn>
                    <a:cxn ang="0">
                      <a:pos x="255" y="172"/>
                    </a:cxn>
                    <a:cxn ang="0">
                      <a:pos x="259" y="148"/>
                    </a:cxn>
                    <a:cxn ang="0">
                      <a:pos x="271" y="140"/>
                    </a:cxn>
                    <a:cxn ang="0">
                      <a:pos x="235" y="132"/>
                    </a:cxn>
                    <a:cxn ang="0">
                      <a:pos x="247" y="124"/>
                    </a:cxn>
                    <a:cxn ang="0">
                      <a:pos x="259" y="120"/>
                    </a:cxn>
                    <a:cxn ang="0">
                      <a:pos x="231" y="104"/>
                    </a:cxn>
                    <a:cxn ang="0">
                      <a:pos x="131" y="64"/>
                    </a:cxn>
                    <a:cxn ang="0">
                      <a:pos x="119" y="68"/>
                    </a:cxn>
                    <a:cxn ang="0">
                      <a:pos x="107" y="64"/>
                    </a:cxn>
                    <a:cxn ang="0">
                      <a:pos x="67" y="76"/>
                    </a:cxn>
                    <a:cxn ang="0">
                      <a:pos x="47" y="64"/>
                    </a:cxn>
                  </a:cxnLst>
                  <a:rect l="0" t="0" r="r" b="b"/>
                  <a:pathLst>
                    <a:path w="436" h="214">
                      <a:moveTo>
                        <a:pt x="47" y="64"/>
                      </a:moveTo>
                      <a:cubicBezTo>
                        <a:pt x="40" y="44"/>
                        <a:pt x="24" y="43"/>
                        <a:pt x="7" y="32"/>
                      </a:cubicBezTo>
                      <a:cubicBezTo>
                        <a:pt x="0" y="12"/>
                        <a:pt x="12" y="15"/>
                        <a:pt x="27" y="20"/>
                      </a:cubicBezTo>
                      <a:cubicBezTo>
                        <a:pt x="56" y="0"/>
                        <a:pt x="44" y="24"/>
                        <a:pt x="67" y="32"/>
                      </a:cubicBezTo>
                      <a:cubicBezTo>
                        <a:pt x="91" y="24"/>
                        <a:pt x="112" y="32"/>
                        <a:pt x="135" y="40"/>
                      </a:cubicBezTo>
                      <a:cubicBezTo>
                        <a:pt x="143" y="43"/>
                        <a:pt x="159" y="48"/>
                        <a:pt x="159" y="48"/>
                      </a:cubicBezTo>
                      <a:cubicBezTo>
                        <a:pt x="178" y="42"/>
                        <a:pt x="191" y="45"/>
                        <a:pt x="207" y="56"/>
                      </a:cubicBezTo>
                      <a:cubicBezTo>
                        <a:pt x="225" y="84"/>
                        <a:pt x="273" y="82"/>
                        <a:pt x="303" y="92"/>
                      </a:cubicBezTo>
                      <a:cubicBezTo>
                        <a:pt x="311" y="89"/>
                        <a:pt x="319" y="87"/>
                        <a:pt x="327" y="84"/>
                      </a:cubicBezTo>
                      <a:cubicBezTo>
                        <a:pt x="337" y="81"/>
                        <a:pt x="359" y="92"/>
                        <a:pt x="359" y="92"/>
                      </a:cubicBezTo>
                      <a:cubicBezTo>
                        <a:pt x="365" y="110"/>
                        <a:pt x="362" y="114"/>
                        <a:pt x="347" y="124"/>
                      </a:cubicBezTo>
                      <a:cubicBezTo>
                        <a:pt x="334" y="120"/>
                        <a:pt x="324" y="112"/>
                        <a:pt x="311" y="108"/>
                      </a:cubicBezTo>
                      <a:cubicBezTo>
                        <a:pt x="304" y="109"/>
                        <a:pt x="296" y="107"/>
                        <a:pt x="291" y="112"/>
                      </a:cubicBezTo>
                      <a:cubicBezTo>
                        <a:pt x="288" y="115"/>
                        <a:pt x="299" y="114"/>
                        <a:pt x="303" y="116"/>
                      </a:cubicBezTo>
                      <a:cubicBezTo>
                        <a:pt x="327" y="129"/>
                        <a:pt x="330" y="134"/>
                        <a:pt x="355" y="140"/>
                      </a:cubicBezTo>
                      <a:cubicBezTo>
                        <a:pt x="370" y="150"/>
                        <a:pt x="388" y="154"/>
                        <a:pt x="403" y="164"/>
                      </a:cubicBezTo>
                      <a:cubicBezTo>
                        <a:pt x="436" y="214"/>
                        <a:pt x="380" y="191"/>
                        <a:pt x="359" y="188"/>
                      </a:cubicBezTo>
                      <a:cubicBezTo>
                        <a:pt x="346" y="175"/>
                        <a:pt x="329" y="166"/>
                        <a:pt x="311" y="160"/>
                      </a:cubicBezTo>
                      <a:cubicBezTo>
                        <a:pt x="292" y="163"/>
                        <a:pt x="273" y="166"/>
                        <a:pt x="255" y="172"/>
                      </a:cubicBezTo>
                      <a:cubicBezTo>
                        <a:pt x="233" y="165"/>
                        <a:pt x="245" y="155"/>
                        <a:pt x="259" y="148"/>
                      </a:cubicBezTo>
                      <a:cubicBezTo>
                        <a:pt x="263" y="146"/>
                        <a:pt x="267" y="143"/>
                        <a:pt x="271" y="140"/>
                      </a:cubicBezTo>
                      <a:cubicBezTo>
                        <a:pt x="255" y="129"/>
                        <a:pt x="252" y="138"/>
                        <a:pt x="235" y="132"/>
                      </a:cubicBezTo>
                      <a:cubicBezTo>
                        <a:pt x="239" y="129"/>
                        <a:pt x="243" y="126"/>
                        <a:pt x="247" y="124"/>
                      </a:cubicBezTo>
                      <a:cubicBezTo>
                        <a:pt x="251" y="122"/>
                        <a:pt x="258" y="124"/>
                        <a:pt x="259" y="120"/>
                      </a:cubicBezTo>
                      <a:cubicBezTo>
                        <a:pt x="263" y="105"/>
                        <a:pt x="234" y="105"/>
                        <a:pt x="231" y="104"/>
                      </a:cubicBezTo>
                      <a:cubicBezTo>
                        <a:pt x="196" y="95"/>
                        <a:pt x="165" y="75"/>
                        <a:pt x="131" y="64"/>
                      </a:cubicBezTo>
                      <a:cubicBezTo>
                        <a:pt x="127" y="65"/>
                        <a:pt x="123" y="68"/>
                        <a:pt x="119" y="68"/>
                      </a:cubicBezTo>
                      <a:cubicBezTo>
                        <a:pt x="115" y="68"/>
                        <a:pt x="111" y="64"/>
                        <a:pt x="107" y="64"/>
                      </a:cubicBezTo>
                      <a:cubicBezTo>
                        <a:pt x="93" y="66"/>
                        <a:pt x="81" y="73"/>
                        <a:pt x="67" y="76"/>
                      </a:cubicBezTo>
                      <a:cubicBezTo>
                        <a:pt x="51" y="71"/>
                        <a:pt x="58" y="75"/>
                        <a:pt x="47" y="64"/>
                      </a:cubicBez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280" name="Freeform 167"/>
                <p:cNvSpPr>
                  <a:spLocks/>
                </p:cNvSpPr>
                <p:nvPr userDrawn="1"/>
              </p:nvSpPr>
              <p:spPr bwMode="ltGray">
                <a:xfrm>
                  <a:off x="4409" y="429"/>
                  <a:ext cx="53" cy="50"/>
                </a:xfrm>
                <a:custGeom>
                  <a:avLst/>
                  <a:gdLst/>
                  <a:ahLst/>
                  <a:cxnLst>
                    <a:cxn ang="0">
                      <a:pos x="18" y="27"/>
                    </a:cxn>
                    <a:cxn ang="0">
                      <a:pos x="34" y="19"/>
                    </a:cxn>
                    <a:cxn ang="0">
                      <a:pos x="42" y="31"/>
                    </a:cxn>
                    <a:cxn ang="0">
                      <a:pos x="18" y="27"/>
                    </a:cxn>
                  </a:cxnLst>
                  <a:rect l="0" t="0" r="r" b="b"/>
                  <a:pathLst>
                    <a:path w="43" h="39">
                      <a:moveTo>
                        <a:pt x="18" y="27"/>
                      </a:moveTo>
                      <a:cubicBezTo>
                        <a:pt x="0" y="0"/>
                        <a:pt x="22" y="11"/>
                        <a:pt x="34" y="19"/>
                      </a:cubicBezTo>
                      <a:cubicBezTo>
                        <a:pt x="37" y="23"/>
                        <a:pt x="43" y="26"/>
                        <a:pt x="42" y="31"/>
                      </a:cubicBezTo>
                      <a:cubicBezTo>
                        <a:pt x="40" y="39"/>
                        <a:pt x="18" y="27"/>
                        <a:pt x="18" y="27"/>
                      </a:cubicBez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281" name="Freeform 168"/>
                <p:cNvSpPr>
                  <a:spLocks/>
                </p:cNvSpPr>
                <p:nvPr userDrawn="1"/>
              </p:nvSpPr>
              <p:spPr bwMode="ltGray">
                <a:xfrm>
                  <a:off x="4391" y="508"/>
                  <a:ext cx="81" cy="55"/>
                </a:xfrm>
                <a:custGeom>
                  <a:avLst/>
                  <a:gdLst/>
                  <a:ahLst/>
                  <a:cxnLst>
                    <a:cxn ang="0">
                      <a:pos x="16" y="12"/>
                    </a:cxn>
                    <a:cxn ang="0">
                      <a:pos x="56" y="16"/>
                    </a:cxn>
                    <a:cxn ang="0">
                      <a:pos x="64" y="28"/>
                    </a:cxn>
                    <a:cxn ang="0">
                      <a:pos x="28" y="44"/>
                    </a:cxn>
                    <a:cxn ang="0">
                      <a:pos x="0" y="12"/>
                    </a:cxn>
                    <a:cxn ang="0">
                      <a:pos x="16" y="12"/>
                    </a:cxn>
                  </a:cxnLst>
                  <a:rect l="0" t="0" r="r" b="b"/>
                  <a:pathLst>
                    <a:path w="65" h="44">
                      <a:moveTo>
                        <a:pt x="16" y="12"/>
                      </a:moveTo>
                      <a:cubicBezTo>
                        <a:pt x="31" y="17"/>
                        <a:pt x="41" y="11"/>
                        <a:pt x="56" y="16"/>
                      </a:cubicBezTo>
                      <a:cubicBezTo>
                        <a:pt x="59" y="20"/>
                        <a:pt x="65" y="23"/>
                        <a:pt x="64" y="28"/>
                      </a:cubicBezTo>
                      <a:cubicBezTo>
                        <a:pt x="61" y="41"/>
                        <a:pt x="28" y="44"/>
                        <a:pt x="28" y="44"/>
                      </a:cubicBezTo>
                      <a:cubicBezTo>
                        <a:pt x="19" y="31"/>
                        <a:pt x="9" y="25"/>
                        <a:pt x="0" y="12"/>
                      </a:cubicBezTo>
                      <a:cubicBezTo>
                        <a:pt x="14" y="2"/>
                        <a:pt x="10" y="0"/>
                        <a:pt x="16" y="12"/>
                      </a:cubicBez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282" name="Freeform 169"/>
                <p:cNvSpPr>
                  <a:spLocks/>
                </p:cNvSpPr>
                <p:nvPr userDrawn="1"/>
              </p:nvSpPr>
              <p:spPr bwMode="ltGray">
                <a:xfrm>
                  <a:off x="4476" y="569"/>
                  <a:ext cx="24" cy="28"/>
                </a:xfrm>
                <a:custGeom>
                  <a:avLst/>
                  <a:gdLst/>
                  <a:ahLst/>
                  <a:cxnLst>
                    <a:cxn ang="0">
                      <a:pos x="4" y="8"/>
                    </a:cxn>
                    <a:cxn ang="0">
                      <a:pos x="16" y="4"/>
                    </a:cxn>
                    <a:cxn ang="0">
                      <a:pos x="12" y="20"/>
                    </a:cxn>
                    <a:cxn ang="0">
                      <a:pos x="0" y="16"/>
                    </a:cxn>
                    <a:cxn ang="0">
                      <a:pos x="4" y="8"/>
                    </a:cxn>
                  </a:cxnLst>
                  <a:rect l="0" t="0" r="r" b="b"/>
                  <a:pathLst>
                    <a:path w="19" h="23">
                      <a:moveTo>
                        <a:pt x="4" y="8"/>
                      </a:moveTo>
                      <a:cubicBezTo>
                        <a:pt x="8" y="7"/>
                        <a:pt x="14" y="0"/>
                        <a:pt x="16" y="4"/>
                      </a:cubicBezTo>
                      <a:cubicBezTo>
                        <a:pt x="19" y="9"/>
                        <a:pt x="16" y="17"/>
                        <a:pt x="12" y="20"/>
                      </a:cubicBezTo>
                      <a:cubicBezTo>
                        <a:pt x="9" y="23"/>
                        <a:pt x="4" y="17"/>
                        <a:pt x="0" y="16"/>
                      </a:cubicBezTo>
                      <a:cubicBezTo>
                        <a:pt x="4" y="3"/>
                        <a:pt x="4" y="0"/>
                        <a:pt x="4" y="8"/>
                      </a:cubicBez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283" name="Freeform 170"/>
                <p:cNvSpPr>
                  <a:spLocks/>
                </p:cNvSpPr>
                <p:nvPr userDrawn="1"/>
              </p:nvSpPr>
              <p:spPr bwMode="ltGray">
                <a:xfrm>
                  <a:off x="3872" y="377"/>
                  <a:ext cx="238" cy="107"/>
                </a:xfrm>
                <a:custGeom>
                  <a:avLst/>
                  <a:gdLst/>
                  <a:ahLst/>
                  <a:cxnLst>
                    <a:cxn ang="0">
                      <a:pos x="8" y="0"/>
                    </a:cxn>
                    <a:cxn ang="0">
                      <a:pos x="68" y="16"/>
                    </a:cxn>
                    <a:cxn ang="0">
                      <a:pos x="80" y="12"/>
                    </a:cxn>
                    <a:cxn ang="0">
                      <a:pos x="88" y="0"/>
                    </a:cxn>
                    <a:cxn ang="0">
                      <a:pos x="124" y="20"/>
                    </a:cxn>
                    <a:cxn ang="0">
                      <a:pos x="136" y="32"/>
                    </a:cxn>
                    <a:cxn ang="0">
                      <a:pos x="160" y="40"/>
                    </a:cxn>
                    <a:cxn ang="0">
                      <a:pos x="192" y="52"/>
                    </a:cxn>
                    <a:cxn ang="0">
                      <a:pos x="176" y="76"/>
                    </a:cxn>
                    <a:cxn ang="0">
                      <a:pos x="152" y="60"/>
                    </a:cxn>
                    <a:cxn ang="0">
                      <a:pos x="112" y="76"/>
                    </a:cxn>
                    <a:cxn ang="0">
                      <a:pos x="100" y="84"/>
                    </a:cxn>
                    <a:cxn ang="0">
                      <a:pos x="76" y="68"/>
                    </a:cxn>
                    <a:cxn ang="0">
                      <a:pos x="72" y="36"/>
                    </a:cxn>
                    <a:cxn ang="0">
                      <a:pos x="32" y="52"/>
                    </a:cxn>
                    <a:cxn ang="0">
                      <a:pos x="0" y="32"/>
                    </a:cxn>
                    <a:cxn ang="0">
                      <a:pos x="8" y="8"/>
                    </a:cxn>
                    <a:cxn ang="0">
                      <a:pos x="20" y="4"/>
                    </a:cxn>
                    <a:cxn ang="0">
                      <a:pos x="8" y="0"/>
                    </a:cxn>
                  </a:cxnLst>
                  <a:rect l="0" t="0" r="r" b="b"/>
                  <a:pathLst>
                    <a:path w="192" h="85">
                      <a:moveTo>
                        <a:pt x="8" y="0"/>
                      </a:moveTo>
                      <a:cubicBezTo>
                        <a:pt x="28" y="7"/>
                        <a:pt x="48" y="9"/>
                        <a:pt x="68" y="16"/>
                      </a:cubicBezTo>
                      <a:cubicBezTo>
                        <a:pt x="72" y="15"/>
                        <a:pt x="77" y="15"/>
                        <a:pt x="80" y="12"/>
                      </a:cubicBezTo>
                      <a:cubicBezTo>
                        <a:pt x="84" y="9"/>
                        <a:pt x="83" y="1"/>
                        <a:pt x="88" y="0"/>
                      </a:cubicBezTo>
                      <a:cubicBezTo>
                        <a:pt x="89" y="0"/>
                        <a:pt x="119" y="16"/>
                        <a:pt x="124" y="20"/>
                      </a:cubicBezTo>
                      <a:cubicBezTo>
                        <a:pt x="128" y="24"/>
                        <a:pt x="131" y="29"/>
                        <a:pt x="136" y="32"/>
                      </a:cubicBezTo>
                      <a:cubicBezTo>
                        <a:pt x="143" y="36"/>
                        <a:pt x="160" y="40"/>
                        <a:pt x="160" y="40"/>
                      </a:cubicBezTo>
                      <a:cubicBezTo>
                        <a:pt x="178" y="34"/>
                        <a:pt x="182" y="37"/>
                        <a:pt x="192" y="52"/>
                      </a:cubicBezTo>
                      <a:cubicBezTo>
                        <a:pt x="191" y="58"/>
                        <a:pt x="192" y="81"/>
                        <a:pt x="176" y="76"/>
                      </a:cubicBezTo>
                      <a:cubicBezTo>
                        <a:pt x="167" y="73"/>
                        <a:pt x="152" y="60"/>
                        <a:pt x="152" y="60"/>
                      </a:cubicBezTo>
                      <a:cubicBezTo>
                        <a:pt x="138" y="69"/>
                        <a:pt x="128" y="72"/>
                        <a:pt x="112" y="76"/>
                      </a:cubicBezTo>
                      <a:cubicBezTo>
                        <a:pt x="108" y="79"/>
                        <a:pt x="105" y="85"/>
                        <a:pt x="100" y="84"/>
                      </a:cubicBezTo>
                      <a:cubicBezTo>
                        <a:pt x="91" y="82"/>
                        <a:pt x="76" y="68"/>
                        <a:pt x="76" y="68"/>
                      </a:cubicBezTo>
                      <a:cubicBezTo>
                        <a:pt x="86" y="39"/>
                        <a:pt x="91" y="49"/>
                        <a:pt x="72" y="36"/>
                      </a:cubicBezTo>
                      <a:cubicBezTo>
                        <a:pt x="57" y="40"/>
                        <a:pt x="47" y="47"/>
                        <a:pt x="32" y="52"/>
                      </a:cubicBezTo>
                      <a:cubicBezTo>
                        <a:pt x="4" y="45"/>
                        <a:pt x="24" y="40"/>
                        <a:pt x="0" y="32"/>
                      </a:cubicBezTo>
                      <a:cubicBezTo>
                        <a:pt x="3" y="24"/>
                        <a:pt x="5" y="16"/>
                        <a:pt x="8" y="8"/>
                      </a:cubicBezTo>
                      <a:cubicBezTo>
                        <a:pt x="9" y="4"/>
                        <a:pt x="20" y="8"/>
                        <a:pt x="20" y="4"/>
                      </a:cubicBezTo>
                      <a:cubicBezTo>
                        <a:pt x="20" y="0"/>
                        <a:pt x="12" y="1"/>
                        <a:pt x="8" y="0"/>
                      </a:cubicBez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284" name="Freeform 171"/>
                <p:cNvSpPr>
                  <a:spLocks/>
                </p:cNvSpPr>
                <p:nvPr userDrawn="1"/>
              </p:nvSpPr>
              <p:spPr bwMode="ltGray">
                <a:xfrm>
                  <a:off x="3341" y="416"/>
                  <a:ext cx="1896" cy="633"/>
                </a:xfrm>
                <a:custGeom>
                  <a:avLst/>
                  <a:gdLst/>
                  <a:ahLst/>
                  <a:cxnLst>
                    <a:cxn ang="0">
                      <a:pos x="298" y="82"/>
                    </a:cxn>
                    <a:cxn ang="0">
                      <a:pos x="338" y="70"/>
                    </a:cxn>
                    <a:cxn ang="0">
                      <a:pos x="382" y="42"/>
                    </a:cxn>
                    <a:cxn ang="0">
                      <a:pos x="518" y="66"/>
                    </a:cxn>
                    <a:cxn ang="0">
                      <a:pos x="642" y="62"/>
                    </a:cxn>
                    <a:cxn ang="0">
                      <a:pos x="650" y="2"/>
                    </a:cxn>
                    <a:cxn ang="0">
                      <a:pos x="718" y="54"/>
                    </a:cxn>
                    <a:cxn ang="0">
                      <a:pos x="766" y="30"/>
                    </a:cxn>
                    <a:cxn ang="0">
                      <a:pos x="774" y="22"/>
                    </a:cxn>
                    <a:cxn ang="0">
                      <a:pos x="866" y="70"/>
                    </a:cxn>
                    <a:cxn ang="0">
                      <a:pos x="846" y="90"/>
                    </a:cxn>
                    <a:cxn ang="0">
                      <a:pos x="838" y="134"/>
                    </a:cxn>
                    <a:cxn ang="0">
                      <a:pos x="854" y="202"/>
                    </a:cxn>
                    <a:cxn ang="0">
                      <a:pos x="938" y="246"/>
                    </a:cxn>
                    <a:cxn ang="0">
                      <a:pos x="1070" y="270"/>
                    </a:cxn>
                    <a:cxn ang="0">
                      <a:pos x="1126" y="326"/>
                    </a:cxn>
                    <a:cxn ang="0">
                      <a:pos x="1110" y="274"/>
                    </a:cxn>
                    <a:cxn ang="0">
                      <a:pos x="1050" y="194"/>
                    </a:cxn>
                    <a:cxn ang="0">
                      <a:pos x="1010" y="134"/>
                    </a:cxn>
                    <a:cxn ang="0">
                      <a:pos x="1062" y="146"/>
                    </a:cxn>
                    <a:cxn ang="0">
                      <a:pos x="1146" y="150"/>
                    </a:cxn>
                    <a:cxn ang="0">
                      <a:pos x="1226" y="198"/>
                    </a:cxn>
                    <a:cxn ang="0">
                      <a:pos x="1322" y="238"/>
                    </a:cxn>
                    <a:cxn ang="0">
                      <a:pos x="1458" y="334"/>
                    </a:cxn>
                    <a:cxn ang="0">
                      <a:pos x="1526" y="362"/>
                    </a:cxn>
                    <a:cxn ang="0">
                      <a:pos x="1394" y="298"/>
                    </a:cxn>
                    <a:cxn ang="0">
                      <a:pos x="1318" y="398"/>
                    </a:cxn>
                    <a:cxn ang="0">
                      <a:pos x="1402" y="414"/>
                    </a:cxn>
                    <a:cxn ang="0">
                      <a:pos x="1418" y="470"/>
                    </a:cxn>
                    <a:cxn ang="0">
                      <a:pos x="1390" y="438"/>
                    </a:cxn>
                    <a:cxn ang="0">
                      <a:pos x="1274" y="466"/>
                    </a:cxn>
                    <a:cxn ang="0">
                      <a:pos x="1226" y="498"/>
                    </a:cxn>
                    <a:cxn ang="0">
                      <a:pos x="1226" y="442"/>
                    </a:cxn>
                    <a:cxn ang="0">
                      <a:pos x="1174" y="434"/>
                    </a:cxn>
                    <a:cxn ang="0">
                      <a:pos x="1062" y="410"/>
                    </a:cxn>
                    <a:cxn ang="0">
                      <a:pos x="950" y="334"/>
                    </a:cxn>
                    <a:cxn ang="0">
                      <a:pos x="818" y="274"/>
                    </a:cxn>
                    <a:cxn ang="0">
                      <a:pos x="770" y="246"/>
                    </a:cxn>
                    <a:cxn ang="0">
                      <a:pos x="682" y="226"/>
                    </a:cxn>
                    <a:cxn ang="0">
                      <a:pos x="618" y="166"/>
                    </a:cxn>
                    <a:cxn ang="0">
                      <a:pos x="598" y="178"/>
                    </a:cxn>
                    <a:cxn ang="0">
                      <a:pos x="522" y="154"/>
                    </a:cxn>
                    <a:cxn ang="0">
                      <a:pos x="506" y="102"/>
                    </a:cxn>
                    <a:cxn ang="0">
                      <a:pos x="466" y="94"/>
                    </a:cxn>
                    <a:cxn ang="0">
                      <a:pos x="426" y="158"/>
                    </a:cxn>
                    <a:cxn ang="0">
                      <a:pos x="382" y="242"/>
                    </a:cxn>
                    <a:cxn ang="0">
                      <a:pos x="302" y="242"/>
                    </a:cxn>
                    <a:cxn ang="0">
                      <a:pos x="238" y="254"/>
                    </a:cxn>
                    <a:cxn ang="0">
                      <a:pos x="234" y="282"/>
                    </a:cxn>
                    <a:cxn ang="0">
                      <a:pos x="122" y="346"/>
                    </a:cxn>
                    <a:cxn ang="0">
                      <a:pos x="86" y="374"/>
                    </a:cxn>
                    <a:cxn ang="0">
                      <a:pos x="178" y="286"/>
                    </a:cxn>
                    <a:cxn ang="0">
                      <a:pos x="118" y="258"/>
                    </a:cxn>
                    <a:cxn ang="0">
                      <a:pos x="34" y="246"/>
                    </a:cxn>
                    <a:cxn ang="0">
                      <a:pos x="78" y="162"/>
                    </a:cxn>
                    <a:cxn ang="0">
                      <a:pos x="38" y="126"/>
                    </a:cxn>
                    <a:cxn ang="0">
                      <a:pos x="30" y="114"/>
                    </a:cxn>
                    <a:cxn ang="0">
                      <a:pos x="62" y="50"/>
                    </a:cxn>
                  </a:cxnLst>
                  <a:rect l="0" t="0" r="r" b="b"/>
                  <a:pathLst>
                    <a:path w="1533" h="504">
                      <a:moveTo>
                        <a:pt x="82" y="34"/>
                      </a:moveTo>
                      <a:cubicBezTo>
                        <a:pt x="95" y="38"/>
                        <a:pt x="104" y="53"/>
                        <a:pt x="118" y="54"/>
                      </a:cubicBezTo>
                      <a:cubicBezTo>
                        <a:pt x="172" y="57"/>
                        <a:pt x="249" y="49"/>
                        <a:pt x="298" y="82"/>
                      </a:cubicBezTo>
                      <a:cubicBezTo>
                        <a:pt x="326" y="64"/>
                        <a:pt x="290" y="72"/>
                        <a:pt x="318" y="54"/>
                      </a:cubicBezTo>
                      <a:cubicBezTo>
                        <a:pt x="322" y="55"/>
                        <a:pt x="327" y="55"/>
                        <a:pt x="330" y="58"/>
                      </a:cubicBezTo>
                      <a:cubicBezTo>
                        <a:pt x="334" y="61"/>
                        <a:pt x="334" y="73"/>
                        <a:pt x="338" y="70"/>
                      </a:cubicBezTo>
                      <a:cubicBezTo>
                        <a:pt x="345" y="65"/>
                        <a:pt x="346" y="46"/>
                        <a:pt x="346" y="46"/>
                      </a:cubicBezTo>
                      <a:cubicBezTo>
                        <a:pt x="354" y="47"/>
                        <a:pt x="362" y="51"/>
                        <a:pt x="370" y="50"/>
                      </a:cubicBezTo>
                      <a:cubicBezTo>
                        <a:pt x="375" y="49"/>
                        <a:pt x="377" y="43"/>
                        <a:pt x="382" y="42"/>
                      </a:cubicBezTo>
                      <a:cubicBezTo>
                        <a:pt x="391" y="41"/>
                        <a:pt x="402" y="49"/>
                        <a:pt x="410" y="50"/>
                      </a:cubicBezTo>
                      <a:cubicBezTo>
                        <a:pt x="430" y="52"/>
                        <a:pt x="450" y="53"/>
                        <a:pt x="470" y="54"/>
                      </a:cubicBezTo>
                      <a:cubicBezTo>
                        <a:pt x="502" y="65"/>
                        <a:pt x="486" y="61"/>
                        <a:pt x="518" y="66"/>
                      </a:cubicBezTo>
                      <a:cubicBezTo>
                        <a:pt x="539" y="87"/>
                        <a:pt x="547" y="79"/>
                        <a:pt x="574" y="74"/>
                      </a:cubicBezTo>
                      <a:cubicBezTo>
                        <a:pt x="591" y="80"/>
                        <a:pt x="594" y="71"/>
                        <a:pt x="610" y="82"/>
                      </a:cubicBezTo>
                      <a:cubicBezTo>
                        <a:pt x="597" y="42"/>
                        <a:pt x="617" y="54"/>
                        <a:pt x="642" y="62"/>
                      </a:cubicBezTo>
                      <a:cubicBezTo>
                        <a:pt x="654" y="58"/>
                        <a:pt x="668" y="62"/>
                        <a:pt x="678" y="54"/>
                      </a:cubicBezTo>
                      <a:cubicBezTo>
                        <a:pt x="690" y="44"/>
                        <a:pt x="653" y="31"/>
                        <a:pt x="650" y="30"/>
                      </a:cubicBezTo>
                      <a:cubicBezTo>
                        <a:pt x="641" y="16"/>
                        <a:pt x="630" y="9"/>
                        <a:pt x="650" y="2"/>
                      </a:cubicBezTo>
                      <a:cubicBezTo>
                        <a:pt x="658" y="7"/>
                        <a:pt x="666" y="13"/>
                        <a:pt x="674" y="18"/>
                      </a:cubicBezTo>
                      <a:cubicBezTo>
                        <a:pt x="678" y="21"/>
                        <a:pt x="686" y="26"/>
                        <a:pt x="686" y="26"/>
                      </a:cubicBezTo>
                      <a:cubicBezTo>
                        <a:pt x="694" y="38"/>
                        <a:pt x="718" y="54"/>
                        <a:pt x="718" y="54"/>
                      </a:cubicBezTo>
                      <a:cubicBezTo>
                        <a:pt x="712" y="36"/>
                        <a:pt x="699" y="35"/>
                        <a:pt x="718" y="22"/>
                      </a:cubicBezTo>
                      <a:cubicBezTo>
                        <a:pt x="736" y="28"/>
                        <a:pt x="737" y="38"/>
                        <a:pt x="754" y="26"/>
                      </a:cubicBezTo>
                      <a:cubicBezTo>
                        <a:pt x="758" y="27"/>
                        <a:pt x="763" y="27"/>
                        <a:pt x="766" y="30"/>
                      </a:cubicBezTo>
                      <a:cubicBezTo>
                        <a:pt x="770" y="33"/>
                        <a:pt x="770" y="39"/>
                        <a:pt x="774" y="42"/>
                      </a:cubicBezTo>
                      <a:cubicBezTo>
                        <a:pt x="781" y="46"/>
                        <a:pt x="798" y="50"/>
                        <a:pt x="798" y="50"/>
                      </a:cubicBezTo>
                      <a:cubicBezTo>
                        <a:pt x="793" y="34"/>
                        <a:pt x="790" y="27"/>
                        <a:pt x="774" y="22"/>
                      </a:cubicBezTo>
                      <a:cubicBezTo>
                        <a:pt x="781" y="0"/>
                        <a:pt x="797" y="12"/>
                        <a:pt x="814" y="18"/>
                      </a:cubicBezTo>
                      <a:cubicBezTo>
                        <a:pt x="825" y="35"/>
                        <a:pt x="842" y="35"/>
                        <a:pt x="858" y="46"/>
                      </a:cubicBezTo>
                      <a:cubicBezTo>
                        <a:pt x="861" y="54"/>
                        <a:pt x="874" y="73"/>
                        <a:pt x="866" y="70"/>
                      </a:cubicBezTo>
                      <a:cubicBezTo>
                        <a:pt x="853" y="66"/>
                        <a:pt x="843" y="58"/>
                        <a:pt x="830" y="54"/>
                      </a:cubicBezTo>
                      <a:cubicBezTo>
                        <a:pt x="804" y="63"/>
                        <a:pt x="825" y="69"/>
                        <a:pt x="838" y="78"/>
                      </a:cubicBezTo>
                      <a:cubicBezTo>
                        <a:pt x="841" y="82"/>
                        <a:pt x="845" y="85"/>
                        <a:pt x="846" y="90"/>
                      </a:cubicBezTo>
                      <a:cubicBezTo>
                        <a:pt x="850" y="125"/>
                        <a:pt x="816" y="102"/>
                        <a:pt x="798" y="98"/>
                      </a:cubicBezTo>
                      <a:cubicBezTo>
                        <a:pt x="770" y="107"/>
                        <a:pt x="777" y="98"/>
                        <a:pt x="770" y="118"/>
                      </a:cubicBezTo>
                      <a:cubicBezTo>
                        <a:pt x="793" y="126"/>
                        <a:pt x="815" y="128"/>
                        <a:pt x="838" y="134"/>
                      </a:cubicBezTo>
                      <a:cubicBezTo>
                        <a:pt x="839" y="138"/>
                        <a:pt x="842" y="142"/>
                        <a:pt x="842" y="146"/>
                      </a:cubicBezTo>
                      <a:cubicBezTo>
                        <a:pt x="841" y="154"/>
                        <a:pt x="834" y="170"/>
                        <a:pt x="834" y="170"/>
                      </a:cubicBezTo>
                      <a:cubicBezTo>
                        <a:pt x="844" y="199"/>
                        <a:pt x="835" y="189"/>
                        <a:pt x="854" y="202"/>
                      </a:cubicBezTo>
                      <a:cubicBezTo>
                        <a:pt x="867" y="222"/>
                        <a:pt x="885" y="211"/>
                        <a:pt x="902" y="226"/>
                      </a:cubicBezTo>
                      <a:cubicBezTo>
                        <a:pt x="906" y="230"/>
                        <a:pt x="909" y="235"/>
                        <a:pt x="914" y="238"/>
                      </a:cubicBezTo>
                      <a:cubicBezTo>
                        <a:pt x="921" y="242"/>
                        <a:pt x="938" y="246"/>
                        <a:pt x="938" y="246"/>
                      </a:cubicBezTo>
                      <a:cubicBezTo>
                        <a:pt x="954" y="241"/>
                        <a:pt x="966" y="237"/>
                        <a:pt x="982" y="242"/>
                      </a:cubicBezTo>
                      <a:cubicBezTo>
                        <a:pt x="983" y="246"/>
                        <a:pt x="982" y="253"/>
                        <a:pt x="986" y="254"/>
                      </a:cubicBezTo>
                      <a:cubicBezTo>
                        <a:pt x="1009" y="262"/>
                        <a:pt x="1043" y="261"/>
                        <a:pt x="1070" y="270"/>
                      </a:cubicBezTo>
                      <a:cubicBezTo>
                        <a:pt x="1074" y="283"/>
                        <a:pt x="1098" y="298"/>
                        <a:pt x="1098" y="298"/>
                      </a:cubicBezTo>
                      <a:cubicBezTo>
                        <a:pt x="1108" y="328"/>
                        <a:pt x="1093" y="297"/>
                        <a:pt x="1114" y="302"/>
                      </a:cubicBezTo>
                      <a:cubicBezTo>
                        <a:pt x="1123" y="304"/>
                        <a:pt x="1120" y="320"/>
                        <a:pt x="1126" y="326"/>
                      </a:cubicBezTo>
                      <a:cubicBezTo>
                        <a:pt x="1134" y="334"/>
                        <a:pt x="1140" y="335"/>
                        <a:pt x="1150" y="338"/>
                      </a:cubicBezTo>
                      <a:cubicBezTo>
                        <a:pt x="1157" y="318"/>
                        <a:pt x="1150" y="302"/>
                        <a:pt x="1134" y="290"/>
                      </a:cubicBezTo>
                      <a:cubicBezTo>
                        <a:pt x="1126" y="284"/>
                        <a:pt x="1110" y="274"/>
                        <a:pt x="1110" y="274"/>
                      </a:cubicBezTo>
                      <a:cubicBezTo>
                        <a:pt x="1099" y="257"/>
                        <a:pt x="1111" y="231"/>
                        <a:pt x="1098" y="218"/>
                      </a:cubicBezTo>
                      <a:cubicBezTo>
                        <a:pt x="1091" y="211"/>
                        <a:pt x="1082" y="207"/>
                        <a:pt x="1074" y="202"/>
                      </a:cubicBezTo>
                      <a:cubicBezTo>
                        <a:pt x="1067" y="197"/>
                        <a:pt x="1050" y="194"/>
                        <a:pt x="1050" y="194"/>
                      </a:cubicBezTo>
                      <a:cubicBezTo>
                        <a:pt x="1026" y="202"/>
                        <a:pt x="1043" y="201"/>
                        <a:pt x="1034" y="166"/>
                      </a:cubicBezTo>
                      <a:cubicBezTo>
                        <a:pt x="1031" y="155"/>
                        <a:pt x="1022" y="152"/>
                        <a:pt x="1014" y="146"/>
                      </a:cubicBezTo>
                      <a:cubicBezTo>
                        <a:pt x="1013" y="142"/>
                        <a:pt x="1013" y="137"/>
                        <a:pt x="1010" y="134"/>
                      </a:cubicBezTo>
                      <a:cubicBezTo>
                        <a:pt x="997" y="124"/>
                        <a:pt x="983" y="138"/>
                        <a:pt x="1006" y="122"/>
                      </a:cubicBezTo>
                      <a:cubicBezTo>
                        <a:pt x="1012" y="123"/>
                        <a:pt x="1031" y="126"/>
                        <a:pt x="1038" y="130"/>
                      </a:cubicBezTo>
                      <a:cubicBezTo>
                        <a:pt x="1046" y="135"/>
                        <a:pt x="1062" y="146"/>
                        <a:pt x="1062" y="146"/>
                      </a:cubicBezTo>
                      <a:cubicBezTo>
                        <a:pt x="1108" y="131"/>
                        <a:pt x="1096" y="148"/>
                        <a:pt x="1114" y="170"/>
                      </a:cubicBezTo>
                      <a:cubicBezTo>
                        <a:pt x="1122" y="180"/>
                        <a:pt x="1150" y="186"/>
                        <a:pt x="1150" y="186"/>
                      </a:cubicBezTo>
                      <a:cubicBezTo>
                        <a:pt x="1161" y="169"/>
                        <a:pt x="1157" y="166"/>
                        <a:pt x="1146" y="150"/>
                      </a:cubicBezTo>
                      <a:cubicBezTo>
                        <a:pt x="1168" y="143"/>
                        <a:pt x="1163" y="153"/>
                        <a:pt x="1174" y="166"/>
                      </a:cubicBezTo>
                      <a:cubicBezTo>
                        <a:pt x="1182" y="176"/>
                        <a:pt x="1195" y="176"/>
                        <a:pt x="1206" y="178"/>
                      </a:cubicBezTo>
                      <a:cubicBezTo>
                        <a:pt x="1214" y="183"/>
                        <a:pt x="1218" y="193"/>
                        <a:pt x="1226" y="198"/>
                      </a:cubicBezTo>
                      <a:cubicBezTo>
                        <a:pt x="1232" y="202"/>
                        <a:pt x="1257" y="208"/>
                        <a:pt x="1266" y="210"/>
                      </a:cubicBezTo>
                      <a:cubicBezTo>
                        <a:pt x="1279" y="229"/>
                        <a:pt x="1269" y="220"/>
                        <a:pt x="1298" y="230"/>
                      </a:cubicBezTo>
                      <a:cubicBezTo>
                        <a:pt x="1306" y="233"/>
                        <a:pt x="1322" y="238"/>
                        <a:pt x="1322" y="238"/>
                      </a:cubicBezTo>
                      <a:cubicBezTo>
                        <a:pt x="1330" y="261"/>
                        <a:pt x="1350" y="251"/>
                        <a:pt x="1370" y="258"/>
                      </a:cubicBezTo>
                      <a:cubicBezTo>
                        <a:pt x="1403" y="291"/>
                        <a:pt x="1381" y="292"/>
                        <a:pt x="1426" y="298"/>
                      </a:cubicBezTo>
                      <a:cubicBezTo>
                        <a:pt x="1448" y="313"/>
                        <a:pt x="1433" y="326"/>
                        <a:pt x="1458" y="334"/>
                      </a:cubicBezTo>
                      <a:cubicBezTo>
                        <a:pt x="1462" y="333"/>
                        <a:pt x="1466" y="330"/>
                        <a:pt x="1470" y="330"/>
                      </a:cubicBezTo>
                      <a:cubicBezTo>
                        <a:pt x="1478" y="331"/>
                        <a:pt x="1494" y="338"/>
                        <a:pt x="1494" y="338"/>
                      </a:cubicBezTo>
                      <a:cubicBezTo>
                        <a:pt x="1503" y="352"/>
                        <a:pt x="1510" y="357"/>
                        <a:pt x="1526" y="362"/>
                      </a:cubicBezTo>
                      <a:cubicBezTo>
                        <a:pt x="1533" y="384"/>
                        <a:pt x="1519" y="382"/>
                        <a:pt x="1502" y="378"/>
                      </a:cubicBezTo>
                      <a:cubicBezTo>
                        <a:pt x="1474" y="360"/>
                        <a:pt x="1487" y="359"/>
                        <a:pt x="1466" y="366"/>
                      </a:cubicBezTo>
                      <a:cubicBezTo>
                        <a:pt x="1415" y="356"/>
                        <a:pt x="1434" y="311"/>
                        <a:pt x="1394" y="298"/>
                      </a:cubicBezTo>
                      <a:cubicBezTo>
                        <a:pt x="1379" y="344"/>
                        <a:pt x="1398" y="325"/>
                        <a:pt x="1318" y="330"/>
                      </a:cubicBezTo>
                      <a:cubicBezTo>
                        <a:pt x="1310" y="353"/>
                        <a:pt x="1328" y="377"/>
                        <a:pt x="1302" y="394"/>
                      </a:cubicBezTo>
                      <a:cubicBezTo>
                        <a:pt x="1295" y="414"/>
                        <a:pt x="1310" y="415"/>
                        <a:pt x="1318" y="398"/>
                      </a:cubicBezTo>
                      <a:cubicBezTo>
                        <a:pt x="1325" y="383"/>
                        <a:pt x="1324" y="368"/>
                        <a:pt x="1334" y="354"/>
                      </a:cubicBezTo>
                      <a:cubicBezTo>
                        <a:pt x="1337" y="354"/>
                        <a:pt x="1399" y="362"/>
                        <a:pt x="1362" y="374"/>
                      </a:cubicBezTo>
                      <a:cubicBezTo>
                        <a:pt x="1379" y="385"/>
                        <a:pt x="1385" y="403"/>
                        <a:pt x="1402" y="414"/>
                      </a:cubicBezTo>
                      <a:cubicBezTo>
                        <a:pt x="1433" y="404"/>
                        <a:pt x="1411" y="396"/>
                        <a:pt x="1450" y="402"/>
                      </a:cubicBezTo>
                      <a:cubicBezTo>
                        <a:pt x="1456" y="419"/>
                        <a:pt x="1452" y="424"/>
                        <a:pt x="1442" y="438"/>
                      </a:cubicBezTo>
                      <a:cubicBezTo>
                        <a:pt x="1439" y="457"/>
                        <a:pt x="1441" y="478"/>
                        <a:pt x="1418" y="470"/>
                      </a:cubicBezTo>
                      <a:cubicBezTo>
                        <a:pt x="1417" y="459"/>
                        <a:pt x="1419" y="447"/>
                        <a:pt x="1414" y="438"/>
                      </a:cubicBezTo>
                      <a:cubicBezTo>
                        <a:pt x="1412" y="434"/>
                        <a:pt x="1406" y="442"/>
                        <a:pt x="1402" y="442"/>
                      </a:cubicBezTo>
                      <a:cubicBezTo>
                        <a:pt x="1398" y="442"/>
                        <a:pt x="1394" y="440"/>
                        <a:pt x="1390" y="438"/>
                      </a:cubicBezTo>
                      <a:cubicBezTo>
                        <a:pt x="1382" y="433"/>
                        <a:pt x="1366" y="422"/>
                        <a:pt x="1366" y="422"/>
                      </a:cubicBezTo>
                      <a:cubicBezTo>
                        <a:pt x="1345" y="427"/>
                        <a:pt x="1333" y="442"/>
                        <a:pt x="1314" y="454"/>
                      </a:cubicBezTo>
                      <a:cubicBezTo>
                        <a:pt x="1303" y="461"/>
                        <a:pt x="1286" y="462"/>
                        <a:pt x="1274" y="466"/>
                      </a:cubicBezTo>
                      <a:cubicBezTo>
                        <a:pt x="1262" y="485"/>
                        <a:pt x="1273" y="484"/>
                        <a:pt x="1290" y="490"/>
                      </a:cubicBezTo>
                      <a:cubicBezTo>
                        <a:pt x="1273" y="501"/>
                        <a:pt x="1271" y="491"/>
                        <a:pt x="1254" y="502"/>
                      </a:cubicBezTo>
                      <a:cubicBezTo>
                        <a:pt x="1245" y="501"/>
                        <a:pt x="1234" y="504"/>
                        <a:pt x="1226" y="498"/>
                      </a:cubicBezTo>
                      <a:cubicBezTo>
                        <a:pt x="1222" y="495"/>
                        <a:pt x="1236" y="495"/>
                        <a:pt x="1238" y="490"/>
                      </a:cubicBezTo>
                      <a:cubicBezTo>
                        <a:pt x="1244" y="473"/>
                        <a:pt x="1196" y="435"/>
                        <a:pt x="1230" y="458"/>
                      </a:cubicBezTo>
                      <a:cubicBezTo>
                        <a:pt x="1249" y="486"/>
                        <a:pt x="1249" y="450"/>
                        <a:pt x="1226" y="442"/>
                      </a:cubicBezTo>
                      <a:cubicBezTo>
                        <a:pt x="1223" y="433"/>
                        <a:pt x="1224" y="424"/>
                        <a:pt x="1210" y="426"/>
                      </a:cubicBezTo>
                      <a:cubicBezTo>
                        <a:pt x="1202" y="427"/>
                        <a:pt x="1186" y="434"/>
                        <a:pt x="1186" y="434"/>
                      </a:cubicBezTo>
                      <a:cubicBezTo>
                        <a:pt x="1178" y="457"/>
                        <a:pt x="1187" y="442"/>
                        <a:pt x="1174" y="434"/>
                      </a:cubicBezTo>
                      <a:cubicBezTo>
                        <a:pt x="1169" y="431"/>
                        <a:pt x="1163" y="431"/>
                        <a:pt x="1158" y="430"/>
                      </a:cubicBezTo>
                      <a:cubicBezTo>
                        <a:pt x="1149" y="404"/>
                        <a:pt x="1123" y="394"/>
                        <a:pt x="1098" y="386"/>
                      </a:cubicBezTo>
                      <a:cubicBezTo>
                        <a:pt x="1079" y="391"/>
                        <a:pt x="1078" y="399"/>
                        <a:pt x="1062" y="410"/>
                      </a:cubicBezTo>
                      <a:cubicBezTo>
                        <a:pt x="1030" y="399"/>
                        <a:pt x="1046" y="403"/>
                        <a:pt x="1014" y="398"/>
                      </a:cubicBezTo>
                      <a:cubicBezTo>
                        <a:pt x="1006" y="399"/>
                        <a:pt x="998" y="403"/>
                        <a:pt x="990" y="402"/>
                      </a:cubicBezTo>
                      <a:cubicBezTo>
                        <a:pt x="962" y="399"/>
                        <a:pt x="966" y="350"/>
                        <a:pt x="950" y="334"/>
                      </a:cubicBezTo>
                      <a:cubicBezTo>
                        <a:pt x="936" y="320"/>
                        <a:pt x="929" y="319"/>
                        <a:pt x="914" y="314"/>
                      </a:cubicBezTo>
                      <a:cubicBezTo>
                        <a:pt x="889" y="322"/>
                        <a:pt x="910" y="334"/>
                        <a:pt x="886" y="326"/>
                      </a:cubicBezTo>
                      <a:cubicBezTo>
                        <a:pt x="869" y="300"/>
                        <a:pt x="843" y="290"/>
                        <a:pt x="818" y="274"/>
                      </a:cubicBezTo>
                      <a:cubicBezTo>
                        <a:pt x="824" y="256"/>
                        <a:pt x="820" y="245"/>
                        <a:pt x="810" y="230"/>
                      </a:cubicBezTo>
                      <a:cubicBezTo>
                        <a:pt x="778" y="241"/>
                        <a:pt x="823" y="222"/>
                        <a:pt x="794" y="258"/>
                      </a:cubicBezTo>
                      <a:cubicBezTo>
                        <a:pt x="788" y="265"/>
                        <a:pt x="778" y="250"/>
                        <a:pt x="770" y="246"/>
                      </a:cubicBezTo>
                      <a:cubicBezTo>
                        <a:pt x="762" y="243"/>
                        <a:pt x="746" y="238"/>
                        <a:pt x="746" y="238"/>
                      </a:cubicBezTo>
                      <a:cubicBezTo>
                        <a:pt x="742" y="212"/>
                        <a:pt x="742" y="210"/>
                        <a:pt x="718" y="202"/>
                      </a:cubicBezTo>
                      <a:cubicBezTo>
                        <a:pt x="698" y="206"/>
                        <a:pt x="689" y="206"/>
                        <a:pt x="682" y="226"/>
                      </a:cubicBezTo>
                      <a:cubicBezTo>
                        <a:pt x="664" y="220"/>
                        <a:pt x="651" y="212"/>
                        <a:pt x="634" y="206"/>
                      </a:cubicBezTo>
                      <a:cubicBezTo>
                        <a:pt x="640" y="189"/>
                        <a:pt x="644" y="171"/>
                        <a:pt x="650" y="154"/>
                      </a:cubicBezTo>
                      <a:cubicBezTo>
                        <a:pt x="632" y="148"/>
                        <a:pt x="628" y="151"/>
                        <a:pt x="618" y="166"/>
                      </a:cubicBezTo>
                      <a:cubicBezTo>
                        <a:pt x="610" y="163"/>
                        <a:pt x="602" y="161"/>
                        <a:pt x="594" y="158"/>
                      </a:cubicBezTo>
                      <a:cubicBezTo>
                        <a:pt x="590" y="157"/>
                        <a:pt x="582" y="154"/>
                        <a:pt x="582" y="154"/>
                      </a:cubicBezTo>
                      <a:cubicBezTo>
                        <a:pt x="591" y="191"/>
                        <a:pt x="578" y="153"/>
                        <a:pt x="598" y="178"/>
                      </a:cubicBezTo>
                      <a:cubicBezTo>
                        <a:pt x="601" y="181"/>
                        <a:pt x="606" y="189"/>
                        <a:pt x="602" y="190"/>
                      </a:cubicBezTo>
                      <a:cubicBezTo>
                        <a:pt x="591" y="192"/>
                        <a:pt x="570" y="182"/>
                        <a:pt x="570" y="182"/>
                      </a:cubicBezTo>
                      <a:cubicBezTo>
                        <a:pt x="553" y="171"/>
                        <a:pt x="538" y="165"/>
                        <a:pt x="522" y="154"/>
                      </a:cubicBezTo>
                      <a:cubicBezTo>
                        <a:pt x="506" y="131"/>
                        <a:pt x="487" y="137"/>
                        <a:pt x="522" y="114"/>
                      </a:cubicBezTo>
                      <a:cubicBezTo>
                        <a:pt x="521" y="109"/>
                        <a:pt x="522" y="101"/>
                        <a:pt x="518" y="98"/>
                      </a:cubicBezTo>
                      <a:cubicBezTo>
                        <a:pt x="515" y="95"/>
                        <a:pt x="510" y="104"/>
                        <a:pt x="506" y="102"/>
                      </a:cubicBezTo>
                      <a:cubicBezTo>
                        <a:pt x="502" y="100"/>
                        <a:pt x="505" y="93"/>
                        <a:pt x="502" y="90"/>
                      </a:cubicBezTo>
                      <a:cubicBezTo>
                        <a:pt x="499" y="87"/>
                        <a:pt x="494" y="87"/>
                        <a:pt x="490" y="86"/>
                      </a:cubicBezTo>
                      <a:cubicBezTo>
                        <a:pt x="482" y="89"/>
                        <a:pt x="474" y="91"/>
                        <a:pt x="466" y="94"/>
                      </a:cubicBezTo>
                      <a:cubicBezTo>
                        <a:pt x="462" y="95"/>
                        <a:pt x="454" y="98"/>
                        <a:pt x="454" y="98"/>
                      </a:cubicBezTo>
                      <a:cubicBezTo>
                        <a:pt x="461" y="118"/>
                        <a:pt x="454" y="118"/>
                        <a:pt x="442" y="134"/>
                      </a:cubicBezTo>
                      <a:cubicBezTo>
                        <a:pt x="436" y="142"/>
                        <a:pt x="426" y="158"/>
                        <a:pt x="426" y="158"/>
                      </a:cubicBezTo>
                      <a:cubicBezTo>
                        <a:pt x="419" y="188"/>
                        <a:pt x="441" y="225"/>
                        <a:pt x="410" y="246"/>
                      </a:cubicBezTo>
                      <a:cubicBezTo>
                        <a:pt x="409" y="250"/>
                        <a:pt x="410" y="256"/>
                        <a:pt x="406" y="258"/>
                      </a:cubicBezTo>
                      <a:cubicBezTo>
                        <a:pt x="398" y="262"/>
                        <a:pt x="385" y="244"/>
                        <a:pt x="382" y="242"/>
                      </a:cubicBezTo>
                      <a:cubicBezTo>
                        <a:pt x="371" y="236"/>
                        <a:pt x="351" y="233"/>
                        <a:pt x="338" y="230"/>
                      </a:cubicBezTo>
                      <a:cubicBezTo>
                        <a:pt x="330" y="231"/>
                        <a:pt x="322" y="231"/>
                        <a:pt x="314" y="234"/>
                      </a:cubicBezTo>
                      <a:cubicBezTo>
                        <a:pt x="309" y="236"/>
                        <a:pt x="307" y="243"/>
                        <a:pt x="302" y="242"/>
                      </a:cubicBezTo>
                      <a:cubicBezTo>
                        <a:pt x="298" y="241"/>
                        <a:pt x="301" y="233"/>
                        <a:pt x="298" y="230"/>
                      </a:cubicBezTo>
                      <a:cubicBezTo>
                        <a:pt x="292" y="223"/>
                        <a:pt x="282" y="221"/>
                        <a:pt x="274" y="218"/>
                      </a:cubicBezTo>
                      <a:cubicBezTo>
                        <a:pt x="262" y="237"/>
                        <a:pt x="261" y="246"/>
                        <a:pt x="238" y="254"/>
                      </a:cubicBezTo>
                      <a:cubicBezTo>
                        <a:pt x="230" y="229"/>
                        <a:pt x="250" y="241"/>
                        <a:pt x="234" y="218"/>
                      </a:cubicBezTo>
                      <a:cubicBezTo>
                        <a:pt x="220" y="227"/>
                        <a:pt x="211" y="234"/>
                        <a:pt x="206" y="250"/>
                      </a:cubicBezTo>
                      <a:cubicBezTo>
                        <a:pt x="212" y="274"/>
                        <a:pt x="208" y="277"/>
                        <a:pt x="234" y="282"/>
                      </a:cubicBezTo>
                      <a:cubicBezTo>
                        <a:pt x="236" y="289"/>
                        <a:pt x="245" y="302"/>
                        <a:pt x="226" y="302"/>
                      </a:cubicBezTo>
                      <a:cubicBezTo>
                        <a:pt x="218" y="302"/>
                        <a:pt x="202" y="294"/>
                        <a:pt x="202" y="294"/>
                      </a:cubicBezTo>
                      <a:cubicBezTo>
                        <a:pt x="184" y="321"/>
                        <a:pt x="148" y="329"/>
                        <a:pt x="122" y="346"/>
                      </a:cubicBezTo>
                      <a:cubicBezTo>
                        <a:pt x="116" y="364"/>
                        <a:pt x="99" y="371"/>
                        <a:pt x="82" y="378"/>
                      </a:cubicBezTo>
                      <a:cubicBezTo>
                        <a:pt x="74" y="381"/>
                        <a:pt x="58" y="386"/>
                        <a:pt x="58" y="386"/>
                      </a:cubicBezTo>
                      <a:cubicBezTo>
                        <a:pt x="26" y="375"/>
                        <a:pt x="82" y="375"/>
                        <a:pt x="86" y="374"/>
                      </a:cubicBezTo>
                      <a:cubicBezTo>
                        <a:pt x="96" y="360"/>
                        <a:pt x="104" y="359"/>
                        <a:pt x="118" y="350"/>
                      </a:cubicBezTo>
                      <a:cubicBezTo>
                        <a:pt x="132" y="329"/>
                        <a:pt x="145" y="318"/>
                        <a:pt x="170" y="314"/>
                      </a:cubicBezTo>
                      <a:cubicBezTo>
                        <a:pt x="172" y="309"/>
                        <a:pt x="178" y="290"/>
                        <a:pt x="178" y="286"/>
                      </a:cubicBezTo>
                      <a:cubicBezTo>
                        <a:pt x="177" y="278"/>
                        <a:pt x="170" y="262"/>
                        <a:pt x="170" y="262"/>
                      </a:cubicBezTo>
                      <a:cubicBezTo>
                        <a:pt x="146" y="265"/>
                        <a:pt x="134" y="263"/>
                        <a:pt x="126" y="286"/>
                      </a:cubicBezTo>
                      <a:cubicBezTo>
                        <a:pt x="92" y="275"/>
                        <a:pt x="141" y="296"/>
                        <a:pt x="118" y="258"/>
                      </a:cubicBezTo>
                      <a:cubicBezTo>
                        <a:pt x="114" y="251"/>
                        <a:pt x="102" y="253"/>
                        <a:pt x="94" y="250"/>
                      </a:cubicBezTo>
                      <a:cubicBezTo>
                        <a:pt x="90" y="249"/>
                        <a:pt x="82" y="246"/>
                        <a:pt x="82" y="246"/>
                      </a:cubicBezTo>
                      <a:cubicBezTo>
                        <a:pt x="65" y="258"/>
                        <a:pt x="54" y="250"/>
                        <a:pt x="34" y="246"/>
                      </a:cubicBezTo>
                      <a:cubicBezTo>
                        <a:pt x="66" y="235"/>
                        <a:pt x="90" y="253"/>
                        <a:pt x="62" y="210"/>
                      </a:cubicBezTo>
                      <a:cubicBezTo>
                        <a:pt x="68" y="192"/>
                        <a:pt x="76" y="191"/>
                        <a:pt x="94" y="186"/>
                      </a:cubicBezTo>
                      <a:cubicBezTo>
                        <a:pt x="92" y="175"/>
                        <a:pt x="95" y="160"/>
                        <a:pt x="78" y="162"/>
                      </a:cubicBezTo>
                      <a:cubicBezTo>
                        <a:pt x="70" y="163"/>
                        <a:pt x="54" y="170"/>
                        <a:pt x="54" y="170"/>
                      </a:cubicBezTo>
                      <a:cubicBezTo>
                        <a:pt x="41" y="166"/>
                        <a:pt x="18" y="150"/>
                        <a:pt x="18" y="150"/>
                      </a:cubicBezTo>
                      <a:cubicBezTo>
                        <a:pt x="12" y="131"/>
                        <a:pt x="22" y="131"/>
                        <a:pt x="38" y="126"/>
                      </a:cubicBezTo>
                      <a:cubicBezTo>
                        <a:pt x="46" y="129"/>
                        <a:pt x="54" y="131"/>
                        <a:pt x="62" y="134"/>
                      </a:cubicBezTo>
                      <a:cubicBezTo>
                        <a:pt x="70" y="137"/>
                        <a:pt x="86" y="126"/>
                        <a:pt x="86" y="126"/>
                      </a:cubicBezTo>
                      <a:cubicBezTo>
                        <a:pt x="69" y="109"/>
                        <a:pt x="56" y="117"/>
                        <a:pt x="30" y="114"/>
                      </a:cubicBezTo>
                      <a:cubicBezTo>
                        <a:pt x="17" y="110"/>
                        <a:pt x="0" y="99"/>
                        <a:pt x="14" y="82"/>
                      </a:cubicBezTo>
                      <a:cubicBezTo>
                        <a:pt x="20" y="75"/>
                        <a:pt x="31" y="76"/>
                        <a:pt x="38" y="70"/>
                      </a:cubicBezTo>
                      <a:cubicBezTo>
                        <a:pt x="69" y="44"/>
                        <a:pt x="32" y="70"/>
                        <a:pt x="62" y="50"/>
                      </a:cubicBezTo>
                      <a:cubicBezTo>
                        <a:pt x="72" y="34"/>
                        <a:pt x="65" y="40"/>
                        <a:pt x="82" y="34"/>
                      </a:cubicBez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285" name="Freeform 172"/>
                <p:cNvSpPr>
                  <a:spLocks/>
                </p:cNvSpPr>
                <p:nvPr userDrawn="1"/>
              </p:nvSpPr>
              <p:spPr bwMode="ltGray">
                <a:xfrm>
                  <a:off x="3828" y="548"/>
                  <a:ext cx="742" cy="420"/>
                </a:xfrm>
                <a:custGeom>
                  <a:avLst/>
                  <a:gdLst/>
                  <a:ahLst/>
                  <a:cxnLst>
                    <a:cxn ang="0">
                      <a:pos x="312" y="336"/>
                    </a:cxn>
                    <a:cxn ang="0">
                      <a:pos x="200" y="280"/>
                    </a:cxn>
                    <a:cxn ang="0">
                      <a:pos x="192" y="268"/>
                    </a:cxn>
                    <a:cxn ang="0">
                      <a:pos x="196" y="256"/>
                    </a:cxn>
                    <a:cxn ang="0">
                      <a:pos x="176" y="252"/>
                    </a:cxn>
                    <a:cxn ang="0">
                      <a:pos x="140" y="236"/>
                    </a:cxn>
                    <a:cxn ang="0">
                      <a:pos x="128" y="240"/>
                    </a:cxn>
                    <a:cxn ang="0">
                      <a:pos x="148" y="260"/>
                    </a:cxn>
                    <a:cxn ang="0">
                      <a:pos x="132" y="256"/>
                    </a:cxn>
                    <a:cxn ang="0">
                      <a:pos x="124" y="224"/>
                    </a:cxn>
                    <a:cxn ang="0">
                      <a:pos x="100" y="192"/>
                    </a:cxn>
                    <a:cxn ang="0">
                      <a:pos x="8" y="140"/>
                    </a:cxn>
                    <a:cxn ang="0">
                      <a:pos x="20" y="100"/>
                    </a:cxn>
                    <a:cxn ang="0">
                      <a:pos x="32" y="4"/>
                    </a:cxn>
                    <a:cxn ang="0">
                      <a:pos x="80" y="0"/>
                    </a:cxn>
                    <a:cxn ang="0">
                      <a:pos x="100" y="20"/>
                    </a:cxn>
                    <a:cxn ang="0">
                      <a:pos x="124" y="28"/>
                    </a:cxn>
                    <a:cxn ang="0">
                      <a:pos x="136" y="32"/>
                    </a:cxn>
                    <a:cxn ang="0">
                      <a:pos x="188" y="72"/>
                    </a:cxn>
                    <a:cxn ang="0">
                      <a:pos x="184" y="88"/>
                    </a:cxn>
                    <a:cxn ang="0">
                      <a:pos x="220" y="104"/>
                    </a:cxn>
                    <a:cxn ang="0">
                      <a:pos x="292" y="116"/>
                    </a:cxn>
                    <a:cxn ang="0">
                      <a:pos x="308" y="132"/>
                    </a:cxn>
                    <a:cxn ang="0">
                      <a:pos x="344" y="112"/>
                    </a:cxn>
                    <a:cxn ang="0">
                      <a:pos x="380" y="136"/>
                    </a:cxn>
                    <a:cxn ang="0">
                      <a:pos x="404" y="144"/>
                    </a:cxn>
                    <a:cxn ang="0">
                      <a:pos x="436" y="168"/>
                    </a:cxn>
                    <a:cxn ang="0">
                      <a:pos x="472" y="192"/>
                    </a:cxn>
                    <a:cxn ang="0">
                      <a:pos x="492" y="216"/>
                    </a:cxn>
                    <a:cxn ang="0">
                      <a:pos x="552" y="244"/>
                    </a:cxn>
                    <a:cxn ang="0">
                      <a:pos x="536" y="252"/>
                    </a:cxn>
                    <a:cxn ang="0">
                      <a:pos x="504" y="228"/>
                    </a:cxn>
                    <a:cxn ang="0">
                      <a:pos x="492" y="228"/>
                    </a:cxn>
                    <a:cxn ang="0">
                      <a:pos x="516" y="264"/>
                    </a:cxn>
                    <a:cxn ang="0">
                      <a:pos x="584" y="276"/>
                    </a:cxn>
                    <a:cxn ang="0">
                      <a:pos x="596" y="304"/>
                    </a:cxn>
                    <a:cxn ang="0">
                      <a:pos x="548" y="308"/>
                    </a:cxn>
                    <a:cxn ang="0">
                      <a:pos x="312" y="336"/>
                    </a:cxn>
                  </a:cxnLst>
                  <a:rect l="0" t="0" r="r" b="b"/>
                  <a:pathLst>
                    <a:path w="602" h="336">
                      <a:moveTo>
                        <a:pt x="312" y="336"/>
                      </a:moveTo>
                      <a:cubicBezTo>
                        <a:pt x="279" y="314"/>
                        <a:pt x="238" y="290"/>
                        <a:pt x="200" y="280"/>
                      </a:cubicBezTo>
                      <a:cubicBezTo>
                        <a:pt x="197" y="276"/>
                        <a:pt x="193" y="273"/>
                        <a:pt x="192" y="268"/>
                      </a:cubicBezTo>
                      <a:cubicBezTo>
                        <a:pt x="191" y="264"/>
                        <a:pt x="199" y="259"/>
                        <a:pt x="196" y="256"/>
                      </a:cubicBezTo>
                      <a:cubicBezTo>
                        <a:pt x="191" y="251"/>
                        <a:pt x="183" y="254"/>
                        <a:pt x="176" y="252"/>
                      </a:cubicBezTo>
                      <a:cubicBezTo>
                        <a:pt x="152" y="245"/>
                        <a:pt x="157" y="247"/>
                        <a:pt x="140" y="236"/>
                      </a:cubicBezTo>
                      <a:cubicBezTo>
                        <a:pt x="136" y="237"/>
                        <a:pt x="128" y="236"/>
                        <a:pt x="128" y="240"/>
                      </a:cubicBezTo>
                      <a:cubicBezTo>
                        <a:pt x="128" y="240"/>
                        <a:pt x="153" y="255"/>
                        <a:pt x="148" y="260"/>
                      </a:cubicBezTo>
                      <a:cubicBezTo>
                        <a:pt x="144" y="264"/>
                        <a:pt x="137" y="257"/>
                        <a:pt x="132" y="256"/>
                      </a:cubicBezTo>
                      <a:cubicBezTo>
                        <a:pt x="117" y="241"/>
                        <a:pt x="102" y="238"/>
                        <a:pt x="124" y="224"/>
                      </a:cubicBezTo>
                      <a:cubicBezTo>
                        <a:pt x="119" y="203"/>
                        <a:pt x="122" y="197"/>
                        <a:pt x="100" y="192"/>
                      </a:cubicBezTo>
                      <a:cubicBezTo>
                        <a:pt x="76" y="155"/>
                        <a:pt x="41" y="162"/>
                        <a:pt x="8" y="140"/>
                      </a:cubicBezTo>
                      <a:cubicBezTo>
                        <a:pt x="18" y="111"/>
                        <a:pt x="14" y="124"/>
                        <a:pt x="20" y="100"/>
                      </a:cubicBezTo>
                      <a:cubicBezTo>
                        <a:pt x="14" y="68"/>
                        <a:pt x="0" y="25"/>
                        <a:pt x="32" y="4"/>
                      </a:cubicBezTo>
                      <a:cubicBezTo>
                        <a:pt x="49" y="10"/>
                        <a:pt x="62" y="3"/>
                        <a:pt x="80" y="0"/>
                      </a:cubicBezTo>
                      <a:cubicBezTo>
                        <a:pt x="89" y="28"/>
                        <a:pt x="80" y="27"/>
                        <a:pt x="100" y="20"/>
                      </a:cubicBezTo>
                      <a:cubicBezTo>
                        <a:pt x="108" y="23"/>
                        <a:pt x="116" y="25"/>
                        <a:pt x="124" y="28"/>
                      </a:cubicBezTo>
                      <a:cubicBezTo>
                        <a:pt x="128" y="29"/>
                        <a:pt x="136" y="32"/>
                        <a:pt x="136" y="32"/>
                      </a:cubicBezTo>
                      <a:cubicBezTo>
                        <a:pt x="143" y="53"/>
                        <a:pt x="167" y="65"/>
                        <a:pt x="188" y="72"/>
                      </a:cubicBezTo>
                      <a:cubicBezTo>
                        <a:pt x="187" y="77"/>
                        <a:pt x="182" y="83"/>
                        <a:pt x="184" y="88"/>
                      </a:cubicBezTo>
                      <a:cubicBezTo>
                        <a:pt x="188" y="100"/>
                        <a:pt x="220" y="104"/>
                        <a:pt x="220" y="104"/>
                      </a:cubicBezTo>
                      <a:cubicBezTo>
                        <a:pt x="243" y="89"/>
                        <a:pt x="271" y="102"/>
                        <a:pt x="292" y="116"/>
                      </a:cubicBezTo>
                      <a:cubicBezTo>
                        <a:pt x="296" y="127"/>
                        <a:pt x="294" y="132"/>
                        <a:pt x="308" y="132"/>
                      </a:cubicBezTo>
                      <a:cubicBezTo>
                        <a:pt x="322" y="132"/>
                        <a:pt x="344" y="112"/>
                        <a:pt x="344" y="112"/>
                      </a:cubicBezTo>
                      <a:cubicBezTo>
                        <a:pt x="356" y="120"/>
                        <a:pt x="368" y="128"/>
                        <a:pt x="380" y="136"/>
                      </a:cubicBezTo>
                      <a:cubicBezTo>
                        <a:pt x="387" y="141"/>
                        <a:pt x="404" y="144"/>
                        <a:pt x="404" y="144"/>
                      </a:cubicBezTo>
                      <a:cubicBezTo>
                        <a:pt x="410" y="162"/>
                        <a:pt x="418" y="163"/>
                        <a:pt x="436" y="168"/>
                      </a:cubicBezTo>
                      <a:cubicBezTo>
                        <a:pt x="449" y="177"/>
                        <a:pt x="457" y="187"/>
                        <a:pt x="472" y="192"/>
                      </a:cubicBezTo>
                      <a:cubicBezTo>
                        <a:pt x="479" y="199"/>
                        <a:pt x="484" y="209"/>
                        <a:pt x="492" y="216"/>
                      </a:cubicBezTo>
                      <a:cubicBezTo>
                        <a:pt x="503" y="225"/>
                        <a:pt x="538" y="239"/>
                        <a:pt x="552" y="244"/>
                      </a:cubicBezTo>
                      <a:cubicBezTo>
                        <a:pt x="570" y="271"/>
                        <a:pt x="548" y="260"/>
                        <a:pt x="536" y="252"/>
                      </a:cubicBezTo>
                      <a:cubicBezTo>
                        <a:pt x="526" y="238"/>
                        <a:pt x="518" y="237"/>
                        <a:pt x="504" y="228"/>
                      </a:cubicBezTo>
                      <a:cubicBezTo>
                        <a:pt x="503" y="225"/>
                        <a:pt x="497" y="197"/>
                        <a:pt x="492" y="228"/>
                      </a:cubicBezTo>
                      <a:cubicBezTo>
                        <a:pt x="491" y="237"/>
                        <a:pt x="510" y="260"/>
                        <a:pt x="516" y="264"/>
                      </a:cubicBezTo>
                      <a:cubicBezTo>
                        <a:pt x="533" y="275"/>
                        <a:pt x="568" y="275"/>
                        <a:pt x="584" y="276"/>
                      </a:cubicBezTo>
                      <a:cubicBezTo>
                        <a:pt x="601" y="282"/>
                        <a:pt x="602" y="287"/>
                        <a:pt x="596" y="304"/>
                      </a:cubicBezTo>
                      <a:cubicBezTo>
                        <a:pt x="579" y="298"/>
                        <a:pt x="566" y="308"/>
                        <a:pt x="548" y="308"/>
                      </a:cubicBezTo>
                      <a:lnTo>
                        <a:pt x="312" y="336"/>
                      </a:ln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286" name="Freeform 173"/>
                <p:cNvSpPr>
                  <a:spLocks/>
                </p:cNvSpPr>
                <p:nvPr userDrawn="1"/>
              </p:nvSpPr>
              <p:spPr bwMode="ltGray">
                <a:xfrm>
                  <a:off x="3318" y="639"/>
                  <a:ext cx="39" cy="30"/>
                </a:xfrm>
                <a:custGeom>
                  <a:avLst/>
                  <a:gdLst/>
                  <a:ahLst/>
                  <a:cxnLst>
                    <a:cxn ang="0">
                      <a:pos x="28" y="20"/>
                    </a:cxn>
                    <a:cxn ang="0">
                      <a:pos x="24" y="0"/>
                    </a:cxn>
                    <a:cxn ang="0">
                      <a:pos x="32" y="12"/>
                    </a:cxn>
                    <a:cxn ang="0">
                      <a:pos x="28" y="24"/>
                    </a:cxn>
                    <a:cxn ang="0">
                      <a:pos x="28" y="20"/>
                    </a:cxn>
                  </a:cxnLst>
                  <a:rect l="0" t="0" r="r" b="b"/>
                  <a:pathLst>
                    <a:path w="33" h="25">
                      <a:moveTo>
                        <a:pt x="28" y="20"/>
                      </a:moveTo>
                      <a:cubicBezTo>
                        <a:pt x="12" y="15"/>
                        <a:pt x="0" y="8"/>
                        <a:pt x="24" y="0"/>
                      </a:cubicBezTo>
                      <a:cubicBezTo>
                        <a:pt x="27" y="4"/>
                        <a:pt x="31" y="7"/>
                        <a:pt x="32" y="12"/>
                      </a:cubicBezTo>
                      <a:cubicBezTo>
                        <a:pt x="33" y="16"/>
                        <a:pt x="30" y="20"/>
                        <a:pt x="28" y="24"/>
                      </a:cubicBezTo>
                      <a:cubicBezTo>
                        <a:pt x="27" y="25"/>
                        <a:pt x="28" y="21"/>
                        <a:pt x="28" y="20"/>
                      </a:cubicBez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287" name="Freeform 174"/>
                <p:cNvSpPr>
                  <a:spLocks/>
                </p:cNvSpPr>
                <p:nvPr userDrawn="1"/>
              </p:nvSpPr>
              <p:spPr bwMode="ltGray">
                <a:xfrm>
                  <a:off x="3128" y="468"/>
                  <a:ext cx="62" cy="18"/>
                </a:xfrm>
                <a:custGeom>
                  <a:avLst/>
                  <a:gdLst/>
                  <a:ahLst/>
                  <a:cxnLst>
                    <a:cxn ang="0">
                      <a:pos x="34" y="16"/>
                    </a:cxn>
                    <a:cxn ang="0">
                      <a:pos x="42" y="0"/>
                    </a:cxn>
                    <a:cxn ang="0">
                      <a:pos x="34" y="16"/>
                    </a:cxn>
                  </a:cxnLst>
                  <a:rect l="0" t="0" r="r" b="b"/>
                  <a:pathLst>
                    <a:path w="50" h="16">
                      <a:moveTo>
                        <a:pt x="34" y="16"/>
                      </a:moveTo>
                      <a:cubicBezTo>
                        <a:pt x="0" y="8"/>
                        <a:pt x="27" y="5"/>
                        <a:pt x="42" y="0"/>
                      </a:cubicBezTo>
                      <a:cubicBezTo>
                        <a:pt x="47" y="16"/>
                        <a:pt x="50" y="11"/>
                        <a:pt x="34" y="16"/>
                      </a:cubicBez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288" name="Freeform 175"/>
                <p:cNvSpPr>
                  <a:spLocks/>
                </p:cNvSpPr>
                <p:nvPr userDrawn="1"/>
              </p:nvSpPr>
              <p:spPr bwMode="ltGray">
                <a:xfrm>
                  <a:off x="3110" y="867"/>
                  <a:ext cx="46" cy="47"/>
                </a:xfrm>
                <a:custGeom>
                  <a:avLst/>
                  <a:gdLst/>
                  <a:ahLst/>
                  <a:cxnLst>
                    <a:cxn ang="0">
                      <a:pos x="21" y="23"/>
                    </a:cxn>
                    <a:cxn ang="0">
                      <a:pos x="29" y="7"/>
                    </a:cxn>
                    <a:cxn ang="0">
                      <a:pos x="37" y="19"/>
                    </a:cxn>
                    <a:cxn ang="0">
                      <a:pos x="21" y="23"/>
                    </a:cxn>
                  </a:cxnLst>
                  <a:rect l="0" t="0" r="r" b="b"/>
                  <a:pathLst>
                    <a:path w="38" h="38">
                      <a:moveTo>
                        <a:pt x="21" y="23"/>
                      </a:moveTo>
                      <a:cubicBezTo>
                        <a:pt x="0" y="9"/>
                        <a:pt x="9" y="0"/>
                        <a:pt x="29" y="7"/>
                      </a:cubicBezTo>
                      <a:cubicBezTo>
                        <a:pt x="32" y="11"/>
                        <a:pt x="38" y="14"/>
                        <a:pt x="37" y="19"/>
                      </a:cubicBezTo>
                      <a:cubicBezTo>
                        <a:pt x="33" y="38"/>
                        <a:pt x="25" y="27"/>
                        <a:pt x="21" y="23"/>
                      </a:cubicBez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289" name="Freeform 176"/>
                <p:cNvSpPr>
                  <a:spLocks/>
                </p:cNvSpPr>
                <p:nvPr userDrawn="1"/>
              </p:nvSpPr>
              <p:spPr bwMode="ltGray">
                <a:xfrm>
                  <a:off x="3174" y="880"/>
                  <a:ext cx="28" cy="26"/>
                </a:xfrm>
                <a:custGeom>
                  <a:avLst/>
                  <a:gdLst/>
                  <a:ahLst/>
                  <a:cxnLst>
                    <a:cxn ang="0">
                      <a:pos x="12" y="16"/>
                    </a:cxn>
                    <a:cxn ang="0">
                      <a:pos x="4" y="4"/>
                    </a:cxn>
                    <a:cxn ang="0">
                      <a:pos x="20" y="8"/>
                    </a:cxn>
                    <a:cxn ang="0">
                      <a:pos x="16" y="20"/>
                    </a:cxn>
                    <a:cxn ang="0">
                      <a:pos x="12" y="16"/>
                    </a:cxn>
                  </a:cxnLst>
                  <a:rect l="0" t="0" r="r" b="b"/>
                  <a:pathLst>
                    <a:path w="23" h="20">
                      <a:moveTo>
                        <a:pt x="12" y="16"/>
                      </a:moveTo>
                      <a:cubicBezTo>
                        <a:pt x="9" y="12"/>
                        <a:pt x="1" y="7"/>
                        <a:pt x="4" y="4"/>
                      </a:cubicBezTo>
                      <a:cubicBezTo>
                        <a:pt x="8" y="0"/>
                        <a:pt x="17" y="4"/>
                        <a:pt x="20" y="8"/>
                      </a:cubicBezTo>
                      <a:cubicBezTo>
                        <a:pt x="23" y="11"/>
                        <a:pt x="17" y="16"/>
                        <a:pt x="16" y="20"/>
                      </a:cubicBezTo>
                      <a:cubicBezTo>
                        <a:pt x="2" y="10"/>
                        <a:pt x="0" y="10"/>
                        <a:pt x="12" y="16"/>
                      </a:cubicBez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290" name="Freeform 177"/>
                <p:cNvSpPr>
                  <a:spLocks/>
                </p:cNvSpPr>
                <p:nvPr userDrawn="1"/>
              </p:nvSpPr>
              <p:spPr bwMode="ltGray">
                <a:xfrm>
                  <a:off x="2809" y="1010"/>
                  <a:ext cx="51" cy="37"/>
                </a:xfrm>
                <a:custGeom>
                  <a:avLst/>
                  <a:gdLst/>
                  <a:ahLst/>
                  <a:cxnLst>
                    <a:cxn ang="0">
                      <a:pos x="0" y="25"/>
                    </a:cxn>
                    <a:cxn ang="0">
                      <a:pos x="12" y="29"/>
                    </a:cxn>
                    <a:cxn ang="0">
                      <a:pos x="0" y="25"/>
                    </a:cxn>
                  </a:cxnLst>
                  <a:rect l="0" t="0" r="r" b="b"/>
                  <a:pathLst>
                    <a:path w="41" h="29">
                      <a:moveTo>
                        <a:pt x="0" y="25"/>
                      </a:moveTo>
                      <a:cubicBezTo>
                        <a:pt x="10" y="11"/>
                        <a:pt x="41" y="0"/>
                        <a:pt x="12" y="29"/>
                      </a:cubicBezTo>
                      <a:cubicBezTo>
                        <a:pt x="8" y="28"/>
                        <a:pt x="0" y="25"/>
                        <a:pt x="0" y="25"/>
                      </a:cubicBez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291" name="Freeform 178"/>
                <p:cNvSpPr>
                  <a:spLocks/>
                </p:cNvSpPr>
                <p:nvPr userDrawn="1"/>
              </p:nvSpPr>
              <p:spPr bwMode="ltGray">
                <a:xfrm>
                  <a:off x="2641" y="352"/>
                  <a:ext cx="193" cy="70"/>
                </a:xfrm>
                <a:custGeom>
                  <a:avLst/>
                  <a:gdLst/>
                  <a:ahLst/>
                  <a:cxnLst>
                    <a:cxn ang="0">
                      <a:pos x="16" y="32"/>
                    </a:cxn>
                    <a:cxn ang="0">
                      <a:pos x="28" y="0"/>
                    </a:cxn>
                    <a:cxn ang="0">
                      <a:pos x="68" y="12"/>
                    </a:cxn>
                    <a:cxn ang="0">
                      <a:pos x="132" y="20"/>
                    </a:cxn>
                    <a:cxn ang="0">
                      <a:pos x="104" y="28"/>
                    </a:cxn>
                    <a:cxn ang="0">
                      <a:pos x="56" y="28"/>
                    </a:cxn>
                    <a:cxn ang="0">
                      <a:pos x="32" y="36"/>
                    </a:cxn>
                    <a:cxn ang="0">
                      <a:pos x="16" y="32"/>
                    </a:cxn>
                  </a:cxnLst>
                  <a:rect l="0" t="0" r="r" b="b"/>
                  <a:pathLst>
                    <a:path w="156" h="56">
                      <a:moveTo>
                        <a:pt x="16" y="32"/>
                      </a:moveTo>
                      <a:cubicBezTo>
                        <a:pt x="4" y="13"/>
                        <a:pt x="6" y="5"/>
                        <a:pt x="28" y="0"/>
                      </a:cubicBezTo>
                      <a:cubicBezTo>
                        <a:pt x="57" y="10"/>
                        <a:pt x="44" y="6"/>
                        <a:pt x="68" y="12"/>
                      </a:cubicBezTo>
                      <a:cubicBezTo>
                        <a:pt x="85" y="24"/>
                        <a:pt x="110" y="17"/>
                        <a:pt x="132" y="20"/>
                      </a:cubicBezTo>
                      <a:cubicBezTo>
                        <a:pt x="156" y="56"/>
                        <a:pt x="115" y="35"/>
                        <a:pt x="104" y="28"/>
                      </a:cubicBezTo>
                      <a:cubicBezTo>
                        <a:pt x="71" y="39"/>
                        <a:pt x="123" y="24"/>
                        <a:pt x="56" y="28"/>
                      </a:cubicBezTo>
                      <a:cubicBezTo>
                        <a:pt x="48" y="29"/>
                        <a:pt x="32" y="36"/>
                        <a:pt x="32" y="36"/>
                      </a:cubicBezTo>
                      <a:cubicBezTo>
                        <a:pt x="5" y="27"/>
                        <a:pt x="0" y="24"/>
                        <a:pt x="16" y="32"/>
                      </a:cubicBez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292" name="Freeform 179"/>
                <p:cNvSpPr>
                  <a:spLocks/>
                </p:cNvSpPr>
                <p:nvPr userDrawn="1"/>
              </p:nvSpPr>
              <p:spPr bwMode="ltGray">
                <a:xfrm>
                  <a:off x="2184" y="226"/>
                  <a:ext cx="88" cy="33"/>
                </a:xfrm>
                <a:custGeom>
                  <a:avLst/>
                  <a:gdLst/>
                  <a:ahLst/>
                  <a:cxnLst>
                    <a:cxn ang="0">
                      <a:pos x="54" y="16"/>
                    </a:cxn>
                    <a:cxn ang="0">
                      <a:pos x="42" y="0"/>
                    </a:cxn>
                    <a:cxn ang="0">
                      <a:pos x="66" y="8"/>
                    </a:cxn>
                    <a:cxn ang="0">
                      <a:pos x="62" y="24"/>
                    </a:cxn>
                    <a:cxn ang="0">
                      <a:pos x="54" y="16"/>
                    </a:cxn>
                  </a:cxnLst>
                  <a:rect l="0" t="0" r="r" b="b"/>
                  <a:pathLst>
                    <a:path w="71" h="26">
                      <a:moveTo>
                        <a:pt x="54" y="16"/>
                      </a:moveTo>
                      <a:cubicBezTo>
                        <a:pt x="29" y="24"/>
                        <a:pt x="0" y="14"/>
                        <a:pt x="42" y="0"/>
                      </a:cubicBezTo>
                      <a:cubicBezTo>
                        <a:pt x="50" y="3"/>
                        <a:pt x="58" y="5"/>
                        <a:pt x="66" y="8"/>
                      </a:cubicBezTo>
                      <a:cubicBezTo>
                        <a:pt x="71" y="10"/>
                        <a:pt x="67" y="21"/>
                        <a:pt x="62" y="24"/>
                      </a:cubicBezTo>
                      <a:cubicBezTo>
                        <a:pt x="59" y="26"/>
                        <a:pt x="57" y="19"/>
                        <a:pt x="54" y="16"/>
                      </a:cubicBez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293" name="Freeform 180"/>
                <p:cNvSpPr>
                  <a:spLocks/>
                </p:cNvSpPr>
                <p:nvPr userDrawn="1"/>
              </p:nvSpPr>
              <p:spPr bwMode="ltGray">
                <a:xfrm>
                  <a:off x="2216" y="256"/>
                  <a:ext cx="81" cy="53"/>
                </a:xfrm>
                <a:custGeom>
                  <a:avLst/>
                  <a:gdLst/>
                  <a:ahLst/>
                  <a:cxnLst>
                    <a:cxn ang="0">
                      <a:pos x="0" y="12"/>
                    </a:cxn>
                    <a:cxn ang="0">
                      <a:pos x="60" y="8"/>
                    </a:cxn>
                    <a:cxn ang="0">
                      <a:pos x="44" y="40"/>
                    </a:cxn>
                    <a:cxn ang="0">
                      <a:pos x="4" y="20"/>
                    </a:cxn>
                    <a:cxn ang="0">
                      <a:pos x="0" y="12"/>
                    </a:cxn>
                  </a:cxnLst>
                  <a:rect l="0" t="0" r="r" b="b"/>
                  <a:pathLst>
                    <a:path w="66" h="40">
                      <a:moveTo>
                        <a:pt x="0" y="12"/>
                      </a:moveTo>
                      <a:cubicBezTo>
                        <a:pt x="23" y="9"/>
                        <a:pt x="39" y="3"/>
                        <a:pt x="60" y="8"/>
                      </a:cubicBezTo>
                      <a:cubicBezTo>
                        <a:pt x="66" y="26"/>
                        <a:pt x="59" y="30"/>
                        <a:pt x="44" y="40"/>
                      </a:cubicBezTo>
                      <a:cubicBezTo>
                        <a:pt x="27" y="34"/>
                        <a:pt x="17" y="33"/>
                        <a:pt x="4" y="20"/>
                      </a:cubicBezTo>
                      <a:cubicBezTo>
                        <a:pt x="9" y="0"/>
                        <a:pt x="12" y="0"/>
                        <a:pt x="0" y="12"/>
                      </a:cubicBez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294" name="Freeform 181"/>
                <p:cNvSpPr>
                  <a:spLocks/>
                </p:cNvSpPr>
                <p:nvPr userDrawn="1"/>
              </p:nvSpPr>
              <p:spPr bwMode="ltGray">
                <a:xfrm>
                  <a:off x="2285" y="286"/>
                  <a:ext cx="69" cy="36"/>
                </a:xfrm>
                <a:custGeom>
                  <a:avLst/>
                  <a:gdLst/>
                  <a:ahLst/>
                  <a:cxnLst>
                    <a:cxn ang="0">
                      <a:pos x="0" y="20"/>
                    </a:cxn>
                    <a:cxn ang="0">
                      <a:pos x="12" y="8"/>
                    </a:cxn>
                    <a:cxn ang="0">
                      <a:pos x="36" y="0"/>
                    </a:cxn>
                    <a:cxn ang="0">
                      <a:pos x="0" y="20"/>
                    </a:cxn>
                  </a:cxnLst>
                  <a:rect l="0" t="0" r="r" b="b"/>
                  <a:pathLst>
                    <a:path w="55" h="28">
                      <a:moveTo>
                        <a:pt x="0" y="20"/>
                      </a:moveTo>
                      <a:cubicBezTo>
                        <a:pt x="4" y="16"/>
                        <a:pt x="7" y="11"/>
                        <a:pt x="12" y="8"/>
                      </a:cubicBezTo>
                      <a:cubicBezTo>
                        <a:pt x="19" y="4"/>
                        <a:pt x="36" y="0"/>
                        <a:pt x="36" y="0"/>
                      </a:cubicBezTo>
                      <a:cubicBezTo>
                        <a:pt x="55" y="28"/>
                        <a:pt x="18" y="16"/>
                        <a:pt x="0" y="20"/>
                      </a:cubicBez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295" name="Freeform 182"/>
                <p:cNvSpPr>
                  <a:spLocks/>
                </p:cNvSpPr>
                <p:nvPr userDrawn="1"/>
              </p:nvSpPr>
              <p:spPr bwMode="ltGray">
                <a:xfrm>
                  <a:off x="1385" y="327"/>
                  <a:ext cx="1963" cy="1132"/>
                </a:xfrm>
                <a:custGeom>
                  <a:avLst/>
                  <a:gdLst/>
                  <a:ahLst/>
                  <a:cxnLst>
                    <a:cxn ang="0">
                      <a:pos x="288" y="124"/>
                    </a:cxn>
                    <a:cxn ang="0">
                      <a:pos x="328" y="108"/>
                    </a:cxn>
                    <a:cxn ang="0">
                      <a:pos x="396" y="72"/>
                    </a:cxn>
                    <a:cxn ang="0">
                      <a:pos x="308" y="192"/>
                    </a:cxn>
                    <a:cxn ang="0">
                      <a:pos x="356" y="168"/>
                    </a:cxn>
                    <a:cxn ang="0">
                      <a:pos x="404" y="152"/>
                    </a:cxn>
                    <a:cxn ang="0">
                      <a:pos x="476" y="88"/>
                    </a:cxn>
                    <a:cxn ang="0">
                      <a:pos x="488" y="104"/>
                    </a:cxn>
                    <a:cxn ang="0">
                      <a:pos x="552" y="56"/>
                    </a:cxn>
                    <a:cxn ang="0">
                      <a:pos x="784" y="8"/>
                    </a:cxn>
                    <a:cxn ang="0">
                      <a:pos x="720" y="92"/>
                    </a:cxn>
                    <a:cxn ang="0">
                      <a:pos x="836" y="68"/>
                    </a:cxn>
                    <a:cxn ang="0">
                      <a:pos x="936" y="76"/>
                    </a:cxn>
                    <a:cxn ang="0">
                      <a:pos x="952" y="120"/>
                    </a:cxn>
                    <a:cxn ang="0">
                      <a:pos x="992" y="112"/>
                    </a:cxn>
                    <a:cxn ang="0">
                      <a:pos x="1048" y="100"/>
                    </a:cxn>
                    <a:cxn ang="0">
                      <a:pos x="1092" y="76"/>
                    </a:cxn>
                    <a:cxn ang="0">
                      <a:pos x="1100" y="108"/>
                    </a:cxn>
                    <a:cxn ang="0">
                      <a:pos x="1148" y="100"/>
                    </a:cxn>
                    <a:cxn ang="0">
                      <a:pos x="1216" y="132"/>
                    </a:cxn>
                    <a:cxn ang="0">
                      <a:pos x="1292" y="152"/>
                    </a:cxn>
                    <a:cxn ang="0">
                      <a:pos x="1348" y="148"/>
                    </a:cxn>
                    <a:cxn ang="0">
                      <a:pos x="1528" y="208"/>
                    </a:cxn>
                    <a:cxn ang="0">
                      <a:pos x="1508" y="232"/>
                    </a:cxn>
                    <a:cxn ang="0">
                      <a:pos x="1476" y="280"/>
                    </a:cxn>
                    <a:cxn ang="0">
                      <a:pos x="1344" y="320"/>
                    </a:cxn>
                    <a:cxn ang="0">
                      <a:pos x="1284" y="376"/>
                    </a:cxn>
                    <a:cxn ang="0">
                      <a:pos x="1252" y="448"/>
                    </a:cxn>
                    <a:cxn ang="0">
                      <a:pos x="1280" y="324"/>
                    </a:cxn>
                    <a:cxn ang="0">
                      <a:pos x="1244" y="304"/>
                    </a:cxn>
                    <a:cxn ang="0">
                      <a:pos x="1180" y="360"/>
                    </a:cxn>
                    <a:cxn ang="0">
                      <a:pos x="1140" y="340"/>
                    </a:cxn>
                    <a:cxn ang="0">
                      <a:pos x="1000" y="388"/>
                    </a:cxn>
                    <a:cxn ang="0">
                      <a:pos x="980" y="424"/>
                    </a:cxn>
                    <a:cxn ang="0">
                      <a:pos x="1032" y="468"/>
                    </a:cxn>
                    <a:cxn ang="0">
                      <a:pos x="920" y="656"/>
                    </a:cxn>
                    <a:cxn ang="0">
                      <a:pos x="850" y="740"/>
                    </a:cxn>
                    <a:cxn ang="0">
                      <a:pos x="850" y="810"/>
                    </a:cxn>
                    <a:cxn ang="0">
                      <a:pos x="816" y="760"/>
                    </a:cxn>
                    <a:cxn ang="0">
                      <a:pos x="804" y="712"/>
                    </a:cxn>
                    <a:cxn ang="0">
                      <a:pos x="696" y="728"/>
                    </a:cxn>
                    <a:cxn ang="0">
                      <a:pos x="730" y="822"/>
                    </a:cxn>
                    <a:cxn ang="0">
                      <a:pos x="736" y="876"/>
                    </a:cxn>
                    <a:cxn ang="0">
                      <a:pos x="240" y="144"/>
                    </a:cxn>
                  </a:cxnLst>
                  <a:rect l="0" t="0" r="r" b="b"/>
                  <a:pathLst>
                    <a:path w="1589" h="900">
                      <a:moveTo>
                        <a:pt x="240" y="144"/>
                      </a:moveTo>
                      <a:cubicBezTo>
                        <a:pt x="246" y="127"/>
                        <a:pt x="252" y="118"/>
                        <a:pt x="256" y="100"/>
                      </a:cubicBezTo>
                      <a:cubicBezTo>
                        <a:pt x="265" y="114"/>
                        <a:pt x="272" y="119"/>
                        <a:pt x="288" y="124"/>
                      </a:cubicBezTo>
                      <a:cubicBezTo>
                        <a:pt x="291" y="128"/>
                        <a:pt x="292" y="133"/>
                        <a:pt x="296" y="136"/>
                      </a:cubicBezTo>
                      <a:cubicBezTo>
                        <a:pt x="303" y="140"/>
                        <a:pt x="320" y="144"/>
                        <a:pt x="320" y="144"/>
                      </a:cubicBezTo>
                      <a:cubicBezTo>
                        <a:pt x="316" y="131"/>
                        <a:pt x="316" y="118"/>
                        <a:pt x="328" y="108"/>
                      </a:cubicBezTo>
                      <a:cubicBezTo>
                        <a:pt x="335" y="102"/>
                        <a:pt x="344" y="97"/>
                        <a:pt x="352" y="92"/>
                      </a:cubicBezTo>
                      <a:cubicBezTo>
                        <a:pt x="356" y="89"/>
                        <a:pt x="364" y="84"/>
                        <a:pt x="364" y="84"/>
                      </a:cubicBezTo>
                      <a:cubicBezTo>
                        <a:pt x="374" y="69"/>
                        <a:pt x="378" y="66"/>
                        <a:pt x="396" y="72"/>
                      </a:cubicBezTo>
                      <a:cubicBezTo>
                        <a:pt x="407" y="89"/>
                        <a:pt x="404" y="93"/>
                        <a:pt x="388" y="104"/>
                      </a:cubicBezTo>
                      <a:cubicBezTo>
                        <a:pt x="364" y="140"/>
                        <a:pt x="350" y="168"/>
                        <a:pt x="304" y="180"/>
                      </a:cubicBezTo>
                      <a:cubicBezTo>
                        <a:pt x="305" y="184"/>
                        <a:pt x="304" y="191"/>
                        <a:pt x="308" y="192"/>
                      </a:cubicBezTo>
                      <a:cubicBezTo>
                        <a:pt x="316" y="193"/>
                        <a:pt x="332" y="184"/>
                        <a:pt x="332" y="184"/>
                      </a:cubicBezTo>
                      <a:cubicBezTo>
                        <a:pt x="336" y="180"/>
                        <a:pt x="339" y="175"/>
                        <a:pt x="344" y="172"/>
                      </a:cubicBezTo>
                      <a:cubicBezTo>
                        <a:pt x="348" y="170"/>
                        <a:pt x="353" y="171"/>
                        <a:pt x="356" y="168"/>
                      </a:cubicBezTo>
                      <a:cubicBezTo>
                        <a:pt x="360" y="165"/>
                        <a:pt x="361" y="159"/>
                        <a:pt x="364" y="156"/>
                      </a:cubicBezTo>
                      <a:cubicBezTo>
                        <a:pt x="367" y="153"/>
                        <a:pt x="372" y="151"/>
                        <a:pt x="376" y="148"/>
                      </a:cubicBezTo>
                      <a:cubicBezTo>
                        <a:pt x="404" y="166"/>
                        <a:pt x="397" y="173"/>
                        <a:pt x="404" y="152"/>
                      </a:cubicBezTo>
                      <a:cubicBezTo>
                        <a:pt x="382" y="130"/>
                        <a:pt x="388" y="124"/>
                        <a:pt x="412" y="108"/>
                      </a:cubicBezTo>
                      <a:cubicBezTo>
                        <a:pt x="417" y="92"/>
                        <a:pt x="424" y="80"/>
                        <a:pt x="432" y="104"/>
                      </a:cubicBezTo>
                      <a:cubicBezTo>
                        <a:pt x="444" y="69"/>
                        <a:pt x="436" y="75"/>
                        <a:pt x="476" y="88"/>
                      </a:cubicBezTo>
                      <a:cubicBezTo>
                        <a:pt x="482" y="105"/>
                        <a:pt x="478" y="110"/>
                        <a:pt x="468" y="124"/>
                      </a:cubicBezTo>
                      <a:cubicBezTo>
                        <a:pt x="472" y="125"/>
                        <a:pt x="477" y="131"/>
                        <a:pt x="480" y="128"/>
                      </a:cubicBezTo>
                      <a:cubicBezTo>
                        <a:pt x="486" y="122"/>
                        <a:pt x="485" y="112"/>
                        <a:pt x="488" y="104"/>
                      </a:cubicBezTo>
                      <a:cubicBezTo>
                        <a:pt x="489" y="100"/>
                        <a:pt x="492" y="92"/>
                        <a:pt x="492" y="92"/>
                      </a:cubicBezTo>
                      <a:cubicBezTo>
                        <a:pt x="486" y="74"/>
                        <a:pt x="489" y="70"/>
                        <a:pt x="504" y="60"/>
                      </a:cubicBezTo>
                      <a:cubicBezTo>
                        <a:pt x="524" y="64"/>
                        <a:pt x="533" y="62"/>
                        <a:pt x="552" y="56"/>
                      </a:cubicBezTo>
                      <a:cubicBezTo>
                        <a:pt x="584" y="24"/>
                        <a:pt x="643" y="25"/>
                        <a:pt x="684" y="20"/>
                      </a:cubicBezTo>
                      <a:cubicBezTo>
                        <a:pt x="703" y="14"/>
                        <a:pt x="720" y="11"/>
                        <a:pt x="736" y="0"/>
                      </a:cubicBezTo>
                      <a:cubicBezTo>
                        <a:pt x="759" y="8"/>
                        <a:pt x="756" y="13"/>
                        <a:pt x="784" y="8"/>
                      </a:cubicBezTo>
                      <a:cubicBezTo>
                        <a:pt x="801" y="14"/>
                        <a:pt x="807" y="36"/>
                        <a:pt x="788" y="48"/>
                      </a:cubicBezTo>
                      <a:cubicBezTo>
                        <a:pt x="776" y="56"/>
                        <a:pt x="745" y="65"/>
                        <a:pt x="732" y="68"/>
                      </a:cubicBezTo>
                      <a:cubicBezTo>
                        <a:pt x="720" y="76"/>
                        <a:pt x="693" y="83"/>
                        <a:pt x="720" y="92"/>
                      </a:cubicBezTo>
                      <a:cubicBezTo>
                        <a:pt x="747" y="74"/>
                        <a:pt x="764" y="69"/>
                        <a:pt x="796" y="64"/>
                      </a:cubicBezTo>
                      <a:cubicBezTo>
                        <a:pt x="799" y="68"/>
                        <a:pt x="799" y="76"/>
                        <a:pt x="804" y="76"/>
                      </a:cubicBezTo>
                      <a:cubicBezTo>
                        <a:pt x="815" y="77"/>
                        <a:pt x="836" y="68"/>
                        <a:pt x="836" y="68"/>
                      </a:cubicBezTo>
                      <a:cubicBezTo>
                        <a:pt x="850" y="77"/>
                        <a:pt x="860" y="80"/>
                        <a:pt x="876" y="84"/>
                      </a:cubicBezTo>
                      <a:cubicBezTo>
                        <a:pt x="894" y="78"/>
                        <a:pt x="886" y="70"/>
                        <a:pt x="904" y="64"/>
                      </a:cubicBezTo>
                      <a:cubicBezTo>
                        <a:pt x="922" y="70"/>
                        <a:pt x="917" y="82"/>
                        <a:pt x="936" y="76"/>
                      </a:cubicBezTo>
                      <a:cubicBezTo>
                        <a:pt x="939" y="80"/>
                        <a:pt x="946" y="84"/>
                        <a:pt x="944" y="88"/>
                      </a:cubicBezTo>
                      <a:cubicBezTo>
                        <a:pt x="939" y="96"/>
                        <a:pt x="920" y="104"/>
                        <a:pt x="920" y="104"/>
                      </a:cubicBezTo>
                      <a:cubicBezTo>
                        <a:pt x="928" y="116"/>
                        <a:pt x="931" y="126"/>
                        <a:pt x="952" y="120"/>
                      </a:cubicBezTo>
                      <a:cubicBezTo>
                        <a:pt x="956" y="119"/>
                        <a:pt x="953" y="111"/>
                        <a:pt x="956" y="108"/>
                      </a:cubicBezTo>
                      <a:cubicBezTo>
                        <a:pt x="959" y="105"/>
                        <a:pt x="964" y="105"/>
                        <a:pt x="968" y="104"/>
                      </a:cubicBezTo>
                      <a:cubicBezTo>
                        <a:pt x="976" y="107"/>
                        <a:pt x="984" y="109"/>
                        <a:pt x="992" y="112"/>
                      </a:cubicBezTo>
                      <a:cubicBezTo>
                        <a:pt x="996" y="113"/>
                        <a:pt x="1004" y="116"/>
                        <a:pt x="1004" y="116"/>
                      </a:cubicBezTo>
                      <a:cubicBezTo>
                        <a:pt x="1019" y="111"/>
                        <a:pt x="1025" y="117"/>
                        <a:pt x="1040" y="112"/>
                      </a:cubicBezTo>
                      <a:cubicBezTo>
                        <a:pt x="1043" y="108"/>
                        <a:pt x="1049" y="105"/>
                        <a:pt x="1048" y="100"/>
                      </a:cubicBezTo>
                      <a:cubicBezTo>
                        <a:pt x="1047" y="95"/>
                        <a:pt x="1038" y="96"/>
                        <a:pt x="1036" y="92"/>
                      </a:cubicBezTo>
                      <a:cubicBezTo>
                        <a:pt x="1032" y="82"/>
                        <a:pt x="1047" y="75"/>
                        <a:pt x="1052" y="72"/>
                      </a:cubicBezTo>
                      <a:cubicBezTo>
                        <a:pt x="1067" y="77"/>
                        <a:pt x="1076" y="81"/>
                        <a:pt x="1092" y="76"/>
                      </a:cubicBezTo>
                      <a:cubicBezTo>
                        <a:pt x="1096" y="77"/>
                        <a:pt x="1107" y="77"/>
                        <a:pt x="1104" y="80"/>
                      </a:cubicBezTo>
                      <a:cubicBezTo>
                        <a:pt x="1098" y="86"/>
                        <a:pt x="1080" y="88"/>
                        <a:pt x="1080" y="88"/>
                      </a:cubicBezTo>
                      <a:cubicBezTo>
                        <a:pt x="1085" y="92"/>
                        <a:pt x="1100" y="99"/>
                        <a:pt x="1100" y="108"/>
                      </a:cubicBezTo>
                      <a:cubicBezTo>
                        <a:pt x="1100" y="113"/>
                        <a:pt x="1090" y="116"/>
                        <a:pt x="1092" y="120"/>
                      </a:cubicBezTo>
                      <a:cubicBezTo>
                        <a:pt x="1094" y="124"/>
                        <a:pt x="1100" y="117"/>
                        <a:pt x="1104" y="116"/>
                      </a:cubicBezTo>
                      <a:cubicBezTo>
                        <a:pt x="1115" y="82"/>
                        <a:pt x="1118" y="94"/>
                        <a:pt x="1148" y="100"/>
                      </a:cubicBezTo>
                      <a:cubicBezTo>
                        <a:pt x="1147" y="104"/>
                        <a:pt x="1142" y="109"/>
                        <a:pt x="1144" y="112"/>
                      </a:cubicBezTo>
                      <a:cubicBezTo>
                        <a:pt x="1150" y="120"/>
                        <a:pt x="1168" y="128"/>
                        <a:pt x="1168" y="128"/>
                      </a:cubicBezTo>
                      <a:cubicBezTo>
                        <a:pt x="1184" y="123"/>
                        <a:pt x="1201" y="124"/>
                        <a:pt x="1216" y="132"/>
                      </a:cubicBezTo>
                      <a:cubicBezTo>
                        <a:pt x="1224" y="137"/>
                        <a:pt x="1240" y="148"/>
                        <a:pt x="1240" y="148"/>
                      </a:cubicBezTo>
                      <a:cubicBezTo>
                        <a:pt x="1271" y="195"/>
                        <a:pt x="1247" y="173"/>
                        <a:pt x="1260" y="160"/>
                      </a:cubicBezTo>
                      <a:cubicBezTo>
                        <a:pt x="1268" y="152"/>
                        <a:pt x="1281" y="154"/>
                        <a:pt x="1292" y="152"/>
                      </a:cubicBezTo>
                      <a:cubicBezTo>
                        <a:pt x="1317" y="160"/>
                        <a:pt x="1305" y="140"/>
                        <a:pt x="1328" y="156"/>
                      </a:cubicBezTo>
                      <a:cubicBezTo>
                        <a:pt x="1330" y="163"/>
                        <a:pt x="1339" y="178"/>
                        <a:pt x="1344" y="172"/>
                      </a:cubicBezTo>
                      <a:cubicBezTo>
                        <a:pt x="1349" y="166"/>
                        <a:pt x="1344" y="155"/>
                        <a:pt x="1348" y="148"/>
                      </a:cubicBezTo>
                      <a:cubicBezTo>
                        <a:pt x="1350" y="144"/>
                        <a:pt x="1356" y="145"/>
                        <a:pt x="1360" y="144"/>
                      </a:cubicBezTo>
                      <a:cubicBezTo>
                        <a:pt x="1390" y="164"/>
                        <a:pt x="1362" y="148"/>
                        <a:pt x="1432" y="156"/>
                      </a:cubicBezTo>
                      <a:cubicBezTo>
                        <a:pt x="1456" y="159"/>
                        <a:pt x="1499" y="198"/>
                        <a:pt x="1528" y="208"/>
                      </a:cubicBezTo>
                      <a:cubicBezTo>
                        <a:pt x="1557" y="198"/>
                        <a:pt x="1531" y="222"/>
                        <a:pt x="1560" y="212"/>
                      </a:cubicBezTo>
                      <a:cubicBezTo>
                        <a:pt x="1589" y="222"/>
                        <a:pt x="1560" y="228"/>
                        <a:pt x="1548" y="232"/>
                      </a:cubicBezTo>
                      <a:cubicBezTo>
                        <a:pt x="1539" y="258"/>
                        <a:pt x="1527" y="238"/>
                        <a:pt x="1508" y="232"/>
                      </a:cubicBezTo>
                      <a:cubicBezTo>
                        <a:pt x="1500" y="229"/>
                        <a:pt x="1484" y="224"/>
                        <a:pt x="1484" y="224"/>
                      </a:cubicBezTo>
                      <a:cubicBezTo>
                        <a:pt x="1475" y="197"/>
                        <a:pt x="1475" y="232"/>
                        <a:pt x="1456" y="244"/>
                      </a:cubicBezTo>
                      <a:cubicBezTo>
                        <a:pt x="1460" y="257"/>
                        <a:pt x="1476" y="280"/>
                        <a:pt x="1476" y="280"/>
                      </a:cubicBezTo>
                      <a:cubicBezTo>
                        <a:pt x="1459" y="286"/>
                        <a:pt x="1443" y="281"/>
                        <a:pt x="1424" y="284"/>
                      </a:cubicBezTo>
                      <a:cubicBezTo>
                        <a:pt x="1386" y="297"/>
                        <a:pt x="1402" y="325"/>
                        <a:pt x="1368" y="336"/>
                      </a:cubicBezTo>
                      <a:cubicBezTo>
                        <a:pt x="1362" y="330"/>
                        <a:pt x="1354" y="319"/>
                        <a:pt x="1344" y="320"/>
                      </a:cubicBezTo>
                      <a:cubicBezTo>
                        <a:pt x="1336" y="321"/>
                        <a:pt x="1320" y="328"/>
                        <a:pt x="1320" y="328"/>
                      </a:cubicBezTo>
                      <a:cubicBezTo>
                        <a:pt x="1319" y="324"/>
                        <a:pt x="1320" y="314"/>
                        <a:pt x="1316" y="316"/>
                      </a:cubicBezTo>
                      <a:cubicBezTo>
                        <a:pt x="1303" y="324"/>
                        <a:pt x="1288" y="363"/>
                        <a:pt x="1284" y="376"/>
                      </a:cubicBezTo>
                      <a:cubicBezTo>
                        <a:pt x="1289" y="397"/>
                        <a:pt x="1281" y="412"/>
                        <a:pt x="1276" y="432"/>
                      </a:cubicBezTo>
                      <a:cubicBezTo>
                        <a:pt x="1272" y="429"/>
                        <a:pt x="1269" y="423"/>
                        <a:pt x="1264" y="424"/>
                      </a:cubicBezTo>
                      <a:cubicBezTo>
                        <a:pt x="1257" y="425"/>
                        <a:pt x="1255" y="444"/>
                        <a:pt x="1252" y="448"/>
                      </a:cubicBezTo>
                      <a:cubicBezTo>
                        <a:pt x="1242" y="464"/>
                        <a:pt x="1226" y="482"/>
                        <a:pt x="1208" y="488"/>
                      </a:cubicBezTo>
                      <a:cubicBezTo>
                        <a:pt x="1196" y="453"/>
                        <a:pt x="1197" y="382"/>
                        <a:pt x="1240" y="368"/>
                      </a:cubicBezTo>
                      <a:cubicBezTo>
                        <a:pt x="1251" y="351"/>
                        <a:pt x="1270" y="343"/>
                        <a:pt x="1280" y="324"/>
                      </a:cubicBezTo>
                      <a:cubicBezTo>
                        <a:pt x="1286" y="312"/>
                        <a:pt x="1300" y="288"/>
                        <a:pt x="1300" y="288"/>
                      </a:cubicBezTo>
                      <a:cubicBezTo>
                        <a:pt x="1269" y="267"/>
                        <a:pt x="1270" y="311"/>
                        <a:pt x="1256" y="332"/>
                      </a:cubicBezTo>
                      <a:cubicBezTo>
                        <a:pt x="1237" y="326"/>
                        <a:pt x="1250" y="322"/>
                        <a:pt x="1244" y="304"/>
                      </a:cubicBezTo>
                      <a:cubicBezTo>
                        <a:pt x="1204" y="314"/>
                        <a:pt x="1245" y="299"/>
                        <a:pt x="1224" y="320"/>
                      </a:cubicBezTo>
                      <a:cubicBezTo>
                        <a:pt x="1217" y="327"/>
                        <a:pt x="1200" y="336"/>
                        <a:pt x="1200" y="336"/>
                      </a:cubicBezTo>
                      <a:cubicBezTo>
                        <a:pt x="1206" y="355"/>
                        <a:pt x="1196" y="355"/>
                        <a:pt x="1180" y="360"/>
                      </a:cubicBezTo>
                      <a:cubicBezTo>
                        <a:pt x="1168" y="359"/>
                        <a:pt x="1154" y="362"/>
                        <a:pt x="1144" y="356"/>
                      </a:cubicBezTo>
                      <a:cubicBezTo>
                        <a:pt x="1140" y="354"/>
                        <a:pt x="1153" y="349"/>
                        <a:pt x="1152" y="344"/>
                      </a:cubicBezTo>
                      <a:cubicBezTo>
                        <a:pt x="1151" y="340"/>
                        <a:pt x="1144" y="341"/>
                        <a:pt x="1140" y="340"/>
                      </a:cubicBezTo>
                      <a:cubicBezTo>
                        <a:pt x="1126" y="350"/>
                        <a:pt x="1121" y="354"/>
                        <a:pt x="1104" y="348"/>
                      </a:cubicBezTo>
                      <a:cubicBezTo>
                        <a:pt x="1079" y="354"/>
                        <a:pt x="1054" y="349"/>
                        <a:pt x="1032" y="364"/>
                      </a:cubicBezTo>
                      <a:cubicBezTo>
                        <a:pt x="1023" y="378"/>
                        <a:pt x="1016" y="383"/>
                        <a:pt x="1000" y="388"/>
                      </a:cubicBezTo>
                      <a:cubicBezTo>
                        <a:pt x="984" y="404"/>
                        <a:pt x="971" y="410"/>
                        <a:pt x="964" y="432"/>
                      </a:cubicBezTo>
                      <a:cubicBezTo>
                        <a:pt x="968" y="433"/>
                        <a:pt x="972" y="438"/>
                        <a:pt x="976" y="436"/>
                      </a:cubicBezTo>
                      <a:cubicBezTo>
                        <a:pt x="980" y="434"/>
                        <a:pt x="976" y="424"/>
                        <a:pt x="980" y="424"/>
                      </a:cubicBezTo>
                      <a:cubicBezTo>
                        <a:pt x="985" y="424"/>
                        <a:pt x="991" y="445"/>
                        <a:pt x="992" y="448"/>
                      </a:cubicBezTo>
                      <a:cubicBezTo>
                        <a:pt x="1000" y="443"/>
                        <a:pt x="1006" y="434"/>
                        <a:pt x="1016" y="444"/>
                      </a:cubicBezTo>
                      <a:cubicBezTo>
                        <a:pt x="1023" y="451"/>
                        <a:pt x="1044" y="460"/>
                        <a:pt x="1032" y="468"/>
                      </a:cubicBezTo>
                      <a:cubicBezTo>
                        <a:pt x="1017" y="513"/>
                        <a:pt x="1007" y="571"/>
                        <a:pt x="976" y="608"/>
                      </a:cubicBezTo>
                      <a:cubicBezTo>
                        <a:pt x="962" y="625"/>
                        <a:pt x="951" y="635"/>
                        <a:pt x="932" y="648"/>
                      </a:cubicBezTo>
                      <a:cubicBezTo>
                        <a:pt x="928" y="651"/>
                        <a:pt x="920" y="656"/>
                        <a:pt x="920" y="656"/>
                      </a:cubicBezTo>
                      <a:cubicBezTo>
                        <a:pt x="886" y="633"/>
                        <a:pt x="904" y="648"/>
                        <a:pt x="880" y="664"/>
                      </a:cubicBezTo>
                      <a:cubicBezTo>
                        <a:pt x="872" y="689"/>
                        <a:pt x="870" y="693"/>
                        <a:pt x="848" y="708"/>
                      </a:cubicBezTo>
                      <a:cubicBezTo>
                        <a:pt x="842" y="720"/>
                        <a:pt x="855" y="724"/>
                        <a:pt x="850" y="740"/>
                      </a:cubicBezTo>
                      <a:cubicBezTo>
                        <a:pt x="851" y="750"/>
                        <a:pt x="855" y="759"/>
                        <a:pt x="856" y="766"/>
                      </a:cubicBezTo>
                      <a:cubicBezTo>
                        <a:pt x="857" y="773"/>
                        <a:pt x="859" y="777"/>
                        <a:pt x="858" y="784"/>
                      </a:cubicBezTo>
                      <a:cubicBezTo>
                        <a:pt x="857" y="791"/>
                        <a:pt x="856" y="806"/>
                        <a:pt x="850" y="810"/>
                      </a:cubicBezTo>
                      <a:cubicBezTo>
                        <a:pt x="844" y="814"/>
                        <a:pt x="831" y="802"/>
                        <a:pt x="824" y="806"/>
                      </a:cubicBezTo>
                      <a:cubicBezTo>
                        <a:pt x="816" y="832"/>
                        <a:pt x="827" y="824"/>
                        <a:pt x="804" y="832"/>
                      </a:cubicBezTo>
                      <a:cubicBezTo>
                        <a:pt x="798" y="814"/>
                        <a:pt x="810" y="779"/>
                        <a:pt x="816" y="760"/>
                      </a:cubicBezTo>
                      <a:cubicBezTo>
                        <a:pt x="816" y="744"/>
                        <a:pt x="795" y="750"/>
                        <a:pt x="794" y="744"/>
                      </a:cubicBezTo>
                      <a:cubicBezTo>
                        <a:pt x="793" y="738"/>
                        <a:pt x="806" y="729"/>
                        <a:pt x="808" y="724"/>
                      </a:cubicBezTo>
                      <a:cubicBezTo>
                        <a:pt x="807" y="720"/>
                        <a:pt x="808" y="713"/>
                        <a:pt x="804" y="712"/>
                      </a:cubicBezTo>
                      <a:cubicBezTo>
                        <a:pt x="796" y="711"/>
                        <a:pt x="761" y="725"/>
                        <a:pt x="752" y="728"/>
                      </a:cubicBezTo>
                      <a:cubicBezTo>
                        <a:pt x="744" y="703"/>
                        <a:pt x="769" y="708"/>
                        <a:pt x="744" y="700"/>
                      </a:cubicBezTo>
                      <a:cubicBezTo>
                        <a:pt x="731" y="719"/>
                        <a:pt x="718" y="723"/>
                        <a:pt x="696" y="728"/>
                      </a:cubicBezTo>
                      <a:cubicBezTo>
                        <a:pt x="703" y="757"/>
                        <a:pt x="720" y="749"/>
                        <a:pt x="752" y="752"/>
                      </a:cubicBezTo>
                      <a:cubicBezTo>
                        <a:pt x="747" y="773"/>
                        <a:pt x="729" y="777"/>
                        <a:pt x="716" y="796"/>
                      </a:cubicBezTo>
                      <a:lnTo>
                        <a:pt x="730" y="822"/>
                      </a:lnTo>
                      <a:lnTo>
                        <a:pt x="740" y="858"/>
                      </a:lnTo>
                      <a:lnTo>
                        <a:pt x="724" y="862"/>
                      </a:lnTo>
                      <a:lnTo>
                        <a:pt x="736" y="876"/>
                      </a:lnTo>
                      <a:lnTo>
                        <a:pt x="720" y="900"/>
                      </a:lnTo>
                      <a:lnTo>
                        <a:pt x="0" y="892"/>
                      </a:lnTo>
                      <a:lnTo>
                        <a:pt x="240" y="144"/>
                      </a:ln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296" name="Freeform 183"/>
                <p:cNvSpPr>
                  <a:spLocks/>
                </p:cNvSpPr>
                <p:nvPr userDrawn="1"/>
              </p:nvSpPr>
              <p:spPr bwMode="ltGray">
                <a:xfrm>
                  <a:off x="2656" y="878"/>
                  <a:ext cx="57" cy="206"/>
                </a:xfrm>
                <a:custGeom>
                  <a:avLst/>
                  <a:gdLst/>
                  <a:ahLst/>
                  <a:cxnLst>
                    <a:cxn ang="0">
                      <a:pos x="5" y="156"/>
                    </a:cxn>
                    <a:cxn ang="0">
                      <a:pos x="15" y="108"/>
                    </a:cxn>
                    <a:cxn ang="0">
                      <a:pos x="17" y="68"/>
                    </a:cxn>
                    <a:cxn ang="0">
                      <a:pos x="11" y="40"/>
                    </a:cxn>
                    <a:cxn ang="0">
                      <a:pos x="17" y="12"/>
                    </a:cxn>
                    <a:cxn ang="0">
                      <a:pos x="21" y="0"/>
                    </a:cxn>
                    <a:cxn ang="0">
                      <a:pos x="31" y="30"/>
                    </a:cxn>
                    <a:cxn ang="0">
                      <a:pos x="47" y="98"/>
                    </a:cxn>
                    <a:cxn ang="0">
                      <a:pos x="31" y="108"/>
                    </a:cxn>
                    <a:cxn ang="0">
                      <a:pos x="23" y="126"/>
                    </a:cxn>
                    <a:cxn ang="0">
                      <a:pos x="21" y="132"/>
                    </a:cxn>
                    <a:cxn ang="0">
                      <a:pos x="27" y="134"/>
                    </a:cxn>
                    <a:cxn ang="0">
                      <a:pos x="31" y="146"/>
                    </a:cxn>
                    <a:cxn ang="0">
                      <a:pos x="13" y="148"/>
                    </a:cxn>
                    <a:cxn ang="0">
                      <a:pos x="7" y="160"/>
                    </a:cxn>
                    <a:cxn ang="0">
                      <a:pos x="3" y="154"/>
                    </a:cxn>
                    <a:cxn ang="0">
                      <a:pos x="5" y="156"/>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297" name="Freeform 184"/>
                <p:cNvSpPr>
                  <a:spLocks/>
                </p:cNvSpPr>
                <p:nvPr userDrawn="1"/>
              </p:nvSpPr>
              <p:spPr bwMode="ltGray">
                <a:xfrm>
                  <a:off x="2621" y="1053"/>
                  <a:ext cx="171" cy="130"/>
                </a:xfrm>
                <a:custGeom>
                  <a:avLst/>
                  <a:gdLst/>
                  <a:ahLst/>
                  <a:cxnLst>
                    <a:cxn ang="0">
                      <a:pos x="26" y="61"/>
                    </a:cxn>
                    <a:cxn ang="0">
                      <a:pos x="30" y="43"/>
                    </a:cxn>
                    <a:cxn ang="0">
                      <a:pos x="50" y="33"/>
                    </a:cxn>
                    <a:cxn ang="0">
                      <a:pos x="54" y="45"/>
                    </a:cxn>
                    <a:cxn ang="0">
                      <a:pos x="66" y="49"/>
                    </a:cxn>
                    <a:cxn ang="0">
                      <a:pos x="80" y="55"/>
                    </a:cxn>
                    <a:cxn ang="0">
                      <a:pos x="116" y="33"/>
                    </a:cxn>
                    <a:cxn ang="0">
                      <a:pos x="130" y="17"/>
                    </a:cxn>
                    <a:cxn ang="0">
                      <a:pos x="138" y="11"/>
                    </a:cxn>
                    <a:cxn ang="0">
                      <a:pos x="106" y="49"/>
                    </a:cxn>
                    <a:cxn ang="0">
                      <a:pos x="84" y="67"/>
                    </a:cxn>
                    <a:cxn ang="0">
                      <a:pos x="66" y="81"/>
                    </a:cxn>
                    <a:cxn ang="0">
                      <a:pos x="48" y="103"/>
                    </a:cxn>
                    <a:cxn ang="0">
                      <a:pos x="26" y="89"/>
                    </a:cxn>
                    <a:cxn ang="0">
                      <a:pos x="20" y="87"/>
                    </a:cxn>
                    <a:cxn ang="0">
                      <a:pos x="22" y="97"/>
                    </a:cxn>
                    <a:cxn ang="0">
                      <a:pos x="0" y="97"/>
                    </a:cxn>
                    <a:cxn ang="0">
                      <a:pos x="10" y="79"/>
                    </a:cxn>
                    <a:cxn ang="0">
                      <a:pos x="26" y="61"/>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298" name="Freeform 185"/>
                <p:cNvSpPr>
                  <a:spLocks/>
                </p:cNvSpPr>
                <p:nvPr userDrawn="1"/>
              </p:nvSpPr>
              <p:spPr bwMode="ltGray">
                <a:xfrm>
                  <a:off x="2435" y="1175"/>
                  <a:ext cx="228" cy="269"/>
                </a:xfrm>
                <a:custGeom>
                  <a:avLst/>
                  <a:gdLst/>
                  <a:ahLst/>
                  <a:cxnLst>
                    <a:cxn ang="0">
                      <a:pos x="158" y="24"/>
                    </a:cxn>
                    <a:cxn ang="0">
                      <a:pos x="160" y="6"/>
                    </a:cxn>
                    <a:cxn ang="0">
                      <a:pos x="170" y="0"/>
                    </a:cxn>
                    <a:cxn ang="0">
                      <a:pos x="182" y="24"/>
                    </a:cxn>
                    <a:cxn ang="0">
                      <a:pos x="188" y="42"/>
                    </a:cxn>
                    <a:cxn ang="0">
                      <a:pos x="178" y="58"/>
                    </a:cxn>
                    <a:cxn ang="0">
                      <a:pos x="170" y="76"/>
                    </a:cxn>
                    <a:cxn ang="0">
                      <a:pos x="162" y="126"/>
                    </a:cxn>
                    <a:cxn ang="0">
                      <a:pos x="144" y="136"/>
                    </a:cxn>
                    <a:cxn ang="0">
                      <a:pos x="120" y="138"/>
                    </a:cxn>
                    <a:cxn ang="0">
                      <a:pos x="112" y="124"/>
                    </a:cxn>
                    <a:cxn ang="0">
                      <a:pos x="102" y="146"/>
                    </a:cxn>
                    <a:cxn ang="0">
                      <a:pos x="90" y="150"/>
                    </a:cxn>
                    <a:cxn ang="0">
                      <a:pos x="80" y="132"/>
                    </a:cxn>
                    <a:cxn ang="0">
                      <a:pos x="58" y="144"/>
                    </a:cxn>
                    <a:cxn ang="0">
                      <a:pos x="76" y="142"/>
                    </a:cxn>
                    <a:cxn ang="0">
                      <a:pos x="78" y="160"/>
                    </a:cxn>
                    <a:cxn ang="0">
                      <a:pos x="58" y="166"/>
                    </a:cxn>
                    <a:cxn ang="0">
                      <a:pos x="34" y="166"/>
                    </a:cxn>
                    <a:cxn ang="0">
                      <a:pos x="36" y="154"/>
                    </a:cxn>
                    <a:cxn ang="0">
                      <a:pos x="46" y="144"/>
                    </a:cxn>
                    <a:cxn ang="0">
                      <a:pos x="34" y="148"/>
                    </a:cxn>
                    <a:cxn ang="0">
                      <a:pos x="26" y="166"/>
                    </a:cxn>
                    <a:cxn ang="0">
                      <a:pos x="30" y="190"/>
                    </a:cxn>
                    <a:cxn ang="0">
                      <a:pos x="14" y="200"/>
                    </a:cxn>
                    <a:cxn ang="0">
                      <a:pos x="0" y="214"/>
                    </a:cxn>
                    <a:cxn ang="0">
                      <a:pos x="8" y="188"/>
                    </a:cxn>
                    <a:cxn ang="0">
                      <a:pos x="0" y="164"/>
                    </a:cxn>
                    <a:cxn ang="0">
                      <a:pos x="14" y="152"/>
                    </a:cxn>
                    <a:cxn ang="0">
                      <a:pos x="32" y="134"/>
                    </a:cxn>
                    <a:cxn ang="0">
                      <a:pos x="44" y="118"/>
                    </a:cxn>
                    <a:cxn ang="0">
                      <a:pos x="72" y="116"/>
                    </a:cxn>
                    <a:cxn ang="0">
                      <a:pos x="84" y="112"/>
                    </a:cxn>
                    <a:cxn ang="0">
                      <a:pos x="114" y="78"/>
                    </a:cxn>
                    <a:cxn ang="0">
                      <a:pos x="120" y="92"/>
                    </a:cxn>
                    <a:cxn ang="0">
                      <a:pos x="132" y="76"/>
                    </a:cxn>
                    <a:cxn ang="0">
                      <a:pos x="150" y="54"/>
                    </a:cxn>
                    <a:cxn ang="0">
                      <a:pos x="154" y="42"/>
                    </a:cxn>
                    <a:cxn ang="0">
                      <a:pos x="148" y="38"/>
                    </a:cxn>
                    <a:cxn ang="0">
                      <a:pos x="152" y="32"/>
                    </a:cxn>
                    <a:cxn ang="0">
                      <a:pos x="158" y="24"/>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299" name="Freeform 186"/>
                <p:cNvSpPr>
                  <a:spLocks/>
                </p:cNvSpPr>
                <p:nvPr userDrawn="1"/>
              </p:nvSpPr>
              <p:spPr bwMode="ltGray">
                <a:xfrm>
                  <a:off x="2590" y="1252"/>
                  <a:ext cx="18" cy="16"/>
                </a:xfrm>
                <a:custGeom>
                  <a:avLst/>
                  <a:gdLst/>
                  <a:ahLst/>
                  <a:cxnLst>
                    <a:cxn ang="0">
                      <a:pos x="0" y="9"/>
                    </a:cxn>
                    <a:cxn ang="0">
                      <a:pos x="4" y="13"/>
                    </a:cxn>
                    <a:cxn ang="0">
                      <a:pos x="0" y="9"/>
                    </a:cxn>
                  </a:cxnLst>
                  <a:rect l="0" t="0" r="r" b="b"/>
                  <a:pathLst>
                    <a:path w="13" h="13">
                      <a:moveTo>
                        <a:pt x="0" y="9"/>
                      </a:moveTo>
                      <a:cubicBezTo>
                        <a:pt x="6" y="0"/>
                        <a:pt x="13" y="7"/>
                        <a:pt x="4" y="13"/>
                      </a:cubicBezTo>
                      <a:cubicBezTo>
                        <a:pt x="0" y="6"/>
                        <a:pt x="0" y="5"/>
                        <a:pt x="0" y="9"/>
                      </a:cubicBez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300" name="Freeform 187"/>
                <p:cNvSpPr>
                  <a:spLocks/>
                </p:cNvSpPr>
                <p:nvPr userDrawn="1"/>
              </p:nvSpPr>
              <p:spPr bwMode="ltGray">
                <a:xfrm>
                  <a:off x="1294" y="1437"/>
                  <a:ext cx="1003" cy="708"/>
                </a:xfrm>
                <a:custGeom>
                  <a:avLst/>
                  <a:gdLst/>
                  <a:ahLst/>
                  <a:cxnLst>
                    <a:cxn ang="0">
                      <a:pos x="812" y="26"/>
                    </a:cxn>
                    <a:cxn ang="0">
                      <a:pos x="778" y="78"/>
                    </a:cxn>
                    <a:cxn ang="0">
                      <a:pos x="748" y="122"/>
                    </a:cxn>
                    <a:cxn ang="0">
                      <a:pos x="722" y="142"/>
                    </a:cxn>
                    <a:cxn ang="0">
                      <a:pos x="634" y="180"/>
                    </a:cxn>
                    <a:cxn ang="0">
                      <a:pos x="632" y="210"/>
                    </a:cxn>
                    <a:cxn ang="0">
                      <a:pos x="604" y="230"/>
                    </a:cxn>
                    <a:cxn ang="0">
                      <a:pos x="620" y="178"/>
                    </a:cxn>
                    <a:cxn ang="0">
                      <a:pos x="576" y="188"/>
                    </a:cxn>
                    <a:cxn ang="0">
                      <a:pos x="556" y="218"/>
                    </a:cxn>
                    <a:cxn ang="0">
                      <a:pos x="596" y="280"/>
                    </a:cxn>
                    <a:cxn ang="0">
                      <a:pos x="594" y="368"/>
                    </a:cxn>
                    <a:cxn ang="0">
                      <a:pos x="542" y="406"/>
                    </a:cxn>
                    <a:cxn ang="0">
                      <a:pos x="522" y="386"/>
                    </a:cxn>
                    <a:cxn ang="0">
                      <a:pos x="482" y="348"/>
                    </a:cxn>
                    <a:cxn ang="0">
                      <a:pos x="462" y="348"/>
                    </a:cxn>
                    <a:cxn ang="0">
                      <a:pos x="450" y="394"/>
                    </a:cxn>
                    <a:cxn ang="0">
                      <a:pos x="500" y="464"/>
                    </a:cxn>
                    <a:cxn ang="0">
                      <a:pos x="510" y="524"/>
                    </a:cxn>
                    <a:cxn ang="0">
                      <a:pos x="526" y="560"/>
                    </a:cxn>
                    <a:cxn ang="0">
                      <a:pos x="492" y="544"/>
                    </a:cxn>
                    <a:cxn ang="0">
                      <a:pos x="470" y="518"/>
                    </a:cxn>
                    <a:cxn ang="0">
                      <a:pos x="422" y="424"/>
                    </a:cxn>
                    <a:cxn ang="0">
                      <a:pos x="426" y="310"/>
                    </a:cxn>
                    <a:cxn ang="0">
                      <a:pos x="422" y="268"/>
                    </a:cxn>
                    <a:cxn ang="0">
                      <a:pos x="412" y="276"/>
                    </a:cxn>
                    <a:cxn ang="0">
                      <a:pos x="386" y="266"/>
                    </a:cxn>
                    <a:cxn ang="0">
                      <a:pos x="360" y="170"/>
                    </a:cxn>
                    <a:cxn ang="0">
                      <a:pos x="330" y="166"/>
                    </a:cxn>
                    <a:cxn ang="0">
                      <a:pos x="288" y="172"/>
                    </a:cxn>
                    <a:cxn ang="0">
                      <a:pos x="242" y="232"/>
                    </a:cxn>
                    <a:cxn ang="0">
                      <a:pos x="196" y="268"/>
                    </a:cxn>
                    <a:cxn ang="0">
                      <a:pos x="184" y="274"/>
                    </a:cxn>
                    <a:cxn ang="0">
                      <a:pos x="160" y="328"/>
                    </a:cxn>
                    <a:cxn ang="0">
                      <a:pos x="152" y="354"/>
                    </a:cxn>
                    <a:cxn ang="0">
                      <a:pos x="128" y="404"/>
                    </a:cxn>
                    <a:cxn ang="0">
                      <a:pos x="94" y="392"/>
                    </a:cxn>
                    <a:cxn ang="0">
                      <a:pos x="66" y="258"/>
                    </a:cxn>
                    <a:cxn ang="0">
                      <a:pos x="72" y="156"/>
                    </a:cxn>
                    <a:cxn ang="0">
                      <a:pos x="44" y="180"/>
                    </a:cxn>
                    <a:cxn ang="0">
                      <a:pos x="20" y="150"/>
                    </a:cxn>
                    <a:cxn ang="0">
                      <a:pos x="24" y="138"/>
                    </a:cxn>
                    <a:cxn ang="0">
                      <a:pos x="0" y="92"/>
                    </a:cxn>
                    <a:cxn ang="0">
                      <a:pos x="798" y="6"/>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301" name="Freeform 188"/>
                <p:cNvSpPr>
                  <a:spLocks/>
                </p:cNvSpPr>
                <p:nvPr userDrawn="1"/>
              </p:nvSpPr>
              <p:spPr bwMode="ltGray">
                <a:xfrm>
                  <a:off x="1470" y="1926"/>
                  <a:ext cx="54" cy="107"/>
                </a:xfrm>
                <a:custGeom>
                  <a:avLst/>
                  <a:gdLst/>
                  <a:ahLst/>
                  <a:cxnLst>
                    <a:cxn ang="0">
                      <a:pos x="7" y="11"/>
                    </a:cxn>
                    <a:cxn ang="0">
                      <a:pos x="17" y="3"/>
                    </a:cxn>
                    <a:cxn ang="0">
                      <a:pos x="37" y="33"/>
                    </a:cxn>
                    <a:cxn ang="0">
                      <a:pos x="19" y="85"/>
                    </a:cxn>
                    <a:cxn ang="0">
                      <a:pos x="1" y="69"/>
                    </a:cxn>
                    <a:cxn ang="0">
                      <a:pos x="7" y="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302" name="Freeform 189"/>
                <p:cNvSpPr>
                  <a:spLocks/>
                </p:cNvSpPr>
                <p:nvPr userDrawn="1"/>
              </p:nvSpPr>
              <p:spPr bwMode="ltGray">
                <a:xfrm>
                  <a:off x="2239" y="1555"/>
                  <a:ext cx="55" cy="90"/>
                </a:xfrm>
                <a:custGeom>
                  <a:avLst/>
                  <a:gdLst/>
                  <a:ahLst/>
                  <a:cxnLst>
                    <a:cxn ang="0">
                      <a:pos x="13" y="28"/>
                    </a:cxn>
                    <a:cxn ang="0">
                      <a:pos x="29" y="2"/>
                    </a:cxn>
                    <a:cxn ang="0">
                      <a:pos x="43" y="4"/>
                    </a:cxn>
                    <a:cxn ang="0">
                      <a:pos x="39" y="26"/>
                    </a:cxn>
                    <a:cxn ang="0">
                      <a:pos x="13" y="74"/>
                    </a:cxn>
                    <a:cxn ang="0">
                      <a:pos x="7" y="60"/>
                    </a:cxn>
                    <a:cxn ang="0">
                      <a:pos x="3" y="36"/>
                    </a:cxn>
                    <a:cxn ang="0">
                      <a:pos x="13" y="28"/>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303" name="Freeform 190"/>
                <p:cNvSpPr>
                  <a:spLocks/>
                </p:cNvSpPr>
                <p:nvPr userDrawn="1"/>
              </p:nvSpPr>
              <p:spPr bwMode="ltGray">
                <a:xfrm>
                  <a:off x="2388" y="1513"/>
                  <a:ext cx="24" cy="37"/>
                </a:xfrm>
                <a:custGeom>
                  <a:avLst/>
                  <a:gdLst/>
                  <a:ahLst/>
                  <a:cxnLst>
                    <a:cxn ang="0">
                      <a:pos x="7" y="16"/>
                    </a:cxn>
                    <a:cxn ang="0">
                      <a:pos x="5" y="30"/>
                    </a:cxn>
                    <a:cxn ang="0">
                      <a:pos x="7" y="16"/>
                    </a:cxn>
                  </a:cxnLst>
                  <a:rect l="0" t="0" r="r" b="b"/>
                  <a:pathLst>
                    <a:path w="20" h="30">
                      <a:moveTo>
                        <a:pt x="7" y="16"/>
                      </a:moveTo>
                      <a:cubicBezTo>
                        <a:pt x="18" y="0"/>
                        <a:pt x="20" y="20"/>
                        <a:pt x="5" y="30"/>
                      </a:cubicBezTo>
                      <a:cubicBezTo>
                        <a:pt x="0" y="23"/>
                        <a:pt x="1" y="22"/>
                        <a:pt x="7" y="16"/>
                      </a:cubicBez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304" name="Freeform 191"/>
                <p:cNvSpPr>
                  <a:spLocks/>
                </p:cNvSpPr>
                <p:nvPr userDrawn="1"/>
              </p:nvSpPr>
              <p:spPr bwMode="ltGray">
                <a:xfrm>
                  <a:off x="-306" y="1168"/>
                  <a:ext cx="1254" cy="1753"/>
                </a:xfrm>
                <a:custGeom>
                  <a:avLst/>
                  <a:gdLst/>
                  <a:ahLst/>
                  <a:cxnLst>
                    <a:cxn ang="0">
                      <a:pos x="804" y="1204"/>
                    </a:cxn>
                    <a:cxn ang="0">
                      <a:pos x="836" y="1300"/>
                    </a:cxn>
                    <a:cxn ang="0">
                      <a:pos x="820" y="1360"/>
                    </a:cxn>
                    <a:cxn ang="0">
                      <a:pos x="716" y="880"/>
                    </a:cxn>
                    <a:cxn ang="0">
                      <a:pos x="724" y="856"/>
                    </a:cxn>
                    <a:cxn ang="0">
                      <a:pos x="744" y="784"/>
                    </a:cxn>
                    <a:cxn ang="0">
                      <a:pos x="460" y="544"/>
                    </a:cxn>
                    <a:cxn ang="0">
                      <a:pos x="420" y="656"/>
                    </a:cxn>
                    <a:cxn ang="0">
                      <a:pos x="444" y="1164"/>
                    </a:cxn>
                    <a:cxn ang="0">
                      <a:pos x="444" y="1080"/>
                    </a:cxn>
                    <a:cxn ang="0">
                      <a:pos x="452" y="1016"/>
                    </a:cxn>
                    <a:cxn ang="0">
                      <a:pos x="376" y="856"/>
                    </a:cxn>
                    <a:cxn ang="0">
                      <a:pos x="352" y="820"/>
                    </a:cxn>
                    <a:cxn ang="0">
                      <a:pos x="372" y="760"/>
                    </a:cxn>
                    <a:cxn ang="0">
                      <a:pos x="376" y="724"/>
                    </a:cxn>
                    <a:cxn ang="0">
                      <a:pos x="308" y="692"/>
                    </a:cxn>
                    <a:cxn ang="0">
                      <a:pos x="232" y="668"/>
                    </a:cxn>
                    <a:cxn ang="0">
                      <a:pos x="212" y="684"/>
                    </a:cxn>
                    <a:cxn ang="0">
                      <a:pos x="140" y="684"/>
                    </a:cxn>
                    <a:cxn ang="0">
                      <a:pos x="52" y="640"/>
                    </a:cxn>
                    <a:cxn ang="0">
                      <a:pos x="28" y="568"/>
                    </a:cxn>
                    <a:cxn ang="0">
                      <a:pos x="8" y="524"/>
                    </a:cxn>
                    <a:cxn ang="0">
                      <a:pos x="20" y="460"/>
                    </a:cxn>
                    <a:cxn ang="0">
                      <a:pos x="44" y="380"/>
                    </a:cxn>
                    <a:cxn ang="0">
                      <a:pos x="64" y="320"/>
                    </a:cxn>
                    <a:cxn ang="0">
                      <a:pos x="100" y="256"/>
                    </a:cxn>
                    <a:cxn ang="0">
                      <a:pos x="168" y="188"/>
                    </a:cxn>
                    <a:cxn ang="0">
                      <a:pos x="280" y="88"/>
                    </a:cxn>
                    <a:cxn ang="0">
                      <a:pos x="340" y="48"/>
                    </a:cxn>
                    <a:cxn ang="0">
                      <a:pos x="476" y="8"/>
                    </a:cxn>
                    <a:cxn ang="0">
                      <a:pos x="568" y="8"/>
                    </a:cxn>
                    <a:cxn ang="0">
                      <a:pos x="596" y="56"/>
                    </a:cxn>
                    <a:cxn ang="0">
                      <a:pos x="612" y="104"/>
                    </a:cxn>
                    <a:cxn ang="0">
                      <a:pos x="696" y="108"/>
                    </a:cxn>
                    <a:cxn ang="0">
                      <a:pos x="776" y="152"/>
                    </a:cxn>
                    <a:cxn ang="0">
                      <a:pos x="836" y="160"/>
                    </a:cxn>
                    <a:cxn ang="0">
                      <a:pos x="824" y="208"/>
                    </a:cxn>
                    <a:cxn ang="0">
                      <a:pos x="836" y="416"/>
                    </a:cxn>
                    <a:cxn ang="0">
                      <a:pos x="856" y="492"/>
                    </a:cxn>
                    <a:cxn ang="0">
                      <a:pos x="920" y="588"/>
                    </a:cxn>
                    <a:cxn ang="0">
                      <a:pos x="1000" y="556"/>
                    </a:cxn>
                    <a:cxn ang="0">
                      <a:pos x="1000" y="620"/>
                    </a:cxn>
                    <a:cxn ang="0">
                      <a:pos x="924" y="748"/>
                    </a:cxn>
                    <a:cxn ang="0">
                      <a:pos x="844" y="832"/>
                    </a:cxn>
                    <a:cxn ang="0">
                      <a:pos x="820" y="940"/>
                    </a:cxn>
                    <a:cxn ang="0">
                      <a:pos x="856" y="1040"/>
                    </a:cxn>
                    <a:cxn ang="0">
                      <a:pos x="868" y="1076"/>
                    </a:cxn>
                  </a:cxnLst>
                  <a:rect l="0" t="0" r="r" b="b"/>
                  <a:pathLst>
                    <a:path w="1015" h="1392">
                      <a:moveTo>
                        <a:pt x="824" y="1168"/>
                      </a:moveTo>
                      <a:lnTo>
                        <a:pt x="804" y="1204"/>
                      </a:lnTo>
                      <a:lnTo>
                        <a:pt x="816" y="1252"/>
                      </a:lnTo>
                      <a:lnTo>
                        <a:pt x="836" y="1300"/>
                      </a:lnTo>
                      <a:lnTo>
                        <a:pt x="816" y="1324"/>
                      </a:lnTo>
                      <a:lnTo>
                        <a:pt x="820" y="1360"/>
                      </a:lnTo>
                      <a:lnTo>
                        <a:pt x="820" y="1392"/>
                      </a:lnTo>
                      <a:lnTo>
                        <a:pt x="716" y="880"/>
                      </a:lnTo>
                      <a:lnTo>
                        <a:pt x="704" y="852"/>
                      </a:lnTo>
                      <a:lnTo>
                        <a:pt x="724" y="856"/>
                      </a:lnTo>
                      <a:lnTo>
                        <a:pt x="736" y="836"/>
                      </a:lnTo>
                      <a:lnTo>
                        <a:pt x="744" y="784"/>
                      </a:lnTo>
                      <a:lnTo>
                        <a:pt x="744" y="704"/>
                      </a:lnTo>
                      <a:lnTo>
                        <a:pt x="460" y="544"/>
                      </a:lnTo>
                      <a:lnTo>
                        <a:pt x="440" y="584"/>
                      </a:lnTo>
                      <a:lnTo>
                        <a:pt x="420" y="656"/>
                      </a:lnTo>
                      <a:lnTo>
                        <a:pt x="608" y="1168"/>
                      </a:lnTo>
                      <a:lnTo>
                        <a:pt x="444" y="1164"/>
                      </a:lnTo>
                      <a:lnTo>
                        <a:pt x="444" y="1112"/>
                      </a:lnTo>
                      <a:lnTo>
                        <a:pt x="444" y="1080"/>
                      </a:lnTo>
                      <a:lnTo>
                        <a:pt x="452" y="1048"/>
                      </a:lnTo>
                      <a:lnTo>
                        <a:pt x="452" y="1016"/>
                      </a:lnTo>
                      <a:cubicBezTo>
                        <a:pt x="423" y="987"/>
                        <a:pt x="441" y="967"/>
                        <a:pt x="420" y="936"/>
                      </a:cubicBezTo>
                      <a:cubicBezTo>
                        <a:pt x="411" y="901"/>
                        <a:pt x="397" y="887"/>
                        <a:pt x="376" y="856"/>
                      </a:cubicBezTo>
                      <a:cubicBezTo>
                        <a:pt x="371" y="848"/>
                        <a:pt x="365" y="840"/>
                        <a:pt x="360" y="832"/>
                      </a:cubicBezTo>
                      <a:lnTo>
                        <a:pt x="352" y="820"/>
                      </a:lnTo>
                      <a:cubicBezTo>
                        <a:pt x="352" y="820"/>
                        <a:pt x="364" y="784"/>
                        <a:pt x="364" y="784"/>
                      </a:cubicBezTo>
                      <a:cubicBezTo>
                        <a:pt x="367" y="776"/>
                        <a:pt x="372" y="760"/>
                        <a:pt x="372" y="760"/>
                      </a:cubicBezTo>
                      <a:cubicBezTo>
                        <a:pt x="371" y="756"/>
                        <a:pt x="368" y="752"/>
                        <a:pt x="368" y="748"/>
                      </a:cubicBezTo>
                      <a:cubicBezTo>
                        <a:pt x="369" y="740"/>
                        <a:pt x="376" y="724"/>
                        <a:pt x="376" y="724"/>
                      </a:cubicBezTo>
                      <a:cubicBezTo>
                        <a:pt x="361" y="701"/>
                        <a:pt x="352" y="704"/>
                        <a:pt x="328" y="712"/>
                      </a:cubicBezTo>
                      <a:cubicBezTo>
                        <a:pt x="323" y="704"/>
                        <a:pt x="313" y="700"/>
                        <a:pt x="308" y="692"/>
                      </a:cubicBezTo>
                      <a:cubicBezTo>
                        <a:pt x="275" y="640"/>
                        <a:pt x="321" y="689"/>
                        <a:pt x="288" y="656"/>
                      </a:cubicBezTo>
                      <a:cubicBezTo>
                        <a:pt x="248" y="661"/>
                        <a:pt x="266" y="657"/>
                        <a:pt x="232" y="668"/>
                      </a:cubicBezTo>
                      <a:cubicBezTo>
                        <a:pt x="228" y="669"/>
                        <a:pt x="220" y="672"/>
                        <a:pt x="220" y="672"/>
                      </a:cubicBezTo>
                      <a:cubicBezTo>
                        <a:pt x="217" y="676"/>
                        <a:pt x="216" y="681"/>
                        <a:pt x="212" y="684"/>
                      </a:cubicBezTo>
                      <a:cubicBezTo>
                        <a:pt x="205" y="688"/>
                        <a:pt x="188" y="692"/>
                        <a:pt x="188" y="692"/>
                      </a:cubicBezTo>
                      <a:cubicBezTo>
                        <a:pt x="157" y="671"/>
                        <a:pt x="173" y="673"/>
                        <a:pt x="140" y="684"/>
                      </a:cubicBezTo>
                      <a:cubicBezTo>
                        <a:pt x="132" y="687"/>
                        <a:pt x="116" y="692"/>
                        <a:pt x="116" y="692"/>
                      </a:cubicBezTo>
                      <a:cubicBezTo>
                        <a:pt x="93" y="727"/>
                        <a:pt x="68" y="656"/>
                        <a:pt x="52" y="640"/>
                      </a:cubicBezTo>
                      <a:cubicBezTo>
                        <a:pt x="47" y="625"/>
                        <a:pt x="35" y="607"/>
                        <a:pt x="32" y="592"/>
                      </a:cubicBezTo>
                      <a:cubicBezTo>
                        <a:pt x="30" y="584"/>
                        <a:pt x="32" y="575"/>
                        <a:pt x="28" y="568"/>
                      </a:cubicBezTo>
                      <a:cubicBezTo>
                        <a:pt x="26" y="564"/>
                        <a:pt x="20" y="563"/>
                        <a:pt x="16" y="560"/>
                      </a:cubicBezTo>
                      <a:cubicBezTo>
                        <a:pt x="5" y="526"/>
                        <a:pt x="22" y="580"/>
                        <a:pt x="8" y="524"/>
                      </a:cubicBezTo>
                      <a:cubicBezTo>
                        <a:pt x="6" y="516"/>
                        <a:pt x="0" y="500"/>
                        <a:pt x="0" y="500"/>
                      </a:cubicBezTo>
                      <a:cubicBezTo>
                        <a:pt x="4" y="480"/>
                        <a:pt x="3" y="471"/>
                        <a:pt x="20" y="460"/>
                      </a:cubicBezTo>
                      <a:cubicBezTo>
                        <a:pt x="30" y="420"/>
                        <a:pt x="25" y="438"/>
                        <a:pt x="36" y="404"/>
                      </a:cubicBezTo>
                      <a:cubicBezTo>
                        <a:pt x="39" y="396"/>
                        <a:pt x="44" y="380"/>
                        <a:pt x="44" y="380"/>
                      </a:cubicBezTo>
                      <a:cubicBezTo>
                        <a:pt x="39" y="365"/>
                        <a:pt x="36" y="363"/>
                        <a:pt x="48" y="344"/>
                      </a:cubicBezTo>
                      <a:cubicBezTo>
                        <a:pt x="53" y="336"/>
                        <a:pt x="64" y="320"/>
                        <a:pt x="64" y="320"/>
                      </a:cubicBezTo>
                      <a:cubicBezTo>
                        <a:pt x="55" y="294"/>
                        <a:pt x="53" y="290"/>
                        <a:pt x="76" y="272"/>
                      </a:cubicBezTo>
                      <a:cubicBezTo>
                        <a:pt x="84" y="266"/>
                        <a:pt x="100" y="256"/>
                        <a:pt x="100" y="256"/>
                      </a:cubicBezTo>
                      <a:cubicBezTo>
                        <a:pt x="108" y="245"/>
                        <a:pt x="112" y="231"/>
                        <a:pt x="120" y="220"/>
                      </a:cubicBezTo>
                      <a:cubicBezTo>
                        <a:pt x="132" y="203"/>
                        <a:pt x="152" y="199"/>
                        <a:pt x="168" y="188"/>
                      </a:cubicBezTo>
                      <a:cubicBezTo>
                        <a:pt x="186" y="162"/>
                        <a:pt x="222" y="145"/>
                        <a:pt x="248" y="128"/>
                      </a:cubicBezTo>
                      <a:cubicBezTo>
                        <a:pt x="259" y="111"/>
                        <a:pt x="260" y="95"/>
                        <a:pt x="280" y="88"/>
                      </a:cubicBezTo>
                      <a:cubicBezTo>
                        <a:pt x="294" y="74"/>
                        <a:pt x="310" y="68"/>
                        <a:pt x="328" y="56"/>
                      </a:cubicBezTo>
                      <a:cubicBezTo>
                        <a:pt x="332" y="53"/>
                        <a:pt x="340" y="48"/>
                        <a:pt x="340" y="48"/>
                      </a:cubicBezTo>
                      <a:cubicBezTo>
                        <a:pt x="352" y="30"/>
                        <a:pt x="364" y="19"/>
                        <a:pt x="384" y="12"/>
                      </a:cubicBezTo>
                      <a:cubicBezTo>
                        <a:pt x="400" y="59"/>
                        <a:pt x="448" y="11"/>
                        <a:pt x="476" y="8"/>
                      </a:cubicBezTo>
                      <a:cubicBezTo>
                        <a:pt x="497" y="6"/>
                        <a:pt x="519" y="5"/>
                        <a:pt x="540" y="4"/>
                      </a:cubicBezTo>
                      <a:cubicBezTo>
                        <a:pt x="549" y="5"/>
                        <a:pt x="559" y="9"/>
                        <a:pt x="568" y="8"/>
                      </a:cubicBezTo>
                      <a:cubicBezTo>
                        <a:pt x="576" y="7"/>
                        <a:pt x="592" y="0"/>
                        <a:pt x="592" y="0"/>
                      </a:cubicBezTo>
                      <a:cubicBezTo>
                        <a:pt x="617" y="16"/>
                        <a:pt x="604" y="31"/>
                        <a:pt x="596" y="56"/>
                      </a:cubicBezTo>
                      <a:cubicBezTo>
                        <a:pt x="593" y="64"/>
                        <a:pt x="572" y="64"/>
                        <a:pt x="572" y="64"/>
                      </a:cubicBezTo>
                      <a:cubicBezTo>
                        <a:pt x="564" y="89"/>
                        <a:pt x="592" y="97"/>
                        <a:pt x="612" y="104"/>
                      </a:cubicBezTo>
                      <a:cubicBezTo>
                        <a:pt x="623" y="136"/>
                        <a:pt x="626" y="149"/>
                        <a:pt x="660" y="160"/>
                      </a:cubicBezTo>
                      <a:cubicBezTo>
                        <a:pt x="686" y="134"/>
                        <a:pt x="647" y="124"/>
                        <a:pt x="696" y="108"/>
                      </a:cubicBezTo>
                      <a:cubicBezTo>
                        <a:pt x="717" y="115"/>
                        <a:pt x="722" y="132"/>
                        <a:pt x="740" y="140"/>
                      </a:cubicBezTo>
                      <a:cubicBezTo>
                        <a:pt x="752" y="145"/>
                        <a:pt x="764" y="148"/>
                        <a:pt x="776" y="152"/>
                      </a:cubicBezTo>
                      <a:cubicBezTo>
                        <a:pt x="780" y="153"/>
                        <a:pt x="788" y="156"/>
                        <a:pt x="788" y="156"/>
                      </a:cubicBezTo>
                      <a:cubicBezTo>
                        <a:pt x="814" y="147"/>
                        <a:pt x="814" y="145"/>
                        <a:pt x="836" y="160"/>
                      </a:cubicBezTo>
                      <a:cubicBezTo>
                        <a:pt x="843" y="180"/>
                        <a:pt x="841" y="164"/>
                        <a:pt x="832" y="184"/>
                      </a:cubicBezTo>
                      <a:cubicBezTo>
                        <a:pt x="829" y="192"/>
                        <a:pt x="824" y="208"/>
                        <a:pt x="824" y="208"/>
                      </a:cubicBezTo>
                      <a:cubicBezTo>
                        <a:pt x="828" y="250"/>
                        <a:pt x="827" y="319"/>
                        <a:pt x="852" y="356"/>
                      </a:cubicBezTo>
                      <a:cubicBezTo>
                        <a:pt x="845" y="376"/>
                        <a:pt x="840" y="395"/>
                        <a:pt x="836" y="416"/>
                      </a:cubicBezTo>
                      <a:cubicBezTo>
                        <a:pt x="840" y="431"/>
                        <a:pt x="847" y="441"/>
                        <a:pt x="852" y="456"/>
                      </a:cubicBezTo>
                      <a:cubicBezTo>
                        <a:pt x="853" y="468"/>
                        <a:pt x="852" y="481"/>
                        <a:pt x="856" y="492"/>
                      </a:cubicBezTo>
                      <a:cubicBezTo>
                        <a:pt x="858" y="498"/>
                        <a:pt x="885" y="515"/>
                        <a:pt x="892" y="536"/>
                      </a:cubicBezTo>
                      <a:cubicBezTo>
                        <a:pt x="884" y="559"/>
                        <a:pt x="898" y="581"/>
                        <a:pt x="920" y="588"/>
                      </a:cubicBezTo>
                      <a:cubicBezTo>
                        <a:pt x="938" y="582"/>
                        <a:pt x="949" y="584"/>
                        <a:pt x="960" y="568"/>
                      </a:cubicBezTo>
                      <a:cubicBezTo>
                        <a:pt x="982" y="572"/>
                        <a:pt x="987" y="575"/>
                        <a:pt x="1000" y="556"/>
                      </a:cubicBezTo>
                      <a:cubicBezTo>
                        <a:pt x="1004" y="557"/>
                        <a:pt x="1011" y="556"/>
                        <a:pt x="1012" y="560"/>
                      </a:cubicBezTo>
                      <a:cubicBezTo>
                        <a:pt x="1015" y="571"/>
                        <a:pt x="1003" y="608"/>
                        <a:pt x="1000" y="620"/>
                      </a:cubicBezTo>
                      <a:cubicBezTo>
                        <a:pt x="994" y="645"/>
                        <a:pt x="999" y="619"/>
                        <a:pt x="988" y="644"/>
                      </a:cubicBezTo>
                      <a:cubicBezTo>
                        <a:pt x="971" y="683"/>
                        <a:pt x="962" y="723"/>
                        <a:pt x="924" y="748"/>
                      </a:cubicBezTo>
                      <a:cubicBezTo>
                        <a:pt x="914" y="762"/>
                        <a:pt x="906" y="763"/>
                        <a:pt x="892" y="772"/>
                      </a:cubicBezTo>
                      <a:cubicBezTo>
                        <a:pt x="878" y="793"/>
                        <a:pt x="862" y="814"/>
                        <a:pt x="844" y="832"/>
                      </a:cubicBezTo>
                      <a:cubicBezTo>
                        <a:pt x="834" y="861"/>
                        <a:pt x="826" y="891"/>
                        <a:pt x="816" y="920"/>
                      </a:cubicBezTo>
                      <a:cubicBezTo>
                        <a:pt x="817" y="927"/>
                        <a:pt x="818" y="933"/>
                        <a:pt x="820" y="940"/>
                      </a:cubicBezTo>
                      <a:cubicBezTo>
                        <a:pt x="822" y="948"/>
                        <a:pt x="828" y="964"/>
                        <a:pt x="828" y="964"/>
                      </a:cubicBezTo>
                      <a:cubicBezTo>
                        <a:pt x="832" y="993"/>
                        <a:pt x="835" y="1019"/>
                        <a:pt x="856" y="1040"/>
                      </a:cubicBezTo>
                      <a:cubicBezTo>
                        <a:pt x="859" y="1048"/>
                        <a:pt x="861" y="1056"/>
                        <a:pt x="864" y="1064"/>
                      </a:cubicBezTo>
                      <a:cubicBezTo>
                        <a:pt x="865" y="1068"/>
                        <a:pt x="868" y="1076"/>
                        <a:pt x="868" y="1076"/>
                      </a:cubicBezTo>
                      <a:cubicBezTo>
                        <a:pt x="865" y="1095"/>
                        <a:pt x="853" y="1168"/>
                        <a:pt x="824" y="1168"/>
                      </a:cubicBez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305" name="Freeform 192"/>
                <p:cNvSpPr>
                  <a:spLocks/>
                </p:cNvSpPr>
                <p:nvPr userDrawn="1"/>
              </p:nvSpPr>
              <p:spPr bwMode="ltGray">
                <a:xfrm>
                  <a:off x="179" y="1667"/>
                  <a:ext cx="529" cy="1418"/>
                </a:xfrm>
                <a:custGeom>
                  <a:avLst/>
                  <a:gdLst/>
                  <a:ahLst/>
                  <a:cxnLst>
                    <a:cxn ang="0">
                      <a:pos x="52" y="762"/>
                    </a:cxn>
                    <a:cxn ang="0">
                      <a:pos x="120" y="870"/>
                    </a:cxn>
                    <a:cxn ang="0">
                      <a:pos x="136" y="898"/>
                    </a:cxn>
                    <a:cxn ang="0">
                      <a:pos x="168" y="962"/>
                    </a:cxn>
                    <a:cxn ang="0">
                      <a:pos x="196" y="998"/>
                    </a:cxn>
                    <a:cxn ang="0">
                      <a:pos x="220" y="1014"/>
                    </a:cxn>
                    <a:cxn ang="0">
                      <a:pos x="260" y="1050"/>
                    </a:cxn>
                    <a:cxn ang="0">
                      <a:pos x="284" y="1086"/>
                    </a:cxn>
                    <a:cxn ang="0">
                      <a:pos x="288" y="1110"/>
                    </a:cxn>
                    <a:cxn ang="0">
                      <a:pos x="312" y="1126"/>
                    </a:cxn>
                    <a:cxn ang="0">
                      <a:pos x="412" y="1086"/>
                    </a:cxn>
                    <a:cxn ang="0">
                      <a:pos x="428" y="1034"/>
                    </a:cxn>
                    <a:cxn ang="0">
                      <a:pos x="424" y="1002"/>
                    </a:cxn>
                    <a:cxn ang="0">
                      <a:pos x="424" y="938"/>
                    </a:cxn>
                    <a:cxn ang="0">
                      <a:pos x="416" y="878"/>
                    </a:cxn>
                    <a:cxn ang="0">
                      <a:pos x="400" y="698"/>
                    </a:cxn>
                    <a:cxn ang="0">
                      <a:pos x="348" y="570"/>
                    </a:cxn>
                    <a:cxn ang="0">
                      <a:pos x="324" y="546"/>
                    </a:cxn>
                    <a:cxn ang="0">
                      <a:pos x="320" y="510"/>
                    </a:cxn>
                    <a:cxn ang="0">
                      <a:pos x="312" y="482"/>
                    </a:cxn>
                    <a:cxn ang="0">
                      <a:pos x="312" y="434"/>
                    </a:cxn>
                    <a:cxn ang="0">
                      <a:pos x="308" y="406"/>
                    </a:cxn>
                    <a:cxn ang="0">
                      <a:pos x="340" y="382"/>
                    </a:cxn>
                    <a:cxn ang="0">
                      <a:pos x="384" y="374"/>
                    </a:cxn>
                    <a:cxn ang="0">
                      <a:pos x="384" y="258"/>
                    </a:cxn>
                    <a:cxn ang="0">
                      <a:pos x="80" y="182"/>
                    </a:cxn>
                    <a:cxn ang="0">
                      <a:pos x="48" y="186"/>
                    </a:cxn>
                    <a:cxn ang="0">
                      <a:pos x="24" y="194"/>
                    </a:cxn>
                    <a:cxn ang="0">
                      <a:pos x="0" y="282"/>
                    </a:cxn>
                    <a:cxn ang="0">
                      <a:pos x="168" y="734"/>
                    </a:cxn>
                    <a:cxn ang="0">
                      <a:pos x="52" y="762"/>
                    </a:cxn>
                  </a:cxnLst>
                  <a:rect l="0" t="0" r="r" b="b"/>
                  <a:pathLst>
                    <a:path w="428" h="1126">
                      <a:moveTo>
                        <a:pt x="52" y="762"/>
                      </a:moveTo>
                      <a:lnTo>
                        <a:pt x="120" y="870"/>
                      </a:lnTo>
                      <a:lnTo>
                        <a:pt x="136" y="898"/>
                      </a:lnTo>
                      <a:lnTo>
                        <a:pt x="168" y="962"/>
                      </a:lnTo>
                      <a:cubicBezTo>
                        <a:pt x="196" y="1018"/>
                        <a:pt x="169" y="983"/>
                        <a:pt x="196" y="998"/>
                      </a:cubicBezTo>
                      <a:cubicBezTo>
                        <a:pt x="204" y="1003"/>
                        <a:pt x="220" y="1014"/>
                        <a:pt x="220" y="1014"/>
                      </a:cubicBezTo>
                      <a:cubicBezTo>
                        <a:pt x="229" y="1028"/>
                        <a:pt x="244" y="1045"/>
                        <a:pt x="260" y="1050"/>
                      </a:cubicBezTo>
                      <a:cubicBezTo>
                        <a:pt x="272" y="1062"/>
                        <a:pt x="279" y="1070"/>
                        <a:pt x="284" y="1086"/>
                      </a:cubicBezTo>
                      <a:cubicBezTo>
                        <a:pt x="280" y="1098"/>
                        <a:pt x="276" y="1099"/>
                        <a:pt x="288" y="1110"/>
                      </a:cubicBezTo>
                      <a:cubicBezTo>
                        <a:pt x="295" y="1116"/>
                        <a:pt x="312" y="1126"/>
                        <a:pt x="312" y="1126"/>
                      </a:cubicBezTo>
                      <a:cubicBezTo>
                        <a:pt x="347" y="1114"/>
                        <a:pt x="376" y="1092"/>
                        <a:pt x="412" y="1086"/>
                      </a:cubicBezTo>
                      <a:cubicBezTo>
                        <a:pt x="418" y="1068"/>
                        <a:pt x="424" y="1052"/>
                        <a:pt x="428" y="1034"/>
                      </a:cubicBezTo>
                      <a:cubicBezTo>
                        <a:pt x="422" y="1016"/>
                        <a:pt x="424" y="1026"/>
                        <a:pt x="424" y="1002"/>
                      </a:cubicBezTo>
                      <a:lnTo>
                        <a:pt x="424" y="938"/>
                      </a:lnTo>
                      <a:lnTo>
                        <a:pt x="416" y="878"/>
                      </a:lnTo>
                      <a:lnTo>
                        <a:pt x="400" y="698"/>
                      </a:lnTo>
                      <a:lnTo>
                        <a:pt x="348" y="570"/>
                      </a:lnTo>
                      <a:lnTo>
                        <a:pt x="324" y="546"/>
                      </a:lnTo>
                      <a:lnTo>
                        <a:pt x="320" y="510"/>
                      </a:lnTo>
                      <a:lnTo>
                        <a:pt x="312" y="482"/>
                      </a:lnTo>
                      <a:lnTo>
                        <a:pt x="312" y="434"/>
                      </a:lnTo>
                      <a:lnTo>
                        <a:pt x="308" y="406"/>
                      </a:lnTo>
                      <a:lnTo>
                        <a:pt x="340" y="382"/>
                      </a:lnTo>
                      <a:lnTo>
                        <a:pt x="384" y="374"/>
                      </a:lnTo>
                      <a:lnTo>
                        <a:pt x="384" y="258"/>
                      </a:lnTo>
                      <a:cubicBezTo>
                        <a:pt x="311" y="226"/>
                        <a:pt x="19" y="0"/>
                        <a:pt x="80" y="182"/>
                      </a:cubicBezTo>
                      <a:cubicBezTo>
                        <a:pt x="54" y="200"/>
                        <a:pt x="85" y="183"/>
                        <a:pt x="48" y="186"/>
                      </a:cubicBezTo>
                      <a:cubicBezTo>
                        <a:pt x="40" y="187"/>
                        <a:pt x="24" y="194"/>
                        <a:pt x="24" y="194"/>
                      </a:cubicBezTo>
                      <a:lnTo>
                        <a:pt x="0" y="282"/>
                      </a:lnTo>
                      <a:lnTo>
                        <a:pt x="168" y="734"/>
                      </a:lnTo>
                      <a:lnTo>
                        <a:pt x="52" y="762"/>
                      </a:ln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306" name="Freeform 193"/>
                <p:cNvSpPr>
                  <a:spLocks/>
                </p:cNvSpPr>
                <p:nvPr userDrawn="1"/>
              </p:nvSpPr>
              <p:spPr bwMode="ltGray">
                <a:xfrm>
                  <a:off x="835" y="2473"/>
                  <a:ext cx="115" cy="357"/>
                </a:xfrm>
                <a:custGeom>
                  <a:avLst/>
                  <a:gdLst/>
                  <a:ahLst/>
                  <a:cxnLst>
                    <a:cxn ang="0">
                      <a:pos x="25" y="83"/>
                    </a:cxn>
                    <a:cxn ang="0">
                      <a:pos x="53" y="27"/>
                    </a:cxn>
                    <a:cxn ang="0">
                      <a:pos x="73" y="7"/>
                    </a:cxn>
                    <a:cxn ang="0">
                      <a:pos x="93" y="55"/>
                    </a:cxn>
                    <a:cxn ang="0">
                      <a:pos x="81" y="99"/>
                    </a:cxn>
                    <a:cxn ang="0">
                      <a:pos x="81" y="163"/>
                    </a:cxn>
                    <a:cxn ang="0">
                      <a:pos x="93" y="199"/>
                    </a:cxn>
                    <a:cxn ang="0">
                      <a:pos x="89" y="271"/>
                    </a:cxn>
                    <a:cxn ang="0">
                      <a:pos x="81" y="283"/>
                    </a:cxn>
                    <a:cxn ang="0">
                      <a:pos x="57" y="275"/>
                    </a:cxn>
                    <a:cxn ang="0">
                      <a:pos x="29" y="231"/>
                    </a:cxn>
                    <a:cxn ang="0">
                      <a:pos x="21" y="179"/>
                    </a:cxn>
                    <a:cxn ang="0">
                      <a:pos x="5" y="119"/>
                    </a:cxn>
                    <a:cxn ang="0">
                      <a:pos x="25" y="83"/>
                    </a:cxn>
                  </a:cxnLst>
                  <a:rect l="0" t="0" r="r" b="b"/>
                  <a:pathLst>
                    <a:path w="93" h="284">
                      <a:moveTo>
                        <a:pt x="25" y="83"/>
                      </a:moveTo>
                      <a:cubicBezTo>
                        <a:pt x="47" y="68"/>
                        <a:pt x="49" y="53"/>
                        <a:pt x="53" y="27"/>
                      </a:cubicBezTo>
                      <a:cubicBezTo>
                        <a:pt x="48" y="7"/>
                        <a:pt x="53" y="0"/>
                        <a:pt x="73" y="7"/>
                      </a:cubicBezTo>
                      <a:cubicBezTo>
                        <a:pt x="79" y="25"/>
                        <a:pt x="87" y="38"/>
                        <a:pt x="93" y="55"/>
                      </a:cubicBezTo>
                      <a:cubicBezTo>
                        <a:pt x="84" y="91"/>
                        <a:pt x="88" y="77"/>
                        <a:pt x="81" y="99"/>
                      </a:cubicBezTo>
                      <a:cubicBezTo>
                        <a:pt x="77" y="130"/>
                        <a:pt x="74" y="129"/>
                        <a:pt x="81" y="163"/>
                      </a:cubicBezTo>
                      <a:cubicBezTo>
                        <a:pt x="83" y="175"/>
                        <a:pt x="93" y="199"/>
                        <a:pt x="93" y="199"/>
                      </a:cubicBezTo>
                      <a:cubicBezTo>
                        <a:pt x="92" y="223"/>
                        <a:pt x="92" y="247"/>
                        <a:pt x="89" y="271"/>
                      </a:cubicBezTo>
                      <a:cubicBezTo>
                        <a:pt x="88" y="276"/>
                        <a:pt x="86" y="282"/>
                        <a:pt x="81" y="283"/>
                      </a:cubicBezTo>
                      <a:cubicBezTo>
                        <a:pt x="73" y="284"/>
                        <a:pt x="57" y="275"/>
                        <a:pt x="57" y="275"/>
                      </a:cubicBezTo>
                      <a:cubicBezTo>
                        <a:pt x="50" y="253"/>
                        <a:pt x="48" y="244"/>
                        <a:pt x="29" y="231"/>
                      </a:cubicBezTo>
                      <a:cubicBezTo>
                        <a:pt x="12" y="205"/>
                        <a:pt x="0" y="210"/>
                        <a:pt x="21" y="179"/>
                      </a:cubicBezTo>
                      <a:cubicBezTo>
                        <a:pt x="17" y="159"/>
                        <a:pt x="12" y="139"/>
                        <a:pt x="5" y="119"/>
                      </a:cubicBezTo>
                      <a:cubicBezTo>
                        <a:pt x="9" y="103"/>
                        <a:pt x="13" y="95"/>
                        <a:pt x="25" y="83"/>
                      </a:cubicBez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307" name="Freeform 194"/>
                <p:cNvSpPr>
                  <a:spLocks/>
                </p:cNvSpPr>
                <p:nvPr userDrawn="1"/>
              </p:nvSpPr>
              <p:spPr bwMode="ltGray">
                <a:xfrm>
                  <a:off x="797" y="2459"/>
                  <a:ext cx="21" cy="26"/>
                </a:xfrm>
                <a:custGeom>
                  <a:avLst/>
                  <a:gdLst/>
                  <a:ahLst/>
                  <a:cxnLst>
                    <a:cxn ang="0">
                      <a:pos x="0" y="14"/>
                    </a:cxn>
                    <a:cxn ang="0">
                      <a:pos x="4" y="2"/>
                    </a:cxn>
                    <a:cxn ang="0">
                      <a:pos x="16" y="6"/>
                    </a:cxn>
                    <a:cxn ang="0">
                      <a:pos x="12" y="18"/>
                    </a:cxn>
                    <a:cxn ang="0">
                      <a:pos x="0" y="14"/>
                    </a:cxn>
                  </a:cxnLst>
                  <a:rect l="0" t="0" r="r" b="b"/>
                  <a:pathLst>
                    <a:path w="18" h="20">
                      <a:moveTo>
                        <a:pt x="0" y="14"/>
                      </a:moveTo>
                      <a:cubicBezTo>
                        <a:pt x="1" y="10"/>
                        <a:pt x="0" y="4"/>
                        <a:pt x="4" y="2"/>
                      </a:cubicBezTo>
                      <a:cubicBezTo>
                        <a:pt x="8" y="0"/>
                        <a:pt x="14" y="2"/>
                        <a:pt x="16" y="6"/>
                      </a:cubicBezTo>
                      <a:cubicBezTo>
                        <a:pt x="18" y="10"/>
                        <a:pt x="16" y="16"/>
                        <a:pt x="12" y="18"/>
                      </a:cubicBezTo>
                      <a:cubicBezTo>
                        <a:pt x="8" y="20"/>
                        <a:pt x="4" y="15"/>
                        <a:pt x="0" y="14"/>
                      </a:cubicBez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308" name="Freeform 195"/>
                <p:cNvSpPr>
                  <a:spLocks/>
                </p:cNvSpPr>
                <p:nvPr userDrawn="1"/>
              </p:nvSpPr>
              <p:spPr bwMode="ltGray">
                <a:xfrm>
                  <a:off x="1011" y="2269"/>
                  <a:ext cx="24" cy="45"/>
                </a:xfrm>
                <a:custGeom>
                  <a:avLst/>
                  <a:gdLst/>
                  <a:ahLst/>
                  <a:cxnLst>
                    <a:cxn ang="0">
                      <a:pos x="7" y="25"/>
                    </a:cxn>
                    <a:cxn ang="0">
                      <a:pos x="19" y="21"/>
                    </a:cxn>
                    <a:cxn ang="0">
                      <a:pos x="7" y="25"/>
                    </a:cxn>
                  </a:cxnLst>
                  <a:rect l="0" t="0" r="r" b="b"/>
                  <a:pathLst>
                    <a:path w="19" h="37">
                      <a:moveTo>
                        <a:pt x="7" y="25"/>
                      </a:moveTo>
                      <a:cubicBezTo>
                        <a:pt x="0" y="4"/>
                        <a:pt x="12" y="0"/>
                        <a:pt x="19" y="21"/>
                      </a:cubicBezTo>
                      <a:cubicBezTo>
                        <a:pt x="14" y="37"/>
                        <a:pt x="18" y="36"/>
                        <a:pt x="7" y="25"/>
                      </a:cubicBez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309" name="Freeform 196"/>
                <p:cNvSpPr>
                  <a:spLocks/>
                </p:cNvSpPr>
                <p:nvPr userDrawn="1"/>
              </p:nvSpPr>
              <p:spPr bwMode="ltGray">
                <a:xfrm>
                  <a:off x="986" y="1843"/>
                  <a:ext cx="27" cy="26"/>
                </a:xfrm>
                <a:custGeom>
                  <a:avLst/>
                  <a:gdLst/>
                  <a:ahLst/>
                  <a:cxnLst>
                    <a:cxn ang="0">
                      <a:pos x="12" y="12"/>
                    </a:cxn>
                    <a:cxn ang="0">
                      <a:pos x="16" y="0"/>
                    </a:cxn>
                    <a:cxn ang="0">
                      <a:pos x="20" y="12"/>
                    </a:cxn>
                    <a:cxn ang="0">
                      <a:pos x="8" y="20"/>
                    </a:cxn>
                    <a:cxn ang="0">
                      <a:pos x="12" y="12"/>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310" name="Freeform 197"/>
                <p:cNvSpPr>
                  <a:spLocks/>
                </p:cNvSpPr>
                <p:nvPr userDrawn="1"/>
              </p:nvSpPr>
              <p:spPr bwMode="ltGray">
                <a:xfrm>
                  <a:off x="-158" y="1315"/>
                  <a:ext cx="71" cy="36"/>
                </a:xfrm>
                <a:custGeom>
                  <a:avLst/>
                  <a:gdLst/>
                  <a:ahLst/>
                  <a:cxnLst>
                    <a:cxn ang="0">
                      <a:pos x="24" y="18"/>
                    </a:cxn>
                    <a:cxn ang="0">
                      <a:pos x="32" y="6"/>
                    </a:cxn>
                    <a:cxn ang="0">
                      <a:pos x="36" y="30"/>
                    </a:cxn>
                    <a:cxn ang="0">
                      <a:pos x="24" y="18"/>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311" name="Freeform 198"/>
                <p:cNvSpPr>
                  <a:spLocks/>
                </p:cNvSpPr>
                <p:nvPr userDrawn="1"/>
              </p:nvSpPr>
              <p:spPr bwMode="ltGray">
                <a:xfrm>
                  <a:off x="716" y="971"/>
                  <a:ext cx="856" cy="876"/>
                </a:xfrm>
                <a:custGeom>
                  <a:avLst/>
                  <a:gdLst/>
                  <a:ahLst/>
                  <a:cxnLst>
                    <a:cxn ang="0">
                      <a:pos x="473" y="464"/>
                    </a:cxn>
                    <a:cxn ang="0">
                      <a:pos x="393" y="452"/>
                    </a:cxn>
                    <a:cxn ang="0">
                      <a:pos x="325" y="412"/>
                    </a:cxn>
                    <a:cxn ang="0">
                      <a:pos x="265" y="400"/>
                    </a:cxn>
                    <a:cxn ang="0">
                      <a:pos x="237" y="416"/>
                    </a:cxn>
                    <a:cxn ang="0">
                      <a:pos x="261" y="428"/>
                    </a:cxn>
                    <a:cxn ang="0">
                      <a:pos x="293" y="468"/>
                    </a:cxn>
                    <a:cxn ang="0">
                      <a:pos x="321" y="476"/>
                    </a:cxn>
                    <a:cxn ang="0">
                      <a:pos x="333" y="536"/>
                    </a:cxn>
                    <a:cxn ang="0">
                      <a:pos x="313" y="552"/>
                    </a:cxn>
                    <a:cxn ang="0">
                      <a:pos x="261" y="616"/>
                    </a:cxn>
                    <a:cxn ang="0">
                      <a:pos x="225" y="628"/>
                    </a:cxn>
                    <a:cxn ang="0">
                      <a:pos x="97" y="696"/>
                    </a:cxn>
                    <a:cxn ang="0">
                      <a:pos x="77" y="616"/>
                    </a:cxn>
                    <a:cxn ang="0">
                      <a:pos x="45" y="524"/>
                    </a:cxn>
                    <a:cxn ang="0">
                      <a:pos x="33" y="448"/>
                    </a:cxn>
                    <a:cxn ang="0">
                      <a:pos x="53" y="344"/>
                    </a:cxn>
                    <a:cxn ang="0">
                      <a:pos x="17" y="392"/>
                    </a:cxn>
                    <a:cxn ang="0">
                      <a:pos x="81" y="280"/>
                    </a:cxn>
                    <a:cxn ang="0">
                      <a:pos x="113" y="204"/>
                    </a:cxn>
                    <a:cxn ang="0">
                      <a:pos x="37" y="204"/>
                    </a:cxn>
                    <a:cxn ang="0">
                      <a:pos x="1" y="196"/>
                    </a:cxn>
                    <a:cxn ang="0">
                      <a:pos x="25" y="140"/>
                    </a:cxn>
                    <a:cxn ang="0">
                      <a:pos x="97" y="112"/>
                    </a:cxn>
                    <a:cxn ang="0">
                      <a:pos x="221" y="124"/>
                    </a:cxn>
                    <a:cxn ang="0">
                      <a:pos x="229" y="64"/>
                    </a:cxn>
                    <a:cxn ang="0">
                      <a:pos x="261" y="0"/>
                    </a:cxn>
                    <a:cxn ang="0">
                      <a:pos x="357" y="44"/>
                    </a:cxn>
                    <a:cxn ang="0">
                      <a:pos x="329" y="88"/>
                    </a:cxn>
                    <a:cxn ang="0">
                      <a:pos x="301" y="176"/>
                    </a:cxn>
                    <a:cxn ang="0">
                      <a:pos x="361" y="192"/>
                    </a:cxn>
                    <a:cxn ang="0">
                      <a:pos x="373" y="136"/>
                    </a:cxn>
                    <a:cxn ang="0">
                      <a:pos x="417" y="92"/>
                    </a:cxn>
                    <a:cxn ang="0">
                      <a:pos x="497" y="88"/>
                    </a:cxn>
                    <a:cxn ang="0">
                      <a:pos x="529" y="52"/>
                    </a:cxn>
                    <a:cxn ang="0">
                      <a:pos x="541" y="460"/>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312" name="Freeform 199"/>
                <p:cNvSpPr>
                  <a:spLocks/>
                </p:cNvSpPr>
                <p:nvPr userDrawn="1"/>
              </p:nvSpPr>
              <p:spPr bwMode="ltGray">
                <a:xfrm>
                  <a:off x="134" y="411"/>
                  <a:ext cx="1578" cy="837"/>
                </a:xfrm>
                <a:custGeom>
                  <a:avLst/>
                  <a:gdLst/>
                  <a:ahLst/>
                  <a:cxnLst>
                    <a:cxn ang="0">
                      <a:pos x="1264" y="57"/>
                    </a:cxn>
                    <a:cxn ang="0">
                      <a:pos x="1164" y="49"/>
                    </a:cxn>
                    <a:cxn ang="0">
                      <a:pos x="1080" y="85"/>
                    </a:cxn>
                    <a:cxn ang="0">
                      <a:pos x="1024" y="101"/>
                    </a:cxn>
                    <a:cxn ang="0">
                      <a:pos x="980" y="137"/>
                    </a:cxn>
                    <a:cxn ang="0">
                      <a:pos x="984" y="97"/>
                    </a:cxn>
                    <a:cxn ang="0">
                      <a:pos x="956" y="37"/>
                    </a:cxn>
                    <a:cxn ang="0">
                      <a:pos x="988" y="13"/>
                    </a:cxn>
                    <a:cxn ang="0">
                      <a:pos x="896" y="29"/>
                    </a:cxn>
                    <a:cxn ang="0">
                      <a:pos x="924" y="5"/>
                    </a:cxn>
                    <a:cxn ang="0">
                      <a:pos x="816" y="41"/>
                    </a:cxn>
                    <a:cxn ang="0">
                      <a:pos x="680" y="117"/>
                    </a:cxn>
                    <a:cxn ang="0">
                      <a:pos x="556" y="161"/>
                    </a:cxn>
                    <a:cxn ang="0">
                      <a:pos x="584" y="185"/>
                    </a:cxn>
                    <a:cxn ang="0">
                      <a:pos x="572" y="237"/>
                    </a:cxn>
                    <a:cxn ang="0">
                      <a:pos x="636" y="217"/>
                    </a:cxn>
                    <a:cxn ang="0">
                      <a:pos x="708" y="153"/>
                    </a:cxn>
                    <a:cxn ang="0">
                      <a:pos x="840" y="93"/>
                    </a:cxn>
                    <a:cxn ang="0">
                      <a:pos x="736" y="193"/>
                    </a:cxn>
                    <a:cxn ang="0">
                      <a:pos x="832" y="177"/>
                    </a:cxn>
                    <a:cxn ang="0">
                      <a:pos x="760" y="213"/>
                    </a:cxn>
                    <a:cxn ang="0">
                      <a:pos x="664" y="237"/>
                    </a:cxn>
                    <a:cxn ang="0">
                      <a:pos x="600" y="281"/>
                    </a:cxn>
                    <a:cxn ang="0">
                      <a:pos x="540" y="289"/>
                    </a:cxn>
                    <a:cxn ang="0">
                      <a:pos x="544" y="225"/>
                    </a:cxn>
                    <a:cxn ang="0">
                      <a:pos x="420" y="293"/>
                    </a:cxn>
                    <a:cxn ang="0">
                      <a:pos x="316" y="345"/>
                    </a:cxn>
                    <a:cxn ang="0">
                      <a:pos x="212" y="437"/>
                    </a:cxn>
                    <a:cxn ang="0">
                      <a:pos x="124" y="457"/>
                    </a:cxn>
                    <a:cxn ang="0">
                      <a:pos x="32" y="529"/>
                    </a:cxn>
                    <a:cxn ang="0">
                      <a:pos x="24" y="609"/>
                    </a:cxn>
                    <a:cxn ang="0">
                      <a:pos x="144" y="565"/>
                    </a:cxn>
                    <a:cxn ang="0">
                      <a:pos x="220" y="509"/>
                    </a:cxn>
                    <a:cxn ang="0">
                      <a:pos x="320" y="469"/>
                    </a:cxn>
                    <a:cxn ang="0">
                      <a:pos x="324" y="585"/>
                    </a:cxn>
                    <a:cxn ang="0">
                      <a:pos x="344" y="597"/>
                    </a:cxn>
                    <a:cxn ang="0">
                      <a:pos x="384" y="565"/>
                    </a:cxn>
                    <a:cxn ang="0">
                      <a:pos x="376" y="485"/>
                    </a:cxn>
                    <a:cxn ang="0">
                      <a:pos x="424" y="517"/>
                    </a:cxn>
                    <a:cxn ang="0">
                      <a:pos x="396" y="597"/>
                    </a:cxn>
                    <a:cxn ang="0">
                      <a:pos x="444" y="593"/>
                    </a:cxn>
                    <a:cxn ang="0">
                      <a:pos x="492" y="577"/>
                    </a:cxn>
                    <a:cxn ang="0">
                      <a:pos x="584" y="485"/>
                    </a:cxn>
                    <a:cxn ang="0">
                      <a:pos x="652" y="489"/>
                    </a:cxn>
                    <a:cxn ang="0">
                      <a:pos x="652" y="469"/>
                    </a:cxn>
                    <a:cxn ang="0">
                      <a:pos x="704" y="449"/>
                    </a:cxn>
                    <a:cxn ang="0">
                      <a:pos x="840" y="477"/>
                    </a:cxn>
                    <a:cxn ang="0">
                      <a:pos x="868" y="501"/>
                    </a:cxn>
                    <a:cxn ang="0">
                      <a:pos x="876" y="561"/>
                    </a:cxn>
                    <a:cxn ang="0">
                      <a:pos x="928" y="533"/>
                    </a:cxn>
                    <a:cxn ang="0">
                      <a:pos x="1040" y="513"/>
                    </a:cxn>
                  </a:cxnLst>
                  <a:rect l="0" t="0" r="r" b="b"/>
                  <a:pathLst>
                    <a:path w="1277" h="665">
                      <a:moveTo>
                        <a:pt x="1180" y="541"/>
                      </a:moveTo>
                      <a:cubicBezTo>
                        <a:pt x="1212" y="377"/>
                        <a:pt x="1247" y="214"/>
                        <a:pt x="1276" y="49"/>
                      </a:cubicBezTo>
                      <a:cubicBezTo>
                        <a:pt x="1277" y="44"/>
                        <a:pt x="1267" y="54"/>
                        <a:pt x="1264" y="57"/>
                      </a:cubicBezTo>
                      <a:cubicBezTo>
                        <a:pt x="1255" y="66"/>
                        <a:pt x="1232" y="77"/>
                        <a:pt x="1232" y="77"/>
                      </a:cubicBezTo>
                      <a:cubicBezTo>
                        <a:pt x="1216" y="66"/>
                        <a:pt x="1203" y="63"/>
                        <a:pt x="1184" y="69"/>
                      </a:cubicBezTo>
                      <a:cubicBezTo>
                        <a:pt x="1164" y="64"/>
                        <a:pt x="1150" y="71"/>
                        <a:pt x="1164" y="49"/>
                      </a:cubicBezTo>
                      <a:cubicBezTo>
                        <a:pt x="1132" y="38"/>
                        <a:pt x="1153" y="59"/>
                        <a:pt x="1140" y="69"/>
                      </a:cubicBezTo>
                      <a:cubicBezTo>
                        <a:pt x="1132" y="75"/>
                        <a:pt x="1121" y="74"/>
                        <a:pt x="1112" y="77"/>
                      </a:cubicBezTo>
                      <a:cubicBezTo>
                        <a:pt x="1102" y="48"/>
                        <a:pt x="1093" y="65"/>
                        <a:pt x="1080" y="85"/>
                      </a:cubicBezTo>
                      <a:cubicBezTo>
                        <a:pt x="1075" y="92"/>
                        <a:pt x="1063" y="92"/>
                        <a:pt x="1056" y="97"/>
                      </a:cubicBezTo>
                      <a:cubicBezTo>
                        <a:pt x="1053" y="101"/>
                        <a:pt x="1053" y="108"/>
                        <a:pt x="1048" y="109"/>
                      </a:cubicBezTo>
                      <a:cubicBezTo>
                        <a:pt x="1040" y="110"/>
                        <a:pt x="1024" y="101"/>
                        <a:pt x="1024" y="101"/>
                      </a:cubicBezTo>
                      <a:cubicBezTo>
                        <a:pt x="1020" y="104"/>
                        <a:pt x="1015" y="106"/>
                        <a:pt x="1012" y="109"/>
                      </a:cubicBezTo>
                      <a:cubicBezTo>
                        <a:pt x="1009" y="112"/>
                        <a:pt x="1008" y="118"/>
                        <a:pt x="1004" y="121"/>
                      </a:cubicBezTo>
                      <a:cubicBezTo>
                        <a:pt x="997" y="127"/>
                        <a:pt x="980" y="137"/>
                        <a:pt x="980" y="137"/>
                      </a:cubicBezTo>
                      <a:cubicBezTo>
                        <a:pt x="932" y="132"/>
                        <a:pt x="917" y="132"/>
                        <a:pt x="952" y="97"/>
                      </a:cubicBezTo>
                      <a:cubicBezTo>
                        <a:pt x="957" y="81"/>
                        <a:pt x="952" y="66"/>
                        <a:pt x="972" y="73"/>
                      </a:cubicBezTo>
                      <a:cubicBezTo>
                        <a:pt x="973" y="77"/>
                        <a:pt x="979" y="96"/>
                        <a:pt x="984" y="97"/>
                      </a:cubicBezTo>
                      <a:cubicBezTo>
                        <a:pt x="1000" y="99"/>
                        <a:pt x="1016" y="88"/>
                        <a:pt x="1032" y="85"/>
                      </a:cubicBezTo>
                      <a:cubicBezTo>
                        <a:pt x="1039" y="64"/>
                        <a:pt x="1025" y="40"/>
                        <a:pt x="1008" y="29"/>
                      </a:cubicBezTo>
                      <a:cubicBezTo>
                        <a:pt x="980" y="36"/>
                        <a:pt x="985" y="18"/>
                        <a:pt x="956" y="37"/>
                      </a:cubicBezTo>
                      <a:cubicBezTo>
                        <a:pt x="955" y="33"/>
                        <a:pt x="949" y="28"/>
                        <a:pt x="952" y="25"/>
                      </a:cubicBezTo>
                      <a:cubicBezTo>
                        <a:pt x="958" y="19"/>
                        <a:pt x="968" y="20"/>
                        <a:pt x="976" y="17"/>
                      </a:cubicBezTo>
                      <a:cubicBezTo>
                        <a:pt x="980" y="16"/>
                        <a:pt x="988" y="13"/>
                        <a:pt x="988" y="13"/>
                      </a:cubicBezTo>
                      <a:cubicBezTo>
                        <a:pt x="984" y="10"/>
                        <a:pt x="981" y="5"/>
                        <a:pt x="976" y="5"/>
                      </a:cubicBezTo>
                      <a:cubicBezTo>
                        <a:pt x="958" y="5"/>
                        <a:pt x="942" y="14"/>
                        <a:pt x="924" y="17"/>
                      </a:cubicBezTo>
                      <a:cubicBezTo>
                        <a:pt x="918" y="34"/>
                        <a:pt x="913" y="35"/>
                        <a:pt x="896" y="29"/>
                      </a:cubicBezTo>
                      <a:cubicBezTo>
                        <a:pt x="900" y="16"/>
                        <a:pt x="898" y="15"/>
                        <a:pt x="912" y="9"/>
                      </a:cubicBezTo>
                      <a:cubicBezTo>
                        <a:pt x="920" y="6"/>
                        <a:pt x="936" y="1"/>
                        <a:pt x="936" y="1"/>
                      </a:cubicBezTo>
                      <a:cubicBezTo>
                        <a:pt x="936" y="1"/>
                        <a:pt x="928" y="4"/>
                        <a:pt x="924" y="5"/>
                      </a:cubicBezTo>
                      <a:cubicBezTo>
                        <a:pt x="915" y="7"/>
                        <a:pt x="905" y="8"/>
                        <a:pt x="896" y="9"/>
                      </a:cubicBezTo>
                      <a:cubicBezTo>
                        <a:pt x="856" y="22"/>
                        <a:pt x="917" y="0"/>
                        <a:pt x="872" y="25"/>
                      </a:cubicBezTo>
                      <a:cubicBezTo>
                        <a:pt x="855" y="34"/>
                        <a:pt x="834" y="35"/>
                        <a:pt x="816" y="41"/>
                      </a:cubicBezTo>
                      <a:cubicBezTo>
                        <a:pt x="802" y="62"/>
                        <a:pt x="785" y="69"/>
                        <a:pt x="760" y="73"/>
                      </a:cubicBezTo>
                      <a:cubicBezTo>
                        <a:pt x="746" y="83"/>
                        <a:pt x="741" y="87"/>
                        <a:pt x="724" y="81"/>
                      </a:cubicBezTo>
                      <a:cubicBezTo>
                        <a:pt x="700" y="89"/>
                        <a:pt x="691" y="113"/>
                        <a:pt x="680" y="117"/>
                      </a:cubicBezTo>
                      <a:cubicBezTo>
                        <a:pt x="667" y="121"/>
                        <a:pt x="653" y="120"/>
                        <a:pt x="640" y="121"/>
                      </a:cubicBezTo>
                      <a:cubicBezTo>
                        <a:pt x="623" y="127"/>
                        <a:pt x="608" y="138"/>
                        <a:pt x="592" y="145"/>
                      </a:cubicBezTo>
                      <a:cubicBezTo>
                        <a:pt x="549" y="164"/>
                        <a:pt x="583" y="143"/>
                        <a:pt x="556" y="161"/>
                      </a:cubicBezTo>
                      <a:cubicBezTo>
                        <a:pt x="552" y="174"/>
                        <a:pt x="544" y="184"/>
                        <a:pt x="540" y="197"/>
                      </a:cubicBezTo>
                      <a:cubicBezTo>
                        <a:pt x="548" y="220"/>
                        <a:pt x="565" y="207"/>
                        <a:pt x="580" y="197"/>
                      </a:cubicBezTo>
                      <a:cubicBezTo>
                        <a:pt x="581" y="193"/>
                        <a:pt x="581" y="187"/>
                        <a:pt x="584" y="185"/>
                      </a:cubicBezTo>
                      <a:cubicBezTo>
                        <a:pt x="591" y="180"/>
                        <a:pt x="608" y="177"/>
                        <a:pt x="608" y="177"/>
                      </a:cubicBezTo>
                      <a:cubicBezTo>
                        <a:pt x="621" y="196"/>
                        <a:pt x="608" y="190"/>
                        <a:pt x="592" y="201"/>
                      </a:cubicBezTo>
                      <a:cubicBezTo>
                        <a:pt x="574" y="229"/>
                        <a:pt x="579" y="216"/>
                        <a:pt x="572" y="237"/>
                      </a:cubicBezTo>
                      <a:cubicBezTo>
                        <a:pt x="573" y="241"/>
                        <a:pt x="572" y="247"/>
                        <a:pt x="576" y="249"/>
                      </a:cubicBezTo>
                      <a:cubicBezTo>
                        <a:pt x="584" y="253"/>
                        <a:pt x="597" y="235"/>
                        <a:pt x="600" y="233"/>
                      </a:cubicBezTo>
                      <a:cubicBezTo>
                        <a:pt x="610" y="226"/>
                        <a:pt x="625" y="223"/>
                        <a:pt x="636" y="217"/>
                      </a:cubicBezTo>
                      <a:cubicBezTo>
                        <a:pt x="645" y="212"/>
                        <a:pt x="650" y="201"/>
                        <a:pt x="660" y="197"/>
                      </a:cubicBezTo>
                      <a:cubicBezTo>
                        <a:pt x="671" y="192"/>
                        <a:pt x="684" y="193"/>
                        <a:pt x="696" y="189"/>
                      </a:cubicBezTo>
                      <a:cubicBezTo>
                        <a:pt x="691" y="169"/>
                        <a:pt x="691" y="165"/>
                        <a:pt x="708" y="153"/>
                      </a:cubicBezTo>
                      <a:cubicBezTo>
                        <a:pt x="720" y="134"/>
                        <a:pt x="743" y="136"/>
                        <a:pt x="764" y="129"/>
                      </a:cubicBezTo>
                      <a:cubicBezTo>
                        <a:pt x="777" y="125"/>
                        <a:pt x="800" y="109"/>
                        <a:pt x="800" y="109"/>
                      </a:cubicBezTo>
                      <a:cubicBezTo>
                        <a:pt x="813" y="89"/>
                        <a:pt x="816" y="88"/>
                        <a:pt x="840" y="93"/>
                      </a:cubicBezTo>
                      <a:cubicBezTo>
                        <a:pt x="829" y="126"/>
                        <a:pt x="789" y="124"/>
                        <a:pt x="764" y="141"/>
                      </a:cubicBezTo>
                      <a:cubicBezTo>
                        <a:pt x="752" y="158"/>
                        <a:pt x="739" y="159"/>
                        <a:pt x="732" y="181"/>
                      </a:cubicBezTo>
                      <a:cubicBezTo>
                        <a:pt x="733" y="185"/>
                        <a:pt x="732" y="192"/>
                        <a:pt x="736" y="193"/>
                      </a:cubicBezTo>
                      <a:cubicBezTo>
                        <a:pt x="744" y="194"/>
                        <a:pt x="760" y="185"/>
                        <a:pt x="760" y="185"/>
                      </a:cubicBezTo>
                      <a:cubicBezTo>
                        <a:pt x="792" y="196"/>
                        <a:pt x="776" y="196"/>
                        <a:pt x="808" y="185"/>
                      </a:cubicBezTo>
                      <a:cubicBezTo>
                        <a:pt x="816" y="182"/>
                        <a:pt x="832" y="177"/>
                        <a:pt x="832" y="177"/>
                      </a:cubicBezTo>
                      <a:cubicBezTo>
                        <a:pt x="836" y="180"/>
                        <a:pt x="844" y="180"/>
                        <a:pt x="844" y="185"/>
                      </a:cubicBezTo>
                      <a:cubicBezTo>
                        <a:pt x="844" y="190"/>
                        <a:pt x="837" y="191"/>
                        <a:pt x="832" y="193"/>
                      </a:cubicBezTo>
                      <a:cubicBezTo>
                        <a:pt x="809" y="202"/>
                        <a:pt x="783" y="205"/>
                        <a:pt x="760" y="213"/>
                      </a:cubicBezTo>
                      <a:cubicBezTo>
                        <a:pt x="753" y="235"/>
                        <a:pt x="739" y="223"/>
                        <a:pt x="724" y="213"/>
                      </a:cubicBezTo>
                      <a:cubicBezTo>
                        <a:pt x="708" y="218"/>
                        <a:pt x="709" y="227"/>
                        <a:pt x="700" y="241"/>
                      </a:cubicBezTo>
                      <a:cubicBezTo>
                        <a:pt x="672" y="232"/>
                        <a:pt x="684" y="230"/>
                        <a:pt x="664" y="237"/>
                      </a:cubicBezTo>
                      <a:cubicBezTo>
                        <a:pt x="660" y="249"/>
                        <a:pt x="648" y="262"/>
                        <a:pt x="636" y="269"/>
                      </a:cubicBezTo>
                      <a:cubicBezTo>
                        <a:pt x="629" y="273"/>
                        <a:pt x="620" y="274"/>
                        <a:pt x="612" y="277"/>
                      </a:cubicBezTo>
                      <a:cubicBezTo>
                        <a:pt x="608" y="278"/>
                        <a:pt x="600" y="281"/>
                        <a:pt x="600" y="281"/>
                      </a:cubicBezTo>
                      <a:cubicBezTo>
                        <a:pt x="592" y="278"/>
                        <a:pt x="585" y="267"/>
                        <a:pt x="576" y="269"/>
                      </a:cubicBezTo>
                      <a:cubicBezTo>
                        <a:pt x="571" y="270"/>
                        <a:pt x="572" y="278"/>
                        <a:pt x="568" y="281"/>
                      </a:cubicBezTo>
                      <a:cubicBezTo>
                        <a:pt x="560" y="286"/>
                        <a:pt x="549" y="286"/>
                        <a:pt x="540" y="289"/>
                      </a:cubicBezTo>
                      <a:cubicBezTo>
                        <a:pt x="536" y="288"/>
                        <a:pt x="499" y="276"/>
                        <a:pt x="520" y="265"/>
                      </a:cubicBezTo>
                      <a:cubicBezTo>
                        <a:pt x="528" y="261"/>
                        <a:pt x="539" y="262"/>
                        <a:pt x="548" y="261"/>
                      </a:cubicBezTo>
                      <a:cubicBezTo>
                        <a:pt x="554" y="243"/>
                        <a:pt x="562" y="237"/>
                        <a:pt x="544" y="225"/>
                      </a:cubicBezTo>
                      <a:cubicBezTo>
                        <a:pt x="517" y="232"/>
                        <a:pt x="524" y="249"/>
                        <a:pt x="500" y="257"/>
                      </a:cubicBezTo>
                      <a:cubicBezTo>
                        <a:pt x="488" y="275"/>
                        <a:pt x="473" y="278"/>
                        <a:pt x="456" y="289"/>
                      </a:cubicBezTo>
                      <a:cubicBezTo>
                        <a:pt x="436" y="282"/>
                        <a:pt x="448" y="284"/>
                        <a:pt x="420" y="293"/>
                      </a:cubicBezTo>
                      <a:cubicBezTo>
                        <a:pt x="411" y="296"/>
                        <a:pt x="396" y="309"/>
                        <a:pt x="396" y="309"/>
                      </a:cubicBezTo>
                      <a:cubicBezTo>
                        <a:pt x="391" y="328"/>
                        <a:pt x="388" y="336"/>
                        <a:pt x="368" y="329"/>
                      </a:cubicBezTo>
                      <a:cubicBezTo>
                        <a:pt x="351" y="335"/>
                        <a:pt x="333" y="339"/>
                        <a:pt x="316" y="345"/>
                      </a:cubicBezTo>
                      <a:cubicBezTo>
                        <a:pt x="290" y="341"/>
                        <a:pt x="284" y="340"/>
                        <a:pt x="276" y="365"/>
                      </a:cubicBezTo>
                      <a:cubicBezTo>
                        <a:pt x="248" y="356"/>
                        <a:pt x="260" y="354"/>
                        <a:pt x="240" y="361"/>
                      </a:cubicBezTo>
                      <a:cubicBezTo>
                        <a:pt x="225" y="384"/>
                        <a:pt x="241" y="417"/>
                        <a:pt x="212" y="437"/>
                      </a:cubicBezTo>
                      <a:cubicBezTo>
                        <a:pt x="193" y="466"/>
                        <a:pt x="197" y="456"/>
                        <a:pt x="172" y="473"/>
                      </a:cubicBezTo>
                      <a:cubicBezTo>
                        <a:pt x="160" y="469"/>
                        <a:pt x="148" y="465"/>
                        <a:pt x="136" y="461"/>
                      </a:cubicBezTo>
                      <a:cubicBezTo>
                        <a:pt x="132" y="460"/>
                        <a:pt x="124" y="457"/>
                        <a:pt x="124" y="457"/>
                      </a:cubicBezTo>
                      <a:cubicBezTo>
                        <a:pt x="113" y="458"/>
                        <a:pt x="101" y="456"/>
                        <a:pt x="92" y="461"/>
                      </a:cubicBezTo>
                      <a:cubicBezTo>
                        <a:pt x="80" y="468"/>
                        <a:pt x="69" y="498"/>
                        <a:pt x="56" y="509"/>
                      </a:cubicBezTo>
                      <a:cubicBezTo>
                        <a:pt x="48" y="516"/>
                        <a:pt x="40" y="523"/>
                        <a:pt x="32" y="529"/>
                      </a:cubicBezTo>
                      <a:cubicBezTo>
                        <a:pt x="24" y="535"/>
                        <a:pt x="8" y="545"/>
                        <a:pt x="8" y="545"/>
                      </a:cubicBezTo>
                      <a:cubicBezTo>
                        <a:pt x="14" y="562"/>
                        <a:pt x="10" y="567"/>
                        <a:pt x="0" y="581"/>
                      </a:cubicBezTo>
                      <a:cubicBezTo>
                        <a:pt x="25" y="585"/>
                        <a:pt x="32" y="585"/>
                        <a:pt x="24" y="609"/>
                      </a:cubicBezTo>
                      <a:cubicBezTo>
                        <a:pt x="40" y="614"/>
                        <a:pt x="71" y="603"/>
                        <a:pt x="88" y="601"/>
                      </a:cubicBezTo>
                      <a:cubicBezTo>
                        <a:pt x="105" y="595"/>
                        <a:pt x="108" y="604"/>
                        <a:pt x="124" y="593"/>
                      </a:cubicBezTo>
                      <a:cubicBezTo>
                        <a:pt x="133" y="565"/>
                        <a:pt x="124" y="572"/>
                        <a:pt x="144" y="565"/>
                      </a:cubicBezTo>
                      <a:cubicBezTo>
                        <a:pt x="148" y="561"/>
                        <a:pt x="153" y="558"/>
                        <a:pt x="156" y="553"/>
                      </a:cubicBezTo>
                      <a:cubicBezTo>
                        <a:pt x="158" y="549"/>
                        <a:pt x="157" y="544"/>
                        <a:pt x="160" y="541"/>
                      </a:cubicBezTo>
                      <a:cubicBezTo>
                        <a:pt x="166" y="533"/>
                        <a:pt x="208" y="513"/>
                        <a:pt x="220" y="509"/>
                      </a:cubicBezTo>
                      <a:cubicBezTo>
                        <a:pt x="238" y="481"/>
                        <a:pt x="227" y="488"/>
                        <a:pt x="248" y="481"/>
                      </a:cubicBezTo>
                      <a:cubicBezTo>
                        <a:pt x="265" y="487"/>
                        <a:pt x="266" y="499"/>
                        <a:pt x="284" y="493"/>
                      </a:cubicBezTo>
                      <a:cubicBezTo>
                        <a:pt x="296" y="481"/>
                        <a:pt x="306" y="478"/>
                        <a:pt x="320" y="469"/>
                      </a:cubicBezTo>
                      <a:cubicBezTo>
                        <a:pt x="336" y="493"/>
                        <a:pt x="323" y="469"/>
                        <a:pt x="332" y="513"/>
                      </a:cubicBezTo>
                      <a:cubicBezTo>
                        <a:pt x="336" y="532"/>
                        <a:pt x="346" y="543"/>
                        <a:pt x="352" y="561"/>
                      </a:cubicBezTo>
                      <a:cubicBezTo>
                        <a:pt x="337" y="571"/>
                        <a:pt x="341" y="579"/>
                        <a:pt x="324" y="585"/>
                      </a:cubicBezTo>
                      <a:cubicBezTo>
                        <a:pt x="308" y="609"/>
                        <a:pt x="302" y="596"/>
                        <a:pt x="280" y="589"/>
                      </a:cubicBezTo>
                      <a:cubicBezTo>
                        <a:pt x="284" y="605"/>
                        <a:pt x="298" y="624"/>
                        <a:pt x="312" y="633"/>
                      </a:cubicBezTo>
                      <a:cubicBezTo>
                        <a:pt x="324" y="598"/>
                        <a:pt x="314" y="613"/>
                        <a:pt x="344" y="597"/>
                      </a:cubicBezTo>
                      <a:cubicBezTo>
                        <a:pt x="352" y="592"/>
                        <a:pt x="368" y="581"/>
                        <a:pt x="368" y="581"/>
                      </a:cubicBezTo>
                      <a:cubicBezTo>
                        <a:pt x="369" y="572"/>
                        <a:pt x="365" y="560"/>
                        <a:pt x="372" y="553"/>
                      </a:cubicBezTo>
                      <a:cubicBezTo>
                        <a:pt x="376" y="549"/>
                        <a:pt x="378" y="564"/>
                        <a:pt x="384" y="565"/>
                      </a:cubicBezTo>
                      <a:cubicBezTo>
                        <a:pt x="389" y="566"/>
                        <a:pt x="392" y="560"/>
                        <a:pt x="396" y="557"/>
                      </a:cubicBezTo>
                      <a:cubicBezTo>
                        <a:pt x="390" y="538"/>
                        <a:pt x="374" y="528"/>
                        <a:pt x="368" y="509"/>
                      </a:cubicBezTo>
                      <a:cubicBezTo>
                        <a:pt x="371" y="501"/>
                        <a:pt x="379" y="493"/>
                        <a:pt x="376" y="485"/>
                      </a:cubicBezTo>
                      <a:cubicBezTo>
                        <a:pt x="373" y="477"/>
                        <a:pt x="368" y="461"/>
                        <a:pt x="368" y="461"/>
                      </a:cubicBezTo>
                      <a:cubicBezTo>
                        <a:pt x="380" y="443"/>
                        <a:pt x="385" y="449"/>
                        <a:pt x="396" y="465"/>
                      </a:cubicBezTo>
                      <a:cubicBezTo>
                        <a:pt x="402" y="488"/>
                        <a:pt x="411" y="497"/>
                        <a:pt x="424" y="517"/>
                      </a:cubicBezTo>
                      <a:cubicBezTo>
                        <a:pt x="418" y="536"/>
                        <a:pt x="430" y="537"/>
                        <a:pt x="412" y="549"/>
                      </a:cubicBezTo>
                      <a:cubicBezTo>
                        <a:pt x="389" y="583"/>
                        <a:pt x="414" y="540"/>
                        <a:pt x="408" y="573"/>
                      </a:cubicBezTo>
                      <a:cubicBezTo>
                        <a:pt x="407" y="582"/>
                        <a:pt x="399" y="589"/>
                        <a:pt x="396" y="597"/>
                      </a:cubicBezTo>
                      <a:cubicBezTo>
                        <a:pt x="402" y="614"/>
                        <a:pt x="398" y="619"/>
                        <a:pt x="388" y="633"/>
                      </a:cubicBezTo>
                      <a:cubicBezTo>
                        <a:pt x="399" y="665"/>
                        <a:pt x="419" y="636"/>
                        <a:pt x="440" y="629"/>
                      </a:cubicBezTo>
                      <a:cubicBezTo>
                        <a:pt x="445" y="614"/>
                        <a:pt x="439" y="608"/>
                        <a:pt x="444" y="593"/>
                      </a:cubicBezTo>
                      <a:cubicBezTo>
                        <a:pt x="440" y="581"/>
                        <a:pt x="428" y="567"/>
                        <a:pt x="444" y="557"/>
                      </a:cubicBezTo>
                      <a:cubicBezTo>
                        <a:pt x="451" y="553"/>
                        <a:pt x="468" y="549"/>
                        <a:pt x="468" y="549"/>
                      </a:cubicBezTo>
                      <a:cubicBezTo>
                        <a:pt x="484" y="554"/>
                        <a:pt x="483" y="563"/>
                        <a:pt x="492" y="577"/>
                      </a:cubicBezTo>
                      <a:cubicBezTo>
                        <a:pt x="504" y="542"/>
                        <a:pt x="492" y="552"/>
                        <a:pt x="536" y="557"/>
                      </a:cubicBezTo>
                      <a:cubicBezTo>
                        <a:pt x="528" y="526"/>
                        <a:pt x="542" y="527"/>
                        <a:pt x="568" y="521"/>
                      </a:cubicBezTo>
                      <a:cubicBezTo>
                        <a:pt x="569" y="517"/>
                        <a:pt x="576" y="490"/>
                        <a:pt x="584" y="485"/>
                      </a:cubicBezTo>
                      <a:cubicBezTo>
                        <a:pt x="591" y="481"/>
                        <a:pt x="608" y="477"/>
                        <a:pt x="608" y="477"/>
                      </a:cubicBezTo>
                      <a:cubicBezTo>
                        <a:pt x="639" y="485"/>
                        <a:pt x="614" y="492"/>
                        <a:pt x="640" y="501"/>
                      </a:cubicBezTo>
                      <a:cubicBezTo>
                        <a:pt x="644" y="497"/>
                        <a:pt x="646" y="490"/>
                        <a:pt x="652" y="489"/>
                      </a:cubicBezTo>
                      <a:cubicBezTo>
                        <a:pt x="661" y="487"/>
                        <a:pt x="672" y="497"/>
                        <a:pt x="680" y="493"/>
                      </a:cubicBezTo>
                      <a:cubicBezTo>
                        <a:pt x="685" y="491"/>
                        <a:pt x="680" y="481"/>
                        <a:pt x="676" y="477"/>
                      </a:cubicBezTo>
                      <a:cubicBezTo>
                        <a:pt x="670" y="472"/>
                        <a:pt x="660" y="472"/>
                        <a:pt x="652" y="469"/>
                      </a:cubicBezTo>
                      <a:cubicBezTo>
                        <a:pt x="648" y="468"/>
                        <a:pt x="640" y="465"/>
                        <a:pt x="640" y="465"/>
                      </a:cubicBezTo>
                      <a:cubicBezTo>
                        <a:pt x="654" y="455"/>
                        <a:pt x="659" y="451"/>
                        <a:pt x="676" y="457"/>
                      </a:cubicBezTo>
                      <a:cubicBezTo>
                        <a:pt x="685" y="455"/>
                        <a:pt x="694" y="448"/>
                        <a:pt x="704" y="449"/>
                      </a:cubicBezTo>
                      <a:cubicBezTo>
                        <a:pt x="718" y="451"/>
                        <a:pt x="759" y="463"/>
                        <a:pt x="772" y="469"/>
                      </a:cubicBezTo>
                      <a:cubicBezTo>
                        <a:pt x="784" y="475"/>
                        <a:pt x="808" y="485"/>
                        <a:pt x="808" y="485"/>
                      </a:cubicBezTo>
                      <a:cubicBezTo>
                        <a:pt x="814" y="484"/>
                        <a:pt x="833" y="481"/>
                        <a:pt x="840" y="477"/>
                      </a:cubicBezTo>
                      <a:cubicBezTo>
                        <a:pt x="848" y="472"/>
                        <a:pt x="864" y="461"/>
                        <a:pt x="864" y="461"/>
                      </a:cubicBezTo>
                      <a:cubicBezTo>
                        <a:pt x="869" y="462"/>
                        <a:pt x="889" y="465"/>
                        <a:pt x="892" y="473"/>
                      </a:cubicBezTo>
                      <a:cubicBezTo>
                        <a:pt x="897" y="486"/>
                        <a:pt x="876" y="498"/>
                        <a:pt x="868" y="501"/>
                      </a:cubicBezTo>
                      <a:cubicBezTo>
                        <a:pt x="856" y="513"/>
                        <a:pt x="845" y="513"/>
                        <a:pt x="840" y="529"/>
                      </a:cubicBezTo>
                      <a:cubicBezTo>
                        <a:pt x="845" y="545"/>
                        <a:pt x="839" y="557"/>
                        <a:pt x="844" y="573"/>
                      </a:cubicBezTo>
                      <a:cubicBezTo>
                        <a:pt x="854" y="558"/>
                        <a:pt x="858" y="555"/>
                        <a:pt x="876" y="561"/>
                      </a:cubicBezTo>
                      <a:cubicBezTo>
                        <a:pt x="885" y="588"/>
                        <a:pt x="895" y="558"/>
                        <a:pt x="908" y="549"/>
                      </a:cubicBezTo>
                      <a:cubicBezTo>
                        <a:pt x="911" y="545"/>
                        <a:pt x="912" y="540"/>
                        <a:pt x="916" y="537"/>
                      </a:cubicBezTo>
                      <a:cubicBezTo>
                        <a:pt x="919" y="534"/>
                        <a:pt x="925" y="536"/>
                        <a:pt x="928" y="533"/>
                      </a:cubicBezTo>
                      <a:cubicBezTo>
                        <a:pt x="931" y="530"/>
                        <a:pt x="930" y="525"/>
                        <a:pt x="932" y="521"/>
                      </a:cubicBezTo>
                      <a:cubicBezTo>
                        <a:pt x="939" y="506"/>
                        <a:pt x="949" y="502"/>
                        <a:pt x="964" y="497"/>
                      </a:cubicBezTo>
                      <a:cubicBezTo>
                        <a:pt x="987" y="500"/>
                        <a:pt x="1017" y="513"/>
                        <a:pt x="1040" y="513"/>
                      </a:cubicBezTo>
                      <a:lnTo>
                        <a:pt x="1180" y="541"/>
                      </a:ln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313" name="Freeform 200"/>
                <p:cNvSpPr>
                  <a:spLocks/>
                </p:cNvSpPr>
                <p:nvPr userDrawn="1"/>
              </p:nvSpPr>
              <p:spPr bwMode="ltGray">
                <a:xfrm>
                  <a:off x="443" y="624"/>
                  <a:ext cx="277" cy="214"/>
                </a:xfrm>
                <a:custGeom>
                  <a:avLst/>
                  <a:gdLst/>
                  <a:ahLst/>
                  <a:cxnLst>
                    <a:cxn ang="0">
                      <a:pos x="14" y="156"/>
                    </a:cxn>
                    <a:cxn ang="0">
                      <a:pos x="38" y="148"/>
                    </a:cxn>
                    <a:cxn ang="0">
                      <a:pos x="50" y="144"/>
                    </a:cxn>
                    <a:cxn ang="0">
                      <a:pos x="62" y="116"/>
                    </a:cxn>
                    <a:cxn ang="0">
                      <a:pos x="94" y="100"/>
                    </a:cxn>
                    <a:cxn ang="0">
                      <a:pos x="114" y="80"/>
                    </a:cxn>
                    <a:cxn ang="0">
                      <a:pos x="146" y="32"/>
                    </a:cxn>
                    <a:cxn ang="0">
                      <a:pos x="198" y="0"/>
                    </a:cxn>
                    <a:cxn ang="0">
                      <a:pos x="190" y="20"/>
                    </a:cxn>
                    <a:cxn ang="0">
                      <a:pos x="158" y="40"/>
                    </a:cxn>
                    <a:cxn ang="0">
                      <a:pos x="126" y="104"/>
                    </a:cxn>
                    <a:cxn ang="0">
                      <a:pos x="130" y="116"/>
                    </a:cxn>
                    <a:cxn ang="0">
                      <a:pos x="114" y="140"/>
                    </a:cxn>
                    <a:cxn ang="0">
                      <a:pos x="78" y="164"/>
                    </a:cxn>
                    <a:cxn ang="0">
                      <a:pos x="14" y="156"/>
                    </a:cxn>
                  </a:cxnLst>
                  <a:rect l="0" t="0" r="r" b="b"/>
                  <a:pathLst>
                    <a:path w="225" h="170">
                      <a:moveTo>
                        <a:pt x="14" y="156"/>
                      </a:moveTo>
                      <a:cubicBezTo>
                        <a:pt x="22" y="153"/>
                        <a:pt x="30" y="151"/>
                        <a:pt x="38" y="148"/>
                      </a:cubicBezTo>
                      <a:cubicBezTo>
                        <a:pt x="42" y="147"/>
                        <a:pt x="50" y="144"/>
                        <a:pt x="50" y="144"/>
                      </a:cubicBezTo>
                      <a:cubicBezTo>
                        <a:pt x="56" y="126"/>
                        <a:pt x="43" y="122"/>
                        <a:pt x="62" y="116"/>
                      </a:cubicBezTo>
                      <a:cubicBezTo>
                        <a:pt x="80" y="89"/>
                        <a:pt x="56" y="119"/>
                        <a:pt x="94" y="100"/>
                      </a:cubicBezTo>
                      <a:cubicBezTo>
                        <a:pt x="102" y="96"/>
                        <a:pt x="106" y="85"/>
                        <a:pt x="114" y="80"/>
                      </a:cubicBezTo>
                      <a:cubicBezTo>
                        <a:pt x="131" y="55"/>
                        <a:pt x="104" y="46"/>
                        <a:pt x="146" y="32"/>
                      </a:cubicBezTo>
                      <a:cubicBezTo>
                        <a:pt x="153" y="11"/>
                        <a:pt x="180" y="12"/>
                        <a:pt x="198" y="0"/>
                      </a:cubicBezTo>
                      <a:cubicBezTo>
                        <a:pt x="225" y="9"/>
                        <a:pt x="203" y="16"/>
                        <a:pt x="190" y="20"/>
                      </a:cubicBezTo>
                      <a:cubicBezTo>
                        <a:pt x="198" y="43"/>
                        <a:pt x="175" y="34"/>
                        <a:pt x="158" y="40"/>
                      </a:cubicBezTo>
                      <a:cubicBezTo>
                        <a:pt x="144" y="60"/>
                        <a:pt x="146" y="91"/>
                        <a:pt x="126" y="104"/>
                      </a:cubicBezTo>
                      <a:cubicBezTo>
                        <a:pt x="127" y="108"/>
                        <a:pt x="131" y="112"/>
                        <a:pt x="130" y="116"/>
                      </a:cubicBezTo>
                      <a:cubicBezTo>
                        <a:pt x="127" y="125"/>
                        <a:pt x="114" y="140"/>
                        <a:pt x="114" y="140"/>
                      </a:cubicBezTo>
                      <a:cubicBezTo>
                        <a:pt x="143" y="150"/>
                        <a:pt x="95" y="153"/>
                        <a:pt x="78" y="164"/>
                      </a:cubicBezTo>
                      <a:cubicBezTo>
                        <a:pt x="68" y="161"/>
                        <a:pt x="0" y="170"/>
                        <a:pt x="14" y="156"/>
                      </a:cubicBez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314" name="Freeform 201"/>
                <p:cNvSpPr>
                  <a:spLocks/>
                </p:cNvSpPr>
                <p:nvPr userDrawn="1"/>
              </p:nvSpPr>
              <p:spPr bwMode="ltGray">
                <a:xfrm>
                  <a:off x="431" y="694"/>
                  <a:ext cx="146" cy="83"/>
                </a:xfrm>
                <a:custGeom>
                  <a:avLst/>
                  <a:gdLst/>
                  <a:ahLst/>
                  <a:cxnLst>
                    <a:cxn ang="0">
                      <a:pos x="12" y="49"/>
                    </a:cxn>
                    <a:cxn ang="0">
                      <a:pos x="48" y="33"/>
                    </a:cxn>
                    <a:cxn ang="0">
                      <a:pos x="96" y="9"/>
                    </a:cxn>
                    <a:cxn ang="0">
                      <a:pos x="108" y="1"/>
                    </a:cxn>
                    <a:cxn ang="0">
                      <a:pos x="116" y="13"/>
                    </a:cxn>
                    <a:cxn ang="0">
                      <a:pos x="76" y="41"/>
                    </a:cxn>
                    <a:cxn ang="0">
                      <a:pos x="44" y="65"/>
                    </a:cxn>
                    <a:cxn ang="0">
                      <a:pos x="28" y="61"/>
                    </a:cxn>
                    <a:cxn ang="0">
                      <a:pos x="16" y="65"/>
                    </a:cxn>
                    <a:cxn ang="0">
                      <a:pos x="12" y="49"/>
                    </a:cxn>
                  </a:cxnLst>
                  <a:rect l="0" t="0" r="r" b="b"/>
                  <a:pathLst>
                    <a:path w="118" h="67">
                      <a:moveTo>
                        <a:pt x="12" y="49"/>
                      </a:moveTo>
                      <a:cubicBezTo>
                        <a:pt x="23" y="42"/>
                        <a:pt x="48" y="33"/>
                        <a:pt x="48" y="33"/>
                      </a:cubicBezTo>
                      <a:cubicBezTo>
                        <a:pt x="56" y="8"/>
                        <a:pt x="70" y="12"/>
                        <a:pt x="96" y="9"/>
                      </a:cubicBezTo>
                      <a:cubicBezTo>
                        <a:pt x="100" y="6"/>
                        <a:pt x="103" y="0"/>
                        <a:pt x="108" y="1"/>
                      </a:cubicBezTo>
                      <a:cubicBezTo>
                        <a:pt x="113" y="2"/>
                        <a:pt x="118" y="9"/>
                        <a:pt x="116" y="13"/>
                      </a:cubicBezTo>
                      <a:cubicBezTo>
                        <a:pt x="106" y="37"/>
                        <a:pt x="95" y="36"/>
                        <a:pt x="76" y="41"/>
                      </a:cubicBezTo>
                      <a:cubicBezTo>
                        <a:pt x="62" y="50"/>
                        <a:pt x="54" y="51"/>
                        <a:pt x="44" y="65"/>
                      </a:cubicBezTo>
                      <a:cubicBezTo>
                        <a:pt x="39" y="64"/>
                        <a:pt x="33" y="61"/>
                        <a:pt x="28" y="61"/>
                      </a:cubicBezTo>
                      <a:cubicBezTo>
                        <a:pt x="24" y="61"/>
                        <a:pt x="20" y="67"/>
                        <a:pt x="16" y="65"/>
                      </a:cubicBezTo>
                      <a:cubicBezTo>
                        <a:pt x="0" y="59"/>
                        <a:pt x="7" y="54"/>
                        <a:pt x="12" y="49"/>
                      </a:cubicBez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315" name="Freeform 202"/>
                <p:cNvSpPr>
                  <a:spLocks/>
                </p:cNvSpPr>
                <p:nvPr userDrawn="1"/>
              </p:nvSpPr>
              <p:spPr bwMode="ltGray">
                <a:xfrm>
                  <a:off x="648" y="408"/>
                  <a:ext cx="166" cy="97"/>
                </a:xfrm>
                <a:custGeom>
                  <a:avLst/>
                  <a:gdLst/>
                  <a:ahLst/>
                  <a:cxnLst>
                    <a:cxn ang="0">
                      <a:pos x="8" y="59"/>
                    </a:cxn>
                    <a:cxn ang="0">
                      <a:pos x="20" y="31"/>
                    </a:cxn>
                    <a:cxn ang="0">
                      <a:pos x="92" y="23"/>
                    </a:cxn>
                    <a:cxn ang="0">
                      <a:pos x="88" y="51"/>
                    </a:cxn>
                    <a:cxn ang="0">
                      <a:pos x="28" y="71"/>
                    </a:cxn>
                    <a:cxn ang="0">
                      <a:pos x="8" y="59"/>
                    </a:cxn>
                  </a:cxnLst>
                  <a:rect l="0" t="0" r="r" b="b"/>
                  <a:pathLst>
                    <a:path w="134" h="74">
                      <a:moveTo>
                        <a:pt x="8" y="59"/>
                      </a:moveTo>
                      <a:cubicBezTo>
                        <a:pt x="2" y="42"/>
                        <a:pt x="3" y="37"/>
                        <a:pt x="20" y="31"/>
                      </a:cubicBezTo>
                      <a:cubicBezTo>
                        <a:pt x="40" y="0"/>
                        <a:pt x="60" y="18"/>
                        <a:pt x="92" y="23"/>
                      </a:cubicBezTo>
                      <a:cubicBezTo>
                        <a:pt x="134" y="37"/>
                        <a:pt x="105" y="42"/>
                        <a:pt x="88" y="51"/>
                      </a:cubicBezTo>
                      <a:cubicBezTo>
                        <a:pt x="68" y="61"/>
                        <a:pt x="49" y="64"/>
                        <a:pt x="28" y="71"/>
                      </a:cubicBezTo>
                      <a:cubicBezTo>
                        <a:pt x="1" y="67"/>
                        <a:pt x="0" y="74"/>
                        <a:pt x="8" y="59"/>
                      </a:cubicBez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316" name="Freeform 203"/>
                <p:cNvSpPr>
                  <a:spLocks/>
                </p:cNvSpPr>
                <p:nvPr userDrawn="1"/>
              </p:nvSpPr>
              <p:spPr bwMode="ltGray">
                <a:xfrm>
                  <a:off x="831" y="120"/>
                  <a:ext cx="437" cy="241"/>
                </a:xfrm>
                <a:custGeom>
                  <a:avLst/>
                  <a:gdLst/>
                  <a:ahLst/>
                  <a:cxnLst>
                    <a:cxn ang="0">
                      <a:pos x="0" y="156"/>
                    </a:cxn>
                    <a:cxn ang="0">
                      <a:pos x="8" y="192"/>
                    </a:cxn>
                    <a:cxn ang="0">
                      <a:pos x="40" y="168"/>
                    </a:cxn>
                    <a:cxn ang="0">
                      <a:pos x="128" y="132"/>
                    </a:cxn>
                    <a:cxn ang="0">
                      <a:pos x="156" y="120"/>
                    </a:cxn>
                    <a:cxn ang="0">
                      <a:pos x="180" y="112"/>
                    </a:cxn>
                    <a:cxn ang="0">
                      <a:pos x="188" y="100"/>
                    </a:cxn>
                    <a:cxn ang="0">
                      <a:pos x="224" y="88"/>
                    </a:cxn>
                    <a:cxn ang="0">
                      <a:pos x="272" y="64"/>
                    </a:cxn>
                    <a:cxn ang="0">
                      <a:pos x="352" y="40"/>
                    </a:cxn>
                    <a:cxn ang="0">
                      <a:pos x="324" y="0"/>
                    </a:cxn>
                    <a:cxn ang="0">
                      <a:pos x="200" y="52"/>
                    </a:cxn>
                    <a:cxn ang="0">
                      <a:pos x="76" y="108"/>
                    </a:cxn>
                    <a:cxn ang="0">
                      <a:pos x="0" y="156"/>
                    </a:cxn>
                  </a:cxnLst>
                  <a:rect l="0" t="0" r="r" b="b"/>
                  <a:pathLst>
                    <a:path w="352" h="192">
                      <a:moveTo>
                        <a:pt x="0" y="156"/>
                      </a:moveTo>
                      <a:cubicBezTo>
                        <a:pt x="11" y="172"/>
                        <a:pt x="2" y="175"/>
                        <a:pt x="8" y="192"/>
                      </a:cubicBezTo>
                      <a:cubicBezTo>
                        <a:pt x="23" y="187"/>
                        <a:pt x="27" y="177"/>
                        <a:pt x="40" y="168"/>
                      </a:cubicBezTo>
                      <a:cubicBezTo>
                        <a:pt x="63" y="134"/>
                        <a:pt x="90" y="135"/>
                        <a:pt x="128" y="132"/>
                      </a:cubicBezTo>
                      <a:cubicBezTo>
                        <a:pt x="170" y="121"/>
                        <a:pt x="120" y="136"/>
                        <a:pt x="156" y="120"/>
                      </a:cubicBezTo>
                      <a:cubicBezTo>
                        <a:pt x="164" y="117"/>
                        <a:pt x="180" y="112"/>
                        <a:pt x="180" y="112"/>
                      </a:cubicBezTo>
                      <a:cubicBezTo>
                        <a:pt x="183" y="108"/>
                        <a:pt x="184" y="103"/>
                        <a:pt x="188" y="100"/>
                      </a:cubicBezTo>
                      <a:cubicBezTo>
                        <a:pt x="188" y="100"/>
                        <a:pt x="218" y="90"/>
                        <a:pt x="224" y="88"/>
                      </a:cubicBezTo>
                      <a:cubicBezTo>
                        <a:pt x="241" y="82"/>
                        <a:pt x="255" y="70"/>
                        <a:pt x="272" y="64"/>
                      </a:cubicBezTo>
                      <a:cubicBezTo>
                        <a:pt x="296" y="40"/>
                        <a:pt x="319" y="43"/>
                        <a:pt x="352" y="40"/>
                      </a:cubicBezTo>
                      <a:cubicBezTo>
                        <a:pt x="328" y="32"/>
                        <a:pt x="324" y="25"/>
                        <a:pt x="324" y="0"/>
                      </a:cubicBezTo>
                      <a:lnTo>
                        <a:pt x="200" y="52"/>
                      </a:lnTo>
                      <a:lnTo>
                        <a:pt x="76" y="108"/>
                      </a:lnTo>
                      <a:lnTo>
                        <a:pt x="0" y="156"/>
                      </a:ln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317" name="Freeform 204"/>
                <p:cNvSpPr>
                  <a:spLocks/>
                </p:cNvSpPr>
                <p:nvPr userDrawn="1"/>
              </p:nvSpPr>
              <p:spPr bwMode="ltGray">
                <a:xfrm>
                  <a:off x="1351" y="202"/>
                  <a:ext cx="230" cy="107"/>
                </a:xfrm>
                <a:custGeom>
                  <a:avLst/>
                  <a:gdLst/>
                  <a:ahLst/>
                  <a:cxnLst>
                    <a:cxn ang="0">
                      <a:pos x="8" y="68"/>
                    </a:cxn>
                    <a:cxn ang="0">
                      <a:pos x="56" y="40"/>
                    </a:cxn>
                    <a:cxn ang="0">
                      <a:pos x="76" y="4"/>
                    </a:cxn>
                    <a:cxn ang="0">
                      <a:pos x="100" y="16"/>
                    </a:cxn>
                    <a:cxn ang="0">
                      <a:pos x="136" y="0"/>
                    </a:cxn>
                    <a:cxn ang="0">
                      <a:pos x="164" y="16"/>
                    </a:cxn>
                    <a:cxn ang="0">
                      <a:pos x="184" y="20"/>
                    </a:cxn>
                    <a:cxn ang="0">
                      <a:pos x="180" y="36"/>
                    </a:cxn>
                    <a:cxn ang="0">
                      <a:pos x="164" y="32"/>
                    </a:cxn>
                    <a:cxn ang="0">
                      <a:pos x="128" y="32"/>
                    </a:cxn>
                    <a:cxn ang="0">
                      <a:pos x="100" y="48"/>
                    </a:cxn>
                    <a:cxn ang="0">
                      <a:pos x="124" y="56"/>
                    </a:cxn>
                    <a:cxn ang="0">
                      <a:pos x="92" y="64"/>
                    </a:cxn>
                    <a:cxn ang="0">
                      <a:pos x="60" y="52"/>
                    </a:cxn>
                    <a:cxn ang="0">
                      <a:pos x="52" y="64"/>
                    </a:cxn>
                    <a:cxn ang="0">
                      <a:pos x="28" y="68"/>
                    </a:cxn>
                    <a:cxn ang="0">
                      <a:pos x="8" y="68"/>
                    </a:cxn>
                  </a:cxnLst>
                  <a:rect l="0" t="0" r="r" b="b"/>
                  <a:pathLst>
                    <a:path w="187" h="84">
                      <a:moveTo>
                        <a:pt x="8" y="68"/>
                      </a:moveTo>
                      <a:cubicBezTo>
                        <a:pt x="29" y="63"/>
                        <a:pt x="35" y="47"/>
                        <a:pt x="56" y="40"/>
                      </a:cubicBezTo>
                      <a:cubicBezTo>
                        <a:pt x="62" y="23"/>
                        <a:pt x="61" y="14"/>
                        <a:pt x="76" y="4"/>
                      </a:cubicBezTo>
                      <a:cubicBezTo>
                        <a:pt x="84" y="7"/>
                        <a:pt x="91" y="15"/>
                        <a:pt x="100" y="16"/>
                      </a:cubicBezTo>
                      <a:cubicBezTo>
                        <a:pt x="110" y="18"/>
                        <a:pt x="127" y="3"/>
                        <a:pt x="136" y="0"/>
                      </a:cubicBezTo>
                      <a:cubicBezTo>
                        <a:pt x="163" y="9"/>
                        <a:pt x="137" y="25"/>
                        <a:pt x="164" y="16"/>
                      </a:cubicBezTo>
                      <a:cubicBezTo>
                        <a:pt x="171" y="17"/>
                        <a:pt x="180" y="15"/>
                        <a:pt x="184" y="20"/>
                      </a:cubicBezTo>
                      <a:cubicBezTo>
                        <a:pt x="187" y="24"/>
                        <a:pt x="185" y="33"/>
                        <a:pt x="180" y="36"/>
                      </a:cubicBezTo>
                      <a:cubicBezTo>
                        <a:pt x="175" y="39"/>
                        <a:pt x="169" y="33"/>
                        <a:pt x="164" y="32"/>
                      </a:cubicBezTo>
                      <a:cubicBezTo>
                        <a:pt x="135" y="42"/>
                        <a:pt x="147" y="45"/>
                        <a:pt x="128" y="32"/>
                      </a:cubicBezTo>
                      <a:cubicBezTo>
                        <a:pt x="115" y="35"/>
                        <a:pt x="91" y="37"/>
                        <a:pt x="100" y="48"/>
                      </a:cubicBezTo>
                      <a:cubicBezTo>
                        <a:pt x="105" y="55"/>
                        <a:pt x="124" y="56"/>
                        <a:pt x="124" y="56"/>
                      </a:cubicBezTo>
                      <a:cubicBezTo>
                        <a:pt x="113" y="72"/>
                        <a:pt x="109" y="75"/>
                        <a:pt x="92" y="64"/>
                      </a:cubicBezTo>
                      <a:cubicBezTo>
                        <a:pt x="82" y="49"/>
                        <a:pt x="78" y="46"/>
                        <a:pt x="60" y="52"/>
                      </a:cubicBezTo>
                      <a:cubicBezTo>
                        <a:pt x="57" y="56"/>
                        <a:pt x="56" y="62"/>
                        <a:pt x="52" y="64"/>
                      </a:cubicBezTo>
                      <a:cubicBezTo>
                        <a:pt x="45" y="68"/>
                        <a:pt x="36" y="66"/>
                        <a:pt x="28" y="68"/>
                      </a:cubicBezTo>
                      <a:cubicBezTo>
                        <a:pt x="2" y="74"/>
                        <a:pt x="0" y="84"/>
                        <a:pt x="8" y="68"/>
                      </a:cubicBez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318" name="Freeform 205"/>
                <p:cNvSpPr>
                  <a:spLocks/>
                </p:cNvSpPr>
                <p:nvPr userDrawn="1"/>
              </p:nvSpPr>
              <p:spPr bwMode="ltGray">
                <a:xfrm>
                  <a:off x="1758" y="198"/>
                  <a:ext cx="220" cy="56"/>
                </a:xfrm>
                <a:custGeom>
                  <a:avLst/>
                  <a:gdLst/>
                  <a:ahLst/>
                  <a:cxnLst>
                    <a:cxn ang="0">
                      <a:pos x="6" y="18"/>
                    </a:cxn>
                    <a:cxn ang="0">
                      <a:pos x="78" y="38"/>
                    </a:cxn>
                    <a:cxn ang="0">
                      <a:pos x="114" y="22"/>
                    </a:cxn>
                    <a:cxn ang="0">
                      <a:pos x="166" y="26"/>
                    </a:cxn>
                    <a:cxn ang="0">
                      <a:pos x="138" y="26"/>
                    </a:cxn>
                    <a:cxn ang="0">
                      <a:pos x="86" y="46"/>
                    </a:cxn>
                    <a:cxn ang="0">
                      <a:pos x="2" y="22"/>
                    </a:cxn>
                    <a:cxn ang="0">
                      <a:pos x="6" y="18"/>
                    </a:cxn>
                  </a:cxnLst>
                  <a:rect l="0" t="0" r="r" b="b"/>
                  <a:pathLst>
                    <a:path w="178" h="46">
                      <a:moveTo>
                        <a:pt x="6" y="18"/>
                      </a:moveTo>
                      <a:cubicBezTo>
                        <a:pt x="41" y="6"/>
                        <a:pt x="52" y="12"/>
                        <a:pt x="78" y="38"/>
                      </a:cubicBezTo>
                      <a:cubicBezTo>
                        <a:pt x="89" y="31"/>
                        <a:pt x="114" y="22"/>
                        <a:pt x="114" y="22"/>
                      </a:cubicBezTo>
                      <a:cubicBezTo>
                        <a:pt x="129" y="0"/>
                        <a:pt x="148" y="14"/>
                        <a:pt x="166" y="26"/>
                      </a:cubicBezTo>
                      <a:cubicBezTo>
                        <a:pt x="116" y="39"/>
                        <a:pt x="178" y="26"/>
                        <a:pt x="138" y="26"/>
                      </a:cubicBezTo>
                      <a:cubicBezTo>
                        <a:pt x="119" y="26"/>
                        <a:pt x="103" y="40"/>
                        <a:pt x="86" y="46"/>
                      </a:cubicBezTo>
                      <a:cubicBezTo>
                        <a:pt x="70" y="41"/>
                        <a:pt x="15" y="29"/>
                        <a:pt x="2" y="22"/>
                      </a:cubicBezTo>
                      <a:cubicBezTo>
                        <a:pt x="0" y="21"/>
                        <a:pt x="5" y="19"/>
                        <a:pt x="6" y="18"/>
                      </a:cubicBez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319" name="Freeform 206"/>
                <p:cNvSpPr>
                  <a:spLocks/>
                </p:cNvSpPr>
                <p:nvPr userDrawn="1"/>
              </p:nvSpPr>
              <p:spPr bwMode="ltGray">
                <a:xfrm>
                  <a:off x="1637" y="312"/>
                  <a:ext cx="298" cy="135"/>
                </a:xfrm>
                <a:custGeom>
                  <a:avLst/>
                  <a:gdLst/>
                  <a:ahLst/>
                  <a:cxnLst>
                    <a:cxn ang="0">
                      <a:pos x="36" y="108"/>
                    </a:cxn>
                    <a:cxn ang="0">
                      <a:pos x="0" y="88"/>
                    </a:cxn>
                    <a:cxn ang="0">
                      <a:pos x="28" y="64"/>
                    </a:cxn>
                    <a:cxn ang="0">
                      <a:pos x="32" y="52"/>
                    </a:cxn>
                    <a:cxn ang="0">
                      <a:pos x="56" y="44"/>
                    </a:cxn>
                    <a:cxn ang="0">
                      <a:pos x="60" y="32"/>
                    </a:cxn>
                    <a:cxn ang="0">
                      <a:pos x="168" y="4"/>
                    </a:cxn>
                    <a:cxn ang="0">
                      <a:pos x="180" y="8"/>
                    </a:cxn>
                    <a:cxn ang="0">
                      <a:pos x="204" y="0"/>
                    </a:cxn>
                    <a:cxn ang="0">
                      <a:pos x="216" y="20"/>
                    </a:cxn>
                    <a:cxn ang="0">
                      <a:pos x="144" y="36"/>
                    </a:cxn>
                    <a:cxn ang="0">
                      <a:pos x="64" y="56"/>
                    </a:cxn>
                    <a:cxn ang="0">
                      <a:pos x="52" y="84"/>
                    </a:cxn>
                    <a:cxn ang="0">
                      <a:pos x="36" y="108"/>
                    </a:cxn>
                  </a:cxnLst>
                  <a:rect l="0" t="0" r="r" b="b"/>
                  <a:pathLst>
                    <a:path w="240" h="108">
                      <a:moveTo>
                        <a:pt x="36" y="108"/>
                      </a:moveTo>
                      <a:cubicBezTo>
                        <a:pt x="19" y="102"/>
                        <a:pt x="6" y="107"/>
                        <a:pt x="0" y="88"/>
                      </a:cubicBezTo>
                      <a:cubicBezTo>
                        <a:pt x="5" y="72"/>
                        <a:pt x="14" y="73"/>
                        <a:pt x="28" y="64"/>
                      </a:cubicBezTo>
                      <a:cubicBezTo>
                        <a:pt x="29" y="60"/>
                        <a:pt x="29" y="54"/>
                        <a:pt x="32" y="52"/>
                      </a:cubicBezTo>
                      <a:cubicBezTo>
                        <a:pt x="39" y="47"/>
                        <a:pt x="56" y="44"/>
                        <a:pt x="56" y="44"/>
                      </a:cubicBezTo>
                      <a:cubicBezTo>
                        <a:pt x="57" y="40"/>
                        <a:pt x="57" y="35"/>
                        <a:pt x="60" y="32"/>
                      </a:cubicBezTo>
                      <a:cubicBezTo>
                        <a:pt x="73" y="22"/>
                        <a:pt x="148" y="7"/>
                        <a:pt x="168" y="4"/>
                      </a:cubicBezTo>
                      <a:cubicBezTo>
                        <a:pt x="172" y="5"/>
                        <a:pt x="176" y="8"/>
                        <a:pt x="180" y="8"/>
                      </a:cubicBezTo>
                      <a:cubicBezTo>
                        <a:pt x="188" y="7"/>
                        <a:pt x="204" y="0"/>
                        <a:pt x="204" y="0"/>
                      </a:cubicBezTo>
                      <a:cubicBezTo>
                        <a:pt x="221" y="6"/>
                        <a:pt x="240" y="4"/>
                        <a:pt x="216" y="20"/>
                      </a:cubicBezTo>
                      <a:cubicBezTo>
                        <a:pt x="199" y="14"/>
                        <a:pt x="164" y="31"/>
                        <a:pt x="144" y="36"/>
                      </a:cubicBezTo>
                      <a:cubicBezTo>
                        <a:pt x="110" y="25"/>
                        <a:pt x="93" y="46"/>
                        <a:pt x="64" y="56"/>
                      </a:cubicBezTo>
                      <a:cubicBezTo>
                        <a:pt x="70" y="73"/>
                        <a:pt x="69" y="78"/>
                        <a:pt x="52" y="84"/>
                      </a:cubicBezTo>
                      <a:cubicBezTo>
                        <a:pt x="48" y="90"/>
                        <a:pt x="42" y="108"/>
                        <a:pt x="36" y="108"/>
                      </a:cubicBez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320" name="Freeform 207"/>
                <p:cNvSpPr>
                  <a:spLocks/>
                </p:cNvSpPr>
                <p:nvPr userDrawn="1"/>
              </p:nvSpPr>
              <p:spPr bwMode="ltGray">
                <a:xfrm>
                  <a:off x="480" y="1036"/>
                  <a:ext cx="39" cy="38"/>
                </a:xfrm>
                <a:custGeom>
                  <a:avLst/>
                  <a:gdLst/>
                  <a:ahLst/>
                  <a:cxnLst>
                    <a:cxn ang="0">
                      <a:pos x="3" y="28"/>
                    </a:cxn>
                    <a:cxn ang="0">
                      <a:pos x="31" y="0"/>
                    </a:cxn>
                    <a:cxn ang="0">
                      <a:pos x="19" y="24"/>
                    </a:cxn>
                    <a:cxn ang="0">
                      <a:pos x="3" y="28"/>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321" name="Freeform 208"/>
                <p:cNvSpPr>
                  <a:spLocks/>
                </p:cNvSpPr>
                <p:nvPr userDrawn="1"/>
              </p:nvSpPr>
              <p:spPr bwMode="ltGray">
                <a:xfrm>
                  <a:off x="437" y="1086"/>
                  <a:ext cx="55" cy="43"/>
                </a:xfrm>
                <a:custGeom>
                  <a:avLst/>
                  <a:gdLst/>
                  <a:ahLst/>
                  <a:cxnLst>
                    <a:cxn ang="0">
                      <a:pos x="6" y="32"/>
                    </a:cxn>
                    <a:cxn ang="0">
                      <a:pos x="22" y="0"/>
                    </a:cxn>
                    <a:cxn ang="0">
                      <a:pos x="38" y="4"/>
                    </a:cxn>
                    <a:cxn ang="0">
                      <a:pos x="6" y="32"/>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322" name="Freeform 209"/>
                <p:cNvSpPr>
                  <a:spLocks/>
                </p:cNvSpPr>
                <p:nvPr userDrawn="1"/>
              </p:nvSpPr>
              <p:spPr bwMode="ltGray">
                <a:xfrm>
                  <a:off x="618" y="1240"/>
                  <a:ext cx="93" cy="24"/>
                </a:xfrm>
                <a:custGeom>
                  <a:avLst/>
                  <a:gdLst/>
                  <a:ahLst/>
                  <a:cxnLst>
                    <a:cxn ang="0">
                      <a:pos x="37" y="18"/>
                    </a:cxn>
                    <a:cxn ang="0">
                      <a:pos x="25" y="2"/>
                    </a:cxn>
                    <a:cxn ang="0">
                      <a:pos x="37" y="18"/>
                    </a:cxn>
                  </a:cxnLst>
                  <a:rect l="0" t="0" r="r" b="b"/>
                  <a:pathLst>
                    <a:path w="76" h="18">
                      <a:moveTo>
                        <a:pt x="37" y="18"/>
                      </a:moveTo>
                      <a:cubicBezTo>
                        <a:pt x="25" y="14"/>
                        <a:pt x="0" y="10"/>
                        <a:pt x="25" y="2"/>
                      </a:cubicBezTo>
                      <a:cubicBezTo>
                        <a:pt x="76" y="9"/>
                        <a:pt x="46" y="0"/>
                        <a:pt x="37" y="18"/>
                      </a:cubicBez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323" name="Freeform 210"/>
                <p:cNvSpPr>
                  <a:spLocks/>
                </p:cNvSpPr>
                <p:nvPr userDrawn="1"/>
              </p:nvSpPr>
              <p:spPr bwMode="ltGray">
                <a:xfrm>
                  <a:off x="777" y="1237"/>
                  <a:ext cx="53" cy="55"/>
                </a:xfrm>
                <a:custGeom>
                  <a:avLst/>
                  <a:gdLst/>
                  <a:ahLst/>
                  <a:cxnLst>
                    <a:cxn ang="0">
                      <a:pos x="0" y="21"/>
                    </a:cxn>
                    <a:cxn ang="0">
                      <a:pos x="12" y="9"/>
                    </a:cxn>
                    <a:cxn ang="0">
                      <a:pos x="0" y="21"/>
                    </a:cxn>
                  </a:cxnLst>
                  <a:rect l="0" t="0" r="r" b="b"/>
                  <a:pathLst>
                    <a:path w="42" h="44">
                      <a:moveTo>
                        <a:pt x="0" y="21"/>
                      </a:moveTo>
                      <a:cubicBezTo>
                        <a:pt x="4" y="17"/>
                        <a:pt x="7" y="11"/>
                        <a:pt x="12" y="9"/>
                      </a:cubicBezTo>
                      <a:cubicBezTo>
                        <a:pt x="42" y="0"/>
                        <a:pt x="23" y="44"/>
                        <a:pt x="0" y="21"/>
                      </a:cubicBez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sp>
              <p:nvSpPr>
                <p:cNvPr id="324" name="Freeform 211"/>
                <p:cNvSpPr>
                  <a:spLocks/>
                </p:cNvSpPr>
                <p:nvPr userDrawn="1"/>
              </p:nvSpPr>
              <p:spPr bwMode="ltGray">
                <a:xfrm>
                  <a:off x="353" y="1085"/>
                  <a:ext cx="37" cy="37"/>
                </a:xfrm>
                <a:custGeom>
                  <a:avLst/>
                  <a:gdLst/>
                  <a:ahLst/>
                  <a:cxnLst>
                    <a:cxn ang="0">
                      <a:pos x="7" y="22"/>
                    </a:cxn>
                    <a:cxn ang="0">
                      <a:pos x="31" y="10"/>
                    </a:cxn>
                    <a:cxn ang="0">
                      <a:pos x="7" y="22"/>
                    </a:cxn>
                  </a:cxnLst>
                  <a:rect l="0" t="0" r="r" b="b"/>
                  <a:pathLst>
                    <a:path w="31" h="30">
                      <a:moveTo>
                        <a:pt x="7" y="22"/>
                      </a:moveTo>
                      <a:cubicBezTo>
                        <a:pt x="0" y="0"/>
                        <a:pt x="15" y="6"/>
                        <a:pt x="31" y="10"/>
                      </a:cubicBezTo>
                      <a:cubicBezTo>
                        <a:pt x="14" y="16"/>
                        <a:pt x="15" y="30"/>
                        <a:pt x="7" y="22"/>
                      </a:cubicBezTo>
                      <a:close/>
                    </a:path>
                  </a:pathLst>
                </a:custGeom>
                <a:solidFill>
                  <a:schemeClr val="bg1"/>
                </a:solidFill>
                <a:ln w="9525">
                  <a:noFill/>
                  <a:round/>
                  <a:headEnd/>
                  <a:tailEnd/>
                </a:ln>
                <a:effectLst/>
              </p:spPr>
              <p:txBody>
                <a:bodyPr wrap="none" anchor="ctr"/>
                <a:lstStyle/>
                <a:p>
                  <a:pPr>
                    <a:defRPr/>
                  </a:pPr>
                  <a:endParaRPr lang="ja-JP" altLang="en-US">
                    <a:latin typeface="Arial" charset="0"/>
                  </a:endParaRPr>
                </a:p>
              </p:txBody>
            </p:sp>
          </p:grpSp>
        </p:grpSp>
      </p:grpSp>
      <p:sp>
        <p:nvSpPr>
          <p:cNvPr id="512212" name="Rectangle 21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239829" name="Rectangle 21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27" name="Rectangle 214"/>
          <p:cNvSpPr>
            <a:spLocks noGrp="1" noChangeArrowheads="1"/>
          </p:cNvSpPr>
          <p:nvPr>
            <p:ph type="dt" sz="half" idx="2"/>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kumimoji="0" sz="1400">
                <a:latin typeface="+mn-lt"/>
              </a:defRPr>
            </a:lvl1pPr>
          </a:lstStyle>
          <a:p>
            <a:pPr>
              <a:defRPr/>
            </a:pPr>
            <a:endParaRPr lang="en-US" altLang="ja-JP"/>
          </a:p>
        </p:txBody>
      </p:sp>
      <p:sp>
        <p:nvSpPr>
          <p:cNvPr id="428" name="Rectangle 215"/>
          <p:cNvSpPr>
            <a:spLocks noGrp="1" noChangeArrowheads="1"/>
          </p:cNvSpPr>
          <p:nvPr>
            <p:ph type="ftr" sz="quarter" idx="3"/>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kumimoji="0" sz="1400">
                <a:latin typeface="+mn-lt"/>
              </a:defRPr>
            </a:lvl1pPr>
          </a:lstStyle>
          <a:p>
            <a:pPr>
              <a:defRPr/>
            </a:pPr>
            <a:endParaRPr lang="en-US" altLang="ja-JP"/>
          </a:p>
        </p:txBody>
      </p:sp>
      <p:sp>
        <p:nvSpPr>
          <p:cNvPr id="429" name="Rectangle 216"/>
          <p:cNvSpPr>
            <a:spLocks noGrp="1" noChangeArrowheads="1"/>
          </p:cNvSpPr>
          <p:nvPr>
            <p:ph type="sldNum" sz="quarter" idx="4"/>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kumimoji="0" sz="1400">
                <a:latin typeface="+mn-lt"/>
              </a:defRPr>
            </a:lvl1pPr>
          </a:lstStyle>
          <a:p>
            <a:pPr>
              <a:defRPr/>
            </a:pPr>
            <a:fld id="{C6C9869D-284F-4623-A802-BABF362395EF}" type="slidenum">
              <a:rPr lang="en-US" altLang="ja-JP"/>
              <a:pPr>
                <a:defRPr/>
              </a:pPr>
              <a:t>&lt;#&gt;</a:t>
            </a:fld>
            <a:endParaRPr lang="en-US" altLang="ja-JP"/>
          </a:p>
        </p:txBody>
      </p:sp>
    </p:spTree>
  </p:cSld>
  <p:clrMap bg1="dk2" tx1="lt1" bg2="dk1" tx2="lt2" accent1="accent1" accent2="accent2" accent3="accent3" accent4="accent4" accent5="accent5" accent6="accent6" hlink="hlink" folHlink="folHlink"/>
  <p:sldLayoutIdLst>
    <p:sldLayoutId id="2147483981" r:id="rId1"/>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b="1">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b="1">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b="1">
          <a:solidFill>
            <a:schemeClr val="tx2"/>
          </a:solidFill>
          <a:latin typeface="Times New Roman" pitchFamily="18" charset="0"/>
          <a:ea typeface="ＭＳ Ｐゴシック" pitchFamily="50" charset="-128"/>
        </a:defRPr>
      </a:lvl5pPr>
      <a:lvl6pPr marL="457200" algn="ctr" rtl="0" eaLnBrk="0" fontAlgn="base" hangingPunct="0">
        <a:spcBef>
          <a:spcPct val="0"/>
        </a:spcBef>
        <a:spcAft>
          <a:spcPct val="0"/>
        </a:spcAft>
        <a:defRPr kumimoji="1" sz="4400" b="1">
          <a:solidFill>
            <a:schemeClr val="tx2"/>
          </a:solidFill>
          <a:latin typeface="Times New Roman" pitchFamily="18" charset="0"/>
          <a:ea typeface="ＭＳ Ｐゴシック" pitchFamily="50" charset="-128"/>
        </a:defRPr>
      </a:lvl6pPr>
      <a:lvl7pPr marL="914400" algn="ctr" rtl="0" eaLnBrk="0" fontAlgn="base" hangingPunct="0">
        <a:spcBef>
          <a:spcPct val="0"/>
        </a:spcBef>
        <a:spcAft>
          <a:spcPct val="0"/>
        </a:spcAft>
        <a:defRPr kumimoji="1" sz="4400" b="1">
          <a:solidFill>
            <a:schemeClr val="tx2"/>
          </a:solidFill>
          <a:latin typeface="Times New Roman" pitchFamily="18" charset="0"/>
          <a:ea typeface="ＭＳ Ｐゴシック" pitchFamily="50" charset="-128"/>
        </a:defRPr>
      </a:lvl7pPr>
      <a:lvl8pPr marL="1371600" algn="ctr" rtl="0" eaLnBrk="0" fontAlgn="base" hangingPunct="0">
        <a:spcBef>
          <a:spcPct val="0"/>
        </a:spcBef>
        <a:spcAft>
          <a:spcPct val="0"/>
        </a:spcAft>
        <a:defRPr kumimoji="1" sz="4400" b="1">
          <a:solidFill>
            <a:schemeClr val="tx2"/>
          </a:solidFill>
          <a:latin typeface="Times New Roman" pitchFamily="18" charset="0"/>
          <a:ea typeface="ＭＳ Ｐゴシック" pitchFamily="50" charset="-128"/>
        </a:defRPr>
      </a:lvl8pPr>
      <a:lvl9pPr marL="1828800" algn="ctr" rtl="0" eaLnBrk="0" fontAlgn="base" hangingPunct="0">
        <a:spcBef>
          <a:spcPct val="0"/>
        </a:spcBef>
        <a:spcAft>
          <a:spcPct val="0"/>
        </a:spcAft>
        <a:defRPr kumimoji="1" sz="4400" b="1">
          <a:solidFill>
            <a:schemeClr val="tx2"/>
          </a:solidFill>
          <a:latin typeface="Times New Roman" pitchFamily="18" charset="0"/>
          <a:ea typeface="ＭＳ Ｐゴシック" pitchFamily="50" charset="-128"/>
        </a:defRPr>
      </a:lvl9pPr>
    </p:titleStyle>
    <p:bodyStyle>
      <a:lvl1pPr marL="342900" indent="-342900" algn="l" rtl="0" eaLnBrk="0" fontAlgn="base" hangingPunct="0">
        <a:spcBef>
          <a:spcPct val="20000"/>
        </a:spcBef>
        <a:spcAft>
          <a:spcPct val="0"/>
        </a:spcAft>
        <a:buClr>
          <a:schemeClr val="tx2"/>
        </a:buClr>
        <a:buSzPct val="70000"/>
        <a:buFont typeface="Wingdings" pitchFamily="2" charset="2"/>
        <a:buChar char="l"/>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eaLnBrk="0" fontAlgn="base" hangingPunct="0">
        <a:spcBef>
          <a:spcPct val="20000"/>
        </a:spcBef>
        <a:spcAft>
          <a:spcPct val="0"/>
        </a:spcAft>
        <a:buChar char="»"/>
        <a:defRPr kumimoji="1" sz="2000">
          <a:solidFill>
            <a:schemeClr val="tx1"/>
          </a:solidFill>
          <a:latin typeface="+mn-lt"/>
          <a:ea typeface="+mn-ea"/>
        </a:defRPr>
      </a:lvl6pPr>
      <a:lvl7pPr marL="2971800" indent="-228600" algn="l" rtl="0" eaLnBrk="0" fontAlgn="base" hangingPunct="0">
        <a:spcBef>
          <a:spcPct val="20000"/>
        </a:spcBef>
        <a:spcAft>
          <a:spcPct val="0"/>
        </a:spcAft>
        <a:buChar char="»"/>
        <a:defRPr kumimoji="1" sz="2000">
          <a:solidFill>
            <a:schemeClr val="tx1"/>
          </a:solidFill>
          <a:latin typeface="+mn-lt"/>
          <a:ea typeface="+mn-ea"/>
        </a:defRPr>
      </a:lvl7pPr>
      <a:lvl8pPr marL="3429000" indent="-228600" algn="l" rtl="0" eaLnBrk="0" fontAlgn="base" hangingPunct="0">
        <a:spcBef>
          <a:spcPct val="20000"/>
        </a:spcBef>
        <a:spcAft>
          <a:spcPct val="0"/>
        </a:spcAft>
        <a:buChar char="»"/>
        <a:defRPr kumimoji="1" sz="2000">
          <a:solidFill>
            <a:schemeClr val="tx1"/>
          </a:solidFill>
          <a:latin typeface="+mn-lt"/>
          <a:ea typeface="+mn-ea"/>
        </a:defRPr>
      </a:lvl8pPr>
      <a:lvl9pPr marL="3886200" indent="-228600" algn="l" rtl="0" eaLnBrk="0" fontAlgn="base" hangingPunct="0">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pic>
        <p:nvPicPr>
          <p:cNvPr id="4098" name="Picture 2" descr="C:\Users\johnf\Desktop\keklogo-c.gif"/>
          <p:cNvPicPr>
            <a:picLocks noChangeAspect="1" noChangeArrowheads="1"/>
          </p:cNvPicPr>
          <p:nvPr userDrawn="1"/>
        </p:nvPicPr>
        <p:blipFill>
          <a:blip r:embed="rId5"/>
          <a:srcRect/>
          <a:stretch>
            <a:fillRect/>
          </a:stretch>
        </p:blipFill>
        <p:spPr bwMode="auto">
          <a:xfrm>
            <a:off x="2553624" y="6480000"/>
            <a:ext cx="605673" cy="346796"/>
          </a:xfrm>
          <a:prstGeom prst="rect">
            <a:avLst/>
          </a:prstGeom>
          <a:noFill/>
        </p:spPr>
      </p:pic>
      <p:sp>
        <p:nvSpPr>
          <p:cNvPr id="8" name="テキスト ボックス 7"/>
          <p:cNvSpPr txBox="1"/>
          <p:nvPr userDrawn="1"/>
        </p:nvSpPr>
        <p:spPr>
          <a:xfrm>
            <a:off x="3143240" y="6480000"/>
            <a:ext cx="3653244" cy="369332"/>
          </a:xfrm>
          <a:prstGeom prst="rect">
            <a:avLst/>
          </a:prstGeom>
          <a:noFill/>
        </p:spPr>
        <p:txBody>
          <a:bodyPr wrap="none" rtlCol="0">
            <a:spAutoFit/>
          </a:bodyPr>
          <a:lstStyle/>
          <a:p>
            <a:r>
              <a:rPr kumimoji="1" lang="en-US" altLang="ja-JP" dirty="0" smtClean="0">
                <a:solidFill>
                  <a:srgbClr val="0070C0"/>
                </a:solidFill>
              </a:rPr>
              <a:t>J.W. Flanagan @ Belle PAC  2010.2.19</a:t>
            </a:r>
            <a:endParaRPr kumimoji="1" lang="ja-JP" altLang="en-US" dirty="0">
              <a:solidFill>
                <a:srgbClr val="0070C0"/>
              </a:solidFill>
            </a:endParaRPr>
          </a:p>
        </p:txBody>
      </p:sp>
      <p:sp>
        <p:nvSpPr>
          <p:cNvPr id="6" name="スライド番号プレースホルダ 5"/>
          <p:cNvSpPr>
            <a:spLocks noGrp="1"/>
          </p:cNvSpPr>
          <p:nvPr>
            <p:ph type="sldNum" sz="quarter" idx="4"/>
          </p:nvPr>
        </p:nvSpPr>
        <p:spPr>
          <a:xfrm>
            <a:off x="0" y="0"/>
            <a:ext cx="2133600" cy="365125"/>
          </a:xfrm>
          <a:prstGeom prst="rect">
            <a:avLst/>
          </a:prstGeom>
        </p:spPr>
        <p:txBody>
          <a:bodyPr/>
          <a:lstStyle/>
          <a:p>
            <a:fld id="{EBE9CC8F-6BDF-4FE7-998A-EE44CD9B21C4}" type="slidenum">
              <a:rPr kumimoji="1" lang="ja-JP" altLang="en-US" smtClean="0"/>
              <a:pPr/>
              <a:t>&lt;#&gt;</a:t>
            </a:fld>
            <a:endParaRPr kumimoji="1" lang="ja-JP" altLang="en-US"/>
          </a:p>
        </p:txBody>
      </p:sp>
    </p:spTree>
  </p:cSld>
  <p:clrMap bg1="lt1" tx1="dk1" bg2="lt2" tx2="dk2" accent1="accent1" accent2="accent2" accent3="accent3" accent4="accent4" accent5="accent5" accent6="accent6" hlink="hlink" folHlink="folHlink"/>
  <p:sldLayoutIdLst>
    <p:sldLayoutId id="2147483983" r:id="rId1"/>
    <p:sldLayoutId id="2147483984" r:id="rId2"/>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body" idx="1"/>
          </p:nvPr>
        </p:nvSpPr>
        <p:spPr bwMode="auto">
          <a:xfrm>
            <a:off x="457200" y="1165225"/>
            <a:ext cx="8229600" cy="5000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3075" name="Rectangle 3"/>
          <p:cNvSpPr>
            <a:spLocks noGrp="1" noChangeArrowheads="1"/>
          </p:cNvSpPr>
          <p:nvPr>
            <p:ph type="dt" sz="half" idx="2"/>
          </p:nvPr>
        </p:nvSpPr>
        <p:spPr bwMode="auto">
          <a:xfrm>
            <a:off x="179388" y="6461125"/>
            <a:ext cx="2133600" cy="2079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defRPr sz="1400">
                <a:latin typeface="Arial" charset="0"/>
              </a:defRPr>
            </a:lvl1pPr>
          </a:lstStyle>
          <a:p>
            <a:pPr>
              <a:defRPr/>
            </a:pPr>
            <a:endParaRPr lang="en-US" altLang="ja-JP"/>
          </a:p>
        </p:txBody>
      </p:sp>
      <p:sp>
        <p:nvSpPr>
          <p:cNvPr id="3076" name="Rectangle 4"/>
          <p:cNvSpPr>
            <a:spLocks noGrp="1" noChangeArrowheads="1"/>
          </p:cNvSpPr>
          <p:nvPr>
            <p:ph type="ftr" sz="quarter" idx="3"/>
          </p:nvPr>
        </p:nvSpPr>
        <p:spPr bwMode="auto">
          <a:xfrm>
            <a:off x="3124200" y="6461125"/>
            <a:ext cx="2895600" cy="2079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a:defRPr sz="1400">
                <a:latin typeface="Arial" charset="0"/>
              </a:defRPr>
            </a:lvl1pPr>
          </a:lstStyle>
          <a:p>
            <a:pPr>
              <a:defRPr/>
            </a:pPr>
            <a:endParaRPr lang="en-US" altLang="ja-JP"/>
          </a:p>
        </p:txBody>
      </p:sp>
      <p:sp>
        <p:nvSpPr>
          <p:cNvPr id="3077" name="Rectangle 5"/>
          <p:cNvSpPr>
            <a:spLocks noGrp="1" noChangeArrowheads="1"/>
          </p:cNvSpPr>
          <p:nvPr>
            <p:ph type="sldNum" sz="quarter" idx="4"/>
          </p:nvPr>
        </p:nvSpPr>
        <p:spPr bwMode="auto">
          <a:xfrm>
            <a:off x="6831013" y="6461125"/>
            <a:ext cx="2133600" cy="2079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a:defRPr sz="1400">
                <a:latin typeface="Arial" charset="0"/>
              </a:defRPr>
            </a:lvl1pPr>
          </a:lstStyle>
          <a:p>
            <a:pPr>
              <a:defRPr/>
            </a:pPr>
            <a:fld id="{77271B96-6F18-4F60-9257-2788064A7129}" type="slidenum">
              <a:rPr lang="en-US" altLang="ja-JP"/>
              <a:pPr>
                <a:defRPr/>
              </a:pPr>
              <a:t>&lt;#&gt;</a:t>
            </a:fld>
            <a:endParaRPr lang="en-US" altLang="ja-JP"/>
          </a:p>
        </p:txBody>
      </p:sp>
      <p:sp>
        <p:nvSpPr>
          <p:cNvPr id="3078" name="Rectangle 6"/>
          <p:cNvSpPr>
            <a:spLocks noChangeArrowheads="1"/>
          </p:cNvSpPr>
          <p:nvPr/>
        </p:nvSpPr>
        <p:spPr bwMode="gray">
          <a:xfrm>
            <a:off x="0" y="0"/>
            <a:ext cx="9144000" cy="836613"/>
          </a:xfrm>
          <a:prstGeom prst="rect">
            <a:avLst/>
          </a:prstGeom>
          <a:gradFill rotWithShape="1">
            <a:gsLst>
              <a:gs pos="0">
                <a:srgbClr val="0038A8"/>
              </a:gs>
              <a:gs pos="100000">
                <a:srgbClr val="00008E"/>
              </a:gs>
            </a:gsLst>
            <a:lin ang="5400000" scaled="1"/>
          </a:gradFill>
          <a:ln w="9525">
            <a:noFill/>
            <a:miter lim="800000"/>
            <a:headEnd/>
            <a:tailEnd/>
          </a:ln>
          <a:effectLst/>
        </p:spPr>
        <p:txBody>
          <a:bodyPr wrap="none" anchor="ctr"/>
          <a:lstStyle/>
          <a:p>
            <a:pPr>
              <a:defRPr/>
            </a:pPr>
            <a:endParaRPr lang="ja-JP" altLang="en-US">
              <a:latin typeface="Arial" charset="0"/>
            </a:endParaRPr>
          </a:p>
        </p:txBody>
      </p:sp>
      <p:sp>
        <p:nvSpPr>
          <p:cNvPr id="3079" name="Rectangle 7"/>
          <p:cNvSpPr>
            <a:spLocks noChangeArrowheads="1"/>
          </p:cNvSpPr>
          <p:nvPr/>
        </p:nvSpPr>
        <p:spPr bwMode="gray">
          <a:xfrm>
            <a:off x="179388" y="188913"/>
            <a:ext cx="107950" cy="107950"/>
          </a:xfrm>
          <a:prstGeom prst="rect">
            <a:avLst/>
          </a:prstGeom>
          <a:gradFill rotWithShape="1">
            <a:gsLst>
              <a:gs pos="0">
                <a:schemeClr val="bg1"/>
              </a:gs>
              <a:gs pos="100000">
                <a:schemeClr val="accent1"/>
              </a:gs>
            </a:gsLst>
            <a:lin ang="2700000" scaled="1"/>
          </a:gradFill>
          <a:ln w="9525">
            <a:noFill/>
            <a:miter lim="800000"/>
            <a:headEnd/>
            <a:tailEnd/>
          </a:ln>
          <a:effectLst/>
        </p:spPr>
        <p:txBody>
          <a:bodyPr wrap="none" anchor="ctr"/>
          <a:lstStyle/>
          <a:p>
            <a:pPr>
              <a:defRPr/>
            </a:pPr>
            <a:endParaRPr lang="ja-JP" altLang="en-US">
              <a:latin typeface="Arial" charset="0"/>
            </a:endParaRPr>
          </a:p>
        </p:txBody>
      </p:sp>
      <p:sp>
        <p:nvSpPr>
          <p:cNvPr id="3080" name="Rectangle 8"/>
          <p:cNvSpPr>
            <a:spLocks noChangeArrowheads="1"/>
          </p:cNvSpPr>
          <p:nvPr/>
        </p:nvSpPr>
        <p:spPr bwMode="gray">
          <a:xfrm>
            <a:off x="358775" y="188913"/>
            <a:ext cx="107950" cy="107950"/>
          </a:xfrm>
          <a:prstGeom prst="rect">
            <a:avLst/>
          </a:prstGeom>
          <a:gradFill rotWithShape="1">
            <a:gsLst>
              <a:gs pos="0">
                <a:schemeClr val="accent1"/>
              </a:gs>
              <a:gs pos="100000">
                <a:srgbClr val="0066FF"/>
              </a:gs>
            </a:gsLst>
            <a:lin ang="2700000" scaled="1"/>
          </a:gradFill>
          <a:ln w="9525">
            <a:noFill/>
            <a:miter lim="800000"/>
            <a:headEnd/>
            <a:tailEnd/>
          </a:ln>
          <a:effectLst/>
        </p:spPr>
        <p:txBody>
          <a:bodyPr wrap="none" anchor="ctr"/>
          <a:lstStyle/>
          <a:p>
            <a:pPr>
              <a:defRPr/>
            </a:pPr>
            <a:endParaRPr lang="ja-JP" altLang="en-US">
              <a:latin typeface="Arial" charset="0"/>
            </a:endParaRPr>
          </a:p>
        </p:txBody>
      </p:sp>
      <p:sp>
        <p:nvSpPr>
          <p:cNvPr id="3081" name="Rectangle 9"/>
          <p:cNvSpPr>
            <a:spLocks noChangeArrowheads="1"/>
          </p:cNvSpPr>
          <p:nvPr/>
        </p:nvSpPr>
        <p:spPr bwMode="gray">
          <a:xfrm>
            <a:off x="358775" y="368300"/>
            <a:ext cx="107950" cy="107950"/>
          </a:xfrm>
          <a:prstGeom prst="rect">
            <a:avLst/>
          </a:prstGeom>
          <a:gradFill rotWithShape="1">
            <a:gsLst>
              <a:gs pos="0">
                <a:srgbClr val="0066FF"/>
              </a:gs>
              <a:gs pos="100000">
                <a:srgbClr val="0000CC"/>
              </a:gs>
            </a:gsLst>
            <a:lin ang="2700000" scaled="1"/>
          </a:gradFill>
          <a:ln w="9525">
            <a:noFill/>
            <a:miter lim="800000"/>
            <a:headEnd/>
            <a:tailEnd/>
          </a:ln>
          <a:effectLst/>
        </p:spPr>
        <p:txBody>
          <a:bodyPr wrap="none" anchor="ctr"/>
          <a:lstStyle/>
          <a:p>
            <a:pPr>
              <a:defRPr/>
            </a:pPr>
            <a:endParaRPr lang="ja-JP" altLang="en-US">
              <a:latin typeface="Arial" charset="0"/>
            </a:endParaRPr>
          </a:p>
        </p:txBody>
      </p:sp>
      <p:sp>
        <p:nvSpPr>
          <p:cNvPr id="3082" name="Rectangle 10"/>
          <p:cNvSpPr>
            <a:spLocks noChangeArrowheads="1"/>
          </p:cNvSpPr>
          <p:nvPr/>
        </p:nvSpPr>
        <p:spPr bwMode="gray">
          <a:xfrm>
            <a:off x="179388" y="368300"/>
            <a:ext cx="107950" cy="107950"/>
          </a:xfrm>
          <a:prstGeom prst="rect">
            <a:avLst/>
          </a:prstGeom>
          <a:gradFill rotWithShape="1">
            <a:gsLst>
              <a:gs pos="0">
                <a:schemeClr val="accent1"/>
              </a:gs>
              <a:gs pos="100000">
                <a:srgbClr val="0066FF"/>
              </a:gs>
            </a:gsLst>
            <a:lin ang="2700000" scaled="1"/>
          </a:gradFill>
          <a:ln w="9525">
            <a:noFill/>
            <a:miter lim="800000"/>
            <a:headEnd/>
            <a:tailEnd/>
          </a:ln>
          <a:effectLst/>
        </p:spPr>
        <p:txBody>
          <a:bodyPr wrap="none" anchor="ctr"/>
          <a:lstStyle/>
          <a:p>
            <a:pPr>
              <a:defRPr/>
            </a:pPr>
            <a:endParaRPr lang="ja-JP" altLang="en-US">
              <a:latin typeface="Arial" charset="0"/>
            </a:endParaRPr>
          </a:p>
        </p:txBody>
      </p:sp>
      <p:sp>
        <p:nvSpPr>
          <p:cNvPr id="3083" name="Rectangle 11"/>
          <p:cNvSpPr>
            <a:spLocks noChangeArrowheads="1"/>
          </p:cNvSpPr>
          <p:nvPr/>
        </p:nvSpPr>
        <p:spPr bwMode="gray">
          <a:xfrm>
            <a:off x="358775" y="549275"/>
            <a:ext cx="107950" cy="107950"/>
          </a:xfrm>
          <a:prstGeom prst="rect">
            <a:avLst/>
          </a:prstGeom>
          <a:gradFill rotWithShape="1">
            <a:gsLst>
              <a:gs pos="0">
                <a:srgbClr val="0000D6"/>
              </a:gs>
              <a:gs pos="100000">
                <a:srgbClr val="000099"/>
              </a:gs>
            </a:gsLst>
            <a:lin ang="2700000" scaled="1"/>
          </a:gradFill>
          <a:ln w="9525">
            <a:noFill/>
            <a:miter lim="800000"/>
            <a:headEnd/>
            <a:tailEnd/>
          </a:ln>
          <a:effectLst/>
        </p:spPr>
        <p:txBody>
          <a:bodyPr wrap="none" anchor="ctr"/>
          <a:lstStyle/>
          <a:p>
            <a:pPr>
              <a:defRPr/>
            </a:pPr>
            <a:endParaRPr lang="ja-JP" altLang="en-US">
              <a:latin typeface="Arial" charset="0"/>
            </a:endParaRPr>
          </a:p>
        </p:txBody>
      </p:sp>
      <p:sp>
        <p:nvSpPr>
          <p:cNvPr id="3084" name="Rectangle 12"/>
          <p:cNvSpPr>
            <a:spLocks noChangeArrowheads="1"/>
          </p:cNvSpPr>
          <p:nvPr/>
        </p:nvSpPr>
        <p:spPr bwMode="gray">
          <a:xfrm>
            <a:off x="179388" y="549275"/>
            <a:ext cx="107950" cy="107950"/>
          </a:xfrm>
          <a:prstGeom prst="rect">
            <a:avLst/>
          </a:prstGeom>
          <a:gradFill rotWithShape="1">
            <a:gsLst>
              <a:gs pos="0">
                <a:srgbClr val="0066FF"/>
              </a:gs>
              <a:gs pos="100000">
                <a:srgbClr val="0000CC"/>
              </a:gs>
            </a:gsLst>
            <a:lin ang="2700000" scaled="1"/>
          </a:gradFill>
          <a:ln w="9525">
            <a:noFill/>
            <a:miter lim="800000"/>
            <a:headEnd/>
            <a:tailEnd/>
          </a:ln>
          <a:effectLst/>
        </p:spPr>
        <p:txBody>
          <a:bodyPr wrap="none" anchor="ctr"/>
          <a:lstStyle/>
          <a:p>
            <a:pPr>
              <a:defRPr/>
            </a:pPr>
            <a:endParaRPr lang="ja-JP" altLang="en-US">
              <a:latin typeface="Arial" charset="0"/>
            </a:endParaRPr>
          </a:p>
        </p:txBody>
      </p:sp>
      <p:sp>
        <p:nvSpPr>
          <p:cNvPr id="3085" name="Rectangle 13"/>
          <p:cNvSpPr>
            <a:spLocks noChangeArrowheads="1"/>
          </p:cNvSpPr>
          <p:nvPr/>
        </p:nvSpPr>
        <p:spPr bwMode="gray">
          <a:xfrm>
            <a:off x="539750" y="188913"/>
            <a:ext cx="107950" cy="107950"/>
          </a:xfrm>
          <a:prstGeom prst="rect">
            <a:avLst/>
          </a:prstGeom>
          <a:gradFill rotWithShape="1">
            <a:gsLst>
              <a:gs pos="0">
                <a:srgbClr val="0066FF"/>
              </a:gs>
              <a:gs pos="100000">
                <a:srgbClr val="0000CC"/>
              </a:gs>
            </a:gsLst>
            <a:lin ang="2700000" scaled="1"/>
          </a:gradFill>
          <a:ln w="9525">
            <a:noFill/>
            <a:miter lim="800000"/>
            <a:headEnd/>
            <a:tailEnd/>
          </a:ln>
          <a:effectLst/>
        </p:spPr>
        <p:txBody>
          <a:bodyPr wrap="none" anchor="ctr"/>
          <a:lstStyle/>
          <a:p>
            <a:pPr>
              <a:defRPr/>
            </a:pPr>
            <a:endParaRPr lang="ja-JP" altLang="en-US">
              <a:latin typeface="Arial" charset="0"/>
            </a:endParaRPr>
          </a:p>
        </p:txBody>
      </p:sp>
      <p:sp>
        <p:nvSpPr>
          <p:cNvPr id="3086" name="Rectangle 14"/>
          <p:cNvSpPr>
            <a:spLocks noChangeArrowheads="1"/>
          </p:cNvSpPr>
          <p:nvPr/>
        </p:nvSpPr>
        <p:spPr bwMode="gray">
          <a:xfrm>
            <a:off x="539750" y="368300"/>
            <a:ext cx="107950" cy="107950"/>
          </a:xfrm>
          <a:prstGeom prst="rect">
            <a:avLst/>
          </a:prstGeom>
          <a:gradFill rotWithShape="1">
            <a:gsLst>
              <a:gs pos="0">
                <a:srgbClr val="0000D6"/>
              </a:gs>
              <a:gs pos="100000">
                <a:srgbClr val="000099"/>
              </a:gs>
            </a:gsLst>
            <a:lin ang="2700000" scaled="1"/>
          </a:gradFill>
          <a:ln w="9525">
            <a:noFill/>
            <a:miter lim="800000"/>
            <a:headEnd/>
            <a:tailEnd/>
          </a:ln>
          <a:effectLst/>
        </p:spPr>
        <p:txBody>
          <a:bodyPr wrap="none" anchor="ctr"/>
          <a:lstStyle/>
          <a:p>
            <a:pPr>
              <a:defRPr/>
            </a:pPr>
            <a:endParaRPr lang="ja-JP" altLang="en-US">
              <a:latin typeface="Arial" charset="0"/>
            </a:endParaRPr>
          </a:p>
        </p:txBody>
      </p:sp>
      <p:sp>
        <p:nvSpPr>
          <p:cNvPr id="3087" name="Rectangle 15"/>
          <p:cNvSpPr>
            <a:spLocks noChangeArrowheads="1"/>
          </p:cNvSpPr>
          <p:nvPr/>
        </p:nvSpPr>
        <p:spPr bwMode="gray">
          <a:xfrm>
            <a:off x="539750" y="549275"/>
            <a:ext cx="107950" cy="107950"/>
          </a:xfrm>
          <a:prstGeom prst="rect">
            <a:avLst/>
          </a:prstGeom>
          <a:gradFill rotWithShape="1">
            <a:gsLst>
              <a:gs pos="0">
                <a:srgbClr val="000099"/>
              </a:gs>
              <a:gs pos="100000">
                <a:srgbClr val="000066"/>
              </a:gs>
            </a:gsLst>
            <a:lin ang="2700000" scaled="1"/>
          </a:gradFill>
          <a:ln w="9525">
            <a:noFill/>
            <a:miter lim="800000"/>
            <a:headEnd/>
            <a:tailEnd/>
          </a:ln>
          <a:effectLst/>
        </p:spPr>
        <p:txBody>
          <a:bodyPr wrap="none" anchor="ctr"/>
          <a:lstStyle/>
          <a:p>
            <a:pPr>
              <a:defRPr/>
            </a:pPr>
            <a:endParaRPr lang="ja-JP" altLang="en-US">
              <a:latin typeface="Arial" charset="0"/>
            </a:endParaRPr>
          </a:p>
        </p:txBody>
      </p:sp>
      <p:sp>
        <p:nvSpPr>
          <p:cNvPr id="8208" name="Rectangle 16"/>
          <p:cNvSpPr>
            <a:spLocks noGrp="1" noChangeArrowheads="1"/>
          </p:cNvSpPr>
          <p:nvPr>
            <p:ph type="title"/>
          </p:nvPr>
        </p:nvSpPr>
        <p:spPr bwMode="gray">
          <a:xfrm>
            <a:off x="827088" y="115888"/>
            <a:ext cx="8066087" cy="5762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Tree>
  </p:cSld>
  <p:clrMap bg1="lt1" tx1="dk1" bg2="lt2" tx2="dk2" accent1="accent1" accent2="accent2" accent3="accent3" accent4="accent4" accent5="accent5" accent6="accent6" hlink="hlink" folHlink="folHlink"/>
  <p:sldLayoutIdLst>
    <p:sldLayoutId id="2147483988" r:id="rId1"/>
  </p:sldLayoutIdLst>
  <p:txStyles>
    <p:titleStyle>
      <a:lvl1pPr algn="l" rtl="0" eaLnBrk="0" fontAlgn="base" hangingPunct="0">
        <a:spcBef>
          <a:spcPct val="0"/>
        </a:spcBef>
        <a:spcAft>
          <a:spcPct val="0"/>
        </a:spcAft>
        <a:defRPr kumimoji="1" sz="3600">
          <a:solidFill>
            <a:srgbClr val="FFFF99"/>
          </a:solidFill>
          <a:latin typeface="+mj-lt"/>
          <a:ea typeface="+mj-ea"/>
          <a:cs typeface="+mj-cs"/>
        </a:defRPr>
      </a:lvl1pPr>
      <a:lvl2pPr algn="l" rtl="0" eaLnBrk="0" fontAlgn="base" hangingPunct="0">
        <a:spcBef>
          <a:spcPct val="0"/>
        </a:spcBef>
        <a:spcAft>
          <a:spcPct val="0"/>
        </a:spcAft>
        <a:defRPr kumimoji="1" sz="3600">
          <a:solidFill>
            <a:srgbClr val="FFFF99"/>
          </a:solidFill>
          <a:latin typeface="Arial" charset="0"/>
          <a:ea typeface="ＭＳ Ｐゴシック" pitchFamily="50" charset="-128"/>
        </a:defRPr>
      </a:lvl2pPr>
      <a:lvl3pPr algn="l" rtl="0" eaLnBrk="0" fontAlgn="base" hangingPunct="0">
        <a:spcBef>
          <a:spcPct val="0"/>
        </a:spcBef>
        <a:spcAft>
          <a:spcPct val="0"/>
        </a:spcAft>
        <a:defRPr kumimoji="1" sz="3600">
          <a:solidFill>
            <a:srgbClr val="FFFF99"/>
          </a:solidFill>
          <a:latin typeface="Arial" charset="0"/>
          <a:ea typeface="ＭＳ Ｐゴシック" pitchFamily="50" charset="-128"/>
        </a:defRPr>
      </a:lvl3pPr>
      <a:lvl4pPr algn="l" rtl="0" eaLnBrk="0" fontAlgn="base" hangingPunct="0">
        <a:spcBef>
          <a:spcPct val="0"/>
        </a:spcBef>
        <a:spcAft>
          <a:spcPct val="0"/>
        </a:spcAft>
        <a:defRPr kumimoji="1" sz="3600">
          <a:solidFill>
            <a:srgbClr val="FFFF99"/>
          </a:solidFill>
          <a:latin typeface="Arial" charset="0"/>
          <a:ea typeface="ＭＳ Ｐゴシック" pitchFamily="50" charset="-128"/>
        </a:defRPr>
      </a:lvl4pPr>
      <a:lvl5pPr algn="l" rtl="0" eaLnBrk="0" fontAlgn="base" hangingPunct="0">
        <a:spcBef>
          <a:spcPct val="0"/>
        </a:spcBef>
        <a:spcAft>
          <a:spcPct val="0"/>
        </a:spcAft>
        <a:defRPr kumimoji="1" sz="3600">
          <a:solidFill>
            <a:srgbClr val="FFFF99"/>
          </a:solidFill>
          <a:latin typeface="Arial" charset="0"/>
          <a:ea typeface="ＭＳ Ｐゴシック" pitchFamily="50" charset="-128"/>
        </a:defRPr>
      </a:lvl5pPr>
      <a:lvl6pPr marL="457200" algn="l" rtl="0" fontAlgn="base">
        <a:spcBef>
          <a:spcPct val="0"/>
        </a:spcBef>
        <a:spcAft>
          <a:spcPct val="0"/>
        </a:spcAft>
        <a:defRPr kumimoji="1" sz="3600">
          <a:solidFill>
            <a:srgbClr val="FFFF99"/>
          </a:solidFill>
          <a:latin typeface="Arial" charset="0"/>
          <a:ea typeface="ＭＳ Ｐゴシック" pitchFamily="50" charset="-128"/>
        </a:defRPr>
      </a:lvl6pPr>
      <a:lvl7pPr marL="914400" algn="l" rtl="0" fontAlgn="base">
        <a:spcBef>
          <a:spcPct val="0"/>
        </a:spcBef>
        <a:spcAft>
          <a:spcPct val="0"/>
        </a:spcAft>
        <a:defRPr kumimoji="1" sz="3600">
          <a:solidFill>
            <a:srgbClr val="FFFF99"/>
          </a:solidFill>
          <a:latin typeface="Arial" charset="0"/>
          <a:ea typeface="ＭＳ Ｐゴシック" pitchFamily="50" charset="-128"/>
        </a:defRPr>
      </a:lvl7pPr>
      <a:lvl8pPr marL="1371600" algn="l" rtl="0" fontAlgn="base">
        <a:spcBef>
          <a:spcPct val="0"/>
        </a:spcBef>
        <a:spcAft>
          <a:spcPct val="0"/>
        </a:spcAft>
        <a:defRPr kumimoji="1" sz="3600">
          <a:solidFill>
            <a:srgbClr val="FFFF99"/>
          </a:solidFill>
          <a:latin typeface="Arial" charset="0"/>
          <a:ea typeface="ＭＳ Ｐゴシック" pitchFamily="50" charset="-128"/>
        </a:defRPr>
      </a:lvl8pPr>
      <a:lvl9pPr marL="1828800" algn="l" rtl="0" fontAlgn="base">
        <a:spcBef>
          <a:spcPct val="0"/>
        </a:spcBef>
        <a:spcAft>
          <a:spcPct val="0"/>
        </a:spcAft>
        <a:defRPr kumimoji="1" sz="3600">
          <a:solidFill>
            <a:srgbClr val="FFFF99"/>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228600"/>
            <a:ext cx="83820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a:t>
            </a:r>
            <a:r>
              <a:rPr lang="en-US" altLang="ja-JP" smtClean="0"/>
              <a:t> </a:t>
            </a:r>
            <a:r>
              <a:rPr lang="ja-JP" altLang="en-US" smtClean="0"/>
              <a:t>タイトルの書式設定</a:t>
            </a:r>
          </a:p>
        </p:txBody>
      </p:sp>
      <p:sp>
        <p:nvSpPr>
          <p:cNvPr id="1027" name="Rectangle 3"/>
          <p:cNvSpPr>
            <a:spLocks noGrp="1" noChangeArrowheads="1"/>
          </p:cNvSpPr>
          <p:nvPr>
            <p:ph type="body" idx="1"/>
          </p:nvPr>
        </p:nvSpPr>
        <p:spPr bwMode="auto">
          <a:xfrm>
            <a:off x="381000" y="1066800"/>
            <a:ext cx="8382000" cy="533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a:t>
            </a:r>
            <a:r>
              <a:rPr lang="en-US" altLang="ja-JP" smtClean="0"/>
              <a:t> </a:t>
            </a:r>
            <a:r>
              <a:rPr lang="ja-JP" altLang="en-US" smtClean="0"/>
              <a:t>テキストの書式設定</a:t>
            </a:r>
            <a:endParaRPr lang="en-US" altLang="ja-JP" smtClean="0"/>
          </a:p>
          <a:p>
            <a:pPr lvl="1"/>
            <a:r>
              <a:rPr lang="ja-JP" altLang="en-US" smtClean="0"/>
              <a:t>第</a:t>
            </a:r>
            <a:r>
              <a:rPr lang="en-US" altLang="ja-JP" smtClean="0"/>
              <a:t> 2 </a:t>
            </a:r>
            <a:r>
              <a:rPr lang="ja-JP" altLang="en-US" smtClean="0"/>
              <a:t>レベル</a:t>
            </a:r>
            <a:endParaRPr lang="en-US" altLang="ja-JP" smtClean="0"/>
          </a:p>
          <a:p>
            <a:pPr lvl="2"/>
            <a:r>
              <a:rPr lang="ja-JP" altLang="en-US" smtClean="0"/>
              <a:t>第</a:t>
            </a:r>
            <a:r>
              <a:rPr lang="en-US" altLang="ja-JP" smtClean="0"/>
              <a:t> 3 </a:t>
            </a:r>
            <a:r>
              <a:rPr lang="ja-JP" altLang="en-US" smtClean="0"/>
              <a:t>レベル</a:t>
            </a:r>
            <a:endParaRPr lang="en-US" altLang="ja-JP" smtClean="0"/>
          </a:p>
          <a:p>
            <a:pPr lvl="3"/>
            <a:r>
              <a:rPr lang="ja-JP" altLang="en-US" smtClean="0"/>
              <a:t>第</a:t>
            </a:r>
            <a:r>
              <a:rPr lang="en-US" altLang="ja-JP" smtClean="0"/>
              <a:t> 4 </a:t>
            </a:r>
            <a:r>
              <a:rPr lang="ja-JP" altLang="en-US" smtClean="0"/>
              <a:t>レベル</a:t>
            </a:r>
            <a:endParaRPr lang="en-US" altLang="ja-JP" smtClean="0"/>
          </a:p>
          <a:p>
            <a:pPr lvl="4"/>
            <a:r>
              <a:rPr lang="ja-JP" altLang="en-US" smtClean="0"/>
              <a:t>第</a:t>
            </a:r>
            <a:r>
              <a:rPr lang="en-US" altLang="ja-JP" smtClean="0"/>
              <a:t> 5 </a:t>
            </a:r>
            <a:r>
              <a:rPr lang="ja-JP" altLang="en-US" smtClean="0"/>
              <a:t>レベル</a:t>
            </a:r>
          </a:p>
        </p:txBody>
      </p:sp>
      <p:sp>
        <p:nvSpPr>
          <p:cNvPr id="1030" name="Rectangle 6"/>
          <p:cNvSpPr>
            <a:spLocks noGrp="1" noChangeArrowheads="1"/>
          </p:cNvSpPr>
          <p:nvPr>
            <p:ph type="sldNum" sz="quarter" idx="4"/>
          </p:nvPr>
        </p:nvSpPr>
        <p:spPr bwMode="auto">
          <a:xfrm>
            <a:off x="7924800" y="6477000"/>
            <a:ext cx="12192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pitchFamily="-106" charset="0"/>
                <a:ea typeface="Osaka" pitchFamily="-106" charset="-128"/>
              </a:defRPr>
            </a:lvl1pPr>
          </a:lstStyle>
          <a:p>
            <a:fld id="{39777F2F-CB5D-40D9-A502-0526C78BFA17}" type="slidenum">
              <a:rPr lang="en-US" altLang="ja-JP"/>
              <a:pPr/>
              <a:t>&lt;#&gt;</a:t>
            </a:fld>
            <a:endParaRPr lang="en-US" altLang="ja-JP"/>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2" r:id="rId6"/>
    <p:sldLayoutId id="2147484003" r:id="rId7"/>
  </p:sldLayoutIdLst>
  <p:hf hdr="0" ftr="0" dt="0"/>
  <p:txStyles>
    <p:titleStyle>
      <a:lvl1pPr algn="ctr" rtl="0" fontAlgn="base">
        <a:spcBef>
          <a:spcPct val="0"/>
        </a:spcBef>
        <a:spcAft>
          <a:spcPct val="0"/>
        </a:spcAft>
        <a:defRPr kumimoji="1" sz="3200">
          <a:solidFill>
            <a:schemeClr val="tx2"/>
          </a:solidFill>
          <a:latin typeface="+mj-lt"/>
          <a:ea typeface="+mj-ea"/>
          <a:cs typeface="+mj-cs"/>
        </a:defRPr>
      </a:lvl1pPr>
      <a:lvl2pPr algn="ctr" rtl="0" fontAlgn="base">
        <a:spcBef>
          <a:spcPct val="0"/>
        </a:spcBef>
        <a:spcAft>
          <a:spcPct val="0"/>
        </a:spcAft>
        <a:defRPr kumimoji="1" sz="3200">
          <a:solidFill>
            <a:schemeClr val="tx2"/>
          </a:solidFill>
          <a:latin typeface="Charcoal" pitchFamily="-112" charset="0"/>
          <a:ea typeface="ヒラギノ角ゴ Pro W6" charset="-128"/>
          <a:cs typeface="ヒラギノ角ゴ Pro W6" charset="-128"/>
        </a:defRPr>
      </a:lvl2pPr>
      <a:lvl3pPr algn="ctr" rtl="0" fontAlgn="base">
        <a:spcBef>
          <a:spcPct val="0"/>
        </a:spcBef>
        <a:spcAft>
          <a:spcPct val="0"/>
        </a:spcAft>
        <a:defRPr kumimoji="1" sz="3200">
          <a:solidFill>
            <a:schemeClr val="tx2"/>
          </a:solidFill>
          <a:latin typeface="Charcoal" pitchFamily="-112" charset="0"/>
          <a:ea typeface="ヒラギノ角ゴ Pro W6" charset="-128"/>
          <a:cs typeface="ヒラギノ角ゴ Pro W6" charset="-128"/>
        </a:defRPr>
      </a:lvl3pPr>
      <a:lvl4pPr algn="ctr" rtl="0" fontAlgn="base">
        <a:spcBef>
          <a:spcPct val="0"/>
        </a:spcBef>
        <a:spcAft>
          <a:spcPct val="0"/>
        </a:spcAft>
        <a:defRPr kumimoji="1" sz="3200">
          <a:solidFill>
            <a:schemeClr val="tx2"/>
          </a:solidFill>
          <a:latin typeface="Charcoal" pitchFamily="-112" charset="0"/>
          <a:ea typeface="ヒラギノ角ゴ Pro W6" charset="-128"/>
          <a:cs typeface="ヒラギノ角ゴ Pro W6" charset="-128"/>
        </a:defRPr>
      </a:lvl4pPr>
      <a:lvl5pPr algn="ctr" rtl="0" fontAlgn="base">
        <a:spcBef>
          <a:spcPct val="0"/>
        </a:spcBef>
        <a:spcAft>
          <a:spcPct val="0"/>
        </a:spcAft>
        <a:defRPr kumimoji="1" sz="3200">
          <a:solidFill>
            <a:schemeClr val="tx2"/>
          </a:solidFill>
          <a:latin typeface="Charcoal" pitchFamily="-112" charset="0"/>
          <a:ea typeface="ヒラギノ角ゴ Pro W6" charset="-128"/>
          <a:cs typeface="ヒラギノ角ゴ Pro W6" charset="-128"/>
        </a:defRPr>
      </a:lvl5pPr>
      <a:lvl6pPr marL="457200" algn="ctr" rtl="0" fontAlgn="base">
        <a:spcBef>
          <a:spcPct val="0"/>
        </a:spcBef>
        <a:spcAft>
          <a:spcPct val="0"/>
        </a:spcAft>
        <a:defRPr kumimoji="1" sz="3200">
          <a:solidFill>
            <a:schemeClr val="tx2"/>
          </a:solidFill>
          <a:latin typeface="Charcoal" pitchFamily="-112" charset="0"/>
          <a:ea typeface="ヒラギノ角ゴ Pro W6" charset="-128"/>
          <a:cs typeface="ヒラギノ角ゴ Pro W6" charset="-128"/>
        </a:defRPr>
      </a:lvl6pPr>
      <a:lvl7pPr marL="914400" algn="ctr" rtl="0" fontAlgn="base">
        <a:spcBef>
          <a:spcPct val="0"/>
        </a:spcBef>
        <a:spcAft>
          <a:spcPct val="0"/>
        </a:spcAft>
        <a:defRPr kumimoji="1" sz="3200">
          <a:solidFill>
            <a:schemeClr val="tx2"/>
          </a:solidFill>
          <a:latin typeface="Charcoal" pitchFamily="-112" charset="0"/>
          <a:ea typeface="ヒラギノ角ゴ Pro W6" charset="-128"/>
          <a:cs typeface="ヒラギノ角ゴ Pro W6" charset="-128"/>
        </a:defRPr>
      </a:lvl7pPr>
      <a:lvl8pPr marL="1371600" algn="ctr" rtl="0" fontAlgn="base">
        <a:spcBef>
          <a:spcPct val="0"/>
        </a:spcBef>
        <a:spcAft>
          <a:spcPct val="0"/>
        </a:spcAft>
        <a:defRPr kumimoji="1" sz="3200">
          <a:solidFill>
            <a:schemeClr val="tx2"/>
          </a:solidFill>
          <a:latin typeface="Charcoal" pitchFamily="-112" charset="0"/>
          <a:ea typeface="ヒラギノ角ゴ Pro W6" charset="-128"/>
          <a:cs typeface="ヒラギノ角ゴ Pro W6" charset="-128"/>
        </a:defRPr>
      </a:lvl8pPr>
      <a:lvl9pPr marL="1828800" algn="ctr" rtl="0" fontAlgn="base">
        <a:spcBef>
          <a:spcPct val="0"/>
        </a:spcBef>
        <a:spcAft>
          <a:spcPct val="0"/>
        </a:spcAft>
        <a:defRPr kumimoji="1" sz="3200">
          <a:solidFill>
            <a:schemeClr val="tx2"/>
          </a:solidFill>
          <a:latin typeface="Charcoal" pitchFamily="-112" charset="0"/>
          <a:ea typeface="ヒラギノ角ゴ Pro W6" charset="-128"/>
          <a:cs typeface="ヒラギノ角ゴ Pro W6" charset="-128"/>
        </a:defRPr>
      </a:lvl9pPr>
    </p:titleStyle>
    <p:bodyStyle>
      <a:lvl1pPr marL="533400" indent="-533400" algn="l" rtl="0" fontAlgn="base">
        <a:lnSpc>
          <a:spcPct val="80000"/>
        </a:lnSpc>
        <a:spcBef>
          <a:spcPct val="20000"/>
        </a:spcBef>
        <a:spcAft>
          <a:spcPct val="0"/>
        </a:spcAft>
        <a:buFont typeface="Times" pitchFamily="-106" charset="0"/>
        <a:buAutoNum type="arabicPeriod"/>
        <a:defRPr kumimoji="1" sz="2800">
          <a:solidFill>
            <a:schemeClr val="tx1"/>
          </a:solidFill>
          <a:latin typeface="+mn-lt"/>
          <a:ea typeface="+mn-ea"/>
          <a:cs typeface="+mn-cs"/>
        </a:defRPr>
      </a:lvl1pPr>
      <a:lvl2pPr marL="990600" indent="-533400" algn="l" rtl="0" fontAlgn="base">
        <a:lnSpc>
          <a:spcPct val="80000"/>
        </a:lnSpc>
        <a:spcBef>
          <a:spcPct val="20000"/>
        </a:spcBef>
        <a:spcAft>
          <a:spcPct val="0"/>
        </a:spcAft>
        <a:buSzPct val="75000"/>
        <a:buFont typeface="Wingdings" pitchFamily="-106" charset="2"/>
        <a:buChar char="l"/>
        <a:defRPr kumimoji="1" sz="2800">
          <a:solidFill>
            <a:schemeClr val="tx1"/>
          </a:solidFill>
          <a:latin typeface="+mn-lt"/>
          <a:ea typeface="+mn-ea"/>
          <a:cs typeface="+mn-cs"/>
        </a:defRPr>
      </a:lvl2pPr>
      <a:lvl3pPr marL="1371600" indent="-457200" algn="l" rtl="0" fontAlgn="base">
        <a:lnSpc>
          <a:spcPct val="80000"/>
        </a:lnSpc>
        <a:spcBef>
          <a:spcPct val="20000"/>
        </a:spcBef>
        <a:spcAft>
          <a:spcPct val="0"/>
        </a:spcAft>
        <a:buSzPct val="50000"/>
        <a:buFont typeface="Osaka" pitchFamily="-106" charset="-128"/>
        <a:buChar char="■"/>
        <a:defRPr kumimoji="1" sz="2400">
          <a:solidFill>
            <a:schemeClr val="tx1"/>
          </a:solidFill>
          <a:latin typeface="+mn-lt"/>
          <a:ea typeface="+mn-ea"/>
          <a:cs typeface="+mn-cs"/>
        </a:defRPr>
      </a:lvl3pPr>
      <a:lvl4pPr marL="1752600" indent="-381000" algn="l" rtl="0" fontAlgn="base">
        <a:lnSpc>
          <a:spcPct val="80000"/>
        </a:lnSpc>
        <a:spcBef>
          <a:spcPct val="20000"/>
        </a:spcBef>
        <a:spcAft>
          <a:spcPct val="0"/>
        </a:spcAft>
        <a:buChar char="–"/>
        <a:defRPr kumimoji="1" sz="2000">
          <a:solidFill>
            <a:schemeClr val="tx1"/>
          </a:solidFill>
          <a:latin typeface="+mn-lt"/>
          <a:ea typeface="+mn-ea"/>
          <a:cs typeface="+mn-cs"/>
        </a:defRPr>
      </a:lvl4pPr>
      <a:lvl5pPr marL="2209800" indent="-381000" algn="l" rtl="0" fontAlgn="base">
        <a:lnSpc>
          <a:spcPct val="80000"/>
        </a:lnSpc>
        <a:spcBef>
          <a:spcPct val="20000"/>
        </a:spcBef>
        <a:spcAft>
          <a:spcPct val="0"/>
        </a:spcAft>
        <a:buChar char="»"/>
        <a:defRPr kumimoji="1" sz="2000">
          <a:solidFill>
            <a:schemeClr val="tx1"/>
          </a:solidFill>
          <a:latin typeface="+mn-lt"/>
          <a:ea typeface="+mn-ea"/>
          <a:cs typeface="+mn-cs"/>
        </a:defRPr>
      </a:lvl5pPr>
      <a:lvl6pPr marL="2667000" indent="-381000" algn="l" rtl="0" fontAlgn="base">
        <a:lnSpc>
          <a:spcPct val="80000"/>
        </a:lnSpc>
        <a:spcBef>
          <a:spcPct val="20000"/>
        </a:spcBef>
        <a:spcAft>
          <a:spcPct val="0"/>
        </a:spcAft>
        <a:buChar char="»"/>
        <a:defRPr kumimoji="1" sz="2000">
          <a:solidFill>
            <a:schemeClr val="tx1"/>
          </a:solidFill>
          <a:latin typeface="+mn-lt"/>
          <a:ea typeface="+mn-ea"/>
          <a:cs typeface="+mn-cs"/>
        </a:defRPr>
      </a:lvl6pPr>
      <a:lvl7pPr marL="3124200" indent="-381000" algn="l" rtl="0" fontAlgn="base">
        <a:lnSpc>
          <a:spcPct val="80000"/>
        </a:lnSpc>
        <a:spcBef>
          <a:spcPct val="20000"/>
        </a:spcBef>
        <a:spcAft>
          <a:spcPct val="0"/>
        </a:spcAft>
        <a:buChar char="»"/>
        <a:defRPr kumimoji="1" sz="2000">
          <a:solidFill>
            <a:schemeClr val="tx1"/>
          </a:solidFill>
          <a:latin typeface="+mn-lt"/>
          <a:ea typeface="+mn-ea"/>
          <a:cs typeface="+mn-cs"/>
        </a:defRPr>
      </a:lvl7pPr>
      <a:lvl8pPr marL="3581400" indent="-381000" algn="l" rtl="0" fontAlgn="base">
        <a:lnSpc>
          <a:spcPct val="80000"/>
        </a:lnSpc>
        <a:spcBef>
          <a:spcPct val="20000"/>
        </a:spcBef>
        <a:spcAft>
          <a:spcPct val="0"/>
        </a:spcAft>
        <a:buChar char="»"/>
        <a:defRPr kumimoji="1" sz="2000">
          <a:solidFill>
            <a:schemeClr val="tx1"/>
          </a:solidFill>
          <a:latin typeface="+mn-lt"/>
          <a:ea typeface="+mn-ea"/>
          <a:cs typeface="+mn-cs"/>
        </a:defRPr>
      </a:lvl8pPr>
      <a:lvl9pPr marL="4038600" indent="-381000" algn="l" rtl="0" fontAlgn="base">
        <a:lnSpc>
          <a:spcPct val="80000"/>
        </a:lnSpc>
        <a:spcBef>
          <a:spcPct val="20000"/>
        </a:spcBef>
        <a:spcAft>
          <a:spcPct val="0"/>
        </a:spcAft>
        <a:buChar char="»"/>
        <a:defRPr kumimoji="1" sz="20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090634" y="152400"/>
            <a:ext cx="65532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 name="Picture 3" descr="belle2-logo.gif"/>
          <p:cNvPicPr>
            <a:picLocks noChangeAspect="1"/>
          </p:cNvPicPr>
          <p:nvPr userDrawn="1"/>
        </p:nvPicPr>
        <p:blipFill>
          <a:blip r:embed="rId7" cstate="print"/>
          <a:srcRect/>
          <a:stretch>
            <a:fillRect/>
          </a:stretch>
        </p:blipFill>
        <p:spPr bwMode="auto">
          <a:xfrm>
            <a:off x="0" y="0"/>
            <a:ext cx="1142976" cy="928668"/>
          </a:xfrm>
          <a:prstGeom prst="rect">
            <a:avLst/>
          </a:prstGeom>
          <a:noFill/>
          <a:ln w="9525">
            <a:noFill/>
            <a:miter lim="800000"/>
            <a:headEnd/>
            <a:tailEnd/>
          </a:ln>
        </p:spPr>
      </p:pic>
      <p:sp>
        <p:nvSpPr>
          <p:cNvPr id="12" name="TextBox 11"/>
          <p:cNvSpPr txBox="1"/>
          <p:nvPr userDrawn="1"/>
        </p:nvSpPr>
        <p:spPr bwMode="auto">
          <a:xfrm>
            <a:off x="7661590" y="714356"/>
            <a:ext cx="1494320" cy="246221"/>
          </a:xfrm>
          <a:prstGeom prst="rect">
            <a:avLst/>
          </a:prstGeom>
          <a:noFill/>
          <a:ln w="9525">
            <a:noFill/>
            <a:miter lim="800000"/>
            <a:headEnd/>
            <a:tailEnd/>
          </a:ln>
        </p:spPr>
        <p:txBody>
          <a:bodyPr wrap="none" rtlCol="0">
            <a:spAutoFit/>
          </a:bodyPr>
          <a:lstStyle/>
          <a:p>
            <a:r>
              <a:rPr lang="en-US" sz="1000" dirty="0" smtClean="0">
                <a:solidFill>
                  <a:schemeClr val="accent2"/>
                </a:solidFill>
                <a:latin typeface="Tahoma" pitchFamily="34" charset="0"/>
                <a:cs typeface="Tahoma" pitchFamily="34" charset="0"/>
              </a:rPr>
              <a:t>Gary</a:t>
            </a:r>
            <a:r>
              <a:rPr lang="en-US" sz="1000" baseline="0" dirty="0" smtClean="0">
                <a:solidFill>
                  <a:schemeClr val="accent2"/>
                </a:solidFill>
                <a:latin typeface="Tahoma" pitchFamily="34" charset="0"/>
                <a:cs typeface="Tahoma" pitchFamily="34" charset="0"/>
              </a:rPr>
              <a:t> S. Varner, Hawai’i</a:t>
            </a:r>
            <a:endParaRPr lang="en-US" sz="1000" dirty="0" smtClean="0">
              <a:solidFill>
                <a:schemeClr val="accent2"/>
              </a:solidFill>
              <a:latin typeface="Tahoma" pitchFamily="34" charset="0"/>
              <a:cs typeface="Tahoma" pitchFamily="34" charset="0"/>
            </a:endParaRPr>
          </a:p>
        </p:txBody>
      </p:sp>
      <p:sp>
        <p:nvSpPr>
          <p:cNvPr id="13" name="Slide Number Placeholder 3"/>
          <p:cNvSpPr>
            <a:spLocks noGrp="1"/>
          </p:cNvSpPr>
          <p:nvPr>
            <p:ph type="sldNum" sz="quarter" idx="4"/>
          </p:nvPr>
        </p:nvSpPr>
        <p:spPr>
          <a:xfrm>
            <a:off x="6143625" y="6492875"/>
            <a:ext cx="2928938" cy="365125"/>
          </a:xfrm>
          <a:prstGeom prst="rect">
            <a:avLst/>
          </a:prstGeom>
          <a:solidFill>
            <a:schemeClr val="bg1"/>
          </a:solidFill>
        </p:spPr>
        <p:txBody>
          <a:bodyPr/>
          <a:lstStyle>
            <a:lvl1pPr algn="r">
              <a:defRPr sz="1400" b="1">
                <a:solidFill>
                  <a:schemeClr val="tx1"/>
                </a:solidFill>
              </a:defRPr>
            </a:lvl1pPr>
          </a:lstStyle>
          <a:p>
            <a:pPr>
              <a:defRPr/>
            </a:pPr>
            <a:fld id="{BBC68DE6-A16F-473F-B7F9-0E72B4FE7B6E}" type="slidenum">
              <a:rPr lang="sl-SI" smtClean="0"/>
              <a:pPr>
                <a:defRPr/>
              </a:pPr>
              <a:t>&lt;#&gt;</a:t>
            </a:fld>
            <a:endParaRPr lang="sl-SI" dirty="0"/>
          </a:p>
        </p:txBody>
      </p:sp>
      <p:pic>
        <p:nvPicPr>
          <p:cNvPr id="8" name="Picture 1"/>
          <p:cNvPicPr>
            <a:picLocks noChangeAspect="1" noChangeArrowheads="1"/>
          </p:cNvPicPr>
          <p:nvPr userDrawn="1"/>
        </p:nvPicPr>
        <p:blipFill>
          <a:blip r:embed="rId8"/>
          <a:srcRect/>
          <a:stretch>
            <a:fillRect/>
          </a:stretch>
        </p:blipFill>
        <p:spPr bwMode="auto">
          <a:xfrm>
            <a:off x="7684004" y="0"/>
            <a:ext cx="1459996" cy="714355"/>
          </a:xfrm>
          <a:prstGeom prst="rect">
            <a:avLst/>
          </a:prstGeom>
          <a:noFill/>
          <a:ln w="9525">
            <a:noFill/>
            <a:miter lim="800000"/>
            <a:headEnd/>
            <a:tailEnd/>
          </a:ln>
          <a:effectLst/>
        </p:spPr>
      </p:pic>
    </p:spTree>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Lst>
  <p:hf hdr="0" ftr="0" dt="0"/>
  <p:txStyles>
    <p:titleStyle>
      <a:lvl1pPr algn="ctr" rtl="0" eaLnBrk="0" fontAlgn="base" hangingPunct="0">
        <a:spcBef>
          <a:spcPct val="0"/>
        </a:spcBef>
        <a:spcAft>
          <a:spcPct val="0"/>
        </a:spcAft>
        <a:defRPr sz="3200">
          <a:solidFill>
            <a:schemeClr val="accent2"/>
          </a:solidFill>
          <a:latin typeface="+mj-lt"/>
          <a:ea typeface="+mj-ea"/>
          <a:cs typeface="+mj-cs"/>
        </a:defRPr>
      </a:lvl1pPr>
      <a:lvl2pPr algn="ctr" rtl="0" eaLnBrk="0" fontAlgn="base" hangingPunct="0">
        <a:spcBef>
          <a:spcPct val="0"/>
        </a:spcBef>
        <a:spcAft>
          <a:spcPct val="0"/>
        </a:spcAft>
        <a:defRPr sz="3200">
          <a:solidFill>
            <a:schemeClr val="accent2"/>
          </a:solidFill>
          <a:latin typeface="Tahoma" pitchFamily="34" charset="0"/>
        </a:defRPr>
      </a:lvl2pPr>
      <a:lvl3pPr algn="ctr" rtl="0" eaLnBrk="0" fontAlgn="base" hangingPunct="0">
        <a:spcBef>
          <a:spcPct val="0"/>
        </a:spcBef>
        <a:spcAft>
          <a:spcPct val="0"/>
        </a:spcAft>
        <a:defRPr sz="3200">
          <a:solidFill>
            <a:schemeClr val="accent2"/>
          </a:solidFill>
          <a:latin typeface="Tahoma" pitchFamily="34" charset="0"/>
        </a:defRPr>
      </a:lvl3pPr>
      <a:lvl4pPr algn="ctr" rtl="0" eaLnBrk="0" fontAlgn="base" hangingPunct="0">
        <a:spcBef>
          <a:spcPct val="0"/>
        </a:spcBef>
        <a:spcAft>
          <a:spcPct val="0"/>
        </a:spcAft>
        <a:defRPr sz="3200">
          <a:solidFill>
            <a:schemeClr val="accent2"/>
          </a:solidFill>
          <a:latin typeface="Tahoma" pitchFamily="34" charset="0"/>
        </a:defRPr>
      </a:lvl4pPr>
      <a:lvl5pPr algn="ctr" rtl="0" eaLnBrk="0" fontAlgn="base" hangingPunct="0">
        <a:spcBef>
          <a:spcPct val="0"/>
        </a:spcBef>
        <a:spcAft>
          <a:spcPct val="0"/>
        </a:spcAft>
        <a:defRPr sz="3200">
          <a:solidFill>
            <a:schemeClr val="accent2"/>
          </a:solidFill>
          <a:latin typeface="Tahoma" pitchFamily="34" charset="0"/>
        </a:defRPr>
      </a:lvl5pPr>
      <a:lvl6pPr marL="457200" algn="ctr" rtl="0" fontAlgn="base">
        <a:spcBef>
          <a:spcPct val="0"/>
        </a:spcBef>
        <a:spcAft>
          <a:spcPct val="0"/>
        </a:spcAft>
        <a:defRPr sz="3200">
          <a:solidFill>
            <a:schemeClr val="accent2"/>
          </a:solidFill>
          <a:latin typeface="Tahoma" pitchFamily="34" charset="0"/>
        </a:defRPr>
      </a:lvl6pPr>
      <a:lvl7pPr marL="914400" algn="ctr" rtl="0" fontAlgn="base">
        <a:spcBef>
          <a:spcPct val="0"/>
        </a:spcBef>
        <a:spcAft>
          <a:spcPct val="0"/>
        </a:spcAft>
        <a:defRPr sz="3200">
          <a:solidFill>
            <a:schemeClr val="accent2"/>
          </a:solidFill>
          <a:latin typeface="Tahoma" pitchFamily="34" charset="0"/>
        </a:defRPr>
      </a:lvl7pPr>
      <a:lvl8pPr marL="1371600" algn="ctr" rtl="0" fontAlgn="base">
        <a:spcBef>
          <a:spcPct val="0"/>
        </a:spcBef>
        <a:spcAft>
          <a:spcPct val="0"/>
        </a:spcAft>
        <a:defRPr sz="3200">
          <a:solidFill>
            <a:schemeClr val="accent2"/>
          </a:solidFill>
          <a:latin typeface="Tahoma" pitchFamily="34" charset="0"/>
        </a:defRPr>
      </a:lvl8pPr>
      <a:lvl9pPr marL="1828800" algn="ctr" rtl="0" fontAlgn="base">
        <a:spcBef>
          <a:spcPct val="0"/>
        </a:spcBef>
        <a:spcAft>
          <a:spcPct val="0"/>
        </a:spcAft>
        <a:defRPr sz="3200">
          <a:solidFill>
            <a:schemeClr val="accent2"/>
          </a:solidFill>
          <a:latin typeface="Tahoma" pitchFamily="34" charset="0"/>
        </a:defRPr>
      </a:lvl9pPr>
    </p:titleStyle>
    <p:bodyStyle>
      <a:lvl1pPr marL="342900" indent="-342900" algn="l" rtl="0" eaLnBrk="0" fontAlgn="base" hangingPunct="0">
        <a:spcBef>
          <a:spcPct val="20000"/>
        </a:spcBef>
        <a:spcAft>
          <a:spcPct val="0"/>
        </a:spcAft>
        <a:buChar char="•"/>
        <a:defRPr sz="3200">
          <a:solidFill>
            <a:schemeClr val="accent2"/>
          </a:solidFill>
          <a:latin typeface="+mn-lt"/>
          <a:ea typeface="+mn-ea"/>
          <a:cs typeface="+mn-cs"/>
        </a:defRPr>
      </a:lvl1pPr>
      <a:lvl2pPr marL="742950" indent="-285750" algn="l" rtl="0" eaLnBrk="0" fontAlgn="base" hangingPunct="0">
        <a:spcBef>
          <a:spcPct val="20000"/>
        </a:spcBef>
        <a:spcAft>
          <a:spcPct val="0"/>
        </a:spcAft>
        <a:buChar char="–"/>
        <a:defRPr sz="2800">
          <a:solidFill>
            <a:schemeClr val="accent2"/>
          </a:solidFill>
          <a:latin typeface="+mn-lt"/>
        </a:defRPr>
      </a:lvl2pPr>
      <a:lvl3pPr marL="1143000" indent="-228600" algn="l" rtl="0" eaLnBrk="0" fontAlgn="base" hangingPunct="0">
        <a:spcBef>
          <a:spcPct val="20000"/>
        </a:spcBef>
        <a:spcAft>
          <a:spcPct val="0"/>
        </a:spcAft>
        <a:buChar char="•"/>
        <a:defRPr sz="2400">
          <a:solidFill>
            <a:schemeClr val="accent2"/>
          </a:solidFill>
          <a:latin typeface="+mn-lt"/>
        </a:defRPr>
      </a:lvl3pPr>
      <a:lvl4pPr marL="1600200" indent="-228600" algn="l" rtl="0" eaLnBrk="0" fontAlgn="base" hangingPunct="0">
        <a:spcBef>
          <a:spcPct val="20000"/>
        </a:spcBef>
        <a:spcAft>
          <a:spcPct val="0"/>
        </a:spcAft>
        <a:buChar char="–"/>
        <a:defRPr sz="2000">
          <a:solidFill>
            <a:schemeClr val="accent2"/>
          </a:solidFill>
          <a:latin typeface="+mn-lt"/>
        </a:defRPr>
      </a:lvl4pPr>
      <a:lvl5pPr marL="2057400" indent="-228600" algn="l" rtl="0" eaLnBrk="0" fontAlgn="base" hangingPunct="0">
        <a:spcBef>
          <a:spcPct val="20000"/>
        </a:spcBef>
        <a:spcAft>
          <a:spcPct val="0"/>
        </a:spcAft>
        <a:buChar char="»"/>
        <a:defRPr sz="2000">
          <a:solidFill>
            <a:schemeClr val="accent2"/>
          </a:solidFill>
          <a:latin typeface="+mn-lt"/>
        </a:defRPr>
      </a:lvl5pPr>
      <a:lvl6pPr marL="2514600" indent="-228600" algn="l" rtl="0" fontAlgn="base">
        <a:spcBef>
          <a:spcPct val="20000"/>
        </a:spcBef>
        <a:spcAft>
          <a:spcPct val="0"/>
        </a:spcAft>
        <a:buChar char="»"/>
        <a:defRPr sz="2000">
          <a:solidFill>
            <a:schemeClr val="accent2"/>
          </a:solidFill>
          <a:latin typeface="+mn-lt"/>
        </a:defRPr>
      </a:lvl6pPr>
      <a:lvl7pPr marL="2971800" indent="-228600" algn="l" rtl="0" fontAlgn="base">
        <a:spcBef>
          <a:spcPct val="20000"/>
        </a:spcBef>
        <a:spcAft>
          <a:spcPct val="0"/>
        </a:spcAft>
        <a:buChar char="»"/>
        <a:defRPr sz="2000">
          <a:solidFill>
            <a:schemeClr val="accent2"/>
          </a:solidFill>
          <a:latin typeface="+mn-lt"/>
        </a:defRPr>
      </a:lvl7pPr>
      <a:lvl8pPr marL="3429000" indent="-228600" algn="l" rtl="0" fontAlgn="base">
        <a:spcBef>
          <a:spcPct val="20000"/>
        </a:spcBef>
        <a:spcAft>
          <a:spcPct val="0"/>
        </a:spcAft>
        <a:buChar char="»"/>
        <a:defRPr sz="2000">
          <a:solidFill>
            <a:schemeClr val="accent2"/>
          </a:solidFill>
          <a:latin typeface="+mn-lt"/>
        </a:defRPr>
      </a:lvl8pPr>
      <a:lvl9pPr marL="3886200" indent="-228600" algn="l" rtl="0" fontAlgn="base">
        <a:spcBef>
          <a:spcPct val="20000"/>
        </a:spcBef>
        <a:spcAft>
          <a:spcPct val="0"/>
        </a:spcAft>
        <a:buChar char="»"/>
        <a:defRPr sz="2000">
          <a:solidFill>
            <a:schemeClr val="accent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770219"/>
          </a:xfrm>
          <a:prstGeom prst="rect">
            <a:avLst/>
          </a:prstGeom>
        </p:spPr>
        <p:txBody>
          <a:bodyPr vert="horz" lIns="91440" tIns="45720" rIns="91440" bIns="45720" rtlCol="0" anchor="ctr">
            <a:normAutofit/>
          </a:bodyPr>
          <a:lstStyle/>
          <a:p>
            <a:r>
              <a:rPr lang="ja-JP" altLang="en-US" dirty="0" smtClean="0"/>
              <a:t>マスタ タイトルの書式設定</a:t>
            </a:r>
            <a:endParaRPr lang="ja-JP" altLang="en-US" dirty="0"/>
          </a:p>
        </p:txBody>
      </p:sp>
      <p:sp>
        <p:nvSpPr>
          <p:cNvPr id="3" name="テキスト プレースホルダ 2"/>
          <p:cNvSpPr>
            <a:spLocks noGrp="1"/>
          </p:cNvSpPr>
          <p:nvPr>
            <p:ph type="body" idx="1"/>
          </p:nvPr>
        </p:nvSpPr>
        <p:spPr>
          <a:xfrm>
            <a:off x="457200" y="1225004"/>
            <a:ext cx="8229600" cy="5131346"/>
          </a:xfrm>
          <a:prstGeom prst="rect">
            <a:avLst/>
          </a:prstGeom>
        </p:spPr>
        <p:txBody>
          <a:bodyPr vert="horz" lIns="91440" tIns="45720" rIns="91440" bIns="45720" rtlCol="0">
            <a:normAutofit/>
          </a:body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
        <p:nvSpPr>
          <p:cNvPr id="4" name="日付プレースホルダ 3"/>
          <p:cNvSpPr>
            <a:spLocks noGrp="1"/>
          </p:cNvSpPr>
          <p:nvPr>
            <p:ph type="dt" sz="half" idx="2"/>
          </p:nvPr>
        </p:nvSpPr>
        <p:spPr>
          <a:xfrm>
            <a:off x="457200" y="6437250"/>
            <a:ext cx="2133600" cy="365125"/>
          </a:xfrm>
          <a:prstGeom prst="rect">
            <a:avLst/>
          </a:prstGeom>
        </p:spPr>
        <p:txBody>
          <a:bodyPr vert="horz" lIns="91440" tIns="45720" rIns="91440" bIns="45720" rtlCol="0" anchor="ctr"/>
          <a:lstStyle>
            <a:lvl1pPr algn="l">
              <a:defRPr sz="1000">
                <a:solidFill>
                  <a:srgbClr val="0000FF"/>
                </a:solidFill>
              </a:defRPr>
            </a:lvl1pPr>
          </a:lstStyle>
          <a:p>
            <a:fld id="{61B6BADD-C02D-D645-9847-EED1458D1B6D}" type="datetime1">
              <a:rPr lang="ja-JP" altLang="en-US" smtClean="0"/>
              <a:pPr/>
              <a:t>2011/10/19</a:t>
            </a:fld>
            <a:endParaRPr lang="ja-JP" altLang="en-US"/>
          </a:p>
        </p:txBody>
      </p:sp>
      <p:sp>
        <p:nvSpPr>
          <p:cNvPr id="5" name="フッター プレースホルダ 4"/>
          <p:cNvSpPr>
            <a:spLocks noGrp="1"/>
          </p:cNvSpPr>
          <p:nvPr>
            <p:ph type="ftr" sz="quarter" idx="3"/>
          </p:nvPr>
        </p:nvSpPr>
        <p:spPr>
          <a:xfrm>
            <a:off x="3124200" y="6437250"/>
            <a:ext cx="2895600" cy="365125"/>
          </a:xfrm>
          <a:prstGeom prst="rect">
            <a:avLst/>
          </a:prstGeom>
        </p:spPr>
        <p:txBody>
          <a:bodyPr vert="horz" lIns="91440" tIns="45720" rIns="91440" bIns="45720" rtlCol="0" anchor="ctr"/>
          <a:lstStyle>
            <a:lvl1pPr algn="ctr">
              <a:defRPr sz="1000">
                <a:solidFill>
                  <a:srgbClr val="0000FF"/>
                </a:solidFill>
              </a:defRPr>
            </a:lvl1pPr>
          </a:lstStyle>
          <a:p>
            <a:r>
              <a:rPr lang="en-US" altLang="ja-JP" smtClean="0"/>
              <a:t>2011. 9. 14</a:t>
            </a:r>
            <a:r>
              <a:rPr lang="ja-JP" altLang="en-US" smtClean="0"/>
              <a:t>　加速器報告（建設）　赤井</a:t>
            </a:r>
            <a:endParaRPr lang="ja-JP" altLang="en-US"/>
          </a:p>
        </p:txBody>
      </p:sp>
      <p:sp>
        <p:nvSpPr>
          <p:cNvPr id="6" name="スライド番号プレースホルダ 5"/>
          <p:cNvSpPr>
            <a:spLocks noGrp="1"/>
          </p:cNvSpPr>
          <p:nvPr>
            <p:ph type="sldNum" sz="quarter" idx="4"/>
          </p:nvPr>
        </p:nvSpPr>
        <p:spPr>
          <a:xfrm>
            <a:off x="6553200" y="6437250"/>
            <a:ext cx="2133600" cy="365125"/>
          </a:xfrm>
          <a:prstGeom prst="rect">
            <a:avLst/>
          </a:prstGeom>
        </p:spPr>
        <p:txBody>
          <a:bodyPr vert="horz" lIns="91440" tIns="45720" rIns="91440" bIns="45720" rtlCol="0" anchor="ctr"/>
          <a:lstStyle>
            <a:lvl1pPr algn="r">
              <a:defRPr sz="1000">
                <a:solidFill>
                  <a:srgbClr val="0000FF"/>
                </a:solidFill>
              </a:defRPr>
            </a:lvl1pPr>
          </a:lstStyle>
          <a:p>
            <a:fld id="{D68E236F-E274-2A44-AA7E-A2F48A4E2ECF}" type="slidenum">
              <a:rPr lang="ja-JP" altLang="en-US" smtClean="0"/>
              <a:pPr/>
              <a:t>&lt;#&gt;</a:t>
            </a:fld>
            <a:endParaRPr lang="ja-JP" altLang="en-US"/>
          </a:p>
        </p:txBody>
      </p:sp>
    </p:spTree>
  </p:cSld>
  <p:clrMap bg1="lt1" tx1="dk1" bg2="lt2" tx2="dk2" accent1="accent1" accent2="accent2" accent3="accent3" accent4="accent4" accent5="accent5" accent6="accent6" hlink="hlink" folHlink="folHlink"/>
  <p:sldLayoutIdLst>
    <p:sldLayoutId id="2147484005" r:id="rId1"/>
  </p:sldLayoutIdLst>
  <p:hf hdr="0" dt="0"/>
  <p:txStyles>
    <p:titleStyle>
      <a:lvl1pPr algn="ctr" defTabSz="457200" rtl="0" eaLnBrk="1" latinLnBrk="0" hangingPunct="1">
        <a:spcBef>
          <a:spcPct val="0"/>
        </a:spcBef>
        <a:buNone/>
        <a:defRPr kumimoji="1" sz="3600" kern="1200">
          <a:solidFill>
            <a:srgbClr val="0000FF"/>
          </a:solidFill>
          <a:latin typeface="Osaka"/>
          <a:ea typeface="Osaka"/>
          <a:cs typeface="Osaka"/>
        </a:defRPr>
      </a:lvl1pPr>
    </p:titleStyle>
    <p:bodyStyle>
      <a:lvl1pPr marL="342900" indent="-342900" algn="l" defTabSz="457200" rtl="0" eaLnBrk="1" latinLnBrk="0" hangingPunct="1">
        <a:spcBef>
          <a:spcPct val="20000"/>
        </a:spcBef>
        <a:buFont typeface="Arial"/>
        <a:buChar char="•"/>
        <a:defRPr kumimoji="1" sz="2400" kern="1200">
          <a:solidFill>
            <a:schemeClr val="tx1"/>
          </a:solidFill>
          <a:latin typeface="Osaka"/>
          <a:ea typeface="Osaka"/>
          <a:cs typeface="Osaka"/>
        </a:defRPr>
      </a:lvl1pPr>
      <a:lvl2pPr marL="742950" indent="-285750" algn="l" defTabSz="457200" rtl="0" eaLnBrk="1" latinLnBrk="0" hangingPunct="1">
        <a:spcBef>
          <a:spcPct val="20000"/>
        </a:spcBef>
        <a:buFont typeface="Arial"/>
        <a:buChar char="–"/>
        <a:defRPr kumimoji="1" sz="1800" kern="1200">
          <a:solidFill>
            <a:srgbClr val="0000FF"/>
          </a:solidFill>
          <a:latin typeface="Osaka"/>
          <a:ea typeface="Osaka"/>
          <a:cs typeface="Osaka"/>
        </a:defRPr>
      </a:lvl2pPr>
      <a:lvl3pPr marL="1143000" indent="-228600" algn="l" defTabSz="457200" rtl="0" eaLnBrk="1" latinLnBrk="0" hangingPunct="1">
        <a:spcBef>
          <a:spcPct val="20000"/>
        </a:spcBef>
        <a:buFont typeface="Arial"/>
        <a:buChar char="•"/>
        <a:defRPr kumimoji="1" sz="1400" kern="1200">
          <a:solidFill>
            <a:schemeClr val="tx1"/>
          </a:solidFill>
          <a:latin typeface="Osaka"/>
          <a:ea typeface="Osaka"/>
          <a:cs typeface="Osaka"/>
        </a:defRPr>
      </a:lvl3pPr>
      <a:lvl4pPr marL="1600200" indent="-228600" algn="l" defTabSz="457200" rtl="0" eaLnBrk="1" latinLnBrk="0" hangingPunct="1">
        <a:spcBef>
          <a:spcPct val="20000"/>
        </a:spcBef>
        <a:buFont typeface="Arial"/>
        <a:buChar char="–"/>
        <a:defRPr kumimoji="1" sz="1200" kern="1200">
          <a:solidFill>
            <a:schemeClr val="tx1"/>
          </a:solidFill>
          <a:latin typeface="Osaka"/>
          <a:ea typeface="Osaka"/>
          <a:cs typeface="Osaka"/>
        </a:defRPr>
      </a:lvl4pPr>
      <a:lvl5pPr marL="2057400" indent="-228600" algn="l" defTabSz="457200" rtl="0" eaLnBrk="1" latinLnBrk="0" hangingPunct="1">
        <a:spcBef>
          <a:spcPct val="20000"/>
        </a:spcBef>
        <a:buFont typeface="Arial"/>
        <a:buChar char="»"/>
        <a:defRPr kumimoji="1" sz="1000" kern="1200">
          <a:solidFill>
            <a:schemeClr val="tx1"/>
          </a:solidFill>
          <a:latin typeface="Osaka"/>
          <a:ea typeface="Osaka"/>
          <a:cs typeface="Osaka"/>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pattFill prst="ltHorz">
          <a:fgClr>
            <a:schemeClr val="bg2"/>
          </a:fgClr>
          <a:bgClr>
            <a:schemeClr val="bg1"/>
          </a:bgClr>
        </a:pattFill>
        <a:effectLst/>
      </p:bgPr>
    </p:bg>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bwMode="auto">
          <a:xfrm>
            <a:off x="574675" y="304800"/>
            <a:ext cx="8001000" cy="12160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ja-JP" altLang="en-US" smtClean="0"/>
              <a:t>マスタ タイトルの書式設定</a:t>
            </a:r>
          </a:p>
        </p:txBody>
      </p:sp>
      <p:sp>
        <p:nvSpPr>
          <p:cNvPr id="233475" name="Rectangle 3"/>
          <p:cNvSpPr>
            <a:spLocks noGrp="1" noChangeArrowheads="1"/>
          </p:cNvSpPr>
          <p:nvPr>
            <p:ph type="body" idx="1"/>
          </p:nvPr>
        </p:nvSpPr>
        <p:spPr bwMode="auto">
          <a:xfrm>
            <a:off x="566738" y="1752600"/>
            <a:ext cx="8001000" cy="426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233476" name="AutoShape 4"/>
          <p:cNvSpPr>
            <a:spLocks noChangeArrowheads="1"/>
          </p:cNvSpPr>
          <p:nvPr/>
        </p:nvSpPr>
        <p:spPr bwMode="auto">
          <a:xfrm>
            <a:off x="609600" y="1566863"/>
            <a:ext cx="7958138" cy="109537"/>
          </a:xfrm>
          <a:custGeom>
            <a:avLst/>
            <a:gdLst>
              <a:gd name="G0" fmla="+- 585 0 0"/>
            </a:gdLst>
            <a:ahLst/>
            <a:cxnLst>
              <a:cxn ang="0">
                <a:pos x="0" y="0"/>
              </a:cxn>
              <a:cxn ang="0">
                <a:pos x="585" y="0"/>
              </a:cxn>
              <a:cxn ang="0">
                <a:pos x="585" y="1000"/>
              </a:cxn>
              <a:cxn ang="0">
                <a:pos x="0" y="1000"/>
              </a:cxn>
              <a:cxn ang="0">
                <a:pos x="0" y="0"/>
              </a:cxn>
              <a:cxn ang="0">
                <a:pos x="1000" y="0"/>
              </a:cxn>
            </a:cxnLst>
            <a:rect l="0" t="0" r="r" b="b"/>
            <a:pathLst>
              <a:path w="1000" h="1000" stroke="0">
                <a:moveTo>
                  <a:pt x="0" y="0"/>
                </a:moveTo>
                <a:lnTo>
                  <a:pt x="585" y="0"/>
                </a:lnTo>
                <a:lnTo>
                  <a:pt x="585"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endParaRPr kumimoji="0" lang="ja-JP" altLang="en-US">
              <a:latin typeface="Times New Roman" pitchFamily="18" charset="0"/>
            </a:endParaRPr>
          </a:p>
        </p:txBody>
      </p:sp>
      <p:sp>
        <p:nvSpPr>
          <p:cNvPr id="233477" name="Line 5"/>
          <p:cNvSpPr>
            <a:spLocks noChangeShapeType="1"/>
          </p:cNvSpPr>
          <p:nvPr/>
        </p:nvSpPr>
        <p:spPr bwMode="auto">
          <a:xfrm flipV="1">
            <a:off x="609600" y="6172200"/>
            <a:ext cx="7924800" cy="0"/>
          </a:xfrm>
          <a:prstGeom prst="line">
            <a:avLst/>
          </a:prstGeom>
          <a:noFill/>
          <a:ln w="3175">
            <a:solidFill>
              <a:schemeClr val="accent2"/>
            </a:solidFill>
            <a:round/>
            <a:headEnd/>
            <a:tailEnd/>
          </a:ln>
          <a:effectLst/>
        </p:spPr>
        <p:txBody>
          <a:bodyPr/>
          <a:lstStyle/>
          <a:p>
            <a:endParaRPr lang="en-US"/>
          </a:p>
        </p:txBody>
      </p:sp>
      <p:sp>
        <p:nvSpPr>
          <p:cNvPr id="233478" name="Rectangle 6"/>
          <p:cNvSpPr>
            <a:spLocks noGrp="1" noChangeArrowheads="1"/>
          </p:cNvSpPr>
          <p:nvPr>
            <p:ph type="dt" sz="half" idx="2"/>
          </p:nvPr>
        </p:nvSpPr>
        <p:spPr bwMode="auto">
          <a:xfrm>
            <a:off x="6096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200">
                <a:latin typeface="+mn-lt"/>
              </a:defRPr>
            </a:lvl1pPr>
          </a:lstStyle>
          <a:p>
            <a:fld id="{4C7098D5-784C-4F00-A261-99C06AAEB320}" type="datetimeFigureOut">
              <a:rPr lang="ja-JP" altLang="en-US"/>
              <a:pPr/>
              <a:t>2011/10/19</a:t>
            </a:fld>
            <a:endParaRPr lang="en-US" altLang="ja-JP"/>
          </a:p>
        </p:txBody>
      </p:sp>
      <p:sp>
        <p:nvSpPr>
          <p:cNvPr id="233479" name="Rectangle 7"/>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200">
                <a:latin typeface="+mn-lt"/>
              </a:defRPr>
            </a:lvl1pPr>
          </a:lstStyle>
          <a:p>
            <a:endParaRPr lang="en-US" altLang="ja-JP"/>
          </a:p>
        </p:txBody>
      </p:sp>
      <p:sp>
        <p:nvSpPr>
          <p:cNvPr id="233480" name="Rectangle 8"/>
          <p:cNvSpPr>
            <a:spLocks noGrp="1" noChangeArrowheads="1"/>
          </p:cNvSpPr>
          <p:nvPr>
            <p:ph type="sldNum" sz="quarter" idx="4"/>
          </p:nvPr>
        </p:nvSpPr>
        <p:spPr bwMode="auto">
          <a:xfrm>
            <a:off x="65532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200">
                <a:latin typeface="+mn-lt"/>
              </a:defRPr>
            </a:lvl1pPr>
          </a:lstStyle>
          <a:p>
            <a:fld id="{AD3F075C-6C85-4DD6-AFEB-673A5089945A}" type="slidenum">
              <a:rPr lang="ja-JP" altLang="en-US"/>
              <a:pPr/>
              <a:t>&lt;#&gt;</a:t>
            </a:fld>
            <a:endParaRPr lang="en-US" altLang="ja-JP"/>
          </a:p>
        </p:txBody>
      </p:sp>
    </p:spTree>
  </p:cSld>
  <p:clrMap bg1="lt1" tx1="dk1" bg2="lt2" tx2="dk2" accent1="accent1" accent2="accent2" accent3="accent3" accent4="accent4" accent5="accent5" accent6="accent6" hlink="hlink" folHlink="folHlink"/>
  <p:sldLayoutIdLst>
    <p:sldLayoutId id="2147483684" r:id="rId1"/>
    <p:sldLayoutId id="2147483897" r:id="rId2"/>
  </p:sldLayoutIdLst>
  <p:timing>
    <p:tnLst>
      <p:par>
        <p:cTn id="1" dur="indefinite" restart="never" nodeType="tmRoot"/>
      </p:par>
    </p:tnLst>
  </p:timing>
  <p:txStyles>
    <p:titleStyle>
      <a:lvl1pPr algn="l" rtl="0" fontAlgn="base">
        <a:spcBef>
          <a:spcPct val="0"/>
        </a:spcBef>
        <a:spcAft>
          <a:spcPct val="0"/>
        </a:spcAft>
        <a:defRPr kumimoji="1" sz="3800">
          <a:solidFill>
            <a:schemeClr val="tx2"/>
          </a:solidFill>
          <a:latin typeface="+mj-lt"/>
          <a:ea typeface="+mj-ea"/>
          <a:cs typeface="+mj-cs"/>
        </a:defRPr>
      </a:lvl1pPr>
      <a:lvl2pPr algn="l" rtl="0" fontAlgn="base">
        <a:spcBef>
          <a:spcPct val="0"/>
        </a:spcBef>
        <a:spcAft>
          <a:spcPct val="0"/>
        </a:spcAft>
        <a:defRPr kumimoji="1" sz="3800">
          <a:solidFill>
            <a:schemeClr val="tx2"/>
          </a:solidFill>
          <a:latin typeface="Verdana" pitchFamily="34" charset="0"/>
          <a:ea typeface="ＭＳ Ｐゴシック" pitchFamily="50" charset="-128"/>
        </a:defRPr>
      </a:lvl2pPr>
      <a:lvl3pPr algn="l" rtl="0" fontAlgn="base">
        <a:spcBef>
          <a:spcPct val="0"/>
        </a:spcBef>
        <a:spcAft>
          <a:spcPct val="0"/>
        </a:spcAft>
        <a:defRPr kumimoji="1" sz="3800">
          <a:solidFill>
            <a:schemeClr val="tx2"/>
          </a:solidFill>
          <a:latin typeface="Verdana" pitchFamily="34" charset="0"/>
          <a:ea typeface="ＭＳ Ｐゴシック" pitchFamily="50" charset="-128"/>
        </a:defRPr>
      </a:lvl3pPr>
      <a:lvl4pPr algn="l" rtl="0" fontAlgn="base">
        <a:spcBef>
          <a:spcPct val="0"/>
        </a:spcBef>
        <a:spcAft>
          <a:spcPct val="0"/>
        </a:spcAft>
        <a:defRPr kumimoji="1" sz="3800">
          <a:solidFill>
            <a:schemeClr val="tx2"/>
          </a:solidFill>
          <a:latin typeface="Verdana" pitchFamily="34" charset="0"/>
          <a:ea typeface="ＭＳ Ｐゴシック" pitchFamily="50" charset="-128"/>
        </a:defRPr>
      </a:lvl4pPr>
      <a:lvl5pPr algn="l" rtl="0" fontAlgn="base">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p:titleStyle>
    <p:bodyStyle>
      <a:lvl1pPr marL="469900" indent="-469900" algn="l" rtl="0" fontAlgn="base">
        <a:spcBef>
          <a:spcPct val="20000"/>
        </a:spcBef>
        <a:spcAft>
          <a:spcPct val="0"/>
        </a:spcAft>
        <a:buClr>
          <a:schemeClr val="accent2"/>
        </a:buClr>
        <a:buFont typeface="Wingdings" pitchFamily="2" charset="2"/>
        <a:buChar char="o"/>
        <a:defRPr kumimoji="1" sz="3000">
          <a:solidFill>
            <a:schemeClr val="tx1"/>
          </a:solidFill>
          <a:latin typeface="+mn-lt"/>
          <a:ea typeface="+mn-ea"/>
          <a:cs typeface="+mn-cs"/>
        </a:defRPr>
      </a:lvl1pPr>
      <a:lvl2pPr marL="908050" indent="-436563" algn="l" rtl="0" fontAlgn="base">
        <a:spcBef>
          <a:spcPct val="20000"/>
        </a:spcBef>
        <a:spcAft>
          <a:spcPct val="0"/>
        </a:spcAft>
        <a:buClr>
          <a:schemeClr val="accent2"/>
        </a:buClr>
        <a:buFont typeface="Wingdings" pitchFamily="2" charset="2"/>
        <a:buChar char="n"/>
        <a:defRPr kumimoji="1" sz="2600">
          <a:solidFill>
            <a:schemeClr val="tx1"/>
          </a:solidFill>
          <a:latin typeface="+mn-lt"/>
          <a:ea typeface="+mn-ea"/>
        </a:defRPr>
      </a:lvl2pPr>
      <a:lvl3pPr marL="1304925" indent="-395288" algn="l" rtl="0" fontAlgn="base">
        <a:spcBef>
          <a:spcPct val="20000"/>
        </a:spcBef>
        <a:spcAft>
          <a:spcPct val="0"/>
        </a:spcAft>
        <a:buClr>
          <a:schemeClr val="accent2"/>
        </a:buClr>
        <a:buFont typeface="Wingdings" pitchFamily="2" charset="2"/>
        <a:buChar char="o"/>
        <a:defRPr kumimoji="1" sz="2300">
          <a:solidFill>
            <a:schemeClr val="tx1"/>
          </a:solidFill>
          <a:latin typeface="+mn-lt"/>
          <a:ea typeface="+mn-ea"/>
        </a:defRPr>
      </a:lvl3pPr>
      <a:lvl4pPr marL="1693863" indent="-387350" algn="l" rtl="0" fontAlgn="base">
        <a:spcBef>
          <a:spcPct val="20000"/>
        </a:spcBef>
        <a:spcAft>
          <a:spcPct val="0"/>
        </a:spcAft>
        <a:buClr>
          <a:schemeClr val="accent2"/>
        </a:buClr>
        <a:buFont typeface="Wingdings" pitchFamily="2" charset="2"/>
        <a:buChar char="n"/>
        <a:defRPr kumimoji="1" sz="2000">
          <a:solidFill>
            <a:schemeClr val="tx1"/>
          </a:solidFill>
          <a:latin typeface="+mn-lt"/>
          <a:ea typeface="+mn-ea"/>
        </a:defRPr>
      </a:lvl4pPr>
      <a:lvl5pPr marL="20939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ja-JP" altLang="en-US" smtClean="0"/>
              <a:t>マスタ タイトルの書式設定</a:t>
            </a:r>
            <a:endParaRPr 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ja-JP"/>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ja-JP"/>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B8CB43BA-3B04-40DD-A92C-876809C1CFBC}" type="slidenum">
              <a:rPr lang="en-US" altLang="ja-JP" smtClean="0"/>
              <a:pPr>
                <a:defRPr/>
              </a:pPr>
              <a:t>&lt;#&gt;</a:t>
            </a:fld>
            <a:endParaRPr lang="en-US" altLang="ja-JP"/>
          </a:p>
        </p:txBody>
      </p:sp>
    </p:spTree>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4001"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ja-JP" altLang="en-US" smtClean="0"/>
              <a:t>マスタ タイトルの書式設定</a:t>
            </a:r>
            <a:endParaRPr 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ja-JP"/>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ja-JP"/>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B8CB43BA-3B04-40DD-A92C-876809C1CFBC}" type="slidenum">
              <a:rPr lang="en-US" altLang="ja-JP" smtClean="0"/>
              <a:pPr>
                <a:defRPr/>
              </a:pPr>
              <a:t>&lt;#&gt;</a:t>
            </a:fld>
            <a:endParaRPr lang="en-US" altLang="ja-JP"/>
          </a:p>
        </p:txBody>
      </p:sp>
    </p:spTree>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4002"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ja-JP" altLang="en-US" smtClean="0"/>
              <a:t>マスタ タイトルの書式設定</a:t>
            </a:r>
            <a:endParaRPr 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ja-JP"/>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ja-JP"/>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6D0E57-9450-4453-90EC-8AC8C6154595}" type="slidenum">
              <a:rPr lang="en-US" altLang="ja-JP" smtClean="0"/>
              <a:pPr/>
              <a:t>&lt;#&gt;</a:t>
            </a:fld>
            <a:endParaRPr lang="en-US" altLang="ja-JP"/>
          </a:p>
        </p:txBody>
      </p:sp>
    </p:spTree>
  </p:cSld>
  <p:clrMap bg1="lt1" tx1="dk1" bg2="lt2" tx2="dk2" accent1="accent1" accent2="accent2" accent3="accent3" accent4="accent4" accent5="accent5" accent6="accent6" hlink="hlink" folHlink="folHlink"/>
  <p:sldLayoutIdLst>
    <p:sldLayoutId id="2147483882" r:id="rId1"/>
    <p:sldLayoutId id="2147483891" r:id="rId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a:effectLst/>
        </p:spPr>
        <p:txBody>
          <a:bodyPr wrap="none" anchor="ctr"/>
          <a:lstStyle/>
          <a:p>
            <a:pPr>
              <a:defRPr/>
            </a:pPr>
            <a:endParaRPr lang="ja-JP" altLang="en-US">
              <a:latin typeface="Arial" charset="0"/>
            </a:endParaRPr>
          </a:p>
        </p:txBody>
      </p:sp>
      <p:sp>
        <p:nvSpPr>
          <p:cNvPr id="54275" name="Rectangle 3"/>
          <p:cNvSpPr>
            <a:spLocks noChangeArrowheads="1"/>
          </p:cNvSpPr>
          <p:nvPr/>
        </p:nvSpPr>
        <p:spPr bwMode="auto">
          <a:xfrm>
            <a:off x="0" y="925513"/>
            <a:ext cx="9144000" cy="44450"/>
          </a:xfrm>
          <a:prstGeom prst="rect">
            <a:avLst/>
          </a:prstGeom>
          <a:solidFill>
            <a:schemeClr val="tx1"/>
          </a:solidFill>
          <a:ln w="9525">
            <a:noFill/>
            <a:miter lim="800000"/>
            <a:headEnd/>
            <a:tailEnd/>
          </a:ln>
          <a:effectLst/>
        </p:spPr>
        <p:txBody>
          <a:bodyPr wrap="none" anchor="ctr"/>
          <a:lstStyle/>
          <a:p>
            <a:pPr>
              <a:defRPr/>
            </a:pPr>
            <a:endParaRPr lang="ja-JP" altLang="en-US">
              <a:latin typeface="Arial" charset="0"/>
            </a:endParaRPr>
          </a:p>
        </p:txBody>
      </p:sp>
      <p:sp>
        <p:nvSpPr>
          <p:cNvPr id="54276" name="Rectangle 4"/>
          <p:cNvSpPr>
            <a:spLocks noChangeArrowheads="1"/>
          </p:cNvSpPr>
          <p:nvPr/>
        </p:nvSpPr>
        <p:spPr bwMode="auto">
          <a:xfrm>
            <a:off x="0" y="841375"/>
            <a:ext cx="9144000" cy="71438"/>
          </a:xfrm>
          <a:prstGeom prst="rect">
            <a:avLst/>
          </a:prstGeom>
          <a:solidFill>
            <a:schemeClr val="accent2"/>
          </a:solidFill>
          <a:ln w="9525">
            <a:noFill/>
            <a:miter lim="800000"/>
            <a:headEnd/>
            <a:tailEnd/>
          </a:ln>
          <a:effectLst/>
        </p:spPr>
        <p:txBody>
          <a:bodyPr wrap="none" anchor="ctr"/>
          <a:lstStyle/>
          <a:p>
            <a:pPr>
              <a:defRPr/>
            </a:pPr>
            <a:endParaRPr lang="ja-JP" altLang="en-US">
              <a:latin typeface="Arial" charset="0"/>
            </a:endParaRPr>
          </a:p>
        </p:txBody>
      </p:sp>
      <p:sp>
        <p:nvSpPr>
          <p:cNvPr id="11269" name="Rectangle 5"/>
          <p:cNvSpPr>
            <a:spLocks noGrp="1" noChangeArrowheads="1"/>
          </p:cNvSpPr>
          <p:nvPr>
            <p:ph type="title"/>
          </p:nvPr>
        </p:nvSpPr>
        <p:spPr bwMode="auto">
          <a:xfrm>
            <a:off x="330200" y="130175"/>
            <a:ext cx="8601075"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r>
              <a:rPr lang="en-US" altLang="ja-JP" smtClean="0"/>
              <a:t>abc</a:t>
            </a:r>
          </a:p>
        </p:txBody>
      </p:sp>
      <p:sp>
        <p:nvSpPr>
          <p:cNvPr id="11270" name="Rectangle 6"/>
          <p:cNvSpPr>
            <a:spLocks noGrp="1" noChangeArrowheads="1"/>
          </p:cNvSpPr>
          <p:nvPr>
            <p:ph type="body" idx="1"/>
          </p:nvPr>
        </p:nvSpPr>
        <p:spPr bwMode="auto">
          <a:xfrm>
            <a:off x="330200" y="1122363"/>
            <a:ext cx="8613775" cy="5278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r>
              <a:rPr lang="en-US" altLang="ja-JP" smtClean="0"/>
              <a:t>abc</a:t>
            </a:r>
          </a:p>
          <a:p>
            <a:pPr lvl="1"/>
            <a:r>
              <a:rPr lang="ja-JP" altLang="en-US" smtClean="0"/>
              <a:t>第 </a:t>
            </a:r>
            <a:r>
              <a:rPr lang="en-US" altLang="ja-JP" smtClean="0"/>
              <a:t>2 </a:t>
            </a:r>
            <a:r>
              <a:rPr lang="ja-JP" altLang="en-US" smtClean="0"/>
              <a:t>レベル</a:t>
            </a:r>
            <a:r>
              <a:rPr lang="en-US" altLang="ja-JP" smtClean="0"/>
              <a:t>abc</a:t>
            </a:r>
          </a:p>
          <a:p>
            <a:pPr lvl="2"/>
            <a:r>
              <a:rPr lang="ja-JP" altLang="en-US" smtClean="0"/>
              <a:t>第 </a:t>
            </a:r>
            <a:r>
              <a:rPr lang="en-US" altLang="ja-JP" smtClean="0"/>
              <a:t>3 </a:t>
            </a:r>
            <a:r>
              <a:rPr lang="ja-JP" altLang="en-US" smtClean="0"/>
              <a:t>レベル</a:t>
            </a:r>
            <a:r>
              <a:rPr lang="en-US" altLang="ja-JP" smtClean="0"/>
              <a:t>abc</a:t>
            </a:r>
          </a:p>
          <a:p>
            <a:pPr lvl="3"/>
            <a:r>
              <a:rPr lang="ja-JP" altLang="en-US" smtClean="0"/>
              <a:t>第 </a:t>
            </a:r>
            <a:r>
              <a:rPr lang="en-US" altLang="ja-JP" smtClean="0"/>
              <a:t>4 </a:t>
            </a:r>
            <a:r>
              <a:rPr lang="ja-JP" altLang="en-US" smtClean="0"/>
              <a:t>レベル</a:t>
            </a:r>
            <a:r>
              <a:rPr lang="en-US" altLang="ja-JP" smtClean="0"/>
              <a:t>abc</a:t>
            </a:r>
          </a:p>
          <a:p>
            <a:pPr lvl="4"/>
            <a:r>
              <a:rPr lang="ja-JP" altLang="en-US" smtClean="0"/>
              <a:t>第 </a:t>
            </a:r>
            <a:r>
              <a:rPr lang="en-US" altLang="ja-JP" smtClean="0"/>
              <a:t>5 </a:t>
            </a:r>
            <a:r>
              <a:rPr lang="ja-JP" altLang="en-US" smtClean="0"/>
              <a:t>レベル</a:t>
            </a:r>
            <a:r>
              <a:rPr lang="en-US" altLang="ja-JP" smtClean="0"/>
              <a:t>abc</a:t>
            </a:r>
          </a:p>
        </p:txBody>
      </p:sp>
      <p:sp>
        <p:nvSpPr>
          <p:cNvPr id="54279" name="Rectangle 7"/>
          <p:cNvSpPr>
            <a:spLocks noGrp="1" noChangeArrowheads="1"/>
          </p:cNvSpPr>
          <p:nvPr>
            <p:ph type="dt" sz="half" idx="2"/>
          </p:nvPr>
        </p:nvSpPr>
        <p:spPr bwMode="auto">
          <a:xfrm>
            <a:off x="685800" y="6519863"/>
            <a:ext cx="1905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ltLang="ja-JP"/>
          </a:p>
        </p:txBody>
      </p:sp>
      <p:sp>
        <p:nvSpPr>
          <p:cNvPr id="54280" name="Rectangle 8"/>
          <p:cNvSpPr>
            <a:spLocks noGrp="1" noChangeArrowheads="1"/>
          </p:cNvSpPr>
          <p:nvPr>
            <p:ph type="sldNum" sz="quarter" idx="4"/>
          </p:nvPr>
        </p:nvSpPr>
        <p:spPr bwMode="auto">
          <a:xfrm>
            <a:off x="7016750" y="6519863"/>
            <a:ext cx="1905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800">
                <a:latin typeface="Arial" charset="0"/>
              </a:defRPr>
            </a:lvl1pPr>
          </a:lstStyle>
          <a:p>
            <a:pPr>
              <a:defRPr/>
            </a:pPr>
            <a:fld id="{391ABD9E-8C89-451F-A66F-29A6A4E1399C}" type="slidenum">
              <a:rPr lang="en-US" altLang="ja-JP"/>
              <a:pPr>
                <a:defRPr/>
              </a:pPr>
              <a:t>&lt;#&gt;</a:t>
            </a:fld>
            <a:endParaRPr lang="en-US" altLang="ja-JP"/>
          </a:p>
        </p:txBody>
      </p:sp>
      <p:sp>
        <p:nvSpPr>
          <p:cNvPr id="54281" name="AutoShape 9"/>
          <p:cNvSpPr>
            <a:spLocks noChangeArrowheads="1"/>
          </p:cNvSpPr>
          <p:nvPr/>
        </p:nvSpPr>
        <p:spPr bwMode="auto">
          <a:xfrm>
            <a:off x="7315200" y="347663"/>
            <a:ext cx="1828800" cy="523875"/>
          </a:xfrm>
          <a:prstGeom prst="parallelogram">
            <a:avLst>
              <a:gd name="adj" fmla="val 87273"/>
            </a:avLst>
          </a:prstGeom>
          <a:solidFill>
            <a:schemeClr val="accent2"/>
          </a:solidFill>
          <a:ln w="9525">
            <a:noFill/>
            <a:miter lim="800000"/>
            <a:headEnd/>
            <a:tailEnd/>
          </a:ln>
          <a:effectLst/>
        </p:spPr>
        <p:txBody>
          <a:bodyPr wrap="none" anchor="ctr"/>
          <a:lstStyle/>
          <a:p>
            <a:pPr>
              <a:defRPr/>
            </a:pPr>
            <a:endParaRPr lang="ja-JP" altLang="en-US">
              <a:latin typeface="Arial" charset="0"/>
            </a:endParaRPr>
          </a:p>
        </p:txBody>
      </p:sp>
      <p:sp>
        <p:nvSpPr>
          <p:cNvPr id="54282" name="Rectangle 10"/>
          <p:cNvSpPr>
            <a:spLocks noChangeArrowheads="1"/>
          </p:cNvSpPr>
          <p:nvPr/>
        </p:nvSpPr>
        <p:spPr bwMode="auto">
          <a:xfrm>
            <a:off x="8505825" y="347663"/>
            <a:ext cx="638175" cy="508000"/>
          </a:xfrm>
          <a:prstGeom prst="rect">
            <a:avLst/>
          </a:prstGeom>
          <a:solidFill>
            <a:schemeClr val="accent2"/>
          </a:solidFill>
          <a:ln w="9525">
            <a:noFill/>
            <a:miter lim="800000"/>
            <a:headEnd/>
            <a:tailEnd/>
          </a:ln>
          <a:effectLst/>
        </p:spPr>
        <p:txBody>
          <a:bodyPr wrap="none" anchor="ctr"/>
          <a:lstStyle/>
          <a:p>
            <a:pPr>
              <a:defRPr/>
            </a:pPr>
            <a:endParaRPr lang="ja-JP" altLang="en-US">
              <a:latin typeface="Arial" charset="0"/>
            </a:endParaRPr>
          </a:p>
        </p:txBody>
      </p:sp>
    </p:spTree>
  </p:cSld>
  <p:clrMap bg1="lt1" tx1="dk1" bg2="lt2" tx2="dk2" accent1="accent1" accent2="accent2" accent3="accent3" accent4="accent4" accent5="accent5" accent6="accent6" hlink="hlink" folHlink="folHlink"/>
  <p:txStyles>
    <p:titleStyle>
      <a:lvl1pPr algn="l" rtl="0" eaLnBrk="0" fontAlgn="base" hangingPunct="0">
        <a:spcBef>
          <a:spcPct val="0"/>
        </a:spcBef>
        <a:spcAft>
          <a:spcPct val="0"/>
        </a:spcAft>
        <a:defRPr sz="4000" b="1">
          <a:solidFill>
            <a:srgbClr val="800000"/>
          </a:solidFill>
          <a:latin typeface="+mj-lt"/>
          <a:ea typeface="+mj-ea"/>
          <a:cs typeface="+mj-cs"/>
        </a:defRPr>
      </a:lvl1pPr>
      <a:lvl2pPr algn="l" rtl="0" eaLnBrk="0" fontAlgn="base" hangingPunct="0">
        <a:spcBef>
          <a:spcPct val="0"/>
        </a:spcBef>
        <a:spcAft>
          <a:spcPct val="0"/>
        </a:spcAft>
        <a:defRPr sz="4000" b="1">
          <a:solidFill>
            <a:srgbClr val="800000"/>
          </a:solidFill>
          <a:latin typeface="Arial" charset="0"/>
          <a:ea typeface="ＭＳ Ｐゴシック" pitchFamily="50" charset="-128"/>
        </a:defRPr>
      </a:lvl2pPr>
      <a:lvl3pPr algn="l" rtl="0" eaLnBrk="0" fontAlgn="base" hangingPunct="0">
        <a:spcBef>
          <a:spcPct val="0"/>
        </a:spcBef>
        <a:spcAft>
          <a:spcPct val="0"/>
        </a:spcAft>
        <a:defRPr sz="4000" b="1">
          <a:solidFill>
            <a:srgbClr val="800000"/>
          </a:solidFill>
          <a:latin typeface="Arial" charset="0"/>
          <a:ea typeface="ＭＳ Ｐゴシック" pitchFamily="50" charset="-128"/>
        </a:defRPr>
      </a:lvl3pPr>
      <a:lvl4pPr algn="l" rtl="0" eaLnBrk="0" fontAlgn="base" hangingPunct="0">
        <a:spcBef>
          <a:spcPct val="0"/>
        </a:spcBef>
        <a:spcAft>
          <a:spcPct val="0"/>
        </a:spcAft>
        <a:defRPr sz="4000" b="1">
          <a:solidFill>
            <a:srgbClr val="800000"/>
          </a:solidFill>
          <a:latin typeface="Arial" charset="0"/>
          <a:ea typeface="ＭＳ Ｐゴシック" pitchFamily="50" charset="-128"/>
        </a:defRPr>
      </a:lvl4pPr>
      <a:lvl5pPr algn="l" rtl="0" eaLnBrk="0" fontAlgn="base" hangingPunct="0">
        <a:spcBef>
          <a:spcPct val="0"/>
        </a:spcBef>
        <a:spcAft>
          <a:spcPct val="0"/>
        </a:spcAft>
        <a:defRPr sz="4000" b="1">
          <a:solidFill>
            <a:srgbClr val="800000"/>
          </a:solidFill>
          <a:latin typeface="Arial" charset="0"/>
          <a:ea typeface="ＭＳ Ｐゴシック" pitchFamily="50" charset="-128"/>
        </a:defRPr>
      </a:lvl5pPr>
      <a:lvl6pPr marL="457200" algn="l" rtl="0" fontAlgn="base">
        <a:spcBef>
          <a:spcPct val="0"/>
        </a:spcBef>
        <a:spcAft>
          <a:spcPct val="0"/>
        </a:spcAft>
        <a:defRPr sz="4000" b="1">
          <a:solidFill>
            <a:srgbClr val="800000"/>
          </a:solidFill>
          <a:latin typeface="Arial" charset="0"/>
          <a:ea typeface="ＭＳ Ｐゴシック" pitchFamily="50" charset="-128"/>
        </a:defRPr>
      </a:lvl6pPr>
      <a:lvl7pPr marL="914400" algn="l" rtl="0" fontAlgn="base">
        <a:spcBef>
          <a:spcPct val="0"/>
        </a:spcBef>
        <a:spcAft>
          <a:spcPct val="0"/>
        </a:spcAft>
        <a:defRPr sz="4000" b="1">
          <a:solidFill>
            <a:srgbClr val="800000"/>
          </a:solidFill>
          <a:latin typeface="Arial" charset="0"/>
          <a:ea typeface="ＭＳ Ｐゴシック" pitchFamily="50" charset="-128"/>
        </a:defRPr>
      </a:lvl7pPr>
      <a:lvl8pPr marL="1371600" algn="l" rtl="0" fontAlgn="base">
        <a:spcBef>
          <a:spcPct val="0"/>
        </a:spcBef>
        <a:spcAft>
          <a:spcPct val="0"/>
        </a:spcAft>
        <a:defRPr sz="4000" b="1">
          <a:solidFill>
            <a:srgbClr val="800000"/>
          </a:solidFill>
          <a:latin typeface="Arial" charset="0"/>
          <a:ea typeface="ＭＳ Ｐゴシック" pitchFamily="50" charset="-128"/>
        </a:defRPr>
      </a:lvl8pPr>
      <a:lvl9pPr marL="1828800" algn="l" rtl="0" fontAlgn="base">
        <a:spcBef>
          <a:spcPct val="0"/>
        </a:spcBef>
        <a:spcAft>
          <a:spcPct val="0"/>
        </a:spcAft>
        <a:defRPr sz="4000" b="1">
          <a:solidFill>
            <a:srgbClr val="800000"/>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lr>
          <a:srgbClr val="CC0000"/>
        </a:buClr>
        <a:buFont typeface="Wingding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392070" y="274637"/>
            <a:ext cx="8500976" cy="886907"/>
          </a:xfrm>
          <a:prstGeom prst="rect">
            <a:avLst/>
          </a:prstGeom>
        </p:spPr>
        <p:txBody>
          <a:bodyPr vert="horz" lIns="91440" tIns="45720" rIns="91440" bIns="45720" rtlCol="0" anchor="ctr">
            <a:noAutofit/>
          </a:bodyPr>
          <a:lstStyle/>
          <a:p>
            <a:r>
              <a:rPr lang="ja-JP" altLang="en-US" dirty="0" smtClean="0"/>
              <a:t>マスタ タイトルの書式設定</a:t>
            </a:r>
            <a:endParaRPr lang="ja-JP" altLang="en-US" dirty="0"/>
          </a:p>
        </p:txBody>
      </p:sp>
      <p:sp>
        <p:nvSpPr>
          <p:cNvPr id="3" name="テキスト プレースホルダ 2"/>
          <p:cNvSpPr>
            <a:spLocks noGrp="1"/>
          </p:cNvSpPr>
          <p:nvPr>
            <p:ph type="body" idx="1"/>
          </p:nvPr>
        </p:nvSpPr>
        <p:spPr>
          <a:xfrm>
            <a:off x="392070" y="1335234"/>
            <a:ext cx="8500976" cy="4790930"/>
          </a:xfrm>
          <a:prstGeom prst="rect">
            <a:avLst/>
          </a:prstGeom>
        </p:spPr>
        <p:txBody>
          <a:bodyPr vert="horz" lIns="91440" tIns="45720" rIns="91440" bIns="45720" rtlCol="0">
            <a:normAutofit/>
          </a:body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9C10C6-FADE-4382-886E-4587D2D97F0A}" type="datetimeFigureOut">
              <a:rPr lang="ja-JP" altLang="en-US" smtClean="0"/>
              <a:pPr/>
              <a:t>2011/10/19</a:t>
            </a:fld>
            <a:endParaRPr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333F53-03A7-424A-A1B2-95B47D7E6616}" type="slidenum">
              <a:rPr lang="ja-JP" altLang="en-US" smtClean="0"/>
              <a:pPr/>
              <a:t>&lt;#&gt;</a:t>
            </a:fld>
            <a:endParaRPr lang="ja-JP" altLang="en-US"/>
          </a:p>
        </p:txBody>
      </p:sp>
    </p:spTree>
  </p:cSld>
  <p:clrMap bg1="lt1" tx1="dk1" bg2="lt2" tx2="dk2" accent1="accent1" accent2="accent2" accent3="accent3" accent4="accent4" accent5="accent5" accent6="accent6" hlink="hlink" folHlink="folHlink"/>
  <p:sldLayoutIdLst>
    <p:sldLayoutId id="2147483894" r:id="rId1"/>
  </p:sldLayoutIdLst>
  <p:txStyles>
    <p:titleStyle>
      <a:lvl1pPr algn="ctr" defTabSz="457200" rtl="0" eaLnBrk="1" latinLnBrk="0" hangingPunct="1">
        <a:spcBef>
          <a:spcPct val="0"/>
        </a:spcBef>
        <a:buNone/>
        <a:defRPr kumimoji="1" sz="36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02" name="Rectangle 2"/>
          <p:cNvSpPr>
            <a:spLocks noGrp="1" noChangeArrowheads="1"/>
          </p:cNvSpPr>
          <p:nvPr>
            <p:ph type="title"/>
          </p:nvPr>
        </p:nvSpPr>
        <p:spPr bwMode="auto">
          <a:xfrm>
            <a:off x="323850" y="115888"/>
            <a:ext cx="8496300" cy="7921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35840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358404" name="Rectangle 4"/>
          <p:cNvSpPr>
            <a:spLocks noGrp="1" noChangeArrowheads="1"/>
          </p:cNvSpPr>
          <p:nvPr>
            <p:ph type="dt" sz="half" idx="2"/>
          </p:nvPr>
        </p:nvSpPr>
        <p:spPr bwMode="auto">
          <a:xfrm>
            <a:off x="457200" y="6545263"/>
            <a:ext cx="21336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r>
              <a:rPr lang="ja-JP" altLang="en-US"/>
              <a:t>July 31, 2006</a:t>
            </a:r>
            <a:endParaRPr lang="en-US" altLang="ja-JP"/>
          </a:p>
        </p:txBody>
      </p:sp>
      <p:sp>
        <p:nvSpPr>
          <p:cNvPr id="358405" name="Rectangle 5"/>
          <p:cNvSpPr>
            <a:spLocks noGrp="1" noChangeArrowheads="1"/>
          </p:cNvSpPr>
          <p:nvPr>
            <p:ph type="ftr" sz="quarter" idx="3"/>
          </p:nvPr>
        </p:nvSpPr>
        <p:spPr bwMode="auto">
          <a:xfrm>
            <a:off x="3124200" y="6545263"/>
            <a:ext cx="3752850" cy="215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r>
              <a:rPr lang="en-US" altLang="ja-JP"/>
              <a:t>ICHEP2006, Moscow, Russia                      M. Hazumi (KEK)</a:t>
            </a:r>
          </a:p>
        </p:txBody>
      </p:sp>
      <p:sp>
        <p:nvSpPr>
          <p:cNvPr id="358406" name="Rectangle 6"/>
          <p:cNvSpPr>
            <a:spLocks noGrp="1" noChangeArrowheads="1"/>
          </p:cNvSpPr>
          <p:nvPr>
            <p:ph type="sldNum" sz="quarter" idx="4"/>
          </p:nvPr>
        </p:nvSpPr>
        <p:spPr bwMode="auto">
          <a:xfrm>
            <a:off x="8101013" y="6434138"/>
            <a:ext cx="1008062" cy="3794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800" b="0"/>
            </a:lvl1pPr>
          </a:lstStyle>
          <a:p>
            <a:fld id="{8ABA7F63-DBE3-4894-B2E5-00D841752519}" type="slidenum">
              <a:rPr lang="en-US" altLang="ja-JP"/>
              <a:pPr/>
              <a:t>&lt;#&gt;</a:t>
            </a:fld>
            <a:endParaRPr lang="en-US" altLang="ja-JP"/>
          </a:p>
        </p:txBody>
      </p:sp>
    </p:spTree>
  </p:cSld>
  <p:clrMap bg1="lt1" tx1="dk1" bg2="lt2" tx2="dk2" accent1="accent1" accent2="accent2" accent3="accent3" accent4="accent4" accent5="accent5" accent6="accent6" hlink="hlink" folHlink="folHlink"/>
  <p:sldLayoutIdLst>
    <p:sldLayoutId id="2147483911" r:id="rId1"/>
  </p:sldLayoutIdLst>
  <p:transition spd="med"/>
  <p:hf hdr="0" ftr="0" dt="0"/>
  <p:txStyles>
    <p:titleStyle>
      <a:lvl1pPr algn="ctr" rtl="0" fontAlgn="base">
        <a:spcBef>
          <a:spcPct val="0"/>
        </a:spcBef>
        <a:spcAft>
          <a:spcPct val="0"/>
        </a:spcAft>
        <a:defRPr kumimoji="1" sz="4400">
          <a:solidFill>
            <a:srgbClr val="800000"/>
          </a:solidFill>
          <a:effectLst>
            <a:outerShdw blurRad="38100" dist="38100" dir="2700000" algn="tl">
              <a:srgbClr val="C0C0C0"/>
            </a:outerShdw>
          </a:effectLst>
          <a:latin typeface="+mj-lt"/>
          <a:ea typeface="+mj-ea"/>
          <a:cs typeface="+mj-cs"/>
        </a:defRPr>
      </a:lvl1pPr>
      <a:lvl2pPr algn="ctr" rtl="0" fontAlgn="base">
        <a:spcBef>
          <a:spcPct val="0"/>
        </a:spcBef>
        <a:spcAft>
          <a:spcPct val="0"/>
        </a:spcAft>
        <a:defRPr kumimoji="1" sz="4400">
          <a:solidFill>
            <a:srgbClr val="800000"/>
          </a:solidFill>
          <a:effectLst>
            <a:outerShdw blurRad="38100" dist="38100" dir="2700000" algn="tl">
              <a:srgbClr val="C0C0C0"/>
            </a:outerShdw>
          </a:effectLst>
          <a:latin typeface="Times New Roman" pitchFamily="18" charset="0"/>
          <a:ea typeface="ＭＳ Ｐゴシック" pitchFamily="50" charset="-128"/>
          <a:cs typeface=""/>
        </a:defRPr>
      </a:lvl2pPr>
      <a:lvl3pPr algn="ctr" rtl="0" fontAlgn="base">
        <a:spcBef>
          <a:spcPct val="0"/>
        </a:spcBef>
        <a:spcAft>
          <a:spcPct val="0"/>
        </a:spcAft>
        <a:defRPr kumimoji="1" sz="4400">
          <a:solidFill>
            <a:srgbClr val="800000"/>
          </a:solidFill>
          <a:effectLst>
            <a:outerShdw blurRad="38100" dist="38100" dir="2700000" algn="tl">
              <a:srgbClr val="C0C0C0"/>
            </a:outerShdw>
          </a:effectLst>
          <a:latin typeface="Times New Roman" pitchFamily="18" charset="0"/>
          <a:ea typeface="ＭＳ Ｐゴシック" pitchFamily="50" charset="-128"/>
          <a:cs typeface=""/>
        </a:defRPr>
      </a:lvl3pPr>
      <a:lvl4pPr algn="ctr" rtl="0" fontAlgn="base">
        <a:spcBef>
          <a:spcPct val="0"/>
        </a:spcBef>
        <a:spcAft>
          <a:spcPct val="0"/>
        </a:spcAft>
        <a:defRPr kumimoji="1" sz="4400">
          <a:solidFill>
            <a:srgbClr val="800000"/>
          </a:solidFill>
          <a:effectLst>
            <a:outerShdw blurRad="38100" dist="38100" dir="2700000" algn="tl">
              <a:srgbClr val="C0C0C0"/>
            </a:outerShdw>
          </a:effectLst>
          <a:latin typeface="Times New Roman" pitchFamily="18" charset="0"/>
          <a:ea typeface="ＭＳ Ｐゴシック" pitchFamily="50" charset="-128"/>
          <a:cs typeface=""/>
        </a:defRPr>
      </a:lvl4pPr>
      <a:lvl5pPr algn="ctr" rtl="0" fontAlgn="base">
        <a:spcBef>
          <a:spcPct val="0"/>
        </a:spcBef>
        <a:spcAft>
          <a:spcPct val="0"/>
        </a:spcAft>
        <a:defRPr kumimoji="1" sz="4400">
          <a:solidFill>
            <a:srgbClr val="800000"/>
          </a:solidFill>
          <a:effectLst>
            <a:outerShdw blurRad="38100" dist="38100" dir="2700000" algn="tl">
              <a:srgbClr val="C0C0C0"/>
            </a:outerShdw>
          </a:effectLst>
          <a:latin typeface="Times New Roman" pitchFamily="18" charset="0"/>
          <a:ea typeface="ＭＳ Ｐゴシック" pitchFamily="50" charset="-128"/>
          <a:cs typeface=""/>
        </a:defRPr>
      </a:lvl5pPr>
      <a:lvl6pPr marL="457200" algn="ctr" rtl="0" fontAlgn="base">
        <a:spcBef>
          <a:spcPct val="0"/>
        </a:spcBef>
        <a:spcAft>
          <a:spcPct val="0"/>
        </a:spcAft>
        <a:defRPr kumimoji="1" sz="4400">
          <a:solidFill>
            <a:srgbClr val="800000"/>
          </a:solidFill>
          <a:effectLst>
            <a:outerShdw blurRad="38100" dist="38100" dir="2700000" algn="tl">
              <a:srgbClr val="C0C0C0"/>
            </a:outerShdw>
          </a:effectLst>
          <a:latin typeface="Times New Roman" pitchFamily="18" charset="0"/>
          <a:ea typeface="ＭＳ Ｐゴシック" pitchFamily="50" charset="-128"/>
          <a:cs typeface=""/>
        </a:defRPr>
      </a:lvl6pPr>
      <a:lvl7pPr marL="914400" algn="ctr" rtl="0" fontAlgn="base">
        <a:spcBef>
          <a:spcPct val="0"/>
        </a:spcBef>
        <a:spcAft>
          <a:spcPct val="0"/>
        </a:spcAft>
        <a:defRPr kumimoji="1" sz="4400">
          <a:solidFill>
            <a:srgbClr val="800000"/>
          </a:solidFill>
          <a:effectLst>
            <a:outerShdw blurRad="38100" dist="38100" dir="2700000" algn="tl">
              <a:srgbClr val="C0C0C0"/>
            </a:outerShdw>
          </a:effectLst>
          <a:latin typeface="Times New Roman" pitchFamily="18" charset="0"/>
          <a:ea typeface="ＭＳ Ｐゴシック" pitchFamily="50" charset="-128"/>
          <a:cs typeface=""/>
        </a:defRPr>
      </a:lvl7pPr>
      <a:lvl8pPr marL="1371600" algn="ctr" rtl="0" fontAlgn="base">
        <a:spcBef>
          <a:spcPct val="0"/>
        </a:spcBef>
        <a:spcAft>
          <a:spcPct val="0"/>
        </a:spcAft>
        <a:defRPr kumimoji="1" sz="4400">
          <a:solidFill>
            <a:srgbClr val="800000"/>
          </a:solidFill>
          <a:effectLst>
            <a:outerShdw blurRad="38100" dist="38100" dir="2700000" algn="tl">
              <a:srgbClr val="C0C0C0"/>
            </a:outerShdw>
          </a:effectLst>
          <a:latin typeface="Times New Roman" pitchFamily="18" charset="0"/>
          <a:ea typeface="ＭＳ Ｐゴシック" pitchFamily="50" charset="-128"/>
          <a:cs typeface=""/>
        </a:defRPr>
      </a:lvl8pPr>
      <a:lvl9pPr marL="1828800" algn="ctr" rtl="0" fontAlgn="base">
        <a:spcBef>
          <a:spcPct val="0"/>
        </a:spcBef>
        <a:spcAft>
          <a:spcPct val="0"/>
        </a:spcAft>
        <a:defRPr kumimoji="1" sz="4400">
          <a:solidFill>
            <a:srgbClr val="800000"/>
          </a:solidFill>
          <a:effectLst>
            <a:outerShdw blurRad="38100" dist="38100" dir="2700000" algn="tl">
              <a:srgbClr val="C0C0C0"/>
            </a:outerShdw>
          </a:effectLst>
          <a:latin typeface="Times New Roman" pitchFamily="18" charset="0"/>
          <a:ea typeface="ＭＳ Ｐゴシック" pitchFamily="50" charset="-128"/>
          <a:cs typeface=""/>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www-acc.kek.jp/KEKB/pictures/KEKB_photo/KEKair2005/KEKair2004-04H.jpg" TargetMode="External"/><Relationship Id="rId1" Type="http://schemas.openxmlformats.org/officeDocument/2006/relationships/slideLayout" Target="../slideLayouts/slideLayout49.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www-acc.kek.jp/KEKB/pictures/KEKB_photo/KEKair2005/KEKair2004-04H.jpg" TargetMode="External"/><Relationship Id="rId1" Type="http://schemas.openxmlformats.org/officeDocument/2006/relationships/slideLayout" Target="../slideLayouts/slideLayout4.xml"/><Relationship Id="rId5" Type="http://schemas.openxmlformats.org/officeDocument/2006/relationships/image" Target="../media/image28.jpeg"/><Relationship Id="rId4" Type="http://schemas.openxmlformats.org/officeDocument/2006/relationships/image" Target="../media/image27.wmf"/></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wmf"/><Relationship Id="rId7" Type="http://schemas.openxmlformats.org/officeDocument/2006/relationships/hyperlink" Target="http://www.kek.jp/" TargetMode="External"/><Relationship Id="rId2" Type="http://schemas.openxmlformats.org/officeDocument/2006/relationships/image" Target="../media/image29.wmf"/><Relationship Id="rId1" Type="http://schemas.openxmlformats.org/officeDocument/2006/relationships/slideLayout" Target="../slideLayouts/slideLayout49.xml"/><Relationship Id="rId6" Type="http://schemas.openxmlformats.org/officeDocument/2006/relationships/image" Target="../media/image33.wmf"/><Relationship Id="rId5" Type="http://schemas.openxmlformats.org/officeDocument/2006/relationships/image" Target="../media/image32.wmf"/><Relationship Id="rId4" Type="http://schemas.openxmlformats.org/officeDocument/2006/relationships/image" Target="../media/image31.wmf"/><Relationship Id="rId9" Type="http://schemas.openxmlformats.org/officeDocument/2006/relationships/image" Target="../media/image35.gif"/></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3" Type="http://schemas.openxmlformats.org/officeDocument/2006/relationships/hyperlink" Target="http://habanas.kek.jp/photo/convert.php?showorig=true&amp;currname=good_faces.jpg&amp;currdir=svd2/KEKbrochure" TargetMode="External"/><Relationship Id="rId7"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49.xml"/><Relationship Id="rId6" Type="http://schemas.openxmlformats.org/officeDocument/2006/relationships/image" Target="../media/image34.png"/><Relationship Id="rId5" Type="http://schemas.openxmlformats.org/officeDocument/2006/relationships/hyperlink" Target="http://www.kek.jp/" TargetMode="External"/><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50.xml"/><Relationship Id="rId1" Type="http://schemas.openxmlformats.org/officeDocument/2006/relationships/themeOverride" Target="../theme/themeOverride1.xml"/></Relationships>
</file>

<file path=ppt/slides/_rels/slide15.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49.xml"/></Relationships>
</file>

<file path=ppt/slides/_rels/slide16.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3.png"/><Relationship Id="rId7" Type="http://schemas.openxmlformats.org/officeDocument/2006/relationships/image" Target="../media/image46.jpeg"/><Relationship Id="rId12" Type="http://schemas.openxmlformats.org/officeDocument/2006/relationships/image" Target="../media/image50.jpeg"/><Relationship Id="rId2" Type="http://schemas.openxmlformats.org/officeDocument/2006/relationships/slideLayout" Target="../slideLayouts/slideLayout44.xml"/><Relationship Id="rId1" Type="http://schemas.openxmlformats.org/officeDocument/2006/relationships/vmlDrawing" Target="../drawings/vmlDrawing5.vml"/><Relationship Id="rId6" Type="http://schemas.openxmlformats.org/officeDocument/2006/relationships/image" Target="../media/image45.jpeg"/><Relationship Id="rId11" Type="http://schemas.openxmlformats.org/officeDocument/2006/relationships/hyperlink" Target="http://www-acc.kek.jp/KEKB/pictures/KEKB_photo/KEKair2005/KEKair2004-04H.jpg" TargetMode="External"/><Relationship Id="rId5" Type="http://schemas.openxmlformats.org/officeDocument/2006/relationships/image" Target="../media/image44.png"/><Relationship Id="rId10" Type="http://schemas.openxmlformats.org/officeDocument/2006/relationships/image" Target="../media/image49.jpeg"/><Relationship Id="rId4" Type="http://schemas.openxmlformats.org/officeDocument/2006/relationships/oleObject" Target="../embeddings/oleObject14.bin"/><Relationship Id="rId9" Type="http://schemas.openxmlformats.org/officeDocument/2006/relationships/image" Target="../media/image48.gif"/></Relationships>
</file>

<file path=ppt/slides/_rels/slide1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4.xm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4.xml"/></Relationships>
</file>

<file path=ppt/slides/_rels/slide1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44.xml"/><Relationship Id="rId4" Type="http://schemas.openxmlformats.org/officeDocument/2006/relationships/image" Target="../media/image5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4.xml"/></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44.xml"/><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4.xml"/><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4.xml"/></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4.xml"/><Relationship Id="rId5" Type="http://schemas.openxmlformats.org/officeDocument/2006/relationships/image" Target="../media/image37.png"/><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notesSlide" Target="../notesSlides/notesSlide2.xml"/><Relationship Id="rId1" Type="http://schemas.openxmlformats.org/officeDocument/2006/relationships/slideLayout" Target="../slideLayouts/slideLayout25.xml"/><Relationship Id="rId5" Type="http://schemas.openxmlformats.org/officeDocument/2006/relationships/image" Target="../media/image76.png"/><Relationship Id="rId4" Type="http://schemas.openxmlformats.org/officeDocument/2006/relationships/image" Target="../media/image75.gif"/></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12.jpeg"/><Relationship Id="rId2" Type="http://schemas.openxmlformats.org/officeDocument/2006/relationships/slideLayout" Target="../slideLayouts/slideLayout40.xml"/><Relationship Id="rId1" Type="http://schemas.openxmlformats.org/officeDocument/2006/relationships/vmlDrawing" Target="../drawings/vmlDrawing1.v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oleObject" Target="../embeddings/oleObject2.bin"/></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xml"/><Relationship Id="rId1" Type="http://schemas.openxmlformats.org/officeDocument/2006/relationships/slideLayout" Target="../slideLayouts/slideLayout36.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emf"/></Relationships>
</file>

<file path=ppt/slides/_rels/slide3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oleObject" Target="../embeddings/oleObject15.bin"/><Relationship Id="rId7" Type="http://schemas.openxmlformats.org/officeDocument/2006/relationships/image" Target="../media/image37.png"/><Relationship Id="rId2" Type="http://schemas.openxmlformats.org/officeDocument/2006/relationships/slideLayout" Target="../slideLayouts/slideLayout36.xml"/><Relationship Id="rId1" Type="http://schemas.openxmlformats.org/officeDocument/2006/relationships/vmlDrawing" Target="../drawings/vmlDrawing6.v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 Id="rId9" Type="http://schemas.openxmlformats.org/officeDocument/2006/relationships/image" Target="../media/image86.png"/></Relationships>
</file>

<file path=ppt/slides/_rels/slide34.xml.rels><?xml version="1.0" encoding="UTF-8" standalone="yes"?>
<Relationships xmlns="http://schemas.openxmlformats.org/package/2006/relationships"><Relationship Id="rId8" Type="http://schemas.openxmlformats.org/officeDocument/2006/relationships/oleObject" Target="../embeddings/oleObject20.bin"/><Relationship Id="rId13" Type="http://schemas.openxmlformats.org/officeDocument/2006/relationships/image" Target="../media/image95.png"/><Relationship Id="rId3" Type="http://schemas.openxmlformats.org/officeDocument/2006/relationships/slideLayout" Target="../slideLayouts/slideLayout18.xml"/><Relationship Id="rId7" Type="http://schemas.openxmlformats.org/officeDocument/2006/relationships/oleObject" Target="../embeddings/oleObject19.bin"/><Relationship Id="rId12" Type="http://schemas.openxmlformats.org/officeDocument/2006/relationships/image" Target="../media/image94.png"/><Relationship Id="rId2" Type="http://schemas.openxmlformats.org/officeDocument/2006/relationships/tags" Target="../tags/tag1.xml"/><Relationship Id="rId1" Type="http://schemas.openxmlformats.org/officeDocument/2006/relationships/vmlDrawing" Target="../drawings/vmlDrawing7.vml"/><Relationship Id="rId6" Type="http://schemas.openxmlformats.org/officeDocument/2006/relationships/oleObject" Target="../embeddings/oleObject18.bin"/><Relationship Id="rId11" Type="http://schemas.openxmlformats.org/officeDocument/2006/relationships/image" Target="../media/image93.png"/><Relationship Id="rId5" Type="http://schemas.openxmlformats.org/officeDocument/2006/relationships/oleObject" Target="../embeddings/oleObject17.bin"/><Relationship Id="rId15" Type="http://schemas.openxmlformats.org/officeDocument/2006/relationships/image" Target="../media/image97.png"/><Relationship Id="rId10" Type="http://schemas.openxmlformats.org/officeDocument/2006/relationships/image" Target="../media/image92.png"/><Relationship Id="rId4" Type="http://schemas.openxmlformats.org/officeDocument/2006/relationships/oleObject" Target="../embeddings/oleObject16.bin"/><Relationship Id="rId9" Type="http://schemas.openxmlformats.org/officeDocument/2006/relationships/image" Target="../media/image91.png"/><Relationship Id="rId14" Type="http://schemas.openxmlformats.org/officeDocument/2006/relationships/image" Target="../media/image96.png"/></Relationships>
</file>

<file path=ppt/slides/_rels/slide35.xml.rels><?xml version="1.0" encoding="UTF-8" standalone="yes"?>
<Relationships xmlns="http://schemas.openxmlformats.org/package/2006/relationships"><Relationship Id="rId8" Type="http://schemas.openxmlformats.org/officeDocument/2006/relationships/oleObject" Target="../embeddings/oleObject24.bin"/><Relationship Id="rId3" Type="http://schemas.openxmlformats.org/officeDocument/2006/relationships/oleObject" Target="../embeddings/oleObject21.bin"/><Relationship Id="rId7" Type="http://schemas.openxmlformats.org/officeDocument/2006/relationships/oleObject" Target="../embeddings/oleObject23.bin"/><Relationship Id="rId12" Type="http://schemas.openxmlformats.org/officeDocument/2006/relationships/oleObject" Target="../embeddings/oleObject28.bin"/><Relationship Id="rId2" Type="http://schemas.openxmlformats.org/officeDocument/2006/relationships/slideLayout" Target="../slideLayouts/slideLayout37.xml"/><Relationship Id="rId1" Type="http://schemas.openxmlformats.org/officeDocument/2006/relationships/vmlDrawing" Target="../drawings/vmlDrawing8.vml"/><Relationship Id="rId6" Type="http://schemas.openxmlformats.org/officeDocument/2006/relationships/oleObject" Target="../embeddings/oleObject22.bin"/><Relationship Id="rId11" Type="http://schemas.openxmlformats.org/officeDocument/2006/relationships/oleObject" Target="../embeddings/oleObject27.bin"/><Relationship Id="rId5" Type="http://schemas.openxmlformats.org/officeDocument/2006/relationships/image" Target="../media/image106.png"/><Relationship Id="rId10" Type="http://schemas.openxmlformats.org/officeDocument/2006/relationships/oleObject" Target="../embeddings/oleObject26.bin"/><Relationship Id="rId4" Type="http://schemas.openxmlformats.org/officeDocument/2006/relationships/image" Target="../media/image105.png"/><Relationship Id="rId9" Type="http://schemas.openxmlformats.org/officeDocument/2006/relationships/oleObject" Target="../embeddings/oleObject25.bin"/></Relationships>
</file>

<file path=ppt/slides/_rels/slide36.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image" Target="../media/image107.jpeg"/><Relationship Id="rId1" Type="http://schemas.openxmlformats.org/officeDocument/2006/relationships/slideLayout" Target="../slideLayouts/slideLayout38.xml"/><Relationship Id="rId6" Type="http://schemas.openxmlformats.org/officeDocument/2006/relationships/image" Target="../media/image111.png"/><Relationship Id="rId11" Type="http://schemas.openxmlformats.org/officeDocument/2006/relationships/image" Target="../media/image116.jpeg"/><Relationship Id="rId5" Type="http://schemas.openxmlformats.org/officeDocument/2006/relationships/image" Target="../media/image110.png"/><Relationship Id="rId10" Type="http://schemas.openxmlformats.org/officeDocument/2006/relationships/image" Target="../media/image115.jpeg"/><Relationship Id="rId4" Type="http://schemas.openxmlformats.org/officeDocument/2006/relationships/image" Target="../media/image109.png"/><Relationship Id="rId9" Type="http://schemas.openxmlformats.org/officeDocument/2006/relationships/image" Target="../media/image114.jpeg"/></Relationships>
</file>

<file path=ppt/slides/_rels/slide37.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44.xml"/></Relationships>
</file>

<file path=ppt/slides/_rels/slide3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7.xml"/><Relationship Id="rId1" Type="http://schemas.openxmlformats.org/officeDocument/2006/relationships/slideLayout" Target="../slideLayouts/slideLayout36.xml"/><Relationship Id="rId5" Type="http://schemas.openxmlformats.org/officeDocument/2006/relationships/image" Target="../media/image120.jpeg"/><Relationship Id="rId4" Type="http://schemas.openxmlformats.org/officeDocument/2006/relationships/hyperlink" Target="http://www-acc.kek.jp/KEKB/pictures/2003_06_19_tunnel/index.html" TargetMode="Externa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40.xml"/><Relationship Id="rId1" Type="http://schemas.openxmlformats.org/officeDocument/2006/relationships/vmlDrawing" Target="../drawings/vmlDrawing2.vml"/><Relationship Id="rId5" Type="http://schemas.openxmlformats.org/officeDocument/2006/relationships/oleObject" Target="../embeddings/oleObject5.bin"/><Relationship Id="rId4" Type="http://schemas.openxmlformats.org/officeDocument/2006/relationships/oleObject" Target="../embeddings/oleObject4.bin"/></Relationships>
</file>

<file path=ppt/slides/_rels/slide4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122.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1.xml"/><Relationship Id="rId1" Type="http://schemas.openxmlformats.org/officeDocument/2006/relationships/video" Target="file:///D:\_WorkFolder\2007&#22799;&#20316;&#26989;_summary\P1020550.avi" TargetMode="External"/><Relationship Id="rId6" Type="http://schemas.openxmlformats.org/officeDocument/2006/relationships/image" Target="../media/image127.jpeg"/><Relationship Id="rId5" Type="http://schemas.openxmlformats.org/officeDocument/2006/relationships/image" Target="../media/image126.png"/><Relationship Id="rId4" Type="http://schemas.openxmlformats.org/officeDocument/2006/relationships/image" Target="../media/image125.jpeg"/></Relationships>
</file>

<file path=ppt/slides/_rels/slide4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0.xml"/><Relationship Id="rId1" Type="http://schemas.openxmlformats.org/officeDocument/2006/relationships/slideLayout" Target="../slideLayouts/slideLayout36.xml"/><Relationship Id="rId4" Type="http://schemas.openxmlformats.org/officeDocument/2006/relationships/image" Target="../media/image129.jpeg"/></Relationships>
</file>

<file path=ppt/slides/_rels/slide43.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1.xml"/><Relationship Id="rId1" Type="http://schemas.openxmlformats.org/officeDocument/2006/relationships/slideLayout" Target="../slideLayouts/slideLayout52.xml"/><Relationship Id="rId4" Type="http://schemas.openxmlformats.org/officeDocument/2006/relationships/image" Target="../media/image131.png"/></Relationships>
</file>

<file path=ppt/slides/_rels/slide44.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37.xml"/></Relationships>
</file>

<file path=ppt/slides/_rels/slide45.xml.rels><?xml version="1.0" encoding="UTF-8" standalone="yes"?>
<Relationships xmlns="http://schemas.openxmlformats.org/package/2006/relationships"><Relationship Id="rId3" Type="http://schemas.openxmlformats.org/officeDocument/2006/relationships/image" Target="../media/image134.wmf"/><Relationship Id="rId2" Type="http://schemas.openxmlformats.org/officeDocument/2006/relationships/image" Target="../media/image133.wmf"/><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8" Type="http://schemas.openxmlformats.org/officeDocument/2006/relationships/image" Target="../media/image142.emf"/><Relationship Id="rId3" Type="http://schemas.openxmlformats.org/officeDocument/2006/relationships/notesSlide" Target="../notesSlides/notesSlide12.xml"/><Relationship Id="rId7" Type="http://schemas.openxmlformats.org/officeDocument/2006/relationships/oleObject" Target="../embeddings/oleObject30.bin"/><Relationship Id="rId2" Type="http://schemas.openxmlformats.org/officeDocument/2006/relationships/slideLayout" Target="../slideLayouts/slideLayout36.xml"/><Relationship Id="rId1" Type="http://schemas.openxmlformats.org/officeDocument/2006/relationships/vmlDrawing" Target="../drawings/vmlDrawing9.vml"/><Relationship Id="rId6" Type="http://schemas.openxmlformats.org/officeDocument/2006/relationships/oleObject" Target="../embeddings/oleObject29.bin"/><Relationship Id="rId5" Type="http://schemas.openxmlformats.org/officeDocument/2006/relationships/image" Target="../media/image141.wmf"/><Relationship Id="rId4" Type="http://schemas.openxmlformats.org/officeDocument/2006/relationships/image" Target="../media/image140.png"/><Relationship Id="rId9" Type="http://schemas.openxmlformats.org/officeDocument/2006/relationships/oleObject" Target="../embeddings/oleObject31.bin"/></Relationships>
</file>

<file path=ppt/slides/_rels/slide4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146.wmf"/><Relationship Id="rId5" Type="http://schemas.openxmlformats.org/officeDocument/2006/relationships/image" Target="../media/image145.jpeg"/><Relationship Id="rId4" Type="http://schemas.openxmlformats.org/officeDocument/2006/relationships/image" Target="../media/image14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0.xml.rels><?xml version="1.0" encoding="UTF-8" standalone="yes"?>
<Relationships xmlns="http://schemas.openxmlformats.org/package/2006/relationships"><Relationship Id="rId8" Type="http://schemas.openxmlformats.org/officeDocument/2006/relationships/image" Target="../media/image152.wmf"/><Relationship Id="rId3" Type="http://schemas.openxmlformats.org/officeDocument/2006/relationships/image" Target="../media/image148.wmf"/><Relationship Id="rId7" Type="http://schemas.openxmlformats.org/officeDocument/2006/relationships/image" Target="../media/image151.jpeg"/><Relationship Id="rId2" Type="http://schemas.openxmlformats.org/officeDocument/2006/relationships/slideLayout" Target="../slideLayouts/slideLayout53.xml"/><Relationship Id="rId1" Type="http://schemas.openxmlformats.org/officeDocument/2006/relationships/vmlDrawing" Target="../drawings/vmlDrawing10.vml"/><Relationship Id="rId6" Type="http://schemas.openxmlformats.org/officeDocument/2006/relationships/oleObject" Target="../embeddings/Microsoft_Office_Word_97_-_2003_Document1.doc"/><Relationship Id="rId5" Type="http://schemas.openxmlformats.org/officeDocument/2006/relationships/image" Target="../media/image150.jpeg"/><Relationship Id="rId4" Type="http://schemas.openxmlformats.org/officeDocument/2006/relationships/image" Target="../media/image149.png"/></Relationships>
</file>

<file path=ppt/slides/_rels/slide51.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153.png"/><Relationship Id="rId7" Type="http://schemas.openxmlformats.org/officeDocument/2006/relationships/image" Target="../media/image157.png"/><Relationship Id="rId2" Type="http://schemas.openxmlformats.org/officeDocument/2006/relationships/notesSlide" Target="../notesSlides/notesSlide14.xml"/><Relationship Id="rId1" Type="http://schemas.openxmlformats.org/officeDocument/2006/relationships/slideLayout" Target="../slideLayouts/slideLayout36.xml"/><Relationship Id="rId6" Type="http://schemas.openxmlformats.org/officeDocument/2006/relationships/image" Target="../media/image156.wmf"/><Relationship Id="rId5" Type="http://schemas.openxmlformats.org/officeDocument/2006/relationships/image" Target="../media/image155.png"/><Relationship Id="rId4" Type="http://schemas.openxmlformats.org/officeDocument/2006/relationships/image" Target="../media/image154.png"/></Relationships>
</file>

<file path=ppt/slides/_rels/slide52.xml.rels><?xml version="1.0" encoding="UTF-8" standalone="yes"?>
<Relationships xmlns="http://schemas.openxmlformats.org/package/2006/relationships"><Relationship Id="rId8" Type="http://schemas.openxmlformats.org/officeDocument/2006/relationships/image" Target="../media/image164.jpeg"/><Relationship Id="rId3" Type="http://schemas.openxmlformats.org/officeDocument/2006/relationships/image" Target="../media/image159.png"/><Relationship Id="rId7" Type="http://schemas.openxmlformats.org/officeDocument/2006/relationships/image" Target="../media/image163.jpe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162.jpeg"/><Relationship Id="rId5" Type="http://schemas.openxmlformats.org/officeDocument/2006/relationships/image" Target="../media/image161.png"/><Relationship Id="rId4" Type="http://schemas.openxmlformats.org/officeDocument/2006/relationships/image" Target="../media/image160.png"/></Relationships>
</file>

<file path=ppt/slides/_rels/slide53.xml.rels><?xml version="1.0" encoding="UTF-8" standalone="yes"?>
<Relationships xmlns="http://schemas.openxmlformats.org/package/2006/relationships"><Relationship Id="rId8" Type="http://schemas.openxmlformats.org/officeDocument/2006/relationships/image" Target="../media/image166.jpeg"/><Relationship Id="rId7" Type="http://schemas.openxmlformats.org/officeDocument/2006/relationships/image" Target="../media/image165.png"/><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4.pdf"/><Relationship Id="rId10" Type="http://schemas.openxmlformats.org/officeDocument/2006/relationships/image" Target="../media/image168.png"/><Relationship Id="rId9" Type="http://schemas.openxmlformats.org/officeDocument/2006/relationships/image" Target="../media/image167.png"/></Relationships>
</file>

<file path=ppt/slides/_rels/slide54.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image" Target="../media/image169.png"/><Relationship Id="rId7" Type="http://schemas.openxmlformats.org/officeDocument/2006/relationships/diagramColors" Target="../diagrams/colors1.xml"/><Relationship Id="rId2" Type="http://schemas.openxmlformats.org/officeDocument/2006/relationships/notesSlide" Target="../notesSlides/notesSlide17.xml"/><Relationship Id="rId1" Type="http://schemas.openxmlformats.org/officeDocument/2006/relationships/slideLayout" Target="../slideLayouts/slideLayout58.xml"/><Relationship Id="rId6" Type="http://schemas.openxmlformats.org/officeDocument/2006/relationships/diagramQuickStyle" Target="../diagrams/quickStyle1.xml"/><Relationship Id="rId11" Type="http://schemas.openxmlformats.org/officeDocument/2006/relationships/diagramColors" Target="../diagrams/colors2.xml"/><Relationship Id="rId5" Type="http://schemas.openxmlformats.org/officeDocument/2006/relationships/diagramLayout" Target="../diagrams/layout1.xml"/><Relationship Id="rId10" Type="http://schemas.openxmlformats.org/officeDocument/2006/relationships/diagramQuickStyle" Target="../diagrams/quickStyle2.xml"/><Relationship Id="rId4" Type="http://schemas.openxmlformats.org/officeDocument/2006/relationships/diagramData" Target="../diagrams/data1.xml"/><Relationship Id="rId9" Type="http://schemas.openxmlformats.org/officeDocument/2006/relationships/diagramLayout" Target="../diagrams/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jpeg"/><Relationship Id="rId1" Type="http://schemas.openxmlformats.org/officeDocument/2006/relationships/slideLayout" Target="../slideLayouts/slideLayout53.xml"/><Relationship Id="rId4" Type="http://schemas.openxmlformats.org/officeDocument/2006/relationships/image" Target="../media/image172.jpe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177.jpeg"/><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oleObject" Target="../embeddings/oleObject33.bin"/><Relationship Id="rId5" Type="http://schemas.openxmlformats.org/officeDocument/2006/relationships/oleObject" Target="../embeddings/oleObject32.bin"/><Relationship Id="rId4" Type="http://schemas.openxmlformats.org/officeDocument/2006/relationships/image" Target="../media/image176.png"/></Relationships>
</file>

<file path=ppt/slides/_rels/slide57.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78.jpe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9.xml"/><Relationship Id="rId1" Type="http://schemas.openxmlformats.org/officeDocument/2006/relationships/slideLayout" Target="../slideLayouts/slideLayout25.xml"/><Relationship Id="rId4" Type="http://schemas.openxmlformats.org/officeDocument/2006/relationships/image" Target="../media/image181.png"/></Relationships>
</file>

<file path=ppt/slides/_rels/slide59.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40.xml"/><Relationship Id="rId1" Type="http://schemas.openxmlformats.org/officeDocument/2006/relationships/vmlDrawing" Target="../drawings/vmlDrawing3.vml"/><Relationship Id="rId5" Type="http://schemas.openxmlformats.org/officeDocument/2006/relationships/oleObject" Target="../embeddings/oleObject8.bin"/><Relationship Id="rId4" Type="http://schemas.openxmlformats.org/officeDocument/2006/relationships/oleObject" Target="../embeddings/oleObject7.bin"/></Relationships>
</file>

<file path=ppt/slides/_rels/slide60.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185.png"/><Relationship Id="rId5" Type="http://schemas.openxmlformats.org/officeDocument/2006/relationships/hyperlink" Target="http://b2comp.kek.jp/~twiki/pub/Organization/B2TDR/B2TDR.pdf" TargetMode="External"/><Relationship Id="rId4" Type="http://schemas.openxmlformats.org/officeDocument/2006/relationships/image" Target="../media/image184.jpeg"/></Relationships>
</file>

<file path=ppt/slides/_rels/slide61.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21.xml"/><Relationship Id="rId1" Type="http://schemas.openxmlformats.org/officeDocument/2006/relationships/slideLayout" Target="../slideLayouts/slideLayout36.xml"/><Relationship Id="rId4" Type="http://schemas.openxmlformats.org/officeDocument/2006/relationships/image" Target="../media/image187.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63.xml.rels><?xml version="1.0" encoding="UTF-8" standalone="yes"?>
<Relationships xmlns="http://schemas.openxmlformats.org/package/2006/relationships"><Relationship Id="rId2" Type="http://schemas.openxmlformats.org/officeDocument/2006/relationships/image" Target="../media/image188.gif"/><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22.xml"/><Relationship Id="rId1" Type="http://schemas.openxmlformats.org/officeDocument/2006/relationships/slideLayout" Target="../slideLayouts/slideLayout47.xml"/><Relationship Id="rId6" Type="http://schemas.openxmlformats.org/officeDocument/2006/relationships/image" Target="../media/image192.jpeg"/><Relationship Id="rId5" Type="http://schemas.openxmlformats.org/officeDocument/2006/relationships/image" Target="../media/image191.jpeg"/><Relationship Id="rId4" Type="http://schemas.openxmlformats.org/officeDocument/2006/relationships/image" Target="../media/image190.jpeg"/></Relationships>
</file>

<file path=ppt/slides/_rels/slide65.xml.rels><?xml version="1.0" encoding="UTF-8" standalone="yes"?>
<Relationships xmlns="http://schemas.openxmlformats.org/package/2006/relationships"><Relationship Id="rId8" Type="http://schemas.openxmlformats.org/officeDocument/2006/relationships/image" Target="../media/image197.jpeg"/><Relationship Id="rId13" Type="http://schemas.openxmlformats.org/officeDocument/2006/relationships/oleObject" Target="../embeddings/oleObject34.bin"/><Relationship Id="rId18" Type="http://schemas.openxmlformats.org/officeDocument/2006/relationships/image" Target="../media/image206.jpeg"/><Relationship Id="rId3" Type="http://schemas.openxmlformats.org/officeDocument/2006/relationships/notesSlide" Target="../notesSlides/notesSlide23.xml"/><Relationship Id="rId7" Type="http://schemas.openxmlformats.org/officeDocument/2006/relationships/hyperlink" Target="http://www-acc.kek.jp/KEKB/pictures/KEKB_photo/KEKair2005/kekair03H.jpg" TargetMode="External"/><Relationship Id="rId12" Type="http://schemas.openxmlformats.org/officeDocument/2006/relationships/image" Target="../media/image201.jpeg"/><Relationship Id="rId17" Type="http://schemas.openxmlformats.org/officeDocument/2006/relationships/image" Target="../media/image205.jpeg"/><Relationship Id="rId2" Type="http://schemas.openxmlformats.org/officeDocument/2006/relationships/slideLayout" Target="../slideLayouts/slideLayout47.xml"/><Relationship Id="rId16" Type="http://schemas.openxmlformats.org/officeDocument/2006/relationships/image" Target="../media/image204.jpeg"/><Relationship Id="rId1" Type="http://schemas.openxmlformats.org/officeDocument/2006/relationships/vmlDrawing" Target="../drawings/vmlDrawing12.vml"/><Relationship Id="rId6" Type="http://schemas.openxmlformats.org/officeDocument/2006/relationships/image" Target="../media/image196.jpeg"/><Relationship Id="rId11" Type="http://schemas.openxmlformats.org/officeDocument/2006/relationships/image" Target="../media/image200.jpeg"/><Relationship Id="rId5" Type="http://schemas.openxmlformats.org/officeDocument/2006/relationships/image" Target="../media/image195.jpeg"/><Relationship Id="rId15" Type="http://schemas.openxmlformats.org/officeDocument/2006/relationships/image" Target="../media/image203.jpeg"/><Relationship Id="rId10" Type="http://schemas.openxmlformats.org/officeDocument/2006/relationships/image" Target="../media/image199.jpeg"/><Relationship Id="rId19" Type="http://schemas.openxmlformats.org/officeDocument/2006/relationships/image" Target="../media/image190.jpeg"/><Relationship Id="rId4" Type="http://schemas.openxmlformats.org/officeDocument/2006/relationships/image" Target="../media/image194.jpeg"/><Relationship Id="rId9" Type="http://schemas.openxmlformats.org/officeDocument/2006/relationships/image" Target="../media/image198.jpeg"/><Relationship Id="rId14" Type="http://schemas.openxmlformats.org/officeDocument/2006/relationships/image" Target="../media/image202.jpeg"/></Relationships>
</file>

<file path=ppt/slides/_rels/slide66.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24.xml"/><Relationship Id="rId1" Type="http://schemas.openxmlformats.org/officeDocument/2006/relationships/slideLayout" Target="../slideLayouts/slideLayout48.xml"/><Relationship Id="rId4" Type="http://schemas.openxmlformats.org/officeDocument/2006/relationships/image" Target="../media/image190.jpeg"/></Relationships>
</file>

<file path=ppt/slides/_rels/slide67.xml.rels><?xml version="1.0" encoding="UTF-8" standalone="yes"?>
<Relationships xmlns="http://schemas.openxmlformats.org/package/2006/relationships"><Relationship Id="rId8" Type="http://schemas.openxmlformats.org/officeDocument/2006/relationships/image" Target="../media/image190.jpeg"/><Relationship Id="rId3" Type="http://schemas.openxmlformats.org/officeDocument/2006/relationships/image" Target="../media/image208.jpeg"/><Relationship Id="rId7" Type="http://schemas.openxmlformats.org/officeDocument/2006/relationships/image" Target="../media/image212.png"/><Relationship Id="rId2" Type="http://schemas.openxmlformats.org/officeDocument/2006/relationships/notesSlide" Target="../notesSlides/notesSlide25.xml"/><Relationship Id="rId1" Type="http://schemas.openxmlformats.org/officeDocument/2006/relationships/slideLayout" Target="../slideLayouts/slideLayout47.xml"/><Relationship Id="rId6" Type="http://schemas.openxmlformats.org/officeDocument/2006/relationships/image" Target="../media/image211.jpeg"/><Relationship Id="rId5" Type="http://schemas.openxmlformats.org/officeDocument/2006/relationships/image" Target="../media/image210.jpeg"/><Relationship Id="rId4" Type="http://schemas.openxmlformats.org/officeDocument/2006/relationships/image" Target="../media/image209.jpeg"/></Relationships>
</file>

<file path=ppt/slides/_rels/slide68.xml.rels><?xml version="1.0" encoding="UTF-8" standalone="yes"?>
<Relationships xmlns="http://schemas.openxmlformats.org/package/2006/relationships"><Relationship Id="rId8" Type="http://schemas.openxmlformats.org/officeDocument/2006/relationships/image" Target="../media/image217.gif"/><Relationship Id="rId3" Type="http://schemas.openxmlformats.org/officeDocument/2006/relationships/image" Target="../media/image190.jpeg"/><Relationship Id="rId7" Type="http://schemas.openxmlformats.org/officeDocument/2006/relationships/image" Target="../media/image216.png"/><Relationship Id="rId2" Type="http://schemas.openxmlformats.org/officeDocument/2006/relationships/notesSlide" Target="../notesSlides/notesSlide26.xml"/><Relationship Id="rId1" Type="http://schemas.openxmlformats.org/officeDocument/2006/relationships/slideLayout" Target="../slideLayouts/slideLayout47.xml"/><Relationship Id="rId6" Type="http://schemas.openxmlformats.org/officeDocument/2006/relationships/image" Target="../media/image215.jpeg"/><Relationship Id="rId5" Type="http://schemas.openxmlformats.org/officeDocument/2006/relationships/image" Target="../media/image214.jpeg"/><Relationship Id="rId4" Type="http://schemas.openxmlformats.org/officeDocument/2006/relationships/image" Target="../media/image213.png"/></Relationships>
</file>

<file path=ppt/slides/_rels/slide69.xml.rels><?xml version="1.0" encoding="UTF-8" standalone="yes"?>
<Relationships xmlns="http://schemas.openxmlformats.org/package/2006/relationships"><Relationship Id="rId8" Type="http://schemas.openxmlformats.org/officeDocument/2006/relationships/image" Target="../media/image223.jpeg"/><Relationship Id="rId3" Type="http://schemas.openxmlformats.org/officeDocument/2006/relationships/image" Target="../media/image218.jpeg"/><Relationship Id="rId7" Type="http://schemas.openxmlformats.org/officeDocument/2006/relationships/image" Target="../media/image222.jpeg"/><Relationship Id="rId2" Type="http://schemas.openxmlformats.org/officeDocument/2006/relationships/notesSlide" Target="../notesSlides/notesSlide27.xml"/><Relationship Id="rId1" Type="http://schemas.openxmlformats.org/officeDocument/2006/relationships/slideLayout" Target="../slideLayouts/slideLayout47.xml"/><Relationship Id="rId6" Type="http://schemas.openxmlformats.org/officeDocument/2006/relationships/image" Target="../media/image221.jpeg"/><Relationship Id="rId5" Type="http://schemas.openxmlformats.org/officeDocument/2006/relationships/image" Target="../media/image220.jpeg"/><Relationship Id="rId10" Type="http://schemas.openxmlformats.org/officeDocument/2006/relationships/image" Target="../media/image224.jpeg"/><Relationship Id="rId4" Type="http://schemas.openxmlformats.org/officeDocument/2006/relationships/image" Target="../media/image219.jpeg"/><Relationship Id="rId9" Type="http://schemas.openxmlformats.org/officeDocument/2006/relationships/image" Target="../media/image190.jpeg"/></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3.xml"/></Relationships>
</file>

<file path=ppt/slides/_rels/slide70.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28.xml"/><Relationship Id="rId1" Type="http://schemas.openxmlformats.org/officeDocument/2006/relationships/slideLayout" Target="../slideLayouts/slideLayout47.xml"/><Relationship Id="rId5" Type="http://schemas.openxmlformats.org/officeDocument/2006/relationships/image" Target="../media/image226.jpeg"/><Relationship Id="rId4" Type="http://schemas.openxmlformats.org/officeDocument/2006/relationships/image" Target="../media/image225.jpeg"/></Relationships>
</file>

<file path=ppt/slides/_rels/slide71.xml.rels><?xml version="1.0" encoding="UTF-8" standalone="yes"?>
<Relationships xmlns="http://schemas.openxmlformats.org/package/2006/relationships"><Relationship Id="rId8" Type="http://schemas.openxmlformats.org/officeDocument/2006/relationships/image" Target="../media/image232.png"/><Relationship Id="rId13" Type="http://schemas.openxmlformats.org/officeDocument/2006/relationships/image" Target="../media/image237.jpeg"/><Relationship Id="rId3" Type="http://schemas.openxmlformats.org/officeDocument/2006/relationships/image" Target="../media/image227.png"/><Relationship Id="rId7" Type="http://schemas.openxmlformats.org/officeDocument/2006/relationships/image" Target="../media/image231.png"/><Relationship Id="rId12" Type="http://schemas.openxmlformats.org/officeDocument/2006/relationships/image" Target="../media/image236.jpeg"/><Relationship Id="rId2" Type="http://schemas.openxmlformats.org/officeDocument/2006/relationships/notesSlide" Target="../notesSlides/notesSlide29.xml"/><Relationship Id="rId1" Type="http://schemas.openxmlformats.org/officeDocument/2006/relationships/slideLayout" Target="../slideLayouts/slideLayout47.xml"/><Relationship Id="rId6" Type="http://schemas.openxmlformats.org/officeDocument/2006/relationships/image" Target="../media/image230.png"/><Relationship Id="rId11" Type="http://schemas.openxmlformats.org/officeDocument/2006/relationships/image" Target="../media/image235.png"/><Relationship Id="rId5" Type="http://schemas.openxmlformats.org/officeDocument/2006/relationships/image" Target="../media/image229.png"/><Relationship Id="rId15" Type="http://schemas.openxmlformats.org/officeDocument/2006/relationships/image" Target="../media/image190.jpeg"/><Relationship Id="rId10" Type="http://schemas.openxmlformats.org/officeDocument/2006/relationships/image" Target="../media/image234.png"/><Relationship Id="rId4" Type="http://schemas.openxmlformats.org/officeDocument/2006/relationships/image" Target="../media/image228.jpeg"/><Relationship Id="rId9" Type="http://schemas.openxmlformats.org/officeDocument/2006/relationships/image" Target="../media/image233.png"/><Relationship Id="rId14" Type="http://schemas.openxmlformats.org/officeDocument/2006/relationships/image" Target="../media/image238.jpeg"/></Relationships>
</file>

<file path=ppt/slides/_rels/slide72.xml.rels><?xml version="1.0" encoding="UTF-8" standalone="yes"?>
<Relationships xmlns="http://schemas.openxmlformats.org/package/2006/relationships"><Relationship Id="rId8" Type="http://schemas.openxmlformats.org/officeDocument/2006/relationships/image" Target="../media/image244.jpeg"/><Relationship Id="rId3" Type="http://schemas.openxmlformats.org/officeDocument/2006/relationships/image" Target="../media/image239.png"/><Relationship Id="rId7" Type="http://schemas.openxmlformats.org/officeDocument/2006/relationships/image" Target="../media/image243.jpeg"/><Relationship Id="rId2" Type="http://schemas.openxmlformats.org/officeDocument/2006/relationships/notesSlide" Target="../notesSlides/notesSlide30.xml"/><Relationship Id="rId1" Type="http://schemas.openxmlformats.org/officeDocument/2006/relationships/slideLayout" Target="../slideLayouts/slideLayout48.xml"/><Relationship Id="rId6" Type="http://schemas.openxmlformats.org/officeDocument/2006/relationships/image" Target="../media/image242.jpeg"/><Relationship Id="rId5" Type="http://schemas.openxmlformats.org/officeDocument/2006/relationships/image" Target="../media/image241.jpeg"/><Relationship Id="rId10" Type="http://schemas.openxmlformats.org/officeDocument/2006/relationships/image" Target="../media/image190.jpeg"/><Relationship Id="rId4" Type="http://schemas.openxmlformats.org/officeDocument/2006/relationships/image" Target="../media/image240.jpeg"/><Relationship Id="rId9" Type="http://schemas.openxmlformats.org/officeDocument/2006/relationships/image" Target="../media/image245.jpeg"/></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9.bin"/><Relationship Id="rId7" Type="http://schemas.openxmlformats.org/officeDocument/2006/relationships/oleObject" Target="../embeddings/oleObject13.bin"/><Relationship Id="rId2" Type="http://schemas.openxmlformats.org/officeDocument/2006/relationships/slideLayout" Target="../slideLayouts/slideLayout41.xml"/><Relationship Id="rId1" Type="http://schemas.openxmlformats.org/officeDocument/2006/relationships/vmlDrawing" Target="../drawings/vmlDrawing4.vml"/><Relationship Id="rId6" Type="http://schemas.openxmlformats.org/officeDocument/2006/relationships/oleObject" Target="../embeddings/oleObject12.bin"/><Relationship Id="rId5" Type="http://schemas.openxmlformats.org/officeDocument/2006/relationships/oleObject" Target="../embeddings/oleObject11.bin"/><Relationship Id="rId4" Type="http://schemas.openxmlformats.org/officeDocument/2006/relationships/oleObject" Target="../embeddings/oleObject10.bin"/></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KEKair2004-04M">
            <a:hlinkClick r:id="rId2"/>
          </p:cNvPr>
          <p:cNvPicPr>
            <a:picLocks noChangeAspect="1" noChangeArrowheads="1"/>
          </p:cNvPicPr>
          <p:nvPr/>
        </p:nvPicPr>
        <p:blipFill>
          <a:blip r:embed="rId3">
            <a:lum bright="40000"/>
          </a:blip>
          <a:srcRect/>
          <a:stretch>
            <a:fillRect/>
          </a:stretch>
        </p:blipFill>
        <p:spPr bwMode="auto">
          <a:xfrm>
            <a:off x="0" y="0"/>
            <a:ext cx="9144000" cy="6856413"/>
          </a:xfrm>
          <a:prstGeom prst="rect">
            <a:avLst/>
          </a:prstGeom>
          <a:noFill/>
          <a:ln w="9525">
            <a:noFill/>
            <a:miter lim="800000"/>
            <a:headEnd/>
            <a:tailEnd/>
          </a:ln>
        </p:spPr>
      </p:pic>
      <p:sp>
        <p:nvSpPr>
          <p:cNvPr id="3075" name="Text Box 3"/>
          <p:cNvSpPr txBox="1">
            <a:spLocks noChangeArrowheads="1"/>
          </p:cNvSpPr>
          <p:nvPr/>
        </p:nvSpPr>
        <p:spPr bwMode="auto">
          <a:xfrm>
            <a:off x="2095500" y="1409700"/>
            <a:ext cx="4800600" cy="1200329"/>
          </a:xfrm>
          <a:prstGeom prst="rect">
            <a:avLst/>
          </a:prstGeom>
          <a:noFill/>
          <a:ln w="9525">
            <a:noFill/>
            <a:miter lim="800000"/>
            <a:headEnd/>
            <a:tailEnd/>
          </a:ln>
          <a:effectLst/>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Probing new physics at </a:t>
            </a:r>
            <a:r>
              <a:rPr lang="en-US"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SuperKEKB</a:t>
            </a:r>
            <a:endParaRPr lang="ja-JP" alt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ＭＳ Ｐゴシック" pitchFamily="50" charset="-128"/>
              <a:ea typeface="ＭＳ Ｐゴシック" pitchFamily="50" charset="-128"/>
            </a:endParaRPr>
          </a:p>
        </p:txBody>
      </p:sp>
      <p:sp>
        <p:nvSpPr>
          <p:cNvPr id="3076" name="Text Box 4"/>
          <p:cNvSpPr txBox="1">
            <a:spLocks noChangeArrowheads="1"/>
          </p:cNvSpPr>
          <p:nvPr/>
        </p:nvSpPr>
        <p:spPr bwMode="auto">
          <a:xfrm>
            <a:off x="1828800" y="3429000"/>
            <a:ext cx="5524500" cy="2677656"/>
          </a:xfrm>
          <a:prstGeom prst="rect">
            <a:avLst/>
          </a:prstGeom>
          <a:noFill/>
          <a:ln w="9525">
            <a:noFill/>
            <a:miter lim="800000"/>
            <a:headEnd/>
            <a:tailEnd/>
          </a:ln>
          <a:effectLst/>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altLang="ja-JP"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ea typeface="ＭＳ Ｐゴシック" pitchFamily="50" charset="-128"/>
              </a:rPr>
              <a:t>October 22, 2011</a:t>
            </a:r>
          </a:p>
          <a:p>
            <a:pPr algn="ctr"/>
            <a:endParaRPr lang="en-US" altLang="ja-JP"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ea typeface="ＭＳ Ｐゴシック" pitchFamily="50" charset="-128"/>
            </a:endParaRPr>
          </a:p>
          <a:p>
            <a:pPr algn="ctr"/>
            <a:r>
              <a:rPr lang="en-US" altLang="ja-JP"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ea typeface="ＭＳ Ｐゴシック" pitchFamily="50" charset="-128"/>
              </a:rPr>
              <a:t>Talk given at XIII Mexican Workshop on Particles and Fields</a:t>
            </a:r>
          </a:p>
          <a:p>
            <a:pPr algn="ctr"/>
            <a:endParaRPr lang="en-US" altLang="ja-JP"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ea typeface="ＭＳ Ｐゴシック" pitchFamily="50" charset="-128"/>
            </a:endParaRPr>
          </a:p>
          <a:p>
            <a:pPr algn="ctr"/>
            <a:r>
              <a:rPr lang="en-US" altLang="ja-JP" sz="24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ea typeface="ＭＳ Ｐゴシック" pitchFamily="50" charset="-128"/>
              </a:rPr>
              <a:t>M.Yamauchi</a:t>
            </a:r>
            <a:endParaRPr lang="en-US" altLang="ja-JP"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ea typeface="ＭＳ Ｐゴシック" pitchFamily="50" charset="-128"/>
            </a:endParaRPr>
          </a:p>
          <a:p>
            <a:pPr algn="ctr"/>
            <a:r>
              <a:rPr lang="en-US" altLang="ja-JP"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ea typeface="ＭＳ Ｐゴシック" pitchFamily="50" charset="-128"/>
              </a:rPr>
              <a:t>KEK</a:t>
            </a:r>
            <a:endParaRPr lang="ja-JP" alt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ea typeface="ＭＳ Ｐゴシック" pitchFamily="50" charset="-128"/>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KEKair2004-04M">
            <a:hlinkClick r:id="rId2"/>
          </p:cNvPr>
          <p:cNvPicPr>
            <a:picLocks noChangeAspect="1" noChangeArrowheads="1"/>
          </p:cNvPicPr>
          <p:nvPr/>
        </p:nvPicPr>
        <p:blipFill>
          <a:blip r:embed="rId3"/>
          <a:srcRect/>
          <a:stretch>
            <a:fillRect/>
          </a:stretch>
        </p:blipFill>
        <p:spPr bwMode="auto">
          <a:xfrm>
            <a:off x="0" y="0"/>
            <a:ext cx="9144000" cy="6856413"/>
          </a:xfrm>
          <a:prstGeom prst="rect">
            <a:avLst/>
          </a:prstGeom>
          <a:noFill/>
          <a:ln w="9525">
            <a:noFill/>
            <a:miter lim="800000"/>
            <a:headEnd/>
            <a:tailEnd/>
          </a:ln>
        </p:spPr>
      </p:pic>
      <p:sp>
        <p:nvSpPr>
          <p:cNvPr id="25604" name="Text Box 4"/>
          <p:cNvSpPr txBox="1">
            <a:spLocks noChangeArrowheads="1"/>
          </p:cNvSpPr>
          <p:nvPr/>
        </p:nvSpPr>
        <p:spPr bwMode="auto">
          <a:xfrm>
            <a:off x="684213" y="188913"/>
            <a:ext cx="4408487" cy="762000"/>
          </a:xfrm>
          <a:prstGeom prst="rect">
            <a:avLst/>
          </a:prstGeom>
          <a:noFill/>
          <a:ln w="9525">
            <a:noFill/>
            <a:miter lim="800000"/>
            <a:headEnd/>
            <a:tailEnd/>
          </a:ln>
        </p:spPr>
        <p:txBody>
          <a:bodyPr wrap="none">
            <a:spAutoFit/>
          </a:bodyPr>
          <a:lstStyle/>
          <a:p>
            <a:r>
              <a:rPr lang="en-US" altLang="ja-JP" sz="4400" b="1" dirty="0">
                <a:solidFill>
                  <a:schemeClr val="bg1"/>
                </a:solidFill>
                <a:latin typeface="Arial" pitchFamily="34" charset="0"/>
                <a:ea typeface="ＭＳ ゴシック" pitchFamily="49" charset="-128"/>
                <a:cs typeface="Arial" pitchFamily="34" charset="0"/>
              </a:rPr>
              <a:t>KEKB and Belle</a:t>
            </a:r>
          </a:p>
        </p:txBody>
      </p:sp>
      <p:pic>
        <p:nvPicPr>
          <p:cNvPr id="25605" name="Picture 5" descr="kekb_t6"/>
          <p:cNvPicPr>
            <a:picLocks noChangeAspect="1" noChangeArrowheads="1"/>
          </p:cNvPicPr>
          <p:nvPr/>
        </p:nvPicPr>
        <p:blipFill>
          <a:blip r:embed="rId4"/>
          <a:srcRect/>
          <a:stretch>
            <a:fillRect/>
          </a:stretch>
        </p:blipFill>
        <p:spPr bwMode="auto">
          <a:xfrm>
            <a:off x="6096001" y="0"/>
            <a:ext cx="3048000" cy="2544480"/>
          </a:xfrm>
          <a:prstGeom prst="rect">
            <a:avLst/>
          </a:prstGeom>
          <a:noFill/>
          <a:ln w="9525">
            <a:noFill/>
            <a:miter lim="800000"/>
            <a:headEnd/>
            <a:tailEnd/>
          </a:ln>
        </p:spPr>
      </p:pic>
      <p:pic>
        <p:nvPicPr>
          <p:cNvPr id="7" name="Picture 3" descr="Belle_view"/>
          <p:cNvPicPr>
            <a:picLocks noChangeAspect="1" noChangeArrowheads="1"/>
          </p:cNvPicPr>
          <p:nvPr/>
        </p:nvPicPr>
        <p:blipFill>
          <a:blip r:embed="rId5"/>
          <a:srcRect/>
          <a:stretch>
            <a:fillRect/>
          </a:stretch>
        </p:blipFill>
        <p:spPr bwMode="auto">
          <a:xfrm>
            <a:off x="4787900" y="3959225"/>
            <a:ext cx="4356100" cy="28987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4"/>
          <p:cNvPicPr>
            <a:picLocks noChangeAspect="1" noChangeArrowheads="1"/>
          </p:cNvPicPr>
          <p:nvPr/>
        </p:nvPicPr>
        <p:blipFill>
          <a:blip r:embed="rId2"/>
          <a:srcRect/>
          <a:stretch>
            <a:fillRect/>
          </a:stretch>
        </p:blipFill>
        <p:spPr bwMode="auto">
          <a:xfrm>
            <a:off x="322263" y="2997200"/>
            <a:ext cx="2573337" cy="3716338"/>
          </a:xfrm>
          <a:prstGeom prst="rect">
            <a:avLst/>
          </a:prstGeom>
          <a:noFill/>
          <a:ln w="9525">
            <a:noFill/>
            <a:miter lim="800000"/>
            <a:headEnd/>
            <a:tailEnd/>
          </a:ln>
          <a:effectLst/>
        </p:spPr>
      </p:pic>
      <p:pic>
        <p:nvPicPr>
          <p:cNvPr id="29701" name="Picture 5"/>
          <p:cNvPicPr>
            <a:picLocks noChangeAspect="1" noChangeArrowheads="1"/>
          </p:cNvPicPr>
          <p:nvPr/>
        </p:nvPicPr>
        <p:blipFill>
          <a:blip r:embed="rId3"/>
          <a:srcRect/>
          <a:stretch>
            <a:fillRect/>
          </a:stretch>
        </p:blipFill>
        <p:spPr bwMode="auto">
          <a:xfrm>
            <a:off x="3132138" y="3009900"/>
            <a:ext cx="2609985" cy="3687763"/>
          </a:xfrm>
          <a:prstGeom prst="rect">
            <a:avLst/>
          </a:prstGeom>
          <a:noFill/>
          <a:ln w="9525">
            <a:noFill/>
            <a:miter lim="800000"/>
            <a:headEnd/>
            <a:tailEnd/>
          </a:ln>
          <a:effectLst/>
        </p:spPr>
      </p:pic>
      <p:pic>
        <p:nvPicPr>
          <p:cNvPr id="29702" name="Picture 6"/>
          <p:cNvPicPr>
            <a:picLocks noChangeAspect="1" noChangeArrowheads="1"/>
          </p:cNvPicPr>
          <p:nvPr/>
        </p:nvPicPr>
        <p:blipFill>
          <a:blip r:embed="rId4"/>
          <a:srcRect/>
          <a:stretch>
            <a:fillRect/>
          </a:stretch>
        </p:blipFill>
        <p:spPr bwMode="auto">
          <a:xfrm>
            <a:off x="315913" y="1066800"/>
            <a:ext cx="2525712" cy="1795463"/>
          </a:xfrm>
          <a:prstGeom prst="rect">
            <a:avLst/>
          </a:prstGeom>
          <a:noFill/>
          <a:ln w="9525">
            <a:noFill/>
            <a:miter lim="800000"/>
            <a:headEnd/>
            <a:tailEnd/>
          </a:ln>
          <a:effectLst/>
        </p:spPr>
      </p:pic>
      <p:pic>
        <p:nvPicPr>
          <p:cNvPr id="29703" name="Picture 7"/>
          <p:cNvPicPr>
            <a:picLocks noChangeAspect="1" noChangeArrowheads="1"/>
          </p:cNvPicPr>
          <p:nvPr/>
        </p:nvPicPr>
        <p:blipFill>
          <a:blip r:embed="rId5"/>
          <a:srcRect/>
          <a:stretch>
            <a:fillRect/>
          </a:stretch>
        </p:blipFill>
        <p:spPr bwMode="auto">
          <a:xfrm>
            <a:off x="6084888" y="4400550"/>
            <a:ext cx="2843212" cy="2136775"/>
          </a:xfrm>
          <a:prstGeom prst="rect">
            <a:avLst/>
          </a:prstGeom>
          <a:noFill/>
          <a:ln w="9525">
            <a:noFill/>
            <a:miter lim="800000"/>
            <a:headEnd/>
            <a:tailEnd/>
          </a:ln>
          <a:effectLst/>
        </p:spPr>
      </p:pic>
      <p:pic>
        <p:nvPicPr>
          <p:cNvPr id="29704" name="Picture 8"/>
          <p:cNvPicPr>
            <a:picLocks noChangeAspect="1" noChangeArrowheads="1"/>
          </p:cNvPicPr>
          <p:nvPr/>
        </p:nvPicPr>
        <p:blipFill>
          <a:blip r:embed="rId6"/>
          <a:srcRect/>
          <a:stretch>
            <a:fillRect/>
          </a:stretch>
        </p:blipFill>
        <p:spPr bwMode="auto">
          <a:xfrm>
            <a:off x="6084888" y="1808163"/>
            <a:ext cx="2879725" cy="2306637"/>
          </a:xfrm>
          <a:prstGeom prst="rect">
            <a:avLst/>
          </a:prstGeom>
          <a:noFill/>
          <a:ln w="9525">
            <a:noFill/>
            <a:miter lim="800000"/>
            <a:headEnd/>
            <a:tailEnd/>
          </a:ln>
          <a:effectLst/>
        </p:spPr>
      </p:pic>
      <p:sp>
        <p:nvSpPr>
          <p:cNvPr id="29707" name="Text Box 11"/>
          <p:cNvSpPr txBox="1">
            <a:spLocks noChangeArrowheads="1"/>
          </p:cNvSpPr>
          <p:nvPr/>
        </p:nvSpPr>
        <p:spPr bwMode="auto">
          <a:xfrm>
            <a:off x="2308194" y="215856"/>
            <a:ext cx="4730800" cy="584775"/>
          </a:xfrm>
          <a:prstGeom prst="rect">
            <a:avLst/>
          </a:prstGeom>
          <a:noFill/>
          <a:ln w="9525">
            <a:noFill/>
            <a:miter lim="800000"/>
            <a:headEnd/>
            <a:tailEnd/>
          </a:ln>
          <a:effectLst/>
        </p:spPr>
        <p:txBody>
          <a:bodyPr wrap="square">
            <a:spAutoFit/>
            <a:flatTx/>
          </a:bodyPr>
          <a:lstStyle/>
          <a:p>
            <a:r>
              <a:rPr lang="en-US" altLang="ja-JP" sz="3200" b="1" dirty="0" smtClean="0">
                <a:solidFill>
                  <a:schemeClr val="tx1"/>
                </a:solidFill>
                <a:effectLst>
                  <a:outerShdw blurRad="38100" dist="38100" dir="2700000" algn="tl">
                    <a:srgbClr val="C0C0C0"/>
                  </a:outerShdw>
                </a:effectLst>
                <a:latin typeface="Arial" charset="0"/>
                <a:ea typeface="ＭＳ Ｐゴシック" pitchFamily="50" charset="-128"/>
              </a:rPr>
              <a:t>KEKB</a:t>
            </a:r>
            <a:r>
              <a:rPr lang="ja-JP" altLang="en-US" sz="3200" b="1" dirty="0">
                <a:solidFill>
                  <a:schemeClr val="tx1"/>
                </a:solidFill>
                <a:effectLst>
                  <a:outerShdw blurRad="38100" dist="38100" dir="2700000" algn="tl">
                    <a:srgbClr val="C0C0C0"/>
                  </a:outerShdw>
                </a:effectLst>
                <a:latin typeface="Arial" charset="0"/>
                <a:ea typeface="ＭＳ Ｐゴシック" pitchFamily="50" charset="-128"/>
              </a:rPr>
              <a:t> </a:t>
            </a:r>
            <a:r>
              <a:rPr lang="en-US" altLang="ja-JP" sz="3200" b="1" dirty="0" smtClean="0">
                <a:solidFill>
                  <a:schemeClr val="tx1"/>
                </a:solidFill>
                <a:effectLst>
                  <a:outerShdw blurRad="38100" dist="38100" dir="2700000" algn="tl">
                    <a:srgbClr val="C0C0C0"/>
                  </a:outerShdw>
                </a:effectLst>
                <a:latin typeface="Arial" charset="0"/>
                <a:ea typeface="ＭＳ Ｐゴシック" pitchFamily="50" charset="-128"/>
              </a:rPr>
              <a:t>accelerator</a:t>
            </a:r>
            <a:endParaRPr lang="ja-JP" altLang="en-US" sz="3200" b="1" dirty="0">
              <a:solidFill>
                <a:schemeClr val="tx1"/>
              </a:solidFill>
              <a:effectLst>
                <a:outerShdw blurRad="38100" dist="38100" dir="2700000" algn="tl">
                  <a:srgbClr val="C0C0C0"/>
                </a:outerShdw>
              </a:effectLst>
              <a:latin typeface="Arial" charset="0"/>
              <a:ea typeface="ＭＳ Ｐゴシック" pitchFamily="50" charset="-128"/>
            </a:endParaRPr>
          </a:p>
        </p:txBody>
      </p:sp>
      <p:sp>
        <p:nvSpPr>
          <p:cNvPr id="29708" name="Line 12"/>
          <p:cNvSpPr>
            <a:spLocks noChangeShapeType="1"/>
          </p:cNvSpPr>
          <p:nvPr/>
        </p:nvSpPr>
        <p:spPr bwMode="auto">
          <a:xfrm>
            <a:off x="323850" y="836613"/>
            <a:ext cx="8496300" cy="0"/>
          </a:xfrm>
          <a:prstGeom prst="line">
            <a:avLst/>
          </a:prstGeom>
          <a:noFill/>
          <a:ln w="76200">
            <a:solidFill>
              <a:schemeClr val="accent2"/>
            </a:solidFill>
            <a:round/>
            <a:headEnd/>
            <a:tailEnd/>
          </a:ln>
          <a:effectLst/>
        </p:spPr>
        <p:txBody>
          <a:bodyPr/>
          <a:lstStyle/>
          <a:p>
            <a:endParaRPr lang="en-US"/>
          </a:p>
        </p:txBody>
      </p:sp>
      <p:pic>
        <p:nvPicPr>
          <p:cNvPr id="29709" name="Picture 13" descr="kek-logo-small-c">
            <a:hlinkClick r:id="rId7"/>
          </p:cNvPr>
          <p:cNvPicPr>
            <a:picLocks noChangeAspect="1" noChangeArrowheads="1"/>
          </p:cNvPicPr>
          <p:nvPr/>
        </p:nvPicPr>
        <p:blipFill>
          <a:blip r:embed="rId8"/>
          <a:srcRect/>
          <a:stretch>
            <a:fillRect/>
          </a:stretch>
        </p:blipFill>
        <p:spPr bwMode="auto">
          <a:xfrm>
            <a:off x="215900" y="188913"/>
            <a:ext cx="863600" cy="498475"/>
          </a:xfrm>
          <a:prstGeom prst="rect">
            <a:avLst/>
          </a:prstGeom>
          <a:noFill/>
        </p:spPr>
      </p:pic>
      <p:pic>
        <p:nvPicPr>
          <p:cNvPr id="29710" name="Picture 14" descr="ringanimation2S"/>
          <p:cNvPicPr>
            <a:picLocks noChangeAspect="1" noChangeArrowheads="1" noCrop="1"/>
          </p:cNvPicPr>
          <p:nvPr/>
        </p:nvPicPr>
        <p:blipFill>
          <a:blip r:embed="rId9"/>
          <a:srcRect/>
          <a:stretch>
            <a:fillRect/>
          </a:stretch>
        </p:blipFill>
        <p:spPr bwMode="auto">
          <a:xfrm>
            <a:off x="3314700" y="876300"/>
            <a:ext cx="1790700" cy="2145565"/>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32" name="Rectangle 24"/>
          <p:cNvSpPr>
            <a:spLocks noChangeArrowheads="1"/>
          </p:cNvSpPr>
          <p:nvPr/>
        </p:nvSpPr>
        <p:spPr bwMode="auto">
          <a:xfrm>
            <a:off x="0" y="0"/>
            <a:ext cx="9144000" cy="908050"/>
          </a:xfrm>
          <a:prstGeom prst="rect">
            <a:avLst/>
          </a:prstGeom>
          <a:solidFill>
            <a:schemeClr val="bg1"/>
          </a:solidFill>
          <a:ln w="9525">
            <a:noFill/>
            <a:miter lim="800000"/>
            <a:headEnd/>
            <a:tailEnd/>
          </a:ln>
          <a:effectLst/>
        </p:spPr>
        <p:txBody>
          <a:bodyPr wrap="none" anchor="ctr"/>
          <a:lstStyle/>
          <a:p>
            <a:endParaRPr lang="en-US">
              <a:latin typeface="Arial" pitchFamily="34" charset="0"/>
              <a:cs typeface="Arial" pitchFamily="34" charset="0"/>
            </a:endParaRPr>
          </a:p>
        </p:txBody>
      </p:sp>
      <p:pic>
        <p:nvPicPr>
          <p:cNvPr id="247812" name="Picture 4" descr="BelleFig"/>
          <p:cNvPicPr>
            <a:picLocks noGrp="1" noChangeAspect="1" noChangeArrowheads="1"/>
          </p:cNvPicPr>
          <p:nvPr>
            <p:ph/>
          </p:nvPr>
        </p:nvPicPr>
        <p:blipFill>
          <a:blip r:embed="rId2" cstate="print"/>
          <a:srcRect/>
          <a:stretch>
            <a:fillRect/>
          </a:stretch>
        </p:blipFill>
        <p:spPr>
          <a:xfrm>
            <a:off x="0" y="692150"/>
            <a:ext cx="9144000" cy="6478588"/>
          </a:xfrm>
          <a:noFill/>
          <a:ln/>
        </p:spPr>
      </p:pic>
      <p:sp>
        <p:nvSpPr>
          <p:cNvPr id="247814" name="Text Box 6"/>
          <p:cNvSpPr txBox="1">
            <a:spLocks noChangeArrowheads="1"/>
          </p:cNvSpPr>
          <p:nvPr/>
        </p:nvSpPr>
        <p:spPr bwMode="auto">
          <a:xfrm>
            <a:off x="5795963" y="5973763"/>
            <a:ext cx="2447925" cy="549275"/>
          </a:xfrm>
          <a:prstGeom prst="rect">
            <a:avLst/>
          </a:prstGeom>
          <a:noFill/>
          <a:ln w="9525">
            <a:noFill/>
            <a:miter lim="800000"/>
            <a:headEnd/>
            <a:tailEnd/>
          </a:ln>
          <a:effectLst/>
        </p:spPr>
        <p:txBody>
          <a:bodyPr>
            <a:spAutoFit/>
          </a:bodyPr>
          <a:lstStyle/>
          <a:p>
            <a:pPr>
              <a:lnSpc>
                <a:spcPct val="50000"/>
              </a:lnSpc>
              <a:spcBef>
                <a:spcPct val="50000"/>
              </a:spcBef>
            </a:pPr>
            <a:r>
              <a:rPr lang="en-US" altLang="ja-JP" sz="2000">
                <a:solidFill>
                  <a:srgbClr val="000000"/>
                </a:solidFill>
                <a:latin typeface="Arial" pitchFamily="34" charset="0"/>
                <a:cs typeface="Arial" pitchFamily="34" charset="0"/>
              </a:rPr>
              <a:t>m / </a:t>
            </a:r>
            <a:r>
              <a:rPr lang="en-US" altLang="ja-JP" sz="2000" i="1">
                <a:solidFill>
                  <a:srgbClr val="000000"/>
                </a:solidFill>
                <a:latin typeface="Arial" pitchFamily="34" charset="0"/>
                <a:cs typeface="Arial" pitchFamily="34" charset="0"/>
              </a:rPr>
              <a:t>K</a:t>
            </a:r>
            <a:r>
              <a:rPr lang="en-US" altLang="ja-JP" sz="2000" i="1" baseline="-25000">
                <a:solidFill>
                  <a:srgbClr val="000000"/>
                </a:solidFill>
                <a:latin typeface="Arial" pitchFamily="34" charset="0"/>
                <a:cs typeface="Arial" pitchFamily="34" charset="0"/>
              </a:rPr>
              <a:t>L</a:t>
            </a:r>
            <a:r>
              <a:rPr lang="en-US" altLang="ja-JP" sz="2000">
                <a:solidFill>
                  <a:srgbClr val="000000"/>
                </a:solidFill>
                <a:latin typeface="Arial" pitchFamily="34" charset="0"/>
                <a:cs typeface="Arial" pitchFamily="34" charset="0"/>
              </a:rPr>
              <a:t> detection</a:t>
            </a:r>
          </a:p>
          <a:p>
            <a:pPr>
              <a:lnSpc>
                <a:spcPct val="50000"/>
              </a:lnSpc>
              <a:spcBef>
                <a:spcPct val="50000"/>
              </a:spcBef>
            </a:pPr>
            <a:r>
              <a:rPr lang="en-US" altLang="ja-JP" sz="2000">
                <a:solidFill>
                  <a:srgbClr val="000000"/>
                </a:solidFill>
                <a:latin typeface="Arial" pitchFamily="34" charset="0"/>
                <a:cs typeface="Arial" pitchFamily="34" charset="0"/>
              </a:rPr>
              <a:t> 14/15 lyr. RPC+Fe</a:t>
            </a:r>
          </a:p>
        </p:txBody>
      </p:sp>
      <p:sp>
        <p:nvSpPr>
          <p:cNvPr id="247815" name="Text Box 7"/>
          <p:cNvSpPr txBox="1">
            <a:spLocks noChangeArrowheads="1"/>
          </p:cNvSpPr>
          <p:nvPr/>
        </p:nvSpPr>
        <p:spPr bwMode="auto">
          <a:xfrm>
            <a:off x="6335713" y="4173538"/>
            <a:ext cx="2630487" cy="573940"/>
          </a:xfrm>
          <a:prstGeom prst="rect">
            <a:avLst/>
          </a:prstGeom>
          <a:noFill/>
          <a:ln w="9525">
            <a:noFill/>
            <a:miter lim="800000"/>
            <a:headEnd/>
            <a:tailEnd/>
          </a:ln>
          <a:effectLst/>
        </p:spPr>
        <p:txBody>
          <a:bodyPr>
            <a:spAutoFit/>
          </a:bodyPr>
          <a:lstStyle/>
          <a:p>
            <a:pPr>
              <a:lnSpc>
                <a:spcPct val="50000"/>
              </a:lnSpc>
              <a:spcBef>
                <a:spcPct val="50000"/>
              </a:spcBef>
            </a:pPr>
            <a:r>
              <a:rPr lang="en-US" altLang="ja-JP" sz="2000" dirty="0">
                <a:solidFill>
                  <a:srgbClr val="000000"/>
                </a:solidFill>
                <a:latin typeface="Arial" pitchFamily="34" charset="0"/>
                <a:cs typeface="Arial" pitchFamily="34" charset="0"/>
              </a:rPr>
              <a:t>Tracking + </a:t>
            </a:r>
            <a:r>
              <a:rPr lang="en-US" altLang="ja-JP" sz="2000" i="1" dirty="0" err="1">
                <a:solidFill>
                  <a:srgbClr val="000000"/>
                </a:solidFill>
                <a:latin typeface="Arial" pitchFamily="34" charset="0"/>
                <a:cs typeface="Arial" pitchFamily="34" charset="0"/>
              </a:rPr>
              <a:t>dE</a:t>
            </a:r>
            <a:r>
              <a:rPr lang="en-US" altLang="ja-JP" sz="2000" i="1" dirty="0">
                <a:solidFill>
                  <a:srgbClr val="000000"/>
                </a:solidFill>
                <a:latin typeface="Arial" pitchFamily="34" charset="0"/>
                <a:cs typeface="Arial" pitchFamily="34" charset="0"/>
              </a:rPr>
              <a:t>/</a:t>
            </a:r>
            <a:r>
              <a:rPr lang="en-US" altLang="ja-JP" sz="2000" i="1" dirty="0" err="1">
                <a:solidFill>
                  <a:srgbClr val="000000"/>
                </a:solidFill>
                <a:latin typeface="Arial" pitchFamily="34" charset="0"/>
                <a:cs typeface="Arial" pitchFamily="34" charset="0"/>
              </a:rPr>
              <a:t>dx</a:t>
            </a:r>
            <a:endParaRPr lang="en-US" altLang="ja-JP" sz="2000" i="1" dirty="0">
              <a:solidFill>
                <a:srgbClr val="000000"/>
              </a:solidFill>
              <a:latin typeface="Arial" pitchFamily="34" charset="0"/>
              <a:cs typeface="Arial" pitchFamily="34" charset="0"/>
            </a:endParaRPr>
          </a:p>
          <a:p>
            <a:pPr>
              <a:lnSpc>
                <a:spcPct val="50000"/>
              </a:lnSpc>
              <a:spcBef>
                <a:spcPct val="50000"/>
              </a:spcBef>
            </a:pPr>
            <a:r>
              <a:rPr lang="en-US" altLang="ja-JP" sz="2000" dirty="0">
                <a:solidFill>
                  <a:srgbClr val="000000"/>
                </a:solidFill>
                <a:latin typeface="Arial" pitchFamily="34" charset="0"/>
                <a:cs typeface="Arial" pitchFamily="34" charset="0"/>
              </a:rPr>
              <a:t>  small cell + </a:t>
            </a:r>
            <a:r>
              <a:rPr lang="en-US" altLang="ja-JP" sz="2000" dirty="0" smtClean="0">
                <a:solidFill>
                  <a:srgbClr val="000000"/>
                </a:solidFill>
                <a:latin typeface="Arial" pitchFamily="34" charset="0"/>
                <a:cs typeface="Arial" pitchFamily="34" charset="0"/>
              </a:rPr>
              <a:t>He/C</a:t>
            </a:r>
            <a:r>
              <a:rPr lang="en-US" altLang="ja-JP" sz="2000" baseline="-25000" dirty="0" smtClean="0">
                <a:solidFill>
                  <a:srgbClr val="000000"/>
                </a:solidFill>
                <a:latin typeface="Arial" pitchFamily="34" charset="0"/>
                <a:cs typeface="Arial" pitchFamily="34" charset="0"/>
              </a:rPr>
              <a:t>2</a:t>
            </a:r>
            <a:r>
              <a:rPr lang="en-US" altLang="ja-JP" sz="2000" dirty="0" smtClean="0">
                <a:solidFill>
                  <a:srgbClr val="000000"/>
                </a:solidFill>
                <a:latin typeface="Arial" pitchFamily="34" charset="0"/>
                <a:cs typeface="Arial" pitchFamily="34" charset="0"/>
              </a:rPr>
              <a:t>H</a:t>
            </a:r>
            <a:r>
              <a:rPr lang="en-US" altLang="ja-JP" sz="2000" baseline="-25000" dirty="0" smtClean="0">
                <a:solidFill>
                  <a:srgbClr val="000000"/>
                </a:solidFill>
                <a:latin typeface="Arial" pitchFamily="34" charset="0"/>
                <a:cs typeface="Arial" pitchFamily="34" charset="0"/>
              </a:rPr>
              <a:t>6</a:t>
            </a:r>
            <a:endParaRPr lang="en-US" altLang="ja-JP" sz="2000" baseline="-25000" dirty="0">
              <a:solidFill>
                <a:srgbClr val="000000"/>
              </a:solidFill>
              <a:latin typeface="Arial" pitchFamily="34" charset="0"/>
              <a:cs typeface="Arial" pitchFamily="34" charset="0"/>
            </a:endParaRPr>
          </a:p>
        </p:txBody>
      </p:sp>
      <p:sp>
        <p:nvSpPr>
          <p:cNvPr id="247816" name="Text Box 8"/>
          <p:cNvSpPr txBox="1">
            <a:spLocks noChangeArrowheads="1"/>
          </p:cNvSpPr>
          <p:nvPr/>
        </p:nvSpPr>
        <p:spPr bwMode="auto">
          <a:xfrm>
            <a:off x="250825" y="2373313"/>
            <a:ext cx="1655763" cy="396875"/>
          </a:xfrm>
          <a:prstGeom prst="rect">
            <a:avLst/>
          </a:prstGeom>
          <a:noFill/>
          <a:ln w="9525">
            <a:noFill/>
            <a:miter lim="800000"/>
            <a:headEnd/>
            <a:tailEnd/>
          </a:ln>
          <a:effectLst/>
        </p:spPr>
        <p:txBody>
          <a:bodyPr>
            <a:spAutoFit/>
          </a:bodyPr>
          <a:lstStyle/>
          <a:p>
            <a:pPr>
              <a:spcBef>
                <a:spcPct val="50000"/>
              </a:spcBef>
            </a:pPr>
            <a:r>
              <a:rPr lang="en-US" altLang="ja-JP" sz="2000">
                <a:latin typeface="Arial" pitchFamily="34" charset="0"/>
                <a:cs typeface="Arial" pitchFamily="34" charset="0"/>
              </a:rPr>
              <a:t>CsI(Tl) 16</a:t>
            </a:r>
            <a:r>
              <a:rPr lang="en-US" altLang="ja-JP" sz="2000" i="1">
                <a:latin typeface="Arial" pitchFamily="34" charset="0"/>
                <a:cs typeface="Arial" pitchFamily="34" charset="0"/>
              </a:rPr>
              <a:t>X</a:t>
            </a:r>
            <a:r>
              <a:rPr lang="en-US" altLang="ja-JP" sz="2000" i="1" baseline="-25000">
                <a:latin typeface="Arial" pitchFamily="34" charset="0"/>
                <a:cs typeface="Arial" pitchFamily="34" charset="0"/>
              </a:rPr>
              <a:t>0</a:t>
            </a:r>
            <a:endParaRPr lang="en-US" altLang="ja-JP" sz="2000">
              <a:latin typeface="Arial" pitchFamily="34" charset="0"/>
              <a:cs typeface="Arial" pitchFamily="34" charset="0"/>
            </a:endParaRPr>
          </a:p>
        </p:txBody>
      </p:sp>
      <p:sp>
        <p:nvSpPr>
          <p:cNvPr id="247817" name="Text Box 9"/>
          <p:cNvSpPr txBox="1">
            <a:spLocks noChangeArrowheads="1"/>
          </p:cNvSpPr>
          <p:nvPr/>
        </p:nvSpPr>
        <p:spPr bwMode="auto">
          <a:xfrm>
            <a:off x="5940425" y="1125538"/>
            <a:ext cx="2951163" cy="549275"/>
          </a:xfrm>
          <a:prstGeom prst="rect">
            <a:avLst/>
          </a:prstGeom>
          <a:noFill/>
          <a:ln w="9525">
            <a:noFill/>
            <a:miter lim="800000"/>
            <a:headEnd/>
            <a:tailEnd/>
          </a:ln>
          <a:effectLst/>
        </p:spPr>
        <p:txBody>
          <a:bodyPr>
            <a:spAutoFit/>
          </a:bodyPr>
          <a:lstStyle/>
          <a:p>
            <a:pPr>
              <a:lnSpc>
                <a:spcPct val="50000"/>
              </a:lnSpc>
              <a:spcBef>
                <a:spcPct val="50000"/>
              </a:spcBef>
            </a:pPr>
            <a:r>
              <a:rPr lang="en-US" altLang="ja-JP" sz="2000">
                <a:latin typeface="Arial" pitchFamily="34" charset="0"/>
                <a:cs typeface="Arial" pitchFamily="34" charset="0"/>
              </a:rPr>
              <a:t> Aerogel Cherenkov cnt.</a:t>
            </a:r>
          </a:p>
          <a:p>
            <a:pPr>
              <a:lnSpc>
                <a:spcPct val="50000"/>
              </a:lnSpc>
              <a:spcBef>
                <a:spcPct val="50000"/>
              </a:spcBef>
            </a:pPr>
            <a:r>
              <a:rPr lang="en-US" altLang="ja-JP" sz="2000">
                <a:latin typeface="Arial" pitchFamily="34" charset="0"/>
                <a:cs typeface="Arial" pitchFamily="34" charset="0"/>
              </a:rPr>
              <a:t> n=1.015~1.030</a:t>
            </a:r>
          </a:p>
        </p:txBody>
      </p:sp>
      <p:sp>
        <p:nvSpPr>
          <p:cNvPr id="247819" name="Text Box 11"/>
          <p:cNvSpPr txBox="1">
            <a:spLocks noChangeArrowheads="1"/>
          </p:cNvSpPr>
          <p:nvPr/>
        </p:nvSpPr>
        <p:spPr bwMode="auto">
          <a:xfrm>
            <a:off x="2627313" y="6118225"/>
            <a:ext cx="1584325" cy="573940"/>
          </a:xfrm>
          <a:prstGeom prst="rect">
            <a:avLst/>
          </a:prstGeom>
          <a:noFill/>
          <a:ln w="9525">
            <a:noFill/>
            <a:miter lim="800000"/>
            <a:headEnd/>
            <a:tailEnd/>
          </a:ln>
          <a:effectLst/>
        </p:spPr>
        <p:txBody>
          <a:bodyPr>
            <a:spAutoFit/>
          </a:bodyPr>
          <a:lstStyle/>
          <a:p>
            <a:pPr>
              <a:lnSpc>
                <a:spcPct val="50000"/>
              </a:lnSpc>
              <a:spcBef>
                <a:spcPct val="50000"/>
              </a:spcBef>
            </a:pPr>
            <a:r>
              <a:rPr lang="en-US" altLang="ja-JP" sz="2000" dirty="0">
                <a:solidFill>
                  <a:srgbClr val="000000"/>
                </a:solidFill>
                <a:latin typeface="Arial" pitchFamily="34" charset="0"/>
                <a:cs typeface="Arial" pitchFamily="34" charset="0"/>
              </a:rPr>
              <a:t>Si </a:t>
            </a:r>
            <a:r>
              <a:rPr lang="en-US" altLang="ja-JP" sz="2000" dirty="0" err="1">
                <a:solidFill>
                  <a:srgbClr val="000000"/>
                </a:solidFill>
                <a:latin typeface="Arial" pitchFamily="34" charset="0"/>
                <a:cs typeface="Arial" pitchFamily="34" charset="0"/>
              </a:rPr>
              <a:t>vtx</a:t>
            </a:r>
            <a:r>
              <a:rPr lang="en-US" altLang="ja-JP" sz="2000" dirty="0">
                <a:solidFill>
                  <a:srgbClr val="000000"/>
                </a:solidFill>
                <a:latin typeface="Arial" pitchFamily="34" charset="0"/>
                <a:cs typeface="Arial" pitchFamily="34" charset="0"/>
              </a:rPr>
              <a:t>. det.</a:t>
            </a:r>
          </a:p>
          <a:p>
            <a:pPr>
              <a:lnSpc>
                <a:spcPct val="50000"/>
              </a:lnSpc>
              <a:spcBef>
                <a:spcPct val="50000"/>
              </a:spcBef>
            </a:pPr>
            <a:r>
              <a:rPr lang="en-US" altLang="ja-JP" sz="2000" dirty="0">
                <a:solidFill>
                  <a:srgbClr val="000000"/>
                </a:solidFill>
                <a:latin typeface="Arial" pitchFamily="34" charset="0"/>
                <a:cs typeface="Arial" pitchFamily="34" charset="0"/>
              </a:rPr>
              <a:t> </a:t>
            </a:r>
            <a:r>
              <a:rPr lang="en-US" altLang="ja-JP" sz="2000" dirty="0" smtClean="0">
                <a:solidFill>
                  <a:srgbClr val="000000"/>
                </a:solidFill>
                <a:latin typeface="Arial" pitchFamily="34" charset="0"/>
                <a:cs typeface="Arial" pitchFamily="34" charset="0"/>
              </a:rPr>
              <a:t>4 </a:t>
            </a:r>
            <a:r>
              <a:rPr lang="en-US" altLang="ja-JP" sz="2000" dirty="0">
                <a:solidFill>
                  <a:srgbClr val="000000"/>
                </a:solidFill>
                <a:latin typeface="Arial" pitchFamily="34" charset="0"/>
                <a:cs typeface="Arial" pitchFamily="34" charset="0"/>
              </a:rPr>
              <a:t>lyr. DSSD</a:t>
            </a:r>
          </a:p>
        </p:txBody>
      </p:sp>
      <p:sp>
        <p:nvSpPr>
          <p:cNvPr id="247820" name="Text Box 12"/>
          <p:cNvSpPr txBox="1">
            <a:spLocks noChangeArrowheads="1"/>
          </p:cNvSpPr>
          <p:nvPr/>
        </p:nvSpPr>
        <p:spPr bwMode="auto">
          <a:xfrm>
            <a:off x="0" y="3068638"/>
            <a:ext cx="1608138" cy="396875"/>
          </a:xfrm>
          <a:prstGeom prst="rect">
            <a:avLst/>
          </a:prstGeom>
          <a:noFill/>
          <a:ln w="9525">
            <a:noFill/>
            <a:miter lim="800000"/>
            <a:headEnd/>
            <a:tailEnd/>
          </a:ln>
          <a:effectLst/>
        </p:spPr>
        <p:txBody>
          <a:bodyPr wrap="none">
            <a:spAutoFit/>
          </a:bodyPr>
          <a:lstStyle/>
          <a:p>
            <a:r>
              <a:rPr lang="en-US" altLang="ja-JP" sz="2000">
                <a:latin typeface="Arial" pitchFamily="34" charset="0"/>
                <a:cs typeface="Arial" pitchFamily="34" charset="0"/>
              </a:rPr>
              <a:t>TOF counter</a:t>
            </a:r>
          </a:p>
        </p:txBody>
      </p:sp>
      <p:sp>
        <p:nvSpPr>
          <p:cNvPr id="247821" name="Text Box 13"/>
          <p:cNvSpPr txBox="1">
            <a:spLocks noChangeArrowheads="1"/>
          </p:cNvSpPr>
          <p:nvPr/>
        </p:nvSpPr>
        <p:spPr bwMode="auto">
          <a:xfrm>
            <a:off x="755650" y="1438275"/>
            <a:ext cx="1800225" cy="701675"/>
          </a:xfrm>
          <a:prstGeom prst="rect">
            <a:avLst/>
          </a:prstGeom>
          <a:noFill/>
          <a:ln w="9525">
            <a:noFill/>
            <a:miter lim="800000"/>
            <a:headEnd/>
            <a:tailEnd/>
          </a:ln>
          <a:effectLst/>
        </p:spPr>
        <p:txBody>
          <a:bodyPr>
            <a:spAutoFit/>
          </a:bodyPr>
          <a:lstStyle/>
          <a:p>
            <a:pPr>
              <a:spcBef>
                <a:spcPct val="50000"/>
              </a:spcBef>
            </a:pPr>
            <a:r>
              <a:rPr lang="en-US" altLang="ja-JP" sz="2000">
                <a:latin typeface="Arial" pitchFamily="34" charset="0"/>
                <a:cs typeface="Arial" pitchFamily="34" charset="0"/>
              </a:rPr>
              <a:t>SC solenoid</a:t>
            </a:r>
          </a:p>
          <a:p>
            <a:pPr>
              <a:lnSpc>
                <a:spcPct val="50000"/>
              </a:lnSpc>
              <a:spcBef>
                <a:spcPct val="50000"/>
              </a:spcBef>
            </a:pPr>
            <a:r>
              <a:rPr lang="en-US" altLang="ja-JP" sz="2000">
                <a:latin typeface="Arial" pitchFamily="34" charset="0"/>
                <a:cs typeface="Arial" pitchFamily="34" charset="0"/>
              </a:rPr>
              <a:t>1.5T</a:t>
            </a:r>
          </a:p>
        </p:txBody>
      </p:sp>
      <p:sp>
        <p:nvSpPr>
          <p:cNvPr id="247822" name="Line 14"/>
          <p:cNvSpPr>
            <a:spLocks noChangeShapeType="1"/>
          </p:cNvSpPr>
          <p:nvPr/>
        </p:nvSpPr>
        <p:spPr bwMode="auto">
          <a:xfrm flipH="1">
            <a:off x="4716463" y="1700213"/>
            <a:ext cx="1727200" cy="1249362"/>
          </a:xfrm>
          <a:prstGeom prst="line">
            <a:avLst/>
          </a:prstGeom>
          <a:noFill/>
          <a:ln w="9525">
            <a:solidFill>
              <a:schemeClr val="tx1"/>
            </a:solidFill>
            <a:round/>
            <a:headEnd/>
            <a:tailEnd type="arrow" w="med" len="med"/>
          </a:ln>
          <a:effectLst/>
        </p:spPr>
        <p:txBody>
          <a:bodyPr/>
          <a:lstStyle/>
          <a:p>
            <a:endParaRPr lang="en-US">
              <a:latin typeface="Arial" pitchFamily="34" charset="0"/>
              <a:cs typeface="Arial" pitchFamily="34" charset="0"/>
            </a:endParaRPr>
          </a:p>
        </p:txBody>
      </p:sp>
      <p:sp>
        <p:nvSpPr>
          <p:cNvPr id="247823" name="Line 15"/>
          <p:cNvSpPr>
            <a:spLocks noChangeShapeType="1"/>
          </p:cNvSpPr>
          <p:nvPr/>
        </p:nvSpPr>
        <p:spPr bwMode="auto">
          <a:xfrm flipH="1" flipV="1">
            <a:off x="5076825" y="3741738"/>
            <a:ext cx="1295400" cy="2160587"/>
          </a:xfrm>
          <a:prstGeom prst="line">
            <a:avLst/>
          </a:prstGeom>
          <a:noFill/>
          <a:ln w="9525">
            <a:solidFill>
              <a:schemeClr val="tx1"/>
            </a:solidFill>
            <a:round/>
            <a:headEnd/>
            <a:tailEnd type="triangle" w="med" len="med"/>
          </a:ln>
          <a:effectLst/>
        </p:spPr>
        <p:txBody>
          <a:bodyPr/>
          <a:lstStyle/>
          <a:p>
            <a:endParaRPr lang="en-US">
              <a:latin typeface="Arial" pitchFamily="34" charset="0"/>
              <a:cs typeface="Arial" pitchFamily="34" charset="0"/>
            </a:endParaRPr>
          </a:p>
        </p:txBody>
      </p:sp>
      <p:sp>
        <p:nvSpPr>
          <p:cNvPr id="247824" name="Line 16"/>
          <p:cNvSpPr>
            <a:spLocks noChangeShapeType="1"/>
          </p:cNvSpPr>
          <p:nvPr/>
        </p:nvSpPr>
        <p:spPr bwMode="auto">
          <a:xfrm flipH="1" flipV="1">
            <a:off x="4356100" y="5037138"/>
            <a:ext cx="1439863" cy="1296987"/>
          </a:xfrm>
          <a:prstGeom prst="line">
            <a:avLst/>
          </a:prstGeom>
          <a:noFill/>
          <a:ln w="9525">
            <a:solidFill>
              <a:schemeClr val="tx1"/>
            </a:solidFill>
            <a:round/>
            <a:headEnd/>
            <a:tailEnd type="triangle" w="med" len="med"/>
          </a:ln>
          <a:effectLst/>
        </p:spPr>
        <p:txBody>
          <a:bodyPr/>
          <a:lstStyle/>
          <a:p>
            <a:endParaRPr lang="en-US">
              <a:latin typeface="Arial" pitchFamily="34" charset="0"/>
              <a:cs typeface="Arial" pitchFamily="34" charset="0"/>
            </a:endParaRPr>
          </a:p>
        </p:txBody>
      </p:sp>
      <p:sp>
        <p:nvSpPr>
          <p:cNvPr id="247825" name="Line 17"/>
          <p:cNvSpPr>
            <a:spLocks noChangeShapeType="1"/>
          </p:cNvSpPr>
          <p:nvPr/>
        </p:nvSpPr>
        <p:spPr bwMode="auto">
          <a:xfrm flipV="1">
            <a:off x="1619250" y="3021013"/>
            <a:ext cx="2665413" cy="336550"/>
          </a:xfrm>
          <a:prstGeom prst="line">
            <a:avLst/>
          </a:prstGeom>
          <a:noFill/>
          <a:ln w="9525">
            <a:solidFill>
              <a:schemeClr val="tx1"/>
            </a:solidFill>
            <a:round/>
            <a:headEnd/>
            <a:tailEnd type="triangle" w="med" len="med"/>
          </a:ln>
          <a:effectLst/>
        </p:spPr>
        <p:txBody>
          <a:bodyPr/>
          <a:lstStyle/>
          <a:p>
            <a:endParaRPr lang="en-US">
              <a:latin typeface="Arial" pitchFamily="34" charset="0"/>
              <a:cs typeface="Arial" pitchFamily="34" charset="0"/>
            </a:endParaRPr>
          </a:p>
        </p:txBody>
      </p:sp>
      <p:sp>
        <p:nvSpPr>
          <p:cNvPr id="247826" name="Line 18"/>
          <p:cNvSpPr>
            <a:spLocks noChangeShapeType="1"/>
          </p:cNvSpPr>
          <p:nvPr/>
        </p:nvSpPr>
        <p:spPr bwMode="auto">
          <a:xfrm>
            <a:off x="1835150" y="2517775"/>
            <a:ext cx="2520950" cy="360363"/>
          </a:xfrm>
          <a:prstGeom prst="line">
            <a:avLst/>
          </a:prstGeom>
          <a:noFill/>
          <a:ln w="9525">
            <a:solidFill>
              <a:schemeClr val="tx1"/>
            </a:solidFill>
            <a:round/>
            <a:headEnd/>
            <a:tailEnd type="triangle" w="med" len="med"/>
          </a:ln>
          <a:effectLst/>
        </p:spPr>
        <p:txBody>
          <a:bodyPr/>
          <a:lstStyle/>
          <a:p>
            <a:endParaRPr lang="en-US">
              <a:latin typeface="Arial" pitchFamily="34" charset="0"/>
              <a:cs typeface="Arial" pitchFamily="34" charset="0"/>
            </a:endParaRPr>
          </a:p>
        </p:txBody>
      </p:sp>
      <p:sp>
        <p:nvSpPr>
          <p:cNvPr id="247827" name="Line 19"/>
          <p:cNvSpPr>
            <a:spLocks noChangeShapeType="1"/>
          </p:cNvSpPr>
          <p:nvPr/>
        </p:nvSpPr>
        <p:spPr bwMode="auto">
          <a:xfrm>
            <a:off x="1763713" y="1870075"/>
            <a:ext cx="2663825" cy="863600"/>
          </a:xfrm>
          <a:prstGeom prst="line">
            <a:avLst/>
          </a:prstGeom>
          <a:noFill/>
          <a:ln w="9525">
            <a:solidFill>
              <a:schemeClr val="tx1"/>
            </a:solidFill>
            <a:round/>
            <a:headEnd/>
            <a:tailEnd type="triangle" w="med" len="med"/>
          </a:ln>
          <a:effectLst/>
        </p:spPr>
        <p:txBody>
          <a:bodyPr/>
          <a:lstStyle/>
          <a:p>
            <a:endParaRPr lang="en-US">
              <a:latin typeface="Arial" pitchFamily="34" charset="0"/>
              <a:cs typeface="Arial" pitchFamily="34" charset="0"/>
            </a:endParaRPr>
          </a:p>
        </p:txBody>
      </p:sp>
      <p:sp>
        <p:nvSpPr>
          <p:cNvPr id="247828" name="Line 20"/>
          <p:cNvSpPr>
            <a:spLocks noChangeShapeType="1"/>
          </p:cNvSpPr>
          <p:nvPr/>
        </p:nvSpPr>
        <p:spPr bwMode="auto">
          <a:xfrm flipV="1">
            <a:off x="3563938" y="3309938"/>
            <a:ext cx="936625" cy="2736850"/>
          </a:xfrm>
          <a:prstGeom prst="line">
            <a:avLst/>
          </a:prstGeom>
          <a:noFill/>
          <a:ln w="9525">
            <a:solidFill>
              <a:schemeClr val="tx1"/>
            </a:solidFill>
            <a:round/>
            <a:headEnd/>
            <a:tailEnd type="arrow" w="med" len="med"/>
          </a:ln>
          <a:effectLst/>
        </p:spPr>
        <p:txBody>
          <a:bodyPr/>
          <a:lstStyle/>
          <a:p>
            <a:endParaRPr lang="en-US">
              <a:latin typeface="Arial" pitchFamily="34" charset="0"/>
              <a:cs typeface="Arial" pitchFamily="34" charset="0"/>
            </a:endParaRPr>
          </a:p>
        </p:txBody>
      </p:sp>
      <p:sp>
        <p:nvSpPr>
          <p:cNvPr id="247829" name="Line 21"/>
          <p:cNvSpPr>
            <a:spLocks noChangeShapeType="1"/>
          </p:cNvSpPr>
          <p:nvPr/>
        </p:nvSpPr>
        <p:spPr bwMode="auto">
          <a:xfrm flipH="1" flipV="1">
            <a:off x="4932363" y="3309938"/>
            <a:ext cx="1439862" cy="936625"/>
          </a:xfrm>
          <a:prstGeom prst="line">
            <a:avLst/>
          </a:prstGeom>
          <a:noFill/>
          <a:ln w="9525">
            <a:solidFill>
              <a:schemeClr val="tx1"/>
            </a:solidFill>
            <a:round/>
            <a:headEnd/>
            <a:tailEnd type="arrow" w="med" len="med"/>
          </a:ln>
          <a:effectLst/>
        </p:spPr>
        <p:txBody>
          <a:bodyPr/>
          <a:lstStyle/>
          <a:p>
            <a:endParaRPr lang="en-US">
              <a:latin typeface="Arial" pitchFamily="34" charset="0"/>
              <a:cs typeface="Arial" pitchFamily="34" charset="0"/>
            </a:endParaRPr>
          </a:p>
        </p:txBody>
      </p:sp>
      <p:sp>
        <p:nvSpPr>
          <p:cNvPr id="247830" name="Text Box 22"/>
          <p:cNvSpPr txBox="1">
            <a:spLocks noChangeArrowheads="1"/>
          </p:cNvSpPr>
          <p:nvPr/>
        </p:nvSpPr>
        <p:spPr bwMode="auto">
          <a:xfrm>
            <a:off x="2916238" y="260350"/>
            <a:ext cx="3455987" cy="641350"/>
          </a:xfrm>
          <a:prstGeom prst="rect">
            <a:avLst/>
          </a:prstGeom>
          <a:noFill/>
          <a:ln w="9525">
            <a:noFill/>
            <a:miter lim="800000"/>
            <a:headEnd/>
            <a:tailEnd/>
          </a:ln>
          <a:effectLst/>
        </p:spPr>
        <p:txBody>
          <a:bodyPr>
            <a:spAutoFit/>
          </a:bodyPr>
          <a:lstStyle/>
          <a:p>
            <a:pPr>
              <a:spcBef>
                <a:spcPct val="50000"/>
              </a:spcBef>
            </a:pPr>
            <a:r>
              <a:rPr lang="en-US" altLang="ja-JP" sz="3600" u="sng">
                <a:effectLst>
                  <a:outerShdw blurRad="38100" dist="38100" dir="2700000" algn="tl">
                    <a:srgbClr val="FFFFFF"/>
                  </a:outerShdw>
                </a:effectLst>
                <a:latin typeface="Arial" pitchFamily="34" charset="0"/>
                <a:cs typeface="Arial" pitchFamily="34" charset="0"/>
              </a:rPr>
              <a:t>Belle Detector</a:t>
            </a:r>
          </a:p>
        </p:txBody>
      </p:sp>
      <p:pic>
        <p:nvPicPr>
          <p:cNvPr id="247831" name="Picture 23" descr="B-logo-small"/>
          <p:cNvPicPr>
            <a:picLocks noChangeAspect="1" noChangeArrowheads="1"/>
          </p:cNvPicPr>
          <p:nvPr/>
        </p:nvPicPr>
        <p:blipFill>
          <a:blip r:embed="rId3"/>
          <a:srcRect/>
          <a:stretch>
            <a:fillRect/>
          </a:stretch>
        </p:blipFill>
        <p:spPr bwMode="auto">
          <a:xfrm>
            <a:off x="250825" y="333375"/>
            <a:ext cx="1008063" cy="823913"/>
          </a:xfrm>
          <a:prstGeom prst="rect">
            <a:avLst/>
          </a:prstGeom>
          <a:noFill/>
          <a:ln w="9525">
            <a:noFill/>
            <a:miter lim="800000"/>
            <a:headEnd/>
            <a:tailEnd/>
          </a:ln>
        </p:spPr>
      </p:pic>
      <p:sp>
        <p:nvSpPr>
          <p:cNvPr id="247833" name="Text Box 25"/>
          <p:cNvSpPr txBox="1">
            <a:spLocks noChangeArrowheads="1"/>
          </p:cNvSpPr>
          <p:nvPr/>
        </p:nvSpPr>
        <p:spPr bwMode="auto">
          <a:xfrm>
            <a:off x="179388" y="3500438"/>
            <a:ext cx="1223962" cy="400110"/>
          </a:xfrm>
          <a:prstGeom prst="rect">
            <a:avLst/>
          </a:prstGeom>
          <a:noFill/>
          <a:ln w="9525">
            <a:noFill/>
            <a:miter lim="800000"/>
            <a:headEnd/>
            <a:tailEnd/>
          </a:ln>
          <a:effectLst/>
        </p:spPr>
        <p:txBody>
          <a:bodyPr>
            <a:spAutoFit/>
          </a:bodyPr>
          <a:lstStyle/>
          <a:p>
            <a:pPr>
              <a:spcBef>
                <a:spcPct val="50000"/>
              </a:spcBef>
            </a:pPr>
            <a:r>
              <a:rPr lang="en-US" altLang="ja-JP" sz="2000">
                <a:latin typeface="Arial" pitchFamily="34" charset="0"/>
                <a:cs typeface="Arial" pitchFamily="34" charset="0"/>
              </a:rPr>
              <a:t>8GeV </a:t>
            </a:r>
            <a:r>
              <a:rPr lang="en-US" altLang="ja-JP" i="1">
                <a:latin typeface="Arial" pitchFamily="34" charset="0"/>
                <a:cs typeface="Arial" pitchFamily="34" charset="0"/>
              </a:rPr>
              <a:t>e</a:t>
            </a:r>
            <a:r>
              <a:rPr lang="en-US" altLang="ja-JP" baseline="30000">
                <a:latin typeface="Arial" pitchFamily="34" charset="0"/>
                <a:cs typeface="Arial" pitchFamily="34" charset="0"/>
              </a:rPr>
              <a:t>-</a:t>
            </a:r>
          </a:p>
        </p:txBody>
      </p:sp>
      <p:sp>
        <p:nvSpPr>
          <p:cNvPr id="247834" name="Line 26"/>
          <p:cNvSpPr>
            <a:spLocks noChangeShapeType="1"/>
          </p:cNvSpPr>
          <p:nvPr/>
        </p:nvSpPr>
        <p:spPr bwMode="auto">
          <a:xfrm flipV="1">
            <a:off x="755650" y="3789363"/>
            <a:ext cx="1009650" cy="287337"/>
          </a:xfrm>
          <a:prstGeom prst="line">
            <a:avLst/>
          </a:prstGeom>
          <a:noFill/>
          <a:ln w="57150">
            <a:solidFill>
              <a:srgbClr val="FF99CC"/>
            </a:solidFill>
            <a:round/>
            <a:headEnd/>
            <a:tailEnd type="arrow" w="med" len="med"/>
          </a:ln>
          <a:effectLst/>
        </p:spPr>
        <p:txBody>
          <a:bodyPr/>
          <a:lstStyle/>
          <a:p>
            <a:endParaRPr lang="en-US">
              <a:latin typeface="Arial" pitchFamily="34" charset="0"/>
              <a:cs typeface="Arial" pitchFamily="34" charset="0"/>
            </a:endParaRPr>
          </a:p>
        </p:txBody>
      </p:sp>
      <p:sp>
        <p:nvSpPr>
          <p:cNvPr id="247835" name="Text Box 27"/>
          <p:cNvSpPr txBox="1">
            <a:spLocks noChangeArrowheads="1"/>
          </p:cNvSpPr>
          <p:nvPr/>
        </p:nvSpPr>
        <p:spPr bwMode="auto">
          <a:xfrm>
            <a:off x="6372225" y="1844675"/>
            <a:ext cx="1439863" cy="400110"/>
          </a:xfrm>
          <a:prstGeom prst="rect">
            <a:avLst/>
          </a:prstGeom>
          <a:noFill/>
          <a:ln w="9525">
            <a:noFill/>
            <a:miter lim="800000"/>
            <a:headEnd/>
            <a:tailEnd/>
          </a:ln>
          <a:effectLst/>
        </p:spPr>
        <p:txBody>
          <a:bodyPr>
            <a:spAutoFit/>
          </a:bodyPr>
          <a:lstStyle/>
          <a:p>
            <a:pPr>
              <a:spcBef>
                <a:spcPct val="50000"/>
              </a:spcBef>
            </a:pPr>
            <a:r>
              <a:rPr lang="en-US" altLang="ja-JP" sz="2000">
                <a:latin typeface="Arial" pitchFamily="34" charset="0"/>
                <a:cs typeface="Arial" pitchFamily="34" charset="0"/>
              </a:rPr>
              <a:t>3.5GeV </a:t>
            </a:r>
            <a:r>
              <a:rPr lang="en-US" altLang="ja-JP" i="1">
                <a:latin typeface="Arial" pitchFamily="34" charset="0"/>
                <a:cs typeface="Arial" pitchFamily="34" charset="0"/>
              </a:rPr>
              <a:t>e</a:t>
            </a:r>
            <a:r>
              <a:rPr lang="en-US" altLang="ja-JP" baseline="30000">
                <a:latin typeface="Arial" pitchFamily="34" charset="0"/>
                <a:cs typeface="Arial" pitchFamily="34" charset="0"/>
              </a:rPr>
              <a:t>+</a:t>
            </a:r>
          </a:p>
        </p:txBody>
      </p:sp>
      <p:sp>
        <p:nvSpPr>
          <p:cNvPr id="247836" name="Line 28"/>
          <p:cNvSpPr>
            <a:spLocks noChangeShapeType="1"/>
          </p:cNvSpPr>
          <p:nvPr/>
        </p:nvSpPr>
        <p:spPr bwMode="auto">
          <a:xfrm flipH="1">
            <a:off x="6300788" y="2276475"/>
            <a:ext cx="720725" cy="215900"/>
          </a:xfrm>
          <a:prstGeom prst="line">
            <a:avLst/>
          </a:prstGeom>
          <a:noFill/>
          <a:ln w="57150">
            <a:solidFill>
              <a:srgbClr val="FF99CC"/>
            </a:solidFill>
            <a:round/>
            <a:headEnd/>
            <a:tailEnd type="arrow" w="med" len="med"/>
          </a:ln>
          <a:effectLst/>
        </p:spPr>
        <p:txBody>
          <a:bodyPr/>
          <a:lstStyle/>
          <a:p>
            <a:endParaRPr lang="en-US">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7" name="Picture 77" descr="run021"/>
          <p:cNvPicPr>
            <a:picLocks noChangeAspect="1" noChangeArrowheads="1"/>
          </p:cNvPicPr>
          <p:nvPr/>
        </p:nvPicPr>
        <p:blipFill>
          <a:blip r:embed="rId2" cstate="print"/>
          <a:srcRect l="5127" t="13683" r="5127" b="12816"/>
          <a:stretch>
            <a:fillRect/>
          </a:stretch>
        </p:blipFill>
        <p:spPr bwMode="auto">
          <a:xfrm>
            <a:off x="6588125" y="1376363"/>
            <a:ext cx="2413000" cy="1976437"/>
          </a:xfrm>
          <a:prstGeom prst="rect">
            <a:avLst/>
          </a:prstGeom>
          <a:noFill/>
        </p:spPr>
      </p:pic>
      <p:pic>
        <p:nvPicPr>
          <p:cNvPr id="10244" name="Picture 4" descr="元の画像を探すにはここをクリックしてください">
            <a:hlinkClick r:id="rId3"/>
          </p:cNvPr>
          <p:cNvPicPr>
            <a:picLocks noChangeAspect="1" noChangeArrowheads="1"/>
          </p:cNvPicPr>
          <p:nvPr/>
        </p:nvPicPr>
        <p:blipFill>
          <a:blip r:embed="rId4"/>
          <a:srcRect/>
          <a:stretch>
            <a:fillRect/>
          </a:stretch>
        </p:blipFill>
        <p:spPr bwMode="auto">
          <a:xfrm>
            <a:off x="468313" y="4005263"/>
            <a:ext cx="4284662" cy="2771775"/>
          </a:xfrm>
          <a:prstGeom prst="rect">
            <a:avLst/>
          </a:prstGeom>
          <a:noFill/>
        </p:spPr>
      </p:pic>
      <p:sp>
        <p:nvSpPr>
          <p:cNvPr id="10245" name="Text Box 5"/>
          <p:cNvSpPr txBox="1">
            <a:spLocks noChangeArrowheads="1"/>
          </p:cNvSpPr>
          <p:nvPr/>
        </p:nvSpPr>
        <p:spPr bwMode="auto">
          <a:xfrm>
            <a:off x="1906551" y="179343"/>
            <a:ext cx="5769054" cy="584775"/>
          </a:xfrm>
          <a:prstGeom prst="rect">
            <a:avLst/>
          </a:prstGeom>
          <a:noFill/>
          <a:ln w="9525">
            <a:noFill/>
            <a:miter lim="800000"/>
            <a:headEnd/>
            <a:tailEnd/>
          </a:ln>
          <a:effectLst/>
        </p:spPr>
        <p:txBody>
          <a:bodyPr wrap="square">
            <a:spAutoFit/>
            <a:flatTx/>
          </a:bodyPr>
          <a:lstStyle/>
          <a:p>
            <a:r>
              <a:rPr lang="en-US" altLang="ja-JP" sz="3200" b="1" dirty="0" smtClean="0">
                <a:solidFill>
                  <a:schemeClr val="tx1"/>
                </a:solidFill>
                <a:effectLst>
                  <a:outerShdw blurRad="38100" dist="38100" dir="2700000" algn="tl">
                    <a:srgbClr val="C0C0C0"/>
                  </a:outerShdw>
                </a:effectLst>
                <a:latin typeface="Arial" charset="0"/>
                <a:ea typeface="ＭＳ Ｐゴシック" pitchFamily="50" charset="-128"/>
              </a:rPr>
              <a:t>Measurement at B factory</a:t>
            </a:r>
            <a:endParaRPr lang="ja-JP" altLang="en-US" sz="3200" b="1" dirty="0">
              <a:solidFill>
                <a:schemeClr val="tx1"/>
              </a:solidFill>
              <a:effectLst>
                <a:outerShdw blurRad="38100" dist="38100" dir="2700000" algn="tl">
                  <a:srgbClr val="C0C0C0"/>
                </a:outerShdw>
              </a:effectLst>
              <a:latin typeface="Arial" charset="0"/>
              <a:ea typeface="ＭＳ Ｐゴシック" pitchFamily="50" charset="-128"/>
            </a:endParaRPr>
          </a:p>
        </p:txBody>
      </p:sp>
      <p:sp>
        <p:nvSpPr>
          <p:cNvPr id="10246" name="Line 6"/>
          <p:cNvSpPr>
            <a:spLocks noChangeShapeType="1"/>
          </p:cNvSpPr>
          <p:nvPr/>
        </p:nvSpPr>
        <p:spPr bwMode="auto">
          <a:xfrm>
            <a:off x="323850" y="836613"/>
            <a:ext cx="8496300" cy="0"/>
          </a:xfrm>
          <a:prstGeom prst="line">
            <a:avLst/>
          </a:prstGeom>
          <a:noFill/>
          <a:ln w="76200">
            <a:solidFill>
              <a:schemeClr val="accent2"/>
            </a:solidFill>
            <a:round/>
            <a:headEnd/>
            <a:tailEnd/>
          </a:ln>
          <a:effectLst/>
        </p:spPr>
        <p:txBody>
          <a:bodyPr/>
          <a:lstStyle/>
          <a:p>
            <a:endParaRPr lang="en-US"/>
          </a:p>
        </p:txBody>
      </p:sp>
      <p:pic>
        <p:nvPicPr>
          <p:cNvPr id="10247" name="Picture 7" descr="kek-logo-small-c">
            <a:hlinkClick r:id="rId5"/>
          </p:cNvPr>
          <p:cNvPicPr>
            <a:picLocks noChangeAspect="1" noChangeArrowheads="1"/>
          </p:cNvPicPr>
          <p:nvPr/>
        </p:nvPicPr>
        <p:blipFill>
          <a:blip r:embed="rId6"/>
          <a:srcRect/>
          <a:stretch>
            <a:fillRect/>
          </a:stretch>
        </p:blipFill>
        <p:spPr bwMode="auto">
          <a:xfrm>
            <a:off x="215900" y="188913"/>
            <a:ext cx="863600" cy="498475"/>
          </a:xfrm>
          <a:prstGeom prst="rect">
            <a:avLst/>
          </a:prstGeom>
          <a:noFill/>
        </p:spPr>
      </p:pic>
      <p:grpSp>
        <p:nvGrpSpPr>
          <p:cNvPr id="2" name="Group 8"/>
          <p:cNvGrpSpPr>
            <a:grpSpLocks/>
          </p:cNvGrpSpPr>
          <p:nvPr/>
        </p:nvGrpSpPr>
        <p:grpSpPr bwMode="auto">
          <a:xfrm>
            <a:off x="323850" y="1016000"/>
            <a:ext cx="5724525" cy="3135313"/>
            <a:chOff x="204" y="640"/>
            <a:chExt cx="3606" cy="1975"/>
          </a:xfrm>
        </p:grpSpPr>
        <p:sp>
          <p:nvSpPr>
            <p:cNvPr id="10249" name="AutoShape 9"/>
            <p:cNvSpPr>
              <a:spLocks noChangeArrowheads="1"/>
            </p:cNvSpPr>
            <p:nvPr/>
          </p:nvSpPr>
          <p:spPr bwMode="auto">
            <a:xfrm>
              <a:off x="204" y="959"/>
              <a:ext cx="3583" cy="159"/>
            </a:xfrm>
            <a:prstGeom prst="parallelogram">
              <a:avLst>
                <a:gd name="adj" fmla="val 260817"/>
              </a:avLst>
            </a:prstGeom>
            <a:solidFill>
              <a:srgbClr val="C0C0C0"/>
            </a:solidFill>
            <a:ln w="12700">
              <a:solidFill>
                <a:schemeClr val="tx1"/>
              </a:solidFill>
              <a:miter lim="800000"/>
              <a:headEnd/>
              <a:tailEnd/>
            </a:ln>
            <a:effectLst/>
          </p:spPr>
          <p:txBody>
            <a:bodyPr wrap="none" anchor="ctr"/>
            <a:lstStyle/>
            <a:p>
              <a:endParaRPr lang="en-US"/>
            </a:p>
          </p:txBody>
        </p:sp>
        <p:sp>
          <p:nvSpPr>
            <p:cNvPr id="10250" name="Oval 10"/>
            <p:cNvSpPr>
              <a:spLocks noChangeArrowheads="1"/>
            </p:cNvSpPr>
            <p:nvPr/>
          </p:nvSpPr>
          <p:spPr bwMode="auto">
            <a:xfrm>
              <a:off x="363" y="1140"/>
              <a:ext cx="431" cy="953"/>
            </a:xfrm>
            <a:prstGeom prst="ellipse">
              <a:avLst/>
            </a:prstGeom>
            <a:solidFill>
              <a:srgbClr val="FFFF66"/>
            </a:solidFill>
            <a:ln w="12700">
              <a:solidFill>
                <a:schemeClr val="tx1"/>
              </a:solidFill>
              <a:round/>
              <a:headEnd/>
              <a:tailEnd/>
            </a:ln>
            <a:effectLst/>
          </p:spPr>
          <p:txBody>
            <a:bodyPr wrap="none" anchor="ctr"/>
            <a:lstStyle/>
            <a:p>
              <a:endParaRPr lang="en-US"/>
            </a:p>
          </p:txBody>
        </p:sp>
        <p:sp>
          <p:nvSpPr>
            <p:cNvPr id="10251" name="Rectangle 11"/>
            <p:cNvSpPr>
              <a:spLocks noChangeArrowheads="1"/>
            </p:cNvSpPr>
            <p:nvPr/>
          </p:nvSpPr>
          <p:spPr bwMode="auto">
            <a:xfrm>
              <a:off x="589" y="1140"/>
              <a:ext cx="2767" cy="953"/>
            </a:xfrm>
            <a:prstGeom prst="rect">
              <a:avLst/>
            </a:prstGeom>
            <a:solidFill>
              <a:srgbClr val="FFFF66"/>
            </a:solidFill>
            <a:ln w="9525">
              <a:noFill/>
              <a:miter lim="800000"/>
              <a:headEnd/>
              <a:tailEnd/>
            </a:ln>
            <a:effectLst/>
          </p:spPr>
          <p:txBody>
            <a:bodyPr wrap="none" anchor="ctr"/>
            <a:lstStyle/>
            <a:p>
              <a:endParaRPr lang="en-US"/>
            </a:p>
          </p:txBody>
        </p:sp>
        <p:sp>
          <p:nvSpPr>
            <p:cNvPr id="10252" name="Line 12"/>
            <p:cNvSpPr>
              <a:spLocks noChangeShapeType="1"/>
            </p:cNvSpPr>
            <p:nvPr/>
          </p:nvSpPr>
          <p:spPr bwMode="auto">
            <a:xfrm>
              <a:off x="589" y="1616"/>
              <a:ext cx="523" cy="0"/>
            </a:xfrm>
            <a:prstGeom prst="line">
              <a:avLst/>
            </a:prstGeom>
            <a:noFill/>
            <a:ln w="38100">
              <a:solidFill>
                <a:schemeClr val="tx1"/>
              </a:solidFill>
              <a:round/>
              <a:headEnd/>
              <a:tailEnd type="arrow" w="med" len="med"/>
            </a:ln>
            <a:effectLst/>
          </p:spPr>
          <p:txBody>
            <a:bodyPr/>
            <a:lstStyle/>
            <a:p>
              <a:endParaRPr lang="en-US"/>
            </a:p>
          </p:txBody>
        </p:sp>
        <p:sp>
          <p:nvSpPr>
            <p:cNvPr id="10253" name="AutoShape 13"/>
            <p:cNvSpPr>
              <a:spLocks noChangeArrowheads="1"/>
            </p:cNvSpPr>
            <p:nvPr/>
          </p:nvSpPr>
          <p:spPr bwMode="auto">
            <a:xfrm>
              <a:off x="1112" y="1412"/>
              <a:ext cx="362" cy="386"/>
            </a:xfrm>
            <a:prstGeom prst="irregularSeal1">
              <a:avLst/>
            </a:prstGeom>
            <a:solidFill>
              <a:srgbClr val="FF0000"/>
            </a:solidFill>
            <a:ln w="9525">
              <a:noFill/>
              <a:miter lim="800000"/>
              <a:headEnd/>
              <a:tailEnd/>
            </a:ln>
            <a:effectLst/>
          </p:spPr>
          <p:txBody>
            <a:bodyPr wrap="none" anchor="ctr"/>
            <a:lstStyle/>
            <a:p>
              <a:endParaRPr lang="en-US"/>
            </a:p>
          </p:txBody>
        </p:sp>
        <p:sp>
          <p:nvSpPr>
            <p:cNvPr id="10254" name="Text Box 14"/>
            <p:cNvSpPr txBox="1">
              <a:spLocks noChangeArrowheads="1"/>
            </p:cNvSpPr>
            <p:nvPr/>
          </p:nvSpPr>
          <p:spPr bwMode="auto">
            <a:xfrm>
              <a:off x="1134" y="1533"/>
              <a:ext cx="317" cy="154"/>
            </a:xfrm>
            <a:prstGeom prst="rect">
              <a:avLst/>
            </a:prstGeom>
            <a:noFill/>
            <a:ln w="9525">
              <a:noFill/>
              <a:miter lim="800000"/>
              <a:headEnd/>
              <a:tailEnd/>
            </a:ln>
            <a:effectLst/>
          </p:spPr>
          <p:txBody>
            <a:bodyPr wrap="none">
              <a:spAutoFit/>
            </a:bodyPr>
            <a:lstStyle/>
            <a:p>
              <a:r>
                <a:rPr lang="el-GR" altLang="ja-JP" sz="1000">
                  <a:solidFill>
                    <a:schemeClr val="bg1"/>
                  </a:solidFill>
                  <a:latin typeface="Arial Unicode MS" pitchFamily="50" charset="-128"/>
                  <a:ea typeface="Arial Unicode MS" pitchFamily="50" charset="-128"/>
                  <a:cs typeface="Arial Unicode MS" pitchFamily="50" charset="-128"/>
                </a:rPr>
                <a:t>ϒ</a:t>
              </a:r>
              <a:r>
                <a:rPr lang="en-US" altLang="ja-JP" sz="1000">
                  <a:solidFill>
                    <a:schemeClr val="bg1"/>
                  </a:solidFill>
                  <a:latin typeface="Arial" charset="0"/>
                  <a:ea typeface="ＭＳ Ｐゴシック" pitchFamily="50" charset="-128"/>
                </a:rPr>
                <a:t>(4S)</a:t>
              </a:r>
            </a:p>
          </p:txBody>
        </p:sp>
        <p:sp>
          <p:nvSpPr>
            <p:cNvPr id="10255" name="Line 15"/>
            <p:cNvSpPr>
              <a:spLocks noChangeShapeType="1"/>
            </p:cNvSpPr>
            <p:nvPr/>
          </p:nvSpPr>
          <p:spPr bwMode="auto">
            <a:xfrm flipV="1">
              <a:off x="1542" y="1367"/>
              <a:ext cx="794" cy="158"/>
            </a:xfrm>
            <a:prstGeom prst="line">
              <a:avLst/>
            </a:prstGeom>
            <a:noFill/>
            <a:ln w="38100">
              <a:solidFill>
                <a:schemeClr val="accent2"/>
              </a:solidFill>
              <a:round/>
              <a:headEnd/>
              <a:tailEnd type="arrow" w="med" len="med"/>
            </a:ln>
            <a:effectLst/>
          </p:spPr>
          <p:txBody>
            <a:bodyPr/>
            <a:lstStyle/>
            <a:p>
              <a:endParaRPr lang="en-US"/>
            </a:p>
          </p:txBody>
        </p:sp>
        <p:sp>
          <p:nvSpPr>
            <p:cNvPr id="10256" name="Line 16"/>
            <p:cNvSpPr>
              <a:spLocks noChangeShapeType="1"/>
            </p:cNvSpPr>
            <p:nvPr/>
          </p:nvSpPr>
          <p:spPr bwMode="auto">
            <a:xfrm>
              <a:off x="1542" y="1706"/>
              <a:ext cx="454" cy="114"/>
            </a:xfrm>
            <a:prstGeom prst="line">
              <a:avLst/>
            </a:prstGeom>
            <a:noFill/>
            <a:ln w="38100">
              <a:solidFill>
                <a:schemeClr val="accent2"/>
              </a:solidFill>
              <a:round/>
              <a:headEnd/>
              <a:tailEnd type="arrow" w="med" len="med"/>
            </a:ln>
            <a:effectLst/>
          </p:spPr>
          <p:txBody>
            <a:bodyPr/>
            <a:lstStyle/>
            <a:p>
              <a:endParaRPr lang="en-US"/>
            </a:p>
          </p:txBody>
        </p:sp>
        <p:sp>
          <p:nvSpPr>
            <p:cNvPr id="10257" name="Text Box 17"/>
            <p:cNvSpPr txBox="1">
              <a:spLocks noChangeArrowheads="1"/>
            </p:cNvSpPr>
            <p:nvPr/>
          </p:nvSpPr>
          <p:spPr bwMode="auto">
            <a:xfrm>
              <a:off x="589" y="1593"/>
              <a:ext cx="440" cy="192"/>
            </a:xfrm>
            <a:prstGeom prst="rect">
              <a:avLst/>
            </a:prstGeom>
            <a:noFill/>
            <a:ln w="9525">
              <a:noFill/>
              <a:miter lim="800000"/>
              <a:headEnd/>
              <a:tailEnd/>
            </a:ln>
            <a:effectLst/>
          </p:spPr>
          <p:txBody>
            <a:bodyPr wrap="none">
              <a:spAutoFit/>
            </a:bodyPr>
            <a:lstStyle/>
            <a:p>
              <a:r>
                <a:rPr lang="en-US" altLang="ja-JP" sz="1000">
                  <a:solidFill>
                    <a:schemeClr val="tx1"/>
                  </a:solidFill>
                  <a:latin typeface="Arial" charset="0"/>
                  <a:ea typeface="ＭＳ Ｐゴシック" pitchFamily="50" charset="-128"/>
                </a:rPr>
                <a:t>8GeV</a:t>
              </a:r>
              <a:r>
                <a:rPr lang="en-US" altLang="ja-JP">
                  <a:solidFill>
                    <a:schemeClr val="tx1"/>
                  </a:solidFill>
                  <a:latin typeface="Arial" charset="0"/>
                  <a:ea typeface="ＭＳ Ｐゴシック" pitchFamily="50" charset="-128"/>
                </a:rPr>
                <a:t> </a:t>
              </a:r>
              <a:r>
                <a:rPr lang="en-US" altLang="ja-JP" i="1">
                  <a:solidFill>
                    <a:schemeClr val="tx1"/>
                  </a:solidFill>
                  <a:latin typeface="Times New Roman" pitchFamily="18" charset="0"/>
                  <a:ea typeface="ＭＳ Ｐゴシック" pitchFamily="50" charset="-128"/>
                </a:rPr>
                <a:t>e</a:t>
              </a:r>
              <a:r>
                <a:rPr lang="en-US" altLang="ja-JP" baseline="30000">
                  <a:solidFill>
                    <a:schemeClr val="tx1"/>
                  </a:solidFill>
                  <a:latin typeface="Symbol" pitchFamily="18" charset="2"/>
                  <a:ea typeface="ＭＳ Ｐゴシック" pitchFamily="50" charset="-128"/>
                </a:rPr>
                <a:t>-</a:t>
              </a:r>
            </a:p>
          </p:txBody>
        </p:sp>
        <p:sp>
          <p:nvSpPr>
            <p:cNvPr id="10258" name="Line 18"/>
            <p:cNvSpPr>
              <a:spLocks noChangeShapeType="1"/>
            </p:cNvSpPr>
            <p:nvPr/>
          </p:nvSpPr>
          <p:spPr bwMode="auto">
            <a:xfrm flipV="1">
              <a:off x="2358" y="1117"/>
              <a:ext cx="159" cy="203"/>
            </a:xfrm>
            <a:prstGeom prst="line">
              <a:avLst/>
            </a:prstGeom>
            <a:noFill/>
            <a:ln w="28575">
              <a:solidFill>
                <a:srgbClr val="6600FF"/>
              </a:solidFill>
              <a:round/>
              <a:headEnd/>
              <a:tailEnd/>
            </a:ln>
            <a:effectLst/>
          </p:spPr>
          <p:txBody>
            <a:bodyPr/>
            <a:lstStyle/>
            <a:p>
              <a:endParaRPr lang="en-US"/>
            </a:p>
          </p:txBody>
        </p:sp>
        <p:sp>
          <p:nvSpPr>
            <p:cNvPr id="10259" name="Line 19"/>
            <p:cNvSpPr>
              <a:spLocks noChangeShapeType="1"/>
            </p:cNvSpPr>
            <p:nvPr/>
          </p:nvSpPr>
          <p:spPr bwMode="auto">
            <a:xfrm>
              <a:off x="2018" y="1797"/>
              <a:ext cx="590" cy="45"/>
            </a:xfrm>
            <a:prstGeom prst="line">
              <a:avLst/>
            </a:prstGeom>
            <a:noFill/>
            <a:ln w="28575">
              <a:solidFill>
                <a:srgbClr val="6600FF"/>
              </a:solidFill>
              <a:round/>
              <a:headEnd/>
              <a:tailEnd type="arrow" w="med" len="med"/>
            </a:ln>
            <a:effectLst/>
          </p:spPr>
          <p:txBody>
            <a:bodyPr/>
            <a:lstStyle/>
            <a:p>
              <a:endParaRPr lang="en-US"/>
            </a:p>
          </p:txBody>
        </p:sp>
        <p:sp>
          <p:nvSpPr>
            <p:cNvPr id="10260" name="Line 20"/>
            <p:cNvSpPr>
              <a:spLocks noChangeShapeType="1"/>
            </p:cNvSpPr>
            <p:nvPr/>
          </p:nvSpPr>
          <p:spPr bwMode="auto">
            <a:xfrm>
              <a:off x="2381" y="1412"/>
              <a:ext cx="522" cy="182"/>
            </a:xfrm>
            <a:prstGeom prst="line">
              <a:avLst/>
            </a:prstGeom>
            <a:noFill/>
            <a:ln w="28575">
              <a:solidFill>
                <a:srgbClr val="6600FF"/>
              </a:solidFill>
              <a:round/>
              <a:headEnd/>
              <a:tailEnd type="arrow" w="med" len="med"/>
            </a:ln>
            <a:effectLst/>
          </p:spPr>
          <p:txBody>
            <a:bodyPr/>
            <a:lstStyle/>
            <a:p>
              <a:endParaRPr lang="en-US"/>
            </a:p>
          </p:txBody>
        </p:sp>
        <p:sp>
          <p:nvSpPr>
            <p:cNvPr id="10261" name="Line 21"/>
            <p:cNvSpPr>
              <a:spLocks noChangeShapeType="1"/>
            </p:cNvSpPr>
            <p:nvPr/>
          </p:nvSpPr>
          <p:spPr bwMode="auto">
            <a:xfrm>
              <a:off x="567" y="1140"/>
              <a:ext cx="2767" cy="0"/>
            </a:xfrm>
            <a:prstGeom prst="line">
              <a:avLst/>
            </a:prstGeom>
            <a:noFill/>
            <a:ln w="12700">
              <a:solidFill>
                <a:schemeClr val="tx1"/>
              </a:solidFill>
              <a:round/>
              <a:headEnd/>
              <a:tailEnd/>
            </a:ln>
            <a:effectLst/>
          </p:spPr>
          <p:txBody>
            <a:bodyPr/>
            <a:lstStyle/>
            <a:p>
              <a:endParaRPr lang="en-US"/>
            </a:p>
          </p:txBody>
        </p:sp>
        <p:sp>
          <p:nvSpPr>
            <p:cNvPr id="10262" name="Line 22"/>
            <p:cNvSpPr>
              <a:spLocks noChangeShapeType="1"/>
            </p:cNvSpPr>
            <p:nvPr/>
          </p:nvSpPr>
          <p:spPr bwMode="auto">
            <a:xfrm>
              <a:off x="567" y="2093"/>
              <a:ext cx="2789" cy="0"/>
            </a:xfrm>
            <a:prstGeom prst="line">
              <a:avLst/>
            </a:prstGeom>
            <a:noFill/>
            <a:ln w="12700">
              <a:solidFill>
                <a:schemeClr val="tx1"/>
              </a:solidFill>
              <a:round/>
              <a:headEnd/>
              <a:tailEnd/>
            </a:ln>
            <a:effectLst/>
          </p:spPr>
          <p:txBody>
            <a:bodyPr/>
            <a:lstStyle/>
            <a:p>
              <a:endParaRPr lang="en-US"/>
            </a:p>
          </p:txBody>
        </p:sp>
        <p:sp>
          <p:nvSpPr>
            <p:cNvPr id="10263" name="Oval 23"/>
            <p:cNvSpPr>
              <a:spLocks noChangeArrowheads="1"/>
            </p:cNvSpPr>
            <p:nvPr/>
          </p:nvSpPr>
          <p:spPr bwMode="auto">
            <a:xfrm>
              <a:off x="3130" y="1140"/>
              <a:ext cx="431" cy="953"/>
            </a:xfrm>
            <a:prstGeom prst="ellipse">
              <a:avLst/>
            </a:prstGeom>
            <a:solidFill>
              <a:srgbClr val="FFFFCC"/>
            </a:solidFill>
            <a:ln w="12700">
              <a:solidFill>
                <a:schemeClr val="tx1"/>
              </a:solidFill>
              <a:round/>
              <a:headEnd/>
              <a:tailEnd/>
            </a:ln>
            <a:effectLst/>
          </p:spPr>
          <p:txBody>
            <a:bodyPr wrap="none" anchor="ctr"/>
            <a:lstStyle/>
            <a:p>
              <a:endParaRPr lang="en-US"/>
            </a:p>
          </p:txBody>
        </p:sp>
        <p:sp>
          <p:nvSpPr>
            <p:cNvPr id="10264" name="Line 24"/>
            <p:cNvSpPr>
              <a:spLocks noChangeShapeType="1"/>
            </p:cNvSpPr>
            <p:nvPr/>
          </p:nvSpPr>
          <p:spPr bwMode="auto">
            <a:xfrm>
              <a:off x="1496" y="1616"/>
              <a:ext cx="1633" cy="0"/>
            </a:xfrm>
            <a:prstGeom prst="line">
              <a:avLst/>
            </a:prstGeom>
            <a:noFill/>
            <a:ln w="38100">
              <a:solidFill>
                <a:schemeClr val="tx1"/>
              </a:solidFill>
              <a:round/>
              <a:headEnd type="arrow" w="med" len="med"/>
              <a:tailEnd/>
            </a:ln>
            <a:effectLst/>
          </p:spPr>
          <p:txBody>
            <a:bodyPr/>
            <a:lstStyle/>
            <a:p>
              <a:endParaRPr lang="en-US"/>
            </a:p>
          </p:txBody>
        </p:sp>
        <p:sp>
          <p:nvSpPr>
            <p:cNvPr id="10265" name="AutoShape 25"/>
            <p:cNvSpPr>
              <a:spLocks noChangeArrowheads="1"/>
            </p:cNvSpPr>
            <p:nvPr/>
          </p:nvSpPr>
          <p:spPr bwMode="auto">
            <a:xfrm>
              <a:off x="204" y="778"/>
              <a:ext cx="3606" cy="159"/>
            </a:xfrm>
            <a:prstGeom prst="parallelogram">
              <a:avLst>
                <a:gd name="adj" fmla="val 259446"/>
              </a:avLst>
            </a:prstGeom>
            <a:solidFill>
              <a:srgbClr val="C0C0C0"/>
            </a:solidFill>
            <a:ln w="12700">
              <a:solidFill>
                <a:schemeClr val="tx1"/>
              </a:solidFill>
              <a:miter lim="800000"/>
              <a:headEnd/>
              <a:tailEnd/>
            </a:ln>
            <a:effectLst/>
          </p:spPr>
          <p:txBody>
            <a:bodyPr wrap="none" anchor="ctr"/>
            <a:lstStyle/>
            <a:p>
              <a:endParaRPr lang="en-US"/>
            </a:p>
          </p:txBody>
        </p:sp>
        <p:sp>
          <p:nvSpPr>
            <p:cNvPr id="10266" name="Line 26"/>
            <p:cNvSpPr>
              <a:spLocks noChangeShapeType="1"/>
            </p:cNvSpPr>
            <p:nvPr/>
          </p:nvSpPr>
          <p:spPr bwMode="auto">
            <a:xfrm flipV="1">
              <a:off x="2676" y="641"/>
              <a:ext cx="159" cy="204"/>
            </a:xfrm>
            <a:prstGeom prst="line">
              <a:avLst/>
            </a:prstGeom>
            <a:noFill/>
            <a:ln w="28575">
              <a:solidFill>
                <a:srgbClr val="6600FF"/>
              </a:solidFill>
              <a:round/>
              <a:headEnd/>
              <a:tailEnd type="arrow" w="med" len="med"/>
            </a:ln>
            <a:effectLst/>
          </p:spPr>
          <p:txBody>
            <a:bodyPr/>
            <a:lstStyle/>
            <a:p>
              <a:endParaRPr lang="en-US"/>
            </a:p>
          </p:txBody>
        </p:sp>
        <p:sp>
          <p:nvSpPr>
            <p:cNvPr id="10267" name="Line 27"/>
            <p:cNvSpPr>
              <a:spLocks noChangeShapeType="1"/>
            </p:cNvSpPr>
            <p:nvPr/>
          </p:nvSpPr>
          <p:spPr bwMode="auto">
            <a:xfrm flipV="1">
              <a:off x="2563" y="936"/>
              <a:ext cx="68" cy="91"/>
            </a:xfrm>
            <a:prstGeom prst="line">
              <a:avLst/>
            </a:prstGeom>
            <a:noFill/>
            <a:ln w="28575">
              <a:solidFill>
                <a:srgbClr val="6600FF"/>
              </a:solidFill>
              <a:round/>
              <a:headEnd/>
              <a:tailEnd/>
            </a:ln>
            <a:effectLst/>
          </p:spPr>
          <p:txBody>
            <a:bodyPr/>
            <a:lstStyle/>
            <a:p>
              <a:endParaRPr lang="en-US"/>
            </a:p>
          </p:txBody>
        </p:sp>
        <p:sp>
          <p:nvSpPr>
            <p:cNvPr id="10268" name="AutoShape 28"/>
            <p:cNvSpPr>
              <a:spLocks noChangeArrowheads="1"/>
            </p:cNvSpPr>
            <p:nvPr/>
          </p:nvSpPr>
          <p:spPr bwMode="auto">
            <a:xfrm>
              <a:off x="204" y="2115"/>
              <a:ext cx="3560" cy="159"/>
            </a:xfrm>
            <a:prstGeom prst="parallelogram">
              <a:avLst>
                <a:gd name="adj" fmla="val 267954"/>
              </a:avLst>
            </a:prstGeom>
            <a:solidFill>
              <a:srgbClr val="C0C0C0"/>
            </a:solidFill>
            <a:ln w="12700">
              <a:solidFill>
                <a:schemeClr val="tx1"/>
              </a:solidFill>
              <a:miter lim="800000"/>
              <a:headEnd/>
              <a:tailEnd/>
            </a:ln>
            <a:effectLst/>
          </p:spPr>
          <p:txBody>
            <a:bodyPr wrap="none" anchor="ctr"/>
            <a:lstStyle/>
            <a:p>
              <a:endParaRPr lang="en-US"/>
            </a:p>
          </p:txBody>
        </p:sp>
        <p:sp>
          <p:nvSpPr>
            <p:cNvPr id="10269" name="AutoShape 29"/>
            <p:cNvSpPr>
              <a:spLocks noChangeArrowheads="1"/>
            </p:cNvSpPr>
            <p:nvPr/>
          </p:nvSpPr>
          <p:spPr bwMode="auto">
            <a:xfrm>
              <a:off x="204" y="2296"/>
              <a:ext cx="3560" cy="158"/>
            </a:xfrm>
            <a:prstGeom prst="parallelogram">
              <a:avLst>
                <a:gd name="adj" fmla="val 265477"/>
              </a:avLst>
            </a:prstGeom>
            <a:solidFill>
              <a:srgbClr val="C0C0C0"/>
            </a:solidFill>
            <a:ln w="12700">
              <a:solidFill>
                <a:schemeClr val="tx1"/>
              </a:solidFill>
              <a:miter lim="800000"/>
              <a:headEnd/>
              <a:tailEnd/>
            </a:ln>
            <a:effectLst/>
          </p:spPr>
          <p:txBody>
            <a:bodyPr wrap="none" anchor="ctr"/>
            <a:lstStyle/>
            <a:p>
              <a:endParaRPr lang="en-US"/>
            </a:p>
          </p:txBody>
        </p:sp>
        <p:sp>
          <p:nvSpPr>
            <p:cNvPr id="10270" name="Line 30"/>
            <p:cNvSpPr>
              <a:spLocks noChangeShapeType="1"/>
            </p:cNvSpPr>
            <p:nvPr/>
          </p:nvSpPr>
          <p:spPr bwMode="auto">
            <a:xfrm>
              <a:off x="2336" y="2456"/>
              <a:ext cx="113" cy="158"/>
            </a:xfrm>
            <a:prstGeom prst="line">
              <a:avLst/>
            </a:prstGeom>
            <a:noFill/>
            <a:ln w="28575">
              <a:solidFill>
                <a:srgbClr val="6600FF"/>
              </a:solidFill>
              <a:round/>
              <a:headEnd/>
              <a:tailEnd type="arrow" w="med" len="med"/>
            </a:ln>
            <a:effectLst/>
          </p:spPr>
          <p:txBody>
            <a:bodyPr/>
            <a:lstStyle/>
            <a:p>
              <a:endParaRPr lang="en-US"/>
            </a:p>
          </p:txBody>
        </p:sp>
        <p:sp>
          <p:nvSpPr>
            <p:cNvPr id="10271" name="Line 31"/>
            <p:cNvSpPr>
              <a:spLocks noChangeShapeType="1"/>
            </p:cNvSpPr>
            <p:nvPr/>
          </p:nvSpPr>
          <p:spPr bwMode="auto">
            <a:xfrm>
              <a:off x="1973" y="1866"/>
              <a:ext cx="204" cy="317"/>
            </a:xfrm>
            <a:prstGeom prst="line">
              <a:avLst/>
            </a:prstGeom>
            <a:noFill/>
            <a:ln w="28575">
              <a:solidFill>
                <a:srgbClr val="6600FF"/>
              </a:solidFill>
              <a:round/>
              <a:headEnd/>
              <a:tailEnd/>
            </a:ln>
            <a:effectLst/>
          </p:spPr>
          <p:txBody>
            <a:bodyPr/>
            <a:lstStyle/>
            <a:p>
              <a:endParaRPr lang="en-US"/>
            </a:p>
          </p:txBody>
        </p:sp>
        <p:sp>
          <p:nvSpPr>
            <p:cNvPr id="10272" name="Line 32"/>
            <p:cNvSpPr>
              <a:spLocks noChangeShapeType="1"/>
            </p:cNvSpPr>
            <p:nvPr/>
          </p:nvSpPr>
          <p:spPr bwMode="auto">
            <a:xfrm>
              <a:off x="2222" y="2274"/>
              <a:ext cx="91" cy="136"/>
            </a:xfrm>
            <a:prstGeom prst="line">
              <a:avLst/>
            </a:prstGeom>
            <a:noFill/>
            <a:ln w="28575">
              <a:solidFill>
                <a:srgbClr val="6600FF"/>
              </a:solidFill>
              <a:round/>
              <a:headEnd/>
              <a:tailEnd/>
            </a:ln>
            <a:effectLst/>
          </p:spPr>
          <p:txBody>
            <a:bodyPr/>
            <a:lstStyle/>
            <a:p>
              <a:endParaRPr lang="en-US"/>
            </a:p>
          </p:txBody>
        </p:sp>
        <p:sp>
          <p:nvSpPr>
            <p:cNvPr id="10273" name="Line 33"/>
            <p:cNvSpPr>
              <a:spLocks noChangeShapeType="1"/>
            </p:cNvSpPr>
            <p:nvPr/>
          </p:nvSpPr>
          <p:spPr bwMode="auto">
            <a:xfrm flipV="1">
              <a:off x="2381" y="1117"/>
              <a:ext cx="340" cy="250"/>
            </a:xfrm>
            <a:prstGeom prst="line">
              <a:avLst/>
            </a:prstGeom>
            <a:noFill/>
            <a:ln w="28575">
              <a:solidFill>
                <a:srgbClr val="6600FF"/>
              </a:solidFill>
              <a:round/>
              <a:headEnd/>
              <a:tailEnd/>
            </a:ln>
            <a:effectLst/>
          </p:spPr>
          <p:txBody>
            <a:bodyPr/>
            <a:lstStyle/>
            <a:p>
              <a:endParaRPr lang="en-US"/>
            </a:p>
          </p:txBody>
        </p:sp>
        <p:sp>
          <p:nvSpPr>
            <p:cNvPr id="10274" name="Line 34"/>
            <p:cNvSpPr>
              <a:spLocks noChangeShapeType="1"/>
            </p:cNvSpPr>
            <p:nvPr/>
          </p:nvSpPr>
          <p:spPr bwMode="auto">
            <a:xfrm flipV="1">
              <a:off x="2789" y="935"/>
              <a:ext cx="159" cy="114"/>
            </a:xfrm>
            <a:prstGeom prst="line">
              <a:avLst/>
            </a:prstGeom>
            <a:noFill/>
            <a:ln w="28575">
              <a:solidFill>
                <a:srgbClr val="6600FF"/>
              </a:solidFill>
              <a:round/>
              <a:headEnd/>
              <a:tailEnd/>
            </a:ln>
            <a:effectLst/>
          </p:spPr>
          <p:txBody>
            <a:bodyPr/>
            <a:lstStyle/>
            <a:p>
              <a:endParaRPr lang="en-US"/>
            </a:p>
          </p:txBody>
        </p:sp>
        <p:sp>
          <p:nvSpPr>
            <p:cNvPr id="10275" name="Line 35"/>
            <p:cNvSpPr>
              <a:spLocks noChangeShapeType="1"/>
            </p:cNvSpPr>
            <p:nvPr/>
          </p:nvSpPr>
          <p:spPr bwMode="auto">
            <a:xfrm flipV="1">
              <a:off x="2993" y="640"/>
              <a:ext cx="249" cy="226"/>
            </a:xfrm>
            <a:prstGeom prst="line">
              <a:avLst/>
            </a:prstGeom>
            <a:noFill/>
            <a:ln w="28575">
              <a:solidFill>
                <a:srgbClr val="6600FF"/>
              </a:solidFill>
              <a:round/>
              <a:headEnd/>
              <a:tailEnd type="arrow" w="med" len="med"/>
            </a:ln>
            <a:effectLst/>
          </p:spPr>
          <p:txBody>
            <a:bodyPr/>
            <a:lstStyle/>
            <a:p>
              <a:endParaRPr lang="en-US"/>
            </a:p>
          </p:txBody>
        </p:sp>
        <p:sp>
          <p:nvSpPr>
            <p:cNvPr id="10276" name="Line 36"/>
            <p:cNvSpPr>
              <a:spLocks noChangeShapeType="1"/>
            </p:cNvSpPr>
            <p:nvPr/>
          </p:nvSpPr>
          <p:spPr bwMode="auto">
            <a:xfrm>
              <a:off x="2608" y="2456"/>
              <a:ext cx="136" cy="159"/>
            </a:xfrm>
            <a:prstGeom prst="line">
              <a:avLst/>
            </a:prstGeom>
            <a:noFill/>
            <a:ln w="28575">
              <a:solidFill>
                <a:srgbClr val="6600FF"/>
              </a:solidFill>
              <a:round/>
              <a:headEnd/>
              <a:tailEnd type="arrow" w="med" len="med"/>
            </a:ln>
            <a:effectLst/>
          </p:spPr>
          <p:txBody>
            <a:bodyPr/>
            <a:lstStyle/>
            <a:p>
              <a:endParaRPr lang="en-US"/>
            </a:p>
          </p:txBody>
        </p:sp>
        <p:sp>
          <p:nvSpPr>
            <p:cNvPr id="10277" name="Line 37"/>
            <p:cNvSpPr>
              <a:spLocks noChangeShapeType="1"/>
            </p:cNvSpPr>
            <p:nvPr/>
          </p:nvSpPr>
          <p:spPr bwMode="auto">
            <a:xfrm>
              <a:off x="2018" y="1843"/>
              <a:ext cx="318" cy="318"/>
            </a:xfrm>
            <a:prstGeom prst="line">
              <a:avLst/>
            </a:prstGeom>
            <a:noFill/>
            <a:ln w="28575">
              <a:solidFill>
                <a:srgbClr val="6600FF"/>
              </a:solidFill>
              <a:round/>
              <a:headEnd/>
              <a:tailEnd/>
            </a:ln>
            <a:effectLst/>
          </p:spPr>
          <p:txBody>
            <a:bodyPr/>
            <a:lstStyle/>
            <a:p>
              <a:endParaRPr lang="en-US"/>
            </a:p>
          </p:txBody>
        </p:sp>
        <p:sp>
          <p:nvSpPr>
            <p:cNvPr id="10278" name="Line 38"/>
            <p:cNvSpPr>
              <a:spLocks noChangeShapeType="1"/>
            </p:cNvSpPr>
            <p:nvPr/>
          </p:nvSpPr>
          <p:spPr bwMode="auto">
            <a:xfrm>
              <a:off x="2449" y="2273"/>
              <a:ext cx="91" cy="91"/>
            </a:xfrm>
            <a:prstGeom prst="line">
              <a:avLst/>
            </a:prstGeom>
            <a:noFill/>
            <a:ln w="28575">
              <a:solidFill>
                <a:srgbClr val="6600FF"/>
              </a:solidFill>
              <a:round/>
              <a:headEnd/>
              <a:tailEnd/>
            </a:ln>
            <a:effectLst/>
          </p:spPr>
          <p:txBody>
            <a:bodyPr/>
            <a:lstStyle/>
            <a:p>
              <a:endParaRPr lang="en-US"/>
            </a:p>
          </p:txBody>
        </p:sp>
        <p:sp>
          <p:nvSpPr>
            <p:cNvPr id="10279" name="Oval 39"/>
            <p:cNvSpPr>
              <a:spLocks noChangeArrowheads="1"/>
            </p:cNvSpPr>
            <p:nvPr/>
          </p:nvSpPr>
          <p:spPr bwMode="auto">
            <a:xfrm>
              <a:off x="363" y="1140"/>
              <a:ext cx="431" cy="953"/>
            </a:xfrm>
            <a:prstGeom prst="ellipse">
              <a:avLst/>
            </a:prstGeom>
            <a:noFill/>
            <a:ln w="12700">
              <a:solidFill>
                <a:schemeClr val="tx1"/>
              </a:solidFill>
              <a:prstDash val="dash"/>
              <a:round/>
              <a:headEnd/>
              <a:tailEnd/>
            </a:ln>
            <a:effectLst/>
          </p:spPr>
          <p:txBody>
            <a:bodyPr wrap="none" anchor="ctr"/>
            <a:lstStyle/>
            <a:p>
              <a:endParaRPr lang="en-US"/>
            </a:p>
          </p:txBody>
        </p:sp>
        <p:sp>
          <p:nvSpPr>
            <p:cNvPr id="10280" name="Text Box 40"/>
            <p:cNvSpPr txBox="1">
              <a:spLocks noChangeArrowheads="1"/>
            </p:cNvSpPr>
            <p:nvPr/>
          </p:nvSpPr>
          <p:spPr bwMode="auto">
            <a:xfrm>
              <a:off x="2585" y="1594"/>
              <a:ext cx="520" cy="192"/>
            </a:xfrm>
            <a:prstGeom prst="rect">
              <a:avLst/>
            </a:prstGeom>
            <a:noFill/>
            <a:ln w="9525">
              <a:noFill/>
              <a:miter lim="800000"/>
              <a:headEnd/>
              <a:tailEnd/>
            </a:ln>
            <a:effectLst/>
          </p:spPr>
          <p:txBody>
            <a:bodyPr wrap="none">
              <a:spAutoFit/>
            </a:bodyPr>
            <a:lstStyle/>
            <a:p>
              <a:r>
                <a:rPr lang="en-US" altLang="ja-JP" sz="1000">
                  <a:solidFill>
                    <a:schemeClr val="tx1"/>
                  </a:solidFill>
                  <a:latin typeface="Arial" charset="0"/>
                  <a:ea typeface="ＭＳ Ｐゴシック" pitchFamily="50" charset="-128"/>
                </a:rPr>
                <a:t>3.5GeV  </a:t>
              </a:r>
              <a:r>
                <a:rPr lang="en-US" altLang="ja-JP" i="1">
                  <a:solidFill>
                    <a:schemeClr val="tx1"/>
                  </a:solidFill>
                  <a:latin typeface="Times New Roman" pitchFamily="18" charset="0"/>
                  <a:ea typeface="ＭＳ Ｐゴシック" pitchFamily="50" charset="-128"/>
                </a:rPr>
                <a:t>e</a:t>
              </a:r>
              <a:r>
                <a:rPr lang="en-US" altLang="ja-JP" baseline="30000">
                  <a:solidFill>
                    <a:schemeClr val="tx1"/>
                  </a:solidFill>
                  <a:latin typeface="Times New Roman" pitchFamily="18" charset="0"/>
                  <a:ea typeface="ＭＳ Ｐゴシック" pitchFamily="50" charset="-128"/>
                </a:rPr>
                <a:t>+</a:t>
              </a:r>
            </a:p>
          </p:txBody>
        </p:sp>
        <p:sp>
          <p:nvSpPr>
            <p:cNvPr id="10281" name="Text Box 41"/>
            <p:cNvSpPr txBox="1">
              <a:spLocks noChangeArrowheads="1"/>
            </p:cNvSpPr>
            <p:nvPr/>
          </p:nvSpPr>
          <p:spPr bwMode="auto">
            <a:xfrm>
              <a:off x="521" y="1888"/>
              <a:ext cx="809" cy="174"/>
            </a:xfrm>
            <a:prstGeom prst="rect">
              <a:avLst/>
            </a:prstGeom>
            <a:noFill/>
            <a:ln w="9525">
              <a:noFill/>
              <a:miter lim="800000"/>
              <a:headEnd/>
              <a:tailEnd/>
            </a:ln>
            <a:effectLst/>
          </p:spPr>
          <p:txBody>
            <a:bodyPr wrap="none">
              <a:spAutoFit/>
            </a:bodyPr>
            <a:lstStyle/>
            <a:p>
              <a:r>
                <a:rPr lang="en-US" altLang="ja-JP" sz="1200" dirty="0" smtClean="0">
                  <a:solidFill>
                    <a:schemeClr val="tx1"/>
                  </a:solidFill>
                  <a:latin typeface="Arial" charset="0"/>
                  <a:ea typeface="ＭＳ Ｐゴシック" pitchFamily="50" charset="-128"/>
                </a:rPr>
                <a:t>Be vacuum pipe</a:t>
              </a:r>
              <a:endParaRPr lang="ja-JP" altLang="en-US" sz="1200" dirty="0">
                <a:solidFill>
                  <a:schemeClr val="tx1"/>
                </a:solidFill>
                <a:latin typeface="Arial" charset="0"/>
                <a:ea typeface="ＭＳ Ｐゴシック" pitchFamily="50" charset="-128"/>
              </a:endParaRPr>
            </a:p>
          </p:txBody>
        </p:sp>
        <p:sp>
          <p:nvSpPr>
            <p:cNvPr id="10282" name="Line 42"/>
            <p:cNvSpPr>
              <a:spLocks noChangeShapeType="1"/>
            </p:cNvSpPr>
            <p:nvPr/>
          </p:nvSpPr>
          <p:spPr bwMode="auto">
            <a:xfrm>
              <a:off x="1995" y="1162"/>
              <a:ext cx="0" cy="703"/>
            </a:xfrm>
            <a:prstGeom prst="line">
              <a:avLst/>
            </a:prstGeom>
            <a:noFill/>
            <a:ln w="9525">
              <a:solidFill>
                <a:schemeClr val="tx1"/>
              </a:solidFill>
              <a:prstDash val="dash"/>
              <a:round/>
              <a:headEnd/>
              <a:tailEnd/>
            </a:ln>
            <a:effectLst/>
          </p:spPr>
          <p:txBody>
            <a:bodyPr/>
            <a:lstStyle/>
            <a:p>
              <a:endParaRPr lang="en-US"/>
            </a:p>
          </p:txBody>
        </p:sp>
        <p:sp>
          <p:nvSpPr>
            <p:cNvPr id="10283" name="Line 43"/>
            <p:cNvSpPr>
              <a:spLocks noChangeShapeType="1"/>
            </p:cNvSpPr>
            <p:nvPr/>
          </p:nvSpPr>
          <p:spPr bwMode="auto">
            <a:xfrm>
              <a:off x="2335" y="1162"/>
              <a:ext cx="0" cy="295"/>
            </a:xfrm>
            <a:prstGeom prst="line">
              <a:avLst/>
            </a:prstGeom>
            <a:noFill/>
            <a:ln w="9525">
              <a:solidFill>
                <a:schemeClr val="tx1"/>
              </a:solidFill>
              <a:prstDash val="dash"/>
              <a:round/>
              <a:headEnd/>
              <a:tailEnd/>
            </a:ln>
            <a:effectLst/>
          </p:spPr>
          <p:txBody>
            <a:bodyPr/>
            <a:lstStyle/>
            <a:p>
              <a:endParaRPr lang="en-US"/>
            </a:p>
          </p:txBody>
        </p:sp>
        <p:sp>
          <p:nvSpPr>
            <p:cNvPr id="10284" name="Line 44"/>
            <p:cNvSpPr>
              <a:spLocks noChangeShapeType="1"/>
            </p:cNvSpPr>
            <p:nvPr/>
          </p:nvSpPr>
          <p:spPr bwMode="auto">
            <a:xfrm>
              <a:off x="1995" y="1230"/>
              <a:ext cx="91" cy="0"/>
            </a:xfrm>
            <a:prstGeom prst="line">
              <a:avLst/>
            </a:prstGeom>
            <a:noFill/>
            <a:ln w="9525">
              <a:solidFill>
                <a:schemeClr val="tx1"/>
              </a:solidFill>
              <a:round/>
              <a:headEnd type="arrow" w="med" len="med"/>
              <a:tailEnd/>
            </a:ln>
            <a:effectLst/>
          </p:spPr>
          <p:txBody>
            <a:bodyPr/>
            <a:lstStyle/>
            <a:p>
              <a:endParaRPr lang="en-US"/>
            </a:p>
          </p:txBody>
        </p:sp>
        <p:sp>
          <p:nvSpPr>
            <p:cNvPr id="10285" name="Line 45"/>
            <p:cNvSpPr>
              <a:spLocks noChangeShapeType="1"/>
            </p:cNvSpPr>
            <p:nvPr/>
          </p:nvSpPr>
          <p:spPr bwMode="auto">
            <a:xfrm>
              <a:off x="2245" y="1230"/>
              <a:ext cx="91" cy="0"/>
            </a:xfrm>
            <a:prstGeom prst="line">
              <a:avLst/>
            </a:prstGeom>
            <a:noFill/>
            <a:ln w="9525">
              <a:solidFill>
                <a:schemeClr val="tx1"/>
              </a:solidFill>
              <a:round/>
              <a:headEnd/>
              <a:tailEnd type="arrow" w="med" len="med"/>
            </a:ln>
            <a:effectLst/>
          </p:spPr>
          <p:txBody>
            <a:bodyPr/>
            <a:lstStyle/>
            <a:p>
              <a:endParaRPr lang="en-US"/>
            </a:p>
          </p:txBody>
        </p:sp>
        <p:sp>
          <p:nvSpPr>
            <p:cNvPr id="10286" name="Text Box 46"/>
            <p:cNvSpPr txBox="1">
              <a:spLocks noChangeArrowheads="1"/>
            </p:cNvSpPr>
            <p:nvPr/>
          </p:nvSpPr>
          <p:spPr bwMode="auto">
            <a:xfrm>
              <a:off x="2041" y="1117"/>
              <a:ext cx="216" cy="192"/>
            </a:xfrm>
            <a:prstGeom prst="rect">
              <a:avLst/>
            </a:prstGeom>
            <a:noFill/>
            <a:ln w="9525">
              <a:noFill/>
              <a:miter lim="800000"/>
              <a:headEnd/>
              <a:tailEnd/>
            </a:ln>
            <a:effectLst/>
          </p:spPr>
          <p:txBody>
            <a:bodyPr wrap="none">
              <a:spAutoFit/>
            </a:bodyPr>
            <a:lstStyle/>
            <a:p>
              <a:r>
                <a:rPr lang="en-US" altLang="ja-JP" b="1">
                  <a:solidFill>
                    <a:schemeClr val="tx1"/>
                  </a:solidFill>
                  <a:latin typeface="Symbol" pitchFamily="18" charset="2"/>
                  <a:ea typeface="ＭＳ Ｐゴシック" pitchFamily="50" charset="-128"/>
                </a:rPr>
                <a:t>D</a:t>
              </a:r>
              <a:r>
                <a:rPr lang="en-US" altLang="ja-JP" b="1" i="1">
                  <a:solidFill>
                    <a:schemeClr val="tx1"/>
                  </a:solidFill>
                  <a:latin typeface="Times New Roman" pitchFamily="18" charset="0"/>
                  <a:ea typeface="ＭＳ Ｐゴシック" pitchFamily="50" charset="-128"/>
                </a:rPr>
                <a:t>t</a:t>
              </a:r>
            </a:p>
          </p:txBody>
        </p:sp>
        <p:sp>
          <p:nvSpPr>
            <p:cNvPr id="10287" name="Oval 47"/>
            <p:cNvSpPr>
              <a:spLocks noChangeArrowheads="1"/>
            </p:cNvSpPr>
            <p:nvPr/>
          </p:nvSpPr>
          <p:spPr bwMode="auto">
            <a:xfrm>
              <a:off x="2131" y="2160"/>
              <a:ext cx="68" cy="23"/>
            </a:xfrm>
            <a:prstGeom prst="ellipse">
              <a:avLst/>
            </a:prstGeom>
            <a:solidFill>
              <a:srgbClr val="FF0000"/>
            </a:solidFill>
            <a:ln w="9525">
              <a:noFill/>
              <a:round/>
              <a:headEnd/>
              <a:tailEnd/>
            </a:ln>
            <a:effectLst/>
          </p:spPr>
          <p:txBody>
            <a:bodyPr wrap="none" anchor="ctr"/>
            <a:lstStyle/>
            <a:p>
              <a:endParaRPr lang="en-US"/>
            </a:p>
          </p:txBody>
        </p:sp>
        <p:sp>
          <p:nvSpPr>
            <p:cNvPr id="10288" name="Oval 48"/>
            <p:cNvSpPr>
              <a:spLocks noChangeArrowheads="1"/>
            </p:cNvSpPr>
            <p:nvPr/>
          </p:nvSpPr>
          <p:spPr bwMode="auto">
            <a:xfrm>
              <a:off x="2313" y="2160"/>
              <a:ext cx="68" cy="23"/>
            </a:xfrm>
            <a:prstGeom prst="ellipse">
              <a:avLst/>
            </a:prstGeom>
            <a:solidFill>
              <a:srgbClr val="FF0000"/>
            </a:solidFill>
            <a:ln w="9525">
              <a:noFill/>
              <a:round/>
              <a:headEnd/>
              <a:tailEnd/>
            </a:ln>
            <a:effectLst/>
          </p:spPr>
          <p:txBody>
            <a:bodyPr wrap="none" anchor="ctr"/>
            <a:lstStyle/>
            <a:p>
              <a:endParaRPr lang="en-US"/>
            </a:p>
          </p:txBody>
        </p:sp>
        <p:sp>
          <p:nvSpPr>
            <p:cNvPr id="10289" name="Oval 49"/>
            <p:cNvSpPr>
              <a:spLocks noChangeArrowheads="1"/>
            </p:cNvSpPr>
            <p:nvPr/>
          </p:nvSpPr>
          <p:spPr bwMode="auto">
            <a:xfrm>
              <a:off x="2290" y="2409"/>
              <a:ext cx="68" cy="23"/>
            </a:xfrm>
            <a:prstGeom prst="ellipse">
              <a:avLst/>
            </a:prstGeom>
            <a:solidFill>
              <a:srgbClr val="FF0000"/>
            </a:solidFill>
            <a:ln w="9525">
              <a:noFill/>
              <a:round/>
              <a:headEnd/>
              <a:tailEnd/>
            </a:ln>
            <a:effectLst/>
          </p:spPr>
          <p:txBody>
            <a:bodyPr wrap="none" anchor="ctr"/>
            <a:lstStyle/>
            <a:p>
              <a:endParaRPr lang="en-US"/>
            </a:p>
          </p:txBody>
        </p:sp>
        <p:sp>
          <p:nvSpPr>
            <p:cNvPr id="10290" name="Oval 50"/>
            <p:cNvSpPr>
              <a:spLocks noChangeArrowheads="1"/>
            </p:cNvSpPr>
            <p:nvPr/>
          </p:nvSpPr>
          <p:spPr bwMode="auto">
            <a:xfrm>
              <a:off x="2517" y="2364"/>
              <a:ext cx="68" cy="23"/>
            </a:xfrm>
            <a:prstGeom prst="ellipse">
              <a:avLst/>
            </a:prstGeom>
            <a:solidFill>
              <a:srgbClr val="FF0000"/>
            </a:solidFill>
            <a:ln w="9525">
              <a:noFill/>
              <a:round/>
              <a:headEnd/>
              <a:tailEnd/>
            </a:ln>
            <a:effectLst/>
          </p:spPr>
          <p:txBody>
            <a:bodyPr wrap="none" anchor="ctr"/>
            <a:lstStyle/>
            <a:p>
              <a:endParaRPr lang="en-US"/>
            </a:p>
          </p:txBody>
        </p:sp>
        <p:sp>
          <p:nvSpPr>
            <p:cNvPr id="10291" name="Oval 51"/>
            <p:cNvSpPr>
              <a:spLocks noChangeArrowheads="1"/>
            </p:cNvSpPr>
            <p:nvPr/>
          </p:nvSpPr>
          <p:spPr bwMode="auto">
            <a:xfrm>
              <a:off x="2517" y="1026"/>
              <a:ext cx="68" cy="23"/>
            </a:xfrm>
            <a:prstGeom prst="ellipse">
              <a:avLst/>
            </a:prstGeom>
            <a:solidFill>
              <a:srgbClr val="FF0000"/>
            </a:solidFill>
            <a:ln w="9525">
              <a:noFill/>
              <a:round/>
              <a:headEnd/>
              <a:tailEnd/>
            </a:ln>
            <a:effectLst/>
          </p:spPr>
          <p:txBody>
            <a:bodyPr wrap="none" anchor="ctr"/>
            <a:lstStyle/>
            <a:p>
              <a:endParaRPr lang="en-US"/>
            </a:p>
          </p:txBody>
        </p:sp>
        <p:sp>
          <p:nvSpPr>
            <p:cNvPr id="10292" name="Oval 52"/>
            <p:cNvSpPr>
              <a:spLocks noChangeArrowheads="1"/>
            </p:cNvSpPr>
            <p:nvPr/>
          </p:nvSpPr>
          <p:spPr bwMode="auto">
            <a:xfrm>
              <a:off x="2630" y="845"/>
              <a:ext cx="68" cy="23"/>
            </a:xfrm>
            <a:prstGeom prst="ellipse">
              <a:avLst/>
            </a:prstGeom>
            <a:solidFill>
              <a:srgbClr val="FF0000"/>
            </a:solidFill>
            <a:ln w="9525">
              <a:noFill/>
              <a:round/>
              <a:headEnd/>
              <a:tailEnd/>
            </a:ln>
            <a:effectLst/>
          </p:spPr>
          <p:txBody>
            <a:bodyPr wrap="none" anchor="ctr"/>
            <a:lstStyle/>
            <a:p>
              <a:endParaRPr lang="en-US"/>
            </a:p>
          </p:txBody>
        </p:sp>
        <p:sp>
          <p:nvSpPr>
            <p:cNvPr id="10293" name="Oval 53"/>
            <p:cNvSpPr>
              <a:spLocks noChangeArrowheads="1"/>
            </p:cNvSpPr>
            <p:nvPr/>
          </p:nvSpPr>
          <p:spPr bwMode="auto">
            <a:xfrm>
              <a:off x="2948" y="867"/>
              <a:ext cx="68" cy="23"/>
            </a:xfrm>
            <a:prstGeom prst="ellipse">
              <a:avLst/>
            </a:prstGeom>
            <a:solidFill>
              <a:srgbClr val="FF0000"/>
            </a:solidFill>
            <a:ln w="9525">
              <a:noFill/>
              <a:round/>
              <a:headEnd/>
              <a:tailEnd/>
            </a:ln>
            <a:effectLst/>
          </p:spPr>
          <p:txBody>
            <a:bodyPr wrap="none" anchor="ctr"/>
            <a:lstStyle/>
            <a:p>
              <a:endParaRPr lang="en-US"/>
            </a:p>
          </p:txBody>
        </p:sp>
        <p:sp>
          <p:nvSpPr>
            <p:cNvPr id="10294" name="Oval 54"/>
            <p:cNvSpPr>
              <a:spLocks noChangeArrowheads="1"/>
            </p:cNvSpPr>
            <p:nvPr/>
          </p:nvSpPr>
          <p:spPr bwMode="auto">
            <a:xfrm>
              <a:off x="2744" y="1049"/>
              <a:ext cx="68" cy="23"/>
            </a:xfrm>
            <a:prstGeom prst="ellipse">
              <a:avLst/>
            </a:prstGeom>
            <a:solidFill>
              <a:srgbClr val="FF0000"/>
            </a:solidFill>
            <a:ln w="9525">
              <a:noFill/>
              <a:round/>
              <a:headEnd/>
              <a:tailEnd/>
            </a:ln>
            <a:effectLst/>
          </p:spPr>
          <p:txBody>
            <a:bodyPr wrap="none" anchor="ctr"/>
            <a:lstStyle/>
            <a:p>
              <a:endParaRPr lang="en-US"/>
            </a:p>
          </p:txBody>
        </p:sp>
        <p:sp>
          <p:nvSpPr>
            <p:cNvPr id="10295" name="Text Box 55"/>
            <p:cNvSpPr txBox="1">
              <a:spLocks noChangeArrowheads="1"/>
            </p:cNvSpPr>
            <p:nvPr/>
          </p:nvSpPr>
          <p:spPr bwMode="auto">
            <a:xfrm>
              <a:off x="476" y="777"/>
              <a:ext cx="579" cy="174"/>
            </a:xfrm>
            <a:prstGeom prst="rect">
              <a:avLst/>
            </a:prstGeom>
            <a:noFill/>
            <a:ln w="9525">
              <a:noFill/>
              <a:miter lim="800000"/>
              <a:headEnd/>
              <a:tailEnd/>
            </a:ln>
            <a:effectLst/>
          </p:spPr>
          <p:txBody>
            <a:bodyPr wrap="none">
              <a:spAutoFit/>
            </a:bodyPr>
            <a:lstStyle/>
            <a:p>
              <a:r>
                <a:rPr lang="en-US" altLang="ja-JP" sz="1200" dirty="0" smtClean="0">
                  <a:solidFill>
                    <a:schemeClr val="tx1"/>
                  </a:solidFill>
                  <a:latin typeface="Arial" charset="0"/>
                  <a:ea typeface="ＭＳ Ｐゴシック" pitchFamily="50" charset="-128"/>
                </a:rPr>
                <a:t>Si detector</a:t>
              </a:r>
              <a:endParaRPr lang="ja-JP" altLang="en-US" sz="1200" dirty="0">
                <a:solidFill>
                  <a:schemeClr val="tx1"/>
                </a:solidFill>
                <a:latin typeface="Arial" charset="0"/>
                <a:ea typeface="ＭＳ Ｐゴシック" pitchFamily="50" charset="-128"/>
              </a:endParaRPr>
            </a:p>
          </p:txBody>
        </p:sp>
        <p:sp>
          <p:nvSpPr>
            <p:cNvPr id="10296" name="Line 56"/>
            <p:cNvSpPr>
              <a:spLocks noChangeShapeType="1"/>
            </p:cNvSpPr>
            <p:nvPr/>
          </p:nvSpPr>
          <p:spPr bwMode="auto">
            <a:xfrm>
              <a:off x="3129" y="1616"/>
              <a:ext cx="227" cy="0"/>
            </a:xfrm>
            <a:prstGeom prst="line">
              <a:avLst/>
            </a:prstGeom>
            <a:noFill/>
            <a:ln w="38100">
              <a:solidFill>
                <a:schemeClr val="tx1"/>
              </a:solidFill>
              <a:prstDash val="sysDot"/>
              <a:round/>
              <a:headEnd/>
              <a:tailEnd/>
            </a:ln>
            <a:effectLst/>
          </p:spPr>
          <p:txBody>
            <a:bodyPr/>
            <a:lstStyle/>
            <a:p>
              <a:endParaRPr lang="en-US"/>
            </a:p>
          </p:txBody>
        </p:sp>
        <p:grpSp>
          <p:nvGrpSpPr>
            <p:cNvPr id="3" name="Group 57"/>
            <p:cNvGrpSpPr>
              <a:grpSpLocks/>
            </p:cNvGrpSpPr>
            <p:nvPr/>
          </p:nvGrpSpPr>
          <p:grpSpPr bwMode="auto">
            <a:xfrm>
              <a:off x="1564" y="1275"/>
              <a:ext cx="398" cy="192"/>
              <a:chOff x="1665" y="3361"/>
              <a:chExt cx="398" cy="192"/>
            </a:xfrm>
          </p:grpSpPr>
          <p:sp>
            <p:nvSpPr>
              <p:cNvPr id="10298" name="Text Box 58"/>
              <p:cNvSpPr txBox="1">
                <a:spLocks noChangeArrowheads="1"/>
              </p:cNvSpPr>
              <p:nvPr/>
            </p:nvSpPr>
            <p:spPr bwMode="auto">
              <a:xfrm>
                <a:off x="1665" y="3361"/>
                <a:ext cx="398" cy="192"/>
              </a:xfrm>
              <a:prstGeom prst="rect">
                <a:avLst/>
              </a:prstGeom>
              <a:noFill/>
              <a:ln w="9525">
                <a:noFill/>
                <a:miter lim="800000"/>
                <a:headEnd/>
                <a:tailEnd/>
              </a:ln>
              <a:effectLst/>
            </p:spPr>
            <p:txBody>
              <a:bodyPr wrap="none">
                <a:spAutoFit/>
              </a:bodyPr>
              <a:lstStyle/>
              <a:p>
                <a:r>
                  <a:rPr lang="en-US" altLang="ja-JP" i="1">
                    <a:solidFill>
                      <a:schemeClr val="tx1"/>
                    </a:solidFill>
                    <a:latin typeface="Times New Roman" pitchFamily="18" charset="0"/>
                    <a:ea typeface="ＭＳ Ｐゴシック" pitchFamily="50" charset="-128"/>
                  </a:rPr>
                  <a:t>B</a:t>
                </a:r>
                <a:r>
                  <a:rPr lang="en-US" altLang="ja-JP" baseline="30000">
                    <a:solidFill>
                      <a:schemeClr val="tx1"/>
                    </a:solidFill>
                    <a:latin typeface="Times New Roman" pitchFamily="18" charset="0"/>
                    <a:ea typeface="ＭＳ Ｐゴシック" pitchFamily="50" charset="-128"/>
                  </a:rPr>
                  <a:t>0</a:t>
                </a:r>
                <a:r>
                  <a:rPr lang="en-US" altLang="ja-JP">
                    <a:solidFill>
                      <a:schemeClr val="tx1"/>
                    </a:solidFill>
                    <a:latin typeface="Times New Roman" pitchFamily="18" charset="0"/>
                    <a:ea typeface="ＭＳ Ｐゴシック" pitchFamily="50" charset="-128"/>
                  </a:rPr>
                  <a:t>(</a:t>
                </a:r>
                <a:r>
                  <a:rPr lang="en-US" altLang="ja-JP" i="1">
                    <a:solidFill>
                      <a:schemeClr val="tx1"/>
                    </a:solidFill>
                    <a:latin typeface="Times New Roman" pitchFamily="18" charset="0"/>
                    <a:ea typeface="ＭＳ Ｐゴシック" pitchFamily="50" charset="-128"/>
                  </a:rPr>
                  <a:t>B</a:t>
                </a:r>
                <a:r>
                  <a:rPr lang="en-US" altLang="ja-JP" baseline="30000">
                    <a:solidFill>
                      <a:schemeClr val="tx1"/>
                    </a:solidFill>
                    <a:latin typeface="Times New Roman" pitchFamily="18" charset="0"/>
                    <a:ea typeface="ＭＳ Ｐゴシック" pitchFamily="50" charset="-128"/>
                  </a:rPr>
                  <a:t>0</a:t>
                </a:r>
                <a:r>
                  <a:rPr lang="en-US" altLang="ja-JP">
                    <a:solidFill>
                      <a:schemeClr val="tx1"/>
                    </a:solidFill>
                    <a:latin typeface="Times New Roman" pitchFamily="18" charset="0"/>
                    <a:ea typeface="ＭＳ Ｐゴシック" pitchFamily="50" charset="-128"/>
                  </a:rPr>
                  <a:t>)</a:t>
                </a:r>
              </a:p>
            </p:txBody>
          </p:sp>
          <p:sp>
            <p:nvSpPr>
              <p:cNvPr id="10299" name="Line 59"/>
              <p:cNvSpPr>
                <a:spLocks noChangeShapeType="1"/>
              </p:cNvSpPr>
              <p:nvPr/>
            </p:nvSpPr>
            <p:spPr bwMode="auto">
              <a:xfrm>
                <a:off x="1837" y="3385"/>
                <a:ext cx="114" cy="0"/>
              </a:xfrm>
              <a:prstGeom prst="line">
                <a:avLst/>
              </a:prstGeom>
              <a:noFill/>
              <a:ln w="12700">
                <a:solidFill>
                  <a:schemeClr val="tx1"/>
                </a:solidFill>
                <a:round/>
                <a:headEnd/>
                <a:tailEnd/>
              </a:ln>
              <a:effectLst/>
            </p:spPr>
            <p:txBody>
              <a:bodyPr/>
              <a:lstStyle/>
              <a:p>
                <a:endParaRPr lang="en-US"/>
              </a:p>
            </p:txBody>
          </p:sp>
        </p:grpSp>
        <p:grpSp>
          <p:nvGrpSpPr>
            <p:cNvPr id="4" name="Group 60"/>
            <p:cNvGrpSpPr>
              <a:grpSpLocks/>
            </p:cNvGrpSpPr>
            <p:nvPr/>
          </p:nvGrpSpPr>
          <p:grpSpPr bwMode="auto">
            <a:xfrm>
              <a:off x="1428" y="1729"/>
              <a:ext cx="398" cy="192"/>
              <a:chOff x="2222" y="3665"/>
              <a:chExt cx="398" cy="192"/>
            </a:xfrm>
          </p:grpSpPr>
          <p:sp>
            <p:nvSpPr>
              <p:cNvPr id="10301" name="Text Box 61"/>
              <p:cNvSpPr txBox="1">
                <a:spLocks noChangeArrowheads="1"/>
              </p:cNvSpPr>
              <p:nvPr/>
            </p:nvSpPr>
            <p:spPr bwMode="auto">
              <a:xfrm>
                <a:off x="2222" y="3665"/>
                <a:ext cx="398" cy="192"/>
              </a:xfrm>
              <a:prstGeom prst="rect">
                <a:avLst/>
              </a:prstGeom>
              <a:noFill/>
              <a:ln w="9525">
                <a:noFill/>
                <a:miter lim="800000"/>
                <a:headEnd/>
                <a:tailEnd/>
              </a:ln>
              <a:effectLst/>
            </p:spPr>
            <p:txBody>
              <a:bodyPr wrap="none">
                <a:spAutoFit/>
              </a:bodyPr>
              <a:lstStyle/>
              <a:p>
                <a:r>
                  <a:rPr lang="en-US" altLang="ja-JP" i="1">
                    <a:solidFill>
                      <a:schemeClr val="tx1"/>
                    </a:solidFill>
                    <a:latin typeface="Times New Roman" pitchFamily="18" charset="0"/>
                    <a:ea typeface="ＭＳ Ｐゴシック" pitchFamily="50" charset="-128"/>
                  </a:rPr>
                  <a:t>B</a:t>
                </a:r>
                <a:r>
                  <a:rPr lang="en-US" altLang="ja-JP" baseline="30000">
                    <a:solidFill>
                      <a:schemeClr val="tx1"/>
                    </a:solidFill>
                    <a:latin typeface="Times New Roman" pitchFamily="18" charset="0"/>
                    <a:ea typeface="ＭＳ Ｐゴシック" pitchFamily="50" charset="-128"/>
                  </a:rPr>
                  <a:t>0</a:t>
                </a:r>
                <a:r>
                  <a:rPr lang="en-US" altLang="ja-JP">
                    <a:solidFill>
                      <a:schemeClr val="tx1"/>
                    </a:solidFill>
                    <a:latin typeface="Times New Roman" pitchFamily="18" charset="0"/>
                    <a:ea typeface="ＭＳ Ｐゴシック" pitchFamily="50" charset="-128"/>
                  </a:rPr>
                  <a:t>(</a:t>
                </a:r>
                <a:r>
                  <a:rPr lang="en-US" altLang="ja-JP" i="1">
                    <a:solidFill>
                      <a:schemeClr val="tx1"/>
                    </a:solidFill>
                    <a:latin typeface="Times New Roman" pitchFamily="18" charset="0"/>
                    <a:ea typeface="ＭＳ Ｐゴシック" pitchFamily="50" charset="-128"/>
                  </a:rPr>
                  <a:t>B</a:t>
                </a:r>
                <a:r>
                  <a:rPr lang="en-US" altLang="ja-JP" baseline="30000">
                    <a:solidFill>
                      <a:schemeClr val="tx1"/>
                    </a:solidFill>
                    <a:latin typeface="Times New Roman" pitchFamily="18" charset="0"/>
                    <a:ea typeface="ＭＳ Ｐゴシック" pitchFamily="50" charset="-128"/>
                  </a:rPr>
                  <a:t>0</a:t>
                </a:r>
                <a:r>
                  <a:rPr lang="en-US" altLang="ja-JP">
                    <a:solidFill>
                      <a:schemeClr val="tx1"/>
                    </a:solidFill>
                    <a:latin typeface="Times New Roman" pitchFamily="18" charset="0"/>
                    <a:ea typeface="ＭＳ Ｐゴシック" pitchFamily="50" charset="-128"/>
                  </a:rPr>
                  <a:t>)</a:t>
                </a:r>
              </a:p>
            </p:txBody>
          </p:sp>
          <p:sp>
            <p:nvSpPr>
              <p:cNvPr id="10302" name="Line 62"/>
              <p:cNvSpPr>
                <a:spLocks noChangeShapeType="1"/>
              </p:cNvSpPr>
              <p:nvPr/>
            </p:nvSpPr>
            <p:spPr bwMode="auto">
              <a:xfrm>
                <a:off x="2290" y="3680"/>
                <a:ext cx="114" cy="0"/>
              </a:xfrm>
              <a:prstGeom prst="line">
                <a:avLst/>
              </a:prstGeom>
              <a:noFill/>
              <a:ln w="12700">
                <a:solidFill>
                  <a:schemeClr val="tx1"/>
                </a:solidFill>
                <a:round/>
                <a:headEnd/>
                <a:tailEnd/>
              </a:ln>
              <a:effectLst/>
            </p:spPr>
            <p:txBody>
              <a:bodyPr/>
              <a:lstStyle/>
              <a:p>
                <a:endParaRPr lang="en-US"/>
              </a:p>
            </p:txBody>
          </p:sp>
        </p:grpSp>
      </p:grpSp>
      <p:pic>
        <p:nvPicPr>
          <p:cNvPr id="10303" name="Picture 63"/>
          <p:cNvPicPr>
            <a:picLocks noChangeAspect="1" noChangeArrowheads="1"/>
          </p:cNvPicPr>
          <p:nvPr/>
        </p:nvPicPr>
        <p:blipFill>
          <a:blip r:embed="rId7"/>
          <a:srcRect t="13518" r="14882" b="44966"/>
          <a:stretch>
            <a:fillRect/>
          </a:stretch>
        </p:blipFill>
        <p:spPr bwMode="auto">
          <a:xfrm>
            <a:off x="5327650" y="4337050"/>
            <a:ext cx="3708400" cy="2520950"/>
          </a:xfrm>
          <a:prstGeom prst="rect">
            <a:avLst/>
          </a:prstGeom>
          <a:noFill/>
          <a:ln w="9525">
            <a:noFill/>
            <a:miter lim="800000"/>
            <a:headEnd/>
            <a:tailEnd/>
          </a:ln>
          <a:effectLst/>
        </p:spPr>
      </p:pic>
      <p:sp>
        <p:nvSpPr>
          <p:cNvPr id="10304" name="Text Box 64"/>
          <p:cNvSpPr txBox="1">
            <a:spLocks noChangeArrowheads="1"/>
          </p:cNvSpPr>
          <p:nvPr/>
        </p:nvSpPr>
        <p:spPr bwMode="auto">
          <a:xfrm>
            <a:off x="6335713" y="4797425"/>
            <a:ext cx="400050" cy="366713"/>
          </a:xfrm>
          <a:prstGeom prst="rect">
            <a:avLst/>
          </a:prstGeom>
          <a:noFill/>
          <a:ln w="9525">
            <a:noFill/>
            <a:miter lim="800000"/>
            <a:headEnd/>
            <a:tailEnd/>
          </a:ln>
          <a:effectLst/>
        </p:spPr>
        <p:txBody>
          <a:bodyPr wrap="none">
            <a:spAutoFit/>
          </a:bodyPr>
          <a:lstStyle/>
          <a:p>
            <a:r>
              <a:rPr lang="en-US" altLang="ja-JP" sz="1800" i="1">
                <a:solidFill>
                  <a:schemeClr val="tx1"/>
                </a:solidFill>
                <a:latin typeface="Times New Roman" pitchFamily="18" charset="0"/>
                <a:ea typeface="ＭＳ Ｐゴシック" pitchFamily="50" charset="-128"/>
              </a:rPr>
              <a:t>B</a:t>
            </a:r>
            <a:r>
              <a:rPr lang="en-US" altLang="ja-JP" sz="1800" baseline="30000">
                <a:solidFill>
                  <a:schemeClr val="tx1"/>
                </a:solidFill>
                <a:latin typeface="Times New Roman" pitchFamily="18" charset="0"/>
                <a:ea typeface="ＭＳ Ｐゴシック" pitchFamily="50" charset="-128"/>
              </a:rPr>
              <a:t>0</a:t>
            </a:r>
          </a:p>
        </p:txBody>
      </p:sp>
      <p:sp>
        <p:nvSpPr>
          <p:cNvPr id="10305" name="Text Box 65"/>
          <p:cNvSpPr txBox="1">
            <a:spLocks noChangeArrowheads="1"/>
          </p:cNvSpPr>
          <p:nvPr/>
        </p:nvSpPr>
        <p:spPr bwMode="auto">
          <a:xfrm>
            <a:off x="7993063" y="4760913"/>
            <a:ext cx="400050" cy="366712"/>
          </a:xfrm>
          <a:prstGeom prst="rect">
            <a:avLst/>
          </a:prstGeom>
          <a:noFill/>
          <a:ln w="9525">
            <a:noFill/>
            <a:miter lim="800000"/>
            <a:headEnd/>
            <a:tailEnd/>
          </a:ln>
          <a:effectLst/>
        </p:spPr>
        <p:txBody>
          <a:bodyPr wrap="none">
            <a:spAutoFit/>
          </a:bodyPr>
          <a:lstStyle/>
          <a:p>
            <a:r>
              <a:rPr lang="en-US" altLang="ja-JP" sz="1800" i="1">
                <a:solidFill>
                  <a:schemeClr val="tx1"/>
                </a:solidFill>
                <a:latin typeface="Times New Roman" pitchFamily="18" charset="0"/>
                <a:ea typeface="ＭＳ Ｐゴシック" pitchFamily="50" charset="-128"/>
              </a:rPr>
              <a:t>B</a:t>
            </a:r>
            <a:r>
              <a:rPr lang="en-US" altLang="ja-JP" sz="1800" baseline="30000">
                <a:solidFill>
                  <a:schemeClr val="tx1"/>
                </a:solidFill>
                <a:latin typeface="Times New Roman" pitchFamily="18" charset="0"/>
                <a:ea typeface="ＭＳ Ｐゴシック" pitchFamily="50" charset="-128"/>
              </a:rPr>
              <a:t>0</a:t>
            </a:r>
          </a:p>
        </p:txBody>
      </p:sp>
      <p:sp>
        <p:nvSpPr>
          <p:cNvPr id="10306" name="Line 66"/>
          <p:cNvSpPr>
            <a:spLocks noChangeShapeType="1"/>
          </p:cNvSpPr>
          <p:nvPr/>
        </p:nvSpPr>
        <p:spPr bwMode="auto">
          <a:xfrm>
            <a:off x="8101013" y="4833938"/>
            <a:ext cx="179387" cy="0"/>
          </a:xfrm>
          <a:prstGeom prst="line">
            <a:avLst/>
          </a:prstGeom>
          <a:noFill/>
          <a:ln w="12700">
            <a:solidFill>
              <a:schemeClr val="tx1"/>
            </a:solidFill>
            <a:round/>
            <a:headEnd/>
            <a:tailEnd/>
          </a:ln>
          <a:effectLst/>
        </p:spPr>
        <p:txBody>
          <a:bodyPr/>
          <a:lstStyle/>
          <a:p>
            <a:endParaRPr lang="en-US"/>
          </a:p>
        </p:txBody>
      </p:sp>
      <p:sp>
        <p:nvSpPr>
          <p:cNvPr id="10307" name="Line 67"/>
          <p:cNvSpPr>
            <a:spLocks noChangeShapeType="1"/>
          </p:cNvSpPr>
          <p:nvPr/>
        </p:nvSpPr>
        <p:spPr bwMode="auto">
          <a:xfrm flipH="1">
            <a:off x="7775575" y="5084763"/>
            <a:ext cx="325438" cy="396875"/>
          </a:xfrm>
          <a:prstGeom prst="line">
            <a:avLst/>
          </a:prstGeom>
          <a:noFill/>
          <a:ln w="19050">
            <a:solidFill>
              <a:schemeClr val="tx1"/>
            </a:solidFill>
            <a:round/>
            <a:headEnd/>
            <a:tailEnd type="arrow" w="med" len="med"/>
          </a:ln>
          <a:effectLst/>
        </p:spPr>
        <p:txBody>
          <a:bodyPr/>
          <a:lstStyle/>
          <a:p>
            <a:endParaRPr lang="en-US"/>
          </a:p>
        </p:txBody>
      </p:sp>
      <p:sp>
        <p:nvSpPr>
          <p:cNvPr id="10308" name="Line 68"/>
          <p:cNvSpPr>
            <a:spLocks noChangeShapeType="1"/>
          </p:cNvSpPr>
          <p:nvPr/>
        </p:nvSpPr>
        <p:spPr bwMode="auto">
          <a:xfrm>
            <a:off x="6551613" y="5121275"/>
            <a:ext cx="360362" cy="360363"/>
          </a:xfrm>
          <a:prstGeom prst="line">
            <a:avLst/>
          </a:prstGeom>
          <a:noFill/>
          <a:ln w="19050">
            <a:solidFill>
              <a:schemeClr val="tx1"/>
            </a:solidFill>
            <a:round/>
            <a:headEnd/>
            <a:tailEnd type="arrow" w="med" len="med"/>
          </a:ln>
          <a:effectLst/>
        </p:spPr>
        <p:txBody>
          <a:bodyPr/>
          <a:lstStyle/>
          <a:p>
            <a:endParaRPr lang="en-US"/>
          </a:p>
        </p:txBody>
      </p:sp>
      <p:grpSp>
        <p:nvGrpSpPr>
          <p:cNvPr id="5" name="Group 69"/>
          <p:cNvGrpSpPr>
            <a:grpSpLocks/>
          </p:cNvGrpSpPr>
          <p:nvPr/>
        </p:nvGrpSpPr>
        <p:grpSpPr bwMode="auto">
          <a:xfrm>
            <a:off x="5976938" y="3716340"/>
            <a:ext cx="2811462" cy="738188"/>
            <a:chOff x="3878" y="2160"/>
            <a:chExt cx="1771" cy="465"/>
          </a:xfrm>
        </p:grpSpPr>
        <p:grpSp>
          <p:nvGrpSpPr>
            <p:cNvPr id="6" name="Group 70"/>
            <p:cNvGrpSpPr>
              <a:grpSpLocks/>
            </p:cNvGrpSpPr>
            <p:nvPr/>
          </p:nvGrpSpPr>
          <p:grpSpPr bwMode="auto">
            <a:xfrm>
              <a:off x="3878" y="2160"/>
              <a:ext cx="1771" cy="465"/>
              <a:chOff x="3878" y="935"/>
              <a:chExt cx="1771" cy="465"/>
            </a:xfrm>
          </p:grpSpPr>
          <p:sp>
            <p:nvSpPr>
              <p:cNvPr id="10311" name="Text Box 71"/>
              <p:cNvSpPr txBox="1">
                <a:spLocks noChangeArrowheads="1"/>
              </p:cNvSpPr>
              <p:nvPr/>
            </p:nvSpPr>
            <p:spPr bwMode="auto">
              <a:xfrm>
                <a:off x="3878" y="935"/>
                <a:ext cx="1771" cy="465"/>
              </a:xfrm>
              <a:prstGeom prst="rect">
                <a:avLst/>
              </a:prstGeom>
              <a:noFill/>
              <a:ln w="9525">
                <a:noFill/>
                <a:miter lim="800000"/>
                <a:headEnd/>
                <a:tailEnd/>
              </a:ln>
              <a:effectLst/>
            </p:spPr>
            <p:txBody>
              <a:bodyPr wrap="none">
                <a:spAutoFit/>
              </a:bodyPr>
              <a:lstStyle/>
              <a:p>
                <a:r>
                  <a:rPr lang="ja-JP" altLang="en-US" sz="1400" dirty="0">
                    <a:solidFill>
                      <a:schemeClr val="tx1"/>
                    </a:solidFill>
                    <a:latin typeface="Arial" charset="0"/>
                    <a:ea typeface="ＭＳ Ｐゴシック" pitchFamily="50" charset="-128"/>
                  </a:rPr>
                  <a:t>シリコン測定器上の粒子通過点</a:t>
                </a:r>
              </a:p>
              <a:p>
                <a:r>
                  <a:rPr lang="ja-JP" altLang="en-US" sz="1400" dirty="0">
                    <a:solidFill>
                      <a:schemeClr val="tx1"/>
                    </a:solidFill>
                    <a:latin typeface="Arial" charset="0"/>
                    <a:ea typeface="ＭＳ Ｐゴシック" pitchFamily="50" charset="-128"/>
                  </a:rPr>
                  <a:t>の測定によって</a:t>
                </a:r>
                <a:r>
                  <a:rPr lang="en-US" altLang="ja-JP" sz="1400" i="1" dirty="0">
                    <a:solidFill>
                      <a:schemeClr val="tx1"/>
                    </a:solidFill>
                    <a:latin typeface="Times New Roman" pitchFamily="18" charset="0"/>
                    <a:ea typeface="ＭＳ Ｐゴシック" pitchFamily="50" charset="-128"/>
                  </a:rPr>
                  <a:t>B</a:t>
                </a:r>
                <a:r>
                  <a:rPr lang="ja-JP" altLang="en-US" sz="1400" dirty="0">
                    <a:solidFill>
                      <a:schemeClr val="tx1"/>
                    </a:solidFill>
                    <a:latin typeface="Arial" charset="0"/>
                    <a:ea typeface="ＭＳ Ｐゴシック" pitchFamily="50" charset="-128"/>
                  </a:rPr>
                  <a:t>の崩壊点を測定、</a:t>
                </a:r>
              </a:p>
              <a:p>
                <a:r>
                  <a:rPr lang="en-US" altLang="ja-JP" sz="1400" dirty="0" err="1">
                    <a:solidFill>
                      <a:schemeClr val="tx1"/>
                    </a:solidFill>
                    <a:latin typeface="Symbol" pitchFamily="18" charset="2"/>
                    <a:ea typeface="ＭＳ Ｐゴシック" pitchFamily="50" charset="-128"/>
                  </a:rPr>
                  <a:t>D</a:t>
                </a:r>
                <a:r>
                  <a:rPr lang="en-US" altLang="ja-JP" sz="1400" i="1" dirty="0" err="1">
                    <a:solidFill>
                      <a:schemeClr val="tx1"/>
                    </a:solidFill>
                    <a:latin typeface="Times New Roman" pitchFamily="18" charset="0"/>
                    <a:ea typeface="ＭＳ Ｐゴシック" pitchFamily="50" charset="-128"/>
                  </a:rPr>
                  <a:t>t</a:t>
                </a:r>
                <a:r>
                  <a:rPr lang="ja-JP" altLang="en-US" sz="1400" dirty="0">
                    <a:solidFill>
                      <a:schemeClr val="tx1"/>
                    </a:solidFill>
                    <a:latin typeface="Arial" charset="0"/>
                    <a:ea typeface="ＭＳ Ｐゴシック" pitchFamily="50" charset="-128"/>
                  </a:rPr>
                  <a:t>の分布を</a:t>
                </a:r>
                <a:r>
                  <a:rPr lang="en-US" altLang="ja-JP" sz="1400" i="1" dirty="0">
                    <a:solidFill>
                      <a:schemeClr val="tx1"/>
                    </a:solidFill>
                    <a:latin typeface="Times New Roman" pitchFamily="18" charset="0"/>
                    <a:ea typeface="ＭＳ Ｐゴシック" pitchFamily="50" charset="-128"/>
                  </a:rPr>
                  <a:t>B</a:t>
                </a:r>
                <a:r>
                  <a:rPr lang="en-US" altLang="ja-JP" sz="1400" baseline="30000" dirty="0">
                    <a:solidFill>
                      <a:schemeClr val="tx1"/>
                    </a:solidFill>
                    <a:latin typeface="Times New Roman" pitchFamily="18" charset="0"/>
                    <a:ea typeface="ＭＳ Ｐゴシック" pitchFamily="50" charset="-128"/>
                  </a:rPr>
                  <a:t>0</a:t>
                </a:r>
                <a:r>
                  <a:rPr lang="ja-JP" altLang="en-US" sz="1400" dirty="0" err="1">
                    <a:solidFill>
                      <a:schemeClr val="tx1"/>
                    </a:solidFill>
                    <a:latin typeface="Arial" charset="0"/>
                    <a:ea typeface="ＭＳ Ｐゴシック" pitchFamily="50" charset="-128"/>
                  </a:rPr>
                  <a:t>、</a:t>
                </a:r>
                <a:r>
                  <a:rPr lang="en-US" altLang="ja-JP" sz="1400" i="1" dirty="0">
                    <a:solidFill>
                      <a:schemeClr val="tx1"/>
                    </a:solidFill>
                    <a:latin typeface="Times New Roman" pitchFamily="18" charset="0"/>
                    <a:ea typeface="ＭＳ Ｐゴシック" pitchFamily="50" charset="-128"/>
                  </a:rPr>
                  <a:t>B</a:t>
                </a:r>
                <a:r>
                  <a:rPr lang="en-US" altLang="ja-JP" sz="1400" baseline="30000" dirty="0">
                    <a:solidFill>
                      <a:schemeClr val="tx1"/>
                    </a:solidFill>
                    <a:latin typeface="Times New Roman" pitchFamily="18" charset="0"/>
                    <a:ea typeface="ＭＳ Ｐゴシック" pitchFamily="50" charset="-128"/>
                  </a:rPr>
                  <a:t>0</a:t>
                </a:r>
                <a:r>
                  <a:rPr lang="ja-JP" altLang="en-US" sz="1400" dirty="0">
                    <a:solidFill>
                      <a:schemeClr val="tx1"/>
                    </a:solidFill>
                    <a:latin typeface="Arial" charset="0"/>
                    <a:ea typeface="ＭＳ Ｐゴシック" pitchFamily="50" charset="-128"/>
                  </a:rPr>
                  <a:t>についてプロット</a:t>
                </a:r>
              </a:p>
            </p:txBody>
          </p:sp>
          <p:sp>
            <p:nvSpPr>
              <p:cNvPr id="10312" name="Line 72"/>
              <p:cNvSpPr>
                <a:spLocks noChangeShapeType="1"/>
              </p:cNvSpPr>
              <p:nvPr/>
            </p:nvSpPr>
            <p:spPr bwMode="auto">
              <a:xfrm>
                <a:off x="4663" y="1244"/>
                <a:ext cx="90" cy="0"/>
              </a:xfrm>
              <a:prstGeom prst="line">
                <a:avLst/>
              </a:prstGeom>
              <a:noFill/>
              <a:ln w="12700">
                <a:solidFill>
                  <a:schemeClr val="tx1"/>
                </a:solidFill>
                <a:round/>
                <a:headEnd/>
                <a:tailEnd/>
              </a:ln>
              <a:effectLst/>
            </p:spPr>
            <p:txBody>
              <a:bodyPr/>
              <a:lstStyle/>
              <a:p>
                <a:endParaRPr lang="en-US" sz="1400"/>
              </a:p>
            </p:txBody>
          </p:sp>
        </p:grpSp>
        <p:sp>
          <p:nvSpPr>
            <p:cNvPr id="10313" name="Oval 73"/>
            <p:cNvSpPr>
              <a:spLocks noChangeArrowheads="1"/>
            </p:cNvSpPr>
            <p:nvPr/>
          </p:nvSpPr>
          <p:spPr bwMode="auto">
            <a:xfrm>
              <a:off x="5443" y="2251"/>
              <a:ext cx="68" cy="23"/>
            </a:xfrm>
            <a:prstGeom prst="ellipse">
              <a:avLst/>
            </a:prstGeom>
            <a:solidFill>
              <a:srgbClr val="FF0000"/>
            </a:solidFill>
            <a:ln w="9525">
              <a:noFill/>
              <a:round/>
              <a:headEnd/>
              <a:tailEnd/>
            </a:ln>
            <a:effectLst/>
          </p:spPr>
          <p:txBody>
            <a:bodyPr wrap="none" anchor="ctr"/>
            <a:lstStyle/>
            <a:p>
              <a:endParaRPr lang="en-US" sz="1400"/>
            </a:p>
          </p:txBody>
        </p:sp>
      </p:grpSp>
      <p:sp>
        <p:nvSpPr>
          <p:cNvPr id="10315" name="Line 75"/>
          <p:cNvSpPr>
            <a:spLocks noChangeShapeType="1"/>
          </p:cNvSpPr>
          <p:nvPr/>
        </p:nvSpPr>
        <p:spPr bwMode="auto">
          <a:xfrm>
            <a:off x="6192838" y="1233488"/>
            <a:ext cx="1403350" cy="1079500"/>
          </a:xfrm>
          <a:prstGeom prst="line">
            <a:avLst/>
          </a:prstGeom>
          <a:noFill/>
          <a:ln w="9525">
            <a:solidFill>
              <a:schemeClr val="tx1"/>
            </a:solidFill>
            <a:prstDash val="dash"/>
            <a:round/>
            <a:headEnd/>
            <a:tailEnd/>
          </a:ln>
          <a:effectLst/>
        </p:spPr>
        <p:txBody>
          <a:bodyPr/>
          <a:lstStyle/>
          <a:p>
            <a:endParaRPr lang="en-US"/>
          </a:p>
        </p:txBody>
      </p:sp>
      <p:sp>
        <p:nvSpPr>
          <p:cNvPr id="10316" name="Line 76"/>
          <p:cNvSpPr>
            <a:spLocks noChangeShapeType="1"/>
          </p:cNvSpPr>
          <p:nvPr/>
        </p:nvSpPr>
        <p:spPr bwMode="auto">
          <a:xfrm flipV="1">
            <a:off x="6084888" y="2384425"/>
            <a:ext cx="1511300" cy="1260475"/>
          </a:xfrm>
          <a:prstGeom prst="line">
            <a:avLst/>
          </a:prstGeom>
          <a:noFill/>
          <a:ln w="9525">
            <a:solidFill>
              <a:schemeClr val="tx1"/>
            </a:solidFill>
            <a:prstDash val="dash"/>
            <a:round/>
            <a:headEnd/>
            <a:tailEnd/>
          </a:ln>
          <a:effectLst/>
        </p:spPr>
        <p:txBody>
          <a:bodyPr/>
          <a:lstStyle/>
          <a:p>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Text Box 2"/>
          <p:cNvSpPr txBox="1">
            <a:spLocks noChangeArrowheads="1"/>
          </p:cNvSpPr>
          <p:nvPr/>
        </p:nvSpPr>
        <p:spPr bwMode="auto">
          <a:xfrm>
            <a:off x="1476375" y="1844675"/>
            <a:ext cx="431800" cy="366713"/>
          </a:xfrm>
          <a:prstGeom prst="rect">
            <a:avLst/>
          </a:prstGeom>
          <a:noFill/>
          <a:ln w="9525">
            <a:noFill/>
            <a:miter lim="800000"/>
            <a:headEnd/>
            <a:tailEnd/>
          </a:ln>
        </p:spPr>
        <p:txBody>
          <a:bodyPr>
            <a:spAutoFit/>
          </a:bodyPr>
          <a:lstStyle/>
          <a:p>
            <a:pPr>
              <a:spcBef>
                <a:spcPct val="50000"/>
              </a:spcBef>
            </a:pPr>
            <a:r>
              <a:rPr lang="en-US" altLang="ja-JP" sz="1800">
                <a:solidFill>
                  <a:srgbClr val="FF0066"/>
                </a:solidFill>
                <a:latin typeface="Wingdings" pitchFamily="2" charset="2"/>
              </a:rPr>
              <a:t>w</a:t>
            </a:r>
          </a:p>
        </p:txBody>
      </p:sp>
      <p:sp>
        <p:nvSpPr>
          <p:cNvPr id="240643" name="Text Box 3"/>
          <p:cNvSpPr txBox="1">
            <a:spLocks noChangeArrowheads="1"/>
          </p:cNvSpPr>
          <p:nvPr/>
        </p:nvSpPr>
        <p:spPr bwMode="auto">
          <a:xfrm>
            <a:off x="3995738" y="2492375"/>
            <a:ext cx="431800" cy="366713"/>
          </a:xfrm>
          <a:prstGeom prst="rect">
            <a:avLst/>
          </a:prstGeom>
          <a:noFill/>
          <a:ln w="9525">
            <a:noFill/>
            <a:miter lim="800000"/>
            <a:headEnd/>
            <a:tailEnd/>
          </a:ln>
        </p:spPr>
        <p:txBody>
          <a:bodyPr>
            <a:spAutoFit/>
          </a:bodyPr>
          <a:lstStyle/>
          <a:p>
            <a:pPr>
              <a:spcBef>
                <a:spcPct val="50000"/>
              </a:spcBef>
            </a:pPr>
            <a:r>
              <a:rPr lang="en-US" altLang="ja-JP" sz="1800">
                <a:solidFill>
                  <a:srgbClr val="FF0066"/>
                </a:solidFill>
                <a:latin typeface="Wingdings" pitchFamily="2" charset="2"/>
              </a:rPr>
              <a:t>w</a:t>
            </a:r>
          </a:p>
        </p:txBody>
      </p:sp>
      <p:sp>
        <p:nvSpPr>
          <p:cNvPr id="240644" name="Text Box 4"/>
          <p:cNvSpPr txBox="1">
            <a:spLocks noChangeArrowheads="1"/>
          </p:cNvSpPr>
          <p:nvPr/>
        </p:nvSpPr>
        <p:spPr bwMode="auto">
          <a:xfrm>
            <a:off x="4067175" y="2349500"/>
            <a:ext cx="431800" cy="366713"/>
          </a:xfrm>
          <a:prstGeom prst="rect">
            <a:avLst/>
          </a:prstGeom>
          <a:noFill/>
          <a:ln w="9525">
            <a:noFill/>
            <a:miter lim="800000"/>
            <a:headEnd/>
            <a:tailEnd/>
          </a:ln>
        </p:spPr>
        <p:txBody>
          <a:bodyPr>
            <a:spAutoFit/>
          </a:bodyPr>
          <a:lstStyle/>
          <a:p>
            <a:pPr>
              <a:spcBef>
                <a:spcPct val="50000"/>
              </a:spcBef>
            </a:pPr>
            <a:r>
              <a:rPr lang="en-US" altLang="ja-JP" sz="1800">
                <a:solidFill>
                  <a:srgbClr val="FF0066"/>
                </a:solidFill>
                <a:latin typeface="Wingdings" pitchFamily="2" charset="2"/>
              </a:rPr>
              <a:t>w</a:t>
            </a:r>
          </a:p>
        </p:txBody>
      </p:sp>
      <p:sp>
        <p:nvSpPr>
          <p:cNvPr id="240645" name="Text Box 5"/>
          <p:cNvSpPr txBox="1">
            <a:spLocks noChangeArrowheads="1"/>
          </p:cNvSpPr>
          <p:nvPr/>
        </p:nvSpPr>
        <p:spPr bwMode="auto">
          <a:xfrm>
            <a:off x="3851275" y="2565400"/>
            <a:ext cx="431800" cy="366713"/>
          </a:xfrm>
          <a:prstGeom prst="rect">
            <a:avLst/>
          </a:prstGeom>
          <a:noFill/>
          <a:ln w="9525">
            <a:noFill/>
            <a:miter lim="800000"/>
            <a:headEnd/>
            <a:tailEnd/>
          </a:ln>
        </p:spPr>
        <p:txBody>
          <a:bodyPr>
            <a:spAutoFit/>
          </a:bodyPr>
          <a:lstStyle/>
          <a:p>
            <a:pPr>
              <a:spcBef>
                <a:spcPct val="50000"/>
              </a:spcBef>
            </a:pPr>
            <a:r>
              <a:rPr lang="en-US" altLang="ja-JP" sz="1800">
                <a:solidFill>
                  <a:srgbClr val="FF0066"/>
                </a:solidFill>
                <a:latin typeface="Wingdings" pitchFamily="2" charset="2"/>
              </a:rPr>
              <a:t>w</a:t>
            </a:r>
          </a:p>
        </p:txBody>
      </p:sp>
      <p:sp>
        <p:nvSpPr>
          <p:cNvPr id="240646" name="Text Box 6"/>
          <p:cNvSpPr txBox="1">
            <a:spLocks noChangeArrowheads="1"/>
          </p:cNvSpPr>
          <p:nvPr/>
        </p:nvSpPr>
        <p:spPr bwMode="auto">
          <a:xfrm>
            <a:off x="3708400" y="2420938"/>
            <a:ext cx="431800" cy="366712"/>
          </a:xfrm>
          <a:prstGeom prst="rect">
            <a:avLst/>
          </a:prstGeom>
          <a:noFill/>
          <a:ln w="9525">
            <a:noFill/>
            <a:miter lim="800000"/>
            <a:headEnd/>
            <a:tailEnd/>
          </a:ln>
        </p:spPr>
        <p:txBody>
          <a:bodyPr>
            <a:spAutoFit/>
          </a:bodyPr>
          <a:lstStyle/>
          <a:p>
            <a:pPr>
              <a:spcBef>
                <a:spcPct val="50000"/>
              </a:spcBef>
            </a:pPr>
            <a:r>
              <a:rPr lang="en-US" altLang="ja-JP" sz="1800">
                <a:solidFill>
                  <a:srgbClr val="FF0066"/>
                </a:solidFill>
                <a:latin typeface="Wingdings" pitchFamily="2" charset="2"/>
              </a:rPr>
              <a:t>w</a:t>
            </a:r>
          </a:p>
        </p:txBody>
      </p:sp>
      <p:sp>
        <p:nvSpPr>
          <p:cNvPr id="240647" name="Text Box 7"/>
          <p:cNvSpPr txBox="1">
            <a:spLocks noChangeArrowheads="1"/>
          </p:cNvSpPr>
          <p:nvPr/>
        </p:nvSpPr>
        <p:spPr bwMode="auto">
          <a:xfrm>
            <a:off x="3419475" y="2349500"/>
            <a:ext cx="431800" cy="366713"/>
          </a:xfrm>
          <a:prstGeom prst="rect">
            <a:avLst/>
          </a:prstGeom>
          <a:noFill/>
          <a:ln w="9525">
            <a:noFill/>
            <a:miter lim="800000"/>
            <a:headEnd/>
            <a:tailEnd/>
          </a:ln>
        </p:spPr>
        <p:txBody>
          <a:bodyPr>
            <a:spAutoFit/>
          </a:bodyPr>
          <a:lstStyle/>
          <a:p>
            <a:pPr>
              <a:spcBef>
                <a:spcPct val="50000"/>
              </a:spcBef>
            </a:pPr>
            <a:r>
              <a:rPr lang="en-US" altLang="ja-JP" sz="1800">
                <a:solidFill>
                  <a:srgbClr val="FF0066"/>
                </a:solidFill>
                <a:latin typeface="Wingdings" pitchFamily="2" charset="2"/>
              </a:rPr>
              <a:t>w</a:t>
            </a:r>
          </a:p>
        </p:txBody>
      </p:sp>
      <p:sp>
        <p:nvSpPr>
          <p:cNvPr id="240648" name="Text Box 8"/>
          <p:cNvSpPr txBox="1">
            <a:spLocks noChangeArrowheads="1"/>
          </p:cNvSpPr>
          <p:nvPr/>
        </p:nvSpPr>
        <p:spPr bwMode="auto">
          <a:xfrm>
            <a:off x="5508625" y="2997200"/>
            <a:ext cx="431800" cy="366713"/>
          </a:xfrm>
          <a:prstGeom prst="rect">
            <a:avLst/>
          </a:prstGeom>
          <a:noFill/>
          <a:ln w="9525">
            <a:noFill/>
            <a:miter lim="800000"/>
            <a:headEnd/>
            <a:tailEnd/>
          </a:ln>
        </p:spPr>
        <p:txBody>
          <a:bodyPr>
            <a:spAutoFit/>
          </a:bodyPr>
          <a:lstStyle/>
          <a:p>
            <a:pPr>
              <a:spcBef>
                <a:spcPct val="50000"/>
              </a:spcBef>
            </a:pPr>
            <a:r>
              <a:rPr lang="en-US" altLang="ja-JP" sz="1800" dirty="0">
                <a:solidFill>
                  <a:srgbClr val="FF0066"/>
                </a:solidFill>
                <a:latin typeface="Wingdings" pitchFamily="2" charset="2"/>
              </a:rPr>
              <a:t>w</a:t>
            </a:r>
          </a:p>
        </p:txBody>
      </p:sp>
      <p:sp>
        <p:nvSpPr>
          <p:cNvPr id="240649" name="Text Box 9"/>
          <p:cNvSpPr txBox="1">
            <a:spLocks noChangeArrowheads="1"/>
          </p:cNvSpPr>
          <p:nvPr/>
        </p:nvSpPr>
        <p:spPr bwMode="auto">
          <a:xfrm>
            <a:off x="3492500" y="2708275"/>
            <a:ext cx="431800" cy="366713"/>
          </a:xfrm>
          <a:prstGeom prst="rect">
            <a:avLst/>
          </a:prstGeom>
          <a:noFill/>
          <a:ln w="9525">
            <a:noFill/>
            <a:miter lim="800000"/>
            <a:headEnd/>
            <a:tailEnd/>
          </a:ln>
        </p:spPr>
        <p:txBody>
          <a:bodyPr>
            <a:spAutoFit/>
          </a:bodyPr>
          <a:lstStyle/>
          <a:p>
            <a:pPr>
              <a:spcBef>
                <a:spcPct val="50000"/>
              </a:spcBef>
            </a:pPr>
            <a:r>
              <a:rPr lang="en-US" altLang="ja-JP" sz="1800">
                <a:solidFill>
                  <a:srgbClr val="FF0066"/>
                </a:solidFill>
                <a:latin typeface="Wingdings" pitchFamily="2" charset="2"/>
              </a:rPr>
              <a:t>w</a:t>
            </a:r>
          </a:p>
        </p:txBody>
      </p:sp>
      <p:sp>
        <p:nvSpPr>
          <p:cNvPr id="240650" name="Text Box 10"/>
          <p:cNvSpPr txBox="1">
            <a:spLocks noChangeArrowheads="1"/>
          </p:cNvSpPr>
          <p:nvPr/>
        </p:nvSpPr>
        <p:spPr bwMode="auto">
          <a:xfrm>
            <a:off x="3492500" y="2924175"/>
            <a:ext cx="431800" cy="366713"/>
          </a:xfrm>
          <a:prstGeom prst="rect">
            <a:avLst/>
          </a:prstGeom>
          <a:noFill/>
          <a:ln w="9525">
            <a:noFill/>
            <a:miter lim="800000"/>
            <a:headEnd/>
            <a:tailEnd/>
          </a:ln>
        </p:spPr>
        <p:txBody>
          <a:bodyPr>
            <a:spAutoFit/>
          </a:bodyPr>
          <a:lstStyle/>
          <a:p>
            <a:pPr>
              <a:spcBef>
                <a:spcPct val="50000"/>
              </a:spcBef>
            </a:pPr>
            <a:r>
              <a:rPr lang="en-US" altLang="ja-JP" sz="1800">
                <a:solidFill>
                  <a:srgbClr val="FF0066"/>
                </a:solidFill>
                <a:latin typeface="Wingdings" pitchFamily="2" charset="2"/>
              </a:rPr>
              <a:t>w</a:t>
            </a:r>
          </a:p>
        </p:txBody>
      </p:sp>
      <p:sp>
        <p:nvSpPr>
          <p:cNvPr id="240651" name="Text Box 11"/>
          <p:cNvSpPr txBox="1">
            <a:spLocks noChangeArrowheads="1"/>
          </p:cNvSpPr>
          <p:nvPr/>
        </p:nvSpPr>
        <p:spPr bwMode="auto">
          <a:xfrm>
            <a:off x="2250489" y="3039122"/>
            <a:ext cx="228600" cy="381000"/>
          </a:xfrm>
          <a:prstGeom prst="rect">
            <a:avLst/>
          </a:prstGeom>
          <a:noFill/>
          <a:ln w="9525">
            <a:noFill/>
            <a:miter lim="800000"/>
            <a:headEnd/>
            <a:tailEnd/>
          </a:ln>
        </p:spPr>
        <p:txBody>
          <a:bodyPr wrap="square">
            <a:spAutoFit/>
          </a:bodyPr>
          <a:lstStyle/>
          <a:p>
            <a:pPr>
              <a:spcBef>
                <a:spcPct val="50000"/>
              </a:spcBef>
            </a:pPr>
            <a:r>
              <a:rPr lang="en-US" altLang="ja-JP" sz="1800" dirty="0">
                <a:solidFill>
                  <a:srgbClr val="FF0066"/>
                </a:solidFill>
                <a:latin typeface="Wingdings" pitchFamily="2" charset="2"/>
              </a:rPr>
              <a:t>w</a:t>
            </a:r>
          </a:p>
        </p:txBody>
      </p:sp>
      <p:sp>
        <p:nvSpPr>
          <p:cNvPr id="240652" name="Text Box 12"/>
          <p:cNvSpPr txBox="1">
            <a:spLocks noChangeArrowheads="1"/>
          </p:cNvSpPr>
          <p:nvPr/>
        </p:nvSpPr>
        <p:spPr bwMode="auto">
          <a:xfrm>
            <a:off x="2987675" y="1844675"/>
            <a:ext cx="431800" cy="366713"/>
          </a:xfrm>
          <a:prstGeom prst="rect">
            <a:avLst/>
          </a:prstGeom>
          <a:noFill/>
          <a:ln w="9525">
            <a:noFill/>
            <a:miter lim="800000"/>
            <a:headEnd/>
            <a:tailEnd/>
          </a:ln>
        </p:spPr>
        <p:txBody>
          <a:bodyPr>
            <a:spAutoFit/>
          </a:bodyPr>
          <a:lstStyle/>
          <a:p>
            <a:pPr>
              <a:spcBef>
                <a:spcPct val="50000"/>
              </a:spcBef>
            </a:pPr>
            <a:r>
              <a:rPr lang="en-US" altLang="ja-JP" sz="1800">
                <a:solidFill>
                  <a:srgbClr val="FF0066"/>
                </a:solidFill>
                <a:latin typeface="Wingdings" pitchFamily="2" charset="2"/>
              </a:rPr>
              <a:t>w</a:t>
            </a:r>
          </a:p>
        </p:txBody>
      </p:sp>
      <p:sp>
        <p:nvSpPr>
          <p:cNvPr id="240653" name="Text Box 13"/>
          <p:cNvSpPr txBox="1">
            <a:spLocks noChangeArrowheads="1"/>
          </p:cNvSpPr>
          <p:nvPr/>
        </p:nvSpPr>
        <p:spPr bwMode="auto">
          <a:xfrm>
            <a:off x="7235825" y="2205038"/>
            <a:ext cx="431800" cy="366712"/>
          </a:xfrm>
          <a:prstGeom prst="rect">
            <a:avLst/>
          </a:prstGeom>
          <a:noFill/>
          <a:ln w="9525">
            <a:noFill/>
            <a:miter lim="800000"/>
            <a:headEnd/>
            <a:tailEnd/>
          </a:ln>
        </p:spPr>
        <p:txBody>
          <a:bodyPr>
            <a:spAutoFit/>
          </a:bodyPr>
          <a:lstStyle/>
          <a:p>
            <a:pPr>
              <a:spcBef>
                <a:spcPct val="50000"/>
              </a:spcBef>
            </a:pPr>
            <a:r>
              <a:rPr lang="en-US" altLang="ja-JP" sz="1800">
                <a:solidFill>
                  <a:srgbClr val="FF0066"/>
                </a:solidFill>
                <a:latin typeface="Wingdings" pitchFamily="2" charset="2"/>
              </a:rPr>
              <a:t>w</a:t>
            </a:r>
          </a:p>
        </p:txBody>
      </p:sp>
      <p:sp>
        <p:nvSpPr>
          <p:cNvPr id="240654" name="Text Box 14"/>
          <p:cNvSpPr txBox="1">
            <a:spLocks noChangeArrowheads="1"/>
          </p:cNvSpPr>
          <p:nvPr/>
        </p:nvSpPr>
        <p:spPr bwMode="auto">
          <a:xfrm>
            <a:off x="7451725" y="2060575"/>
            <a:ext cx="431800" cy="366713"/>
          </a:xfrm>
          <a:prstGeom prst="rect">
            <a:avLst/>
          </a:prstGeom>
          <a:noFill/>
          <a:ln w="9525">
            <a:noFill/>
            <a:miter lim="800000"/>
            <a:headEnd/>
            <a:tailEnd/>
          </a:ln>
        </p:spPr>
        <p:txBody>
          <a:bodyPr>
            <a:spAutoFit/>
          </a:bodyPr>
          <a:lstStyle/>
          <a:p>
            <a:pPr>
              <a:spcBef>
                <a:spcPct val="50000"/>
              </a:spcBef>
            </a:pPr>
            <a:r>
              <a:rPr lang="en-US" altLang="ja-JP" sz="1800">
                <a:solidFill>
                  <a:srgbClr val="FF0066"/>
                </a:solidFill>
                <a:latin typeface="Wingdings" pitchFamily="2" charset="2"/>
              </a:rPr>
              <a:t>w</a:t>
            </a:r>
          </a:p>
        </p:txBody>
      </p:sp>
      <p:sp>
        <p:nvSpPr>
          <p:cNvPr id="240655" name="Text Box 15"/>
          <p:cNvSpPr txBox="1">
            <a:spLocks noChangeArrowheads="1"/>
          </p:cNvSpPr>
          <p:nvPr/>
        </p:nvSpPr>
        <p:spPr bwMode="auto">
          <a:xfrm>
            <a:off x="7380288" y="2205038"/>
            <a:ext cx="431800" cy="366712"/>
          </a:xfrm>
          <a:prstGeom prst="rect">
            <a:avLst/>
          </a:prstGeom>
          <a:noFill/>
          <a:ln w="9525">
            <a:noFill/>
            <a:miter lim="800000"/>
            <a:headEnd/>
            <a:tailEnd/>
          </a:ln>
        </p:spPr>
        <p:txBody>
          <a:bodyPr>
            <a:spAutoFit/>
          </a:bodyPr>
          <a:lstStyle/>
          <a:p>
            <a:pPr>
              <a:spcBef>
                <a:spcPct val="50000"/>
              </a:spcBef>
            </a:pPr>
            <a:r>
              <a:rPr lang="en-US" altLang="ja-JP" sz="1800">
                <a:solidFill>
                  <a:srgbClr val="FF0066"/>
                </a:solidFill>
                <a:latin typeface="Wingdings" pitchFamily="2" charset="2"/>
              </a:rPr>
              <a:t>w</a:t>
            </a:r>
          </a:p>
        </p:txBody>
      </p:sp>
      <p:sp>
        <p:nvSpPr>
          <p:cNvPr id="240656" name="Text Box 16"/>
          <p:cNvSpPr txBox="1">
            <a:spLocks noChangeArrowheads="1"/>
          </p:cNvSpPr>
          <p:nvPr/>
        </p:nvSpPr>
        <p:spPr bwMode="auto">
          <a:xfrm>
            <a:off x="1331913" y="1844675"/>
            <a:ext cx="431800" cy="366713"/>
          </a:xfrm>
          <a:prstGeom prst="rect">
            <a:avLst/>
          </a:prstGeom>
          <a:noFill/>
          <a:ln w="9525">
            <a:noFill/>
            <a:miter lim="800000"/>
            <a:headEnd/>
            <a:tailEnd/>
          </a:ln>
        </p:spPr>
        <p:txBody>
          <a:bodyPr>
            <a:spAutoFit/>
          </a:bodyPr>
          <a:lstStyle/>
          <a:p>
            <a:pPr>
              <a:spcBef>
                <a:spcPct val="50000"/>
              </a:spcBef>
            </a:pPr>
            <a:r>
              <a:rPr lang="en-US" altLang="ja-JP" sz="1800">
                <a:solidFill>
                  <a:srgbClr val="FF0066"/>
                </a:solidFill>
                <a:latin typeface="Wingdings" pitchFamily="2" charset="2"/>
              </a:rPr>
              <a:t>w</a:t>
            </a:r>
          </a:p>
        </p:txBody>
      </p:sp>
      <p:sp>
        <p:nvSpPr>
          <p:cNvPr id="240657" name="Text Box 17"/>
          <p:cNvSpPr txBox="1">
            <a:spLocks noChangeArrowheads="1"/>
          </p:cNvSpPr>
          <p:nvPr/>
        </p:nvSpPr>
        <p:spPr bwMode="auto">
          <a:xfrm>
            <a:off x="4284663" y="4797425"/>
            <a:ext cx="431800" cy="366713"/>
          </a:xfrm>
          <a:prstGeom prst="rect">
            <a:avLst/>
          </a:prstGeom>
          <a:noFill/>
          <a:ln w="9525">
            <a:noFill/>
            <a:miter lim="800000"/>
            <a:headEnd/>
            <a:tailEnd/>
          </a:ln>
        </p:spPr>
        <p:txBody>
          <a:bodyPr>
            <a:spAutoFit/>
          </a:bodyPr>
          <a:lstStyle/>
          <a:p>
            <a:pPr>
              <a:spcBef>
                <a:spcPct val="50000"/>
              </a:spcBef>
            </a:pPr>
            <a:r>
              <a:rPr lang="en-US" altLang="ja-JP" sz="1800">
                <a:solidFill>
                  <a:srgbClr val="FF0066"/>
                </a:solidFill>
                <a:latin typeface="Wingdings" pitchFamily="2" charset="2"/>
              </a:rPr>
              <a:t>w</a:t>
            </a:r>
          </a:p>
        </p:txBody>
      </p:sp>
      <p:sp>
        <p:nvSpPr>
          <p:cNvPr id="240658" name="Text Box 18"/>
          <p:cNvSpPr txBox="1">
            <a:spLocks noChangeArrowheads="1"/>
          </p:cNvSpPr>
          <p:nvPr/>
        </p:nvSpPr>
        <p:spPr bwMode="auto">
          <a:xfrm>
            <a:off x="1908175" y="1773238"/>
            <a:ext cx="431800" cy="366712"/>
          </a:xfrm>
          <a:prstGeom prst="rect">
            <a:avLst/>
          </a:prstGeom>
          <a:noFill/>
          <a:ln w="9525">
            <a:noFill/>
            <a:miter lim="800000"/>
            <a:headEnd/>
            <a:tailEnd/>
          </a:ln>
        </p:spPr>
        <p:txBody>
          <a:bodyPr>
            <a:spAutoFit/>
          </a:bodyPr>
          <a:lstStyle/>
          <a:p>
            <a:pPr>
              <a:spcBef>
                <a:spcPct val="50000"/>
              </a:spcBef>
            </a:pPr>
            <a:r>
              <a:rPr lang="en-US" altLang="ja-JP" sz="1800">
                <a:solidFill>
                  <a:srgbClr val="FF0066"/>
                </a:solidFill>
                <a:latin typeface="Wingdings" pitchFamily="2" charset="2"/>
              </a:rPr>
              <a:t>w</a:t>
            </a:r>
          </a:p>
        </p:txBody>
      </p:sp>
      <p:sp>
        <p:nvSpPr>
          <p:cNvPr id="240659" name="Text Box 19"/>
          <p:cNvSpPr txBox="1">
            <a:spLocks noChangeArrowheads="1"/>
          </p:cNvSpPr>
          <p:nvPr/>
        </p:nvSpPr>
        <p:spPr bwMode="auto">
          <a:xfrm>
            <a:off x="4140200" y="4941888"/>
            <a:ext cx="431800" cy="366712"/>
          </a:xfrm>
          <a:prstGeom prst="rect">
            <a:avLst/>
          </a:prstGeom>
          <a:noFill/>
          <a:ln w="9525">
            <a:noFill/>
            <a:miter lim="800000"/>
            <a:headEnd/>
            <a:tailEnd/>
          </a:ln>
        </p:spPr>
        <p:txBody>
          <a:bodyPr>
            <a:spAutoFit/>
          </a:bodyPr>
          <a:lstStyle/>
          <a:p>
            <a:pPr>
              <a:spcBef>
                <a:spcPct val="50000"/>
              </a:spcBef>
            </a:pPr>
            <a:r>
              <a:rPr lang="en-US" altLang="ja-JP" sz="1800">
                <a:solidFill>
                  <a:srgbClr val="FF0066"/>
                </a:solidFill>
                <a:latin typeface="Wingdings" pitchFamily="2" charset="2"/>
              </a:rPr>
              <a:t>w</a:t>
            </a:r>
          </a:p>
        </p:txBody>
      </p:sp>
      <p:sp>
        <p:nvSpPr>
          <p:cNvPr id="514068" name="Text Box 20"/>
          <p:cNvSpPr txBox="1">
            <a:spLocks noChangeArrowheads="1"/>
          </p:cNvSpPr>
          <p:nvPr/>
        </p:nvSpPr>
        <p:spPr bwMode="auto">
          <a:xfrm>
            <a:off x="2555875" y="115888"/>
            <a:ext cx="4176713" cy="641350"/>
          </a:xfrm>
          <a:prstGeom prst="rect">
            <a:avLst/>
          </a:prstGeom>
          <a:noFill/>
          <a:ln w="9525">
            <a:noFill/>
            <a:miter lim="800000"/>
            <a:headEnd/>
            <a:tailEnd/>
          </a:ln>
          <a:effectLst/>
        </p:spPr>
        <p:txBody>
          <a:bodyPr>
            <a:spAutoFit/>
          </a:bodyPr>
          <a:lstStyle/>
          <a:p>
            <a:pPr>
              <a:spcBef>
                <a:spcPct val="50000"/>
              </a:spcBef>
              <a:defRPr/>
            </a:pPr>
            <a:r>
              <a:rPr lang="en-US" altLang="ja-JP" sz="3600" u="sng">
                <a:solidFill>
                  <a:srgbClr val="000000"/>
                </a:solidFill>
                <a:effectLst>
                  <a:outerShdw blurRad="38100" dist="38100" dir="2700000" algn="tl">
                    <a:srgbClr val="FFFFFF"/>
                  </a:outerShdw>
                </a:effectLst>
                <a:latin typeface="Helvetica" pitchFamily="34" charset="0"/>
              </a:rPr>
              <a:t>Belle Collaboration</a:t>
            </a:r>
          </a:p>
        </p:txBody>
      </p:sp>
      <p:sp>
        <p:nvSpPr>
          <p:cNvPr id="240661" name="Text Box 21"/>
          <p:cNvSpPr txBox="1">
            <a:spLocks noChangeArrowheads="1"/>
          </p:cNvSpPr>
          <p:nvPr/>
        </p:nvSpPr>
        <p:spPr bwMode="auto">
          <a:xfrm>
            <a:off x="2411413" y="2870077"/>
            <a:ext cx="431800" cy="366713"/>
          </a:xfrm>
          <a:prstGeom prst="rect">
            <a:avLst/>
          </a:prstGeom>
          <a:noFill/>
          <a:ln w="9525">
            <a:noFill/>
            <a:miter lim="800000"/>
            <a:headEnd/>
            <a:tailEnd/>
          </a:ln>
        </p:spPr>
        <p:txBody>
          <a:bodyPr>
            <a:spAutoFit/>
          </a:bodyPr>
          <a:lstStyle/>
          <a:p>
            <a:pPr>
              <a:spcBef>
                <a:spcPct val="50000"/>
              </a:spcBef>
            </a:pPr>
            <a:r>
              <a:rPr lang="en-US" altLang="ja-JP" sz="1800" dirty="0">
                <a:solidFill>
                  <a:srgbClr val="FF0066"/>
                </a:solidFill>
                <a:latin typeface="Wingdings" pitchFamily="2" charset="2"/>
              </a:rPr>
              <a:t>w</a:t>
            </a:r>
          </a:p>
        </p:txBody>
      </p:sp>
      <p:sp>
        <p:nvSpPr>
          <p:cNvPr id="240662" name="Text Box 23"/>
          <p:cNvSpPr txBox="1">
            <a:spLocks noChangeArrowheads="1"/>
          </p:cNvSpPr>
          <p:nvPr/>
        </p:nvSpPr>
        <p:spPr bwMode="auto">
          <a:xfrm>
            <a:off x="1187450" y="1989138"/>
            <a:ext cx="431800" cy="366712"/>
          </a:xfrm>
          <a:prstGeom prst="rect">
            <a:avLst/>
          </a:prstGeom>
          <a:noFill/>
          <a:ln w="9525">
            <a:noFill/>
            <a:miter lim="800000"/>
            <a:headEnd/>
            <a:tailEnd/>
          </a:ln>
        </p:spPr>
        <p:txBody>
          <a:bodyPr>
            <a:spAutoFit/>
          </a:bodyPr>
          <a:lstStyle/>
          <a:p>
            <a:pPr>
              <a:spcBef>
                <a:spcPct val="50000"/>
              </a:spcBef>
            </a:pPr>
            <a:r>
              <a:rPr lang="en-US" altLang="ja-JP" sz="1800">
                <a:solidFill>
                  <a:srgbClr val="FF0066"/>
                </a:solidFill>
                <a:latin typeface="Wingdings" pitchFamily="2" charset="2"/>
              </a:rPr>
              <a:t>w</a:t>
            </a:r>
          </a:p>
        </p:txBody>
      </p:sp>
      <p:sp>
        <p:nvSpPr>
          <p:cNvPr id="240663" name="Text Box 24"/>
          <p:cNvSpPr txBox="1">
            <a:spLocks noChangeArrowheads="1"/>
          </p:cNvSpPr>
          <p:nvPr/>
        </p:nvSpPr>
        <p:spPr bwMode="auto">
          <a:xfrm>
            <a:off x="1258888" y="1844675"/>
            <a:ext cx="431800" cy="366713"/>
          </a:xfrm>
          <a:prstGeom prst="rect">
            <a:avLst/>
          </a:prstGeom>
          <a:noFill/>
          <a:ln w="9525">
            <a:noFill/>
            <a:miter lim="800000"/>
            <a:headEnd/>
            <a:tailEnd/>
          </a:ln>
        </p:spPr>
        <p:txBody>
          <a:bodyPr>
            <a:spAutoFit/>
          </a:bodyPr>
          <a:lstStyle/>
          <a:p>
            <a:pPr>
              <a:spcBef>
                <a:spcPct val="50000"/>
              </a:spcBef>
            </a:pPr>
            <a:r>
              <a:rPr lang="en-US" altLang="ja-JP" sz="1800">
                <a:solidFill>
                  <a:srgbClr val="FF0066"/>
                </a:solidFill>
                <a:latin typeface="Wingdings" pitchFamily="2" charset="2"/>
              </a:rPr>
              <a:t>w</a:t>
            </a:r>
          </a:p>
        </p:txBody>
      </p:sp>
      <p:sp>
        <p:nvSpPr>
          <p:cNvPr id="240664" name="Text Box 25"/>
          <p:cNvSpPr txBox="1">
            <a:spLocks noChangeArrowheads="1"/>
          </p:cNvSpPr>
          <p:nvPr/>
        </p:nvSpPr>
        <p:spPr bwMode="auto">
          <a:xfrm>
            <a:off x="3924300" y="2492375"/>
            <a:ext cx="431800" cy="366713"/>
          </a:xfrm>
          <a:prstGeom prst="rect">
            <a:avLst/>
          </a:prstGeom>
          <a:noFill/>
          <a:ln w="9525">
            <a:noFill/>
            <a:miter lim="800000"/>
            <a:headEnd/>
            <a:tailEnd/>
          </a:ln>
        </p:spPr>
        <p:txBody>
          <a:bodyPr>
            <a:spAutoFit/>
          </a:bodyPr>
          <a:lstStyle/>
          <a:p>
            <a:pPr>
              <a:spcBef>
                <a:spcPct val="50000"/>
              </a:spcBef>
            </a:pPr>
            <a:r>
              <a:rPr lang="en-US" altLang="ja-JP" sz="1800">
                <a:solidFill>
                  <a:srgbClr val="FF0066"/>
                </a:solidFill>
                <a:latin typeface="Wingdings" pitchFamily="2" charset="2"/>
              </a:rPr>
              <a:t>w</a:t>
            </a:r>
          </a:p>
        </p:txBody>
      </p:sp>
      <p:sp>
        <p:nvSpPr>
          <p:cNvPr id="240665" name="Text Box 26"/>
          <p:cNvSpPr txBox="1">
            <a:spLocks noChangeArrowheads="1"/>
          </p:cNvSpPr>
          <p:nvPr/>
        </p:nvSpPr>
        <p:spPr bwMode="auto">
          <a:xfrm>
            <a:off x="3995738" y="2420938"/>
            <a:ext cx="431800" cy="366712"/>
          </a:xfrm>
          <a:prstGeom prst="rect">
            <a:avLst/>
          </a:prstGeom>
          <a:noFill/>
          <a:ln w="9525">
            <a:noFill/>
            <a:miter lim="800000"/>
            <a:headEnd/>
            <a:tailEnd/>
          </a:ln>
        </p:spPr>
        <p:txBody>
          <a:bodyPr>
            <a:spAutoFit/>
          </a:bodyPr>
          <a:lstStyle/>
          <a:p>
            <a:pPr>
              <a:spcBef>
                <a:spcPct val="50000"/>
              </a:spcBef>
            </a:pPr>
            <a:r>
              <a:rPr lang="en-US" altLang="ja-JP" sz="1800">
                <a:solidFill>
                  <a:srgbClr val="FF0066"/>
                </a:solidFill>
                <a:latin typeface="Wingdings" pitchFamily="2" charset="2"/>
              </a:rPr>
              <a:t>w</a:t>
            </a:r>
          </a:p>
        </p:txBody>
      </p:sp>
      <p:sp>
        <p:nvSpPr>
          <p:cNvPr id="240666" name="Text Box 27"/>
          <p:cNvSpPr txBox="1">
            <a:spLocks noChangeArrowheads="1"/>
          </p:cNvSpPr>
          <p:nvPr/>
        </p:nvSpPr>
        <p:spPr bwMode="auto">
          <a:xfrm>
            <a:off x="1187450" y="1916113"/>
            <a:ext cx="431800" cy="366712"/>
          </a:xfrm>
          <a:prstGeom prst="rect">
            <a:avLst/>
          </a:prstGeom>
          <a:noFill/>
          <a:ln w="9525">
            <a:noFill/>
            <a:miter lim="800000"/>
            <a:headEnd/>
            <a:tailEnd/>
          </a:ln>
        </p:spPr>
        <p:txBody>
          <a:bodyPr>
            <a:spAutoFit/>
          </a:bodyPr>
          <a:lstStyle/>
          <a:p>
            <a:pPr>
              <a:spcBef>
                <a:spcPct val="50000"/>
              </a:spcBef>
            </a:pPr>
            <a:r>
              <a:rPr lang="en-US" altLang="ja-JP" sz="1800">
                <a:solidFill>
                  <a:srgbClr val="FF0066"/>
                </a:solidFill>
                <a:latin typeface="Wingdings" pitchFamily="2" charset="2"/>
              </a:rPr>
              <a:t>w</a:t>
            </a:r>
          </a:p>
        </p:txBody>
      </p:sp>
      <p:sp>
        <p:nvSpPr>
          <p:cNvPr id="240667" name="Text Box 28"/>
          <p:cNvSpPr txBox="1">
            <a:spLocks noChangeArrowheads="1"/>
          </p:cNvSpPr>
          <p:nvPr/>
        </p:nvSpPr>
        <p:spPr bwMode="auto">
          <a:xfrm>
            <a:off x="304800" y="1143000"/>
            <a:ext cx="2376487" cy="5715000"/>
          </a:xfrm>
          <a:prstGeom prst="rect">
            <a:avLst/>
          </a:prstGeom>
          <a:noFill/>
          <a:ln w="9525">
            <a:noFill/>
            <a:miter lim="800000"/>
            <a:headEnd/>
            <a:tailEnd/>
          </a:ln>
        </p:spPr>
        <p:txBody>
          <a:bodyPr>
            <a:spAutoFit/>
          </a:bodyPr>
          <a:lstStyle/>
          <a:p>
            <a:pPr>
              <a:lnSpc>
                <a:spcPct val="60000"/>
              </a:lnSpc>
              <a:spcBef>
                <a:spcPct val="50000"/>
              </a:spcBef>
            </a:pPr>
            <a:r>
              <a:rPr lang="en-US" altLang="ja-JP" sz="1800" dirty="0">
                <a:latin typeface="Helvetica" pitchFamily="34" charset="0"/>
              </a:rPr>
              <a:t>BINP</a:t>
            </a:r>
          </a:p>
          <a:p>
            <a:pPr>
              <a:lnSpc>
                <a:spcPct val="60000"/>
              </a:lnSpc>
              <a:spcBef>
                <a:spcPct val="50000"/>
              </a:spcBef>
            </a:pPr>
            <a:r>
              <a:rPr lang="en-US" altLang="ja-JP" sz="1800" dirty="0">
                <a:latin typeface="Helvetica" pitchFamily="34" charset="0"/>
              </a:rPr>
              <a:t>Chennai</a:t>
            </a:r>
          </a:p>
          <a:p>
            <a:pPr>
              <a:lnSpc>
                <a:spcPct val="60000"/>
              </a:lnSpc>
              <a:spcBef>
                <a:spcPct val="50000"/>
              </a:spcBef>
            </a:pPr>
            <a:r>
              <a:rPr lang="en-US" altLang="ja-JP" sz="1800" dirty="0">
                <a:latin typeface="Helvetica" pitchFamily="34" charset="0"/>
              </a:rPr>
              <a:t>Chiba </a:t>
            </a:r>
          </a:p>
          <a:p>
            <a:pPr>
              <a:lnSpc>
                <a:spcPct val="60000"/>
              </a:lnSpc>
              <a:spcBef>
                <a:spcPct val="50000"/>
              </a:spcBef>
            </a:pPr>
            <a:r>
              <a:rPr lang="en-US" altLang="ja-JP" sz="1800" dirty="0" err="1">
                <a:latin typeface="Helvetica" pitchFamily="34" charset="0"/>
              </a:rPr>
              <a:t>Hanyang</a:t>
            </a:r>
            <a:r>
              <a:rPr lang="en-US" altLang="ja-JP" sz="1800" dirty="0">
                <a:latin typeface="Helvetica" pitchFamily="34" charset="0"/>
              </a:rPr>
              <a:t> </a:t>
            </a:r>
          </a:p>
          <a:p>
            <a:pPr>
              <a:lnSpc>
                <a:spcPct val="60000"/>
              </a:lnSpc>
              <a:spcBef>
                <a:spcPct val="50000"/>
              </a:spcBef>
            </a:pPr>
            <a:r>
              <a:rPr lang="en-US" altLang="ja-JP" sz="1800" dirty="0" smtClean="0">
                <a:latin typeface="Helvetica" pitchFamily="34" charset="0"/>
              </a:rPr>
              <a:t>Cincinnati</a:t>
            </a:r>
            <a:endParaRPr lang="en-US" altLang="ja-JP" sz="1800" dirty="0">
              <a:latin typeface="Helvetica" pitchFamily="34" charset="0"/>
            </a:endParaRPr>
          </a:p>
          <a:p>
            <a:pPr>
              <a:lnSpc>
                <a:spcPct val="60000"/>
              </a:lnSpc>
              <a:spcBef>
                <a:spcPct val="50000"/>
              </a:spcBef>
            </a:pPr>
            <a:r>
              <a:rPr lang="en-US" altLang="ja-JP" sz="1800" dirty="0" smtClean="0">
                <a:latin typeface="Helvetica" pitchFamily="34" charset="0"/>
              </a:rPr>
              <a:t>Fu-Jen</a:t>
            </a:r>
            <a:endParaRPr lang="en-US" altLang="ja-JP" sz="1800" dirty="0">
              <a:latin typeface="Helvetica" pitchFamily="34" charset="0"/>
            </a:endParaRPr>
          </a:p>
          <a:p>
            <a:pPr>
              <a:lnSpc>
                <a:spcPct val="60000"/>
              </a:lnSpc>
              <a:spcBef>
                <a:spcPct val="50000"/>
              </a:spcBef>
            </a:pPr>
            <a:r>
              <a:rPr lang="en-US" altLang="ja-JP" sz="1800" dirty="0" smtClean="0">
                <a:latin typeface="Helvetica" pitchFamily="34" charset="0"/>
              </a:rPr>
              <a:t>Giessen</a:t>
            </a:r>
            <a:endParaRPr lang="en-US" altLang="ja-JP" sz="1800" dirty="0">
              <a:latin typeface="Helvetica" pitchFamily="34" charset="0"/>
            </a:endParaRPr>
          </a:p>
          <a:p>
            <a:pPr>
              <a:lnSpc>
                <a:spcPct val="60000"/>
              </a:lnSpc>
              <a:spcBef>
                <a:spcPct val="50000"/>
              </a:spcBef>
            </a:pPr>
            <a:r>
              <a:rPr lang="en-US" altLang="ja-JP" sz="1800" dirty="0" err="1">
                <a:latin typeface="Helvetica" pitchFamily="34" charset="0"/>
              </a:rPr>
              <a:t>Gyeongsang</a:t>
            </a:r>
            <a:r>
              <a:rPr lang="en-US" altLang="ja-JP" sz="1800" dirty="0">
                <a:latin typeface="Helvetica" pitchFamily="34" charset="0"/>
              </a:rPr>
              <a:t> Nat’l U.</a:t>
            </a:r>
          </a:p>
          <a:p>
            <a:pPr>
              <a:lnSpc>
                <a:spcPct val="60000"/>
              </a:lnSpc>
              <a:spcBef>
                <a:spcPct val="50000"/>
              </a:spcBef>
            </a:pPr>
            <a:r>
              <a:rPr kumimoji="0" lang="en-US" altLang="ja-JP" sz="1800" dirty="0">
                <a:latin typeface="Helvetica" pitchFamily="34" charset="0"/>
              </a:rPr>
              <a:t>U. of Hawaii</a:t>
            </a:r>
          </a:p>
          <a:p>
            <a:pPr>
              <a:lnSpc>
                <a:spcPct val="60000"/>
              </a:lnSpc>
              <a:spcBef>
                <a:spcPct val="50000"/>
              </a:spcBef>
            </a:pPr>
            <a:r>
              <a:rPr lang="en-US" altLang="ja-JP" sz="1800" dirty="0">
                <a:latin typeface="Helvetica" pitchFamily="34" charset="0"/>
              </a:rPr>
              <a:t>Hiroshima Tech.</a:t>
            </a:r>
          </a:p>
          <a:p>
            <a:pPr>
              <a:lnSpc>
                <a:spcPct val="60000"/>
              </a:lnSpc>
              <a:spcBef>
                <a:spcPct val="50000"/>
              </a:spcBef>
            </a:pPr>
            <a:r>
              <a:rPr lang="en-US" altLang="ja-JP" sz="1800" dirty="0">
                <a:latin typeface="Helvetica" pitchFamily="34" charset="0"/>
              </a:rPr>
              <a:t>HEPHY, Vienna</a:t>
            </a:r>
          </a:p>
          <a:p>
            <a:pPr>
              <a:lnSpc>
                <a:spcPct val="60000"/>
              </a:lnSpc>
              <a:spcBef>
                <a:spcPct val="50000"/>
              </a:spcBef>
            </a:pPr>
            <a:r>
              <a:rPr lang="en-US" altLang="ja-JP" sz="1800" dirty="0">
                <a:latin typeface="Helvetica" pitchFamily="34" charset="0"/>
              </a:rPr>
              <a:t>IHEP, </a:t>
            </a:r>
            <a:r>
              <a:rPr lang="en-US" altLang="ja-JP" sz="1800" dirty="0" err="1">
                <a:latin typeface="Helvetica" pitchFamily="34" charset="0"/>
              </a:rPr>
              <a:t>Protvino</a:t>
            </a:r>
            <a:endParaRPr lang="en-US" altLang="ja-JP" sz="1800" dirty="0">
              <a:latin typeface="Helvetica" pitchFamily="34" charset="0"/>
            </a:endParaRPr>
          </a:p>
          <a:p>
            <a:pPr>
              <a:lnSpc>
                <a:spcPct val="60000"/>
              </a:lnSpc>
              <a:spcBef>
                <a:spcPct val="50000"/>
              </a:spcBef>
            </a:pPr>
            <a:r>
              <a:rPr lang="en-US" altLang="ja-JP" sz="1800" dirty="0">
                <a:latin typeface="Helvetica" pitchFamily="34" charset="0"/>
              </a:rPr>
              <a:t>IHEP, Beijing</a:t>
            </a:r>
          </a:p>
          <a:p>
            <a:pPr>
              <a:lnSpc>
                <a:spcPct val="60000"/>
              </a:lnSpc>
              <a:spcBef>
                <a:spcPct val="50000"/>
              </a:spcBef>
            </a:pPr>
            <a:r>
              <a:rPr lang="en-US" altLang="ja-JP" sz="1800" dirty="0">
                <a:latin typeface="Helvetica" pitchFamily="34" charset="0"/>
              </a:rPr>
              <a:t>INFN, Torino</a:t>
            </a:r>
          </a:p>
          <a:p>
            <a:pPr>
              <a:lnSpc>
                <a:spcPct val="60000"/>
              </a:lnSpc>
              <a:spcBef>
                <a:spcPct val="50000"/>
              </a:spcBef>
            </a:pPr>
            <a:r>
              <a:rPr lang="en-US" altLang="ja-JP" sz="1800" dirty="0">
                <a:latin typeface="Helvetica" pitchFamily="34" charset="0"/>
              </a:rPr>
              <a:t>ITEP</a:t>
            </a:r>
          </a:p>
          <a:p>
            <a:pPr>
              <a:lnSpc>
                <a:spcPct val="60000"/>
              </a:lnSpc>
              <a:spcBef>
                <a:spcPct val="50000"/>
              </a:spcBef>
            </a:pPr>
            <a:r>
              <a:rPr lang="en-US" altLang="ja-JP" sz="1800" dirty="0" smtClean="0">
                <a:latin typeface="Helvetica" pitchFamily="34" charset="0"/>
              </a:rPr>
              <a:t>Kanagawa</a:t>
            </a:r>
            <a:endParaRPr lang="en-US" altLang="ja-JP" sz="1800" dirty="0">
              <a:latin typeface="Helvetica" pitchFamily="34" charset="0"/>
            </a:endParaRPr>
          </a:p>
          <a:p>
            <a:pPr>
              <a:lnSpc>
                <a:spcPct val="60000"/>
              </a:lnSpc>
              <a:spcBef>
                <a:spcPct val="50000"/>
              </a:spcBef>
            </a:pPr>
            <a:r>
              <a:rPr lang="en-US" altLang="ja-JP" sz="1800" dirty="0">
                <a:latin typeface="Helvetica" pitchFamily="34" charset="0"/>
              </a:rPr>
              <a:t>Karlsruhe</a:t>
            </a:r>
          </a:p>
          <a:p>
            <a:pPr>
              <a:lnSpc>
                <a:spcPct val="60000"/>
              </a:lnSpc>
              <a:spcBef>
                <a:spcPct val="50000"/>
              </a:spcBef>
            </a:pPr>
            <a:r>
              <a:rPr lang="en-US" altLang="ja-JP" sz="1800" dirty="0">
                <a:latin typeface="Helvetica" pitchFamily="34" charset="0"/>
              </a:rPr>
              <a:t>KEK</a:t>
            </a:r>
          </a:p>
          <a:p>
            <a:pPr>
              <a:lnSpc>
                <a:spcPct val="60000"/>
              </a:lnSpc>
              <a:spcBef>
                <a:spcPct val="50000"/>
              </a:spcBef>
            </a:pPr>
            <a:r>
              <a:rPr lang="en-US" altLang="ja-JP" sz="1800" dirty="0" smtClean="0">
                <a:latin typeface="Helvetica" pitchFamily="34" charset="0"/>
              </a:rPr>
              <a:t>Korea U.</a:t>
            </a:r>
            <a:endParaRPr lang="en-US" altLang="ja-JP" sz="1800" dirty="0">
              <a:latin typeface="Helvetica" pitchFamily="34" charset="0"/>
            </a:endParaRPr>
          </a:p>
        </p:txBody>
      </p:sp>
      <p:sp>
        <p:nvSpPr>
          <p:cNvPr id="240668" name="Text Box 29"/>
          <p:cNvSpPr txBox="1">
            <a:spLocks noChangeArrowheads="1"/>
          </p:cNvSpPr>
          <p:nvPr/>
        </p:nvSpPr>
        <p:spPr bwMode="auto">
          <a:xfrm>
            <a:off x="2987675" y="815975"/>
            <a:ext cx="2955925" cy="6075509"/>
          </a:xfrm>
          <a:prstGeom prst="rect">
            <a:avLst/>
          </a:prstGeom>
          <a:noFill/>
          <a:ln w="9525">
            <a:noFill/>
            <a:miter lim="800000"/>
            <a:headEnd/>
            <a:tailEnd/>
          </a:ln>
        </p:spPr>
        <p:txBody>
          <a:bodyPr wrap="square">
            <a:spAutoFit/>
          </a:bodyPr>
          <a:lstStyle/>
          <a:p>
            <a:r>
              <a:rPr lang="en-US" altLang="ja-JP" sz="1800" dirty="0">
                <a:latin typeface="Helvetica" pitchFamily="34" charset="0"/>
              </a:rPr>
              <a:t>Krakow Inst. of </a:t>
            </a:r>
            <a:r>
              <a:rPr lang="en-US" altLang="ja-JP" sz="1800" dirty="0" err="1">
                <a:latin typeface="Helvetica" pitchFamily="34" charset="0"/>
              </a:rPr>
              <a:t>Nucl</a:t>
            </a:r>
            <a:r>
              <a:rPr lang="en-US" altLang="ja-JP" sz="1800" dirty="0">
                <a:latin typeface="Helvetica" pitchFamily="34" charset="0"/>
              </a:rPr>
              <a:t>. Phys.</a:t>
            </a:r>
          </a:p>
          <a:p>
            <a:r>
              <a:rPr lang="en-US" altLang="ja-JP" sz="1800" dirty="0" smtClean="0">
                <a:latin typeface="Helvetica" pitchFamily="34" charset="0"/>
              </a:rPr>
              <a:t>Kyoto</a:t>
            </a:r>
            <a:endParaRPr lang="en-US" altLang="ja-JP" sz="1800" dirty="0">
              <a:latin typeface="Helvetica" pitchFamily="34" charset="0"/>
            </a:endParaRPr>
          </a:p>
          <a:p>
            <a:r>
              <a:rPr lang="en-US" altLang="ja-JP" sz="1800" dirty="0" err="1">
                <a:latin typeface="Helvetica" pitchFamily="34" charset="0"/>
              </a:rPr>
              <a:t>Kyungpook</a:t>
            </a:r>
            <a:r>
              <a:rPr lang="en-US" altLang="ja-JP" sz="1800" dirty="0">
                <a:latin typeface="Helvetica" pitchFamily="34" charset="0"/>
              </a:rPr>
              <a:t> National U.</a:t>
            </a:r>
          </a:p>
          <a:p>
            <a:r>
              <a:rPr lang="en-US" altLang="ja-JP" sz="1800" dirty="0" smtClean="0">
                <a:latin typeface="Helvetica" pitchFamily="34" charset="0"/>
              </a:rPr>
              <a:t>Lausanne</a:t>
            </a:r>
            <a:endParaRPr lang="en-US" altLang="ja-JP" sz="1800" dirty="0">
              <a:latin typeface="Helvetica" pitchFamily="34" charset="0"/>
            </a:endParaRPr>
          </a:p>
          <a:p>
            <a:pPr>
              <a:lnSpc>
                <a:spcPct val="60000"/>
              </a:lnSpc>
              <a:spcBef>
                <a:spcPct val="50000"/>
              </a:spcBef>
            </a:pPr>
            <a:r>
              <a:rPr lang="en-US" altLang="ja-JP" sz="1800" dirty="0" err="1">
                <a:latin typeface="Helvetica" pitchFamily="34" charset="0"/>
              </a:rPr>
              <a:t>Jozef</a:t>
            </a:r>
            <a:r>
              <a:rPr lang="en-US" altLang="ja-JP" sz="1800" dirty="0">
                <a:latin typeface="Helvetica" pitchFamily="34" charset="0"/>
              </a:rPr>
              <a:t> Stefan Inst.</a:t>
            </a:r>
          </a:p>
          <a:p>
            <a:pPr>
              <a:lnSpc>
                <a:spcPct val="60000"/>
              </a:lnSpc>
              <a:spcBef>
                <a:spcPct val="50000"/>
              </a:spcBef>
            </a:pPr>
            <a:r>
              <a:rPr lang="en-US" altLang="ja-JP" sz="1800" dirty="0">
                <a:latin typeface="Helvetica" pitchFamily="34" charset="0"/>
              </a:rPr>
              <a:t>MPI, Munich</a:t>
            </a:r>
          </a:p>
          <a:p>
            <a:pPr>
              <a:lnSpc>
                <a:spcPct val="60000"/>
              </a:lnSpc>
              <a:spcBef>
                <a:spcPct val="50000"/>
              </a:spcBef>
            </a:pPr>
            <a:r>
              <a:rPr lang="en-US" altLang="ja-JP" sz="1800" dirty="0" smtClean="0">
                <a:latin typeface="Helvetica" pitchFamily="34" charset="0"/>
              </a:rPr>
              <a:t>Melbourne</a:t>
            </a:r>
            <a:endParaRPr lang="en-US" altLang="ja-JP" sz="1800" dirty="0">
              <a:latin typeface="Helvetica" pitchFamily="34" charset="0"/>
            </a:endParaRPr>
          </a:p>
          <a:p>
            <a:pPr>
              <a:lnSpc>
                <a:spcPct val="60000"/>
              </a:lnSpc>
              <a:spcBef>
                <a:spcPct val="50000"/>
              </a:spcBef>
            </a:pPr>
            <a:r>
              <a:rPr lang="en-US" altLang="ja-JP" sz="1800" dirty="0" smtClean="0">
                <a:latin typeface="Helvetica" pitchFamily="34" charset="0"/>
              </a:rPr>
              <a:t>Nagoya</a:t>
            </a:r>
            <a:endParaRPr lang="en-US" altLang="ja-JP" sz="1800" dirty="0">
              <a:latin typeface="Helvetica" pitchFamily="34" charset="0"/>
            </a:endParaRPr>
          </a:p>
          <a:p>
            <a:pPr>
              <a:lnSpc>
                <a:spcPct val="60000"/>
              </a:lnSpc>
              <a:spcBef>
                <a:spcPct val="50000"/>
              </a:spcBef>
            </a:pPr>
            <a:r>
              <a:rPr lang="en-US" altLang="ja-JP" sz="1800" dirty="0">
                <a:latin typeface="Helvetica" pitchFamily="34" charset="0"/>
              </a:rPr>
              <a:t>Nara Women’s U.</a:t>
            </a:r>
          </a:p>
          <a:p>
            <a:pPr>
              <a:lnSpc>
                <a:spcPct val="60000"/>
              </a:lnSpc>
              <a:spcBef>
                <a:spcPct val="50000"/>
              </a:spcBef>
            </a:pPr>
            <a:r>
              <a:rPr kumimoji="0" lang="en-US" altLang="ja-JP" sz="1800" dirty="0">
                <a:latin typeface="Helvetica" pitchFamily="34" charset="0"/>
              </a:rPr>
              <a:t>Na</a:t>
            </a:r>
            <a:r>
              <a:rPr lang="en-US" altLang="ja-JP" sz="1800" dirty="0">
                <a:latin typeface="Helvetica" pitchFamily="34" charset="0"/>
              </a:rPr>
              <a:t>tional Central U.</a:t>
            </a:r>
          </a:p>
          <a:p>
            <a:pPr>
              <a:lnSpc>
                <a:spcPct val="60000"/>
              </a:lnSpc>
              <a:spcBef>
                <a:spcPct val="50000"/>
              </a:spcBef>
            </a:pPr>
            <a:r>
              <a:rPr lang="en-US" altLang="ja-JP" sz="1800" dirty="0">
                <a:latin typeface="Helvetica" pitchFamily="34" charset="0"/>
              </a:rPr>
              <a:t>National United U.</a:t>
            </a:r>
          </a:p>
          <a:p>
            <a:pPr>
              <a:lnSpc>
                <a:spcPct val="60000"/>
              </a:lnSpc>
              <a:spcBef>
                <a:spcPct val="50000"/>
              </a:spcBef>
            </a:pPr>
            <a:r>
              <a:rPr lang="en-US" altLang="ja-JP" sz="1800" dirty="0">
                <a:latin typeface="Helvetica" pitchFamily="34" charset="0"/>
              </a:rPr>
              <a:t>National Taiwan U.</a:t>
            </a:r>
          </a:p>
          <a:p>
            <a:pPr>
              <a:lnSpc>
                <a:spcPct val="60000"/>
              </a:lnSpc>
              <a:spcBef>
                <a:spcPct val="50000"/>
              </a:spcBef>
            </a:pPr>
            <a:r>
              <a:rPr lang="en-US" altLang="ja-JP" sz="1800" dirty="0">
                <a:latin typeface="Helvetica" pitchFamily="34" charset="0"/>
              </a:rPr>
              <a:t>Nihon Dental College</a:t>
            </a:r>
          </a:p>
          <a:p>
            <a:pPr>
              <a:lnSpc>
                <a:spcPct val="60000"/>
              </a:lnSpc>
              <a:spcBef>
                <a:spcPct val="50000"/>
              </a:spcBef>
            </a:pPr>
            <a:r>
              <a:rPr lang="en-US" altLang="ja-JP" sz="1800" dirty="0" smtClean="0">
                <a:latin typeface="Helvetica" pitchFamily="34" charset="0"/>
              </a:rPr>
              <a:t>Niigata</a:t>
            </a:r>
            <a:endParaRPr lang="en-US" altLang="ja-JP" sz="1800" dirty="0">
              <a:latin typeface="Helvetica" pitchFamily="34" charset="0"/>
            </a:endParaRPr>
          </a:p>
          <a:p>
            <a:pPr>
              <a:lnSpc>
                <a:spcPct val="60000"/>
              </a:lnSpc>
              <a:spcBef>
                <a:spcPct val="50000"/>
              </a:spcBef>
            </a:pPr>
            <a:r>
              <a:rPr lang="en-US" altLang="ja-JP" sz="1800" dirty="0">
                <a:latin typeface="Helvetica" pitchFamily="34" charset="0"/>
              </a:rPr>
              <a:t>Nova </a:t>
            </a:r>
            <a:r>
              <a:rPr lang="en-US" altLang="ja-JP" sz="1800" dirty="0" err="1" smtClean="0">
                <a:latin typeface="Helvetica" pitchFamily="34" charset="0"/>
              </a:rPr>
              <a:t>Gorica</a:t>
            </a:r>
            <a:endParaRPr lang="en-US" altLang="ja-JP" sz="1800" dirty="0">
              <a:latin typeface="Helvetica" pitchFamily="34" charset="0"/>
            </a:endParaRPr>
          </a:p>
          <a:p>
            <a:pPr>
              <a:lnSpc>
                <a:spcPct val="60000"/>
              </a:lnSpc>
              <a:spcBef>
                <a:spcPct val="50000"/>
              </a:spcBef>
            </a:pPr>
            <a:r>
              <a:rPr lang="en-US" altLang="ja-JP" sz="1800" dirty="0" smtClean="0">
                <a:latin typeface="Helvetica" pitchFamily="34" charset="0"/>
              </a:rPr>
              <a:t>Osaka</a:t>
            </a:r>
            <a:endParaRPr lang="en-US" altLang="ja-JP" sz="1800" dirty="0">
              <a:latin typeface="Helvetica" pitchFamily="34" charset="0"/>
            </a:endParaRPr>
          </a:p>
          <a:p>
            <a:pPr>
              <a:lnSpc>
                <a:spcPct val="60000"/>
              </a:lnSpc>
              <a:spcBef>
                <a:spcPct val="50000"/>
              </a:spcBef>
            </a:pPr>
            <a:r>
              <a:rPr lang="en-US" altLang="ja-JP" sz="1800" dirty="0">
                <a:latin typeface="Helvetica" pitchFamily="34" charset="0"/>
              </a:rPr>
              <a:t>Osaka City U.</a:t>
            </a:r>
          </a:p>
          <a:p>
            <a:pPr>
              <a:lnSpc>
                <a:spcPct val="60000"/>
              </a:lnSpc>
              <a:spcBef>
                <a:spcPct val="50000"/>
              </a:spcBef>
            </a:pPr>
            <a:r>
              <a:rPr lang="en-US" altLang="ja-JP" sz="1800" dirty="0" err="1" smtClean="0">
                <a:latin typeface="Helvetica" pitchFamily="34" charset="0"/>
              </a:rPr>
              <a:t>Panjab</a:t>
            </a:r>
            <a:endParaRPr lang="en-US" altLang="ja-JP" sz="1800" dirty="0">
              <a:latin typeface="Helvetica" pitchFamily="34" charset="0"/>
            </a:endParaRPr>
          </a:p>
          <a:p>
            <a:pPr>
              <a:lnSpc>
                <a:spcPct val="60000"/>
              </a:lnSpc>
              <a:spcBef>
                <a:spcPct val="50000"/>
              </a:spcBef>
            </a:pPr>
            <a:r>
              <a:rPr lang="en-US" altLang="ja-JP" sz="1800" dirty="0" smtClean="0">
                <a:latin typeface="Helvetica" pitchFamily="34" charset="0"/>
              </a:rPr>
              <a:t>Peking</a:t>
            </a:r>
            <a:endParaRPr lang="en-US" altLang="ja-JP" sz="1800" dirty="0">
              <a:latin typeface="Helvetica" pitchFamily="34" charset="0"/>
            </a:endParaRPr>
          </a:p>
          <a:p>
            <a:pPr>
              <a:lnSpc>
                <a:spcPct val="60000"/>
              </a:lnSpc>
              <a:spcBef>
                <a:spcPct val="50000"/>
              </a:spcBef>
            </a:pPr>
            <a:r>
              <a:rPr lang="en-US" altLang="ja-JP" sz="1800" dirty="0" smtClean="0">
                <a:latin typeface="Helvetica" pitchFamily="34" charset="0"/>
              </a:rPr>
              <a:t>Princeton</a:t>
            </a:r>
            <a:endParaRPr lang="en-US" altLang="ja-JP" sz="1800" dirty="0">
              <a:latin typeface="Helvetica" pitchFamily="34" charset="0"/>
            </a:endParaRPr>
          </a:p>
        </p:txBody>
      </p:sp>
      <p:sp>
        <p:nvSpPr>
          <p:cNvPr id="240669" name="Text Box 30"/>
          <p:cNvSpPr txBox="1">
            <a:spLocks noChangeArrowheads="1"/>
          </p:cNvSpPr>
          <p:nvPr/>
        </p:nvSpPr>
        <p:spPr bwMode="auto">
          <a:xfrm>
            <a:off x="6227763" y="908050"/>
            <a:ext cx="2592387" cy="5829300"/>
          </a:xfrm>
          <a:prstGeom prst="rect">
            <a:avLst/>
          </a:prstGeom>
          <a:noFill/>
          <a:ln w="9525">
            <a:noFill/>
            <a:miter lim="800000"/>
            <a:headEnd/>
            <a:tailEnd/>
          </a:ln>
        </p:spPr>
        <p:txBody>
          <a:bodyPr>
            <a:spAutoFit/>
          </a:bodyPr>
          <a:lstStyle/>
          <a:p>
            <a:r>
              <a:rPr lang="en-US" altLang="ja-JP" sz="1800" dirty="0">
                <a:latin typeface="Helvetica" pitchFamily="34" charset="0"/>
              </a:rPr>
              <a:t>Illinois U. - Riken</a:t>
            </a:r>
          </a:p>
          <a:p>
            <a:r>
              <a:rPr lang="en-US" altLang="ja-JP" sz="1800" dirty="0" smtClean="0">
                <a:latin typeface="Helvetica" pitchFamily="34" charset="0"/>
              </a:rPr>
              <a:t>Saga</a:t>
            </a:r>
            <a:endParaRPr lang="en-US" altLang="ja-JP" sz="1800" dirty="0">
              <a:latin typeface="Helvetica" pitchFamily="34" charset="0"/>
            </a:endParaRPr>
          </a:p>
          <a:p>
            <a:r>
              <a:rPr lang="en-US" altLang="ja-JP" sz="1800" dirty="0">
                <a:latin typeface="Helvetica" pitchFamily="34" charset="0"/>
              </a:rPr>
              <a:t>USTC</a:t>
            </a:r>
            <a:r>
              <a:rPr lang="en-US" altLang="ja-JP" dirty="0">
                <a:latin typeface="Times New Roman" pitchFamily="18" charset="0"/>
              </a:rPr>
              <a:t> </a:t>
            </a:r>
          </a:p>
          <a:p>
            <a:r>
              <a:rPr lang="en-US" altLang="ja-JP" sz="1800" dirty="0">
                <a:latin typeface="Helvetica" pitchFamily="34" charset="0"/>
              </a:rPr>
              <a:t>Seoul National U.</a:t>
            </a:r>
          </a:p>
          <a:p>
            <a:pPr>
              <a:lnSpc>
                <a:spcPct val="60000"/>
              </a:lnSpc>
              <a:spcBef>
                <a:spcPct val="50000"/>
              </a:spcBef>
            </a:pPr>
            <a:r>
              <a:rPr lang="en-US" altLang="ja-JP" sz="1800" dirty="0" err="1" smtClean="0">
                <a:latin typeface="Helvetica" pitchFamily="34" charset="0"/>
              </a:rPr>
              <a:t>Shinshu</a:t>
            </a:r>
            <a:endParaRPr lang="en-US" altLang="ja-JP" sz="1800" dirty="0">
              <a:latin typeface="Helvetica" pitchFamily="34" charset="0"/>
            </a:endParaRPr>
          </a:p>
          <a:p>
            <a:pPr>
              <a:lnSpc>
                <a:spcPct val="60000"/>
              </a:lnSpc>
              <a:spcBef>
                <a:spcPct val="50000"/>
              </a:spcBef>
            </a:pPr>
            <a:r>
              <a:rPr lang="en-US" altLang="ja-JP" sz="1800" dirty="0" err="1" smtClean="0">
                <a:latin typeface="Helvetica" pitchFamily="34" charset="0"/>
              </a:rPr>
              <a:t>Sungkyunkwan</a:t>
            </a:r>
            <a:endParaRPr lang="en-US" altLang="ja-JP" sz="1800" dirty="0">
              <a:latin typeface="Helvetica" pitchFamily="34" charset="0"/>
            </a:endParaRPr>
          </a:p>
          <a:p>
            <a:pPr>
              <a:lnSpc>
                <a:spcPct val="60000"/>
              </a:lnSpc>
              <a:spcBef>
                <a:spcPct val="50000"/>
              </a:spcBef>
            </a:pPr>
            <a:r>
              <a:rPr lang="en-US" altLang="ja-JP" sz="1800" dirty="0" smtClean="0">
                <a:latin typeface="Helvetica" pitchFamily="34" charset="0"/>
              </a:rPr>
              <a:t>Sydney</a:t>
            </a:r>
            <a:endParaRPr lang="en-US" altLang="ja-JP" sz="1800" dirty="0">
              <a:latin typeface="Helvetica" pitchFamily="34" charset="0"/>
            </a:endParaRPr>
          </a:p>
          <a:p>
            <a:pPr>
              <a:lnSpc>
                <a:spcPct val="60000"/>
              </a:lnSpc>
              <a:spcBef>
                <a:spcPct val="50000"/>
              </a:spcBef>
            </a:pPr>
            <a:r>
              <a:rPr lang="en-US" altLang="ja-JP" sz="1800" dirty="0" smtClean="0">
                <a:latin typeface="Helvetica" pitchFamily="34" charset="0"/>
              </a:rPr>
              <a:t>TIFR</a:t>
            </a:r>
            <a:endParaRPr lang="en-US" altLang="ja-JP" sz="1800" dirty="0">
              <a:latin typeface="Helvetica" pitchFamily="34" charset="0"/>
            </a:endParaRPr>
          </a:p>
          <a:p>
            <a:pPr>
              <a:lnSpc>
                <a:spcPct val="60000"/>
              </a:lnSpc>
              <a:spcBef>
                <a:spcPct val="50000"/>
              </a:spcBef>
            </a:pPr>
            <a:r>
              <a:rPr lang="en-US" altLang="ja-JP" sz="1800" dirty="0" smtClean="0">
                <a:latin typeface="Helvetica" pitchFamily="34" charset="0"/>
              </a:rPr>
              <a:t>Toho</a:t>
            </a:r>
            <a:endParaRPr lang="en-US" altLang="ja-JP" sz="1800" dirty="0">
              <a:latin typeface="Helvetica" pitchFamily="34" charset="0"/>
            </a:endParaRPr>
          </a:p>
          <a:p>
            <a:pPr>
              <a:lnSpc>
                <a:spcPct val="60000"/>
              </a:lnSpc>
              <a:spcBef>
                <a:spcPct val="50000"/>
              </a:spcBef>
            </a:pPr>
            <a:r>
              <a:rPr lang="en-US" altLang="ja-JP" sz="1800" dirty="0" smtClean="0">
                <a:latin typeface="Helvetica" pitchFamily="34" charset="0"/>
              </a:rPr>
              <a:t>Tohoku</a:t>
            </a:r>
            <a:endParaRPr lang="en-US" altLang="ja-JP" sz="1800" dirty="0">
              <a:latin typeface="Helvetica" pitchFamily="34" charset="0"/>
            </a:endParaRPr>
          </a:p>
          <a:p>
            <a:pPr>
              <a:lnSpc>
                <a:spcPct val="60000"/>
              </a:lnSpc>
              <a:spcBef>
                <a:spcPct val="50000"/>
              </a:spcBef>
            </a:pPr>
            <a:r>
              <a:rPr lang="en-US" altLang="ja-JP" sz="1800" dirty="0" err="1">
                <a:latin typeface="Helvetica" pitchFamily="34" charset="0"/>
              </a:rPr>
              <a:t>Tohuku</a:t>
            </a:r>
            <a:r>
              <a:rPr lang="en-US" altLang="ja-JP" sz="1800" dirty="0">
                <a:latin typeface="Helvetica" pitchFamily="34" charset="0"/>
              </a:rPr>
              <a:t> </a:t>
            </a:r>
            <a:r>
              <a:rPr lang="en-US" altLang="ja-JP" sz="1800" dirty="0" err="1" smtClean="0">
                <a:latin typeface="Helvetica" pitchFamily="34" charset="0"/>
              </a:rPr>
              <a:t>Gakuin</a:t>
            </a:r>
            <a:endParaRPr lang="en-US" altLang="ja-JP" sz="1800" dirty="0">
              <a:latin typeface="Helvetica" pitchFamily="34" charset="0"/>
            </a:endParaRPr>
          </a:p>
          <a:p>
            <a:pPr>
              <a:lnSpc>
                <a:spcPct val="60000"/>
              </a:lnSpc>
              <a:spcBef>
                <a:spcPct val="50000"/>
              </a:spcBef>
            </a:pPr>
            <a:r>
              <a:rPr lang="en-US" altLang="ja-JP" sz="1800" dirty="0">
                <a:latin typeface="Helvetica" pitchFamily="34" charset="0"/>
              </a:rPr>
              <a:t>U. of Tokyo</a:t>
            </a:r>
          </a:p>
          <a:p>
            <a:pPr>
              <a:lnSpc>
                <a:spcPct val="60000"/>
              </a:lnSpc>
              <a:spcBef>
                <a:spcPct val="50000"/>
              </a:spcBef>
            </a:pPr>
            <a:r>
              <a:rPr lang="en-US" altLang="ja-JP" sz="1800" dirty="0">
                <a:latin typeface="Helvetica" pitchFamily="34" charset="0"/>
              </a:rPr>
              <a:t>Tokyo Inst. of Tech.</a:t>
            </a:r>
          </a:p>
          <a:p>
            <a:pPr>
              <a:lnSpc>
                <a:spcPct val="60000"/>
              </a:lnSpc>
              <a:spcBef>
                <a:spcPct val="50000"/>
              </a:spcBef>
            </a:pPr>
            <a:r>
              <a:rPr lang="en-US" altLang="ja-JP" sz="1800" dirty="0">
                <a:latin typeface="Helvetica" pitchFamily="34" charset="0"/>
              </a:rPr>
              <a:t>Tokyo Metropolitan U.</a:t>
            </a:r>
          </a:p>
          <a:p>
            <a:pPr>
              <a:lnSpc>
                <a:spcPct val="60000"/>
              </a:lnSpc>
              <a:spcBef>
                <a:spcPct val="50000"/>
              </a:spcBef>
            </a:pPr>
            <a:r>
              <a:rPr lang="en-US" altLang="ja-JP" sz="1800" dirty="0">
                <a:latin typeface="Helvetica" pitchFamily="34" charset="0"/>
              </a:rPr>
              <a:t>Tokyo U. of A and T.</a:t>
            </a:r>
          </a:p>
          <a:p>
            <a:pPr>
              <a:lnSpc>
                <a:spcPct val="60000"/>
              </a:lnSpc>
              <a:spcBef>
                <a:spcPct val="50000"/>
              </a:spcBef>
            </a:pPr>
            <a:r>
              <a:rPr lang="en-US" altLang="ja-JP" sz="1800" dirty="0">
                <a:latin typeface="Helvetica" pitchFamily="34" charset="0"/>
              </a:rPr>
              <a:t>Toyama Nat’l College</a:t>
            </a:r>
          </a:p>
          <a:p>
            <a:pPr>
              <a:lnSpc>
                <a:spcPct val="60000"/>
              </a:lnSpc>
              <a:spcBef>
                <a:spcPct val="50000"/>
              </a:spcBef>
            </a:pPr>
            <a:r>
              <a:rPr lang="en-US" altLang="ja-JP" sz="1800" dirty="0" smtClean="0">
                <a:latin typeface="Helvetica" pitchFamily="34" charset="0"/>
              </a:rPr>
              <a:t>Tsukuba</a:t>
            </a:r>
            <a:endParaRPr lang="en-US" altLang="ja-JP" sz="1800" dirty="0">
              <a:latin typeface="Helvetica" pitchFamily="34" charset="0"/>
            </a:endParaRPr>
          </a:p>
          <a:p>
            <a:pPr>
              <a:lnSpc>
                <a:spcPct val="60000"/>
              </a:lnSpc>
              <a:spcBef>
                <a:spcPct val="50000"/>
              </a:spcBef>
            </a:pPr>
            <a:r>
              <a:rPr lang="en-US" altLang="ja-JP" sz="1800" dirty="0">
                <a:latin typeface="Helvetica" pitchFamily="34" charset="0"/>
              </a:rPr>
              <a:t>VPI</a:t>
            </a:r>
          </a:p>
          <a:p>
            <a:pPr>
              <a:lnSpc>
                <a:spcPct val="60000"/>
              </a:lnSpc>
              <a:spcBef>
                <a:spcPct val="50000"/>
              </a:spcBef>
            </a:pPr>
            <a:r>
              <a:rPr lang="en-US" altLang="ja-JP" sz="1800" dirty="0" err="1" smtClean="0">
                <a:latin typeface="Helvetica" pitchFamily="34" charset="0"/>
              </a:rPr>
              <a:t>Yonsei</a:t>
            </a:r>
            <a:endParaRPr lang="en-US" altLang="ja-JP" sz="1800" dirty="0">
              <a:latin typeface="Helvetica" pitchFamily="34" charset="0"/>
            </a:endParaRPr>
          </a:p>
        </p:txBody>
      </p:sp>
      <p:pic>
        <p:nvPicPr>
          <p:cNvPr id="240670" name="Picture 31" descr="B-logo-small"/>
          <p:cNvPicPr>
            <a:picLocks noChangeAspect="1" noChangeArrowheads="1"/>
          </p:cNvPicPr>
          <p:nvPr/>
        </p:nvPicPr>
        <p:blipFill>
          <a:blip r:embed="rId3"/>
          <a:srcRect/>
          <a:stretch>
            <a:fillRect/>
          </a:stretch>
        </p:blipFill>
        <p:spPr bwMode="auto">
          <a:xfrm>
            <a:off x="250825" y="188913"/>
            <a:ext cx="935038" cy="817562"/>
          </a:xfrm>
          <a:prstGeom prst="rect">
            <a:avLst/>
          </a:prstGeom>
          <a:noFill/>
          <a:ln w="9525">
            <a:noFill/>
            <a:miter lim="800000"/>
            <a:headEnd/>
            <a:tailEnd/>
          </a:ln>
        </p:spPr>
      </p:pic>
      <p:sp>
        <p:nvSpPr>
          <p:cNvPr id="240671" name="Text Box 32"/>
          <p:cNvSpPr txBox="1">
            <a:spLocks noChangeArrowheads="1"/>
          </p:cNvSpPr>
          <p:nvPr/>
        </p:nvSpPr>
        <p:spPr bwMode="auto">
          <a:xfrm>
            <a:off x="1116013" y="2060575"/>
            <a:ext cx="431800" cy="366713"/>
          </a:xfrm>
          <a:prstGeom prst="rect">
            <a:avLst/>
          </a:prstGeom>
          <a:noFill/>
          <a:ln w="9525">
            <a:noFill/>
            <a:miter lim="800000"/>
            <a:headEnd/>
            <a:tailEnd/>
          </a:ln>
        </p:spPr>
        <p:txBody>
          <a:bodyPr>
            <a:spAutoFit/>
          </a:bodyPr>
          <a:lstStyle/>
          <a:p>
            <a:pPr>
              <a:spcBef>
                <a:spcPct val="50000"/>
              </a:spcBef>
            </a:pPr>
            <a:r>
              <a:rPr lang="en-US" altLang="ja-JP" sz="1800">
                <a:solidFill>
                  <a:srgbClr val="FF0066"/>
                </a:solidFill>
                <a:latin typeface="Wingdings" pitchFamily="2" charset="2"/>
              </a:rPr>
              <a:t>w</a:t>
            </a:r>
          </a:p>
        </p:txBody>
      </p:sp>
      <p:sp>
        <p:nvSpPr>
          <p:cNvPr id="240672" name="Text Box 33"/>
          <p:cNvSpPr txBox="1">
            <a:spLocks noChangeArrowheads="1"/>
          </p:cNvSpPr>
          <p:nvPr/>
        </p:nvSpPr>
        <p:spPr bwMode="auto">
          <a:xfrm>
            <a:off x="7019925" y="2060575"/>
            <a:ext cx="431800" cy="366713"/>
          </a:xfrm>
          <a:prstGeom prst="rect">
            <a:avLst/>
          </a:prstGeom>
          <a:noFill/>
          <a:ln w="9525">
            <a:noFill/>
            <a:miter lim="800000"/>
            <a:headEnd/>
            <a:tailEnd/>
          </a:ln>
        </p:spPr>
        <p:txBody>
          <a:bodyPr>
            <a:spAutoFit/>
          </a:bodyPr>
          <a:lstStyle/>
          <a:p>
            <a:pPr>
              <a:spcBef>
                <a:spcPct val="50000"/>
              </a:spcBef>
            </a:pPr>
            <a:r>
              <a:rPr lang="en-US" altLang="ja-JP" sz="1800">
                <a:solidFill>
                  <a:srgbClr val="FF0066"/>
                </a:solidFill>
                <a:latin typeface="Wingdings" pitchFamily="2" charset="2"/>
              </a:rPr>
              <a:t>w</a:t>
            </a:r>
          </a:p>
        </p:txBody>
      </p:sp>
      <p:sp>
        <p:nvSpPr>
          <p:cNvPr id="240673" name="Text Box 8"/>
          <p:cNvSpPr txBox="1">
            <a:spLocks noChangeArrowheads="1"/>
          </p:cNvSpPr>
          <p:nvPr/>
        </p:nvSpPr>
        <p:spPr bwMode="auto">
          <a:xfrm>
            <a:off x="971550" y="1844675"/>
            <a:ext cx="431800" cy="366713"/>
          </a:xfrm>
          <a:prstGeom prst="rect">
            <a:avLst/>
          </a:prstGeom>
          <a:noFill/>
          <a:ln w="9525">
            <a:noFill/>
            <a:miter lim="800000"/>
            <a:headEnd/>
            <a:tailEnd/>
          </a:ln>
        </p:spPr>
        <p:txBody>
          <a:bodyPr>
            <a:spAutoFit/>
          </a:bodyPr>
          <a:lstStyle/>
          <a:p>
            <a:pPr>
              <a:spcBef>
                <a:spcPct val="50000"/>
              </a:spcBef>
            </a:pPr>
            <a:r>
              <a:rPr lang="en-US" altLang="ja-JP" sz="1800">
                <a:solidFill>
                  <a:srgbClr val="FF0066"/>
                </a:solidFill>
                <a:latin typeface="Wingdings" pitchFamily="2" charset="2"/>
              </a:rPr>
              <a:t>w</a:t>
            </a:r>
          </a:p>
        </p:txBody>
      </p:sp>
      <p:sp>
        <p:nvSpPr>
          <p:cNvPr id="240674" name="Text Box 8"/>
          <p:cNvSpPr txBox="1">
            <a:spLocks noChangeArrowheads="1"/>
          </p:cNvSpPr>
          <p:nvPr/>
        </p:nvSpPr>
        <p:spPr bwMode="auto">
          <a:xfrm>
            <a:off x="1042988" y="1844675"/>
            <a:ext cx="431800" cy="366713"/>
          </a:xfrm>
          <a:prstGeom prst="rect">
            <a:avLst/>
          </a:prstGeom>
          <a:noFill/>
          <a:ln w="9525">
            <a:noFill/>
            <a:miter lim="800000"/>
            <a:headEnd/>
            <a:tailEnd/>
          </a:ln>
        </p:spPr>
        <p:txBody>
          <a:bodyPr>
            <a:spAutoFit/>
          </a:bodyPr>
          <a:lstStyle/>
          <a:p>
            <a:pPr>
              <a:spcBef>
                <a:spcPct val="50000"/>
              </a:spcBef>
            </a:pPr>
            <a:r>
              <a:rPr lang="en-US" altLang="ja-JP" sz="1800">
                <a:solidFill>
                  <a:srgbClr val="FF0066"/>
                </a:solidFill>
                <a:latin typeface="Wingdings" pitchFamily="2" charset="2"/>
              </a:rPr>
              <a:t>w</a:t>
            </a:r>
          </a:p>
        </p:txBody>
      </p:sp>
      <p:sp>
        <p:nvSpPr>
          <p:cNvPr id="35" name="Text Box 8"/>
          <p:cNvSpPr txBox="1">
            <a:spLocks noChangeArrowheads="1"/>
          </p:cNvSpPr>
          <p:nvPr/>
        </p:nvSpPr>
        <p:spPr bwMode="auto">
          <a:xfrm>
            <a:off x="2394012" y="3150833"/>
            <a:ext cx="431800" cy="366713"/>
          </a:xfrm>
          <a:prstGeom prst="rect">
            <a:avLst/>
          </a:prstGeom>
          <a:noFill/>
          <a:ln w="9525">
            <a:noFill/>
            <a:miter lim="800000"/>
            <a:headEnd/>
            <a:tailEnd/>
          </a:ln>
        </p:spPr>
        <p:txBody>
          <a:bodyPr>
            <a:spAutoFit/>
          </a:bodyPr>
          <a:lstStyle/>
          <a:p>
            <a:pPr>
              <a:spcBef>
                <a:spcPct val="50000"/>
              </a:spcBef>
            </a:pPr>
            <a:r>
              <a:rPr lang="en-US" altLang="ja-JP" sz="1800" dirty="0">
                <a:solidFill>
                  <a:srgbClr val="FF0066"/>
                </a:solidFill>
                <a:latin typeface="Wingdings" pitchFamily="2" charset="2"/>
              </a:rPr>
              <a:t>w</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0"/>
            <a:ext cx="8229600" cy="1143000"/>
          </a:xfrm>
        </p:spPr>
        <p:txBody>
          <a:bodyPr/>
          <a:lstStyle/>
          <a:p>
            <a:r>
              <a:rPr lang="en-US" dirty="0" smtClean="0"/>
              <a:t>Luminosity</a:t>
            </a:r>
            <a:endParaRPr lang="en-US" dirty="0"/>
          </a:p>
        </p:txBody>
      </p:sp>
      <p:pic>
        <p:nvPicPr>
          <p:cNvPr id="988162" name="Picture 2"/>
          <p:cNvPicPr>
            <a:picLocks noGrp="1" noChangeAspect="1" noChangeArrowheads="1"/>
          </p:cNvPicPr>
          <p:nvPr>
            <p:ph idx="1"/>
          </p:nvPr>
        </p:nvPicPr>
        <p:blipFill>
          <a:blip r:embed="rId2"/>
          <a:srcRect t="8000" b="9600"/>
          <a:stretch>
            <a:fillRect/>
          </a:stretch>
        </p:blipFill>
        <p:spPr bwMode="auto">
          <a:xfrm>
            <a:off x="1257300" y="952500"/>
            <a:ext cx="6858000" cy="5650997"/>
          </a:xfrm>
          <a:prstGeom prst="rect">
            <a:avLst/>
          </a:prstGeom>
          <a:noFill/>
          <a:ln w="9525">
            <a:noFill/>
            <a:miter lim="800000"/>
            <a:headEnd/>
            <a:tailEnd/>
          </a:ln>
          <a:effectLst/>
        </p:spPr>
      </p:pic>
      <p:sp>
        <p:nvSpPr>
          <p:cNvPr id="5" name="テキスト ボックス 4"/>
          <p:cNvSpPr txBox="1"/>
          <p:nvPr/>
        </p:nvSpPr>
        <p:spPr>
          <a:xfrm>
            <a:off x="2247900" y="2324100"/>
            <a:ext cx="1141659" cy="369332"/>
          </a:xfrm>
          <a:prstGeom prst="rect">
            <a:avLst/>
          </a:prstGeom>
          <a:solidFill>
            <a:schemeClr val="bg1"/>
          </a:solidFill>
        </p:spPr>
        <p:txBody>
          <a:bodyPr wrap="none" rtlCol="0">
            <a:spAutoFit/>
          </a:bodyPr>
          <a:lstStyle/>
          <a:p>
            <a:r>
              <a:rPr lang="en-US" dirty="0" smtClean="0"/>
              <a:t>1 fb</a:t>
            </a:r>
            <a:r>
              <a:rPr lang="en-US" baseline="30000" dirty="0" smtClean="0"/>
              <a:t>-1</a:t>
            </a:r>
            <a:r>
              <a:rPr lang="en-US" dirty="0" smtClean="0"/>
              <a:t>/day</a:t>
            </a:r>
            <a:endParaRPr lang="en-US" dirty="0"/>
          </a:p>
        </p:txBody>
      </p:sp>
      <p:cxnSp>
        <p:nvCxnSpPr>
          <p:cNvPr id="7" name="直線矢印コネクタ 6"/>
          <p:cNvCxnSpPr/>
          <p:nvPr/>
        </p:nvCxnSpPr>
        <p:spPr bwMode="auto">
          <a:xfrm>
            <a:off x="3314700" y="2514600"/>
            <a:ext cx="914400" cy="1588"/>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8" name="テキスト ボックス 7"/>
          <p:cNvSpPr txBox="1"/>
          <p:nvPr/>
        </p:nvSpPr>
        <p:spPr>
          <a:xfrm>
            <a:off x="3695700" y="4000500"/>
            <a:ext cx="1938351" cy="369332"/>
          </a:xfrm>
          <a:prstGeom prst="rect">
            <a:avLst/>
          </a:prstGeom>
          <a:solidFill>
            <a:schemeClr val="bg1"/>
          </a:solidFill>
        </p:spPr>
        <p:txBody>
          <a:bodyPr wrap="none" rtlCol="0">
            <a:spAutoFit/>
          </a:bodyPr>
          <a:lstStyle/>
          <a:p>
            <a:r>
              <a:rPr lang="en-US" dirty="0" smtClean="0"/>
              <a:t>1000 fb</a:t>
            </a:r>
            <a:r>
              <a:rPr lang="en-US" baseline="30000" dirty="0" smtClean="0"/>
              <a:t>-1</a:t>
            </a:r>
            <a:r>
              <a:rPr lang="en-US" dirty="0" smtClean="0"/>
              <a:t> = 1 ab</a:t>
            </a:r>
            <a:r>
              <a:rPr lang="en-US" baseline="30000" dirty="0" smtClean="0"/>
              <a:t>-1</a:t>
            </a:r>
            <a:endParaRPr lang="en-US" baseline="30000" dirty="0"/>
          </a:p>
        </p:txBody>
      </p:sp>
      <p:cxnSp>
        <p:nvCxnSpPr>
          <p:cNvPr id="9" name="直線矢印コネクタ 8"/>
          <p:cNvCxnSpPr/>
          <p:nvPr/>
        </p:nvCxnSpPr>
        <p:spPr bwMode="auto">
          <a:xfrm>
            <a:off x="5562600" y="4191000"/>
            <a:ext cx="1257300" cy="1588"/>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11" name="テキスト ボックス 10"/>
          <p:cNvSpPr txBox="1"/>
          <p:nvPr/>
        </p:nvSpPr>
        <p:spPr>
          <a:xfrm>
            <a:off x="7315200" y="4114800"/>
            <a:ext cx="1390124" cy="369332"/>
          </a:xfrm>
          <a:prstGeom prst="rect">
            <a:avLst/>
          </a:prstGeom>
          <a:solidFill>
            <a:schemeClr val="bg1"/>
          </a:solidFill>
          <a:ln>
            <a:noFill/>
          </a:ln>
        </p:spPr>
        <p:txBody>
          <a:bodyPr wrap="none" rtlCol="0">
            <a:spAutoFit/>
          </a:bodyPr>
          <a:lstStyle/>
          <a:p>
            <a:r>
              <a:rPr lang="el-GR" dirty="0" smtClean="0">
                <a:solidFill>
                  <a:srgbClr val="66FF33"/>
                </a:solidFill>
                <a:latin typeface="ＭＳ 明朝"/>
                <a:ea typeface="ＭＳ 明朝"/>
              </a:rPr>
              <a:t>Υ</a:t>
            </a:r>
            <a:r>
              <a:rPr lang="en-US" dirty="0" smtClean="0">
                <a:solidFill>
                  <a:srgbClr val="66FF33"/>
                </a:solidFill>
                <a:latin typeface="Arial" pitchFamily="34" charset="0"/>
                <a:ea typeface="ＭＳ 明朝"/>
                <a:cs typeface="Arial" pitchFamily="34" charset="0"/>
              </a:rPr>
              <a:t>(1,2,3,5s)</a:t>
            </a:r>
            <a:endParaRPr lang="en-US" dirty="0">
              <a:solidFill>
                <a:srgbClr val="66FF33"/>
              </a:solidFill>
              <a:latin typeface="Arial" pitchFamily="34" charset="0"/>
              <a:cs typeface="Arial" pitchFamily="34" charset="0"/>
            </a:endParaRPr>
          </a:p>
        </p:txBody>
      </p:sp>
      <p:sp>
        <p:nvSpPr>
          <p:cNvPr id="12" name="テキスト ボックス 11"/>
          <p:cNvSpPr txBox="1"/>
          <p:nvPr/>
        </p:nvSpPr>
        <p:spPr>
          <a:xfrm>
            <a:off x="6134100" y="5448300"/>
            <a:ext cx="1578317" cy="369332"/>
          </a:xfrm>
          <a:prstGeom prst="rect">
            <a:avLst/>
          </a:prstGeom>
          <a:solidFill>
            <a:schemeClr val="bg1"/>
          </a:solidFill>
        </p:spPr>
        <p:txBody>
          <a:bodyPr wrap="none" rtlCol="0">
            <a:spAutoFit/>
          </a:bodyPr>
          <a:lstStyle/>
          <a:p>
            <a:r>
              <a:rPr lang="en-US" dirty="0" smtClean="0">
                <a:solidFill>
                  <a:srgbClr val="FF66FF"/>
                </a:solidFill>
                <a:latin typeface="Arial" pitchFamily="34" charset="0"/>
                <a:ea typeface="ＭＳ 明朝"/>
                <a:cs typeface="Arial" pitchFamily="34" charset="0"/>
              </a:rPr>
              <a:t>off resonance</a:t>
            </a:r>
            <a:endParaRPr lang="en-US" dirty="0">
              <a:solidFill>
                <a:srgbClr val="FF66FF"/>
              </a:solidFill>
              <a:latin typeface="Arial" pitchFamily="34" charset="0"/>
              <a:cs typeface="Arial" pitchFamily="34" charset="0"/>
            </a:endParaRPr>
          </a:p>
        </p:txBody>
      </p:sp>
      <p:sp>
        <p:nvSpPr>
          <p:cNvPr id="13" name="テキスト ボックス 12"/>
          <p:cNvSpPr txBox="1"/>
          <p:nvPr/>
        </p:nvSpPr>
        <p:spPr>
          <a:xfrm>
            <a:off x="6438900" y="4648200"/>
            <a:ext cx="813043" cy="369332"/>
          </a:xfrm>
          <a:prstGeom prst="rect">
            <a:avLst/>
          </a:prstGeom>
          <a:noFill/>
        </p:spPr>
        <p:txBody>
          <a:bodyPr wrap="none" rtlCol="0">
            <a:spAutoFit/>
          </a:bodyPr>
          <a:lstStyle/>
          <a:p>
            <a:r>
              <a:rPr lang="el-GR" dirty="0" smtClean="0">
                <a:solidFill>
                  <a:srgbClr val="0070C0"/>
                </a:solidFill>
                <a:latin typeface="ＭＳ 明朝"/>
                <a:ea typeface="ＭＳ 明朝"/>
              </a:rPr>
              <a:t>Υ</a:t>
            </a:r>
            <a:r>
              <a:rPr lang="en-US" dirty="0" smtClean="0">
                <a:solidFill>
                  <a:srgbClr val="0070C0"/>
                </a:solidFill>
                <a:latin typeface="Arial" pitchFamily="34" charset="0"/>
                <a:ea typeface="ＭＳ 明朝"/>
                <a:cs typeface="Arial" pitchFamily="34" charset="0"/>
              </a:rPr>
              <a:t>(4s)</a:t>
            </a:r>
            <a:endParaRPr lang="en-US" dirty="0">
              <a:solidFill>
                <a:srgbClr val="0070C0"/>
              </a:solidFill>
              <a:latin typeface="Arial" pitchFamily="34" charset="0"/>
              <a:cs typeface="Arial" pitchFamily="34" charset="0"/>
            </a:endParaRPr>
          </a:p>
        </p:txBody>
      </p:sp>
      <p:cxnSp>
        <p:nvCxnSpPr>
          <p:cNvPr id="15" name="直線矢印コネクタ 14"/>
          <p:cNvCxnSpPr/>
          <p:nvPr/>
        </p:nvCxnSpPr>
        <p:spPr bwMode="auto">
          <a:xfrm rot="5400000">
            <a:off x="7144544" y="4323556"/>
            <a:ext cx="419100" cy="1588"/>
          </a:xfrm>
          <a:prstGeom prst="straightConnector1">
            <a:avLst/>
          </a:prstGeom>
          <a:solidFill>
            <a:schemeClr val="accent1"/>
          </a:solidFill>
          <a:ln w="38100" cap="flat" cmpd="sng" algn="ctr">
            <a:solidFill>
              <a:srgbClr val="00FF00"/>
            </a:solidFill>
            <a:prstDash val="solid"/>
            <a:round/>
            <a:headEnd type="arrow" w="med" len="med"/>
            <a:tailEnd type="arrow" w="med" len="med"/>
          </a:ln>
          <a:effectLst/>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12"/>
          <p:cNvGrpSpPr/>
          <p:nvPr/>
        </p:nvGrpSpPr>
        <p:grpSpPr>
          <a:xfrm>
            <a:off x="638837" y="2000240"/>
            <a:ext cx="7849553" cy="3852004"/>
            <a:chOff x="1356000" y="3071810"/>
            <a:chExt cx="6405310" cy="3143272"/>
          </a:xfrm>
        </p:grpSpPr>
        <p:pic>
          <p:nvPicPr>
            <p:cNvPr id="7" name="Picture 3"/>
            <p:cNvPicPr>
              <a:picLocks noChangeAspect="1" noChangeArrowheads="1"/>
            </p:cNvPicPr>
            <p:nvPr/>
          </p:nvPicPr>
          <p:blipFill>
            <a:blip r:embed="rId3">
              <a:lum bright="-20000" contrast="40000"/>
            </a:blip>
            <a:srcRect l="2898" r="10177"/>
            <a:stretch>
              <a:fillRect/>
            </a:stretch>
          </p:blipFill>
          <p:spPr bwMode="auto">
            <a:xfrm>
              <a:off x="1356000" y="3071810"/>
              <a:ext cx="6405310" cy="3143272"/>
            </a:xfrm>
            <a:prstGeom prst="roundRect">
              <a:avLst/>
            </a:prstGeom>
            <a:noFill/>
            <a:ln w="9525">
              <a:no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pic>
        <p:sp>
          <p:nvSpPr>
            <p:cNvPr id="8" name="テキスト ボックス 7"/>
            <p:cNvSpPr txBox="1"/>
            <p:nvPr/>
          </p:nvSpPr>
          <p:spPr>
            <a:xfrm>
              <a:off x="1486275" y="3993686"/>
              <a:ext cx="2053925" cy="477182"/>
            </a:xfrm>
            <a:prstGeom prst="rect">
              <a:avLst/>
            </a:prstGeom>
            <a:noFill/>
          </p:spPr>
          <p:txBody>
            <a:bodyPr wrap="none" rtlCol="0">
              <a:spAutoFit/>
            </a:bodyPr>
            <a:lstStyle/>
            <a:p>
              <a:r>
                <a:rPr lang="en-US" altLang="ja-JP" sz="3200" b="1" dirty="0" smtClean="0">
                  <a:latin typeface="Calibri" pitchFamily="34" charset="0"/>
                </a:rPr>
                <a:t>Belle in Japan</a:t>
              </a:r>
              <a:endParaRPr kumimoji="1" lang="ja-JP" altLang="en-US" sz="3200" b="1" dirty="0" smtClean="0">
                <a:latin typeface="Calibri" pitchFamily="34" charset="0"/>
              </a:endParaRPr>
            </a:p>
          </p:txBody>
        </p:sp>
        <p:sp>
          <p:nvSpPr>
            <p:cNvPr id="9" name="テキスト ボックス 8"/>
            <p:cNvSpPr txBox="1"/>
            <p:nvPr/>
          </p:nvSpPr>
          <p:spPr>
            <a:xfrm>
              <a:off x="5737145" y="4762339"/>
              <a:ext cx="1842018" cy="477182"/>
            </a:xfrm>
            <a:prstGeom prst="rect">
              <a:avLst/>
            </a:prstGeom>
            <a:noFill/>
          </p:spPr>
          <p:txBody>
            <a:bodyPr wrap="none" rtlCol="0">
              <a:spAutoFit/>
            </a:bodyPr>
            <a:lstStyle/>
            <a:p>
              <a:pPr algn="r"/>
              <a:r>
                <a:rPr lang="ja-JP" altLang="en-US" sz="3200" b="1" dirty="0" smtClean="0">
                  <a:latin typeface="Calibri" pitchFamily="34" charset="0"/>
                </a:rPr>
                <a:t> </a:t>
              </a:r>
              <a:r>
                <a:rPr lang="en-US" altLang="ja-JP" sz="3200" b="1" dirty="0" err="1" smtClean="0">
                  <a:latin typeface="Calibri" pitchFamily="34" charset="0"/>
                </a:rPr>
                <a:t>BaBar</a:t>
              </a:r>
              <a:r>
                <a:rPr lang="en-US" altLang="ja-JP" sz="3200" b="1" dirty="0" smtClean="0">
                  <a:latin typeface="Calibri" pitchFamily="34" charset="0"/>
                </a:rPr>
                <a:t> in US</a:t>
              </a:r>
              <a:endParaRPr kumimoji="1" lang="ja-JP" altLang="en-US" sz="3200" b="1" dirty="0" smtClean="0">
                <a:latin typeface="Calibri" pitchFamily="34" charset="0"/>
              </a:endParaRPr>
            </a:p>
          </p:txBody>
        </p:sp>
        <p:graphicFrame>
          <p:nvGraphicFramePr>
            <p:cNvPr id="68610" name="Object 2"/>
            <p:cNvGraphicFramePr>
              <a:graphicFrameLocks noChangeAspect="1"/>
            </p:cNvGraphicFramePr>
            <p:nvPr/>
          </p:nvGraphicFramePr>
          <p:xfrm>
            <a:off x="3691087" y="3538163"/>
            <a:ext cx="926842" cy="716586"/>
          </p:xfrm>
          <a:graphic>
            <a:graphicData uri="http://schemas.openxmlformats.org/presentationml/2006/ole">
              <p:oleObj spid="_x0000_s632834" name="Photo Editor Photo" r:id="rId4" imgW="2095793" imgH="1619476" progId="">
                <p:embed/>
              </p:oleObj>
            </a:graphicData>
          </a:graphic>
        </p:graphicFrame>
        <p:pic>
          <p:nvPicPr>
            <p:cNvPr id="68612" name="Picture 4"/>
            <p:cNvPicPr>
              <a:picLocks noChangeAspect="1" noChangeArrowheads="1"/>
            </p:cNvPicPr>
            <p:nvPr/>
          </p:nvPicPr>
          <p:blipFill>
            <a:blip r:embed="rId5"/>
            <a:srcRect/>
            <a:stretch>
              <a:fillRect/>
            </a:stretch>
          </p:blipFill>
          <p:spPr bwMode="auto">
            <a:xfrm>
              <a:off x="4915263" y="4967340"/>
              <a:ext cx="781050" cy="1019175"/>
            </a:xfrm>
            <a:prstGeom prst="rect">
              <a:avLst/>
            </a:prstGeom>
            <a:noFill/>
            <a:ln w="38100">
              <a:solidFill>
                <a:schemeClr val="bg1"/>
              </a:solidFill>
              <a:miter lim="800000"/>
              <a:headEnd/>
              <a:tailEnd/>
            </a:ln>
            <a:effectLst/>
          </p:spPr>
        </p:pic>
      </p:grpSp>
      <p:sp>
        <p:nvSpPr>
          <p:cNvPr id="2" name="タイトル 1"/>
          <p:cNvSpPr>
            <a:spLocks noGrp="1"/>
          </p:cNvSpPr>
          <p:nvPr>
            <p:ph type="title"/>
          </p:nvPr>
        </p:nvSpPr>
        <p:spPr/>
        <p:txBody>
          <a:bodyPr/>
          <a:lstStyle/>
          <a:p>
            <a:r>
              <a:rPr lang="en-US" altLang="ja-JP" dirty="0" smtClean="0"/>
              <a:t>B-Factories in the World</a:t>
            </a:r>
            <a:endParaRPr kumimoji="1" lang="ja-JP" altLang="en-US" dirty="0"/>
          </a:p>
        </p:txBody>
      </p:sp>
      <p:graphicFrame>
        <p:nvGraphicFramePr>
          <p:cNvPr id="37" name="表 36"/>
          <p:cNvGraphicFramePr>
            <a:graphicFrameLocks noGrp="1"/>
          </p:cNvGraphicFramePr>
          <p:nvPr/>
        </p:nvGraphicFramePr>
        <p:xfrm>
          <a:off x="295277" y="1214422"/>
          <a:ext cx="8634441" cy="5572140"/>
        </p:xfrm>
        <a:graphic>
          <a:graphicData uri="http://schemas.openxmlformats.org/drawingml/2006/table">
            <a:tbl>
              <a:tblPr firstRow="1" bandRow="1">
                <a:effectLst>
                  <a:outerShdw blurRad="50800" dist="38100" dir="2700000" algn="tl" rotWithShape="0">
                    <a:prstClr val="black">
                      <a:alpha val="40000"/>
                    </a:prstClr>
                  </a:outerShdw>
                </a:effectLst>
                <a:tableStyleId>{F5AB1C69-6EDB-4FF4-983F-18BD219EF322}</a:tableStyleId>
              </a:tblPr>
              <a:tblGrid>
                <a:gridCol w="1785949"/>
                <a:gridCol w="6848492"/>
              </a:tblGrid>
              <a:tr h="94794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r>
              <a:tr h="23121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99"/>
                    </a:solid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r>
              <a:tr h="23121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0000"/>
                    </a:solid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r>
            </a:tbl>
          </a:graphicData>
        </a:graphic>
      </p:graphicFrame>
      <p:sp>
        <p:nvSpPr>
          <p:cNvPr id="38" name="テキスト ボックス 37"/>
          <p:cNvSpPr txBox="1"/>
          <p:nvPr/>
        </p:nvSpPr>
        <p:spPr>
          <a:xfrm>
            <a:off x="4372623" y="1477020"/>
            <a:ext cx="2199641" cy="523220"/>
          </a:xfrm>
          <a:prstGeom prst="rect">
            <a:avLst/>
          </a:prstGeom>
          <a:noFill/>
        </p:spPr>
        <p:txBody>
          <a:bodyPr wrap="none" rtlCol="0">
            <a:spAutoFit/>
          </a:bodyPr>
          <a:lstStyle/>
          <a:p>
            <a:pPr algn="ctr"/>
            <a:r>
              <a:rPr kumimoji="1" lang="en-US" altLang="ja-JP" sz="2800" b="1" dirty="0" smtClean="0">
                <a:solidFill>
                  <a:schemeClr val="bg1"/>
                </a:solidFill>
                <a:latin typeface="Calibri" pitchFamily="34" charset="0"/>
              </a:rPr>
              <a:t>Collaboration</a:t>
            </a:r>
          </a:p>
        </p:txBody>
      </p:sp>
      <p:pic>
        <p:nvPicPr>
          <p:cNvPr id="39" name="コンテンツ プレースホルダ 3" descr="BellecolabPhoto0.jpg"/>
          <p:cNvPicPr>
            <a:picLocks noChangeAspect="1"/>
          </p:cNvPicPr>
          <p:nvPr/>
        </p:nvPicPr>
        <p:blipFill>
          <a:blip r:embed="rId6" cstate="print">
            <a:lum contrast="20000"/>
          </a:blip>
          <a:srcRect l="2656" t="19476" r="8819" b="10690"/>
          <a:stretch>
            <a:fillRect/>
          </a:stretch>
        </p:blipFill>
        <p:spPr bwMode="auto">
          <a:xfrm>
            <a:off x="2199541" y="2303569"/>
            <a:ext cx="3224079" cy="2054125"/>
          </a:xfrm>
          <a:prstGeom prst="roundRect">
            <a:avLst>
              <a:gd name="adj" fmla="val 8630"/>
            </a:avLst>
          </a:prstGeom>
          <a:noFill/>
          <a:ln w="9525">
            <a:no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pic>
      <p:pic>
        <p:nvPicPr>
          <p:cNvPr id="40" name="コンテンツ プレースホルダ 3" descr="BaBarcollabPhoto2000.jpg"/>
          <p:cNvPicPr>
            <a:picLocks noChangeAspect="1"/>
          </p:cNvPicPr>
          <p:nvPr/>
        </p:nvPicPr>
        <p:blipFill>
          <a:blip r:embed="rId7">
            <a:lum contrast="20000"/>
          </a:blip>
          <a:srcRect b="14245"/>
          <a:stretch>
            <a:fillRect/>
          </a:stretch>
        </p:blipFill>
        <p:spPr bwMode="auto">
          <a:xfrm>
            <a:off x="2199540" y="4618046"/>
            <a:ext cx="3224079" cy="2054125"/>
          </a:xfrm>
          <a:prstGeom prst="roundRect">
            <a:avLst>
              <a:gd name="adj" fmla="val 8630"/>
            </a:avLst>
          </a:prstGeom>
          <a:noFill/>
          <a:ln w="9525">
            <a:no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pic>
      <p:sp>
        <p:nvSpPr>
          <p:cNvPr id="41" name="テキスト ボックス 40"/>
          <p:cNvSpPr txBox="1"/>
          <p:nvPr/>
        </p:nvSpPr>
        <p:spPr>
          <a:xfrm>
            <a:off x="5668970" y="2643182"/>
            <a:ext cx="2977290" cy="1384995"/>
          </a:xfrm>
          <a:prstGeom prst="rect">
            <a:avLst/>
          </a:prstGeom>
          <a:noFill/>
        </p:spPr>
        <p:txBody>
          <a:bodyPr wrap="none" rtlCol="0">
            <a:spAutoFit/>
          </a:bodyPr>
          <a:lstStyle/>
          <a:p>
            <a:r>
              <a:rPr lang="en-US" altLang="ja-JP" sz="2800" b="1" dirty="0" smtClean="0">
                <a:latin typeface="Calibri" pitchFamily="34" charset="0"/>
              </a:rPr>
              <a:t>~400 researchers</a:t>
            </a:r>
            <a:br>
              <a:rPr lang="en-US" altLang="ja-JP" sz="2800" b="1" dirty="0" smtClean="0">
                <a:latin typeface="Calibri" pitchFamily="34" charset="0"/>
              </a:rPr>
            </a:br>
            <a:r>
              <a:rPr lang="en-US" altLang="ja-JP" sz="2800" b="1" dirty="0" smtClean="0">
                <a:latin typeface="Calibri" pitchFamily="34" charset="0"/>
              </a:rPr>
              <a:t>from 14 countries/</a:t>
            </a:r>
            <a:br>
              <a:rPr lang="en-US" altLang="ja-JP" sz="2800" b="1" dirty="0" smtClean="0">
                <a:latin typeface="Calibri" pitchFamily="34" charset="0"/>
              </a:rPr>
            </a:br>
            <a:r>
              <a:rPr lang="en-US" altLang="ja-JP" sz="2800" b="1" dirty="0" smtClean="0">
                <a:latin typeface="Calibri" pitchFamily="34" charset="0"/>
              </a:rPr>
              <a:t>regions.</a:t>
            </a:r>
            <a:endParaRPr kumimoji="1" lang="ja-JP" altLang="en-US" sz="2800" b="1" dirty="0" smtClean="0">
              <a:latin typeface="Calibri" pitchFamily="34" charset="0"/>
            </a:endParaRPr>
          </a:p>
        </p:txBody>
      </p:sp>
      <p:sp>
        <p:nvSpPr>
          <p:cNvPr id="42" name="テキスト ボックス 41"/>
          <p:cNvSpPr txBox="1"/>
          <p:nvPr/>
        </p:nvSpPr>
        <p:spPr>
          <a:xfrm>
            <a:off x="5664569" y="5000636"/>
            <a:ext cx="2977290" cy="1384995"/>
          </a:xfrm>
          <a:prstGeom prst="rect">
            <a:avLst/>
          </a:prstGeom>
          <a:noFill/>
        </p:spPr>
        <p:txBody>
          <a:bodyPr wrap="none" rtlCol="0">
            <a:spAutoFit/>
          </a:bodyPr>
          <a:lstStyle/>
          <a:p>
            <a:r>
              <a:rPr lang="en-US" altLang="ja-JP" sz="2800" b="1" dirty="0" smtClean="0">
                <a:latin typeface="Calibri" pitchFamily="34" charset="0"/>
              </a:rPr>
              <a:t>~600 researchers</a:t>
            </a:r>
            <a:br>
              <a:rPr lang="en-US" altLang="ja-JP" sz="2800" b="1" dirty="0" smtClean="0">
                <a:latin typeface="Calibri" pitchFamily="34" charset="0"/>
              </a:rPr>
            </a:br>
            <a:r>
              <a:rPr lang="en-US" altLang="ja-JP" sz="2800" b="1" smtClean="0">
                <a:latin typeface="Calibri" pitchFamily="34" charset="0"/>
              </a:rPr>
              <a:t>from 10 </a:t>
            </a:r>
            <a:r>
              <a:rPr lang="en-US" altLang="ja-JP" sz="2800" b="1" dirty="0" smtClean="0">
                <a:latin typeface="Calibri" pitchFamily="34" charset="0"/>
              </a:rPr>
              <a:t>countries/</a:t>
            </a:r>
            <a:br>
              <a:rPr lang="en-US" altLang="ja-JP" sz="2800" b="1" dirty="0" smtClean="0">
                <a:latin typeface="Calibri" pitchFamily="34" charset="0"/>
              </a:rPr>
            </a:br>
            <a:r>
              <a:rPr lang="en-US" altLang="ja-JP" sz="2800" b="1" dirty="0" smtClean="0">
                <a:latin typeface="Calibri" pitchFamily="34" charset="0"/>
              </a:rPr>
              <a:t>regions.</a:t>
            </a:r>
            <a:endParaRPr lang="ja-JP" altLang="en-US" sz="2800" b="1" dirty="0" smtClean="0">
              <a:latin typeface="Calibri" pitchFamily="34" charset="0"/>
            </a:endParaRPr>
          </a:p>
        </p:txBody>
      </p:sp>
      <p:sp>
        <p:nvSpPr>
          <p:cNvPr id="43" name="テキスト ボックス 42"/>
          <p:cNvSpPr txBox="1"/>
          <p:nvPr/>
        </p:nvSpPr>
        <p:spPr>
          <a:xfrm>
            <a:off x="571472" y="2878134"/>
            <a:ext cx="1268297" cy="954107"/>
          </a:xfrm>
          <a:prstGeom prst="rect">
            <a:avLst/>
          </a:prstGeom>
          <a:noFill/>
        </p:spPr>
        <p:txBody>
          <a:bodyPr wrap="none" rtlCol="0">
            <a:spAutoFit/>
          </a:bodyPr>
          <a:lstStyle/>
          <a:p>
            <a:pPr algn="ctr"/>
            <a:r>
              <a:rPr kumimoji="1" lang="en-US" altLang="ja-JP" sz="2800" b="1" dirty="0" smtClean="0">
                <a:solidFill>
                  <a:schemeClr val="bg1"/>
                </a:solidFill>
                <a:latin typeface="Calibri" pitchFamily="34" charset="0"/>
              </a:rPr>
              <a:t>Belle</a:t>
            </a:r>
          </a:p>
          <a:p>
            <a:pPr algn="ctr"/>
            <a:r>
              <a:rPr kumimoji="1" lang="en-US" altLang="ja-JP" sz="2800" b="1" dirty="0" smtClean="0">
                <a:solidFill>
                  <a:schemeClr val="bg1"/>
                </a:solidFill>
                <a:latin typeface="Calibri" pitchFamily="34" charset="0"/>
              </a:rPr>
              <a:t>(Japan)</a:t>
            </a:r>
            <a:endParaRPr kumimoji="1" lang="ja-JP" altLang="en-US" sz="2800" b="1" dirty="0" smtClean="0">
              <a:solidFill>
                <a:schemeClr val="bg1"/>
              </a:solidFill>
              <a:latin typeface="Calibri" pitchFamily="34" charset="0"/>
            </a:endParaRPr>
          </a:p>
        </p:txBody>
      </p:sp>
      <p:sp>
        <p:nvSpPr>
          <p:cNvPr id="44" name="テキスト ボックス 43"/>
          <p:cNvSpPr txBox="1"/>
          <p:nvPr/>
        </p:nvSpPr>
        <p:spPr>
          <a:xfrm>
            <a:off x="669255" y="5214950"/>
            <a:ext cx="1072730" cy="954107"/>
          </a:xfrm>
          <a:prstGeom prst="rect">
            <a:avLst/>
          </a:prstGeom>
          <a:noFill/>
        </p:spPr>
        <p:txBody>
          <a:bodyPr wrap="none" rtlCol="0">
            <a:spAutoFit/>
          </a:bodyPr>
          <a:lstStyle/>
          <a:p>
            <a:pPr algn="ctr"/>
            <a:r>
              <a:rPr kumimoji="1" lang="en-US" altLang="ja-JP" sz="2800" b="1" dirty="0" err="1" smtClean="0">
                <a:solidFill>
                  <a:schemeClr val="bg1"/>
                </a:solidFill>
                <a:latin typeface="Calibri" pitchFamily="34" charset="0"/>
              </a:rPr>
              <a:t>BaBar</a:t>
            </a:r>
            <a:endParaRPr kumimoji="1" lang="en-US" altLang="ja-JP" sz="2800" b="1" dirty="0" smtClean="0">
              <a:solidFill>
                <a:schemeClr val="bg1"/>
              </a:solidFill>
              <a:latin typeface="Calibri" pitchFamily="34" charset="0"/>
            </a:endParaRPr>
          </a:p>
          <a:p>
            <a:pPr algn="ctr"/>
            <a:r>
              <a:rPr lang="en-US" altLang="ja-JP" sz="2800" b="1" dirty="0" smtClean="0">
                <a:solidFill>
                  <a:schemeClr val="bg1"/>
                </a:solidFill>
                <a:latin typeface="Calibri" pitchFamily="34" charset="0"/>
              </a:rPr>
              <a:t>(US)</a:t>
            </a:r>
            <a:endParaRPr kumimoji="1" lang="ja-JP" altLang="en-US" sz="2800" b="1" dirty="0" smtClean="0">
              <a:solidFill>
                <a:schemeClr val="bg1"/>
              </a:solidFill>
              <a:latin typeface="Calibri" pitchFamily="34" charset="0"/>
            </a:endParaRPr>
          </a:p>
        </p:txBody>
      </p:sp>
      <p:graphicFrame>
        <p:nvGraphicFramePr>
          <p:cNvPr id="45" name="表 44"/>
          <p:cNvGraphicFramePr>
            <a:graphicFrameLocks noGrp="1"/>
          </p:cNvGraphicFramePr>
          <p:nvPr/>
        </p:nvGraphicFramePr>
        <p:xfrm>
          <a:off x="295277" y="1214422"/>
          <a:ext cx="8634441" cy="5572140"/>
        </p:xfrm>
        <a:graphic>
          <a:graphicData uri="http://schemas.openxmlformats.org/drawingml/2006/table">
            <a:tbl>
              <a:tblPr firstRow="1" bandRow="1">
                <a:effectLst>
                  <a:outerShdw blurRad="50800" dist="38100" dir="2700000" algn="tl" rotWithShape="0">
                    <a:prstClr val="black">
                      <a:alpha val="40000"/>
                    </a:prstClr>
                  </a:outerShdw>
                </a:effectLst>
                <a:tableStyleId>{F5AB1C69-6EDB-4FF4-983F-18BD219EF322}</a:tableStyleId>
              </a:tblPr>
              <a:tblGrid>
                <a:gridCol w="1785949"/>
                <a:gridCol w="3429024"/>
                <a:gridCol w="3419468"/>
              </a:tblGrid>
              <a:tr h="94794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r>
              <a:tr h="23121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99"/>
                    </a:solid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r>
              <a:tr h="23121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0000"/>
                    </a:solid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r>
            </a:tbl>
          </a:graphicData>
        </a:graphic>
      </p:graphicFrame>
      <p:sp>
        <p:nvSpPr>
          <p:cNvPr id="46" name="テキスト ボックス 45"/>
          <p:cNvSpPr txBox="1"/>
          <p:nvPr/>
        </p:nvSpPr>
        <p:spPr>
          <a:xfrm>
            <a:off x="2867304" y="1405582"/>
            <a:ext cx="1884555" cy="523220"/>
          </a:xfrm>
          <a:prstGeom prst="rect">
            <a:avLst/>
          </a:prstGeom>
          <a:noFill/>
        </p:spPr>
        <p:txBody>
          <a:bodyPr wrap="none" rtlCol="0">
            <a:spAutoFit/>
          </a:bodyPr>
          <a:lstStyle/>
          <a:p>
            <a:pPr algn="ctr"/>
            <a:r>
              <a:rPr kumimoji="1" lang="en-US" altLang="ja-JP" sz="2800" b="1" dirty="0" smtClean="0">
                <a:solidFill>
                  <a:schemeClr val="bg1"/>
                </a:solidFill>
                <a:latin typeface="Calibri" pitchFamily="34" charset="0"/>
              </a:rPr>
              <a:t>Accelerator</a:t>
            </a:r>
          </a:p>
        </p:txBody>
      </p:sp>
      <p:sp>
        <p:nvSpPr>
          <p:cNvPr id="47" name="テキスト ボックス 46"/>
          <p:cNvSpPr txBox="1"/>
          <p:nvPr/>
        </p:nvSpPr>
        <p:spPr>
          <a:xfrm>
            <a:off x="6476453" y="1405582"/>
            <a:ext cx="1483997" cy="523220"/>
          </a:xfrm>
          <a:prstGeom prst="rect">
            <a:avLst/>
          </a:prstGeom>
          <a:noFill/>
        </p:spPr>
        <p:txBody>
          <a:bodyPr wrap="none" rtlCol="0">
            <a:spAutoFit/>
          </a:bodyPr>
          <a:lstStyle/>
          <a:p>
            <a:pPr algn="ctr"/>
            <a:r>
              <a:rPr kumimoji="1" lang="en-US" altLang="ja-JP" sz="2800" b="1" dirty="0" smtClean="0">
                <a:solidFill>
                  <a:schemeClr val="bg1"/>
                </a:solidFill>
                <a:latin typeface="Calibri" pitchFamily="34" charset="0"/>
              </a:rPr>
              <a:t>Detector</a:t>
            </a:r>
            <a:endParaRPr kumimoji="1" lang="ja-JP" altLang="en-US" sz="2800" b="1" dirty="0" smtClean="0">
              <a:solidFill>
                <a:schemeClr val="bg1"/>
              </a:solidFill>
              <a:latin typeface="Calibri" pitchFamily="34" charset="0"/>
            </a:endParaRPr>
          </a:p>
        </p:txBody>
      </p:sp>
      <p:sp>
        <p:nvSpPr>
          <p:cNvPr id="48" name="テキスト ボックス 47"/>
          <p:cNvSpPr txBox="1"/>
          <p:nvPr/>
        </p:nvSpPr>
        <p:spPr>
          <a:xfrm>
            <a:off x="571472" y="2878134"/>
            <a:ext cx="1268297" cy="954107"/>
          </a:xfrm>
          <a:prstGeom prst="rect">
            <a:avLst/>
          </a:prstGeom>
          <a:noFill/>
        </p:spPr>
        <p:txBody>
          <a:bodyPr wrap="none" rtlCol="0">
            <a:spAutoFit/>
          </a:bodyPr>
          <a:lstStyle/>
          <a:p>
            <a:pPr algn="ctr"/>
            <a:r>
              <a:rPr kumimoji="1" lang="en-US" altLang="ja-JP" sz="2800" b="1" dirty="0" smtClean="0">
                <a:solidFill>
                  <a:schemeClr val="bg1"/>
                </a:solidFill>
                <a:latin typeface="Calibri" pitchFamily="34" charset="0"/>
              </a:rPr>
              <a:t>Belle</a:t>
            </a:r>
          </a:p>
          <a:p>
            <a:pPr algn="ctr"/>
            <a:r>
              <a:rPr kumimoji="1" lang="en-US" altLang="ja-JP" sz="2800" b="1" dirty="0" smtClean="0">
                <a:solidFill>
                  <a:schemeClr val="bg1"/>
                </a:solidFill>
                <a:latin typeface="Calibri" pitchFamily="34" charset="0"/>
              </a:rPr>
              <a:t>(Japan)</a:t>
            </a:r>
            <a:endParaRPr kumimoji="1" lang="ja-JP" altLang="en-US" sz="2800" b="1" dirty="0" smtClean="0">
              <a:solidFill>
                <a:schemeClr val="bg1"/>
              </a:solidFill>
              <a:latin typeface="Calibri" pitchFamily="34" charset="0"/>
            </a:endParaRPr>
          </a:p>
        </p:txBody>
      </p:sp>
      <p:sp>
        <p:nvSpPr>
          <p:cNvPr id="49" name="テキスト ボックス 48"/>
          <p:cNvSpPr txBox="1"/>
          <p:nvPr/>
        </p:nvSpPr>
        <p:spPr>
          <a:xfrm>
            <a:off x="669255" y="5214950"/>
            <a:ext cx="1072730" cy="954107"/>
          </a:xfrm>
          <a:prstGeom prst="rect">
            <a:avLst/>
          </a:prstGeom>
          <a:noFill/>
        </p:spPr>
        <p:txBody>
          <a:bodyPr wrap="none" rtlCol="0">
            <a:spAutoFit/>
          </a:bodyPr>
          <a:lstStyle/>
          <a:p>
            <a:pPr algn="ctr"/>
            <a:r>
              <a:rPr kumimoji="1" lang="en-US" altLang="ja-JP" sz="2800" b="1" dirty="0" err="1" smtClean="0">
                <a:solidFill>
                  <a:schemeClr val="bg1"/>
                </a:solidFill>
                <a:latin typeface="Calibri" pitchFamily="34" charset="0"/>
              </a:rPr>
              <a:t>BaBar</a:t>
            </a:r>
            <a:endParaRPr kumimoji="1" lang="en-US" altLang="ja-JP" sz="2800" b="1" dirty="0" smtClean="0">
              <a:solidFill>
                <a:schemeClr val="bg1"/>
              </a:solidFill>
              <a:latin typeface="Calibri" pitchFamily="34" charset="0"/>
            </a:endParaRPr>
          </a:p>
          <a:p>
            <a:pPr algn="ctr"/>
            <a:r>
              <a:rPr lang="en-US" altLang="ja-JP" sz="2800" b="1" dirty="0" smtClean="0">
                <a:solidFill>
                  <a:schemeClr val="bg1"/>
                </a:solidFill>
                <a:latin typeface="Calibri" pitchFamily="34" charset="0"/>
              </a:rPr>
              <a:t>(US)</a:t>
            </a:r>
            <a:endParaRPr kumimoji="1" lang="ja-JP" altLang="en-US" sz="2800" b="1" dirty="0" smtClean="0">
              <a:solidFill>
                <a:schemeClr val="bg1"/>
              </a:solidFill>
              <a:latin typeface="Calibri" pitchFamily="34" charset="0"/>
            </a:endParaRPr>
          </a:p>
        </p:txBody>
      </p:sp>
      <p:grpSp>
        <p:nvGrpSpPr>
          <p:cNvPr id="4" name="グループ化 6"/>
          <p:cNvGrpSpPr>
            <a:grpSpLocks/>
          </p:cNvGrpSpPr>
          <p:nvPr/>
        </p:nvGrpSpPr>
        <p:grpSpPr bwMode="auto">
          <a:xfrm>
            <a:off x="5611097" y="2303569"/>
            <a:ext cx="3214709" cy="2054125"/>
            <a:chOff x="8510757" y="1371600"/>
            <a:chExt cx="7419232" cy="4740948"/>
          </a:xfrm>
        </p:grpSpPr>
        <p:pic>
          <p:nvPicPr>
            <p:cNvPr id="63" name="Picture 10" descr="haba-san"/>
            <p:cNvPicPr>
              <a:picLocks noChangeAspect="1" noChangeArrowheads="1"/>
            </p:cNvPicPr>
            <p:nvPr/>
          </p:nvPicPr>
          <p:blipFill>
            <a:blip r:embed="rId8" cstate="print"/>
            <a:srcRect r="6379" b="10075"/>
            <a:stretch>
              <a:fillRect/>
            </a:stretch>
          </p:blipFill>
          <p:spPr bwMode="auto">
            <a:xfrm>
              <a:off x="8510757" y="1371600"/>
              <a:ext cx="7419232" cy="4740948"/>
            </a:xfrm>
            <a:prstGeom prst="roundRect">
              <a:avLst>
                <a:gd name="adj" fmla="val 8682"/>
              </a:avLst>
            </a:prstGeom>
            <a:noFill/>
            <a:ln w="9525">
              <a:no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pic>
        <p:sp>
          <p:nvSpPr>
            <p:cNvPr id="64" name="Oval 11"/>
            <p:cNvSpPr>
              <a:spLocks noChangeArrowheads="1"/>
            </p:cNvSpPr>
            <p:nvPr/>
          </p:nvSpPr>
          <p:spPr bwMode="auto">
            <a:xfrm>
              <a:off x="12509967" y="3696667"/>
              <a:ext cx="465026" cy="1302038"/>
            </a:xfrm>
            <a:prstGeom prst="ellipse">
              <a:avLst/>
            </a:prstGeom>
            <a:noFill/>
            <a:ln w="38100" algn="ctr">
              <a:solidFill>
                <a:srgbClr val="FF00FF"/>
              </a:solidFill>
              <a:round/>
              <a:headEnd/>
              <a:tailEnd/>
            </a:ln>
          </p:spPr>
          <p:txBody>
            <a:bodyPr wrap="none" anchor="ctr"/>
            <a:lstStyle/>
            <a:p>
              <a:endParaRPr lang="ja-JP" altLang="en-US">
                <a:solidFill>
                  <a:srgbClr val="000000"/>
                </a:solidFill>
              </a:endParaRPr>
            </a:p>
          </p:txBody>
        </p:sp>
      </p:grpSp>
      <p:pic>
        <p:nvPicPr>
          <p:cNvPr id="65" name="Picture 5" descr="C:\Documents and Settings\higuchit\デスクトップ\新しいフォルダ\SLAC.gif"/>
          <p:cNvPicPr>
            <a:picLocks noChangeAspect="1" noChangeArrowheads="1"/>
          </p:cNvPicPr>
          <p:nvPr/>
        </p:nvPicPr>
        <p:blipFill>
          <a:blip r:embed="rId9">
            <a:lum bright="20000" contrast="10000"/>
          </a:blip>
          <a:srcRect t="9223" b="9227"/>
          <a:stretch>
            <a:fillRect/>
          </a:stretch>
        </p:blipFill>
        <p:spPr bwMode="auto">
          <a:xfrm>
            <a:off x="2199959" y="4600545"/>
            <a:ext cx="3219244" cy="2080488"/>
          </a:xfrm>
          <a:prstGeom prst="roundRect">
            <a:avLst>
              <a:gd name="adj" fmla="val 7108"/>
            </a:avLst>
          </a:prstGeom>
          <a:noFill/>
          <a:effectLst>
            <a:outerShdw blurRad="50800" dist="38100" dir="2700000" algn="tl" rotWithShape="0">
              <a:prstClr val="black">
                <a:alpha val="40000"/>
              </a:prstClr>
            </a:outerShdw>
          </a:effectLst>
          <a:scene3d>
            <a:camera prst="orthographicFront"/>
            <a:lightRig rig="threePt" dir="t"/>
          </a:scene3d>
          <a:sp3d>
            <a:bevelT/>
          </a:sp3d>
        </p:spPr>
      </p:pic>
      <p:grpSp>
        <p:nvGrpSpPr>
          <p:cNvPr id="5" name="グループ化 34"/>
          <p:cNvGrpSpPr/>
          <p:nvPr/>
        </p:nvGrpSpPr>
        <p:grpSpPr>
          <a:xfrm>
            <a:off x="5599260" y="4632794"/>
            <a:ext cx="3238382" cy="2030102"/>
            <a:chOff x="5599260" y="4632794"/>
            <a:chExt cx="3238382" cy="2030102"/>
          </a:xfrm>
        </p:grpSpPr>
        <p:pic>
          <p:nvPicPr>
            <p:cNvPr id="67" name="Picture 6" descr="C:\Documents and Settings\higuchit\デスクトップ\新しいフォルダ\BaBarDetectorPhoto_Courtesy_PeterGinterSLAC.jpg"/>
            <p:cNvPicPr>
              <a:picLocks noChangeAspect="1" noChangeArrowheads="1"/>
            </p:cNvPicPr>
            <p:nvPr/>
          </p:nvPicPr>
          <p:blipFill>
            <a:blip r:embed="rId10"/>
            <a:srcRect t="5967"/>
            <a:stretch>
              <a:fillRect/>
            </a:stretch>
          </p:blipFill>
          <p:spPr bwMode="auto">
            <a:xfrm>
              <a:off x="5599260" y="4632794"/>
              <a:ext cx="3238382" cy="2030102"/>
            </a:xfrm>
            <a:prstGeom prst="roundRect">
              <a:avLst>
                <a:gd name="adj" fmla="val 9406"/>
              </a:avLst>
            </a:prstGeom>
            <a:noFill/>
            <a:effectLst>
              <a:outerShdw blurRad="50800" dist="38100" dir="2700000" algn="tl" rotWithShape="0">
                <a:prstClr val="black">
                  <a:alpha val="40000"/>
                </a:prstClr>
              </a:outerShdw>
            </a:effectLst>
            <a:scene3d>
              <a:camera prst="orthographicFront"/>
              <a:lightRig rig="threePt" dir="t"/>
            </a:scene3d>
            <a:sp3d>
              <a:bevelT/>
            </a:sp3d>
          </p:spPr>
        </p:pic>
        <p:sp>
          <p:nvSpPr>
            <p:cNvPr id="68" name="Oval 11"/>
            <p:cNvSpPr>
              <a:spLocks noChangeArrowheads="1"/>
            </p:cNvSpPr>
            <p:nvPr/>
          </p:nvSpPr>
          <p:spPr bwMode="auto">
            <a:xfrm>
              <a:off x="6650400" y="5806066"/>
              <a:ext cx="201493" cy="564138"/>
            </a:xfrm>
            <a:prstGeom prst="ellipse">
              <a:avLst/>
            </a:prstGeom>
            <a:noFill/>
            <a:ln w="38100" algn="ctr">
              <a:solidFill>
                <a:srgbClr val="FF00FF"/>
              </a:solidFill>
              <a:round/>
              <a:headEnd/>
              <a:tailEnd/>
            </a:ln>
          </p:spPr>
          <p:txBody>
            <a:bodyPr wrap="none" anchor="ctr"/>
            <a:lstStyle/>
            <a:p>
              <a:endParaRPr lang="ja-JP" altLang="en-US">
                <a:solidFill>
                  <a:srgbClr val="000000"/>
                </a:solidFill>
              </a:endParaRPr>
            </a:p>
          </p:txBody>
        </p:sp>
      </p:grpSp>
      <p:pic>
        <p:nvPicPr>
          <p:cNvPr id="69" name="Picture 3" descr="KEKair2004-04M">
            <a:hlinkClick r:id="rId11"/>
          </p:cNvPr>
          <p:cNvPicPr>
            <a:picLocks noChangeAspect="1" noChangeArrowheads="1"/>
          </p:cNvPicPr>
          <p:nvPr/>
        </p:nvPicPr>
        <p:blipFill>
          <a:blip r:embed="rId12" cstate="print">
            <a:lum bright="22000" contrast="20000"/>
          </a:blip>
          <a:srcRect t="16322" r="7767" b="4227"/>
          <a:stretch>
            <a:fillRect/>
          </a:stretch>
        </p:blipFill>
        <p:spPr bwMode="auto">
          <a:xfrm>
            <a:off x="2206576" y="2285992"/>
            <a:ext cx="3206010" cy="2071702"/>
          </a:xfrm>
          <a:prstGeom prst="roundRect">
            <a:avLst>
              <a:gd name="adj" fmla="val 8085"/>
            </a:avLst>
          </a:prstGeom>
          <a:noFill/>
          <a:ln w="9525">
            <a:no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dissolve">
                                      <p:cBhvr>
                                        <p:cTn id="12" dur="500"/>
                                        <p:tgtEl>
                                          <p:spTgt spid="38"/>
                                        </p:tgtEl>
                                      </p:cBhvr>
                                    </p:animEffect>
                                  </p:childTnLst>
                                </p:cTn>
                              </p:par>
                              <p:par>
                                <p:cTn id="13" presetID="9"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dissolve">
                                      <p:cBhvr>
                                        <p:cTn id="15" dur="500"/>
                                        <p:tgtEl>
                                          <p:spTgt spid="37"/>
                                        </p:tgtEl>
                                      </p:cBhvr>
                                    </p:animEffect>
                                  </p:childTnLst>
                                </p:cTn>
                              </p:par>
                              <p:par>
                                <p:cTn id="16" presetID="9" presetClass="entr" presetSubtype="0" fill="hold" nodeType="with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dissolve">
                                      <p:cBhvr>
                                        <p:cTn id="18" dur="500"/>
                                        <p:tgtEl>
                                          <p:spTgt spid="39"/>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dissolve">
                                      <p:cBhvr>
                                        <p:cTn id="21" dur="500"/>
                                        <p:tgtEl>
                                          <p:spTgt spid="41"/>
                                        </p:tgtEl>
                                      </p:cBhvr>
                                    </p:animEffect>
                                  </p:childTnLst>
                                </p:cTn>
                              </p:par>
                              <p:par>
                                <p:cTn id="22" presetID="9" presetClass="entr" presetSubtype="0" fill="hold"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dissolve">
                                      <p:cBhvr>
                                        <p:cTn id="24" dur="500"/>
                                        <p:tgtEl>
                                          <p:spTgt spid="40"/>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dissolve">
                                      <p:cBhvr>
                                        <p:cTn id="27" dur="500"/>
                                        <p:tgtEl>
                                          <p:spTgt spid="42"/>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dissolve">
                                      <p:cBhvr>
                                        <p:cTn id="30" dur="500"/>
                                        <p:tgtEl>
                                          <p:spTgt spid="43"/>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dissolve">
                                      <p:cBhvr>
                                        <p:cTn id="33" dur="500"/>
                                        <p:tgtEl>
                                          <p:spTgt spid="44"/>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dissolve">
                                      <p:cBhvr>
                                        <p:cTn id="38" dur="500"/>
                                        <p:tgtEl>
                                          <p:spTgt spid="47"/>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dissolve">
                                      <p:cBhvr>
                                        <p:cTn id="41" dur="500"/>
                                        <p:tgtEl>
                                          <p:spTgt spid="46"/>
                                        </p:tgtEl>
                                      </p:cBhvr>
                                    </p:animEffect>
                                  </p:childTnLst>
                                </p:cTn>
                              </p:par>
                              <p:par>
                                <p:cTn id="42" presetID="9" presetClass="entr" presetSubtype="0"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dissolve">
                                      <p:cBhvr>
                                        <p:cTn id="44" dur="500"/>
                                        <p:tgtEl>
                                          <p:spTgt spid="45"/>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dissolve">
                                      <p:cBhvr>
                                        <p:cTn id="47" dur="500"/>
                                        <p:tgtEl>
                                          <p:spTgt spid="48"/>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49"/>
                                        </p:tgtEl>
                                        <p:attrNameLst>
                                          <p:attrName>style.visibility</p:attrName>
                                        </p:attrNameLst>
                                      </p:cBhvr>
                                      <p:to>
                                        <p:strVal val="visible"/>
                                      </p:to>
                                    </p:set>
                                    <p:animEffect transition="in" filter="dissolve">
                                      <p:cBhvr>
                                        <p:cTn id="50" dur="500"/>
                                        <p:tgtEl>
                                          <p:spTgt spid="49"/>
                                        </p:tgtEl>
                                      </p:cBhvr>
                                    </p:animEffect>
                                  </p:childTnLst>
                                </p:cTn>
                              </p:par>
                              <p:par>
                                <p:cTn id="51" presetID="9" presetClass="entr" presetSubtype="0" fill="hold" nodeType="withEffect">
                                  <p:stCondLst>
                                    <p:cond delay="0"/>
                                  </p:stCondLst>
                                  <p:childTnLst>
                                    <p:set>
                                      <p:cBhvr>
                                        <p:cTn id="52" dur="1" fill="hold">
                                          <p:stCondLst>
                                            <p:cond delay="0"/>
                                          </p:stCondLst>
                                        </p:cTn>
                                        <p:tgtEl>
                                          <p:spTgt spid="65"/>
                                        </p:tgtEl>
                                        <p:attrNameLst>
                                          <p:attrName>style.visibility</p:attrName>
                                        </p:attrNameLst>
                                      </p:cBhvr>
                                      <p:to>
                                        <p:strVal val="visible"/>
                                      </p:to>
                                    </p:set>
                                    <p:animEffect transition="in" filter="dissolve">
                                      <p:cBhvr>
                                        <p:cTn id="53" dur="500"/>
                                        <p:tgtEl>
                                          <p:spTgt spid="65"/>
                                        </p:tgtEl>
                                      </p:cBhvr>
                                    </p:animEffect>
                                  </p:childTnLst>
                                </p:cTn>
                              </p:par>
                              <p:par>
                                <p:cTn id="54" presetID="9" presetClass="entr" presetSubtype="0" fill="hold" nodeType="withEffect">
                                  <p:stCondLst>
                                    <p:cond delay="0"/>
                                  </p:stCondLst>
                                  <p:childTnLst>
                                    <p:set>
                                      <p:cBhvr>
                                        <p:cTn id="55" dur="1" fill="hold">
                                          <p:stCondLst>
                                            <p:cond delay="0"/>
                                          </p:stCondLst>
                                        </p:cTn>
                                        <p:tgtEl>
                                          <p:spTgt spid="69"/>
                                        </p:tgtEl>
                                        <p:attrNameLst>
                                          <p:attrName>style.visibility</p:attrName>
                                        </p:attrNameLst>
                                      </p:cBhvr>
                                      <p:to>
                                        <p:strVal val="visible"/>
                                      </p:to>
                                    </p:set>
                                    <p:animEffect transition="in" filter="dissolve">
                                      <p:cBhvr>
                                        <p:cTn id="56" dur="500"/>
                                        <p:tgtEl>
                                          <p:spTgt spid="69"/>
                                        </p:tgtEl>
                                      </p:cBhvr>
                                    </p:animEffect>
                                  </p:childTnLst>
                                </p:cTn>
                              </p:par>
                              <p:par>
                                <p:cTn id="57" presetID="9" presetClass="entr" presetSubtype="0" fill="hold" nodeType="with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dissolve">
                                      <p:cBhvr>
                                        <p:cTn id="59" dur="500"/>
                                        <p:tgtEl>
                                          <p:spTgt spid="4"/>
                                        </p:tgtEl>
                                      </p:cBhvr>
                                    </p:animEffect>
                                  </p:childTnLst>
                                </p:cTn>
                              </p:par>
                              <p:par>
                                <p:cTn id="60" presetID="9" presetClass="entr" presetSubtype="0" fill="hold" nodeType="with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dissolve">
                                      <p:cBhvr>
                                        <p:cTn id="6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P spid="44" grpId="0"/>
      <p:bldP spid="46" grpId="0"/>
      <p:bldP spid="47" grpId="0"/>
      <p:bldP spid="48" grpId="0"/>
      <p:bldP spid="4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sz="4000" dirty="0" err="1" smtClean="0"/>
              <a:t>Unitarity</a:t>
            </a:r>
            <a:r>
              <a:rPr lang="en-US" sz="4000" dirty="0" smtClean="0"/>
              <a:t> triangle measurements</a:t>
            </a:r>
            <a:endParaRPr lang="en-US" sz="4000" dirty="0"/>
          </a:p>
        </p:txBody>
      </p:sp>
      <p:pic>
        <p:nvPicPr>
          <p:cNvPr id="991234" name="Picture 2"/>
          <p:cNvPicPr>
            <a:picLocks noChangeAspect="1" noChangeArrowheads="1"/>
          </p:cNvPicPr>
          <p:nvPr/>
        </p:nvPicPr>
        <p:blipFill>
          <a:blip r:embed="rId2"/>
          <a:srcRect/>
          <a:stretch>
            <a:fillRect/>
          </a:stretch>
        </p:blipFill>
        <p:spPr bwMode="auto">
          <a:xfrm>
            <a:off x="381000" y="1524000"/>
            <a:ext cx="8496300" cy="468385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9186" name="Picture 2"/>
          <p:cNvPicPr>
            <a:picLocks noChangeAspect="1" noChangeArrowheads="1"/>
          </p:cNvPicPr>
          <p:nvPr/>
        </p:nvPicPr>
        <p:blipFill>
          <a:blip r:embed="rId2"/>
          <a:srcRect b="6479"/>
          <a:stretch>
            <a:fillRect/>
          </a:stretch>
        </p:blipFill>
        <p:spPr bwMode="auto">
          <a:xfrm>
            <a:off x="-14142" y="190500"/>
            <a:ext cx="9158142" cy="6057297"/>
          </a:xfrm>
          <a:prstGeom prst="rect">
            <a:avLst/>
          </a:prstGeom>
          <a:noFill/>
          <a:ln w="9525">
            <a:noFill/>
            <a:miter lim="800000"/>
            <a:headEnd/>
            <a:tailEnd/>
          </a:ln>
          <a:effectLst/>
        </p:spPr>
      </p:pic>
      <p:pic>
        <p:nvPicPr>
          <p:cNvPr id="989187" name="Picture 3"/>
          <p:cNvPicPr>
            <a:picLocks noChangeAspect="1" noChangeArrowheads="1"/>
          </p:cNvPicPr>
          <p:nvPr/>
        </p:nvPicPr>
        <p:blipFill>
          <a:blip r:embed="rId3"/>
          <a:srcRect/>
          <a:stretch>
            <a:fillRect/>
          </a:stretch>
        </p:blipFill>
        <p:spPr bwMode="auto">
          <a:xfrm>
            <a:off x="762000" y="3848100"/>
            <a:ext cx="3924300" cy="241194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0"/>
          <p:cNvSpPr/>
          <p:nvPr/>
        </p:nvSpPr>
        <p:spPr>
          <a:xfrm>
            <a:off x="6588125" y="6351588"/>
            <a:ext cx="2087563" cy="458787"/>
          </a:xfrm>
          <a:prstGeom prst="rect">
            <a:avLst/>
          </a:prstGeom>
          <a:solidFill>
            <a:schemeClr val="bg1"/>
          </a:solidFill>
        </p:spPr>
        <p:txBody>
          <a:bodyPr wrap="none" anchor="ctr">
            <a:spAutoFit/>
          </a:bodyPr>
          <a:lstStyle/>
          <a:p>
            <a:pPr algn="ctr"/>
            <a:endParaRPr kumimoji="1" lang="sl-SI">
              <a:solidFill>
                <a:srgbClr val="3333CC"/>
              </a:solidFill>
              <a:latin typeface="Tahoma" pitchFamily="34" charset="0"/>
              <a:ea typeface="MS PGothic" pitchFamily="50" charset="-128"/>
            </a:endParaRPr>
          </a:p>
        </p:txBody>
      </p:sp>
      <p:sp>
        <p:nvSpPr>
          <p:cNvPr id="4" name="Title 1"/>
          <p:cNvSpPr txBox="1">
            <a:spLocks/>
          </p:cNvSpPr>
          <p:nvPr/>
        </p:nvSpPr>
        <p:spPr bwMode="auto">
          <a:xfrm>
            <a:off x="923924" y="74613"/>
            <a:ext cx="7648575"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sl-SI" altLang="ja-JP" sz="4800" b="1" i="0" u="none" strike="noStrike" kern="0" cap="none" spc="0" normalizeH="0" baseline="0" noProof="0" dirty="0" smtClean="0">
                <a:ln>
                  <a:noFill/>
                </a:ln>
                <a:solidFill>
                  <a:srgbClr val="000066"/>
                </a:solidFill>
                <a:effectLst/>
                <a:uLnTx/>
                <a:uFillTx/>
                <a:latin typeface="Symbol" pitchFamily="18" charset="2"/>
                <a:ea typeface="MS PGothic" pitchFamily="50" charset="-128"/>
                <a:cs typeface="Arial" pitchFamily="34" charset="0"/>
              </a:rPr>
              <a:t>f</a:t>
            </a:r>
            <a:r>
              <a:rPr kumimoji="1" lang="sl-SI" altLang="ja-JP" sz="4800" b="1" i="0" u="none" strike="noStrike" kern="0" cap="none" spc="0" normalizeH="0" baseline="-25000" noProof="0" dirty="0" smtClean="0">
                <a:ln>
                  <a:noFill/>
                </a:ln>
                <a:solidFill>
                  <a:srgbClr val="000066"/>
                </a:solidFill>
                <a:effectLst/>
                <a:uLnTx/>
                <a:uFillTx/>
                <a:latin typeface="Calibri" pitchFamily="34" charset="0"/>
                <a:ea typeface="MS PGothic" pitchFamily="50" charset="-128"/>
                <a:cs typeface="Arial" pitchFamily="34" charset="0"/>
              </a:rPr>
              <a:t>3 </a:t>
            </a:r>
            <a:r>
              <a:rPr kumimoji="1" lang="sl-SI" altLang="ja-JP" sz="4800" b="1" i="0" u="none" strike="noStrike" kern="0" cap="none" spc="0" normalizeH="0" baseline="0" noProof="0" dirty="0" smtClean="0">
                <a:ln>
                  <a:noFill/>
                </a:ln>
                <a:solidFill>
                  <a:srgbClr val="000066"/>
                </a:solidFill>
                <a:effectLst/>
                <a:uLnTx/>
                <a:uFillTx/>
                <a:latin typeface="Calibri" pitchFamily="34" charset="0"/>
                <a:ea typeface="MS PGothic" pitchFamily="50" charset="-128"/>
                <a:cs typeface="Arial" pitchFamily="34" charset="0"/>
              </a:rPr>
              <a:t>(=</a:t>
            </a:r>
            <a:r>
              <a:rPr kumimoji="1" lang="sl-SI" altLang="ja-JP" sz="4800" b="1" i="0" u="none" strike="noStrike" kern="0" cap="none" spc="0" normalizeH="0" baseline="0" noProof="0" dirty="0" smtClean="0">
                <a:ln>
                  <a:noFill/>
                </a:ln>
                <a:solidFill>
                  <a:srgbClr val="000066"/>
                </a:solidFill>
                <a:effectLst/>
                <a:uLnTx/>
                <a:uFillTx/>
                <a:latin typeface="Symbol" pitchFamily="18" charset="2"/>
                <a:ea typeface="MS PGothic" pitchFamily="50" charset="-128"/>
                <a:cs typeface="Arial" pitchFamily="34" charset="0"/>
              </a:rPr>
              <a:t>g</a:t>
            </a:r>
            <a:r>
              <a:rPr kumimoji="1" lang="sl-SI" altLang="ja-JP" sz="4800" b="1" i="0" u="none" strike="noStrike" kern="0" cap="none" spc="0" normalizeH="0" baseline="0" noProof="0" dirty="0" smtClean="0">
                <a:ln>
                  <a:noFill/>
                </a:ln>
                <a:solidFill>
                  <a:srgbClr val="000066"/>
                </a:solidFill>
                <a:effectLst/>
                <a:uLnTx/>
                <a:uFillTx/>
                <a:latin typeface="Calibri" pitchFamily="34" charset="0"/>
                <a:ea typeface="MS PGothic" pitchFamily="50" charset="-128"/>
                <a:cs typeface="Arial" pitchFamily="34" charset="0"/>
              </a:rPr>
              <a:t>) with Dalitz analysis </a:t>
            </a:r>
            <a:endParaRPr kumimoji="1" lang="sl-SI" sz="4800" b="1" i="0" u="none" strike="noStrike" kern="0" cap="none" spc="0" normalizeH="0" baseline="0" noProof="0" dirty="0" smtClean="0">
              <a:ln>
                <a:noFill/>
              </a:ln>
              <a:solidFill>
                <a:srgbClr val="000066"/>
              </a:solidFill>
              <a:effectLst/>
              <a:uLnTx/>
              <a:uFillTx/>
              <a:latin typeface="Calibri" pitchFamily="34" charset="0"/>
              <a:ea typeface="ＭＳ Ｐゴシック" pitchFamily="50" charset="-128"/>
              <a:cs typeface="Arial" pitchFamily="34" charset="0"/>
            </a:endParaRPr>
          </a:p>
        </p:txBody>
      </p:sp>
      <p:pic>
        <p:nvPicPr>
          <p:cNvPr id="5" name="Picture 3" descr="belle_rhoeta_large_global_Vub.png"/>
          <p:cNvPicPr>
            <a:picLocks noChangeAspect="1"/>
          </p:cNvPicPr>
          <p:nvPr/>
        </p:nvPicPr>
        <p:blipFill>
          <a:blip r:embed="rId2"/>
          <a:srcRect/>
          <a:stretch>
            <a:fillRect/>
          </a:stretch>
        </p:blipFill>
        <p:spPr bwMode="auto">
          <a:xfrm>
            <a:off x="33338" y="1844675"/>
            <a:ext cx="2882900" cy="2876550"/>
          </a:xfrm>
          <a:prstGeom prst="rect">
            <a:avLst/>
          </a:prstGeom>
          <a:noFill/>
          <a:ln w="9525">
            <a:noFill/>
            <a:miter lim="800000"/>
            <a:headEnd/>
            <a:tailEnd/>
          </a:ln>
        </p:spPr>
      </p:pic>
      <p:pic>
        <p:nvPicPr>
          <p:cNvPr id="6" name="Picture 4" descr="phi3_1.jpg"/>
          <p:cNvPicPr>
            <a:picLocks noChangeAspect="1"/>
          </p:cNvPicPr>
          <p:nvPr/>
        </p:nvPicPr>
        <p:blipFill>
          <a:blip r:embed="rId3"/>
          <a:srcRect/>
          <a:stretch>
            <a:fillRect/>
          </a:stretch>
        </p:blipFill>
        <p:spPr bwMode="auto">
          <a:xfrm>
            <a:off x="2695575" y="4292600"/>
            <a:ext cx="6340475" cy="1668463"/>
          </a:xfrm>
          <a:prstGeom prst="rect">
            <a:avLst/>
          </a:prstGeom>
          <a:noFill/>
          <a:ln w="9525">
            <a:noFill/>
            <a:miter lim="800000"/>
            <a:headEnd/>
            <a:tailEnd/>
          </a:ln>
        </p:spPr>
      </p:pic>
      <p:sp>
        <p:nvSpPr>
          <p:cNvPr id="7" name="TextBox 5"/>
          <p:cNvSpPr txBox="1">
            <a:spLocks noChangeArrowheads="1"/>
          </p:cNvSpPr>
          <p:nvPr/>
        </p:nvSpPr>
        <p:spPr bwMode="auto">
          <a:xfrm>
            <a:off x="352425" y="908050"/>
            <a:ext cx="3642344" cy="4832092"/>
          </a:xfrm>
          <a:prstGeom prst="rect">
            <a:avLst/>
          </a:prstGeom>
          <a:noFill/>
          <a:ln w="9525">
            <a:noFill/>
            <a:miter lim="800000"/>
            <a:headEnd/>
            <a:tailEnd/>
          </a:ln>
        </p:spPr>
        <p:txBody>
          <a:bodyPr wrap="none">
            <a:spAutoFit/>
          </a:bodyPr>
          <a:lstStyle/>
          <a:p>
            <a:endParaRPr lang="en-US" dirty="0" smtClean="0">
              <a:solidFill>
                <a:srgbClr val="000000"/>
              </a:solidFill>
              <a:latin typeface="Arial" pitchFamily="34" charset="0"/>
            </a:endParaRPr>
          </a:p>
          <a:p>
            <a:r>
              <a:rPr lang="sl-SI" dirty="0" smtClean="0">
                <a:solidFill>
                  <a:srgbClr val="000000"/>
                </a:solidFill>
                <a:latin typeface="Arial" pitchFamily="34" charset="0"/>
              </a:rPr>
              <a:t>GGSZ </a:t>
            </a:r>
            <a:r>
              <a:rPr lang="sl-SI" dirty="0">
                <a:solidFill>
                  <a:srgbClr val="000000"/>
                </a:solidFill>
                <a:latin typeface="Arial" pitchFamily="34" charset="0"/>
              </a:rPr>
              <a:t>method: </a:t>
            </a:r>
            <a:r>
              <a:rPr lang="sl-SI" sz="2000" dirty="0">
                <a:solidFill>
                  <a:srgbClr val="000000"/>
                </a:solidFill>
                <a:latin typeface="Arial" pitchFamily="34" charset="0"/>
              </a:rPr>
              <a:t> </a:t>
            </a:r>
          </a:p>
          <a:p>
            <a:r>
              <a:rPr lang="sl-SI" sz="1800" dirty="0">
                <a:solidFill>
                  <a:srgbClr val="000000"/>
                </a:solidFill>
                <a:latin typeface="Arial" pitchFamily="34" charset="0"/>
              </a:rPr>
              <a:t>The best way to </a:t>
            </a:r>
          </a:p>
          <a:p>
            <a:r>
              <a:rPr lang="sl-SI" sz="1800" dirty="0">
                <a:solidFill>
                  <a:srgbClr val="000000"/>
                </a:solidFill>
                <a:latin typeface="Arial" pitchFamily="34" charset="0"/>
              </a:rPr>
              <a:t>measure</a:t>
            </a:r>
            <a:r>
              <a:rPr kumimoji="1" lang="sl-SI" altLang="ja-JP" sz="1800" b="1" dirty="0">
                <a:ea typeface="MS PGothic" pitchFamily="50" charset="-128"/>
              </a:rPr>
              <a:t> </a:t>
            </a:r>
            <a:r>
              <a:rPr kumimoji="1" lang="sl-SI" altLang="ja-JP" sz="1800" b="1" dirty="0">
                <a:latin typeface="Symbol" pitchFamily="18" charset="2"/>
                <a:ea typeface="MS PGothic" pitchFamily="50" charset="-128"/>
              </a:rPr>
              <a:t>f</a:t>
            </a:r>
            <a:r>
              <a:rPr kumimoji="1" lang="sl-SI" altLang="ja-JP" sz="1800" baseline="-25000" dirty="0">
                <a:ea typeface="MS PGothic" pitchFamily="50" charset="-128"/>
              </a:rPr>
              <a:t>3</a:t>
            </a:r>
            <a:r>
              <a:rPr lang="sl-SI" sz="1800" dirty="0">
                <a:solidFill>
                  <a:srgbClr val="000000"/>
                </a:solidFill>
                <a:latin typeface="Arial" pitchFamily="34" charset="0"/>
              </a:rPr>
              <a:t> </a:t>
            </a:r>
          </a:p>
          <a:p>
            <a:endParaRPr lang="sl-SI" sz="1800" dirty="0">
              <a:solidFill>
                <a:srgbClr val="000000"/>
              </a:solidFill>
              <a:latin typeface="Arial" pitchFamily="34" charset="0"/>
            </a:endParaRPr>
          </a:p>
          <a:p>
            <a:endParaRPr lang="sl-SI" sz="1800" dirty="0">
              <a:solidFill>
                <a:srgbClr val="000000"/>
              </a:solidFill>
              <a:latin typeface="Arial" pitchFamily="34" charset="0"/>
            </a:endParaRPr>
          </a:p>
          <a:p>
            <a:endParaRPr lang="sl-SI" sz="1800" dirty="0">
              <a:solidFill>
                <a:srgbClr val="000000"/>
              </a:solidFill>
              <a:latin typeface="Arial" pitchFamily="34" charset="0"/>
            </a:endParaRPr>
          </a:p>
          <a:p>
            <a:endParaRPr lang="sl-SI" sz="1800" dirty="0">
              <a:solidFill>
                <a:srgbClr val="000000"/>
              </a:solidFill>
              <a:latin typeface="Arial" pitchFamily="34" charset="0"/>
            </a:endParaRPr>
          </a:p>
          <a:p>
            <a:endParaRPr lang="sl-SI" sz="1800" dirty="0">
              <a:solidFill>
                <a:srgbClr val="000000"/>
              </a:solidFill>
              <a:latin typeface="Arial" pitchFamily="34" charset="0"/>
            </a:endParaRPr>
          </a:p>
          <a:p>
            <a:endParaRPr lang="sl-SI" sz="1800" dirty="0">
              <a:solidFill>
                <a:srgbClr val="000000"/>
              </a:solidFill>
              <a:latin typeface="Arial" pitchFamily="34" charset="0"/>
            </a:endParaRPr>
          </a:p>
          <a:p>
            <a:endParaRPr lang="sl-SI" sz="1800" dirty="0">
              <a:solidFill>
                <a:srgbClr val="000000"/>
              </a:solidFill>
              <a:latin typeface="Arial" pitchFamily="34" charset="0"/>
            </a:endParaRPr>
          </a:p>
          <a:p>
            <a:endParaRPr lang="sl-SI" sz="1800" dirty="0">
              <a:solidFill>
                <a:srgbClr val="000000"/>
              </a:solidFill>
              <a:latin typeface="Arial" pitchFamily="34" charset="0"/>
            </a:endParaRPr>
          </a:p>
          <a:p>
            <a:endParaRPr lang="sl-SI" sz="1800" dirty="0">
              <a:solidFill>
                <a:srgbClr val="000000"/>
              </a:solidFill>
              <a:latin typeface="Arial" pitchFamily="34" charset="0"/>
            </a:endParaRPr>
          </a:p>
          <a:p>
            <a:endParaRPr lang="sl-SI" sz="1800" dirty="0">
              <a:solidFill>
                <a:srgbClr val="000000"/>
              </a:solidFill>
              <a:latin typeface="Arial" pitchFamily="34" charset="0"/>
            </a:endParaRPr>
          </a:p>
          <a:p>
            <a:r>
              <a:rPr lang="sl-SI" sz="1800" dirty="0">
                <a:solidFill>
                  <a:srgbClr val="000000"/>
                </a:solidFill>
                <a:latin typeface="Arial" pitchFamily="34" charset="0"/>
              </a:rPr>
              <a:t>model dependent description of </a:t>
            </a:r>
            <a:r>
              <a:rPr lang="sl-SI" sz="1800" i="1" dirty="0">
                <a:solidFill>
                  <a:srgbClr val="000000"/>
                </a:solidFill>
                <a:latin typeface="Arial" pitchFamily="34" charset="0"/>
              </a:rPr>
              <a:t>f</a:t>
            </a:r>
            <a:r>
              <a:rPr lang="sl-SI" sz="1800" i="1" baseline="-25000" dirty="0">
                <a:solidFill>
                  <a:srgbClr val="000000"/>
                </a:solidFill>
                <a:latin typeface="Arial" pitchFamily="34" charset="0"/>
              </a:rPr>
              <a:t>D</a:t>
            </a:r>
            <a:endParaRPr lang="sl-SI" sz="1800" dirty="0">
              <a:solidFill>
                <a:srgbClr val="000000"/>
              </a:solidFill>
              <a:latin typeface="Arial" pitchFamily="34" charset="0"/>
              <a:sym typeface="Symbol" pitchFamily="18" charset="2"/>
            </a:endParaRPr>
          </a:p>
          <a:p>
            <a:r>
              <a:rPr lang="sl-SI" sz="1800" dirty="0">
                <a:solidFill>
                  <a:srgbClr val="000000"/>
                </a:solidFill>
                <a:latin typeface="Arial" pitchFamily="34" charset="0"/>
                <a:sym typeface="Symbol" pitchFamily="18" charset="2"/>
              </a:rPr>
              <a:t>using continuum D* data </a:t>
            </a:r>
            <a:endParaRPr lang="sl-SI" sz="1800" dirty="0">
              <a:solidFill>
                <a:srgbClr val="000000"/>
              </a:solidFill>
              <a:latin typeface="Arial" pitchFamily="34" charset="0"/>
            </a:endParaRPr>
          </a:p>
          <a:p>
            <a:r>
              <a:rPr lang="sl-SI" sz="1800" dirty="0">
                <a:solidFill>
                  <a:srgbClr val="000000"/>
                </a:solidFill>
                <a:latin typeface="Arial" pitchFamily="34" charset="0"/>
              </a:rPr>
              <a:t>systematic uncertainty</a:t>
            </a:r>
          </a:p>
        </p:txBody>
      </p:sp>
      <p:grpSp>
        <p:nvGrpSpPr>
          <p:cNvPr id="8" name="Group 7"/>
          <p:cNvGrpSpPr>
            <a:grpSpLocks/>
          </p:cNvGrpSpPr>
          <p:nvPr/>
        </p:nvGrpSpPr>
        <p:grpSpPr bwMode="auto">
          <a:xfrm>
            <a:off x="2892425" y="1185863"/>
            <a:ext cx="6284913" cy="2579687"/>
            <a:chOff x="2858830" y="915266"/>
            <a:chExt cx="6285170" cy="2580289"/>
          </a:xfrm>
        </p:grpSpPr>
        <p:pic>
          <p:nvPicPr>
            <p:cNvPr id="9" name="Picture 8" descr="ads1.jpg"/>
            <p:cNvPicPr>
              <a:picLocks noChangeAspect="1"/>
            </p:cNvPicPr>
            <p:nvPr/>
          </p:nvPicPr>
          <p:blipFill>
            <a:blip r:embed="rId4"/>
            <a:srcRect/>
            <a:stretch>
              <a:fillRect/>
            </a:stretch>
          </p:blipFill>
          <p:spPr bwMode="auto">
            <a:xfrm>
              <a:off x="2858830" y="915266"/>
              <a:ext cx="6285170" cy="2383519"/>
            </a:xfrm>
            <a:prstGeom prst="rect">
              <a:avLst/>
            </a:prstGeom>
            <a:noFill/>
            <a:ln w="9525">
              <a:noFill/>
              <a:miter lim="800000"/>
              <a:headEnd/>
              <a:tailEnd/>
            </a:ln>
          </p:spPr>
        </p:pic>
        <p:sp>
          <p:nvSpPr>
            <p:cNvPr id="10" name="Rectangle 9"/>
            <p:cNvSpPr>
              <a:spLocks noChangeArrowheads="1"/>
            </p:cNvSpPr>
            <p:nvPr/>
          </p:nvSpPr>
          <p:spPr bwMode="auto">
            <a:xfrm>
              <a:off x="6342927" y="972274"/>
              <a:ext cx="2801073" cy="2523281"/>
            </a:xfrm>
            <a:prstGeom prst="rect">
              <a:avLst/>
            </a:prstGeom>
            <a:solidFill>
              <a:schemeClr val="bg1"/>
            </a:solidFill>
            <a:ln w="28575" algn="ctr">
              <a:noFill/>
              <a:round/>
              <a:headEnd/>
              <a:tailEnd/>
            </a:ln>
          </p:spPr>
          <p:txBody>
            <a:bodyPr/>
            <a:lstStyle/>
            <a:p>
              <a:endParaRPr lang="sl-SI" sz="1800">
                <a:solidFill>
                  <a:srgbClr val="3333CC"/>
                </a:solidFill>
                <a:latin typeface="Arial" pitchFamily="34" charset="0"/>
              </a:endParaRPr>
            </a:p>
          </p:txBody>
        </p:sp>
      </p:grpSp>
      <p:sp>
        <p:nvSpPr>
          <p:cNvPr id="11" name="TextBox 10"/>
          <p:cNvSpPr txBox="1">
            <a:spLocks noChangeArrowheads="1"/>
          </p:cNvSpPr>
          <p:nvPr/>
        </p:nvSpPr>
        <p:spPr bwMode="auto">
          <a:xfrm>
            <a:off x="6932613" y="2133600"/>
            <a:ext cx="1476686" cy="369332"/>
          </a:xfrm>
          <a:prstGeom prst="rect">
            <a:avLst/>
          </a:prstGeom>
          <a:noFill/>
          <a:ln w="9525">
            <a:noFill/>
            <a:miter lim="800000"/>
            <a:headEnd/>
            <a:tailEnd/>
          </a:ln>
        </p:spPr>
        <p:txBody>
          <a:bodyPr wrap="none">
            <a:spAutoFit/>
          </a:bodyPr>
          <a:lstStyle/>
          <a:p>
            <a:r>
              <a:rPr lang="sl-SI" sz="1800" dirty="0">
                <a:solidFill>
                  <a:srgbClr val="000000"/>
                </a:solidFill>
                <a:latin typeface="Arial" pitchFamily="34" charset="0"/>
              </a:rPr>
              <a:t>D</a:t>
            </a:r>
            <a:r>
              <a:rPr lang="sl-SI" sz="1800" baseline="30000" dirty="0">
                <a:solidFill>
                  <a:srgbClr val="000000"/>
                </a:solidFill>
                <a:latin typeface="Arial" pitchFamily="34" charset="0"/>
              </a:rPr>
              <a:t>0</a:t>
            </a:r>
            <a:r>
              <a:rPr lang="sl-SI" sz="1800" dirty="0">
                <a:solidFill>
                  <a:srgbClr val="000000"/>
                </a:solidFill>
                <a:latin typeface="Arial" pitchFamily="34" charset="0"/>
              </a:rPr>
              <a:t> → K</a:t>
            </a:r>
            <a:r>
              <a:rPr lang="sl-SI" sz="1800" baseline="-25000" dirty="0">
                <a:solidFill>
                  <a:srgbClr val="000000"/>
                </a:solidFill>
                <a:latin typeface="Arial" pitchFamily="34" charset="0"/>
              </a:rPr>
              <a:t>S</a:t>
            </a:r>
            <a:r>
              <a:rPr lang="sl-SI" sz="1800" dirty="0">
                <a:solidFill>
                  <a:srgbClr val="000000"/>
                </a:solidFill>
                <a:latin typeface="Symbol" pitchFamily="18" charset="2"/>
              </a:rPr>
              <a:t>p</a:t>
            </a:r>
            <a:r>
              <a:rPr lang="sl-SI" sz="1800" baseline="30000" dirty="0">
                <a:solidFill>
                  <a:srgbClr val="000000"/>
                </a:solidFill>
                <a:latin typeface="Arial" pitchFamily="34" charset="0"/>
              </a:rPr>
              <a:t>+</a:t>
            </a:r>
            <a:r>
              <a:rPr lang="sl-SI" sz="1800" dirty="0">
                <a:solidFill>
                  <a:srgbClr val="000000"/>
                </a:solidFill>
                <a:latin typeface="Symbol" pitchFamily="18" charset="2"/>
              </a:rPr>
              <a:t>p</a:t>
            </a:r>
            <a:r>
              <a:rPr lang="sl-SI" sz="1800" baseline="30000" dirty="0">
                <a:solidFill>
                  <a:srgbClr val="000000"/>
                </a:solidFill>
                <a:latin typeface="Arial" pitchFamily="34" charset="0"/>
              </a:rPr>
              <a:t>-</a:t>
            </a:r>
            <a:endParaRPr lang="en-US" sz="1800" baseline="30000" dirty="0">
              <a:solidFill>
                <a:srgbClr val="000000"/>
              </a:solidFill>
              <a:latin typeface="Arial" pitchFamily="34" charset="0"/>
            </a:endParaRPr>
          </a:p>
        </p:txBody>
      </p:sp>
      <p:grpSp>
        <p:nvGrpSpPr>
          <p:cNvPr id="12" name="Group 11"/>
          <p:cNvGrpSpPr>
            <a:grpSpLocks/>
          </p:cNvGrpSpPr>
          <p:nvPr/>
        </p:nvGrpSpPr>
        <p:grpSpPr bwMode="auto">
          <a:xfrm>
            <a:off x="6851650" y="1984375"/>
            <a:ext cx="501650" cy="306388"/>
            <a:chOff x="4039565" y="4629873"/>
            <a:chExt cx="502061" cy="307777"/>
          </a:xfrm>
        </p:grpSpPr>
        <p:cxnSp>
          <p:nvCxnSpPr>
            <p:cNvPr id="13" name="Straight Connector 12"/>
            <p:cNvCxnSpPr>
              <a:cxnSpLocks noChangeShapeType="1"/>
            </p:cNvCxnSpPr>
            <p:nvPr/>
          </p:nvCxnSpPr>
          <p:spPr bwMode="auto">
            <a:xfrm>
              <a:off x="4201611" y="4803494"/>
              <a:ext cx="173620" cy="1588"/>
            </a:xfrm>
            <a:prstGeom prst="line">
              <a:avLst/>
            </a:prstGeom>
            <a:noFill/>
            <a:ln w="19050" algn="ctr">
              <a:solidFill>
                <a:schemeClr val="tx1"/>
              </a:solidFill>
              <a:round/>
              <a:headEnd/>
              <a:tailEnd/>
            </a:ln>
          </p:spPr>
        </p:cxnSp>
        <p:sp>
          <p:nvSpPr>
            <p:cNvPr id="14" name="TextBox 13"/>
            <p:cNvSpPr txBox="1">
              <a:spLocks noChangeArrowheads="1"/>
            </p:cNvSpPr>
            <p:nvPr/>
          </p:nvSpPr>
          <p:spPr bwMode="auto">
            <a:xfrm>
              <a:off x="4039565" y="4629873"/>
              <a:ext cx="502061" cy="307777"/>
            </a:xfrm>
            <a:prstGeom prst="rect">
              <a:avLst/>
            </a:prstGeom>
            <a:noFill/>
            <a:ln w="9525">
              <a:noFill/>
              <a:miter lim="800000"/>
              <a:headEnd/>
              <a:tailEnd/>
            </a:ln>
          </p:spPr>
          <p:txBody>
            <a:bodyPr wrap="none">
              <a:spAutoFit/>
            </a:bodyPr>
            <a:lstStyle/>
            <a:p>
              <a:r>
                <a:rPr lang="sl-SI" sz="1400">
                  <a:solidFill>
                    <a:srgbClr val="000000"/>
                  </a:solidFill>
                  <a:latin typeface="Arial" pitchFamily="34" charset="0"/>
                </a:rPr>
                <a:t>(    )</a:t>
              </a:r>
              <a:endParaRPr lang="en-US" sz="1400">
                <a:solidFill>
                  <a:srgbClr val="000000"/>
                </a:solidFill>
                <a:latin typeface="Arial" pitchFamily="34" charset="0"/>
              </a:endParaRPr>
            </a:p>
          </p:txBody>
        </p:sp>
      </p:grpSp>
      <p:sp>
        <p:nvSpPr>
          <p:cNvPr id="15" name="TextBox 14"/>
          <p:cNvSpPr txBox="1">
            <a:spLocks noChangeArrowheads="1"/>
          </p:cNvSpPr>
          <p:nvPr/>
        </p:nvSpPr>
        <p:spPr bwMode="auto">
          <a:xfrm>
            <a:off x="4929188" y="3679825"/>
            <a:ext cx="3963987" cy="369888"/>
          </a:xfrm>
          <a:prstGeom prst="rect">
            <a:avLst/>
          </a:prstGeom>
          <a:noFill/>
          <a:ln w="9525">
            <a:noFill/>
            <a:miter lim="800000"/>
            <a:headEnd/>
            <a:tailEnd/>
          </a:ln>
        </p:spPr>
        <p:txBody>
          <a:bodyPr wrap="none">
            <a:spAutoFit/>
          </a:bodyPr>
          <a:lstStyle/>
          <a:p>
            <a:r>
              <a:rPr lang="sl-SI" sz="1800" dirty="0">
                <a:solidFill>
                  <a:srgbClr val="000000"/>
                </a:solidFill>
                <a:latin typeface="Arial" pitchFamily="34" charset="0"/>
              </a:rPr>
              <a:t>3-body D</a:t>
            </a:r>
            <a:r>
              <a:rPr lang="sl-SI" sz="1800" baseline="30000" dirty="0">
                <a:solidFill>
                  <a:srgbClr val="000000"/>
                </a:solidFill>
                <a:latin typeface="Arial" pitchFamily="34" charset="0"/>
              </a:rPr>
              <a:t>0</a:t>
            </a:r>
            <a:r>
              <a:rPr lang="sl-SI" sz="1800" dirty="0">
                <a:solidFill>
                  <a:srgbClr val="000000"/>
                </a:solidFill>
                <a:latin typeface="Arial" pitchFamily="34" charset="0"/>
              </a:rPr>
              <a:t> → K</a:t>
            </a:r>
            <a:r>
              <a:rPr lang="sl-SI" sz="1800" baseline="-25000" dirty="0">
                <a:solidFill>
                  <a:srgbClr val="000000"/>
                </a:solidFill>
                <a:latin typeface="Arial" pitchFamily="34" charset="0"/>
              </a:rPr>
              <a:t>S</a:t>
            </a:r>
            <a:r>
              <a:rPr lang="sl-SI" sz="1800" dirty="0">
                <a:solidFill>
                  <a:srgbClr val="000000"/>
                </a:solidFill>
                <a:latin typeface="Symbol" pitchFamily="18" charset="2"/>
              </a:rPr>
              <a:t>p</a:t>
            </a:r>
            <a:r>
              <a:rPr lang="sl-SI" sz="1800" baseline="30000" dirty="0">
                <a:solidFill>
                  <a:srgbClr val="000000"/>
                </a:solidFill>
                <a:latin typeface="Arial" pitchFamily="34" charset="0"/>
              </a:rPr>
              <a:t>+</a:t>
            </a:r>
            <a:r>
              <a:rPr lang="sl-SI" sz="1800" dirty="0">
                <a:solidFill>
                  <a:srgbClr val="000000"/>
                </a:solidFill>
                <a:latin typeface="Symbol" pitchFamily="18" charset="2"/>
              </a:rPr>
              <a:t>p</a:t>
            </a:r>
            <a:r>
              <a:rPr lang="sl-SI" sz="1800" baseline="30000" dirty="0">
                <a:solidFill>
                  <a:srgbClr val="000000"/>
                </a:solidFill>
                <a:latin typeface="Arial" pitchFamily="34" charset="0"/>
              </a:rPr>
              <a:t>- </a:t>
            </a:r>
            <a:r>
              <a:rPr lang="sl-SI" sz="1800" dirty="0">
                <a:solidFill>
                  <a:srgbClr val="000000"/>
                </a:solidFill>
                <a:latin typeface="Arial" pitchFamily="34" charset="0"/>
              </a:rPr>
              <a:t>Dalitz amplitude </a:t>
            </a:r>
          </a:p>
        </p:txBody>
      </p:sp>
      <p:cxnSp>
        <p:nvCxnSpPr>
          <p:cNvPr id="16" name="Straight Arrow Connector 15"/>
          <p:cNvCxnSpPr>
            <a:cxnSpLocks noChangeShapeType="1"/>
          </p:cNvCxnSpPr>
          <p:nvPr/>
        </p:nvCxnSpPr>
        <p:spPr bwMode="auto">
          <a:xfrm rot="5400000">
            <a:off x="6192838" y="3797300"/>
            <a:ext cx="334962" cy="839788"/>
          </a:xfrm>
          <a:prstGeom prst="straightConnector1">
            <a:avLst/>
          </a:prstGeom>
          <a:noFill/>
          <a:ln w="19050" algn="ctr">
            <a:solidFill>
              <a:schemeClr val="tx1"/>
            </a:solidFill>
            <a:round/>
            <a:headEnd/>
            <a:tailEnd type="triangle" w="med" len="med"/>
          </a:ln>
        </p:spPr>
      </p:cxnSp>
      <p:cxnSp>
        <p:nvCxnSpPr>
          <p:cNvPr id="17" name="Straight Arrow Connector 16"/>
          <p:cNvCxnSpPr>
            <a:cxnSpLocks noChangeShapeType="1"/>
          </p:cNvCxnSpPr>
          <p:nvPr/>
        </p:nvCxnSpPr>
        <p:spPr bwMode="auto">
          <a:xfrm rot="16200000" flipH="1">
            <a:off x="7056438" y="3797300"/>
            <a:ext cx="334962" cy="839788"/>
          </a:xfrm>
          <a:prstGeom prst="straightConnector1">
            <a:avLst/>
          </a:prstGeom>
          <a:noFill/>
          <a:ln w="19050" algn="ctr">
            <a:solidFill>
              <a:schemeClr val="tx1"/>
            </a:solidFill>
            <a:round/>
            <a:headEnd/>
            <a:tailEnd type="triangle" w="med" len="med"/>
          </a:ln>
        </p:spPr>
      </p:cxnSp>
      <p:sp>
        <p:nvSpPr>
          <p:cNvPr id="18" name="TextBox 17"/>
          <p:cNvSpPr txBox="1">
            <a:spLocks noChangeArrowheads="1"/>
          </p:cNvSpPr>
          <p:nvPr/>
        </p:nvSpPr>
        <p:spPr bwMode="auto">
          <a:xfrm>
            <a:off x="338138" y="6083300"/>
            <a:ext cx="2382837" cy="369888"/>
          </a:xfrm>
          <a:prstGeom prst="rect">
            <a:avLst/>
          </a:prstGeom>
          <a:solidFill>
            <a:srgbClr val="669900">
              <a:alpha val="50980"/>
            </a:srgbClr>
          </a:solidFill>
          <a:ln w="9525">
            <a:noFill/>
            <a:miter lim="800000"/>
            <a:headEnd/>
            <a:tailEnd/>
          </a:ln>
        </p:spPr>
        <p:txBody>
          <a:bodyPr wrap="none">
            <a:spAutoFit/>
          </a:bodyPr>
          <a:lstStyle/>
          <a:p>
            <a:r>
              <a:rPr lang="sl-SI" sz="1800" i="1" dirty="0">
                <a:solidFill>
                  <a:srgbClr val="000000"/>
                </a:solidFill>
                <a:latin typeface="Symbol" pitchFamily="18" charset="2"/>
              </a:rPr>
              <a:t>f</a:t>
            </a:r>
            <a:r>
              <a:rPr lang="sl-SI" sz="1800" i="1" baseline="-25000" dirty="0">
                <a:solidFill>
                  <a:srgbClr val="000000"/>
                </a:solidFill>
                <a:latin typeface="Arial" pitchFamily="34" charset="0"/>
              </a:rPr>
              <a:t>3</a:t>
            </a:r>
            <a:r>
              <a:rPr lang="sl-SI" sz="1800" dirty="0">
                <a:solidFill>
                  <a:srgbClr val="000000"/>
                </a:solidFill>
                <a:latin typeface="Arial" pitchFamily="34" charset="0"/>
              </a:rPr>
              <a:t>=(78 </a:t>
            </a:r>
            <a:r>
              <a:rPr lang="sl-SI" sz="1800" dirty="0">
                <a:solidFill>
                  <a:srgbClr val="000000"/>
                </a:solidFill>
                <a:latin typeface="Arial" pitchFamily="34" charset="0"/>
                <a:cs typeface="Arial" pitchFamily="34" charset="0"/>
              </a:rPr>
              <a:t>±</a:t>
            </a:r>
            <a:r>
              <a:rPr lang="sl-SI" sz="1800" dirty="0">
                <a:solidFill>
                  <a:srgbClr val="000000"/>
                </a:solidFill>
                <a:latin typeface="Arial" pitchFamily="34" charset="0"/>
              </a:rPr>
              <a:t> 12 </a:t>
            </a:r>
            <a:r>
              <a:rPr lang="sl-SI" sz="1800" dirty="0">
                <a:solidFill>
                  <a:srgbClr val="000000"/>
                </a:solidFill>
                <a:latin typeface="Arial" pitchFamily="34" charset="0"/>
                <a:cs typeface="Arial" pitchFamily="34" charset="0"/>
              </a:rPr>
              <a:t>± </a:t>
            </a:r>
            <a:r>
              <a:rPr lang="sl-SI" sz="1800" dirty="0">
                <a:solidFill>
                  <a:srgbClr val="000000"/>
                </a:solidFill>
                <a:latin typeface="Arial" pitchFamily="34" charset="0"/>
              </a:rPr>
              <a:t>4 </a:t>
            </a:r>
            <a:r>
              <a:rPr lang="sl-SI" sz="1800" dirty="0">
                <a:solidFill>
                  <a:srgbClr val="000000"/>
                </a:solidFill>
                <a:latin typeface="Arial" pitchFamily="34" charset="0"/>
                <a:cs typeface="Arial" pitchFamily="34" charset="0"/>
              </a:rPr>
              <a:t>± </a:t>
            </a:r>
            <a:r>
              <a:rPr lang="sl-SI" sz="1800" dirty="0">
                <a:solidFill>
                  <a:srgbClr val="000000"/>
                </a:solidFill>
                <a:latin typeface="Arial" pitchFamily="34" charset="0"/>
              </a:rPr>
              <a:t>9)</a:t>
            </a:r>
            <a:r>
              <a:rPr lang="sl-SI" sz="1800" baseline="30000" dirty="0">
                <a:solidFill>
                  <a:srgbClr val="000000"/>
                </a:solidFill>
                <a:latin typeface="Arial" pitchFamily="34" charset="0"/>
              </a:rPr>
              <a:t>o</a:t>
            </a:r>
            <a:r>
              <a:rPr lang="sl-SI" sz="1800" dirty="0">
                <a:solidFill>
                  <a:srgbClr val="000000"/>
                </a:solidFill>
                <a:latin typeface="Arial" pitchFamily="34" charset="0"/>
              </a:rPr>
              <a:t> </a:t>
            </a:r>
          </a:p>
        </p:txBody>
      </p:sp>
      <p:sp>
        <p:nvSpPr>
          <p:cNvPr id="19" name="TextBox 18"/>
          <p:cNvSpPr txBox="1">
            <a:spLocks noChangeArrowheads="1"/>
          </p:cNvSpPr>
          <p:nvPr/>
        </p:nvSpPr>
        <p:spPr bwMode="auto">
          <a:xfrm>
            <a:off x="347663" y="6502400"/>
            <a:ext cx="3263900" cy="307975"/>
          </a:xfrm>
          <a:prstGeom prst="rect">
            <a:avLst/>
          </a:prstGeom>
          <a:solidFill>
            <a:srgbClr val="006600">
              <a:alpha val="50195"/>
            </a:srgbClr>
          </a:solidFill>
          <a:ln w="9525">
            <a:noFill/>
            <a:miter lim="800000"/>
            <a:headEnd/>
            <a:tailEnd/>
          </a:ln>
        </p:spPr>
        <p:txBody>
          <a:bodyPr wrap="none">
            <a:spAutoFit/>
          </a:bodyPr>
          <a:lstStyle/>
          <a:p>
            <a:r>
              <a:rPr lang="sl-SI" sz="1400">
                <a:solidFill>
                  <a:srgbClr val="000000"/>
                </a:solidFill>
                <a:latin typeface="Arial" pitchFamily="34" charset="0"/>
              </a:rPr>
              <a:t>Belle, PRD81, 112002, (2010), 605 fb</a:t>
            </a:r>
            <a:r>
              <a:rPr lang="sl-SI" sz="1400" baseline="30000">
                <a:solidFill>
                  <a:srgbClr val="000000"/>
                </a:solidFill>
                <a:latin typeface="Arial" pitchFamily="34" charset="0"/>
              </a:rPr>
              <a:t>-1</a:t>
            </a:r>
            <a:endParaRPr lang="en-US" sz="1400" baseline="30000">
              <a:solidFill>
                <a:srgbClr val="000000"/>
              </a:solidFill>
              <a:latin typeface="Arial" pitchFamily="34" charset="0"/>
            </a:endParaRPr>
          </a:p>
        </p:txBody>
      </p:sp>
      <p:cxnSp>
        <p:nvCxnSpPr>
          <p:cNvPr id="20" name="Straight Arrow Connector 19"/>
          <p:cNvCxnSpPr>
            <a:cxnSpLocks noChangeShapeType="1"/>
          </p:cNvCxnSpPr>
          <p:nvPr/>
        </p:nvCxnSpPr>
        <p:spPr bwMode="auto">
          <a:xfrm>
            <a:off x="2771775" y="5876925"/>
            <a:ext cx="361950" cy="176213"/>
          </a:xfrm>
          <a:prstGeom prst="straightConnector1">
            <a:avLst/>
          </a:prstGeom>
          <a:noFill/>
          <a:ln w="19050" algn="ctr">
            <a:solidFill>
              <a:schemeClr val="tx1"/>
            </a:solidFill>
            <a:round/>
            <a:headEnd/>
            <a:tailEnd/>
          </a:ln>
        </p:spPr>
      </p:cxnSp>
      <p:cxnSp>
        <p:nvCxnSpPr>
          <p:cNvPr id="21" name="Straight Connector 20"/>
          <p:cNvCxnSpPr>
            <a:cxnSpLocks noChangeShapeType="1"/>
          </p:cNvCxnSpPr>
          <p:nvPr/>
        </p:nvCxnSpPr>
        <p:spPr bwMode="auto">
          <a:xfrm rot="16200000" flipV="1">
            <a:off x="471487" y="2427288"/>
            <a:ext cx="1204913" cy="319088"/>
          </a:xfrm>
          <a:prstGeom prst="line">
            <a:avLst/>
          </a:prstGeom>
          <a:noFill/>
          <a:ln w="19050" algn="ctr">
            <a:solidFill>
              <a:srgbClr val="C00000"/>
            </a:solidFill>
            <a:round/>
            <a:headEnd/>
            <a:tailEnd/>
          </a:ln>
        </p:spPr>
      </p:cxnSp>
      <p:cxnSp>
        <p:nvCxnSpPr>
          <p:cNvPr id="22" name="Straight Connector 21"/>
          <p:cNvCxnSpPr>
            <a:cxnSpLocks noChangeShapeType="1"/>
          </p:cNvCxnSpPr>
          <p:nvPr/>
        </p:nvCxnSpPr>
        <p:spPr bwMode="auto">
          <a:xfrm flipV="1">
            <a:off x="1252538" y="2109788"/>
            <a:ext cx="1581150" cy="1114425"/>
          </a:xfrm>
          <a:prstGeom prst="line">
            <a:avLst/>
          </a:prstGeom>
          <a:noFill/>
          <a:ln w="19050" algn="ctr">
            <a:solidFill>
              <a:srgbClr val="C00000"/>
            </a:solidFill>
            <a:round/>
            <a:headEnd/>
            <a:tailEnd/>
          </a:ln>
        </p:spPr>
      </p:cxnSp>
      <p:cxnSp>
        <p:nvCxnSpPr>
          <p:cNvPr id="23" name="Straight Arrow Connector 22"/>
          <p:cNvCxnSpPr>
            <a:cxnSpLocks noChangeShapeType="1"/>
          </p:cNvCxnSpPr>
          <p:nvPr/>
        </p:nvCxnSpPr>
        <p:spPr bwMode="auto">
          <a:xfrm flipH="1">
            <a:off x="2476500" y="6053138"/>
            <a:ext cx="633413" cy="149225"/>
          </a:xfrm>
          <a:prstGeom prst="straightConnector1">
            <a:avLst/>
          </a:prstGeom>
          <a:noFill/>
          <a:ln w="19050" algn="ctr">
            <a:solidFill>
              <a:schemeClr val="tx1"/>
            </a:solidFill>
            <a:round/>
            <a:headEnd/>
            <a:tailEnd type="triangle" w="med" len="med"/>
          </a:ln>
        </p:spPr>
      </p:cxnSp>
      <p:sp>
        <p:nvSpPr>
          <p:cNvPr id="24" name="TextBox 6"/>
          <p:cNvSpPr txBox="1">
            <a:spLocks noChangeArrowheads="1"/>
          </p:cNvSpPr>
          <p:nvPr/>
        </p:nvSpPr>
        <p:spPr bwMode="auto">
          <a:xfrm>
            <a:off x="6084888" y="1033463"/>
            <a:ext cx="3060700" cy="307975"/>
          </a:xfrm>
          <a:prstGeom prst="rect">
            <a:avLst/>
          </a:prstGeom>
          <a:solidFill>
            <a:srgbClr val="006600">
              <a:alpha val="50195"/>
            </a:srgbClr>
          </a:solidFill>
          <a:ln w="9525">
            <a:noFill/>
            <a:miter lim="800000"/>
            <a:headEnd/>
            <a:tailEnd/>
          </a:ln>
        </p:spPr>
        <p:txBody>
          <a:bodyPr wrap="none">
            <a:spAutoFit/>
          </a:bodyPr>
          <a:lstStyle/>
          <a:p>
            <a:r>
              <a:rPr lang="sl-SI" sz="1400">
                <a:solidFill>
                  <a:srgbClr val="000000"/>
                </a:solidFill>
                <a:latin typeface="Arial" pitchFamily="34" charset="0"/>
              </a:rPr>
              <a:t>A. Giri et al., PRD68, 054018 (2003)</a:t>
            </a:r>
            <a:endParaRPr lang="en-US" sz="1400" baseline="30000">
              <a:solidFill>
                <a:srgbClr val="000000"/>
              </a:solidFill>
              <a:latin typeface="Arial" pitchFamily="34" charset="0"/>
            </a:endParaRPr>
          </a:p>
        </p:txBody>
      </p:sp>
      <p:sp>
        <p:nvSpPr>
          <p:cNvPr id="25" name="TextBox 24"/>
          <p:cNvSpPr txBox="1">
            <a:spLocks noChangeArrowheads="1"/>
          </p:cNvSpPr>
          <p:nvPr/>
        </p:nvSpPr>
        <p:spPr bwMode="auto">
          <a:xfrm>
            <a:off x="3819525" y="6086475"/>
            <a:ext cx="2385589" cy="369332"/>
          </a:xfrm>
          <a:prstGeom prst="rect">
            <a:avLst/>
          </a:prstGeom>
          <a:solidFill>
            <a:srgbClr val="669900">
              <a:alpha val="50980"/>
            </a:srgbClr>
          </a:solidFill>
          <a:ln w="9525">
            <a:noFill/>
            <a:miter lim="800000"/>
            <a:headEnd/>
            <a:tailEnd/>
          </a:ln>
        </p:spPr>
        <p:txBody>
          <a:bodyPr wrap="none">
            <a:spAutoFit/>
          </a:bodyPr>
          <a:lstStyle/>
          <a:p>
            <a:r>
              <a:rPr lang="sl-SI" sz="1800" i="1" dirty="0">
                <a:solidFill>
                  <a:srgbClr val="000000"/>
                </a:solidFill>
                <a:latin typeface="Symbol" pitchFamily="18" charset="2"/>
              </a:rPr>
              <a:t>f</a:t>
            </a:r>
            <a:r>
              <a:rPr lang="sl-SI" sz="1800" i="1" baseline="-25000" dirty="0">
                <a:solidFill>
                  <a:srgbClr val="000000"/>
                </a:solidFill>
                <a:latin typeface="Arial" pitchFamily="34" charset="0"/>
              </a:rPr>
              <a:t>3</a:t>
            </a:r>
            <a:r>
              <a:rPr lang="sl-SI" sz="1800" dirty="0">
                <a:solidFill>
                  <a:srgbClr val="000000"/>
                </a:solidFill>
                <a:latin typeface="Arial" pitchFamily="34" charset="0"/>
              </a:rPr>
              <a:t>=(68 </a:t>
            </a:r>
            <a:r>
              <a:rPr lang="sl-SI" sz="1800" dirty="0">
                <a:solidFill>
                  <a:srgbClr val="000000"/>
                </a:solidFill>
                <a:latin typeface="Arial" pitchFamily="34" charset="0"/>
                <a:cs typeface="Arial" pitchFamily="34" charset="0"/>
              </a:rPr>
              <a:t>±</a:t>
            </a:r>
            <a:r>
              <a:rPr lang="sl-SI" sz="1800" dirty="0">
                <a:solidFill>
                  <a:srgbClr val="000000"/>
                </a:solidFill>
                <a:latin typeface="Arial" pitchFamily="34" charset="0"/>
              </a:rPr>
              <a:t> 14 </a:t>
            </a:r>
            <a:r>
              <a:rPr lang="sl-SI" sz="1800" dirty="0">
                <a:solidFill>
                  <a:srgbClr val="000000"/>
                </a:solidFill>
                <a:latin typeface="Arial" pitchFamily="34" charset="0"/>
                <a:cs typeface="Arial" pitchFamily="34" charset="0"/>
              </a:rPr>
              <a:t>± </a:t>
            </a:r>
            <a:r>
              <a:rPr lang="sl-SI" sz="1800" dirty="0">
                <a:solidFill>
                  <a:srgbClr val="000000"/>
                </a:solidFill>
                <a:latin typeface="Arial" pitchFamily="34" charset="0"/>
              </a:rPr>
              <a:t>4 </a:t>
            </a:r>
            <a:r>
              <a:rPr lang="sl-SI" sz="1800" dirty="0">
                <a:solidFill>
                  <a:srgbClr val="000000"/>
                </a:solidFill>
                <a:latin typeface="Arial" pitchFamily="34" charset="0"/>
                <a:cs typeface="Arial" pitchFamily="34" charset="0"/>
              </a:rPr>
              <a:t>± </a:t>
            </a:r>
            <a:r>
              <a:rPr lang="sl-SI" sz="1800" dirty="0">
                <a:solidFill>
                  <a:srgbClr val="000000"/>
                </a:solidFill>
                <a:latin typeface="Arial" pitchFamily="34" charset="0"/>
              </a:rPr>
              <a:t>3)</a:t>
            </a:r>
            <a:r>
              <a:rPr lang="sl-SI" sz="1800" baseline="30000" dirty="0">
                <a:solidFill>
                  <a:srgbClr val="000000"/>
                </a:solidFill>
                <a:latin typeface="Arial" pitchFamily="34" charset="0"/>
              </a:rPr>
              <a:t>o</a:t>
            </a:r>
            <a:r>
              <a:rPr lang="sl-SI" sz="1800" dirty="0">
                <a:solidFill>
                  <a:srgbClr val="000000"/>
                </a:solidFill>
                <a:latin typeface="Arial" pitchFamily="34" charset="0"/>
              </a:rPr>
              <a:t> </a:t>
            </a:r>
          </a:p>
        </p:txBody>
      </p:sp>
      <p:sp>
        <p:nvSpPr>
          <p:cNvPr id="26" name="TextBox 25"/>
          <p:cNvSpPr txBox="1">
            <a:spLocks noChangeArrowheads="1"/>
          </p:cNvSpPr>
          <p:nvPr/>
        </p:nvSpPr>
        <p:spPr bwMode="auto">
          <a:xfrm>
            <a:off x="3708400" y="6505575"/>
            <a:ext cx="2873375" cy="307975"/>
          </a:xfrm>
          <a:prstGeom prst="rect">
            <a:avLst/>
          </a:prstGeom>
          <a:solidFill>
            <a:srgbClr val="006600">
              <a:alpha val="50195"/>
            </a:srgbClr>
          </a:solidFill>
          <a:ln w="9525">
            <a:noFill/>
            <a:miter lim="800000"/>
            <a:headEnd/>
            <a:tailEnd/>
          </a:ln>
        </p:spPr>
        <p:txBody>
          <a:bodyPr wrap="none">
            <a:spAutoFit/>
          </a:bodyPr>
          <a:lstStyle/>
          <a:p>
            <a:r>
              <a:rPr lang="sl-SI" sz="1400" dirty="0">
                <a:solidFill>
                  <a:srgbClr val="000000"/>
                </a:solidFill>
                <a:latin typeface="Arial" pitchFamily="34" charset="0"/>
              </a:rPr>
              <a:t>BaBar, PRL 105, 121801, (2010)</a:t>
            </a:r>
            <a:endParaRPr lang="en-US" sz="1400" baseline="30000" dirty="0">
              <a:solidFill>
                <a:srgbClr val="000000"/>
              </a:solidFill>
              <a:latin typeface="Arial" pitchFamily="34" charset="0"/>
            </a:endParaRPr>
          </a:p>
        </p:txBody>
      </p:sp>
      <p:cxnSp>
        <p:nvCxnSpPr>
          <p:cNvPr id="27" name="Straight Arrow Connector 26"/>
          <p:cNvCxnSpPr>
            <a:cxnSpLocks noChangeShapeType="1"/>
          </p:cNvCxnSpPr>
          <p:nvPr/>
        </p:nvCxnSpPr>
        <p:spPr bwMode="auto">
          <a:xfrm>
            <a:off x="2843213" y="5875338"/>
            <a:ext cx="2897187" cy="0"/>
          </a:xfrm>
          <a:prstGeom prst="straightConnector1">
            <a:avLst/>
          </a:prstGeom>
          <a:noFill/>
          <a:ln w="19050" algn="ctr">
            <a:solidFill>
              <a:schemeClr val="tx1"/>
            </a:solidFill>
            <a:round/>
            <a:headEnd/>
            <a:tailEnd/>
          </a:ln>
        </p:spPr>
      </p:cxnSp>
      <p:cxnSp>
        <p:nvCxnSpPr>
          <p:cNvPr id="28" name="Straight Arrow Connector 27"/>
          <p:cNvCxnSpPr>
            <a:cxnSpLocks noChangeShapeType="1"/>
          </p:cNvCxnSpPr>
          <p:nvPr/>
        </p:nvCxnSpPr>
        <p:spPr bwMode="auto">
          <a:xfrm>
            <a:off x="5724525" y="5876925"/>
            <a:ext cx="0" cy="176213"/>
          </a:xfrm>
          <a:prstGeom prst="straightConnector1">
            <a:avLst/>
          </a:prstGeom>
          <a:noFill/>
          <a:ln w="19050" algn="ctr">
            <a:solidFill>
              <a:schemeClr val="tx1"/>
            </a:solidFill>
            <a:round/>
            <a:headEn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14" end="1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15" end="1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16" end="16"/>
                                            </p:txEl>
                                          </p:spTgt>
                                        </p:tgtEl>
                                        <p:attrNameLst>
                                          <p:attrName>style.visibility</p:attrName>
                                        </p:attrNameLst>
                                      </p:cBhvr>
                                      <p:to>
                                        <p:strVal val="visible"/>
                                      </p:to>
                                    </p:set>
                                  </p:childTnLst>
                                </p:cTn>
                              </p:par>
                              <p:par>
                                <p:cTn id="21" presetID="2" presetClass="entr" presetSubtype="4"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ppt_x"/>
                                          </p:val>
                                        </p:tav>
                                        <p:tav tm="100000">
                                          <p:val>
                                            <p:strVal val="#ppt_x"/>
                                          </p:val>
                                        </p:tav>
                                      </p:tavLst>
                                    </p:anim>
                                    <p:anim calcmode="lin" valueType="num">
                                      <p:cBhvr additive="base">
                                        <p:cTn id="40" dur="500" fill="hold"/>
                                        <p:tgtEl>
                                          <p:spTgt spid="25"/>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500" fill="hold"/>
                                        <p:tgtEl>
                                          <p:spTgt spid="26"/>
                                        </p:tgtEl>
                                        <p:attrNameLst>
                                          <p:attrName>ppt_x</p:attrName>
                                        </p:attrNameLst>
                                      </p:cBhvr>
                                      <p:tavLst>
                                        <p:tav tm="0">
                                          <p:val>
                                            <p:strVal val="#ppt_x"/>
                                          </p:val>
                                        </p:tav>
                                        <p:tav tm="100000">
                                          <p:val>
                                            <p:strVal val="#ppt_x"/>
                                          </p:val>
                                        </p:tav>
                                      </p:tavLst>
                                    </p:anim>
                                    <p:anim calcmode="lin" valueType="num">
                                      <p:cBhvr additive="base">
                                        <p:cTn id="44" dur="500" fill="hold"/>
                                        <p:tgtEl>
                                          <p:spTgt spid="26"/>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additive="base">
                                        <p:cTn id="47" dur="500" fill="hold"/>
                                        <p:tgtEl>
                                          <p:spTgt spid="27"/>
                                        </p:tgtEl>
                                        <p:attrNameLst>
                                          <p:attrName>ppt_x</p:attrName>
                                        </p:attrNameLst>
                                      </p:cBhvr>
                                      <p:tavLst>
                                        <p:tav tm="0">
                                          <p:val>
                                            <p:strVal val="#ppt_x"/>
                                          </p:val>
                                        </p:tav>
                                        <p:tav tm="100000">
                                          <p:val>
                                            <p:strVal val="#ppt_x"/>
                                          </p:val>
                                        </p:tav>
                                      </p:tavLst>
                                    </p:anim>
                                    <p:anim calcmode="lin" valueType="num">
                                      <p:cBhvr additive="base">
                                        <p:cTn id="48" dur="500" fill="hold"/>
                                        <p:tgtEl>
                                          <p:spTgt spid="27"/>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8"/>
                                        </p:tgtEl>
                                        <p:attrNameLst>
                                          <p:attrName>style.visibility</p:attrName>
                                        </p:attrNameLst>
                                      </p:cBhvr>
                                      <p:to>
                                        <p:strVal val="visible"/>
                                      </p:to>
                                    </p:set>
                                    <p:anim calcmode="lin" valueType="num">
                                      <p:cBhvr additive="base">
                                        <p:cTn id="51" dur="500" fill="hold"/>
                                        <p:tgtEl>
                                          <p:spTgt spid="28"/>
                                        </p:tgtEl>
                                        <p:attrNameLst>
                                          <p:attrName>ppt_x</p:attrName>
                                        </p:attrNameLst>
                                      </p:cBhvr>
                                      <p:tavLst>
                                        <p:tav tm="0">
                                          <p:val>
                                            <p:strVal val="#ppt_x"/>
                                          </p:val>
                                        </p:tav>
                                        <p:tav tm="100000">
                                          <p:val>
                                            <p:strVal val="#ppt_x"/>
                                          </p:val>
                                        </p:tav>
                                      </p:tavLst>
                                    </p:anim>
                                    <p:anim calcmode="lin" valueType="num">
                                      <p:cBhvr additive="base">
                                        <p:cTn id="5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animBg="1"/>
      <p:bldP spid="19" grpId="0" animBg="1"/>
      <p:bldP spid="25" grpId="0" animBg="1"/>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ChangeArrowheads="1"/>
          </p:cNvSpPr>
          <p:nvPr/>
        </p:nvSpPr>
        <p:spPr bwMode="auto">
          <a:xfrm>
            <a:off x="574675" y="304800"/>
            <a:ext cx="3852863" cy="1216025"/>
          </a:xfrm>
          <a:prstGeom prst="rect">
            <a:avLst/>
          </a:prstGeom>
          <a:noFill/>
          <a:ln w="9525">
            <a:noFill/>
            <a:miter lim="800000"/>
            <a:headEnd/>
            <a:tailEnd/>
          </a:ln>
          <a:effectLst/>
        </p:spPr>
        <p:txBody>
          <a:bodyPr anchor="ctr"/>
          <a:lstStyle/>
          <a:p>
            <a:r>
              <a:rPr lang="en-US" altLang="ja-JP" sz="3400">
                <a:solidFill>
                  <a:schemeClr val="tx2"/>
                </a:solidFill>
                <a:latin typeface="Verdana" pitchFamily="34" charset="0"/>
              </a:rPr>
              <a:t>Outline</a:t>
            </a:r>
          </a:p>
        </p:txBody>
      </p:sp>
      <p:sp>
        <p:nvSpPr>
          <p:cNvPr id="235523" name="Rectangle 3"/>
          <p:cNvSpPr>
            <a:spLocks noChangeArrowheads="1"/>
          </p:cNvSpPr>
          <p:nvPr/>
        </p:nvSpPr>
        <p:spPr bwMode="auto">
          <a:xfrm>
            <a:off x="571500" y="2286000"/>
            <a:ext cx="7962900" cy="3124200"/>
          </a:xfrm>
          <a:prstGeom prst="rect">
            <a:avLst/>
          </a:prstGeom>
          <a:noFill/>
          <a:ln w="9525">
            <a:noFill/>
            <a:miter lim="800000"/>
            <a:headEnd/>
            <a:tailEnd/>
          </a:ln>
          <a:effectLst/>
        </p:spPr>
        <p:txBody>
          <a:bodyPr/>
          <a:lstStyle/>
          <a:p>
            <a:pPr marL="469900" indent="-469900">
              <a:spcBef>
                <a:spcPct val="20000"/>
              </a:spcBef>
              <a:buClr>
                <a:schemeClr val="accent2"/>
              </a:buClr>
              <a:buFont typeface="Wingdings" pitchFamily="2" charset="2"/>
              <a:buChar char="o"/>
            </a:pPr>
            <a:r>
              <a:rPr lang="en-US" altLang="ja-JP" sz="2400" dirty="0" smtClean="0">
                <a:latin typeface="Verdana" pitchFamily="34" charset="0"/>
              </a:rPr>
              <a:t>Introduction – testing CKM scheme in </a:t>
            </a:r>
            <a:r>
              <a:rPr lang="en-US" altLang="ja-JP" sz="2400" i="1" dirty="0" smtClean="0">
                <a:latin typeface="Times New Roman" pitchFamily="18" charset="0"/>
                <a:cs typeface="Times New Roman" pitchFamily="18" charset="0"/>
              </a:rPr>
              <a:t>B</a:t>
            </a:r>
            <a:r>
              <a:rPr lang="en-US" altLang="ja-JP" sz="2400" dirty="0" smtClean="0">
                <a:latin typeface="Verdana" pitchFamily="34" charset="0"/>
              </a:rPr>
              <a:t> decays</a:t>
            </a:r>
          </a:p>
          <a:p>
            <a:pPr marL="469900" indent="-469900">
              <a:spcBef>
                <a:spcPct val="20000"/>
              </a:spcBef>
              <a:buClr>
                <a:schemeClr val="accent2"/>
              </a:buClr>
              <a:buFont typeface="Wingdings" pitchFamily="2" charset="2"/>
              <a:buChar char="o"/>
            </a:pPr>
            <a:r>
              <a:rPr lang="en-US" altLang="ja-JP" sz="2400" dirty="0" smtClean="0">
                <a:latin typeface="Verdana" pitchFamily="34" charset="0"/>
              </a:rPr>
              <a:t>Achievement of the B factories</a:t>
            </a:r>
            <a:endParaRPr lang="en-US" altLang="ja-JP" sz="2400" dirty="0">
              <a:latin typeface="Verdana" pitchFamily="34" charset="0"/>
            </a:endParaRPr>
          </a:p>
          <a:p>
            <a:pPr marL="469900" indent="-469900">
              <a:spcBef>
                <a:spcPct val="20000"/>
              </a:spcBef>
              <a:buClr>
                <a:schemeClr val="accent2"/>
              </a:buClr>
              <a:buFont typeface="Wingdings" pitchFamily="2" charset="2"/>
              <a:buChar char="o"/>
            </a:pPr>
            <a:r>
              <a:rPr lang="en-US" altLang="ja-JP" sz="2400" dirty="0" smtClean="0">
                <a:latin typeface="Verdana" pitchFamily="34" charset="0"/>
              </a:rPr>
              <a:t>Physics case of higher luminosity B factories</a:t>
            </a:r>
            <a:endParaRPr lang="en-US" altLang="ja-JP" sz="2400" dirty="0">
              <a:latin typeface="Verdana" pitchFamily="34" charset="0"/>
            </a:endParaRPr>
          </a:p>
          <a:p>
            <a:pPr marL="469900" indent="-469900">
              <a:spcBef>
                <a:spcPct val="20000"/>
              </a:spcBef>
              <a:buClr>
                <a:schemeClr val="accent2"/>
              </a:buClr>
              <a:buFont typeface="Wingdings" pitchFamily="2" charset="2"/>
              <a:buChar char="o"/>
            </a:pPr>
            <a:r>
              <a:rPr lang="en-US" altLang="ja-JP" sz="2400" dirty="0" err="1" smtClean="0">
                <a:latin typeface="Verdana" pitchFamily="34" charset="0"/>
              </a:rPr>
              <a:t>SuperKEKB</a:t>
            </a:r>
            <a:r>
              <a:rPr lang="en-US" altLang="ja-JP" sz="2400" dirty="0" smtClean="0">
                <a:latin typeface="Verdana" pitchFamily="34" charset="0"/>
              </a:rPr>
              <a:t> and Belle-II</a:t>
            </a:r>
          </a:p>
          <a:p>
            <a:pPr marL="469900" indent="-469900">
              <a:spcBef>
                <a:spcPct val="20000"/>
              </a:spcBef>
              <a:buClr>
                <a:schemeClr val="accent2"/>
              </a:buClr>
              <a:buFont typeface="Wingdings" pitchFamily="2" charset="2"/>
              <a:buChar char="o"/>
            </a:pPr>
            <a:r>
              <a:rPr lang="en-US" altLang="ja-JP" sz="2400" dirty="0" smtClean="0">
                <a:latin typeface="Verdana" pitchFamily="34" charset="0"/>
              </a:rPr>
              <a:t>Summary</a:t>
            </a:r>
          </a:p>
          <a:p>
            <a:pPr marL="469900" indent="-469900">
              <a:spcBef>
                <a:spcPct val="20000"/>
              </a:spcBef>
              <a:buClr>
                <a:schemeClr val="accent2"/>
              </a:buClr>
              <a:buFont typeface="Wingdings" pitchFamily="2" charset="2"/>
              <a:buChar char="o"/>
            </a:pPr>
            <a:r>
              <a:rPr lang="en-US" altLang="ja-JP" sz="2400" dirty="0" smtClean="0">
                <a:latin typeface="Verdana" pitchFamily="34" charset="0"/>
              </a:rPr>
              <a:t>(Research program at KEK)</a:t>
            </a:r>
            <a:endParaRPr lang="en-US" altLang="ja-JP" sz="2400" dirty="0">
              <a:latin typeface="Verdana"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0"/>
          <p:cNvSpPr txBox="1">
            <a:spLocks noChangeArrowheads="1"/>
          </p:cNvSpPr>
          <p:nvPr/>
        </p:nvSpPr>
        <p:spPr bwMode="auto">
          <a:xfrm>
            <a:off x="2771775" y="230188"/>
            <a:ext cx="4616450" cy="461962"/>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sl-SI" sz="4800" b="1" i="0" u="none" strike="noStrike" kern="0" cap="none" spc="0" normalizeH="0" baseline="0" noProof="0" smtClean="0">
                <a:ln>
                  <a:noFill/>
                </a:ln>
                <a:solidFill>
                  <a:srgbClr val="000066"/>
                </a:solidFill>
                <a:effectLst/>
                <a:uLnTx/>
                <a:uFillTx/>
                <a:latin typeface="Symbol" pitchFamily="18" charset="2"/>
                <a:ea typeface="ＭＳ Ｐゴシック" pitchFamily="50" charset="-128"/>
                <a:cs typeface="Arial" pitchFamily="34" charset="0"/>
              </a:rPr>
              <a:t>f</a:t>
            </a:r>
            <a:r>
              <a:rPr kumimoji="1" lang="sl-SI" sz="4800" b="1" i="0" u="none" strike="noStrike" kern="0" cap="none" spc="0" normalizeH="0" baseline="-25000" noProof="0" smtClean="0">
                <a:ln>
                  <a:noFill/>
                </a:ln>
                <a:solidFill>
                  <a:srgbClr val="000066"/>
                </a:solidFill>
                <a:effectLst/>
                <a:uLnTx/>
                <a:uFillTx/>
                <a:latin typeface="Calibri" pitchFamily="34" charset="0"/>
                <a:ea typeface="ＭＳ Ｐゴシック" pitchFamily="50" charset="-128"/>
                <a:cs typeface="Arial" pitchFamily="34" charset="0"/>
              </a:rPr>
              <a:t>3</a:t>
            </a:r>
            <a:r>
              <a:rPr kumimoji="1" lang="sl-SI" sz="4800" b="1" i="0" u="none" strike="noStrike" kern="0" cap="none" spc="0" normalizeH="0" baseline="0" noProof="0" smtClean="0">
                <a:ln>
                  <a:noFill/>
                </a:ln>
                <a:solidFill>
                  <a:srgbClr val="000066"/>
                </a:solidFill>
                <a:effectLst/>
                <a:uLnTx/>
                <a:uFillTx/>
                <a:latin typeface="Calibri" pitchFamily="34" charset="0"/>
                <a:ea typeface="ＭＳ Ｐゴシック" pitchFamily="50" charset="-128"/>
                <a:cs typeface="Arial" pitchFamily="34" charset="0"/>
              </a:rPr>
              <a:t> measurement</a:t>
            </a:r>
            <a:endParaRPr kumimoji="1" lang="en-US" sz="4800" b="1" i="0" u="none" strike="noStrike" kern="0" cap="none" spc="0" normalizeH="0" baseline="30000" noProof="0" smtClean="0">
              <a:ln>
                <a:noFill/>
              </a:ln>
              <a:solidFill>
                <a:srgbClr val="000066"/>
              </a:solidFill>
              <a:effectLst/>
              <a:uLnTx/>
              <a:uFillTx/>
              <a:latin typeface="Calibri" pitchFamily="34" charset="0"/>
              <a:ea typeface="ＭＳ Ｐゴシック" pitchFamily="50" charset="-128"/>
              <a:cs typeface="Arial" pitchFamily="34" charset="0"/>
            </a:endParaRPr>
          </a:p>
        </p:txBody>
      </p:sp>
      <p:sp>
        <p:nvSpPr>
          <p:cNvPr id="4" name="TextBox 10"/>
          <p:cNvSpPr txBox="1">
            <a:spLocks noChangeArrowheads="1"/>
          </p:cNvSpPr>
          <p:nvPr/>
        </p:nvSpPr>
        <p:spPr bwMode="auto">
          <a:xfrm>
            <a:off x="139700" y="1125538"/>
            <a:ext cx="3856038" cy="3170237"/>
          </a:xfrm>
          <a:prstGeom prst="rect">
            <a:avLst/>
          </a:prstGeom>
          <a:noFill/>
          <a:ln w="9525">
            <a:noFill/>
            <a:miter lim="800000"/>
            <a:headEnd/>
            <a:tailEnd/>
          </a:ln>
        </p:spPr>
        <p:txBody>
          <a:bodyPr>
            <a:spAutoFit/>
          </a:bodyPr>
          <a:lstStyle/>
          <a:p>
            <a:r>
              <a:rPr lang="sl-SI" sz="2000" dirty="0">
                <a:solidFill>
                  <a:srgbClr val="000000"/>
                </a:solidFill>
                <a:latin typeface="Arial" pitchFamily="34" charset="0"/>
              </a:rPr>
              <a:t>Combined </a:t>
            </a:r>
            <a:r>
              <a:rPr lang="sl-SI" sz="2000" b="1" dirty="0">
                <a:latin typeface="Symbol" pitchFamily="18" charset="2"/>
              </a:rPr>
              <a:t>f</a:t>
            </a:r>
            <a:r>
              <a:rPr lang="sl-SI" sz="2000" baseline="-25000" dirty="0"/>
              <a:t>3</a:t>
            </a:r>
            <a:r>
              <a:rPr lang="sl-SI" sz="2000" dirty="0"/>
              <a:t> </a:t>
            </a:r>
            <a:r>
              <a:rPr lang="sl-SI" sz="2000" dirty="0">
                <a:solidFill>
                  <a:srgbClr val="000000"/>
                </a:solidFill>
                <a:latin typeface="Arial" pitchFamily="34" charset="0"/>
              </a:rPr>
              <a:t>value: </a:t>
            </a:r>
          </a:p>
          <a:p>
            <a:endParaRPr lang="sl-SI" sz="2000" dirty="0">
              <a:solidFill>
                <a:srgbClr val="000000"/>
              </a:solidFill>
              <a:latin typeface="Arial" pitchFamily="34" charset="0"/>
            </a:endParaRPr>
          </a:p>
          <a:p>
            <a:endParaRPr lang="sl-SI" sz="2000" dirty="0">
              <a:solidFill>
                <a:srgbClr val="000000"/>
              </a:solidFill>
              <a:latin typeface="Arial" pitchFamily="34" charset="0"/>
            </a:endParaRPr>
          </a:p>
          <a:p>
            <a:endParaRPr lang="sl-SI" sz="2000" dirty="0">
              <a:solidFill>
                <a:srgbClr val="000000"/>
              </a:solidFill>
              <a:latin typeface="Arial" pitchFamily="34" charset="0"/>
            </a:endParaRPr>
          </a:p>
          <a:p>
            <a:endParaRPr lang="sl-SI" sz="2000" dirty="0">
              <a:solidFill>
                <a:srgbClr val="000000"/>
              </a:solidFill>
              <a:latin typeface="Arial" pitchFamily="34" charset="0"/>
            </a:endParaRPr>
          </a:p>
          <a:p>
            <a:r>
              <a:rPr lang="sl-SI" sz="2000" dirty="0">
                <a:solidFill>
                  <a:srgbClr val="000000"/>
                </a:solidFill>
                <a:latin typeface="Arial" pitchFamily="34" charset="0"/>
              </a:rPr>
              <a:t>Note that B factories were not built to measure </a:t>
            </a:r>
            <a:r>
              <a:rPr lang="sl-SI" sz="2000" b="1" dirty="0">
                <a:latin typeface="Symbol" pitchFamily="18" charset="2"/>
              </a:rPr>
              <a:t>f</a:t>
            </a:r>
            <a:r>
              <a:rPr lang="sl-SI" sz="2000" baseline="-25000" dirty="0"/>
              <a:t>3</a:t>
            </a:r>
            <a:endParaRPr lang="sl-SI" sz="2000" dirty="0">
              <a:solidFill>
                <a:srgbClr val="000000"/>
              </a:solidFill>
              <a:latin typeface="Arial" pitchFamily="34" charset="0"/>
            </a:endParaRPr>
          </a:p>
          <a:p>
            <a:endParaRPr lang="sl-SI" sz="2000" dirty="0">
              <a:solidFill>
                <a:srgbClr val="000000"/>
              </a:solidFill>
              <a:latin typeface="Arial" pitchFamily="34" charset="0"/>
            </a:endParaRPr>
          </a:p>
          <a:p>
            <a:r>
              <a:rPr lang="sl-SI" sz="2000" dirty="0">
                <a:solidFill>
                  <a:srgbClr val="000000"/>
                </a:solidFill>
                <a:latin typeface="Arial" pitchFamily="34" charset="0"/>
              </a:rPr>
              <a:t>It turned out much better than planned!</a:t>
            </a:r>
          </a:p>
        </p:txBody>
      </p:sp>
      <p:pic>
        <p:nvPicPr>
          <p:cNvPr id="5" name="Picture 7"/>
          <p:cNvPicPr>
            <a:picLocks noChangeAspect="1" noChangeArrowheads="1"/>
          </p:cNvPicPr>
          <p:nvPr/>
        </p:nvPicPr>
        <p:blipFill>
          <a:blip r:embed="rId2"/>
          <a:srcRect/>
          <a:stretch>
            <a:fillRect/>
          </a:stretch>
        </p:blipFill>
        <p:spPr bwMode="auto">
          <a:xfrm>
            <a:off x="3887788" y="1181100"/>
            <a:ext cx="5256212" cy="3709987"/>
          </a:xfrm>
          <a:prstGeom prst="rect">
            <a:avLst/>
          </a:prstGeom>
          <a:noFill/>
          <a:ln w="9525">
            <a:noFill/>
            <a:miter lim="800000"/>
            <a:headEnd/>
            <a:tailEnd/>
          </a:ln>
          <a:effectLst/>
        </p:spPr>
      </p:pic>
      <p:sp>
        <p:nvSpPr>
          <p:cNvPr id="6" name="TextBox 15"/>
          <p:cNvSpPr txBox="1">
            <a:spLocks noChangeArrowheads="1"/>
          </p:cNvSpPr>
          <p:nvPr/>
        </p:nvSpPr>
        <p:spPr bwMode="auto">
          <a:xfrm>
            <a:off x="323850" y="1773238"/>
            <a:ext cx="3282950" cy="369332"/>
          </a:xfrm>
          <a:prstGeom prst="rect">
            <a:avLst/>
          </a:prstGeom>
          <a:solidFill>
            <a:srgbClr val="669900">
              <a:alpha val="50980"/>
            </a:srgbClr>
          </a:solidFill>
          <a:ln w="9525">
            <a:noFill/>
            <a:miter lim="800000"/>
            <a:headEnd/>
            <a:tailEnd/>
          </a:ln>
        </p:spPr>
        <p:txBody>
          <a:bodyPr>
            <a:spAutoFit/>
          </a:bodyPr>
          <a:lstStyle/>
          <a:p>
            <a:r>
              <a:rPr lang="sl-SI" b="1" dirty="0">
                <a:latin typeface="Symbol" pitchFamily="18" charset="2"/>
              </a:rPr>
              <a:t>f</a:t>
            </a:r>
            <a:r>
              <a:rPr lang="sl-SI" baseline="-25000" dirty="0"/>
              <a:t>3 </a:t>
            </a:r>
            <a:r>
              <a:rPr lang="sl-SI" dirty="0">
                <a:solidFill>
                  <a:srgbClr val="000000"/>
                </a:solidFill>
                <a:latin typeface="Arial" pitchFamily="34" charset="0"/>
              </a:rPr>
              <a:t>=(68 </a:t>
            </a:r>
            <a:r>
              <a:rPr lang="sl-SI" baseline="30000" dirty="0">
                <a:solidFill>
                  <a:srgbClr val="000000"/>
                </a:solidFill>
                <a:latin typeface="Arial" pitchFamily="34" charset="0"/>
              </a:rPr>
              <a:t>+13</a:t>
            </a:r>
            <a:r>
              <a:rPr lang="sl-SI" baseline="-25000" dirty="0">
                <a:solidFill>
                  <a:srgbClr val="000000"/>
                </a:solidFill>
                <a:latin typeface="Arial" pitchFamily="34" charset="0"/>
              </a:rPr>
              <a:t>-14 </a:t>
            </a:r>
            <a:r>
              <a:rPr lang="sl-SI" dirty="0">
                <a:solidFill>
                  <a:srgbClr val="000000"/>
                </a:solidFill>
                <a:latin typeface="Arial" pitchFamily="34" charset="0"/>
              </a:rPr>
              <a:t>) degrees</a:t>
            </a:r>
            <a:endParaRPr lang="sl-SI" baseline="30000" dirty="0">
              <a:solidFill>
                <a:srgbClr val="000000"/>
              </a:solidFill>
              <a:latin typeface="Arial" pitchFamily="34" charset="0"/>
            </a:endParaRPr>
          </a:p>
        </p:txBody>
      </p:sp>
      <p:sp>
        <p:nvSpPr>
          <p:cNvPr id="7" name="Rectangle 1"/>
          <p:cNvSpPr>
            <a:spLocks noChangeArrowheads="1"/>
          </p:cNvSpPr>
          <p:nvPr/>
        </p:nvSpPr>
        <p:spPr bwMode="auto">
          <a:xfrm>
            <a:off x="323850" y="5516563"/>
            <a:ext cx="8928100" cy="400050"/>
          </a:xfrm>
          <a:prstGeom prst="rect">
            <a:avLst/>
          </a:prstGeom>
          <a:noFill/>
          <a:ln w="9525">
            <a:noFill/>
            <a:miter lim="800000"/>
            <a:headEnd/>
            <a:tailEnd/>
          </a:ln>
        </p:spPr>
        <p:txBody>
          <a:bodyPr>
            <a:spAutoFit/>
          </a:bodyPr>
          <a:lstStyle/>
          <a:p>
            <a:r>
              <a:rPr lang="sl-SI" sz="2000">
                <a:solidFill>
                  <a:srgbClr val="000000"/>
                </a:solidFill>
                <a:latin typeface="Arial" pitchFamily="34" charset="0"/>
              </a:rPr>
              <a:t>This is not the last word from B factories, analyses still to be finalized...</a:t>
            </a:r>
            <a:endParaRPr lang="en-US" sz="2000">
              <a:solidFill>
                <a:srgbClr val="000000"/>
              </a:solidFill>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dirty="0" smtClean="0"/>
              <a:t>Test of CKM scheme (as of 2011)</a:t>
            </a:r>
            <a:endParaRPr lang="en-US" dirty="0"/>
          </a:p>
        </p:txBody>
      </p:sp>
      <p:pic>
        <p:nvPicPr>
          <p:cNvPr id="3" name="Picture 9"/>
          <p:cNvPicPr>
            <a:picLocks noChangeAspect="1" noChangeArrowheads="1"/>
          </p:cNvPicPr>
          <p:nvPr/>
        </p:nvPicPr>
        <p:blipFill>
          <a:blip r:embed="rId2"/>
          <a:srcRect/>
          <a:stretch>
            <a:fillRect/>
          </a:stretch>
        </p:blipFill>
        <p:spPr bwMode="auto">
          <a:xfrm>
            <a:off x="533400" y="1164045"/>
            <a:ext cx="5943600" cy="5693955"/>
          </a:xfrm>
          <a:prstGeom prst="rect">
            <a:avLst/>
          </a:prstGeom>
          <a:noFill/>
          <a:ln w="9525">
            <a:noFill/>
            <a:miter lim="800000"/>
            <a:headEnd/>
            <a:tailEnd/>
          </a:ln>
          <a:effectLst/>
        </p:spPr>
      </p:pic>
      <p:pic>
        <p:nvPicPr>
          <p:cNvPr id="990211" name="Picture 3"/>
          <p:cNvPicPr>
            <a:picLocks noChangeAspect="1" noChangeArrowheads="1"/>
          </p:cNvPicPr>
          <p:nvPr/>
        </p:nvPicPr>
        <p:blipFill>
          <a:blip r:embed="rId3"/>
          <a:srcRect/>
          <a:stretch>
            <a:fillRect/>
          </a:stretch>
        </p:blipFill>
        <p:spPr bwMode="auto">
          <a:xfrm>
            <a:off x="6438900" y="2743200"/>
            <a:ext cx="2590800" cy="830385"/>
          </a:xfrm>
          <a:prstGeom prst="rect">
            <a:avLst/>
          </a:prstGeom>
          <a:noFill/>
          <a:ln w="9525">
            <a:noFill/>
            <a:miter lim="800000"/>
            <a:headEnd/>
            <a:tailEnd/>
          </a:ln>
          <a:effectLst/>
        </p:spPr>
      </p:pic>
      <p:pic>
        <p:nvPicPr>
          <p:cNvPr id="990212" name="Picture 4"/>
          <p:cNvPicPr>
            <a:picLocks noChangeAspect="1" noChangeArrowheads="1"/>
          </p:cNvPicPr>
          <p:nvPr/>
        </p:nvPicPr>
        <p:blipFill>
          <a:blip r:embed="rId4"/>
          <a:srcRect/>
          <a:stretch>
            <a:fillRect/>
          </a:stretch>
        </p:blipFill>
        <p:spPr bwMode="auto">
          <a:xfrm>
            <a:off x="6896100" y="3581400"/>
            <a:ext cx="1874520" cy="533400"/>
          </a:xfrm>
          <a:prstGeom prst="rect">
            <a:avLst/>
          </a:prstGeom>
          <a:noFill/>
          <a:ln w="9525">
            <a:noFill/>
            <a:miter lim="800000"/>
            <a:headEnd/>
            <a:tailEnd/>
          </a:ln>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スライド番号プレースホルダ 5"/>
          <p:cNvSpPr>
            <a:spLocks noGrp="1"/>
          </p:cNvSpPr>
          <p:nvPr>
            <p:ph type="sldNum" sz="quarter" idx="12"/>
          </p:nvPr>
        </p:nvSpPr>
        <p:spPr/>
        <p:txBody>
          <a:bodyPr/>
          <a:lstStyle/>
          <a:p>
            <a:fld id="{3A193A7A-B909-4048-A5C7-092EAE061BF6}" type="slidenum">
              <a:rPr lang="en-US" altLang="ja-JP"/>
              <a:pPr/>
              <a:t>22</a:t>
            </a:fld>
            <a:endParaRPr lang="en-US" altLang="ja-JP"/>
          </a:p>
        </p:txBody>
      </p:sp>
      <p:sp>
        <p:nvSpPr>
          <p:cNvPr id="1271810" name="Rectangle 2"/>
          <p:cNvSpPr>
            <a:spLocks noGrp="1" noChangeArrowheads="1"/>
          </p:cNvSpPr>
          <p:nvPr>
            <p:ph type="title"/>
          </p:nvPr>
        </p:nvSpPr>
        <p:spPr>
          <a:xfrm>
            <a:off x="0" y="198438"/>
            <a:ext cx="9144000" cy="563562"/>
          </a:xfrm>
        </p:spPr>
        <p:txBody>
          <a:bodyPr/>
          <a:lstStyle/>
          <a:p>
            <a:r>
              <a:rPr lang="en-US" altLang="ja-JP" sz="3200"/>
              <a:t>Major achievements at Belle</a:t>
            </a:r>
          </a:p>
        </p:txBody>
      </p:sp>
      <p:pic>
        <p:nvPicPr>
          <p:cNvPr id="1271811" name="Picture 3" descr="Integrated_Luminosity"/>
          <p:cNvPicPr>
            <a:picLocks noChangeAspect="1" noChangeArrowheads="1"/>
          </p:cNvPicPr>
          <p:nvPr/>
        </p:nvPicPr>
        <p:blipFill>
          <a:blip r:embed="rId2"/>
          <a:srcRect/>
          <a:stretch>
            <a:fillRect/>
          </a:stretch>
        </p:blipFill>
        <p:spPr bwMode="auto">
          <a:xfrm>
            <a:off x="0" y="2057400"/>
            <a:ext cx="5943600" cy="4724400"/>
          </a:xfrm>
          <a:prstGeom prst="rect">
            <a:avLst/>
          </a:prstGeom>
          <a:noFill/>
        </p:spPr>
      </p:pic>
      <p:grpSp>
        <p:nvGrpSpPr>
          <p:cNvPr id="2" name="Group 8"/>
          <p:cNvGrpSpPr>
            <a:grpSpLocks/>
          </p:cNvGrpSpPr>
          <p:nvPr/>
        </p:nvGrpSpPr>
        <p:grpSpPr bwMode="auto">
          <a:xfrm>
            <a:off x="1468438" y="3108325"/>
            <a:ext cx="2749550" cy="1920875"/>
            <a:chOff x="925" y="1958"/>
            <a:chExt cx="1732" cy="1210"/>
          </a:xfrm>
        </p:grpSpPr>
        <p:sp>
          <p:nvSpPr>
            <p:cNvPr id="1271817" name="Text Box 9"/>
            <p:cNvSpPr txBox="1">
              <a:spLocks noChangeArrowheads="1"/>
            </p:cNvSpPr>
            <p:nvPr/>
          </p:nvSpPr>
          <p:spPr bwMode="auto">
            <a:xfrm>
              <a:off x="925" y="1958"/>
              <a:ext cx="1715" cy="442"/>
            </a:xfrm>
            <a:prstGeom prst="rect">
              <a:avLst/>
            </a:prstGeom>
            <a:solidFill>
              <a:srgbClr val="FFCCFF"/>
            </a:solidFill>
            <a:ln w="9525">
              <a:noFill/>
              <a:miter lim="800000"/>
              <a:headEnd/>
              <a:tailEnd/>
            </a:ln>
            <a:effectLst>
              <a:outerShdw dist="107763" dir="2700000" algn="ctr" rotWithShape="0">
                <a:schemeClr val="bg2">
                  <a:alpha val="50000"/>
                </a:schemeClr>
              </a:outerShdw>
            </a:effectLst>
          </p:spPr>
          <p:txBody>
            <a:bodyPr wrap="none">
              <a:spAutoFit/>
            </a:bodyPr>
            <a:lstStyle/>
            <a:p>
              <a:r>
                <a:rPr lang="en-US" altLang="ja-JP" sz="2000"/>
                <a:t>Evidence for direct CP </a:t>
              </a:r>
            </a:p>
            <a:p>
              <a:r>
                <a:rPr lang="en-US" altLang="ja-JP" sz="2000"/>
                <a:t>violation in B </a:t>
              </a:r>
              <a:r>
                <a:rPr lang="en-US" altLang="ja-JP" sz="2000">
                  <a:latin typeface="Wingdings 3" pitchFamily="18" charset="2"/>
                </a:rPr>
                <a:t>g</a:t>
              </a:r>
              <a:r>
                <a:rPr lang="en-US" altLang="ja-JP" sz="2000"/>
                <a:t> K</a:t>
              </a:r>
              <a:r>
                <a:rPr lang="en-US" altLang="ja-JP" sz="2000" baseline="30000"/>
                <a:t>+</a:t>
              </a:r>
              <a:r>
                <a:rPr lang="en-US" altLang="ja-JP" sz="2000">
                  <a:latin typeface="Symbol" pitchFamily="18" charset="2"/>
                </a:rPr>
                <a:t>p</a:t>
              </a:r>
              <a:r>
                <a:rPr lang="en-US" altLang="ja-JP" sz="2000" baseline="30000">
                  <a:latin typeface="Symbol" pitchFamily="18" charset="2"/>
                </a:rPr>
                <a:t>-</a:t>
              </a:r>
            </a:p>
          </p:txBody>
        </p:sp>
        <p:sp>
          <p:nvSpPr>
            <p:cNvPr id="1271818" name="Oval 10"/>
            <p:cNvSpPr>
              <a:spLocks noChangeArrowheads="1"/>
            </p:cNvSpPr>
            <p:nvPr/>
          </p:nvSpPr>
          <p:spPr bwMode="auto">
            <a:xfrm>
              <a:off x="2476" y="2669"/>
              <a:ext cx="181" cy="499"/>
            </a:xfrm>
            <a:prstGeom prst="ellipse">
              <a:avLst/>
            </a:prstGeom>
            <a:noFill/>
            <a:ln w="9525">
              <a:solidFill>
                <a:schemeClr val="tx1"/>
              </a:solidFill>
              <a:round/>
              <a:headEnd/>
              <a:tailEnd/>
            </a:ln>
            <a:effectLst/>
          </p:spPr>
          <p:txBody>
            <a:bodyPr wrap="none" anchor="ctr"/>
            <a:lstStyle/>
            <a:p>
              <a:endParaRPr lang="en-US"/>
            </a:p>
          </p:txBody>
        </p:sp>
        <p:sp>
          <p:nvSpPr>
            <p:cNvPr id="1271819" name="Line 11"/>
            <p:cNvSpPr>
              <a:spLocks noChangeShapeType="1"/>
            </p:cNvSpPr>
            <p:nvPr/>
          </p:nvSpPr>
          <p:spPr bwMode="auto">
            <a:xfrm>
              <a:off x="2592" y="2304"/>
              <a:ext cx="0" cy="480"/>
            </a:xfrm>
            <a:prstGeom prst="line">
              <a:avLst/>
            </a:prstGeom>
            <a:noFill/>
            <a:ln w="9525">
              <a:solidFill>
                <a:schemeClr val="tx1"/>
              </a:solidFill>
              <a:round/>
              <a:headEnd/>
              <a:tailEnd type="triangle" w="med" len="med"/>
            </a:ln>
            <a:effectLst/>
          </p:spPr>
          <p:txBody>
            <a:bodyPr/>
            <a:lstStyle/>
            <a:p>
              <a:endParaRPr lang="en-US"/>
            </a:p>
          </p:txBody>
        </p:sp>
      </p:grpSp>
      <p:grpSp>
        <p:nvGrpSpPr>
          <p:cNvPr id="3" name="Group 12"/>
          <p:cNvGrpSpPr>
            <a:grpSpLocks/>
          </p:cNvGrpSpPr>
          <p:nvPr/>
        </p:nvGrpSpPr>
        <p:grpSpPr bwMode="auto">
          <a:xfrm>
            <a:off x="2667000" y="2057400"/>
            <a:ext cx="2590800" cy="1371600"/>
            <a:chOff x="1680" y="1296"/>
            <a:chExt cx="1632" cy="864"/>
          </a:xfrm>
        </p:grpSpPr>
        <p:sp>
          <p:nvSpPr>
            <p:cNvPr id="1271821" name="Text Box 13"/>
            <p:cNvSpPr txBox="1">
              <a:spLocks noChangeArrowheads="1"/>
            </p:cNvSpPr>
            <p:nvPr/>
          </p:nvSpPr>
          <p:spPr bwMode="auto">
            <a:xfrm>
              <a:off x="1680" y="1296"/>
              <a:ext cx="1505" cy="250"/>
            </a:xfrm>
            <a:prstGeom prst="rect">
              <a:avLst/>
            </a:prstGeom>
            <a:solidFill>
              <a:srgbClr val="CCFFCC"/>
            </a:solidFill>
            <a:ln w="9525">
              <a:noFill/>
              <a:miter lim="800000"/>
              <a:headEnd/>
              <a:tailEnd/>
            </a:ln>
            <a:effectLst>
              <a:outerShdw dist="107763" dir="2700000" algn="ctr" rotWithShape="0">
                <a:schemeClr val="bg2">
                  <a:alpha val="50000"/>
                </a:schemeClr>
              </a:outerShdw>
            </a:effectLst>
          </p:spPr>
          <p:txBody>
            <a:bodyPr wrap="none">
              <a:spAutoFit/>
            </a:bodyPr>
            <a:lstStyle/>
            <a:p>
              <a:r>
                <a:rPr lang="en-US" altLang="ja-JP" sz="2000"/>
                <a:t>Evidence for B </a:t>
              </a:r>
              <a:r>
                <a:rPr lang="en-US" altLang="ja-JP" sz="2000">
                  <a:latin typeface="Wingdings 3" pitchFamily="18" charset="2"/>
                </a:rPr>
                <a:t>g</a:t>
              </a:r>
              <a:r>
                <a:rPr lang="en-US" altLang="ja-JP" sz="2000"/>
                <a:t> </a:t>
              </a:r>
              <a:r>
                <a:rPr lang="en-US" altLang="ja-JP" sz="2000">
                  <a:latin typeface="Symbol" pitchFamily="18" charset="2"/>
                </a:rPr>
                <a:t>tn</a:t>
              </a:r>
              <a:endParaRPr lang="en-US" altLang="ja-JP" sz="2000" baseline="30000">
                <a:latin typeface="Symbol" pitchFamily="18" charset="2"/>
              </a:endParaRPr>
            </a:p>
          </p:txBody>
        </p:sp>
        <p:sp>
          <p:nvSpPr>
            <p:cNvPr id="1271822" name="Oval 14"/>
            <p:cNvSpPr>
              <a:spLocks noChangeArrowheads="1"/>
            </p:cNvSpPr>
            <p:nvPr/>
          </p:nvSpPr>
          <p:spPr bwMode="auto">
            <a:xfrm>
              <a:off x="3131" y="1866"/>
              <a:ext cx="181" cy="294"/>
            </a:xfrm>
            <a:prstGeom prst="ellipse">
              <a:avLst/>
            </a:prstGeom>
            <a:noFill/>
            <a:ln w="9525">
              <a:solidFill>
                <a:schemeClr val="tx1"/>
              </a:solidFill>
              <a:round/>
              <a:headEnd/>
              <a:tailEnd/>
            </a:ln>
            <a:effectLst/>
          </p:spPr>
          <p:txBody>
            <a:bodyPr wrap="none" anchor="ctr"/>
            <a:lstStyle/>
            <a:p>
              <a:endParaRPr lang="en-US"/>
            </a:p>
          </p:txBody>
        </p:sp>
        <p:sp>
          <p:nvSpPr>
            <p:cNvPr id="1271823" name="Line 15"/>
            <p:cNvSpPr>
              <a:spLocks noChangeShapeType="1"/>
            </p:cNvSpPr>
            <p:nvPr/>
          </p:nvSpPr>
          <p:spPr bwMode="auto">
            <a:xfrm>
              <a:off x="3168" y="1488"/>
              <a:ext cx="68" cy="501"/>
            </a:xfrm>
            <a:prstGeom prst="line">
              <a:avLst/>
            </a:prstGeom>
            <a:noFill/>
            <a:ln w="9525">
              <a:solidFill>
                <a:schemeClr val="tx1"/>
              </a:solidFill>
              <a:round/>
              <a:headEnd/>
              <a:tailEnd type="triangle" w="med" len="med"/>
            </a:ln>
            <a:effectLst/>
          </p:spPr>
          <p:txBody>
            <a:bodyPr/>
            <a:lstStyle/>
            <a:p>
              <a:endParaRPr lang="en-US"/>
            </a:p>
          </p:txBody>
        </p:sp>
      </p:grpSp>
      <p:grpSp>
        <p:nvGrpSpPr>
          <p:cNvPr id="4" name="Group 20"/>
          <p:cNvGrpSpPr>
            <a:grpSpLocks/>
          </p:cNvGrpSpPr>
          <p:nvPr/>
        </p:nvGrpSpPr>
        <p:grpSpPr bwMode="auto">
          <a:xfrm>
            <a:off x="1447800" y="2565400"/>
            <a:ext cx="3335338" cy="1406525"/>
            <a:chOff x="912" y="1616"/>
            <a:chExt cx="2101" cy="886"/>
          </a:xfrm>
        </p:grpSpPr>
        <p:sp>
          <p:nvSpPr>
            <p:cNvPr id="1271829" name="Text Box 21"/>
            <p:cNvSpPr txBox="1">
              <a:spLocks noChangeArrowheads="1"/>
            </p:cNvSpPr>
            <p:nvPr/>
          </p:nvSpPr>
          <p:spPr bwMode="auto">
            <a:xfrm>
              <a:off x="912" y="1616"/>
              <a:ext cx="1679" cy="250"/>
            </a:xfrm>
            <a:prstGeom prst="rect">
              <a:avLst/>
            </a:prstGeom>
            <a:solidFill>
              <a:srgbClr val="66FFFF"/>
            </a:solidFill>
            <a:ln w="9525">
              <a:noFill/>
              <a:miter lim="800000"/>
              <a:headEnd/>
              <a:tailEnd/>
            </a:ln>
            <a:effectLst>
              <a:outerShdw dist="107763" dir="2700000" algn="ctr" rotWithShape="0">
                <a:schemeClr val="bg2">
                  <a:alpha val="50000"/>
                </a:schemeClr>
              </a:outerShdw>
            </a:effectLst>
          </p:spPr>
          <p:txBody>
            <a:bodyPr wrap="none">
              <a:spAutoFit/>
            </a:bodyPr>
            <a:lstStyle/>
            <a:p>
              <a:r>
                <a:rPr lang="en-US" altLang="ja-JP" sz="2000"/>
                <a:t>Observation of  b </a:t>
              </a:r>
              <a:r>
                <a:rPr lang="en-US" altLang="ja-JP" sz="2000">
                  <a:latin typeface="Wingdings 3" pitchFamily="18" charset="2"/>
                </a:rPr>
                <a:t>g</a:t>
              </a:r>
              <a:r>
                <a:rPr lang="en-US" altLang="ja-JP" sz="2000"/>
                <a:t> d</a:t>
              </a:r>
              <a:r>
                <a:rPr lang="en-US" altLang="ja-JP" sz="2000">
                  <a:latin typeface="Symbol" pitchFamily="18" charset="2"/>
                </a:rPr>
                <a:t>g</a:t>
              </a:r>
              <a:endParaRPr lang="en-US" altLang="ja-JP" sz="2000" baseline="30000">
                <a:latin typeface="Symbol" pitchFamily="18" charset="2"/>
              </a:endParaRPr>
            </a:p>
          </p:txBody>
        </p:sp>
        <p:sp>
          <p:nvSpPr>
            <p:cNvPr id="1271830" name="Oval 22"/>
            <p:cNvSpPr>
              <a:spLocks noChangeArrowheads="1"/>
            </p:cNvSpPr>
            <p:nvPr/>
          </p:nvSpPr>
          <p:spPr bwMode="auto">
            <a:xfrm>
              <a:off x="2832" y="2208"/>
              <a:ext cx="181" cy="294"/>
            </a:xfrm>
            <a:prstGeom prst="ellipse">
              <a:avLst/>
            </a:prstGeom>
            <a:noFill/>
            <a:ln w="9525">
              <a:solidFill>
                <a:schemeClr val="tx1"/>
              </a:solidFill>
              <a:round/>
              <a:headEnd/>
              <a:tailEnd/>
            </a:ln>
            <a:effectLst/>
          </p:spPr>
          <p:txBody>
            <a:bodyPr wrap="none" anchor="ctr"/>
            <a:lstStyle/>
            <a:p>
              <a:endParaRPr lang="en-US"/>
            </a:p>
          </p:txBody>
        </p:sp>
        <p:sp>
          <p:nvSpPr>
            <p:cNvPr id="1271831" name="Line 23"/>
            <p:cNvSpPr>
              <a:spLocks noChangeShapeType="1"/>
            </p:cNvSpPr>
            <p:nvPr/>
          </p:nvSpPr>
          <p:spPr bwMode="auto">
            <a:xfrm>
              <a:off x="2592" y="1770"/>
              <a:ext cx="336" cy="534"/>
            </a:xfrm>
            <a:prstGeom prst="line">
              <a:avLst/>
            </a:prstGeom>
            <a:noFill/>
            <a:ln w="9525">
              <a:solidFill>
                <a:schemeClr val="tx1"/>
              </a:solidFill>
              <a:round/>
              <a:headEnd/>
              <a:tailEnd type="triangle" w="med" len="med"/>
            </a:ln>
            <a:effectLst/>
          </p:spPr>
          <p:txBody>
            <a:bodyPr/>
            <a:lstStyle/>
            <a:p>
              <a:endParaRPr lang="en-US"/>
            </a:p>
          </p:txBody>
        </p:sp>
      </p:grpSp>
      <p:grpSp>
        <p:nvGrpSpPr>
          <p:cNvPr id="5" name="Group 24"/>
          <p:cNvGrpSpPr>
            <a:grpSpLocks/>
          </p:cNvGrpSpPr>
          <p:nvPr/>
        </p:nvGrpSpPr>
        <p:grpSpPr bwMode="auto">
          <a:xfrm>
            <a:off x="1905000" y="5775325"/>
            <a:ext cx="4403725" cy="549275"/>
            <a:chOff x="1584" y="3552"/>
            <a:chExt cx="2774" cy="346"/>
          </a:xfrm>
        </p:grpSpPr>
        <p:sp>
          <p:nvSpPr>
            <p:cNvPr id="1271833" name="Text Box 25"/>
            <p:cNvSpPr txBox="1">
              <a:spLocks noChangeArrowheads="1"/>
            </p:cNvSpPr>
            <p:nvPr/>
          </p:nvSpPr>
          <p:spPr bwMode="auto">
            <a:xfrm>
              <a:off x="2496" y="3648"/>
              <a:ext cx="1862" cy="250"/>
            </a:xfrm>
            <a:prstGeom prst="rect">
              <a:avLst/>
            </a:prstGeom>
            <a:solidFill>
              <a:srgbClr val="FFFF99"/>
            </a:solidFill>
            <a:ln w="9525">
              <a:noFill/>
              <a:miter lim="800000"/>
              <a:headEnd/>
              <a:tailEnd/>
            </a:ln>
            <a:effectLst>
              <a:outerShdw dist="107763" dir="2700000" algn="ctr" rotWithShape="0">
                <a:schemeClr val="bg2">
                  <a:alpha val="50000"/>
                </a:schemeClr>
              </a:outerShdw>
            </a:effectLst>
          </p:spPr>
          <p:txBody>
            <a:bodyPr wrap="none">
              <a:spAutoFit/>
            </a:bodyPr>
            <a:lstStyle/>
            <a:p>
              <a:r>
                <a:rPr lang="en-US" altLang="ja-JP" sz="2000"/>
                <a:t>Observation of B </a:t>
              </a:r>
              <a:r>
                <a:rPr lang="en-US" altLang="ja-JP" sz="2000">
                  <a:latin typeface="Wingdings 3" pitchFamily="18" charset="2"/>
                </a:rPr>
                <a:t>g</a:t>
              </a:r>
              <a:r>
                <a:rPr lang="en-US" altLang="ja-JP" sz="2000"/>
                <a:t> K</a:t>
              </a:r>
              <a:r>
                <a:rPr lang="en-US" altLang="ja-JP" sz="2000" baseline="30000"/>
                <a:t>(*)</a:t>
              </a:r>
              <a:r>
                <a:rPr lang="en-US" altLang="ja-JP" sz="2000"/>
                <a:t>ll</a:t>
              </a:r>
              <a:r>
                <a:rPr lang="en-US" altLang="ja-JP" sz="2000" baseline="30000">
                  <a:latin typeface="Symbol" pitchFamily="18" charset="2"/>
                </a:rPr>
                <a:t> </a:t>
              </a:r>
            </a:p>
          </p:txBody>
        </p:sp>
        <p:sp>
          <p:nvSpPr>
            <p:cNvPr id="1271834" name="Line 26"/>
            <p:cNvSpPr>
              <a:spLocks noChangeShapeType="1"/>
            </p:cNvSpPr>
            <p:nvPr/>
          </p:nvSpPr>
          <p:spPr bwMode="auto">
            <a:xfrm flipH="1" flipV="1">
              <a:off x="2016" y="3648"/>
              <a:ext cx="480" cy="96"/>
            </a:xfrm>
            <a:prstGeom prst="line">
              <a:avLst/>
            </a:prstGeom>
            <a:noFill/>
            <a:ln w="9525">
              <a:solidFill>
                <a:schemeClr val="tx1"/>
              </a:solidFill>
              <a:round/>
              <a:headEnd/>
              <a:tailEnd type="triangle" w="med" len="med"/>
            </a:ln>
            <a:effectLst/>
          </p:spPr>
          <p:txBody>
            <a:bodyPr/>
            <a:lstStyle/>
            <a:p>
              <a:endParaRPr lang="en-US"/>
            </a:p>
          </p:txBody>
        </p:sp>
        <p:sp>
          <p:nvSpPr>
            <p:cNvPr id="1271835" name="Oval 27"/>
            <p:cNvSpPr>
              <a:spLocks noChangeArrowheads="1"/>
            </p:cNvSpPr>
            <p:nvPr/>
          </p:nvSpPr>
          <p:spPr bwMode="auto">
            <a:xfrm rot="-1434402">
              <a:off x="1584" y="3552"/>
              <a:ext cx="705" cy="177"/>
            </a:xfrm>
            <a:prstGeom prst="ellipse">
              <a:avLst/>
            </a:prstGeom>
            <a:noFill/>
            <a:ln w="9525">
              <a:solidFill>
                <a:schemeClr val="tx1"/>
              </a:solidFill>
              <a:round/>
              <a:headEnd/>
              <a:tailEnd/>
            </a:ln>
            <a:effectLst/>
          </p:spPr>
          <p:txBody>
            <a:bodyPr wrap="none" anchor="ctr"/>
            <a:lstStyle/>
            <a:p>
              <a:endParaRPr lang="en-US"/>
            </a:p>
          </p:txBody>
        </p:sp>
      </p:grpSp>
      <p:grpSp>
        <p:nvGrpSpPr>
          <p:cNvPr id="6" name="Group 28"/>
          <p:cNvGrpSpPr>
            <a:grpSpLocks/>
          </p:cNvGrpSpPr>
          <p:nvPr/>
        </p:nvGrpSpPr>
        <p:grpSpPr bwMode="auto">
          <a:xfrm>
            <a:off x="4953000" y="2895600"/>
            <a:ext cx="4114800" cy="3048000"/>
            <a:chOff x="3072" y="1680"/>
            <a:chExt cx="2592" cy="1920"/>
          </a:xfrm>
        </p:grpSpPr>
        <p:sp>
          <p:nvSpPr>
            <p:cNvPr id="1271837" name="Text Box 29"/>
            <p:cNvSpPr txBox="1">
              <a:spLocks noChangeArrowheads="1"/>
            </p:cNvSpPr>
            <p:nvPr/>
          </p:nvSpPr>
          <p:spPr bwMode="auto">
            <a:xfrm>
              <a:off x="3504" y="1680"/>
              <a:ext cx="1876" cy="577"/>
            </a:xfrm>
            <a:prstGeom prst="rect">
              <a:avLst/>
            </a:prstGeom>
            <a:noFill/>
            <a:ln w="9525">
              <a:noFill/>
              <a:miter lim="800000"/>
              <a:headEnd/>
              <a:tailEnd/>
            </a:ln>
            <a:effectLst/>
          </p:spPr>
          <p:txBody>
            <a:bodyPr wrap="none">
              <a:spAutoFit/>
            </a:bodyPr>
            <a:lstStyle/>
            <a:p>
              <a:endParaRPr lang="en-US" altLang="ja-JP" sz="1800" b="0">
                <a:latin typeface="Arial" pitchFamily="34" charset="0"/>
              </a:endParaRPr>
            </a:p>
            <a:p>
              <a:r>
                <a:rPr lang="en-US" altLang="ja-JP" sz="1800" b="0">
                  <a:latin typeface="Arial" pitchFamily="34" charset="0"/>
                </a:rPr>
                <a:t>Decisive confirmation of</a:t>
              </a:r>
            </a:p>
            <a:p>
              <a:r>
                <a:rPr lang="en-US" altLang="ja-JP" sz="1800" b="0">
                  <a:latin typeface="Arial" pitchFamily="34" charset="0"/>
                </a:rPr>
                <a:t>Kobayashi-Maskawa model</a:t>
              </a:r>
            </a:p>
          </p:txBody>
        </p:sp>
        <p:pic>
          <p:nvPicPr>
            <p:cNvPr id="1271838" name="Picture 30"/>
            <p:cNvPicPr>
              <a:picLocks noChangeAspect="1" noChangeArrowheads="1"/>
            </p:cNvPicPr>
            <p:nvPr/>
          </p:nvPicPr>
          <p:blipFill>
            <a:blip r:embed="rId3"/>
            <a:srcRect l="1807" r="4216"/>
            <a:stretch>
              <a:fillRect/>
            </a:stretch>
          </p:blipFill>
          <p:spPr bwMode="auto">
            <a:xfrm>
              <a:off x="3072" y="2293"/>
              <a:ext cx="2592" cy="1307"/>
            </a:xfrm>
            <a:prstGeom prst="rect">
              <a:avLst/>
            </a:prstGeom>
            <a:noFill/>
            <a:ln w="9525">
              <a:noFill/>
              <a:miter lim="800000"/>
              <a:headEnd/>
              <a:tailEnd/>
            </a:ln>
            <a:effectLst/>
          </p:spPr>
        </p:pic>
      </p:grpSp>
      <p:grpSp>
        <p:nvGrpSpPr>
          <p:cNvPr id="7" name="Group 33"/>
          <p:cNvGrpSpPr>
            <a:grpSpLocks/>
          </p:cNvGrpSpPr>
          <p:nvPr/>
        </p:nvGrpSpPr>
        <p:grpSpPr bwMode="auto">
          <a:xfrm>
            <a:off x="6350" y="4664075"/>
            <a:ext cx="2452688" cy="1584325"/>
            <a:chOff x="4" y="2938"/>
            <a:chExt cx="1545" cy="998"/>
          </a:xfrm>
        </p:grpSpPr>
        <p:sp>
          <p:nvSpPr>
            <p:cNvPr id="1271842" name="Oval 34"/>
            <p:cNvSpPr>
              <a:spLocks noChangeArrowheads="1"/>
            </p:cNvSpPr>
            <p:nvPr/>
          </p:nvSpPr>
          <p:spPr bwMode="auto">
            <a:xfrm>
              <a:off x="1056" y="3663"/>
              <a:ext cx="181" cy="273"/>
            </a:xfrm>
            <a:prstGeom prst="ellipse">
              <a:avLst/>
            </a:prstGeom>
            <a:noFill/>
            <a:ln w="9525">
              <a:solidFill>
                <a:schemeClr val="tx1"/>
              </a:solidFill>
              <a:round/>
              <a:headEnd/>
              <a:tailEnd/>
            </a:ln>
            <a:effectLst/>
          </p:spPr>
          <p:txBody>
            <a:bodyPr wrap="none" anchor="ctr"/>
            <a:lstStyle/>
            <a:p>
              <a:endParaRPr lang="en-US"/>
            </a:p>
          </p:txBody>
        </p:sp>
        <p:sp>
          <p:nvSpPr>
            <p:cNvPr id="1271843" name="Text Box 35"/>
            <p:cNvSpPr txBox="1">
              <a:spLocks noChangeArrowheads="1"/>
            </p:cNvSpPr>
            <p:nvPr/>
          </p:nvSpPr>
          <p:spPr bwMode="auto">
            <a:xfrm>
              <a:off x="4" y="2938"/>
              <a:ext cx="1545" cy="634"/>
            </a:xfrm>
            <a:prstGeom prst="rect">
              <a:avLst/>
            </a:prstGeom>
            <a:solidFill>
              <a:srgbClr val="00FFFF"/>
            </a:solidFill>
            <a:ln w="9525">
              <a:noFill/>
              <a:miter lim="800000"/>
              <a:headEnd/>
              <a:tailEnd/>
            </a:ln>
            <a:effectLst>
              <a:outerShdw dist="107763" dir="2700000" algn="ctr" rotWithShape="0">
                <a:schemeClr val="bg2">
                  <a:alpha val="50000"/>
                </a:schemeClr>
              </a:outerShdw>
            </a:effectLst>
          </p:spPr>
          <p:txBody>
            <a:bodyPr wrap="none">
              <a:spAutoFit/>
            </a:bodyPr>
            <a:lstStyle/>
            <a:p>
              <a:r>
                <a:rPr lang="en-US" altLang="ja-JP" sz="2000"/>
                <a:t>Observation of CP </a:t>
              </a:r>
            </a:p>
            <a:p>
              <a:r>
                <a:rPr lang="en-US" altLang="ja-JP" sz="2000"/>
                <a:t>violation in B meson </a:t>
              </a:r>
            </a:p>
            <a:p>
              <a:r>
                <a:rPr lang="en-US" altLang="ja-JP" sz="2000"/>
                <a:t>system</a:t>
              </a:r>
            </a:p>
          </p:txBody>
        </p:sp>
        <p:sp>
          <p:nvSpPr>
            <p:cNvPr id="1271844" name="Line 36"/>
            <p:cNvSpPr>
              <a:spLocks noChangeShapeType="1"/>
            </p:cNvSpPr>
            <p:nvPr/>
          </p:nvSpPr>
          <p:spPr bwMode="auto">
            <a:xfrm>
              <a:off x="960" y="3504"/>
              <a:ext cx="192" cy="296"/>
            </a:xfrm>
            <a:prstGeom prst="line">
              <a:avLst/>
            </a:prstGeom>
            <a:noFill/>
            <a:ln w="9525">
              <a:solidFill>
                <a:schemeClr val="tx1"/>
              </a:solidFill>
              <a:round/>
              <a:headEnd/>
              <a:tailEnd type="triangle" w="med" len="med"/>
            </a:ln>
            <a:effectLst/>
          </p:spPr>
          <p:txBody>
            <a:bodyPr/>
            <a:lstStyle/>
            <a:p>
              <a:endParaRPr lang="en-US"/>
            </a:p>
          </p:txBody>
        </p:sp>
      </p:grpSp>
      <p:grpSp>
        <p:nvGrpSpPr>
          <p:cNvPr id="8" name="Group 43"/>
          <p:cNvGrpSpPr>
            <a:grpSpLocks/>
          </p:cNvGrpSpPr>
          <p:nvPr/>
        </p:nvGrpSpPr>
        <p:grpSpPr bwMode="auto">
          <a:xfrm>
            <a:off x="0" y="3848100"/>
            <a:ext cx="4876800" cy="2019300"/>
            <a:chOff x="0" y="2424"/>
            <a:chExt cx="3072" cy="1272"/>
          </a:xfrm>
        </p:grpSpPr>
        <p:grpSp>
          <p:nvGrpSpPr>
            <p:cNvPr id="9" name="Group 4"/>
            <p:cNvGrpSpPr>
              <a:grpSpLocks/>
            </p:cNvGrpSpPr>
            <p:nvPr/>
          </p:nvGrpSpPr>
          <p:grpSpPr bwMode="auto">
            <a:xfrm>
              <a:off x="0" y="2424"/>
              <a:ext cx="2467" cy="1224"/>
              <a:chOff x="0" y="2424"/>
              <a:chExt cx="2467" cy="1224"/>
            </a:xfrm>
          </p:grpSpPr>
          <p:sp>
            <p:nvSpPr>
              <p:cNvPr id="1271813" name="Text Box 5"/>
              <p:cNvSpPr txBox="1">
                <a:spLocks noChangeArrowheads="1"/>
              </p:cNvSpPr>
              <p:nvPr/>
            </p:nvSpPr>
            <p:spPr bwMode="auto">
              <a:xfrm>
                <a:off x="0" y="2424"/>
                <a:ext cx="2467" cy="442"/>
              </a:xfrm>
              <a:prstGeom prst="rect">
                <a:avLst/>
              </a:prstGeom>
              <a:solidFill>
                <a:srgbClr val="CCFFCC"/>
              </a:solidFill>
              <a:ln w="9525">
                <a:noFill/>
                <a:miter lim="800000"/>
                <a:headEnd/>
                <a:tailEnd/>
              </a:ln>
              <a:effectLst>
                <a:outerShdw dist="107763" dir="2700000" algn="ctr" rotWithShape="0">
                  <a:schemeClr val="bg2">
                    <a:alpha val="50000"/>
                  </a:schemeClr>
                </a:outerShdw>
              </a:effectLst>
            </p:spPr>
            <p:txBody>
              <a:bodyPr wrap="none">
                <a:spAutoFit/>
              </a:bodyPr>
              <a:lstStyle/>
              <a:p>
                <a:r>
                  <a:rPr lang="en-US" altLang="ja-JP" sz="2000"/>
                  <a:t>Measurements of</a:t>
                </a:r>
              </a:p>
              <a:p>
                <a:r>
                  <a:rPr lang="en-US" altLang="ja-JP" sz="2000"/>
                  <a:t>CP violation in B </a:t>
                </a:r>
                <a:r>
                  <a:rPr lang="en-US" altLang="ja-JP" sz="2000">
                    <a:latin typeface="Wingdings 3" pitchFamily="18" charset="2"/>
                  </a:rPr>
                  <a:t>g</a:t>
                </a:r>
                <a:r>
                  <a:rPr lang="en-US" altLang="ja-JP" sz="2000"/>
                  <a:t> </a:t>
                </a:r>
                <a:r>
                  <a:rPr lang="en-US" altLang="ja-JP" sz="2000">
                    <a:latin typeface="Symbol" pitchFamily="18" charset="2"/>
                  </a:rPr>
                  <a:t>f</a:t>
                </a:r>
                <a:r>
                  <a:rPr lang="en-US" altLang="ja-JP" sz="2000"/>
                  <a:t>Ks, </a:t>
                </a:r>
                <a:r>
                  <a:rPr lang="en-US" altLang="ja-JP" sz="2000">
                    <a:latin typeface="Symbol" pitchFamily="18" charset="2"/>
                  </a:rPr>
                  <a:t>h</a:t>
                </a:r>
                <a:r>
                  <a:rPr lang="en-US" altLang="ja-JP" sz="2000"/>
                  <a:t>’Ks etc.</a:t>
                </a:r>
                <a:endParaRPr lang="en-US" altLang="ja-JP" sz="2000">
                  <a:latin typeface="Symbol" pitchFamily="18" charset="2"/>
                </a:endParaRPr>
              </a:p>
            </p:txBody>
          </p:sp>
          <p:sp>
            <p:nvSpPr>
              <p:cNvPr id="1271814" name="Line 6"/>
              <p:cNvSpPr>
                <a:spLocks noChangeShapeType="1"/>
              </p:cNvSpPr>
              <p:nvPr/>
            </p:nvSpPr>
            <p:spPr bwMode="auto">
              <a:xfrm>
                <a:off x="2046" y="2866"/>
                <a:ext cx="18" cy="350"/>
              </a:xfrm>
              <a:prstGeom prst="line">
                <a:avLst/>
              </a:prstGeom>
              <a:noFill/>
              <a:ln w="9525">
                <a:solidFill>
                  <a:schemeClr val="tx1"/>
                </a:solidFill>
                <a:round/>
                <a:headEnd/>
                <a:tailEnd type="triangle" w="med" len="med"/>
              </a:ln>
              <a:effectLst/>
            </p:spPr>
            <p:txBody>
              <a:bodyPr/>
              <a:lstStyle/>
              <a:p>
                <a:endParaRPr lang="en-US"/>
              </a:p>
            </p:txBody>
          </p:sp>
          <p:sp>
            <p:nvSpPr>
              <p:cNvPr id="1271815" name="Oval 7"/>
              <p:cNvSpPr>
                <a:spLocks noChangeArrowheads="1"/>
              </p:cNvSpPr>
              <p:nvPr/>
            </p:nvSpPr>
            <p:spPr bwMode="auto">
              <a:xfrm>
                <a:off x="1979" y="3149"/>
                <a:ext cx="181" cy="499"/>
              </a:xfrm>
              <a:prstGeom prst="ellipse">
                <a:avLst/>
              </a:prstGeom>
              <a:noFill/>
              <a:ln w="9525">
                <a:solidFill>
                  <a:schemeClr val="tx1"/>
                </a:solidFill>
                <a:round/>
                <a:headEnd/>
                <a:tailEnd/>
              </a:ln>
              <a:effectLst/>
            </p:spPr>
            <p:txBody>
              <a:bodyPr wrap="none" anchor="ctr"/>
              <a:lstStyle/>
              <a:p>
                <a:endParaRPr lang="en-US"/>
              </a:p>
            </p:txBody>
          </p:sp>
        </p:grpSp>
        <p:sp>
          <p:nvSpPr>
            <p:cNvPr id="1271845" name="Text Box 37"/>
            <p:cNvSpPr txBox="1">
              <a:spLocks noChangeArrowheads="1"/>
            </p:cNvSpPr>
            <p:nvPr/>
          </p:nvSpPr>
          <p:spPr bwMode="auto">
            <a:xfrm>
              <a:off x="2160" y="3254"/>
              <a:ext cx="912" cy="442"/>
            </a:xfrm>
            <a:prstGeom prst="rect">
              <a:avLst/>
            </a:prstGeom>
            <a:solidFill>
              <a:srgbClr val="00FFFF"/>
            </a:solidFill>
            <a:ln w="9525">
              <a:noFill/>
              <a:miter lim="800000"/>
              <a:headEnd/>
              <a:tailEnd/>
            </a:ln>
            <a:effectLst>
              <a:outerShdw dist="107763" dir="2700000" algn="ctr" rotWithShape="0">
                <a:schemeClr val="bg2">
                  <a:alpha val="50000"/>
                </a:schemeClr>
              </a:outerShdw>
            </a:effectLst>
          </p:spPr>
          <p:txBody>
            <a:bodyPr>
              <a:spAutoFit/>
            </a:bodyPr>
            <a:lstStyle/>
            <a:p>
              <a:r>
                <a:rPr lang="en-US" altLang="ja-JP" sz="2000"/>
                <a:t>Discovery </a:t>
              </a:r>
            </a:p>
            <a:p>
              <a:r>
                <a:rPr lang="en-US" altLang="ja-JP" sz="2000"/>
                <a:t>of X(3872)</a:t>
              </a:r>
            </a:p>
          </p:txBody>
        </p:sp>
      </p:grpSp>
      <p:grpSp>
        <p:nvGrpSpPr>
          <p:cNvPr id="10" name="Group 44"/>
          <p:cNvGrpSpPr>
            <a:grpSpLocks/>
          </p:cNvGrpSpPr>
          <p:nvPr/>
        </p:nvGrpSpPr>
        <p:grpSpPr bwMode="auto">
          <a:xfrm>
            <a:off x="5656263" y="838200"/>
            <a:ext cx="3259137" cy="2133600"/>
            <a:chOff x="3563" y="528"/>
            <a:chExt cx="2053" cy="1344"/>
          </a:xfrm>
        </p:grpSpPr>
        <p:sp>
          <p:nvSpPr>
            <p:cNvPr id="1271848" name="Text Box 40"/>
            <p:cNvSpPr txBox="1">
              <a:spLocks noChangeArrowheads="1"/>
            </p:cNvSpPr>
            <p:nvPr/>
          </p:nvSpPr>
          <p:spPr bwMode="auto">
            <a:xfrm>
              <a:off x="3874" y="528"/>
              <a:ext cx="1742" cy="250"/>
            </a:xfrm>
            <a:prstGeom prst="rect">
              <a:avLst/>
            </a:prstGeom>
            <a:solidFill>
              <a:srgbClr val="00FFFF"/>
            </a:solidFill>
            <a:ln w="9525">
              <a:noFill/>
              <a:miter lim="800000"/>
              <a:headEnd/>
              <a:tailEnd/>
            </a:ln>
            <a:effectLst>
              <a:outerShdw dist="107763" dir="2700000" algn="ctr" rotWithShape="0">
                <a:schemeClr val="bg2">
                  <a:alpha val="50000"/>
                </a:schemeClr>
              </a:outerShdw>
            </a:effectLst>
          </p:spPr>
          <p:txBody>
            <a:bodyPr>
              <a:spAutoFit/>
            </a:bodyPr>
            <a:lstStyle/>
            <a:p>
              <a:r>
                <a:rPr lang="en-US" altLang="ja-JP" sz="2000"/>
                <a:t>Evidence for D</a:t>
              </a:r>
              <a:r>
                <a:rPr lang="en-US" altLang="ja-JP" sz="2000" baseline="30000"/>
                <a:t>0</a:t>
              </a:r>
              <a:r>
                <a:rPr lang="en-US" altLang="ja-JP" sz="2000"/>
                <a:t> mixing</a:t>
              </a:r>
            </a:p>
          </p:txBody>
        </p:sp>
        <p:sp>
          <p:nvSpPr>
            <p:cNvPr id="1271849" name="Line 41"/>
            <p:cNvSpPr>
              <a:spLocks noChangeShapeType="1"/>
            </p:cNvSpPr>
            <p:nvPr/>
          </p:nvSpPr>
          <p:spPr bwMode="auto">
            <a:xfrm flipH="1">
              <a:off x="3648" y="768"/>
              <a:ext cx="1152" cy="1008"/>
            </a:xfrm>
            <a:prstGeom prst="line">
              <a:avLst/>
            </a:prstGeom>
            <a:noFill/>
            <a:ln w="9525">
              <a:solidFill>
                <a:schemeClr val="tx1"/>
              </a:solidFill>
              <a:round/>
              <a:headEnd/>
              <a:tailEnd type="triangle" w="med" len="med"/>
            </a:ln>
            <a:effectLst/>
          </p:spPr>
          <p:txBody>
            <a:bodyPr/>
            <a:lstStyle/>
            <a:p>
              <a:endParaRPr lang="en-US"/>
            </a:p>
          </p:txBody>
        </p:sp>
        <p:sp>
          <p:nvSpPr>
            <p:cNvPr id="1271850" name="Oval 42"/>
            <p:cNvSpPr>
              <a:spLocks noChangeArrowheads="1"/>
            </p:cNvSpPr>
            <p:nvPr/>
          </p:nvSpPr>
          <p:spPr bwMode="auto">
            <a:xfrm>
              <a:off x="3563" y="1685"/>
              <a:ext cx="368" cy="187"/>
            </a:xfrm>
            <a:prstGeom prst="ellipse">
              <a:avLst/>
            </a:prstGeom>
            <a:noFill/>
            <a:ln w="9525">
              <a:solidFill>
                <a:schemeClr val="tx1"/>
              </a:solidFill>
              <a:round/>
              <a:headEnd/>
              <a:tailEnd/>
            </a:ln>
            <a:effectLst/>
          </p:spPr>
          <p:txBody>
            <a:bodyPr wrap="none" anchor="ctr"/>
            <a:lstStyle/>
            <a:p>
              <a:endParaRPr lang="en-US"/>
            </a:p>
          </p:txBody>
        </p:sp>
      </p:grpSp>
      <p:grpSp>
        <p:nvGrpSpPr>
          <p:cNvPr id="11" name="Group 16"/>
          <p:cNvGrpSpPr>
            <a:grpSpLocks/>
          </p:cNvGrpSpPr>
          <p:nvPr/>
        </p:nvGrpSpPr>
        <p:grpSpPr bwMode="auto">
          <a:xfrm>
            <a:off x="4659313" y="1371600"/>
            <a:ext cx="2960687" cy="1600200"/>
            <a:chOff x="3648" y="576"/>
            <a:chExt cx="1865" cy="1008"/>
          </a:xfrm>
        </p:grpSpPr>
        <p:sp>
          <p:nvSpPr>
            <p:cNvPr id="1271825" name="Text Box 17"/>
            <p:cNvSpPr txBox="1">
              <a:spLocks noChangeArrowheads="1"/>
            </p:cNvSpPr>
            <p:nvPr/>
          </p:nvSpPr>
          <p:spPr bwMode="auto">
            <a:xfrm>
              <a:off x="3648" y="576"/>
              <a:ext cx="1865" cy="442"/>
            </a:xfrm>
            <a:prstGeom prst="rect">
              <a:avLst/>
            </a:prstGeom>
            <a:solidFill>
              <a:srgbClr val="FFFF99"/>
            </a:solidFill>
            <a:ln w="9525">
              <a:noFill/>
              <a:miter lim="800000"/>
              <a:headEnd/>
              <a:tailEnd/>
            </a:ln>
            <a:effectLst>
              <a:outerShdw dist="107763" dir="2700000" algn="ctr" rotWithShape="0">
                <a:schemeClr val="bg2">
                  <a:alpha val="50000"/>
                </a:schemeClr>
              </a:outerShdw>
            </a:effectLst>
          </p:spPr>
          <p:txBody>
            <a:bodyPr wrap="none">
              <a:spAutoFit/>
            </a:bodyPr>
            <a:lstStyle/>
            <a:p>
              <a:r>
                <a:rPr lang="en-US" altLang="ja-JP" sz="2000"/>
                <a:t>Observation of direct CP </a:t>
              </a:r>
            </a:p>
            <a:p>
              <a:r>
                <a:rPr lang="en-US" altLang="ja-JP" sz="2000"/>
                <a:t>violation in B </a:t>
              </a:r>
              <a:r>
                <a:rPr lang="en-US" altLang="ja-JP" sz="2000">
                  <a:latin typeface="Wingdings 3" pitchFamily="18" charset="2"/>
                </a:rPr>
                <a:t>g</a:t>
              </a:r>
              <a:r>
                <a:rPr lang="en-US" altLang="ja-JP" sz="2000"/>
                <a:t> </a:t>
              </a:r>
              <a:r>
                <a:rPr lang="en-US" altLang="ja-JP" sz="2000">
                  <a:latin typeface="Symbol" pitchFamily="18" charset="2"/>
                </a:rPr>
                <a:t>p</a:t>
              </a:r>
              <a:r>
                <a:rPr lang="en-US" altLang="ja-JP" sz="2000" baseline="30000">
                  <a:latin typeface="Symbol" pitchFamily="18" charset="2"/>
                </a:rPr>
                <a:t>+</a:t>
              </a:r>
              <a:r>
                <a:rPr lang="en-US" altLang="ja-JP" sz="2000">
                  <a:latin typeface="Symbol" pitchFamily="18" charset="2"/>
                </a:rPr>
                <a:t>p</a:t>
              </a:r>
              <a:r>
                <a:rPr lang="en-US" altLang="ja-JP" sz="2000" baseline="30000">
                  <a:latin typeface="Symbol" pitchFamily="18" charset="2"/>
                </a:rPr>
                <a:t>-</a:t>
              </a:r>
            </a:p>
          </p:txBody>
        </p:sp>
        <p:sp>
          <p:nvSpPr>
            <p:cNvPr id="1271826" name="Line 18"/>
            <p:cNvSpPr>
              <a:spLocks noChangeShapeType="1"/>
            </p:cNvSpPr>
            <p:nvPr/>
          </p:nvSpPr>
          <p:spPr bwMode="auto">
            <a:xfrm flipH="1">
              <a:off x="4128" y="1008"/>
              <a:ext cx="96" cy="437"/>
            </a:xfrm>
            <a:prstGeom prst="line">
              <a:avLst/>
            </a:prstGeom>
            <a:noFill/>
            <a:ln w="9525">
              <a:solidFill>
                <a:schemeClr val="tx1"/>
              </a:solidFill>
              <a:round/>
              <a:headEnd/>
              <a:tailEnd type="triangle" w="med" len="med"/>
            </a:ln>
            <a:effectLst/>
          </p:spPr>
          <p:txBody>
            <a:bodyPr/>
            <a:lstStyle/>
            <a:p>
              <a:endParaRPr lang="en-US"/>
            </a:p>
          </p:txBody>
        </p:sp>
        <p:sp>
          <p:nvSpPr>
            <p:cNvPr id="1271827" name="Oval 19"/>
            <p:cNvSpPr>
              <a:spLocks noChangeArrowheads="1"/>
            </p:cNvSpPr>
            <p:nvPr/>
          </p:nvSpPr>
          <p:spPr bwMode="auto">
            <a:xfrm>
              <a:off x="4043" y="1397"/>
              <a:ext cx="181" cy="187"/>
            </a:xfrm>
            <a:prstGeom prst="ellipse">
              <a:avLst/>
            </a:prstGeom>
            <a:noFill/>
            <a:ln w="9525">
              <a:solidFill>
                <a:schemeClr val="tx1"/>
              </a:solidFill>
              <a:round/>
              <a:headEnd/>
              <a:tailEnd/>
            </a:ln>
            <a:effectLst/>
          </p:spPr>
          <p:txBody>
            <a:bodyPr wrap="none" anchor="ctr"/>
            <a:lstStyle/>
            <a:p>
              <a:endParaRPr lang="en-US"/>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ssolv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dissolv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dissolv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dissolv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dissolve">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New Hadrons</a:t>
            </a:r>
            <a:endParaRPr kumimoji="1" lang="ja-JP" altLang="en-US" dirty="0"/>
          </a:p>
        </p:txBody>
      </p:sp>
      <p:grpSp>
        <p:nvGrpSpPr>
          <p:cNvPr id="3" name="グループ化 25"/>
          <p:cNvGrpSpPr/>
          <p:nvPr/>
        </p:nvGrpSpPr>
        <p:grpSpPr>
          <a:xfrm>
            <a:off x="109506" y="1285860"/>
            <a:ext cx="4443724" cy="2668606"/>
            <a:chOff x="109506" y="1285860"/>
            <a:chExt cx="4443724" cy="2668606"/>
          </a:xfrm>
        </p:grpSpPr>
        <p:pic>
          <p:nvPicPr>
            <p:cNvPr id="96258" name="Picture 2"/>
            <p:cNvPicPr>
              <a:picLocks noChangeAspect="1" noChangeArrowheads="1"/>
            </p:cNvPicPr>
            <p:nvPr/>
          </p:nvPicPr>
          <p:blipFill>
            <a:blip r:embed="rId2"/>
            <a:srcRect/>
            <a:stretch>
              <a:fillRect/>
            </a:stretch>
          </p:blipFill>
          <p:spPr bwMode="auto">
            <a:xfrm>
              <a:off x="109506" y="1985426"/>
              <a:ext cx="1756087" cy="1969040"/>
            </a:xfrm>
            <a:prstGeom prst="rect">
              <a:avLst/>
            </a:prstGeom>
            <a:noFill/>
            <a:ln w="9525">
              <a:noFill/>
              <a:miter lim="800000"/>
              <a:headEnd/>
              <a:tailEnd/>
            </a:ln>
            <a:effectLst/>
          </p:spPr>
        </p:pic>
        <p:sp>
          <p:nvSpPr>
            <p:cNvPr id="5" name="正方形/長方形 4"/>
            <p:cNvSpPr/>
            <p:nvPr/>
          </p:nvSpPr>
          <p:spPr bwMode="auto">
            <a:xfrm>
              <a:off x="395860" y="2082548"/>
              <a:ext cx="234668" cy="23466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1" lang="ja-JP" altLang="en-US" sz="2000" b="1" i="0" u="none" strike="noStrike" cap="none" normalizeH="0" baseline="0" smtClean="0">
                <a:ln>
                  <a:noFill/>
                </a:ln>
                <a:solidFill>
                  <a:schemeClr val="tx1"/>
                </a:solidFill>
                <a:effectLst/>
                <a:latin typeface="Century Gothic" pitchFamily="34" charset="0"/>
                <a:ea typeface="ＭＳ Ｐゴシック" charset="-128"/>
              </a:endParaRPr>
            </a:p>
          </p:txBody>
        </p:sp>
        <p:sp>
          <p:nvSpPr>
            <p:cNvPr id="6" name="テキスト ボックス 5"/>
            <p:cNvSpPr txBox="1"/>
            <p:nvPr/>
          </p:nvSpPr>
          <p:spPr>
            <a:xfrm>
              <a:off x="1928794" y="1285860"/>
              <a:ext cx="2624436" cy="1754326"/>
            </a:xfrm>
            <a:prstGeom prst="rect">
              <a:avLst/>
            </a:prstGeom>
            <a:noFill/>
          </p:spPr>
          <p:txBody>
            <a:bodyPr wrap="none" rtlCol="0">
              <a:spAutoFit/>
            </a:bodyPr>
            <a:lstStyle/>
            <a:p>
              <a:r>
                <a:rPr kumimoji="1" lang="en-US" altLang="ja-JP" sz="2400" b="1" i="1" dirty="0" smtClean="0">
                  <a:latin typeface="Calibri" pitchFamily="34" charset="0"/>
                </a:rPr>
                <a:t>B</a:t>
              </a:r>
              <a:r>
                <a:rPr kumimoji="1" lang="en-US" altLang="ja-JP" sz="3200" b="1" baseline="30000" dirty="0" smtClean="0">
                  <a:latin typeface="Calibri" pitchFamily="34" charset="0"/>
                </a:rPr>
                <a:t>+</a:t>
              </a:r>
              <a:r>
                <a:rPr kumimoji="1" lang="en-US" altLang="ja-JP" sz="2400" b="1" dirty="0" smtClean="0">
                  <a:latin typeface="Calibri" pitchFamily="34" charset="0"/>
                </a:rPr>
                <a:t> </a:t>
              </a:r>
              <a:r>
                <a:rPr kumimoji="1" lang="en-US" altLang="ja-JP" sz="2000" b="1" dirty="0" smtClean="0">
                  <a:latin typeface="Calibri" pitchFamily="34" charset="0"/>
                  <a:sym typeface="Wingdings" pitchFamily="2" charset="2"/>
                </a:rPr>
                <a:t></a:t>
              </a:r>
              <a:r>
                <a:rPr kumimoji="1" lang="en-US" altLang="ja-JP" sz="2400" b="1" dirty="0" smtClean="0">
                  <a:latin typeface="Calibri" pitchFamily="34" charset="0"/>
                  <a:sym typeface="Wingdings" pitchFamily="2" charset="2"/>
                </a:rPr>
                <a:t> </a:t>
              </a:r>
              <a:r>
                <a:rPr kumimoji="1" lang="en-US" altLang="ja-JP" sz="2400" b="1" i="1" dirty="0" smtClean="0">
                  <a:latin typeface="Calibri" pitchFamily="34" charset="0"/>
                  <a:sym typeface="Wingdings" pitchFamily="2" charset="2"/>
                </a:rPr>
                <a:t>X</a:t>
              </a:r>
              <a:r>
                <a:rPr kumimoji="1" lang="en-US" altLang="ja-JP" sz="2400" b="1" dirty="0" smtClean="0">
                  <a:latin typeface="Calibri" pitchFamily="34" charset="0"/>
                  <a:sym typeface="Wingdings" pitchFamily="2" charset="2"/>
                </a:rPr>
                <a:t>(3872) </a:t>
              </a:r>
              <a:r>
                <a:rPr kumimoji="1" lang="en-US" altLang="ja-JP" sz="2400" b="1" i="1" dirty="0" smtClean="0">
                  <a:latin typeface="Calibri" pitchFamily="34" charset="0"/>
                  <a:sym typeface="Wingdings" pitchFamily="2" charset="2"/>
                </a:rPr>
                <a:t>K</a:t>
              </a:r>
              <a:r>
                <a:rPr kumimoji="1" lang="en-US" altLang="ja-JP" sz="3200" b="1" baseline="30000" dirty="0" smtClean="0">
                  <a:latin typeface="Calibri" pitchFamily="34" charset="0"/>
                  <a:sym typeface="Wingdings" pitchFamily="2" charset="2"/>
                </a:rPr>
                <a:t>+</a:t>
              </a:r>
            </a:p>
            <a:p>
              <a:r>
                <a:rPr lang="en-US" altLang="ja-JP" sz="2400" b="1" i="1" dirty="0" smtClean="0">
                  <a:latin typeface="Calibri" pitchFamily="34" charset="0"/>
                  <a:sym typeface="Wingdings" pitchFamily="2" charset="2"/>
                </a:rPr>
                <a:t>X</a:t>
              </a:r>
              <a:r>
                <a:rPr lang="en-US" altLang="ja-JP" sz="2400" b="1" dirty="0" smtClean="0">
                  <a:latin typeface="Calibri" pitchFamily="34" charset="0"/>
                  <a:sym typeface="Wingdings" pitchFamily="2" charset="2"/>
                </a:rPr>
                <a:t>(3872) </a:t>
              </a:r>
              <a:r>
                <a:rPr lang="en-US" altLang="ja-JP" b="1" dirty="0" smtClean="0">
                  <a:latin typeface="Calibri" pitchFamily="34" charset="0"/>
                  <a:sym typeface="Wingdings" pitchFamily="2" charset="2"/>
                </a:rPr>
                <a:t></a:t>
              </a:r>
              <a:r>
                <a:rPr lang="en-US" altLang="ja-JP" sz="2400" b="1" dirty="0" smtClean="0">
                  <a:latin typeface="Calibri" pitchFamily="34" charset="0"/>
                  <a:sym typeface="Wingdings" pitchFamily="2" charset="2"/>
                </a:rPr>
                <a:t> </a:t>
              </a:r>
              <a:r>
                <a:rPr lang="en-US" altLang="ja-JP" sz="2400" b="1" i="1" dirty="0" smtClean="0">
                  <a:latin typeface="Calibri" pitchFamily="34" charset="0"/>
                  <a:sym typeface="Wingdings" pitchFamily="2" charset="2"/>
                </a:rPr>
                <a:t>J/</a:t>
              </a:r>
              <a:r>
                <a:rPr lang="el-GR" altLang="ja-JP" sz="2400" b="1" i="1" dirty="0" smtClean="0">
                  <a:latin typeface="Calibri" pitchFamily="34" charset="0"/>
                  <a:sym typeface="Wingdings" pitchFamily="2" charset="2"/>
                </a:rPr>
                <a:t>ψπ</a:t>
              </a:r>
              <a:r>
                <a:rPr lang="en-US" altLang="ja-JP" sz="3200" b="1" baseline="30000" dirty="0" smtClean="0">
                  <a:latin typeface="Calibri" pitchFamily="34" charset="0"/>
                  <a:sym typeface="Wingdings" pitchFamily="2" charset="2"/>
                </a:rPr>
                <a:t>+</a:t>
              </a:r>
              <a:r>
                <a:rPr lang="el-GR" altLang="ja-JP" sz="2400" b="1" i="1" dirty="0" smtClean="0">
                  <a:latin typeface="Calibri" pitchFamily="34" charset="0"/>
                  <a:sym typeface="Wingdings" pitchFamily="2" charset="2"/>
                </a:rPr>
                <a:t>π</a:t>
              </a:r>
              <a:r>
                <a:rPr lang="en-US" altLang="ja-JP" sz="3200" b="1" baseline="30000" dirty="0" smtClean="0">
                  <a:latin typeface="Calibri" pitchFamily="34" charset="0"/>
                  <a:sym typeface="Wingdings" pitchFamily="2" charset="2"/>
                </a:rPr>
                <a:t>–</a:t>
              </a:r>
            </a:p>
            <a:p>
              <a:pPr marL="177800"/>
              <a:r>
                <a:rPr kumimoji="1" lang="en-US" altLang="ja-JP" sz="2000" dirty="0" smtClean="0">
                  <a:latin typeface="Calibri" pitchFamily="34" charset="0"/>
                </a:rPr>
                <a:t>A new particle, which</a:t>
              </a:r>
              <a:br>
                <a:rPr kumimoji="1" lang="en-US" altLang="ja-JP" sz="2000" dirty="0" smtClean="0">
                  <a:latin typeface="Calibri" pitchFamily="34" charset="0"/>
                </a:rPr>
              </a:br>
              <a:r>
                <a:rPr kumimoji="1" lang="en-US" altLang="ja-JP" sz="2000" dirty="0" smtClean="0">
                  <a:latin typeface="Calibri" pitchFamily="34" charset="0"/>
                </a:rPr>
                <a:t>can never be </a:t>
              </a:r>
              <a:r>
                <a:rPr kumimoji="1" lang="en-US" altLang="ja-JP" sz="2000" i="1" dirty="0" smtClean="0">
                  <a:latin typeface="Calibri" pitchFamily="34" charset="0"/>
                </a:rPr>
                <a:t>cc</a:t>
              </a:r>
              <a:br>
                <a:rPr kumimoji="1" lang="en-US" altLang="ja-JP" sz="2000" i="1" dirty="0" smtClean="0">
                  <a:latin typeface="Calibri" pitchFamily="34" charset="0"/>
                </a:rPr>
              </a:br>
              <a:r>
                <a:rPr kumimoji="1" lang="en-US" altLang="ja-JP" sz="2000" dirty="0" smtClean="0">
                  <a:latin typeface="Calibri" pitchFamily="34" charset="0"/>
                </a:rPr>
                <a:t>resonances.</a:t>
              </a:r>
              <a:endParaRPr kumimoji="1" lang="ja-JP" altLang="en-US" sz="2000" dirty="0" smtClean="0">
                <a:latin typeface="Calibri" pitchFamily="34" charset="0"/>
              </a:endParaRPr>
            </a:p>
          </p:txBody>
        </p:sp>
        <p:sp>
          <p:nvSpPr>
            <p:cNvPr id="7" name="角丸四角形 6"/>
            <p:cNvSpPr/>
            <p:nvPr/>
          </p:nvSpPr>
          <p:spPr bwMode="auto">
            <a:xfrm>
              <a:off x="173309" y="1285860"/>
              <a:ext cx="1642472" cy="535559"/>
            </a:xfrm>
            <a:prstGeom prst="roundRect">
              <a:avLst/>
            </a:prstGeom>
            <a:solidFill>
              <a:schemeClr val="bg1">
                <a:lumMod val="85000"/>
              </a:schemeClr>
            </a:solidFill>
            <a:ln w="9525" cap="flat" cmpd="sng" algn="ctr">
              <a:noFill/>
              <a:prstDash val="solid"/>
              <a:round/>
              <a:headEnd type="none" w="med" len="med"/>
              <a:tailEnd type="none" w="med" len="med"/>
            </a:ln>
            <a:effectLst>
              <a:glow rad="139700">
                <a:schemeClr val="accent1">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1" lang="en-US" altLang="ja-JP" sz="2400" b="1" i="1" u="none" strike="noStrike" cap="none" normalizeH="0" baseline="0" dirty="0" smtClean="0">
                  <a:ln>
                    <a:noFill/>
                  </a:ln>
                  <a:solidFill>
                    <a:schemeClr val="tx1"/>
                  </a:solidFill>
                  <a:effectLst/>
                  <a:latin typeface="Calibri" pitchFamily="34" charset="0"/>
                  <a:ea typeface="ＭＳ Ｐゴシック" charset="-128"/>
                </a:rPr>
                <a:t>X</a:t>
              </a:r>
              <a:r>
                <a:rPr kumimoji="1" lang="en-US" altLang="ja-JP" sz="2400" b="1" i="0" u="none" strike="noStrike" cap="none" normalizeH="0" baseline="0" dirty="0" smtClean="0">
                  <a:ln>
                    <a:noFill/>
                  </a:ln>
                  <a:solidFill>
                    <a:schemeClr val="tx1"/>
                  </a:solidFill>
                  <a:effectLst/>
                  <a:latin typeface="Calibri" pitchFamily="34" charset="0"/>
                  <a:ea typeface="ＭＳ Ｐゴシック" charset="-128"/>
                </a:rPr>
                <a:t>(3872)</a:t>
              </a:r>
              <a:endParaRPr kumimoji="1" lang="ja-JP" altLang="en-US" sz="2400" b="1" i="0" u="none" strike="noStrike" cap="none" normalizeH="0" baseline="0" dirty="0" smtClean="0">
                <a:ln>
                  <a:noFill/>
                </a:ln>
                <a:solidFill>
                  <a:schemeClr val="tx1"/>
                </a:solidFill>
                <a:effectLst/>
                <a:latin typeface="Calibri" pitchFamily="34" charset="0"/>
                <a:ea typeface="ＭＳ Ｐゴシック" charset="-128"/>
              </a:endParaRPr>
            </a:p>
          </p:txBody>
        </p:sp>
        <p:sp>
          <p:nvSpPr>
            <p:cNvPr id="20" name="テキスト ボックス 19"/>
            <p:cNvSpPr txBox="1"/>
            <p:nvPr/>
          </p:nvSpPr>
          <p:spPr>
            <a:xfrm>
              <a:off x="3590026" y="2132445"/>
              <a:ext cx="312906" cy="400110"/>
            </a:xfrm>
            <a:prstGeom prst="rect">
              <a:avLst/>
            </a:prstGeom>
            <a:noFill/>
          </p:spPr>
          <p:txBody>
            <a:bodyPr wrap="none" rtlCol="0">
              <a:spAutoFit/>
            </a:bodyPr>
            <a:lstStyle/>
            <a:p>
              <a:r>
                <a:rPr kumimoji="1" lang="en-US" altLang="ja-JP" sz="2000" dirty="0" smtClean="0">
                  <a:latin typeface="Calibri" pitchFamily="34" charset="0"/>
                </a:rPr>
                <a:t>_</a:t>
              </a:r>
              <a:endParaRPr kumimoji="1" lang="ja-JP" altLang="en-US" sz="2000" dirty="0" smtClean="0">
                <a:latin typeface="Calibri" pitchFamily="34" charset="0"/>
              </a:endParaRPr>
            </a:p>
          </p:txBody>
        </p:sp>
      </p:grpSp>
      <p:grpSp>
        <p:nvGrpSpPr>
          <p:cNvPr id="4" name="グループ化 26"/>
          <p:cNvGrpSpPr/>
          <p:nvPr/>
        </p:nvGrpSpPr>
        <p:grpSpPr>
          <a:xfrm>
            <a:off x="71406" y="4224417"/>
            <a:ext cx="4584506" cy="2490731"/>
            <a:chOff x="71406" y="4224417"/>
            <a:chExt cx="4584506" cy="2490731"/>
          </a:xfrm>
        </p:grpSpPr>
        <p:sp>
          <p:nvSpPr>
            <p:cNvPr id="10" name="テキスト ボックス 9"/>
            <p:cNvSpPr txBox="1"/>
            <p:nvPr/>
          </p:nvSpPr>
          <p:spPr>
            <a:xfrm>
              <a:off x="1970369" y="4224417"/>
              <a:ext cx="2685543" cy="2369880"/>
            </a:xfrm>
            <a:prstGeom prst="rect">
              <a:avLst/>
            </a:prstGeom>
            <a:noFill/>
          </p:spPr>
          <p:txBody>
            <a:bodyPr wrap="none" rtlCol="0">
              <a:spAutoFit/>
            </a:bodyPr>
            <a:lstStyle/>
            <a:p>
              <a:r>
                <a:rPr kumimoji="1" lang="en-US" altLang="ja-JP" sz="2400" b="1" i="1" dirty="0" smtClean="0">
                  <a:latin typeface="Calibri" pitchFamily="34" charset="0"/>
                </a:rPr>
                <a:t>B</a:t>
              </a:r>
              <a:r>
                <a:rPr kumimoji="1" lang="en-US" altLang="ja-JP" sz="3200" b="1" baseline="30000" dirty="0" smtClean="0">
                  <a:latin typeface="Calibri" pitchFamily="34" charset="0"/>
                </a:rPr>
                <a:t>0</a:t>
              </a:r>
              <a:r>
                <a:rPr kumimoji="1" lang="en-US" altLang="ja-JP" sz="2400" b="1" dirty="0" smtClean="0">
                  <a:latin typeface="Calibri" pitchFamily="34" charset="0"/>
                </a:rPr>
                <a:t> </a:t>
              </a:r>
              <a:r>
                <a:rPr kumimoji="1" lang="en-US" altLang="ja-JP" sz="2000" b="1" dirty="0" smtClean="0">
                  <a:latin typeface="Calibri" pitchFamily="34" charset="0"/>
                  <a:sym typeface="Wingdings" pitchFamily="2" charset="2"/>
                </a:rPr>
                <a:t></a:t>
              </a:r>
              <a:r>
                <a:rPr kumimoji="1" lang="en-US" altLang="ja-JP" sz="2400" b="1" dirty="0" smtClean="0">
                  <a:latin typeface="Calibri" pitchFamily="34" charset="0"/>
                  <a:sym typeface="Wingdings" pitchFamily="2" charset="2"/>
                </a:rPr>
                <a:t> </a:t>
              </a:r>
              <a:r>
                <a:rPr kumimoji="1" lang="en-US" altLang="ja-JP" sz="2400" b="1" i="1" dirty="0" smtClean="0">
                  <a:latin typeface="Calibri" pitchFamily="34" charset="0"/>
                  <a:sym typeface="Wingdings" pitchFamily="2" charset="2"/>
                </a:rPr>
                <a:t>Z</a:t>
              </a:r>
              <a:r>
                <a:rPr kumimoji="1" lang="en-US" altLang="ja-JP" sz="2400" b="1" dirty="0" smtClean="0">
                  <a:latin typeface="Calibri" pitchFamily="34" charset="0"/>
                  <a:sym typeface="Wingdings" pitchFamily="2" charset="2"/>
                </a:rPr>
                <a:t>(4430) </a:t>
              </a:r>
              <a:r>
                <a:rPr kumimoji="1" lang="en-US" altLang="ja-JP" sz="2400" b="1" i="1" dirty="0" smtClean="0">
                  <a:latin typeface="Calibri" pitchFamily="34" charset="0"/>
                  <a:sym typeface="Wingdings" pitchFamily="2" charset="2"/>
                </a:rPr>
                <a:t>K</a:t>
              </a:r>
              <a:r>
                <a:rPr kumimoji="1" lang="en-US" altLang="ja-JP" sz="3200" b="1" baseline="30000" dirty="0" smtClean="0">
                  <a:latin typeface="Calibri" pitchFamily="34" charset="0"/>
                  <a:sym typeface="Wingdings" pitchFamily="2" charset="2"/>
                </a:rPr>
                <a:t>–</a:t>
              </a:r>
            </a:p>
            <a:p>
              <a:r>
                <a:rPr lang="en-US" altLang="ja-JP" sz="2400" b="1" i="1" dirty="0" smtClean="0">
                  <a:latin typeface="Calibri" pitchFamily="34" charset="0"/>
                  <a:sym typeface="Wingdings" pitchFamily="2" charset="2"/>
                </a:rPr>
                <a:t>Z</a:t>
              </a:r>
              <a:r>
                <a:rPr lang="en-US" altLang="ja-JP" sz="2400" b="1" dirty="0" smtClean="0">
                  <a:latin typeface="Calibri" pitchFamily="34" charset="0"/>
                  <a:sym typeface="Wingdings" pitchFamily="2" charset="2"/>
                </a:rPr>
                <a:t>(4430)</a:t>
              </a:r>
              <a:r>
                <a:rPr lang="en-US" altLang="ja-JP" sz="3200" b="1" baseline="30000" dirty="0" smtClean="0">
                  <a:latin typeface="Calibri" pitchFamily="34" charset="0"/>
                  <a:sym typeface="Wingdings" pitchFamily="2" charset="2"/>
                </a:rPr>
                <a:t>+</a:t>
              </a:r>
              <a:r>
                <a:rPr lang="en-US" altLang="ja-JP" sz="2400" b="1" dirty="0" smtClean="0">
                  <a:latin typeface="Calibri" pitchFamily="34" charset="0"/>
                  <a:sym typeface="Wingdings" pitchFamily="2" charset="2"/>
                </a:rPr>
                <a:t> </a:t>
              </a:r>
              <a:r>
                <a:rPr lang="en-US" altLang="ja-JP" b="1" dirty="0" smtClean="0">
                  <a:latin typeface="Calibri" pitchFamily="34" charset="0"/>
                  <a:sym typeface="Wingdings" pitchFamily="2" charset="2"/>
                </a:rPr>
                <a:t></a:t>
              </a:r>
              <a:r>
                <a:rPr lang="en-US" altLang="ja-JP" sz="2400" b="1" dirty="0" smtClean="0">
                  <a:latin typeface="Calibri" pitchFamily="34" charset="0"/>
                  <a:sym typeface="Wingdings" pitchFamily="2" charset="2"/>
                </a:rPr>
                <a:t> </a:t>
              </a:r>
              <a:r>
                <a:rPr lang="el-GR" altLang="ja-JP" sz="2400" b="1" i="1" dirty="0" smtClean="0">
                  <a:latin typeface="Calibri" pitchFamily="34" charset="0"/>
                  <a:sym typeface="Wingdings" pitchFamily="2" charset="2"/>
                </a:rPr>
                <a:t>ψ</a:t>
              </a:r>
              <a:r>
                <a:rPr lang="en-US" altLang="ja-JP" sz="2400" b="1" dirty="0" smtClean="0">
                  <a:latin typeface="Calibri" pitchFamily="34" charset="0"/>
                  <a:sym typeface="Wingdings" pitchFamily="2" charset="2"/>
                </a:rPr>
                <a:t>(2</a:t>
              </a:r>
              <a:r>
                <a:rPr lang="en-US" altLang="ja-JP" sz="2400" b="1" i="1" dirty="0" smtClean="0">
                  <a:latin typeface="Calibri" pitchFamily="34" charset="0"/>
                  <a:sym typeface="Wingdings" pitchFamily="2" charset="2"/>
                </a:rPr>
                <a:t>S</a:t>
              </a:r>
              <a:r>
                <a:rPr lang="en-US" altLang="ja-JP" sz="2400" b="1" dirty="0" smtClean="0">
                  <a:latin typeface="Calibri" pitchFamily="34" charset="0"/>
                  <a:sym typeface="Wingdings" pitchFamily="2" charset="2"/>
                </a:rPr>
                <a:t>)</a:t>
              </a:r>
              <a:r>
                <a:rPr lang="el-GR" altLang="ja-JP" sz="2400" b="1" i="1" dirty="0" smtClean="0">
                  <a:latin typeface="Calibri" pitchFamily="34" charset="0"/>
                  <a:sym typeface="Wingdings" pitchFamily="2" charset="2"/>
                </a:rPr>
                <a:t>π</a:t>
              </a:r>
              <a:r>
                <a:rPr lang="en-US" altLang="ja-JP" sz="3200" b="1" baseline="30000" dirty="0" smtClean="0">
                  <a:latin typeface="Calibri" pitchFamily="34" charset="0"/>
                  <a:sym typeface="Wingdings" pitchFamily="2" charset="2"/>
                </a:rPr>
                <a:t>+</a:t>
              </a:r>
              <a:endParaRPr lang="en-US" altLang="ja-JP" sz="3200" b="1" i="1" baseline="30000" dirty="0" smtClean="0">
                <a:latin typeface="Calibri" pitchFamily="34" charset="0"/>
                <a:sym typeface="Wingdings" pitchFamily="2" charset="2"/>
              </a:endParaRPr>
            </a:p>
            <a:p>
              <a:pPr marL="177800"/>
              <a:r>
                <a:rPr lang="en-US" altLang="ja-JP" sz="2000" dirty="0" smtClean="0">
                  <a:latin typeface="Calibri" pitchFamily="34" charset="0"/>
                </a:rPr>
                <a:t>A new particle with</a:t>
              </a:r>
              <a:br>
                <a:rPr lang="en-US" altLang="ja-JP" sz="2000" dirty="0" smtClean="0">
                  <a:latin typeface="Calibri" pitchFamily="34" charset="0"/>
                </a:rPr>
              </a:br>
              <a:r>
                <a:rPr lang="en-US" altLang="ja-JP" sz="2000" dirty="0" smtClean="0">
                  <a:latin typeface="Calibri" pitchFamily="34" charset="0"/>
                </a:rPr>
                <a:t>charge, which can</a:t>
              </a:r>
              <a:br>
                <a:rPr lang="en-US" altLang="ja-JP" sz="2000" dirty="0" smtClean="0">
                  <a:latin typeface="Calibri" pitchFamily="34" charset="0"/>
                </a:rPr>
              </a:br>
              <a:r>
                <a:rPr lang="en-US" altLang="ja-JP" sz="2000" dirty="0" smtClean="0">
                  <a:latin typeface="Calibri" pitchFamily="34" charset="0"/>
                </a:rPr>
                <a:t>never be </a:t>
              </a:r>
              <a:r>
                <a:rPr lang="en-US" altLang="ja-JP" sz="2000" i="1" dirty="0" smtClean="0">
                  <a:latin typeface="Calibri" pitchFamily="34" charset="0"/>
                </a:rPr>
                <a:t>c</a:t>
              </a:r>
              <a:r>
                <a:rPr kumimoji="1" lang="en-US" altLang="ja-JP" sz="2000" i="1" dirty="0" smtClean="0">
                  <a:latin typeface="Calibri" pitchFamily="34" charset="0"/>
                </a:rPr>
                <a:t>c </a:t>
              </a:r>
              <a:r>
                <a:rPr kumimoji="1" lang="en-US" altLang="ja-JP" sz="2000" dirty="0" smtClean="0">
                  <a:latin typeface="Calibri" pitchFamily="34" charset="0"/>
                </a:rPr>
                <a:t>resonance</a:t>
              </a:r>
              <a:br>
                <a:rPr kumimoji="1" lang="en-US" altLang="ja-JP" sz="2000" dirty="0" smtClean="0">
                  <a:latin typeface="Calibri" pitchFamily="34" charset="0"/>
                </a:rPr>
              </a:br>
              <a:r>
                <a:rPr kumimoji="1" lang="en-US" altLang="ja-JP" sz="2000" dirty="0" smtClean="0">
                  <a:latin typeface="Calibri" pitchFamily="34" charset="0"/>
                </a:rPr>
                <a:t>Bound state of 4</a:t>
              </a:r>
              <a:br>
                <a:rPr kumimoji="1" lang="en-US" altLang="ja-JP" sz="2000" dirty="0" smtClean="0">
                  <a:latin typeface="Calibri" pitchFamily="34" charset="0"/>
                </a:rPr>
              </a:br>
              <a:r>
                <a:rPr kumimoji="1" lang="en-US" altLang="ja-JP" sz="2000" dirty="0" smtClean="0">
                  <a:latin typeface="Calibri" pitchFamily="34" charset="0"/>
                </a:rPr>
                <a:t>quark resonance?</a:t>
              </a:r>
              <a:endParaRPr kumimoji="1" lang="ja-JP" altLang="en-US" sz="2000" dirty="0" smtClean="0">
                <a:latin typeface="Calibri" pitchFamily="34" charset="0"/>
              </a:endParaRPr>
            </a:p>
          </p:txBody>
        </p:sp>
        <p:sp>
          <p:nvSpPr>
            <p:cNvPr id="11" name="角丸四角形 10"/>
            <p:cNvSpPr/>
            <p:nvPr/>
          </p:nvSpPr>
          <p:spPr bwMode="auto">
            <a:xfrm>
              <a:off x="214884" y="4224417"/>
              <a:ext cx="1642472" cy="535559"/>
            </a:xfrm>
            <a:prstGeom prst="roundRect">
              <a:avLst/>
            </a:prstGeom>
            <a:solidFill>
              <a:schemeClr val="bg1">
                <a:lumMod val="85000"/>
              </a:schemeClr>
            </a:solidFill>
            <a:ln w="9525" cap="flat" cmpd="sng" algn="ctr">
              <a:noFill/>
              <a:prstDash val="solid"/>
              <a:round/>
              <a:headEnd type="none" w="med" len="med"/>
              <a:tailEnd type="none" w="med" len="med"/>
            </a:ln>
            <a:effectLst>
              <a:glow rad="139700">
                <a:srgbClr val="FF0000">
                  <a:alpha val="40000"/>
                </a:srgbClr>
              </a:glow>
              <a:outerShdw blurRad="50800" dist="38100" dir="2700000" algn="tl" rotWithShape="0">
                <a:prstClr val="black">
                  <a:alpha val="40000"/>
                </a:prstClr>
              </a:outerShdw>
            </a:effectLst>
            <a:scene3d>
              <a:camera prst="orthographicFront"/>
              <a:lightRig rig="threePt" dir="t"/>
            </a:scene3d>
            <a:sp3d>
              <a:bevelT/>
            </a:sp3d>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1" lang="en-US" altLang="ja-JP" sz="2400" b="1" i="1" u="none" strike="noStrike" cap="none" normalizeH="0" baseline="0" dirty="0" smtClean="0">
                  <a:ln>
                    <a:noFill/>
                  </a:ln>
                  <a:solidFill>
                    <a:schemeClr val="tx1"/>
                  </a:solidFill>
                  <a:effectLst/>
                  <a:latin typeface="Calibri" pitchFamily="34" charset="0"/>
                  <a:ea typeface="ＭＳ Ｐゴシック" charset="-128"/>
                </a:rPr>
                <a:t>Z</a:t>
              </a:r>
              <a:r>
                <a:rPr kumimoji="1" lang="en-US" altLang="ja-JP" sz="2400" b="1" i="0" u="none" strike="noStrike" cap="none" normalizeH="0" baseline="0" dirty="0" smtClean="0">
                  <a:ln>
                    <a:noFill/>
                  </a:ln>
                  <a:solidFill>
                    <a:schemeClr val="tx1"/>
                  </a:solidFill>
                  <a:effectLst/>
                  <a:latin typeface="Calibri" pitchFamily="34" charset="0"/>
                  <a:ea typeface="ＭＳ Ｐゴシック" charset="-128"/>
                </a:rPr>
                <a:t>(4430)</a:t>
              </a:r>
              <a:r>
                <a:rPr kumimoji="1" lang="en-US" altLang="ja-JP" sz="3200" b="1" i="0" u="none" strike="noStrike" cap="none" normalizeH="0" baseline="30000" dirty="0" smtClean="0">
                  <a:ln>
                    <a:noFill/>
                  </a:ln>
                  <a:solidFill>
                    <a:schemeClr val="tx1"/>
                  </a:solidFill>
                  <a:effectLst/>
                  <a:latin typeface="Calibri" pitchFamily="34" charset="0"/>
                  <a:ea typeface="ＭＳ Ｐゴシック" charset="-128"/>
                </a:rPr>
                <a:t>+</a:t>
              </a:r>
              <a:endParaRPr kumimoji="1" lang="ja-JP" altLang="en-US" sz="2400" b="1" i="0" u="none" strike="noStrike" cap="none" normalizeH="0" baseline="30000" dirty="0" smtClean="0">
                <a:ln>
                  <a:noFill/>
                </a:ln>
                <a:solidFill>
                  <a:schemeClr val="tx1"/>
                </a:solidFill>
                <a:effectLst/>
                <a:latin typeface="Calibri" pitchFamily="34" charset="0"/>
                <a:ea typeface="ＭＳ Ｐゴシック" charset="-128"/>
              </a:endParaRPr>
            </a:p>
          </p:txBody>
        </p:sp>
        <p:pic>
          <p:nvPicPr>
            <p:cNvPr id="96259" name="Picture 3"/>
            <p:cNvPicPr>
              <a:picLocks noChangeAspect="1" noChangeArrowheads="1"/>
            </p:cNvPicPr>
            <p:nvPr/>
          </p:nvPicPr>
          <p:blipFill>
            <a:blip r:embed="rId3" cstate="print"/>
            <a:srcRect/>
            <a:stretch>
              <a:fillRect/>
            </a:stretch>
          </p:blipFill>
          <p:spPr bwMode="auto">
            <a:xfrm>
              <a:off x="71406" y="4930559"/>
              <a:ext cx="1898963" cy="1784589"/>
            </a:xfrm>
            <a:prstGeom prst="rect">
              <a:avLst/>
            </a:prstGeom>
            <a:noFill/>
            <a:ln w="9525">
              <a:noFill/>
              <a:miter lim="800000"/>
              <a:headEnd/>
              <a:tailEnd/>
            </a:ln>
            <a:effectLst/>
          </p:spPr>
        </p:pic>
        <p:sp>
          <p:nvSpPr>
            <p:cNvPr id="21" name="テキスト ボックス 20"/>
            <p:cNvSpPr txBox="1"/>
            <p:nvPr/>
          </p:nvSpPr>
          <p:spPr>
            <a:xfrm>
              <a:off x="3219773" y="5373281"/>
              <a:ext cx="312906" cy="400110"/>
            </a:xfrm>
            <a:prstGeom prst="rect">
              <a:avLst/>
            </a:prstGeom>
            <a:noFill/>
          </p:spPr>
          <p:txBody>
            <a:bodyPr wrap="none" rtlCol="0">
              <a:spAutoFit/>
            </a:bodyPr>
            <a:lstStyle/>
            <a:p>
              <a:r>
                <a:rPr kumimoji="1" lang="en-US" altLang="ja-JP" sz="2000" dirty="0" smtClean="0">
                  <a:latin typeface="Calibri" pitchFamily="34" charset="0"/>
                </a:rPr>
                <a:t>_</a:t>
              </a:r>
              <a:endParaRPr kumimoji="1" lang="ja-JP" altLang="en-US" sz="2000" dirty="0" smtClean="0">
                <a:latin typeface="Calibri" pitchFamily="34" charset="0"/>
              </a:endParaRPr>
            </a:p>
          </p:txBody>
        </p:sp>
      </p:grpSp>
      <p:sp>
        <p:nvSpPr>
          <p:cNvPr id="22" name="テキスト ボックス 21"/>
          <p:cNvSpPr txBox="1"/>
          <p:nvPr/>
        </p:nvSpPr>
        <p:spPr>
          <a:xfrm>
            <a:off x="4876800" y="4953000"/>
            <a:ext cx="3942811" cy="1569660"/>
          </a:xfrm>
          <a:prstGeom prst="rect">
            <a:avLst/>
          </a:prstGeom>
          <a:noFill/>
        </p:spPr>
        <p:txBody>
          <a:bodyPr wrap="none" rtlCol="0">
            <a:spAutoFit/>
          </a:bodyPr>
          <a:lstStyle/>
          <a:p>
            <a:r>
              <a:rPr lang="en-US" altLang="ja-JP" sz="2400" b="1" dirty="0" smtClean="0">
                <a:latin typeface="Calibri" pitchFamily="34" charset="0"/>
              </a:rPr>
              <a:t>Many other new particles are</a:t>
            </a:r>
            <a:br>
              <a:rPr lang="en-US" altLang="ja-JP" sz="2400" b="1" dirty="0" smtClean="0">
                <a:latin typeface="Calibri" pitchFamily="34" charset="0"/>
              </a:rPr>
            </a:br>
            <a:r>
              <a:rPr lang="en-US" altLang="ja-JP" sz="2400" b="1" dirty="0" smtClean="0">
                <a:latin typeface="Calibri" pitchFamily="34" charset="0"/>
              </a:rPr>
              <a:t>being discovered: </a:t>
            </a:r>
            <a:br>
              <a:rPr lang="en-US" altLang="ja-JP" sz="2400" b="1" dirty="0" smtClean="0">
                <a:latin typeface="Calibri" pitchFamily="34" charset="0"/>
              </a:rPr>
            </a:br>
            <a:r>
              <a:rPr lang="en-US" altLang="ja-JP" sz="2400" b="1" dirty="0" smtClean="0">
                <a:latin typeface="Calibri" pitchFamily="34" charset="0"/>
              </a:rPr>
              <a:t>  </a:t>
            </a:r>
            <a:r>
              <a:rPr lang="en-US" altLang="ja-JP" sz="2400" b="1" i="1" dirty="0" smtClean="0">
                <a:solidFill>
                  <a:srgbClr val="0000FF"/>
                </a:solidFill>
                <a:latin typeface="Calibri" pitchFamily="34" charset="0"/>
              </a:rPr>
              <a:t>Y</a:t>
            </a:r>
            <a:r>
              <a:rPr lang="en-US" altLang="ja-JP" sz="2400" b="1" dirty="0" smtClean="0">
                <a:solidFill>
                  <a:srgbClr val="0000FF"/>
                </a:solidFill>
                <a:latin typeface="Calibri" pitchFamily="34" charset="0"/>
              </a:rPr>
              <a:t>(4260)</a:t>
            </a:r>
            <a:r>
              <a:rPr lang="en-US" altLang="ja-JP" sz="2400" b="1" dirty="0" smtClean="0">
                <a:latin typeface="Calibri" pitchFamily="34" charset="0"/>
              </a:rPr>
              <a:t>, </a:t>
            </a:r>
            <a:r>
              <a:rPr lang="en-US" altLang="ja-JP" sz="2400" b="1" i="1" dirty="0" smtClean="0">
                <a:solidFill>
                  <a:srgbClr val="0000FF"/>
                </a:solidFill>
                <a:latin typeface="Calibri" pitchFamily="34" charset="0"/>
              </a:rPr>
              <a:t>X</a:t>
            </a:r>
            <a:r>
              <a:rPr lang="en-US" altLang="ja-JP" sz="2400" b="1" dirty="0" smtClean="0">
                <a:solidFill>
                  <a:srgbClr val="0000FF"/>
                </a:solidFill>
                <a:latin typeface="Calibri" pitchFamily="34" charset="0"/>
              </a:rPr>
              <a:t>(3940)</a:t>
            </a:r>
            <a:r>
              <a:rPr lang="en-US" altLang="ja-JP" sz="2400" b="1" dirty="0" smtClean="0">
                <a:latin typeface="Calibri" pitchFamily="34" charset="0"/>
              </a:rPr>
              <a:t>, </a:t>
            </a:r>
            <a:r>
              <a:rPr lang="en-US" altLang="ja-JP" sz="2400" b="1" i="1" dirty="0" smtClean="0">
                <a:solidFill>
                  <a:srgbClr val="0000FF"/>
                </a:solidFill>
                <a:latin typeface="Calibri" pitchFamily="34" charset="0"/>
              </a:rPr>
              <a:t>Y</a:t>
            </a:r>
            <a:r>
              <a:rPr lang="en-US" altLang="ja-JP" sz="2400" b="1" dirty="0" smtClean="0">
                <a:solidFill>
                  <a:srgbClr val="0000FF"/>
                </a:solidFill>
                <a:latin typeface="Calibri" pitchFamily="34" charset="0"/>
              </a:rPr>
              <a:t>(3940)</a:t>
            </a:r>
            <a:r>
              <a:rPr lang="en-US" altLang="ja-JP" sz="2400" b="1" dirty="0" smtClean="0">
                <a:latin typeface="Calibri" pitchFamily="34" charset="0"/>
              </a:rPr>
              <a:t>,</a:t>
            </a:r>
            <a:br>
              <a:rPr lang="en-US" altLang="ja-JP" sz="2400" b="1" dirty="0" smtClean="0">
                <a:latin typeface="Calibri" pitchFamily="34" charset="0"/>
              </a:rPr>
            </a:br>
            <a:r>
              <a:rPr lang="en-US" altLang="ja-JP" sz="2400" b="1" dirty="0" smtClean="0">
                <a:latin typeface="Calibri" pitchFamily="34" charset="0"/>
              </a:rPr>
              <a:t>  </a:t>
            </a:r>
            <a:r>
              <a:rPr lang="en-US" altLang="ja-JP" sz="2400" b="1" i="1" dirty="0" smtClean="0">
                <a:solidFill>
                  <a:srgbClr val="0000FF"/>
                </a:solidFill>
                <a:latin typeface="Calibri" pitchFamily="34" charset="0"/>
              </a:rPr>
              <a:t>Y</a:t>
            </a:r>
            <a:r>
              <a:rPr lang="en-US" altLang="ja-JP" sz="2400" b="1" dirty="0" smtClean="0">
                <a:solidFill>
                  <a:srgbClr val="0000FF"/>
                </a:solidFill>
                <a:latin typeface="Calibri" pitchFamily="34" charset="0"/>
              </a:rPr>
              <a:t>(4325)</a:t>
            </a:r>
            <a:r>
              <a:rPr lang="en-US" altLang="ja-JP" sz="2400" b="1" dirty="0" smtClean="0">
                <a:latin typeface="Calibri" pitchFamily="34" charset="0"/>
              </a:rPr>
              <a:t>, </a:t>
            </a:r>
            <a:r>
              <a:rPr lang="en-US" altLang="ja-JP" sz="2400" b="1" i="1" dirty="0" smtClean="0">
                <a:solidFill>
                  <a:srgbClr val="0000FF"/>
                </a:solidFill>
                <a:latin typeface="Calibri" pitchFamily="34" charset="0"/>
              </a:rPr>
              <a:t>X</a:t>
            </a:r>
            <a:r>
              <a:rPr lang="en-US" altLang="ja-JP" sz="2400" b="1" dirty="0" smtClean="0">
                <a:solidFill>
                  <a:srgbClr val="0000FF"/>
                </a:solidFill>
                <a:latin typeface="Calibri" pitchFamily="34" charset="0"/>
              </a:rPr>
              <a:t>(4160)</a:t>
            </a:r>
            <a:r>
              <a:rPr lang="en-US" altLang="ja-JP" sz="2400" b="1" dirty="0" smtClean="0">
                <a:latin typeface="Calibri" pitchFamily="34" charset="0"/>
              </a:rPr>
              <a:t>, </a:t>
            </a:r>
            <a:r>
              <a:rPr lang="en-US" altLang="ja-JP" sz="2400" b="1" i="1" dirty="0" smtClean="0">
                <a:solidFill>
                  <a:srgbClr val="0000FF"/>
                </a:solidFill>
                <a:latin typeface="Calibri" pitchFamily="34" charset="0"/>
              </a:rPr>
              <a:t>Y</a:t>
            </a:r>
            <a:r>
              <a:rPr lang="en-US" altLang="ja-JP" sz="2400" b="1" dirty="0" smtClean="0">
                <a:solidFill>
                  <a:srgbClr val="0000FF"/>
                </a:solidFill>
                <a:latin typeface="Calibri" pitchFamily="34" charset="0"/>
              </a:rPr>
              <a:t>(4008)</a:t>
            </a:r>
            <a:r>
              <a:rPr lang="en-US" altLang="ja-JP" sz="2400" b="1" dirty="0" smtClean="0">
                <a:latin typeface="Calibri" pitchFamily="34" charset="0"/>
              </a:rPr>
              <a:t> …</a:t>
            </a:r>
            <a:endParaRPr kumimoji="1" lang="ja-JP" altLang="en-US" sz="2400" b="1" dirty="0" smtClean="0">
              <a:latin typeface="Calibri" pitchFamily="34" charset="0"/>
            </a:endParaRPr>
          </a:p>
        </p:txBody>
      </p:sp>
      <p:sp>
        <p:nvSpPr>
          <p:cNvPr id="16" name="角丸四角形 15"/>
          <p:cNvSpPr/>
          <p:nvPr/>
        </p:nvSpPr>
        <p:spPr bwMode="auto">
          <a:xfrm>
            <a:off x="4715478" y="1285860"/>
            <a:ext cx="1642472" cy="535559"/>
          </a:xfrm>
          <a:prstGeom prst="roundRect">
            <a:avLst/>
          </a:prstGeom>
          <a:solidFill>
            <a:schemeClr val="bg1">
              <a:lumMod val="85000"/>
            </a:schemeClr>
          </a:solidFill>
          <a:ln w="9525" cap="flat" cmpd="sng" algn="ctr">
            <a:noFill/>
            <a:prstDash val="solid"/>
            <a:round/>
            <a:headEnd type="none" w="med" len="med"/>
            <a:tailEnd type="none" w="med" len="med"/>
          </a:ln>
          <a:effectLst>
            <a:glow rad="139700">
              <a:srgbClr val="FFC000">
                <a:alpha val="40000"/>
              </a:srgbClr>
            </a:glow>
            <a:outerShdw blurRad="50800" dist="38100" dir="2700000" algn="tl" rotWithShape="0">
              <a:prstClr val="black">
                <a:alpha val="40000"/>
              </a:prstClr>
            </a:outerShdw>
          </a:effectLst>
          <a:scene3d>
            <a:camera prst="orthographicFront"/>
            <a:lightRig rig="threePt" dir="t"/>
          </a:scene3d>
          <a:sp3d>
            <a:bevelT/>
          </a:sp3d>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1" lang="en-US" altLang="ja-JP" sz="2400" b="1" i="1" dirty="0" err="1" smtClean="0">
                <a:latin typeface="Calibri"/>
                <a:ea typeface="ＭＳ Ｐゴシック" charset="-128"/>
              </a:rPr>
              <a:t>Z</a:t>
            </a:r>
            <a:r>
              <a:rPr kumimoji="1" lang="en-US" altLang="ja-JP" sz="2400" b="1" i="1" u="none" strike="noStrike" cap="none" normalizeH="0" baseline="-25000" dirty="0" err="1" smtClean="0">
                <a:ln>
                  <a:noFill/>
                </a:ln>
                <a:solidFill>
                  <a:schemeClr val="tx1"/>
                </a:solidFill>
                <a:effectLst/>
                <a:latin typeface="Calibri" pitchFamily="34" charset="0"/>
                <a:ea typeface="ＭＳ Ｐゴシック" charset="-128"/>
              </a:rPr>
              <a:t>b</a:t>
            </a:r>
            <a:r>
              <a:rPr kumimoji="1" lang="en-US" altLang="ja-JP" sz="2400" b="1" u="none" strike="noStrike" cap="none" normalizeH="0" baseline="30000" dirty="0" smtClean="0">
                <a:ln>
                  <a:noFill/>
                </a:ln>
                <a:solidFill>
                  <a:schemeClr val="tx1"/>
                </a:solidFill>
                <a:effectLst/>
                <a:latin typeface="Calibri" pitchFamily="34" charset="0"/>
                <a:ea typeface="ＭＳ Ｐゴシック" charset="-128"/>
              </a:rPr>
              <a:t>+</a:t>
            </a:r>
            <a:endParaRPr kumimoji="1" lang="ja-JP" altLang="en-US" sz="2400" b="1" u="none" strike="noStrike" cap="none" normalizeH="0" baseline="30000" dirty="0" smtClean="0">
              <a:ln>
                <a:noFill/>
              </a:ln>
              <a:solidFill>
                <a:schemeClr val="tx1"/>
              </a:solidFill>
              <a:effectLst/>
              <a:latin typeface="Calibri" pitchFamily="34" charset="0"/>
              <a:ea typeface="ＭＳ Ｐゴシック" charset="-128"/>
            </a:endParaRPr>
          </a:p>
        </p:txBody>
      </p:sp>
      <p:sp>
        <p:nvSpPr>
          <p:cNvPr id="17" name="正方形/長方形 16"/>
          <p:cNvSpPr/>
          <p:nvPr/>
        </p:nvSpPr>
        <p:spPr bwMode="auto">
          <a:xfrm>
            <a:off x="5076827" y="2515631"/>
            <a:ext cx="928694" cy="10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1" lang="ja-JP" altLang="en-US" sz="2000" b="1" i="0" u="none" strike="noStrike" cap="none" normalizeH="0" baseline="0" smtClean="0">
              <a:ln>
                <a:noFill/>
              </a:ln>
              <a:solidFill>
                <a:schemeClr val="tx1"/>
              </a:solidFill>
              <a:effectLst/>
              <a:latin typeface="Century Gothic" pitchFamily="34" charset="0"/>
              <a:ea typeface="ＭＳ Ｐゴシック" charset="-128"/>
            </a:endParaRPr>
          </a:p>
        </p:txBody>
      </p:sp>
      <p:sp>
        <p:nvSpPr>
          <p:cNvPr id="18" name="正方形/長方形 17"/>
          <p:cNvSpPr/>
          <p:nvPr/>
        </p:nvSpPr>
        <p:spPr bwMode="auto">
          <a:xfrm>
            <a:off x="5076827" y="3628185"/>
            <a:ext cx="928694" cy="10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1" lang="ja-JP" altLang="en-US" sz="2000" b="1" i="0" u="none" strike="noStrike" cap="none" normalizeH="0" baseline="0" smtClean="0">
              <a:ln>
                <a:noFill/>
              </a:ln>
              <a:solidFill>
                <a:schemeClr val="tx1"/>
              </a:solidFill>
              <a:effectLst/>
              <a:latin typeface="Century Gothic" pitchFamily="34" charset="0"/>
              <a:ea typeface="ＭＳ Ｐゴシック" charset="-128"/>
            </a:endParaRPr>
          </a:p>
        </p:txBody>
      </p:sp>
      <p:pic>
        <p:nvPicPr>
          <p:cNvPr id="26" name="Picture 20"/>
          <p:cNvPicPr>
            <a:picLocks noChangeAspect="1" noChangeArrowheads="1"/>
          </p:cNvPicPr>
          <p:nvPr/>
        </p:nvPicPr>
        <p:blipFill>
          <a:blip r:embed="rId4"/>
          <a:srcRect l="14764" t="36914" r="31490" b="12885"/>
          <a:stretch>
            <a:fillRect/>
          </a:stretch>
        </p:blipFill>
        <p:spPr bwMode="auto">
          <a:xfrm>
            <a:off x="4784724" y="2726250"/>
            <a:ext cx="2860470" cy="1582433"/>
          </a:xfrm>
          <a:prstGeom prst="rect">
            <a:avLst/>
          </a:prstGeom>
          <a:noFill/>
          <a:ln w="9525">
            <a:noFill/>
            <a:miter lim="800000"/>
            <a:headEnd/>
            <a:tailEnd/>
          </a:ln>
        </p:spPr>
      </p:pic>
      <p:sp>
        <p:nvSpPr>
          <p:cNvPr id="27" name="Text Box 11"/>
          <p:cNvSpPr txBox="1">
            <a:spLocks noChangeArrowheads="1"/>
          </p:cNvSpPr>
          <p:nvPr/>
        </p:nvSpPr>
        <p:spPr bwMode="auto">
          <a:xfrm>
            <a:off x="5049756" y="2830343"/>
            <a:ext cx="1178046" cy="243937"/>
          </a:xfrm>
          <a:prstGeom prst="rect">
            <a:avLst/>
          </a:prstGeom>
          <a:noFill/>
          <a:ln w="9525">
            <a:noFill/>
            <a:miter lim="800000"/>
            <a:headEnd/>
            <a:tailEnd/>
          </a:ln>
        </p:spPr>
        <p:txBody>
          <a:bodyPr wrap="none">
            <a:spAutoFit/>
          </a:bodyPr>
          <a:lstStyle/>
          <a:p>
            <a:r>
              <a:rPr lang="en-US" sz="1800" b="1">
                <a:solidFill>
                  <a:srgbClr val="0000CC"/>
                </a:solidFill>
                <a:latin typeface="Georgia" pitchFamily="18" charset="0"/>
              </a:rPr>
              <a:t>χ2 = 57.7/52</a:t>
            </a:r>
            <a:endParaRPr lang="ru-RU" sz="1800" b="1" baseline="46000">
              <a:solidFill>
                <a:srgbClr val="0000CC"/>
              </a:solidFill>
              <a:latin typeface="Georgia" pitchFamily="18" charset="0"/>
            </a:endParaRPr>
          </a:p>
        </p:txBody>
      </p:sp>
      <p:sp>
        <p:nvSpPr>
          <p:cNvPr id="32" name="Down Arrow 18"/>
          <p:cNvSpPr/>
          <p:nvPr/>
        </p:nvSpPr>
        <p:spPr>
          <a:xfrm>
            <a:off x="6797561" y="2687346"/>
            <a:ext cx="212492" cy="333310"/>
          </a:xfrm>
          <a:prstGeom prst="downArrow">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34" name="Text Box 11"/>
          <p:cNvSpPr txBox="1">
            <a:spLocks noChangeArrowheads="1"/>
          </p:cNvSpPr>
          <p:nvPr/>
        </p:nvSpPr>
        <p:spPr bwMode="auto">
          <a:xfrm>
            <a:off x="5486399" y="3810000"/>
            <a:ext cx="1447800" cy="369332"/>
          </a:xfrm>
          <a:prstGeom prst="rect">
            <a:avLst/>
          </a:prstGeom>
          <a:solidFill>
            <a:schemeClr val="bg1"/>
          </a:solidFill>
          <a:ln w="9525">
            <a:noFill/>
            <a:miter lim="800000"/>
            <a:headEnd/>
            <a:tailEnd/>
          </a:ln>
        </p:spPr>
        <p:txBody>
          <a:bodyPr wrap="square">
            <a:spAutoFit/>
          </a:bodyPr>
          <a:lstStyle/>
          <a:p>
            <a:r>
              <a:rPr lang="en-US" sz="1800" b="1" dirty="0" smtClean="0">
                <a:solidFill>
                  <a:srgbClr val="A50021"/>
                </a:solidFill>
                <a:latin typeface="Georgia" pitchFamily="18" charset="0"/>
              </a:rPr>
              <a:t>reflections</a:t>
            </a:r>
            <a:endParaRPr lang="en-US" b="1" dirty="0">
              <a:solidFill>
                <a:srgbClr val="A50021"/>
              </a:solidFill>
              <a:latin typeface="Georgia" pitchFamily="18" charset="0"/>
            </a:endParaRPr>
          </a:p>
        </p:txBody>
      </p:sp>
      <p:sp>
        <p:nvSpPr>
          <p:cNvPr id="35" name="Text Box 11"/>
          <p:cNvSpPr txBox="1">
            <a:spLocks noChangeArrowheads="1"/>
          </p:cNvSpPr>
          <p:nvPr/>
        </p:nvSpPr>
        <p:spPr bwMode="auto">
          <a:xfrm>
            <a:off x="6591299" y="2362200"/>
            <a:ext cx="1020945" cy="369332"/>
          </a:xfrm>
          <a:prstGeom prst="rect">
            <a:avLst/>
          </a:prstGeom>
          <a:solidFill>
            <a:schemeClr val="bg1"/>
          </a:solidFill>
          <a:ln w="9525">
            <a:noFill/>
            <a:miter lim="800000"/>
            <a:headEnd/>
            <a:tailEnd/>
          </a:ln>
        </p:spPr>
        <p:txBody>
          <a:bodyPr wrap="square">
            <a:spAutoFit/>
          </a:bodyPr>
          <a:lstStyle/>
          <a:p>
            <a:r>
              <a:rPr lang="en-US" sz="1800" b="1" dirty="0" smtClean="0">
                <a:solidFill>
                  <a:srgbClr val="000000"/>
                </a:solidFill>
                <a:latin typeface="Georgia" pitchFamily="18" charset="0"/>
              </a:rPr>
              <a:t>signals</a:t>
            </a:r>
            <a:endParaRPr lang="en-US" b="1" dirty="0">
              <a:solidFill>
                <a:srgbClr val="000000"/>
              </a:solidFill>
              <a:latin typeface="Georgia" pitchFamily="18" charset="0"/>
            </a:endParaRPr>
          </a:p>
        </p:txBody>
      </p:sp>
      <p:sp>
        <p:nvSpPr>
          <p:cNvPr id="38" name="Rectangle 24"/>
          <p:cNvSpPr>
            <a:spLocks noChangeArrowheads="1"/>
          </p:cNvSpPr>
          <p:nvPr/>
        </p:nvSpPr>
        <p:spPr bwMode="auto">
          <a:xfrm>
            <a:off x="5356818" y="4278191"/>
            <a:ext cx="1415057" cy="223959"/>
          </a:xfrm>
          <a:prstGeom prst="rect">
            <a:avLst/>
          </a:prstGeom>
          <a:noFill/>
          <a:ln w="9525">
            <a:noFill/>
            <a:miter lim="800000"/>
            <a:headEnd/>
            <a:tailEnd/>
          </a:ln>
        </p:spPr>
        <p:txBody>
          <a:bodyPr wrap="none">
            <a:spAutoFit/>
          </a:bodyPr>
          <a:lstStyle/>
          <a:p>
            <a:r>
              <a:rPr lang="en-US" sz="1600" b="1">
                <a:latin typeface="Georgia" pitchFamily="18" charset="0"/>
              </a:rPr>
              <a:t>M(</a:t>
            </a:r>
            <a:r>
              <a:rPr lang="ru-RU" sz="1600" b="1">
                <a:sym typeface="Symbol" pitchFamily="18" charset="2"/>
              </a:rPr>
              <a:t></a:t>
            </a:r>
            <a:r>
              <a:rPr lang="en-US" sz="1600" b="1">
                <a:latin typeface="Georgia" pitchFamily="18" charset="0"/>
              </a:rPr>
              <a:t>(2S)</a:t>
            </a:r>
            <a:r>
              <a:rPr lang="el-GR" sz="1600" b="1">
                <a:latin typeface="Georgia" pitchFamily="18" charset="0"/>
              </a:rPr>
              <a:t>π</a:t>
            </a:r>
            <a:r>
              <a:rPr lang="en-US" sz="1600" b="1" baseline="30000">
                <a:latin typeface="Courier New" pitchFamily="49" charset="0"/>
                <a:cs typeface="Courier New" pitchFamily="49" charset="0"/>
              </a:rPr>
              <a:t>+</a:t>
            </a:r>
            <a:r>
              <a:rPr lang="en-US" sz="1600" b="1">
                <a:latin typeface="Georgia" pitchFamily="18" charset="0"/>
              </a:rPr>
              <a:t>), GeV</a:t>
            </a:r>
            <a:endParaRPr lang="ru-RU" sz="1600" b="1" baseline="46000">
              <a:latin typeface="Georgia" pitchFamily="18" charset="0"/>
            </a:endParaRPr>
          </a:p>
        </p:txBody>
      </p:sp>
      <p:sp>
        <p:nvSpPr>
          <p:cNvPr id="33" name="Down Arrow 19"/>
          <p:cNvSpPr/>
          <p:nvPr/>
        </p:nvSpPr>
        <p:spPr>
          <a:xfrm flipV="1">
            <a:off x="5367326" y="3784009"/>
            <a:ext cx="212492" cy="381676"/>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40" name="Text Box 6"/>
          <p:cNvSpPr txBox="1">
            <a:spLocks noChangeArrowheads="1"/>
          </p:cNvSpPr>
          <p:nvPr/>
        </p:nvSpPr>
        <p:spPr bwMode="auto">
          <a:xfrm>
            <a:off x="7805737" y="2705100"/>
            <a:ext cx="1338263" cy="396875"/>
          </a:xfrm>
          <a:prstGeom prst="rect">
            <a:avLst/>
          </a:prstGeom>
          <a:noFill/>
          <a:ln w="9525">
            <a:noFill/>
            <a:miter lim="800000"/>
            <a:headEnd/>
            <a:tailEnd/>
          </a:ln>
        </p:spPr>
        <p:txBody>
          <a:bodyPr wrap="none">
            <a:spAutoFit/>
          </a:bodyPr>
          <a:lstStyle/>
          <a:p>
            <a:pPr defTabSz="914400"/>
            <a:r>
              <a:rPr lang="en-US" b="1" dirty="0" err="1">
                <a:solidFill>
                  <a:srgbClr val="CC0000"/>
                </a:solidFill>
              </a:rPr>
              <a:t>Z</a:t>
            </a:r>
            <a:r>
              <a:rPr lang="en-US" sz="2400" b="1" baseline="-25000" dirty="0" err="1">
                <a:solidFill>
                  <a:srgbClr val="CC0000"/>
                </a:solidFill>
              </a:rPr>
              <a:t>b</a:t>
            </a:r>
            <a:r>
              <a:rPr lang="en-US" b="1" dirty="0">
                <a:solidFill>
                  <a:srgbClr val="CC0000"/>
                </a:solidFill>
              </a:rPr>
              <a:t>(10610)</a:t>
            </a:r>
            <a:endParaRPr lang="ru-RU" b="1" dirty="0">
              <a:solidFill>
                <a:srgbClr val="CC0000"/>
              </a:solidFill>
            </a:endParaRPr>
          </a:p>
        </p:txBody>
      </p:sp>
      <p:sp>
        <p:nvSpPr>
          <p:cNvPr id="43" name="Text Box 9"/>
          <p:cNvSpPr txBox="1">
            <a:spLocks noChangeArrowheads="1"/>
          </p:cNvSpPr>
          <p:nvPr/>
        </p:nvSpPr>
        <p:spPr bwMode="auto">
          <a:xfrm>
            <a:off x="7772399" y="3086100"/>
            <a:ext cx="1338262" cy="396875"/>
          </a:xfrm>
          <a:prstGeom prst="rect">
            <a:avLst/>
          </a:prstGeom>
          <a:noFill/>
          <a:ln w="9525">
            <a:noFill/>
            <a:miter lim="800000"/>
            <a:headEnd/>
            <a:tailEnd/>
          </a:ln>
        </p:spPr>
        <p:txBody>
          <a:bodyPr wrap="none">
            <a:spAutoFit/>
          </a:bodyPr>
          <a:lstStyle/>
          <a:p>
            <a:pPr defTabSz="914400"/>
            <a:r>
              <a:rPr lang="en-US" b="1" dirty="0" err="1">
                <a:solidFill>
                  <a:srgbClr val="CC0000"/>
                </a:solidFill>
              </a:rPr>
              <a:t>Z</a:t>
            </a:r>
            <a:r>
              <a:rPr lang="en-US" sz="2400" b="1" baseline="-25000" dirty="0" err="1">
                <a:solidFill>
                  <a:srgbClr val="CC0000"/>
                </a:solidFill>
              </a:rPr>
              <a:t>b</a:t>
            </a:r>
            <a:r>
              <a:rPr lang="en-US" b="1" dirty="0">
                <a:solidFill>
                  <a:srgbClr val="CC0000"/>
                </a:solidFill>
              </a:rPr>
              <a:t>(10650)</a:t>
            </a:r>
            <a:endParaRPr lang="ru-RU" b="1" dirty="0">
              <a:solidFill>
                <a:srgbClr val="CC0000"/>
              </a:solidFill>
            </a:endParaRPr>
          </a:p>
        </p:txBody>
      </p:sp>
      <p:sp>
        <p:nvSpPr>
          <p:cNvPr id="47" name="テキスト ボックス 46"/>
          <p:cNvSpPr txBox="1"/>
          <p:nvPr/>
        </p:nvSpPr>
        <p:spPr>
          <a:xfrm>
            <a:off x="6591300" y="1333500"/>
            <a:ext cx="1915909" cy="461665"/>
          </a:xfrm>
          <a:prstGeom prst="rect">
            <a:avLst/>
          </a:prstGeom>
          <a:noFill/>
        </p:spPr>
        <p:txBody>
          <a:bodyPr wrap="none" rtlCol="0">
            <a:spAutoFit/>
          </a:bodyPr>
          <a:lstStyle/>
          <a:p>
            <a:r>
              <a:rPr kumimoji="1" lang="el-GR" sz="2400" b="1" dirty="0" smtClean="0">
                <a:latin typeface="ＭＳ 明朝"/>
                <a:ea typeface="ＭＳ 明朝"/>
              </a:rPr>
              <a:t>Υ</a:t>
            </a:r>
            <a:r>
              <a:rPr kumimoji="1" lang="en-US" sz="2400" b="1" dirty="0" smtClean="0">
                <a:latin typeface="Calibri" pitchFamily="34" charset="0"/>
                <a:ea typeface="ＭＳ 明朝"/>
              </a:rPr>
              <a:t>(5s)</a:t>
            </a:r>
            <a:r>
              <a:rPr kumimoji="1" lang="en-US" sz="2400" b="1" dirty="0" smtClean="0">
                <a:latin typeface="ＭＳ 明朝"/>
                <a:ea typeface="ＭＳ 明朝"/>
              </a:rPr>
              <a:t>→</a:t>
            </a:r>
            <a:r>
              <a:rPr kumimoji="1" lang="en-US" sz="2400" b="1" i="1" dirty="0" err="1" smtClean="0">
                <a:latin typeface="Calibri" pitchFamily="34" charset="0"/>
                <a:ea typeface="ＭＳ 明朝"/>
              </a:rPr>
              <a:t>Z</a:t>
            </a:r>
            <a:r>
              <a:rPr kumimoji="1" lang="en-US" sz="2400" b="1" baseline="-25000" dirty="0" err="1" smtClean="0">
                <a:latin typeface="Calibri" pitchFamily="34" charset="0"/>
                <a:ea typeface="ＭＳ 明朝"/>
              </a:rPr>
              <a:t>b</a:t>
            </a:r>
            <a:r>
              <a:rPr kumimoji="1" lang="en-US" sz="2400" b="1" baseline="30000" dirty="0" err="1" smtClean="0">
                <a:latin typeface="Calibri" pitchFamily="34" charset="0"/>
                <a:ea typeface="ＭＳ 明朝"/>
              </a:rPr>
              <a:t>+</a:t>
            </a:r>
            <a:r>
              <a:rPr kumimoji="1" lang="en-US" sz="2400" b="1" dirty="0" err="1" smtClean="0">
                <a:latin typeface="Symbol" pitchFamily="18" charset="2"/>
                <a:ea typeface="ＭＳ 明朝"/>
              </a:rPr>
              <a:t>p</a:t>
            </a:r>
            <a:r>
              <a:rPr kumimoji="1" lang="en-US" sz="2400" b="1" baseline="30000" dirty="0" smtClean="0">
                <a:latin typeface="Symbol" pitchFamily="18" charset="2"/>
                <a:ea typeface="ＭＳ 明朝"/>
              </a:rPr>
              <a:t>-</a:t>
            </a:r>
            <a:endParaRPr kumimoji="1" lang="en-US" sz="2400" b="1" baseline="30000" dirty="0" smtClean="0">
              <a:latin typeface="Symbol" pitchFamily="18" charset="2"/>
            </a:endParaRPr>
          </a:p>
        </p:txBody>
      </p:sp>
      <p:sp>
        <p:nvSpPr>
          <p:cNvPr id="48" name="テキスト ボックス 47"/>
          <p:cNvSpPr txBox="1"/>
          <p:nvPr/>
        </p:nvSpPr>
        <p:spPr>
          <a:xfrm>
            <a:off x="6667500" y="1790700"/>
            <a:ext cx="2141933" cy="461665"/>
          </a:xfrm>
          <a:prstGeom prst="rect">
            <a:avLst/>
          </a:prstGeom>
          <a:noFill/>
        </p:spPr>
        <p:txBody>
          <a:bodyPr wrap="none" rtlCol="0">
            <a:spAutoFit/>
          </a:bodyPr>
          <a:lstStyle/>
          <a:p>
            <a:r>
              <a:rPr kumimoji="1" lang="en-US" sz="2400" b="1" i="1" dirty="0" err="1" smtClean="0">
                <a:latin typeface="Calibri" pitchFamily="34" charset="0"/>
              </a:rPr>
              <a:t>Z</a:t>
            </a:r>
            <a:r>
              <a:rPr kumimoji="1" lang="en-US" sz="2400" b="1" baseline="-25000" dirty="0" err="1" smtClean="0">
                <a:latin typeface="Calibri" pitchFamily="34" charset="0"/>
              </a:rPr>
              <a:t>b</a:t>
            </a:r>
            <a:r>
              <a:rPr kumimoji="1" lang="en-US" sz="2400" b="1" baseline="30000" dirty="0" smtClean="0">
                <a:latin typeface="Calibri" pitchFamily="34" charset="0"/>
              </a:rPr>
              <a:t>+</a:t>
            </a:r>
            <a:r>
              <a:rPr kumimoji="1" lang="en-US" sz="2400" b="1" dirty="0" smtClean="0">
                <a:latin typeface="ＭＳ 明朝"/>
                <a:ea typeface="ＭＳ 明朝"/>
              </a:rPr>
              <a:t>→</a:t>
            </a:r>
            <a:r>
              <a:rPr kumimoji="1" lang="el-GR" sz="2400" b="1" dirty="0" smtClean="0">
                <a:latin typeface="ＭＳ Ｐ明朝" pitchFamily="18" charset="-128"/>
                <a:ea typeface="ＭＳ Ｐ明朝" pitchFamily="18" charset="-128"/>
              </a:rPr>
              <a:t>Υ</a:t>
            </a:r>
            <a:r>
              <a:rPr kumimoji="1" lang="en-US" sz="2400" b="1" dirty="0" smtClean="0">
                <a:latin typeface="Calibri" pitchFamily="34" charset="0"/>
                <a:ea typeface="ＭＳ 明朝"/>
              </a:rPr>
              <a:t>(1,2s)</a:t>
            </a:r>
            <a:r>
              <a:rPr kumimoji="1" lang="en-US" sz="2400" b="1" dirty="0" smtClean="0">
                <a:latin typeface="Symbol" pitchFamily="18" charset="2"/>
                <a:ea typeface="ＭＳ 明朝"/>
              </a:rPr>
              <a:t>p</a:t>
            </a:r>
            <a:r>
              <a:rPr kumimoji="1" lang="en-US" sz="2400" b="1" baseline="30000" dirty="0" smtClean="0">
                <a:latin typeface="Calibri" pitchFamily="34" charset="0"/>
                <a:ea typeface="ＭＳ 明朝"/>
              </a:rPr>
              <a:t>+</a:t>
            </a:r>
            <a:endParaRPr kumimoji="1" lang="en-US" sz="2400" b="1" baseline="30000" dirty="0" smtClean="0">
              <a:latin typeface="Calibri"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dissolv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lang="en-US"/>
          </a:p>
        </p:txBody>
      </p:sp>
      <p:pic>
        <p:nvPicPr>
          <p:cNvPr id="992258" name="Picture 2"/>
          <p:cNvPicPr>
            <a:picLocks noChangeAspect="1" noChangeArrowheads="1"/>
          </p:cNvPicPr>
          <p:nvPr/>
        </p:nvPicPr>
        <p:blipFill>
          <a:blip r:embed="rId2"/>
          <a:srcRect/>
          <a:stretch>
            <a:fillRect/>
          </a:stretch>
        </p:blipFill>
        <p:spPr bwMode="auto">
          <a:xfrm>
            <a:off x="0" y="0"/>
            <a:ext cx="9086645" cy="6858000"/>
          </a:xfrm>
          <a:prstGeom prst="rect">
            <a:avLst/>
          </a:prstGeom>
          <a:noFill/>
          <a:ln w="9525">
            <a:noFill/>
            <a:miter lim="800000"/>
            <a:headEnd/>
            <a:tailEnd/>
          </a:ln>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lang="en-US"/>
          </a:p>
        </p:txBody>
      </p:sp>
      <p:pic>
        <p:nvPicPr>
          <p:cNvPr id="993282" name="Picture 2"/>
          <p:cNvPicPr>
            <a:picLocks noChangeAspect="1" noChangeArrowheads="1"/>
          </p:cNvPicPr>
          <p:nvPr/>
        </p:nvPicPr>
        <p:blipFill>
          <a:blip r:embed="rId2"/>
          <a:srcRect/>
          <a:stretch>
            <a:fillRect/>
          </a:stretch>
        </p:blipFill>
        <p:spPr bwMode="auto">
          <a:xfrm>
            <a:off x="0" y="-1"/>
            <a:ext cx="9144000" cy="6867645"/>
          </a:xfrm>
          <a:prstGeom prst="rect">
            <a:avLst/>
          </a:prstGeom>
          <a:noFill/>
          <a:ln w="9525">
            <a:noFill/>
            <a:miter lim="800000"/>
            <a:headEnd/>
            <a:tailEnd/>
          </a:ln>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txBox="1">
            <a:spLocks noChangeArrowheads="1"/>
          </p:cNvSpPr>
          <p:nvPr/>
        </p:nvSpPr>
        <p:spPr bwMode="auto">
          <a:xfrm>
            <a:off x="457200" y="188913"/>
            <a:ext cx="8229600" cy="6477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fontAlgn="base">
              <a:spcBef>
                <a:spcPct val="0"/>
              </a:spcBef>
              <a:spcAft>
                <a:spcPct val="0"/>
              </a:spcAft>
            </a:pPr>
            <a:r>
              <a:rPr kumimoji="1" lang="en-US" altLang="zh-TW" sz="3200" b="1" i="0" u="none" strike="noStrike" kern="0" cap="none" spc="0" normalizeH="0" baseline="0" noProof="0" dirty="0" smtClean="0">
                <a:ln>
                  <a:noFill/>
                </a:ln>
                <a:solidFill>
                  <a:srgbClr val="000066"/>
                </a:solidFill>
                <a:effectLst/>
                <a:uLnTx/>
                <a:uFillTx/>
                <a:latin typeface="Calibri" pitchFamily="34" charset="0"/>
                <a:ea typeface="ＭＳ Ｐゴシック" pitchFamily="50" charset="-128"/>
                <a:cs typeface="Arial" pitchFamily="34" charset="0"/>
              </a:rPr>
              <a:t>Model independent test</a:t>
            </a:r>
            <a:r>
              <a:rPr kumimoji="1" lang="en-US" altLang="zh-TW" sz="3200" b="1" i="0" u="none" strike="noStrike" kern="0" cap="none" spc="0" normalizeH="0" noProof="0" dirty="0" smtClean="0">
                <a:ln>
                  <a:noFill/>
                </a:ln>
                <a:solidFill>
                  <a:srgbClr val="000066"/>
                </a:solidFill>
                <a:effectLst/>
                <a:uLnTx/>
                <a:uFillTx/>
                <a:latin typeface="Calibri" pitchFamily="34" charset="0"/>
                <a:ea typeface="ＭＳ Ｐゴシック" pitchFamily="50" charset="-128"/>
                <a:cs typeface="Arial" pitchFamily="34" charset="0"/>
              </a:rPr>
              <a:t> of </a:t>
            </a:r>
            <a:r>
              <a:rPr kumimoji="1" lang="en-US" altLang="zh-TW" sz="3200" b="1" kern="0" dirty="0" err="1" smtClean="0">
                <a:solidFill>
                  <a:srgbClr val="000066"/>
                </a:solidFill>
                <a:latin typeface="Symbol" pitchFamily="18" charset="2"/>
                <a:ea typeface="ＭＳ Ｐゴシック" pitchFamily="50" charset="-128"/>
                <a:cs typeface="Arial" pitchFamily="34" charset="0"/>
              </a:rPr>
              <a:t>D</a:t>
            </a:r>
            <a:r>
              <a:rPr kumimoji="1" lang="en-US" altLang="zh-TW" sz="3200" b="1" kern="0" dirty="0" err="1" smtClean="0">
                <a:solidFill>
                  <a:srgbClr val="000066"/>
                </a:solidFill>
                <a:latin typeface="Calibri" pitchFamily="34" charset="0"/>
                <a:ea typeface="ＭＳ Ｐゴシック" pitchFamily="50" charset="-128"/>
                <a:cs typeface="Arial" pitchFamily="34" charset="0"/>
              </a:rPr>
              <a:t>A</a:t>
            </a:r>
            <a:r>
              <a:rPr kumimoji="1" lang="en-US" altLang="zh-TW" sz="3200" b="1" i="1" u="sng" kern="0" baseline="-25000" dirty="0" err="1" smtClean="0">
                <a:solidFill>
                  <a:srgbClr val="000066"/>
                </a:solidFill>
                <a:latin typeface="Times New Roman" pitchFamily="18" charset="0"/>
                <a:ea typeface="ＭＳ Ｐゴシック" pitchFamily="50" charset="-128"/>
                <a:cs typeface="Arial" pitchFamily="34" charset="0"/>
              </a:rPr>
              <a:t>K</a:t>
            </a:r>
            <a:r>
              <a:rPr kumimoji="1" lang="en-US" altLang="zh-TW" sz="3200" b="1" u="sng" kern="0" baseline="-25000" dirty="0" err="1" smtClean="0">
                <a:solidFill>
                  <a:srgbClr val="000066"/>
                </a:solidFill>
                <a:latin typeface="Symbol" pitchFamily="18" charset="2"/>
                <a:ea typeface="ＭＳ Ｐゴシック" pitchFamily="50" charset="-128"/>
                <a:cs typeface="Arial" pitchFamily="34" charset="0"/>
              </a:rPr>
              <a:t>p</a:t>
            </a:r>
            <a:r>
              <a:rPr kumimoji="1" lang="en-US" altLang="zh-TW" sz="3200" b="1" kern="0" dirty="0" smtClean="0">
                <a:solidFill>
                  <a:srgbClr val="000066"/>
                </a:solidFill>
                <a:latin typeface="Calibri" pitchFamily="34" charset="0"/>
                <a:ea typeface="ＭＳ Ｐゴシック" pitchFamily="50" charset="-128"/>
                <a:cs typeface="Arial" pitchFamily="34" charset="0"/>
              </a:rPr>
              <a:t> Puzzle</a:t>
            </a:r>
            <a:r>
              <a:rPr kumimoji="1" lang="en-US" altLang="zh-TW" sz="3200" b="1" i="0" u="none" strike="noStrike" kern="0" cap="none" spc="0" normalizeH="0" noProof="0" dirty="0" smtClean="0">
                <a:ln>
                  <a:noFill/>
                </a:ln>
                <a:solidFill>
                  <a:srgbClr val="000066"/>
                </a:solidFill>
                <a:effectLst/>
                <a:uLnTx/>
                <a:uFillTx/>
                <a:latin typeface="Calibri" pitchFamily="34" charset="0"/>
                <a:ea typeface="ＭＳ Ｐゴシック" pitchFamily="50" charset="-128"/>
                <a:cs typeface="Arial" pitchFamily="34" charset="0"/>
              </a:rPr>
              <a:t> </a:t>
            </a:r>
            <a:endParaRPr kumimoji="1" lang="en-US" altLang="zh-TW" sz="3200" b="1" i="0" u="none" strike="noStrike" kern="0" cap="none" spc="0" normalizeH="0" baseline="0" noProof="0" dirty="0">
              <a:ln>
                <a:noFill/>
              </a:ln>
              <a:solidFill>
                <a:srgbClr val="000066"/>
              </a:solidFill>
              <a:effectLst/>
              <a:uLnTx/>
              <a:uFillTx/>
              <a:latin typeface="Calibri" pitchFamily="34" charset="0"/>
              <a:ea typeface="ＭＳ Ｐゴシック" pitchFamily="50" charset="-128"/>
              <a:cs typeface="Arial" pitchFamily="34" charset="0"/>
            </a:endParaRPr>
          </a:p>
        </p:txBody>
      </p:sp>
      <p:pic>
        <p:nvPicPr>
          <p:cNvPr id="4" name="Picture 5"/>
          <p:cNvPicPr>
            <a:picLocks noChangeAspect="1" noChangeArrowheads="1"/>
          </p:cNvPicPr>
          <p:nvPr/>
        </p:nvPicPr>
        <p:blipFill>
          <a:blip r:embed="rId2"/>
          <a:srcRect l="2849" t="26736" r="5841" b="64757"/>
          <a:stretch>
            <a:fillRect/>
          </a:stretch>
        </p:blipFill>
        <p:spPr bwMode="auto">
          <a:xfrm>
            <a:off x="158750" y="1844675"/>
            <a:ext cx="8805863" cy="673100"/>
          </a:xfrm>
          <a:prstGeom prst="rect">
            <a:avLst/>
          </a:prstGeom>
          <a:noFill/>
          <a:ln w="28575">
            <a:noFill/>
            <a:miter lim="800000"/>
            <a:headEnd/>
            <a:tailEnd/>
          </a:ln>
          <a:effectLst/>
        </p:spPr>
      </p:pic>
      <p:sp>
        <p:nvSpPr>
          <p:cNvPr id="5" name="Rectangle 6"/>
          <p:cNvSpPr>
            <a:spLocks noChangeArrowheads="1"/>
          </p:cNvSpPr>
          <p:nvPr/>
        </p:nvSpPr>
        <p:spPr bwMode="auto">
          <a:xfrm>
            <a:off x="180975" y="1450975"/>
            <a:ext cx="9144000" cy="769441"/>
          </a:xfrm>
          <a:prstGeom prst="rect">
            <a:avLst/>
          </a:prstGeom>
          <a:noFill/>
          <a:ln w="9525">
            <a:noFill/>
            <a:miter lim="800000"/>
            <a:headEnd/>
            <a:tailEnd/>
          </a:ln>
          <a:effectLst/>
        </p:spPr>
        <p:txBody>
          <a:bodyPr>
            <a:spAutoFit/>
          </a:bodyPr>
          <a:lstStyle/>
          <a:p>
            <a:pPr>
              <a:spcBef>
                <a:spcPct val="50000"/>
              </a:spcBef>
            </a:pPr>
            <a:r>
              <a:rPr lang="en-US" altLang="ja-JP" sz="1700">
                <a:latin typeface="Calibri" pitchFamily="34" charset="0"/>
              </a:rPr>
              <a:t>M. Gronau, PLB 62</a:t>
            </a:r>
            <a:r>
              <a:rPr lang="en-US" altLang="zh-TW" sz="1700">
                <a:latin typeface="Calibri" pitchFamily="34" charset="0"/>
                <a:ea typeface="PMingLiU" pitchFamily="18" charset="-120"/>
              </a:rPr>
              <a:t>7</a:t>
            </a:r>
            <a:r>
              <a:rPr lang="en-US" altLang="ja-JP" sz="1700">
                <a:latin typeface="Calibri" pitchFamily="34" charset="0"/>
              </a:rPr>
              <a:t>, 82</a:t>
            </a:r>
            <a:r>
              <a:rPr lang="en-US" altLang="zh-TW" sz="1700">
                <a:latin typeface="Calibri" pitchFamily="34" charset="0"/>
                <a:ea typeface="PMingLiU" pitchFamily="18" charset="-120"/>
              </a:rPr>
              <a:t> (2005); D</a:t>
            </a:r>
            <a:r>
              <a:rPr lang="en-US" altLang="ja-JP" sz="1700">
                <a:latin typeface="Calibri" pitchFamily="34" charset="0"/>
                <a:sym typeface="Wingdings" pitchFamily="2" charset="2"/>
              </a:rPr>
              <a:t>. Atwood </a:t>
            </a:r>
            <a:r>
              <a:rPr lang="en-US" altLang="zh-TW" sz="1700">
                <a:latin typeface="Calibri" pitchFamily="34" charset="0"/>
                <a:ea typeface="PMingLiU" pitchFamily="18" charset="-120"/>
                <a:sym typeface="Wingdings" pitchFamily="2" charset="2"/>
              </a:rPr>
              <a:t>&amp;</a:t>
            </a:r>
            <a:r>
              <a:rPr lang="en-US" altLang="ja-JP" sz="1700">
                <a:latin typeface="Calibri" pitchFamily="34" charset="0"/>
                <a:sym typeface="Wingdings" pitchFamily="2" charset="2"/>
              </a:rPr>
              <a:t> A. Soni, Phys. Rev. D 58</a:t>
            </a:r>
            <a:r>
              <a:rPr lang="en-US" altLang="zh-TW" sz="1700" b="0">
                <a:latin typeface="Calibri" pitchFamily="34" charset="0"/>
                <a:ea typeface="PMingLiU" pitchFamily="18" charset="-120"/>
                <a:sym typeface="Wingdings" pitchFamily="2" charset="2"/>
              </a:rPr>
              <a:t>,</a:t>
            </a:r>
            <a:r>
              <a:rPr lang="en-US" altLang="ja-JP" sz="1700" b="0">
                <a:latin typeface="Calibri" pitchFamily="34" charset="0"/>
                <a:sym typeface="Wingdings" pitchFamily="2" charset="2"/>
              </a:rPr>
              <a:t> </a:t>
            </a:r>
            <a:r>
              <a:rPr lang="en-US" altLang="ja-JP" sz="1700">
                <a:latin typeface="Calibri" pitchFamily="34" charset="0"/>
                <a:sym typeface="Wingdings" pitchFamily="2" charset="2"/>
              </a:rPr>
              <a:t>036005(1998).</a:t>
            </a:r>
            <a:r>
              <a:rPr lang="en-US" altLang="zh-TW" sz="1700" b="0">
                <a:latin typeface="Calibri" pitchFamily="34" charset="0"/>
                <a:ea typeface="PMingLiU" pitchFamily="18" charset="-120"/>
              </a:rPr>
              <a:t>              </a:t>
            </a:r>
            <a:endParaRPr lang="en-US" altLang="ja-JP" sz="1700" b="0">
              <a:latin typeface="Calibri" pitchFamily="34" charset="0"/>
              <a:sym typeface="Wingdings" pitchFamily="2" charset="2"/>
            </a:endParaRPr>
          </a:p>
          <a:p>
            <a:pPr lvl="1">
              <a:spcBef>
                <a:spcPct val="50000"/>
              </a:spcBef>
            </a:pPr>
            <a:r>
              <a:rPr lang="en-US" altLang="zh-TW" b="0">
                <a:latin typeface="Calibri" pitchFamily="34" charset="0"/>
                <a:ea typeface="MS UI Gothic" pitchFamily="50" charset="-128"/>
                <a:sym typeface="Wingdings" pitchFamily="2" charset="2"/>
              </a:rPr>
              <a:t> </a:t>
            </a:r>
            <a:endParaRPr lang="en-US" altLang="ja-JP" b="0">
              <a:latin typeface="Calibri" pitchFamily="34" charset="0"/>
              <a:ea typeface="MS UI Gothic" pitchFamily="50" charset="-128"/>
              <a:sym typeface="Wingdings" pitchFamily="2" charset="2"/>
            </a:endParaRPr>
          </a:p>
        </p:txBody>
      </p:sp>
      <p:pic>
        <p:nvPicPr>
          <p:cNvPr id="6" name="Picture 7"/>
          <p:cNvPicPr>
            <a:picLocks noChangeAspect="1" noChangeArrowheads="1"/>
          </p:cNvPicPr>
          <p:nvPr/>
        </p:nvPicPr>
        <p:blipFill>
          <a:blip r:embed="rId3"/>
          <a:srcRect l="16100" t="11395" r="11865" b="12419"/>
          <a:stretch>
            <a:fillRect/>
          </a:stretch>
        </p:blipFill>
        <p:spPr bwMode="gray">
          <a:xfrm>
            <a:off x="250825" y="3287713"/>
            <a:ext cx="2447925" cy="1941512"/>
          </a:xfrm>
          <a:prstGeom prst="rect">
            <a:avLst/>
          </a:prstGeom>
          <a:noFill/>
          <a:ln w="9525" algn="ctr">
            <a:noFill/>
            <a:miter lim="800000"/>
            <a:headEnd/>
            <a:tailEnd/>
          </a:ln>
          <a:effectLst/>
        </p:spPr>
      </p:pic>
      <p:sp>
        <p:nvSpPr>
          <p:cNvPr id="7" name="Text Box 8"/>
          <p:cNvSpPr txBox="1">
            <a:spLocks noChangeArrowheads="1"/>
          </p:cNvSpPr>
          <p:nvPr/>
        </p:nvSpPr>
        <p:spPr bwMode="auto">
          <a:xfrm>
            <a:off x="611188" y="2781300"/>
            <a:ext cx="1944687" cy="396875"/>
          </a:xfrm>
          <a:prstGeom prst="rect">
            <a:avLst/>
          </a:prstGeom>
          <a:noFill/>
          <a:ln w="9525">
            <a:noFill/>
            <a:miter lim="800000"/>
            <a:headEnd/>
            <a:tailEnd/>
          </a:ln>
          <a:effectLst/>
        </p:spPr>
        <p:txBody>
          <a:bodyPr>
            <a:spAutoFit/>
          </a:bodyPr>
          <a:lstStyle/>
          <a:p>
            <a:pPr>
              <a:spcBef>
                <a:spcPct val="50000"/>
              </a:spcBef>
            </a:pPr>
            <a:r>
              <a:rPr kumimoji="0" lang="en-US" altLang="zh-TW" sz="2000" b="0">
                <a:solidFill>
                  <a:srgbClr val="000000"/>
                </a:solidFill>
                <a:latin typeface="Calibri" pitchFamily="34" charset="0"/>
                <a:ea typeface="PMingLiU" pitchFamily="18" charset="-120"/>
              </a:rPr>
              <a:t>B</a:t>
            </a:r>
            <a:r>
              <a:rPr kumimoji="0" lang="en-US" altLang="zh-TW" sz="2000" b="0" baseline="30000">
                <a:solidFill>
                  <a:srgbClr val="000000"/>
                </a:solidFill>
                <a:latin typeface="Calibri" pitchFamily="34" charset="0"/>
                <a:ea typeface="PMingLiU" pitchFamily="18" charset="-120"/>
              </a:rPr>
              <a:t>+</a:t>
            </a:r>
            <a:r>
              <a:rPr kumimoji="0" lang="en-US" altLang="zh-TW" sz="2000" b="0">
                <a:solidFill>
                  <a:srgbClr val="000000"/>
                </a:solidFill>
                <a:latin typeface="Calibri" pitchFamily="34" charset="0"/>
                <a:ea typeface="PMingLiU" pitchFamily="18" charset="-120"/>
              </a:rPr>
              <a:t>→ K</a:t>
            </a:r>
            <a:r>
              <a:rPr kumimoji="0" lang="en-US" altLang="zh-TW" sz="2000" b="0" baseline="30000">
                <a:solidFill>
                  <a:srgbClr val="000000"/>
                </a:solidFill>
                <a:latin typeface="Calibri" pitchFamily="34" charset="0"/>
                <a:ea typeface="PMingLiU" pitchFamily="18" charset="-120"/>
              </a:rPr>
              <a:t>0</a:t>
            </a:r>
            <a:r>
              <a:rPr kumimoji="0" lang="en-US" altLang="zh-TW" sz="2000" b="0">
                <a:solidFill>
                  <a:srgbClr val="000000"/>
                </a:solidFill>
                <a:latin typeface="Calibri" pitchFamily="34" charset="0"/>
                <a:ea typeface="PMingLiU" pitchFamily="18" charset="-120"/>
              </a:rPr>
              <a:t> </a:t>
            </a:r>
            <a:r>
              <a:rPr kumimoji="0" lang="en-US" altLang="zh-TW" sz="2000">
                <a:solidFill>
                  <a:srgbClr val="000000"/>
                </a:solidFill>
                <a:latin typeface="Calibri" pitchFamily="34" charset="0"/>
                <a:ea typeface="PMingLiU" pitchFamily="18" charset="-120"/>
              </a:rPr>
              <a:t>p</a:t>
            </a:r>
            <a:r>
              <a:rPr kumimoji="0" lang="en-US" altLang="zh-TW" sz="2000" baseline="30000">
                <a:solidFill>
                  <a:srgbClr val="000000"/>
                </a:solidFill>
                <a:latin typeface="Calibri" pitchFamily="34" charset="0"/>
                <a:ea typeface="PMingLiU" pitchFamily="18" charset="-120"/>
              </a:rPr>
              <a:t>+</a:t>
            </a:r>
          </a:p>
        </p:txBody>
      </p:sp>
      <p:sp>
        <p:nvSpPr>
          <p:cNvPr id="8" name="Text Box 9"/>
          <p:cNvSpPr txBox="1">
            <a:spLocks noChangeArrowheads="1"/>
          </p:cNvSpPr>
          <p:nvPr/>
        </p:nvSpPr>
        <p:spPr bwMode="auto">
          <a:xfrm>
            <a:off x="36513" y="5300663"/>
            <a:ext cx="3527425" cy="366712"/>
          </a:xfrm>
          <a:prstGeom prst="rect">
            <a:avLst/>
          </a:prstGeom>
          <a:noFill/>
          <a:ln w="9525">
            <a:noFill/>
            <a:miter lim="800000"/>
            <a:headEnd/>
            <a:tailEnd/>
          </a:ln>
          <a:effectLst/>
        </p:spPr>
        <p:txBody>
          <a:bodyPr>
            <a:spAutoFit/>
          </a:bodyPr>
          <a:lstStyle/>
          <a:p>
            <a:pPr>
              <a:spcBef>
                <a:spcPct val="50000"/>
              </a:spcBef>
            </a:pPr>
            <a:r>
              <a:rPr kumimoji="0" lang="en-US" altLang="zh-TW" sz="1800">
                <a:solidFill>
                  <a:srgbClr val="000000"/>
                </a:solidFill>
                <a:latin typeface="Calibri" pitchFamily="34" charset="0"/>
                <a:ea typeface="PMingLiU" pitchFamily="18" charset="-120"/>
              </a:rPr>
              <a:t>P dominants</a:t>
            </a:r>
            <a:r>
              <a:rPr kumimoji="0" lang="en-US" altLang="zh-TW" sz="1800" b="0">
                <a:solidFill>
                  <a:srgbClr val="000000"/>
                </a:solidFill>
                <a:latin typeface="Calibri" pitchFamily="34" charset="0"/>
                <a:ea typeface="PMingLiU" pitchFamily="18" charset="-120"/>
              </a:rPr>
              <a:t>. </a:t>
            </a:r>
            <a:r>
              <a:rPr kumimoji="0" lang="en-US" altLang="zh-TW" sz="1800">
                <a:solidFill>
                  <a:srgbClr val="000000"/>
                </a:solidFill>
                <a:latin typeface="Calibri" pitchFamily="34" charset="0"/>
                <a:ea typeface="PMingLiU" pitchFamily="18" charset="-120"/>
                <a:sym typeface="Symbol" pitchFamily="18" charset="2"/>
              </a:rPr>
              <a:t></a:t>
            </a:r>
            <a:r>
              <a:rPr kumimoji="0" lang="en-US" altLang="zh-TW" sz="1800">
                <a:solidFill>
                  <a:srgbClr val="000000"/>
                </a:solidFill>
                <a:latin typeface="Calibri" pitchFamily="34" charset="0"/>
                <a:ea typeface="PMingLiU" pitchFamily="18" charset="-120"/>
              </a:rPr>
              <a:t>A</a:t>
            </a:r>
            <a:r>
              <a:rPr kumimoji="0" lang="en-US" altLang="zh-TW" sz="1800" baseline="-25000">
                <a:solidFill>
                  <a:srgbClr val="000000"/>
                </a:solidFill>
                <a:latin typeface="Calibri" pitchFamily="34" charset="0"/>
                <a:ea typeface="PMingLiU" pitchFamily="18" charset="-120"/>
              </a:rPr>
              <a:t>cp</a:t>
            </a:r>
            <a:r>
              <a:rPr kumimoji="0" lang="en-US" altLang="zh-TW" sz="1800">
                <a:solidFill>
                  <a:srgbClr val="000000"/>
                </a:solidFill>
                <a:latin typeface="Calibri" pitchFamily="34" charset="0"/>
                <a:ea typeface="PMingLiU" pitchFamily="18" charset="-120"/>
              </a:rPr>
              <a:t>(K</a:t>
            </a:r>
            <a:r>
              <a:rPr kumimoji="0" lang="en-US" altLang="zh-TW" sz="1800" baseline="30000">
                <a:solidFill>
                  <a:srgbClr val="000000"/>
                </a:solidFill>
                <a:latin typeface="Calibri" pitchFamily="34" charset="0"/>
                <a:ea typeface="PMingLiU" pitchFamily="18" charset="-120"/>
              </a:rPr>
              <a:t>0</a:t>
            </a:r>
            <a:r>
              <a:rPr kumimoji="0" lang="en-US" altLang="zh-TW" sz="1800">
                <a:solidFill>
                  <a:srgbClr val="000000"/>
                </a:solidFill>
                <a:latin typeface="Calibri" pitchFamily="34" charset="0"/>
                <a:ea typeface="PMingLiU" pitchFamily="18" charset="-120"/>
              </a:rPr>
              <a:t>p</a:t>
            </a:r>
            <a:r>
              <a:rPr kumimoji="0" lang="en-US" altLang="zh-TW" sz="1800" baseline="30000">
                <a:solidFill>
                  <a:srgbClr val="000000"/>
                </a:solidFill>
                <a:latin typeface="Calibri" pitchFamily="34" charset="0"/>
                <a:ea typeface="PMingLiU" pitchFamily="18" charset="-120"/>
              </a:rPr>
              <a:t>+</a:t>
            </a:r>
            <a:r>
              <a:rPr kumimoji="0" lang="en-US" altLang="zh-TW" sz="1800">
                <a:solidFill>
                  <a:srgbClr val="000000"/>
                </a:solidFill>
                <a:latin typeface="Calibri" pitchFamily="34" charset="0"/>
                <a:ea typeface="PMingLiU" pitchFamily="18" charset="-120"/>
              </a:rPr>
              <a:t>)~ 0</a:t>
            </a:r>
          </a:p>
        </p:txBody>
      </p:sp>
      <p:sp>
        <p:nvSpPr>
          <p:cNvPr id="9" name="Rectangle 10"/>
          <p:cNvSpPr>
            <a:spLocks noChangeArrowheads="1"/>
          </p:cNvSpPr>
          <p:nvPr/>
        </p:nvSpPr>
        <p:spPr bwMode="auto">
          <a:xfrm>
            <a:off x="3851275" y="2781300"/>
            <a:ext cx="1101584" cy="369332"/>
          </a:xfrm>
          <a:prstGeom prst="rect">
            <a:avLst/>
          </a:prstGeom>
          <a:noFill/>
          <a:ln w="19050">
            <a:noFill/>
            <a:miter lim="800000"/>
            <a:headEnd/>
            <a:tailEnd/>
          </a:ln>
          <a:effectLst/>
        </p:spPr>
        <p:txBody>
          <a:bodyPr wrap="none">
            <a:spAutoFit/>
          </a:bodyPr>
          <a:lstStyle/>
          <a:p>
            <a:pPr>
              <a:spcBef>
                <a:spcPct val="50000"/>
              </a:spcBef>
            </a:pPr>
            <a:r>
              <a:rPr kumimoji="0" lang="en-US" altLang="zh-TW" sz="1800">
                <a:solidFill>
                  <a:srgbClr val="000000"/>
                </a:solidFill>
                <a:latin typeface="Calibri" pitchFamily="34" charset="0"/>
                <a:ea typeface="PMingLiU" pitchFamily="18" charset="-120"/>
              </a:rPr>
              <a:t>B</a:t>
            </a:r>
            <a:r>
              <a:rPr kumimoji="0" lang="en-US" altLang="zh-TW" sz="1800" baseline="30000">
                <a:solidFill>
                  <a:srgbClr val="000000"/>
                </a:solidFill>
                <a:latin typeface="Calibri" pitchFamily="34" charset="0"/>
                <a:ea typeface="PMingLiU" pitchFamily="18" charset="-120"/>
              </a:rPr>
              <a:t>0</a:t>
            </a:r>
            <a:r>
              <a:rPr kumimoji="0" lang="en-US" altLang="zh-TW" sz="1800" b="0">
                <a:solidFill>
                  <a:srgbClr val="000000"/>
                </a:solidFill>
                <a:latin typeface="Calibri" pitchFamily="34" charset="0"/>
                <a:ea typeface="PMingLiU" pitchFamily="18" charset="-120"/>
              </a:rPr>
              <a:t>→</a:t>
            </a:r>
            <a:r>
              <a:rPr kumimoji="0" lang="en-US" altLang="zh-TW" sz="1800">
                <a:solidFill>
                  <a:srgbClr val="000000"/>
                </a:solidFill>
                <a:latin typeface="Calibri" pitchFamily="34" charset="0"/>
                <a:ea typeface="PMingLiU" pitchFamily="18" charset="-120"/>
              </a:rPr>
              <a:t> K</a:t>
            </a:r>
            <a:r>
              <a:rPr kumimoji="0" lang="en-US" altLang="zh-TW" sz="1800" baseline="30000">
                <a:solidFill>
                  <a:srgbClr val="000000"/>
                </a:solidFill>
                <a:latin typeface="Calibri" pitchFamily="34" charset="0"/>
                <a:ea typeface="PMingLiU" pitchFamily="18" charset="-120"/>
              </a:rPr>
              <a:t>0</a:t>
            </a:r>
            <a:r>
              <a:rPr kumimoji="0" lang="en-US" altLang="zh-TW" sz="1800">
                <a:solidFill>
                  <a:srgbClr val="000000"/>
                </a:solidFill>
                <a:latin typeface="Calibri" pitchFamily="34" charset="0"/>
                <a:ea typeface="PMingLiU" pitchFamily="18" charset="-120"/>
              </a:rPr>
              <a:t> p</a:t>
            </a:r>
            <a:r>
              <a:rPr kumimoji="0" lang="en-US" altLang="zh-TW" sz="1800" baseline="30000">
                <a:solidFill>
                  <a:srgbClr val="000000"/>
                </a:solidFill>
                <a:latin typeface="Calibri" pitchFamily="34" charset="0"/>
                <a:ea typeface="PMingLiU" pitchFamily="18" charset="-120"/>
              </a:rPr>
              <a:t>0</a:t>
            </a:r>
          </a:p>
        </p:txBody>
      </p:sp>
      <p:grpSp>
        <p:nvGrpSpPr>
          <p:cNvPr id="10" name="Group 11"/>
          <p:cNvGrpSpPr>
            <a:grpSpLocks/>
          </p:cNvGrpSpPr>
          <p:nvPr/>
        </p:nvGrpSpPr>
        <p:grpSpPr bwMode="auto">
          <a:xfrm>
            <a:off x="6156325" y="2708275"/>
            <a:ext cx="2808288" cy="3592513"/>
            <a:chOff x="3787" y="1707"/>
            <a:chExt cx="1769" cy="2263"/>
          </a:xfrm>
        </p:grpSpPr>
        <p:sp>
          <p:nvSpPr>
            <p:cNvPr id="11" name="Rectangle 12"/>
            <p:cNvSpPr>
              <a:spLocks noChangeArrowheads="1"/>
            </p:cNvSpPr>
            <p:nvPr/>
          </p:nvSpPr>
          <p:spPr bwMode="auto">
            <a:xfrm>
              <a:off x="4150" y="2069"/>
              <a:ext cx="136" cy="1406"/>
            </a:xfrm>
            <a:prstGeom prst="rect">
              <a:avLst/>
            </a:prstGeom>
            <a:solidFill>
              <a:schemeClr val="accent1"/>
            </a:solidFill>
            <a:ln w="9525">
              <a:solidFill>
                <a:srgbClr val="FF0066"/>
              </a:solidFill>
              <a:miter lim="800000"/>
              <a:headEnd/>
              <a:tailEnd/>
            </a:ln>
            <a:effectLst/>
          </p:spPr>
          <p:txBody>
            <a:bodyPr wrap="none" anchor="ctr"/>
            <a:lstStyle/>
            <a:p>
              <a:endParaRPr lang="en-US">
                <a:latin typeface="Calibri" pitchFamily="34" charset="0"/>
              </a:endParaRPr>
            </a:p>
          </p:txBody>
        </p:sp>
        <p:grpSp>
          <p:nvGrpSpPr>
            <p:cNvPr id="12" name="Group 13"/>
            <p:cNvGrpSpPr>
              <a:grpSpLocks/>
            </p:cNvGrpSpPr>
            <p:nvPr/>
          </p:nvGrpSpPr>
          <p:grpSpPr bwMode="auto">
            <a:xfrm>
              <a:off x="3969" y="1707"/>
              <a:ext cx="1527" cy="1905"/>
              <a:chOff x="3969" y="1616"/>
              <a:chExt cx="1527" cy="1905"/>
            </a:xfrm>
          </p:grpSpPr>
          <p:sp>
            <p:nvSpPr>
              <p:cNvPr id="15" name="Line 14"/>
              <p:cNvSpPr>
                <a:spLocks noChangeShapeType="1"/>
              </p:cNvSpPr>
              <p:nvPr/>
            </p:nvSpPr>
            <p:spPr bwMode="auto">
              <a:xfrm flipV="1">
                <a:off x="4604" y="1842"/>
                <a:ext cx="0" cy="1679"/>
              </a:xfrm>
              <a:prstGeom prst="line">
                <a:avLst/>
              </a:prstGeom>
              <a:noFill/>
              <a:ln w="19050">
                <a:solidFill>
                  <a:srgbClr val="000000"/>
                </a:solidFill>
                <a:round/>
                <a:headEnd/>
                <a:tailEnd type="triangle" w="med" len="med"/>
              </a:ln>
              <a:effectLst/>
            </p:spPr>
            <p:txBody>
              <a:bodyPr/>
              <a:lstStyle/>
              <a:p>
                <a:endParaRPr lang="en-US">
                  <a:latin typeface="Calibri" pitchFamily="34" charset="0"/>
                </a:endParaRPr>
              </a:p>
            </p:txBody>
          </p:sp>
          <p:sp>
            <p:nvSpPr>
              <p:cNvPr id="16" name="Line 15"/>
              <p:cNvSpPr>
                <a:spLocks noChangeShapeType="1"/>
              </p:cNvSpPr>
              <p:nvPr/>
            </p:nvSpPr>
            <p:spPr bwMode="auto">
              <a:xfrm>
                <a:off x="3969" y="2659"/>
                <a:ext cx="1360" cy="0"/>
              </a:xfrm>
              <a:prstGeom prst="line">
                <a:avLst/>
              </a:prstGeom>
              <a:noFill/>
              <a:ln w="19050">
                <a:solidFill>
                  <a:srgbClr val="000000"/>
                </a:solidFill>
                <a:round/>
                <a:headEnd/>
                <a:tailEnd type="triangle" w="med" len="med"/>
              </a:ln>
              <a:effectLst/>
            </p:spPr>
            <p:txBody>
              <a:bodyPr/>
              <a:lstStyle/>
              <a:p>
                <a:endParaRPr lang="en-US">
                  <a:latin typeface="Calibri" pitchFamily="34" charset="0"/>
                </a:endParaRPr>
              </a:p>
            </p:txBody>
          </p:sp>
          <p:sp>
            <p:nvSpPr>
              <p:cNvPr id="17" name="Text Box 16"/>
              <p:cNvSpPr txBox="1">
                <a:spLocks noChangeArrowheads="1"/>
              </p:cNvSpPr>
              <p:nvPr/>
            </p:nvSpPr>
            <p:spPr bwMode="auto">
              <a:xfrm>
                <a:off x="4286" y="1616"/>
                <a:ext cx="816" cy="231"/>
              </a:xfrm>
              <a:prstGeom prst="rect">
                <a:avLst/>
              </a:prstGeom>
              <a:solidFill>
                <a:schemeClr val="bg1"/>
              </a:solidFill>
              <a:ln w="9525">
                <a:noFill/>
                <a:miter lim="800000"/>
                <a:headEnd/>
                <a:tailEnd/>
              </a:ln>
              <a:effectLst/>
            </p:spPr>
            <p:txBody>
              <a:bodyPr>
                <a:spAutoFit/>
              </a:bodyPr>
              <a:lstStyle/>
              <a:p>
                <a:pPr>
                  <a:spcBef>
                    <a:spcPct val="50000"/>
                  </a:spcBef>
                </a:pPr>
                <a:r>
                  <a:rPr kumimoji="0" lang="en-US" altLang="zh-TW" sz="1800">
                    <a:solidFill>
                      <a:srgbClr val="000000"/>
                    </a:solidFill>
                    <a:latin typeface="Calibri" pitchFamily="34" charset="0"/>
                    <a:ea typeface="PMingLiU" pitchFamily="18" charset="-120"/>
                  </a:rPr>
                  <a:t>A</a:t>
                </a:r>
                <a:r>
                  <a:rPr kumimoji="0" lang="en-US" altLang="zh-TW" sz="1800" baseline="-25000">
                    <a:solidFill>
                      <a:srgbClr val="000000"/>
                    </a:solidFill>
                    <a:latin typeface="Calibri" pitchFamily="34" charset="0"/>
                    <a:ea typeface="PMingLiU" pitchFamily="18" charset="-120"/>
                  </a:rPr>
                  <a:t>cp</a:t>
                </a:r>
                <a:r>
                  <a:rPr kumimoji="0" lang="en-US" altLang="zh-TW" sz="1800">
                    <a:solidFill>
                      <a:srgbClr val="000000"/>
                    </a:solidFill>
                    <a:latin typeface="Calibri" pitchFamily="34" charset="0"/>
                    <a:ea typeface="PMingLiU" pitchFamily="18" charset="-120"/>
                  </a:rPr>
                  <a:t>(K</a:t>
                </a:r>
                <a:r>
                  <a:rPr kumimoji="0" lang="en-US" altLang="zh-TW" sz="1800" baseline="30000">
                    <a:solidFill>
                      <a:srgbClr val="000000"/>
                    </a:solidFill>
                    <a:latin typeface="Calibri" pitchFamily="34" charset="0"/>
                    <a:ea typeface="PMingLiU" pitchFamily="18" charset="-120"/>
                  </a:rPr>
                  <a:t>0</a:t>
                </a:r>
                <a:r>
                  <a:rPr kumimoji="0" lang="en-US" altLang="zh-TW" sz="1800">
                    <a:solidFill>
                      <a:srgbClr val="000000"/>
                    </a:solidFill>
                    <a:latin typeface="Calibri" pitchFamily="34" charset="0"/>
                    <a:ea typeface="PMingLiU" pitchFamily="18" charset="-120"/>
                  </a:rPr>
                  <a:t> p</a:t>
                </a:r>
                <a:r>
                  <a:rPr kumimoji="0" lang="en-US" altLang="zh-TW" sz="1800" baseline="30000">
                    <a:solidFill>
                      <a:srgbClr val="000000"/>
                    </a:solidFill>
                    <a:latin typeface="Calibri" pitchFamily="34" charset="0"/>
                    <a:ea typeface="PMingLiU" pitchFamily="18" charset="-120"/>
                  </a:rPr>
                  <a:t>0</a:t>
                </a:r>
                <a:r>
                  <a:rPr kumimoji="0" lang="en-US" altLang="zh-TW" sz="1800">
                    <a:solidFill>
                      <a:srgbClr val="000000"/>
                    </a:solidFill>
                    <a:latin typeface="Calibri" pitchFamily="34" charset="0"/>
                    <a:ea typeface="PMingLiU" pitchFamily="18" charset="-120"/>
                  </a:rPr>
                  <a:t>)</a:t>
                </a:r>
                <a:endParaRPr kumimoji="0" lang="en-US" altLang="zh-TW" sz="1800" b="0">
                  <a:solidFill>
                    <a:srgbClr val="000000"/>
                  </a:solidFill>
                  <a:latin typeface="Calibri" pitchFamily="34" charset="0"/>
                  <a:ea typeface="PMingLiU" pitchFamily="18" charset="-120"/>
                </a:endParaRPr>
              </a:p>
            </p:txBody>
          </p:sp>
          <p:sp>
            <p:nvSpPr>
              <p:cNvPr id="18" name="Rectangle 17"/>
              <p:cNvSpPr>
                <a:spLocks noChangeArrowheads="1"/>
              </p:cNvSpPr>
              <p:nvPr/>
            </p:nvSpPr>
            <p:spPr bwMode="auto">
              <a:xfrm>
                <a:off x="4969" y="2704"/>
                <a:ext cx="527" cy="233"/>
              </a:xfrm>
              <a:prstGeom prst="rect">
                <a:avLst/>
              </a:prstGeom>
              <a:solidFill>
                <a:schemeClr val="bg1"/>
              </a:solidFill>
              <a:ln w="9525">
                <a:noFill/>
                <a:miter lim="800000"/>
                <a:headEnd/>
                <a:tailEnd/>
              </a:ln>
              <a:effectLst/>
            </p:spPr>
            <p:txBody>
              <a:bodyPr wrap="none">
                <a:spAutoFit/>
              </a:bodyPr>
              <a:lstStyle/>
              <a:p>
                <a:pPr>
                  <a:spcBef>
                    <a:spcPct val="50000"/>
                  </a:spcBef>
                </a:pPr>
                <a:r>
                  <a:rPr kumimoji="0" lang="en-US" altLang="zh-TW" sz="1800">
                    <a:solidFill>
                      <a:srgbClr val="000000"/>
                    </a:solidFill>
                    <a:latin typeface="Calibri" pitchFamily="34" charset="0"/>
                    <a:ea typeface="PMingLiU" pitchFamily="18" charset="-120"/>
                  </a:rPr>
                  <a:t>DA(Kp)</a:t>
                </a:r>
              </a:p>
            </p:txBody>
          </p:sp>
        </p:grpSp>
        <p:sp>
          <p:nvSpPr>
            <p:cNvPr id="13" name="Line 18"/>
            <p:cNvSpPr>
              <a:spLocks noChangeShapeType="1"/>
            </p:cNvSpPr>
            <p:nvPr/>
          </p:nvSpPr>
          <p:spPr bwMode="auto">
            <a:xfrm flipV="1">
              <a:off x="4150" y="2205"/>
              <a:ext cx="1089" cy="953"/>
            </a:xfrm>
            <a:prstGeom prst="line">
              <a:avLst/>
            </a:prstGeom>
            <a:noFill/>
            <a:ln w="57150">
              <a:solidFill>
                <a:srgbClr val="15850F"/>
              </a:solidFill>
              <a:round/>
              <a:headEnd/>
              <a:tailEnd/>
            </a:ln>
            <a:effectLst/>
          </p:spPr>
          <p:txBody>
            <a:bodyPr/>
            <a:lstStyle/>
            <a:p>
              <a:endParaRPr lang="en-US">
                <a:latin typeface="Calibri" pitchFamily="34" charset="0"/>
              </a:endParaRPr>
            </a:p>
          </p:txBody>
        </p:sp>
        <p:sp>
          <p:nvSpPr>
            <p:cNvPr id="14" name="Text Box 19"/>
            <p:cNvSpPr txBox="1">
              <a:spLocks noChangeArrowheads="1"/>
            </p:cNvSpPr>
            <p:nvPr/>
          </p:nvSpPr>
          <p:spPr bwMode="auto">
            <a:xfrm>
              <a:off x="3787" y="3566"/>
              <a:ext cx="1769" cy="404"/>
            </a:xfrm>
            <a:prstGeom prst="rect">
              <a:avLst/>
            </a:prstGeom>
            <a:noFill/>
            <a:ln w="9525">
              <a:noFill/>
              <a:miter lim="800000"/>
              <a:headEnd/>
              <a:tailEnd/>
            </a:ln>
            <a:effectLst/>
          </p:spPr>
          <p:txBody>
            <a:bodyPr>
              <a:spAutoFit/>
            </a:bodyPr>
            <a:lstStyle/>
            <a:p>
              <a:pPr>
                <a:spcBef>
                  <a:spcPct val="50000"/>
                </a:spcBef>
              </a:pPr>
              <a:r>
                <a:rPr kumimoji="0" lang="en-US" altLang="zh-TW" sz="1800" b="0">
                  <a:latin typeface="Calibri" pitchFamily="34" charset="0"/>
                  <a:ea typeface="PMingLiU" pitchFamily="18" charset="-120"/>
                </a:rPr>
                <a:t>Sum rule predicts A</a:t>
              </a:r>
              <a:r>
                <a:rPr kumimoji="0" lang="en-US" altLang="zh-TW" sz="1800" b="0" baseline="-25000">
                  <a:latin typeface="Calibri" pitchFamily="34" charset="0"/>
                  <a:ea typeface="PMingLiU" pitchFamily="18" charset="-120"/>
                </a:rPr>
                <a:t>cp</a:t>
              </a:r>
              <a:r>
                <a:rPr kumimoji="0" lang="en-US" altLang="zh-TW" sz="1800" b="0">
                  <a:latin typeface="Calibri" pitchFamily="34" charset="0"/>
                  <a:ea typeface="PMingLiU" pitchFamily="18" charset="-120"/>
                </a:rPr>
                <a:t>(K</a:t>
              </a:r>
              <a:r>
                <a:rPr kumimoji="0" lang="en-US" altLang="zh-TW" sz="1800" b="0" baseline="30000">
                  <a:latin typeface="Calibri" pitchFamily="34" charset="0"/>
                  <a:ea typeface="PMingLiU" pitchFamily="18" charset="-120"/>
                </a:rPr>
                <a:t>0</a:t>
              </a:r>
              <a:r>
                <a:rPr kumimoji="0" lang="en-US" altLang="zh-TW" sz="1800" b="0">
                  <a:latin typeface="Calibri" pitchFamily="34" charset="0"/>
                  <a:ea typeface="PMingLiU" pitchFamily="18" charset="-120"/>
                </a:rPr>
                <a:t>p</a:t>
              </a:r>
              <a:r>
                <a:rPr kumimoji="0" lang="en-US" altLang="zh-TW" sz="1800" b="0" baseline="30000">
                  <a:latin typeface="Calibri" pitchFamily="34" charset="0"/>
                  <a:ea typeface="PMingLiU" pitchFamily="18" charset="-120"/>
                </a:rPr>
                <a:t>0</a:t>
              </a:r>
              <a:r>
                <a:rPr kumimoji="0" lang="en-US" altLang="zh-TW" sz="1800" b="0">
                  <a:latin typeface="Calibri" pitchFamily="34" charset="0"/>
                  <a:ea typeface="PMingLiU" pitchFamily="18" charset="-120"/>
                </a:rPr>
                <a:t>) = -0.151±0.043</a:t>
              </a:r>
            </a:p>
          </p:txBody>
        </p:sp>
      </p:grpSp>
      <p:sp>
        <p:nvSpPr>
          <p:cNvPr id="19" name="Rectangle 20"/>
          <p:cNvSpPr>
            <a:spLocks noChangeArrowheads="1"/>
          </p:cNvSpPr>
          <p:nvPr/>
        </p:nvSpPr>
        <p:spPr bwMode="auto">
          <a:xfrm>
            <a:off x="266700" y="6021388"/>
            <a:ext cx="2392001" cy="369332"/>
          </a:xfrm>
          <a:prstGeom prst="rect">
            <a:avLst/>
          </a:prstGeom>
          <a:solidFill>
            <a:schemeClr val="bg1"/>
          </a:solidFill>
          <a:ln w="9525">
            <a:noFill/>
            <a:miter lim="800000"/>
            <a:headEnd/>
            <a:tailEnd/>
          </a:ln>
          <a:effectLst/>
        </p:spPr>
        <p:txBody>
          <a:bodyPr wrap="none">
            <a:spAutoFit/>
          </a:bodyPr>
          <a:lstStyle/>
          <a:p>
            <a:pPr>
              <a:spcBef>
                <a:spcPct val="50000"/>
              </a:spcBef>
            </a:pPr>
            <a:r>
              <a:rPr kumimoji="0" lang="en-US" altLang="zh-TW" sz="1800">
                <a:solidFill>
                  <a:srgbClr val="005400"/>
                </a:solidFill>
                <a:latin typeface="Calibri" pitchFamily="34" charset="0"/>
                <a:ea typeface="PMingLiU" pitchFamily="18" charset="-120"/>
              </a:rPr>
              <a:t>A</a:t>
            </a:r>
            <a:r>
              <a:rPr kumimoji="0" lang="en-US" altLang="zh-TW" sz="1800" baseline="-25000">
                <a:solidFill>
                  <a:srgbClr val="005400"/>
                </a:solidFill>
                <a:latin typeface="Calibri" pitchFamily="34" charset="0"/>
                <a:ea typeface="PMingLiU" pitchFamily="18" charset="-120"/>
              </a:rPr>
              <a:t>cp</a:t>
            </a:r>
            <a:r>
              <a:rPr kumimoji="0" lang="en-US" altLang="zh-TW" sz="1800">
                <a:solidFill>
                  <a:srgbClr val="005400"/>
                </a:solidFill>
                <a:latin typeface="Calibri" pitchFamily="34" charset="0"/>
                <a:ea typeface="PMingLiU" pitchFamily="18" charset="-120"/>
              </a:rPr>
              <a:t>(K</a:t>
            </a:r>
            <a:r>
              <a:rPr kumimoji="0" lang="en-US" altLang="zh-TW" sz="1800" baseline="30000">
                <a:solidFill>
                  <a:srgbClr val="005400"/>
                </a:solidFill>
                <a:latin typeface="Calibri" pitchFamily="34" charset="0"/>
                <a:ea typeface="PMingLiU" pitchFamily="18" charset="-120"/>
              </a:rPr>
              <a:t>0</a:t>
            </a:r>
            <a:r>
              <a:rPr kumimoji="0" lang="en-US" altLang="zh-TW" sz="1800">
                <a:solidFill>
                  <a:srgbClr val="005400"/>
                </a:solidFill>
                <a:latin typeface="Calibri" pitchFamily="34" charset="0"/>
                <a:ea typeface="PMingLiU" pitchFamily="18" charset="-120"/>
              </a:rPr>
              <a:t>p</a:t>
            </a:r>
            <a:r>
              <a:rPr kumimoji="0" lang="en-US" altLang="zh-TW" sz="1800" baseline="30000">
                <a:solidFill>
                  <a:srgbClr val="005400"/>
                </a:solidFill>
                <a:latin typeface="Calibri" pitchFamily="34" charset="0"/>
                <a:ea typeface="PMingLiU" pitchFamily="18" charset="-120"/>
              </a:rPr>
              <a:t>+</a:t>
            </a:r>
            <a:r>
              <a:rPr kumimoji="0" lang="en-US" altLang="zh-TW" sz="1800">
                <a:solidFill>
                  <a:srgbClr val="005400"/>
                </a:solidFill>
                <a:latin typeface="Calibri" pitchFamily="34" charset="0"/>
                <a:ea typeface="PMingLiU" pitchFamily="18" charset="-120"/>
              </a:rPr>
              <a:t>)= 0.009±0.025 </a:t>
            </a:r>
          </a:p>
        </p:txBody>
      </p:sp>
      <p:sp>
        <p:nvSpPr>
          <p:cNvPr id="20" name="Rectangle 21"/>
          <p:cNvSpPr>
            <a:spLocks noChangeArrowheads="1"/>
          </p:cNvSpPr>
          <p:nvPr/>
        </p:nvSpPr>
        <p:spPr bwMode="auto">
          <a:xfrm>
            <a:off x="3505200" y="3246438"/>
            <a:ext cx="2334293" cy="369332"/>
          </a:xfrm>
          <a:prstGeom prst="rect">
            <a:avLst/>
          </a:prstGeom>
          <a:solidFill>
            <a:schemeClr val="bg1"/>
          </a:solidFill>
          <a:ln w="9525">
            <a:noFill/>
            <a:miter lim="800000"/>
            <a:headEnd/>
            <a:tailEnd/>
          </a:ln>
          <a:effectLst/>
        </p:spPr>
        <p:txBody>
          <a:bodyPr wrap="none" anchor="ctr">
            <a:spAutoFit/>
          </a:bodyPr>
          <a:lstStyle/>
          <a:p>
            <a:r>
              <a:rPr kumimoji="0" lang="en-US" altLang="zh-TW" sz="1800">
                <a:solidFill>
                  <a:srgbClr val="FF0000"/>
                </a:solidFill>
                <a:latin typeface="Calibri" pitchFamily="34" charset="0"/>
                <a:ea typeface="PMingLiU" pitchFamily="18" charset="-120"/>
              </a:rPr>
              <a:t>A = -0.13 ± 0.13 ± 0.03 </a:t>
            </a:r>
          </a:p>
        </p:txBody>
      </p:sp>
      <p:sp>
        <p:nvSpPr>
          <p:cNvPr id="21" name="Text Box 22"/>
          <p:cNvSpPr txBox="1">
            <a:spLocks noChangeArrowheads="1"/>
          </p:cNvSpPr>
          <p:nvPr/>
        </p:nvSpPr>
        <p:spPr bwMode="auto">
          <a:xfrm>
            <a:off x="682625" y="5661025"/>
            <a:ext cx="1873250" cy="366713"/>
          </a:xfrm>
          <a:prstGeom prst="rect">
            <a:avLst/>
          </a:prstGeom>
          <a:solidFill>
            <a:schemeClr val="bg1"/>
          </a:solidFill>
          <a:ln w="9525">
            <a:noFill/>
            <a:miter lim="800000"/>
            <a:headEnd/>
            <a:tailEnd/>
          </a:ln>
          <a:effectLst/>
        </p:spPr>
        <p:txBody>
          <a:bodyPr>
            <a:spAutoFit/>
          </a:bodyPr>
          <a:lstStyle/>
          <a:p>
            <a:pPr>
              <a:spcBef>
                <a:spcPct val="50000"/>
              </a:spcBef>
            </a:pPr>
            <a:r>
              <a:rPr kumimoji="0" lang="en-US" altLang="zh-TW" sz="1800">
                <a:solidFill>
                  <a:srgbClr val="005400"/>
                </a:solidFill>
                <a:latin typeface="Calibri" pitchFamily="34" charset="0"/>
                <a:ea typeface="PMingLiU" pitchFamily="18" charset="-120"/>
              </a:rPr>
              <a:t>World Average</a:t>
            </a:r>
          </a:p>
        </p:txBody>
      </p:sp>
      <p:sp>
        <p:nvSpPr>
          <p:cNvPr id="22" name="Text Box 23"/>
          <p:cNvSpPr txBox="1">
            <a:spLocks noChangeArrowheads="1"/>
          </p:cNvSpPr>
          <p:nvPr/>
        </p:nvSpPr>
        <p:spPr bwMode="auto">
          <a:xfrm>
            <a:off x="7812088" y="3141663"/>
            <a:ext cx="1331912" cy="366712"/>
          </a:xfrm>
          <a:prstGeom prst="rect">
            <a:avLst/>
          </a:prstGeom>
          <a:noFill/>
          <a:ln w="9525">
            <a:noFill/>
            <a:miter lim="800000"/>
            <a:headEnd/>
            <a:tailEnd/>
          </a:ln>
          <a:effectLst/>
        </p:spPr>
        <p:txBody>
          <a:bodyPr>
            <a:spAutoFit/>
          </a:bodyPr>
          <a:lstStyle/>
          <a:p>
            <a:pPr>
              <a:spcBef>
                <a:spcPct val="50000"/>
              </a:spcBef>
            </a:pPr>
            <a:r>
              <a:rPr kumimoji="0" lang="en-US" altLang="zh-TW" sz="1800">
                <a:solidFill>
                  <a:schemeClr val="accent2"/>
                </a:solidFill>
                <a:latin typeface="Calibri" pitchFamily="34" charset="0"/>
                <a:ea typeface="PMingLiU" pitchFamily="18" charset="-120"/>
              </a:rPr>
              <a:t>Sum rule</a:t>
            </a:r>
          </a:p>
        </p:txBody>
      </p:sp>
      <p:sp>
        <p:nvSpPr>
          <p:cNvPr id="23" name="Rectangle 24"/>
          <p:cNvSpPr>
            <a:spLocks noChangeArrowheads="1"/>
          </p:cNvSpPr>
          <p:nvPr/>
        </p:nvSpPr>
        <p:spPr bwMode="auto">
          <a:xfrm>
            <a:off x="3516313" y="3922713"/>
            <a:ext cx="2326278" cy="369332"/>
          </a:xfrm>
          <a:prstGeom prst="rect">
            <a:avLst/>
          </a:prstGeom>
          <a:solidFill>
            <a:schemeClr val="bg1"/>
          </a:solidFill>
          <a:ln w="9525">
            <a:noFill/>
            <a:miter lim="800000"/>
            <a:headEnd/>
            <a:tailEnd/>
          </a:ln>
          <a:effectLst/>
        </p:spPr>
        <p:txBody>
          <a:bodyPr wrap="none">
            <a:spAutoFit/>
          </a:bodyPr>
          <a:lstStyle/>
          <a:p>
            <a:r>
              <a:rPr kumimoji="0" lang="en-US" altLang="zh-TW" sz="1800">
                <a:solidFill>
                  <a:srgbClr val="FF0000"/>
                </a:solidFill>
                <a:latin typeface="Calibri" pitchFamily="34" charset="0"/>
                <a:ea typeface="PMingLiU" pitchFamily="18" charset="-120"/>
              </a:rPr>
              <a:t>A = +0.14 ± 0.13 ± 0.06</a:t>
            </a:r>
            <a:endParaRPr kumimoji="0" lang="zh-TW" altLang="en-US" sz="1800">
              <a:solidFill>
                <a:srgbClr val="FF0000"/>
              </a:solidFill>
              <a:latin typeface="Calibri" pitchFamily="34" charset="0"/>
              <a:ea typeface="PMingLiU" pitchFamily="18" charset="-120"/>
            </a:endParaRPr>
          </a:p>
        </p:txBody>
      </p:sp>
      <p:pic>
        <p:nvPicPr>
          <p:cNvPr id="24" name="Picture 25" descr="BABARTM"/>
          <p:cNvPicPr>
            <a:picLocks noChangeAspect="1" noChangeArrowheads="1"/>
          </p:cNvPicPr>
          <p:nvPr/>
        </p:nvPicPr>
        <p:blipFill>
          <a:blip r:embed="rId4"/>
          <a:srcRect/>
          <a:stretch>
            <a:fillRect/>
          </a:stretch>
        </p:blipFill>
        <p:spPr bwMode="auto">
          <a:xfrm>
            <a:off x="2916238" y="3070225"/>
            <a:ext cx="522287" cy="719138"/>
          </a:xfrm>
          <a:prstGeom prst="rect">
            <a:avLst/>
          </a:prstGeom>
          <a:noFill/>
        </p:spPr>
      </p:pic>
      <p:pic>
        <p:nvPicPr>
          <p:cNvPr id="25" name="Picture 26"/>
          <p:cNvPicPr>
            <a:picLocks noChangeAspect="1" noChangeArrowheads="1"/>
          </p:cNvPicPr>
          <p:nvPr/>
        </p:nvPicPr>
        <p:blipFill>
          <a:blip r:embed="rId5"/>
          <a:srcRect/>
          <a:stretch>
            <a:fillRect/>
          </a:stretch>
        </p:blipFill>
        <p:spPr bwMode="auto">
          <a:xfrm>
            <a:off x="2843213" y="3867150"/>
            <a:ext cx="649287" cy="498475"/>
          </a:xfrm>
          <a:prstGeom prst="rect">
            <a:avLst/>
          </a:prstGeom>
          <a:noFill/>
        </p:spPr>
      </p:pic>
      <p:sp>
        <p:nvSpPr>
          <p:cNvPr id="26" name="Text Box 27"/>
          <p:cNvSpPr txBox="1">
            <a:spLocks noChangeArrowheads="1"/>
          </p:cNvSpPr>
          <p:nvPr/>
        </p:nvSpPr>
        <p:spPr bwMode="auto">
          <a:xfrm>
            <a:off x="3492500" y="5740400"/>
            <a:ext cx="2374900" cy="641350"/>
          </a:xfrm>
          <a:prstGeom prst="rect">
            <a:avLst/>
          </a:prstGeom>
          <a:noFill/>
          <a:ln w="9525">
            <a:noFill/>
            <a:miter lim="800000"/>
            <a:headEnd/>
            <a:tailEnd/>
          </a:ln>
          <a:effectLst/>
        </p:spPr>
        <p:txBody>
          <a:bodyPr>
            <a:spAutoFit/>
          </a:bodyPr>
          <a:lstStyle/>
          <a:p>
            <a:pPr>
              <a:spcBef>
                <a:spcPct val="50000"/>
              </a:spcBef>
            </a:pPr>
            <a:r>
              <a:rPr kumimoji="0" lang="en-US" altLang="zh-TW" sz="1800">
                <a:latin typeface="Calibri" pitchFamily="34" charset="0"/>
                <a:ea typeface="PMingLiU" pitchFamily="18" charset="-120"/>
              </a:rPr>
              <a:t>Important  topic for Super B factory</a:t>
            </a:r>
          </a:p>
        </p:txBody>
      </p:sp>
      <p:sp>
        <p:nvSpPr>
          <p:cNvPr id="27" name="Line 28"/>
          <p:cNvSpPr>
            <a:spLocks noChangeShapeType="1"/>
          </p:cNvSpPr>
          <p:nvPr/>
        </p:nvSpPr>
        <p:spPr bwMode="auto">
          <a:xfrm>
            <a:off x="6659563" y="4797425"/>
            <a:ext cx="0" cy="287338"/>
          </a:xfrm>
          <a:prstGeom prst="line">
            <a:avLst/>
          </a:prstGeom>
          <a:noFill/>
          <a:ln w="28575" cap="rnd">
            <a:solidFill>
              <a:schemeClr val="tx1"/>
            </a:solidFill>
            <a:prstDash val="sysDot"/>
            <a:round/>
            <a:headEnd/>
            <a:tailEnd/>
          </a:ln>
          <a:effectLst/>
        </p:spPr>
        <p:txBody>
          <a:bodyPr/>
          <a:lstStyle/>
          <a:p>
            <a:endParaRPr lang="en-US">
              <a:latin typeface="Calibri" pitchFamily="34" charset="0"/>
            </a:endParaRPr>
          </a:p>
        </p:txBody>
      </p:sp>
      <p:sp>
        <p:nvSpPr>
          <p:cNvPr id="28" name="Line 29"/>
          <p:cNvSpPr>
            <a:spLocks noChangeShapeType="1"/>
          </p:cNvSpPr>
          <p:nvPr/>
        </p:nvSpPr>
        <p:spPr bwMode="auto">
          <a:xfrm>
            <a:off x="6659563" y="4797425"/>
            <a:ext cx="288925" cy="0"/>
          </a:xfrm>
          <a:prstGeom prst="line">
            <a:avLst/>
          </a:prstGeom>
          <a:noFill/>
          <a:ln w="28575" cap="rnd">
            <a:solidFill>
              <a:schemeClr val="tx1"/>
            </a:solidFill>
            <a:prstDash val="sysDot"/>
            <a:round/>
            <a:headEnd/>
            <a:tailEnd/>
          </a:ln>
          <a:effectLst/>
        </p:spPr>
        <p:txBody>
          <a:bodyPr/>
          <a:lstStyle/>
          <a:p>
            <a:endParaRPr lang="en-US">
              <a:latin typeface="Calibri" pitchFamily="34" charset="0"/>
            </a:endParaRPr>
          </a:p>
        </p:txBody>
      </p:sp>
      <p:sp>
        <p:nvSpPr>
          <p:cNvPr id="29" name="Line 30"/>
          <p:cNvSpPr>
            <a:spLocks noChangeShapeType="1"/>
          </p:cNvSpPr>
          <p:nvPr/>
        </p:nvSpPr>
        <p:spPr bwMode="auto">
          <a:xfrm>
            <a:off x="6659563" y="5084763"/>
            <a:ext cx="288925" cy="0"/>
          </a:xfrm>
          <a:prstGeom prst="line">
            <a:avLst/>
          </a:prstGeom>
          <a:noFill/>
          <a:ln w="28575" cap="rnd">
            <a:solidFill>
              <a:schemeClr val="tx1"/>
            </a:solidFill>
            <a:prstDash val="sysDot"/>
            <a:round/>
            <a:headEnd/>
            <a:tailEnd/>
          </a:ln>
          <a:effectLst/>
        </p:spPr>
        <p:txBody>
          <a:bodyPr/>
          <a:lstStyle/>
          <a:p>
            <a:endParaRPr lang="en-US">
              <a:latin typeface="Calibri" pitchFamily="34" charset="0"/>
            </a:endParaRPr>
          </a:p>
        </p:txBody>
      </p:sp>
      <p:sp>
        <p:nvSpPr>
          <p:cNvPr id="30" name="Line 31"/>
          <p:cNvSpPr>
            <a:spLocks noChangeShapeType="1"/>
          </p:cNvSpPr>
          <p:nvPr/>
        </p:nvSpPr>
        <p:spPr bwMode="auto">
          <a:xfrm>
            <a:off x="6948488" y="4797425"/>
            <a:ext cx="0" cy="287338"/>
          </a:xfrm>
          <a:prstGeom prst="line">
            <a:avLst/>
          </a:prstGeom>
          <a:noFill/>
          <a:ln w="28575" cap="rnd">
            <a:solidFill>
              <a:schemeClr val="tx1"/>
            </a:solidFill>
            <a:prstDash val="sysDot"/>
            <a:round/>
            <a:headEnd/>
            <a:tailEnd/>
          </a:ln>
          <a:effectLst/>
        </p:spPr>
        <p:txBody>
          <a:bodyPr/>
          <a:lstStyle/>
          <a:p>
            <a:endParaRPr lang="en-US">
              <a:latin typeface="Calibri" pitchFamily="34" charset="0"/>
            </a:endParaRPr>
          </a:p>
        </p:txBody>
      </p:sp>
      <p:sp>
        <p:nvSpPr>
          <p:cNvPr id="31" name="Text Box 32"/>
          <p:cNvSpPr txBox="1">
            <a:spLocks noChangeArrowheads="1"/>
          </p:cNvSpPr>
          <p:nvPr/>
        </p:nvSpPr>
        <p:spPr bwMode="auto">
          <a:xfrm>
            <a:off x="5148263" y="2774950"/>
            <a:ext cx="719137" cy="366713"/>
          </a:xfrm>
          <a:prstGeom prst="rect">
            <a:avLst/>
          </a:prstGeom>
          <a:solidFill>
            <a:schemeClr val="bg1"/>
          </a:solidFill>
          <a:ln w="9525">
            <a:noFill/>
            <a:miter lim="800000"/>
            <a:headEnd/>
            <a:tailEnd/>
          </a:ln>
          <a:effectLst/>
        </p:spPr>
        <p:txBody>
          <a:bodyPr>
            <a:spAutoFit/>
          </a:bodyPr>
          <a:lstStyle/>
          <a:p>
            <a:pPr>
              <a:spcBef>
                <a:spcPct val="50000"/>
              </a:spcBef>
            </a:pPr>
            <a:r>
              <a:rPr kumimoji="0" lang="en-US" altLang="zh-TW" sz="1800">
                <a:solidFill>
                  <a:srgbClr val="FF0000"/>
                </a:solidFill>
                <a:latin typeface="Calibri" pitchFamily="34" charset="0"/>
                <a:ea typeface="PMingLiU" pitchFamily="18" charset="-120"/>
              </a:rPr>
              <a:t>New </a:t>
            </a:r>
          </a:p>
        </p:txBody>
      </p:sp>
      <p:sp>
        <p:nvSpPr>
          <p:cNvPr id="32" name="Text Box 33"/>
          <p:cNvSpPr txBox="1">
            <a:spLocks noChangeArrowheads="1"/>
          </p:cNvSpPr>
          <p:nvPr/>
        </p:nvSpPr>
        <p:spPr bwMode="auto">
          <a:xfrm>
            <a:off x="2916238" y="4581525"/>
            <a:ext cx="2808287" cy="366713"/>
          </a:xfrm>
          <a:prstGeom prst="rect">
            <a:avLst/>
          </a:prstGeom>
          <a:noFill/>
          <a:ln w="9525">
            <a:noFill/>
            <a:miter lim="800000"/>
            <a:headEnd/>
            <a:tailEnd/>
          </a:ln>
          <a:effectLst/>
        </p:spPr>
        <p:txBody>
          <a:bodyPr>
            <a:spAutoFit/>
          </a:bodyPr>
          <a:lstStyle/>
          <a:p>
            <a:pPr>
              <a:spcBef>
                <a:spcPct val="50000"/>
              </a:spcBef>
            </a:pPr>
            <a:r>
              <a:rPr kumimoji="0" lang="en-US" altLang="zh-TW" sz="1800" b="0">
                <a:latin typeface="Calibri" pitchFamily="34" charset="0"/>
                <a:ea typeface="PMingLiU" pitchFamily="18" charset="-120"/>
              </a:rPr>
              <a:t>HFAG AVG: -0.01 ± 0.10</a:t>
            </a:r>
          </a:p>
        </p:txBody>
      </p:sp>
      <p:grpSp>
        <p:nvGrpSpPr>
          <p:cNvPr id="33" name="Group 34"/>
          <p:cNvGrpSpPr>
            <a:grpSpLocks/>
          </p:cNvGrpSpPr>
          <p:nvPr/>
        </p:nvGrpSpPr>
        <p:grpSpPr bwMode="auto">
          <a:xfrm>
            <a:off x="6696075" y="4006850"/>
            <a:ext cx="288925" cy="790575"/>
            <a:chOff x="3696" y="2864"/>
            <a:chExt cx="182" cy="498"/>
          </a:xfrm>
        </p:grpSpPr>
        <p:sp>
          <p:nvSpPr>
            <p:cNvPr id="34" name="Line 35"/>
            <p:cNvSpPr>
              <a:spLocks noChangeShapeType="1"/>
            </p:cNvSpPr>
            <p:nvPr/>
          </p:nvSpPr>
          <p:spPr bwMode="auto">
            <a:xfrm flipV="1">
              <a:off x="3787" y="2864"/>
              <a:ext cx="0" cy="498"/>
            </a:xfrm>
            <a:prstGeom prst="line">
              <a:avLst/>
            </a:prstGeom>
            <a:noFill/>
            <a:ln w="28575">
              <a:solidFill>
                <a:srgbClr val="FF0000"/>
              </a:solidFill>
              <a:round/>
              <a:headEnd/>
              <a:tailEnd/>
            </a:ln>
            <a:effectLst/>
          </p:spPr>
          <p:txBody>
            <a:bodyPr/>
            <a:lstStyle/>
            <a:p>
              <a:endParaRPr lang="en-US">
                <a:latin typeface="Calibri" pitchFamily="34" charset="0"/>
              </a:endParaRPr>
            </a:p>
          </p:txBody>
        </p:sp>
        <p:sp>
          <p:nvSpPr>
            <p:cNvPr id="35" name="Text Box 36"/>
            <p:cNvSpPr txBox="1">
              <a:spLocks noChangeArrowheads="1"/>
            </p:cNvSpPr>
            <p:nvPr/>
          </p:nvSpPr>
          <p:spPr bwMode="auto">
            <a:xfrm>
              <a:off x="3696" y="2961"/>
              <a:ext cx="182" cy="233"/>
            </a:xfrm>
            <a:prstGeom prst="rect">
              <a:avLst/>
            </a:prstGeom>
            <a:noFill/>
            <a:ln w="9525">
              <a:noFill/>
              <a:miter lim="800000"/>
              <a:headEnd/>
              <a:tailEnd/>
            </a:ln>
            <a:effectLst/>
          </p:spPr>
          <p:txBody>
            <a:bodyPr>
              <a:spAutoFit/>
            </a:bodyPr>
            <a:lstStyle/>
            <a:p>
              <a:pPr>
                <a:spcBef>
                  <a:spcPct val="50000"/>
                </a:spcBef>
              </a:pPr>
              <a:r>
                <a:rPr kumimoji="0" lang="en-US" altLang="zh-TW">
                  <a:solidFill>
                    <a:srgbClr val="FF0000"/>
                  </a:solidFill>
                  <a:latin typeface="Calibri" pitchFamily="34" charset="0"/>
                  <a:cs typeface="Times New Roman" pitchFamily="18" charset="0"/>
                </a:rPr>
                <a:t>•</a:t>
              </a:r>
              <a:endParaRPr kumimoji="0" lang="ar-SA" altLang="zh-TW">
                <a:solidFill>
                  <a:srgbClr val="FF0000"/>
                </a:solidFill>
                <a:latin typeface="Calibri" pitchFamily="34" charset="0"/>
                <a:cs typeface="Times New Roman" pitchFamily="18" charset="0"/>
              </a:endParaRPr>
            </a:p>
          </p:txBody>
        </p:sp>
      </p:grpSp>
      <p:sp>
        <p:nvSpPr>
          <p:cNvPr id="36" name="Line 37"/>
          <p:cNvSpPr>
            <a:spLocks noChangeShapeType="1"/>
          </p:cNvSpPr>
          <p:nvPr/>
        </p:nvSpPr>
        <p:spPr bwMode="auto">
          <a:xfrm flipV="1">
            <a:off x="5580063" y="4473575"/>
            <a:ext cx="1008062" cy="287338"/>
          </a:xfrm>
          <a:prstGeom prst="line">
            <a:avLst/>
          </a:prstGeom>
          <a:noFill/>
          <a:ln w="9525">
            <a:solidFill>
              <a:schemeClr val="tx1"/>
            </a:solidFill>
            <a:round/>
            <a:headEnd/>
            <a:tailEnd type="triangle" w="med" len="med"/>
          </a:ln>
          <a:effectLst/>
        </p:spPr>
        <p:txBody>
          <a:bodyPr/>
          <a:lstStyle/>
          <a:p>
            <a:endParaRPr lang="en-US">
              <a:latin typeface="Calibri"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Unexpectedly Large </a:t>
            </a:r>
            <a:r>
              <a:rPr kumimoji="1" lang="en-US" altLang="ja-JP" i="1" dirty="0" smtClean="0"/>
              <a:t>D</a:t>
            </a:r>
            <a:r>
              <a:rPr kumimoji="1" lang="en-US" altLang="ja-JP" baseline="30000" dirty="0" smtClean="0"/>
              <a:t>0</a:t>
            </a:r>
            <a:r>
              <a:rPr kumimoji="1" lang="en-US" altLang="ja-JP" dirty="0" smtClean="0"/>
              <a:t>-</a:t>
            </a:r>
            <a:r>
              <a:rPr kumimoji="1" lang="en-US" altLang="ja-JP" i="1" dirty="0" smtClean="0"/>
              <a:t>D</a:t>
            </a:r>
            <a:r>
              <a:rPr kumimoji="1" lang="en-US" altLang="ja-JP" baseline="30000" dirty="0" smtClean="0"/>
              <a:t>0</a:t>
            </a:r>
            <a:r>
              <a:rPr kumimoji="1" lang="en-US" altLang="ja-JP" dirty="0" smtClean="0"/>
              <a:t> Mixing</a:t>
            </a:r>
            <a:endParaRPr kumimoji="1" lang="ja-JP" altLang="en-US" dirty="0"/>
          </a:p>
        </p:txBody>
      </p:sp>
      <p:sp>
        <p:nvSpPr>
          <p:cNvPr id="4" name="コンテンツ プレースホルダ 3"/>
          <p:cNvSpPr>
            <a:spLocks noGrp="1"/>
          </p:cNvSpPr>
          <p:nvPr>
            <p:ph idx="1"/>
          </p:nvPr>
        </p:nvSpPr>
        <p:spPr/>
        <p:txBody>
          <a:bodyPr/>
          <a:lstStyle/>
          <a:p>
            <a:r>
              <a:rPr lang="en-US" altLang="ja-JP" dirty="0" smtClean="0"/>
              <a:t>Unexpectedly large </a:t>
            </a:r>
            <a:r>
              <a:rPr lang="en-US" altLang="ja-JP" i="1" dirty="0" smtClean="0"/>
              <a:t>D</a:t>
            </a:r>
            <a:r>
              <a:rPr lang="en-US" altLang="ja-JP" baseline="30000" dirty="0" smtClean="0"/>
              <a:t>0</a:t>
            </a:r>
            <a:r>
              <a:rPr lang="en-US" altLang="ja-JP" dirty="0" smtClean="0"/>
              <a:t>-</a:t>
            </a:r>
            <a:r>
              <a:rPr lang="en-US" altLang="ja-JP" i="1" dirty="0" smtClean="0"/>
              <a:t>D</a:t>
            </a:r>
            <a:r>
              <a:rPr lang="en-US" altLang="ja-JP" baseline="30000" dirty="0" smtClean="0"/>
              <a:t>0</a:t>
            </a:r>
            <a:r>
              <a:rPr lang="en-US" altLang="ja-JP" dirty="0" smtClean="0"/>
              <a:t> was found</a:t>
            </a:r>
            <a:br>
              <a:rPr lang="en-US" altLang="ja-JP" dirty="0" smtClean="0"/>
            </a:br>
            <a:r>
              <a:rPr lang="en-US" altLang="ja-JP" dirty="0" smtClean="0"/>
              <a:t>from the lifetime difference between</a:t>
            </a:r>
            <a:br>
              <a:rPr lang="en-US" altLang="ja-JP" dirty="0" smtClean="0"/>
            </a:br>
            <a:r>
              <a:rPr kumimoji="1" lang="en-US" altLang="ja-JP" i="1" dirty="0" smtClean="0"/>
              <a:t>D</a:t>
            </a:r>
            <a:r>
              <a:rPr kumimoji="1" lang="en-US" altLang="ja-JP" baseline="30000" dirty="0" smtClean="0"/>
              <a:t>0</a:t>
            </a:r>
            <a:r>
              <a:rPr kumimoji="1" lang="en-US" altLang="ja-JP" dirty="0" smtClean="0"/>
              <a:t> </a:t>
            </a:r>
            <a:r>
              <a:rPr kumimoji="1" lang="en-US" altLang="ja-JP" dirty="0" smtClean="0">
                <a:sym typeface="Wingdings" pitchFamily="2" charset="2"/>
              </a:rPr>
              <a:t> </a:t>
            </a:r>
            <a:r>
              <a:rPr kumimoji="1" lang="en-US" altLang="ja-JP" i="1" dirty="0" smtClean="0">
                <a:sym typeface="Wingdings" pitchFamily="2" charset="2"/>
              </a:rPr>
              <a:t>K</a:t>
            </a:r>
            <a:r>
              <a:rPr kumimoji="1" lang="en-US" altLang="ja-JP" sz="4000" baseline="30000" dirty="0" smtClean="0">
                <a:sym typeface="Wingdings" pitchFamily="2" charset="2"/>
              </a:rPr>
              <a:t>+</a:t>
            </a:r>
            <a:r>
              <a:rPr kumimoji="1" lang="en-US" altLang="ja-JP" i="1" dirty="0" smtClean="0">
                <a:sym typeface="Wingdings" pitchFamily="2" charset="2"/>
              </a:rPr>
              <a:t>K</a:t>
            </a:r>
            <a:r>
              <a:rPr lang="en-US" altLang="ja-JP" sz="4000" baseline="30000" dirty="0" smtClean="0">
                <a:sym typeface="Wingdings" pitchFamily="2" charset="2"/>
              </a:rPr>
              <a:t>–</a:t>
            </a:r>
            <a:r>
              <a:rPr kumimoji="1" lang="ja-JP" altLang="en-US" dirty="0" smtClean="0">
                <a:sym typeface="Wingdings" pitchFamily="2" charset="2"/>
              </a:rPr>
              <a:t> </a:t>
            </a:r>
            <a:r>
              <a:rPr kumimoji="1" lang="en-US" altLang="ja-JP" dirty="0" smtClean="0">
                <a:sym typeface="Wingdings" pitchFamily="2" charset="2"/>
              </a:rPr>
              <a:t>and </a:t>
            </a:r>
            <a:r>
              <a:rPr kumimoji="1" lang="ja-JP" altLang="en-US" dirty="0" smtClean="0">
                <a:sym typeface="Wingdings" pitchFamily="2" charset="2"/>
              </a:rPr>
              <a:t> </a:t>
            </a:r>
            <a:r>
              <a:rPr kumimoji="1" lang="en-US" altLang="ja-JP" i="1" dirty="0" smtClean="0">
                <a:sym typeface="Wingdings" pitchFamily="2" charset="2"/>
              </a:rPr>
              <a:t>D</a:t>
            </a:r>
            <a:r>
              <a:rPr kumimoji="1" lang="en-US" altLang="ja-JP" baseline="30000" dirty="0" smtClean="0">
                <a:sym typeface="Wingdings" pitchFamily="2" charset="2"/>
              </a:rPr>
              <a:t>0</a:t>
            </a:r>
            <a:r>
              <a:rPr kumimoji="1" lang="en-US" altLang="ja-JP" dirty="0" smtClean="0">
                <a:sym typeface="Wingdings" pitchFamily="2" charset="2"/>
              </a:rPr>
              <a:t>  </a:t>
            </a:r>
            <a:r>
              <a:rPr lang="en-US" altLang="ja-JP" i="1" dirty="0" smtClean="0">
                <a:sym typeface="Wingdings" pitchFamily="2" charset="2"/>
              </a:rPr>
              <a:t>K</a:t>
            </a:r>
            <a:r>
              <a:rPr lang="en-US" altLang="ja-JP" sz="4000" baseline="30000" dirty="0" smtClean="0">
                <a:sym typeface="Wingdings" pitchFamily="2" charset="2"/>
              </a:rPr>
              <a:t>+</a:t>
            </a:r>
            <a:r>
              <a:rPr lang="el-GR" altLang="ja-JP" i="1" dirty="0" smtClean="0">
                <a:sym typeface="Wingdings" pitchFamily="2" charset="2"/>
              </a:rPr>
              <a:t>π</a:t>
            </a:r>
            <a:r>
              <a:rPr lang="en-US" altLang="ja-JP" sz="4000" baseline="30000" dirty="0" smtClean="0">
                <a:sym typeface="Wingdings" pitchFamily="2" charset="2"/>
              </a:rPr>
              <a:t>–</a:t>
            </a:r>
            <a:r>
              <a:rPr lang="en-US" altLang="ja-JP" dirty="0" smtClean="0">
                <a:sym typeface="Wingdings" pitchFamily="2" charset="2"/>
              </a:rPr>
              <a:t>.</a:t>
            </a:r>
          </a:p>
        </p:txBody>
      </p:sp>
      <p:sp>
        <p:nvSpPr>
          <p:cNvPr id="3" name="テキスト ボックス 2"/>
          <p:cNvSpPr txBox="1"/>
          <p:nvPr/>
        </p:nvSpPr>
        <p:spPr>
          <a:xfrm>
            <a:off x="6132224" y="-344514"/>
            <a:ext cx="490840" cy="830997"/>
          </a:xfrm>
          <a:prstGeom prst="rect">
            <a:avLst/>
          </a:prstGeom>
          <a:noFill/>
        </p:spPr>
        <p:txBody>
          <a:bodyPr wrap="none" rtlCol="0">
            <a:spAutoFit/>
          </a:bodyPr>
          <a:lstStyle/>
          <a:p>
            <a:r>
              <a:rPr kumimoji="1" lang="en-US" altLang="ja-JP" sz="4800" b="1" dirty="0" smtClean="0">
                <a:solidFill>
                  <a:srgbClr val="000066"/>
                </a:solidFill>
                <a:latin typeface="Calibri" pitchFamily="34" charset="0"/>
              </a:rPr>
              <a:t>_</a:t>
            </a:r>
            <a:endParaRPr kumimoji="1" lang="ja-JP" altLang="en-US" sz="4800" b="1" dirty="0" smtClean="0">
              <a:solidFill>
                <a:srgbClr val="000066"/>
              </a:solidFill>
              <a:latin typeface="Calibri" pitchFamily="34" charset="0"/>
            </a:endParaRPr>
          </a:p>
        </p:txBody>
      </p:sp>
      <p:sp>
        <p:nvSpPr>
          <p:cNvPr id="8" name="テキスト ボックス 7"/>
          <p:cNvSpPr txBox="1"/>
          <p:nvPr/>
        </p:nvSpPr>
        <p:spPr>
          <a:xfrm>
            <a:off x="4389775" y="1012237"/>
            <a:ext cx="389850" cy="584775"/>
          </a:xfrm>
          <a:prstGeom prst="rect">
            <a:avLst/>
          </a:prstGeom>
          <a:noFill/>
        </p:spPr>
        <p:txBody>
          <a:bodyPr wrap="none" rtlCol="0">
            <a:spAutoFit/>
          </a:bodyPr>
          <a:lstStyle/>
          <a:p>
            <a:r>
              <a:rPr kumimoji="1" lang="en-US" altLang="ja-JP" sz="3200" b="1" dirty="0" smtClean="0">
                <a:latin typeface="Calibri" pitchFamily="34" charset="0"/>
              </a:rPr>
              <a:t>_</a:t>
            </a:r>
            <a:endParaRPr kumimoji="1" lang="ja-JP" altLang="en-US" sz="3200" b="1" dirty="0" smtClean="0">
              <a:latin typeface="Calibri" pitchFamily="34" charset="0"/>
            </a:endParaRPr>
          </a:p>
        </p:txBody>
      </p:sp>
      <p:grpSp>
        <p:nvGrpSpPr>
          <p:cNvPr id="5" name="グループ化 15"/>
          <p:cNvGrpSpPr/>
          <p:nvPr/>
        </p:nvGrpSpPr>
        <p:grpSpPr>
          <a:xfrm>
            <a:off x="785786" y="3540435"/>
            <a:ext cx="3488332" cy="1348970"/>
            <a:chOff x="5221026" y="1621156"/>
            <a:chExt cx="3488332" cy="1348970"/>
          </a:xfrm>
        </p:grpSpPr>
        <p:grpSp>
          <p:nvGrpSpPr>
            <p:cNvPr id="6" name="グループ化 13"/>
            <p:cNvGrpSpPr/>
            <p:nvPr/>
          </p:nvGrpSpPr>
          <p:grpSpPr>
            <a:xfrm>
              <a:off x="5221026" y="2030485"/>
              <a:ext cx="3389602" cy="939641"/>
              <a:chOff x="2428860" y="2832096"/>
              <a:chExt cx="4214842" cy="1168408"/>
            </a:xfrm>
          </p:grpSpPr>
          <p:sp>
            <p:nvSpPr>
              <p:cNvPr id="13" name="正方形/長方形 12"/>
              <p:cNvSpPr/>
              <p:nvPr/>
            </p:nvSpPr>
            <p:spPr bwMode="auto">
              <a:xfrm>
                <a:off x="2428860" y="2832096"/>
                <a:ext cx="4214842" cy="1168408"/>
              </a:xfrm>
              <a:prstGeom prst="rect">
                <a:avLst/>
              </a:prstGeom>
              <a:solidFill>
                <a:schemeClr val="bg1"/>
              </a:solidFill>
              <a:ln w="2857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1" lang="ja-JP" altLang="en-US" sz="2000" b="1" i="0" u="none" strike="noStrike" cap="none" normalizeH="0" baseline="0" smtClean="0">
                  <a:ln>
                    <a:noFill/>
                  </a:ln>
                  <a:solidFill>
                    <a:schemeClr val="tx1"/>
                  </a:solidFill>
                  <a:effectLst/>
                  <a:latin typeface="Century Gothic" pitchFamily="34" charset="0"/>
                  <a:ea typeface="ＭＳ Ｐゴシック" charset="-128"/>
                </a:endParaRPr>
              </a:p>
            </p:txBody>
          </p:sp>
          <p:pic>
            <p:nvPicPr>
              <p:cNvPr id="98308" name="Picture 4"/>
              <p:cNvPicPr>
                <a:picLocks noChangeAspect="1" noChangeArrowheads="1"/>
              </p:cNvPicPr>
              <p:nvPr/>
            </p:nvPicPr>
            <p:blipFill>
              <a:blip r:embed="rId2"/>
              <a:srcRect/>
              <a:stretch>
                <a:fillRect/>
              </a:stretch>
            </p:blipFill>
            <p:spPr bwMode="auto">
              <a:xfrm>
                <a:off x="2616217" y="2941126"/>
                <a:ext cx="3871909" cy="975240"/>
              </a:xfrm>
              <a:prstGeom prst="rect">
                <a:avLst/>
              </a:prstGeom>
              <a:noFill/>
              <a:ln w="9525">
                <a:noFill/>
                <a:miter lim="800000"/>
                <a:headEnd/>
                <a:tailEnd/>
              </a:ln>
              <a:effectLst/>
            </p:spPr>
          </p:pic>
        </p:grpSp>
        <p:sp>
          <p:nvSpPr>
            <p:cNvPr id="15" name="テキスト ボックス 14"/>
            <p:cNvSpPr txBox="1"/>
            <p:nvPr/>
          </p:nvSpPr>
          <p:spPr>
            <a:xfrm>
              <a:off x="7429520" y="1621156"/>
              <a:ext cx="1279838" cy="369332"/>
            </a:xfrm>
            <a:prstGeom prst="rect">
              <a:avLst/>
            </a:prstGeom>
            <a:noFill/>
          </p:spPr>
          <p:txBody>
            <a:bodyPr wrap="none" rtlCol="0">
              <a:spAutoFit/>
            </a:bodyPr>
            <a:lstStyle/>
            <a:p>
              <a:r>
                <a:rPr kumimoji="1" lang="en-US" altLang="ja-JP" dirty="0" smtClean="0">
                  <a:latin typeface="Calibri" pitchFamily="34" charset="0"/>
                </a:rPr>
                <a:t>(2008 W.A.)</a:t>
              </a:r>
              <a:endParaRPr kumimoji="1" lang="ja-JP" altLang="en-US" dirty="0" smtClean="0">
                <a:latin typeface="Calibri" pitchFamily="34" charset="0"/>
              </a:endParaRPr>
            </a:p>
          </p:txBody>
        </p:sp>
      </p:grpSp>
      <p:grpSp>
        <p:nvGrpSpPr>
          <p:cNvPr id="7" name="グループ化 21"/>
          <p:cNvGrpSpPr/>
          <p:nvPr/>
        </p:nvGrpSpPr>
        <p:grpSpPr>
          <a:xfrm>
            <a:off x="5025158" y="3214686"/>
            <a:ext cx="3761684" cy="3571900"/>
            <a:chOff x="4467525" y="2571744"/>
            <a:chExt cx="4247879" cy="4033565"/>
          </a:xfrm>
        </p:grpSpPr>
        <p:pic>
          <p:nvPicPr>
            <p:cNvPr id="128002" name="Picture 2"/>
            <p:cNvPicPr>
              <a:picLocks noChangeAspect="1" noChangeArrowheads="1"/>
            </p:cNvPicPr>
            <p:nvPr/>
          </p:nvPicPr>
          <p:blipFill>
            <a:blip r:embed="rId3"/>
            <a:srcRect/>
            <a:stretch>
              <a:fillRect/>
            </a:stretch>
          </p:blipFill>
          <p:spPr bwMode="auto">
            <a:xfrm>
              <a:off x="4714876" y="2571744"/>
              <a:ext cx="4000528" cy="3655121"/>
            </a:xfrm>
            <a:prstGeom prst="rect">
              <a:avLst/>
            </a:prstGeom>
            <a:noFill/>
            <a:ln w="9525">
              <a:noFill/>
              <a:miter lim="800000"/>
              <a:headEnd/>
              <a:tailEnd/>
            </a:ln>
            <a:effectLst/>
          </p:spPr>
        </p:pic>
        <p:sp>
          <p:nvSpPr>
            <p:cNvPr id="18" name="テキスト ボックス 17"/>
            <p:cNvSpPr txBox="1"/>
            <p:nvPr/>
          </p:nvSpPr>
          <p:spPr>
            <a:xfrm>
              <a:off x="7710001" y="6143644"/>
              <a:ext cx="1005403" cy="461665"/>
            </a:xfrm>
            <a:prstGeom prst="rect">
              <a:avLst/>
            </a:prstGeom>
            <a:noFill/>
          </p:spPr>
          <p:txBody>
            <a:bodyPr wrap="none" rtlCol="0">
              <a:spAutoFit/>
            </a:bodyPr>
            <a:lstStyle/>
            <a:p>
              <a:r>
                <a:rPr kumimoji="1" lang="el-GR" altLang="ja-JP" sz="2400" dirty="0" smtClean="0">
                  <a:latin typeface="Calibri" pitchFamily="34" charset="0"/>
                </a:rPr>
                <a:t>Δ</a:t>
              </a:r>
              <a:r>
                <a:rPr kumimoji="1" lang="en-US" altLang="ja-JP" sz="2400" dirty="0" smtClean="0">
                  <a:latin typeface="Calibri" pitchFamily="34" charset="0"/>
                </a:rPr>
                <a:t>m/2</a:t>
              </a:r>
              <a:r>
                <a:rPr kumimoji="1" lang="el-GR" altLang="ja-JP" sz="2400" dirty="0" smtClean="0">
                  <a:latin typeface="Calibri" pitchFamily="34" charset="0"/>
                </a:rPr>
                <a:t>Γ</a:t>
              </a:r>
              <a:endParaRPr kumimoji="1" lang="ja-JP" altLang="en-US" sz="2400" dirty="0" smtClean="0">
                <a:latin typeface="Calibri" pitchFamily="34" charset="0"/>
              </a:endParaRPr>
            </a:p>
          </p:txBody>
        </p:sp>
        <p:sp>
          <p:nvSpPr>
            <p:cNvPr id="21" name="テキスト ボックス 20"/>
            <p:cNvSpPr txBox="1"/>
            <p:nvPr/>
          </p:nvSpPr>
          <p:spPr>
            <a:xfrm rot="16200000">
              <a:off x="4254165" y="2785104"/>
              <a:ext cx="888385" cy="461665"/>
            </a:xfrm>
            <a:prstGeom prst="rect">
              <a:avLst/>
            </a:prstGeom>
            <a:noFill/>
          </p:spPr>
          <p:txBody>
            <a:bodyPr wrap="none" rtlCol="0">
              <a:spAutoFit/>
            </a:bodyPr>
            <a:lstStyle/>
            <a:p>
              <a:r>
                <a:rPr lang="el-GR" altLang="ja-JP" sz="2400" smtClean="0">
                  <a:latin typeface="Calibri" pitchFamily="34" charset="0"/>
                </a:rPr>
                <a:t>ΔΓ</a:t>
              </a:r>
              <a:r>
                <a:rPr kumimoji="1" lang="en-US" altLang="ja-JP" sz="2400" dirty="0" smtClean="0">
                  <a:latin typeface="Calibri" pitchFamily="34" charset="0"/>
                </a:rPr>
                <a:t>/2</a:t>
              </a:r>
              <a:r>
                <a:rPr kumimoji="1" lang="el-GR" altLang="ja-JP" sz="2400" dirty="0" smtClean="0">
                  <a:latin typeface="Calibri" pitchFamily="34" charset="0"/>
                </a:rPr>
                <a:t>Γ</a:t>
              </a:r>
              <a:endParaRPr kumimoji="1" lang="ja-JP" altLang="en-US" sz="2400" dirty="0" smtClean="0">
                <a:latin typeface="Calibri"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par>
                          <p:cTn id="11" fill="hold">
                            <p:stCondLst>
                              <p:cond delay="500"/>
                            </p:stCondLst>
                            <p:childTnLst>
                              <p:par>
                                <p:cTn id="12" presetID="9"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dissolve">
                                      <p:cBhvr>
                                        <p:cTn id="14" dur="500"/>
                                        <p:tgtEl>
                                          <p:spTgt spid="5"/>
                                        </p:tgtEl>
                                      </p:cBhvr>
                                    </p:animEffect>
                                  </p:childTnLst>
                                </p:cTn>
                              </p:par>
                              <p:par>
                                <p:cTn id="15" presetID="9"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コンテンツ プレースホルダ 2"/>
          <p:cNvSpPr>
            <a:spLocks noGrp="1"/>
          </p:cNvSpPr>
          <p:nvPr>
            <p:ph idx="1"/>
          </p:nvPr>
        </p:nvSpPr>
        <p:spPr>
          <a:xfrm>
            <a:off x="1257300" y="304800"/>
            <a:ext cx="6429375" cy="654050"/>
          </a:xfrm>
          <a:noFill/>
        </p:spPr>
        <p:txBody>
          <a:bodyPr/>
          <a:lstStyle/>
          <a:p>
            <a:pPr>
              <a:buFontTx/>
              <a:buNone/>
            </a:pPr>
            <a:r>
              <a:rPr lang="en-US" altLang="ja-JP"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Target luminosity</a:t>
            </a:r>
            <a:r>
              <a:rPr lang="ja-JP" alt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r>
              <a:rPr lang="en-US" altLang="ja-JP"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8×10</a:t>
            </a:r>
            <a:r>
              <a:rPr lang="en-US" altLang="ja-JP" b="1" baseline="30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35</a:t>
            </a:r>
            <a:r>
              <a:rPr lang="en-US" altLang="ja-JP"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cm</a:t>
            </a:r>
            <a:r>
              <a:rPr lang="en-US" altLang="ja-JP" b="1" baseline="30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a:t>
            </a:r>
            <a:r>
              <a:rPr lang="en-US" altLang="ja-JP"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a:t>
            </a:r>
            <a:r>
              <a:rPr lang="en-US" altLang="ja-JP" b="1" baseline="30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-1</a:t>
            </a:r>
            <a:endParaRPr lang="ja-JP" altLang="en-US" b="1" baseline="30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5" name="太陽 4"/>
          <p:cNvSpPr/>
          <p:nvPr/>
        </p:nvSpPr>
        <p:spPr>
          <a:xfrm>
            <a:off x="7734300" y="647700"/>
            <a:ext cx="800100" cy="747713"/>
          </a:xfrm>
          <a:prstGeom prst="sun">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31" name="グループ化 30"/>
          <p:cNvGrpSpPr/>
          <p:nvPr/>
        </p:nvGrpSpPr>
        <p:grpSpPr>
          <a:xfrm>
            <a:off x="1257300" y="1752600"/>
            <a:ext cx="6477000" cy="4800599"/>
            <a:chOff x="2171700" y="1752601"/>
            <a:chExt cx="5214938" cy="3929063"/>
          </a:xfrm>
        </p:grpSpPr>
        <p:sp>
          <p:nvSpPr>
            <p:cNvPr id="14" name="テキスト ボックス 13"/>
            <p:cNvSpPr txBox="1"/>
            <p:nvPr/>
          </p:nvSpPr>
          <p:spPr>
            <a:xfrm>
              <a:off x="3119437" y="4805362"/>
              <a:ext cx="3535840" cy="400110"/>
            </a:xfrm>
            <a:prstGeom prst="rect">
              <a:avLst/>
            </a:prstGeom>
            <a:noFill/>
          </p:spPr>
          <p:txBody>
            <a:bodyPr wrap="none" rtlCol="0">
              <a:spAutoFit/>
            </a:bodyPr>
            <a:lstStyle/>
            <a:p>
              <a:r>
                <a:rPr lang="en-US" sz="2000" dirty="0" smtClean="0"/>
                <a:t>Will lead to 50ab</a:t>
              </a:r>
              <a:r>
                <a:rPr lang="en-US" sz="2000" baseline="30000" dirty="0" smtClean="0"/>
                <a:t>-1</a:t>
              </a:r>
              <a:r>
                <a:rPr lang="en-US" sz="2000" dirty="0" smtClean="0"/>
                <a:t> before 2020.</a:t>
              </a:r>
              <a:endParaRPr lang="en-US" sz="2000" dirty="0"/>
            </a:p>
          </p:txBody>
        </p:sp>
        <p:sp>
          <p:nvSpPr>
            <p:cNvPr id="12" name="Rectangle 24"/>
            <p:cNvSpPr>
              <a:spLocks noChangeArrowheads="1"/>
            </p:cNvSpPr>
            <p:nvPr/>
          </p:nvSpPr>
          <p:spPr bwMode="auto">
            <a:xfrm>
              <a:off x="3192115" y="2117826"/>
              <a:ext cx="2884991" cy="365225"/>
            </a:xfrm>
            <a:prstGeom prst="rect">
              <a:avLst/>
            </a:prstGeom>
            <a:solidFill>
              <a:schemeClr val="bg1"/>
            </a:solidFill>
            <a:ln w="9525">
              <a:noFill/>
              <a:miter lim="800000"/>
              <a:headEnd/>
              <a:tailEnd/>
            </a:ln>
          </p:spPr>
          <p:txBody>
            <a:bodyPr wrap="none" anchor="ctr"/>
            <a:lstStyle/>
            <a:p>
              <a:endParaRPr lang="ja-JP" altLang="en-US">
                <a:latin typeface="Calibri" pitchFamily="34" charset="0"/>
              </a:endParaRPr>
            </a:p>
          </p:txBody>
        </p:sp>
        <p:pic>
          <p:nvPicPr>
            <p:cNvPr id="27" name="Picture 4" descr="luminosity2-1"/>
            <p:cNvPicPr>
              <a:picLocks noChangeAspect="1" noChangeArrowheads="1"/>
            </p:cNvPicPr>
            <p:nvPr/>
          </p:nvPicPr>
          <p:blipFill>
            <a:blip r:embed="rId3">
              <a:lum contrast="36000"/>
            </a:blip>
            <a:srcRect t="2586"/>
            <a:stretch>
              <a:fillRect/>
            </a:stretch>
          </p:blipFill>
          <p:spPr bwMode="auto">
            <a:xfrm>
              <a:off x="2171700" y="1752601"/>
              <a:ext cx="5214938" cy="3929063"/>
            </a:xfrm>
            <a:prstGeom prst="rect">
              <a:avLst/>
            </a:prstGeom>
            <a:noFill/>
            <a:ln w="9525">
              <a:noFill/>
              <a:miter lim="800000"/>
              <a:headEnd/>
              <a:tailEnd/>
            </a:ln>
          </p:spPr>
        </p:pic>
        <p:sp>
          <p:nvSpPr>
            <p:cNvPr id="28" name="Rectangle 5"/>
            <p:cNvSpPr>
              <a:spLocks noChangeArrowheads="1"/>
            </p:cNvSpPr>
            <p:nvPr/>
          </p:nvSpPr>
          <p:spPr bwMode="auto">
            <a:xfrm>
              <a:off x="2890181" y="1831457"/>
              <a:ext cx="4317233" cy="3342789"/>
            </a:xfrm>
            <a:prstGeom prst="rect">
              <a:avLst/>
            </a:prstGeom>
            <a:noFill/>
            <a:ln w="28575">
              <a:solidFill>
                <a:srgbClr val="000066"/>
              </a:solidFill>
              <a:miter lim="800000"/>
              <a:headEnd/>
              <a:tailEnd/>
            </a:ln>
          </p:spPr>
          <p:txBody>
            <a:bodyPr wrap="none" anchor="ctr"/>
            <a:lstStyle/>
            <a:p>
              <a:endParaRPr lang="ja-JP" altLang="en-US">
                <a:latin typeface="Calibri" pitchFamily="34" charset="0"/>
              </a:endParaRPr>
            </a:p>
          </p:txBody>
        </p:sp>
        <p:grpSp>
          <p:nvGrpSpPr>
            <p:cNvPr id="15" name="Group 7"/>
            <p:cNvGrpSpPr>
              <a:grpSpLocks/>
            </p:cNvGrpSpPr>
            <p:nvPr/>
          </p:nvGrpSpPr>
          <p:grpSpPr bwMode="auto">
            <a:xfrm>
              <a:off x="3054514" y="2733780"/>
              <a:ext cx="1150286" cy="753638"/>
              <a:chOff x="1445" y="1545"/>
              <a:chExt cx="744" cy="520"/>
            </a:xfrm>
          </p:grpSpPr>
          <p:grpSp>
            <p:nvGrpSpPr>
              <p:cNvPr id="16" name="Group 8"/>
              <p:cNvGrpSpPr>
                <a:grpSpLocks/>
              </p:cNvGrpSpPr>
              <p:nvPr/>
            </p:nvGrpSpPr>
            <p:grpSpPr bwMode="auto">
              <a:xfrm>
                <a:off x="1557" y="1715"/>
                <a:ext cx="624" cy="172"/>
                <a:chOff x="1557" y="1715"/>
                <a:chExt cx="624" cy="172"/>
              </a:xfrm>
            </p:grpSpPr>
            <p:sp>
              <p:nvSpPr>
                <p:cNvPr id="25" name="Oval 9"/>
                <p:cNvSpPr>
                  <a:spLocks noChangeArrowheads="1"/>
                </p:cNvSpPr>
                <p:nvPr/>
              </p:nvSpPr>
              <p:spPr bwMode="auto">
                <a:xfrm>
                  <a:off x="1557" y="1762"/>
                  <a:ext cx="71" cy="73"/>
                </a:xfrm>
                <a:prstGeom prst="ellipse">
                  <a:avLst/>
                </a:prstGeom>
                <a:solidFill>
                  <a:srgbClr val="FC18FC"/>
                </a:solidFill>
                <a:ln w="9525">
                  <a:solidFill>
                    <a:srgbClr val="FC18FC"/>
                  </a:solidFill>
                  <a:round/>
                  <a:headEnd/>
                  <a:tailEnd/>
                </a:ln>
              </p:spPr>
              <p:txBody>
                <a:bodyPr wrap="none" anchor="ctr"/>
                <a:lstStyle/>
                <a:p>
                  <a:endParaRPr lang="ja-JP" altLang="en-US">
                    <a:latin typeface="Calibri" pitchFamily="34" charset="0"/>
                  </a:endParaRPr>
                </a:p>
              </p:txBody>
            </p:sp>
            <p:sp>
              <p:nvSpPr>
                <p:cNvPr id="26" name="Text Box 10"/>
                <p:cNvSpPr txBox="1">
                  <a:spLocks noChangeArrowheads="1"/>
                </p:cNvSpPr>
                <p:nvPr/>
              </p:nvSpPr>
              <p:spPr bwMode="auto">
                <a:xfrm>
                  <a:off x="1651" y="1715"/>
                  <a:ext cx="530" cy="172"/>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altLang="ja-JP" sz="1200" dirty="0">
                      <a:effectLst>
                        <a:outerShdw blurRad="38100" dist="38100" dir="2700000" algn="tl">
                          <a:srgbClr val="C0C0C0"/>
                        </a:outerShdw>
                      </a:effectLst>
                      <a:latin typeface="+mn-lt"/>
                      <a:ea typeface="+mn-ea"/>
                    </a:rPr>
                    <a:t>Germany</a:t>
                  </a:r>
                </a:p>
              </p:txBody>
            </p:sp>
          </p:grpSp>
          <p:grpSp>
            <p:nvGrpSpPr>
              <p:cNvPr id="17" name="Group 11"/>
              <p:cNvGrpSpPr>
                <a:grpSpLocks/>
              </p:cNvGrpSpPr>
              <p:nvPr/>
            </p:nvGrpSpPr>
            <p:grpSpPr bwMode="auto">
              <a:xfrm>
                <a:off x="1557" y="1880"/>
                <a:ext cx="574" cy="173"/>
                <a:chOff x="1557" y="1880"/>
                <a:chExt cx="574" cy="173"/>
              </a:xfrm>
            </p:grpSpPr>
            <p:sp>
              <p:nvSpPr>
                <p:cNvPr id="23" name="Oval 12"/>
                <p:cNvSpPr>
                  <a:spLocks noChangeArrowheads="1"/>
                </p:cNvSpPr>
                <p:nvPr/>
              </p:nvSpPr>
              <p:spPr bwMode="auto">
                <a:xfrm>
                  <a:off x="1557" y="1930"/>
                  <a:ext cx="71" cy="73"/>
                </a:xfrm>
                <a:prstGeom prst="ellipse">
                  <a:avLst/>
                </a:prstGeom>
                <a:solidFill>
                  <a:srgbClr val="0000FF"/>
                </a:solidFill>
                <a:ln w="9525">
                  <a:solidFill>
                    <a:srgbClr val="0000FF"/>
                  </a:solidFill>
                  <a:round/>
                  <a:headEnd/>
                  <a:tailEnd/>
                </a:ln>
              </p:spPr>
              <p:txBody>
                <a:bodyPr wrap="none" anchor="ctr"/>
                <a:lstStyle/>
                <a:p>
                  <a:endParaRPr lang="ja-JP" altLang="en-US">
                    <a:latin typeface="Calibri" pitchFamily="34" charset="0"/>
                  </a:endParaRPr>
                </a:p>
              </p:txBody>
            </p:sp>
            <p:sp>
              <p:nvSpPr>
                <p:cNvPr id="24" name="Text Box 13"/>
                <p:cNvSpPr txBox="1">
                  <a:spLocks noChangeArrowheads="1"/>
                </p:cNvSpPr>
                <p:nvPr/>
              </p:nvSpPr>
              <p:spPr bwMode="auto">
                <a:xfrm>
                  <a:off x="1642" y="1880"/>
                  <a:ext cx="489" cy="173"/>
                </a:xfrm>
                <a:prstGeom prst="rect">
                  <a:avLst/>
                </a:prstGeom>
                <a:noFill/>
                <a:ln w="9525">
                  <a:noFill/>
                  <a:miter lim="800000"/>
                  <a:headEnd/>
                  <a:tailEnd/>
                </a:ln>
                <a:effectLst/>
              </p:spPr>
              <p:txBody>
                <a:bodyPr>
                  <a:spAutoFit/>
                </a:bodyPr>
                <a:lstStyle/>
                <a:p>
                  <a:pPr fontAlgn="auto">
                    <a:spcBef>
                      <a:spcPts val="0"/>
                    </a:spcBef>
                    <a:spcAft>
                      <a:spcPts val="0"/>
                    </a:spcAft>
                    <a:defRPr/>
                  </a:pPr>
                  <a:r>
                    <a:rPr lang="en-US" altLang="ja-JP" sz="1200" dirty="0">
                      <a:effectLst>
                        <a:outerShdw blurRad="38100" dist="38100" dir="2700000" algn="tl">
                          <a:srgbClr val="C0C0C0"/>
                        </a:outerShdw>
                      </a:effectLst>
                      <a:latin typeface="+mn-lt"/>
                      <a:ea typeface="+mn-ea"/>
                    </a:rPr>
                    <a:t>CERN</a:t>
                  </a:r>
                </a:p>
              </p:txBody>
            </p:sp>
          </p:grpSp>
          <p:grpSp>
            <p:nvGrpSpPr>
              <p:cNvPr id="18" name="Group 14"/>
              <p:cNvGrpSpPr>
                <a:grpSpLocks/>
              </p:cNvGrpSpPr>
              <p:nvPr/>
            </p:nvGrpSpPr>
            <p:grpSpPr bwMode="auto">
              <a:xfrm>
                <a:off x="1557" y="1549"/>
                <a:ext cx="554" cy="173"/>
                <a:chOff x="1569" y="1549"/>
                <a:chExt cx="554" cy="173"/>
              </a:xfrm>
            </p:grpSpPr>
            <p:sp>
              <p:nvSpPr>
                <p:cNvPr id="20" name="Oval 15"/>
                <p:cNvSpPr>
                  <a:spLocks noChangeArrowheads="1"/>
                </p:cNvSpPr>
                <p:nvPr/>
              </p:nvSpPr>
              <p:spPr bwMode="auto">
                <a:xfrm>
                  <a:off x="1569" y="1599"/>
                  <a:ext cx="71" cy="73"/>
                </a:xfrm>
                <a:prstGeom prst="ellipse">
                  <a:avLst/>
                </a:prstGeom>
                <a:solidFill>
                  <a:srgbClr val="10FC10"/>
                </a:solidFill>
                <a:ln w="9525">
                  <a:solidFill>
                    <a:srgbClr val="10FC10"/>
                  </a:solidFill>
                  <a:round/>
                  <a:headEnd/>
                  <a:tailEnd/>
                </a:ln>
              </p:spPr>
              <p:txBody>
                <a:bodyPr wrap="none" anchor="ctr"/>
                <a:lstStyle/>
                <a:p>
                  <a:endParaRPr lang="ja-JP" altLang="en-US">
                    <a:latin typeface="Calibri" pitchFamily="34" charset="0"/>
                  </a:endParaRPr>
                </a:p>
              </p:txBody>
            </p:sp>
            <p:sp>
              <p:nvSpPr>
                <p:cNvPr id="21" name="Text Box 16"/>
                <p:cNvSpPr txBox="1">
                  <a:spLocks noChangeArrowheads="1"/>
                </p:cNvSpPr>
                <p:nvPr/>
              </p:nvSpPr>
              <p:spPr bwMode="auto">
                <a:xfrm>
                  <a:off x="1870" y="1549"/>
                  <a:ext cx="253" cy="173"/>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altLang="ja-JP" sz="1200">
                      <a:effectLst>
                        <a:outerShdw blurRad="38100" dist="38100" dir="2700000" algn="tl">
                          <a:srgbClr val="C0C0C0"/>
                        </a:outerShdw>
                      </a:effectLst>
                      <a:latin typeface="+mn-lt"/>
                      <a:ea typeface="+mn-ea"/>
                    </a:rPr>
                    <a:t>US</a:t>
                  </a:r>
                </a:p>
              </p:txBody>
            </p:sp>
            <p:sp>
              <p:nvSpPr>
                <p:cNvPr id="22" name="Oval 17"/>
                <p:cNvSpPr>
                  <a:spLocks noChangeArrowheads="1"/>
                </p:cNvSpPr>
                <p:nvPr/>
              </p:nvSpPr>
              <p:spPr bwMode="auto">
                <a:xfrm>
                  <a:off x="1752" y="1599"/>
                  <a:ext cx="71" cy="73"/>
                </a:xfrm>
                <a:prstGeom prst="ellipse">
                  <a:avLst/>
                </a:prstGeom>
                <a:solidFill>
                  <a:srgbClr val="FF0000"/>
                </a:solidFill>
                <a:ln w="9525">
                  <a:solidFill>
                    <a:srgbClr val="FF0000"/>
                  </a:solidFill>
                  <a:round/>
                  <a:headEnd/>
                  <a:tailEnd/>
                </a:ln>
              </p:spPr>
              <p:txBody>
                <a:bodyPr wrap="none" anchor="ctr"/>
                <a:lstStyle/>
                <a:p>
                  <a:endParaRPr lang="ja-JP" altLang="en-US">
                    <a:latin typeface="Calibri" pitchFamily="34" charset="0"/>
                  </a:endParaRPr>
                </a:p>
              </p:txBody>
            </p:sp>
          </p:grpSp>
          <p:sp>
            <p:nvSpPr>
              <p:cNvPr id="19" name="Rectangle 18"/>
              <p:cNvSpPr>
                <a:spLocks noChangeArrowheads="1"/>
              </p:cNvSpPr>
              <p:nvPr/>
            </p:nvSpPr>
            <p:spPr bwMode="auto">
              <a:xfrm>
                <a:off x="1445" y="1545"/>
                <a:ext cx="744" cy="520"/>
              </a:xfrm>
              <a:prstGeom prst="rect">
                <a:avLst/>
              </a:prstGeom>
              <a:noFill/>
              <a:ln w="9525">
                <a:solidFill>
                  <a:srgbClr val="000099"/>
                </a:solidFill>
                <a:miter lim="800000"/>
                <a:headEnd/>
                <a:tailEnd/>
              </a:ln>
            </p:spPr>
            <p:txBody>
              <a:bodyPr wrap="none" anchor="ctr"/>
              <a:lstStyle/>
              <a:p>
                <a:endParaRPr lang="ja-JP" altLang="en-US">
                  <a:latin typeface="Calibri" pitchFamily="34" charset="0"/>
                </a:endParaRPr>
              </a:p>
            </p:txBody>
          </p:sp>
        </p:grpSp>
        <p:sp>
          <p:nvSpPr>
            <p:cNvPr id="11" name="正方形/長方形 10"/>
            <p:cNvSpPr/>
            <p:nvPr/>
          </p:nvSpPr>
          <p:spPr bwMode="auto">
            <a:xfrm>
              <a:off x="3243262" y="2109787"/>
              <a:ext cx="2571750" cy="357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9" name="テキスト ボックス 128"/>
            <p:cNvSpPr txBox="1">
              <a:spLocks noChangeArrowheads="1"/>
            </p:cNvSpPr>
            <p:nvPr/>
          </p:nvSpPr>
          <p:spPr bwMode="auto">
            <a:xfrm>
              <a:off x="3028982" y="1966914"/>
              <a:ext cx="2978743" cy="646330"/>
            </a:xfrm>
            <a:prstGeom prst="rect">
              <a:avLst/>
            </a:prstGeom>
            <a:noFill/>
            <a:ln w="9525">
              <a:noFill/>
              <a:miter lim="800000"/>
              <a:headEnd/>
              <a:tailEnd/>
            </a:ln>
          </p:spPr>
          <p:txBody>
            <a:bodyPr wrap="none">
              <a:spAutoFit/>
            </a:bodyPr>
            <a:lstStyle/>
            <a:p>
              <a:r>
                <a:rPr lang="en-US" altLang="ja-JP" b="1">
                  <a:solidFill>
                    <a:srgbClr val="000066"/>
                  </a:solidFill>
                  <a:latin typeface="Calibri" pitchFamily="34" charset="0"/>
                </a:rPr>
                <a:t>Peak luminosity trends</a:t>
              </a:r>
            </a:p>
            <a:p>
              <a:r>
                <a:rPr lang="en-US" altLang="ja-JP" b="1">
                  <a:solidFill>
                    <a:srgbClr val="000066"/>
                  </a:solidFill>
                  <a:latin typeface="Calibri" pitchFamily="34" charset="0"/>
                </a:rPr>
                <a:t>                 in the last 30 years  </a:t>
              </a:r>
              <a:endParaRPr lang="ja-JP" altLang="en-US" b="1">
                <a:solidFill>
                  <a:srgbClr val="000066"/>
                </a:solidFill>
                <a:latin typeface="Calibri" pitchFamily="34" charset="0"/>
              </a:endParaRPr>
            </a:p>
          </p:txBody>
        </p:sp>
        <p:sp>
          <p:nvSpPr>
            <p:cNvPr id="29" name="Oval 19"/>
            <p:cNvSpPr>
              <a:spLocks noChangeArrowheads="1"/>
            </p:cNvSpPr>
            <p:nvPr/>
          </p:nvSpPr>
          <p:spPr bwMode="auto">
            <a:xfrm>
              <a:off x="4171950" y="4610100"/>
              <a:ext cx="863600" cy="381000"/>
            </a:xfrm>
            <a:prstGeom prst="ellipse">
              <a:avLst/>
            </a:prstGeom>
            <a:solidFill>
              <a:srgbClr val="FF3300">
                <a:alpha val="45097"/>
              </a:srgbClr>
            </a:solidFill>
            <a:ln w="28575">
              <a:solidFill>
                <a:srgbClr val="0000FF"/>
              </a:solidFill>
              <a:round/>
              <a:headEnd/>
              <a:tailEnd/>
            </a:ln>
          </p:spPr>
          <p:txBody>
            <a:bodyPr wrap="none" anchor="ctr"/>
            <a:lstStyle/>
            <a:p>
              <a:endParaRPr lang="ja-JP" altLang="en-US">
                <a:latin typeface="Calibri" pitchFamily="34" charset="0"/>
              </a:endParaRPr>
            </a:p>
          </p:txBody>
        </p:sp>
        <p:sp>
          <p:nvSpPr>
            <p:cNvPr id="30" name="Oval 20"/>
            <p:cNvSpPr>
              <a:spLocks noChangeArrowheads="1"/>
            </p:cNvSpPr>
            <p:nvPr/>
          </p:nvSpPr>
          <p:spPr bwMode="auto">
            <a:xfrm>
              <a:off x="6529387" y="2324100"/>
              <a:ext cx="723900" cy="381000"/>
            </a:xfrm>
            <a:prstGeom prst="ellipse">
              <a:avLst/>
            </a:prstGeom>
            <a:solidFill>
              <a:srgbClr val="FF3300">
                <a:alpha val="45882"/>
              </a:srgbClr>
            </a:solidFill>
            <a:ln w="28575">
              <a:solidFill>
                <a:srgbClr val="0000FF"/>
              </a:solidFill>
              <a:round/>
              <a:headEnd/>
              <a:tailEnd/>
            </a:ln>
          </p:spPr>
          <p:txBody>
            <a:bodyPr wrap="none" anchor="ctr"/>
            <a:lstStyle/>
            <a:p>
              <a:endParaRPr lang="ja-JP" altLang="en-US">
                <a:latin typeface="Calibri" pitchFamily="34" charset="0"/>
              </a:endParaRPr>
            </a:p>
          </p:txBody>
        </p:sp>
      </p:grpSp>
      <p:cxnSp>
        <p:nvCxnSpPr>
          <p:cNvPr id="33" name="直線矢印コネクタ 32"/>
          <p:cNvCxnSpPr/>
          <p:nvPr/>
        </p:nvCxnSpPr>
        <p:spPr>
          <a:xfrm rot="5400000" flipH="1" flipV="1">
            <a:off x="7105650" y="1390650"/>
            <a:ext cx="762000" cy="7239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9"/>
          <p:cNvSpPr>
            <a:spLocks noGrp="1"/>
          </p:cNvSpPr>
          <p:nvPr>
            <p:ph type="title"/>
          </p:nvPr>
        </p:nvSpPr>
        <p:spPr>
          <a:xfrm>
            <a:off x="457200" y="152400"/>
            <a:ext cx="8229600" cy="830262"/>
          </a:xfrm>
        </p:spPr>
        <p:txBody>
          <a:bodyPr>
            <a:normAutofit/>
          </a:bodyPr>
          <a:lstStyle/>
          <a:p>
            <a:r>
              <a:rPr lang="en-US" altLang="ja-JP" sz="3600" b="1" u="sng"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What is next with </a:t>
            </a:r>
            <a:r>
              <a:rPr lang="en-US" altLang="ja-JP" sz="3600" b="1" u="sng"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flavour</a:t>
            </a:r>
            <a:r>
              <a:rPr lang="en-US" altLang="ja-JP" sz="3600" b="1" u="sng"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physics?</a:t>
            </a:r>
            <a:endParaRPr lang="en-US" sz="3600" b="1" u="sng"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1" name="Rectangle 3"/>
          <p:cNvSpPr txBox="1">
            <a:spLocks noChangeArrowheads="1"/>
          </p:cNvSpPr>
          <p:nvPr/>
        </p:nvSpPr>
        <p:spPr bwMode="auto">
          <a:xfrm>
            <a:off x="530225" y="1125538"/>
            <a:ext cx="8613775" cy="41036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80000"/>
              </a:lnSpc>
              <a:spcBef>
                <a:spcPct val="20000"/>
              </a:spcBef>
              <a:spcAft>
                <a:spcPct val="0"/>
              </a:spcAft>
              <a:buClrTx/>
              <a:buSzTx/>
              <a:buBlip>
                <a:blip r:embed="rId3"/>
              </a:buBlip>
              <a:tabLst/>
              <a:defRPr/>
            </a:pPr>
            <a:r>
              <a:rPr kumimoji="1" lang="en-US" altLang="ja-JP" sz="1800" b="0" i="0" u="none" strike="noStrike" kern="0" cap="none" spc="0" normalizeH="0" baseline="0" noProof="0" dirty="0" smtClean="0">
                <a:ln>
                  <a:noFill/>
                </a:ln>
                <a:solidFill>
                  <a:schemeClr val="tx1"/>
                </a:solidFill>
                <a:effectLst/>
                <a:uLnTx/>
                <a:uFillTx/>
                <a:latin typeface="+mn-lt"/>
                <a:ea typeface="+mn-ea"/>
                <a:cs typeface="+mn-cs"/>
              </a:rPr>
              <a:t>LHC will start soon to explore the </a:t>
            </a:r>
            <a:r>
              <a:rPr kumimoji="1" lang="en-US" altLang="ja-JP" sz="1800" b="0" i="0" u="none" strike="noStrike" kern="0" cap="none" spc="0" normalizeH="0" baseline="0" noProof="0" dirty="0" err="1" smtClean="0">
                <a:ln>
                  <a:noFill/>
                </a:ln>
                <a:solidFill>
                  <a:schemeClr val="tx1"/>
                </a:solidFill>
                <a:effectLst/>
                <a:uLnTx/>
                <a:uFillTx/>
                <a:latin typeface="+mn-lt"/>
                <a:ea typeface="+mn-ea"/>
                <a:cs typeface="+mn-cs"/>
              </a:rPr>
              <a:t>TeV</a:t>
            </a:r>
            <a:r>
              <a:rPr kumimoji="1" lang="en-US" altLang="ja-JP" sz="1800" b="0" i="0" u="none" strike="noStrike" kern="0" cap="none" spc="0" normalizeH="0" baseline="0" noProof="0" dirty="0" smtClean="0">
                <a:ln>
                  <a:noFill/>
                </a:ln>
                <a:solidFill>
                  <a:schemeClr val="tx1"/>
                </a:solidFill>
                <a:effectLst/>
                <a:uLnTx/>
                <a:uFillTx/>
                <a:latin typeface="+mn-lt"/>
                <a:ea typeface="+mn-ea"/>
                <a:cs typeface="+mn-cs"/>
              </a:rPr>
              <a:t> region, which is the scale of the electroweak symmetry breaking, and most probably related to the “New Physics” scale.</a:t>
            </a:r>
            <a:endParaRPr kumimoji="1" lang="en-US" altLang="ja-JP" sz="1600" b="0" i="0" u="none" strike="noStrike" kern="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1" fontAlgn="base" latinLnBrk="0" hangingPunct="1">
              <a:lnSpc>
                <a:spcPct val="80000"/>
              </a:lnSpc>
              <a:spcBef>
                <a:spcPct val="20000"/>
              </a:spcBef>
              <a:spcAft>
                <a:spcPct val="0"/>
              </a:spcAft>
              <a:buClrTx/>
              <a:buSzTx/>
              <a:buBlip>
                <a:blip r:embed="rId4"/>
              </a:buBlip>
              <a:tabLst/>
              <a:defRPr/>
            </a:pPr>
            <a:r>
              <a:rPr kumimoji="1" lang="en-US" altLang="ja-JP" sz="1600" b="0" i="0" u="none" strike="noStrike" kern="0" cap="none" spc="0" normalizeH="0" baseline="0" noProof="0" dirty="0" smtClean="0">
                <a:ln>
                  <a:noFill/>
                </a:ln>
                <a:solidFill>
                  <a:schemeClr val="tx1"/>
                </a:solidFill>
                <a:effectLst/>
                <a:uLnTx/>
                <a:uFillTx/>
                <a:latin typeface="+mn-lt"/>
                <a:ea typeface="+mn-ea"/>
              </a:rPr>
              <a:t>It is natural to assume that the NP</a:t>
            </a:r>
          </a:p>
          <a:p>
            <a:pPr marL="742950" marR="0" lvl="1" indent="-285750" algn="l" defTabSz="914400" rtl="0" eaLnBrk="1" fontAlgn="base" latinLnBrk="0" hangingPunct="1">
              <a:lnSpc>
                <a:spcPct val="80000"/>
              </a:lnSpc>
              <a:spcBef>
                <a:spcPct val="20000"/>
              </a:spcBef>
              <a:spcAft>
                <a:spcPct val="0"/>
              </a:spcAft>
              <a:buClrTx/>
              <a:buSzTx/>
              <a:tabLst/>
              <a:defRPr/>
            </a:pPr>
            <a:r>
              <a:rPr kumimoji="1" lang="en-US" altLang="ja-JP" sz="1600" b="0" i="0" u="none" strike="noStrike" kern="0" cap="none" spc="0" normalizeH="0" baseline="0" noProof="0" dirty="0" smtClean="0">
                <a:ln>
                  <a:noFill/>
                </a:ln>
                <a:solidFill>
                  <a:schemeClr val="tx1"/>
                </a:solidFill>
                <a:effectLst/>
                <a:uLnTx/>
                <a:uFillTx/>
                <a:latin typeface="+mn-lt"/>
                <a:ea typeface="+mn-ea"/>
              </a:rPr>
              <a:t>      effects are seen in </a:t>
            </a:r>
            <a:r>
              <a:rPr kumimoji="1" lang="en-US" altLang="ja-JP" sz="1600" b="0" i="1" u="none" strike="noStrike" kern="0" cap="none" spc="0" normalizeH="0" baseline="0" noProof="0" dirty="0" smtClean="0">
                <a:ln>
                  <a:noFill/>
                </a:ln>
                <a:solidFill>
                  <a:schemeClr val="tx1"/>
                </a:solidFill>
                <a:effectLst/>
                <a:uLnTx/>
                <a:uFillTx/>
                <a:latin typeface="+mn-lt"/>
                <a:ea typeface="+mn-ea"/>
              </a:rPr>
              <a:t>B</a:t>
            </a:r>
            <a:r>
              <a:rPr kumimoji="1" lang="en-US" altLang="ja-JP" sz="1600" b="0" i="0" u="none" strike="noStrike" kern="0" cap="none" spc="0" normalizeH="0" baseline="0" noProof="0" dirty="0" smtClean="0">
                <a:ln>
                  <a:noFill/>
                </a:ln>
                <a:solidFill>
                  <a:schemeClr val="tx1"/>
                </a:solidFill>
                <a:effectLst/>
                <a:uLnTx/>
                <a:uFillTx/>
                <a:latin typeface="+mn-lt"/>
                <a:ea typeface="+mn-ea"/>
              </a:rPr>
              <a:t>/</a:t>
            </a:r>
            <a:r>
              <a:rPr kumimoji="1" lang="en-US" altLang="ja-JP" sz="1600" b="0" i="1" u="none" strike="noStrike" kern="0" cap="none" spc="0" normalizeH="0" baseline="0" noProof="0" dirty="0" smtClean="0">
                <a:ln>
                  <a:noFill/>
                </a:ln>
                <a:solidFill>
                  <a:schemeClr val="tx1"/>
                </a:solidFill>
                <a:effectLst/>
                <a:uLnTx/>
                <a:uFillTx/>
                <a:latin typeface="+mn-lt"/>
                <a:ea typeface="+mn-ea"/>
              </a:rPr>
              <a:t>D</a:t>
            </a:r>
            <a:r>
              <a:rPr kumimoji="1" lang="en-US" altLang="ja-JP" sz="1600" b="0" i="0" u="none" strike="noStrike" kern="0" cap="none" spc="0" normalizeH="0" baseline="0" noProof="0" dirty="0" smtClean="0">
                <a:ln>
                  <a:noFill/>
                </a:ln>
                <a:solidFill>
                  <a:schemeClr val="tx1"/>
                </a:solidFill>
                <a:effectLst/>
                <a:uLnTx/>
                <a:uFillTx/>
                <a:latin typeface="+mn-lt"/>
                <a:ea typeface="+mn-ea"/>
              </a:rPr>
              <a:t>/</a:t>
            </a:r>
            <a:r>
              <a:rPr kumimoji="1" lang="en-US" altLang="ja-JP" sz="1600" b="0" i="0" u="none" strike="noStrike" kern="0" cap="none" spc="0" normalizeH="0" baseline="0" noProof="0" dirty="0" smtClean="0">
                <a:ln>
                  <a:noFill/>
                </a:ln>
                <a:solidFill>
                  <a:schemeClr val="tx1"/>
                </a:solidFill>
                <a:effectLst/>
                <a:uLnTx/>
                <a:uFillTx/>
                <a:latin typeface="Symbol" pitchFamily="18" charset="2"/>
                <a:ea typeface="+mn-ea"/>
              </a:rPr>
              <a:t>t</a:t>
            </a:r>
            <a:r>
              <a:rPr kumimoji="1" lang="en-US" altLang="ja-JP" sz="1600" b="0" i="0" u="none" strike="noStrike" kern="0" cap="none" spc="0" normalizeH="0" baseline="0" noProof="0" dirty="0" smtClean="0">
                <a:ln>
                  <a:noFill/>
                </a:ln>
                <a:solidFill>
                  <a:schemeClr val="tx1"/>
                </a:solidFill>
                <a:effectLst/>
                <a:uLnTx/>
                <a:uFillTx/>
                <a:latin typeface="+mn-lt"/>
                <a:ea typeface="+mn-ea"/>
              </a:rPr>
              <a:t> decays.</a:t>
            </a:r>
          </a:p>
          <a:p>
            <a:pPr marL="742950" marR="0" lvl="1" indent="-285750" algn="l" defTabSz="914400" rtl="0" eaLnBrk="1" fontAlgn="base" latinLnBrk="0" hangingPunct="1">
              <a:lnSpc>
                <a:spcPct val="80000"/>
              </a:lnSpc>
              <a:spcBef>
                <a:spcPct val="20000"/>
              </a:spcBef>
              <a:spcAft>
                <a:spcPct val="0"/>
              </a:spcAft>
              <a:buClrTx/>
              <a:buSzTx/>
              <a:buBlip>
                <a:blip r:embed="rId4"/>
              </a:buBlip>
              <a:tabLst/>
              <a:defRPr/>
            </a:pPr>
            <a:r>
              <a:rPr kumimoji="1" lang="en-US" altLang="ja-JP" sz="1600" b="0" i="0" u="none" strike="noStrike" kern="0" cap="none" spc="0" normalizeH="0" baseline="0" noProof="0" dirty="0" err="1" smtClean="0">
                <a:ln>
                  <a:noFill/>
                </a:ln>
                <a:solidFill>
                  <a:schemeClr val="tx1"/>
                </a:solidFill>
                <a:effectLst/>
                <a:uLnTx/>
                <a:uFillTx/>
                <a:latin typeface="+mn-lt"/>
                <a:ea typeface="+mn-ea"/>
              </a:rPr>
              <a:t>Flavour</a:t>
            </a:r>
            <a:r>
              <a:rPr kumimoji="1" lang="en-US" altLang="ja-JP" sz="1600" b="0" i="0" u="none" strike="noStrike" kern="0" cap="none" spc="0" normalizeH="0" baseline="0" noProof="0" dirty="0" smtClean="0">
                <a:ln>
                  <a:noFill/>
                </a:ln>
                <a:solidFill>
                  <a:schemeClr val="tx1"/>
                </a:solidFill>
                <a:effectLst/>
                <a:uLnTx/>
                <a:uFillTx/>
                <a:latin typeface="+mn-lt"/>
                <a:ea typeface="+mn-ea"/>
              </a:rPr>
              <a:t> structure of new physics?</a:t>
            </a:r>
          </a:p>
          <a:p>
            <a:pPr marL="742950" marR="0" lvl="1" indent="-285750" algn="l" defTabSz="914400" rtl="0" eaLnBrk="1" fontAlgn="base" latinLnBrk="0" hangingPunct="1">
              <a:lnSpc>
                <a:spcPct val="80000"/>
              </a:lnSpc>
              <a:spcBef>
                <a:spcPct val="20000"/>
              </a:spcBef>
              <a:spcAft>
                <a:spcPct val="0"/>
              </a:spcAft>
              <a:buClrTx/>
              <a:buSzTx/>
              <a:buBlip>
                <a:blip r:embed="rId4"/>
              </a:buBlip>
              <a:tabLst/>
              <a:defRPr/>
            </a:pPr>
            <a:r>
              <a:rPr kumimoji="1" lang="en-US" altLang="ja-JP" sz="1600" b="0" i="0" u="none" strike="noStrike" kern="0" cap="none" spc="0" normalizeH="0" baseline="0" noProof="0" dirty="0" smtClean="0">
                <a:ln>
                  <a:noFill/>
                </a:ln>
                <a:solidFill>
                  <a:schemeClr val="tx1"/>
                </a:solidFill>
                <a:effectLst/>
                <a:uLnTx/>
                <a:uFillTx/>
                <a:latin typeface="+mn-lt"/>
                <a:ea typeface="+mn-ea"/>
              </a:rPr>
              <a:t>CP violation in new physics?</a:t>
            </a:r>
          </a:p>
          <a:p>
            <a:pPr marL="742950" marR="0" lvl="1" indent="-285750" algn="l" defTabSz="914400" rtl="0" eaLnBrk="1" fontAlgn="base" latinLnBrk="0" hangingPunct="1">
              <a:lnSpc>
                <a:spcPct val="80000"/>
              </a:lnSpc>
              <a:spcBef>
                <a:spcPct val="20000"/>
              </a:spcBef>
              <a:spcAft>
                <a:spcPct val="0"/>
              </a:spcAft>
              <a:buClrTx/>
              <a:buSzTx/>
              <a:buBlip>
                <a:blip r:embed="rId4"/>
              </a:buBlip>
              <a:tabLst/>
              <a:defRPr/>
            </a:pPr>
            <a:r>
              <a:rPr kumimoji="1" lang="en-US" altLang="ja-JP" sz="1600" b="0" i="0" u="none" strike="noStrike" kern="0" cap="none" spc="0" normalizeH="0" baseline="0" noProof="0" dirty="0" smtClean="0">
                <a:ln>
                  <a:noFill/>
                </a:ln>
                <a:solidFill>
                  <a:schemeClr val="tx1"/>
                </a:solidFill>
                <a:effectLst/>
                <a:uLnTx/>
                <a:uFillTx/>
                <a:latin typeface="+mn-lt"/>
                <a:ea typeface="+mn-ea"/>
              </a:rPr>
              <a:t>These studies will be useful to </a:t>
            </a:r>
            <a:r>
              <a:rPr kumimoji="1" lang="en-US" altLang="ja-JP" sz="1600" b="0" i="0" u="none" strike="noStrike" kern="0" cap="none" spc="0" normalizeH="0" noProof="0" dirty="0" smtClean="0">
                <a:ln>
                  <a:noFill/>
                </a:ln>
                <a:solidFill>
                  <a:schemeClr val="tx1"/>
                </a:solidFill>
                <a:effectLst/>
                <a:uLnTx/>
                <a:uFillTx/>
                <a:latin typeface="+mn-lt"/>
                <a:ea typeface="+mn-ea"/>
              </a:rPr>
              <a:t> </a:t>
            </a:r>
          </a:p>
          <a:p>
            <a:pPr marL="742950" marR="0" lvl="1" indent="-285750" algn="l" defTabSz="914400" rtl="0" eaLnBrk="1" fontAlgn="base" latinLnBrk="0" hangingPunct="1">
              <a:lnSpc>
                <a:spcPct val="80000"/>
              </a:lnSpc>
              <a:spcBef>
                <a:spcPct val="20000"/>
              </a:spcBef>
              <a:spcAft>
                <a:spcPct val="0"/>
              </a:spcAft>
              <a:buClrTx/>
              <a:buSzTx/>
              <a:tabLst/>
              <a:defRPr/>
            </a:pPr>
            <a:r>
              <a:rPr kumimoji="1" lang="en-US" altLang="ja-JP" sz="1600" b="0" i="0" u="none" strike="noStrike" kern="0" cap="none" spc="0" normalizeH="0" baseline="0" noProof="0" dirty="0" smtClean="0">
                <a:ln>
                  <a:noFill/>
                </a:ln>
                <a:solidFill>
                  <a:schemeClr val="tx1"/>
                </a:solidFill>
                <a:effectLst/>
                <a:uLnTx/>
                <a:uFillTx/>
                <a:latin typeface="+mn-lt"/>
                <a:ea typeface="+mn-ea"/>
              </a:rPr>
              <a:t>      identify mechanism of SUSY </a:t>
            </a:r>
          </a:p>
          <a:p>
            <a:pPr marL="742950" marR="0" lvl="1" indent="-285750" algn="l" defTabSz="914400" rtl="0" eaLnBrk="1" fontAlgn="base" latinLnBrk="0" hangingPunct="1">
              <a:lnSpc>
                <a:spcPct val="80000"/>
              </a:lnSpc>
              <a:spcBef>
                <a:spcPct val="20000"/>
              </a:spcBef>
              <a:spcAft>
                <a:spcPct val="0"/>
              </a:spcAft>
              <a:buClrTx/>
              <a:buSzTx/>
              <a:tabLst/>
              <a:defRPr/>
            </a:pPr>
            <a:r>
              <a:rPr kumimoji="1" lang="en-US" altLang="ja-JP" sz="1600" b="0" i="0" u="none" strike="noStrike" kern="0" cap="none" spc="0" normalizeH="0" baseline="0" noProof="0" dirty="0" smtClean="0">
                <a:ln>
                  <a:noFill/>
                </a:ln>
                <a:solidFill>
                  <a:schemeClr val="tx1"/>
                </a:solidFill>
                <a:effectLst/>
                <a:uLnTx/>
                <a:uFillTx/>
                <a:latin typeface="+mn-lt"/>
                <a:ea typeface="+mn-ea"/>
              </a:rPr>
              <a:t>      breaking, if NP=SUSY.</a:t>
            </a:r>
          </a:p>
          <a:p>
            <a:pPr marL="742950" marR="0" lvl="1" indent="-285750" algn="l" defTabSz="914400" rtl="0" eaLnBrk="1" fontAlgn="base" latinLnBrk="0" hangingPunct="1">
              <a:lnSpc>
                <a:spcPct val="80000"/>
              </a:lnSpc>
              <a:spcBef>
                <a:spcPct val="20000"/>
              </a:spcBef>
              <a:spcAft>
                <a:spcPct val="0"/>
              </a:spcAft>
              <a:buClrTx/>
              <a:buSzTx/>
              <a:buFontTx/>
              <a:buChar char="–"/>
              <a:tabLst/>
              <a:defRPr/>
            </a:pPr>
            <a:endParaRPr kumimoji="1" lang="en-US" altLang="ja-JP" sz="1600" b="0" i="0" u="none" strike="noStrike" kern="0" cap="none" spc="0" normalizeH="0" baseline="0" noProof="0" dirty="0" smtClean="0">
              <a:ln>
                <a:noFill/>
              </a:ln>
              <a:solidFill>
                <a:schemeClr val="tx1"/>
              </a:solidFill>
              <a:effectLst/>
              <a:uLnTx/>
              <a:uFillTx/>
              <a:latin typeface="+mn-lt"/>
              <a:ea typeface="+mn-ea"/>
            </a:endParaRPr>
          </a:p>
          <a:p>
            <a:pPr marL="342900" marR="0" lvl="0" indent="-342900" algn="l" defTabSz="914400" rtl="0" eaLnBrk="1" fontAlgn="base" latinLnBrk="0" hangingPunct="1">
              <a:lnSpc>
                <a:spcPct val="80000"/>
              </a:lnSpc>
              <a:spcBef>
                <a:spcPct val="20000"/>
              </a:spcBef>
              <a:spcAft>
                <a:spcPct val="0"/>
              </a:spcAft>
              <a:buClrTx/>
              <a:buSzTx/>
              <a:buBlip>
                <a:blip r:embed="rId3"/>
              </a:buBlip>
              <a:tabLst/>
              <a:defRPr/>
            </a:pPr>
            <a:r>
              <a:rPr kumimoji="1" lang="en-US" altLang="ja-JP" sz="1800" b="0" i="0" u="none" strike="noStrike" kern="0" cap="none" spc="0" normalizeH="0" baseline="0" noProof="0" dirty="0" smtClean="0">
                <a:ln>
                  <a:noFill/>
                </a:ln>
                <a:solidFill>
                  <a:schemeClr val="tx1"/>
                </a:solidFill>
                <a:effectLst/>
                <a:uLnTx/>
                <a:uFillTx/>
                <a:latin typeface="+mn-lt"/>
                <a:ea typeface="+mn-ea"/>
                <a:cs typeface="+mn-cs"/>
              </a:rPr>
              <a:t>Otherwise…</a:t>
            </a:r>
            <a:endParaRPr kumimoji="1" lang="en-US" altLang="ja-JP" sz="1800" b="1" i="0" u="none" strike="noStrike" kern="0" cap="none" spc="0" normalizeH="0" baseline="0" noProof="0" dirty="0" smtClean="0">
              <a:ln>
                <a:noFill/>
              </a:ln>
              <a:solidFill>
                <a:schemeClr val="tx1"/>
              </a:solidFill>
              <a:effectLst/>
              <a:uLnTx/>
              <a:uFillTx/>
              <a:latin typeface="Times New Roman" pitchFamily="18" charset="0"/>
              <a:ea typeface="+mn-ea"/>
              <a:cs typeface="+mn-cs"/>
            </a:endParaRPr>
          </a:p>
          <a:p>
            <a:pPr marL="742950" marR="0" lvl="1" indent="-285750" algn="l" defTabSz="914400" rtl="0" eaLnBrk="1" fontAlgn="base" latinLnBrk="0" hangingPunct="1">
              <a:lnSpc>
                <a:spcPct val="80000"/>
              </a:lnSpc>
              <a:spcBef>
                <a:spcPct val="20000"/>
              </a:spcBef>
              <a:spcAft>
                <a:spcPct val="0"/>
              </a:spcAft>
              <a:buClrTx/>
              <a:buSzTx/>
              <a:buBlip>
                <a:blip r:embed="rId4"/>
              </a:buBlip>
              <a:tabLst/>
              <a:defRPr/>
            </a:pPr>
            <a:r>
              <a:rPr kumimoji="1" lang="en-US" altLang="ja-JP" sz="1600" b="0" i="0" u="none" strike="noStrike" kern="0" cap="none" spc="0" normalizeH="0" baseline="0" noProof="0" dirty="0" smtClean="0">
                <a:ln>
                  <a:noFill/>
                </a:ln>
                <a:solidFill>
                  <a:schemeClr val="tx1"/>
                </a:solidFill>
                <a:effectLst/>
                <a:uLnTx/>
                <a:uFillTx/>
                <a:latin typeface="+mn-lt"/>
                <a:ea typeface="+mn-ea"/>
              </a:rPr>
              <a:t>Search for deviations from SM in </a:t>
            </a:r>
          </a:p>
          <a:p>
            <a:pPr marL="742950" marR="0" lvl="1" indent="-285750" algn="l" defTabSz="914400" rtl="0" eaLnBrk="1" fontAlgn="base" latinLnBrk="0" hangingPunct="1">
              <a:lnSpc>
                <a:spcPct val="80000"/>
              </a:lnSpc>
              <a:spcBef>
                <a:spcPct val="20000"/>
              </a:spcBef>
              <a:spcAft>
                <a:spcPct val="0"/>
              </a:spcAft>
              <a:buClrTx/>
              <a:buSzTx/>
              <a:tabLst/>
              <a:defRPr/>
            </a:pPr>
            <a:r>
              <a:rPr kumimoji="1" lang="en-US" altLang="ja-JP" sz="1600" kern="0" dirty="0" smtClean="0"/>
              <a:t>     </a:t>
            </a:r>
            <a:r>
              <a:rPr kumimoji="1" lang="en-US" altLang="ja-JP" sz="1600" b="0" i="0" u="none" strike="noStrike" kern="0" cap="none" spc="0" normalizeH="0" baseline="0" noProof="0" dirty="0" smtClean="0">
                <a:ln>
                  <a:noFill/>
                </a:ln>
                <a:solidFill>
                  <a:schemeClr val="tx1"/>
                </a:solidFill>
                <a:effectLst/>
                <a:uLnTx/>
                <a:uFillTx/>
                <a:latin typeface="+mn-lt"/>
                <a:ea typeface="+mn-ea"/>
              </a:rPr>
              <a:t> flavor physics will be one of the </a:t>
            </a:r>
          </a:p>
          <a:p>
            <a:pPr marL="742950" marR="0" lvl="1" indent="-285750" algn="l" defTabSz="914400" rtl="0" eaLnBrk="1" fontAlgn="base" latinLnBrk="0" hangingPunct="1">
              <a:lnSpc>
                <a:spcPct val="80000"/>
              </a:lnSpc>
              <a:spcBef>
                <a:spcPct val="20000"/>
              </a:spcBef>
              <a:spcAft>
                <a:spcPct val="0"/>
              </a:spcAft>
              <a:buClrTx/>
              <a:buSzTx/>
              <a:tabLst/>
              <a:defRPr/>
            </a:pPr>
            <a:r>
              <a:rPr kumimoji="1" lang="en-US" altLang="ja-JP" sz="1600" kern="0" dirty="0" smtClean="0"/>
              <a:t>   </a:t>
            </a:r>
            <a:r>
              <a:rPr kumimoji="1" lang="en-US" altLang="ja-JP" sz="1600" b="0" i="0" u="none" strike="noStrike" kern="0" cap="none" spc="0" normalizeH="0" baseline="0" noProof="0" dirty="0" smtClean="0">
                <a:ln>
                  <a:noFill/>
                </a:ln>
                <a:solidFill>
                  <a:schemeClr val="tx1"/>
                </a:solidFill>
                <a:effectLst/>
                <a:uLnTx/>
                <a:uFillTx/>
                <a:latin typeface="+mn-lt"/>
                <a:ea typeface="+mn-ea"/>
              </a:rPr>
              <a:t>   best ways to find new physics.</a:t>
            </a:r>
          </a:p>
        </p:txBody>
      </p:sp>
      <p:sp>
        <p:nvSpPr>
          <p:cNvPr id="15" name="Text Box 7"/>
          <p:cNvSpPr txBox="1">
            <a:spLocks noChangeArrowheads="1"/>
          </p:cNvSpPr>
          <p:nvPr/>
        </p:nvSpPr>
        <p:spPr bwMode="auto">
          <a:xfrm>
            <a:off x="419100" y="4876800"/>
            <a:ext cx="4152900" cy="1323439"/>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a:spAutoFit/>
          </a:bodyPr>
          <a:lstStyle/>
          <a:p>
            <a:r>
              <a:rPr lang="en-US" altLang="ja-JP" sz="1600" dirty="0"/>
              <a:t>In order for the flavor physics to be useful in </a:t>
            </a:r>
          </a:p>
          <a:p>
            <a:r>
              <a:rPr lang="en-US" altLang="ja-JP" sz="1600" dirty="0"/>
              <a:t>the coming LHC era, the precision of  various</a:t>
            </a:r>
          </a:p>
          <a:p>
            <a:r>
              <a:rPr lang="en-US" altLang="ja-JP" sz="1600" dirty="0"/>
              <a:t>flavor measurements must be significantly </a:t>
            </a:r>
          </a:p>
          <a:p>
            <a:r>
              <a:rPr lang="en-US" altLang="ja-JP" sz="1600" dirty="0"/>
              <a:t>improved, both in terms of experimental reach</a:t>
            </a:r>
          </a:p>
          <a:p>
            <a:r>
              <a:rPr lang="en-US" altLang="ja-JP" sz="1600" dirty="0"/>
              <a:t>and understanding of theoretical uncertainty.</a:t>
            </a:r>
            <a:endParaRPr lang="ja-JP" altLang="en-US" sz="1600" dirty="0"/>
          </a:p>
        </p:txBody>
      </p:sp>
      <p:sp>
        <p:nvSpPr>
          <p:cNvPr id="8" name="コンテンツ プレースホルダ 2"/>
          <p:cNvSpPr txBox="1">
            <a:spLocks/>
          </p:cNvSpPr>
          <p:nvPr/>
        </p:nvSpPr>
        <p:spPr bwMode="auto">
          <a:xfrm>
            <a:off x="7226300" y="5705475"/>
            <a:ext cx="1917700" cy="771525"/>
          </a:xfrm>
          <a:prstGeom prst="rect">
            <a:avLst/>
          </a:prstGeom>
          <a:noFill/>
          <a:ln w="9525">
            <a:noFill/>
            <a:miter lim="800000"/>
            <a:headEnd/>
            <a:tailEnd/>
          </a:ln>
          <a:effectLst/>
        </p:spPr>
        <p:txBody>
          <a:bodyPr/>
          <a:lstStyle/>
          <a:p>
            <a:pPr>
              <a:spcBef>
                <a:spcPct val="20000"/>
              </a:spcBef>
            </a:pPr>
            <a:r>
              <a:rPr lang="en-US" altLang="ja-JP" sz="1100" dirty="0">
                <a:solidFill>
                  <a:srgbClr val="008000"/>
                </a:solidFill>
                <a:latin typeface="Calibri" pitchFamily="34" charset="0"/>
              </a:rPr>
              <a:t>W. </a:t>
            </a:r>
            <a:r>
              <a:rPr lang="en-US" altLang="ja-JP" sz="1100" dirty="0" err="1">
                <a:solidFill>
                  <a:srgbClr val="008000"/>
                </a:solidFill>
                <a:latin typeface="Calibri" pitchFamily="34" charset="0"/>
              </a:rPr>
              <a:t>Altmannshofer</a:t>
            </a:r>
            <a:r>
              <a:rPr lang="en-US" altLang="ja-JP" sz="1100" dirty="0">
                <a:solidFill>
                  <a:srgbClr val="008000"/>
                </a:solidFill>
                <a:latin typeface="Calibri" pitchFamily="34" charset="0"/>
              </a:rPr>
              <a:t>, A. J. Buras, S. </a:t>
            </a:r>
            <a:r>
              <a:rPr lang="en-US" altLang="ja-JP" sz="1100" dirty="0" err="1">
                <a:solidFill>
                  <a:srgbClr val="008000"/>
                </a:solidFill>
                <a:latin typeface="Calibri" pitchFamily="34" charset="0"/>
              </a:rPr>
              <a:t>Gori</a:t>
            </a:r>
            <a:r>
              <a:rPr lang="en-US" altLang="ja-JP" sz="1100" dirty="0">
                <a:solidFill>
                  <a:srgbClr val="008000"/>
                </a:solidFill>
                <a:latin typeface="Calibri" pitchFamily="34" charset="0"/>
              </a:rPr>
              <a:t>, P. </a:t>
            </a:r>
            <a:r>
              <a:rPr lang="en-US" altLang="ja-JP" sz="1100" dirty="0" err="1">
                <a:solidFill>
                  <a:srgbClr val="008000"/>
                </a:solidFill>
                <a:latin typeface="Calibri" pitchFamily="34" charset="0"/>
              </a:rPr>
              <a:t>Paradisi</a:t>
            </a:r>
            <a:r>
              <a:rPr lang="en-US" altLang="ja-JP" sz="1100" dirty="0">
                <a:solidFill>
                  <a:srgbClr val="008000"/>
                </a:solidFill>
                <a:latin typeface="Calibri" pitchFamily="34" charset="0"/>
              </a:rPr>
              <a:t>, D. M. Straub, </a:t>
            </a:r>
            <a:r>
              <a:rPr lang="en-US" altLang="ja-JP" sz="1100" dirty="0" err="1">
                <a:solidFill>
                  <a:srgbClr val="008000"/>
                </a:solidFill>
                <a:latin typeface="Calibri" pitchFamily="34" charset="0"/>
              </a:rPr>
              <a:t>Nucl</a:t>
            </a:r>
            <a:r>
              <a:rPr lang="en-US" altLang="ja-JP" sz="1100" dirty="0">
                <a:solidFill>
                  <a:srgbClr val="008000"/>
                </a:solidFill>
                <a:latin typeface="Calibri" pitchFamily="34" charset="0"/>
              </a:rPr>
              <a:t>. Phys. B830, 17-94, 2010.</a:t>
            </a:r>
            <a:endParaRPr lang="ja-JP" altLang="en-US" sz="1100" dirty="0">
              <a:solidFill>
                <a:srgbClr val="008000"/>
              </a:solidFill>
              <a:latin typeface="Calibri" pitchFamily="34" charset="0"/>
            </a:endParaRPr>
          </a:p>
        </p:txBody>
      </p:sp>
      <p:pic>
        <p:nvPicPr>
          <p:cNvPr id="9" name="図 16"/>
          <p:cNvPicPr>
            <a:picLocks noChangeAspect="1"/>
          </p:cNvPicPr>
          <p:nvPr/>
        </p:nvPicPr>
        <p:blipFill>
          <a:blip r:embed="rId5"/>
          <a:srcRect/>
          <a:stretch>
            <a:fillRect/>
          </a:stretch>
        </p:blipFill>
        <p:spPr bwMode="auto">
          <a:xfrm>
            <a:off x="4762500" y="1676401"/>
            <a:ext cx="4381500" cy="4110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323850" y="0"/>
            <a:ext cx="8569325"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3200" b="1" i="0" u="none" strike="noStrike" kern="0" cap="none" spc="0" normalizeH="0" baseline="0" noProof="0" dirty="0" err="1" smtClean="0">
                <a:ln>
                  <a:noFill/>
                </a:ln>
                <a:solidFill>
                  <a:srgbClr val="000066"/>
                </a:solidFill>
                <a:effectLst/>
                <a:uLnTx/>
                <a:uFillTx/>
                <a:latin typeface="Arial" pitchFamily="34" charset="0"/>
                <a:ea typeface="ＭＳ Ｐゴシック" pitchFamily="50" charset="-128"/>
                <a:cs typeface="Arial" pitchFamily="34" charset="0"/>
              </a:rPr>
              <a:t>Cabibbo</a:t>
            </a:r>
            <a:r>
              <a:rPr kumimoji="1" lang="en-US" altLang="ja-JP" sz="3200" b="1" i="0" u="none" strike="noStrike" kern="0" cap="none" spc="0" normalizeH="0" baseline="0" noProof="0" dirty="0" smtClean="0">
                <a:ln>
                  <a:noFill/>
                </a:ln>
                <a:solidFill>
                  <a:srgbClr val="000066"/>
                </a:solidFill>
                <a:effectLst/>
                <a:uLnTx/>
                <a:uFillTx/>
                <a:latin typeface="Arial" pitchFamily="34" charset="0"/>
                <a:ea typeface="ＭＳ Ｐゴシック" pitchFamily="50" charset="-128"/>
                <a:cs typeface="Arial" pitchFamily="34" charset="0"/>
              </a:rPr>
              <a:t>-Kobayashi-</a:t>
            </a:r>
            <a:r>
              <a:rPr kumimoji="1" lang="en-US" altLang="ja-JP" sz="3200" b="1" i="0" u="none" strike="noStrike" kern="0" cap="none" spc="0" normalizeH="0" baseline="0" noProof="0" dirty="0" err="1" smtClean="0">
                <a:ln>
                  <a:noFill/>
                </a:ln>
                <a:solidFill>
                  <a:srgbClr val="000066"/>
                </a:solidFill>
                <a:effectLst/>
                <a:uLnTx/>
                <a:uFillTx/>
                <a:latin typeface="Arial" pitchFamily="34" charset="0"/>
                <a:ea typeface="ＭＳ Ｐゴシック" pitchFamily="50" charset="-128"/>
                <a:cs typeface="Arial" pitchFamily="34" charset="0"/>
              </a:rPr>
              <a:t>Maskawa</a:t>
            </a:r>
            <a:r>
              <a:rPr kumimoji="1" lang="en-US" altLang="ja-JP" sz="3200" b="1" i="0" u="none" strike="noStrike" kern="0" cap="none" spc="0" normalizeH="0" baseline="0" noProof="0" dirty="0" smtClean="0">
                <a:ln>
                  <a:noFill/>
                </a:ln>
                <a:solidFill>
                  <a:srgbClr val="000066"/>
                </a:solidFill>
                <a:effectLst/>
                <a:uLnTx/>
                <a:uFillTx/>
                <a:latin typeface="Arial" pitchFamily="34" charset="0"/>
                <a:ea typeface="ＭＳ Ｐゴシック" pitchFamily="50" charset="-128"/>
                <a:cs typeface="Arial" pitchFamily="34" charset="0"/>
              </a:rPr>
              <a:t> model (1973)</a:t>
            </a:r>
            <a:endParaRPr kumimoji="1" lang="en-US" altLang="ja-JP" sz="3200" b="1" i="0" u="none" strike="noStrike" kern="0" cap="none" spc="0" normalizeH="0" baseline="0" noProof="0" dirty="0">
              <a:ln>
                <a:noFill/>
              </a:ln>
              <a:solidFill>
                <a:srgbClr val="000066"/>
              </a:solidFill>
              <a:effectLst/>
              <a:uLnTx/>
              <a:uFillTx/>
              <a:latin typeface="Arial" pitchFamily="34" charset="0"/>
              <a:ea typeface="ＭＳ Ｐゴシック" pitchFamily="50" charset="-128"/>
              <a:cs typeface="Arial" pitchFamily="34" charset="0"/>
            </a:endParaRPr>
          </a:p>
        </p:txBody>
      </p:sp>
      <p:sp>
        <p:nvSpPr>
          <p:cNvPr id="4" name="Text Box 3"/>
          <p:cNvSpPr txBox="1">
            <a:spLocks noChangeArrowheads="1"/>
          </p:cNvSpPr>
          <p:nvPr/>
        </p:nvSpPr>
        <p:spPr bwMode="auto">
          <a:xfrm>
            <a:off x="342900" y="3411537"/>
            <a:ext cx="4587876" cy="1631216"/>
          </a:xfrm>
          <a:prstGeom prst="rect">
            <a:avLst/>
          </a:prstGeom>
          <a:noFill/>
          <a:ln w="9525">
            <a:noFill/>
            <a:miter lim="800000"/>
            <a:headEnd/>
            <a:tailEnd/>
          </a:ln>
          <a:effectLst/>
        </p:spPr>
        <p:txBody>
          <a:bodyPr wrap="square">
            <a:spAutoFit/>
          </a:bodyPr>
          <a:lstStyle/>
          <a:p>
            <a:r>
              <a:rPr lang="en-US" altLang="ja-JP" sz="2000" dirty="0">
                <a:solidFill>
                  <a:schemeClr val="tx1"/>
                </a:solidFill>
                <a:latin typeface="Arial" pitchFamily="34" charset="0"/>
                <a:ea typeface="ＭＳ Ｐゴシック" pitchFamily="50" charset="-128"/>
                <a:cs typeface="Arial" pitchFamily="34" charset="0"/>
              </a:rPr>
              <a:t>Charged-current weak interaction</a:t>
            </a:r>
          </a:p>
          <a:p>
            <a:r>
              <a:rPr lang="en-US" altLang="ja-JP" sz="2000" dirty="0">
                <a:solidFill>
                  <a:schemeClr val="tx1"/>
                </a:solidFill>
                <a:latin typeface="Arial" pitchFamily="34" charset="0"/>
                <a:ea typeface="ＭＳ Ｐゴシック" pitchFamily="50" charset="-128"/>
                <a:cs typeface="Arial" pitchFamily="34" charset="0"/>
              </a:rPr>
              <a:t>in the Standard Model (SM</a:t>
            </a:r>
            <a:r>
              <a:rPr lang="en-US" altLang="ja-JP" sz="2000" dirty="0" smtClean="0">
                <a:solidFill>
                  <a:schemeClr val="tx1"/>
                </a:solidFill>
                <a:latin typeface="Arial" pitchFamily="34" charset="0"/>
                <a:ea typeface="ＭＳ Ｐゴシック" pitchFamily="50" charset="-128"/>
                <a:cs typeface="Arial" pitchFamily="34" charset="0"/>
              </a:rPr>
              <a:t>)</a:t>
            </a:r>
            <a:endParaRPr lang="en-US" altLang="ja-JP" sz="2000" dirty="0">
              <a:solidFill>
                <a:schemeClr val="tx1"/>
              </a:solidFill>
              <a:latin typeface="Arial" pitchFamily="34" charset="0"/>
              <a:ea typeface="ＭＳ Ｐゴシック" pitchFamily="50" charset="-128"/>
              <a:cs typeface="Arial" pitchFamily="34" charset="0"/>
            </a:endParaRPr>
          </a:p>
          <a:p>
            <a:endParaRPr lang="en-US" altLang="ja-JP" sz="2000" dirty="0">
              <a:solidFill>
                <a:schemeClr val="tx1"/>
              </a:solidFill>
              <a:latin typeface="Arial" pitchFamily="34" charset="0"/>
              <a:ea typeface="ＭＳ Ｐゴシック" pitchFamily="50" charset="-128"/>
              <a:cs typeface="Arial" pitchFamily="34" charset="0"/>
            </a:endParaRPr>
          </a:p>
          <a:p>
            <a:r>
              <a:rPr lang="en-US" altLang="ja-JP" sz="2000" dirty="0" smtClean="0">
                <a:latin typeface="Arial" pitchFamily="34" charset="0"/>
                <a:ea typeface="ＭＳ Ｐゴシック" pitchFamily="50" charset="-128"/>
                <a:cs typeface="Arial" pitchFamily="34" charset="0"/>
              </a:rPr>
              <a:t>Q</a:t>
            </a:r>
            <a:r>
              <a:rPr lang="en-US" altLang="ja-JP" sz="2000" dirty="0" smtClean="0">
                <a:solidFill>
                  <a:schemeClr val="tx1"/>
                </a:solidFill>
                <a:latin typeface="Arial" pitchFamily="34" charset="0"/>
                <a:ea typeface="ＭＳ Ｐゴシック" pitchFamily="50" charset="-128"/>
                <a:cs typeface="Arial" pitchFamily="34" charset="0"/>
              </a:rPr>
              <a:t>uark </a:t>
            </a:r>
            <a:r>
              <a:rPr lang="en-US" altLang="ja-JP" sz="2000" dirty="0">
                <a:solidFill>
                  <a:schemeClr val="tx1"/>
                </a:solidFill>
                <a:latin typeface="Arial" pitchFamily="34" charset="0"/>
                <a:ea typeface="ＭＳ Ｐゴシック" pitchFamily="50" charset="-128"/>
                <a:cs typeface="Arial" pitchFamily="34" charset="0"/>
              </a:rPr>
              <a:t>mass </a:t>
            </a:r>
            <a:r>
              <a:rPr lang="en-US" altLang="ja-JP" sz="2000" dirty="0" err="1">
                <a:solidFill>
                  <a:schemeClr val="tx1"/>
                </a:solidFill>
                <a:latin typeface="Arial" pitchFamily="34" charset="0"/>
                <a:ea typeface="ＭＳ Ｐゴシック" pitchFamily="50" charset="-128"/>
                <a:cs typeface="Arial" pitchFamily="34" charset="0"/>
              </a:rPr>
              <a:t>eigenstates</a:t>
            </a:r>
            <a:r>
              <a:rPr lang="en-US" altLang="ja-JP" sz="2000" dirty="0">
                <a:solidFill>
                  <a:schemeClr val="tx1"/>
                </a:solidFill>
                <a:latin typeface="Arial" pitchFamily="34" charset="0"/>
                <a:ea typeface="ＭＳ Ｐゴシック" pitchFamily="50" charset="-128"/>
                <a:cs typeface="Arial" pitchFamily="34" charset="0"/>
              </a:rPr>
              <a:t> differ from</a:t>
            </a:r>
          </a:p>
          <a:p>
            <a:r>
              <a:rPr lang="en-US" altLang="ja-JP" sz="2000" dirty="0" smtClean="0">
                <a:solidFill>
                  <a:schemeClr val="tx1"/>
                </a:solidFill>
                <a:latin typeface="Arial" pitchFamily="34" charset="0"/>
                <a:ea typeface="ＭＳ Ｐゴシック" pitchFamily="50" charset="-128"/>
                <a:cs typeface="Arial" pitchFamily="34" charset="0"/>
              </a:rPr>
              <a:t>weak </a:t>
            </a:r>
            <a:r>
              <a:rPr lang="en-US" altLang="ja-JP" sz="2000" dirty="0" err="1">
                <a:solidFill>
                  <a:schemeClr val="tx1"/>
                </a:solidFill>
                <a:latin typeface="Arial" pitchFamily="34" charset="0"/>
                <a:ea typeface="ＭＳ Ｐゴシック" pitchFamily="50" charset="-128"/>
                <a:cs typeface="Arial" pitchFamily="34" charset="0"/>
              </a:rPr>
              <a:t>eigenstates</a:t>
            </a:r>
            <a:endParaRPr lang="en-US" altLang="ja-JP" sz="2000" dirty="0">
              <a:solidFill>
                <a:schemeClr val="tx1"/>
              </a:solidFill>
              <a:latin typeface="Arial" pitchFamily="34" charset="0"/>
              <a:ea typeface="ＭＳ Ｐゴシック" pitchFamily="50" charset="-128"/>
              <a:cs typeface="Arial" pitchFamily="34" charset="0"/>
            </a:endParaRPr>
          </a:p>
        </p:txBody>
      </p:sp>
      <p:graphicFrame>
        <p:nvGraphicFramePr>
          <p:cNvPr id="5" name="Object 4"/>
          <p:cNvGraphicFramePr>
            <a:graphicFrameLocks noChangeAspect="1"/>
          </p:cNvGraphicFramePr>
          <p:nvPr/>
        </p:nvGraphicFramePr>
        <p:xfrm>
          <a:off x="5041900" y="3521075"/>
          <a:ext cx="3732213" cy="1292225"/>
        </p:xfrm>
        <a:graphic>
          <a:graphicData uri="http://schemas.openxmlformats.org/presentationml/2006/ole">
            <p:oleObj spid="_x0000_s976898" name="数式" r:id="rId3" imgW="2361960" imgH="711000" progId="Equation.3">
              <p:embed/>
            </p:oleObj>
          </a:graphicData>
        </a:graphic>
      </p:graphicFrame>
      <p:graphicFrame>
        <p:nvGraphicFramePr>
          <p:cNvPr id="6" name="Object 5"/>
          <p:cNvGraphicFramePr>
            <a:graphicFrameLocks noChangeAspect="1"/>
          </p:cNvGraphicFramePr>
          <p:nvPr/>
        </p:nvGraphicFramePr>
        <p:xfrm>
          <a:off x="6553200" y="5105400"/>
          <a:ext cx="2333625" cy="1296987"/>
        </p:xfrm>
        <a:graphic>
          <a:graphicData uri="http://schemas.openxmlformats.org/presentationml/2006/ole">
            <p:oleObj spid="_x0000_s976899" name="数式" r:id="rId4" imgW="1473120" imgH="711000" progId="Equation.3">
              <p:embed/>
            </p:oleObj>
          </a:graphicData>
        </a:graphic>
      </p:graphicFrame>
      <p:sp>
        <p:nvSpPr>
          <p:cNvPr id="7" name="Text Box 6"/>
          <p:cNvSpPr txBox="1">
            <a:spLocks noChangeArrowheads="1"/>
          </p:cNvSpPr>
          <p:nvPr/>
        </p:nvSpPr>
        <p:spPr bwMode="auto">
          <a:xfrm>
            <a:off x="2628900" y="5468937"/>
            <a:ext cx="3760788" cy="707886"/>
          </a:xfrm>
          <a:prstGeom prst="rect">
            <a:avLst/>
          </a:prstGeom>
          <a:noFill/>
          <a:ln w="9525">
            <a:noFill/>
            <a:miter lim="800000"/>
            <a:headEnd/>
            <a:tailEnd/>
          </a:ln>
          <a:effectLst/>
        </p:spPr>
        <p:txBody>
          <a:bodyPr wrap="square">
            <a:spAutoFit/>
          </a:bodyPr>
          <a:lstStyle/>
          <a:p>
            <a:r>
              <a:rPr lang="en-US" altLang="ja-JP" sz="2000" dirty="0" err="1">
                <a:solidFill>
                  <a:schemeClr val="tx1"/>
                </a:solidFill>
                <a:latin typeface="Arial" pitchFamily="34" charset="0"/>
                <a:ea typeface="ＭＳ Ｐゴシック" pitchFamily="50" charset="-128"/>
                <a:cs typeface="Arial" pitchFamily="34" charset="0"/>
              </a:rPr>
              <a:t>Cabibbo</a:t>
            </a:r>
            <a:r>
              <a:rPr lang="en-US" altLang="ja-JP" sz="2000" dirty="0">
                <a:solidFill>
                  <a:schemeClr val="tx1"/>
                </a:solidFill>
                <a:latin typeface="Arial" pitchFamily="34" charset="0"/>
                <a:ea typeface="ＭＳ Ｐゴシック" pitchFamily="50" charset="-128"/>
                <a:cs typeface="Arial" pitchFamily="34" charset="0"/>
              </a:rPr>
              <a:t>-Kobayashi-</a:t>
            </a:r>
            <a:r>
              <a:rPr lang="en-US" altLang="ja-JP" sz="2000" dirty="0" err="1">
                <a:solidFill>
                  <a:schemeClr val="tx1"/>
                </a:solidFill>
                <a:latin typeface="Arial" pitchFamily="34" charset="0"/>
                <a:ea typeface="ＭＳ Ｐゴシック" pitchFamily="50" charset="-128"/>
                <a:cs typeface="Arial" pitchFamily="34" charset="0"/>
              </a:rPr>
              <a:t>Maskawa</a:t>
            </a:r>
            <a:endParaRPr lang="en-US" altLang="ja-JP" sz="2000" dirty="0">
              <a:solidFill>
                <a:schemeClr val="tx1"/>
              </a:solidFill>
              <a:latin typeface="Arial" pitchFamily="34" charset="0"/>
              <a:ea typeface="ＭＳ Ｐゴシック" pitchFamily="50" charset="-128"/>
              <a:cs typeface="Arial" pitchFamily="34" charset="0"/>
            </a:endParaRPr>
          </a:p>
          <a:p>
            <a:r>
              <a:rPr lang="en-US" altLang="ja-JP" sz="2000" dirty="0">
                <a:solidFill>
                  <a:schemeClr val="tx1"/>
                </a:solidFill>
                <a:latin typeface="Arial" pitchFamily="34" charset="0"/>
                <a:ea typeface="ＭＳ Ｐゴシック" pitchFamily="50" charset="-128"/>
                <a:cs typeface="Arial" pitchFamily="34" charset="0"/>
              </a:rPr>
              <a:t>(CKM) quark mixing matrix</a:t>
            </a:r>
          </a:p>
        </p:txBody>
      </p:sp>
      <p:sp>
        <p:nvSpPr>
          <p:cNvPr id="8" name="Line 7"/>
          <p:cNvSpPr>
            <a:spLocks noChangeShapeType="1"/>
          </p:cNvSpPr>
          <p:nvPr/>
        </p:nvSpPr>
        <p:spPr bwMode="auto">
          <a:xfrm>
            <a:off x="6842125" y="4456112"/>
            <a:ext cx="0" cy="865188"/>
          </a:xfrm>
          <a:prstGeom prst="line">
            <a:avLst/>
          </a:prstGeom>
          <a:noFill/>
          <a:ln w="50800">
            <a:solidFill>
              <a:srgbClr val="00FF00"/>
            </a:solidFill>
            <a:miter lim="800000"/>
            <a:headEnd/>
            <a:tailEnd type="triangle" w="med" len="med"/>
          </a:ln>
          <a:effectLst/>
        </p:spPr>
        <p:txBody>
          <a:bodyPr wrap="none"/>
          <a:lstStyle/>
          <a:p>
            <a:endParaRPr lang="en-US"/>
          </a:p>
        </p:txBody>
      </p:sp>
      <p:pic>
        <p:nvPicPr>
          <p:cNvPr id="976900" name="Picture 4"/>
          <p:cNvPicPr>
            <a:picLocks noChangeAspect="1" noChangeArrowheads="1"/>
          </p:cNvPicPr>
          <p:nvPr/>
        </p:nvPicPr>
        <p:blipFill>
          <a:blip r:embed="rId5" cstate="print"/>
          <a:srcRect/>
          <a:stretch>
            <a:fillRect/>
          </a:stretch>
        </p:blipFill>
        <p:spPr bwMode="auto">
          <a:xfrm>
            <a:off x="914399" y="1181100"/>
            <a:ext cx="3077743" cy="2019300"/>
          </a:xfrm>
          <a:prstGeom prst="rect">
            <a:avLst/>
          </a:prstGeom>
          <a:noFill/>
          <a:ln w="9525">
            <a:noFill/>
            <a:miter lim="800000"/>
            <a:headEnd/>
            <a:tailEnd/>
          </a:ln>
          <a:effectLst/>
        </p:spPr>
      </p:pic>
      <p:pic>
        <p:nvPicPr>
          <p:cNvPr id="976901" name="Picture 5"/>
          <p:cNvPicPr>
            <a:picLocks noChangeAspect="1" noChangeArrowheads="1"/>
          </p:cNvPicPr>
          <p:nvPr/>
        </p:nvPicPr>
        <p:blipFill>
          <a:blip r:embed="rId6" cstate="print"/>
          <a:srcRect/>
          <a:stretch>
            <a:fillRect/>
          </a:stretch>
        </p:blipFill>
        <p:spPr bwMode="auto">
          <a:xfrm>
            <a:off x="5143500" y="1181100"/>
            <a:ext cx="3015991" cy="1981200"/>
          </a:xfrm>
          <a:prstGeom prst="rect">
            <a:avLst/>
          </a:prstGeom>
          <a:noFill/>
          <a:ln w="9525">
            <a:noFill/>
            <a:miter lim="800000"/>
            <a:headEnd/>
            <a:tailEnd/>
          </a:ln>
          <a:effectLst/>
        </p:spPr>
      </p:pic>
      <p:pic>
        <p:nvPicPr>
          <p:cNvPr id="11" name="図 10" descr="nobel_medal.jpg"/>
          <p:cNvPicPr>
            <a:picLocks noChangeAspect="1"/>
          </p:cNvPicPr>
          <p:nvPr/>
        </p:nvPicPr>
        <p:blipFill>
          <a:blip r:embed="rId7" cstate="print"/>
          <a:srcRect/>
          <a:stretch>
            <a:fillRect/>
          </a:stretch>
        </p:blipFill>
        <p:spPr bwMode="auto">
          <a:xfrm>
            <a:off x="7810500" y="1104900"/>
            <a:ext cx="419100" cy="419100"/>
          </a:xfrm>
          <a:prstGeom prst="ellipse">
            <a:avLst/>
          </a:prstGeom>
          <a:ln w="63500" cap="rnd">
            <a:noFill/>
          </a:ln>
          <a:effectLst>
            <a:outerShdw blurRad="50800" dist="381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角丸四角形 51"/>
          <p:cNvSpPr/>
          <p:nvPr/>
        </p:nvSpPr>
        <p:spPr>
          <a:xfrm>
            <a:off x="5067300" y="1447800"/>
            <a:ext cx="3352800" cy="5257800"/>
          </a:xfrm>
          <a:prstGeom prst="roundRect">
            <a:avLst>
              <a:gd name="adj" fmla="val 414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51" name="角丸四角形 50"/>
          <p:cNvSpPr/>
          <p:nvPr/>
        </p:nvSpPr>
        <p:spPr>
          <a:xfrm>
            <a:off x="685800" y="1485900"/>
            <a:ext cx="3352800" cy="5181600"/>
          </a:xfrm>
          <a:prstGeom prst="roundRect">
            <a:avLst>
              <a:gd name="adj" fmla="val 414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4819" name="タイトル 1"/>
          <p:cNvSpPr>
            <a:spLocks noGrp="1"/>
          </p:cNvSpPr>
          <p:nvPr>
            <p:ph type="title"/>
          </p:nvPr>
        </p:nvSpPr>
        <p:spPr>
          <a:xfrm>
            <a:off x="457200" y="152400"/>
            <a:ext cx="8229600" cy="914400"/>
          </a:xfrm>
        </p:spPr>
        <p:txBody>
          <a:bodyPr>
            <a:noAutofit/>
          </a:bodyPr>
          <a:lstStyle/>
          <a:p>
            <a:r>
              <a:rPr lang="en-US" altLang="ja-JP" sz="3600" b="1" u="sng"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Synergy between flavor and energy frontier experiments</a:t>
            </a:r>
            <a:endParaRPr lang="ja-JP" altLang="en-US" sz="3600" b="1" u="sng"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4" name="角丸四角形 33"/>
          <p:cNvSpPr/>
          <p:nvPr/>
        </p:nvSpPr>
        <p:spPr>
          <a:xfrm>
            <a:off x="1104900" y="1905000"/>
            <a:ext cx="2552700" cy="495300"/>
          </a:xfrm>
          <a:prstGeom prst="roundRect">
            <a:avLst>
              <a:gd name="adj" fmla="val 7135"/>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i="1" dirty="0" smtClean="0">
                <a:latin typeface="Times New Roman" pitchFamily="18" charset="0"/>
                <a:cs typeface="Times New Roman" pitchFamily="18" charset="0"/>
              </a:rPr>
              <a:t>K</a:t>
            </a:r>
            <a:r>
              <a:rPr lang="en-US" dirty="0" smtClean="0"/>
              <a:t>-</a:t>
            </a:r>
            <a:r>
              <a:rPr lang="en-US" i="1" dirty="0" smtClean="0">
                <a:latin typeface="Times New Roman" pitchFamily="18" charset="0"/>
                <a:cs typeface="Times New Roman" pitchFamily="18" charset="0"/>
              </a:rPr>
              <a:t>K</a:t>
            </a:r>
            <a:r>
              <a:rPr lang="en-US" dirty="0" smtClean="0"/>
              <a:t> mixing</a:t>
            </a:r>
            <a:endParaRPr lang="en-US" dirty="0"/>
          </a:p>
        </p:txBody>
      </p:sp>
      <p:sp>
        <p:nvSpPr>
          <p:cNvPr id="35" name="角丸四角形 34"/>
          <p:cNvSpPr/>
          <p:nvPr/>
        </p:nvSpPr>
        <p:spPr>
          <a:xfrm>
            <a:off x="5486400" y="2438400"/>
            <a:ext cx="2552700" cy="495300"/>
          </a:xfrm>
          <a:prstGeom prst="roundRect">
            <a:avLst>
              <a:gd name="adj" fmla="val 7135"/>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smtClean="0"/>
              <a:t>Charm quark</a:t>
            </a:r>
            <a:endParaRPr lang="en-US" dirty="0"/>
          </a:p>
        </p:txBody>
      </p:sp>
      <p:sp>
        <p:nvSpPr>
          <p:cNvPr id="36" name="角丸四角形 35"/>
          <p:cNvSpPr/>
          <p:nvPr/>
        </p:nvSpPr>
        <p:spPr>
          <a:xfrm>
            <a:off x="1104900" y="3086100"/>
            <a:ext cx="2552700" cy="495300"/>
          </a:xfrm>
          <a:prstGeom prst="roundRect">
            <a:avLst>
              <a:gd name="adj" fmla="val 7135"/>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t>CP violation in </a:t>
            </a:r>
            <a:r>
              <a:rPr lang="en-US" i="1" dirty="0" smtClean="0">
                <a:latin typeface="Times New Roman" pitchFamily="18" charset="0"/>
                <a:cs typeface="Times New Roman" pitchFamily="18" charset="0"/>
              </a:rPr>
              <a:t>K</a:t>
            </a:r>
            <a:r>
              <a:rPr lang="en-US" dirty="0" smtClean="0"/>
              <a:t> system</a:t>
            </a:r>
            <a:endParaRPr lang="en-US" dirty="0"/>
          </a:p>
        </p:txBody>
      </p:sp>
      <p:sp>
        <p:nvSpPr>
          <p:cNvPr id="37" name="角丸四角形 36"/>
          <p:cNvSpPr/>
          <p:nvPr/>
        </p:nvSpPr>
        <p:spPr>
          <a:xfrm>
            <a:off x="5486400" y="3581400"/>
            <a:ext cx="2705100" cy="495300"/>
          </a:xfrm>
          <a:prstGeom prst="roundRect">
            <a:avLst>
              <a:gd name="adj" fmla="val 7135"/>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smtClean="0"/>
              <a:t>Bottom quark and </a:t>
            </a:r>
            <a:r>
              <a:rPr lang="en-US" dirty="0" smtClean="0">
                <a:latin typeface="Symbol" pitchFamily="18" charset="2"/>
              </a:rPr>
              <a:t>t</a:t>
            </a:r>
            <a:r>
              <a:rPr lang="en-US" dirty="0" smtClean="0"/>
              <a:t> lepton</a:t>
            </a:r>
            <a:endParaRPr lang="en-US" dirty="0"/>
          </a:p>
        </p:txBody>
      </p:sp>
      <p:sp>
        <p:nvSpPr>
          <p:cNvPr id="38" name="角丸四角形 37"/>
          <p:cNvSpPr/>
          <p:nvPr/>
        </p:nvSpPr>
        <p:spPr>
          <a:xfrm>
            <a:off x="1143000" y="4152900"/>
            <a:ext cx="2552700" cy="495300"/>
          </a:xfrm>
          <a:prstGeom prst="roundRect">
            <a:avLst>
              <a:gd name="adj" fmla="val 7135"/>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i="1" dirty="0" smtClean="0">
                <a:latin typeface="Times New Roman" pitchFamily="18" charset="0"/>
                <a:cs typeface="Times New Roman" pitchFamily="18" charset="0"/>
              </a:rPr>
              <a:t>B</a:t>
            </a:r>
            <a:r>
              <a:rPr lang="en-US" dirty="0" smtClean="0"/>
              <a:t>-</a:t>
            </a:r>
            <a:r>
              <a:rPr lang="en-US" i="1" dirty="0" smtClean="0">
                <a:latin typeface="Times New Roman" pitchFamily="18" charset="0"/>
                <a:cs typeface="Times New Roman" pitchFamily="18" charset="0"/>
              </a:rPr>
              <a:t>B</a:t>
            </a:r>
            <a:r>
              <a:rPr lang="en-US" dirty="0" smtClean="0"/>
              <a:t> mixing</a:t>
            </a:r>
            <a:endParaRPr lang="en-US" dirty="0"/>
          </a:p>
        </p:txBody>
      </p:sp>
      <p:sp>
        <p:nvSpPr>
          <p:cNvPr id="39" name="角丸四角形 38"/>
          <p:cNvSpPr/>
          <p:nvPr/>
        </p:nvSpPr>
        <p:spPr>
          <a:xfrm>
            <a:off x="5562600" y="4762500"/>
            <a:ext cx="2552700" cy="495300"/>
          </a:xfrm>
          <a:prstGeom prst="roundRect">
            <a:avLst>
              <a:gd name="adj" fmla="val 7135"/>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smtClean="0"/>
              <a:t>Top quark</a:t>
            </a:r>
            <a:endParaRPr lang="en-US" dirty="0"/>
          </a:p>
        </p:txBody>
      </p:sp>
      <p:sp>
        <p:nvSpPr>
          <p:cNvPr id="40" name="角丸四角形 39"/>
          <p:cNvSpPr/>
          <p:nvPr/>
        </p:nvSpPr>
        <p:spPr>
          <a:xfrm>
            <a:off x="1181100" y="5295900"/>
            <a:ext cx="2552700" cy="495300"/>
          </a:xfrm>
          <a:prstGeom prst="roundRect">
            <a:avLst>
              <a:gd name="adj" fmla="val 7135"/>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t>CP violation in </a:t>
            </a:r>
            <a:r>
              <a:rPr lang="en-US" i="1" dirty="0" smtClean="0">
                <a:latin typeface="Times New Roman" pitchFamily="18" charset="0"/>
                <a:cs typeface="Times New Roman" pitchFamily="18" charset="0"/>
              </a:rPr>
              <a:t>B</a:t>
            </a:r>
            <a:r>
              <a:rPr lang="en-US" dirty="0" smtClean="0"/>
              <a:t> system</a:t>
            </a:r>
            <a:endParaRPr lang="en-US" dirty="0"/>
          </a:p>
        </p:txBody>
      </p:sp>
      <p:sp>
        <p:nvSpPr>
          <p:cNvPr id="42" name="右矢印 41"/>
          <p:cNvSpPr/>
          <p:nvPr/>
        </p:nvSpPr>
        <p:spPr>
          <a:xfrm rot="774783">
            <a:off x="3669559" y="2255181"/>
            <a:ext cx="1805313" cy="311330"/>
          </a:xfrm>
          <a:prstGeom prst="rightArrow">
            <a:avLst>
              <a:gd name="adj1" fmla="val 50000"/>
              <a:gd name="adj2" fmla="val 105001"/>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 name="右矢印 42"/>
          <p:cNvSpPr/>
          <p:nvPr/>
        </p:nvSpPr>
        <p:spPr>
          <a:xfrm rot="774783">
            <a:off x="3669559" y="3360082"/>
            <a:ext cx="1805313" cy="311330"/>
          </a:xfrm>
          <a:prstGeom prst="rightArrow">
            <a:avLst>
              <a:gd name="adj1" fmla="val 50000"/>
              <a:gd name="adj2" fmla="val 105001"/>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 name="右矢印 43"/>
          <p:cNvSpPr/>
          <p:nvPr/>
        </p:nvSpPr>
        <p:spPr>
          <a:xfrm rot="20825217" flipH="1">
            <a:off x="3669559" y="3931582"/>
            <a:ext cx="1805313" cy="311330"/>
          </a:xfrm>
          <a:prstGeom prst="rightArrow">
            <a:avLst>
              <a:gd name="adj1" fmla="val 50000"/>
              <a:gd name="adj2" fmla="val 105001"/>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 name="右矢印 45"/>
          <p:cNvSpPr/>
          <p:nvPr/>
        </p:nvSpPr>
        <p:spPr>
          <a:xfrm rot="774783">
            <a:off x="3745759" y="4541181"/>
            <a:ext cx="1805313" cy="311330"/>
          </a:xfrm>
          <a:prstGeom prst="rightArrow">
            <a:avLst>
              <a:gd name="adj1" fmla="val 50000"/>
              <a:gd name="adj2" fmla="val 105001"/>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 name="右矢印 47"/>
          <p:cNvSpPr/>
          <p:nvPr/>
        </p:nvSpPr>
        <p:spPr>
          <a:xfrm rot="20825217" flipH="1">
            <a:off x="3745759" y="5112681"/>
            <a:ext cx="1805313" cy="311330"/>
          </a:xfrm>
          <a:prstGeom prst="rightArrow">
            <a:avLst>
              <a:gd name="adj1" fmla="val 50000"/>
              <a:gd name="adj2" fmla="val 105001"/>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50" name="角丸四角形 49"/>
          <p:cNvSpPr/>
          <p:nvPr/>
        </p:nvSpPr>
        <p:spPr>
          <a:xfrm>
            <a:off x="5600700" y="5867400"/>
            <a:ext cx="2552700" cy="495300"/>
          </a:xfrm>
          <a:prstGeom prst="roundRect">
            <a:avLst>
              <a:gd name="adj" fmla="val 7135"/>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smtClean="0"/>
              <a:t>New physics, SUSY??</a:t>
            </a:r>
            <a:endParaRPr lang="en-US" dirty="0"/>
          </a:p>
        </p:txBody>
      </p:sp>
      <p:sp>
        <p:nvSpPr>
          <p:cNvPr id="53" name="正方形/長方形 52"/>
          <p:cNvSpPr/>
          <p:nvPr/>
        </p:nvSpPr>
        <p:spPr>
          <a:xfrm>
            <a:off x="419100" y="1295400"/>
            <a:ext cx="2971800" cy="4191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smtClean="0"/>
              <a:t>Discoveries in flavor physics</a:t>
            </a:r>
            <a:endParaRPr lang="en-US" dirty="0"/>
          </a:p>
        </p:txBody>
      </p:sp>
      <p:sp>
        <p:nvSpPr>
          <p:cNvPr id="54" name="正方形/長方形 53"/>
          <p:cNvSpPr/>
          <p:nvPr/>
        </p:nvSpPr>
        <p:spPr>
          <a:xfrm>
            <a:off x="4838700" y="1295400"/>
            <a:ext cx="2971800" cy="41910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dirty="0" smtClean="0"/>
              <a:t>Discoveries in energy frontier</a:t>
            </a:r>
            <a:endParaRPr lang="en-US" dirty="0"/>
          </a:p>
        </p:txBody>
      </p:sp>
      <p:cxnSp>
        <p:nvCxnSpPr>
          <p:cNvPr id="56" name="直線コネクタ 55"/>
          <p:cNvCxnSpPr/>
          <p:nvPr/>
        </p:nvCxnSpPr>
        <p:spPr>
          <a:xfrm>
            <a:off x="2095500" y="2019300"/>
            <a:ext cx="15240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直線コネクタ 57"/>
          <p:cNvCxnSpPr/>
          <p:nvPr/>
        </p:nvCxnSpPr>
        <p:spPr>
          <a:xfrm>
            <a:off x="2133600" y="4267200"/>
            <a:ext cx="15240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0" name="左右矢印 59"/>
          <p:cNvSpPr/>
          <p:nvPr/>
        </p:nvSpPr>
        <p:spPr>
          <a:xfrm rot="728574">
            <a:off x="3780357" y="5711479"/>
            <a:ext cx="1806780" cy="272583"/>
          </a:xfrm>
          <a:prstGeom prst="leftRightArrow">
            <a:avLst>
              <a:gd name="adj1" fmla="val 54875"/>
              <a:gd name="adj2" fmla="val 119917"/>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61" name="テキスト ボックス 60"/>
          <p:cNvSpPr txBox="1"/>
          <p:nvPr/>
        </p:nvSpPr>
        <p:spPr>
          <a:xfrm>
            <a:off x="4457700" y="5905500"/>
            <a:ext cx="399468" cy="369332"/>
          </a:xfrm>
          <a:prstGeom prst="rect">
            <a:avLst/>
          </a:prstGeom>
          <a:noFill/>
        </p:spPr>
        <p:txBody>
          <a:bodyPr wrap="none" rtlCol="0">
            <a:spAutoFit/>
          </a:bodyPr>
          <a:lstStyle/>
          <a:p>
            <a:r>
              <a:rPr lang="en-US" dirty="0" smtClean="0"/>
              <a:t>??</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topimage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4819" name="Rectangle 3"/>
          <p:cNvSpPr>
            <a:spLocks noGrp="1" noChangeArrowheads="1"/>
          </p:cNvSpPr>
          <p:nvPr>
            <p:ph type="title"/>
          </p:nvPr>
        </p:nvSpPr>
        <p:spPr>
          <a:xfrm>
            <a:off x="228600" y="152400"/>
            <a:ext cx="8077200" cy="685800"/>
          </a:xfrm>
        </p:spPr>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r>
              <a:rPr lang="en-US" altLang="ja-JP"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Physics at </a:t>
            </a:r>
            <a:r>
              <a:rPr lang="en-US" altLang="ja-JP"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SuperKEKB</a:t>
            </a:r>
            <a:endParaRPr lang="en-US" altLang="ja-JP"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4820" name="Oval 4"/>
          <p:cNvSpPr>
            <a:spLocks noChangeArrowheads="1"/>
          </p:cNvSpPr>
          <p:nvPr/>
        </p:nvSpPr>
        <p:spPr bwMode="auto">
          <a:xfrm>
            <a:off x="538163" y="1312863"/>
            <a:ext cx="3629025" cy="1582737"/>
          </a:xfrm>
          <a:prstGeom prst="ellipse">
            <a:avLst/>
          </a:prstGeom>
          <a:solidFill>
            <a:schemeClr val="bg1">
              <a:alpha val="50195"/>
            </a:schemeClr>
          </a:solidFill>
          <a:ln w="28575">
            <a:solidFill>
              <a:schemeClr val="accent2"/>
            </a:solidFill>
            <a:round/>
            <a:headEnd/>
            <a:tailEnd/>
          </a:ln>
        </p:spPr>
        <p:txBody>
          <a:bodyPr wrap="none" anchor="ctr"/>
          <a:lstStyle/>
          <a:p>
            <a:endParaRPr lang="ja-JP" altLang="en-US"/>
          </a:p>
        </p:txBody>
      </p:sp>
      <p:sp>
        <p:nvSpPr>
          <p:cNvPr id="191493" name="Text Box 5"/>
          <p:cNvSpPr txBox="1">
            <a:spLocks noChangeArrowheads="1"/>
          </p:cNvSpPr>
          <p:nvPr/>
        </p:nvSpPr>
        <p:spPr bwMode="auto">
          <a:xfrm>
            <a:off x="900113" y="1628775"/>
            <a:ext cx="3276600" cy="946150"/>
          </a:xfrm>
          <a:prstGeom prst="rect">
            <a:avLst/>
          </a:prstGeom>
          <a:noFill/>
          <a:ln w="9525">
            <a:noFill/>
            <a:miter lim="800000"/>
            <a:headEnd/>
            <a:tailEnd/>
          </a:ln>
          <a:effectLst/>
        </p:spPr>
        <p:txBody>
          <a:bodyPr>
            <a:spAutoFit/>
          </a:bodyPr>
          <a:lstStyle/>
          <a:p>
            <a:pPr>
              <a:defRPr/>
            </a:pPr>
            <a:r>
              <a:rPr lang="en-US" altLang="ja-JP" sz="2800" b="1" dirty="0">
                <a:solidFill>
                  <a:srgbClr val="0033CC"/>
                </a:solidFill>
                <a:effectLst>
                  <a:outerShdw blurRad="38100" dist="38100" dir="2700000" algn="tl">
                    <a:srgbClr val="C0C0C0"/>
                  </a:outerShdw>
                </a:effectLst>
                <a:latin typeface="Arial" charset="0"/>
              </a:rPr>
              <a:t>New source of</a:t>
            </a:r>
          </a:p>
          <a:p>
            <a:pPr>
              <a:defRPr/>
            </a:pPr>
            <a:r>
              <a:rPr lang="en-US" altLang="ja-JP" sz="2800" b="1" dirty="0">
                <a:solidFill>
                  <a:srgbClr val="0033CC"/>
                </a:solidFill>
                <a:effectLst>
                  <a:outerShdw blurRad="38100" dist="38100" dir="2700000" algn="tl">
                    <a:srgbClr val="C0C0C0"/>
                  </a:outerShdw>
                </a:effectLst>
                <a:latin typeface="Arial" charset="0"/>
              </a:rPr>
              <a:t>CP violation</a:t>
            </a:r>
          </a:p>
        </p:txBody>
      </p:sp>
      <p:sp>
        <p:nvSpPr>
          <p:cNvPr id="34822" name="Oval 6"/>
          <p:cNvSpPr>
            <a:spLocks noChangeArrowheads="1"/>
          </p:cNvSpPr>
          <p:nvPr/>
        </p:nvSpPr>
        <p:spPr bwMode="auto">
          <a:xfrm>
            <a:off x="4976813" y="1357313"/>
            <a:ext cx="3294062" cy="1493837"/>
          </a:xfrm>
          <a:prstGeom prst="ellipse">
            <a:avLst/>
          </a:prstGeom>
          <a:solidFill>
            <a:schemeClr val="bg1">
              <a:alpha val="50195"/>
            </a:schemeClr>
          </a:solidFill>
          <a:ln w="28575">
            <a:solidFill>
              <a:schemeClr val="accent2"/>
            </a:solidFill>
            <a:round/>
            <a:headEnd/>
            <a:tailEnd/>
          </a:ln>
        </p:spPr>
        <p:txBody>
          <a:bodyPr wrap="none" anchor="ctr"/>
          <a:lstStyle/>
          <a:p>
            <a:endParaRPr lang="ja-JP" altLang="en-US"/>
          </a:p>
        </p:txBody>
      </p:sp>
      <p:sp>
        <p:nvSpPr>
          <p:cNvPr id="191495" name="Text Box 7"/>
          <p:cNvSpPr txBox="1">
            <a:spLocks noChangeArrowheads="1"/>
          </p:cNvSpPr>
          <p:nvPr/>
        </p:nvSpPr>
        <p:spPr bwMode="auto">
          <a:xfrm>
            <a:off x="5292725" y="1628775"/>
            <a:ext cx="2819400" cy="946150"/>
          </a:xfrm>
          <a:prstGeom prst="rect">
            <a:avLst/>
          </a:prstGeom>
          <a:noFill/>
          <a:ln w="9525">
            <a:noFill/>
            <a:miter lim="800000"/>
            <a:headEnd/>
            <a:tailEnd/>
          </a:ln>
          <a:effectLst/>
        </p:spPr>
        <p:txBody>
          <a:bodyPr>
            <a:spAutoFit/>
          </a:bodyPr>
          <a:lstStyle/>
          <a:p>
            <a:pPr>
              <a:defRPr/>
            </a:pPr>
            <a:r>
              <a:rPr lang="en-US" altLang="ja-JP" sz="2800" b="1">
                <a:solidFill>
                  <a:srgbClr val="0033CC"/>
                </a:solidFill>
                <a:effectLst>
                  <a:outerShdw blurRad="38100" dist="38100" dir="2700000" algn="tl">
                    <a:srgbClr val="C0C0C0"/>
                  </a:outerShdw>
                </a:effectLst>
                <a:latin typeface="Arial" charset="0"/>
              </a:rPr>
              <a:t>New source of flavor mixing</a:t>
            </a:r>
          </a:p>
        </p:txBody>
      </p:sp>
      <p:sp>
        <p:nvSpPr>
          <p:cNvPr id="34824" name="Oval 8"/>
          <p:cNvSpPr>
            <a:spLocks noChangeArrowheads="1"/>
          </p:cNvSpPr>
          <p:nvPr/>
        </p:nvSpPr>
        <p:spPr bwMode="auto">
          <a:xfrm>
            <a:off x="0" y="2997200"/>
            <a:ext cx="2759075" cy="1609725"/>
          </a:xfrm>
          <a:prstGeom prst="ellipse">
            <a:avLst/>
          </a:prstGeom>
          <a:solidFill>
            <a:schemeClr val="bg1">
              <a:alpha val="50195"/>
            </a:schemeClr>
          </a:solidFill>
          <a:ln w="28575">
            <a:solidFill>
              <a:schemeClr val="accent2"/>
            </a:solidFill>
            <a:round/>
            <a:headEnd/>
            <a:tailEnd/>
          </a:ln>
        </p:spPr>
        <p:txBody>
          <a:bodyPr wrap="none" anchor="ctr"/>
          <a:lstStyle/>
          <a:p>
            <a:endParaRPr lang="ja-JP" altLang="en-US"/>
          </a:p>
        </p:txBody>
      </p:sp>
      <p:sp>
        <p:nvSpPr>
          <p:cNvPr id="191497" name="Text Box 9"/>
          <p:cNvSpPr txBox="1">
            <a:spLocks noChangeArrowheads="1"/>
          </p:cNvSpPr>
          <p:nvPr/>
        </p:nvSpPr>
        <p:spPr bwMode="auto">
          <a:xfrm>
            <a:off x="215900" y="3500438"/>
            <a:ext cx="2514600" cy="519112"/>
          </a:xfrm>
          <a:prstGeom prst="rect">
            <a:avLst/>
          </a:prstGeom>
          <a:noFill/>
          <a:ln w="9525">
            <a:noFill/>
            <a:miter lim="800000"/>
            <a:headEnd/>
            <a:tailEnd/>
          </a:ln>
          <a:effectLst/>
        </p:spPr>
        <p:txBody>
          <a:bodyPr>
            <a:spAutoFit/>
          </a:bodyPr>
          <a:lstStyle/>
          <a:p>
            <a:pPr>
              <a:defRPr/>
            </a:pPr>
            <a:r>
              <a:rPr lang="en-US" altLang="ja-JP" sz="2800" b="1">
                <a:solidFill>
                  <a:srgbClr val="0033CC"/>
                </a:solidFill>
                <a:effectLst>
                  <a:outerShdw blurRad="38100" dist="38100" dir="2700000" algn="tl">
                    <a:srgbClr val="C0C0C0"/>
                  </a:outerShdw>
                </a:effectLst>
                <a:latin typeface="Arial" charset="0"/>
              </a:rPr>
              <a:t>LFV </a:t>
            </a:r>
            <a:r>
              <a:rPr lang="en-US" altLang="ja-JP" sz="2800" b="1">
                <a:solidFill>
                  <a:srgbClr val="0033CC"/>
                </a:solidFill>
                <a:effectLst>
                  <a:outerShdw blurRad="38100" dist="38100" dir="2700000" algn="tl">
                    <a:srgbClr val="C0C0C0"/>
                  </a:outerShdw>
                </a:effectLst>
                <a:latin typeface="Symbol" pitchFamily="18" charset="2"/>
              </a:rPr>
              <a:t>t</a:t>
            </a:r>
            <a:r>
              <a:rPr lang="en-US" altLang="ja-JP" sz="2800" b="1">
                <a:solidFill>
                  <a:srgbClr val="0033CC"/>
                </a:solidFill>
                <a:effectLst>
                  <a:outerShdw blurRad="38100" dist="38100" dir="2700000" algn="tl">
                    <a:srgbClr val="C0C0C0"/>
                  </a:outerShdw>
                </a:effectLst>
                <a:latin typeface="Arial" charset="0"/>
              </a:rPr>
              <a:t> decays</a:t>
            </a:r>
          </a:p>
        </p:txBody>
      </p:sp>
      <p:sp>
        <p:nvSpPr>
          <p:cNvPr id="34826" name="Oval 10"/>
          <p:cNvSpPr>
            <a:spLocks noChangeArrowheads="1"/>
          </p:cNvSpPr>
          <p:nvPr/>
        </p:nvSpPr>
        <p:spPr bwMode="auto">
          <a:xfrm>
            <a:off x="5867400" y="4337050"/>
            <a:ext cx="3062288" cy="1436688"/>
          </a:xfrm>
          <a:prstGeom prst="ellipse">
            <a:avLst/>
          </a:prstGeom>
          <a:solidFill>
            <a:srgbClr val="DDDDDD">
              <a:alpha val="50195"/>
            </a:srgbClr>
          </a:solidFill>
          <a:ln w="28575">
            <a:solidFill>
              <a:schemeClr val="accent2"/>
            </a:solidFill>
            <a:round/>
            <a:headEnd/>
            <a:tailEnd/>
          </a:ln>
        </p:spPr>
        <p:txBody>
          <a:bodyPr wrap="none" anchor="ctr"/>
          <a:lstStyle/>
          <a:p>
            <a:endParaRPr lang="ja-JP" altLang="en-US"/>
          </a:p>
        </p:txBody>
      </p:sp>
      <p:sp>
        <p:nvSpPr>
          <p:cNvPr id="191499" name="Text Box 11"/>
          <p:cNvSpPr txBox="1">
            <a:spLocks noChangeArrowheads="1"/>
          </p:cNvSpPr>
          <p:nvPr/>
        </p:nvSpPr>
        <p:spPr bwMode="auto">
          <a:xfrm>
            <a:off x="6084888" y="4552950"/>
            <a:ext cx="2822575" cy="946150"/>
          </a:xfrm>
          <a:prstGeom prst="rect">
            <a:avLst/>
          </a:prstGeom>
          <a:noFill/>
          <a:ln w="9525">
            <a:noFill/>
            <a:miter lim="800000"/>
            <a:headEnd/>
            <a:tailEnd/>
          </a:ln>
          <a:effectLst/>
        </p:spPr>
        <p:txBody>
          <a:bodyPr>
            <a:spAutoFit/>
          </a:bodyPr>
          <a:lstStyle/>
          <a:p>
            <a:pPr>
              <a:defRPr/>
            </a:pPr>
            <a:r>
              <a:rPr lang="en-US" altLang="ja-JP" sz="2800" b="1">
                <a:solidFill>
                  <a:srgbClr val="0033CC"/>
                </a:solidFill>
                <a:effectLst>
                  <a:outerShdw blurRad="38100" dist="38100" dir="2700000" algn="tl">
                    <a:srgbClr val="C0C0C0"/>
                  </a:outerShdw>
                </a:effectLst>
                <a:latin typeface="Arial" charset="0"/>
              </a:rPr>
              <a:t>SUSY breaking mechanism</a:t>
            </a:r>
          </a:p>
        </p:txBody>
      </p:sp>
      <p:sp>
        <p:nvSpPr>
          <p:cNvPr id="34828" name="Oval 12"/>
          <p:cNvSpPr>
            <a:spLocks noChangeArrowheads="1"/>
          </p:cNvSpPr>
          <p:nvPr/>
        </p:nvSpPr>
        <p:spPr bwMode="auto">
          <a:xfrm>
            <a:off x="2846388" y="2852738"/>
            <a:ext cx="3468687" cy="1800225"/>
          </a:xfrm>
          <a:prstGeom prst="ellipse">
            <a:avLst/>
          </a:prstGeom>
          <a:solidFill>
            <a:schemeClr val="bg1">
              <a:alpha val="50195"/>
            </a:schemeClr>
          </a:solidFill>
          <a:ln w="28575">
            <a:solidFill>
              <a:schemeClr val="accent2"/>
            </a:solidFill>
            <a:round/>
            <a:headEnd/>
            <a:tailEnd/>
          </a:ln>
        </p:spPr>
        <p:txBody>
          <a:bodyPr wrap="none" anchor="ctr"/>
          <a:lstStyle/>
          <a:p>
            <a:endParaRPr lang="ja-JP" altLang="en-US"/>
          </a:p>
        </p:txBody>
      </p:sp>
      <p:sp>
        <p:nvSpPr>
          <p:cNvPr id="191501" name="Text Box 13"/>
          <p:cNvSpPr txBox="1">
            <a:spLocks noChangeArrowheads="1"/>
          </p:cNvSpPr>
          <p:nvPr/>
        </p:nvSpPr>
        <p:spPr bwMode="auto">
          <a:xfrm>
            <a:off x="3203575" y="3284538"/>
            <a:ext cx="2808288" cy="946150"/>
          </a:xfrm>
          <a:prstGeom prst="rect">
            <a:avLst/>
          </a:prstGeom>
          <a:noFill/>
          <a:ln w="9525">
            <a:noFill/>
            <a:miter lim="800000"/>
            <a:headEnd/>
            <a:tailEnd/>
          </a:ln>
          <a:effectLst/>
        </p:spPr>
        <p:txBody>
          <a:bodyPr>
            <a:spAutoFit/>
          </a:bodyPr>
          <a:lstStyle/>
          <a:p>
            <a:pPr>
              <a:defRPr/>
            </a:pPr>
            <a:r>
              <a:rPr lang="en-US" altLang="ja-JP" sz="2800" b="1">
                <a:solidFill>
                  <a:srgbClr val="0033CC"/>
                </a:solidFill>
                <a:effectLst>
                  <a:outerShdw blurRad="38100" dist="38100" dir="2700000" algn="tl">
                    <a:srgbClr val="C0C0C0"/>
                  </a:outerShdw>
                </a:effectLst>
                <a:latin typeface="Arial" charset="0"/>
              </a:rPr>
              <a:t>Precision test of KM scheme</a:t>
            </a:r>
          </a:p>
        </p:txBody>
      </p:sp>
      <p:sp>
        <p:nvSpPr>
          <p:cNvPr id="191502" name="Oval 14"/>
          <p:cNvSpPr>
            <a:spLocks noChangeArrowheads="1"/>
          </p:cNvSpPr>
          <p:nvPr/>
        </p:nvSpPr>
        <p:spPr bwMode="auto">
          <a:xfrm>
            <a:off x="3348038" y="5248275"/>
            <a:ext cx="2759075" cy="1609725"/>
          </a:xfrm>
          <a:prstGeom prst="ellipse">
            <a:avLst/>
          </a:prstGeom>
          <a:solidFill>
            <a:schemeClr val="bg1">
              <a:alpha val="50000"/>
            </a:schemeClr>
          </a:solidFill>
          <a:ln w="28575">
            <a:solidFill>
              <a:schemeClr val="accent2"/>
            </a:solidFill>
            <a:round/>
            <a:headEnd/>
            <a:tailEnd/>
          </a:ln>
          <a:effectLst/>
        </p:spPr>
        <p:txBody>
          <a:bodyPr wrap="none" anchor="ctr"/>
          <a:lstStyle/>
          <a:p>
            <a:pPr algn="ctr">
              <a:defRPr/>
            </a:pPr>
            <a:endParaRPr lang="ja-JP" altLang="ja-JP" sz="2000" b="1">
              <a:solidFill>
                <a:schemeClr val="accent2"/>
              </a:solidFill>
              <a:effectLst>
                <a:outerShdw blurRad="38100" dist="38100" dir="2700000" algn="tl">
                  <a:srgbClr val="C0C0C0"/>
                </a:outerShdw>
              </a:effectLst>
              <a:latin typeface="Arial" charset="0"/>
            </a:endParaRPr>
          </a:p>
        </p:txBody>
      </p:sp>
      <p:sp>
        <p:nvSpPr>
          <p:cNvPr id="34831" name="Text Box 15"/>
          <p:cNvSpPr txBox="1">
            <a:spLocks noChangeArrowheads="1"/>
          </p:cNvSpPr>
          <p:nvPr/>
        </p:nvSpPr>
        <p:spPr bwMode="auto">
          <a:xfrm>
            <a:off x="376238" y="2871788"/>
            <a:ext cx="247650" cy="366712"/>
          </a:xfrm>
          <a:prstGeom prst="rect">
            <a:avLst/>
          </a:prstGeom>
          <a:noFill/>
          <a:ln w="9525">
            <a:noFill/>
            <a:miter lim="800000"/>
            <a:headEnd/>
            <a:tailEnd/>
          </a:ln>
        </p:spPr>
        <p:txBody>
          <a:bodyPr wrap="none">
            <a:spAutoFit/>
          </a:bodyPr>
          <a:lstStyle/>
          <a:p>
            <a:r>
              <a:rPr lang="en-US" altLang="ja-JP" sz="1800"/>
              <a:t> </a:t>
            </a:r>
          </a:p>
        </p:txBody>
      </p:sp>
      <p:sp>
        <p:nvSpPr>
          <p:cNvPr id="191504" name="Text Box 16"/>
          <p:cNvSpPr txBox="1">
            <a:spLocks noChangeArrowheads="1"/>
          </p:cNvSpPr>
          <p:nvPr/>
        </p:nvSpPr>
        <p:spPr bwMode="auto">
          <a:xfrm>
            <a:off x="3368675" y="5635625"/>
            <a:ext cx="2719014" cy="707886"/>
          </a:xfrm>
          <a:prstGeom prst="rect">
            <a:avLst/>
          </a:prstGeom>
          <a:noFill/>
          <a:ln w="9525">
            <a:noFill/>
            <a:miter lim="800000"/>
            <a:headEnd/>
            <a:tailEnd/>
          </a:ln>
          <a:effectLst/>
        </p:spPr>
        <p:txBody>
          <a:bodyPr wrap="none">
            <a:spAutoFit/>
          </a:bodyPr>
          <a:lstStyle/>
          <a:p>
            <a:pPr algn="ctr">
              <a:defRPr/>
            </a:pPr>
            <a:r>
              <a:rPr lang="en-US" altLang="ja-JP" sz="2000" b="1">
                <a:solidFill>
                  <a:schemeClr val="accent2"/>
                </a:solidFill>
                <a:effectLst>
                  <a:outerShdw blurRad="38100" dist="38100" dir="2700000" algn="tl">
                    <a:srgbClr val="C0C0C0"/>
                  </a:outerShdw>
                </a:effectLst>
                <a:latin typeface="Arial" charset="0"/>
              </a:rPr>
              <a:t>Super-high statistics</a:t>
            </a:r>
          </a:p>
          <a:p>
            <a:pPr algn="ctr">
              <a:defRPr/>
            </a:pPr>
            <a:r>
              <a:rPr lang="en-US" altLang="ja-JP" sz="2000" b="1">
                <a:solidFill>
                  <a:schemeClr val="accent2"/>
                </a:solidFill>
                <a:effectLst>
                  <a:outerShdw blurRad="38100" dist="38100" dir="2700000" algn="tl">
                    <a:srgbClr val="C0C0C0"/>
                  </a:outerShdw>
                </a:effectLst>
                <a:latin typeface="Arial" charset="0"/>
              </a:rPr>
              <a:t>measurements:</a:t>
            </a:r>
          </a:p>
        </p:txBody>
      </p:sp>
      <p:sp>
        <p:nvSpPr>
          <p:cNvPr id="191505" name="Text Box 17"/>
          <p:cNvSpPr txBox="1">
            <a:spLocks noChangeArrowheads="1"/>
          </p:cNvSpPr>
          <p:nvPr/>
        </p:nvSpPr>
        <p:spPr bwMode="auto">
          <a:xfrm>
            <a:off x="3924300" y="6308725"/>
            <a:ext cx="1755775" cy="366713"/>
          </a:xfrm>
          <a:prstGeom prst="rect">
            <a:avLst/>
          </a:prstGeom>
          <a:noFill/>
          <a:ln w="9525">
            <a:noFill/>
            <a:miter lim="800000"/>
            <a:headEnd/>
            <a:tailEnd/>
          </a:ln>
          <a:effectLst/>
        </p:spPr>
        <p:txBody>
          <a:bodyPr wrap="none">
            <a:spAutoFit/>
          </a:bodyPr>
          <a:lstStyle/>
          <a:p>
            <a:pPr>
              <a:defRPr/>
            </a:pPr>
            <a:r>
              <a:rPr lang="en-US" altLang="ja-JP" sz="1800" b="1">
                <a:solidFill>
                  <a:schemeClr val="accent2"/>
                </a:solidFill>
                <a:effectLst>
                  <a:outerShdw blurRad="38100" dist="38100" dir="2700000" algn="tl">
                    <a:srgbClr val="C0C0C0"/>
                  </a:outerShdw>
                </a:effectLst>
                <a:latin typeface="Symbol" pitchFamily="18" charset="2"/>
              </a:rPr>
              <a:t>a</a:t>
            </a:r>
            <a:r>
              <a:rPr lang="en-US" altLang="ja-JP" sz="1800" b="1" baseline="-25000">
                <a:solidFill>
                  <a:schemeClr val="accent2"/>
                </a:solidFill>
                <a:effectLst>
                  <a:outerShdw blurRad="38100" dist="38100" dir="2700000" algn="tl">
                    <a:srgbClr val="C0C0C0"/>
                  </a:outerShdw>
                </a:effectLst>
                <a:latin typeface="Arial" charset="0"/>
              </a:rPr>
              <a:t>S</a:t>
            </a:r>
            <a:r>
              <a:rPr lang="en-US" altLang="ja-JP" sz="1800" b="1">
                <a:solidFill>
                  <a:schemeClr val="accent2"/>
                </a:solidFill>
                <a:effectLst>
                  <a:outerShdw blurRad="38100" dist="38100" dir="2700000" algn="tl">
                    <a:srgbClr val="C0C0C0"/>
                  </a:outerShdw>
                </a:effectLst>
                <a:latin typeface="Arial" charset="0"/>
              </a:rPr>
              <a:t>, sin</a:t>
            </a:r>
            <a:r>
              <a:rPr lang="en-US" altLang="ja-JP" sz="1800" b="1" baseline="30000">
                <a:solidFill>
                  <a:schemeClr val="accent2"/>
                </a:solidFill>
                <a:effectLst>
                  <a:outerShdw blurRad="38100" dist="38100" dir="2700000" algn="tl">
                    <a:srgbClr val="C0C0C0"/>
                  </a:outerShdw>
                </a:effectLst>
                <a:latin typeface="Arial" charset="0"/>
              </a:rPr>
              <a:t>2</a:t>
            </a:r>
            <a:r>
              <a:rPr lang="en-US" altLang="ja-JP" sz="1800" b="1" i="1">
                <a:solidFill>
                  <a:schemeClr val="accent2"/>
                </a:solidFill>
                <a:effectLst>
                  <a:outerShdw blurRad="38100" dist="38100" dir="2700000" algn="tl">
                    <a:srgbClr val="C0C0C0"/>
                  </a:outerShdw>
                </a:effectLst>
                <a:latin typeface="Symbol" pitchFamily="18" charset="2"/>
              </a:rPr>
              <a:t>q</a:t>
            </a:r>
            <a:r>
              <a:rPr lang="en-US" altLang="ja-JP" sz="1800" b="1" i="1" baseline="-25000">
                <a:solidFill>
                  <a:schemeClr val="accent2"/>
                </a:solidFill>
                <a:effectLst>
                  <a:outerShdw blurRad="38100" dist="38100" dir="2700000" algn="tl">
                    <a:srgbClr val="C0C0C0"/>
                  </a:outerShdw>
                </a:effectLst>
                <a:latin typeface="Arial" charset="0"/>
              </a:rPr>
              <a:t>W</a:t>
            </a:r>
            <a:r>
              <a:rPr lang="en-US" altLang="ja-JP" sz="1800" b="1">
                <a:solidFill>
                  <a:schemeClr val="accent2"/>
                </a:solidFill>
                <a:effectLst>
                  <a:outerShdw blurRad="38100" dist="38100" dir="2700000" algn="tl">
                    <a:srgbClr val="C0C0C0"/>
                  </a:outerShdw>
                </a:effectLst>
                <a:latin typeface="Arial" charset="0"/>
              </a:rPr>
              <a:t>, etc.</a:t>
            </a:r>
          </a:p>
        </p:txBody>
      </p:sp>
      <p:sp>
        <p:nvSpPr>
          <p:cNvPr id="34834" name="Oval 18"/>
          <p:cNvSpPr>
            <a:spLocks noChangeArrowheads="1"/>
          </p:cNvSpPr>
          <p:nvPr/>
        </p:nvSpPr>
        <p:spPr bwMode="auto">
          <a:xfrm>
            <a:off x="323850" y="4868863"/>
            <a:ext cx="2881313" cy="1728787"/>
          </a:xfrm>
          <a:prstGeom prst="ellipse">
            <a:avLst/>
          </a:prstGeom>
          <a:solidFill>
            <a:schemeClr val="bg1">
              <a:alpha val="50195"/>
            </a:schemeClr>
          </a:solidFill>
          <a:ln w="28575">
            <a:solidFill>
              <a:schemeClr val="accent2"/>
            </a:solidFill>
            <a:round/>
            <a:headEnd/>
            <a:tailEnd/>
          </a:ln>
        </p:spPr>
        <p:txBody>
          <a:bodyPr wrap="none" anchor="ctr"/>
          <a:lstStyle/>
          <a:p>
            <a:endParaRPr lang="ja-JP" altLang="en-US"/>
          </a:p>
        </p:txBody>
      </p:sp>
      <p:sp>
        <p:nvSpPr>
          <p:cNvPr id="191508" name="Text Box 20"/>
          <p:cNvSpPr txBox="1">
            <a:spLocks noChangeArrowheads="1"/>
          </p:cNvSpPr>
          <p:nvPr/>
        </p:nvSpPr>
        <p:spPr bwMode="auto">
          <a:xfrm>
            <a:off x="468313" y="5157788"/>
            <a:ext cx="3276600" cy="1250950"/>
          </a:xfrm>
          <a:prstGeom prst="rect">
            <a:avLst/>
          </a:prstGeom>
          <a:noFill/>
          <a:ln w="9525">
            <a:noFill/>
            <a:miter lim="800000"/>
            <a:headEnd/>
            <a:tailEnd/>
          </a:ln>
          <a:effectLst/>
        </p:spPr>
        <p:txBody>
          <a:bodyPr>
            <a:spAutoFit/>
          </a:bodyPr>
          <a:lstStyle/>
          <a:p>
            <a:pPr>
              <a:defRPr/>
            </a:pPr>
            <a:r>
              <a:rPr lang="en-US" altLang="ja-JP" sz="2800" b="1">
                <a:solidFill>
                  <a:srgbClr val="0033CC"/>
                </a:solidFill>
                <a:effectLst>
                  <a:outerShdw blurRad="38100" dist="38100" dir="2700000" algn="tl">
                    <a:srgbClr val="C0C0C0"/>
                  </a:outerShdw>
                </a:effectLst>
                <a:latin typeface="Arial" charset="0"/>
              </a:rPr>
              <a:t>Charm physics</a:t>
            </a:r>
          </a:p>
          <a:p>
            <a:pPr>
              <a:defRPr/>
            </a:pPr>
            <a:r>
              <a:rPr lang="en-US" altLang="ja-JP" sz="2800" b="1">
                <a:solidFill>
                  <a:srgbClr val="0033CC"/>
                </a:solidFill>
                <a:effectLst>
                  <a:outerShdw blurRad="38100" dist="38100" dir="2700000" algn="tl">
                    <a:srgbClr val="C0C0C0"/>
                  </a:outerShdw>
                </a:effectLst>
                <a:latin typeface="Arial" charset="0"/>
              </a:rPr>
              <a:t>  </a:t>
            </a:r>
            <a:r>
              <a:rPr lang="en-US" altLang="ja-JP" sz="2000" b="1">
                <a:solidFill>
                  <a:srgbClr val="0033CC"/>
                </a:solidFill>
                <a:effectLst>
                  <a:outerShdw blurRad="38100" dist="38100" dir="2700000" algn="tl">
                    <a:srgbClr val="C0C0C0"/>
                  </a:outerShdw>
                </a:effectLst>
                <a:latin typeface="Arial" charset="0"/>
              </a:rPr>
              <a:t>New resonances,</a:t>
            </a:r>
          </a:p>
          <a:p>
            <a:pPr>
              <a:defRPr/>
            </a:pPr>
            <a:r>
              <a:rPr lang="en-US" altLang="ja-JP" sz="2000" b="1">
                <a:solidFill>
                  <a:srgbClr val="0033CC"/>
                </a:solidFill>
                <a:effectLst>
                  <a:outerShdw blurRad="38100" dist="38100" dir="2700000" algn="tl">
                    <a:srgbClr val="C0C0C0"/>
                  </a:outerShdw>
                </a:effectLst>
                <a:latin typeface="Arial" charset="0"/>
              </a:rPr>
              <a:t>   </a:t>
            </a:r>
            <a:r>
              <a:rPr lang="en-US" altLang="ja-JP" sz="2000" b="1" i="1">
                <a:solidFill>
                  <a:srgbClr val="0033CC"/>
                </a:solidFill>
                <a:effectLst>
                  <a:outerShdw blurRad="38100" dist="38100" dir="2700000" algn="tl">
                    <a:srgbClr val="C0C0C0"/>
                  </a:outerShdw>
                </a:effectLst>
                <a:latin typeface="Arial" charset="0"/>
              </a:rPr>
              <a:t>D</a:t>
            </a:r>
            <a:r>
              <a:rPr lang="en-US" altLang="ja-JP" sz="2000" b="1" baseline="30000">
                <a:solidFill>
                  <a:srgbClr val="0033CC"/>
                </a:solidFill>
                <a:effectLst>
                  <a:outerShdw blurRad="38100" dist="38100" dir="2700000" algn="tl">
                    <a:srgbClr val="C0C0C0"/>
                  </a:outerShdw>
                </a:effectLst>
                <a:latin typeface="Arial" charset="0"/>
              </a:rPr>
              <a:t>0</a:t>
            </a:r>
            <a:r>
              <a:rPr lang="en-US" altLang="ja-JP" sz="2000" b="1" i="1">
                <a:solidFill>
                  <a:srgbClr val="0033CC"/>
                </a:solidFill>
                <a:effectLst>
                  <a:outerShdw blurRad="38100" dist="38100" dir="2700000" algn="tl">
                    <a:srgbClr val="C0C0C0"/>
                  </a:outerShdw>
                </a:effectLst>
                <a:latin typeface="Arial" charset="0"/>
              </a:rPr>
              <a:t>D</a:t>
            </a:r>
            <a:r>
              <a:rPr lang="en-US" altLang="ja-JP" sz="2000" b="1" baseline="30000">
                <a:solidFill>
                  <a:srgbClr val="0033CC"/>
                </a:solidFill>
                <a:effectLst>
                  <a:outerShdw blurRad="38100" dist="38100" dir="2700000" algn="tl">
                    <a:srgbClr val="C0C0C0"/>
                  </a:outerShdw>
                </a:effectLst>
                <a:latin typeface="Arial" charset="0"/>
              </a:rPr>
              <a:t>0</a:t>
            </a:r>
            <a:r>
              <a:rPr lang="en-US" altLang="ja-JP" sz="2000" b="1">
                <a:solidFill>
                  <a:srgbClr val="0033CC"/>
                </a:solidFill>
                <a:effectLst>
                  <a:outerShdw blurRad="38100" dist="38100" dir="2700000" algn="tl">
                    <a:srgbClr val="C0C0C0"/>
                  </a:outerShdw>
                </a:effectLst>
                <a:latin typeface="Arial" charset="0"/>
              </a:rPr>
              <a:t> mixing…</a:t>
            </a:r>
          </a:p>
        </p:txBody>
      </p:sp>
      <p:sp>
        <p:nvSpPr>
          <p:cNvPr id="34836" name="Line 21"/>
          <p:cNvSpPr>
            <a:spLocks noChangeShapeType="1"/>
          </p:cNvSpPr>
          <p:nvPr/>
        </p:nvSpPr>
        <p:spPr bwMode="auto">
          <a:xfrm>
            <a:off x="1042988" y="6092825"/>
            <a:ext cx="215900" cy="0"/>
          </a:xfrm>
          <a:prstGeom prst="line">
            <a:avLst/>
          </a:prstGeom>
          <a:noFill/>
          <a:ln w="19050">
            <a:solidFill>
              <a:schemeClr val="accent2"/>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4" name="タイトル 1"/>
          <p:cNvSpPr>
            <a:spLocks noGrp="1"/>
          </p:cNvSpPr>
          <p:nvPr>
            <p:ph type="title"/>
          </p:nvPr>
        </p:nvSpPr>
        <p:spPr>
          <a:xfrm>
            <a:off x="342900" y="0"/>
            <a:ext cx="8229600" cy="838200"/>
          </a:xfrm>
        </p:spPr>
        <p:txBody>
          <a:bodyPr>
            <a:normAutofit/>
          </a:bodyPr>
          <a:lstStyle/>
          <a:p>
            <a:r>
              <a:rPr lang="en-US" altLang="ja-JP" sz="3600" b="1" u="sng"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CPV in </a:t>
            </a:r>
            <a:r>
              <a:rPr lang="en-US" altLang="ja-JP" sz="3600" b="1" i="1" u="sng"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b</a:t>
            </a:r>
            <a:r>
              <a:rPr lang="en-US" altLang="ja-JP" sz="3600" b="1" u="sng"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r>
              <a:rPr lang="en-US" altLang="ja-JP" sz="3600" b="1" i="1" u="sng"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s</a:t>
            </a:r>
            <a:r>
              <a:rPr lang="en-US" altLang="ja-JP" sz="3600" b="1" u="sng"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penguin</a:t>
            </a:r>
            <a:endParaRPr lang="ja-JP" altLang="en-US" sz="3600" b="1" u="sng"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3090" name="Picture 33" descr="penguin"/>
          <p:cNvPicPr>
            <a:picLocks noChangeAspect="1" noChangeArrowheads="1"/>
          </p:cNvPicPr>
          <p:nvPr/>
        </p:nvPicPr>
        <p:blipFill>
          <a:blip r:embed="rId3"/>
          <a:srcRect/>
          <a:stretch>
            <a:fillRect/>
          </a:stretch>
        </p:blipFill>
        <p:spPr bwMode="auto">
          <a:xfrm>
            <a:off x="7572375" y="214313"/>
            <a:ext cx="1393825" cy="928687"/>
          </a:xfrm>
          <a:prstGeom prst="rect">
            <a:avLst/>
          </a:prstGeom>
          <a:noFill/>
          <a:ln w="9525">
            <a:noFill/>
            <a:miter lim="800000"/>
            <a:headEnd/>
            <a:tailEnd/>
          </a:ln>
        </p:spPr>
      </p:pic>
      <p:pic>
        <p:nvPicPr>
          <p:cNvPr id="44" name="図 43" descr="phi1_penguin.eps"/>
          <p:cNvPicPr>
            <a:picLocks noChangeAspect="1"/>
          </p:cNvPicPr>
          <p:nvPr/>
        </p:nvPicPr>
        <p:blipFill>
          <a:blip r:embed="rId4"/>
          <a:srcRect t="5724"/>
          <a:stretch>
            <a:fillRect/>
          </a:stretch>
        </p:blipFill>
        <p:spPr>
          <a:xfrm>
            <a:off x="533400" y="3314700"/>
            <a:ext cx="3123906" cy="3314700"/>
          </a:xfrm>
          <a:prstGeom prst="rect">
            <a:avLst/>
          </a:prstGeom>
        </p:spPr>
      </p:pic>
      <p:pic>
        <p:nvPicPr>
          <p:cNvPr id="55" name="Picture 2"/>
          <p:cNvPicPr>
            <a:picLocks noChangeAspect="1" noChangeArrowheads="1"/>
          </p:cNvPicPr>
          <p:nvPr/>
        </p:nvPicPr>
        <p:blipFill>
          <a:blip r:embed="rId5"/>
          <a:srcRect l="3464" t="7495" b="5032"/>
          <a:stretch>
            <a:fillRect/>
          </a:stretch>
        </p:blipFill>
        <p:spPr bwMode="auto">
          <a:xfrm>
            <a:off x="4495800" y="3086100"/>
            <a:ext cx="4078210" cy="3238500"/>
          </a:xfrm>
          <a:prstGeom prst="rect">
            <a:avLst/>
          </a:prstGeom>
          <a:noFill/>
          <a:ln w="9525">
            <a:noFill/>
            <a:miter lim="800000"/>
            <a:headEnd/>
            <a:tailEnd/>
          </a:ln>
        </p:spPr>
      </p:pic>
      <p:sp>
        <p:nvSpPr>
          <p:cNvPr id="56" name="Oval 3"/>
          <p:cNvSpPr>
            <a:spLocks noChangeArrowheads="1"/>
          </p:cNvSpPr>
          <p:nvPr/>
        </p:nvSpPr>
        <p:spPr bwMode="auto">
          <a:xfrm>
            <a:off x="5600700" y="3467100"/>
            <a:ext cx="370645" cy="1333500"/>
          </a:xfrm>
          <a:prstGeom prst="ellipse">
            <a:avLst/>
          </a:prstGeom>
          <a:noFill/>
          <a:ln w="28575">
            <a:solidFill>
              <a:schemeClr val="accent2"/>
            </a:solidFill>
            <a:prstDash val="sysDot"/>
            <a:round/>
            <a:headEnd/>
            <a:tailEnd/>
          </a:ln>
        </p:spPr>
        <p:txBody>
          <a:bodyPr wrap="none" anchor="ctr"/>
          <a:lstStyle/>
          <a:p>
            <a:endParaRPr lang="ja-JP" altLang="en-US" sz="2400">
              <a:solidFill>
                <a:srgbClr val="000000"/>
              </a:solidFill>
            </a:endParaRPr>
          </a:p>
        </p:txBody>
      </p:sp>
      <p:sp>
        <p:nvSpPr>
          <p:cNvPr id="57" name="Oval 4"/>
          <p:cNvSpPr>
            <a:spLocks noChangeArrowheads="1"/>
          </p:cNvSpPr>
          <p:nvPr/>
        </p:nvSpPr>
        <p:spPr bwMode="auto">
          <a:xfrm>
            <a:off x="7391400" y="4762500"/>
            <a:ext cx="370645" cy="1181100"/>
          </a:xfrm>
          <a:prstGeom prst="ellipse">
            <a:avLst/>
          </a:prstGeom>
          <a:noFill/>
          <a:ln w="38100">
            <a:solidFill>
              <a:srgbClr val="FF3399"/>
            </a:solidFill>
            <a:prstDash val="sysDot"/>
            <a:round/>
            <a:headEnd/>
            <a:tailEnd/>
          </a:ln>
        </p:spPr>
        <p:txBody>
          <a:bodyPr wrap="none" anchor="ctr"/>
          <a:lstStyle/>
          <a:p>
            <a:endParaRPr lang="ja-JP" altLang="en-US" sz="2400">
              <a:solidFill>
                <a:srgbClr val="000000"/>
              </a:solidFill>
            </a:endParaRPr>
          </a:p>
        </p:txBody>
      </p:sp>
      <p:sp>
        <p:nvSpPr>
          <p:cNvPr id="58" name="Text Box 5"/>
          <p:cNvSpPr txBox="1">
            <a:spLocks noChangeArrowheads="1"/>
          </p:cNvSpPr>
          <p:nvPr/>
        </p:nvSpPr>
        <p:spPr bwMode="auto">
          <a:xfrm>
            <a:off x="5931256" y="3050117"/>
            <a:ext cx="1188128" cy="468038"/>
          </a:xfrm>
          <a:prstGeom prst="rect">
            <a:avLst/>
          </a:prstGeom>
          <a:noFill/>
          <a:ln w="9525">
            <a:noFill/>
            <a:miter lim="800000"/>
            <a:headEnd/>
            <a:tailEnd/>
          </a:ln>
        </p:spPr>
        <p:txBody>
          <a:bodyPr wrap="none">
            <a:spAutoFit/>
          </a:bodyPr>
          <a:lstStyle/>
          <a:p>
            <a:r>
              <a:rPr lang="en-US" altLang="ja-JP" sz="1600" dirty="0">
                <a:solidFill>
                  <a:srgbClr val="000000"/>
                </a:solidFill>
              </a:rPr>
              <a:t>Present upper</a:t>
            </a:r>
          </a:p>
          <a:p>
            <a:r>
              <a:rPr lang="en-US" altLang="ja-JP" sz="1600" dirty="0">
                <a:solidFill>
                  <a:srgbClr val="000000"/>
                </a:solidFill>
              </a:rPr>
              <a:t>limits</a:t>
            </a:r>
          </a:p>
        </p:txBody>
      </p:sp>
      <p:sp>
        <p:nvSpPr>
          <p:cNvPr id="59" name="Text Box 6"/>
          <p:cNvSpPr txBox="1">
            <a:spLocks noChangeArrowheads="1"/>
          </p:cNvSpPr>
          <p:nvPr/>
        </p:nvSpPr>
        <p:spPr bwMode="auto">
          <a:xfrm>
            <a:off x="5192002" y="5206651"/>
            <a:ext cx="1598194" cy="646331"/>
          </a:xfrm>
          <a:prstGeom prst="rect">
            <a:avLst/>
          </a:prstGeom>
          <a:noFill/>
          <a:ln w="9525">
            <a:noFill/>
            <a:miter lim="800000"/>
            <a:headEnd/>
            <a:tailEnd/>
          </a:ln>
        </p:spPr>
        <p:txBody>
          <a:bodyPr wrap="none">
            <a:spAutoFit/>
          </a:bodyPr>
          <a:lstStyle/>
          <a:p>
            <a:r>
              <a:rPr lang="en-US" altLang="ja-JP" dirty="0">
                <a:solidFill>
                  <a:srgbClr val="000000"/>
                </a:solidFill>
              </a:rPr>
              <a:t>Measurements</a:t>
            </a:r>
          </a:p>
          <a:p>
            <a:r>
              <a:rPr lang="en-US" altLang="ja-JP" dirty="0">
                <a:solidFill>
                  <a:srgbClr val="000000"/>
                </a:solidFill>
              </a:rPr>
              <a:t>at </a:t>
            </a:r>
            <a:r>
              <a:rPr lang="en-US" altLang="ja-JP" dirty="0" err="1" smtClean="0">
                <a:solidFill>
                  <a:srgbClr val="000000"/>
                </a:solidFill>
              </a:rPr>
              <a:t>SuperKEKB</a:t>
            </a:r>
            <a:endParaRPr lang="en-US" altLang="ja-JP" dirty="0">
              <a:solidFill>
                <a:srgbClr val="000000"/>
              </a:solidFill>
            </a:endParaRPr>
          </a:p>
        </p:txBody>
      </p:sp>
      <p:sp>
        <p:nvSpPr>
          <p:cNvPr id="60" name="Line 7"/>
          <p:cNvSpPr>
            <a:spLocks noChangeShapeType="1"/>
          </p:cNvSpPr>
          <p:nvPr/>
        </p:nvSpPr>
        <p:spPr bwMode="auto">
          <a:xfrm flipH="1">
            <a:off x="5981700" y="3619500"/>
            <a:ext cx="143351" cy="203328"/>
          </a:xfrm>
          <a:prstGeom prst="line">
            <a:avLst/>
          </a:prstGeom>
          <a:noFill/>
          <a:ln w="38100">
            <a:solidFill>
              <a:schemeClr val="accent2"/>
            </a:solidFill>
            <a:round/>
            <a:headEnd/>
            <a:tailEnd type="arrow" w="med" len="med"/>
          </a:ln>
        </p:spPr>
        <p:txBody>
          <a:bodyPr/>
          <a:lstStyle/>
          <a:p>
            <a:endParaRPr lang="ja-JP" altLang="en-US"/>
          </a:p>
        </p:txBody>
      </p:sp>
      <p:sp>
        <p:nvSpPr>
          <p:cNvPr id="61" name="Line 8"/>
          <p:cNvSpPr>
            <a:spLocks noChangeShapeType="1"/>
          </p:cNvSpPr>
          <p:nvPr/>
        </p:nvSpPr>
        <p:spPr bwMode="auto">
          <a:xfrm flipV="1">
            <a:off x="6972300" y="5486400"/>
            <a:ext cx="439091" cy="115091"/>
          </a:xfrm>
          <a:prstGeom prst="line">
            <a:avLst/>
          </a:prstGeom>
          <a:noFill/>
          <a:ln w="38100">
            <a:solidFill>
              <a:srgbClr val="FF3399"/>
            </a:solidFill>
            <a:round/>
            <a:headEnd/>
            <a:tailEnd type="arrow" w="med" len="med"/>
          </a:ln>
        </p:spPr>
        <p:txBody>
          <a:bodyPr/>
          <a:lstStyle/>
          <a:p>
            <a:endParaRPr lang="ja-JP" altLang="en-US"/>
          </a:p>
        </p:txBody>
      </p:sp>
      <p:sp>
        <p:nvSpPr>
          <p:cNvPr id="62" name="Text Box 9"/>
          <p:cNvSpPr txBox="1">
            <a:spLocks noChangeArrowheads="1"/>
          </p:cNvSpPr>
          <p:nvPr/>
        </p:nvSpPr>
        <p:spPr bwMode="auto">
          <a:xfrm>
            <a:off x="7962900" y="6096000"/>
            <a:ext cx="755494" cy="295401"/>
          </a:xfrm>
          <a:prstGeom prst="rect">
            <a:avLst/>
          </a:prstGeom>
          <a:noFill/>
          <a:ln w="9525">
            <a:noFill/>
            <a:miter lim="800000"/>
            <a:headEnd/>
            <a:tailEnd/>
          </a:ln>
        </p:spPr>
        <p:txBody>
          <a:bodyPr wrap="none">
            <a:spAutoFit/>
          </a:bodyPr>
          <a:lstStyle/>
          <a:p>
            <a:r>
              <a:rPr lang="ja-JP" altLang="en-US" dirty="0">
                <a:solidFill>
                  <a:srgbClr val="000000"/>
                </a:solidFill>
              </a:rPr>
              <a:t>（ </a:t>
            </a:r>
            <a:r>
              <a:rPr lang="en-US" altLang="ja-JP" dirty="0">
                <a:solidFill>
                  <a:srgbClr val="000000"/>
                </a:solidFill>
              </a:rPr>
              <a:t>ab</a:t>
            </a:r>
            <a:r>
              <a:rPr lang="en-US" altLang="ja-JP" baseline="30000" dirty="0">
                <a:solidFill>
                  <a:srgbClr val="000000"/>
                </a:solidFill>
              </a:rPr>
              <a:t>-1</a:t>
            </a:r>
            <a:r>
              <a:rPr lang="en-US" altLang="ja-JP" dirty="0">
                <a:solidFill>
                  <a:srgbClr val="000000"/>
                </a:solidFill>
              </a:rPr>
              <a:t> </a:t>
            </a:r>
            <a:r>
              <a:rPr lang="ja-JP" altLang="en-US" dirty="0">
                <a:solidFill>
                  <a:srgbClr val="000000"/>
                </a:solidFill>
              </a:rPr>
              <a:t>）</a:t>
            </a:r>
          </a:p>
        </p:txBody>
      </p:sp>
      <p:sp>
        <p:nvSpPr>
          <p:cNvPr id="63" name="Line 10"/>
          <p:cNvSpPr>
            <a:spLocks noChangeShapeType="1"/>
          </p:cNvSpPr>
          <p:nvPr/>
        </p:nvSpPr>
        <p:spPr bwMode="auto">
          <a:xfrm>
            <a:off x="5642109" y="6440862"/>
            <a:ext cx="739997" cy="1278"/>
          </a:xfrm>
          <a:prstGeom prst="line">
            <a:avLst/>
          </a:prstGeom>
          <a:noFill/>
          <a:ln w="38100">
            <a:solidFill>
              <a:srgbClr val="008000"/>
            </a:solidFill>
            <a:round/>
            <a:headEnd/>
            <a:tailEnd type="arrow" w="med" len="med"/>
          </a:ln>
        </p:spPr>
        <p:txBody>
          <a:bodyPr/>
          <a:lstStyle/>
          <a:p>
            <a:endParaRPr lang="ja-JP" altLang="en-US"/>
          </a:p>
        </p:txBody>
      </p:sp>
      <p:sp>
        <p:nvSpPr>
          <p:cNvPr id="64" name="Line 11"/>
          <p:cNvSpPr>
            <a:spLocks noChangeShapeType="1"/>
          </p:cNvSpPr>
          <p:nvPr/>
        </p:nvSpPr>
        <p:spPr bwMode="auto">
          <a:xfrm>
            <a:off x="7673835" y="6463828"/>
            <a:ext cx="882056" cy="1279"/>
          </a:xfrm>
          <a:prstGeom prst="line">
            <a:avLst/>
          </a:prstGeom>
          <a:noFill/>
          <a:ln w="38100">
            <a:solidFill>
              <a:srgbClr val="FF0000"/>
            </a:solidFill>
            <a:round/>
            <a:headEnd/>
            <a:tailEnd type="arrow" w="med" len="med"/>
          </a:ln>
        </p:spPr>
        <p:txBody>
          <a:bodyPr/>
          <a:lstStyle/>
          <a:p>
            <a:endParaRPr lang="ja-JP" altLang="en-US"/>
          </a:p>
        </p:txBody>
      </p:sp>
      <p:sp>
        <p:nvSpPr>
          <p:cNvPr id="65" name="Text Box 12"/>
          <p:cNvSpPr txBox="1">
            <a:spLocks noChangeArrowheads="1"/>
          </p:cNvSpPr>
          <p:nvPr/>
        </p:nvSpPr>
        <p:spPr bwMode="auto">
          <a:xfrm>
            <a:off x="4562669" y="6473423"/>
            <a:ext cx="2404004" cy="384577"/>
          </a:xfrm>
          <a:prstGeom prst="rect">
            <a:avLst/>
          </a:prstGeom>
          <a:noFill/>
          <a:ln w="9525">
            <a:noFill/>
            <a:miter lim="800000"/>
            <a:headEnd/>
            <a:tailEnd/>
          </a:ln>
        </p:spPr>
        <p:txBody>
          <a:bodyPr>
            <a:spAutoFit/>
          </a:bodyPr>
          <a:lstStyle/>
          <a:p>
            <a:r>
              <a:rPr lang="en-US" altLang="ja-JP" dirty="0">
                <a:solidFill>
                  <a:srgbClr val="000000"/>
                </a:solidFill>
              </a:rPr>
              <a:t>Present B factories</a:t>
            </a:r>
          </a:p>
        </p:txBody>
      </p:sp>
      <p:sp>
        <p:nvSpPr>
          <p:cNvPr id="66" name="Text Box 13"/>
          <p:cNvSpPr txBox="1">
            <a:spLocks noChangeArrowheads="1"/>
          </p:cNvSpPr>
          <p:nvPr/>
        </p:nvSpPr>
        <p:spPr bwMode="auto">
          <a:xfrm>
            <a:off x="7353300" y="6424162"/>
            <a:ext cx="1362269" cy="384578"/>
          </a:xfrm>
          <a:prstGeom prst="rect">
            <a:avLst/>
          </a:prstGeom>
          <a:noFill/>
          <a:ln w="9525">
            <a:noFill/>
            <a:miter lim="800000"/>
            <a:headEnd/>
            <a:tailEnd/>
          </a:ln>
        </p:spPr>
        <p:txBody>
          <a:bodyPr wrap="square">
            <a:spAutoFit/>
          </a:bodyPr>
          <a:lstStyle/>
          <a:p>
            <a:r>
              <a:rPr lang="en-US" altLang="ja-JP" dirty="0" err="1" smtClean="0">
                <a:solidFill>
                  <a:srgbClr val="000000"/>
                </a:solidFill>
              </a:rPr>
              <a:t>SuperKEKB</a:t>
            </a:r>
            <a:endParaRPr lang="en-US" altLang="ja-JP" dirty="0">
              <a:solidFill>
                <a:srgbClr val="000000"/>
              </a:solidFill>
            </a:endParaRPr>
          </a:p>
        </p:txBody>
      </p:sp>
      <p:sp>
        <p:nvSpPr>
          <p:cNvPr id="67" name="Text Box 14"/>
          <p:cNvSpPr txBox="1">
            <a:spLocks noChangeArrowheads="1"/>
          </p:cNvSpPr>
          <p:nvPr/>
        </p:nvSpPr>
        <p:spPr bwMode="auto">
          <a:xfrm rot="16200000">
            <a:off x="3585146" y="4606354"/>
            <a:ext cx="1662431" cy="298323"/>
          </a:xfrm>
          <a:prstGeom prst="rect">
            <a:avLst/>
          </a:prstGeom>
          <a:noFill/>
          <a:ln w="9525">
            <a:noFill/>
            <a:miter lim="800000"/>
            <a:headEnd/>
            <a:tailEnd/>
          </a:ln>
        </p:spPr>
        <p:txBody>
          <a:bodyPr wrap="none">
            <a:spAutoFit/>
          </a:bodyPr>
          <a:lstStyle/>
          <a:p>
            <a:r>
              <a:rPr lang="en-US" altLang="ja-JP" dirty="0">
                <a:solidFill>
                  <a:srgbClr val="000000"/>
                </a:solidFill>
              </a:rPr>
              <a:t>Deviation from SM</a:t>
            </a:r>
          </a:p>
        </p:txBody>
      </p:sp>
      <p:sp>
        <p:nvSpPr>
          <p:cNvPr id="68" name="Line 20"/>
          <p:cNvSpPr>
            <a:spLocks noChangeShapeType="1"/>
          </p:cNvSpPr>
          <p:nvPr/>
        </p:nvSpPr>
        <p:spPr bwMode="auto">
          <a:xfrm>
            <a:off x="7886700" y="4076700"/>
            <a:ext cx="233752" cy="0"/>
          </a:xfrm>
          <a:prstGeom prst="line">
            <a:avLst/>
          </a:prstGeom>
          <a:noFill/>
          <a:ln w="19050">
            <a:solidFill>
              <a:srgbClr val="FF0000"/>
            </a:solidFill>
            <a:round/>
            <a:headEnd/>
            <a:tailEnd/>
          </a:ln>
        </p:spPr>
        <p:txBody>
          <a:bodyPr/>
          <a:lstStyle/>
          <a:p>
            <a:endParaRPr lang="ja-JP" altLang="en-US"/>
          </a:p>
        </p:txBody>
      </p:sp>
      <p:sp>
        <p:nvSpPr>
          <p:cNvPr id="49" name="右矢印 48"/>
          <p:cNvSpPr/>
          <p:nvPr/>
        </p:nvSpPr>
        <p:spPr>
          <a:xfrm>
            <a:off x="3581400" y="4533900"/>
            <a:ext cx="647700" cy="419100"/>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pic>
        <p:nvPicPr>
          <p:cNvPr id="38" name="Picture 3"/>
          <p:cNvPicPr>
            <a:picLocks noGrp="1" noChangeAspect="1" noChangeArrowheads="1"/>
          </p:cNvPicPr>
          <p:nvPr>
            <p:ph sz="half" idx="1"/>
          </p:nvPr>
        </p:nvPicPr>
        <p:blipFill>
          <a:blip r:embed="rId6"/>
          <a:srcRect/>
          <a:stretch>
            <a:fillRect/>
          </a:stretch>
        </p:blipFill>
        <p:spPr>
          <a:xfrm>
            <a:off x="609600" y="1447800"/>
            <a:ext cx="3124200" cy="1335809"/>
          </a:xfrm>
          <a:noFill/>
        </p:spPr>
      </p:pic>
      <p:sp>
        <p:nvSpPr>
          <p:cNvPr id="39" name="Text Box 6"/>
          <p:cNvSpPr txBox="1">
            <a:spLocks noChangeArrowheads="1"/>
          </p:cNvSpPr>
          <p:nvPr/>
        </p:nvSpPr>
        <p:spPr bwMode="auto">
          <a:xfrm>
            <a:off x="1028700" y="2705100"/>
            <a:ext cx="565150" cy="396875"/>
          </a:xfrm>
          <a:prstGeom prst="rect">
            <a:avLst/>
          </a:prstGeom>
          <a:noFill/>
          <a:ln w="9525">
            <a:noFill/>
            <a:miter lim="800000"/>
            <a:headEnd/>
            <a:tailEnd/>
          </a:ln>
        </p:spPr>
        <p:txBody>
          <a:bodyPr wrap="none">
            <a:spAutoFit/>
          </a:bodyPr>
          <a:lstStyle/>
          <a:p>
            <a:r>
              <a:rPr lang="en-US" altLang="ja-JP" sz="2000" dirty="0"/>
              <a:t>SM</a:t>
            </a:r>
          </a:p>
        </p:txBody>
      </p:sp>
      <p:sp>
        <p:nvSpPr>
          <p:cNvPr id="40" name="Text Box 7"/>
          <p:cNvSpPr txBox="1">
            <a:spLocks noChangeArrowheads="1"/>
          </p:cNvSpPr>
          <p:nvPr/>
        </p:nvSpPr>
        <p:spPr bwMode="auto">
          <a:xfrm>
            <a:off x="1943100" y="2667000"/>
            <a:ext cx="2260600" cy="396875"/>
          </a:xfrm>
          <a:prstGeom prst="rect">
            <a:avLst/>
          </a:prstGeom>
          <a:noFill/>
          <a:ln w="9525">
            <a:noFill/>
            <a:miter lim="800000"/>
            <a:headEnd/>
            <a:tailEnd/>
          </a:ln>
        </p:spPr>
        <p:txBody>
          <a:bodyPr wrap="none">
            <a:spAutoFit/>
          </a:bodyPr>
          <a:lstStyle/>
          <a:p>
            <a:r>
              <a:rPr lang="en-US" altLang="ja-JP" sz="2000" dirty="0"/>
              <a:t>SUSY contribution</a:t>
            </a:r>
          </a:p>
        </p:txBody>
      </p:sp>
      <p:sp>
        <p:nvSpPr>
          <p:cNvPr id="41" name="Text Box 8"/>
          <p:cNvSpPr txBox="1">
            <a:spLocks noChangeArrowheads="1"/>
          </p:cNvSpPr>
          <p:nvPr/>
        </p:nvSpPr>
        <p:spPr bwMode="auto">
          <a:xfrm>
            <a:off x="4114800" y="1790700"/>
            <a:ext cx="4724400" cy="92333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a:spAutoFit/>
          </a:bodyPr>
          <a:lstStyle/>
          <a:p>
            <a:r>
              <a:rPr lang="en-US" altLang="ja-JP" dirty="0" smtClean="0">
                <a:solidFill>
                  <a:srgbClr val="FFFF99"/>
                </a:solidFill>
                <a:latin typeface="Webdings" pitchFamily="18" charset="2"/>
              </a:rPr>
              <a:t>4</a:t>
            </a:r>
            <a:r>
              <a:rPr lang="en-US" altLang="ja-JP" dirty="0" smtClean="0">
                <a:solidFill>
                  <a:srgbClr val="FFFF99"/>
                </a:solidFill>
              </a:rPr>
              <a:t>In SUSY models, for example, SUSY particles contribute to the </a:t>
            </a:r>
            <a:r>
              <a:rPr lang="en-US" altLang="ja-JP" sz="1600" i="1" dirty="0" err="1" smtClean="0">
                <a:solidFill>
                  <a:srgbClr val="FFFF99"/>
                </a:solidFill>
              </a:rPr>
              <a:t>b</a:t>
            </a:r>
            <a:r>
              <a:rPr lang="en-US" altLang="ja-JP" sz="1600" dirty="0" err="1" smtClean="0">
                <a:solidFill>
                  <a:srgbClr val="FFFF99"/>
                </a:solidFill>
                <a:sym typeface="Symbol" pitchFamily="18" charset="2"/>
              </a:rPr>
              <a:t></a:t>
            </a:r>
            <a:r>
              <a:rPr lang="en-US" altLang="ja-JP" sz="1600" i="1" dirty="0" err="1" smtClean="0">
                <a:solidFill>
                  <a:srgbClr val="FFFF99"/>
                </a:solidFill>
                <a:sym typeface="Symbol" pitchFamily="18" charset="2"/>
              </a:rPr>
              <a:t>s</a:t>
            </a:r>
            <a:r>
              <a:rPr lang="en-US" altLang="ja-JP" sz="1600" dirty="0" smtClean="0">
                <a:solidFill>
                  <a:srgbClr val="FFFF99"/>
                </a:solidFill>
                <a:sym typeface="Symbol" pitchFamily="18" charset="2"/>
              </a:rPr>
              <a:t> </a:t>
            </a:r>
            <a:r>
              <a:rPr lang="en-US" altLang="ja-JP" dirty="0" smtClean="0">
                <a:solidFill>
                  <a:srgbClr val="FFFF99"/>
                </a:solidFill>
                <a:sym typeface="Symbol" pitchFamily="18" charset="2"/>
              </a:rPr>
              <a:t>transition</a:t>
            </a:r>
            <a:r>
              <a:rPr lang="en-US" altLang="ja-JP" dirty="0" smtClean="0">
                <a:solidFill>
                  <a:srgbClr val="FFFF99"/>
                </a:solidFill>
              </a:rPr>
              <a:t>, and their CP phases change CPV observed in </a:t>
            </a:r>
            <a:r>
              <a:rPr lang="en-US" altLang="ja-JP" i="1" dirty="0" err="1" smtClean="0">
                <a:solidFill>
                  <a:srgbClr val="FFFF99"/>
                </a:solidFill>
              </a:rPr>
              <a:t>B</a:t>
            </a:r>
            <a:r>
              <a:rPr lang="en-US" altLang="ja-JP" sz="1600" dirty="0" err="1" smtClean="0">
                <a:solidFill>
                  <a:srgbClr val="FFFF99"/>
                </a:solidFill>
                <a:sym typeface="Symbol" pitchFamily="18" charset="2"/>
              </a:rPr>
              <a:t></a:t>
            </a:r>
            <a:r>
              <a:rPr lang="en-US" altLang="ja-JP" sz="1600" dirty="0" err="1" smtClean="0">
                <a:solidFill>
                  <a:srgbClr val="FFFF99"/>
                </a:solidFill>
                <a:latin typeface="Symbol" pitchFamily="18" charset="2"/>
                <a:sym typeface="Symbol" pitchFamily="18" charset="2"/>
              </a:rPr>
              <a:t>f</a:t>
            </a:r>
            <a:r>
              <a:rPr lang="en-US" altLang="ja-JP" sz="1600" i="1" dirty="0" err="1" smtClean="0">
                <a:solidFill>
                  <a:srgbClr val="FFFF99"/>
                </a:solidFill>
                <a:sym typeface="Symbol" pitchFamily="18" charset="2"/>
              </a:rPr>
              <a:t>K</a:t>
            </a:r>
            <a:r>
              <a:rPr lang="en-US" altLang="ja-JP" sz="1600" dirty="0" smtClean="0">
                <a:solidFill>
                  <a:srgbClr val="FFFF99"/>
                </a:solidFill>
                <a:sym typeface="Symbol" pitchFamily="18" charset="2"/>
              </a:rPr>
              <a:t>, </a:t>
            </a:r>
            <a:r>
              <a:rPr lang="en-US" altLang="ja-JP" sz="1600" dirty="0" err="1" smtClean="0">
                <a:solidFill>
                  <a:srgbClr val="FFFF99"/>
                </a:solidFill>
                <a:latin typeface="Symbol" pitchFamily="18" charset="2"/>
                <a:sym typeface="Symbol" pitchFamily="18" charset="2"/>
              </a:rPr>
              <a:t>h</a:t>
            </a:r>
            <a:r>
              <a:rPr lang="en-US" altLang="ja-JP" sz="1600" dirty="0" err="1" smtClean="0">
                <a:solidFill>
                  <a:srgbClr val="FFFF99"/>
                </a:solidFill>
                <a:sym typeface="Symbol" pitchFamily="18" charset="2"/>
              </a:rPr>
              <a:t>’</a:t>
            </a:r>
            <a:r>
              <a:rPr lang="en-US" altLang="ja-JP" i="1" dirty="0" err="1" smtClean="0">
                <a:solidFill>
                  <a:srgbClr val="FFFF99"/>
                </a:solidFill>
                <a:sym typeface="Symbol" pitchFamily="18" charset="2"/>
              </a:rPr>
              <a:t>K</a:t>
            </a:r>
            <a:r>
              <a:rPr lang="en-US" altLang="ja-JP" sz="1600" dirty="0" smtClean="0">
                <a:solidFill>
                  <a:srgbClr val="FFFF99"/>
                </a:solidFill>
                <a:sym typeface="Symbol" pitchFamily="18" charset="2"/>
              </a:rPr>
              <a:t> etc</a:t>
            </a:r>
            <a:r>
              <a:rPr lang="en-US" altLang="ja-JP" dirty="0" smtClean="0">
                <a:solidFill>
                  <a:srgbClr val="FFFF99"/>
                </a:solidFill>
                <a:sym typeface="Symbol" pitchFamily="18" charset="2"/>
              </a:rPr>
              <a:t>.</a:t>
            </a:r>
          </a:p>
        </p:txBody>
      </p:sp>
      <p:sp>
        <p:nvSpPr>
          <p:cNvPr id="42" name="Text Box 4"/>
          <p:cNvSpPr txBox="1">
            <a:spLocks noChangeArrowheads="1"/>
          </p:cNvSpPr>
          <p:nvPr/>
        </p:nvSpPr>
        <p:spPr bwMode="auto">
          <a:xfrm>
            <a:off x="914400" y="800100"/>
            <a:ext cx="5829300" cy="707886"/>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square">
            <a:spAutoFit/>
          </a:bodyPr>
          <a:lstStyle/>
          <a:p>
            <a:r>
              <a:rPr lang="en-US" altLang="ja-JP" sz="2000" dirty="0"/>
              <a:t>In general, new physics contains new sources of </a:t>
            </a:r>
            <a:r>
              <a:rPr lang="en-US" altLang="ja-JP" sz="2000" dirty="0" smtClean="0"/>
              <a:t>flavor</a:t>
            </a:r>
          </a:p>
          <a:p>
            <a:r>
              <a:rPr lang="en-US" altLang="ja-JP" sz="2000" dirty="0" smtClean="0"/>
              <a:t>mixing and </a:t>
            </a:r>
            <a:r>
              <a:rPr lang="en-US" altLang="ja-JP" sz="2000" dirty="0"/>
              <a:t>CP violation. </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Line 3"/>
          <p:cNvSpPr>
            <a:spLocks noChangeShapeType="1"/>
          </p:cNvSpPr>
          <p:nvPr/>
        </p:nvSpPr>
        <p:spPr bwMode="auto">
          <a:xfrm>
            <a:off x="684212" y="2370138"/>
            <a:ext cx="1079500" cy="0"/>
          </a:xfrm>
          <a:prstGeom prst="line">
            <a:avLst/>
          </a:prstGeom>
          <a:noFill/>
          <a:ln w="19050">
            <a:solidFill>
              <a:schemeClr val="tx1"/>
            </a:solidFill>
            <a:round/>
            <a:headEnd/>
            <a:tailEnd/>
          </a:ln>
        </p:spPr>
        <p:txBody>
          <a:bodyPr/>
          <a:lstStyle/>
          <a:p>
            <a:endParaRPr lang="en-US"/>
          </a:p>
        </p:txBody>
      </p:sp>
      <p:sp>
        <p:nvSpPr>
          <p:cNvPr id="250883" name="Line 4"/>
          <p:cNvSpPr>
            <a:spLocks noChangeShapeType="1"/>
          </p:cNvSpPr>
          <p:nvPr/>
        </p:nvSpPr>
        <p:spPr bwMode="auto">
          <a:xfrm>
            <a:off x="2268537" y="2370138"/>
            <a:ext cx="1079500" cy="0"/>
          </a:xfrm>
          <a:prstGeom prst="line">
            <a:avLst/>
          </a:prstGeom>
          <a:noFill/>
          <a:ln w="19050">
            <a:solidFill>
              <a:schemeClr val="tx1"/>
            </a:solidFill>
            <a:round/>
            <a:headEnd/>
            <a:tailEnd/>
          </a:ln>
        </p:spPr>
        <p:txBody>
          <a:bodyPr/>
          <a:lstStyle/>
          <a:p>
            <a:endParaRPr lang="en-US"/>
          </a:p>
        </p:txBody>
      </p:sp>
      <p:sp>
        <p:nvSpPr>
          <p:cNvPr id="250884" name="Oval 5"/>
          <p:cNvSpPr>
            <a:spLocks noChangeArrowheads="1"/>
          </p:cNvSpPr>
          <p:nvPr/>
        </p:nvSpPr>
        <p:spPr bwMode="auto">
          <a:xfrm>
            <a:off x="1763712" y="2081213"/>
            <a:ext cx="504825" cy="503237"/>
          </a:xfrm>
          <a:prstGeom prst="ellipse">
            <a:avLst/>
          </a:prstGeom>
          <a:noFill/>
          <a:ln w="19050">
            <a:solidFill>
              <a:srgbClr val="000000"/>
            </a:solidFill>
            <a:round/>
            <a:headEnd/>
            <a:tailEnd/>
          </a:ln>
        </p:spPr>
        <p:txBody>
          <a:bodyPr wrap="none" anchor="ctr"/>
          <a:lstStyle/>
          <a:p>
            <a:endParaRPr lang="ja-JP" altLang="en-US"/>
          </a:p>
        </p:txBody>
      </p:sp>
      <p:sp>
        <p:nvSpPr>
          <p:cNvPr id="250885" name="Text Box 6"/>
          <p:cNvSpPr txBox="1">
            <a:spLocks noChangeArrowheads="1"/>
          </p:cNvSpPr>
          <p:nvPr/>
        </p:nvSpPr>
        <p:spPr bwMode="auto">
          <a:xfrm>
            <a:off x="1836737" y="2154238"/>
            <a:ext cx="311150" cy="366712"/>
          </a:xfrm>
          <a:prstGeom prst="rect">
            <a:avLst/>
          </a:prstGeom>
          <a:noFill/>
          <a:ln w="9525">
            <a:noFill/>
            <a:miter lim="800000"/>
            <a:headEnd/>
            <a:tailEnd/>
          </a:ln>
        </p:spPr>
        <p:txBody>
          <a:bodyPr wrap="none">
            <a:spAutoFit/>
          </a:bodyPr>
          <a:lstStyle/>
          <a:p>
            <a:r>
              <a:rPr lang="en-US" altLang="ja-JP" sz="1800"/>
              <a:t>?</a:t>
            </a:r>
          </a:p>
        </p:txBody>
      </p:sp>
      <p:sp>
        <p:nvSpPr>
          <p:cNvPr id="250886" name="Text Box 7"/>
          <p:cNvSpPr txBox="1">
            <a:spLocks noChangeArrowheads="1"/>
          </p:cNvSpPr>
          <p:nvPr/>
        </p:nvSpPr>
        <p:spPr bwMode="auto">
          <a:xfrm>
            <a:off x="539750" y="2009775"/>
            <a:ext cx="946150" cy="366713"/>
          </a:xfrm>
          <a:prstGeom prst="rect">
            <a:avLst/>
          </a:prstGeom>
          <a:noFill/>
          <a:ln w="9525">
            <a:noFill/>
            <a:miter lim="800000"/>
            <a:headEnd/>
            <a:tailEnd/>
          </a:ln>
        </p:spPr>
        <p:txBody>
          <a:bodyPr wrap="none">
            <a:spAutoFit/>
          </a:bodyPr>
          <a:lstStyle/>
          <a:p>
            <a:r>
              <a:rPr lang="en-US" altLang="ja-JP" sz="1800"/>
              <a:t>b quark</a:t>
            </a:r>
          </a:p>
        </p:txBody>
      </p:sp>
      <p:sp>
        <p:nvSpPr>
          <p:cNvPr id="250887" name="Text Box 8"/>
          <p:cNvSpPr txBox="1">
            <a:spLocks noChangeArrowheads="1"/>
          </p:cNvSpPr>
          <p:nvPr/>
        </p:nvSpPr>
        <p:spPr bwMode="auto">
          <a:xfrm>
            <a:off x="2555875" y="2009775"/>
            <a:ext cx="933450" cy="366713"/>
          </a:xfrm>
          <a:prstGeom prst="rect">
            <a:avLst/>
          </a:prstGeom>
          <a:noFill/>
          <a:ln w="9525">
            <a:noFill/>
            <a:miter lim="800000"/>
            <a:headEnd/>
            <a:tailEnd/>
          </a:ln>
        </p:spPr>
        <p:txBody>
          <a:bodyPr wrap="none">
            <a:spAutoFit/>
          </a:bodyPr>
          <a:lstStyle/>
          <a:p>
            <a:r>
              <a:rPr lang="en-US" altLang="ja-JP" sz="1800"/>
              <a:t>s quark</a:t>
            </a:r>
          </a:p>
        </p:txBody>
      </p:sp>
      <p:sp>
        <p:nvSpPr>
          <p:cNvPr id="250888" name="Line 9"/>
          <p:cNvSpPr>
            <a:spLocks noChangeShapeType="1"/>
          </p:cNvSpPr>
          <p:nvPr/>
        </p:nvSpPr>
        <p:spPr bwMode="auto">
          <a:xfrm>
            <a:off x="2555875" y="930275"/>
            <a:ext cx="0" cy="574675"/>
          </a:xfrm>
          <a:prstGeom prst="line">
            <a:avLst/>
          </a:prstGeom>
          <a:noFill/>
          <a:ln w="19050">
            <a:solidFill>
              <a:schemeClr val="tx1"/>
            </a:solidFill>
            <a:round/>
            <a:headEnd/>
            <a:tailEnd/>
          </a:ln>
        </p:spPr>
        <p:txBody>
          <a:bodyPr/>
          <a:lstStyle/>
          <a:p>
            <a:endParaRPr lang="en-US"/>
          </a:p>
        </p:txBody>
      </p:sp>
      <p:sp>
        <p:nvSpPr>
          <p:cNvPr id="250889" name="Line 10"/>
          <p:cNvSpPr>
            <a:spLocks noChangeShapeType="1"/>
          </p:cNvSpPr>
          <p:nvPr/>
        </p:nvSpPr>
        <p:spPr bwMode="auto">
          <a:xfrm flipV="1">
            <a:off x="2555875" y="1217613"/>
            <a:ext cx="576262" cy="287337"/>
          </a:xfrm>
          <a:prstGeom prst="line">
            <a:avLst/>
          </a:prstGeom>
          <a:noFill/>
          <a:ln w="19050">
            <a:solidFill>
              <a:schemeClr val="tx1"/>
            </a:solidFill>
            <a:round/>
            <a:headEnd/>
            <a:tailEnd/>
          </a:ln>
        </p:spPr>
        <p:txBody>
          <a:bodyPr/>
          <a:lstStyle/>
          <a:p>
            <a:endParaRPr lang="en-US"/>
          </a:p>
        </p:txBody>
      </p:sp>
      <p:grpSp>
        <p:nvGrpSpPr>
          <p:cNvPr id="2" name="Group 11"/>
          <p:cNvGrpSpPr>
            <a:grpSpLocks/>
          </p:cNvGrpSpPr>
          <p:nvPr/>
        </p:nvGrpSpPr>
        <p:grpSpPr bwMode="auto">
          <a:xfrm rot="-3594539">
            <a:off x="2232025" y="1612900"/>
            <a:ext cx="431800" cy="73025"/>
            <a:chOff x="1111" y="3022"/>
            <a:chExt cx="681" cy="181"/>
          </a:xfrm>
        </p:grpSpPr>
        <p:grpSp>
          <p:nvGrpSpPr>
            <p:cNvPr id="3" name="Group 12"/>
            <p:cNvGrpSpPr>
              <a:grpSpLocks/>
            </p:cNvGrpSpPr>
            <p:nvPr/>
          </p:nvGrpSpPr>
          <p:grpSpPr bwMode="auto">
            <a:xfrm>
              <a:off x="1111" y="3022"/>
              <a:ext cx="227" cy="181"/>
              <a:chOff x="1111" y="3022"/>
              <a:chExt cx="1271" cy="1088"/>
            </a:xfrm>
          </p:grpSpPr>
          <p:grpSp>
            <p:nvGrpSpPr>
              <p:cNvPr id="4" name="Group 13"/>
              <p:cNvGrpSpPr>
                <a:grpSpLocks/>
              </p:cNvGrpSpPr>
              <p:nvPr/>
            </p:nvGrpSpPr>
            <p:grpSpPr bwMode="auto">
              <a:xfrm>
                <a:off x="1111" y="3022"/>
                <a:ext cx="636" cy="544"/>
                <a:chOff x="1111" y="3022"/>
                <a:chExt cx="636" cy="544"/>
              </a:xfrm>
            </p:grpSpPr>
            <p:sp>
              <p:nvSpPr>
                <p:cNvPr id="250893" name="Freeform 14"/>
                <p:cNvSpPr>
                  <a:spLocks/>
                </p:cNvSpPr>
                <p:nvPr/>
              </p:nvSpPr>
              <p:spPr bwMode="auto">
                <a:xfrm>
                  <a:off x="1111" y="3022"/>
                  <a:ext cx="318" cy="544"/>
                </a:xfrm>
                <a:custGeom>
                  <a:avLst/>
                  <a:gdLst>
                    <a:gd name="T0" fmla="*/ 0 w 318"/>
                    <a:gd name="T1" fmla="*/ 544 h 544"/>
                    <a:gd name="T2" fmla="*/ 181 w 318"/>
                    <a:gd name="T3" fmla="*/ 91 h 544"/>
                    <a:gd name="T4" fmla="*/ 318 w 318"/>
                    <a:gd name="T5" fmla="*/ 0 h 544"/>
                    <a:gd name="T6" fmla="*/ 0 60000 65536"/>
                    <a:gd name="T7" fmla="*/ 0 60000 65536"/>
                    <a:gd name="T8" fmla="*/ 0 60000 65536"/>
                    <a:gd name="T9" fmla="*/ 0 w 318"/>
                    <a:gd name="T10" fmla="*/ 0 h 544"/>
                    <a:gd name="T11" fmla="*/ 318 w 318"/>
                    <a:gd name="T12" fmla="*/ 544 h 544"/>
                  </a:gdLst>
                  <a:ahLst/>
                  <a:cxnLst>
                    <a:cxn ang="T6">
                      <a:pos x="T0" y="T1"/>
                    </a:cxn>
                    <a:cxn ang="T7">
                      <a:pos x="T2" y="T3"/>
                    </a:cxn>
                    <a:cxn ang="T8">
                      <a:pos x="T4" y="T5"/>
                    </a:cxn>
                  </a:cxnLst>
                  <a:rect l="T9" t="T10" r="T11" b="T12"/>
                  <a:pathLst>
                    <a:path w="318" h="544">
                      <a:moveTo>
                        <a:pt x="0" y="544"/>
                      </a:moveTo>
                      <a:cubicBezTo>
                        <a:pt x="64" y="363"/>
                        <a:pt x="128" y="182"/>
                        <a:pt x="181" y="91"/>
                      </a:cubicBezTo>
                      <a:cubicBezTo>
                        <a:pt x="234" y="0"/>
                        <a:pt x="276" y="0"/>
                        <a:pt x="318" y="0"/>
                      </a:cubicBezTo>
                    </a:path>
                  </a:pathLst>
                </a:custGeom>
                <a:noFill/>
                <a:ln w="9525">
                  <a:solidFill>
                    <a:schemeClr val="tx1"/>
                  </a:solidFill>
                  <a:round/>
                  <a:headEnd/>
                  <a:tailEnd/>
                </a:ln>
              </p:spPr>
              <p:txBody>
                <a:bodyPr/>
                <a:lstStyle/>
                <a:p>
                  <a:endParaRPr lang="ja-JP" altLang="en-US"/>
                </a:p>
              </p:txBody>
            </p:sp>
            <p:sp>
              <p:nvSpPr>
                <p:cNvPr id="250894" name="Freeform 15"/>
                <p:cNvSpPr>
                  <a:spLocks/>
                </p:cNvSpPr>
                <p:nvPr/>
              </p:nvSpPr>
              <p:spPr bwMode="auto">
                <a:xfrm flipH="1">
                  <a:off x="1429" y="3022"/>
                  <a:ext cx="318" cy="544"/>
                </a:xfrm>
                <a:custGeom>
                  <a:avLst/>
                  <a:gdLst>
                    <a:gd name="T0" fmla="*/ 0 w 318"/>
                    <a:gd name="T1" fmla="*/ 544 h 544"/>
                    <a:gd name="T2" fmla="*/ 181 w 318"/>
                    <a:gd name="T3" fmla="*/ 91 h 544"/>
                    <a:gd name="T4" fmla="*/ 318 w 318"/>
                    <a:gd name="T5" fmla="*/ 0 h 544"/>
                    <a:gd name="T6" fmla="*/ 0 60000 65536"/>
                    <a:gd name="T7" fmla="*/ 0 60000 65536"/>
                    <a:gd name="T8" fmla="*/ 0 60000 65536"/>
                    <a:gd name="T9" fmla="*/ 0 w 318"/>
                    <a:gd name="T10" fmla="*/ 0 h 544"/>
                    <a:gd name="T11" fmla="*/ 318 w 318"/>
                    <a:gd name="T12" fmla="*/ 544 h 544"/>
                  </a:gdLst>
                  <a:ahLst/>
                  <a:cxnLst>
                    <a:cxn ang="T6">
                      <a:pos x="T0" y="T1"/>
                    </a:cxn>
                    <a:cxn ang="T7">
                      <a:pos x="T2" y="T3"/>
                    </a:cxn>
                    <a:cxn ang="T8">
                      <a:pos x="T4" y="T5"/>
                    </a:cxn>
                  </a:cxnLst>
                  <a:rect l="T9" t="T10" r="T11" b="T12"/>
                  <a:pathLst>
                    <a:path w="318" h="544">
                      <a:moveTo>
                        <a:pt x="0" y="544"/>
                      </a:moveTo>
                      <a:cubicBezTo>
                        <a:pt x="64" y="363"/>
                        <a:pt x="128" y="182"/>
                        <a:pt x="181" y="91"/>
                      </a:cubicBezTo>
                      <a:cubicBezTo>
                        <a:pt x="234" y="0"/>
                        <a:pt x="276" y="0"/>
                        <a:pt x="318" y="0"/>
                      </a:cubicBezTo>
                    </a:path>
                  </a:pathLst>
                </a:custGeom>
                <a:noFill/>
                <a:ln w="9525">
                  <a:solidFill>
                    <a:schemeClr val="tx1"/>
                  </a:solidFill>
                  <a:round/>
                  <a:headEnd/>
                  <a:tailEnd/>
                </a:ln>
              </p:spPr>
              <p:txBody>
                <a:bodyPr/>
                <a:lstStyle/>
                <a:p>
                  <a:endParaRPr lang="ja-JP" altLang="en-US"/>
                </a:p>
              </p:txBody>
            </p:sp>
          </p:grpSp>
          <p:grpSp>
            <p:nvGrpSpPr>
              <p:cNvPr id="5" name="Group 16"/>
              <p:cNvGrpSpPr>
                <a:grpSpLocks/>
              </p:cNvGrpSpPr>
              <p:nvPr/>
            </p:nvGrpSpPr>
            <p:grpSpPr bwMode="auto">
              <a:xfrm flipV="1">
                <a:off x="1746" y="3566"/>
                <a:ext cx="636" cy="544"/>
                <a:chOff x="1111" y="3022"/>
                <a:chExt cx="636" cy="544"/>
              </a:xfrm>
            </p:grpSpPr>
            <p:sp>
              <p:nvSpPr>
                <p:cNvPr id="250896" name="Freeform 17"/>
                <p:cNvSpPr>
                  <a:spLocks/>
                </p:cNvSpPr>
                <p:nvPr/>
              </p:nvSpPr>
              <p:spPr bwMode="auto">
                <a:xfrm>
                  <a:off x="1111" y="3022"/>
                  <a:ext cx="318" cy="544"/>
                </a:xfrm>
                <a:custGeom>
                  <a:avLst/>
                  <a:gdLst>
                    <a:gd name="T0" fmla="*/ 0 w 318"/>
                    <a:gd name="T1" fmla="*/ 544 h 544"/>
                    <a:gd name="T2" fmla="*/ 181 w 318"/>
                    <a:gd name="T3" fmla="*/ 91 h 544"/>
                    <a:gd name="T4" fmla="*/ 318 w 318"/>
                    <a:gd name="T5" fmla="*/ 0 h 544"/>
                    <a:gd name="T6" fmla="*/ 0 60000 65536"/>
                    <a:gd name="T7" fmla="*/ 0 60000 65536"/>
                    <a:gd name="T8" fmla="*/ 0 60000 65536"/>
                    <a:gd name="T9" fmla="*/ 0 w 318"/>
                    <a:gd name="T10" fmla="*/ 0 h 544"/>
                    <a:gd name="T11" fmla="*/ 318 w 318"/>
                    <a:gd name="T12" fmla="*/ 544 h 544"/>
                  </a:gdLst>
                  <a:ahLst/>
                  <a:cxnLst>
                    <a:cxn ang="T6">
                      <a:pos x="T0" y="T1"/>
                    </a:cxn>
                    <a:cxn ang="T7">
                      <a:pos x="T2" y="T3"/>
                    </a:cxn>
                    <a:cxn ang="T8">
                      <a:pos x="T4" y="T5"/>
                    </a:cxn>
                  </a:cxnLst>
                  <a:rect l="T9" t="T10" r="T11" b="T12"/>
                  <a:pathLst>
                    <a:path w="318" h="544">
                      <a:moveTo>
                        <a:pt x="0" y="544"/>
                      </a:moveTo>
                      <a:cubicBezTo>
                        <a:pt x="64" y="363"/>
                        <a:pt x="128" y="182"/>
                        <a:pt x="181" y="91"/>
                      </a:cubicBezTo>
                      <a:cubicBezTo>
                        <a:pt x="234" y="0"/>
                        <a:pt x="276" y="0"/>
                        <a:pt x="318" y="0"/>
                      </a:cubicBezTo>
                    </a:path>
                  </a:pathLst>
                </a:custGeom>
                <a:noFill/>
                <a:ln w="9525">
                  <a:solidFill>
                    <a:schemeClr val="tx1"/>
                  </a:solidFill>
                  <a:round/>
                  <a:headEnd/>
                  <a:tailEnd/>
                </a:ln>
              </p:spPr>
              <p:txBody>
                <a:bodyPr/>
                <a:lstStyle/>
                <a:p>
                  <a:endParaRPr lang="ja-JP" altLang="en-US"/>
                </a:p>
              </p:txBody>
            </p:sp>
            <p:sp>
              <p:nvSpPr>
                <p:cNvPr id="250897" name="Freeform 18"/>
                <p:cNvSpPr>
                  <a:spLocks/>
                </p:cNvSpPr>
                <p:nvPr/>
              </p:nvSpPr>
              <p:spPr bwMode="auto">
                <a:xfrm flipH="1">
                  <a:off x="1429" y="3022"/>
                  <a:ext cx="318" cy="544"/>
                </a:xfrm>
                <a:custGeom>
                  <a:avLst/>
                  <a:gdLst>
                    <a:gd name="T0" fmla="*/ 0 w 318"/>
                    <a:gd name="T1" fmla="*/ 544 h 544"/>
                    <a:gd name="T2" fmla="*/ 181 w 318"/>
                    <a:gd name="T3" fmla="*/ 91 h 544"/>
                    <a:gd name="T4" fmla="*/ 318 w 318"/>
                    <a:gd name="T5" fmla="*/ 0 h 544"/>
                    <a:gd name="T6" fmla="*/ 0 60000 65536"/>
                    <a:gd name="T7" fmla="*/ 0 60000 65536"/>
                    <a:gd name="T8" fmla="*/ 0 60000 65536"/>
                    <a:gd name="T9" fmla="*/ 0 w 318"/>
                    <a:gd name="T10" fmla="*/ 0 h 544"/>
                    <a:gd name="T11" fmla="*/ 318 w 318"/>
                    <a:gd name="T12" fmla="*/ 544 h 544"/>
                  </a:gdLst>
                  <a:ahLst/>
                  <a:cxnLst>
                    <a:cxn ang="T6">
                      <a:pos x="T0" y="T1"/>
                    </a:cxn>
                    <a:cxn ang="T7">
                      <a:pos x="T2" y="T3"/>
                    </a:cxn>
                    <a:cxn ang="T8">
                      <a:pos x="T4" y="T5"/>
                    </a:cxn>
                  </a:cxnLst>
                  <a:rect l="T9" t="T10" r="T11" b="T12"/>
                  <a:pathLst>
                    <a:path w="318" h="544">
                      <a:moveTo>
                        <a:pt x="0" y="544"/>
                      </a:moveTo>
                      <a:cubicBezTo>
                        <a:pt x="64" y="363"/>
                        <a:pt x="128" y="182"/>
                        <a:pt x="181" y="91"/>
                      </a:cubicBezTo>
                      <a:cubicBezTo>
                        <a:pt x="234" y="0"/>
                        <a:pt x="276" y="0"/>
                        <a:pt x="318" y="0"/>
                      </a:cubicBezTo>
                    </a:path>
                  </a:pathLst>
                </a:custGeom>
                <a:noFill/>
                <a:ln w="9525">
                  <a:solidFill>
                    <a:schemeClr val="tx1"/>
                  </a:solidFill>
                  <a:round/>
                  <a:headEnd/>
                  <a:tailEnd/>
                </a:ln>
              </p:spPr>
              <p:txBody>
                <a:bodyPr/>
                <a:lstStyle/>
                <a:p>
                  <a:endParaRPr lang="ja-JP" altLang="en-US"/>
                </a:p>
              </p:txBody>
            </p:sp>
          </p:grpSp>
        </p:grpSp>
        <p:grpSp>
          <p:nvGrpSpPr>
            <p:cNvPr id="6" name="Group 19"/>
            <p:cNvGrpSpPr>
              <a:grpSpLocks/>
            </p:cNvGrpSpPr>
            <p:nvPr/>
          </p:nvGrpSpPr>
          <p:grpSpPr bwMode="auto">
            <a:xfrm>
              <a:off x="1338" y="3022"/>
              <a:ext cx="227" cy="181"/>
              <a:chOff x="1111" y="3022"/>
              <a:chExt cx="1271" cy="1088"/>
            </a:xfrm>
          </p:grpSpPr>
          <p:grpSp>
            <p:nvGrpSpPr>
              <p:cNvPr id="7" name="Group 20"/>
              <p:cNvGrpSpPr>
                <a:grpSpLocks/>
              </p:cNvGrpSpPr>
              <p:nvPr/>
            </p:nvGrpSpPr>
            <p:grpSpPr bwMode="auto">
              <a:xfrm>
                <a:off x="1111" y="3022"/>
                <a:ext cx="636" cy="544"/>
                <a:chOff x="1111" y="3022"/>
                <a:chExt cx="636" cy="544"/>
              </a:xfrm>
            </p:grpSpPr>
            <p:sp>
              <p:nvSpPr>
                <p:cNvPr id="250900" name="Freeform 21"/>
                <p:cNvSpPr>
                  <a:spLocks/>
                </p:cNvSpPr>
                <p:nvPr/>
              </p:nvSpPr>
              <p:spPr bwMode="auto">
                <a:xfrm>
                  <a:off x="1111" y="3022"/>
                  <a:ext cx="318" cy="544"/>
                </a:xfrm>
                <a:custGeom>
                  <a:avLst/>
                  <a:gdLst>
                    <a:gd name="T0" fmla="*/ 0 w 318"/>
                    <a:gd name="T1" fmla="*/ 544 h 544"/>
                    <a:gd name="T2" fmla="*/ 181 w 318"/>
                    <a:gd name="T3" fmla="*/ 91 h 544"/>
                    <a:gd name="T4" fmla="*/ 318 w 318"/>
                    <a:gd name="T5" fmla="*/ 0 h 544"/>
                    <a:gd name="T6" fmla="*/ 0 60000 65536"/>
                    <a:gd name="T7" fmla="*/ 0 60000 65536"/>
                    <a:gd name="T8" fmla="*/ 0 60000 65536"/>
                    <a:gd name="T9" fmla="*/ 0 w 318"/>
                    <a:gd name="T10" fmla="*/ 0 h 544"/>
                    <a:gd name="T11" fmla="*/ 318 w 318"/>
                    <a:gd name="T12" fmla="*/ 544 h 544"/>
                  </a:gdLst>
                  <a:ahLst/>
                  <a:cxnLst>
                    <a:cxn ang="T6">
                      <a:pos x="T0" y="T1"/>
                    </a:cxn>
                    <a:cxn ang="T7">
                      <a:pos x="T2" y="T3"/>
                    </a:cxn>
                    <a:cxn ang="T8">
                      <a:pos x="T4" y="T5"/>
                    </a:cxn>
                  </a:cxnLst>
                  <a:rect l="T9" t="T10" r="T11" b="T12"/>
                  <a:pathLst>
                    <a:path w="318" h="544">
                      <a:moveTo>
                        <a:pt x="0" y="544"/>
                      </a:moveTo>
                      <a:cubicBezTo>
                        <a:pt x="64" y="363"/>
                        <a:pt x="128" y="182"/>
                        <a:pt x="181" y="91"/>
                      </a:cubicBezTo>
                      <a:cubicBezTo>
                        <a:pt x="234" y="0"/>
                        <a:pt x="276" y="0"/>
                        <a:pt x="318" y="0"/>
                      </a:cubicBezTo>
                    </a:path>
                  </a:pathLst>
                </a:custGeom>
                <a:noFill/>
                <a:ln w="9525">
                  <a:solidFill>
                    <a:schemeClr val="tx1"/>
                  </a:solidFill>
                  <a:round/>
                  <a:headEnd/>
                  <a:tailEnd/>
                </a:ln>
              </p:spPr>
              <p:txBody>
                <a:bodyPr/>
                <a:lstStyle/>
                <a:p>
                  <a:endParaRPr lang="ja-JP" altLang="en-US"/>
                </a:p>
              </p:txBody>
            </p:sp>
            <p:sp>
              <p:nvSpPr>
                <p:cNvPr id="250901" name="Freeform 22"/>
                <p:cNvSpPr>
                  <a:spLocks/>
                </p:cNvSpPr>
                <p:nvPr/>
              </p:nvSpPr>
              <p:spPr bwMode="auto">
                <a:xfrm flipH="1">
                  <a:off x="1429" y="3022"/>
                  <a:ext cx="318" cy="544"/>
                </a:xfrm>
                <a:custGeom>
                  <a:avLst/>
                  <a:gdLst>
                    <a:gd name="T0" fmla="*/ 0 w 318"/>
                    <a:gd name="T1" fmla="*/ 544 h 544"/>
                    <a:gd name="T2" fmla="*/ 181 w 318"/>
                    <a:gd name="T3" fmla="*/ 91 h 544"/>
                    <a:gd name="T4" fmla="*/ 318 w 318"/>
                    <a:gd name="T5" fmla="*/ 0 h 544"/>
                    <a:gd name="T6" fmla="*/ 0 60000 65536"/>
                    <a:gd name="T7" fmla="*/ 0 60000 65536"/>
                    <a:gd name="T8" fmla="*/ 0 60000 65536"/>
                    <a:gd name="T9" fmla="*/ 0 w 318"/>
                    <a:gd name="T10" fmla="*/ 0 h 544"/>
                    <a:gd name="T11" fmla="*/ 318 w 318"/>
                    <a:gd name="T12" fmla="*/ 544 h 544"/>
                  </a:gdLst>
                  <a:ahLst/>
                  <a:cxnLst>
                    <a:cxn ang="T6">
                      <a:pos x="T0" y="T1"/>
                    </a:cxn>
                    <a:cxn ang="T7">
                      <a:pos x="T2" y="T3"/>
                    </a:cxn>
                    <a:cxn ang="T8">
                      <a:pos x="T4" y="T5"/>
                    </a:cxn>
                  </a:cxnLst>
                  <a:rect l="T9" t="T10" r="T11" b="T12"/>
                  <a:pathLst>
                    <a:path w="318" h="544">
                      <a:moveTo>
                        <a:pt x="0" y="544"/>
                      </a:moveTo>
                      <a:cubicBezTo>
                        <a:pt x="64" y="363"/>
                        <a:pt x="128" y="182"/>
                        <a:pt x="181" y="91"/>
                      </a:cubicBezTo>
                      <a:cubicBezTo>
                        <a:pt x="234" y="0"/>
                        <a:pt x="276" y="0"/>
                        <a:pt x="318" y="0"/>
                      </a:cubicBezTo>
                    </a:path>
                  </a:pathLst>
                </a:custGeom>
                <a:noFill/>
                <a:ln w="9525">
                  <a:solidFill>
                    <a:schemeClr val="tx1"/>
                  </a:solidFill>
                  <a:round/>
                  <a:headEnd/>
                  <a:tailEnd/>
                </a:ln>
              </p:spPr>
              <p:txBody>
                <a:bodyPr/>
                <a:lstStyle/>
                <a:p>
                  <a:endParaRPr lang="ja-JP" altLang="en-US"/>
                </a:p>
              </p:txBody>
            </p:sp>
          </p:grpSp>
          <p:grpSp>
            <p:nvGrpSpPr>
              <p:cNvPr id="8" name="Group 23"/>
              <p:cNvGrpSpPr>
                <a:grpSpLocks/>
              </p:cNvGrpSpPr>
              <p:nvPr/>
            </p:nvGrpSpPr>
            <p:grpSpPr bwMode="auto">
              <a:xfrm flipV="1">
                <a:off x="1746" y="3566"/>
                <a:ext cx="636" cy="544"/>
                <a:chOff x="1111" y="3022"/>
                <a:chExt cx="636" cy="544"/>
              </a:xfrm>
            </p:grpSpPr>
            <p:sp>
              <p:nvSpPr>
                <p:cNvPr id="250903" name="Freeform 24"/>
                <p:cNvSpPr>
                  <a:spLocks/>
                </p:cNvSpPr>
                <p:nvPr/>
              </p:nvSpPr>
              <p:spPr bwMode="auto">
                <a:xfrm>
                  <a:off x="1111" y="3022"/>
                  <a:ext cx="318" cy="544"/>
                </a:xfrm>
                <a:custGeom>
                  <a:avLst/>
                  <a:gdLst>
                    <a:gd name="T0" fmla="*/ 0 w 318"/>
                    <a:gd name="T1" fmla="*/ 544 h 544"/>
                    <a:gd name="T2" fmla="*/ 181 w 318"/>
                    <a:gd name="T3" fmla="*/ 91 h 544"/>
                    <a:gd name="T4" fmla="*/ 318 w 318"/>
                    <a:gd name="T5" fmla="*/ 0 h 544"/>
                    <a:gd name="T6" fmla="*/ 0 60000 65536"/>
                    <a:gd name="T7" fmla="*/ 0 60000 65536"/>
                    <a:gd name="T8" fmla="*/ 0 60000 65536"/>
                    <a:gd name="T9" fmla="*/ 0 w 318"/>
                    <a:gd name="T10" fmla="*/ 0 h 544"/>
                    <a:gd name="T11" fmla="*/ 318 w 318"/>
                    <a:gd name="T12" fmla="*/ 544 h 544"/>
                  </a:gdLst>
                  <a:ahLst/>
                  <a:cxnLst>
                    <a:cxn ang="T6">
                      <a:pos x="T0" y="T1"/>
                    </a:cxn>
                    <a:cxn ang="T7">
                      <a:pos x="T2" y="T3"/>
                    </a:cxn>
                    <a:cxn ang="T8">
                      <a:pos x="T4" y="T5"/>
                    </a:cxn>
                  </a:cxnLst>
                  <a:rect l="T9" t="T10" r="T11" b="T12"/>
                  <a:pathLst>
                    <a:path w="318" h="544">
                      <a:moveTo>
                        <a:pt x="0" y="544"/>
                      </a:moveTo>
                      <a:cubicBezTo>
                        <a:pt x="64" y="363"/>
                        <a:pt x="128" y="182"/>
                        <a:pt x="181" y="91"/>
                      </a:cubicBezTo>
                      <a:cubicBezTo>
                        <a:pt x="234" y="0"/>
                        <a:pt x="276" y="0"/>
                        <a:pt x="318" y="0"/>
                      </a:cubicBezTo>
                    </a:path>
                  </a:pathLst>
                </a:custGeom>
                <a:noFill/>
                <a:ln w="9525">
                  <a:solidFill>
                    <a:schemeClr val="tx1"/>
                  </a:solidFill>
                  <a:round/>
                  <a:headEnd/>
                  <a:tailEnd/>
                </a:ln>
              </p:spPr>
              <p:txBody>
                <a:bodyPr/>
                <a:lstStyle/>
                <a:p>
                  <a:endParaRPr lang="ja-JP" altLang="en-US"/>
                </a:p>
              </p:txBody>
            </p:sp>
            <p:sp>
              <p:nvSpPr>
                <p:cNvPr id="250904" name="Freeform 25"/>
                <p:cNvSpPr>
                  <a:spLocks/>
                </p:cNvSpPr>
                <p:nvPr/>
              </p:nvSpPr>
              <p:spPr bwMode="auto">
                <a:xfrm flipH="1">
                  <a:off x="1429" y="3022"/>
                  <a:ext cx="318" cy="544"/>
                </a:xfrm>
                <a:custGeom>
                  <a:avLst/>
                  <a:gdLst>
                    <a:gd name="T0" fmla="*/ 0 w 318"/>
                    <a:gd name="T1" fmla="*/ 544 h 544"/>
                    <a:gd name="T2" fmla="*/ 181 w 318"/>
                    <a:gd name="T3" fmla="*/ 91 h 544"/>
                    <a:gd name="T4" fmla="*/ 318 w 318"/>
                    <a:gd name="T5" fmla="*/ 0 h 544"/>
                    <a:gd name="T6" fmla="*/ 0 60000 65536"/>
                    <a:gd name="T7" fmla="*/ 0 60000 65536"/>
                    <a:gd name="T8" fmla="*/ 0 60000 65536"/>
                    <a:gd name="T9" fmla="*/ 0 w 318"/>
                    <a:gd name="T10" fmla="*/ 0 h 544"/>
                    <a:gd name="T11" fmla="*/ 318 w 318"/>
                    <a:gd name="T12" fmla="*/ 544 h 544"/>
                  </a:gdLst>
                  <a:ahLst/>
                  <a:cxnLst>
                    <a:cxn ang="T6">
                      <a:pos x="T0" y="T1"/>
                    </a:cxn>
                    <a:cxn ang="T7">
                      <a:pos x="T2" y="T3"/>
                    </a:cxn>
                    <a:cxn ang="T8">
                      <a:pos x="T4" y="T5"/>
                    </a:cxn>
                  </a:cxnLst>
                  <a:rect l="T9" t="T10" r="T11" b="T12"/>
                  <a:pathLst>
                    <a:path w="318" h="544">
                      <a:moveTo>
                        <a:pt x="0" y="544"/>
                      </a:moveTo>
                      <a:cubicBezTo>
                        <a:pt x="64" y="363"/>
                        <a:pt x="128" y="182"/>
                        <a:pt x="181" y="91"/>
                      </a:cubicBezTo>
                      <a:cubicBezTo>
                        <a:pt x="234" y="0"/>
                        <a:pt x="276" y="0"/>
                        <a:pt x="318" y="0"/>
                      </a:cubicBezTo>
                    </a:path>
                  </a:pathLst>
                </a:custGeom>
                <a:noFill/>
                <a:ln w="9525">
                  <a:solidFill>
                    <a:schemeClr val="tx1"/>
                  </a:solidFill>
                  <a:round/>
                  <a:headEnd/>
                  <a:tailEnd/>
                </a:ln>
              </p:spPr>
              <p:txBody>
                <a:bodyPr/>
                <a:lstStyle/>
                <a:p>
                  <a:endParaRPr lang="ja-JP" altLang="en-US"/>
                </a:p>
              </p:txBody>
            </p:sp>
          </p:grpSp>
        </p:grpSp>
        <p:grpSp>
          <p:nvGrpSpPr>
            <p:cNvPr id="9" name="Group 26"/>
            <p:cNvGrpSpPr>
              <a:grpSpLocks/>
            </p:cNvGrpSpPr>
            <p:nvPr/>
          </p:nvGrpSpPr>
          <p:grpSpPr bwMode="auto">
            <a:xfrm>
              <a:off x="1565" y="3022"/>
              <a:ext cx="227" cy="181"/>
              <a:chOff x="1111" y="3022"/>
              <a:chExt cx="1271" cy="1088"/>
            </a:xfrm>
          </p:grpSpPr>
          <p:grpSp>
            <p:nvGrpSpPr>
              <p:cNvPr id="10" name="Group 27"/>
              <p:cNvGrpSpPr>
                <a:grpSpLocks/>
              </p:cNvGrpSpPr>
              <p:nvPr/>
            </p:nvGrpSpPr>
            <p:grpSpPr bwMode="auto">
              <a:xfrm>
                <a:off x="1111" y="3022"/>
                <a:ext cx="636" cy="544"/>
                <a:chOff x="1111" y="3022"/>
                <a:chExt cx="636" cy="544"/>
              </a:xfrm>
            </p:grpSpPr>
            <p:sp>
              <p:nvSpPr>
                <p:cNvPr id="250907" name="Freeform 28"/>
                <p:cNvSpPr>
                  <a:spLocks/>
                </p:cNvSpPr>
                <p:nvPr/>
              </p:nvSpPr>
              <p:spPr bwMode="auto">
                <a:xfrm>
                  <a:off x="1111" y="3022"/>
                  <a:ext cx="318" cy="544"/>
                </a:xfrm>
                <a:custGeom>
                  <a:avLst/>
                  <a:gdLst>
                    <a:gd name="T0" fmla="*/ 0 w 318"/>
                    <a:gd name="T1" fmla="*/ 544 h 544"/>
                    <a:gd name="T2" fmla="*/ 181 w 318"/>
                    <a:gd name="T3" fmla="*/ 91 h 544"/>
                    <a:gd name="T4" fmla="*/ 318 w 318"/>
                    <a:gd name="T5" fmla="*/ 0 h 544"/>
                    <a:gd name="T6" fmla="*/ 0 60000 65536"/>
                    <a:gd name="T7" fmla="*/ 0 60000 65536"/>
                    <a:gd name="T8" fmla="*/ 0 60000 65536"/>
                    <a:gd name="T9" fmla="*/ 0 w 318"/>
                    <a:gd name="T10" fmla="*/ 0 h 544"/>
                    <a:gd name="T11" fmla="*/ 318 w 318"/>
                    <a:gd name="T12" fmla="*/ 544 h 544"/>
                  </a:gdLst>
                  <a:ahLst/>
                  <a:cxnLst>
                    <a:cxn ang="T6">
                      <a:pos x="T0" y="T1"/>
                    </a:cxn>
                    <a:cxn ang="T7">
                      <a:pos x="T2" y="T3"/>
                    </a:cxn>
                    <a:cxn ang="T8">
                      <a:pos x="T4" y="T5"/>
                    </a:cxn>
                  </a:cxnLst>
                  <a:rect l="T9" t="T10" r="T11" b="T12"/>
                  <a:pathLst>
                    <a:path w="318" h="544">
                      <a:moveTo>
                        <a:pt x="0" y="544"/>
                      </a:moveTo>
                      <a:cubicBezTo>
                        <a:pt x="64" y="363"/>
                        <a:pt x="128" y="182"/>
                        <a:pt x="181" y="91"/>
                      </a:cubicBezTo>
                      <a:cubicBezTo>
                        <a:pt x="234" y="0"/>
                        <a:pt x="276" y="0"/>
                        <a:pt x="318" y="0"/>
                      </a:cubicBezTo>
                    </a:path>
                  </a:pathLst>
                </a:custGeom>
                <a:noFill/>
                <a:ln w="9525">
                  <a:solidFill>
                    <a:schemeClr val="tx1"/>
                  </a:solidFill>
                  <a:round/>
                  <a:headEnd/>
                  <a:tailEnd/>
                </a:ln>
              </p:spPr>
              <p:txBody>
                <a:bodyPr/>
                <a:lstStyle/>
                <a:p>
                  <a:endParaRPr lang="ja-JP" altLang="en-US"/>
                </a:p>
              </p:txBody>
            </p:sp>
            <p:sp>
              <p:nvSpPr>
                <p:cNvPr id="250908" name="Freeform 29"/>
                <p:cNvSpPr>
                  <a:spLocks/>
                </p:cNvSpPr>
                <p:nvPr/>
              </p:nvSpPr>
              <p:spPr bwMode="auto">
                <a:xfrm flipH="1">
                  <a:off x="1429" y="3022"/>
                  <a:ext cx="318" cy="544"/>
                </a:xfrm>
                <a:custGeom>
                  <a:avLst/>
                  <a:gdLst>
                    <a:gd name="T0" fmla="*/ 0 w 318"/>
                    <a:gd name="T1" fmla="*/ 544 h 544"/>
                    <a:gd name="T2" fmla="*/ 181 w 318"/>
                    <a:gd name="T3" fmla="*/ 91 h 544"/>
                    <a:gd name="T4" fmla="*/ 318 w 318"/>
                    <a:gd name="T5" fmla="*/ 0 h 544"/>
                    <a:gd name="T6" fmla="*/ 0 60000 65536"/>
                    <a:gd name="T7" fmla="*/ 0 60000 65536"/>
                    <a:gd name="T8" fmla="*/ 0 60000 65536"/>
                    <a:gd name="T9" fmla="*/ 0 w 318"/>
                    <a:gd name="T10" fmla="*/ 0 h 544"/>
                    <a:gd name="T11" fmla="*/ 318 w 318"/>
                    <a:gd name="T12" fmla="*/ 544 h 544"/>
                  </a:gdLst>
                  <a:ahLst/>
                  <a:cxnLst>
                    <a:cxn ang="T6">
                      <a:pos x="T0" y="T1"/>
                    </a:cxn>
                    <a:cxn ang="T7">
                      <a:pos x="T2" y="T3"/>
                    </a:cxn>
                    <a:cxn ang="T8">
                      <a:pos x="T4" y="T5"/>
                    </a:cxn>
                  </a:cxnLst>
                  <a:rect l="T9" t="T10" r="T11" b="T12"/>
                  <a:pathLst>
                    <a:path w="318" h="544">
                      <a:moveTo>
                        <a:pt x="0" y="544"/>
                      </a:moveTo>
                      <a:cubicBezTo>
                        <a:pt x="64" y="363"/>
                        <a:pt x="128" y="182"/>
                        <a:pt x="181" y="91"/>
                      </a:cubicBezTo>
                      <a:cubicBezTo>
                        <a:pt x="234" y="0"/>
                        <a:pt x="276" y="0"/>
                        <a:pt x="318" y="0"/>
                      </a:cubicBezTo>
                    </a:path>
                  </a:pathLst>
                </a:custGeom>
                <a:noFill/>
                <a:ln w="9525">
                  <a:solidFill>
                    <a:schemeClr val="tx1"/>
                  </a:solidFill>
                  <a:round/>
                  <a:headEnd/>
                  <a:tailEnd/>
                </a:ln>
              </p:spPr>
              <p:txBody>
                <a:bodyPr/>
                <a:lstStyle/>
                <a:p>
                  <a:endParaRPr lang="ja-JP" altLang="en-US"/>
                </a:p>
              </p:txBody>
            </p:sp>
          </p:grpSp>
          <p:grpSp>
            <p:nvGrpSpPr>
              <p:cNvPr id="11" name="Group 30"/>
              <p:cNvGrpSpPr>
                <a:grpSpLocks/>
              </p:cNvGrpSpPr>
              <p:nvPr/>
            </p:nvGrpSpPr>
            <p:grpSpPr bwMode="auto">
              <a:xfrm flipV="1">
                <a:off x="1746" y="3566"/>
                <a:ext cx="636" cy="544"/>
                <a:chOff x="1111" y="3022"/>
                <a:chExt cx="636" cy="544"/>
              </a:xfrm>
            </p:grpSpPr>
            <p:sp>
              <p:nvSpPr>
                <p:cNvPr id="250910" name="Freeform 31"/>
                <p:cNvSpPr>
                  <a:spLocks/>
                </p:cNvSpPr>
                <p:nvPr/>
              </p:nvSpPr>
              <p:spPr bwMode="auto">
                <a:xfrm>
                  <a:off x="1111" y="3022"/>
                  <a:ext cx="318" cy="544"/>
                </a:xfrm>
                <a:custGeom>
                  <a:avLst/>
                  <a:gdLst>
                    <a:gd name="T0" fmla="*/ 0 w 318"/>
                    <a:gd name="T1" fmla="*/ 544 h 544"/>
                    <a:gd name="T2" fmla="*/ 181 w 318"/>
                    <a:gd name="T3" fmla="*/ 91 h 544"/>
                    <a:gd name="T4" fmla="*/ 318 w 318"/>
                    <a:gd name="T5" fmla="*/ 0 h 544"/>
                    <a:gd name="T6" fmla="*/ 0 60000 65536"/>
                    <a:gd name="T7" fmla="*/ 0 60000 65536"/>
                    <a:gd name="T8" fmla="*/ 0 60000 65536"/>
                    <a:gd name="T9" fmla="*/ 0 w 318"/>
                    <a:gd name="T10" fmla="*/ 0 h 544"/>
                    <a:gd name="T11" fmla="*/ 318 w 318"/>
                    <a:gd name="T12" fmla="*/ 544 h 544"/>
                  </a:gdLst>
                  <a:ahLst/>
                  <a:cxnLst>
                    <a:cxn ang="T6">
                      <a:pos x="T0" y="T1"/>
                    </a:cxn>
                    <a:cxn ang="T7">
                      <a:pos x="T2" y="T3"/>
                    </a:cxn>
                    <a:cxn ang="T8">
                      <a:pos x="T4" y="T5"/>
                    </a:cxn>
                  </a:cxnLst>
                  <a:rect l="T9" t="T10" r="T11" b="T12"/>
                  <a:pathLst>
                    <a:path w="318" h="544">
                      <a:moveTo>
                        <a:pt x="0" y="544"/>
                      </a:moveTo>
                      <a:cubicBezTo>
                        <a:pt x="64" y="363"/>
                        <a:pt x="128" y="182"/>
                        <a:pt x="181" y="91"/>
                      </a:cubicBezTo>
                      <a:cubicBezTo>
                        <a:pt x="234" y="0"/>
                        <a:pt x="276" y="0"/>
                        <a:pt x="318" y="0"/>
                      </a:cubicBezTo>
                    </a:path>
                  </a:pathLst>
                </a:custGeom>
                <a:noFill/>
                <a:ln w="9525">
                  <a:solidFill>
                    <a:schemeClr val="tx1"/>
                  </a:solidFill>
                  <a:round/>
                  <a:headEnd/>
                  <a:tailEnd/>
                </a:ln>
              </p:spPr>
              <p:txBody>
                <a:bodyPr/>
                <a:lstStyle/>
                <a:p>
                  <a:endParaRPr lang="ja-JP" altLang="en-US"/>
                </a:p>
              </p:txBody>
            </p:sp>
            <p:sp>
              <p:nvSpPr>
                <p:cNvPr id="250911" name="Freeform 32"/>
                <p:cNvSpPr>
                  <a:spLocks/>
                </p:cNvSpPr>
                <p:nvPr/>
              </p:nvSpPr>
              <p:spPr bwMode="auto">
                <a:xfrm flipH="1">
                  <a:off x="1429" y="3022"/>
                  <a:ext cx="318" cy="544"/>
                </a:xfrm>
                <a:custGeom>
                  <a:avLst/>
                  <a:gdLst>
                    <a:gd name="T0" fmla="*/ 0 w 318"/>
                    <a:gd name="T1" fmla="*/ 544 h 544"/>
                    <a:gd name="T2" fmla="*/ 181 w 318"/>
                    <a:gd name="T3" fmla="*/ 91 h 544"/>
                    <a:gd name="T4" fmla="*/ 318 w 318"/>
                    <a:gd name="T5" fmla="*/ 0 h 544"/>
                    <a:gd name="T6" fmla="*/ 0 60000 65536"/>
                    <a:gd name="T7" fmla="*/ 0 60000 65536"/>
                    <a:gd name="T8" fmla="*/ 0 60000 65536"/>
                    <a:gd name="T9" fmla="*/ 0 w 318"/>
                    <a:gd name="T10" fmla="*/ 0 h 544"/>
                    <a:gd name="T11" fmla="*/ 318 w 318"/>
                    <a:gd name="T12" fmla="*/ 544 h 544"/>
                  </a:gdLst>
                  <a:ahLst/>
                  <a:cxnLst>
                    <a:cxn ang="T6">
                      <a:pos x="T0" y="T1"/>
                    </a:cxn>
                    <a:cxn ang="T7">
                      <a:pos x="T2" y="T3"/>
                    </a:cxn>
                    <a:cxn ang="T8">
                      <a:pos x="T4" y="T5"/>
                    </a:cxn>
                  </a:cxnLst>
                  <a:rect l="T9" t="T10" r="T11" b="T12"/>
                  <a:pathLst>
                    <a:path w="318" h="544">
                      <a:moveTo>
                        <a:pt x="0" y="544"/>
                      </a:moveTo>
                      <a:cubicBezTo>
                        <a:pt x="64" y="363"/>
                        <a:pt x="128" y="182"/>
                        <a:pt x="181" y="91"/>
                      </a:cubicBezTo>
                      <a:cubicBezTo>
                        <a:pt x="234" y="0"/>
                        <a:pt x="276" y="0"/>
                        <a:pt x="318" y="0"/>
                      </a:cubicBezTo>
                    </a:path>
                  </a:pathLst>
                </a:custGeom>
                <a:noFill/>
                <a:ln w="9525">
                  <a:solidFill>
                    <a:schemeClr val="tx1"/>
                  </a:solidFill>
                  <a:round/>
                  <a:headEnd/>
                  <a:tailEnd/>
                </a:ln>
              </p:spPr>
              <p:txBody>
                <a:bodyPr/>
                <a:lstStyle/>
                <a:p>
                  <a:endParaRPr lang="ja-JP" altLang="en-US"/>
                </a:p>
              </p:txBody>
            </p:sp>
          </p:grpSp>
        </p:grpSp>
      </p:grpSp>
      <p:sp>
        <p:nvSpPr>
          <p:cNvPr id="250912" name="Line 33"/>
          <p:cNvSpPr>
            <a:spLocks noChangeShapeType="1"/>
          </p:cNvSpPr>
          <p:nvPr/>
        </p:nvSpPr>
        <p:spPr bwMode="auto">
          <a:xfrm flipH="1">
            <a:off x="2124075" y="1866900"/>
            <a:ext cx="144462" cy="215900"/>
          </a:xfrm>
          <a:prstGeom prst="line">
            <a:avLst/>
          </a:prstGeom>
          <a:noFill/>
          <a:ln w="28575">
            <a:solidFill>
              <a:srgbClr val="FF0000"/>
            </a:solidFill>
            <a:round/>
            <a:headEnd/>
            <a:tailEnd type="arrow" w="med" len="med"/>
          </a:ln>
        </p:spPr>
        <p:txBody>
          <a:bodyPr/>
          <a:lstStyle/>
          <a:p>
            <a:endParaRPr lang="en-US"/>
          </a:p>
        </p:txBody>
      </p:sp>
      <p:sp>
        <p:nvSpPr>
          <p:cNvPr id="250913" name="Text Box 34"/>
          <p:cNvSpPr txBox="1">
            <a:spLocks noChangeArrowheads="1"/>
          </p:cNvSpPr>
          <p:nvPr/>
        </p:nvSpPr>
        <p:spPr bwMode="auto">
          <a:xfrm>
            <a:off x="2124075" y="858838"/>
            <a:ext cx="407987" cy="396875"/>
          </a:xfrm>
          <a:prstGeom prst="rect">
            <a:avLst/>
          </a:prstGeom>
          <a:noFill/>
          <a:ln w="9525">
            <a:noFill/>
            <a:miter lim="800000"/>
            <a:headEnd/>
            <a:tailEnd/>
          </a:ln>
        </p:spPr>
        <p:txBody>
          <a:bodyPr wrap="none">
            <a:spAutoFit/>
          </a:bodyPr>
          <a:lstStyle/>
          <a:p>
            <a:r>
              <a:rPr lang="en-US" altLang="ja-JP" sz="2000" i="1">
                <a:latin typeface="Times New Roman" pitchFamily="18" charset="0"/>
              </a:rPr>
              <a:t>l </a:t>
            </a:r>
            <a:r>
              <a:rPr lang="en-US" altLang="ja-JP" sz="2000" baseline="30000">
                <a:latin typeface="Symbol" pitchFamily="18" charset="2"/>
              </a:rPr>
              <a:t>+</a:t>
            </a:r>
          </a:p>
        </p:txBody>
      </p:sp>
      <p:sp>
        <p:nvSpPr>
          <p:cNvPr id="250914" name="Text Box 35"/>
          <p:cNvSpPr txBox="1">
            <a:spLocks noChangeArrowheads="1"/>
          </p:cNvSpPr>
          <p:nvPr/>
        </p:nvSpPr>
        <p:spPr bwMode="auto">
          <a:xfrm>
            <a:off x="3060700" y="1050925"/>
            <a:ext cx="407987" cy="396875"/>
          </a:xfrm>
          <a:prstGeom prst="rect">
            <a:avLst/>
          </a:prstGeom>
          <a:noFill/>
          <a:ln w="9525">
            <a:noFill/>
            <a:miter lim="800000"/>
            <a:headEnd/>
            <a:tailEnd/>
          </a:ln>
        </p:spPr>
        <p:txBody>
          <a:bodyPr wrap="none">
            <a:spAutoFit/>
          </a:bodyPr>
          <a:lstStyle/>
          <a:p>
            <a:r>
              <a:rPr lang="en-US" altLang="ja-JP" sz="2000" i="1">
                <a:latin typeface="Times New Roman" pitchFamily="18" charset="0"/>
              </a:rPr>
              <a:t>l </a:t>
            </a:r>
            <a:r>
              <a:rPr lang="en-US" altLang="ja-JP" sz="2000" baseline="30000">
                <a:latin typeface="Symbol" pitchFamily="18" charset="2"/>
              </a:rPr>
              <a:t>-</a:t>
            </a:r>
          </a:p>
        </p:txBody>
      </p:sp>
      <p:sp>
        <p:nvSpPr>
          <p:cNvPr id="250915" name="Text Box 36"/>
          <p:cNvSpPr txBox="1">
            <a:spLocks noChangeArrowheads="1"/>
          </p:cNvSpPr>
          <p:nvPr/>
        </p:nvSpPr>
        <p:spPr bwMode="auto">
          <a:xfrm>
            <a:off x="3924300" y="1001713"/>
            <a:ext cx="3594100" cy="701675"/>
          </a:xfrm>
          <a:prstGeom prst="rect">
            <a:avLst/>
          </a:prstGeom>
          <a:noFill/>
          <a:ln w="9525">
            <a:noFill/>
            <a:miter lim="800000"/>
            <a:headEnd/>
            <a:tailEnd/>
          </a:ln>
        </p:spPr>
        <p:txBody>
          <a:bodyPr wrap="none">
            <a:spAutoFit/>
          </a:bodyPr>
          <a:lstStyle/>
          <a:p>
            <a:r>
              <a:rPr lang="en-US" altLang="ja-JP" sz="2000"/>
              <a:t>: Probe the flavor changing </a:t>
            </a:r>
          </a:p>
          <a:p>
            <a:r>
              <a:rPr lang="en-US" altLang="ja-JP" sz="2000"/>
              <a:t>  process with the “EW probe”.</a:t>
            </a:r>
          </a:p>
        </p:txBody>
      </p:sp>
      <p:sp>
        <p:nvSpPr>
          <p:cNvPr id="250916" name="Line 37"/>
          <p:cNvSpPr>
            <a:spLocks noChangeShapeType="1"/>
          </p:cNvSpPr>
          <p:nvPr/>
        </p:nvSpPr>
        <p:spPr bwMode="auto">
          <a:xfrm>
            <a:off x="1116012" y="2370138"/>
            <a:ext cx="287338" cy="0"/>
          </a:xfrm>
          <a:prstGeom prst="line">
            <a:avLst/>
          </a:prstGeom>
          <a:noFill/>
          <a:ln w="19050">
            <a:solidFill>
              <a:schemeClr val="tx1"/>
            </a:solidFill>
            <a:round/>
            <a:headEnd/>
            <a:tailEnd type="arrow" w="med" len="med"/>
          </a:ln>
        </p:spPr>
        <p:txBody>
          <a:bodyPr/>
          <a:lstStyle/>
          <a:p>
            <a:endParaRPr lang="en-US"/>
          </a:p>
        </p:txBody>
      </p:sp>
      <p:sp>
        <p:nvSpPr>
          <p:cNvPr id="250917" name="Line 38"/>
          <p:cNvSpPr>
            <a:spLocks noChangeShapeType="1"/>
          </p:cNvSpPr>
          <p:nvPr/>
        </p:nvSpPr>
        <p:spPr bwMode="auto">
          <a:xfrm>
            <a:off x="2555875" y="2370138"/>
            <a:ext cx="287337" cy="0"/>
          </a:xfrm>
          <a:prstGeom prst="line">
            <a:avLst/>
          </a:prstGeom>
          <a:noFill/>
          <a:ln w="19050">
            <a:solidFill>
              <a:schemeClr val="tx1"/>
            </a:solidFill>
            <a:round/>
            <a:headEnd/>
            <a:tailEnd type="arrow" w="med" len="med"/>
          </a:ln>
        </p:spPr>
        <p:txBody>
          <a:bodyPr/>
          <a:lstStyle/>
          <a:p>
            <a:endParaRPr lang="en-US"/>
          </a:p>
        </p:txBody>
      </p:sp>
      <p:sp>
        <p:nvSpPr>
          <p:cNvPr id="250918" name="Text Box 41"/>
          <p:cNvSpPr txBox="1">
            <a:spLocks noChangeArrowheads="1"/>
          </p:cNvSpPr>
          <p:nvPr/>
        </p:nvSpPr>
        <p:spPr bwMode="auto">
          <a:xfrm>
            <a:off x="2413000" y="1506538"/>
            <a:ext cx="615950" cy="366712"/>
          </a:xfrm>
          <a:prstGeom prst="rect">
            <a:avLst/>
          </a:prstGeom>
          <a:noFill/>
          <a:ln w="9525">
            <a:noFill/>
            <a:miter lim="800000"/>
            <a:headEnd/>
            <a:tailEnd/>
          </a:ln>
        </p:spPr>
        <p:txBody>
          <a:bodyPr wrap="none">
            <a:spAutoFit/>
          </a:bodyPr>
          <a:lstStyle/>
          <a:p>
            <a:r>
              <a:rPr lang="en-US" altLang="ja-JP" sz="1800">
                <a:latin typeface="Symbol" pitchFamily="18" charset="2"/>
              </a:rPr>
              <a:t>g</a:t>
            </a:r>
            <a:r>
              <a:rPr lang="en-US" altLang="ja-JP" sz="1800"/>
              <a:t>, </a:t>
            </a:r>
            <a:r>
              <a:rPr lang="en-US" altLang="ja-JP" sz="1800" i="1">
                <a:latin typeface="Times New Roman" pitchFamily="18" charset="0"/>
              </a:rPr>
              <a:t>Z</a:t>
            </a:r>
            <a:r>
              <a:rPr lang="en-US" altLang="ja-JP" sz="1800" baseline="30000"/>
              <a:t>0</a:t>
            </a:r>
          </a:p>
        </p:txBody>
      </p:sp>
      <p:sp>
        <p:nvSpPr>
          <p:cNvPr id="250920" name="Text Box 43"/>
          <p:cNvSpPr txBox="1">
            <a:spLocks noChangeArrowheads="1"/>
          </p:cNvSpPr>
          <p:nvPr/>
        </p:nvSpPr>
        <p:spPr bwMode="auto">
          <a:xfrm>
            <a:off x="3924300" y="1866900"/>
            <a:ext cx="4802187" cy="581025"/>
          </a:xfrm>
          <a:prstGeom prst="rect">
            <a:avLst/>
          </a:prstGeom>
          <a:solidFill>
            <a:srgbClr val="008000"/>
          </a:solidFill>
          <a:ln w="9525">
            <a:noFill/>
            <a:miter lim="800000"/>
            <a:headEnd/>
            <a:tailEnd/>
          </a:ln>
        </p:spPr>
        <p:txBody>
          <a:bodyPr wrap="none">
            <a:spAutoFit/>
          </a:bodyPr>
          <a:lstStyle/>
          <a:p>
            <a:r>
              <a:rPr lang="en-US" altLang="ja-JP" sz="1600">
                <a:solidFill>
                  <a:schemeClr val="bg1"/>
                </a:solidFill>
              </a:rPr>
              <a:t>This measurement is especially sensitive to new </a:t>
            </a:r>
          </a:p>
          <a:p>
            <a:r>
              <a:rPr lang="en-US" altLang="ja-JP" sz="1600">
                <a:solidFill>
                  <a:schemeClr val="bg1"/>
                </a:solidFill>
              </a:rPr>
              <a:t>physics such as SUSY, heavy Higgs and extra dim.</a:t>
            </a:r>
          </a:p>
        </p:txBody>
      </p:sp>
      <p:sp>
        <p:nvSpPr>
          <p:cNvPr id="250934" name="Rectangle 54"/>
          <p:cNvSpPr>
            <a:spLocks noGrp="1" noChangeArrowheads="1"/>
          </p:cNvSpPr>
          <p:nvPr>
            <p:ph type="title"/>
          </p:nvPr>
        </p:nvSpPr>
        <p:spPr>
          <a:xfrm>
            <a:off x="468313" y="0"/>
            <a:ext cx="8229600" cy="1009650"/>
          </a:xfrm>
          <a:noFill/>
          <a:ln/>
        </p:spPr>
        <p:txBody>
          <a:bodyPr/>
          <a:lstStyle/>
          <a:p>
            <a:r>
              <a:rPr lang="en-US" altLang="zh-TW" sz="3200" b="1" u="sng"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altLang="ja-JP" sz="3200" b="1" u="sng"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Probing </a:t>
            </a:r>
            <a:r>
              <a:rPr lang="en-US" altLang="zh-TW" sz="3200" b="1" i="1" u="sng"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rPr>
              <a:t>b</a:t>
            </a:r>
            <a:r>
              <a:rPr lang="en-US" altLang="zh-TW" sz="3200" b="1" u="sng"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altLang="zh-TW" sz="3200" b="1" i="1" u="sng"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rPr>
              <a:t>s</a:t>
            </a:r>
            <a:r>
              <a:rPr lang="en-US" altLang="ja-JP" sz="3200" b="1" i="1" u="sng"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rPr>
              <a:t> </a:t>
            </a:r>
            <a:r>
              <a:rPr lang="en-US" altLang="ja-JP" sz="3200" b="1" u="sng"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transition with</a:t>
            </a:r>
            <a:r>
              <a:rPr lang="en-US" altLang="ja-JP" sz="3200" b="1" i="1" u="sng"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rPr>
              <a:t> </a:t>
            </a:r>
            <a:r>
              <a:rPr lang="en-US" altLang="zh-TW" sz="3200" b="1" i="1" u="sng"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rPr>
              <a:t>l</a:t>
            </a:r>
            <a:r>
              <a:rPr lang="en-US" altLang="ja-JP" sz="3200" b="1" i="1" u="sng" baseline="30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rPr>
              <a:t> </a:t>
            </a:r>
            <a:r>
              <a:rPr lang="en-US" altLang="zh-TW" sz="3200" b="1" u="sng" baseline="30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Symbol" pitchFamily="18" charset="2"/>
              </a:rPr>
              <a:t>+</a:t>
            </a:r>
            <a:r>
              <a:rPr lang="en-US" altLang="ja-JP" sz="3200" b="1" u="sng" baseline="30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Symbol" pitchFamily="18" charset="2"/>
              </a:rPr>
              <a:t> </a:t>
            </a:r>
            <a:r>
              <a:rPr lang="en-US" altLang="zh-TW" sz="3200" b="1" i="1" u="sng"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rPr>
              <a:t>l</a:t>
            </a:r>
            <a:r>
              <a:rPr lang="en-US" altLang="ja-JP" sz="3200" b="1" i="1" u="sng" baseline="30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rPr>
              <a:t> </a:t>
            </a:r>
            <a:r>
              <a:rPr lang="en-US" altLang="zh-TW" sz="3200" b="1" u="sng" baseline="30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Symbol" pitchFamily="18" charset="2"/>
              </a:rPr>
              <a:t>-</a:t>
            </a:r>
            <a:r>
              <a:rPr lang="en-US" altLang="zh-TW" sz="3200" b="1" u="sng"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p>
        </p:txBody>
      </p:sp>
      <p:graphicFrame>
        <p:nvGraphicFramePr>
          <p:cNvPr id="250935" name="Object 3"/>
          <p:cNvGraphicFramePr>
            <a:graphicFrameLocks noChangeAspect="1"/>
          </p:cNvGraphicFramePr>
          <p:nvPr/>
        </p:nvGraphicFramePr>
        <p:xfrm>
          <a:off x="0" y="0"/>
          <a:ext cx="914400" cy="198438"/>
        </p:xfrm>
        <a:graphic>
          <a:graphicData uri="http://schemas.openxmlformats.org/presentationml/2006/ole">
            <p:oleObj spid="_x0000_s588802" name="Equation" r:id="rId3" imgW="914400" imgH="198720" progId="">
              <p:embed/>
            </p:oleObj>
          </a:graphicData>
        </a:graphic>
      </p:graphicFrame>
      <p:pic>
        <p:nvPicPr>
          <p:cNvPr id="56" name="Picture 2"/>
          <p:cNvPicPr>
            <a:picLocks noChangeAspect="1" noChangeArrowheads="1"/>
          </p:cNvPicPr>
          <p:nvPr/>
        </p:nvPicPr>
        <p:blipFill>
          <a:blip r:embed="rId4"/>
          <a:srcRect/>
          <a:stretch>
            <a:fillRect/>
          </a:stretch>
        </p:blipFill>
        <p:spPr bwMode="auto">
          <a:xfrm>
            <a:off x="762000" y="3429000"/>
            <a:ext cx="2814050" cy="1638300"/>
          </a:xfrm>
          <a:prstGeom prst="rect">
            <a:avLst/>
          </a:prstGeom>
          <a:noFill/>
          <a:ln w="9525">
            <a:noFill/>
            <a:miter lim="800000"/>
            <a:headEnd/>
            <a:tailEnd/>
          </a:ln>
        </p:spPr>
      </p:pic>
      <p:pic>
        <p:nvPicPr>
          <p:cNvPr id="58" name="Picture 4"/>
          <p:cNvPicPr>
            <a:picLocks noChangeAspect="1" noChangeArrowheads="1"/>
          </p:cNvPicPr>
          <p:nvPr/>
        </p:nvPicPr>
        <p:blipFill>
          <a:blip r:embed="rId5"/>
          <a:srcRect/>
          <a:stretch>
            <a:fillRect/>
          </a:stretch>
        </p:blipFill>
        <p:spPr bwMode="auto">
          <a:xfrm>
            <a:off x="723900" y="5030787"/>
            <a:ext cx="2857500" cy="1571468"/>
          </a:xfrm>
          <a:prstGeom prst="rect">
            <a:avLst/>
          </a:prstGeom>
          <a:noFill/>
        </p:spPr>
      </p:pic>
      <p:pic>
        <p:nvPicPr>
          <p:cNvPr id="59" name="Picture 5"/>
          <p:cNvPicPr>
            <a:picLocks noChangeAspect="1" noChangeArrowheads="1"/>
          </p:cNvPicPr>
          <p:nvPr/>
        </p:nvPicPr>
        <p:blipFill>
          <a:blip r:embed="rId6"/>
          <a:srcRect/>
          <a:stretch>
            <a:fillRect/>
          </a:stretch>
        </p:blipFill>
        <p:spPr bwMode="auto">
          <a:xfrm>
            <a:off x="2452654" y="6603863"/>
            <a:ext cx="976257" cy="254137"/>
          </a:xfrm>
          <a:prstGeom prst="rect">
            <a:avLst/>
          </a:prstGeom>
          <a:noFill/>
        </p:spPr>
      </p:pic>
      <p:pic>
        <p:nvPicPr>
          <p:cNvPr id="60" name="Picture 6"/>
          <p:cNvPicPr>
            <a:picLocks noChangeAspect="1" noChangeArrowheads="1"/>
          </p:cNvPicPr>
          <p:nvPr/>
        </p:nvPicPr>
        <p:blipFill>
          <a:blip r:embed="rId7"/>
          <a:srcRect/>
          <a:stretch>
            <a:fillRect/>
          </a:stretch>
        </p:blipFill>
        <p:spPr bwMode="auto">
          <a:xfrm>
            <a:off x="3009900" y="3543300"/>
            <a:ext cx="358775" cy="276225"/>
          </a:xfrm>
          <a:prstGeom prst="rect">
            <a:avLst/>
          </a:prstGeom>
          <a:noFill/>
        </p:spPr>
      </p:pic>
      <p:pic>
        <p:nvPicPr>
          <p:cNvPr id="61" name="Picture 7" descr="BABARTM"/>
          <p:cNvPicPr>
            <a:picLocks noChangeAspect="1" noChangeArrowheads="1"/>
          </p:cNvPicPr>
          <p:nvPr/>
        </p:nvPicPr>
        <p:blipFill>
          <a:blip r:embed="rId8"/>
          <a:srcRect/>
          <a:stretch>
            <a:fillRect/>
          </a:stretch>
        </p:blipFill>
        <p:spPr bwMode="auto">
          <a:xfrm>
            <a:off x="1295400" y="5181600"/>
            <a:ext cx="366713" cy="503237"/>
          </a:xfrm>
          <a:prstGeom prst="rect">
            <a:avLst/>
          </a:prstGeom>
          <a:noFill/>
        </p:spPr>
      </p:pic>
      <p:pic>
        <p:nvPicPr>
          <p:cNvPr id="64" name="Picture 18"/>
          <p:cNvPicPr>
            <a:picLocks noChangeAspect="1" noChangeArrowheads="1"/>
          </p:cNvPicPr>
          <p:nvPr/>
        </p:nvPicPr>
        <p:blipFill>
          <a:blip r:embed="rId9"/>
          <a:srcRect t="69987" r="11789"/>
          <a:stretch>
            <a:fillRect/>
          </a:stretch>
        </p:blipFill>
        <p:spPr bwMode="auto">
          <a:xfrm>
            <a:off x="4637858" y="3924300"/>
            <a:ext cx="4445299" cy="2087448"/>
          </a:xfrm>
          <a:prstGeom prst="rect">
            <a:avLst/>
          </a:prstGeom>
          <a:noFill/>
          <a:ln w="9525">
            <a:noFill/>
            <a:miter lim="800000"/>
            <a:headEnd/>
            <a:tailEnd/>
          </a:ln>
        </p:spPr>
      </p:pic>
      <p:sp>
        <p:nvSpPr>
          <p:cNvPr id="65" name="正方形/長方形 18"/>
          <p:cNvSpPr>
            <a:spLocks noChangeArrowheads="1"/>
          </p:cNvSpPr>
          <p:nvPr/>
        </p:nvSpPr>
        <p:spPr bwMode="auto">
          <a:xfrm rot="16200000">
            <a:off x="4485344" y="4154855"/>
            <a:ext cx="401731" cy="304621"/>
          </a:xfrm>
          <a:prstGeom prst="rect">
            <a:avLst/>
          </a:prstGeom>
          <a:noFill/>
          <a:ln w="9525">
            <a:noFill/>
            <a:miter lim="800000"/>
            <a:headEnd/>
            <a:tailEnd/>
          </a:ln>
        </p:spPr>
        <p:txBody>
          <a:bodyPr wrap="none">
            <a:spAutoFit/>
          </a:bodyPr>
          <a:lstStyle/>
          <a:p>
            <a:r>
              <a:rPr lang="en-US" altLang="ja-JP" sz="2000">
                <a:solidFill>
                  <a:srgbClr val="000000"/>
                </a:solidFill>
                <a:latin typeface="Arial" charset="0"/>
                <a:cs typeface="Arial" charset="0"/>
              </a:rPr>
              <a:t>A</a:t>
            </a:r>
            <a:r>
              <a:rPr lang="en-US" altLang="ja-JP" sz="2000" baseline="-25000">
                <a:solidFill>
                  <a:srgbClr val="000000"/>
                </a:solidFill>
                <a:latin typeface="Arial" charset="0"/>
                <a:cs typeface="Arial" charset="0"/>
              </a:rPr>
              <a:t>FB</a:t>
            </a:r>
            <a:endParaRPr lang="ja-JP" altLang="en-US" sz="2000" baseline="-25000">
              <a:solidFill>
                <a:srgbClr val="000000"/>
              </a:solidFill>
            </a:endParaRPr>
          </a:p>
        </p:txBody>
      </p:sp>
      <p:sp>
        <p:nvSpPr>
          <p:cNvPr id="66" name="正方形/長方形 19"/>
          <p:cNvSpPr>
            <a:spLocks noChangeArrowheads="1"/>
          </p:cNvSpPr>
          <p:nvPr/>
        </p:nvSpPr>
        <p:spPr bwMode="auto">
          <a:xfrm>
            <a:off x="6602180" y="5946273"/>
            <a:ext cx="1137493" cy="279658"/>
          </a:xfrm>
          <a:prstGeom prst="rect">
            <a:avLst/>
          </a:prstGeom>
          <a:noFill/>
          <a:ln w="9525">
            <a:noFill/>
            <a:miter lim="800000"/>
            <a:headEnd/>
            <a:tailEnd/>
          </a:ln>
        </p:spPr>
        <p:txBody>
          <a:bodyPr wrap="none">
            <a:spAutoFit/>
          </a:bodyPr>
          <a:lstStyle/>
          <a:p>
            <a:r>
              <a:rPr lang="en-US" altLang="ja-JP" sz="2000">
                <a:solidFill>
                  <a:srgbClr val="000000"/>
                </a:solidFill>
                <a:latin typeface="Arial" charset="0"/>
                <a:cs typeface="Arial" charset="0"/>
              </a:rPr>
              <a:t>q</a:t>
            </a:r>
            <a:r>
              <a:rPr lang="en-US" altLang="ja-JP" sz="2000" baseline="30000">
                <a:solidFill>
                  <a:srgbClr val="000000"/>
                </a:solidFill>
                <a:latin typeface="Arial" charset="0"/>
                <a:cs typeface="Arial" charset="0"/>
              </a:rPr>
              <a:t>2</a:t>
            </a:r>
            <a:r>
              <a:rPr lang="en-US" altLang="ja-JP" sz="2000">
                <a:solidFill>
                  <a:srgbClr val="000000"/>
                </a:solidFill>
                <a:latin typeface="Arial" charset="0"/>
                <a:cs typeface="Arial" charset="0"/>
              </a:rPr>
              <a:t>(GeV</a:t>
            </a:r>
            <a:r>
              <a:rPr lang="en-US" altLang="ja-JP" sz="2000" baseline="30000">
                <a:solidFill>
                  <a:srgbClr val="000000"/>
                </a:solidFill>
                <a:latin typeface="Arial" charset="0"/>
                <a:cs typeface="Arial" charset="0"/>
              </a:rPr>
              <a:t>2</a:t>
            </a:r>
            <a:r>
              <a:rPr lang="en-US" altLang="ja-JP" sz="2000">
                <a:solidFill>
                  <a:srgbClr val="000000"/>
                </a:solidFill>
                <a:latin typeface="Arial" charset="0"/>
                <a:cs typeface="Arial" charset="0"/>
              </a:rPr>
              <a:t>/c</a:t>
            </a:r>
            <a:r>
              <a:rPr lang="en-US" altLang="ja-JP" sz="2000" baseline="30000">
                <a:solidFill>
                  <a:srgbClr val="000000"/>
                </a:solidFill>
                <a:latin typeface="Arial" charset="0"/>
                <a:cs typeface="Arial" charset="0"/>
              </a:rPr>
              <a:t>2</a:t>
            </a:r>
            <a:r>
              <a:rPr lang="en-US" altLang="ja-JP" sz="2000">
                <a:solidFill>
                  <a:srgbClr val="000000"/>
                </a:solidFill>
                <a:latin typeface="Arial" charset="0"/>
                <a:cs typeface="Arial" charset="0"/>
              </a:rPr>
              <a:t>)</a:t>
            </a:r>
            <a:endParaRPr lang="ja-JP" altLang="en-US" sz="2000" baseline="-25000">
              <a:solidFill>
                <a:srgbClr val="000000"/>
              </a:solidFill>
            </a:endParaRPr>
          </a:p>
        </p:txBody>
      </p:sp>
      <p:sp>
        <p:nvSpPr>
          <p:cNvPr id="67" name="テキスト ボックス 66"/>
          <p:cNvSpPr txBox="1"/>
          <p:nvPr/>
        </p:nvSpPr>
        <p:spPr>
          <a:xfrm>
            <a:off x="6210300" y="5181600"/>
            <a:ext cx="2736647" cy="584775"/>
          </a:xfrm>
          <a:prstGeom prst="rect">
            <a:avLst/>
          </a:prstGeom>
          <a:noFill/>
        </p:spPr>
        <p:txBody>
          <a:bodyPr wrap="none" rtlCol="0">
            <a:spAutoFit/>
          </a:bodyPr>
          <a:lstStyle/>
          <a:p>
            <a:r>
              <a:rPr kumimoji="1" lang="en-US" altLang="ja-JP" sz="3200" dirty="0" smtClean="0">
                <a:solidFill>
                  <a:srgbClr val="3333CC"/>
                </a:solidFill>
              </a:rPr>
              <a:t>MC with 50ab</a:t>
            </a:r>
            <a:r>
              <a:rPr kumimoji="1" lang="en-US" altLang="ja-JP" sz="3200" baseline="30000" dirty="0" smtClean="0">
                <a:solidFill>
                  <a:srgbClr val="3333CC"/>
                </a:solidFill>
              </a:rPr>
              <a:t>-1</a:t>
            </a:r>
          </a:p>
        </p:txBody>
      </p:sp>
      <p:sp>
        <p:nvSpPr>
          <p:cNvPr id="68" name="右矢印 67"/>
          <p:cNvSpPr/>
          <p:nvPr/>
        </p:nvSpPr>
        <p:spPr>
          <a:xfrm>
            <a:off x="3810000" y="4800600"/>
            <a:ext cx="723900" cy="495300"/>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grpSp>
        <p:nvGrpSpPr>
          <p:cNvPr id="69" name="Group 130"/>
          <p:cNvGrpSpPr>
            <a:grpSpLocks/>
          </p:cNvGrpSpPr>
          <p:nvPr/>
        </p:nvGrpSpPr>
        <p:grpSpPr bwMode="auto">
          <a:xfrm>
            <a:off x="5486400" y="2552700"/>
            <a:ext cx="1972621" cy="1431510"/>
            <a:chOff x="3307" y="2750"/>
            <a:chExt cx="2024" cy="1470"/>
          </a:xfrm>
        </p:grpSpPr>
        <p:sp>
          <p:nvSpPr>
            <p:cNvPr id="70" name="Line 131"/>
            <p:cNvSpPr>
              <a:spLocks noChangeShapeType="1"/>
            </p:cNvSpPr>
            <p:nvPr/>
          </p:nvSpPr>
          <p:spPr bwMode="auto">
            <a:xfrm>
              <a:off x="4286" y="3431"/>
              <a:ext cx="726" cy="181"/>
            </a:xfrm>
            <a:prstGeom prst="line">
              <a:avLst/>
            </a:prstGeom>
            <a:noFill/>
            <a:ln w="57150">
              <a:solidFill>
                <a:srgbClr val="008000"/>
              </a:solidFill>
              <a:round/>
              <a:headEnd/>
              <a:tailEnd type="triangle" w="med" len="med"/>
            </a:ln>
          </p:spPr>
          <p:txBody>
            <a:bodyPr/>
            <a:lstStyle/>
            <a:p>
              <a:endParaRPr lang="ja-JP" altLang="en-US"/>
            </a:p>
          </p:txBody>
        </p:sp>
        <p:sp>
          <p:nvSpPr>
            <p:cNvPr id="71" name="Line 132"/>
            <p:cNvSpPr>
              <a:spLocks noChangeShapeType="1"/>
            </p:cNvSpPr>
            <p:nvPr/>
          </p:nvSpPr>
          <p:spPr bwMode="auto">
            <a:xfrm>
              <a:off x="3560" y="3249"/>
              <a:ext cx="726" cy="181"/>
            </a:xfrm>
            <a:prstGeom prst="line">
              <a:avLst/>
            </a:prstGeom>
            <a:noFill/>
            <a:ln w="57150">
              <a:solidFill>
                <a:srgbClr val="FF0000"/>
              </a:solidFill>
              <a:round/>
              <a:headEnd/>
              <a:tailEnd type="triangle" w="med" len="med"/>
            </a:ln>
          </p:spPr>
          <p:txBody>
            <a:bodyPr/>
            <a:lstStyle/>
            <a:p>
              <a:endParaRPr lang="ja-JP" altLang="en-US"/>
            </a:p>
          </p:txBody>
        </p:sp>
        <p:sp>
          <p:nvSpPr>
            <p:cNvPr id="72" name="Text Box 133"/>
            <p:cNvSpPr txBox="1">
              <a:spLocks noChangeArrowheads="1"/>
            </p:cNvSpPr>
            <p:nvPr/>
          </p:nvSpPr>
          <p:spPr bwMode="auto">
            <a:xfrm>
              <a:off x="3307" y="3125"/>
              <a:ext cx="305" cy="332"/>
            </a:xfrm>
            <a:prstGeom prst="rect">
              <a:avLst/>
            </a:prstGeom>
            <a:noFill/>
            <a:ln w="9525">
              <a:noFill/>
              <a:miter lim="800000"/>
              <a:headEnd/>
              <a:tailEnd/>
            </a:ln>
          </p:spPr>
          <p:txBody>
            <a:bodyPr wrap="none">
              <a:spAutoFit/>
            </a:bodyPr>
            <a:lstStyle/>
            <a:p>
              <a:r>
                <a:rPr lang="en-US" altLang="ja-JP" b="1" i="1" dirty="0">
                  <a:solidFill>
                    <a:srgbClr val="FF0000"/>
                  </a:solidFill>
                  <a:latin typeface="Times New Roman" pitchFamily="18" charset="0"/>
                </a:rPr>
                <a:t>B</a:t>
              </a:r>
            </a:p>
          </p:txBody>
        </p:sp>
        <p:sp>
          <p:nvSpPr>
            <p:cNvPr id="73" name="Text Box 134"/>
            <p:cNvSpPr txBox="1">
              <a:spLocks noChangeArrowheads="1"/>
            </p:cNvSpPr>
            <p:nvPr/>
          </p:nvSpPr>
          <p:spPr bwMode="auto">
            <a:xfrm>
              <a:off x="4957" y="3522"/>
              <a:ext cx="374" cy="332"/>
            </a:xfrm>
            <a:prstGeom prst="rect">
              <a:avLst/>
            </a:prstGeom>
            <a:noFill/>
            <a:ln w="9525">
              <a:noFill/>
              <a:miter lim="800000"/>
              <a:headEnd/>
              <a:tailEnd/>
            </a:ln>
          </p:spPr>
          <p:txBody>
            <a:bodyPr wrap="none">
              <a:spAutoFit/>
            </a:bodyPr>
            <a:lstStyle/>
            <a:p>
              <a:r>
                <a:rPr lang="en-US" altLang="ja-JP" b="1" i="1">
                  <a:solidFill>
                    <a:srgbClr val="00FF00"/>
                  </a:solidFill>
                  <a:latin typeface="Times New Roman" pitchFamily="18" charset="0"/>
                </a:rPr>
                <a:t>K</a:t>
              </a:r>
              <a:r>
                <a:rPr lang="en-US" altLang="ja-JP" b="1" i="1" baseline="30000">
                  <a:solidFill>
                    <a:srgbClr val="00FF00"/>
                  </a:solidFill>
                  <a:latin typeface="Times New Roman" pitchFamily="18" charset="0"/>
                </a:rPr>
                <a:t>*</a:t>
              </a:r>
            </a:p>
          </p:txBody>
        </p:sp>
        <p:sp>
          <p:nvSpPr>
            <p:cNvPr id="74" name="Line 135"/>
            <p:cNvSpPr>
              <a:spLocks noChangeShapeType="1"/>
            </p:cNvSpPr>
            <p:nvPr/>
          </p:nvSpPr>
          <p:spPr bwMode="auto">
            <a:xfrm flipV="1">
              <a:off x="4286" y="2932"/>
              <a:ext cx="635" cy="499"/>
            </a:xfrm>
            <a:prstGeom prst="line">
              <a:avLst/>
            </a:prstGeom>
            <a:noFill/>
            <a:ln w="57150">
              <a:solidFill>
                <a:srgbClr val="FF6600"/>
              </a:solidFill>
              <a:round/>
              <a:headEnd/>
              <a:tailEnd type="triangle" w="med" len="med"/>
            </a:ln>
          </p:spPr>
          <p:txBody>
            <a:bodyPr/>
            <a:lstStyle/>
            <a:p>
              <a:endParaRPr lang="ja-JP" altLang="en-US"/>
            </a:p>
          </p:txBody>
        </p:sp>
        <p:sp>
          <p:nvSpPr>
            <p:cNvPr id="75" name="Line 136"/>
            <p:cNvSpPr>
              <a:spLocks noChangeShapeType="1"/>
            </p:cNvSpPr>
            <p:nvPr/>
          </p:nvSpPr>
          <p:spPr bwMode="auto">
            <a:xfrm flipV="1">
              <a:off x="3651" y="3431"/>
              <a:ext cx="635" cy="499"/>
            </a:xfrm>
            <a:prstGeom prst="line">
              <a:avLst/>
            </a:prstGeom>
            <a:noFill/>
            <a:ln w="57150">
              <a:solidFill>
                <a:srgbClr val="0000FF"/>
              </a:solidFill>
              <a:round/>
              <a:headEnd type="triangle" w="med" len="med"/>
              <a:tailEnd/>
            </a:ln>
          </p:spPr>
          <p:txBody>
            <a:bodyPr/>
            <a:lstStyle/>
            <a:p>
              <a:endParaRPr lang="ja-JP" altLang="en-US"/>
            </a:p>
          </p:txBody>
        </p:sp>
        <p:sp>
          <p:nvSpPr>
            <p:cNvPr id="76" name="Text Box 137"/>
            <p:cNvSpPr txBox="1">
              <a:spLocks noChangeArrowheads="1"/>
            </p:cNvSpPr>
            <p:nvPr/>
          </p:nvSpPr>
          <p:spPr bwMode="auto">
            <a:xfrm>
              <a:off x="4957" y="2750"/>
              <a:ext cx="342" cy="335"/>
            </a:xfrm>
            <a:prstGeom prst="rect">
              <a:avLst/>
            </a:prstGeom>
            <a:noFill/>
            <a:ln w="9525">
              <a:noFill/>
              <a:miter lim="800000"/>
              <a:headEnd/>
              <a:tailEnd/>
            </a:ln>
          </p:spPr>
          <p:txBody>
            <a:bodyPr wrap="none">
              <a:spAutoFit/>
            </a:bodyPr>
            <a:lstStyle/>
            <a:p>
              <a:r>
                <a:rPr lang="en-US" altLang="ja-JP" b="1" i="1" dirty="0" smtClean="0">
                  <a:solidFill>
                    <a:srgbClr val="FF6600"/>
                  </a:solidFill>
                  <a:latin typeface="HGS行書体" pitchFamily="66" charset="-128"/>
                  <a:ea typeface="HGS行書体" pitchFamily="66" charset="-128"/>
                </a:rPr>
                <a:t>L</a:t>
              </a:r>
              <a:r>
                <a:rPr lang="en-US" altLang="ja-JP" b="1" i="1" baseline="30000" dirty="0" smtClean="0">
                  <a:solidFill>
                    <a:srgbClr val="FF6600"/>
                  </a:solidFill>
                  <a:latin typeface="HGS行書体" pitchFamily="66" charset="-128"/>
                  <a:ea typeface="HGS行書体" pitchFamily="66" charset="-128"/>
                </a:rPr>
                <a:t>-</a:t>
              </a:r>
              <a:endParaRPr lang="en-US" altLang="ja-JP" b="1" i="1" baseline="30000" dirty="0">
                <a:solidFill>
                  <a:srgbClr val="FF6600"/>
                </a:solidFill>
                <a:latin typeface="Symbol" pitchFamily="18" charset="2"/>
                <a:ea typeface="HGS行書体" pitchFamily="66" charset="-128"/>
              </a:endParaRPr>
            </a:p>
          </p:txBody>
        </p:sp>
        <p:sp>
          <p:nvSpPr>
            <p:cNvPr id="77" name="Text Box 138"/>
            <p:cNvSpPr txBox="1">
              <a:spLocks noChangeArrowheads="1"/>
            </p:cNvSpPr>
            <p:nvPr/>
          </p:nvSpPr>
          <p:spPr bwMode="auto">
            <a:xfrm>
              <a:off x="3424" y="3885"/>
              <a:ext cx="353" cy="335"/>
            </a:xfrm>
            <a:prstGeom prst="rect">
              <a:avLst/>
            </a:prstGeom>
            <a:noFill/>
            <a:ln w="9525">
              <a:noFill/>
              <a:miter lim="800000"/>
              <a:headEnd/>
              <a:tailEnd/>
            </a:ln>
          </p:spPr>
          <p:txBody>
            <a:bodyPr wrap="none">
              <a:spAutoFit/>
            </a:bodyPr>
            <a:lstStyle/>
            <a:p>
              <a:r>
                <a:rPr lang="en-US" altLang="ja-JP" b="1" i="1" dirty="0" smtClean="0">
                  <a:solidFill>
                    <a:srgbClr val="0000FF"/>
                  </a:solidFill>
                  <a:latin typeface="HGS行書体" pitchFamily="66" charset="-128"/>
                  <a:ea typeface="HGS行書体" pitchFamily="66" charset="-128"/>
                </a:rPr>
                <a:t>L</a:t>
              </a:r>
              <a:r>
                <a:rPr lang="en-US" altLang="ja-JP" b="1" i="1" baseline="30000" dirty="0" smtClean="0">
                  <a:solidFill>
                    <a:srgbClr val="0000FF"/>
                  </a:solidFill>
                  <a:latin typeface="Symbol" pitchFamily="18" charset="2"/>
                  <a:ea typeface="HGS行書体" pitchFamily="66" charset="-128"/>
                </a:rPr>
                <a:t>+</a:t>
              </a:r>
              <a:endParaRPr lang="en-US" altLang="ja-JP" b="1" i="1" baseline="30000" dirty="0">
                <a:solidFill>
                  <a:srgbClr val="0000FF"/>
                </a:solidFill>
                <a:latin typeface="Symbol" pitchFamily="18" charset="2"/>
                <a:ea typeface="HGS行書体" pitchFamily="66" charset="-128"/>
              </a:endParaRPr>
            </a:p>
          </p:txBody>
        </p:sp>
        <p:sp>
          <p:nvSpPr>
            <p:cNvPr id="78" name="Arc 139"/>
            <p:cNvSpPr>
              <a:spLocks/>
            </p:cNvSpPr>
            <p:nvPr/>
          </p:nvSpPr>
          <p:spPr bwMode="auto">
            <a:xfrm rot="3362053">
              <a:off x="4390" y="3277"/>
              <a:ext cx="226" cy="273"/>
            </a:xfrm>
            <a:custGeom>
              <a:avLst/>
              <a:gdLst>
                <a:gd name="T0" fmla="*/ 0 w 17937"/>
                <a:gd name="T1" fmla="*/ 0 h 21600"/>
                <a:gd name="T2" fmla="*/ 3 w 17937"/>
                <a:gd name="T3" fmla="*/ 2 h 21600"/>
                <a:gd name="T4" fmla="*/ 0 w 17937"/>
                <a:gd name="T5" fmla="*/ 3 h 21600"/>
                <a:gd name="T6" fmla="*/ 0 60000 65536"/>
                <a:gd name="T7" fmla="*/ 0 60000 65536"/>
                <a:gd name="T8" fmla="*/ 0 60000 65536"/>
                <a:gd name="T9" fmla="*/ 0 w 17937"/>
                <a:gd name="T10" fmla="*/ 0 h 21600"/>
                <a:gd name="T11" fmla="*/ 17937 w 17937"/>
                <a:gd name="T12" fmla="*/ 21600 h 21600"/>
              </a:gdLst>
              <a:ahLst/>
              <a:cxnLst>
                <a:cxn ang="T6">
                  <a:pos x="T0" y="T1"/>
                </a:cxn>
                <a:cxn ang="T7">
                  <a:pos x="T2" y="T3"/>
                </a:cxn>
                <a:cxn ang="T8">
                  <a:pos x="T4" y="T5"/>
                </a:cxn>
              </a:cxnLst>
              <a:rect l="T9" t="T10" r="T11" b="T12"/>
              <a:pathLst>
                <a:path w="17937" h="21600" fill="none" extrusionOk="0">
                  <a:moveTo>
                    <a:pt x="1" y="0"/>
                  </a:moveTo>
                  <a:cubicBezTo>
                    <a:pt x="7200" y="0"/>
                    <a:pt x="13926" y="3587"/>
                    <a:pt x="17937" y="9565"/>
                  </a:cubicBezTo>
                </a:path>
                <a:path w="17937" h="21600" stroke="0" extrusionOk="0">
                  <a:moveTo>
                    <a:pt x="1" y="0"/>
                  </a:moveTo>
                  <a:cubicBezTo>
                    <a:pt x="7200" y="0"/>
                    <a:pt x="13926" y="3587"/>
                    <a:pt x="17937" y="9565"/>
                  </a:cubicBezTo>
                  <a:lnTo>
                    <a:pt x="0" y="21600"/>
                  </a:lnTo>
                  <a:close/>
                </a:path>
              </a:pathLst>
            </a:custGeom>
            <a:noFill/>
            <a:ln w="28575">
              <a:solidFill>
                <a:schemeClr val="tx1"/>
              </a:solidFill>
              <a:round/>
              <a:headEnd/>
              <a:tailEnd/>
            </a:ln>
          </p:spPr>
          <p:txBody>
            <a:bodyPr wrap="none" anchor="ctr"/>
            <a:lstStyle/>
            <a:p>
              <a:endParaRPr lang="ja-JP" altLang="en-US"/>
            </a:p>
          </p:txBody>
        </p:sp>
        <p:sp>
          <p:nvSpPr>
            <p:cNvPr id="79" name="Text Box 140"/>
            <p:cNvSpPr txBox="1">
              <a:spLocks noChangeArrowheads="1"/>
            </p:cNvSpPr>
            <p:nvPr/>
          </p:nvSpPr>
          <p:spPr bwMode="auto">
            <a:xfrm>
              <a:off x="4557" y="3164"/>
              <a:ext cx="275" cy="332"/>
            </a:xfrm>
            <a:prstGeom prst="rect">
              <a:avLst/>
            </a:prstGeom>
            <a:noFill/>
            <a:ln w="9525">
              <a:noFill/>
              <a:miter lim="800000"/>
              <a:headEnd/>
              <a:tailEnd/>
            </a:ln>
          </p:spPr>
          <p:txBody>
            <a:bodyPr wrap="none">
              <a:spAutoFit/>
            </a:bodyPr>
            <a:lstStyle/>
            <a:p>
              <a:r>
                <a:rPr lang="en-US" altLang="ja-JP" b="1" i="1" dirty="0">
                  <a:latin typeface="Symbol" pitchFamily="18" charset="2"/>
                </a:rPr>
                <a:t>q</a:t>
              </a:r>
            </a:p>
          </p:txBody>
        </p:sp>
      </p:grpSp>
      <p:sp>
        <p:nvSpPr>
          <p:cNvPr id="250919" name="Text Box 42"/>
          <p:cNvSpPr txBox="1">
            <a:spLocks noChangeArrowheads="1"/>
          </p:cNvSpPr>
          <p:nvPr/>
        </p:nvSpPr>
        <p:spPr bwMode="auto">
          <a:xfrm>
            <a:off x="457200" y="2819400"/>
            <a:ext cx="3505200" cy="581025"/>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p>
            <a:r>
              <a:rPr lang="en-US" altLang="ja-JP" sz="1600" dirty="0"/>
              <a:t>The F/B asymmetry is a consequence </a:t>
            </a:r>
          </a:p>
          <a:p>
            <a:r>
              <a:rPr lang="en-US" altLang="ja-JP" sz="1600" dirty="0"/>
              <a:t>of </a:t>
            </a:r>
            <a:r>
              <a:rPr lang="en-US" altLang="ja-JP" sz="1600" dirty="0">
                <a:latin typeface="Symbol" pitchFamily="18" charset="2"/>
              </a:rPr>
              <a:t>g</a:t>
            </a:r>
            <a:r>
              <a:rPr lang="en-US" altLang="ja-JP" sz="1600" dirty="0"/>
              <a:t>-</a:t>
            </a:r>
            <a:r>
              <a:rPr lang="en-US" altLang="ja-JP" sz="1600" i="1" dirty="0">
                <a:latin typeface="Times New Roman" pitchFamily="18" charset="0"/>
              </a:rPr>
              <a:t>Z</a:t>
            </a:r>
            <a:r>
              <a:rPr lang="en-US" altLang="ja-JP" sz="1600" baseline="30000" dirty="0">
                <a:latin typeface="Times New Roman" pitchFamily="18" charset="0"/>
              </a:rPr>
              <a:t>0</a:t>
            </a:r>
            <a:r>
              <a:rPr lang="en-US" altLang="ja-JP" sz="1600" dirty="0"/>
              <a:t> interference.</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2932" name="Object 3"/>
          <p:cNvGraphicFramePr>
            <a:graphicFrameLocks noChangeAspect="1"/>
          </p:cNvGraphicFramePr>
          <p:nvPr/>
        </p:nvGraphicFramePr>
        <p:xfrm>
          <a:off x="0" y="0"/>
          <a:ext cx="914400" cy="198438"/>
        </p:xfrm>
        <a:graphic>
          <a:graphicData uri="http://schemas.openxmlformats.org/presentationml/2006/ole">
            <p:oleObj spid="_x0000_s35842" name="Equation" r:id="rId4" imgW="914400" imgH="198720" progId="">
              <p:embed/>
            </p:oleObj>
          </a:graphicData>
        </a:graphic>
      </p:graphicFrame>
      <p:sp>
        <p:nvSpPr>
          <p:cNvPr id="252933" name="Rectangle 4"/>
          <p:cNvSpPr>
            <a:spLocks noGrp="1" noChangeArrowheads="1"/>
          </p:cNvSpPr>
          <p:nvPr>
            <p:ph type="title" idx="4294967295"/>
          </p:nvPr>
        </p:nvSpPr>
        <p:spPr>
          <a:xfrm>
            <a:off x="457200" y="114300"/>
            <a:ext cx="8229600" cy="633412"/>
          </a:xfrm>
        </p:spPr>
        <p:txBody>
          <a:bodyPr>
            <a:noAutofit/>
          </a:bodyPr>
          <a:lstStyle/>
          <a:p>
            <a:pPr eaLnBrk="1" hangingPunct="1"/>
            <a:r>
              <a:rPr lang="en-US" altLang="ja-JP" sz="3600" b="1" i="1" u="sng"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H</a:t>
            </a:r>
            <a:r>
              <a:rPr lang="en-US" altLang="ja-JP" sz="3600" b="1" u="sng" baseline="3000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r>
              <a:rPr lang="en-US" altLang="ja-JP" sz="3600" b="1" u="sng"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search</a:t>
            </a:r>
            <a:r>
              <a:rPr lang="en-US" altLang="ja-JP" sz="3600" b="1" u="sng" baseline="30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altLang="ja-JP" sz="3600" b="1" u="sng"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in</a:t>
            </a:r>
            <a:r>
              <a:rPr lang="en-US" altLang="ja-JP" sz="3600" b="1" u="sng" baseline="30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altLang="ja-JP" sz="3600" b="1" i="1" u="sng"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B</a:t>
            </a:r>
            <a:r>
              <a:rPr lang="en-US" altLang="ja-JP" sz="3600" b="1" u="sng"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to </a:t>
            </a:r>
            <a:r>
              <a:rPr lang="en-US" altLang="ja-JP" sz="3600" b="1" u="sng"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Symbol" pitchFamily="18" charset="2"/>
              </a:rPr>
              <a:t>t</a:t>
            </a:r>
            <a:r>
              <a:rPr lang="en-US" altLang="ja-JP" sz="3600" b="1" u="sng"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decays</a:t>
            </a:r>
            <a:endParaRPr lang="en-US" altLang="ja-JP" sz="3600" b="1" u="sng"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Symbol" pitchFamily="18" charset="2"/>
            </a:endParaRPr>
          </a:p>
        </p:txBody>
      </p:sp>
      <p:grpSp>
        <p:nvGrpSpPr>
          <p:cNvPr id="2" name="Group 7"/>
          <p:cNvGrpSpPr>
            <a:grpSpLocks/>
          </p:cNvGrpSpPr>
          <p:nvPr/>
        </p:nvGrpSpPr>
        <p:grpSpPr bwMode="auto">
          <a:xfrm>
            <a:off x="0" y="981075"/>
            <a:ext cx="2578100" cy="1417638"/>
            <a:chOff x="68" y="1117"/>
            <a:chExt cx="1624" cy="893"/>
          </a:xfrm>
        </p:grpSpPr>
        <p:graphicFrame>
          <p:nvGraphicFramePr>
            <p:cNvPr id="252936" name="Object 9"/>
            <p:cNvGraphicFramePr>
              <a:graphicFrameLocks noChangeAspect="1"/>
            </p:cNvGraphicFramePr>
            <p:nvPr/>
          </p:nvGraphicFramePr>
          <p:xfrm>
            <a:off x="242" y="1117"/>
            <a:ext cx="844" cy="143"/>
          </p:xfrm>
          <a:graphic>
            <a:graphicData uri="http://schemas.openxmlformats.org/presentationml/2006/ole">
              <p:oleObj spid="_x0000_s35843" name="Equation" r:id="rId5" imgW="1193760" imgH="228600" progId="">
                <p:embed/>
              </p:oleObj>
            </a:graphicData>
          </a:graphic>
        </p:graphicFrame>
        <p:sp>
          <p:nvSpPr>
            <p:cNvPr id="252937" name="Line 10"/>
            <p:cNvSpPr>
              <a:spLocks noChangeShapeType="1"/>
            </p:cNvSpPr>
            <p:nvPr/>
          </p:nvSpPr>
          <p:spPr bwMode="auto">
            <a:xfrm flipV="1">
              <a:off x="353" y="1611"/>
              <a:ext cx="271" cy="238"/>
            </a:xfrm>
            <a:prstGeom prst="line">
              <a:avLst/>
            </a:prstGeom>
            <a:noFill/>
            <a:ln w="28575">
              <a:solidFill>
                <a:srgbClr val="008000"/>
              </a:solidFill>
              <a:round/>
              <a:headEnd/>
              <a:tailEnd/>
            </a:ln>
          </p:spPr>
          <p:txBody>
            <a:bodyPr/>
            <a:lstStyle/>
            <a:p>
              <a:endParaRPr lang="en-US"/>
            </a:p>
          </p:txBody>
        </p:sp>
        <p:sp>
          <p:nvSpPr>
            <p:cNvPr id="252938" name="Line 11"/>
            <p:cNvSpPr>
              <a:spLocks noChangeShapeType="1"/>
            </p:cNvSpPr>
            <p:nvPr/>
          </p:nvSpPr>
          <p:spPr bwMode="auto">
            <a:xfrm flipH="1" flipV="1">
              <a:off x="353" y="1374"/>
              <a:ext cx="271" cy="237"/>
            </a:xfrm>
            <a:prstGeom prst="line">
              <a:avLst/>
            </a:prstGeom>
            <a:noFill/>
            <a:ln w="28575">
              <a:solidFill>
                <a:srgbClr val="008000"/>
              </a:solidFill>
              <a:round/>
              <a:headEnd/>
              <a:tailEnd/>
            </a:ln>
          </p:spPr>
          <p:txBody>
            <a:bodyPr/>
            <a:lstStyle/>
            <a:p>
              <a:endParaRPr lang="en-US"/>
            </a:p>
          </p:txBody>
        </p:sp>
        <p:sp>
          <p:nvSpPr>
            <p:cNvPr id="252939" name="Line 12"/>
            <p:cNvSpPr>
              <a:spLocks noChangeShapeType="1"/>
            </p:cNvSpPr>
            <p:nvPr/>
          </p:nvSpPr>
          <p:spPr bwMode="auto">
            <a:xfrm>
              <a:off x="624" y="1611"/>
              <a:ext cx="507" cy="0"/>
            </a:xfrm>
            <a:prstGeom prst="line">
              <a:avLst/>
            </a:prstGeom>
            <a:noFill/>
            <a:ln w="28575">
              <a:solidFill>
                <a:srgbClr val="008000"/>
              </a:solidFill>
              <a:prstDash val="dash"/>
              <a:round/>
              <a:headEnd/>
              <a:tailEnd/>
            </a:ln>
          </p:spPr>
          <p:txBody>
            <a:bodyPr/>
            <a:lstStyle/>
            <a:p>
              <a:endParaRPr lang="en-US"/>
            </a:p>
          </p:txBody>
        </p:sp>
        <p:sp>
          <p:nvSpPr>
            <p:cNvPr id="252940" name="Line 13"/>
            <p:cNvSpPr>
              <a:spLocks noChangeShapeType="1"/>
            </p:cNvSpPr>
            <p:nvPr/>
          </p:nvSpPr>
          <p:spPr bwMode="auto">
            <a:xfrm flipV="1">
              <a:off x="1131" y="1374"/>
              <a:ext cx="272" cy="237"/>
            </a:xfrm>
            <a:prstGeom prst="line">
              <a:avLst/>
            </a:prstGeom>
            <a:noFill/>
            <a:ln w="28575">
              <a:solidFill>
                <a:srgbClr val="008000"/>
              </a:solidFill>
              <a:round/>
              <a:headEnd/>
              <a:tailEnd/>
            </a:ln>
          </p:spPr>
          <p:txBody>
            <a:bodyPr/>
            <a:lstStyle/>
            <a:p>
              <a:endParaRPr lang="en-US"/>
            </a:p>
          </p:txBody>
        </p:sp>
        <p:sp>
          <p:nvSpPr>
            <p:cNvPr id="252941" name="Line 14"/>
            <p:cNvSpPr>
              <a:spLocks noChangeShapeType="1"/>
            </p:cNvSpPr>
            <p:nvPr/>
          </p:nvSpPr>
          <p:spPr bwMode="auto">
            <a:xfrm>
              <a:off x="1131" y="1611"/>
              <a:ext cx="272" cy="238"/>
            </a:xfrm>
            <a:prstGeom prst="line">
              <a:avLst/>
            </a:prstGeom>
            <a:noFill/>
            <a:ln w="28575">
              <a:solidFill>
                <a:srgbClr val="008000"/>
              </a:solidFill>
              <a:round/>
              <a:headEnd/>
              <a:tailEnd/>
            </a:ln>
          </p:spPr>
          <p:txBody>
            <a:bodyPr/>
            <a:lstStyle/>
            <a:p>
              <a:endParaRPr lang="en-US"/>
            </a:p>
          </p:txBody>
        </p:sp>
        <p:sp>
          <p:nvSpPr>
            <p:cNvPr id="252942" name="Line 15"/>
            <p:cNvSpPr>
              <a:spLocks noChangeShapeType="1"/>
            </p:cNvSpPr>
            <p:nvPr/>
          </p:nvSpPr>
          <p:spPr bwMode="auto">
            <a:xfrm flipV="1">
              <a:off x="353" y="1699"/>
              <a:ext cx="170" cy="150"/>
            </a:xfrm>
            <a:prstGeom prst="line">
              <a:avLst/>
            </a:prstGeom>
            <a:noFill/>
            <a:ln w="28575">
              <a:solidFill>
                <a:srgbClr val="008000"/>
              </a:solidFill>
              <a:round/>
              <a:headEnd/>
              <a:tailEnd type="triangle" w="med" len="med"/>
            </a:ln>
          </p:spPr>
          <p:txBody>
            <a:bodyPr/>
            <a:lstStyle/>
            <a:p>
              <a:endParaRPr lang="en-US"/>
            </a:p>
          </p:txBody>
        </p:sp>
        <p:sp>
          <p:nvSpPr>
            <p:cNvPr id="252943" name="Line 16"/>
            <p:cNvSpPr>
              <a:spLocks noChangeShapeType="1"/>
            </p:cNvSpPr>
            <p:nvPr/>
          </p:nvSpPr>
          <p:spPr bwMode="auto">
            <a:xfrm flipH="1" flipV="1">
              <a:off x="454" y="1463"/>
              <a:ext cx="170" cy="148"/>
            </a:xfrm>
            <a:prstGeom prst="line">
              <a:avLst/>
            </a:prstGeom>
            <a:noFill/>
            <a:ln w="28575">
              <a:solidFill>
                <a:srgbClr val="008000"/>
              </a:solidFill>
              <a:round/>
              <a:headEnd/>
              <a:tailEnd type="triangle" w="med" len="med"/>
            </a:ln>
          </p:spPr>
          <p:txBody>
            <a:bodyPr/>
            <a:lstStyle/>
            <a:p>
              <a:endParaRPr lang="en-US"/>
            </a:p>
          </p:txBody>
        </p:sp>
        <p:sp>
          <p:nvSpPr>
            <p:cNvPr id="252944" name="Line 17"/>
            <p:cNvSpPr>
              <a:spLocks noChangeShapeType="1"/>
            </p:cNvSpPr>
            <p:nvPr/>
          </p:nvSpPr>
          <p:spPr bwMode="auto">
            <a:xfrm flipV="1">
              <a:off x="1131" y="1463"/>
              <a:ext cx="169" cy="148"/>
            </a:xfrm>
            <a:prstGeom prst="line">
              <a:avLst/>
            </a:prstGeom>
            <a:noFill/>
            <a:ln w="28575">
              <a:solidFill>
                <a:srgbClr val="008000"/>
              </a:solidFill>
              <a:round/>
              <a:headEnd/>
              <a:tailEnd type="triangle" w="med" len="med"/>
            </a:ln>
          </p:spPr>
          <p:txBody>
            <a:bodyPr/>
            <a:lstStyle/>
            <a:p>
              <a:endParaRPr lang="en-US"/>
            </a:p>
          </p:txBody>
        </p:sp>
        <p:sp>
          <p:nvSpPr>
            <p:cNvPr id="252945" name="Line 18"/>
            <p:cNvSpPr>
              <a:spLocks noChangeShapeType="1"/>
            </p:cNvSpPr>
            <p:nvPr/>
          </p:nvSpPr>
          <p:spPr bwMode="auto">
            <a:xfrm flipH="1" flipV="1">
              <a:off x="1233" y="1699"/>
              <a:ext cx="170" cy="150"/>
            </a:xfrm>
            <a:prstGeom prst="line">
              <a:avLst/>
            </a:prstGeom>
            <a:noFill/>
            <a:ln w="28575">
              <a:solidFill>
                <a:srgbClr val="008000"/>
              </a:solidFill>
              <a:round/>
              <a:headEnd/>
              <a:tailEnd type="triangle" w="med" len="med"/>
            </a:ln>
          </p:spPr>
          <p:txBody>
            <a:bodyPr/>
            <a:lstStyle/>
            <a:p>
              <a:endParaRPr lang="en-US"/>
            </a:p>
          </p:txBody>
        </p:sp>
        <p:graphicFrame>
          <p:nvGraphicFramePr>
            <p:cNvPr id="252946" name="Object 19"/>
            <p:cNvGraphicFramePr>
              <a:graphicFrameLocks noChangeAspect="1"/>
            </p:cNvGraphicFramePr>
            <p:nvPr/>
          </p:nvGraphicFramePr>
          <p:xfrm>
            <a:off x="213" y="1305"/>
            <a:ext cx="117" cy="149"/>
          </p:xfrm>
          <a:graphic>
            <a:graphicData uri="http://schemas.openxmlformats.org/presentationml/2006/ole">
              <p:oleObj spid="_x0000_s35844" name="Equation" r:id="rId6" imgW="139680" imgH="203040" progId="">
                <p:embed/>
              </p:oleObj>
            </a:graphicData>
          </a:graphic>
        </p:graphicFrame>
        <p:graphicFrame>
          <p:nvGraphicFramePr>
            <p:cNvPr id="252947" name="Object 20"/>
            <p:cNvGraphicFramePr>
              <a:graphicFrameLocks noChangeAspect="1"/>
            </p:cNvGraphicFramePr>
            <p:nvPr/>
          </p:nvGraphicFramePr>
          <p:xfrm>
            <a:off x="218" y="1762"/>
            <a:ext cx="106" cy="102"/>
          </p:xfrm>
          <a:graphic>
            <a:graphicData uri="http://schemas.openxmlformats.org/presentationml/2006/ole">
              <p:oleObj spid="_x0000_s35845" name="Equation" r:id="rId7" imgW="126720" imgH="139680" progId="">
                <p:embed/>
              </p:oleObj>
            </a:graphicData>
          </a:graphic>
        </p:graphicFrame>
        <p:sp>
          <p:nvSpPr>
            <p:cNvPr id="252948" name="Text Box 21"/>
            <p:cNvSpPr txBox="1">
              <a:spLocks noChangeArrowheads="1"/>
            </p:cNvSpPr>
            <p:nvPr/>
          </p:nvSpPr>
          <p:spPr bwMode="auto">
            <a:xfrm>
              <a:off x="573" y="1612"/>
              <a:ext cx="540" cy="250"/>
            </a:xfrm>
            <a:prstGeom prst="rect">
              <a:avLst/>
            </a:prstGeom>
            <a:noFill/>
            <a:ln w="19050">
              <a:noFill/>
              <a:miter lim="800000"/>
              <a:headEnd/>
              <a:tailEnd/>
            </a:ln>
          </p:spPr>
          <p:txBody>
            <a:bodyPr wrap="none">
              <a:spAutoFit/>
            </a:bodyPr>
            <a:lstStyle/>
            <a:p>
              <a:pPr eaLnBrk="0" hangingPunct="0"/>
              <a:r>
                <a:rPr lang="en-US" altLang="ja-JP" sz="2000" b="1" i="1">
                  <a:solidFill>
                    <a:srgbClr val="FF0000"/>
                  </a:solidFill>
                  <a:latin typeface="Times New Roman" pitchFamily="18" charset="0"/>
                </a:rPr>
                <a:t>H</a:t>
              </a:r>
              <a:r>
                <a:rPr lang="en-US" altLang="ja-JP" sz="2000" b="1" baseline="30000">
                  <a:solidFill>
                    <a:srgbClr val="FF0000"/>
                  </a:solidFill>
                  <a:latin typeface="Symbol" pitchFamily="18" charset="2"/>
                </a:rPr>
                <a:t>+</a:t>
              </a:r>
              <a:r>
                <a:rPr lang="en-US" altLang="ja-JP" sz="2000">
                  <a:latin typeface="Times New Roman" pitchFamily="18" charset="0"/>
                </a:rPr>
                <a:t>/</a:t>
              </a:r>
              <a:r>
                <a:rPr lang="en-US" altLang="ja-JP" sz="2000" b="1" i="1">
                  <a:latin typeface="Times New Roman" pitchFamily="18" charset="0"/>
                </a:rPr>
                <a:t>W</a:t>
              </a:r>
              <a:r>
                <a:rPr lang="en-US" altLang="ja-JP" sz="2000" b="1" baseline="30000">
                  <a:latin typeface="Symbol" pitchFamily="18" charset="2"/>
                </a:rPr>
                <a:t>+</a:t>
              </a:r>
            </a:p>
          </p:txBody>
        </p:sp>
        <p:sp>
          <p:nvSpPr>
            <p:cNvPr id="252949" name="Oval 22"/>
            <p:cNvSpPr>
              <a:spLocks noChangeArrowheads="1"/>
            </p:cNvSpPr>
            <p:nvPr/>
          </p:nvSpPr>
          <p:spPr bwMode="auto">
            <a:xfrm>
              <a:off x="590" y="1580"/>
              <a:ext cx="66" cy="55"/>
            </a:xfrm>
            <a:prstGeom prst="ellipse">
              <a:avLst/>
            </a:prstGeom>
            <a:solidFill>
              <a:schemeClr val="accent2"/>
            </a:solidFill>
            <a:ln w="19050">
              <a:solidFill>
                <a:schemeClr val="accent2"/>
              </a:solidFill>
              <a:round/>
              <a:headEnd/>
              <a:tailEnd/>
            </a:ln>
          </p:spPr>
          <p:txBody>
            <a:bodyPr wrap="none" anchor="ctr"/>
            <a:lstStyle/>
            <a:p>
              <a:endParaRPr lang="ja-JP" altLang="en-US"/>
            </a:p>
          </p:txBody>
        </p:sp>
        <p:sp>
          <p:nvSpPr>
            <p:cNvPr id="252950" name="Oval 23"/>
            <p:cNvSpPr>
              <a:spLocks noChangeArrowheads="1"/>
            </p:cNvSpPr>
            <p:nvPr/>
          </p:nvSpPr>
          <p:spPr bwMode="auto">
            <a:xfrm>
              <a:off x="1098" y="1580"/>
              <a:ext cx="46" cy="39"/>
            </a:xfrm>
            <a:prstGeom prst="ellipse">
              <a:avLst/>
            </a:prstGeom>
            <a:solidFill>
              <a:srgbClr val="FF6600"/>
            </a:solidFill>
            <a:ln w="28575">
              <a:solidFill>
                <a:srgbClr val="FF6600"/>
              </a:solidFill>
              <a:round/>
              <a:headEnd/>
              <a:tailEnd/>
            </a:ln>
          </p:spPr>
          <p:txBody>
            <a:bodyPr wrap="none" anchor="ctr"/>
            <a:lstStyle/>
            <a:p>
              <a:endParaRPr lang="ja-JP" altLang="en-US"/>
            </a:p>
          </p:txBody>
        </p:sp>
        <p:sp>
          <p:nvSpPr>
            <p:cNvPr id="252951" name="Line 24"/>
            <p:cNvSpPr>
              <a:spLocks noChangeShapeType="1"/>
            </p:cNvSpPr>
            <p:nvPr/>
          </p:nvSpPr>
          <p:spPr bwMode="auto">
            <a:xfrm>
              <a:off x="579" y="1273"/>
              <a:ext cx="38" cy="311"/>
            </a:xfrm>
            <a:prstGeom prst="line">
              <a:avLst/>
            </a:prstGeom>
            <a:noFill/>
            <a:ln w="9525">
              <a:solidFill>
                <a:schemeClr val="tx1"/>
              </a:solidFill>
              <a:prstDash val="dash"/>
              <a:round/>
              <a:headEnd/>
              <a:tailEnd type="triangle" w="med" len="med"/>
            </a:ln>
          </p:spPr>
          <p:txBody>
            <a:bodyPr/>
            <a:lstStyle/>
            <a:p>
              <a:endParaRPr lang="en-US"/>
            </a:p>
          </p:txBody>
        </p:sp>
        <p:graphicFrame>
          <p:nvGraphicFramePr>
            <p:cNvPr id="252952" name="Object 25"/>
            <p:cNvGraphicFramePr>
              <a:graphicFrameLocks noChangeAspect="1"/>
            </p:cNvGraphicFramePr>
            <p:nvPr/>
          </p:nvGraphicFramePr>
          <p:xfrm>
            <a:off x="951" y="1232"/>
            <a:ext cx="412" cy="146"/>
          </p:xfrm>
          <a:graphic>
            <a:graphicData uri="http://schemas.openxmlformats.org/presentationml/2006/ole">
              <p:oleObj spid="_x0000_s35846" name="Equation" r:id="rId8" imgW="558720" imgH="228600" progId="">
                <p:embed/>
              </p:oleObj>
            </a:graphicData>
          </a:graphic>
        </p:graphicFrame>
        <p:sp>
          <p:nvSpPr>
            <p:cNvPr id="252953" name="Line 26"/>
            <p:cNvSpPr>
              <a:spLocks noChangeShapeType="1"/>
            </p:cNvSpPr>
            <p:nvPr/>
          </p:nvSpPr>
          <p:spPr bwMode="auto">
            <a:xfrm flipH="1">
              <a:off x="1105" y="1372"/>
              <a:ext cx="14" cy="189"/>
            </a:xfrm>
            <a:prstGeom prst="line">
              <a:avLst/>
            </a:prstGeom>
            <a:noFill/>
            <a:ln w="9525">
              <a:solidFill>
                <a:schemeClr val="tx1"/>
              </a:solidFill>
              <a:prstDash val="dash"/>
              <a:round/>
              <a:headEnd/>
              <a:tailEnd type="triangle" w="med" len="med"/>
            </a:ln>
          </p:spPr>
          <p:txBody>
            <a:bodyPr/>
            <a:lstStyle/>
            <a:p>
              <a:endParaRPr lang="en-US"/>
            </a:p>
          </p:txBody>
        </p:sp>
        <p:sp>
          <p:nvSpPr>
            <p:cNvPr id="252954" name="Text Box 27"/>
            <p:cNvSpPr txBox="1">
              <a:spLocks noChangeArrowheads="1"/>
            </p:cNvSpPr>
            <p:nvPr/>
          </p:nvSpPr>
          <p:spPr bwMode="auto">
            <a:xfrm>
              <a:off x="1368" y="1761"/>
              <a:ext cx="324" cy="249"/>
            </a:xfrm>
            <a:prstGeom prst="rect">
              <a:avLst/>
            </a:prstGeom>
            <a:noFill/>
            <a:ln w="28575">
              <a:noFill/>
              <a:miter lim="800000"/>
              <a:headEnd/>
              <a:tailEnd/>
            </a:ln>
          </p:spPr>
          <p:txBody>
            <a:bodyPr>
              <a:spAutoFit/>
            </a:bodyPr>
            <a:lstStyle/>
            <a:p>
              <a:pPr eaLnBrk="0" hangingPunct="0"/>
              <a:r>
                <a:rPr lang="en-US" altLang="ja-JP" sz="2000" i="1">
                  <a:latin typeface="Symbol" pitchFamily="18" charset="2"/>
                </a:rPr>
                <a:t>t</a:t>
              </a:r>
              <a:r>
                <a:rPr lang="en-US" altLang="ja-JP" sz="2000" i="1" baseline="30000">
                  <a:latin typeface="Symbol" pitchFamily="18" charset="2"/>
                </a:rPr>
                <a:t> </a:t>
              </a:r>
              <a:r>
                <a:rPr lang="en-US" altLang="ja-JP" sz="2000" baseline="30000">
                  <a:latin typeface="Symbol" pitchFamily="18" charset="2"/>
                </a:rPr>
                <a:t>+</a:t>
              </a:r>
            </a:p>
          </p:txBody>
        </p:sp>
        <p:sp>
          <p:nvSpPr>
            <p:cNvPr id="252955" name="Text Box 28"/>
            <p:cNvSpPr txBox="1">
              <a:spLocks noChangeArrowheads="1"/>
            </p:cNvSpPr>
            <p:nvPr/>
          </p:nvSpPr>
          <p:spPr bwMode="auto">
            <a:xfrm>
              <a:off x="68" y="1480"/>
              <a:ext cx="201" cy="211"/>
            </a:xfrm>
            <a:prstGeom prst="rect">
              <a:avLst/>
            </a:prstGeom>
            <a:noFill/>
            <a:ln w="9525">
              <a:noFill/>
              <a:miter lim="800000"/>
              <a:headEnd/>
              <a:tailEnd/>
            </a:ln>
          </p:spPr>
          <p:txBody>
            <a:bodyPr wrap="none">
              <a:spAutoFit/>
            </a:bodyPr>
            <a:lstStyle/>
            <a:p>
              <a:r>
                <a:rPr lang="en-US" altLang="ja-JP" sz="1600" i="1">
                  <a:latin typeface="Lucida Grande" charset="0"/>
                  <a:ea typeface="Osaka" charset="-128"/>
                </a:rPr>
                <a:t>B</a:t>
              </a:r>
            </a:p>
          </p:txBody>
        </p:sp>
        <p:sp>
          <p:nvSpPr>
            <p:cNvPr id="252956" name="Text Box 29"/>
            <p:cNvSpPr txBox="1">
              <a:spLocks noChangeArrowheads="1"/>
            </p:cNvSpPr>
            <p:nvPr/>
          </p:nvSpPr>
          <p:spPr bwMode="auto">
            <a:xfrm>
              <a:off x="1407" y="1207"/>
              <a:ext cx="183" cy="212"/>
            </a:xfrm>
            <a:prstGeom prst="rect">
              <a:avLst/>
            </a:prstGeom>
            <a:noFill/>
            <a:ln w="9525">
              <a:noFill/>
              <a:miter lim="800000"/>
              <a:headEnd/>
              <a:tailEnd/>
            </a:ln>
          </p:spPr>
          <p:txBody>
            <a:bodyPr wrap="none">
              <a:spAutoFit/>
            </a:bodyPr>
            <a:lstStyle/>
            <a:p>
              <a:r>
                <a:rPr lang="en-US" altLang="ja-JP" sz="1600">
                  <a:latin typeface="Symbol" pitchFamily="18" charset="2"/>
                  <a:ea typeface="Osaka" charset="-128"/>
                </a:rPr>
                <a:t>n</a:t>
              </a:r>
            </a:p>
          </p:txBody>
        </p:sp>
      </p:grpSp>
      <p:sp>
        <p:nvSpPr>
          <p:cNvPr id="252962" name="Rectangle 45"/>
          <p:cNvSpPr>
            <a:spLocks noChangeArrowheads="1"/>
          </p:cNvSpPr>
          <p:nvPr/>
        </p:nvSpPr>
        <p:spPr bwMode="auto">
          <a:xfrm>
            <a:off x="5715000" y="914400"/>
            <a:ext cx="3313112" cy="2808287"/>
          </a:xfrm>
          <a:prstGeom prst="rect">
            <a:avLst/>
          </a:prstGeom>
          <a:solidFill>
            <a:schemeClr val="bg1"/>
          </a:solidFill>
          <a:ln w="9525">
            <a:miter lim="800000"/>
            <a:headEnd/>
            <a:tailEnd/>
          </a:ln>
          <a:scene3d>
            <a:camera prst="legacyObliqueBottomLeft"/>
            <a:lightRig rig="legacyFlat3" dir="t"/>
          </a:scene3d>
          <a:sp3d extrusionH="430200" prstMaterial="legacyMatte">
            <a:bevelT w="13500" h="13500" prst="angle"/>
            <a:bevelB w="13500" h="13500" prst="angle"/>
            <a:extrusionClr>
              <a:schemeClr val="bg1"/>
            </a:extrusionClr>
          </a:sp3d>
        </p:spPr>
        <p:txBody>
          <a:bodyPr wrap="none" anchor="ctr">
            <a:flatTx/>
          </a:bodyPr>
          <a:lstStyle/>
          <a:p>
            <a:endParaRPr lang="ja-JP" altLang="en-US"/>
          </a:p>
        </p:txBody>
      </p:sp>
      <p:sp>
        <p:nvSpPr>
          <p:cNvPr id="252963" name="Line 46"/>
          <p:cNvSpPr>
            <a:spLocks noChangeShapeType="1"/>
          </p:cNvSpPr>
          <p:nvPr/>
        </p:nvSpPr>
        <p:spPr bwMode="auto">
          <a:xfrm flipV="1">
            <a:off x="6076950" y="1851025"/>
            <a:ext cx="863600" cy="0"/>
          </a:xfrm>
          <a:prstGeom prst="line">
            <a:avLst/>
          </a:prstGeom>
          <a:noFill/>
          <a:ln w="38100">
            <a:solidFill>
              <a:srgbClr val="000000"/>
            </a:solidFill>
            <a:round/>
            <a:headEnd/>
            <a:tailEnd type="triangle" w="med" len="med"/>
          </a:ln>
        </p:spPr>
        <p:txBody>
          <a:bodyPr/>
          <a:lstStyle/>
          <a:p>
            <a:endParaRPr lang="en-US"/>
          </a:p>
        </p:txBody>
      </p:sp>
      <p:sp>
        <p:nvSpPr>
          <p:cNvPr id="252964" name="Text Box 47"/>
          <p:cNvSpPr txBox="1">
            <a:spLocks noChangeArrowheads="1"/>
          </p:cNvSpPr>
          <p:nvPr/>
        </p:nvSpPr>
        <p:spPr bwMode="auto">
          <a:xfrm>
            <a:off x="6843712" y="1649412"/>
            <a:ext cx="458788" cy="417513"/>
          </a:xfrm>
          <a:prstGeom prst="rect">
            <a:avLst/>
          </a:prstGeom>
          <a:noFill/>
          <a:ln w="9525">
            <a:noFill/>
            <a:miter lim="800000"/>
            <a:headEnd/>
            <a:tailEnd/>
          </a:ln>
        </p:spPr>
        <p:txBody>
          <a:bodyPr/>
          <a:lstStyle/>
          <a:p>
            <a:pPr algn="just" eaLnBrk="0" hangingPunct="0"/>
            <a:r>
              <a:rPr kumimoji="0" lang="en-US" altLang="ja-JP" sz="2000">
                <a:solidFill>
                  <a:srgbClr val="000000"/>
                </a:solidFill>
                <a:latin typeface="Century" pitchFamily="18" charset="0"/>
                <a:ea typeface="ＭＳ 明朝" pitchFamily="17" charset="-128"/>
              </a:rPr>
              <a:t>Υ</a:t>
            </a:r>
          </a:p>
        </p:txBody>
      </p:sp>
      <p:sp>
        <p:nvSpPr>
          <p:cNvPr id="252965" name="Line 48"/>
          <p:cNvSpPr>
            <a:spLocks noChangeShapeType="1"/>
          </p:cNvSpPr>
          <p:nvPr/>
        </p:nvSpPr>
        <p:spPr bwMode="auto">
          <a:xfrm flipH="1" flipV="1">
            <a:off x="7229475" y="1851025"/>
            <a:ext cx="576262" cy="0"/>
          </a:xfrm>
          <a:prstGeom prst="line">
            <a:avLst/>
          </a:prstGeom>
          <a:noFill/>
          <a:ln w="38100">
            <a:solidFill>
              <a:srgbClr val="000000"/>
            </a:solidFill>
            <a:round/>
            <a:headEnd/>
            <a:tailEnd type="triangle" w="med" len="med"/>
          </a:ln>
        </p:spPr>
        <p:txBody>
          <a:bodyPr/>
          <a:lstStyle/>
          <a:p>
            <a:endParaRPr lang="en-US"/>
          </a:p>
        </p:txBody>
      </p:sp>
      <p:sp>
        <p:nvSpPr>
          <p:cNvPr id="252966" name="Line 49"/>
          <p:cNvSpPr>
            <a:spLocks noChangeShapeType="1"/>
          </p:cNvSpPr>
          <p:nvPr/>
        </p:nvSpPr>
        <p:spPr bwMode="auto">
          <a:xfrm flipV="1">
            <a:off x="7229475" y="1419225"/>
            <a:ext cx="719137" cy="288925"/>
          </a:xfrm>
          <a:prstGeom prst="line">
            <a:avLst/>
          </a:prstGeom>
          <a:noFill/>
          <a:ln w="28575">
            <a:solidFill>
              <a:srgbClr val="000000"/>
            </a:solidFill>
            <a:round/>
            <a:headEnd/>
            <a:tailEnd type="triangle" w="med" len="med"/>
          </a:ln>
        </p:spPr>
        <p:txBody>
          <a:bodyPr/>
          <a:lstStyle/>
          <a:p>
            <a:endParaRPr lang="en-US"/>
          </a:p>
        </p:txBody>
      </p:sp>
      <p:sp>
        <p:nvSpPr>
          <p:cNvPr id="252967" name="Line 50"/>
          <p:cNvSpPr>
            <a:spLocks noChangeShapeType="1"/>
          </p:cNvSpPr>
          <p:nvPr/>
        </p:nvSpPr>
        <p:spPr bwMode="auto">
          <a:xfrm>
            <a:off x="7229475" y="1995487"/>
            <a:ext cx="647700" cy="576263"/>
          </a:xfrm>
          <a:prstGeom prst="line">
            <a:avLst/>
          </a:prstGeom>
          <a:noFill/>
          <a:ln w="28575">
            <a:solidFill>
              <a:srgbClr val="000000"/>
            </a:solidFill>
            <a:round/>
            <a:headEnd/>
            <a:tailEnd type="triangle" w="med" len="med"/>
          </a:ln>
        </p:spPr>
        <p:txBody>
          <a:bodyPr/>
          <a:lstStyle/>
          <a:p>
            <a:endParaRPr lang="en-US"/>
          </a:p>
        </p:txBody>
      </p:sp>
      <p:sp>
        <p:nvSpPr>
          <p:cNvPr id="252968" name="Line 51"/>
          <p:cNvSpPr>
            <a:spLocks noChangeShapeType="1"/>
          </p:cNvSpPr>
          <p:nvPr/>
        </p:nvSpPr>
        <p:spPr bwMode="auto">
          <a:xfrm flipV="1">
            <a:off x="8043862" y="1100137"/>
            <a:ext cx="425450" cy="273050"/>
          </a:xfrm>
          <a:prstGeom prst="line">
            <a:avLst/>
          </a:prstGeom>
          <a:noFill/>
          <a:ln w="9525">
            <a:solidFill>
              <a:srgbClr val="000000"/>
            </a:solidFill>
            <a:round/>
            <a:headEnd/>
            <a:tailEnd type="triangle" w="med" len="med"/>
          </a:ln>
        </p:spPr>
        <p:txBody>
          <a:bodyPr/>
          <a:lstStyle/>
          <a:p>
            <a:endParaRPr lang="en-US"/>
          </a:p>
        </p:txBody>
      </p:sp>
      <p:sp>
        <p:nvSpPr>
          <p:cNvPr id="252969" name="Line 52"/>
          <p:cNvSpPr>
            <a:spLocks noChangeShapeType="1"/>
          </p:cNvSpPr>
          <p:nvPr/>
        </p:nvSpPr>
        <p:spPr bwMode="auto">
          <a:xfrm flipV="1">
            <a:off x="8008937" y="1154112"/>
            <a:ext cx="858838" cy="265113"/>
          </a:xfrm>
          <a:prstGeom prst="line">
            <a:avLst/>
          </a:prstGeom>
          <a:noFill/>
          <a:ln w="9525">
            <a:solidFill>
              <a:srgbClr val="000000"/>
            </a:solidFill>
            <a:prstDash val="dash"/>
            <a:round/>
            <a:headEnd/>
            <a:tailEnd/>
          </a:ln>
        </p:spPr>
        <p:txBody>
          <a:bodyPr/>
          <a:lstStyle/>
          <a:p>
            <a:endParaRPr lang="en-US"/>
          </a:p>
        </p:txBody>
      </p:sp>
      <p:sp>
        <p:nvSpPr>
          <p:cNvPr id="252970" name="Line 53"/>
          <p:cNvSpPr>
            <a:spLocks noChangeShapeType="1"/>
          </p:cNvSpPr>
          <p:nvPr/>
        </p:nvSpPr>
        <p:spPr bwMode="auto">
          <a:xfrm>
            <a:off x="8021637" y="1419225"/>
            <a:ext cx="735013" cy="41275"/>
          </a:xfrm>
          <a:prstGeom prst="line">
            <a:avLst/>
          </a:prstGeom>
          <a:noFill/>
          <a:ln w="9525">
            <a:solidFill>
              <a:srgbClr val="000000"/>
            </a:solidFill>
            <a:round/>
            <a:headEnd/>
            <a:tailEnd type="triangle" w="med" len="med"/>
          </a:ln>
        </p:spPr>
        <p:txBody>
          <a:bodyPr/>
          <a:lstStyle/>
          <a:p>
            <a:endParaRPr lang="en-US"/>
          </a:p>
        </p:txBody>
      </p:sp>
      <p:sp>
        <p:nvSpPr>
          <p:cNvPr id="252971" name="Text Box 54"/>
          <p:cNvSpPr txBox="1">
            <a:spLocks noChangeArrowheads="1"/>
          </p:cNvSpPr>
          <p:nvPr/>
        </p:nvSpPr>
        <p:spPr bwMode="auto">
          <a:xfrm>
            <a:off x="5718175" y="1635125"/>
            <a:ext cx="576262" cy="419100"/>
          </a:xfrm>
          <a:prstGeom prst="rect">
            <a:avLst/>
          </a:prstGeom>
          <a:noFill/>
          <a:ln w="9525">
            <a:noFill/>
            <a:miter lim="800000"/>
            <a:headEnd/>
            <a:tailEnd/>
          </a:ln>
        </p:spPr>
        <p:txBody>
          <a:bodyPr/>
          <a:lstStyle/>
          <a:p>
            <a:pPr algn="just" eaLnBrk="0" hangingPunct="0"/>
            <a:r>
              <a:rPr kumimoji="0" lang="en-US" altLang="ja-JP" sz="2000" i="1">
                <a:solidFill>
                  <a:srgbClr val="000000"/>
                </a:solidFill>
                <a:latin typeface="Times New Roman" pitchFamily="18" charset="0"/>
                <a:ea typeface="ＭＳ 明朝" pitchFamily="17" charset="-128"/>
              </a:rPr>
              <a:t>e</a:t>
            </a:r>
            <a:r>
              <a:rPr kumimoji="0" lang="en-US" altLang="ja-JP" sz="2000" baseline="30000">
                <a:solidFill>
                  <a:srgbClr val="000000"/>
                </a:solidFill>
                <a:latin typeface="Symbol" pitchFamily="18" charset="2"/>
                <a:ea typeface="ＭＳ 明朝" pitchFamily="17" charset="-128"/>
              </a:rPr>
              <a:t>-</a:t>
            </a:r>
            <a:r>
              <a:rPr kumimoji="0" lang="en-US" altLang="ja-JP" sz="2000">
                <a:solidFill>
                  <a:srgbClr val="000000"/>
                </a:solidFill>
                <a:latin typeface="Century" pitchFamily="18" charset="0"/>
                <a:ea typeface="ＭＳ 明朝" pitchFamily="17" charset="-128"/>
              </a:rPr>
              <a:t> </a:t>
            </a:r>
          </a:p>
        </p:txBody>
      </p:sp>
      <p:sp>
        <p:nvSpPr>
          <p:cNvPr id="252972" name="Text Box 55"/>
          <p:cNvSpPr txBox="1">
            <a:spLocks noChangeArrowheads="1"/>
          </p:cNvSpPr>
          <p:nvPr/>
        </p:nvSpPr>
        <p:spPr bwMode="auto">
          <a:xfrm>
            <a:off x="7805737" y="1635125"/>
            <a:ext cx="576263" cy="430212"/>
          </a:xfrm>
          <a:prstGeom prst="rect">
            <a:avLst/>
          </a:prstGeom>
          <a:noFill/>
          <a:ln w="9525">
            <a:noFill/>
            <a:miter lim="800000"/>
            <a:headEnd/>
            <a:tailEnd/>
          </a:ln>
        </p:spPr>
        <p:txBody>
          <a:bodyPr/>
          <a:lstStyle/>
          <a:p>
            <a:pPr algn="just" eaLnBrk="0" hangingPunct="0"/>
            <a:r>
              <a:rPr kumimoji="0" lang="en-US" altLang="ja-JP" sz="2000" i="1">
                <a:solidFill>
                  <a:srgbClr val="000000"/>
                </a:solidFill>
                <a:latin typeface="Times New Roman" pitchFamily="18" charset="0"/>
                <a:ea typeface="ＭＳ 明朝" pitchFamily="17" charset="-128"/>
              </a:rPr>
              <a:t>e</a:t>
            </a:r>
            <a:r>
              <a:rPr kumimoji="0" lang="en-US" altLang="ja-JP" sz="2000" baseline="30000">
                <a:solidFill>
                  <a:srgbClr val="000000"/>
                </a:solidFill>
                <a:latin typeface="Symbol" pitchFamily="18" charset="2"/>
                <a:ea typeface="ＭＳ 明朝" pitchFamily="17" charset="-128"/>
              </a:rPr>
              <a:t>+</a:t>
            </a:r>
          </a:p>
        </p:txBody>
      </p:sp>
      <p:sp>
        <p:nvSpPr>
          <p:cNvPr id="252973" name="Oval 56"/>
          <p:cNvSpPr>
            <a:spLocks noChangeArrowheads="1"/>
          </p:cNvSpPr>
          <p:nvPr/>
        </p:nvSpPr>
        <p:spPr bwMode="auto">
          <a:xfrm>
            <a:off x="7858125" y="2541587"/>
            <a:ext cx="244475" cy="211138"/>
          </a:xfrm>
          <a:prstGeom prst="ellipse">
            <a:avLst/>
          </a:prstGeom>
          <a:solidFill>
            <a:srgbClr val="000000"/>
          </a:solidFill>
          <a:ln w="9525">
            <a:solidFill>
              <a:srgbClr val="000000"/>
            </a:solidFill>
            <a:round/>
            <a:headEnd/>
            <a:tailEnd/>
          </a:ln>
        </p:spPr>
        <p:txBody>
          <a:bodyPr/>
          <a:lstStyle/>
          <a:p>
            <a:endParaRPr lang="ja-JP" altLang="en-US"/>
          </a:p>
        </p:txBody>
      </p:sp>
      <p:sp>
        <p:nvSpPr>
          <p:cNvPr id="252974" name="Line 57"/>
          <p:cNvSpPr>
            <a:spLocks noChangeShapeType="1"/>
          </p:cNvSpPr>
          <p:nvPr/>
        </p:nvSpPr>
        <p:spPr bwMode="auto">
          <a:xfrm flipV="1">
            <a:off x="8113712" y="2355850"/>
            <a:ext cx="484188" cy="231775"/>
          </a:xfrm>
          <a:prstGeom prst="line">
            <a:avLst/>
          </a:prstGeom>
          <a:noFill/>
          <a:ln w="19050">
            <a:solidFill>
              <a:srgbClr val="000000"/>
            </a:solidFill>
            <a:round/>
            <a:headEnd/>
            <a:tailEnd type="triangle" w="med" len="med"/>
          </a:ln>
        </p:spPr>
        <p:txBody>
          <a:bodyPr/>
          <a:lstStyle/>
          <a:p>
            <a:endParaRPr lang="en-US"/>
          </a:p>
        </p:txBody>
      </p:sp>
      <p:sp>
        <p:nvSpPr>
          <p:cNvPr id="252975" name="Line 58"/>
          <p:cNvSpPr>
            <a:spLocks noChangeShapeType="1"/>
          </p:cNvSpPr>
          <p:nvPr/>
        </p:nvSpPr>
        <p:spPr bwMode="auto">
          <a:xfrm>
            <a:off x="8078787" y="2763837"/>
            <a:ext cx="179388" cy="157163"/>
          </a:xfrm>
          <a:prstGeom prst="line">
            <a:avLst/>
          </a:prstGeom>
          <a:noFill/>
          <a:ln w="19050">
            <a:solidFill>
              <a:srgbClr val="000000"/>
            </a:solidFill>
            <a:prstDash val="sysDot"/>
            <a:round/>
            <a:headEnd/>
            <a:tailEnd/>
          </a:ln>
        </p:spPr>
        <p:txBody>
          <a:bodyPr/>
          <a:lstStyle/>
          <a:p>
            <a:endParaRPr lang="en-US"/>
          </a:p>
        </p:txBody>
      </p:sp>
      <p:sp>
        <p:nvSpPr>
          <p:cNvPr id="252976" name="Oval 59"/>
          <p:cNvSpPr>
            <a:spLocks noChangeArrowheads="1"/>
          </p:cNvSpPr>
          <p:nvPr/>
        </p:nvSpPr>
        <p:spPr bwMode="auto">
          <a:xfrm>
            <a:off x="8251825" y="2900362"/>
            <a:ext cx="230187" cy="207963"/>
          </a:xfrm>
          <a:prstGeom prst="ellipse">
            <a:avLst/>
          </a:prstGeom>
          <a:solidFill>
            <a:srgbClr val="000000"/>
          </a:solidFill>
          <a:ln w="9525">
            <a:solidFill>
              <a:srgbClr val="000000"/>
            </a:solidFill>
            <a:round/>
            <a:headEnd/>
            <a:tailEnd/>
          </a:ln>
        </p:spPr>
        <p:txBody>
          <a:bodyPr/>
          <a:lstStyle/>
          <a:p>
            <a:endParaRPr lang="ja-JP" altLang="en-US"/>
          </a:p>
        </p:txBody>
      </p:sp>
      <p:sp>
        <p:nvSpPr>
          <p:cNvPr id="252977" name="Line 60"/>
          <p:cNvSpPr>
            <a:spLocks noChangeShapeType="1"/>
          </p:cNvSpPr>
          <p:nvPr/>
        </p:nvSpPr>
        <p:spPr bwMode="auto">
          <a:xfrm>
            <a:off x="8540750" y="2971800"/>
            <a:ext cx="431800" cy="1587"/>
          </a:xfrm>
          <a:prstGeom prst="line">
            <a:avLst/>
          </a:prstGeom>
          <a:noFill/>
          <a:ln w="19050">
            <a:solidFill>
              <a:srgbClr val="000000"/>
            </a:solidFill>
            <a:round/>
            <a:headEnd/>
            <a:tailEnd type="triangle" w="med" len="med"/>
          </a:ln>
        </p:spPr>
        <p:txBody>
          <a:bodyPr/>
          <a:lstStyle/>
          <a:p>
            <a:endParaRPr lang="en-US"/>
          </a:p>
        </p:txBody>
      </p:sp>
      <p:sp>
        <p:nvSpPr>
          <p:cNvPr id="252978" name="Line 61"/>
          <p:cNvSpPr>
            <a:spLocks noChangeShapeType="1"/>
          </p:cNvSpPr>
          <p:nvPr/>
        </p:nvSpPr>
        <p:spPr bwMode="auto">
          <a:xfrm>
            <a:off x="8467725" y="3116262"/>
            <a:ext cx="215900" cy="360363"/>
          </a:xfrm>
          <a:prstGeom prst="line">
            <a:avLst/>
          </a:prstGeom>
          <a:noFill/>
          <a:ln w="19050">
            <a:solidFill>
              <a:srgbClr val="000000"/>
            </a:solidFill>
            <a:round/>
            <a:headEnd/>
            <a:tailEnd type="triangle" w="med" len="med"/>
          </a:ln>
        </p:spPr>
        <p:txBody>
          <a:bodyPr/>
          <a:lstStyle/>
          <a:p>
            <a:endParaRPr lang="en-US"/>
          </a:p>
        </p:txBody>
      </p:sp>
      <p:sp>
        <p:nvSpPr>
          <p:cNvPr id="252979" name="Text Box 62"/>
          <p:cNvSpPr txBox="1">
            <a:spLocks noChangeArrowheads="1"/>
          </p:cNvSpPr>
          <p:nvPr/>
        </p:nvSpPr>
        <p:spPr bwMode="auto">
          <a:xfrm>
            <a:off x="7300912" y="1131887"/>
            <a:ext cx="534988" cy="990600"/>
          </a:xfrm>
          <a:prstGeom prst="rect">
            <a:avLst/>
          </a:prstGeom>
          <a:noFill/>
          <a:ln w="9525">
            <a:noFill/>
            <a:miter lim="800000"/>
            <a:headEnd/>
            <a:tailEnd/>
          </a:ln>
        </p:spPr>
        <p:txBody>
          <a:bodyPr/>
          <a:lstStyle/>
          <a:p>
            <a:pPr algn="just" eaLnBrk="0" hangingPunct="0"/>
            <a:r>
              <a:rPr kumimoji="0" lang="en-US" altLang="ja-JP" sz="2000" i="1">
                <a:solidFill>
                  <a:srgbClr val="000000"/>
                </a:solidFill>
                <a:latin typeface="Times New Roman" pitchFamily="18" charset="0"/>
                <a:ea typeface="ＭＳ 明朝" pitchFamily="17" charset="-128"/>
              </a:rPr>
              <a:t>B</a:t>
            </a:r>
          </a:p>
        </p:txBody>
      </p:sp>
      <p:sp>
        <p:nvSpPr>
          <p:cNvPr id="252980" name="Text Box 63"/>
          <p:cNvSpPr txBox="1">
            <a:spLocks noChangeArrowheads="1"/>
          </p:cNvSpPr>
          <p:nvPr/>
        </p:nvSpPr>
        <p:spPr bwMode="auto">
          <a:xfrm>
            <a:off x="7085012" y="2211387"/>
            <a:ext cx="693738" cy="990600"/>
          </a:xfrm>
          <a:prstGeom prst="rect">
            <a:avLst/>
          </a:prstGeom>
          <a:noFill/>
          <a:ln w="9525">
            <a:noFill/>
            <a:miter lim="800000"/>
            <a:headEnd/>
            <a:tailEnd/>
          </a:ln>
        </p:spPr>
        <p:txBody>
          <a:bodyPr/>
          <a:lstStyle/>
          <a:p>
            <a:pPr algn="just" eaLnBrk="0" hangingPunct="0"/>
            <a:r>
              <a:rPr kumimoji="0" lang="en-US" altLang="ja-JP" sz="2000" i="1">
                <a:solidFill>
                  <a:srgbClr val="000000"/>
                </a:solidFill>
                <a:latin typeface="Times New Roman" pitchFamily="18" charset="0"/>
                <a:ea typeface="ＭＳ 明朝" pitchFamily="17" charset="-128"/>
              </a:rPr>
              <a:t>B</a:t>
            </a:r>
          </a:p>
        </p:txBody>
      </p:sp>
      <p:sp>
        <p:nvSpPr>
          <p:cNvPr id="252981" name="Text Box 64"/>
          <p:cNvSpPr txBox="1">
            <a:spLocks noChangeArrowheads="1"/>
          </p:cNvSpPr>
          <p:nvPr/>
        </p:nvSpPr>
        <p:spPr bwMode="auto">
          <a:xfrm>
            <a:off x="8582025" y="2314575"/>
            <a:ext cx="446087" cy="403225"/>
          </a:xfrm>
          <a:prstGeom prst="rect">
            <a:avLst/>
          </a:prstGeom>
          <a:noFill/>
          <a:ln w="9525">
            <a:noFill/>
            <a:miter lim="800000"/>
            <a:headEnd/>
            <a:tailEnd/>
          </a:ln>
        </p:spPr>
        <p:txBody>
          <a:bodyPr/>
          <a:lstStyle/>
          <a:p>
            <a:pPr algn="just" eaLnBrk="0" hangingPunct="0"/>
            <a:r>
              <a:rPr kumimoji="0" lang="en-US" altLang="ja-JP">
                <a:solidFill>
                  <a:srgbClr val="000000"/>
                </a:solidFill>
                <a:latin typeface="Symbol" pitchFamily="18" charset="2"/>
                <a:ea typeface="ＭＳ 明朝" pitchFamily="17" charset="-128"/>
              </a:rPr>
              <a:t>p</a:t>
            </a:r>
          </a:p>
        </p:txBody>
      </p:sp>
      <p:sp>
        <p:nvSpPr>
          <p:cNvPr id="252982" name="Text Box 65"/>
          <p:cNvSpPr txBox="1">
            <a:spLocks noChangeArrowheads="1"/>
          </p:cNvSpPr>
          <p:nvPr/>
        </p:nvSpPr>
        <p:spPr bwMode="auto">
          <a:xfrm>
            <a:off x="6219825" y="3146425"/>
            <a:ext cx="1797050" cy="346075"/>
          </a:xfrm>
          <a:prstGeom prst="rect">
            <a:avLst/>
          </a:prstGeom>
          <a:solidFill>
            <a:srgbClr val="FFFF66"/>
          </a:solidFill>
          <a:ln w="9525">
            <a:solidFill>
              <a:srgbClr val="000000"/>
            </a:solidFill>
            <a:miter lim="800000"/>
            <a:headEnd/>
            <a:tailEnd/>
          </a:ln>
        </p:spPr>
        <p:txBody>
          <a:bodyPr>
            <a:spAutoFit/>
          </a:bodyPr>
          <a:lstStyle/>
          <a:p>
            <a:r>
              <a:rPr lang="en-US" altLang="ja-JP" sz="1600">
                <a:solidFill>
                  <a:srgbClr val="000000"/>
                </a:solidFill>
              </a:rPr>
              <a:t>full reconstruction</a:t>
            </a:r>
          </a:p>
        </p:txBody>
      </p:sp>
      <p:sp>
        <p:nvSpPr>
          <p:cNvPr id="252983" name="Line 66"/>
          <p:cNvSpPr>
            <a:spLocks noChangeShapeType="1"/>
          </p:cNvSpPr>
          <p:nvPr/>
        </p:nvSpPr>
        <p:spPr bwMode="auto">
          <a:xfrm>
            <a:off x="7167562" y="2287587"/>
            <a:ext cx="214313" cy="0"/>
          </a:xfrm>
          <a:prstGeom prst="line">
            <a:avLst/>
          </a:prstGeom>
          <a:noFill/>
          <a:ln w="9525">
            <a:solidFill>
              <a:srgbClr val="000000"/>
            </a:solidFill>
            <a:round/>
            <a:headEnd/>
            <a:tailEnd/>
          </a:ln>
        </p:spPr>
        <p:txBody>
          <a:bodyPr>
            <a:spAutoFit/>
          </a:bodyPr>
          <a:lstStyle/>
          <a:p>
            <a:endParaRPr lang="en-US"/>
          </a:p>
        </p:txBody>
      </p:sp>
      <p:sp>
        <p:nvSpPr>
          <p:cNvPr id="252984" name="Text Box 67"/>
          <p:cNvSpPr txBox="1">
            <a:spLocks noChangeArrowheads="1"/>
          </p:cNvSpPr>
          <p:nvPr/>
        </p:nvSpPr>
        <p:spPr bwMode="auto">
          <a:xfrm>
            <a:off x="6364287" y="3433762"/>
            <a:ext cx="1617663" cy="336550"/>
          </a:xfrm>
          <a:prstGeom prst="rect">
            <a:avLst/>
          </a:prstGeom>
          <a:noFill/>
          <a:ln w="9525">
            <a:noFill/>
            <a:miter lim="800000"/>
            <a:headEnd/>
            <a:tailEnd/>
          </a:ln>
        </p:spPr>
        <p:txBody>
          <a:bodyPr wrap="none">
            <a:spAutoFit/>
          </a:bodyPr>
          <a:lstStyle/>
          <a:p>
            <a:r>
              <a:rPr lang="en-US" altLang="ja-JP" sz="1600">
                <a:solidFill>
                  <a:srgbClr val="FF0000"/>
                </a:solidFill>
              </a:rPr>
              <a:t>0.2~0.3% for </a:t>
            </a:r>
            <a:r>
              <a:rPr lang="en-US" altLang="ja-JP" sz="1600" i="1">
                <a:solidFill>
                  <a:srgbClr val="FF0000"/>
                </a:solidFill>
              </a:rPr>
              <a:t>B</a:t>
            </a:r>
            <a:r>
              <a:rPr lang="en-US" altLang="ja-JP" sz="1600" baseline="30000">
                <a:solidFill>
                  <a:srgbClr val="FF0000"/>
                </a:solidFill>
              </a:rPr>
              <a:t>+</a:t>
            </a:r>
          </a:p>
        </p:txBody>
      </p:sp>
      <p:sp>
        <p:nvSpPr>
          <p:cNvPr id="252985" name="Text Box 68"/>
          <p:cNvSpPr txBox="1">
            <a:spLocks noChangeArrowheads="1"/>
          </p:cNvSpPr>
          <p:nvPr/>
        </p:nvSpPr>
        <p:spPr bwMode="auto">
          <a:xfrm>
            <a:off x="7891462" y="2757487"/>
            <a:ext cx="368300" cy="396875"/>
          </a:xfrm>
          <a:prstGeom prst="rect">
            <a:avLst/>
          </a:prstGeom>
          <a:noFill/>
          <a:ln w="9525">
            <a:noFill/>
            <a:miter lim="800000"/>
            <a:headEnd/>
            <a:tailEnd/>
          </a:ln>
        </p:spPr>
        <p:txBody>
          <a:bodyPr wrap="none">
            <a:spAutoFit/>
          </a:bodyPr>
          <a:lstStyle/>
          <a:p>
            <a:r>
              <a:rPr lang="en-US" altLang="ja-JP" sz="2000" i="1">
                <a:latin typeface="Times New Roman" pitchFamily="18" charset="0"/>
              </a:rPr>
              <a:t>D</a:t>
            </a:r>
          </a:p>
        </p:txBody>
      </p:sp>
      <p:sp>
        <p:nvSpPr>
          <p:cNvPr id="252986" name="Line 69"/>
          <p:cNvSpPr>
            <a:spLocks noChangeShapeType="1"/>
          </p:cNvSpPr>
          <p:nvPr/>
        </p:nvSpPr>
        <p:spPr bwMode="auto">
          <a:xfrm flipV="1">
            <a:off x="7229475" y="2684462"/>
            <a:ext cx="519112" cy="390525"/>
          </a:xfrm>
          <a:prstGeom prst="line">
            <a:avLst/>
          </a:prstGeom>
          <a:noFill/>
          <a:ln w="38100">
            <a:solidFill>
              <a:srgbClr val="FF0000"/>
            </a:solidFill>
            <a:round/>
            <a:headEnd/>
            <a:tailEnd type="arrow" w="med" len="med"/>
          </a:ln>
        </p:spPr>
        <p:txBody>
          <a:bodyPr/>
          <a:lstStyle/>
          <a:p>
            <a:endParaRPr lang="en-US"/>
          </a:p>
        </p:txBody>
      </p:sp>
      <p:sp>
        <p:nvSpPr>
          <p:cNvPr id="252987" name="Oval 70"/>
          <p:cNvSpPr>
            <a:spLocks noChangeArrowheads="1"/>
          </p:cNvSpPr>
          <p:nvPr/>
        </p:nvSpPr>
        <p:spPr bwMode="auto">
          <a:xfrm>
            <a:off x="7229475" y="1130300"/>
            <a:ext cx="431800" cy="431800"/>
          </a:xfrm>
          <a:prstGeom prst="ellipse">
            <a:avLst/>
          </a:prstGeom>
          <a:noFill/>
          <a:ln w="28575">
            <a:solidFill>
              <a:srgbClr val="FF0000"/>
            </a:solidFill>
            <a:round/>
            <a:headEnd/>
            <a:tailEnd/>
          </a:ln>
        </p:spPr>
        <p:txBody>
          <a:bodyPr wrap="none" anchor="ctr"/>
          <a:lstStyle/>
          <a:p>
            <a:endParaRPr lang="ja-JP" altLang="en-US"/>
          </a:p>
        </p:txBody>
      </p:sp>
      <p:sp>
        <p:nvSpPr>
          <p:cNvPr id="252991" name="Rectangle 63"/>
          <p:cNvSpPr>
            <a:spLocks noChangeArrowheads="1"/>
          </p:cNvSpPr>
          <p:nvPr/>
        </p:nvSpPr>
        <p:spPr bwMode="auto">
          <a:xfrm>
            <a:off x="2555875" y="1082675"/>
            <a:ext cx="2808288" cy="396875"/>
          </a:xfrm>
          <a:prstGeom prst="rect">
            <a:avLst/>
          </a:prstGeom>
          <a:noFill/>
          <a:ln w="9525">
            <a:noFill/>
            <a:miter lim="800000"/>
            <a:headEnd/>
            <a:tailEnd/>
          </a:ln>
          <a:effectLst/>
        </p:spPr>
        <p:txBody>
          <a:bodyPr>
            <a:spAutoFit/>
          </a:bodyPr>
          <a:lstStyle/>
          <a:p>
            <a:r>
              <a:rPr lang="en-US" altLang="ja-JP" sz="2000" b="1" dirty="0">
                <a:latin typeface="Monotype Corsiva" pitchFamily="66" charset="0"/>
              </a:rPr>
              <a:t>B</a:t>
            </a:r>
            <a:r>
              <a:rPr lang="en-US" altLang="zh-TW" sz="1800" b="1" dirty="0">
                <a:latin typeface="Monotype Corsiva" pitchFamily="66" charset="0"/>
                <a:ea typeface="PMingLiU" pitchFamily="18" charset="-120"/>
              </a:rPr>
              <a:t> </a:t>
            </a:r>
            <a:r>
              <a:rPr lang="en-US" altLang="zh-TW" sz="1600" b="1" dirty="0">
                <a:latin typeface="Symbol" pitchFamily="18" charset="2"/>
                <a:ea typeface="PMingLiU" pitchFamily="18" charset="-120"/>
              </a:rPr>
              <a:t>(</a:t>
            </a:r>
            <a:r>
              <a:rPr lang="en-US" altLang="ja-JP" sz="1600" b="1" dirty="0" err="1">
                <a:latin typeface="Symbol" pitchFamily="18" charset="2"/>
              </a:rPr>
              <a:t>B</a:t>
            </a:r>
            <a:r>
              <a:rPr lang="en-US" altLang="ja-JP" sz="1600" b="1" dirty="0" err="1">
                <a:latin typeface="Tahoma" pitchFamily="34" charset="0"/>
              </a:rPr>
              <a:t>→</a:t>
            </a:r>
            <a:r>
              <a:rPr lang="en-US" altLang="ja-JP" sz="1600" b="1" dirty="0" err="1">
                <a:latin typeface="Symbol" pitchFamily="18" charset="2"/>
              </a:rPr>
              <a:t>tn</a:t>
            </a:r>
            <a:r>
              <a:rPr lang="en-US" altLang="ja-JP" sz="1600" b="1" dirty="0">
                <a:latin typeface="Symbol" pitchFamily="18" charset="2"/>
              </a:rPr>
              <a:t>)</a:t>
            </a:r>
            <a:r>
              <a:rPr lang="en-US" altLang="zh-TW" sz="1600" b="1" dirty="0">
                <a:latin typeface="Symbol" pitchFamily="18" charset="2"/>
                <a:ea typeface="PMingLiU" pitchFamily="18" charset="-120"/>
              </a:rPr>
              <a:t> </a:t>
            </a:r>
            <a:r>
              <a:rPr lang="en-US" altLang="ja-JP" sz="1600" b="1" dirty="0">
                <a:latin typeface="Symbol" pitchFamily="18" charset="2"/>
              </a:rPr>
              <a:t>= </a:t>
            </a:r>
            <a:r>
              <a:rPr lang="en-US" altLang="zh-TW" sz="1600" b="1" dirty="0">
                <a:latin typeface="Symbol" pitchFamily="18" charset="2"/>
                <a:ea typeface="PMingLiU" pitchFamily="18" charset="-120"/>
              </a:rPr>
              <a:t>(</a:t>
            </a:r>
            <a:r>
              <a:rPr lang="en-US" altLang="zh-TW" sz="1600" b="1" dirty="0" smtClean="0">
                <a:latin typeface="Symbol" pitchFamily="18" charset="2"/>
                <a:ea typeface="PMingLiU" pitchFamily="18" charset="-120"/>
              </a:rPr>
              <a:t>1</a:t>
            </a:r>
            <a:r>
              <a:rPr lang="en-US" altLang="ja-JP" sz="1600" b="1" dirty="0" smtClean="0">
                <a:latin typeface="Symbol" pitchFamily="18" charset="2"/>
              </a:rPr>
              <a:t>.</a:t>
            </a:r>
            <a:r>
              <a:rPr lang="en-US" altLang="ja-JP" sz="1600" b="1" dirty="0" smtClean="0">
                <a:latin typeface="Symbol" pitchFamily="18" charset="2"/>
                <a:ea typeface="PMingLiU" pitchFamily="18" charset="-120"/>
              </a:rPr>
              <a:t>73</a:t>
            </a:r>
            <a:r>
              <a:rPr lang="en-US" altLang="zh-TW" sz="1600" b="1" dirty="0" smtClean="0">
                <a:latin typeface="Symbol" pitchFamily="18" charset="2"/>
                <a:ea typeface="PMingLiU" pitchFamily="18" charset="-120"/>
              </a:rPr>
              <a:t>± 0.35 </a:t>
            </a:r>
            <a:r>
              <a:rPr lang="en-US" altLang="zh-TW" sz="1600" b="1" dirty="0">
                <a:latin typeface="Symbol" pitchFamily="18" charset="2"/>
                <a:ea typeface="PMingLiU" pitchFamily="18" charset="-120"/>
              </a:rPr>
              <a:t>)</a:t>
            </a:r>
            <a:r>
              <a:rPr lang="en-US" altLang="zh-TW" sz="1600" b="1" dirty="0">
                <a:ea typeface="PMingLiU" pitchFamily="18" charset="-120"/>
              </a:rPr>
              <a:t>x</a:t>
            </a:r>
            <a:r>
              <a:rPr lang="en-US" altLang="zh-TW" sz="1600" b="1" dirty="0">
                <a:latin typeface="Symbol" pitchFamily="18" charset="2"/>
                <a:ea typeface="PMingLiU" pitchFamily="18" charset="-120"/>
              </a:rPr>
              <a:t>10</a:t>
            </a:r>
            <a:r>
              <a:rPr lang="en-US" altLang="zh-TW" sz="1600" b="1" baseline="30000" dirty="0">
                <a:latin typeface="Symbol" pitchFamily="18" charset="2"/>
                <a:ea typeface="PMingLiU" pitchFamily="18" charset="-120"/>
              </a:rPr>
              <a:t>-4</a:t>
            </a:r>
            <a:r>
              <a:rPr lang="en-US" altLang="zh-TW" sz="1600" dirty="0">
                <a:latin typeface="Symbol" pitchFamily="18" charset="2"/>
                <a:ea typeface="PMingLiU" pitchFamily="18" charset="-120"/>
              </a:rPr>
              <a:t>  </a:t>
            </a:r>
          </a:p>
        </p:txBody>
      </p:sp>
      <p:sp>
        <p:nvSpPr>
          <p:cNvPr id="252992" name="Text Box 64"/>
          <p:cNvSpPr txBox="1">
            <a:spLocks noChangeArrowheads="1"/>
          </p:cNvSpPr>
          <p:nvPr/>
        </p:nvSpPr>
        <p:spPr bwMode="auto">
          <a:xfrm>
            <a:off x="3708400" y="2386013"/>
            <a:ext cx="1584325" cy="336550"/>
          </a:xfrm>
          <a:prstGeom prst="rect">
            <a:avLst/>
          </a:prstGeom>
          <a:noFill/>
          <a:ln w="9525">
            <a:noFill/>
            <a:miter lim="800000"/>
            <a:headEnd/>
            <a:tailEnd/>
          </a:ln>
          <a:effectLst/>
        </p:spPr>
        <p:txBody>
          <a:bodyPr>
            <a:spAutoFit/>
          </a:bodyPr>
          <a:lstStyle/>
          <a:p>
            <a:pPr>
              <a:spcBef>
                <a:spcPct val="50000"/>
              </a:spcBef>
            </a:pPr>
            <a:r>
              <a:rPr kumimoji="0" lang="en-US" altLang="zh-TW" sz="1600">
                <a:solidFill>
                  <a:srgbClr val="000000"/>
                </a:solidFill>
                <a:latin typeface="Symbol" pitchFamily="18" charset="2"/>
                <a:ea typeface="PMingLiU" pitchFamily="18" charset="-120"/>
              </a:rPr>
              <a:t>2.1s</a:t>
            </a:r>
            <a:r>
              <a:rPr kumimoji="0" lang="en-US" altLang="zh-TW" sz="1600">
                <a:solidFill>
                  <a:srgbClr val="FFFF00"/>
                </a:solidFill>
                <a:ea typeface="PMingLiU" pitchFamily="18" charset="-120"/>
              </a:rPr>
              <a:t> </a:t>
            </a:r>
            <a:r>
              <a:rPr kumimoji="0" lang="en-US" altLang="zh-TW" sz="1600">
                <a:solidFill>
                  <a:srgbClr val="000000"/>
                </a:solidFill>
                <a:ea typeface="PMingLiU" pitchFamily="18" charset="-120"/>
              </a:rPr>
              <a:t>deviation</a:t>
            </a:r>
            <a:r>
              <a:rPr kumimoji="0" lang="en-US" altLang="zh-TW" sz="1600">
                <a:solidFill>
                  <a:srgbClr val="FFFF00"/>
                </a:solidFill>
                <a:ea typeface="PMingLiU" pitchFamily="18" charset="-120"/>
              </a:rPr>
              <a:t>                         </a:t>
            </a:r>
          </a:p>
        </p:txBody>
      </p:sp>
      <p:pic>
        <p:nvPicPr>
          <p:cNvPr id="252994" name="Picture 66"/>
          <p:cNvPicPr>
            <a:picLocks noChangeAspect="1" noChangeArrowheads="1"/>
          </p:cNvPicPr>
          <p:nvPr/>
        </p:nvPicPr>
        <p:blipFill>
          <a:blip r:embed="rId9"/>
          <a:srcRect/>
          <a:stretch>
            <a:fillRect/>
          </a:stretch>
        </p:blipFill>
        <p:spPr bwMode="auto">
          <a:xfrm>
            <a:off x="179388" y="2349500"/>
            <a:ext cx="2232025" cy="1555750"/>
          </a:xfrm>
          <a:prstGeom prst="rect">
            <a:avLst/>
          </a:prstGeom>
          <a:noFill/>
          <a:ln w="9525">
            <a:noFill/>
            <a:miter lim="800000"/>
            <a:headEnd/>
            <a:tailEnd/>
          </a:ln>
          <a:effectLst/>
        </p:spPr>
      </p:pic>
      <p:pic>
        <p:nvPicPr>
          <p:cNvPr id="252995" name="Picture 67" descr="txp_fig"/>
          <p:cNvPicPr>
            <a:picLocks noChangeAspect="1" noChangeArrowheads="1"/>
          </p:cNvPicPr>
          <p:nvPr>
            <p:custDataLst>
              <p:tags r:id="rId2"/>
            </p:custDataLst>
          </p:nvPr>
        </p:nvPicPr>
        <p:blipFill>
          <a:blip r:embed="rId10" cstate="print"/>
          <a:srcRect/>
          <a:stretch>
            <a:fillRect/>
          </a:stretch>
        </p:blipFill>
        <p:spPr bwMode="auto">
          <a:xfrm>
            <a:off x="1547813" y="3500438"/>
            <a:ext cx="576262" cy="234950"/>
          </a:xfrm>
          <a:prstGeom prst="rect">
            <a:avLst/>
          </a:prstGeom>
          <a:noFill/>
          <a:ln w="9525">
            <a:noFill/>
            <a:miter lim="800000"/>
            <a:headEnd/>
            <a:tailEnd/>
          </a:ln>
          <a:effectLst/>
        </p:spPr>
      </p:pic>
      <p:pic>
        <p:nvPicPr>
          <p:cNvPr id="3079" name="Picture 7"/>
          <p:cNvPicPr>
            <a:picLocks noChangeAspect="1" noChangeArrowheads="1"/>
          </p:cNvPicPr>
          <p:nvPr/>
        </p:nvPicPr>
        <p:blipFill>
          <a:blip r:embed="rId11"/>
          <a:srcRect/>
          <a:stretch>
            <a:fillRect/>
          </a:stretch>
        </p:blipFill>
        <p:spPr bwMode="auto">
          <a:xfrm>
            <a:off x="2514600" y="1447800"/>
            <a:ext cx="2895600" cy="2362496"/>
          </a:xfrm>
          <a:prstGeom prst="rect">
            <a:avLst/>
          </a:prstGeom>
          <a:noFill/>
          <a:ln w="9525">
            <a:noFill/>
            <a:miter lim="800000"/>
            <a:headEnd/>
            <a:tailEnd/>
          </a:ln>
          <a:effectLst/>
        </p:spPr>
      </p:pic>
      <p:pic>
        <p:nvPicPr>
          <p:cNvPr id="74" name="Picture 2"/>
          <p:cNvPicPr>
            <a:picLocks noChangeAspect="1" noChangeArrowheads="1"/>
          </p:cNvPicPr>
          <p:nvPr/>
        </p:nvPicPr>
        <p:blipFill>
          <a:blip r:embed="rId12"/>
          <a:srcRect/>
          <a:stretch>
            <a:fillRect/>
          </a:stretch>
        </p:blipFill>
        <p:spPr bwMode="auto">
          <a:xfrm>
            <a:off x="5867400" y="4724400"/>
            <a:ext cx="1490662" cy="1800225"/>
          </a:xfrm>
          <a:prstGeom prst="rect">
            <a:avLst/>
          </a:prstGeom>
          <a:noFill/>
          <a:ln w="9525">
            <a:noFill/>
            <a:miter lim="800000"/>
            <a:headEnd/>
            <a:tailEnd/>
          </a:ln>
          <a:effectLst/>
        </p:spPr>
      </p:pic>
      <p:sp>
        <p:nvSpPr>
          <p:cNvPr id="75" name="Text Box 4"/>
          <p:cNvSpPr txBox="1">
            <a:spLocks noChangeArrowheads="1"/>
          </p:cNvSpPr>
          <p:nvPr/>
        </p:nvSpPr>
        <p:spPr bwMode="auto">
          <a:xfrm>
            <a:off x="6172200" y="3962400"/>
            <a:ext cx="2286000" cy="738664"/>
          </a:xfrm>
          <a:prstGeom prst="rect">
            <a:avLst/>
          </a:prstGeom>
          <a:solidFill>
            <a:srgbClr val="00FFFF"/>
          </a:solidFill>
          <a:ln w="9525">
            <a:solidFill>
              <a:schemeClr val="accent2"/>
            </a:solidFill>
            <a:miter lim="800000"/>
            <a:headEnd/>
            <a:tailEnd/>
          </a:ln>
          <a:effectLst/>
        </p:spPr>
        <p:txBody>
          <a:bodyPr wrap="square">
            <a:spAutoFit/>
          </a:bodyPr>
          <a:lstStyle/>
          <a:p>
            <a:r>
              <a:rPr lang="en-US" altLang="ja-JP" sz="1400" dirty="0"/>
              <a:t>B-&gt;</a:t>
            </a:r>
            <a:r>
              <a:rPr lang="en-US" altLang="ja-JP" sz="1400" dirty="0" err="1">
                <a:latin typeface="Symbol" pitchFamily="18" charset="2"/>
              </a:rPr>
              <a:t>tn</a:t>
            </a:r>
            <a:r>
              <a:rPr lang="en-US" altLang="ja-JP" sz="1400" dirty="0">
                <a:latin typeface="Symbol" pitchFamily="18" charset="2"/>
              </a:rPr>
              <a:t>: </a:t>
            </a:r>
            <a:r>
              <a:rPr lang="en-US" altLang="ja-JP" sz="1400" dirty="0"/>
              <a:t>    H-b-u coupling </a:t>
            </a:r>
            <a:endParaRPr lang="en-US" altLang="ja-JP" sz="1400" dirty="0">
              <a:latin typeface="Symbol" pitchFamily="18" charset="2"/>
            </a:endParaRPr>
          </a:p>
          <a:p>
            <a:r>
              <a:rPr lang="en-US" altLang="ja-JP" sz="1400" dirty="0"/>
              <a:t>B-&gt;</a:t>
            </a:r>
            <a:r>
              <a:rPr lang="en-US" altLang="ja-JP" sz="1400" dirty="0" err="1"/>
              <a:t>D</a:t>
            </a:r>
            <a:r>
              <a:rPr lang="en-US" altLang="ja-JP" sz="1400" dirty="0" err="1">
                <a:latin typeface="Symbol" pitchFamily="18" charset="2"/>
              </a:rPr>
              <a:t>tn</a:t>
            </a:r>
            <a:r>
              <a:rPr lang="en-US" altLang="ja-JP" sz="1400" dirty="0">
                <a:latin typeface="Symbol" pitchFamily="18" charset="2"/>
              </a:rPr>
              <a:t> : </a:t>
            </a:r>
            <a:r>
              <a:rPr lang="en-US" altLang="ja-JP" sz="1400" dirty="0"/>
              <a:t> H-b-c coupling</a:t>
            </a:r>
          </a:p>
          <a:p>
            <a:r>
              <a:rPr lang="en-US" altLang="ja-JP" sz="1400" dirty="0" err="1"/>
              <a:t>gb</a:t>
            </a:r>
            <a:r>
              <a:rPr lang="en-US" altLang="ja-JP" sz="1400" dirty="0"/>
              <a:t>-&gt;</a:t>
            </a:r>
            <a:r>
              <a:rPr lang="en-US" altLang="ja-JP" sz="1400" dirty="0" err="1"/>
              <a:t>tH</a:t>
            </a:r>
            <a:r>
              <a:rPr lang="en-US" altLang="ja-JP" sz="1400" dirty="0"/>
              <a:t>:    H-b-t coupling</a:t>
            </a:r>
            <a:endParaRPr lang="en-US" altLang="ja-JP" sz="1400" dirty="0">
              <a:latin typeface="Symbol" pitchFamily="18" charset="2"/>
            </a:endParaRPr>
          </a:p>
        </p:txBody>
      </p:sp>
      <p:grpSp>
        <p:nvGrpSpPr>
          <p:cNvPr id="4" name="Group 16"/>
          <p:cNvGrpSpPr>
            <a:grpSpLocks/>
          </p:cNvGrpSpPr>
          <p:nvPr/>
        </p:nvGrpSpPr>
        <p:grpSpPr bwMode="auto">
          <a:xfrm>
            <a:off x="7312025" y="4572000"/>
            <a:ext cx="1831975" cy="1044248"/>
            <a:chOff x="2971" y="2448"/>
            <a:chExt cx="1971" cy="1115"/>
          </a:xfrm>
        </p:grpSpPr>
        <p:pic>
          <p:nvPicPr>
            <p:cNvPr id="77" name="Picture 17"/>
            <p:cNvPicPr>
              <a:picLocks noChangeAspect="1" noChangeArrowheads="1"/>
            </p:cNvPicPr>
            <p:nvPr/>
          </p:nvPicPr>
          <p:blipFill>
            <a:blip r:embed="rId13" cstate="print"/>
            <a:srcRect/>
            <a:stretch>
              <a:fillRect/>
            </a:stretch>
          </p:blipFill>
          <p:spPr bwMode="auto">
            <a:xfrm>
              <a:off x="3243" y="2659"/>
              <a:ext cx="1451" cy="757"/>
            </a:xfrm>
            <a:prstGeom prst="rect">
              <a:avLst/>
            </a:prstGeom>
            <a:noFill/>
            <a:ln w="9525">
              <a:noFill/>
              <a:miter lim="800000"/>
              <a:headEnd/>
              <a:tailEnd/>
            </a:ln>
            <a:effectLst/>
          </p:spPr>
        </p:pic>
        <p:sp>
          <p:nvSpPr>
            <p:cNvPr id="78" name="Text Box 18"/>
            <p:cNvSpPr txBox="1">
              <a:spLocks noChangeArrowheads="1"/>
            </p:cNvSpPr>
            <p:nvPr/>
          </p:nvSpPr>
          <p:spPr bwMode="auto">
            <a:xfrm>
              <a:off x="3834" y="2727"/>
              <a:ext cx="351" cy="293"/>
            </a:xfrm>
            <a:prstGeom prst="rect">
              <a:avLst/>
            </a:prstGeom>
            <a:noFill/>
            <a:ln w="9525">
              <a:noFill/>
              <a:miter lim="800000"/>
              <a:headEnd/>
              <a:tailEnd/>
            </a:ln>
            <a:effectLst/>
          </p:spPr>
          <p:txBody>
            <a:bodyPr wrap="none">
              <a:spAutoFit/>
            </a:bodyPr>
            <a:lstStyle/>
            <a:p>
              <a:r>
                <a:rPr lang="en-US" altLang="ja-JP" sz="1200"/>
                <a:t>H</a:t>
              </a:r>
              <a:r>
                <a:rPr lang="en-US" altLang="ja-JP" sz="1200" baseline="30000"/>
                <a:t>-</a:t>
              </a:r>
            </a:p>
          </p:txBody>
        </p:sp>
        <p:sp>
          <p:nvSpPr>
            <p:cNvPr id="79" name="Text Box 19"/>
            <p:cNvSpPr txBox="1">
              <a:spLocks noChangeArrowheads="1"/>
            </p:cNvSpPr>
            <p:nvPr/>
          </p:nvSpPr>
          <p:spPr bwMode="auto">
            <a:xfrm>
              <a:off x="2971" y="2593"/>
              <a:ext cx="319" cy="360"/>
            </a:xfrm>
            <a:prstGeom prst="rect">
              <a:avLst/>
            </a:prstGeom>
            <a:noFill/>
            <a:ln w="9525">
              <a:noFill/>
              <a:miter lim="800000"/>
              <a:headEnd/>
              <a:tailEnd/>
            </a:ln>
            <a:effectLst/>
          </p:spPr>
          <p:txBody>
            <a:bodyPr wrap="none">
              <a:spAutoFit/>
            </a:bodyPr>
            <a:lstStyle/>
            <a:p>
              <a:r>
                <a:rPr lang="en-US" altLang="ja-JP" sz="1600"/>
                <a:t>b</a:t>
              </a:r>
            </a:p>
          </p:txBody>
        </p:sp>
        <p:sp>
          <p:nvSpPr>
            <p:cNvPr id="80" name="Text Box 20"/>
            <p:cNvSpPr txBox="1">
              <a:spLocks noChangeArrowheads="1"/>
            </p:cNvSpPr>
            <p:nvPr/>
          </p:nvSpPr>
          <p:spPr bwMode="auto">
            <a:xfrm>
              <a:off x="2971" y="3204"/>
              <a:ext cx="227" cy="359"/>
            </a:xfrm>
            <a:prstGeom prst="rect">
              <a:avLst/>
            </a:prstGeom>
            <a:noFill/>
            <a:ln w="9525">
              <a:noFill/>
              <a:miter lim="800000"/>
              <a:headEnd/>
              <a:tailEnd/>
            </a:ln>
            <a:effectLst/>
          </p:spPr>
          <p:txBody>
            <a:bodyPr>
              <a:spAutoFit/>
            </a:bodyPr>
            <a:lstStyle/>
            <a:p>
              <a:r>
                <a:rPr lang="en-US" altLang="ja-JP" sz="1600"/>
                <a:t>u</a:t>
              </a:r>
            </a:p>
          </p:txBody>
        </p:sp>
        <p:sp>
          <p:nvSpPr>
            <p:cNvPr id="81" name="Text Box 21"/>
            <p:cNvSpPr txBox="1">
              <a:spLocks noChangeArrowheads="1"/>
            </p:cNvSpPr>
            <p:nvPr/>
          </p:nvSpPr>
          <p:spPr bwMode="auto">
            <a:xfrm>
              <a:off x="4648" y="3183"/>
              <a:ext cx="294" cy="360"/>
            </a:xfrm>
            <a:prstGeom prst="rect">
              <a:avLst/>
            </a:prstGeom>
            <a:noFill/>
            <a:ln w="9525">
              <a:noFill/>
              <a:miter lim="800000"/>
              <a:headEnd/>
              <a:tailEnd/>
            </a:ln>
            <a:effectLst/>
          </p:spPr>
          <p:txBody>
            <a:bodyPr wrap="none">
              <a:spAutoFit/>
            </a:bodyPr>
            <a:lstStyle/>
            <a:p>
              <a:r>
                <a:rPr lang="en-US" altLang="ja-JP" sz="1600">
                  <a:latin typeface="Symbol" pitchFamily="18" charset="2"/>
                </a:rPr>
                <a:t>t</a:t>
              </a:r>
              <a:endParaRPr lang="en-US" altLang="ja-JP" sz="1600"/>
            </a:p>
          </p:txBody>
        </p:sp>
        <p:sp>
          <p:nvSpPr>
            <p:cNvPr id="82" name="Text Box 22"/>
            <p:cNvSpPr txBox="1">
              <a:spLocks noChangeArrowheads="1"/>
            </p:cNvSpPr>
            <p:nvPr/>
          </p:nvSpPr>
          <p:spPr bwMode="auto">
            <a:xfrm>
              <a:off x="4660" y="2448"/>
              <a:ext cx="198" cy="359"/>
            </a:xfrm>
            <a:prstGeom prst="rect">
              <a:avLst/>
            </a:prstGeom>
            <a:noFill/>
            <a:ln w="9525">
              <a:noFill/>
              <a:miter lim="800000"/>
              <a:headEnd/>
              <a:tailEnd/>
            </a:ln>
            <a:effectLst/>
          </p:spPr>
          <p:txBody>
            <a:bodyPr>
              <a:spAutoFit/>
            </a:bodyPr>
            <a:lstStyle/>
            <a:p>
              <a:r>
                <a:rPr lang="en-US" altLang="ja-JP" sz="1600" dirty="0">
                  <a:latin typeface="Symbol" pitchFamily="18" charset="2"/>
                </a:rPr>
                <a:t>n</a:t>
              </a:r>
              <a:endParaRPr lang="en-US" altLang="ja-JP" sz="1600" dirty="0"/>
            </a:p>
          </p:txBody>
        </p:sp>
      </p:grpSp>
      <p:sp>
        <p:nvSpPr>
          <p:cNvPr id="84" name="Text Box 24"/>
          <p:cNvSpPr txBox="1">
            <a:spLocks noChangeArrowheads="1"/>
          </p:cNvSpPr>
          <p:nvPr/>
        </p:nvSpPr>
        <p:spPr bwMode="auto">
          <a:xfrm>
            <a:off x="7918450" y="5257800"/>
            <a:ext cx="639762" cy="304800"/>
          </a:xfrm>
          <a:prstGeom prst="rect">
            <a:avLst/>
          </a:prstGeom>
          <a:noFill/>
          <a:ln w="9525">
            <a:noFill/>
            <a:miter lim="800000"/>
            <a:headEnd/>
            <a:tailEnd/>
          </a:ln>
          <a:effectLst/>
        </p:spPr>
        <p:txBody>
          <a:bodyPr wrap="none">
            <a:spAutoFit/>
          </a:bodyPr>
          <a:lstStyle/>
          <a:p>
            <a:r>
              <a:rPr lang="en-US" altLang="ja-JP" sz="1400" i="1">
                <a:latin typeface="Times New Roman" pitchFamily="18" charset="0"/>
              </a:rPr>
              <a:t>B</a:t>
            </a:r>
            <a:r>
              <a:rPr lang="en-US" altLang="ja-JP" sz="1400">
                <a:cs typeface="Arial" pitchFamily="34" charset="0"/>
              </a:rPr>
              <a:t>→</a:t>
            </a:r>
            <a:r>
              <a:rPr lang="en-US" altLang="ja-JP" sz="1400">
                <a:latin typeface="Symbol" pitchFamily="18" charset="2"/>
                <a:cs typeface="Arial" pitchFamily="34" charset="0"/>
              </a:rPr>
              <a:t>tn</a:t>
            </a:r>
          </a:p>
        </p:txBody>
      </p:sp>
      <p:sp>
        <p:nvSpPr>
          <p:cNvPr id="85" name="Line 25"/>
          <p:cNvSpPr>
            <a:spLocks noChangeShapeType="1"/>
          </p:cNvSpPr>
          <p:nvPr/>
        </p:nvSpPr>
        <p:spPr bwMode="auto">
          <a:xfrm>
            <a:off x="7629525" y="6335712"/>
            <a:ext cx="1223962" cy="0"/>
          </a:xfrm>
          <a:prstGeom prst="line">
            <a:avLst/>
          </a:prstGeom>
          <a:noFill/>
          <a:ln w="9525">
            <a:solidFill>
              <a:schemeClr val="tx1"/>
            </a:solidFill>
            <a:round/>
            <a:headEnd/>
            <a:tailEnd/>
          </a:ln>
          <a:effectLst/>
        </p:spPr>
        <p:txBody>
          <a:bodyPr/>
          <a:lstStyle/>
          <a:p>
            <a:endParaRPr lang="en-US"/>
          </a:p>
        </p:txBody>
      </p:sp>
      <p:sp>
        <p:nvSpPr>
          <p:cNvPr id="86" name="Line 26"/>
          <p:cNvSpPr>
            <a:spLocks noChangeShapeType="1"/>
          </p:cNvSpPr>
          <p:nvPr/>
        </p:nvSpPr>
        <p:spPr bwMode="auto">
          <a:xfrm flipV="1">
            <a:off x="8061325" y="5976937"/>
            <a:ext cx="288925" cy="358775"/>
          </a:xfrm>
          <a:prstGeom prst="line">
            <a:avLst/>
          </a:prstGeom>
          <a:noFill/>
          <a:ln w="9525">
            <a:solidFill>
              <a:schemeClr val="tx1"/>
            </a:solidFill>
            <a:prstDash val="dash"/>
            <a:round/>
            <a:headEnd/>
            <a:tailEnd/>
          </a:ln>
          <a:effectLst/>
        </p:spPr>
        <p:txBody>
          <a:bodyPr/>
          <a:lstStyle/>
          <a:p>
            <a:endParaRPr lang="en-US"/>
          </a:p>
        </p:txBody>
      </p:sp>
      <p:sp>
        <p:nvSpPr>
          <p:cNvPr id="87" name="Line 27"/>
          <p:cNvSpPr>
            <a:spLocks noChangeShapeType="1"/>
          </p:cNvSpPr>
          <p:nvPr/>
        </p:nvSpPr>
        <p:spPr bwMode="auto">
          <a:xfrm flipV="1">
            <a:off x="8350250" y="5834062"/>
            <a:ext cx="503237" cy="142875"/>
          </a:xfrm>
          <a:prstGeom prst="line">
            <a:avLst/>
          </a:prstGeom>
          <a:noFill/>
          <a:ln w="9525">
            <a:solidFill>
              <a:schemeClr val="tx1"/>
            </a:solidFill>
            <a:round/>
            <a:headEnd/>
            <a:tailEnd/>
          </a:ln>
          <a:effectLst/>
        </p:spPr>
        <p:txBody>
          <a:bodyPr/>
          <a:lstStyle/>
          <a:p>
            <a:endParaRPr lang="en-US"/>
          </a:p>
        </p:txBody>
      </p:sp>
      <p:sp>
        <p:nvSpPr>
          <p:cNvPr id="88" name="Line 28"/>
          <p:cNvSpPr>
            <a:spLocks noChangeShapeType="1"/>
          </p:cNvSpPr>
          <p:nvPr/>
        </p:nvSpPr>
        <p:spPr bwMode="auto">
          <a:xfrm>
            <a:off x="8350250" y="5976937"/>
            <a:ext cx="503237" cy="142875"/>
          </a:xfrm>
          <a:prstGeom prst="line">
            <a:avLst/>
          </a:prstGeom>
          <a:noFill/>
          <a:ln w="9525">
            <a:solidFill>
              <a:schemeClr val="tx1"/>
            </a:solidFill>
            <a:round/>
            <a:headEnd/>
            <a:tailEnd/>
          </a:ln>
          <a:effectLst/>
        </p:spPr>
        <p:txBody>
          <a:bodyPr/>
          <a:lstStyle/>
          <a:p>
            <a:endParaRPr lang="en-US"/>
          </a:p>
        </p:txBody>
      </p:sp>
      <p:sp>
        <p:nvSpPr>
          <p:cNvPr id="89" name="Line 29"/>
          <p:cNvSpPr>
            <a:spLocks noChangeShapeType="1"/>
          </p:cNvSpPr>
          <p:nvPr/>
        </p:nvSpPr>
        <p:spPr bwMode="auto">
          <a:xfrm>
            <a:off x="7629525" y="6553200"/>
            <a:ext cx="1223962" cy="0"/>
          </a:xfrm>
          <a:prstGeom prst="line">
            <a:avLst/>
          </a:prstGeom>
          <a:noFill/>
          <a:ln w="9525">
            <a:solidFill>
              <a:schemeClr val="tx1"/>
            </a:solidFill>
            <a:round/>
            <a:headEnd/>
            <a:tailEnd/>
          </a:ln>
          <a:effectLst/>
        </p:spPr>
        <p:txBody>
          <a:bodyPr/>
          <a:lstStyle/>
          <a:p>
            <a:endParaRPr lang="en-US"/>
          </a:p>
        </p:txBody>
      </p:sp>
      <p:sp>
        <p:nvSpPr>
          <p:cNvPr id="90" name="Text Box 30"/>
          <p:cNvSpPr txBox="1">
            <a:spLocks noChangeArrowheads="1"/>
          </p:cNvSpPr>
          <p:nvPr/>
        </p:nvSpPr>
        <p:spPr bwMode="auto">
          <a:xfrm>
            <a:off x="7845425" y="6553200"/>
            <a:ext cx="768350" cy="304800"/>
          </a:xfrm>
          <a:prstGeom prst="rect">
            <a:avLst/>
          </a:prstGeom>
          <a:noFill/>
          <a:ln w="9525">
            <a:noFill/>
            <a:miter lim="800000"/>
            <a:headEnd/>
            <a:tailEnd/>
          </a:ln>
          <a:effectLst/>
        </p:spPr>
        <p:txBody>
          <a:bodyPr wrap="none">
            <a:spAutoFit/>
          </a:bodyPr>
          <a:lstStyle/>
          <a:p>
            <a:r>
              <a:rPr lang="en-US" altLang="ja-JP" sz="1400" i="1">
                <a:latin typeface="Times New Roman" pitchFamily="18" charset="0"/>
              </a:rPr>
              <a:t>B</a:t>
            </a:r>
            <a:r>
              <a:rPr lang="en-US" altLang="ja-JP" sz="1400">
                <a:cs typeface="Arial" pitchFamily="34" charset="0"/>
              </a:rPr>
              <a:t>→</a:t>
            </a:r>
            <a:r>
              <a:rPr lang="en-US" altLang="ja-JP" sz="1400" i="1">
                <a:latin typeface="Times New Roman" pitchFamily="18" charset="0"/>
                <a:cs typeface="Arial" pitchFamily="34" charset="0"/>
              </a:rPr>
              <a:t>D</a:t>
            </a:r>
            <a:r>
              <a:rPr lang="en-US" altLang="ja-JP" sz="1400">
                <a:latin typeface="Symbol" pitchFamily="18" charset="2"/>
                <a:cs typeface="Arial" pitchFamily="34" charset="0"/>
              </a:rPr>
              <a:t>tn</a:t>
            </a:r>
          </a:p>
        </p:txBody>
      </p:sp>
      <p:sp>
        <p:nvSpPr>
          <p:cNvPr id="91" name="Text Box 31"/>
          <p:cNvSpPr txBox="1">
            <a:spLocks noChangeArrowheads="1"/>
          </p:cNvSpPr>
          <p:nvPr/>
        </p:nvSpPr>
        <p:spPr bwMode="auto">
          <a:xfrm>
            <a:off x="8782050" y="5616575"/>
            <a:ext cx="273050" cy="336550"/>
          </a:xfrm>
          <a:prstGeom prst="rect">
            <a:avLst/>
          </a:prstGeom>
          <a:noFill/>
          <a:ln w="9525">
            <a:noFill/>
            <a:miter lim="800000"/>
            <a:headEnd/>
            <a:tailEnd/>
          </a:ln>
          <a:effectLst/>
        </p:spPr>
        <p:txBody>
          <a:bodyPr wrap="none">
            <a:spAutoFit/>
          </a:bodyPr>
          <a:lstStyle/>
          <a:p>
            <a:r>
              <a:rPr lang="en-US" altLang="ja-JP" sz="1600">
                <a:latin typeface="Symbol" pitchFamily="18" charset="2"/>
              </a:rPr>
              <a:t>t</a:t>
            </a:r>
          </a:p>
        </p:txBody>
      </p:sp>
      <p:sp>
        <p:nvSpPr>
          <p:cNvPr id="92" name="Text Box 32"/>
          <p:cNvSpPr txBox="1">
            <a:spLocks noChangeArrowheads="1"/>
          </p:cNvSpPr>
          <p:nvPr/>
        </p:nvSpPr>
        <p:spPr bwMode="auto">
          <a:xfrm>
            <a:off x="8782050" y="5905500"/>
            <a:ext cx="290512" cy="336550"/>
          </a:xfrm>
          <a:prstGeom prst="rect">
            <a:avLst/>
          </a:prstGeom>
          <a:noFill/>
          <a:ln w="9525">
            <a:noFill/>
            <a:miter lim="800000"/>
            <a:headEnd/>
            <a:tailEnd/>
          </a:ln>
          <a:effectLst/>
        </p:spPr>
        <p:txBody>
          <a:bodyPr wrap="none">
            <a:spAutoFit/>
          </a:bodyPr>
          <a:lstStyle/>
          <a:p>
            <a:r>
              <a:rPr lang="en-US" altLang="ja-JP" sz="1600">
                <a:latin typeface="Symbol" pitchFamily="18" charset="2"/>
              </a:rPr>
              <a:t>n</a:t>
            </a:r>
          </a:p>
        </p:txBody>
      </p:sp>
      <p:sp>
        <p:nvSpPr>
          <p:cNvPr id="93" name="Text Box 33"/>
          <p:cNvSpPr txBox="1">
            <a:spLocks noChangeArrowheads="1"/>
          </p:cNvSpPr>
          <p:nvPr/>
        </p:nvSpPr>
        <p:spPr bwMode="auto">
          <a:xfrm>
            <a:off x="7342187" y="6121400"/>
            <a:ext cx="296863" cy="336550"/>
          </a:xfrm>
          <a:prstGeom prst="rect">
            <a:avLst/>
          </a:prstGeom>
          <a:noFill/>
          <a:ln w="9525">
            <a:noFill/>
            <a:miter lim="800000"/>
            <a:headEnd/>
            <a:tailEnd/>
          </a:ln>
          <a:effectLst/>
        </p:spPr>
        <p:txBody>
          <a:bodyPr wrap="none">
            <a:spAutoFit/>
          </a:bodyPr>
          <a:lstStyle/>
          <a:p>
            <a:r>
              <a:rPr lang="en-US" altLang="ja-JP" sz="1600"/>
              <a:t>b</a:t>
            </a:r>
          </a:p>
        </p:txBody>
      </p:sp>
      <p:sp>
        <p:nvSpPr>
          <p:cNvPr id="94" name="Text Box 34"/>
          <p:cNvSpPr txBox="1">
            <a:spLocks noChangeArrowheads="1"/>
          </p:cNvSpPr>
          <p:nvPr/>
        </p:nvSpPr>
        <p:spPr bwMode="auto">
          <a:xfrm>
            <a:off x="8853487" y="6121400"/>
            <a:ext cx="285750" cy="336550"/>
          </a:xfrm>
          <a:prstGeom prst="rect">
            <a:avLst/>
          </a:prstGeom>
          <a:noFill/>
          <a:ln w="9525">
            <a:noFill/>
            <a:miter lim="800000"/>
            <a:headEnd/>
            <a:tailEnd/>
          </a:ln>
          <a:effectLst/>
        </p:spPr>
        <p:txBody>
          <a:bodyPr wrap="none">
            <a:spAutoFit/>
          </a:bodyPr>
          <a:lstStyle/>
          <a:p>
            <a:r>
              <a:rPr lang="en-US" altLang="ja-JP" sz="1600"/>
              <a:t>c</a:t>
            </a:r>
          </a:p>
        </p:txBody>
      </p:sp>
      <p:sp>
        <p:nvSpPr>
          <p:cNvPr id="95" name="Text Box 35"/>
          <p:cNvSpPr txBox="1">
            <a:spLocks noChangeArrowheads="1"/>
          </p:cNvSpPr>
          <p:nvPr/>
        </p:nvSpPr>
        <p:spPr bwMode="auto">
          <a:xfrm>
            <a:off x="7918450" y="5976937"/>
            <a:ext cx="312737" cy="304800"/>
          </a:xfrm>
          <a:prstGeom prst="rect">
            <a:avLst/>
          </a:prstGeom>
          <a:noFill/>
          <a:ln w="9525">
            <a:noFill/>
            <a:miter lim="800000"/>
            <a:headEnd/>
            <a:tailEnd/>
          </a:ln>
          <a:effectLst/>
        </p:spPr>
        <p:txBody>
          <a:bodyPr wrap="none">
            <a:spAutoFit/>
          </a:bodyPr>
          <a:lstStyle/>
          <a:p>
            <a:r>
              <a:rPr lang="en-US" altLang="ja-JP" sz="1400"/>
              <a:t>H</a:t>
            </a:r>
          </a:p>
        </p:txBody>
      </p:sp>
      <p:pic>
        <p:nvPicPr>
          <p:cNvPr id="35847" name="Picture 7"/>
          <p:cNvPicPr>
            <a:picLocks noChangeAspect="1" noChangeArrowheads="1"/>
          </p:cNvPicPr>
          <p:nvPr/>
        </p:nvPicPr>
        <p:blipFill>
          <a:blip r:embed="rId14"/>
          <a:srcRect/>
          <a:stretch>
            <a:fillRect/>
          </a:stretch>
        </p:blipFill>
        <p:spPr bwMode="auto">
          <a:xfrm>
            <a:off x="3086100" y="3962400"/>
            <a:ext cx="2848260" cy="2895600"/>
          </a:xfrm>
          <a:prstGeom prst="rect">
            <a:avLst/>
          </a:prstGeom>
          <a:noFill/>
          <a:ln w="9525">
            <a:noFill/>
            <a:miter lim="800000"/>
            <a:headEnd/>
            <a:tailEnd/>
          </a:ln>
          <a:effectLst/>
        </p:spPr>
      </p:pic>
      <p:sp>
        <p:nvSpPr>
          <p:cNvPr id="105" name="右矢印 104"/>
          <p:cNvSpPr/>
          <p:nvPr/>
        </p:nvSpPr>
        <p:spPr>
          <a:xfrm>
            <a:off x="2857500" y="4991100"/>
            <a:ext cx="533400" cy="304800"/>
          </a:xfrm>
          <a:prstGeom prst="rightArrow">
            <a:avLst>
              <a:gd name="adj1" fmla="val 50000"/>
              <a:gd name="adj2" fmla="val 9368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6" name="Picture 39"/>
          <p:cNvPicPr>
            <a:picLocks noChangeAspect="1" noChangeArrowheads="1"/>
          </p:cNvPicPr>
          <p:nvPr/>
        </p:nvPicPr>
        <p:blipFill>
          <a:blip r:embed="rId15"/>
          <a:srcRect/>
          <a:stretch>
            <a:fillRect/>
          </a:stretch>
        </p:blipFill>
        <p:spPr bwMode="auto">
          <a:xfrm>
            <a:off x="114300" y="4000500"/>
            <a:ext cx="2743138" cy="2857500"/>
          </a:xfrm>
          <a:prstGeom prst="rect">
            <a:avLst/>
          </a:prstGeom>
          <a:noFill/>
          <a:ln w="9525">
            <a:noFill/>
            <a:miter lim="800000"/>
            <a:headEnd/>
            <a:tailEnd/>
          </a:ln>
        </p:spPr>
      </p:pic>
      <p:sp>
        <p:nvSpPr>
          <p:cNvPr id="107" name="Text Box 42"/>
          <p:cNvSpPr txBox="1">
            <a:spLocks noChangeArrowheads="1"/>
          </p:cNvSpPr>
          <p:nvPr/>
        </p:nvSpPr>
        <p:spPr bwMode="auto">
          <a:xfrm>
            <a:off x="652463" y="4208462"/>
            <a:ext cx="1601787" cy="338138"/>
          </a:xfrm>
          <a:prstGeom prst="rect">
            <a:avLst/>
          </a:prstGeom>
          <a:noFill/>
          <a:ln w="9525">
            <a:noFill/>
            <a:miter lim="800000"/>
            <a:headEnd/>
            <a:tailEnd/>
          </a:ln>
        </p:spPr>
        <p:txBody>
          <a:bodyPr>
            <a:spAutoFit/>
          </a:bodyPr>
          <a:lstStyle/>
          <a:p>
            <a:r>
              <a:rPr lang="en-US" altLang="ja-JP" sz="1600">
                <a:solidFill>
                  <a:srgbClr val="000000"/>
                </a:solidFill>
              </a:rPr>
              <a:t>Belle, 2008</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3"/>
          <p:cNvGraphicFramePr>
            <a:graphicFrameLocks noChangeAspect="1"/>
          </p:cNvGraphicFramePr>
          <p:nvPr/>
        </p:nvGraphicFramePr>
        <p:xfrm>
          <a:off x="0" y="0"/>
          <a:ext cx="914400" cy="198438"/>
        </p:xfrm>
        <a:graphic>
          <a:graphicData uri="http://schemas.openxmlformats.org/presentationml/2006/ole">
            <p:oleObj spid="_x0000_s36866" name="Equation" r:id="rId3" imgW="914400" imgH="198720" progId="">
              <p:embed/>
            </p:oleObj>
          </a:graphicData>
        </a:graphic>
      </p:graphicFrame>
      <p:sp>
        <p:nvSpPr>
          <p:cNvPr id="1027" name="Rectangle 4"/>
          <p:cNvSpPr>
            <a:spLocks noGrp="1" noChangeArrowheads="1"/>
          </p:cNvSpPr>
          <p:nvPr>
            <p:ph type="title"/>
          </p:nvPr>
        </p:nvSpPr>
        <p:spPr>
          <a:xfrm>
            <a:off x="468313" y="115888"/>
            <a:ext cx="8229600" cy="720725"/>
          </a:xfrm>
        </p:spPr>
        <p:txBody>
          <a:bodyPr/>
          <a:lstStyle/>
          <a:p>
            <a:pPr eaLnBrk="1" hangingPunct="1"/>
            <a:r>
              <a:rPr lang="en-US" altLang="ja-JP" sz="3600" b="1" u="sng"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pitchFamily="34" charset="0"/>
              </a:rPr>
              <a:t>Search for LFV </a:t>
            </a:r>
            <a:r>
              <a:rPr lang="en-US" altLang="ja-JP" sz="3600" b="1" u="sng"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Symbol" pitchFamily="18" charset="2"/>
              </a:rPr>
              <a:t>t</a:t>
            </a:r>
            <a:r>
              <a:rPr lang="en-US" altLang="ja-JP" sz="3600" b="1" u="sng"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pitchFamily="34" charset="0"/>
              </a:rPr>
              <a:t> decays</a:t>
            </a:r>
          </a:p>
        </p:txBody>
      </p:sp>
      <p:pic>
        <p:nvPicPr>
          <p:cNvPr id="1031" name="Picture 38"/>
          <p:cNvPicPr>
            <a:picLocks noGrp="1" noChangeAspect="1" noChangeArrowheads="1"/>
          </p:cNvPicPr>
          <p:nvPr>
            <p:ph type="body" sz="half" idx="1"/>
          </p:nvPr>
        </p:nvPicPr>
        <p:blipFill>
          <a:blip r:embed="rId4"/>
          <a:srcRect t="17095" b="16240"/>
          <a:stretch>
            <a:fillRect/>
          </a:stretch>
        </p:blipFill>
        <p:spPr>
          <a:xfrm>
            <a:off x="228600" y="1333500"/>
            <a:ext cx="5009168" cy="4730231"/>
          </a:xfrm>
          <a:noFill/>
        </p:spPr>
      </p:pic>
      <p:sp>
        <p:nvSpPr>
          <p:cNvPr id="1030" name="AutoShape 32"/>
          <p:cNvSpPr>
            <a:spLocks noChangeAspect="1" noChangeArrowheads="1" noTextEdit="1"/>
          </p:cNvSpPr>
          <p:nvPr/>
        </p:nvSpPr>
        <p:spPr bwMode="auto">
          <a:xfrm>
            <a:off x="5430838" y="3089275"/>
            <a:ext cx="317500" cy="312738"/>
          </a:xfrm>
          <a:prstGeom prst="rect">
            <a:avLst/>
          </a:prstGeom>
          <a:noFill/>
          <a:ln w="9525">
            <a:noFill/>
            <a:miter lim="800000"/>
            <a:headEnd/>
            <a:tailEnd/>
          </a:ln>
        </p:spPr>
        <p:txBody>
          <a:bodyPr/>
          <a:lstStyle/>
          <a:p>
            <a:endParaRPr lang="en-US"/>
          </a:p>
        </p:txBody>
      </p:sp>
      <p:sp>
        <p:nvSpPr>
          <p:cNvPr id="1033" name="Line 40"/>
          <p:cNvSpPr>
            <a:spLocks noChangeShapeType="1"/>
          </p:cNvSpPr>
          <p:nvPr/>
        </p:nvSpPr>
        <p:spPr bwMode="auto">
          <a:xfrm>
            <a:off x="2019300" y="6172200"/>
            <a:ext cx="1296987" cy="0"/>
          </a:xfrm>
          <a:prstGeom prst="line">
            <a:avLst/>
          </a:prstGeom>
          <a:noFill/>
          <a:ln w="38100">
            <a:solidFill>
              <a:srgbClr val="008000"/>
            </a:solidFill>
            <a:round/>
            <a:headEnd/>
            <a:tailEnd type="arrow" w="med" len="med"/>
          </a:ln>
        </p:spPr>
        <p:txBody>
          <a:bodyPr/>
          <a:lstStyle/>
          <a:p>
            <a:endParaRPr lang="en-US"/>
          </a:p>
        </p:txBody>
      </p:sp>
      <p:sp>
        <p:nvSpPr>
          <p:cNvPr id="1034" name="Text Box 42"/>
          <p:cNvSpPr txBox="1">
            <a:spLocks noChangeArrowheads="1"/>
          </p:cNvSpPr>
          <p:nvPr/>
        </p:nvSpPr>
        <p:spPr bwMode="auto">
          <a:xfrm>
            <a:off x="1562100" y="6134100"/>
            <a:ext cx="1781175" cy="304800"/>
          </a:xfrm>
          <a:prstGeom prst="rect">
            <a:avLst/>
          </a:prstGeom>
          <a:noFill/>
          <a:ln w="9525">
            <a:noFill/>
            <a:miter lim="800000"/>
            <a:headEnd/>
            <a:tailEnd/>
          </a:ln>
        </p:spPr>
        <p:txBody>
          <a:bodyPr wrap="none">
            <a:spAutoFit/>
          </a:bodyPr>
          <a:lstStyle/>
          <a:p>
            <a:r>
              <a:rPr lang="en-US" altLang="ja-JP" sz="1400" dirty="0"/>
              <a:t>Reach of B factories</a:t>
            </a:r>
          </a:p>
        </p:txBody>
      </p:sp>
      <p:sp>
        <p:nvSpPr>
          <p:cNvPr id="1035" name="Text Box 43"/>
          <p:cNvSpPr txBox="1">
            <a:spLocks noChangeArrowheads="1"/>
          </p:cNvSpPr>
          <p:nvPr/>
        </p:nvSpPr>
        <p:spPr bwMode="auto">
          <a:xfrm>
            <a:off x="3848100" y="6248400"/>
            <a:ext cx="1143000" cy="307975"/>
          </a:xfrm>
          <a:prstGeom prst="rect">
            <a:avLst/>
          </a:prstGeom>
          <a:noFill/>
          <a:ln w="9525">
            <a:noFill/>
            <a:miter lim="800000"/>
            <a:headEnd/>
            <a:tailEnd/>
          </a:ln>
        </p:spPr>
        <p:txBody>
          <a:bodyPr wrap="none">
            <a:spAutoFit/>
          </a:bodyPr>
          <a:lstStyle/>
          <a:p>
            <a:r>
              <a:rPr lang="en-US" altLang="ja-JP" sz="1400" dirty="0" err="1"/>
              <a:t>SuperKEKB</a:t>
            </a:r>
            <a:endParaRPr lang="en-US" altLang="ja-JP" sz="1400" dirty="0"/>
          </a:p>
        </p:txBody>
      </p:sp>
      <p:sp>
        <p:nvSpPr>
          <p:cNvPr id="1036" name="Text Box 44"/>
          <p:cNvSpPr txBox="1">
            <a:spLocks noChangeArrowheads="1"/>
          </p:cNvSpPr>
          <p:nvPr/>
        </p:nvSpPr>
        <p:spPr bwMode="auto">
          <a:xfrm>
            <a:off x="2667000" y="1562100"/>
            <a:ext cx="1390650" cy="366713"/>
          </a:xfrm>
          <a:prstGeom prst="rect">
            <a:avLst/>
          </a:prstGeom>
          <a:noFill/>
          <a:ln w="9525">
            <a:noFill/>
            <a:miter lim="800000"/>
            <a:headEnd/>
            <a:tailEnd/>
          </a:ln>
        </p:spPr>
        <p:txBody>
          <a:bodyPr wrap="none">
            <a:spAutoFit/>
          </a:bodyPr>
          <a:lstStyle/>
          <a:p>
            <a:r>
              <a:rPr lang="en-US" altLang="ja-JP" sz="1800" dirty="0"/>
              <a:t>Upper limits</a:t>
            </a:r>
          </a:p>
        </p:txBody>
      </p:sp>
      <p:sp>
        <p:nvSpPr>
          <p:cNvPr id="1037" name="Line 45"/>
          <p:cNvSpPr>
            <a:spLocks noChangeShapeType="1"/>
          </p:cNvSpPr>
          <p:nvPr/>
        </p:nvSpPr>
        <p:spPr bwMode="auto">
          <a:xfrm flipH="1">
            <a:off x="2247900" y="1790700"/>
            <a:ext cx="360362" cy="215900"/>
          </a:xfrm>
          <a:prstGeom prst="line">
            <a:avLst/>
          </a:prstGeom>
          <a:noFill/>
          <a:ln w="19050">
            <a:solidFill>
              <a:schemeClr val="tx1"/>
            </a:solidFill>
            <a:round/>
            <a:headEnd/>
            <a:tailEnd type="arrow" w="med" len="med"/>
          </a:ln>
        </p:spPr>
        <p:txBody>
          <a:bodyPr/>
          <a:lstStyle/>
          <a:p>
            <a:endParaRPr lang="en-US"/>
          </a:p>
        </p:txBody>
      </p:sp>
      <p:sp>
        <p:nvSpPr>
          <p:cNvPr id="1038" name="Line 46"/>
          <p:cNvSpPr>
            <a:spLocks noChangeShapeType="1"/>
          </p:cNvSpPr>
          <p:nvPr/>
        </p:nvSpPr>
        <p:spPr bwMode="auto">
          <a:xfrm flipH="1">
            <a:off x="2933700" y="1943100"/>
            <a:ext cx="71438" cy="576263"/>
          </a:xfrm>
          <a:prstGeom prst="line">
            <a:avLst/>
          </a:prstGeom>
          <a:noFill/>
          <a:ln w="19050">
            <a:solidFill>
              <a:schemeClr val="tx1"/>
            </a:solidFill>
            <a:round/>
            <a:headEnd/>
            <a:tailEnd type="arrow" w="med" len="med"/>
          </a:ln>
        </p:spPr>
        <p:txBody>
          <a:bodyPr/>
          <a:lstStyle/>
          <a:p>
            <a:endParaRPr lang="en-US"/>
          </a:p>
        </p:txBody>
      </p:sp>
      <p:sp>
        <p:nvSpPr>
          <p:cNvPr id="1039" name="Line 47"/>
          <p:cNvSpPr>
            <a:spLocks noChangeShapeType="1"/>
          </p:cNvSpPr>
          <p:nvPr/>
        </p:nvSpPr>
        <p:spPr bwMode="auto">
          <a:xfrm>
            <a:off x="3886200" y="6248400"/>
            <a:ext cx="863600" cy="0"/>
          </a:xfrm>
          <a:prstGeom prst="line">
            <a:avLst/>
          </a:prstGeom>
          <a:noFill/>
          <a:ln w="38100">
            <a:solidFill>
              <a:srgbClr val="FF0000"/>
            </a:solidFill>
            <a:round/>
            <a:headEnd/>
            <a:tailEnd type="arrow" w="med" len="med"/>
          </a:ln>
        </p:spPr>
        <p:txBody>
          <a:bodyPr/>
          <a:lstStyle/>
          <a:p>
            <a:endParaRPr lang="en-US"/>
          </a:p>
        </p:txBody>
      </p:sp>
      <p:pic>
        <p:nvPicPr>
          <p:cNvPr id="1040" name="Picture 48"/>
          <p:cNvPicPr>
            <a:picLocks noChangeAspect="1" noChangeArrowheads="1"/>
          </p:cNvPicPr>
          <p:nvPr/>
        </p:nvPicPr>
        <p:blipFill>
          <a:blip r:embed="rId5"/>
          <a:srcRect l="2973" t="5455" r="2973" b="5455"/>
          <a:stretch>
            <a:fillRect/>
          </a:stretch>
        </p:blipFill>
        <p:spPr bwMode="auto">
          <a:xfrm>
            <a:off x="5119695" y="2292305"/>
            <a:ext cx="3667110" cy="3784682"/>
          </a:xfrm>
          <a:prstGeom prst="rect">
            <a:avLst/>
          </a:prstGeom>
          <a:noFill/>
          <a:ln w="9525">
            <a:noFill/>
            <a:miter lim="800000"/>
            <a:headEnd/>
            <a:tailEnd/>
          </a:ln>
        </p:spPr>
      </p:pic>
      <p:sp>
        <p:nvSpPr>
          <p:cNvPr id="1041" name="Text Box 49"/>
          <p:cNvSpPr txBox="1">
            <a:spLocks noChangeArrowheads="1"/>
          </p:cNvSpPr>
          <p:nvPr/>
        </p:nvSpPr>
        <p:spPr bwMode="auto">
          <a:xfrm>
            <a:off x="7451725" y="3213100"/>
            <a:ext cx="696913" cy="336550"/>
          </a:xfrm>
          <a:prstGeom prst="rect">
            <a:avLst/>
          </a:prstGeom>
          <a:noFill/>
          <a:ln w="9525">
            <a:noFill/>
            <a:miter lim="800000"/>
            <a:headEnd/>
            <a:tailEnd/>
          </a:ln>
        </p:spPr>
        <p:txBody>
          <a:bodyPr wrap="none">
            <a:spAutoFit/>
          </a:bodyPr>
          <a:lstStyle/>
          <a:p>
            <a:r>
              <a:rPr lang="en-US" altLang="ja-JP" sz="1600">
                <a:latin typeface="Symbol" pitchFamily="18" charset="2"/>
              </a:rPr>
              <a:t>t-&gt;mg</a:t>
            </a:r>
          </a:p>
        </p:txBody>
      </p:sp>
      <p:sp>
        <p:nvSpPr>
          <p:cNvPr id="1042" name="Text Box 50"/>
          <p:cNvSpPr txBox="1">
            <a:spLocks noChangeArrowheads="1"/>
          </p:cNvSpPr>
          <p:nvPr/>
        </p:nvSpPr>
        <p:spPr bwMode="auto">
          <a:xfrm>
            <a:off x="7812088" y="4437063"/>
            <a:ext cx="685800" cy="336550"/>
          </a:xfrm>
          <a:prstGeom prst="rect">
            <a:avLst/>
          </a:prstGeom>
          <a:noFill/>
          <a:ln w="9525">
            <a:noFill/>
            <a:miter lim="800000"/>
            <a:headEnd/>
            <a:tailEnd/>
          </a:ln>
        </p:spPr>
        <p:txBody>
          <a:bodyPr wrap="none">
            <a:spAutoFit/>
          </a:bodyPr>
          <a:lstStyle/>
          <a:p>
            <a:r>
              <a:rPr lang="en-US" altLang="ja-JP" sz="1600">
                <a:latin typeface="Symbol" pitchFamily="18" charset="2"/>
              </a:rPr>
              <a:t>m</a:t>
            </a:r>
            <a:r>
              <a:rPr lang="en-US" altLang="ja-JP" sz="1600"/>
              <a:t>-&gt;e</a:t>
            </a:r>
            <a:r>
              <a:rPr lang="en-US" altLang="ja-JP" sz="1600">
                <a:latin typeface="Symbol" pitchFamily="18" charset="2"/>
              </a:rPr>
              <a:t>g</a:t>
            </a:r>
          </a:p>
        </p:txBody>
      </p:sp>
      <p:sp>
        <p:nvSpPr>
          <p:cNvPr id="1043" name="Text Box 51"/>
          <p:cNvSpPr txBox="1">
            <a:spLocks noChangeArrowheads="1"/>
          </p:cNvSpPr>
          <p:nvPr/>
        </p:nvSpPr>
        <p:spPr bwMode="auto">
          <a:xfrm>
            <a:off x="5724525" y="5108575"/>
            <a:ext cx="700088" cy="336550"/>
          </a:xfrm>
          <a:prstGeom prst="rect">
            <a:avLst/>
          </a:prstGeom>
          <a:noFill/>
          <a:ln w="9525">
            <a:noFill/>
            <a:miter lim="800000"/>
            <a:headEnd/>
            <a:tailEnd/>
          </a:ln>
        </p:spPr>
        <p:txBody>
          <a:bodyPr wrap="none">
            <a:spAutoFit/>
          </a:bodyPr>
          <a:lstStyle/>
          <a:p>
            <a:r>
              <a:rPr lang="en-US" altLang="ja-JP" sz="1600">
                <a:latin typeface="Symbol" pitchFamily="18" charset="2"/>
              </a:rPr>
              <a:t>t-</a:t>
            </a:r>
            <a:r>
              <a:rPr lang="en-US" altLang="ja-JP" sz="1600"/>
              <a:t>&gt;e</a:t>
            </a:r>
            <a:r>
              <a:rPr lang="en-US" altLang="ja-JP" sz="1600">
                <a:latin typeface="Symbol" pitchFamily="18" charset="2"/>
              </a:rPr>
              <a:t>g</a:t>
            </a:r>
          </a:p>
        </p:txBody>
      </p:sp>
      <p:sp>
        <p:nvSpPr>
          <p:cNvPr id="1044" name="Text Box 52"/>
          <p:cNvSpPr txBox="1">
            <a:spLocks noChangeArrowheads="1"/>
          </p:cNvSpPr>
          <p:nvPr/>
        </p:nvSpPr>
        <p:spPr bwMode="auto">
          <a:xfrm>
            <a:off x="7451725" y="6021388"/>
            <a:ext cx="1446213" cy="274637"/>
          </a:xfrm>
          <a:prstGeom prst="rect">
            <a:avLst/>
          </a:prstGeom>
          <a:noFill/>
          <a:ln w="9525">
            <a:noFill/>
            <a:miter lim="800000"/>
            <a:headEnd/>
            <a:tailEnd/>
          </a:ln>
        </p:spPr>
        <p:txBody>
          <a:bodyPr wrap="none">
            <a:spAutoFit/>
          </a:bodyPr>
          <a:lstStyle/>
          <a:p>
            <a:r>
              <a:rPr lang="en-US" altLang="ja-JP" sz="1200"/>
              <a:t>T.Goto et al., 2007</a:t>
            </a:r>
          </a:p>
        </p:txBody>
      </p:sp>
      <p:grpSp>
        <p:nvGrpSpPr>
          <p:cNvPr id="24" name="Group 24"/>
          <p:cNvGrpSpPr>
            <a:grpSpLocks/>
          </p:cNvGrpSpPr>
          <p:nvPr/>
        </p:nvGrpSpPr>
        <p:grpSpPr bwMode="auto">
          <a:xfrm>
            <a:off x="6438900" y="838201"/>
            <a:ext cx="1946275" cy="1447800"/>
            <a:chOff x="3533" y="369"/>
            <a:chExt cx="1953" cy="1502"/>
          </a:xfrm>
        </p:grpSpPr>
        <p:sp>
          <p:nvSpPr>
            <p:cNvPr id="25" name="Oval 25"/>
            <p:cNvSpPr>
              <a:spLocks noChangeArrowheads="1"/>
            </p:cNvSpPr>
            <p:nvPr/>
          </p:nvSpPr>
          <p:spPr bwMode="auto">
            <a:xfrm>
              <a:off x="3991" y="894"/>
              <a:ext cx="931" cy="931"/>
            </a:xfrm>
            <a:prstGeom prst="ellipse">
              <a:avLst/>
            </a:prstGeom>
            <a:noFill/>
            <a:ln w="28575">
              <a:solidFill>
                <a:srgbClr val="008000"/>
              </a:solidFill>
              <a:round/>
              <a:headEnd/>
              <a:tailEnd/>
            </a:ln>
          </p:spPr>
          <p:txBody>
            <a:bodyPr wrap="none" anchor="ctr"/>
            <a:lstStyle/>
            <a:p>
              <a:endParaRPr lang="ja-JP" altLang="en-US"/>
            </a:p>
          </p:txBody>
        </p:sp>
        <p:sp>
          <p:nvSpPr>
            <p:cNvPr id="26" name="Rectangle 26"/>
            <p:cNvSpPr>
              <a:spLocks noChangeArrowheads="1"/>
            </p:cNvSpPr>
            <p:nvPr/>
          </p:nvSpPr>
          <p:spPr bwMode="auto">
            <a:xfrm>
              <a:off x="3759" y="1312"/>
              <a:ext cx="1302" cy="559"/>
            </a:xfrm>
            <a:prstGeom prst="rect">
              <a:avLst/>
            </a:prstGeom>
            <a:solidFill>
              <a:schemeClr val="bg1"/>
            </a:solidFill>
            <a:ln w="9525">
              <a:noFill/>
              <a:miter lim="800000"/>
              <a:headEnd/>
              <a:tailEnd/>
            </a:ln>
          </p:spPr>
          <p:txBody>
            <a:bodyPr wrap="none" anchor="ctr"/>
            <a:lstStyle/>
            <a:p>
              <a:pPr algn="ctr"/>
              <a:endParaRPr lang="ja-JP" altLang="ja-JP">
                <a:latin typeface="Times New Roman" pitchFamily="18" charset="0"/>
              </a:endParaRPr>
            </a:p>
          </p:txBody>
        </p:sp>
        <p:sp>
          <p:nvSpPr>
            <p:cNvPr id="27" name="Line 27"/>
            <p:cNvSpPr>
              <a:spLocks noChangeShapeType="1"/>
            </p:cNvSpPr>
            <p:nvPr/>
          </p:nvSpPr>
          <p:spPr bwMode="auto">
            <a:xfrm>
              <a:off x="3572" y="1312"/>
              <a:ext cx="419" cy="0"/>
            </a:xfrm>
            <a:prstGeom prst="line">
              <a:avLst/>
            </a:prstGeom>
            <a:noFill/>
            <a:ln w="28575">
              <a:solidFill>
                <a:srgbClr val="008000"/>
              </a:solidFill>
              <a:round/>
              <a:headEnd/>
              <a:tailEnd/>
            </a:ln>
          </p:spPr>
          <p:txBody>
            <a:bodyPr/>
            <a:lstStyle/>
            <a:p>
              <a:endParaRPr lang="ja-JP" altLang="en-US"/>
            </a:p>
          </p:txBody>
        </p:sp>
        <p:sp>
          <p:nvSpPr>
            <p:cNvPr id="28" name="Line 28"/>
            <p:cNvSpPr>
              <a:spLocks noChangeShapeType="1"/>
            </p:cNvSpPr>
            <p:nvPr/>
          </p:nvSpPr>
          <p:spPr bwMode="auto">
            <a:xfrm>
              <a:off x="4922" y="1312"/>
              <a:ext cx="418" cy="0"/>
            </a:xfrm>
            <a:prstGeom prst="line">
              <a:avLst/>
            </a:prstGeom>
            <a:noFill/>
            <a:ln w="28575">
              <a:solidFill>
                <a:srgbClr val="008000"/>
              </a:solidFill>
              <a:round/>
              <a:headEnd/>
              <a:tailEnd/>
            </a:ln>
          </p:spPr>
          <p:txBody>
            <a:bodyPr/>
            <a:lstStyle/>
            <a:p>
              <a:endParaRPr lang="ja-JP" altLang="en-US"/>
            </a:p>
          </p:txBody>
        </p:sp>
        <p:sp>
          <p:nvSpPr>
            <p:cNvPr id="29" name="Line 29"/>
            <p:cNvSpPr>
              <a:spLocks noChangeShapeType="1"/>
            </p:cNvSpPr>
            <p:nvPr/>
          </p:nvSpPr>
          <p:spPr bwMode="auto">
            <a:xfrm>
              <a:off x="3991" y="1312"/>
              <a:ext cx="977" cy="0"/>
            </a:xfrm>
            <a:prstGeom prst="line">
              <a:avLst/>
            </a:prstGeom>
            <a:noFill/>
            <a:ln w="28575">
              <a:solidFill>
                <a:srgbClr val="008000"/>
              </a:solidFill>
              <a:prstDash val="dash"/>
              <a:round/>
              <a:headEnd/>
              <a:tailEnd/>
            </a:ln>
          </p:spPr>
          <p:txBody>
            <a:bodyPr/>
            <a:lstStyle/>
            <a:p>
              <a:endParaRPr lang="ja-JP" altLang="en-US"/>
            </a:p>
          </p:txBody>
        </p:sp>
        <p:grpSp>
          <p:nvGrpSpPr>
            <p:cNvPr id="30" name="Group 30"/>
            <p:cNvGrpSpPr>
              <a:grpSpLocks/>
            </p:cNvGrpSpPr>
            <p:nvPr/>
          </p:nvGrpSpPr>
          <p:grpSpPr bwMode="auto">
            <a:xfrm rot="2319976">
              <a:off x="4654" y="367"/>
              <a:ext cx="163" cy="536"/>
              <a:chOff x="4848" y="2688"/>
              <a:chExt cx="392" cy="768"/>
            </a:xfrm>
          </p:grpSpPr>
          <p:sp>
            <p:nvSpPr>
              <p:cNvPr id="40" name="Freeform 31"/>
              <p:cNvSpPr>
                <a:spLocks/>
              </p:cNvSpPr>
              <p:nvPr/>
            </p:nvSpPr>
            <p:spPr bwMode="auto">
              <a:xfrm>
                <a:off x="4848" y="2688"/>
                <a:ext cx="392" cy="192"/>
              </a:xfrm>
              <a:custGeom>
                <a:avLst/>
                <a:gdLst>
                  <a:gd name="T0" fmla="*/ 176 w 392"/>
                  <a:gd name="T1" fmla="*/ 0 h 192"/>
                  <a:gd name="T2" fmla="*/ 368 w 392"/>
                  <a:gd name="T3" fmla="*/ 48 h 192"/>
                  <a:gd name="T4" fmla="*/ 32 w 392"/>
                  <a:gd name="T5" fmla="*/ 144 h 192"/>
                  <a:gd name="T6" fmla="*/ 176 w 392"/>
                  <a:gd name="T7" fmla="*/ 192 h 192"/>
                  <a:gd name="T8" fmla="*/ 0 60000 65536"/>
                  <a:gd name="T9" fmla="*/ 0 60000 65536"/>
                  <a:gd name="T10" fmla="*/ 0 60000 65536"/>
                  <a:gd name="T11" fmla="*/ 0 60000 65536"/>
                  <a:gd name="T12" fmla="*/ 0 w 392"/>
                  <a:gd name="T13" fmla="*/ 0 h 192"/>
                  <a:gd name="T14" fmla="*/ 392 w 392"/>
                  <a:gd name="T15" fmla="*/ 192 h 192"/>
                </a:gdLst>
                <a:ahLst/>
                <a:cxnLst>
                  <a:cxn ang="T8">
                    <a:pos x="T0" y="T1"/>
                  </a:cxn>
                  <a:cxn ang="T9">
                    <a:pos x="T2" y="T3"/>
                  </a:cxn>
                  <a:cxn ang="T10">
                    <a:pos x="T4" y="T5"/>
                  </a:cxn>
                  <a:cxn ang="T11">
                    <a:pos x="T6" y="T7"/>
                  </a:cxn>
                </a:cxnLst>
                <a:rect l="T12" t="T13" r="T14" b="T15"/>
                <a:pathLst>
                  <a:path w="392" h="192">
                    <a:moveTo>
                      <a:pt x="176" y="0"/>
                    </a:moveTo>
                    <a:cubicBezTo>
                      <a:pt x="284" y="12"/>
                      <a:pt x="392" y="24"/>
                      <a:pt x="368" y="48"/>
                    </a:cubicBezTo>
                    <a:cubicBezTo>
                      <a:pt x="344" y="72"/>
                      <a:pt x="64" y="120"/>
                      <a:pt x="32" y="144"/>
                    </a:cubicBezTo>
                    <a:cubicBezTo>
                      <a:pt x="0" y="168"/>
                      <a:pt x="88" y="180"/>
                      <a:pt x="176" y="192"/>
                    </a:cubicBezTo>
                  </a:path>
                </a:pathLst>
              </a:custGeom>
              <a:noFill/>
              <a:ln w="28575">
                <a:solidFill>
                  <a:srgbClr val="008000"/>
                </a:solidFill>
                <a:round/>
                <a:headEnd/>
                <a:tailEnd/>
              </a:ln>
            </p:spPr>
            <p:txBody>
              <a:bodyPr/>
              <a:lstStyle/>
              <a:p>
                <a:endParaRPr lang="ja-JP" altLang="en-US"/>
              </a:p>
            </p:txBody>
          </p:sp>
          <p:sp>
            <p:nvSpPr>
              <p:cNvPr id="41" name="Freeform 32"/>
              <p:cNvSpPr>
                <a:spLocks/>
              </p:cNvSpPr>
              <p:nvPr/>
            </p:nvSpPr>
            <p:spPr bwMode="auto">
              <a:xfrm>
                <a:off x="4848" y="2880"/>
                <a:ext cx="392" cy="192"/>
              </a:xfrm>
              <a:custGeom>
                <a:avLst/>
                <a:gdLst>
                  <a:gd name="T0" fmla="*/ 176 w 392"/>
                  <a:gd name="T1" fmla="*/ 0 h 192"/>
                  <a:gd name="T2" fmla="*/ 368 w 392"/>
                  <a:gd name="T3" fmla="*/ 48 h 192"/>
                  <a:gd name="T4" fmla="*/ 32 w 392"/>
                  <a:gd name="T5" fmla="*/ 144 h 192"/>
                  <a:gd name="T6" fmla="*/ 176 w 392"/>
                  <a:gd name="T7" fmla="*/ 192 h 192"/>
                  <a:gd name="T8" fmla="*/ 0 60000 65536"/>
                  <a:gd name="T9" fmla="*/ 0 60000 65536"/>
                  <a:gd name="T10" fmla="*/ 0 60000 65536"/>
                  <a:gd name="T11" fmla="*/ 0 60000 65536"/>
                  <a:gd name="T12" fmla="*/ 0 w 392"/>
                  <a:gd name="T13" fmla="*/ 0 h 192"/>
                  <a:gd name="T14" fmla="*/ 392 w 392"/>
                  <a:gd name="T15" fmla="*/ 192 h 192"/>
                </a:gdLst>
                <a:ahLst/>
                <a:cxnLst>
                  <a:cxn ang="T8">
                    <a:pos x="T0" y="T1"/>
                  </a:cxn>
                  <a:cxn ang="T9">
                    <a:pos x="T2" y="T3"/>
                  </a:cxn>
                  <a:cxn ang="T10">
                    <a:pos x="T4" y="T5"/>
                  </a:cxn>
                  <a:cxn ang="T11">
                    <a:pos x="T6" y="T7"/>
                  </a:cxn>
                </a:cxnLst>
                <a:rect l="T12" t="T13" r="T14" b="T15"/>
                <a:pathLst>
                  <a:path w="392" h="192">
                    <a:moveTo>
                      <a:pt x="176" y="0"/>
                    </a:moveTo>
                    <a:cubicBezTo>
                      <a:pt x="284" y="12"/>
                      <a:pt x="392" y="24"/>
                      <a:pt x="368" y="48"/>
                    </a:cubicBezTo>
                    <a:cubicBezTo>
                      <a:pt x="344" y="72"/>
                      <a:pt x="64" y="120"/>
                      <a:pt x="32" y="144"/>
                    </a:cubicBezTo>
                    <a:cubicBezTo>
                      <a:pt x="0" y="168"/>
                      <a:pt x="88" y="180"/>
                      <a:pt x="176" y="192"/>
                    </a:cubicBezTo>
                  </a:path>
                </a:pathLst>
              </a:custGeom>
              <a:noFill/>
              <a:ln w="28575">
                <a:solidFill>
                  <a:srgbClr val="008000"/>
                </a:solidFill>
                <a:round/>
                <a:headEnd/>
                <a:tailEnd/>
              </a:ln>
            </p:spPr>
            <p:txBody>
              <a:bodyPr/>
              <a:lstStyle/>
              <a:p>
                <a:endParaRPr lang="ja-JP" altLang="en-US"/>
              </a:p>
            </p:txBody>
          </p:sp>
          <p:sp>
            <p:nvSpPr>
              <p:cNvPr id="42" name="Freeform 33"/>
              <p:cNvSpPr>
                <a:spLocks/>
              </p:cNvSpPr>
              <p:nvPr/>
            </p:nvSpPr>
            <p:spPr bwMode="auto">
              <a:xfrm>
                <a:off x="4848" y="3072"/>
                <a:ext cx="392" cy="192"/>
              </a:xfrm>
              <a:custGeom>
                <a:avLst/>
                <a:gdLst>
                  <a:gd name="T0" fmla="*/ 176 w 392"/>
                  <a:gd name="T1" fmla="*/ 0 h 192"/>
                  <a:gd name="T2" fmla="*/ 368 w 392"/>
                  <a:gd name="T3" fmla="*/ 48 h 192"/>
                  <a:gd name="T4" fmla="*/ 32 w 392"/>
                  <a:gd name="T5" fmla="*/ 144 h 192"/>
                  <a:gd name="T6" fmla="*/ 176 w 392"/>
                  <a:gd name="T7" fmla="*/ 192 h 192"/>
                  <a:gd name="T8" fmla="*/ 0 60000 65536"/>
                  <a:gd name="T9" fmla="*/ 0 60000 65536"/>
                  <a:gd name="T10" fmla="*/ 0 60000 65536"/>
                  <a:gd name="T11" fmla="*/ 0 60000 65536"/>
                  <a:gd name="T12" fmla="*/ 0 w 392"/>
                  <a:gd name="T13" fmla="*/ 0 h 192"/>
                  <a:gd name="T14" fmla="*/ 392 w 392"/>
                  <a:gd name="T15" fmla="*/ 192 h 192"/>
                </a:gdLst>
                <a:ahLst/>
                <a:cxnLst>
                  <a:cxn ang="T8">
                    <a:pos x="T0" y="T1"/>
                  </a:cxn>
                  <a:cxn ang="T9">
                    <a:pos x="T2" y="T3"/>
                  </a:cxn>
                  <a:cxn ang="T10">
                    <a:pos x="T4" y="T5"/>
                  </a:cxn>
                  <a:cxn ang="T11">
                    <a:pos x="T6" y="T7"/>
                  </a:cxn>
                </a:cxnLst>
                <a:rect l="T12" t="T13" r="T14" b="T15"/>
                <a:pathLst>
                  <a:path w="392" h="192">
                    <a:moveTo>
                      <a:pt x="176" y="0"/>
                    </a:moveTo>
                    <a:cubicBezTo>
                      <a:pt x="284" y="12"/>
                      <a:pt x="392" y="24"/>
                      <a:pt x="368" y="48"/>
                    </a:cubicBezTo>
                    <a:cubicBezTo>
                      <a:pt x="344" y="72"/>
                      <a:pt x="64" y="120"/>
                      <a:pt x="32" y="144"/>
                    </a:cubicBezTo>
                    <a:cubicBezTo>
                      <a:pt x="0" y="168"/>
                      <a:pt x="88" y="180"/>
                      <a:pt x="176" y="192"/>
                    </a:cubicBezTo>
                  </a:path>
                </a:pathLst>
              </a:custGeom>
              <a:noFill/>
              <a:ln w="28575">
                <a:solidFill>
                  <a:srgbClr val="008000"/>
                </a:solidFill>
                <a:round/>
                <a:headEnd/>
                <a:tailEnd/>
              </a:ln>
            </p:spPr>
            <p:txBody>
              <a:bodyPr/>
              <a:lstStyle/>
              <a:p>
                <a:endParaRPr lang="ja-JP" altLang="en-US"/>
              </a:p>
            </p:txBody>
          </p:sp>
          <p:sp>
            <p:nvSpPr>
              <p:cNvPr id="43" name="Freeform 34"/>
              <p:cNvSpPr>
                <a:spLocks/>
              </p:cNvSpPr>
              <p:nvPr/>
            </p:nvSpPr>
            <p:spPr bwMode="auto">
              <a:xfrm>
                <a:off x="4848" y="3264"/>
                <a:ext cx="392" cy="192"/>
              </a:xfrm>
              <a:custGeom>
                <a:avLst/>
                <a:gdLst>
                  <a:gd name="T0" fmla="*/ 176 w 392"/>
                  <a:gd name="T1" fmla="*/ 0 h 192"/>
                  <a:gd name="T2" fmla="*/ 368 w 392"/>
                  <a:gd name="T3" fmla="*/ 48 h 192"/>
                  <a:gd name="T4" fmla="*/ 32 w 392"/>
                  <a:gd name="T5" fmla="*/ 144 h 192"/>
                  <a:gd name="T6" fmla="*/ 176 w 392"/>
                  <a:gd name="T7" fmla="*/ 192 h 192"/>
                  <a:gd name="T8" fmla="*/ 0 60000 65536"/>
                  <a:gd name="T9" fmla="*/ 0 60000 65536"/>
                  <a:gd name="T10" fmla="*/ 0 60000 65536"/>
                  <a:gd name="T11" fmla="*/ 0 60000 65536"/>
                  <a:gd name="T12" fmla="*/ 0 w 392"/>
                  <a:gd name="T13" fmla="*/ 0 h 192"/>
                  <a:gd name="T14" fmla="*/ 392 w 392"/>
                  <a:gd name="T15" fmla="*/ 192 h 192"/>
                </a:gdLst>
                <a:ahLst/>
                <a:cxnLst>
                  <a:cxn ang="T8">
                    <a:pos x="T0" y="T1"/>
                  </a:cxn>
                  <a:cxn ang="T9">
                    <a:pos x="T2" y="T3"/>
                  </a:cxn>
                  <a:cxn ang="T10">
                    <a:pos x="T4" y="T5"/>
                  </a:cxn>
                  <a:cxn ang="T11">
                    <a:pos x="T6" y="T7"/>
                  </a:cxn>
                </a:cxnLst>
                <a:rect l="T12" t="T13" r="T14" b="T15"/>
                <a:pathLst>
                  <a:path w="392" h="192">
                    <a:moveTo>
                      <a:pt x="176" y="0"/>
                    </a:moveTo>
                    <a:cubicBezTo>
                      <a:pt x="284" y="12"/>
                      <a:pt x="392" y="24"/>
                      <a:pt x="368" y="48"/>
                    </a:cubicBezTo>
                    <a:cubicBezTo>
                      <a:pt x="344" y="72"/>
                      <a:pt x="64" y="120"/>
                      <a:pt x="32" y="144"/>
                    </a:cubicBezTo>
                    <a:cubicBezTo>
                      <a:pt x="0" y="168"/>
                      <a:pt x="88" y="180"/>
                      <a:pt x="176" y="192"/>
                    </a:cubicBezTo>
                  </a:path>
                </a:pathLst>
              </a:custGeom>
              <a:noFill/>
              <a:ln w="28575">
                <a:solidFill>
                  <a:srgbClr val="008000"/>
                </a:solidFill>
                <a:round/>
                <a:headEnd/>
                <a:tailEnd/>
              </a:ln>
            </p:spPr>
            <p:txBody>
              <a:bodyPr/>
              <a:lstStyle/>
              <a:p>
                <a:endParaRPr lang="ja-JP" altLang="en-US"/>
              </a:p>
            </p:txBody>
          </p:sp>
        </p:grpSp>
        <p:graphicFrame>
          <p:nvGraphicFramePr>
            <p:cNvPr id="31" name="Object 2"/>
            <p:cNvGraphicFramePr>
              <a:graphicFrameLocks noChangeAspect="1"/>
            </p:cNvGraphicFramePr>
            <p:nvPr/>
          </p:nvGraphicFramePr>
          <p:xfrm>
            <a:off x="3533" y="1116"/>
            <a:ext cx="212" cy="232"/>
          </p:xfrm>
          <a:graphic>
            <a:graphicData uri="http://schemas.openxmlformats.org/presentationml/2006/ole">
              <p:oleObj spid="_x0000_s36867" name="Equation" r:id="rId6" imgW="126720" imgH="139680" progId="">
                <p:embed/>
              </p:oleObj>
            </a:graphicData>
          </a:graphic>
        </p:graphicFrame>
        <p:graphicFrame>
          <p:nvGraphicFramePr>
            <p:cNvPr id="32" name="Object 3"/>
            <p:cNvGraphicFramePr>
              <a:graphicFrameLocks noChangeAspect="1"/>
            </p:cNvGraphicFramePr>
            <p:nvPr/>
          </p:nvGraphicFramePr>
          <p:xfrm>
            <a:off x="5088" y="1058"/>
            <a:ext cx="398" cy="254"/>
          </p:xfrm>
          <a:graphic>
            <a:graphicData uri="http://schemas.openxmlformats.org/presentationml/2006/ole">
              <p:oleObj spid="_x0000_s36868" name="Equation" r:id="rId7" imgW="317160" imgH="203040" progId="">
                <p:embed/>
              </p:oleObj>
            </a:graphicData>
          </a:graphic>
        </p:graphicFrame>
        <p:graphicFrame>
          <p:nvGraphicFramePr>
            <p:cNvPr id="33" name="Object 4"/>
            <p:cNvGraphicFramePr>
              <a:graphicFrameLocks noChangeAspect="1"/>
            </p:cNvGraphicFramePr>
            <p:nvPr/>
          </p:nvGraphicFramePr>
          <p:xfrm>
            <a:off x="4942" y="429"/>
            <a:ext cx="163" cy="212"/>
          </p:xfrm>
          <a:graphic>
            <a:graphicData uri="http://schemas.openxmlformats.org/presentationml/2006/ole">
              <p:oleObj spid="_x0000_s36869" name="Equation" r:id="rId8" imgW="126720" imgH="164880" progId="">
                <p:embed/>
              </p:oleObj>
            </a:graphicData>
          </a:graphic>
        </p:graphicFrame>
        <p:graphicFrame>
          <p:nvGraphicFramePr>
            <p:cNvPr id="34" name="Object 5"/>
            <p:cNvGraphicFramePr>
              <a:graphicFrameLocks noChangeAspect="1"/>
            </p:cNvGraphicFramePr>
            <p:nvPr/>
          </p:nvGraphicFramePr>
          <p:xfrm>
            <a:off x="4093" y="1076"/>
            <a:ext cx="205" cy="287"/>
          </p:xfrm>
          <a:graphic>
            <a:graphicData uri="http://schemas.openxmlformats.org/presentationml/2006/ole">
              <p:oleObj spid="_x0000_s36870" name="Equation" r:id="rId9" imgW="126720" imgH="177480" progId="">
                <p:embed/>
              </p:oleObj>
            </a:graphicData>
          </a:graphic>
        </p:graphicFrame>
        <p:graphicFrame>
          <p:nvGraphicFramePr>
            <p:cNvPr id="35" name="Object 6"/>
            <p:cNvGraphicFramePr>
              <a:graphicFrameLocks noChangeAspect="1"/>
            </p:cNvGraphicFramePr>
            <p:nvPr/>
          </p:nvGraphicFramePr>
          <p:xfrm>
            <a:off x="3934" y="749"/>
            <a:ext cx="230" cy="277"/>
          </p:xfrm>
          <a:graphic>
            <a:graphicData uri="http://schemas.openxmlformats.org/presentationml/2006/ole">
              <p:oleObj spid="_x0000_s36871" name="Equation" r:id="rId10" imgW="190440" imgH="228600" progId="">
                <p:embed/>
              </p:oleObj>
            </a:graphicData>
          </a:graphic>
        </p:graphicFrame>
        <p:graphicFrame>
          <p:nvGraphicFramePr>
            <p:cNvPr id="36" name="Object 7"/>
            <p:cNvGraphicFramePr>
              <a:graphicFrameLocks noChangeAspect="1"/>
            </p:cNvGraphicFramePr>
            <p:nvPr/>
          </p:nvGraphicFramePr>
          <p:xfrm>
            <a:off x="4484" y="1103"/>
            <a:ext cx="389" cy="237"/>
          </p:xfrm>
          <a:graphic>
            <a:graphicData uri="http://schemas.openxmlformats.org/presentationml/2006/ole">
              <p:oleObj spid="_x0000_s36872" name="Equation" r:id="rId11" imgW="330120" imgH="203040" progId="">
                <p:embed/>
              </p:oleObj>
            </a:graphicData>
          </a:graphic>
        </p:graphicFrame>
        <p:sp>
          <p:nvSpPr>
            <p:cNvPr id="37" name="Line 41"/>
            <p:cNvSpPr>
              <a:spLocks noChangeShapeType="1"/>
            </p:cNvSpPr>
            <p:nvPr/>
          </p:nvSpPr>
          <p:spPr bwMode="auto">
            <a:xfrm>
              <a:off x="4361" y="1253"/>
              <a:ext cx="128" cy="128"/>
            </a:xfrm>
            <a:prstGeom prst="line">
              <a:avLst/>
            </a:prstGeom>
            <a:noFill/>
            <a:ln w="28575">
              <a:solidFill>
                <a:srgbClr val="008000"/>
              </a:solidFill>
              <a:round/>
              <a:headEnd/>
              <a:tailEnd/>
            </a:ln>
          </p:spPr>
          <p:txBody>
            <a:bodyPr/>
            <a:lstStyle/>
            <a:p>
              <a:endParaRPr lang="ja-JP" altLang="en-US"/>
            </a:p>
          </p:txBody>
        </p:sp>
        <p:sp>
          <p:nvSpPr>
            <p:cNvPr id="38" name="Line 42"/>
            <p:cNvSpPr>
              <a:spLocks noChangeShapeType="1"/>
            </p:cNvSpPr>
            <p:nvPr/>
          </p:nvSpPr>
          <p:spPr bwMode="auto">
            <a:xfrm flipH="1">
              <a:off x="4356" y="1248"/>
              <a:ext cx="128" cy="128"/>
            </a:xfrm>
            <a:prstGeom prst="line">
              <a:avLst/>
            </a:prstGeom>
            <a:noFill/>
            <a:ln w="28575">
              <a:solidFill>
                <a:srgbClr val="008000"/>
              </a:solidFill>
              <a:round/>
              <a:headEnd/>
              <a:tailEnd/>
            </a:ln>
          </p:spPr>
          <p:txBody>
            <a:bodyPr/>
            <a:lstStyle/>
            <a:p>
              <a:endParaRPr lang="ja-JP" altLang="en-US"/>
            </a:p>
          </p:txBody>
        </p:sp>
        <p:graphicFrame>
          <p:nvGraphicFramePr>
            <p:cNvPr id="39" name="Object 8"/>
            <p:cNvGraphicFramePr>
              <a:graphicFrameLocks noChangeAspect="1"/>
            </p:cNvGraphicFramePr>
            <p:nvPr/>
          </p:nvGraphicFramePr>
          <p:xfrm>
            <a:off x="4069" y="1391"/>
            <a:ext cx="872" cy="379"/>
          </p:xfrm>
          <a:graphic>
            <a:graphicData uri="http://schemas.openxmlformats.org/presentationml/2006/ole">
              <p:oleObj spid="_x0000_s36873" name="Equation" r:id="rId12" imgW="583920" imgH="253800" progId="">
                <p:embed/>
              </p:oleObj>
            </a:graphicData>
          </a:graphic>
        </p:graphicFrame>
      </p:gr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 Ring4.JPG                                                      04FFC802Macintosh HD                   C12DDCCD:"/>
          <p:cNvPicPr>
            <a:picLocks noChangeAspect="1" noChangeArrowheads="1"/>
          </p:cNvPicPr>
          <p:nvPr/>
        </p:nvPicPr>
        <p:blipFill>
          <a:blip r:embed="rId2"/>
          <a:srcRect/>
          <a:stretch>
            <a:fillRect/>
          </a:stretch>
        </p:blipFill>
        <p:spPr bwMode="auto">
          <a:xfrm>
            <a:off x="647700" y="304800"/>
            <a:ext cx="8458200" cy="6324600"/>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79677" y="5606672"/>
            <a:ext cx="1983370" cy="1081221"/>
          </a:xfrm>
          <a:prstGeom prst="rect">
            <a:avLst/>
          </a:prstGeom>
          <a:noFill/>
          <a:ln w="12700">
            <a:noFill/>
            <a:miter lim="800000"/>
            <a:headEnd/>
            <a:tailEnd/>
          </a:ln>
        </p:spPr>
      </p:pic>
      <p:sp>
        <p:nvSpPr>
          <p:cNvPr id="6" name="Rectangle 20"/>
          <p:cNvSpPr>
            <a:spLocks/>
          </p:cNvSpPr>
          <p:nvPr/>
        </p:nvSpPr>
        <p:spPr bwMode="auto">
          <a:xfrm>
            <a:off x="4305300" y="1066800"/>
            <a:ext cx="592468" cy="184666"/>
          </a:xfrm>
          <a:prstGeom prst="rect">
            <a:avLst/>
          </a:prstGeom>
          <a:noFill/>
          <a:ln w="12700">
            <a:solidFill>
              <a:schemeClr val="tx1"/>
            </a:solidFill>
            <a:miter lim="800000"/>
            <a:headEnd/>
            <a:tailEnd/>
          </a:ln>
        </p:spPr>
        <p:txBody>
          <a:bodyPr wrap="none" lIns="0" tIns="0" rIns="40638" bIns="0">
            <a:prstTxWarp prst="textNoShape">
              <a:avLst/>
            </a:prstTxWarp>
            <a:spAutoFit/>
          </a:bodyPr>
          <a:lstStyle/>
          <a:p>
            <a:r>
              <a:rPr lang="en-US" altLang="ja-JP" sz="1200" dirty="0" err="1">
                <a:solidFill>
                  <a:srgbClr val="0000FF"/>
                </a:solidFill>
                <a:latin typeface="Futura" pitchFamily="95" charset="0"/>
              </a:rPr>
              <a:t>e</a:t>
            </a:r>
            <a:r>
              <a:rPr lang="en-US" altLang="ja-JP" sz="1200" dirty="0">
                <a:solidFill>
                  <a:srgbClr val="0000FF"/>
                </a:solidFill>
                <a:latin typeface="Futura" pitchFamily="95" charset="0"/>
              </a:rPr>
              <a:t>- </a:t>
            </a:r>
            <a:r>
              <a:rPr lang="en-US" altLang="ja-JP" sz="1200" dirty="0" smtClean="0">
                <a:solidFill>
                  <a:srgbClr val="0000FF"/>
                </a:solidFill>
                <a:latin typeface="Futura" pitchFamily="95" charset="0"/>
              </a:rPr>
              <a:t>2.3 </a:t>
            </a:r>
            <a:r>
              <a:rPr lang="en-US" altLang="ja-JP" sz="1200" dirty="0">
                <a:solidFill>
                  <a:srgbClr val="0000FF"/>
                </a:solidFill>
                <a:latin typeface="Futura" pitchFamily="95" charset="0"/>
              </a:rPr>
              <a:t>A</a:t>
            </a:r>
          </a:p>
        </p:txBody>
      </p:sp>
      <p:sp>
        <p:nvSpPr>
          <p:cNvPr id="7" name="Rectangle 21"/>
          <p:cNvSpPr>
            <a:spLocks/>
          </p:cNvSpPr>
          <p:nvPr/>
        </p:nvSpPr>
        <p:spPr bwMode="auto">
          <a:xfrm>
            <a:off x="5829300" y="1676400"/>
            <a:ext cx="643764" cy="184666"/>
          </a:xfrm>
          <a:prstGeom prst="rect">
            <a:avLst/>
          </a:prstGeom>
          <a:noFill/>
          <a:ln w="12700">
            <a:solidFill>
              <a:schemeClr val="tx1"/>
            </a:solidFill>
            <a:miter lim="800000"/>
            <a:headEnd/>
            <a:tailEnd/>
          </a:ln>
        </p:spPr>
        <p:txBody>
          <a:bodyPr wrap="none" lIns="0" tIns="0" rIns="40638" bIns="0">
            <a:prstTxWarp prst="textNoShape">
              <a:avLst/>
            </a:prstTxWarp>
            <a:spAutoFit/>
          </a:bodyPr>
          <a:lstStyle/>
          <a:p>
            <a:r>
              <a:rPr lang="en-US" altLang="ja-JP" sz="1200" dirty="0" err="1">
                <a:solidFill>
                  <a:srgbClr val="FF0000"/>
                </a:solidFill>
                <a:latin typeface="Futura" pitchFamily="95" charset="0"/>
              </a:rPr>
              <a:t>e</a:t>
            </a:r>
            <a:r>
              <a:rPr lang="en-US" altLang="ja-JP" sz="1200" dirty="0">
                <a:solidFill>
                  <a:srgbClr val="FF0000"/>
                </a:solidFill>
                <a:latin typeface="Futura" pitchFamily="95" charset="0"/>
              </a:rPr>
              <a:t>+</a:t>
            </a:r>
            <a:r>
              <a:rPr lang="en-US" altLang="ja-JP" sz="1200" dirty="0" smtClean="0">
                <a:solidFill>
                  <a:srgbClr val="FF0000"/>
                </a:solidFill>
                <a:latin typeface="Futura" pitchFamily="95" charset="0"/>
              </a:rPr>
              <a:t> 4.0 </a:t>
            </a:r>
            <a:r>
              <a:rPr lang="en-US" altLang="ja-JP" sz="1200" dirty="0">
                <a:solidFill>
                  <a:srgbClr val="FF0000"/>
                </a:solidFill>
                <a:latin typeface="Futura" pitchFamily="95" charset="0"/>
              </a:rPr>
              <a:t>A</a:t>
            </a:r>
          </a:p>
        </p:txBody>
      </p:sp>
      <p:sp>
        <p:nvSpPr>
          <p:cNvPr id="8" name="Rectangle 23"/>
          <p:cNvSpPr>
            <a:spLocks/>
          </p:cNvSpPr>
          <p:nvPr/>
        </p:nvSpPr>
        <p:spPr bwMode="auto">
          <a:xfrm>
            <a:off x="4648200" y="6248400"/>
            <a:ext cx="4343400" cy="423863"/>
          </a:xfrm>
          <a:prstGeom prst="rect">
            <a:avLst/>
          </a:prstGeom>
          <a:solidFill>
            <a:srgbClr val="FFCCC9"/>
          </a:solidFill>
          <a:ln w="12700">
            <a:noFill/>
            <a:miter lim="800000"/>
            <a:headEnd/>
            <a:tailEnd/>
          </a:ln>
        </p:spPr>
        <p:txBody>
          <a:bodyPr lIns="0" tIns="0" rIns="40638" bIns="0">
            <a:prstTxWarp prst="textNoShape">
              <a:avLst/>
            </a:prstTxWarp>
          </a:bodyPr>
          <a:lstStyle/>
          <a:p>
            <a:pPr algn="ctr"/>
            <a:r>
              <a:rPr lang="en-US" altLang="ja-JP" sz="2700" dirty="0" err="1" smtClean="0">
                <a:latin typeface="ＭＳ Ｐゴシック" pitchFamily="95" charset="-128"/>
                <a:ea typeface="ＭＳ Ｐゴシック" pitchFamily="95" charset="-128"/>
                <a:cs typeface="ＭＳ Ｐゴシック" pitchFamily="95" charset="-128"/>
              </a:rPr>
              <a:t>x</a:t>
            </a:r>
            <a:r>
              <a:rPr lang="en-US" altLang="ja-JP" sz="2700" dirty="0" smtClean="0">
                <a:latin typeface="ＭＳ Ｐゴシック" pitchFamily="95" charset="-128"/>
                <a:ea typeface="ＭＳ Ｐゴシック" pitchFamily="95" charset="-128"/>
                <a:cs typeface="ＭＳ Ｐゴシック" pitchFamily="95" charset="-128"/>
              </a:rPr>
              <a:t> 40 Gain in Luminosity</a:t>
            </a:r>
            <a:endParaRPr lang="ja-JP" altLang="en-US" sz="2700" dirty="0">
              <a:latin typeface="ＭＳ Ｐゴシック" pitchFamily="95" charset="-128"/>
              <a:ea typeface="ＭＳ Ｐゴシック" pitchFamily="95" charset="-128"/>
              <a:cs typeface="ＭＳ Ｐゴシック" pitchFamily="95" charset="-128"/>
            </a:endParaRPr>
          </a:p>
        </p:txBody>
      </p:sp>
      <p:grpSp>
        <p:nvGrpSpPr>
          <p:cNvPr id="2" name="Group 24"/>
          <p:cNvGrpSpPr>
            <a:grpSpLocks/>
          </p:cNvGrpSpPr>
          <p:nvPr/>
        </p:nvGrpSpPr>
        <p:grpSpPr bwMode="auto">
          <a:xfrm>
            <a:off x="6477000" y="5409723"/>
            <a:ext cx="2446338" cy="706437"/>
            <a:chOff x="0" y="0"/>
            <a:chExt cx="2192" cy="632"/>
          </a:xfrm>
        </p:grpSpPr>
        <p:grpSp>
          <p:nvGrpSpPr>
            <p:cNvPr id="3" name="Group 25"/>
            <p:cNvGrpSpPr>
              <a:grpSpLocks/>
            </p:cNvGrpSpPr>
            <p:nvPr/>
          </p:nvGrpSpPr>
          <p:grpSpPr bwMode="auto">
            <a:xfrm>
              <a:off x="0" y="77"/>
              <a:ext cx="2192" cy="555"/>
              <a:chOff x="0" y="0"/>
              <a:chExt cx="2192" cy="554"/>
            </a:xfrm>
          </p:grpSpPr>
          <p:sp>
            <p:nvSpPr>
              <p:cNvPr id="12" name="Rectangle 26"/>
              <p:cNvSpPr>
                <a:spLocks/>
              </p:cNvSpPr>
              <p:nvPr/>
            </p:nvSpPr>
            <p:spPr bwMode="auto">
              <a:xfrm>
                <a:off x="0" y="0"/>
                <a:ext cx="2192" cy="453"/>
              </a:xfrm>
              <a:prstGeom prst="rect">
                <a:avLst/>
              </a:prstGeom>
              <a:solidFill>
                <a:srgbClr val="FFFFFF"/>
              </a:solidFill>
              <a:ln w="25400">
                <a:solidFill>
                  <a:srgbClr val="FFFFFF"/>
                </a:solidFill>
                <a:miter lim="800000"/>
                <a:headEnd/>
                <a:tailEnd/>
              </a:ln>
            </p:spPr>
            <p:txBody>
              <a:bodyPr lIns="0" tIns="0" rIns="0" bIns="0">
                <a:prstTxWarp prst="textNoShape">
                  <a:avLst/>
                </a:prstTxWarp>
              </a:bodyPr>
              <a:lstStyle/>
              <a:p>
                <a:endParaRPr lang="ja-JP" altLang="en-US"/>
              </a:p>
            </p:txBody>
          </p:sp>
          <p:pic>
            <p:nvPicPr>
              <p:cNvPr id="13" name="Picture 27"/>
              <p:cNvPicPr>
                <a:picLocks noChangeAspect="1" noChangeArrowheads="1"/>
              </p:cNvPicPr>
              <p:nvPr/>
            </p:nvPicPr>
            <mc:AlternateContent xmlns:mc="http://schemas.openxmlformats.org/markup-compatibility/2006">
              <mc:Choice xmlns:ma="http://schemas.microsoft.com/office/mac/drawingml/2008/main" xmlns:mv="urn:schemas-microsoft-com:mac:vml" xmlns="" Requires="ma">
                <p:blipFill>
                  <a:blip r:embed=""/>
                  <a:srcRect/>
                  <a:stretch>
                    <a:fillRect/>
                  </a:stretch>
                </p:blipFill>
              </mc:Choice>
              <mc:Fallback>
                <p:blipFill>
                  <a:blip r:embed="rId4"/>
                  <a:srcRect/>
                  <a:stretch>
                    <a:fillRect/>
                  </a:stretch>
                </p:blipFill>
              </mc:Fallback>
            </mc:AlternateContent>
            <p:spPr bwMode="auto">
              <a:xfrm>
                <a:off x="74" y="20"/>
                <a:ext cx="2047" cy="534"/>
              </a:xfrm>
              <a:prstGeom prst="rect">
                <a:avLst/>
              </a:prstGeom>
              <a:noFill/>
              <a:ln w="12700">
                <a:noFill/>
                <a:miter lim="800000"/>
                <a:headEnd/>
                <a:tailEnd/>
              </a:ln>
            </p:spPr>
          </p:pic>
        </p:grpSp>
        <p:sp>
          <p:nvSpPr>
            <p:cNvPr id="11" name="Oval 28"/>
            <p:cNvSpPr>
              <a:spLocks/>
            </p:cNvSpPr>
            <p:nvPr/>
          </p:nvSpPr>
          <p:spPr bwMode="auto">
            <a:xfrm>
              <a:off x="1276" y="0"/>
              <a:ext cx="470" cy="605"/>
            </a:xfrm>
            <a:prstGeom prst="ellipse">
              <a:avLst/>
            </a:prstGeom>
            <a:noFill/>
            <a:ln w="50800">
              <a:solidFill>
                <a:srgbClr val="FF0500"/>
              </a:solidFill>
              <a:round/>
              <a:headEnd/>
              <a:tailEnd/>
            </a:ln>
          </p:spPr>
          <p:txBody>
            <a:bodyPr lIns="0" tIns="0" rIns="0" bIns="0">
              <a:prstTxWarp prst="textNoShape">
                <a:avLst/>
              </a:prstTxWarp>
            </a:bodyPr>
            <a:lstStyle/>
            <a:p>
              <a:endParaRPr lang="ja-JP" altLang="en-US"/>
            </a:p>
          </p:txBody>
        </p:sp>
      </p:grpSp>
      <p:sp>
        <p:nvSpPr>
          <p:cNvPr id="14" name="円/楕円 13"/>
          <p:cNvSpPr/>
          <p:nvPr/>
        </p:nvSpPr>
        <p:spPr>
          <a:xfrm>
            <a:off x="4305300" y="2133600"/>
            <a:ext cx="1219200" cy="5334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ja-JP" altLang="en-US">
              <a:solidFill>
                <a:srgbClr val="FFFFFF"/>
              </a:solidFill>
            </a:endParaRPr>
          </a:p>
        </p:txBody>
      </p:sp>
      <p:cxnSp>
        <p:nvCxnSpPr>
          <p:cNvPr id="15" name="直線矢印コネクタ 14"/>
          <p:cNvCxnSpPr/>
          <p:nvPr/>
        </p:nvCxnSpPr>
        <p:spPr>
          <a:xfrm>
            <a:off x="4838700" y="990600"/>
            <a:ext cx="457200" cy="76200"/>
          </a:xfrm>
          <a:prstGeom prst="straightConnector1">
            <a:avLst/>
          </a:prstGeom>
          <a:ln w="38100" cap="flat" cmpd="sng" algn="ctr">
            <a:solidFill>
              <a:srgbClr val="0000FF"/>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pic>
        <p:nvPicPr>
          <p:cNvPr id="16" name="図 51"/>
          <p:cNvPicPr>
            <a:picLocks noChangeAspect="1"/>
          </p:cNvPicPr>
          <p:nvPr/>
        </p:nvPicPr>
        <p:blipFill>
          <a:blip r:embed="rId5" cstate="print"/>
          <a:srcRect/>
          <a:stretch>
            <a:fillRect/>
          </a:stretch>
        </p:blipFill>
        <p:spPr bwMode="auto">
          <a:xfrm>
            <a:off x="7279316" y="398463"/>
            <a:ext cx="1562100" cy="515937"/>
          </a:xfrm>
          <a:prstGeom prst="rect">
            <a:avLst/>
          </a:prstGeom>
          <a:noFill/>
          <a:ln w="9525">
            <a:noFill/>
            <a:miter lim="800000"/>
            <a:headEnd/>
            <a:tailEnd/>
          </a:ln>
        </p:spPr>
      </p:pic>
      <p:sp>
        <p:nvSpPr>
          <p:cNvPr id="17" name="Rectangle 19"/>
          <p:cNvSpPr>
            <a:spLocks/>
          </p:cNvSpPr>
          <p:nvPr/>
        </p:nvSpPr>
        <p:spPr bwMode="auto">
          <a:xfrm>
            <a:off x="3543300" y="1371600"/>
            <a:ext cx="2057400" cy="415498"/>
          </a:xfrm>
          <a:prstGeom prst="rect">
            <a:avLst/>
          </a:prstGeom>
          <a:solidFill>
            <a:srgbClr val="FFCCC9"/>
          </a:solidFill>
          <a:ln w="12700">
            <a:noFill/>
            <a:miter lim="800000"/>
            <a:headEnd/>
            <a:tailEnd/>
          </a:ln>
        </p:spPr>
        <p:txBody>
          <a:bodyPr lIns="0" tIns="0" rIns="40638" bIns="0">
            <a:prstTxWarp prst="textNoShape">
              <a:avLst/>
            </a:prstTxWarp>
            <a:spAutoFit/>
          </a:bodyPr>
          <a:lstStyle/>
          <a:p>
            <a:r>
              <a:rPr lang="en-US" altLang="ja-JP" sz="2700" dirty="0" smtClean="0">
                <a:latin typeface="ＭＳ Ｐゴシック" pitchFamily="95" charset="-128"/>
                <a:ea typeface="ＭＳ Ｐゴシック" pitchFamily="95" charset="-128"/>
                <a:cs typeface="ＭＳ Ｐゴシック" pitchFamily="95" charset="-128"/>
              </a:rPr>
              <a:t> </a:t>
            </a:r>
            <a:r>
              <a:rPr lang="en-US" altLang="ja-JP" sz="2700" dirty="0" err="1" smtClean="0">
                <a:latin typeface="ＭＳ Ｐゴシック" pitchFamily="95" charset="-128"/>
                <a:ea typeface="ＭＳ Ｐゴシック" pitchFamily="95" charset="-128"/>
                <a:cs typeface="ＭＳ Ｐゴシック" pitchFamily="95" charset="-128"/>
              </a:rPr>
              <a:t>SuperKEKB</a:t>
            </a:r>
            <a:endParaRPr lang="ja-JP" altLang="en-US" sz="2700" dirty="0">
              <a:latin typeface="ＭＳ Ｐゴシック" pitchFamily="95" charset="-128"/>
              <a:ea typeface="ＭＳ Ｐゴシック" pitchFamily="95" charset="-128"/>
              <a:cs typeface="ＭＳ Ｐゴシック" pitchFamily="95" charset="-128"/>
            </a:endParaRPr>
          </a:p>
        </p:txBody>
      </p:sp>
      <p:pic>
        <p:nvPicPr>
          <p:cNvPr id="18" name="図 71"/>
          <p:cNvPicPr>
            <a:picLocks noChangeAspect="1"/>
          </p:cNvPicPr>
          <p:nvPr/>
        </p:nvPicPr>
        <p:blipFill>
          <a:blip r:embed="rId6"/>
          <a:srcRect/>
          <a:stretch>
            <a:fillRect/>
          </a:stretch>
        </p:blipFill>
        <p:spPr bwMode="auto">
          <a:xfrm>
            <a:off x="76200" y="2901950"/>
            <a:ext cx="2286000" cy="1365250"/>
          </a:xfrm>
          <a:prstGeom prst="rect">
            <a:avLst/>
          </a:prstGeom>
          <a:noFill/>
          <a:ln w="9525">
            <a:noFill/>
            <a:miter lim="800000"/>
            <a:headEnd/>
            <a:tailEnd/>
          </a:ln>
        </p:spPr>
      </p:pic>
      <p:cxnSp>
        <p:nvCxnSpPr>
          <p:cNvPr id="19" name="直線矢印コネクタ 18"/>
          <p:cNvCxnSpPr>
            <a:cxnSpLocks noChangeShapeType="1"/>
          </p:cNvCxnSpPr>
          <p:nvPr/>
        </p:nvCxnSpPr>
        <p:spPr bwMode="auto">
          <a:xfrm flipH="1" flipV="1">
            <a:off x="8269916" y="838200"/>
            <a:ext cx="342900" cy="123825"/>
          </a:xfrm>
          <a:prstGeom prst="straightConnector1">
            <a:avLst/>
          </a:prstGeom>
          <a:noFill/>
          <a:ln w="38100">
            <a:solidFill>
              <a:srgbClr val="FF0000"/>
            </a:solidFill>
            <a:round/>
            <a:headEnd/>
            <a:tailEnd type="arrow" w="med" len="med"/>
          </a:ln>
          <a:effectLst>
            <a:outerShdw blurRad="40000" dist="20000" dir="5400000" rotWithShape="0">
              <a:srgbClr val="000000">
                <a:alpha val="37999"/>
              </a:srgbClr>
            </a:outerShdw>
          </a:effectLst>
        </p:spPr>
      </p:cxnSp>
      <p:cxnSp>
        <p:nvCxnSpPr>
          <p:cNvPr id="20" name="直線矢印コネクタ 19"/>
          <p:cNvCxnSpPr>
            <a:cxnSpLocks noChangeShapeType="1"/>
          </p:cNvCxnSpPr>
          <p:nvPr/>
        </p:nvCxnSpPr>
        <p:spPr bwMode="auto">
          <a:xfrm flipV="1">
            <a:off x="7507916" y="838200"/>
            <a:ext cx="381000" cy="76200"/>
          </a:xfrm>
          <a:prstGeom prst="straightConnector1">
            <a:avLst/>
          </a:prstGeom>
          <a:noFill/>
          <a:ln w="38100">
            <a:solidFill>
              <a:srgbClr val="0000FF"/>
            </a:solidFill>
            <a:round/>
            <a:headEnd/>
            <a:tailEnd type="arrow" w="med" len="med"/>
          </a:ln>
          <a:effectLst>
            <a:outerShdw blurRad="40000" dist="20000" dir="5400000" rotWithShape="0">
              <a:srgbClr val="000000">
                <a:alpha val="37999"/>
              </a:srgbClr>
            </a:outerShdw>
          </a:effectLst>
        </p:spPr>
      </p:cxnSp>
      <p:sp>
        <p:nvSpPr>
          <p:cNvPr id="21" name="Rectangle 16"/>
          <p:cNvSpPr>
            <a:spLocks/>
          </p:cNvSpPr>
          <p:nvPr/>
        </p:nvSpPr>
        <p:spPr bwMode="auto">
          <a:xfrm>
            <a:off x="7507916" y="304800"/>
            <a:ext cx="1066800" cy="152400"/>
          </a:xfrm>
          <a:prstGeom prst="rect">
            <a:avLst/>
          </a:prstGeom>
          <a:noFill/>
          <a:ln w="12700">
            <a:noFill/>
            <a:miter lim="800000"/>
            <a:headEnd/>
            <a:tailEnd/>
          </a:ln>
        </p:spPr>
        <p:txBody>
          <a:bodyPr lIns="0" tIns="0" rIns="40638" bIns="0">
            <a:prstTxWarp prst="textNoShape">
              <a:avLst/>
            </a:prstTxWarp>
          </a:bodyPr>
          <a:lstStyle/>
          <a:p>
            <a:r>
              <a:rPr lang="en-US" altLang="ja-JP" sz="1000">
                <a:latin typeface="Gill Sans" pitchFamily="95" charset="0"/>
              </a:rPr>
              <a:t>Colliding bunches</a:t>
            </a:r>
          </a:p>
        </p:txBody>
      </p:sp>
      <p:pic>
        <p:nvPicPr>
          <p:cNvPr id="22" name="図 51"/>
          <p:cNvPicPr>
            <a:picLocks noChangeAspect="1"/>
          </p:cNvPicPr>
          <p:nvPr/>
        </p:nvPicPr>
        <p:blipFill>
          <a:blip r:embed="rId7"/>
          <a:srcRect/>
          <a:stretch>
            <a:fillRect/>
          </a:stretch>
        </p:blipFill>
        <p:spPr bwMode="auto">
          <a:xfrm>
            <a:off x="228600" y="152400"/>
            <a:ext cx="1604963" cy="2286000"/>
          </a:xfrm>
          <a:prstGeom prst="rect">
            <a:avLst/>
          </a:prstGeom>
          <a:noFill/>
          <a:ln w="9525">
            <a:noFill/>
            <a:miter lim="800000"/>
            <a:headEnd/>
            <a:tailEnd/>
          </a:ln>
        </p:spPr>
      </p:pic>
      <p:pic>
        <p:nvPicPr>
          <p:cNvPr id="23" name="Picture 2"/>
          <p:cNvPicPr>
            <a:picLocks noChangeAspect="1" noChangeArrowheads="1"/>
          </p:cNvPicPr>
          <p:nvPr/>
        </p:nvPicPr>
        <p:blipFill>
          <a:blip r:embed="rId8" cstate="print"/>
          <a:srcRect/>
          <a:stretch>
            <a:fillRect/>
          </a:stretch>
        </p:blipFill>
        <p:spPr bwMode="auto">
          <a:xfrm>
            <a:off x="7559875" y="1714501"/>
            <a:ext cx="1208771" cy="952500"/>
          </a:xfrm>
          <a:prstGeom prst="rect">
            <a:avLst/>
          </a:prstGeom>
          <a:noFill/>
          <a:ln w="9525">
            <a:noFill/>
            <a:miter lim="800000"/>
            <a:headEnd/>
            <a:tailEnd/>
          </a:ln>
        </p:spPr>
      </p:pic>
      <p:cxnSp>
        <p:nvCxnSpPr>
          <p:cNvPr id="24" name="直線矢印コネクタ 23"/>
          <p:cNvCxnSpPr>
            <a:cxnSpLocks noChangeShapeType="1"/>
          </p:cNvCxnSpPr>
          <p:nvPr/>
        </p:nvCxnSpPr>
        <p:spPr bwMode="auto">
          <a:xfrm rot="16200000" flipH="1">
            <a:off x="378619" y="2632869"/>
            <a:ext cx="463550" cy="74612"/>
          </a:xfrm>
          <a:prstGeom prst="straightConnector1">
            <a:avLst/>
          </a:prstGeom>
          <a:noFill/>
          <a:ln w="25400">
            <a:solidFill>
              <a:schemeClr val="accent1"/>
            </a:solidFill>
            <a:round/>
            <a:headEnd type="arrow" w="med" len="med"/>
            <a:tailEnd type="arrow" w="med" len="med"/>
          </a:ln>
          <a:effectLst>
            <a:outerShdw blurRad="40000" dist="20000" dir="5400000" rotWithShape="0">
              <a:srgbClr val="000000">
                <a:alpha val="37999"/>
              </a:srgbClr>
            </a:outerShdw>
          </a:effectLst>
        </p:spPr>
      </p:cxnSp>
      <p:pic>
        <p:nvPicPr>
          <p:cNvPr id="25" name="Picture 330" descr="OHO_TiN_After"/>
          <p:cNvPicPr>
            <a:picLocks noChangeAspect="1" noChangeArrowheads="1"/>
          </p:cNvPicPr>
          <p:nvPr/>
        </p:nvPicPr>
        <p:blipFill>
          <a:blip r:embed="rId9" cstate="print">
            <a:lum contrast="-18000"/>
          </a:blip>
          <a:srcRect b="8067"/>
          <a:stretch>
            <a:fillRect/>
          </a:stretch>
        </p:blipFill>
        <p:spPr bwMode="auto">
          <a:xfrm>
            <a:off x="2103438" y="5653088"/>
            <a:ext cx="1363662" cy="1019175"/>
          </a:xfrm>
          <a:prstGeom prst="rect">
            <a:avLst/>
          </a:prstGeom>
          <a:noFill/>
          <a:ln w="9525">
            <a:noFill/>
            <a:miter lim="800000"/>
            <a:headEnd/>
            <a:tailEnd/>
          </a:ln>
        </p:spPr>
      </p:pic>
      <p:pic>
        <p:nvPicPr>
          <p:cNvPr id="26" name="Picture 33" descr="&#10;ARES のコピー                                                  0004FF1BMacintosh HD                   C12DDCCD:"/>
          <p:cNvPicPr>
            <a:picLocks noChangeAspect="1" noChangeArrowheads="1"/>
          </p:cNvPicPr>
          <p:nvPr/>
        </p:nvPicPr>
        <p:blipFill>
          <a:blip r:embed="rId10" cstate="print"/>
          <a:srcRect/>
          <a:stretch>
            <a:fillRect/>
          </a:stretch>
        </p:blipFill>
        <p:spPr bwMode="auto">
          <a:xfrm>
            <a:off x="7479808" y="2743200"/>
            <a:ext cx="1450104" cy="2044700"/>
          </a:xfrm>
          <a:prstGeom prst="rect">
            <a:avLst/>
          </a:prstGeom>
          <a:noFill/>
          <a:ln w="9525">
            <a:noFill/>
            <a:miter lim="800000"/>
            <a:headEnd/>
            <a:tailEnd/>
          </a:ln>
        </p:spPr>
      </p:pic>
      <p:sp>
        <p:nvSpPr>
          <p:cNvPr id="27" name="Text Box 34"/>
          <p:cNvSpPr txBox="1">
            <a:spLocks noChangeArrowheads="1"/>
          </p:cNvSpPr>
          <p:nvPr/>
        </p:nvSpPr>
        <p:spPr bwMode="auto">
          <a:xfrm>
            <a:off x="2476500" y="4242084"/>
            <a:ext cx="944563" cy="244475"/>
          </a:xfrm>
          <a:prstGeom prst="rect">
            <a:avLst/>
          </a:prstGeom>
          <a:noFill/>
          <a:ln w="9525">
            <a:noFill/>
            <a:miter lim="800000"/>
            <a:headEnd/>
            <a:tailEnd/>
          </a:ln>
        </p:spPr>
        <p:txBody>
          <a:bodyPr wrap="none">
            <a:prstTxWarp prst="textNoShape">
              <a:avLst/>
            </a:prstTxWarp>
            <a:spAutoFit/>
          </a:bodyPr>
          <a:lstStyle/>
          <a:p>
            <a:r>
              <a:rPr lang="en-US" altLang="ja-JP" sz="1000" dirty="0">
                <a:latin typeface="Helvetica Neue" pitchFamily="95" charset="0"/>
              </a:rPr>
              <a:t>Damping ring</a:t>
            </a:r>
          </a:p>
        </p:txBody>
      </p:sp>
      <p:sp>
        <p:nvSpPr>
          <p:cNvPr id="28" name="Line 35"/>
          <p:cNvSpPr>
            <a:spLocks noChangeShapeType="1"/>
          </p:cNvSpPr>
          <p:nvPr/>
        </p:nvSpPr>
        <p:spPr bwMode="auto">
          <a:xfrm flipH="1">
            <a:off x="2552700" y="4495800"/>
            <a:ext cx="838200" cy="0"/>
          </a:xfrm>
          <a:prstGeom prst="line">
            <a:avLst/>
          </a:prstGeom>
          <a:noFill/>
          <a:ln w="28575">
            <a:solidFill>
              <a:srgbClr val="B80000"/>
            </a:solidFill>
            <a:round/>
            <a:headEnd type="triangle" w="sm" len="sm"/>
            <a:tailEnd type="none" w="sm" len="sm"/>
          </a:ln>
        </p:spPr>
        <p:txBody>
          <a:bodyPr wrap="none" anchor="ctr">
            <a:prstTxWarp prst="textNoShape">
              <a:avLst/>
            </a:prstTxWarp>
          </a:bodyPr>
          <a:lstStyle/>
          <a:p>
            <a:endParaRPr lang="ja-JP" altLang="en-US"/>
          </a:p>
        </p:txBody>
      </p:sp>
      <p:sp>
        <p:nvSpPr>
          <p:cNvPr id="29" name="Line 36"/>
          <p:cNvSpPr>
            <a:spLocks noChangeShapeType="1"/>
          </p:cNvSpPr>
          <p:nvPr/>
        </p:nvSpPr>
        <p:spPr bwMode="auto">
          <a:xfrm flipH="1">
            <a:off x="4305300" y="4724400"/>
            <a:ext cx="228600" cy="381000"/>
          </a:xfrm>
          <a:prstGeom prst="line">
            <a:avLst/>
          </a:prstGeom>
          <a:noFill/>
          <a:ln w="28575">
            <a:solidFill>
              <a:srgbClr val="B80000"/>
            </a:solidFill>
            <a:round/>
            <a:headEnd type="triangle" w="sm" len="sm"/>
            <a:tailEnd type="none" w="sm" len="sm"/>
          </a:ln>
        </p:spPr>
        <p:txBody>
          <a:bodyPr wrap="none" anchor="ctr">
            <a:prstTxWarp prst="textNoShape">
              <a:avLst/>
            </a:prstTxWarp>
          </a:bodyPr>
          <a:lstStyle/>
          <a:p>
            <a:endParaRPr lang="ja-JP" altLang="en-US"/>
          </a:p>
        </p:txBody>
      </p:sp>
      <p:sp>
        <p:nvSpPr>
          <p:cNvPr id="30" name="Text Box 37"/>
          <p:cNvSpPr txBox="1">
            <a:spLocks noChangeArrowheads="1"/>
          </p:cNvSpPr>
          <p:nvPr/>
        </p:nvSpPr>
        <p:spPr bwMode="auto">
          <a:xfrm>
            <a:off x="3462668" y="5105400"/>
            <a:ext cx="1265238" cy="244475"/>
          </a:xfrm>
          <a:prstGeom prst="rect">
            <a:avLst/>
          </a:prstGeom>
          <a:noFill/>
          <a:ln w="9525">
            <a:noFill/>
            <a:miter lim="800000"/>
            <a:headEnd/>
            <a:tailEnd/>
          </a:ln>
        </p:spPr>
        <p:txBody>
          <a:bodyPr wrap="none">
            <a:prstTxWarp prst="textNoShape">
              <a:avLst/>
            </a:prstTxWarp>
            <a:spAutoFit/>
          </a:bodyPr>
          <a:lstStyle/>
          <a:p>
            <a:r>
              <a:rPr lang="en-US" altLang="ja-JP" sz="1000" dirty="0">
                <a:latin typeface="Helvetica Neue" pitchFamily="95" charset="0"/>
              </a:rPr>
              <a:t>Low </a:t>
            </a:r>
            <a:r>
              <a:rPr lang="en-US" altLang="ja-JP" sz="1000" dirty="0" err="1">
                <a:latin typeface="Helvetica Neue" pitchFamily="95" charset="0"/>
              </a:rPr>
              <a:t>emittance</a:t>
            </a:r>
            <a:r>
              <a:rPr lang="en-US" altLang="ja-JP" sz="1000" dirty="0">
                <a:latin typeface="Helvetica Neue" pitchFamily="95" charset="0"/>
              </a:rPr>
              <a:t> gun</a:t>
            </a:r>
          </a:p>
        </p:txBody>
      </p:sp>
      <p:sp>
        <p:nvSpPr>
          <p:cNvPr id="31" name="Line 38"/>
          <p:cNvSpPr>
            <a:spLocks noChangeShapeType="1"/>
          </p:cNvSpPr>
          <p:nvPr/>
        </p:nvSpPr>
        <p:spPr bwMode="auto">
          <a:xfrm flipH="1">
            <a:off x="3619500" y="5105400"/>
            <a:ext cx="685800" cy="0"/>
          </a:xfrm>
          <a:prstGeom prst="line">
            <a:avLst/>
          </a:prstGeom>
          <a:noFill/>
          <a:ln w="28575">
            <a:solidFill>
              <a:srgbClr val="B80000"/>
            </a:solidFill>
            <a:round/>
            <a:headEnd type="none" w="sm" len="sm"/>
            <a:tailEnd type="none" w="sm" len="sm"/>
          </a:ln>
        </p:spPr>
        <p:txBody>
          <a:bodyPr wrap="none" anchor="ctr">
            <a:prstTxWarp prst="textNoShape">
              <a:avLst/>
            </a:prstTxWarp>
          </a:bodyPr>
          <a:lstStyle/>
          <a:p>
            <a:endParaRPr lang="ja-JP" altLang="en-US"/>
          </a:p>
        </p:txBody>
      </p:sp>
      <p:sp>
        <p:nvSpPr>
          <p:cNvPr id="32" name="Text Box 39"/>
          <p:cNvSpPr txBox="1">
            <a:spLocks noChangeArrowheads="1"/>
          </p:cNvSpPr>
          <p:nvPr/>
        </p:nvSpPr>
        <p:spPr bwMode="auto">
          <a:xfrm>
            <a:off x="5524500" y="4076700"/>
            <a:ext cx="1077913" cy="244475"/>
          </a:xfrm>
          <a:prstGeom prst="rect">
            <a:avLst/>
          </a:prstGeom>
          <a:noFill/>
          <a:ln w="9525">
            <a:noFill/>
            <a:miter lim="800000"/>
            <a:headEnd/>
            <a:tailEnd/>
          </a:ln>
        </p:spPr>
        <p:txBody>
          <a:bodyPr wrap="none">
            <a:prstTxWarp prst="textNoShape">
              <a:avLst/>
            </a:prstTxWarp>
            <a:spAutoFit/>
          </a:bodyPr>
          <a:lstStyle/>
          <a:p>
            <a:r>
              <a:rPr lang="en-US" altLang="ja-JP" sz="1000">
                <a:latin typeface="Helvetica Neue" pitchFamily="95" charset="0"/>
              </a:rPr>
              <a:t>Positron source</a:t>
            </a:r>
          </a:p>
        </p:txBody>
      </p:sp>
      <p:sp>
        <p:nvSpPr>
          <p:cNvPr id="33" name="Line 40"/>
          <p:cNvSpPr>
            <a:spLocks noChangeShapeType="1"/>
          </p:cNvSpPr>
          <p:nvPr/>
        </p:nvSpPr>
        <p:spPr bwMode="auto">
          <a:xfrm>
            <a:off x="5524500" y="4321175"/>
            <a:ext cx="1143000" cy="0"/>
          </a:xfrm>
          <a:prstGeom prst="line">
            <a:avLst/>
          </a:prstGeom>
          <a:noFill/>
          <a:ln w="28575">
            <a:solidFill>
              <a:srgbClr val="B80000"/>
            </a:solidFill>
            <a:round/>
            <a:headEnd type="triangle" w="sm" len="sm"/>
            <a:tailEnd type="none" w="sm" len="sm"/>
          </a:ln>
        </p:spPr>
        <p:txBody>
          <a:bodyPr wrap="none" anchor="ctr">
            <a:prstTxWarp prst="textNoShape">
              <a:avLst/>
            </a:prstTxWarp>
          </a:bodyPr>
          <a:lstStyle/>
          <a:p>
            <a:endParaRPr lang="ja-JP" altLang="en-US"/>
          </a:p>
        </p:txBody>
      </p:sp>
      <p:sp>
        <p:nvSpPr>
          <p:cNvPr id="34" name="Text Box 41"/>
          <p:cNvSpPr txBox="1">
            <a:spLocks noChangeArrowheads="1"/>
          </p:cNvSpPr>
          <p:nvPr/>
        </p:nvSpPr>
        <p:spPr bwMode="auto">
          <a:xfrm>
            <a:off x="2476500" y="1524000"/>
            <a:ext cx="1076325" cy="396875"/>
          </a:xfrm>
          <a:prstGeom prst="rect">
            <a:avLst/>
          </a:prstGeom>
          <a:noFill/>
          <a:ln w="9525">
            <a:noFill/>
            <a:miter lim="800000"/>
            <a:headEnd/>
            <a:tailEnd/>
          </a:ln>
        </p:spPr>
        <p:txBody>
          <a:bodyPr wrap="none">
            <a:prstTxWarp prst="textNoShape">
              <a:avLst/>
            </a:prstTxWarp>
            <a:spAutoFit/>
          </a:bodyPr>
          <a:lstStyle/>
          <a:p>
            <a:r>
              <a:rPr lang="en-US" altLang="ja-JP" sz="1000">
                <a:latin typeface="Helvetica Neue" pitchFamily="95" charset="0"/>
              </a:rPr>
              <a:t>New beam pipe</a:t>
            </a:r>
          </a:p>
          <a:p>
            <a:r>
              <a:rPr lang="en-US" altLang="ja-JP" sz="1000">
                <a:latin typeface="Helvetica Neue" pitchFamily="95" charset="0"/>
              </a:rPr>
              <a:t>&amp; bellows</a:t>
            </a:r>
          </a:p>
        </p:txBody>
      </p:sp>
      <p:sp>
        <p:nvSpPr>
          <p:cNvPr id="35" name="Line 42"/>
          <p:cNvSpPr>
            <a:spLocks noChangeShapeType="1"/>
          </p:cNvSpPr>
          <p:nvPr/>
        </p:nvSpPr>
        <p:spPr bwMode="auto">
          <a:xfrm>
            <a:off x="2476500" y="1905000"/>
            <a:ext cx="990600" cy="0"/>
          </a:xfrm>
          <a:prstGeom prst="line">
            <a:avLst/>
          </a:prstGeom>
          <a:noFill/>
          <a:ln w="28575">
            <a:solidFill>
              <a:srgbClr val="B80000"/>
            </a:solidFill>
            <a:round/>
            <a:headEnd type="triangle" w="sm" len="sm"/>
            <a:tailEnd type="none" w="sm" len="sm"/>
          </a:ln>
        </p:spPr>
        <p:txBody>
          <a:bodyPr wrap="none" anchor="ctr">
            <a:prstTxWarp prst="textNoShape">
              <a:avLst/>
            </a:prstTxWarp>
          </a:bodyPr>
          <a:lstStyle/>
          <a:p>
            <a:endParaRPr lang="ja-JP" altLang="en-US"/>
          </a:p>
        </p:txBody>
      </p:sp>
      <p:sp>
        <p:nvSpPr>
          <p:cNvPr id="36" name="Text Box 43"/>
          <p:cNvSpPr txBox="1">
            <a:spLocks noChangeArrowheads="1"/>
          </p:cNvSpPr>
          <p:nvPr/>
        </p:nvSpPr>
        <p:spPr bwMode="auto">
          <a:xfrm>
            <a:off x="6329363" y="593725"/>
            <a:ext cx="566737" cy="244475"/>
          </a:xfrm>
          <a:prstGeom prst="rect">
            <a:avLst/>
          </a:prstGeom>
          <a:noFill/>
          <a:ln w="9525">
            <a:noFill/>
            <a:miter lim="800000"/>
            <a:headEnd/>
            <a:tailEnd/>
          </a:ln>
        </p:spPr>
        <p:txBody>
          <a:bodyPr wrap="none">
            <a:prstTxWarp prst="textNoShape">
              <a:avLst/>
            </a:prstTxWarp>
            <a:spAutoFit/>
          </a:bodyPr>
          <a:lstStyle/>
          <a:p>
            <a:r>
              <a:rPr lang="en-US" altLang="ja-JP" sz="1000">
                <a:latin typeface="Helvetica Neue" pitchFamily="95" charset="0"/>
              </a:rPr>
              <a:t>Belle II</a:t>
            </a:r>
          </a:p>
        </p:txBody>
      </p:sp>
      <p:sp>
        <p:nvSpPr>
          <p:cNvPr id="37" name="Line 44"/>
          <p:cNvSpPr>
            <a:spLocks noChangeShapeType="1"/>
          </p:cNvSpPr>
          <p:nvPr/>
        </p:nvSpPr>
        <p:spPr bwMode="auto">
          <a:xfrm flipV="1">
            <a:off x="6210300" y="838200"/>
            <a:ext cx="762000" cy="0"/>
          </a:xfrm>
          <a:prstGeom prst="line">
            <a:avLst/>
          </a:prstGeom>
          <a:noFill/>
          <a:ln w="28575">
            <a:solidFill>
              <a:srgbClr val="B80000"/>
            </a:solidFill>
            <a:round/>
            <a:headEnd type="triangle" w="sm" len="sm"/>
            <a:tailEnd type="none" w="sm" len="sm"/>
          </a:ln>
        </p:spPr>
        <p:txBody>
          <a:bodyPr wrap="none" anchor="ctr">
            <a:prstTxWarp prst="textNoShape">
              <a:avLst/>
            </a:prstTxWarp>
          </a:bodyPr>
          <a:lstStyle/>
          <a:p>
            <a:endParaRPr lang="ja-JP" altLang="en-US"/>
          </a:p>
        </p:txBody>
      </p:sp>
      <p:sp>
        <p:nvSpPr>
          <p:cNvPr id="38" name="Text Box 45"/>
          <p:cNvSpPr txBox="1">
            <a:spLocks noChangeArrowheads="1"/>
          </p:cNvSpPr>
          <p:nvPr/>
        </p:nvSpPr>
        <p:spPr bwMode="auto">
          <a:xfrm>
            <a:off x="6591300" y="898525"/>
            <a:ext cx="596900" cy="244475"/>
          </a:xfrm>
          <a:prstGeom prst="rect">
            <a:avLst/>
          </a:prstGeom>
          <a:noFill/>
          <a:ln w="9525">
            <a:noFill/>
            <a:miter lim="800000"/>
            <a:headEnd/>
            <a:tailEnd/>
          </a:ln>
        </p:spPr>
        <p:txBody>
          <a:bodyPr wrap="none">
            <a:prstTxWarp prst="textNoShape">
              <a:avLst/>
            </a:prstTxWarp>
            <a:spAutoFit/>
          </a:bodyPr>
          <a:lstStyle/>
          <a:p>
            <a:r>
              <a:rPr lang="en-US" altLang="ja-JP" sz="1000">
                <a:latin typeface="Helvetica Neue" pitchFamily="95" charset="0"/>
              </a:rPr>
              <a:t>New IR</a:t>
            </a:r>
          </a:p>
        </p:txBody>
      </p:sp>
      <p:sp>
        <p:nvSpPr>
          <p:cNvPr id="39" name="Line 46"/>
          <p:cNvSpPr>
            <a:spLocks noChangeShapeType="1"/>
          </p:cNvSpPr>
          <p:nvPr/>
        </p:nvSpPr>
        <p:spPr bwMode="auto">
          <a:xfrm flipV="1">
            <a:off x="6396038" y="1143000"/>
            <a:ext cx="762000" cy="0"/>
          </a:xfrm>
          <a:prstGeom prst="line">
            <a:avLst/>
          </a:prstGeom>
          <a:noFill/>
          <a:ln w="28575">
            <a:solidFill>
              <a:srgbClr val="B80000"/>
            </a:solidFill>
            <a:round/>
            <a:headEnd type="triangle" w="sm" len="sm"/>
            <a:tailEnd type="none" w="sm" len="sm"/>
          </a:ln>
        </p:spPr>
        <p:txBody>
          <a:bodyPr wrap="none" anchor="ctr">
            <a:prstTxWarp prst="textNoShape">
              <a:avLst/>
            </a:prstTxWarp>
          </a:bodyPr>
          <a:lstStyle/>
          <a:p>
            <a:endParaRPr lang="ja-JP" altLang="en-US"/>
          </a:p>
        </p:txBody>
      </p:sp>
      <p:sp>
        <p:nvSpPr>
          <p:cNvPr id="40" name="Line 47"/>
          <p:cNvSpPr>
            <a:spLocks noChangeShapeType="1"/>
          </p:cNvSpPr>
          <p:nvPr/>
        </p:nvSpPr>
        <p:spPr bwMode="auto">
          <a:xfrm flipH="1">
            <a:off x="2247900" y="990600"/>
            <a:ext cx="533400" cy="304800"/>
          </a:xfrm>
          <a:prstGeom prst="line">
            <a:avLst/>
          </a:prstGeom>
          <a:noFill/>
          <a:ln w="38100">
            <a:solidFill>
              <a:srgbClr val="F7020B"/>
            </a:solidFill>
            <a:round/>
            <a:headEnd/>
            <a:tailEnd type="arrow" w="med" len="med"/>
          </a:ln>
        </p:spPr>
        <p:txBody>
          <a:bodyPr wrap="none" anchor="ctr">
            <a:prstTxWarp prst="textNoShape">
              <a:avLst/>
            </a:prstTxWarp>
          </a:bodyPr>
          <a:lstStyle/>
          <a:p>
            <a:endParaRPr lang="ja-JP" altLang="en-US"/>
          </a:p>
        </p:txBody>
      </p:sp>
      <p:sp>
        <p:nvSpPr>
          <p:cNvPr id="41" name="Line 48"/>
          <p:cNvSpPr>
            <a:spLocks noChangeShapeType="1"/>
          </p:cNvSpPr>
          <p:nvPr/>
        </p:nvSpPr>
        <p:spPr bwMode="auto">
          <a:xfrm flipH="1" flipV="1">
            <a:off x="5067300" y="685800"/>
            <a:ext cx="457200" cy="76200"/>
          </a:xfrm>
          <a:prstGeom prst="line">
            <a:avLst/>
          </a:prstGeom>
          <a:noFill/>
          <a:ln w="38100">
            <a:solidFill>
              <a:srgbClr val="F7020B"/>
            </a:solidFill>
            <a:round/>
            <a:headEnd/>
            <a:tailEnd type="arrow" w="med" len="med"/>
          </a:ln>
        </p:spPr>
        <p:txBody>
          <a:bodyPr wrap="none" anchor="ctr">
            <a:prstTxWarp prst="textNoShape">
              <a:avLst/>
            </a:prstTxWarp>
          </a:bodyPr>
          <a:lstStyle/>
          <a:p>
            <a:endParaRPr lang="ja-JP" altLang="en-US"/>
          </a:p>
        </p:txBody>
      </p:sp>
      <p:sp>
        <p:nvSpPr>
          <p:cNvPr id="42" name="Line 49"/>
          <p:cNvSpPr>
            <a:spLocks noChangeShapeType="1"/>
          </p:cNvSpPr>
          <p:nvPr/>
        </p:nvSpPr>
        <p:spPr bwMode="auto">
          <a:xfrm flipH="1" flipV="1">
            <a:off x="6210300" y="1447800"/>
            <a:ext cx="381000" cy="228600"/>
          </a:xfrm>
          <a:prstGeom prst="line">
            <a:avLst/>
          </a:prstGeom>
          <a:noFill/>
          <a:ln w="38100">
            <a:solidFill>
              <a:srgbClr val="F7020B"/>
            </a:solidFill>
            <a:round/>
            <a:headEnd/>
            <a:tailEnd type="arrow" w="med" len="med"/>
          </a:ln>
        </p:spPr>
        <p:txBody>
          <a:bodyPr wrap="none" anchor="ctr">
            <a:prstTxWarp prst="textNoShape">
              <a:avLst/>
            </a:prstTxWarp>
          </a:bodyPr>
          <a:lstStyle/>
          <a:p>
            <a:endParaRPr lang="ja-JP" altLang="en-US"/>
          </a:p>
        </p:txBody>
      </p:sp>
      <p:sp>
        <p:nvSpPr>
          <p:cNvPr id="43" name="Line 50"/>
          <p:cNvSpPr>
            <a:spLocks noChangeShapeType="1"/>
          </p:cNvSpPr>
          <p:nvPr/>
        </p:nvSpPr>
        <p:spPr bwMode="auto">
          <a:xfrm flipH="1">
            <a:off x="6286500" y="2743200"/>
            <a:ext cx="533400" cy="304800"/>
          </a:xfrm>
          <a:prstGeom prst="line">
            <a:avLst/>
          </a:prstGeom>
          <a:noFill/>
          <a:ln w="38100">
            <a:solidFill>
              <a:srgbClr val="000BF7"/>
            </a:solidFill>
            <a:round/>
            <a:headEnd/>
            <a:tailEnd type="arrow" w="med" len="med"/>
          </a:ln>
        </p:spPr>
        <p:txBody>
          <a:bodyPr wrap="none" anchor="ctr">
            <a:prstTxWarp prst="textNoShape">
              <a:avLst/>
            </a:prstTxWarp>
          </a:bodyPr>
          <a:lstStyle/>
          <a:p>
            <a:endParaRPr lang="ja-JP" altLang="en-US"/>
          </a:p>
        </p:txBody>
      </p:sp>
      <p:sp>
        <p:nvSpPr>
          <p:cNvPr id="44" name="Line 51"/>
          <p:cNvSpPr>
            <a:spLocks noChangeShapeType="1"/>
          </p:cNvSpPr>
          <p:nvPr/>
        </p:nvSpPr>
        <p:spPr bwMode="auto">
          <a:xfrm>
            <a:off x="6591300" y="1219200"/>
            <a:ext cx="381000" cy="152400"/>
          </a:xfrm>
          <a:prstGeom prst="line">
            <a:avLst/>
          </a:prstGeom>
          <a:noFill/>
          <a:ln w="38100">
            <a:solidFill>
              <a:srgbClr val="000BF7"/>
            </a:solidFill>
            <a:round/>
            <a:headEnd/>
            <a:tailEnd type="arrow" w="med" len="med"/>
          </a:ln>
        </p:spPr>
        <p:txBody>
          <a:bodyPr wrap="none" anchor="ctr">
            <a:prstTxWarp prst="textNoShape">
              <a:avLst/>
            </a:prstTxWarp>
          </a:bodyPr>
          <a:lstStyle/>
          <a:p>
            <a:endParaRPr lang="ja-JP" altLang="en-US"/>
          </a:p>
        </p:txBody>
      </p:sp>
      <p:pic>
        <p:nvPicPr>
          <p:cNvPr id="45" name="Picture 110"/>
          <p:cNvPicPr>
            <a:picLocks noChangeAspect="1" noChangeArrowheads="1"/>
          </p:cNvPicPr>
          <p:nvPr/>
        </p:nvPicPr>
        <p:blipFill>
          <a:blip r:embed="rId11" cstate="print"/>
          <a:srcRect/>
          <a:stretch>
            <a:fillRect/>
          </a:stretch>
        </p:blipFill>
        <p:spPr bwMode="auto">
          <a:xfrm>
            <a:off x="6427788" y="4775199"/>
            <a:ext cx="977815" cy="739775"/>
          </a:xfrm>
          <a:prstGeom prst="rect">
            <a:avLst/>
          </a:prstGeom>
          <a:noFill/>
          <a:ln w="9525">
            <a:noFill/>
            <a:miter lim="800000"/>
            <a:headEnd/>
            <a:tailEnd/>
          </a:ln>
          <a:effectLst/>
        </p:spPr>
      </p:pic>
      <p:sp>
        <p:nvSpPr>
          <p:cNvPr id="46" name="テキスト ボックス 45"/>
          <p:cNvSpPr txBox="1"/>
          <p:nvPr/>
        </p:nvSpPr>
        <p:spPr>
          <a:xfrm>
            <a:off x="647700" y="2443490"/>
            <a:ext cx="2019300" cy="461665"/>
          </a:xfrm>
          <a:prstGeom prst="rect">
            <a:avLst/>
          </a:prstGeom>
          <a:noFill/>
        </p:spPr>
        <p:txBody>
          <a:bodyPr wrap="square" rtlCol="0">
            <a:spAutoFit/>
          </a:bodyPr>
          <a:lstStyle/>
          <a:p>
            <a:r>
              <a:rPr kumimoji="1" lang="en-US" altLang="ja-JP" sz="1200" dirty="0" smtClean="0"/>
              <a:t>Replace long TRISTAN dipoles</a:t>
            </a:r>
            <a:r>
              <a:rPr lang="en-US" altLang="ja-JP" sz="1200" dirty="0" smtClean="0"/>
              <a:t> with shorter ones (HER)</a:t>
            </a:r>
            <a:endParaRPr kumimoji="1" lang="en-US" altLang="ja-JP" sz="1200" dirty="0" smtClean="0"/>
          </a:p>
        </p:txBody>
      </p:sp>
      <p:sp>
        <p:nvSpPr>
          <p:cNvPr id="47" name="テキスト ボックス 46"/>
          <p:cNvSpPr txBox="1"/>
          <p:nvPr/>
        </p:nvSpPr>
        <p:spPr>
          <a:xfrm>
            <a:off x="792162" y="5178890"/>
            <a:ext cx="1874838" cy="461665"/>
          </a:xfrm>
          <a:prstGeom prst="rect">
            <a:avLst/>
          </a:prstGeom>
          <a:noFill/>
        </p:spPr>
        <p:txBody>
          <a:bodyPr wrap="square" rtlCol="0">
            <a:spAutoFit/>
          </a:bodyPr>
          <a:lstStyle/>
          <a:p>
            <a:r>
              <a:rPr kumimoji="1" lang="en-US" altLang="ja-JP" sz="1200" dirty="0" err="1" smtClean="0"/>
              <a:t>TiN</a:t>
            </a:r>
            <a:r>
              <a:rPr lang="en-US" altLang="ja-JP" sz="1200" dirty="0" smtClean="0"/>
              <a:t>-</a:t>
            </a:r>
            <a:r>
              <a:rPr kumimoji="1" lang="en-US" altLang="ja-JP" sz="1200" dirty="0" smtClean="0"/>
              <a:t>coated beam pipe with antechambers</a:t>
            </a:r>
          </a:p>
        </p:txBody>
      </p:sp>
      <p:sp>
        <p:nvSpPr>
          <p:cNvPr id="48" name="テキスト ボックス 47"/>
          <p:cNvSpPr txBox="1"/>
          <p:nvPr/>
        </p:nvSpPr>
        <p:spPr>
          <a:xfrm>
            <a:off x="363538" y="4267200"/>
            <a:ext cx="1749425" cy="461665"/>
          </a:xfrm>
          <a:prstGeom prst="rect">
            <a:avLst/>
          </a:prstGeom>
          <a:noFill/>
        </p:spPr>
        <p:txBody>
          <a:bodyPr wrap="square" rtlCol="0">
            <a:spAutoFit/>
          </a:bodyPr>
          <a:lstStyle/>
          <a:p>
            <a:r>
              <a:rPr kumimoji="1" lang="en-US" altLang="ja-JP" sz="1200" dirty="0" smtClean="0"/>
              <a:t>Redesign the HER arcs </a:t>
            </a:r>
            <a:r>
              <a:rPr lang="en-US" altLang="ja-JP" sz="1200" dirty="0" smtClean="0"/>
              <a:t>to squeeze the </a:t>
            </a:r>
            <a:r>
              <a:rPr lang="en-US" altLang="ja-JP" sz="1200" dirty="0" err="1" smtClean="0"/>
              <a:t>emittance</a:t>
            </a:r>
            <a:r>
              <a:rPr kumimoji="1" lang="en-US" altLang="ja-JP" sz="1200" dirty="0" smtClean="0"/>
              <a:t> </a:t>
            </a:r>
          </a:p>
        </p:txBody>
      </p:sp>
      <p:sp>
        <p:nvSpPr>
          <p:cNvPr id="49" name="テキスト ボックス 48"/>
          <p:cNvSpPr txBox="1"/>
          <p:nvPr/>
        </p:nvSpPr>
        <p:spPr>
          <a:xfrm>
            <a:off x="5528485" y="3267670"/>
            <a:ext cx="1912938" cy="461665"/>
          </a:xfrm>
          <a:prstGeom prst="rect">
            <a:avLst/>
          </a:prstGeom>
          <a:noFill/>
        </p:spPr>
        <p:txBody>
          <a:bodyPr wrap="square" rtlCol="0">
            <a:spAutoFit/>
          </a:bodyPr>
          <a:lstStyle/>
          <a:p>
            <a:r>
              <a:rPr kumimoji="1" lang="en-US" altLang="ja-JP" sz="1200" dirty="0" smtClean="0"/>
              <a:t>Add / modify RF systems for higher beam current</a:t>
            </a:r>
          </a:p>
        </p:txBody>
      </p:sp>
      <p:sp>
        <p:nvSpPr>
          <p:cNvPr id="50" name="テキスト ボックス 49"/>
          <p:cNvSpPr txBox="1"/>
          <p:nvPr/>
        </p:nvSpPr>
        <p:spPr>
          <a:xfrm>
            <a:off x="5638800" y="4324002"/>
            <a:ext cx="1790700" cy="461665"/>
          </a:xfrm>
          <a:prstGeom prst="rect">
            <a:avLst/>
          </a:prstGeom>
          <a:noFill/>
        </p:spPr>
        <p:txBody>
          <a:bodyPr wrap="square" rtlCol="0">
            <a:spAutoFit/>
          </a:bodyPr>
          <a:lstStyle/>
          <a:p>
            <a:r>
              <a:rPr kumimoji="1" lang="en-US" altLang="ja-JP" sz="1200" dirty="0" smtClean="0"/>
              <a:t>New positron target / capture section</a:t>
            </a:r>
          </a:p>
        </p:txBody>
      </p:sp>
      <p:sp>
        <p:nvSpPr>
          <p:cNvPr id="51" name="テキスト ボックス 50"/>
          <p:cNvSpPr txBox="1"/>
          <p:nvPr/>
        </p:nvSpPr>
        <p:spPr>
          <a:xfrm>
            <a:off x="7241216" y="1066800"/>
            <a:ext cx="1836738" cy="646331"/>
          </a:xfrm>
          <a:prstGeom prst="rect">
            <a:avLst/>
          </a:prstGeom>
          <a:noFill/>
        </p:spPr>
        <p:txBody>
          <a:bodyPr wrap="square" rtlCol="0">
            <a:spAutoFit/>
          </a:bodyPr>
          <a:lstStyle/>
          <a:p>
            <a:r>
              <a:rPr kumimoji="1" lang="en-US" altLang="ja-JP" sz="1200" dirty="0" smtClean="0"/>
              <a:t>New superconducting /permanent final focusing quads </a:t>
            </a:r>
            <a:r>
              <a:rPr lang="en-US" altLang="ja-JP" sz="1200" dirty="0" smtClean="0"/>
              <a:t>near</a:t>
            </a:r>
            <a:r>
              <a:rPr kumimoji="1" lang="en-US" altLang="ja-JP" sz="1200" dirty="0" smtClean="0"/>
              <a:t> the IP</a:t>
            </a:r>
          </a:p>
        </p:txBody>
      </p:sp>
      <p:sp>
        <p:nvSpPr>
          <p:cNvPr id="52" name="テキスト ボックス 51"/>
          <p:cNvSpPr txBox="1"/>
          <p:nvPr/>
        </p:nvSpPr>
        <p:spPr>
          <a:xfrm>
            <a:off x="3536545" y="5333523"/>
            <a:ext cx="1771650" cy="461665"/>
          </a:xfrm>
          <a:prstGeom prst="rect">
            <a:avLst/>
          </a:prstGeom>
          <a:noFill/>
        </p:spPr>
        <p:txBody>
          <a:bodyPr wrap="square" rtlCol="0">
            <a:spAutoFit/>
          </a:bodyPr>
          <a:lstStyle/>
          <a:p>
            <a:r>
              <a:rPr kumimoji="1" lang="en-US" altLang="ja-JP" sz="1200" dirty="0" smtClean="0"/>
              <a:t>Low </a:t>
            </a:r>
            <a:r>
              <a:rPr kumimoji="1" lang="en-US" altLang="ja-JP" sz="1200" dirty="0" err="1" smtClean="0"/>
              <a:t>emittance</a:t>
            </a:r>
            <a:r>
              <a:rPr kumimoji="1" lang="en-US" altLang="ja-JP" sz="1200" dirty="0" smtClean="0"/>
              <a:t> electrons to inject</a:t>
            </a:r>
          </a:p>
        </p:txBody>
      </p:sp>
      <p:sp>
        <p:nvSpPr>
          <p:cNvPr id="53" name="テキスト ボックス 52"/>
          <p:cNvSpPr txBox="1"/>
          <p:nvPr/>
        </p:nvSpPr>
        <p:spPr>
          <a:xfrm>
            <a:off x="2707870" y="3789815"/>
            <a:ext cx="1771650" cy="461665"/>
          </a:xfrm>
          <a:prstGeom prst="rect">
            <a:avLst/>
          </a:prstGeom>
          <a:noFill/>
        </p:spPr>
        <p:txBody>
          <a:bodyPr wrap="square" rtlCol="0">
            <a:spAutoFit/>
          </a:bodyPr>
          <a:lstStyle/>
          <a:p>
            <a:r>
              <a:rPr kumimoji="1" lang="en-US" altLang="ja-JP" sz="1200" dirty="0" smtClean="0"/>
              <a:t>Low </a:t>
            </a:r>
            <a:r>
              <a:rPr kumimoji="1" lang="en-US" altLang="ja-JP" sz="1200" dirty="0" err="1" smtClean="0"/>
              <a:t>emittance</a:t>
            </a:r>
            <a:r>
              <a:rPr kumimoji="1" lang="en-US" altLang="ja-JP" sz="1200" dirty="0" smtClean="0"/>
              <a:t> </a:t>
            </a:r>
            <a:r>
              <a:rPr lang="en-US" altLang="ja-JP" sz="1200" dirty="0" smtClean="0"/>
              <a:t>posi</a:t>
            </a:r>
            <a:r>
              <a:rPr kumimoji="1" lang="en-US" altLang="ja-JP" sz="1200" dirty="0" smtClean="0"/>
              <a:t>trons to inject</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sz="3600" dirty="0" err="1" smtClean="0"/>
              <a:t>SuperKEKB</a:t>
            </a:r>
            <a:r>
              <a:rPr lang="en-US" sz="3600" dirty="0" smtClean="0"/>
              <a:t> – Machine parameters</a:t>
            </a:r>
            <a:endParaRPr lang="en-US" sz="3600" dirty="0"/>
          </a:p>
        </p:txBody>
      </p:sp>
      <p:graphicFrame>
        <p:nvGraphicFramePr>
          <p:cNvPr id="3" name="表 2"/>
          <p:cNvGraphicFramePr>
            <a:graphicFrameLocks noGrp="1"/>
          </p:cNvGraphicFramePr>
          <p:nvPr/>
        </p:nvGraphicFramePr>
        <p:xfrm>
          <a:off x="571500" y="1333500"/>
          <a:ext cx="6926580" cy="4937760"/>
        </p:xfrm>
        <a:graphic>
          <a:graphicData uri="http://schemas.openxmlformats.org/drawingml/2006/table">
            <a:tbl>
              <a:tblPr firstRow="1" bandRow="1">
                <a:tableStyleId>{21E4AEA4-8DFA-4A89-87EB-49C32662AFE0}</a:tableStyleId>
              </a:tblPr>
              <a:tblGrid>
                <a:gridCol w="1371600"/>
                <a:gridCol w="800100"/>
                <a:gridCol w="1188720"/>
                <a:gridCol w="1188720"/>
                <a:gridCol w="1188720"/>
                <a:gridCol w="1188720"/>
              </a:tblGrid>
              <a:tr h="274320">
                <a:tc rowSpan="2">
                  <a:txBody>
                    <a:bodyPr/>
                    <a:lstStyle/>
                    <a:p>
                      <a:pPr algn="ctr"/>
                      <a:r>
                        <a:rPr lang="en-US" sz="1400" dirty="0" smtClean="0"/>
                        <a:t>Parameter</a:t>
                      </a:r>
                      <a:endParaRPr lang="en-US" sz="1400" dirty="0"/>
                    </a:p>
                  </a:txBody>
                  <a:tcPr anchor="ctr"/>
                </a:tc>
                <a:tc rowSpan="2">
                  <a:txBody>
                    <a:bodyPr/>
                    <a:lstStyle/>
                    <a:p>
                      <a:pPr algn="ctr"/>
                      <a:r>
                        <a:rPr lang="en-US" sz="1400" dirty="0" smtClean="0"/>
                        <a:t>Units</a:t>
                      </a:r>
                      <a:endParaRPr lang="en-US" sz="1400" dirty="0"/>
                    </a:p>
                  </a:txBody>
                  <a:tcPr anchor="ctr"/>
                </a:tc>
                <a:tc gridSpan="2">
                  <a:txBody>
                    <a:bodyPr/>
                    <a:lstStyle/>
                    <a:p>
                      <a:pPr algn="ctr"/>
                      <a:r>
                        <a:rPr lang="en-US" sz="1400" dirty="0" smtClean="0"/>
                        <a:t>KEKB</a:t>
                      </a:r>
                      <a:endParaRPr lang="en-US" sz="1400" dirty="0"/>
                    </a:p>
                  </a:txBody>
                  <a:tcPr/>
                </a:tc>
                <a:tc hMerge="1">
                  <a:txBody>
                    <a:bodyPr/>
                    <a:lstStyle/>
                    <a:p>
                      <a:endParaRPr lang="en-US" dirty="0"/>
                    </a:p>
                  </a:txBody>
                  <a:tcPr/>
                </a:tc>
                <a:tc gridSpan="2">
                  <a:txBody>
                    <a:bodyPr/>
                    <a:lstStyle/>
                    <a:p>
                      <a:pPr algn="ctr"/>
                      <a:r>
                        <a:rPr lang="en-US" sz="1400" dirty="0" err="1" smtClean="0"/>
                        <a:t>SuperKEKB</a:t>
                      </a:r>
                      <a:endParaRPr lang="en-US" sz="1400" dirty="0"/>
                    </a:p>
                  </a:txBody>
                  <a:tcPr/>
                </a:tc>
                <a:tc hMerge="1">
                  <a:txBody>
                    <a:bodyPr/>
                    <a:lstStyle/>
                    <a:p>
                      <a:endParaRPr lang="en-US" dirty="0"/>
                    </a:p>
                  </a:txBody>
                  <a:tcPr/>
                </a:tc>
              </a:tr>
              <a:tr h="274320">
                <a:tc vMerge="1">
                  <a:txBody>
                    <a:bodyPr/>
                    <a:lstStyle/>
                    <a:p>
                      <a:endParaRPr lang="en-US" sz="1400" dirty="0">
                        <a:latin typeface="Arial" pitchFamily="34" charset="0"/>
                        <a:cs typeface="Arial" pitchFamily="34" charset="0"/>
                      </a:endParaRPr>
                    </a:p>
                  </a:txBody>
                  <a:tcPr/>
                </a:tc>
                <a:tc vMerge="1">
                  <a:txBody>
                    <a:bodyPr/>
                    <a:lstStyle/>
                    <a:p>
                      <a:endParaRPr lang="en-US" sz="1400" dirty="0">
                        <a:latin typeface="Arial" pitchFamily="34" charset="0"/>
                        <a:cs typeface="Arial" pitchFamily="34" charset="0"/>
                      </a:endParaRPr>
                    </a:p>
                  </a:txBody>
                  <a:tcPr/>
                </a:tc>
                <a:tc>
                  <a:txBody>
                    <a:bodyPr/>
                    <a:lstStyle/>
                    <a:p>
                      <a:pPr algn="ctr"/>
                      <a:r>
                        <a:rPr lang="en-US" sz="1400" dirty="0" smtClean="0">
                          <a:latin typeface="Arial" pitchFamily="34" charset="0"/>
                          <a:cs typeface="Arial" pitchFamily="34" charset="0"/>
                        </a:rPr>
                        <a:t>HER (</a:t>
                      </a:r>
                      <a:r>
                        <a:rPr lang="en-US" sz="1800" b="0" i="1" dirty="0" smtClean="0">
                          <a:latin typeface="Times New Roman" pitchFamily="18" charset="0"/>
                          <a:cs typeface="Times New Roman" pitchFamily="18" charset="0"/>
                        </a:rPr>
                        <a:t>e</a:t>
                      </a:r>
                      <a:r>
                        <a:rPr lang="en-US" sz="1400" baseline="30000" dirty="0" smtClean="0">
                          <a:latin typeface="Symbol" pitchFamily="18" charset="2"/>
                          <a:cs typeface="Arial" pitchFamily="34" charset="0"/>
                        </a:rPr>
                        <a:t>-</a:t>
                      </a:r>
                      <a:r>
                        <a:rPr lang="en-US" sz="1400" dirty="0" smtClean="0">
                          <a:latin typeface="Arial" pitchFamily="34" charset="0"/>
                          <a:cs typeface="Arial" pitchFamily="34" charset="0"/>
                        </a:rPr>
                        <a:t>)</a:t>
                      </a:r>
                      <a:endParaRPr lang="en-US" sz="1400" dirty="0">
                        <a:latin typeface="Arial" pitchFamily="34" charset="0"/>
                        <a:cs typeface="Arial" pitchFamily="34" charset="0"/>
                      </a:endParaRPr>
                    </a:p>
                  </a:txBody>
                  <a:tcPr/>
                </a:tc>
                <a:tc>
                  <a:txBody>
                    <a:bodyPr/>
                    <a:lstStyle/>
                    <a:p>
                      <a:pPr algn="ctr"/>
                      <a:r>
                        <a:rPr lang="en-US" sz="1400" dirty="0" smtClean="0">
                          <a:latin typeface="Arial" pitchFamily="34" charset="0"/>
                          <a:cs typeface="Arial" pitchFamily="34" charset="0"/>
                        </a:rPr>
                        <a:t>LER</a:t>
                      </a:r>
                      <a:r>
                        <a:rPr lang="en-US" sz="1400" baseline="0" dirty="0" smtClean="0">
                          <a:latin typeface="Arial" pitchFamily="34" charset="0"/>
                          <a:cs typeface="Arial" pitchFamily="34" charset="0"/>
                        </a:rPr>
                        <a:t> (</a:t>
                      </a:r>
                      <a:r>
                        <a:rPr lang="en-US" sz="1800" i="1" baseline="0" dirty="0" smtClean="0">
                          <a:latin typeface="Times New Roman" pitchFamily="18" charset="0"/>
                          <a:cs typeface="Times New Roman" pitchFamily="18" charset="0"/>
                        </a:rPr>
                        <a:t>e</a:t>
                      </a:r>
                      <a:r>
                        <a:rPr lang="en-US" sz="1800" baseline="30000" dirty="0" smtClean="0">
                          <a:latin typeface="Symbol" pitchFamily="18" charset="2"/>
                          <a:cs typeface="Arial" pitchFamily="34" charset="0"/>
                        </a:rPr>
                        <a:t>+</a:t>
                      </a:r>
                      <a:r>
                        <a:rPr lang="en-US" sz="1400" baseline="0" dirty="0" smtClean="0">
                          <a:latin typeface="Arial" pitchFamily="34" charset="0"/>
                          <a:cs typeface="Arial" pitchFamily="34" charset="0"/>
                        </a:rPr>
                        <a:t>)</a:t>
                      </a:r>
                      <a:endParaRPr lang="en-US" sz="1400" dirty="0">
                        <a:latin typeface="Arial" pitchFamily="34" charset="0"/>
                        <a:cs typeface="Arial"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Arial" pitchFamily="34" charset="0"/>
                          <a:cs typeface="Arial" pitchFamily="34" charset="0"/>
                        </a:rPr>
                        <a:t>HER (</a:t>
                      </a:r>
                      <a:r>
                        <a:rPr lang="en-US" sz="1800" b="0" i="1" dirty="0" smtClean="0">
                          <a:latin typeface="Times New Roman" pitchFamily="18" charset="0"/>
                          <a:cs typeface="Times New Roman" pitchFamily="18" charset="0"/>
                        </a:rPr>
                        <a:t>e</a:t>
                      </a:r>
                      <a:r>
                        <a:rPr lang="en-US" sz="1400" baseline="30000" dirty="0" smtClean="0">
                          <a:latin typeface="Symbol" pitchFamily="18" charset="2"/>
                          <a:cs typeface="Arial" pitchFamily="34" charset="0"/>
                        </a:rPr>
                        <a:t>-</a:t>
                      </a:r>
                      <a:r>
                        <a:rPr lang="en-US" sz="1400" dirty="0" smtClean="0">
                          <a:latin typeface="Arial" pitchFamily="34" charset="0"/>
                          <a:cs typeface="Arial" pitchFamily="34" charset="0"/>
                        </a:rPr>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Arial" pitchFamily="34" charset="0"/>
                          <a:cs typeface="Arial" pitchFamily="34" charset="0"/>
                        </a:rPr>
                        <a:t>LER</a:t>
                      </a:r>
                      <a:r>
                        <a:rPr lang="en-US" sz="1400" baseline="0" dirty="0" smtClean="0">
                          <a:latin typeface="Arial" pitchFamily="34" charset="0"/>
                          <a:cs typeface="Arial" pitchFamily="34" charset="0"/>
                        </a:rPr>
                        <a:t> (</a:t>
                      </a:r>
                      <a:r>
                        <a:rPr lang="en-US" sz="1800" i="1" baseline="0" dirty="0" smtClean="0">
                          <a:latin typeface="Times New Roman" pitchFamily="18" charset="0"/>
                          <a:cs typeface="Times New Roman" pitchFamily="18" charset="0"/>
                        </a:rPr>
                        <a:t>e</a:t>
                      </a:r>
                      <a:r>
                        <a:rPr lang="en-US" sz="1800" baseline="30000" dirty="0" smtClean="0">
                          <a:latin typeface="Symbol" pitchFamily="18" charset="2"/>
                          <a:cs typeface="Arial" pitchFamily="34" charset="0"/>
                        </a:rPr>
                        <a:t>+</a:t>
                      </a:r>
                      <a:r>
                        <a:rPr lang="en-US" sz="1400" baseline="0" dirty="0" smtClean="0">
                          <a:latin typeface="Arial" pitchFamily="34" charset="0"/>
                          <a:cs typeface="Arial" pitchFamily="34" charset="0"/>
                        </a:rPr>
                        <a:t>)</a:t>
                      </a:r>
                      <a:endParaRPr lang="en-US" sz="1400" dirty="0" smtClean="0">
                        <a:latin typeface="Arial" pitchFamily="34" charset="0"/>
                        <a:cs typeface="Arial" pitchFamily="34" charset="0"/>
                      </a:endParaRPr>
                    </a:p>
                  </a:txBody>
                  <a:tcPr/>
                </a:tc>
              </a:tr>
              <a:tr h="274320">
                <a:tc>
                  <a:txBody>
                    <a:bodyPr/>
                    <a:lstStyle/>
                    <a:p>
                      <a:r>
                        <a:rPr lang="en-US" sz="1400" dirty="0" smtClean="0">
                          <a:latin typeface="Arial" pitchFamily="34" charset="0"/>
                          <a:cs typeface="Arial" pitchFamily="34" charset="0"/>
                        </a:rPr>
                        <a:t>Circumference</a:t>
                      </a:r>
                      <a:endParaRPr lang="en-US" sz="14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m</a:t>
                      </a:r>
                      <a:endParaRPr lang="en-US" sz="1400" dirty="0">
                        <a:latin typeface="Arial" pitchFamily="34" charset="0"/>
                        <a:cs typeface="Arial" pitchFamily="34" charset="0"/>
                      </a:endParaRPr>
                    </a:p>
                  </a:txBody>
                  <a:tcPr/>
                </a:tc>
                <a:tc gridSpan="2">
                  <a:txBody>
                    <a:bodyPr/>
                    <a:lstStyle/>
                    <a:p>
                      <a:pPr algn="ctr"/>
                      <a:r>
                        <a:rPr lang="en-US" sz="1400" dirty="0" smtClean="0">
                          <a:latin typeface="Arial" pitchFamily="34" charset="0"/>
                          <a:cs typeface="Arial" pitchFamily="34" charset="0"/>
                        </a:rPr>
                        <a:t>3016.3</a:t>
                      </a:r>
                      <a:endParaRPr lang="en-US" sz="1400" dirty="0">
                        <a:latin typeface="Arial" pitchFamily="34" charset="0"/>
                        <a:cs typeface="Arial" pitchFamily="34" charset="0"/>
                      </a:endParaRPr>
                    </a:p>
                  </a:txBody>
                  <a:tcPr/>
                </a:tc>
                <a:tc hMerge="1">
                  <a:txBody>
                    <a:bodyPr/>
                    <a:lstStyle/>
                    <a:p>
                      <a:endParaRPr lang="en-US" sz="1400" dirty="0">
                        <a:latin typeface="Arial" pitchFamily="34" charset="0"/>
                        <a:cs typeface="Arial" pitchFamily="34" charset="0"/>
                      </a:endParaRPr>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Arial" pitchFamily="34" charset="0"/>
                          <a:cs typeface="Arial" pitchFamily="34" charset="0"/>
                        </a:rPr>
                        <a:t>3016.3</a:t>
                      </a:r>
                    </a:p>
                  </a:txBody>
                  <a:tcPr/>
                </a:tc>
                <a:tc hMerge="1">
                  <a:txBody>
                    <a:bodyPr/>
                    <a:lstStyle/>
                    <a:p>
                      <a:endParaRPr lang="en-US" sz="1400" dirty="0">
                        <a:latin typeface="Arial" pitchFamily="34" charset="0"/>
                        <a:cs typeface="Arial" pitchFamily="34" charset="0"/>
                      </a:endParaRPr>
                    </a:p>
                  </a:txBody>
                  <a:tcPr/>
                </a:tc>
              </a:tr>
              <a:tr h="274320">
                <a:tc>
                  <a:txBody>
                    <a:bodyPr/>
                    <a:lstStyle/>
                    <a:p>
                      <a:r>
                        <a:rPr lang="en-US" sz="1400" dirty="0" smtClean="0">
                          <a:latin typeface="Arial" pitchFamily="34" charset="0"/>
                          <a:cs typeface="Arial" pitchFamily="34" charset="0"/>
                        </a:rPr>
                        <a:t>Energy</a:t>
                      </a:r>
                      <a:endParaRPr lang="en-US" sz="1400" dirty="0">
                        <a:latin typeface="Arial" pitchFamily="34" charset="0"/>
                        <a:cs typeface="Arial" pitchFamily="34" charset="0"/>
                      </a:endParaRPr>
                    </a:p>
                  </a:txBody>
                  <a:tcPr/>
                </a:tc>
                <a:tc>
                  <a:txBody>
                    <a:bodyPr/>
                    <a:lstStyle/>
                    <a:p>
                      <a:r>
                        <a:rPr lang="en-US" sz="1400" dirty="0" err="1" smtClean="0">
                          <a:latin typeface="Arial" pitchFamily="34" charset="0"/>
                          <a:cs typeface="Arial" pitchFamily="34" charset="0"/>
                        </a:rPr>
                        <a:t>GeV</a:t>
                      </a:r>
                      <a:endParaRPr lang="en-US" sz="1400" dirty="0">
                        <a:latin typeface="Arial" pitchFamily="34" charset="0"/>
                        <a:cs typeface="Arial" pitchFamily="34" charset="0"/>
                      </a:endParaRPr>
                    </a:p>
                  </a:txBody>
                  <a:tcPr/>
                </a:tc>
                <a:tc>
                  <a:txBody>
                    <a:bodyPr/>
                    <a:lstStyle/>
                    <a:p>
                      <a:pPr algn="ctr"/>
                      <a:r>
                        <a:rPr lang="en-US" sz="1400" dirty="0" smtClean="0">
                          <a:latin typeface="Arial" pitchFamily="34" charset="0"/>
                          <a:cs typeface="Arial" pitchFamily="34" charset="0"/>
                        </a:rPr>
                        <a:t>8</a:t>
                      </a:r>
                      <a:endParaRPr lang="en-US" sz="1400" dirty="0">
                        <a:latin typeface="Arial" pitchFamily="34" charset="0"/>
                        <a:cs typeface="Arial" pitchFamily="34" charset="0"/>
                      </a:endParaRPr>
                    </a:p>
                  </a:txBody>
                  <a:tcPr/>
                </a:tc>
                <a:tc>
                  <a:txBody>
                    <a:bodyPr/>
                    <a:lstStyle/>
                    <a:p>
                      <a:pPr algn="ctr"/>
                      <a:r>
                        <a:rPr lang="en-US" sz="1400" dirty="0" smtClean="0">
                          <a:latin typeface="Arial" pitchFamily="34" charset="0"/>
                          <a:cs typeface="Arial" pitchFamily="34" charset="0"/>
                        </a:rPr>
                        <a:t>3.5</a:t>
                      </a:r>
                      <a:endParaRPr lang="en-US" sz="1400" dirty="0">
                        <a:latin typeface="Arial" pitchFamily="34" charset="0"/>
                        <a:cs typeface="Arial" pitchFamily="34" charset="0"/>
                      </a:endParaRPr>
                    </a:p>
                  </a:txBody>
                  <a:tcPr/>
                </a:tc>
                <a:tc>
                  <a:txBody>
                    <a:bodyPr/>
                    <a:lstStyle/>
                    <a:p>
                      <a:pPr algn="ctr"/>
                      <a:r>
                        <a:rPr lang="en-US" sz="1400" dirty="0" smtClean="0">
                          <a:latin typeface="Arial" pitchFamily="34" charset="0"/>
                          <a:cs typeface="Arial" pitchFamily="34" charset="0"/>
                        </a:rPr>
                        <a:t>7</a:t>
                      </a:r>
                      <a:endParaRPr lang="en-US" sz="1400" dirty="0">
                        <a:latin typeface="Arial" pitchFamily="34" charset="0"/>
                        <a:cs typeface="Arial" pitchFamily="34" charset="0"/>
                      </a:endParaRPr>
                    </a:p>
                  </a:txBody>
                  <a:tcPr/>
                </a:tc>
                <a:tc>
                  <a:txBody>
                    <a:bodyPr/>
                    <a:lstStyle/>
                    <a:p>
                      <a:pPr algn="ctr"/>
                      <a:r>
                        <a:rPr lang="en-US" sz="1400" dirty="0" smtClean="0">
                          <a:latin typeface="Arial" pitchFamily="34" charset="0"/>
                          <a:cs typeface="Arial" pitchFamily="34" charset="0"/>
                        </a:rPr>
                        <a:t>4</a:t>
                      </a:r>
                      <a:endParaRPr lang="en-US" sz="1400" dirty="0">
                        <a:latin typeface="Arial" pitchFamily="34" charset="0"/>
                        <a:cs typeface="Arial" pitchFamily="34" charset="0"/>
                      </a:endParaRPr>
                    </a:p>
                  </a:txBody>
                  <a:tcPr/>
                </a:tc>
              </a:tr>
              <a:tr h="274320">
                <a:tc>
                  <a:txBody>
                    <a:bodyPr/>
                    <a:lstStyle/>
                    <a:p>
                      <a:r>
                        <a:rPr lang="en-US" sz="1400" dirty="0" smtClean="0">
                          <a:latin typeface="Arial" pitchFamily="34" charset="0"/>
                          <a:cs typeface="Arial" pitchFamily="34" charset="0"/>
                        </a:rPr>
                        <a:t>Crossing angle</a:t>
                      </a:r>
                      <a:endParaRPr lang="en-US" sz="1400" dirty="0">
                        <a:latin typeface="Arial" pitchFamily="34" charset="0"/>
                        <a:cs typeface="Arial" pitchFamily="34" charset="0"/>
                      </a:endParaRPr>
                    </a:p>
                  </a:txBody>
                  <a:tcPr/>
                </a:tc>
                <a:tc>
                  <a:txBody>
                    <a:bodyPr/>
                    <a:lstStyle/>
                    <a:p>
                      <a:r>
                        <a:rPr lang="en-US" sz="1400" dirty="0" err="1" smtClean="0">
                          <a:latin typeface="Arial" pitchFamily="34" charset="0"/>
                          <a:cs typeface="Arial" pitchFamily="34" charset="0"/>
                        </a:rPr>
                        <a:t>mrad</a:t>
                      </a:r>
                      <a:endParaRPr lang="en-US" sz="1400" dirty="0">
                        <a:latin typeface="Arial" pitchFamily="34" charset="0"/>
                        <a:cs typeface="Arial" pitchFamily="34" charset="0"/>
                      </a:endParaRPr>
                    </a:p>
                  </a:txBody>
                  <a:tcPr/>
                </a:tc>
                <a:tc gridSpan="2">
                  <a:txBody>
                    <a:bodyPr/>
                    <a:lstStyle/>
                    <a:p>
                      <a:pPr algn="ctr"/>
                      <a:r>
                        <a:rPr lang="en-US" sz="1400" dirty="0" smtClean="0">
                          <a:latin typeface="Arial" pitchFamily="34" charset="0"/>
                          <a:cs typeface="Arial" pitchFamily="34" charset="0"/>
                        </a:rPr>
                        <a:t>22</a:t>
                      </a:r>
                      <a:endParaRPr lang="en-US" sz="1400" dirty="0">
                        <a:latin typeface="Arial" pitchFamily="34" charset="0"/>
                        <a:cs typeface="Arial" pitchFamily="34" charset="0"/>
                      </a:endParaRPr>
                    </a:p>
                  </a:txBody>
                  <a:tcPr/>
                </a:tc>
                <a:tc hMerge="1">
                  <a:txBody>
                    <a:bodyPr/>
                    <a:lstStyle/>
                    <a:p>
                      <a:endParaRPr lang="en-US" sz="1400" dirty="0">
                        <a:latin typeface="Arial" pitchFamily="34" charset="0"/>
                        <a:cs typeface="Arial" pitchFamily="34" charset="0"/>
                      </a:endParaRPr>
                    </a:p>
                  </a:txBody>
                  <a:tcPr/>
                </a:tc>
                <a:tc gridSpan="2">
                  <a:txBody>
                    <a:bodyPr/>
                    <a:lstStyle/>
                    <a:p>
                      <a:pPr algn="ctr"/>
                      <a:r>
                        <a:rPr lang="en-US" sz="1400" dirty="0" smtClean="0">
                          <a:latin typeface="Arial" pitchFamily="34" charset="0"/>
                          <a:cs typeface="Arial" pitchFamily="34" charset="0"/>
                        </a:rPr>
                        <a:t>83</a:t>
                      </a:r>
                      <a:endParaRPr lang="en-US" sz="1400" dirty="0">
                        <a:latin typeface="Arial" pitchFamily="34" charset="0"/>
                        <a:cs typeface="Arial" pitchFamily="34" charset="0"/>
                      </a:endParaRPr>
                    </a:p>
                  </a:txBody>
                  <a:tcPr/>
                </a:tc>
                <a:tc hMerge="1">
                  <a:txBody>
                    <a:bodyPr/>
                    <a:lstStyle/>
                    <a:p>
                      <a:endParaRPr lang="en-US" sz="1400" dirty="0">
                        <a:latin typeface="Arial" pitchFamily="34" charset="0"/>
                        <a:cs typeface="Arial" pitchFamily="34" charset="0"/>
                      </a:endParaRPr>
                    </a:p>
                  </a:txBody>
                  <a:tcPr/>
                </a:tc>
              </a:tr>
              <a:tr h="274320">
                <a:tc>
                  <a:txBody>
                    <a:bodyPr/>
                    <a:lstStyle/>
                    <a:p>
                      <a:r>
                        <a:rPr lang="en-US" sz="1400" dirty="0" err="1" smtClean="0">
                          <a:latin typeface="Symbol" pitchFamily="18" charset="2"/>
                          <a:cs typeface="Arial" pitchFamily="34" charset="0"/>
                        </a:rPr>
                        <a:t>b</a:t>
                      </a:r>
                      <a:r>
                        <a:rPr lang="en-US" sz="1400" baseline="-25000" dirty="0" err="1" smtClean="0">
                          <a:latin typeface="Arial" pitchFamily="34" charset="0"/>
                          <a:cs typeface="Arial" pitchFamily="34" charset="0"/>
                        </a:rPr>
                        <a:t>x</a:t>
                      </a:r>
                      <a:r>
                        <a:rPr lang="en-US" sz="1400" dirty="0" smtClean="0">
                          <a:latin typeface="Arial" pitchFamily="34" charset="0"/>
                          <a:cs typeface="Arial" pitchFamily="34" charset="0"/>
                        </a:rPr>
                        <a:t> at IP</a:t>
                      </a:r>
                      <a:endParaRPr lang="en-US" sz="14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cm</a:t>
                      </a:r>
                      <a:endParaRPr lang="en-US" sz="1400" dirty="0">
                        <a:latin typeface="Arial" pitchFamily="34" charset="0"/>
                        <a:cs typeface="Arial" pitchFamily="34" charset="0"/>
                      </a:endParaRPr>
                    </a:p>
                  </a:txBody>
                  <a:tcPr/>
                </a:tc>
                <a:tc>
                  <a:txBody>
                    <a:bodyPr/>
                    <a:lstStyle/>
                    <a:p>
                      <a:pPr algn="ctr"/>
                      <a:endParaRPr lang="en-US" sz="1400">
                        <a:latin typeface="Arial" pitchFamily="34" charset="0"/>
                        <a:cs typeface="Arial" pitchFamily="34" charset="0"/>
                      </a:endParaRPr>
                    </a:p>
                  </a:txBody>
                  <a:tcPr/>
                </a:tc>
                <a:tc>
                  <a:txBody>
                    <a:bodyPr/>
                    <a:lstStyle/>
                    <a:p>
                      <a:pPr algn="ctr"/>
                      <a:endParaRPr lang="en-US" sz="1400" dirty="0">
                        <a:latin typeface="Arial" pitchFamily="34" charset="0"/>
                        <a:cs typeface="Arial" pitchFamily="34" charset="0"/>
                      </a:endParaRPr>
                    </a:p>
                  </a:txBody>
                  <a:tcPr/>
                </a:tc>
                <a:tc>
                  <a:txBody>
                    <a:bodyPr/>
                    <a:lstStyle/>
                    <a:p>
                      <a:pPr algn="ctr"/>
                      <a:r>
                        <a:rPr lang="en-US" sz="1400" dirty="0" smtClean="0">
                          <a:latin typeface="Arial" pitchFamily="34" charset="0"/>
                          <a:cs typeface="Arial" pitchFamily="34" charset="0"/>
                        </a:rPr>
                        <a:t>2.5</a:t>
                      </a:r>
                      <a:endParaRPr lang="en-US" sz="1400" dirty="0">
                        <a:latin typeface="Arial" pitchFamily="34" charset="0"/>
                        <a:cs typeface="Arial" pitchFamily="34" charset="0"/>
                      </a:endParaRPr>
                    </a:p>
                  </a:txBody>
                  <a:tcPr/>
                </a:tc>
                <a:tc>
                  <a:txBody>
                    <a:bodyPr/>
                    <a:lstStyle/>
                    <a:p>
                      <a:pPr algn="ctr"/>
                      <a:r>
                        <a:rPr lang="en-US" sz="1400" dirty="0" smtClean="0">
                          <a:latin typeface="Arial" pitchFamily="34" charset="0"/>
                          <a:cs typeface="Arial" pitchFamily="34" charset="0"/>
                        </a:rPr>
                        <a:t>3.2</a:t>
                      </a:r>
                      <a:endParaRPr lang="en-US" sz="1400" dirty="0">
                        <a:latin typeface="Arial" pitchFamily="34" charset="0"/>
                        <a:cs typeface="Arial" pitchFamily="34" charset="0"/>
                      </a:endParaRPr>
                    </a:p>
                  </a:txBody>
                  <a:tcPr/>
                </a:tc>
              </a:tr>
              <a:tr h="2743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Symbol" pitchFamily="18" charset="2"/>
                          <a:cs typeface="Arial" pitchFamily="34" charset="0"/>
                        </a:rPr>
                        <a:t>b</a:t>
                      </a:r>
                      <a:r>
                        <a:rPr lang="en-US" sz="1400" baseline="-25000" dirty="0" smtClean="0">
                          <a:latin typeface="Arial" pitchFamily="34" charset="0"/>
                          <a:cs typeface="Arial" pitchFamily="34" charset="0"/>
                        </a:rPr>
                        <a:t>y</a:t>
                      </a:r>
                      <a:r>
                        <a:rPr lang="en-US" sz="1400" dirty="0" smtClean="0">
                          <a:latin typeface="Arial" pitchFamily="34" charset="0"/>
                          <a:cs typeface="Arial" pitchFamily="34" charset="0"/>
                        </a:rPr>
                        <a:t> at IP</a:t>
                      </a:r>
                    </a:p>
                  </a:txBody>
                  <a:tcPr/>
                </a:tc>
                <a:tc>
                  <a:txBody>
                    <a:bodyPr/>
                    <a:lstStyle/>
                    <a:p>
                      <a:r>
                        <a:rPr lang="en-US" sz="1400" dirty="0" smtClean="0">
                          <a:latin typeface="Arial" pitchFamily="34" charset="0"/>
                          <a:cs typeface="Arial" pitchFamily="34" charset="0"/>
                        </a:rPr>
                        <a:t>mm</a:t>
                      </a:r>
                      <a:endParaRPr lang="en-US" sz="1400" dirty="0">
                        <a:latin typeface="Arial" pitchFamily="34" charset="0"/>
                        <a:cs typeface="Arial" pitchFamily="34" charset="0"/>
                      </a:endParaRPr>
                    </a:p>
                  </a:txBody>
                  <a:tcPr/>
                </a:tc>
                <a:tc>
                  <a:txBody>
                    <a:bodyPr/>
                    <a:lstStyle/>
                    <a:p>
                      <a:pPr algn="ctr"/>
                      <a:r>
                        <a:rPr lang="en-US" sz="1400" dirty="0" smtClean="0">
                          <a:latin typeface="Arial" pitchFamily="34" charset="0"/>
                          <a:cs typeface="Arial" pitchFamily="34" charset="0"/>
                        </a:rPr>
                        <a:t>5.9</a:t>
                      </a:r>
                      <a:endParaRPr lang="en-US" sz="1400" dirty="0">
                        <a:latin typeface="Arial" pitchFamily="34" charset="0"/>
                        <a:cs typeface="Arial" pitchFamily="34" charset="0"/>
                      </a:endParaRPr>
                    </a:p>
                  </a:txBody>
                  <a:tcPr/>
                </a:tc>
                <a:tc>
                  <a:txBody>
                    <a:bodyPr/>
                    <a:lstStyle/>
                    <a:p>
                      <a:pPr algn="ctr"/>
                      <a:r>
                        <a:rPr lang="en-US" sz="1400" dirty="0" smtClean="0">
                          <a:latin typeface="Arial" pitchFamily="34" charset="0"/>
                          <a:cs typeface="Arial" pitchFamily="34" charset="0"/>
                        </a:rPr>
                        <a:t>5.9</a:t>
                      </a:r>
                      <a:endParaRPr lang="en-US" sz="1400" dirty="0">
                        <a:latin typeface="Arial" pitchFamily="34" charset="0"/>
                        <a:cs typeface="Arial" pitchFamily="34" charset="0"/>
                      </a:endParaRPr>
                    </a:p>
                  </a:txBody>
                  <a:tcPr/>
                </a:tc>
                <a:tc>
                  <a:txBody>
                    <a:bodyPr/>
                    <a:lstStyle/>
                    <a:p>
                      <a:pPr algn="ctr"/>
                      <a:r>
                        <a:rPr lang="en-US" sz="1400" dirty="0" smtClean="0">
                          <a:latin typeface="Arial" pitchFamily="34" charset="0"/>
                          <a:cs typeface="Arial" pitchFamily="34" charset="0"/>
                        </a:rPr>
                        <a:t>0.30</a:t>
                      </a:r>
                      <a:endParaRPr lang="en-US" sz="1400" dirty="0">
                        <a:latin typeface="Arial" pitchFamily="34" charset="0"/>
                        <a:cs typeface="Arial" pitchFamily="34" charset="0"/>
                      </a:endParaRPr>
                    </a:p>
                  </a:txBody>
                  <a:tcPr/>
                </a:tc>
                <a:tc>
                  <a:txBody>
                    <a:bodyPr/>
                    <a:lstStyle/>
                    <a:p>
                      <a:pPr algn="ctr"/>
                      <a:r>
                        <a:rPr lang="en-US" sz="1400" dirty="0" smtClean="0">
                          <a:latin typeface="Arial" pitchFamily="34" charset="0"/>
                          <a:cs typeface="Arial" pitchFamily="34" charset="0"/>
                        </a:rPr>
                        <a:t>0.27</a:t>
                      </a:r>
                      <a:endParaRPr lang="en-US" sz="1400" dirty="0">
                        <a:latin typeface="Arial" pitchFamily="34" charset="0"/>
                        <a:cs typeface="Arial" pitchFamily="34" charset="0"/>
                      </a:endParaRPr>
                    </a:p>
                  </a:txBody>
                  <a:tcPr/>
                </a:tc>
              </a:tr>
              <a:tr h="274320">
                <a:tc>
                  <a:txBody>
                    <a:bodyPr/>
                    <a:lstStyle/>
                    <a:p>
                      <a:r>
                        <a:rPr lang="en-US" sz="1400" dirty="0" smtClean="0">
                          <a:latin typeface="Symbol" pitchFamily="18" charset="2"/>
                          <a:cs typeface="Arial" pitchFamily="34" charset="0"/>
                        </a:rPr>
                        <a:t>e</a:t>
                      </a:r>
                      <a:r>
                        <a:rPr lang="en-US" sz="1400" baseline="-25000" dirty="0" smtClean="0">
                          <a:latin typeface="Arial" pitchFamily="34" charset="0"/>
                          <a:cs typeface="Arial" pitchFamily="34" charset="0"/>
                        </a:rPr>
                        <a:t>x</a:t>
                      </a:r>
                      <a:r>
                        <a:rPr lang="en-US" sz="1400" dirty="0" smtClean="0">
                          <a:latin typeface="Arial" pitchFamily="34" charset="0"/>
                          <a:cs typeface="Arial" pitchFamily="34" charset="0"/>
                        </a:rPr>
                        <a:t> (</a:t>
                      </a:r>
                      <a:r>
                        <a:rPr lang="en-US" sz="1400" dirty="0" err="1" smtClean="0">
                          <a:latin typeface="Arial" pitchFamily="34" charset="0"/>
                          <a:cs typeface="Arial" pitchFamily="34" charset="0"/>
                        </a:rPr>
                        <a:t>emittance</a:t>
                      </a:r>
                      <a:r>
                        <a:rPr lang="en-US" sz="1400" dirty="0" smtClean="0">
                          <a:latin typeface="Arial" pitchFamily="34" charset="0"/>
                          <a:cs typeface="Arial" pitchFamily="34" charset="0"/>
                        </a:rPr>
                        <a:t>)</a:t>
                      </a:r>
                      <a:endParaRPr lang="en-US" sz="14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10</a:t>
                      </a:r>
                      <a:r>
                        <a:rPr lang="en-US" sz="1400" baseline="30000" dirty="0" smtClean="0">
                          <a:latin typeface="Arial" pitchFamily="34" charset="0"/>
                          <a:cs typeface="Arial" pitchFamily="34" charset="0"/>
                        </a:rPr>
                        <a:t>-9 </a:t>
                      </a:r>
                      <a:r>
                        <a:rPr lang="en-US" sz="1400" dirty="0" smtClean="0">
                          <a:latin typeface="Arial" pitchFamily="34" charset="0"/>
                          <a:cs typeface="Arial" pitchFamily="34" charset="0"/>
                        </a:rPr>
                        <a:t>m</a:t>
                      </a:r>
                      <a:endParaRPr lang="en-US" sz="1400" dirty="0">
                        <a:latin typeface="Arial" pitchFamily="34" charset="0"/>
                        <a:cs typeface="Arial" pitchFamily="34" charset="0"/>
                      </a:endParaRPr>
                    </a:p>
                  </a:txBody>
                  <a:tcPr/>
                </a:tc>
                <a:tc>
                  <a:txBody>
                    <a:bodyPr/>
                    <a:lstStyle/>
                    <a:p>
                      <a:pPr algn="ctr"/>
                      <a:r>
                        <a:rPr lang="en-US" sz="1400" dirty="0" smtClean="0">
                          <a:latin typeface="Arial" pitchFamily="34" charset="0"/>
                          <a:cs typeface="Arial" pitchFamily="34" charset="0"/>
                        </a:rPr>
                        <a:t>24</a:t>
                      </a:r>
                      <a:endParaRPr lang="en-US" sz="1400" dirty="0">
                        <a:latin typeface="Arial" pitchFamily="34" charset="0"/>
                        <a:cs typeface="Arial" pitchFamily="34" charset="0"/>
                      </a:endParaRPr>
                    </a:p>
                  </a:txBody>
                  <a:tcPr/>
                </a:tc>
                <a:tc>
                  <a:txBody>
                    <a:bodyPr/>
                    <a:lstStyle/>
                    <a:p>
                      <a:pPr algn="ctr"/>
                      <a:r>
                        <a:rPr lang="en-US" sz="1400" dirty="0" smtClean="0">
                          <a:latin typeface="Arial" pitchFamily="34" charset="0"/>
                          <a:cs typeface="Arial" pitchFamily="34" charset="0"/>
                        </a:rPr>
                        <a:t>18</a:t>
                      </a:r>
                      <a:endParaRPr lang="en-US" sz="1400" dirty="0">
                        <a:latin typeface="Arial" pitchFamily="34" charset="0"/>
                        <a:cs typeface="Arial" pitchFamily="34" charset="0"/>
                      </a:endParaRPr>
                    </a:p>
                  </a:txBody>
                  <a:tcPr/>
                </a:tc>
                <a:tc>
                  <a:txBody>
                    <a:bodyPr/>
                    <a:lstStyle/>
                    <a:p>
                      <a:pPr algn="ctr"/>
                      <a:r>
                        <a:rPr lang="en-US" sz="1400" dirty="0" smtClean="0">
                          <a:latin typeface="Arial" pitchFamily="34" charset="0"/>
                          <a:cs typeface="Arial" pitchFamily="34" charset="0"/>
                        </a:rPr>
                        <a:t>5.3</a:t>
                      </a:r>
                      <a:endParaRPr lang="en-US" sz="1400" dirty="0">
                        <a:latin typeface="Arial" pitchFamily="34" charset="0"/>
                        <a:cs typeface="Arial" pitchFamily="34" charset="0"/>
                      </a:endParaRPr>
                    </a:p>
                  </a:txBody>
                  <a:tcPr/>
                </a:tc>
                <a:tc>
                  <a:txBody>
                    <a:bodyPr/>
                    <a:lstStyle/>
                    <a:p>
                      <a:pPr algn="ctr"/>
                      <a:r>
                        <a:rPr lang="en-US" sz="1400" dirty="0" smtClean="0">
                          <a:latin typeface="Arial" pitchFamily="34" charset="0"/>
                          <a:cs typeface="Arial" pitchFamily="34" charset="0"/>
                        </a:rPr>
                        <a:t>3.2</a:t>
                      </a:r>
                      <a:endParaRPr lang="en-US" sz="1400" dirty="0">
                        <a:latin typeface="Arial" pitchFamily="34" charset="0"/>
                        <a:cs typeface="Arial" pitchFamily="34" charset="0"/>
                      </a:endParaRPr>
                    </a:p>
                  </a:txBody>
                  <a:tcPr/>
                </a:tc>
              </a:tr>
              <a:tr h="274320">
                <a:tc>
                  <a:txBody>
                    <a:bodyPr/>
                    <a:lstStyle/>
                    <a:p>
                      <a:r>
                        <a:rPr lang="en-US" sz="1400" dirty="0" err="1" smtClean="0">
                          <a:latin typeface="Arial" pitchFamily="34" charset="0"/>
                          <a:cs typeface="Arial" pitchFamily="34" charset="0"/>
                        </a:rPr>
                        <a:t>Emittance</a:t>
                      </a:r>
                      <a:r>
                        <a:rPr lang="en-US" sz="1400" dirty="0" smtClean="0">
                          <a:latin typeface="Arial" pitchFamily="34" charset="0"/>
                          <a:cs typeface="Arial" pitchFamily="34" charset="0"/>
                        </a:rPr>
                        <a:t> ratio</a:t>
                      </a:r>
                      <a:endParaRPr lang="en-US" sz="14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a:t>
                      </a:r>
                      <a:endParaRPr lang="en-US" sz="1400" dirty="0">
                        <a:latin typeface="Arial" pitchFamily="34" charset="0"/>
                        <a:cs typeface="Arial" pitchFamily="34" charset="0"/>
                      </a:endParaRPr>
                    </a:p>
                  </a:txBody>
                  <a:tcPr/>
                </a:tc>
                <a:tc>
                  <a:txBody>
                    <a:bodyPr/>
                    <a:lstStyle/>
                    <a:p>
                      <a:pPr algn="ctr"/>
                      <a:endParaRPr lang="en-US" sz="1400">
                        <a:latin typeface="Arial" pitchFamily="34" charset="0"/>
                        <a:cs typeface="Arial" pitchFamily="34" charset="0"/>
                      </a:endParaRPr>
                    </a:p>
                  </a:txBody>
                  <a:tcPr/>
                </a:tc>
                <a:tc>
                  <a:txBody>
                    <a:bodyPr/>
                    <a:lstStyle/>
                    <a:p>
                      <a:pPr algn="ctr"/>
                      <a:endParaRPr lang="en-US" sz="1400">
                        <a:latin typeface="Arial" pitchFamily="34" charset="0"/>
                        <a:cs typeface="Arial" pitchFamily="34" charset="0"/>
                      </a:endParaRPr>
                    </a:p>
                  </a:txBody>
                  <a:tcPr/>
                </a:tc>
                <a:tc>
                  <a:txBody>
                    <a:bodyPr/>
                    <a:lstStyle/>
                    <a:p>
                      <a:pPr algn="ctr"/>
                      <a:r>
                        <a:rPr lang="en-US" sz="1400" dirty="0" smtClean="0">
                          <a:latin typeface="Arial" pitchFamily="34" charset="0"/>
                          <a:cs typeface="Arial" pitchFamily="34" charset="0"/>
                        </a:rPr>
                        <a:t>0.35</a:t>
                      </a:r>
                      <a:endParaRPr lang="en-US" sz="1400" dirty="0">
                        <a:latin typeface="Arial" pitchFamily="34" charset="0"/>
                        <a:cs typeface="Arial" pitchFamily="34" charset="0"/>
                      </a:endParaRPr>
                    </a:p>
                  </a:txBody>
                  <a:tcPr/>
                </a:tc>
                <a:tc>
                  <a:txBody>
                    <a:bodyPr/>
                    <a:lstStyle/>
                    <a:p>
                      <a:pPr algn="ctr"/>
                      <a:r>
                        <a:rPr lang="en-US" sz="1400" dirty="0" smtClean="0">
                          <a:latin typeface="Arial" pitchFamily="34" charset="0"/>
                          <a:cs typeface="Arial" pitchFamily="34" charset="0"/>
                        </a:rPr>
                        <a:t>0.40</a:t>
                      </a:r>
                      <a:endParaRPr lang="en-US" sz="1400" dirty="0">
                        <a:latin typeface="Arial" pitchFamily="34" charset="0"/>
                        <a:cs typeface="Arial" pitchFamily="34" charset="0"/>
                      </a:endParaRPr>
                    </a:p>
                  </a:txBody>
                  <a:tcPr/>
                </a:tc>
              </a:tr>
              <a:tr h="274320">
                <a:tc>
                  <a:txBody>
                    <a:bodyPr/>
                    <a:lstStyle/>
                    <a:p>
                      <a:r>
                        <a:rPr lang="en-US" sz="1400" dirty="0" err="1" smtClean="0">
                          <a:latin typeface="Symbol" pitchFamily="18" charset="2"/>
                          <a:cs typeface="Arial" pitchFamily="34" charset="0"/>
                        </a:rPr>
                        <a:t>s</a:t>
                      </a:r>
                      <a:r>
                        <a:rPr lang="en-US" sz="1400" baseline="-25000" dirty="0" err="1" smtClean="0">
                          <a:latin typeface="Arial" pitchFamily="34" charset="0"/>
                          <a:cs typeface="Arial" pitchFamily="34" charset="0"/>
                        </a:rPr>
                        <a:t>z</a:t>
                      </a:r>
                      <a:endParaRPr lang="en-US" sz="1400" baseline="-250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mm</a:t>
                      </a:r>
                      <a:endParaRPr lang="en-US" sz="1400" dirty="0">
                        <a:latin typeface="Arial" pitchFamily="34" charset="0"/>
                        <a:cs typeface="Arial" pitchFamily="34" charset="0"/>
                      </a:endParaRPr>
                    </a:p>
                  </a:txBody>
                  <a:tcPr/>
                </a:tc>
                <a:tc>
                  <a:txBody>
                    <a:bodyPr/>
                    <a:lstStyle/>
                    <a:p>
                      <a:pPr algn="ctr"/>
                      <a:r>
                        <a:rPr lang="en-US" sz="1400" dirty="0" smtClean="0">
                          <a:latin typeface="Arial" pitchFamily="34" charset="0"/>
                          <a:cs typeface="Arial" pitchFamily="34" charset="0"/>
                        </a:rPr>
                        <a:t>6</a:t>
                      </a:r>
                      <a:endParaRPr lang="en-US" sz="1400" dirty="0">
                        <a:latin typeface="Arial" pitchFamily="34" charset="0"/>
                        <a:cs typeface="Arial" pitchFamily="34" charset="0"/>
                      </a:endParaRPr>
                    </a:p>
                  </a:txBody>
                  <a:tcPr/>
                </a:tc>
                <a:tc>
                  <a:txBody>
                    <a:bodyPr/>
                    <a:lstStyle/>
                    <a:p>
                      <a:pPr algn="ctr"/>
                      <a:r>
                        <a:rPr lang="en-US" sz="1400" dirty="0" smtClean="0">
                          <a:latin typeface="Arial" pitchFamily="34" charset="0"/>
                          <a:cs typeface="Arial" pitchFamily="34" charset="0"/>
                        </a:rPr>
                        <a:t>6</a:t>
                      </a:r>
                      <a:endParaRPr lang="en-US" sz="1400" dirty="0">
                        <a:latin typeface="Arial" pitchFamily="34" charset="0"/>
                        <a:cs typeface="Arial" pitchFamily="34" charset="0"/>
                      </a:endParaRPr>
                    </a:p>
                  </a:txBody>
                  <a:tcPr/>
                </a:tc>
                <a:tc>
                  <a:txBody>
                    <a:bodyPr/>
                    <a:lstStyle/>
                    <a:p>
                      <a:pPr algn="ctr"/>
                      <a:r>
                        <a:rPr lang="en-US" sz="1400" dirty="0" smtClean="0">
                          <a:latin typeface="Arial" pitchFamily="34" charset="0"/>
                          <a:cs typeface="Arial" pitchFamily="34" charset="0"/>
                        </a:rPr>
                        <a:t>5</a:t>
                      </a:r>
                      <a:endParaRPr lang="en-US" sz="1400" dirty="0">
                        <a:latin typeface="Arial" pitchFamily="34" charset="0"/>
                        <a:cs typeface="Arial" pitchFamily="34" charset="0"/>
                      </a:endParaRPr>
                    </a:p>
                  </a:txBody>
                  <a:tcPr/>
                </a:tc>
                <a:tc>
                  <a:txBody>
                    <a:bodyPr/>
                    <a:lstStyle/>
                    <a:p>
                      <a:pPr algn="ctr"/>
                      <a:r>
                        <a:rPr lang="en-US" sz="1400" dirty="0" smtClean="0">
                          <a:latin typeface="Arial" pitchFamily="34" charset="0"/>
                          <a:cs typeface="Arial" pitchFamily="34" charset="0"/>
                        </a:rPr>
                        <a:t>6</a:t>
                      </a:r>
                      <a:endParaRPr lang="en-US" sz="1400" dirty="0">
                        <a:latin typeface="Arial" pitchFamily="34" charset="0"/>
                        <a:cs typeface="Arial" pitchFamily="34" charset="0"/>
                      </a:endParaRPr>
                    </a:p>
                  </a:txBody>
                  <a:tcPr/>
                </a:tc>
              </a:tr>
              <a:tr h="274320">
                <a:tc>
                  <a:txBody>
                    <a:bodyPr/>
                    <a:lstStyle/>
                    <a:p>
                      <a:r>
                        <a:rPr lang="en-US" sz="1400" dirty="0" smtClean="0">
                          <a:latin typeface="Arial" pitchFamily="34" charset="0"/>
                          <a:cs typeface="Arial" pitchFamily="34" charset="0"/>
                        </a:rPr>
                        <a:t>Beam current</a:t>
                      </a:r>
                      <a:endParaRPr lang="en-US" sz="1400" dirty="0">
                        <a:latin typeface="Arial" pitchFamily="34" charset="0"/>
                        <a:cs typeface="Arial" pitchFamily="34" charset="0"/>
                      </a:endParaRPr>
                    </a:p>
                  </a:txBody>
                  <a:tcPr/>
                </a:tc>
                <a:tc>
                  <a:txBody>
                    <a:bodyPr/>
                    <a:lstStyle/>
                    <a:p>
                      <a:r>
                        <a:rPr lang="en-US" sz="1400" dirty="0" err="1" smtClean="0">
                          <a:latin typeface="Arial" pitchFamily="34" charset="0"/>
                          <a:cs typeface="Arial" pitchFamily="34" charset="0"/>
                        </a:rPr>
                        <a:t>mA</a:t>
                      </a:r>
                      <a:endParaRPr lang="en-US" sz="1400" dirty="0">
                        <a:latin typeface="Arial" pitchFamily="34" charset="0"/>
                        <a:cs typeface="Arial" pitchFamily="34" charset="0"/>
                      </a:endParaRPr>
                    </a:p>
                  </a:txBody>
                  <a:tcPr/>
                </a:tc>
                <a:tc>
                  <a:txBody>
                    <a:bodyPr/>
                    <a:lstStyle/>
                    <a:p>
                      <a:pPr algn="ctr"/>
                      <a:r>
                        <a:rPr lang="en-US" sz="1400" dirty="0" smtClean="0">
                          <a:latin typeface="Arial" pitchFamily="34" charset="0"/>
                          <a:cs typeface="Arial" pitchFamily="34" charset="0"/>
                        </a:rPr>
                        <a:t>1190</a:t>
                      </a:r>
                      <a:endParaRPr lang="en-US" sz="1400" dirty="0">
                        <a:latin typeface="Arial" pitchFamily="34" charset="0"/>
                        <a:cs typeface="Arial" pitchFamily="34" charset="0"/>
                      </a:endParaRPr>
                    </a:p>
                  </a:txBody>
                  <a:tcPr/>
                </a:tc>
                <a:tc>
                  <a:txBody>
                    <a:bodyPr/>
                    <a:lstStyle/>
                    <a:p>
                      <a:pPr algn="ctr"/>
                      <a:r>
                        <a:rPr lang="en-US" sz="1400" dirty="0" smtClean="0">
                          <a:latin typeface="Arial" pitchFamily="34" charset="0"/>
                          <a:cs typeface="Arial" pitchFamily="34" charset="0"/>
                        </a:rPr>
                        <a:t>1640</a:t>
                      </a:r>
                      <a:endParaRPr lang="en-US" sz="1400" dirty="0">
                        <a:latin typeface="Arial" pitchFamily="34" charset="0"/>
                        <a:cs typeface="Arial" pitchFamily="34" charset="0"/>
                      </a:endParaRPr>
                    </a:p>
                  </a:txBody>
                  <a:tcPr/>
                </a:tc>
                <a:tc>
                  <a:txBody>
                    <a:bodyPr/>
                    <a:lstStyle/>
                    <a:p>
                      <a:pPr algn="ctr"/>
                      <a:r>
                        <a:rPr lang="en-US" sz="1400" dirty="0" smtClean="0">
                          <a:latin typeface="Arial" pitchFamily="34" charset="0"/>
                          <a:cs typeface="Arial" pitchFamily="34" charset="0"/>
                        </a:rPr>
                        <a:t>2620</a:t>
                      </a:r>
                      <a:endParaRPr lang="en-US" sz="1400" dirty="0">
                        <a:latin typeface="Arial" pitchFamily="34" charset="0"/>
                        <a:cs typeface="Arial" pitchFamily="34" charset="0"/>
                      </a:endParaRPr>
                    </a:p>
                  </a:txBody>
                  <a:tcPr/>
                </a:tc>
                <a:tc>
                  <a:txBody>
                    <a:bodyPr/>
                    <a:lstStyle/>
                    <a:p>
                      <a:pPr algn="ctr"/>
                      <a:r>
                        <a:rPr lang="en-US" sz="1400" dirty="0" smtClean="0">
                          <a:latin typeface="Arial" pitchFamily="34" charset="0"/>
                          <a:cs typeface="Arial" pitchFamily="34" charset="0"/>
                        </a:rPr>
                        <a:t>3600</a:t>
                      </a:r>
                      <a:endParaRPr lang="en-US" sz="1400" dirty="0">
                        <a:latin typeface="Arial" pitchFamily="34" charset="0"/>
                        <a:cs typeface="Arial" pitchFamily="34" charset="0"/>
                      </a:endParaRPr>
                    </a:p>
                  </a:txBody>
                  <a:tcPr/>
                </a:tc>
              </a:tr>
              <a:tr h="274320">
                <a:tc>
                  <a:txBody>
                    <a:bodyPr/>
                    <a:lstStyle/>
                    <a:p>
                      <a:r>
                        <a:rPr lang="en-US" sz="1400" dirty="0" err="1" smtClean="0">
                          <a:latin typeface="Symbol" pitchFamily="18" charset="2"/>
                          <a:cs typeface="Arial" pitchFamily="34" charset="0"/>
                        </a:rPr>
                        <a:t>s</a:t>
                      </a:r>
                      <a:r>
                        <a:rPr lang="en-US" sz="1400" baseline="-25000" dirty="0" err="1" smtClean="0">
                          <a:latin typeface="Arial" pitchFamily="34" charset="0"/>
                          <a:cs typeface="Arial" pitchFamily="34" charset="0"/>
                        </a:rPr>
                        <a:t>x</a:t>
                      </a:r>
                      <a:r>
                        <a:rPr lang="en-US" sz="1400" dirty="0" smtClean="0">
                          <a:latin typeface="Arial" pitchFamily="34" charset="0"/>
                          <a:cs typeface="Arial" pitchFamily="34" charset="0"/>
                        </a:rPr>
                        <a:t> at IP</a:t>
                      </a:r>
                      <a:endParaRPr lang="en-US" sz="14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10</a:t>
                      </a:r>
                      <a:r>
                        <a:rPr lang="en-US" sz="1400" baseline="30000" dirty="0" smtClean="0">
                          <a:latin typeface="Arial" pitchFamily="34" charset="0"/>
                          <a:cs typeface="Arial" pitchFamily="34" charset="0"/>
                        </a:rPr>
                        <a:t>-6</a:t>
                      </a:r>
                      <a:r>
                        <a:rPr lang="en-US" sz="1400" baseline="0" dirty="0" smtClean="0">
                          <a:latin typeface="Arial" pitchFamily="34" charset="0"/>
                          <a:cs typeface="Arial" pitchFamily="34" charset="0"/>
                        </a:rPr>
                        <a:t> m</a:t>
                      </a:r>
                      <a:endParaRPr lang="en-US" sz="1400" dirty="0">
                        <a:latin typeface="Arial" pitchFamily="34" charset="0"/>
                        <a:cs typeface="Arial" pitchFamily="34" charset="0"/>
                      </a:endParaRPr>
                    </a:p>
                  </a:txBody>
                  <a:tcPr/>
                </a:tc>
                <a:tc>
                  <a:txBody>
                    <a:bodyPr/>
                    <a:lstStyle/>
                    <a:p>
                      <a:pPr algn="ctr"/>
                      <a:endParaRPr lang="en-US" sz="1400" dirty="0">
                        <a:latin typeface="Arial" pitchFamily="34" charset="0"/>
                        <a:cs typeface="Arial" pitchFamily="34" charset="0"/>
                      </a:endParaRPr>
                    </a:p>
                  </a:txBody>
                  <a:tcPr/>
                </a:tc>
                <a:tc>
                  <a:txBody>
                    <a:bodyPr/>
                    <a:lstStyle/>
                    <a:p>
                      <a:pPr algn="ctr"/>
                      <a:endParaRPr lang="en-US" sz="1400" dirty="0">
                        <a:latin typeface="Arial" pitchFamily="34" charset="0"/>
                        <a:cs typeface="Arial" pitchFamily="34" charset="0"/>
                      </a:endParaRPr>
                    </a:p>
                  </a:txBody>
                  <a:tcPr/>
                </a:tc>
                <a:tc>
                  <a:txBody>
                    <a:bodyPr/>
                    <a:lstStyle/>
                    <a:p>
                      <a:pPr algn="ctr"/>
                      <a:r>
                        <a:rPr lang="en-US" sz="1400" dirty="0" smtClean="0">
                          <a:latin typeface="Arial" pitchFamily="34" charset="0"/>
                          <a:cs typeface="Arial" pitchFamily="34" charset="0"/>
                        </a:rPr>
                        <a:t>7.75</a:t>
                      </a:r>
                      <a:endParaRPr lang="en-US" sz="1400" dirty="0">
                        <a:latin typeface="Arial" pitchFamily="34" charset="0"/>
                        <a:cs typeface="Arial" pitchFamily="34" charset="0"/>
                      </a:endParaRPr>
                    </a:p>
                  </a:txBody>
                  <a:tcPr/>
                </a:tc>
                <a:tc>
                  <a:txBody>
                    <a:bodyPr/>
                    <a:lstStyle/>
                    <a:p>
                      <a:pPr algn="ctr"/>
                      <a:r>
                        <a:rPr lang="en-US" sz="1400" dirty="0" smtClean="0">
                          <a:latin typeface="Arial" pitchFamily="34" charset="0"/>
                          <a:cs typeface="Arial" pitchFamily="34" charset="0"/>
                        </a:rPr>
                        <a:t>10.2</a:t>
                      </a:r>
                      <a:endParaRPr lang="en-US" sz="1400" dirty="0">
                        <a:latin typeface="Arial" pitchFamily="34" charset="0"/>
                        <a:cs typeface="Arial" pitchFamily="34" charset="0"/>
                      </a:endParaRPr>
                    </a:p>
                  </a:txBody>
                  <a:tcPr/>
                </a:tc>
              </a:tr>
              <a:tr h="2743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err="1" smtClean="0">
                          <a:latin typeface="Symbol" pitchFamily="18" charset="2"/>
                          <a:cs typeface="Arial" pitchFamily="34" charset="0"/>
                        </a:rPr>
                        <a:t>s</a:t>
                      </a:r>
                      <a:r>
                        <a:rPr lang="en-US" sz="1400" baseline="-25000" dirty="0" err="1" smtClean="0">
                          <a:latin typeface="Arial" pitchFamily="34" charset="0"/>
                          <a:cs typeface="Arial" pitchFamily="34" charset="0"/>
                        </a:rPr>
                        <a:t>y</a:t>
                      </a:r>
                      <a:r>
                        <a:rPr lang="en-US" sz="1400" dirty="0" smtClean="0">
                          <a:latin typeface="Arial" pitchFamily="34" charset="0"/>
                          <a:cs typeface="Arial" pitchFamily="34" charset="0"/>
                        </a:rPr>
                        <a:t> at IP</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Arial" pitchFamily="34" charset="0"/>
                          <a:cs typeface="Arial" pitchFamily="34" charset="0"/>
                        </a:rPr>
                        <a:t>10</a:t>
                      </a:r>
                      <a:r>
                        <a:rPr lang="en-US" sz="1400" baseline="30000" dirty="0" smtClean="0">
                          <a:latin typeface="Arial" pitchFamily="34" charset="0"/>
                          <a:cs typeface="Arial" pitchFamily="34" charset="0"/>
                        </a:rPr>
                        <a:t>-9 </a:t>
                      </a:r>
                      <a:r>
                        <a:rPr lang="en-US" sz="1400" dirty="0" smtClean="0">
                          <a:latin typeface="Arial" pitchFamily="34" charset="0"/>
                          <a:cs typeface="Arial" pitchFamily="34" charset="0"/>
                        </a:rPr>
                        <a:t>m</a:t>
                      </a:r>
                    </a:p>
                  </a:txBody>
                  <a:tcPr/>
                </a:tc>
                <a:tc>
                  <a:txBody>
                    <a:bodyPr/>
                    <a:lstStyle/>
                    <a:p>
                      <a:pPr algn="ctr"/>
                      <a:r>
                        <a:rPr lang="en-US" sz="1400" dirty="0" smtClean="0">
                          <a:latin typeface="Arial" pitchFamily="34" charset="0"/>
                          <a:cs typeface="Arial" pitchFamily="34" charset="0"/>
                        </a:rPr>
                        <a:t>940</a:t>
                      </a:r>
                      <a:endParaRPr lang="en-US" sz="1400" dirty="0">
                        <a:latin typeface="Arial" pitchFamily="34" charset="0"/>
                        <a:cs typeface="Arial" pitchFamily="34" charset="0"/>
                      </a:endParaRPr>
                    </a:p>
                  </a:txBody>
                  <a:tcPr/>
                </a:tc>
                <a:tc>
                  <a:txBody>
                    <a:bodyPr/>
                    <a:lstStyle/>
                    <a:p>
                      <a:pPr algn="ctr"/>
                      <a:r>
                        <a:rPr lang="en-US" sz="1400" dirty="0" smtClean="0">
                          <a:latin typeface="Arial" pitchFamily="34" charset="0"/>
                          <a:cs typeface="Arial" pitchFamily="34" charset="0"/>
                        </a:rPr>
                        <a:t>940</a:t>
                      </a:r>
                      <a:endParaRPr lang="en-US" sz="1400" dirty="0">
                        <a:latin typeface="Arial" pitchFamily="34" charset="0"/>
                        <a:cs typeface="Arial" pitchFamily="34" charset="0"/>
                      </a:endParaRPr>
                    </a:p>
                  </a:txBody>
                  <a:tcPr/>
                </a:tc>
                <a:tc>
                  <a:txBody>
                    <a:bodyPr/>
                    <a:lstStyle/>
                    <a:p>
                      <a:pPr algn="ctr"/>
                      <a:r>
                        <a:rPr lang="en-US" sz="1400" dirty="0" smtClean="0">
                          <a:latin typeface="Arial" pitchFamily="34" charset="0"/>
                          <a:cs typeface="Arial" pitchFamily="34" charset="0"/>
                        </a:rPr>
                        <a:t>59</a:t>
                      </a:r>
                      <a:endParaRPr lang="en-US" sz="1400" dirty="0">
                        <a:latin typeface="Arial" pitchFamily="34" charset="0"/>
                        <a:cs typeface="Arial" pitchFamily="34" charset="0"/>
                      </a:endParaRPr>
                    </a:p>
                  </a:txBody>
                  <a:tcPr/>
                </a:tc>
                <a:tc>
                  <a:txBody>
                    <a:bodyPr/>
                    <a:lstStyle/>
                    <a:p>
                      <a:pPr algn="ctr"/>
                      <a:r>
                        <a:rPr lang="en-US" sz="1400" dirty="0" smtClean="0">
                          <a:latin typeface="Arial" pitchFamily="34" charset="0"/>
                          <a:cs typeface="Arial" pitchFamily="34" charset="0"/>
                        </a:rPr>
                        <a:t>59</a:t>
                      </a:r>
                      <a:endParaRPr lang="en-US" sz="1400" dirty="0">
                        <a:latin typeface="Arial" pitchFamily="34" charset="0"/>
                        <a:cs typeface="Arial" pitchFamily="34" charset="0"/>
                      </a:endParaRPr>
                    </a:p>
                  </a:txBody>
                  <a:tcPr/>
                </a:tc>
              </a:tr>
              <a:tr h="274320">
                <a:tc>
                  <a:txBody>
                    <a:bodyPr/>
                    <a:lstStyle/>
                    <a:p>
                      <a:r>
                        <a:rPr lang="en-US" sz="1400" dirty="0" smtClean="0">
                          <a:latin typeface="Symbol" pitchFamily="18" charset="2"/>
                          <a:cs typeface="Arial" pitchFamily="34" charset="0"/>
                        </a:rPr>
                        <a:t>x</a:t>
                      </a:r>
                      <a:r>
                        <a:rPr lang="en-US" sz="1400" baseline="-25000" dirty="0" smtClean="0">
                          <a:latin typeface="Arial" pitchFamily="34" charset="0"/>
                          <a:cs typeface="Arial" pitchFamily="34" charset="0"/>
                        </a:rPr>
                        <a:t>x </a:t>
                      </a:r>
                      <a:r>
                        <a:rPr lang="en-US" sz="1400" baseline="0" dirty="0" smtClean="0">
                          <a:latin typeface="Arial" pitchFamily="34" charset="0"/>
                          <a:cs typeface="Arial" pitchFamily="34" charset="0"/>
                        </a:rPr>
                        <a:t>(tune shift)</a:t>
                      </a:r>
                      <a:endParaRPr lang="en-US" sz="1400" baseline="0" dirty="0">
                        <a:latin typeface="Arial" pitchFamily="34" charset="0"/>
                        <a:cs typeface="Arial" pitchFamily="34" charset="0"/>
                      </a:endParaRPr>
                    </a:p>
                  </a:txBody>
                  <a:tcPr/>
                </a:tc>
                <a:tc>
                  <a:txBody>
                    <a:bodyPr/>
                    <a:lstStyle/>
                    <a:p>
                      <a:endParaRPr lang="en-US" sz="1400">
                        <a:latin typeface="Arial" pitchFamily="34" charset="0"/>
                        <a:cs typeface="Arial" pitchFamily="34" charset="0"/>
                      </a:endParaRPr>
                    </a:p>
                  </a:txBody>
                  <a:tcPr/>
                </a:tc>
                <a:tc>
                  <a:txBody>
                    <a:bodyPr/>
                    <a:lstStyle/>
                    <a:p>
                      <a:pPr algn="ctr"/>
                      <a:endParaRPr lang="en-US" sz="1400">
                        <a:latin typeface="Arial" pitchFamily="34" charset="0"/>
                        <a:cs typeface="Arial" pitchFamily="34" charset="0"/>
                      </a:endParaRPr>
                    </a:p>
                  </a:txBody>
                  <a:tcPr/>
                </a:tc>
                <a:tc>
                  <a:txBody>
                    <a:bodyPr/>
                    <a:lstStyle/>
                    <a:p>
                      <a:pPr algn="ctr"/>
                      <a:endParaRPr lang="en-US" sz="1400">
                        <a:latin typeface="Arial" pitchFamily="34" charset="0"/>
                        <a:cs typeface="Arial" pitchFamily="34" charset="0"/>
                      </a:endParaRPr>
                    </a:p>
                  </a:txBody>
                  <a:tcPr/>
                </a:tc>
                <a:tc>
                  <a:txBody>
                    <a:bodyPr/>
                    <a:lstStyle/>
                    <a:p>
                      <a:pPr algn="ctr"/>
                      <a:r>
                        <a:rPr lang="en-US" sz="1400" dirty="0" smtClean="0">
                          <a:latin typeface="Arial" pitchFamily="34" charset="0"/>
                          <a:cs typeface="Arial" pitchFamily="34" charset="0"/>
                        </a:rPr>
                        <a:t>0.0028</a:t>
                      </a:r>
                      <a:endParaRPr lang="en-US" sz="1400" dirty="0">
                        <a:latin typeface="Arial" pitchFamily="34" charset="0"/>
                        <a:cs typeface="Arial" pitchFamily="34" charset="0"/>
                      </a:endParaRPr>
                    </a:p>
                  </a:txBody>
                  <a:tcPr/>
                </a:tc>
                <a:tc>
                  <a:txBody>
                    <a:bodyPr/>
                    <a:lstStyle/>
                    <a:p>
                      <a:pPr algn="ctr"/>
                      <a:r>
                        <a:rPr lang="en-US" sz="1400" dirty="0" smtClean="0">
                          <a:latin typeface="Arial" pitchFamily="34" charset="0"/>
                          <a:cs typeface="Arial" pitchFamily="34" charset="0"/>
                        </a:rPr>
                        <a:t>0.0028</a:t>
                      </a:r>
                      <a:endParaRPr lang="en-US" sz="1400" dirty="0">
                        <a:latin typeface="Arial" pitchFamily="34" charset="0"/>
                        <a:cs typeface="Arial" pitchFamily="34" charset="0"/>
                      </a:endParaRPr>
                    </a:p>
                  </a:txBody>
                  <a:tcPr/>
                </a:tc>
              </a:tr>
              <a:tr h="2743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err="1" smtClean="0">
                          <a:latin typeface="Symbol" pitchFamily="18" charset="2"/>
                          <a:cs typeface="Arial" pitchFamily="34" charset="0"/>
                        </a:rPr>
                        <a:t>x</a:t>
                      </a:r>
                      <a:r>
                        <a:rPr lang="en-US" sz="1400" baseline="-25000" dirty="0" err="1" smtClean="0">
                          <a:latin typeface="Arial" pitchFamily="34" charset="0"/>
                          <a:cs typeface="Arial" pitchFamily="34" charset="0"/>
                        </a:rPr>
                        <a:t>y</a:t>
                      </a:r>
                      <a:endParaRPr lang="en-US" sz="1400" baseline="-25000" dirty="0" smtClean="0">
                        <a:latin typeface="Arial" pitchFamily="34" charset="0"/>
                        <a:cs typeface="Arial" pitchFamily="34" charset="0"/>
                      </a:endParaRPr>
                    </a:p>
                  </a:txBody>
                  <a:tcPr/>
                </a:tc>
                <a:tc>
                  <a:txBody>
                    <a:bodyPr/>
                    <a:lstStyle/>
                    <a:p>
                      <a:endParaRPr lang="en-US" sz="1400">
                        <a:latin typeface="Arial" pitchFamily="34" charset="0"/>
                        <a:cs typeface="Arial" pitchFamily="34" charset="0"/>
                      </a:endParaRPr>
                    </a:p>
                  </a:txBody>
                  <a:tcPr/>
                </a:tc>
                <a:tc>
                  <a:txBody>
                    <a:bodyPr/>
                    <a:lstStyle/>
                    <a:p>
                      <a:pPr algn="ctr"/>
                      <a:r>
                        <a:rPr lang="en-US" sz="1400" dirty="0" smtClean="0">
                          <a:latin typeface="Arial" pitchFamily="34" charset="0"/>
                          <a:cs typeface="Arial" pitchFamily="34" charset="0"/>
                        </a:rPr>
                        <a:t>0.090</a:t>
                      </a:r>
                      <a:endParaRPr lang="en-US" sz="1400" dirty="0">
                        <a:latin typeface="Arial" pitchFamily="34" charset="0"/>
                        <a:cs typeface="Arial" pitchFamily="34" charset="0"/>
                      </a:endParaRPr>
                    </a:p>
                  </a:txBody>
                  <a:tcPr/>
                </a:tc>
                <a:tc>
                  <a:txBody>
                    <a:bodyPr/>
                    <a:lstStyle/>
                    <a:p>
                      <a:pPr algn="ctr"/>
                      <a:r>
                        <a:rPr lang="en-US" sz="1400" dirty="0" smtClean="0">
                          <a:latin typeface="Arial" pitchFamily="34" charset="0"/>
                          <a:cs typeface="Arial" pitchFamily="34" charset="0"/>
                        </a:rPr>
                        <a:t>0.129</a:t>
                      </a:r>
                      <a:endParaRPr lang="en-US" sz="1400" dirty="0">
                        <a:latin typeface="Arial" pitchFamily="34" charset="0"/>
                        <a:cs typeface="Arial" pitchFamily="34" charset="0"/>
                      </a:endParaRPr>
                    </a:p>
                  </a:txBody>
                  <a:tcPr/>
                </a:tc>
                <a:tc>
                  <a:txBody>
                    <a:bodyPr/>
                    <a:lstStyle/>
                    <a:p>
                      <a:pPr algn="ctr"/>
                      <a:r>
                        <a:rPr lang="en-US" sz="1400" dirty="0" smtClean="0">
                          <a:latin typeface="Arial" pitchFamily="34" charset="0"/>
                          <a:cs typeface="Arial" pitchFamily="34" charset="0"/>
                        </a:rPr>
                        <a:t>0.0875</a:t>
                      </a:r>
                      <a:endParaRPr lang="en-US" sz="1400" dirty="0">
                        <a:latin typeface="Arial" pitchFamily="34" charset="0"/>
                        <a:cs typeface="Arial" pitchFamily="34" charset="0"/>
                      </a:endParaRPr>
                    </a:p>
                  </a:txBody>
                  <a:tcPr/>
                </a:tc>
                <a:tc>
                  <a:txBody>
                    <a:bodyPr/>
                    <a:lstStyle/>
                    <a:p>
                      <a:pPr algn="ctr"/>
                      <a:r>
                        <a:rPr lang="en-US" sz="1400" dirty="0" smtClean="0">
                          <a:latin typeface="Arial" pitchFamily="34" charset="0"/>
                          <a:cs typeface="Arial" pitchFamily="34" charset="0"/>
                        </a:rPr>
                        <a:t>0.09</a:t>
                      </a:r>
                      <a:endParaRPr lang="en-US" sz="1400" dirty="0">
                        <a:latin typeface="Arial" pitchFamily="34" charset="0"/>
                        <a:cs typeface="Arial" pitchFamily="34" charset="0"/>
                      </a:endParaRPr>
                    </a:p>
                  </a:txBody>
                  <a:tcPr/>
                </a:tc>
              </a:tr>
              <a:tr h="274320">
                <a:tc>
                  <a:txBody>
                    <a:bodyPr/>
                    <a:lstStyle/>
                    <a:p>
                      <a:r>
                        <a:rPr lang="en-US" sz="1400" dirty="0" smtClean="0">
                          <a:latin typeface="Arial" pitchFamily="34" charset="0"/>
                          <a:cs typeface="Arial" pitchFamily="34" charset="0"/>
                        </a:rPr>
                        <a:t>Luminosity</a:t>
                      </a:r>
                      <a:endParaRPr lang="en-US" sz="14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cm</a:t>
                      </a:r>
                      <a:r>
                        <a:rPr lang="en-US" sz="1400" baseline="30000" dirty="0" smtClean="0">
                          <a:latin typeface="Arial" pitchFamily="34" charset="0"/>
                          <a:cs typeface="Arial" pitchFamily="34" charset="0"/>
                        </a:rPr>
                        <a:t>-2</a:t>
                      </a:r>
                      <a:r>
                        <a:rPr lang="en-US" sz="1400" dirty="0" smtClean="0">
                          <a:latin typeface="Arial" pitchFamily="34" charset="0"/>
                          <a:cs typeface="Arial" pitchFamily="34" charset="0"/>
                        </a:rPr>
                        <a:t> s</a:t>
                      </a:r>
                      <a:r>
                        <a:rPr lang="en-US" sz="1400" baseline="30000" dirty="0" smtClean="0">
                          <a:latin typeface="Arial" pitchFamily="34" charset="0"/>
                          <a:cs typeface="Arial" pitchFamily="34" charset="0"/>
                        </a:rPr>
                        <a:t>-1</a:t>
                      </a:r>
                      <a:endParaRPr lang="en-US" sz="1400" baseline="30000" dirty="0">
                        <a:latin typeface="Arial" pitchFamily="34" charset="0"/>
                        <a:cs typeface="Arial" pitchFamily="34" charset="0"/>
                      </a:endParaRPr>
                    </a:p>
                  </a:txBody>
                  <a:tcPr/>
                </a:tc>
                <a:tc gridSpan="2">
                  <a:txBody>
                    <a:bodyPr/>
                    <a:lstStyle/>
                    <a:p>
                      <a:pPr algn="ctr"/>
                      <a:r>
                        <a:rPr lang="en-US" sz="1400" dirty="0" smtClean="0">
                          <a:latin typeface="Arial" pitchFamily="34" charset="0"/>
                          <a:cs typeface="Arial" pitchFamily="34" charset="0"/>
                        </a:rPr>
                        <a:t>2 x 10</a:t>
                      </a:r>
                      <a:r>
                        <a:rPr lang="en-US" sz="1400" baseline="30000" dirty="0" smtClean="0">
                          <a:latin typeface="Arial" pitchFamily="34" charset="0"/>
                          <a:cs typeface="Arial" pitchFamily="34" charset="0"/>
                        </a:rPr>
                        <a:t>34</a:t>
                      </a:r>
                      <a:endParaRPr lang="en-US" sz="1400" baseline="30000" dirty="0">
                        <a:latin typeface="Arial" pitchFamily="34" charset="0"/>
                        <a:cs typeface="Arial" pitchFamily="34" charset="0"/>
                      </a:endParaRPr>
                    </a:p>
                  </a:txBody>
                  <a:tcPr/>
                </a:tc>
                <a:tc hMerge="1">
                  <a:txBody>
                    <a:bodyPr/>
                    <a:lstStyle/>
                    <a:p>
                      <a:pPr algn="ctr"/>
                      <a:endParaRPr lang="en-US" sz="1400" dirty="0">
                        <a:latin typeface="Arial" pitchFamily="34" charset="0"/>
                        <a:cs typeface="Arial" pitchFamily="34" charset="0"/>
                      </a:endParaRPr>
                    </a:p>
                  </a:txBody>
                  <a:tcPr/>
                </a:tc>
                <a:tc gridSpan="2">
                  <a:txBody>
                    <a:bodyPr/>
                    <a:lstStyle/>
                    <a:p>
                      <a:pPr algn="ctr"/>
                      <a:r>
                        <a:rPr lang="en-US" sz="1400" dirty="0" smtClean="0">
                          <a:latin typeface="Arial" pitchFamily="34" charset="0"/>
                          <a:cs typeface="Arial" pitchFamily="34" charset="0"/>
                        </a:rPr>
                        <a:t>8 x 10</a:t>
                      </a:r>
                      <a:r>
                        <a:rPr lang="en-US" sz="1400" baseline="30000" dirty="0" smtClean="0">
                          <a:latin typeface="Arial" pitchFamily="34" charset="0"/>
                          <a:cs typeface="Arial" pitchFamily="34" charset="0"/>
                        </a:rPr>
                        <a:t>35</a:t>
                      </a:r>
                      <a:endParaRPr lang="en-US" sz="1400" baseline="30000" dirty="0">
                        <a:latin typeface="Arial" pitchFamily="34" charset="0"/>
                        <a:cs typeface="Arial" pitchFamily="34" charset="0"/>
                      </a:endParaRPr>
                    </a:p>
                  </a:txBody>
                  <a:tcPr/>
                </a:tc>
                <a:tc hMerge="1">
                  <a:txBody>
                    <a:bodyPr/>
                    <a:lstStyle/>
                    <a:p>
                      <a:endParaRPr lang="en-US" sz="1400" dirty="0">
                        <a:latin typeface="Arial" pitchFamily="34" charset="0"/>
                        <a:cs typeface="Arial" pitchFamily="34" charset="0"/>
                      </a:endParaRPr>
                    </a:p>
                  </a:txBody>
                  <a:tcPr/>
                </a:tc>
              </a:tr>
            </a:tbl>
          </a:graphicData>
        </a:graphic>
      </p:graphicFrame>
      <p:sp>
        <p:nvSpPr>
          <p:cNvPr id="4" name="テキスト ボックス 11"/>
          <p:cNvSpPr txBox="1">
            <a:spLocks noChangeArrowheads="1"/>
          </p:cNvSpPr>
          <p:nvPr/>
        </p:nvSpPr>
        <p:spPr bwMode="auto">
          <a:xfrm>
            <a:off x="7429500" y="4152900"/>
            <a:ext cx="1510340" cy="584771"/>
          </a:xfrm>
          <a:prstGeom prst="rect">
            <a:avLst/>
          </a:prstGeom>
          <a:noFill/>
          <a:ln w="9525">
            <a:noFill/>
            <a:miter lim="800000"/>
            <a:headEnd/>
            <a:tailEnd/>
          </a:ln>
        </p:spPr>
        <p:txBody>
          <a:bodyPr wrap="none" lIns="91435" tIns="45718" rIns="91435" bIns="45718">
            <a:spAutoFit/>
          </a:bodyPr>
          <a:lstStyle/>
          <a:p>
            <a:pPr algn="l"/>
            <a:r>
              <a:rPr kumimoji="1" lang="en-US" altLang="ja-JP" sz="1600" dirty="0">
                <a:solidFill>
                  <a:schemeClr val="tx1"/>
                </a:solidFill>
                <a:latin typeface="Arial" pitchFamily="34" charset="0"/>
                <a:cs typeface="Arial" pitchFamily="34" charset="0"/>
              </a:rPr>
              <a:t>High </a:t>
            </a:r>
          </a:p>
          <a:p>
            <a:pPr algn="l"/>
            <a:r>
              <a:rPr kumimoji="1" lang="en-US" altLang="ja-JP" sz="1600" dirty="0">
                <a:solidFill>
                  <a:schemeClr val="tx1"/>
                </a:solidFill>
                <a:latin typeface="Arial" pitchFamily="34" charset="0"/>
                <a:cs typeface="Arial" pitchFamily="34" charset="0"/>
              </a:rPr>
              <a:t>  beam current</a:t>
            </a:r>
            <a:endParaRPr kumimoji="1" lang="ja-JP" altLang="en-US" sz="1600" dirty="0">
              <a:solidFill>
                <a:schemeClr val="tx1"/>
              </a:solidFill>
              <a:latin typeface="Arial" pitchFamily="34" charset="0"/>
              <a:cs typeface="Arial" pitchFamily="34" charset="0"/>
            </a:endParaRPr>
          </a:p>
        </p:txBody>
      </p:sp>
      <p:sp>
        <p:nvSpPr>
          <p:cNvPr id="5" name="テキスト ボックス 13"/>
          <p:cNvSpPr txBox="1">
            <a:spLocks noChangeArrowheads="1"/>
          </p:cNvSpPr>
          <p:nvPr/>
        </p:nvSpPr>
        <p:spPr bwMode="auto">
          <a:xfrm>
            <a:off x="7429500" y="4991100"/>
            <a:ext cx="1186533" cy="338550"/>
          </a:xfrm>
          <a:prstGeom prst="rect">
            <a:avLst/>
          </a:prstGeom>
          <a:noFill/>
          <a:ln w="9525">
            <a:noFill/>
            <a:miter lim="800000"/>
            <a:headEnd/>
            <a:tailEnd/>
          </a:ln>
        </p:spPr>
        <p:txBody>
          <a:bodyPr wrap="none" lIns="91435" tIns="45718" rIns="91435" bIns="45718">
            <a:spAutoFit/>
          </a:bodyPr>
          <a:lstStyle/>
          <a:p>
            <a:r>
              <a:rPr kumimoji="1" lang="en-US" altLang="ja-JP" sz="1600" dirty="0" err="1">
                <a:solidFill>
                  <a:schemeClr val="tx1"/>
                </a:solidFill>
                <a:latin typeface="Arial" pitchFamily="34" charset="0"/>
                <a:cs typeface="Arial" pitchFamily="34" charset="0"/>
              </a:rPr>
              <a:t>Nanobeam</a:t>
            </a:r>
            <a:endParaRPr kumimoji="1" lang="ja-JP" altLang="en-US" sz="1600" dirty="0">
              <a:solidFill>
                <a:schemeClr val="tx1"/>
              </a:solidFill>
              <a:latin typeface="Arial" pitchFamily="34" charset="0"/>
              <a:cs typeface="Arial" pitchFamily="34" charset="0"/>
            </a:endParaRPr>
          </a:p>
        </p:txBody>
      </p:sp>
      <p:cxnSp>
        <p:nvCxnSpPr>
          <p:cNvPr id="6" name="直線コネクタ 5"/>
          <p:cNvCxnSpPr/>
          <p:nvPr/>
        </p:nvCxnSpPr>
        <p:spPr>
          <a:xfrm>
            <a:off x="3009900" y="4724400"/>
            <a:ext cx="5181600"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a:off x="2971800" y="5295900"/>
            <a:ext cx="5219700"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円/楕円 9"/>
          <p:cNvSpPr/>
          <p:nvPr/>
        </p:nvSpPr>
        <p:spPr>
          <a:xfrm>
            <a:off x="3467100" y="5905500"/>
            <a:ext cx="905522" cy="417250"/>
          </a:xfrm>
          <a:prstGeom prst="ellipse">
            <a:avLst/>
          </a:prstGeom>
          <a:no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円/楕円 10"/>
          <p:cNvSpPr/>
          <p:nvPr/>
        </p:nvSpPr>
        <p:spPr>
          <a:xfrm>
            <a:off x="5829300" y="5905500"/>
            <a:ext cx="905522" cy="41725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上カーブ矢印 11"/>
          <p:cNvSpPr/>
          <p:nvPr/>
        </p:nvSpPr>
        <p:spPr>
          <a:xfrm>
            <a:off x="3924300" y="6362700"/>
            <a:ext cx="2476500" cy="381000"/>
          </a:xfrm>
          <a:prstGeom prst="curvedUpArrow">
            <a:avLst>
              <a:gd name="adj1" fmla="val 25000"/>
              <a:gd name="adj2" fmla="val 50000"/>
              <a:gd name="adj3" fmla="val 3267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 name="テキスト ボックス 12"/>
          <p:cNvSpPr txBox="1"/>
          <p:nvPr/>
        </p:nvSpPr>
        <p:spPr>
          <a:xfrm>
            <a:off x="4838700" y="6362700"/>
            <a:ext cx="518091" cy="369332"/>
          </a:xfrm>
          <a:prstGeom prst="rect">
            <a:avLst/>
          </a:prstGeom>
          <a:noFill/>
        </p:spPr>
        <p:txBody>
          <a:bodyPr wrap="none" rtlCol="0">
            <a:spAutoFit/>
          </a:bodyPr>
          <a:lstStyle/>
          <a:p>
            <a:r>
              <a:rPr lang="en-US" dirty="0" smtClean="0"/>
              <a:t>x40</a:t>
            </a:r>
            <a:endParaRPr lang="en-US" dirty="0"/>
          </a:p>
        </p:txBody>
      </p:sp>
      <p:pic>
        <p:nvPicPr>
          <p:cNvPr id="14" name="Picture 3"/>
          <p:cNvPicPr>
            <a:picLocks noChangeAspect="1"/>
          </p:cNvPicPr>
          <p:nvPr/>
        </p:nvPicPr>
        <p:blipFill>
          <a:blip r:embed="rId2" cstate="print"/>
          <a:srcRect/>
          <a:stretch>
            <a:fillRect/>
          </a:stretch>
        </p:blipFill>
        <p:spPr bwMode="auto">
          <a:xfrm>
            <a:off x="7086600" y="114300"/>
            <a:ext cx="1625557" cy="876300"/>
          </a:xfrm>
          <a:prstGeom prst="rect">
            <a:avLst/>
          </a:prstGeom>
          <a:noFill/>
          <a:ln w="12700">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9"/>
          <p:cNvSpPr>
            <a:spLocks noChangeArrowheads="1"/>
          </p:cNvSpPr>
          <p:nvPr/>
        </p:nvSpPr>
        <p:spPr bwMode="auto">
          <a:xfrm>
            <a:off x="2357438" y="0"/>
            <a:ext cx="4786312" cy="523875"/>
          </a:xfrm>
          <a:prstGeom prst="rect">
            <a:avLst/>
          </a:prstGeom>
          <a:noFill/>
          <a:ln w="38100">
            <a:noFill/>
            <a:miter lim="800000"/>
            <a:headEnd type="none" w="sm" len="med"/>
            <a:tailEnd type="none" w="sm" len="med"/>
          </a:ln>
        </p:spPr>
        <p:txBody>
          <a:bodyPr>
            <a:spAutoFit/>
          </a:bodyPr>
          <a:lstStyle/>
          <a:p>
            <a:r>
              <a:rPr lang="en-US" altLang="ja-JP" sz="2800">
                <a:solidFill>
                  <a:schemeClr val="tx2"/>
                </a:solidFill>
                <a:latin typeface="Calibri" pitchFamily="34" charset="0"/>
                <a:ea typeface="HG丸ｺﾞｼｯｸM-PRO" pitchFamily="50" charset="-128"/>
              </a:rPr>
              <a:t>Strategy:  Nano-Beam Option</a:t>
            </a:r>
          </a:p>
        </p:txBody>
      </p:sp>
      <p:sp>
        <p:nvSpPr>
          <p:cNvPr id="30761" name="Rectangle 41"/>
          <p:cNvSpPr>
            <a:spLocks noChangeArrowheads="1"/>
          </p:cNvSpPr>
          <p:nvPr/>
        </p:nvSpPr>
        <p:spPr bwMode="auto">
          <a:xfrm>
            <a:off x="1714480" y="3832767"/>
            <a:ext cx="5795176" cy="2616101"/>
          </a:xfrm>
          <a:prstGeom prst="rect">
            <a:avLst/>
          </a:prstGeom>
          <a:solidFill>
            <a:srgbClr val="C4D1FF"/>
          </a:solidFill>
          <a:ln w="12700">
            <a:noFill/>
            <a:miter lim="800000"/>
            <a:headEnd type="none" w="sm" len="med"/>
            <a:tailEnd type="none" w="sm" len="med"/>
          </a:ln>
        </p:spPr>
        <p:txBody>
          <a:bodyPr>
            <a:spAutoFit/>
          </a:bodyPr>
          <a:lstStyle/>
          <a:p>
            <a:pPr>
              <a:spcBef>
                <a:spcPct val="20000"/>
              </a:spcBef>
              <a:defRPr/>
            </a:pPr>
            <a:r>
              <a:rPr lang="en-US" altLang="ja-JP" sz="2000" dirty="0">
                <a:solidFill>
                  <a:srgbClr val="C00000"/>
                </a:solidFill>
                <a:latin typeface="Calibri" pitchFamily="34" charset="0"/>
                <a:ea typeface="HG丸ｺﾞｼｯｸM-PRO" pitchFamily="50" charset="-128"/>
              </a:rPr>
              <a:t>(1) </a:t>
            </a:r>
            <a:r>
              <a:rPr lang="en-US" altLang="ja-JP" sz="2000" dirty="0">
                <a:solidFill>
                  <a:srgbClr val="C00000"/>
                </a:solidFill>
                <a:latin typeface="Calibri" pitchFamily="34" charset="0"/>
              </a:rPr>
              <a:t>Smaller </a:t>
            </a:r>
            <a:r>
              <a:rPr lang="en-US" altLang="ja-JP" sz="2000" dirty="0">
                <a:solidFill>
                  <a:srgbClr val="C00000"/>
                </a:solidFill>
                <a:latin typeface="Symbol" pitchFamily="18" charset="2"/>
              </a:rPr>
              <a:t>b</a:t>
            </a:r>
            <a:r>
              <a:rPr lang="en-US" altLang="ja-JP" sz="2000" baseline="-25000" dirty="0">
                <a:solidFill>
                  <a:srgbClr val="C00000"/>
                </a:solidFill>
                <a:latin typeface="Calibri" pitchFamily="34" charset="0"/>
              </a:rPr>
              <a:t>y</a:t>
            </a:r>
            <a:r>
              <a:rPr lang="en-US" altLang="ja-JP" sz="2000" baseline="30000" dirty="0">
                <a:solidFill>
                  <a:srgbClr val="C00000"/>
                </a:solidFill>
                <a:latin typeface="Calibri" pitchFamily="34" charset="0"/>
              </a:rPr>
              <a:t>*</a:t>
            </a:r>
          </a:p>
          <a:p>
            <a:pPr>
              <a:spcBef>
                <a:spcPct val="20000"/>
              </a:spcBef>
              <a:buFontTx/>
              <a:buChar char="•"/>
              <a:defRPr/>
            </a:pPr>
            <a:r>
              <a:rPr lang="en-US" altLang="ja-JP" sz="2000" dirty="0" smtClean="0">
                <a:latin typeface="Calibri" pitchFamily="34" charset="0"/>
              </a:rPr>
              <a:t>5.9</a:t>
            </a:r>
            <a:r>
              <a:rPr lang="en-US" altLang="ja-JP" sz="2000" dirty="0" smtClean="0">
                <a:latin typeface="Calibri" pitchFamily="34" charset="0"/>
              </a:rPr>
              <a:t>(LER</a:t>
            </a:r>
            <a:r>
              <a:rPr lang="en-US" altLang="ja-JP" sz="2000" dirty="0">
                <a:latin typeface="Calibri" pitchFamily="34" charset="0"/>
              </a:rPr>
              <a:t>)/5.9(HER)  mm</a:t>
            </a:r>
            <a:r>
              <a:rPr lang="en-US" altLang="ja-JP" sz="2000" dirty="0" smtClean="0">
                <a:latin typeface="Calibri" pitchFamily="34" charset="0"/>
              </a:rPr>
              <a:t>→</a:t>
            </a:r>
            <a:r>
              <a:rPr lang="en-US" altLang="ja-JP" sz="2000" dirty="0" smtClean="0">
                <a:latin typeface="Calibri" pitchFamily="34" charset="0"/>
              </a:rPr>
              <a:t>0.27/0.30 </a:t>
            </a:r>
            <a:r>
              <a:rPr lang="en-US" altLang="ja-JP" sz="2000" dirty="0">
                <a:latin typeface="Calibri" pitchFamily="34" charset="0"/>
              </a:rPr>
              <a:t>mm </a:t>
            </a:r>
          </a:p>
          <a:p>
            <a:pPr>
              <a:spcBef>
                <a:spcPct val="20000"/>
              </a:spcBef>
              <a:defRPr/>
            </a:pPr>
            <a:r>
              <a:rPr lang="en-US" altLang="ja-JP" sz="2000" dirty="0">
                <a:solidFill>
                  <a:srgbClr val="C00000"/>
                </a:solidFill>
                <a:latin typeface="Calibri" pitchFamily="34" charset="0"/>
              </a:rPr>
              <a:t>(2)</a:t>
            </a:r>
            <a:r>
              <a:rPr lang="en-US" altLang="ja-JP" sz="2000" dirty="0">
                <a:solidFill>
                  <a:srgbClr val="C00000"/>
                </a:solidFill>
                <a:latin typeface="Calibri" pitchFamily="34" charset="0"/>
                <a:ea typeface="HG丸ｺﾞｼｯｸM-PRO" pitchFamily="50" charset="-128"/>
              </a:rPr>
              <a:t>Increase beam currents</a:t>
            </a:r>
          </a:p>
          <a:p>
            <a:pPr>
              <a:spcBef>
                <a:spcPct val="20000"/>
              </a:spcBef>
              <a:buFontTx/>
              <a:buChar char="•"/>
              <a:defRPr/>
            </a:pPr>
            <a:r>
              <a:rPr lang="en-US" altLang="ja-JP" sz="2000" dirty="0" smtClean="0">
                <a:latin typeface="Calibri" pitchFamily="34" charset="0"/>
              </a:rPr>
              <a:t>1.6 </a:t>
            </a:r>
            <a:r>
              <a:rPr lang="en-US" altLang="ja-JP" sz="2000" dirty="0">
                <a:latin typeface="Calibri" pitchFamily="34" charset="0"/>
              </a:rPr>
              <a:t>A (LER) / </a:t>
            </a:r>
            <a:r>
              <a:rPr lang="en-US" altLang="ja-JP" sz="2000" dirty="0" smtClean="0">
                <a:latin typeface="Calibri" pitchFamily="34" charset="0"/>
              </a:rPr>
              <a:t>1.2A </a:t>
            </a:r>
            <a:r>
              <a:rPr lang="en-US" altLang="ja-JP" sz="2000" dirty="0">
                <a:latin typeface="Calibri" pitchFamily="34" charset="0"/>
              </a:rPr>
              <a:t>(HER) → </a:t>
            </a:r>
            <a:r>
              <a:rPr lang="en-US" altLang="ja-JP" sz="2000" dirty="0" smtClean="0">
                <a:latin typeface="Calibri" pitchFamily="34" charset="0"/>
              </a:rPr>
              <a:t>3.6</a:t>
            </a:r>
            <a:r>
              <a:rPr lang="en-US" altLang="ja-JP" sz="2000" dirty="0" smtClean="0">
                <a:latin typeface="Calibri" pitchFamily="34" charset="0"/>
              </a:rPr>
              <a:t> </a:t>
            </a:r>
            <a:r>
              <a:rPr lang="en-US" altLang="ja-JP" sz="2000" dirty="0">
                <a:latin typeface="Calibri" pitchFamily="34" charset="0"/>
              </a:rPr>
              <a:t>A (LER) / </a:t>
            </a:r>
            <a:r>
              <a:rPr lang="en-US" altLang="ja-JP" sz="2000" dirty="0" smtClean="0">
                <a:latin typeface="Calibri" pitchFamily="34" charset="0"/>
              </a:rPr>
              <a:t>2.6</a:t>
            </a:r>
            <a:r>
              <a:rPr lang="en-US" altLang="ja-JP" sz="2000" dirty="0" smtClean="0">
                <a:latin typeface="Calibri" pitchFamily="34" charset="0"/>
              </a:rPr>
              <a:t> </a:t>
            </a:r>
            <a:r>
              <a:rPr lang="en-US" altLang="ja-JP" sz="2000" dirty="0">
                <a:latin typeface="Calibri" pitchFamily="34" charset="0"/>
              </a:rPr>
              <a:t>A (HER)</a:t>
            </a:r>
          </a:p>
          <a:p>
            <a:pPr lvl="1">
              <a:spcBef>
                <a:spcPct val="20000"/>
              </a:spcBef>
              <a:buFontTx/>
              <a:buChar char="•"/>
              <a:defRPr/>
            </a:pPr>
            <a:r>
              <a:rPr lang="en-US" altLang="ja-JP" sz="2000" dirty="0">
                <a:latin typeface="Calibri" pitchFamily="34" charset="0"/>
              </a:rPr>
              <a:t>Close to original KEKB design</a:t>
            </a:r>
          </a:p>
          <a:p>
            <a:pPr>
              <a:spcBef>
                <a:spcPct val="20000"/>
              </a:spcBef>
              <a:defRPr/>
            </a:pPr>
            <a:r>
              <a:rPr lang="en-US" altLang="ja-JP" sz="2000" strike="sngStrike" dirty="0">
                <a:solidFill>
                  <a:srgbClr val="C00000"/>
                </a:solidFill>
                <a:latin typeface="Calibri" pitchFamily="34" charset="0"/>
              </a:rPr>
              <a:t>(3) Increase </a:t>
            </a:r>
            <a:r>
              <a:rPr lang="en-US" altLang="ja-JP" sz="2000" strike="sngStrike" dirty="0" err="1">
                <a:solidFill>
                  <a:srgbClr val="C00000"/>
                </a:solidFill>
                <a:latin typeface="Symbol" pitchFamily="18" charset="2"/>
              </a:rPr>
              <a:t>x</a:t>
            </a:r>
            <a:r>
              <a:rPr lang="en-US" altLang="ja-JP" sz="2000" strike="sngStrike" baseline="-25000" dirty="0" err="1">
                <a:solidFill>
                  <a:srgbClr val="C00000"/>
                </a:solidFill>
                <a:latin typeface="Calibri" pitchFamily="34" charset="0"/>
              </a:rPr>
              <a:t>y</a:t>
            </a:r>
            <a:endParaRPr lang="en-US" altLang="ja-JP" sz="2000" strike="sngStrike" baseline="-25000" dirty="0">
              <a:solidFill>
                <a:srgbClr val="C00000"/>
              </a:solidFill>
              <a:latin typeface="Calibri" pitchFamily="34" charset="0"/>
            </a:endParaRPr>
          </a:p>
          <a:p>
            <a:pPr>
              <a:spcBef>
                <a:spcPct val="20000"/>
              </a:spcBef>
              <a:buFontTx/>
              <a:buChar char="•"/>
              <a:defRPr/>
            </a:pPr>
            <a:r>
              <a:rPr lang="en-US" altLang="ja-JP" sz="2000" dirty="0" smtClean="0">
                <a:latin typeface="Calibri" pitchFamily="34" charset="0"/>
              </a:rPr>
              <a:t>0.13(LER</a:t>
            </a:r>
            <a:r>
              <a:rPr lang="en-US" altLang="ja-JP" sz="2000" dirty="0">
                <a:latin typeface="Calibri" pitchFamily="34" charset="0"/>
              </a:rPr>
              <a:t>)/</a:t>
            </a:r>
            <a:r>
              <a:rPr lang="en-US" altLang="ja-JP" sz="2000" dirty="0" smtClean="0">
                <a:latin typeface="Calibri" pitchFamily="34" charset="0"/>
              </a:rPr>
              <a:t>0.09(HER</a:t>
            </a:r>
            <a:r>
              <a:rPr lang="en-US" altLang="ja-JP" sz="2000" dirty="0">
                <a:latin typeface="Calibri" pitchFamily="34" charset="0"/>
              </a:rPr>
              <a:t>) → </a:t>
            </a:r>
            <a:r>
              <a:rPr lang="en-US" altLang="ja-JP" sz="2000" dirty="0" smtClean="0">
                <a:latin typeface="Calibri" pitchFamily="34" charset="0"/>
              </a:rPr>
              <a:t>0.09/0.09</a:t>
            </a:r>
            <a:endParaRPr lang="en-US" altLang="ja-JP" sz="2000" dirty="0">
              <a:latin typeface="Calibri" pitchFamily="34" charset="0"/>
            </a:endParaRPr>
          </a:p>
        </p:txBody>
      </p:sp>
      <p:pic>
        <p:nvPicPr>
          <p:cNvPr id="29700" name="図 20" descr="ピクチャ 2.png"/>
          <p:cNvPicPr>
            <a:picLocks noChangeAspect="1"/>
          </p:cNvPicPr>
          <p:nvPr/>
        </p:nvPicPr>
        <p:blipFill>
          <a:blip r:embed="rId3"/>
          <a:srcRect/>
          <a:stretch>
            <a:fillRect/>
          </a:stretch>
        </p:blipFill>
        <p:spPr bwMode="auto">
          <a:xfrm>
            <a:off x="857250" y="534988"/>
            <a:ext cx="7572375" cy="3297237"/>
          </a:xfrm>
          <a:prstGeom prst="rect">
            <a:avLst/>
          </a:prstGeom>
          <a:noFill/>
          <a:ln w="9525">
            <a:noFill/>
            <a:miter lim="800000"/>
            <a:headEnd/>
            <a:tailEnd/>
          </a:ln>
        </p:spPr>
      </p:pic>
      <p:sp>
        <p:nvSpPr>
          <p:cNvPr id="5" name="テキスト ボックス 4"/>
          <p:cNvSpPr txBox="1"/>
          <p:nvPr/>
        </p:nvSpPr>
        <p:spPr>
          <a:xfrm>
            <a:off x="0" y="6445250"/>
            <a:ext cx="9199563" cy="368300"/>
          </a:xfrm>
          <a:prstGeom prst="rect">
            <a:avLst/>
          </a:prstGeom>
          <a:noFill/>
        </p:spPr>
        <p:txBody>
          <a:bodyPr wrap="none">
            <a:spAutoFit/>
          </a:bodyPr>
          <a:lstStyle/>
          <a:p>
            <a:pPr>
              <a:defRPr/>
            </a:pPr>
            <a:r>
              <a:rPr lang="en-US" altLang="ja-JP" dirty="0">
                <a:solidFill>
                  <a:schemeClr val="bg2">
                    <a:lumMod val="50000"/>
                  </a:schemeClr>
                </a:solidFill>
                <a:latin typeface="Arial" charset="0"/>
              </a:rPr>
              <a:t>Proposed by P. Raimondi et al., along with Crab Waist, for use at Italian Super B Factory</a:t>
            </a:r>
            <a:endParaRPr lang="ja-JP" altLang="en-US" dirty="0">
              <a:solidFill>
                <a:schemeClr val="bg2">
                  <a:lumMod val="50000"/>
                </a:schemeClr>
              </a:solidFill>
              <a:latin typeface="Arial"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457200" y="1"/>
            <a:ext cx="8229600" cy="642918"/>
          </a:xfrm>
        </p:spPr>
        <p:txBody>
          <a:bodyPr lIns="90000" tIns="46800" rIns="90000" bIns="46800">
            <a:normAutofit/>
          </a:bodyPr>
          <a:lstStyle/>
          <a:p>
            <a:pPr eaLnBrk="1" fontAlgn="auto" hangingPunct="1">
              <a:spcAft>
                <a:spcPts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3600" b="1" u="sng"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The Problem of Electron Clouds</a:t>
            </a:r>
            <a:endParaRPr lang="en-GB" sz="3600" b="1" u="sng"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35846" name="Picture 2"/>
          <p:cNvPicPr>
            <a:picLocks noChangeAspect="1" noChangeArrowheads="1"/>
          </p:cNvPicPr>
          <p:nvPr/>
        </p:nvPicPr>
        <p:blipFill>
          <a:blip r:embed="rId3"/>
          <a:srcRect b="21283"/>
          <a:stretch>
            <a:fillRect/>
          </a:stretch>
        </p:blipFill>
        <p:spPr bwMode="auto">
          <a:xfrm>
            <a:off x="1" y="1219200"/>
            <a:ext cx="4778320" cy="3657600"/>
          </a:xfrm>
          <a:prstGeom prst="rect">
            <a:avLst/>
          </a:prstGeom>
          <a:noFill/>
          <a:ln w="9525">
            <a:noFill/>
            <a:round/>
            <a:headEnd/>
            <a:tailEnd/>
          </a:ln>
        </p:spPr>
      </p:pic>
      <p:pic>
        <p:nvPicPr>
          <p:cNvPr id="943106" name="Picture 2" descr="image">
            <a:hlinkClick r:id="rId4"/>
          </p:cNvPr>
          <p:cNvPicPr>
            <a:picLocks noChangeAspect="1" noChangeArrowheads="1"/>
          </p:cNvPicPr>
          <p:nvPr/>
        </p:nvPicPr>
        <p:blipFill>
          <a:blip r:embed="rId5"/>
          <a:srcRect/>
          <a:stretch>
            <a:fillRect/>
          </a:stretch>
        </p:blipFill>
        <p:spPr bwMode="auto">
          <a:xfrm>
            <a:off x="4343400" y="1181100"/>
            <a:ext cx="4648200" cy="3486150"/>
          </a:xfrm>
          <a:prstGeom prst="rect">
            <a:avLst/>
          </a:prstGeom>
          <a:noFill/>
        </p:spPr>
      </p:pic>
      <p:sp>
        <p:nvSpPr>
          <p:cNvPr id="12" name="テキスト ボックス 11"/>
          <p:cNvSpPr txBox="1"/>
          <p:nvPr/>
        </p:nvSpPr>
        <p:spPr>
          <a:xfrm>
            <a:off x="1104900" y="5029200"/>
            <a:ext cx="7239000" cy="1200329"/>
          </a:xfrm>
          <a:prstGeom prst="rect">
            <a:avLst/>
          </a:prstGeom>
          <a:noFill/>
        </p:spPr>
        <p:txBody>
          <a:bodyPr wrap="square" rtlCol="0">
            <a:spAutoFit/>
          </a:bodyPr>
          <a:lstStyle/>
          <a:p>
            <a:r>
              <a:rPr lang="en-GB" altLang="ja-JP" sz="2400" dirty="0" smtClean="0"/>
              <a:t>Photo-electrons produced at the beam pipe wall by synchrotron radiation are trapped in the region of the beam orbit in the positron ring, which blow up the beam.</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7"/>
          <p:cNvSpPr>
            <a:spLocks noChangeArrowheads="1"/>
          </p:cNvSpPr>
          <p:nvPr/>
        </p:nvSpPr>
        <p:spPr bwMode="auto">
          <a:xfrm>
            <a:off x="1143000" y="3848100"/>
            <a:ext cx="3048000" cy="390525"/>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p>
            <a:endParaRPr lang="en-US"/>
          </a:p>
        </p:txBody>
      </p:sp>
      <p:sp>
        <p:nvSpPr>
          <p:cNvPr id="2" name="タイトル 1"/>
          <p:cNvSpPr>
            <a:spLocks noGrp="1"/>
          </p:cNvSpPr>
          <p:nvPr>
            <p:ph type="title"/>
          </p:nvPr>
        </p:nvSpPr>
        <p:spPr/>
        <p:txBody>
          <a:bodyPr/>
          <a:lstStyle/>
          <a:p>
            <a:r>
              <a:rPr lang="en-US" sz="3200" dirty="0" err="1" smtClean="0">
                <a:latin typeface="Arial" pitchFamily="34" charset="0"/>
              </a:rPr>
              <a:t>Unitarity</a:t>
            </a:r>
            <a:r>
              <a:rPr lang="en-US" sz="3200" dirty="0" smtClean="0">
                <a:latin typeface="Arial" pitchFamily="34" charset="0"/>
              </a:rPr>
              <a:t> of CKM matrix</a:t>
            </a:r>
            <a:endParaRPr lang="en-US" sz="3200" dirty="0">
              <a:latin typeface="Arial" pitchFamily="34" charset="0"/>
            </a:endParaRPr>
          </a:p>
        </p:txBody>
      </p:sp>
      <p:sp>
        <p:nvSpPr>
          <p:cNvPr id="3" name="スライド番号プレースホルダ 2"/>
          <p:cNvSpPr>
            <a:spLocks noGrp="1"/>
          </p:cNvSpPr>
          <p:nvPr>
            <p:ph type="sldNum" sz="quarter" idx="12"/>
          </p:nvPr>
        </p:nvSpPr>
        <p:spPr/>
        <p:txBody>
          <a:bodyPr/>
          <a:lstStyle/>
          <a:p>
            <a:pPr>
              <a:defRPr/>
            </a:pPr>
            <a:fld id="{6E5025C3-A034-4E2C-A26D-E808DB262339}" type="slidenum">
              <a:rPr lang="ja-JP" altLang="en-US" smtClean="0">
                <a:solidFill>
                  <a:schemeClr val="bg1"/>
                </a:solidFill>
              </a:rPr>
              <a:pPr>
                <a:defRPr/>
              </a:pPr>
              <a:t>4</a:t>
            </a:fld>
            <a:endParaRPr lang="ja-JP" altLang="en-US">
              <a:solidFill>
                <a:schemeClr val="bg1"/>
              </a:solidFill>
            </a:endParaRPr>
          </a:p>
        </p:txBody>
      </p:sp>
      <p:sp>
        <p:nvSpPr>
          <p:cNvPr id="4" name="Oval 32"/>
          <p:cNvSpPr>
            <a:spLocks noChangeArrowheads="1"/>
          </p:cNvSpPr>
          <p:nvPr/>
        </p:nvSpPr>
        <p:spPr bwMode="auto">
          <a:xfrm>
            <a:off x="5292725" y="4005263"/>
            <a:ext cx="3455988" cy="2519362"/>
          </a:xfrm>
          <a:prstGeom prst="ellipse">
            <a:avLst/>
          </a:prstGeom>
          <a:solidFill>
            <a:srgbClr val="000066"/>
          </a:solidFill>
          <a:ln w="9525">
            <a:noFill/>
            <a:round/>
            <a:headEnd/>
            <a:tailEnd/>
          </a:ln>
          <a:effectLst/>
        </p:spPr>
        <p:txBody>
          <a:bodyPr wrap="none" anchor="ctr"/>
          <a:lstStyle/>
          <a:p>
            <a:endParaRPr lang="en-US" sz="2400">
              <a:solidFill>
                <a:schemeClr val="bg1"/>
              </a:solidFill>
            </a:endParaRPr>
          </a:p>
        </p:txBody>
      </p:sp>
      <p:graphicFrame>
        <p:nvGraphicFramePr>
          <p:cNvPr id="7" name="Object 4"/>
          <p:cNvGraphicFramePr>
            <a:graphicFrameLocks noChangeAspect="1"/>
          </p:cNvGraphicFramePr>
          <p:nvPr/>
        </p:nvGraphicFramePr>
        <p:xfrm>
          <a:off x="800100" y="4267200"/>
          <a:ext cx="4037154" cy="2344272"/>
        </p:xfrm>
        <a:graphic>
          <a:graphicData uri="http://schemas.openxmlformats.org/presentationml/2006/ole">
            <p:oleObj spid="_x0000_s986114" name="Artwork" r:id="rId3" imgW="6828750" imgH="4016250" progId="">
              <p:embed/>
            </p:oleObj>
          </a:graphicData>
        </a:graphic>
      </p:graphicFrame>
      <p:graphicFrame>
        <p:nvGraphicFramePr>
          <p:cNvPr id="8" name="Object 5"/>
          <p:cNvGraphicFramePr>
            <a:graphicFrameLocks noChangeAspect="1"/>
          </p:cNvGraphicFramePr>
          <p:nvPr/>
        </p:nvGraphicFramePr>
        <p:xfrm>
          <a:off x="5219700" y="2852738"/>
          <a:ext cx="3633788" cy="517525"/>
        </p:xfrm>
        <a:graphic>
          <a:graphicData uri="http://schemas.openxmlformats.org/presentationml/2006/ole">
            <p:oleObj spid="_x0000_s986115" name="Artwork" r:id="rId4" imgW="3633750" imgH="517338" progId="">
              <p:embed/>
            </p:oleObj>
          </a:graphicData>
        </a:graphic>
      </p:graphicFrame>
      <p:graphicFrame>
        <p:nvGraphicFramePr>
          <p:cNvPr id="10" name="Object 3"/>
          <p:cNvGraphicFramePr>
            <a:graphicFrameLocks noChangeAspect="1"/>
          </p:cNvGraphicFramePr>
          <p:nvPr/>
        </p:nvGraphicFramePr>
        <p:xfrm>
          <a:off x="1257299" y="1219200"/>
          <a:ext cx="2285064" cy="2377440"/>
        </p:xfrm>
        <a:graphic>
          <a:graphicData uri="http://schemas.openxmlformats.org/presentationml/2006/ole">
            <p:oleObj spid="_x0000_s986116" name="Artwork" r:id="rId5" imgW="2238750" imgH="2328750" progId="">
              <p:embed/>
            </p:oleObj>
          </a:graphicData>
        </a:graphic>
      </p:graphicFrame>
      <p:sp>
        <p:nvSpPr>
          <p:cNvPr id="14" name="Rectangle 7"/>
          <p:cNvSpPr>
            <a:spLocks noChangeArrowheads="1"/>
          </p:cNvSpPr>
          <p:nvPr/>
        </p:nvSpPr>
        <p:spPr bwMode="auto">
          <a:xfrm>
            <a:off x="800100" y="1143000"/>
            <a:ext cx="3048000" cy="390525"/>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p>
            <a:endParaRPr lang="en-US"/>
          </a:p>
        </p:txBody>
      </p:sp>
      <p:sp>
        <p:nvSpPr>
          <p:cNvPr id="15" name="Text Box 9"/>
          <p:cNvSpPr txBox="1">
            <a:spLocks noChangeArrowheads="1"/>
          </p:cNvSpPr>
          <p:nvPr/>
        </p:nvSpPr>
        <p:spPr bwMode="auto">
          <a:xfrm>
            <a:off x="838200" y="1104900"/>
            <a:ext cx="3095625" cy="396875"/>
          </a:xfrm>
          <a:prstGeom prst="rect">
            <a:avLst/>
          </a:prstGeom>
          <a:noFill/>
          <a:ln w="9525">
            <a:noFill/>
            <a:miter lim="800000"/>
            <a:headEnd/>
            <a:tailEnd/>
          </a:ln>
          <a:effectLst/>
        </p:spPr>
        <p:txBody>
          <a:bodyPr>
            <a:spAutoFit/>
          </a:bodyPr>
          <a:lstStyle/>
          <a:p>
            <a:pPr>
              <a:spcBef>
                <a:spcPct val="50000"/>
              </a:spcBef>
            </a:pPr>
            <a:r>
              <a:rPr lang="en-US" altLang="ja-JP" sz="2000">
                <a:solidFill>
                  <a:srgbClr val="FFCCCC"/>
                </a:solidFill>
              </a:rPr>
              <a:t>CKM quark mixing matrix</a:t>
            </a:r>
          </a:p>
        </p:txBody>
      </p:sp>
      <p:sp>
        <p:nvSpPr>
          <p:cNvPr id="16" name="Line 14"/>
          <p:cNvSpPr>
            <a:spLocks noChangeShapeType="1"/>
          </p:cNvSpPr>
          <p:nvPr/>
        </p:nvSpPr>
        <p:spPr bwMode="auto">
          <a:xfrm>
            <a:off x="3657600" y="2286000"/>
            <a:ext cx="1657350" cy="431800"/>
          </a:xfrm>
          <a:prstGeom prst="line">
            <a:avLst/>
          </a:prstGeom>
          <a:noFill/>
          <a:ln w="57150">
            <a:solidFill>
              <a:srgbClr val="FF0000"/>
            </a:solidFill>
            <a:round/>
            <a:headEnd/>
            <a:tailEnd type="arrow" w="med" len="med"/>
          </a:ln>
          <a:effectLst/>
        </p:spPr>
        <p:txBody>
          <a:bodyPr/>
          <a:lstStyle/>
          <a:p>
            <a:endParaRPr lang="en-US"/>
          </a:p>
        </p:txBody>
      </p:sp>
      <p:sp>
        <p:nvSpPr>
          <p:cNvPr id="17" name="Line 17"/>
          <p:cNvSpPr>
            <a:spLocks noChangeShapeType="1"/>
          </p:cNvSpPr>
          <p:nvPr/>
        </p:nvSpPr>
        <p:spPr bwMode="auto">
          <a:xfrm flipH="1">
            <a:off x="4267200" y="3505200"/>
            <a:ext cx="1008062" cy="576263"/>
          </a:xfrm>
          <a:prstGeom prst="line">
            <a:avLst/>
          </a:prstGeom>
          <a:noFill/>
          <a:ln w="57150">
            <a:solidFill>
              <a:srgbClr val="FF0000"/>
            </a:solidFill>
            <a:round/>
            <a:headEnd/>
            <a:tailEnd type="arrow" w="med" len="med"/>
          </a:ln>
          <a:effectLst/>
        </p:spPr>
        <p:txBody>
          <a:bodyPr/>
          <a:lstStyle/>
          <a:p>
            <a:endParaRPr lang="en-US"/>
          </a:p>
        </p:txBody>
      </p:sp>
      <p:sp>
        <p:nvSpPr>
          <p:cNvPr id="18" name="Text Box 18"/>
          <p:cNvSpPr txBox="1">
            <a:spLocks noChangeArrowheads="1"/>
          </p:cNvSpPr>
          <p:nvPr/>
        </p:nvSpPr>
        <p:spPr bwMode="auto">
          <a:xfrm>
            <a:off x="4191000" y="2019300"/>
            <a:ext cx="1304925" cy="461665"/>
          </a:xfrm>
          <a:prstGeom prst="rect">
            <a:avLst/>
          </a:prstGeom>
          <a:noFill/>
          <a:ln w="9525">
            <a:noFill/>
            <a:miter lim="800000"/>
            <a:headEnd/>
            <a:tailEnd/>
          </a:ln>
          <a:effectLst/>
        </p:spPr>
        <p:txBody>
          <a:bodyPr wrap="square">
            <a:spAutoFit/>
          </a:bodyPr>
          <a:lstStyle/>
          <a:p>
            <a:pPr>
              <a:spcBef>
                <a:spcPct val="50000"/>
              </a:spcBef>
            </a:pPr>
            <a:r>
              <a:rPr lang="en-US" altLang="ja-JP" sz="2400" dirty="0" err="1">
                <a:solidFill>
                  <a:srgbClr val="002060"/>
                </a:solidFill>
              </a:rPr>
              <a:t>Unitarity</a:t>
            </a:r>
            <a:r>
              <a:rPr lang="en-US" altLang="ja-JP" sz="2400" dirty="0">
                <a:solidFill>
                  <a:srgbClr val="002060"/>
                </a:solidFill>
              </a:rPr>
              <a:t> </a:t>
            </a:r>
          </a:p>
        </p:txBody>
      </p:sp>
      <p:sp>
        <p:nvSpPr>
          <p:cNvPr id="19" name="Text Box 20"/>
          <p:cNvSpPr txBox="1">
            <a:spLocks noChangeArrowheads="1"/>
          </p:cNvSpPr>
          <p:nvPr/>
        </p:nvSpPr>
        <p:spPr bwMode="auto">
          <a:xfrm>
            <a:off x="1692275" y="3830638"/>
            <a:ext cx="2087563" cy="396875"/>
          </a:xfrm>
          <a:prstGeom prst="rect">
            <a:avLst/>
          </a:prstGeom>
          <a:noFill/>
          <a:ln w="9525">
            <a:noFill/>
            <a:miter lim="800000"/>
            <a:headEnd/>
            <a:tailEnd/>
          </a:ln>
          <a:effectLst/>
        </p:spPr>
        <p:txBody>
          <a:bodyPr>
            <a:spAutoFit/>
          </a:bodyPr>
          <a:lstStyle/>
          <a:p>
            <a:pPr>
              <a:spcBef>
                <a:spcPct val="50000"/>
              </a:spcBef>
            </a:pPr>
            <a:r>
              <a:rPr lang="en-US" altLang="ja-JP" sz="2000">
                <a:solidFill>
                  <a:srgbClr val="FFCCCC"/>
                </a:solidFill>
              </a:rPr>
              <a:t>Unitarity triangle</a:t>
            </a:r>
          </a:p>
        </p:txBody>
      </p:sp>
      <p:sp>
        <p:nvSpPr>
          <p:cNvPr id="20" name="Text Box 21"/>
          <p:cNvSpPr txBox="1">
            <a:spLocks noChangeArrowheads="1"/>
          </p:cNvSpPr>
          <p:nvPr/>
        </p:nvSpPr>
        <p:spPr bwMode="auto">
          <a:xfrm>
            <a:off x="5580063" y="4437063"/>
            <a:ext cx="3024187" cy="461665"/>
          </a:xfrm>
          <a:prstGeom prst="rect">
            <a:avLst/>
          </a:prstGeom>
          <a:noFill/>
          <a:ln w="9525">
            <a:noFill/>
            <a:miter lim="800000"/>
            <a:headEnd/>
            <a:tailEnd/>
          </a:ln>
          <a:effectLst/>
        </p:spPr>
        <p:txBody>
          <a:bodyPr>
            <a:spAutoFit/>
          </a:bodyPr>
          <a:lstStyle/>
          <a:p>
            <a:pPr>
              <a:spcBef>
                <a:spcPct val="50000"/>
              </a:spcBef>
            </a:pPr>
            <a:r>
              <a:rPr lang="en-US" altLang="ja-JP" sz="2400" dirty="0">
                <a:solidFill>
                  <a:schemeClr val="bg1"/>
                </a:solidFill>
                <a:latin typeface="Symbol" pitchFamily="18" charset="2"/>
              </a:rPr>
              <a:t>f</a:t>
            </a:r>
            <a:r>
              <a:rPr lang="en-US" altLang="ja-JP" sz="2400" baseline="-25000" dirty="0">
                <a:solidFill>
                  <a:schemeClr val="bg1"/>
                </a:solidFill>
              </a:rPr>
              <a:t>1</a:t>
            </a:r>
            <a:r>
              <a:rPr lang="en-US" altLang="ja-JP" sz="2400" dirty="0">
                <a:solidFill>
                  <a:schemeClr val="bg1"/>
                </a:solidFill>
                <a:cs typeface="Arial" pitchFamily="34" charset="0"/>
              </a:rPr>
              <a:t>≡</a:t>
            </a:r>
            <a:r>
              <a:rPr lang="en-US" altLang="ja-JP" sz="2400" dirty="0">
                <a:solidFill>
                  <a:schemeClr val="bg1"/>
                </a:solidFill>
                <a:latin typeface="Symbol" pitchFamily="18" charset="2"/>
                <a:cs typeface="Arial" pitchFamily="34" charset="0"/>
              </a:rPr>
              <a:t>p-</a:t>
            </a:r>
            <a:r>
              <a:rPr lang="en-US" altLang="ja-JP" sz="2400" dirty="0">
                <a:solidFill>
                  <a:schemeClr val="bg1"/>
                </a:solidFill>
                <a:cs typeface="Arial" pitchFamily="34" charset="0"/>
              </a:rPr>
              <a:t>arg(              )</a:t>
            </a:r>
          </a:p>
        </p:txBody>
      </p:sp>
      <p:sp>
        <p:nvSpPr>
          <p:cNvPr id="21" name="Text Box 22"/>
          <p:cNvSpPr txBox="1">
            <a:spLocks noChangeArrowheads="1"/>
          </p:cNvSpPr>
          <p:nvPr/>
        </p:nvSpPr>
        <p:spPr bwMode="auto">
          <a:xfrm>
            <a:off x="6781800" y="4267200"/>
            <a:ext cx="1368425" cy="941796"/>
          </a:xfrm>
          <a:prstGeom prst="rect">
            <a:avLst/>
          </a:prstGeom>
          <a:noFill/>
          <a:ln w="9525">
            <a:noFill/>
            <a:miter lim="800000"/>
            <a:headEnd/>
            <a:tailEnd/>
          </a:ln>
          <a:effectLst/>
        </p:spPr>
        <p:txBody>
          <a:bodyPr>
            <a:spAutoFit/>
          </a:bodyPr>
          <a:lstStyle/>
          <a:p>
            <a:pPr>
              <a:lnSpc>
                <a:spcPct val="90000"/>
              </a:lnSpc>
              <a:spcBef>
                <a:spcPct val="50000"/>
              </a:spcBef>
            </a:pPr>
            <a:r>
              <a:rPr lang="en-US" altLang="ja-JP" sz="2400" dirty="0">
                <a:solidFill>
                  <a:schemeClr val="bg1"/>
                </a:solidFill>
                <a:latin typeface="Symbol" pitchFamily="18" charset="2"/>
              </a:rPr>
              <a:t>-</a:t>
            </a:r>
            <a:r>
              <a:rPr lang="en-US" altLang="ja-JP" sz="2400" i="1" dirty="0" err="1">
                <a:solidFill>
                  <a:schemeClr val="bg1"/>
                </a:solidFill>
              </a:rPr>
              <a:t>V</a:t>
            </a:r>
            <a:r>
              <a:rPr lang="en-US" altLang="ja-JP" sz="2400" i="1" baseline="-25000" dirty="0" err="1">
                <a:solidFill>
                  <a:schemeClr val="bg1"/>
                </a:solidFill>
              </a:rPr>
              <a:t>tb</a:t>
            </a:r>
            <a:r>
              <a:rPr lang="en-US" altLang="ja-JP" sz="2400" i="1" dirty="0" err="1">
                <a:solidFill>
                  <a:schemeClr val="bg1"/>
                </a:solidFill>
              </a:rPr>
              <a:t>V</a:t>
            </a:r>
            <a:r>
              <a:rPr lang="en-US" altLang="ja-JP" sz="2400" i="1" baseline="-25000" dirty="0" err="1">
                <a:solidFill>
                  <a:schemeClr val="bg1"/>
                </a:solidFill>
              </a:rPr>
              <a:t>td</a:t>
            </a:r>
            <a:endParaRPr lang="en-US" altLang="ja-JP" sz="2400" i="1" baseline="-25000" dirty="0">
              <a:solidFill>
                <a:schemeClr val="bg1"/>
              </a:solidFill>
            </a:endParaRPr>
          </a:p>
          <a:p>
            <a:pPr>
              <a:lnSpc>
                <a:spcPct val="90000"/>
              </a:lnSpc>
              <a:spcBef>
                <a:spcPct val="50000"/>
              </a:spcBef>
            </a:pPr>
            <a:r>
              <a:rPr lang="en-US" altLang="ja-JP" sz="2400" i="1" dirty="0">
                <a:solidFill>
                  <a:schemeClr val="bg1"/>
                </a:solidFill>
                <a:latin typeface="Symbol" pitchFamily="18" charset="2"/>
              </a:rPr>
              <a:t>-</a:t>
            </a:r>
            <a:r>
              <a:rPr lang="en-US" altLang="ja-JP" sz="2400" i="1" dirty="0" err="1">
                <a:solidFill>
                  <a:schemeClr val="bg1"/>
                </a:solidFill>
              </a:rPr>
              <a:t>V</a:t>
            </a:r>
            <a:r>
              <a:rPr lang="en-US" altLang="ja-JP" sz="2400" i="1" baseline="-25000" dirty="0" err="1">
                <a:solidFill>
                  <a:schemeClr val="bg1"/>
                </a:solidFill>
              </a:rPr>
              <a:t>cb</a:t>
            </a:r>
            <a:r>
              <a:rPr lang="en-US" altLang="ja-JP" sz="2400" i="1" dirty="0" err="1">
                <a:solidFill>
                  <a:schemeClr val="bg1"/>
                </a:solidFill>
              </a:rPr>
              <a:t>V</a:t>
            </a:r>
            <a:r>
              <a:rPr lang="en-US" altLang="ja-JP" sz="2400" i="1" baseline="-25000" dirty="0" err="1">
                <a:solidFill>
                  <a:schemeClr val="bg1"/>
                </a:solidFill>
              </a:rPr>
              <a:t>cd</a:t>
            </a:r>
            <a:endParaRPr lang="en-US" altLang="ja-JP" sz="2400" i="1" baseline="-25000" dirty="0">
              <a:solidFill>
                <a:schemeClr val="bg1"/>
              </a:solidFill>
            </a:endParaRPr>
          </a:p>
        </p:txBody>
      </p:sp>
      <p:sp>
        <p:nvSpPr>
          <p:cNvPr id="22" name="Line 23"/>
          <p:cNvSpPr>
            <a:spLocks noChangeShapeType="1"/>
          </p:cNvSpPr>
          <p:nvPr/>
        </p:nvSpPr>
        <p:spPr bwMode="auto">
          <a:xfrm>
            <a:off x="6896100" y="4724400"/>
            <a:ext cx="1008062" cy="0"/>
          </a:xfrm>
          <a:prstGeom prst="line">
            <a:avLst/>
          </a:prstGeom>
          <a:noFill/>
          <a:ln w="28575">
            <a:solidFill>
              <a:schemeClr val="bg1"/>
            </a:solidFill>
            <a:round/>
            <a:headEnd/>
            <a:tailEnd/>
          </a:ln>
          <a:effectLst/>
        </p:spPr>
        <p:txBody>
          <a:bodyPr/>
          <a:lstStyle/>
          <a:p>
            <a:endParaRPr lang="en-US" sz="2400">
              <a:solidFill>
                <a:schemeClr val="bg1"/>
              </a:solidFill>
            </a:endParaRPr>
          </a:p>
        </p:txBody>
      </p:sp>
      <p:sp>
        <p:nvSpPr>
          <p:cNvPr id="23" name="Text Box 24"/>
          <p:cNvSpPr txBox="1">
            <a:spLocks noChangeArrowheads="1"/>
          </p:cNvSpPr>
          <p:nvPr/>
        </p:nvSpPr>
        <p:spPr bwMode="auto">
          <a:xfrm>
            <a:off x="5580063" y="5518150"/>
            <a:ext cx="3024187" cy="461665"/>
          </a:xfrm>
          <a:prstGeom prst="rect">
            <a:avLst/>
          </a:prstGeom>
          <a:noFill/>
          <a:ln w="9525">
            <a:noFill/>
            <a:miter lim="800000"/>
            <a:headEnd/>
            <a:tailEnd/>
          </a:ln>
          <a:effectLst/>
        </p:spPr>
        <p:txBody>
          <a:bodyPr>
            <a:spAutoFit/>
          </a:bodyPr>
          <a:lstStyle/>
          <a:p>
            <a:pPr>
              <a:spcBef>
                <a:spcPct val="50000"/>
              </a:spcBef>
            </a:pPr>
            <a:r>
              <a:rPr lang="en-US" altLang="ja-JP" sz="2400" dirty="0">
                <a:solidFill>
                  <a:schemeClr val="bg1"/>
                </a:solidFill>
                <a:latin typeface="Symbol" pitchFamily="18" charset="2"/>
              </a:rPr>
              <a:t>f</a:t>
            </a:r>
            <a:r>
              <a:rPr lang="en-US" altLang="ja-JP" sz="2400" baseline="-25000" dirty="0">
                <a:solidFill>
                  <a:schemeClr val="bg1"/>
                </a:solidFill>
              </a:rPr>
              <a:t>2</a:t>
            </a:r>
            <a:r>
              <a:rPr lang="en-US" altLang="ja-JP" sz="2400" dirty="0">
                <a:solidFill>
                  <a:schemeClr val="bg1"/>
                </a:solidFill>
                <a:cs typeface="Arial" pitchFamily="34" charset="0"/>
              </a:rPr>
              <a:t>≡arg(               )</a:t>
            </a:r>
          </a:p>
        </p:txBody>
      </p:sp>
      <p:sp>
        <p:nvSpPr>
          <p:cNvPr id="24" name="Text Box 25"/>
          <p:cNvSpPr txBox="1">
            <a:spLocks noChangeArrowheads="1"/>
          </p:cNvSpPr>
          <p:nvPr/>
        </p:nvSpPr>
        <p:spPr bwMode="auto">
          <a:xfrm>
            <a:off x="6591300" y="4800600"/>
            <a:ext cx="1295400" cy="1458861"/>
          </a:xfrm>
          <a:prstGeom prst="rect">
            <a:avLst/>
          </a:prstGeom>
          <a:noFill/>
          <a:ln w="9525">
            <a:noFill/>
            <a:miter lim="800000"/>
            <a:headEnd/>
            <a:tailEnd/>
          </a:ln>
          <a:effectLst/>
        </p:spPr>
        <p:txBody>
          <a:bodyPr>
            <a:spAutoFit/>
          </a:bodyPr>
          <a:lstStyle/>
          <a:p>
            <a:pPr>
              <a:lnSpc>
                <a:spcPct val="90000"/>
              </a:lnSpc>
              <a:spcBef>
                <a:spcPct val="50000"/>
              </a:spcBef>
            </a:pPr>
            <a:r>
              <a:rPr lang="ja-JP" altLang="en-US" sz="2400" dirty="0">
                <a:solidFill>
                  <a:schemeClr val="bg1"/>
                </a:solidFill>
                <a:latin typeface="Symbol" pitchFamily="18" charset="2"/>
              </a:rPr>
              <a:t>　</a:t>
            </a:r>
          </a:p>
          <a:p>
            <a:pPr>
              <a:lnSpc>
                <a:spcPct val="90000"/>
              </a:lnSpc>
              <a:spcBef>
                <a:spcPct val="50000"/>
              </a:spcBef>
            </a:pPr>
            <a:r>
              <a:rPr lang="ja-JP" altLang="en-US" sz="2400" dirty="0">
                <a:solidFill>
                  <a:schemeClr val="bg1"/>
                </a:solidFill>
                <a:latin typeface="Symbol" pitchFamily="18" charset="2"/>
              </a:rPr>
              <a:t>  </a:t>
            </a:r>
            <a:r>
              <a:rPr lang="en-US" altLang="ja-JP" sz="2400" i="1" dirty="0" err="1">
                <a:solidFill>
                  <a:schemeClr val="bg1"/>
                </a:solidFill>
              </a:rPr>
              <a:t>V</a:t>
            </a:r>
            <a:r>
              <a:rPr lang="en-US" altLang="ja-JP" sz="2400" i="1" baseline="-25000" dirty="0" err="1">
                <a:solidFill>
                  <a:schemeClr val="bg1"/>
                </a:solidFill>
              </a:rPr>
              <a:t>tb</a:t>
            </a:r>
            <a:r>
              <a:rPr lang="en-US" altLang="ja-JP" sz="2400" i="1" dirty="0" err="1">
                <a:solidFill>
                  <a:schemeClr val="bg1"/>
                </a:solidFill>
              </a:rPr>
              <a:t>V</a:t>
            </a:r>
            <a:r>
              <a:rPr lang="en-US" altLang="ja-JP" sz="2400" i="1" baseline="-25000" dirty="0" err="1">
                <a:solidFill>
                  <a:schemeClr val="bg1"/>
                </a:solidFill>
              </a:rPr>
              <a:t>td</a:t>
            </a:r>
            <a:endParaRPr lang="en-US" altLang="ja-JP" sz="2400" i="1" baseline="-25000" dirty="0">
              <a:solidFill>
                <a:schemeClr val="bg1"/>
              </a:solidFill>
            </a:endParaRPr>
          </a:p>
          <a:p>
            <a:pPr>
              <a:lnSpc>
                <a:spcPct val="90000"/>
              </a:lnSpc>
              <a:spcBef>
                <a:spcPct val="50000"/>
              </a:spcBef>
            </a:pPr>
            <a:r>
              <a:rPr lang="en-US" altLang="ja-JP" sz="2400" dirty="0">
                <a:solidFill>
                  <a:schemeClr val="bg1"/>
                </a:solidFill>
                <a:latin typeface="Symbol" pitchFamily="18" charset="2"/>
              </a:rPr>
              <a:t>-</a:t>
            </a:r>
            <a:r>
              <a:rPr lang="en-US" altLang="ja-JP" sz="2400" i="1" dirty="0" err="1">
                <a:solidFill>
                  <a:schemeClr val="bg1"/>
                </a:solidFill>
              </a:rPr>
              <a:t>V</a:t>
            </a:r>
            <a:r>
              <a:rPr lang="en-US" altLang="ja-JP" sz="2400" i="1" baseline="-25000" dirty="0" err="1">
                <a:solidFill>
                  <a:schemeClr val="bg1"/>
                </a:solidFill>
              </a:rPr>
              <a:t>ub</a:t>
            </a:r>
            <a:r>
              <a:rPr lang="en-US" altLang="ja-JP" sz="2400" i="1" dirty="0" err="1">
                <a:solidFill>
                  <a:schemeClr val="bg1"/>
                </a:solidFill>
              </a:rPr>
              <a:t>V</a:t>
            </a:r>
            <a:r>
              <a:rPr lang="en-US" altLang="ja-JP" sz="2400" i="1" baseline="-25000" dirty="0" err="1">
                <a:solidFill>
                  <a:schemeClr val="bg1"/>
                </a:solidFill>
              </a:rPr>
              <a:t>ud</a:t>
            </a:r>
            <a:endParaRPr lang="en-US" altLang="ja-JP" sz="2400" i="1" baseline="-25000" dirty="0">
              <a:solidFill>
                <a:schemeClr val="bg1"/>
              </a:solidFill>
            </a:endParaRPr>
          </a:p>
        </p:txBody>
      </p:sp>
      <p:sp>
        <p:nvSpPr>
          <p:cNvPr id="25" name="Line 26"/>
          <p:cNvSpPr>
            <a:spLocks noChangeShapeType="1"/>
          </p:cNvSpPr>
          <p:nvPr/>
        </p:nvSpPr>
        <p:spPr bwMode="auto">
          <a:xfrm>
            <a:off x="6591300" y="5791200"/>
            <a:ext cx="1079500" cy="0"/>
          </a:xfrm>
          <a:prstGeom prst="line">
            <a:avLst/>
          </a:prstGeom>
          <a:noFill/>
          <a:ln w="28575">
            <a:solidFill>
              <a:schemeClr val="bg1"/>
            </a:solidFill>
            <a:round/>
            <a:headEnd/>
            <a:tailEnd/>
          </a:ln>
          <a:effectLst/>
        </p:spPr>
        <p:txBody>
          <a:bodyPr/>
          <a:lstStyle/>
          <a:p>
            <a:endParaRPr lang="en-US" sz="2400">
              <a:solidFill>
                <a:schemeClr val="bg1"/>
              </a:solidFill>
            </a:endParaRPr>
          </a:p>
        </p:txBody>
      </p:sp>
      <p:sp>
        <p:nvSpPr>
          <p:cNvPr id="26" name="Text Box 27"/>
          <p:cNvSpPr txBox="1">
            <a:spLocks noChangeArrowheads="1"/>
          </p:cNvSpPr>
          <p:nvPr/>
        </p:nvSpPr>
        <p:spPr bwMode="auto">
          <a:xfrm>
            <a:off x="7581900" y="4152900"/>
            <a:ext cx="215900" cy="461665"/>
          </a:xfrm>
          <a:prstGeom prst="rect">
            <a:avLst/>
          </a:prstGeom>
          <a:noFill/>
          <a:ln w="9525">
            <a:noFill/>
            <a:miter lim="800000"/>
            <a:headEnd/>
            <a:tailEnd/>
          </a:ln>
          <a:effectLst/>
        </p:spPr>
        <p:txBody>
          <a:bodyPr>
            <a:spAutoFit/>
          </a:bodyPr>
          <a:lstStyle/>
          <a:p>
            <a:pPr>
              <a:spcBef>
                <a:spcPct val="50000"/>
              </a:spcBef>
            </a:pPr>
            <a:r>
              <a:rPr lang="en-US" altLang="ja-JP" sz="2400" dirty="0">
                <a:solidFill>
                  <a:schemeClr val="bg1"/>
                </a:solidFill>
              </a:rPr>
              <a:t>*</a:t>
            </a:r>
          </a:p>
        </p:txBody>
      </p:sp>
      <p:sp>
        <p:nvSpPr>
          <p:cNvPr id="27" name="Text Box 28"/>
          <p:cNvSpPr txBox="1">
            <a:spLocks noChangeArrowheads="1"/>
          </p:cNvSpPr>
          <p:nvPr/>
        </p:nvSpPr>
        <p:spPr bwMode="auto">
          <a:xfrm>
            <a:off x="7620000" y="4648200"/>
            <a:ext cx="215900" cy="461665"/>
          </a:xfrm>
          <a:prstGeom prst="rect">
            <a:avLst/>
          </a:prstGeom>
          <a:noFill/>
          <a:ln w="9525">
            <a:noFill/>
            <a:miter lim="800000"/>
            <a:headEnd/>
            <a:tailEnd/>
          </a:ln>
          <a:effectLst/>
        </p:spPr>
        <p:txBody>
          <a:bodyPr>
            <a:spAutoFit/>
          </a:bodyPr>
          <a:lstStyle/>
          <a:p>
            <a:pPr>
              <a:spcBef>
                <a:spcPct val="50000"/>
              </a:spcBef>
            </a:pPr>
            <a:r>
              <a:rPr lang="en-US" altLang="ja-JP" sz="2400" dirty="0">
                <a:solidFill>
                  <a:schemeClr val="bg1"/>
                </a:solidFill>
              </a:rPr>
              <a:t>*</a:t>
            </a:r>
          </a:p>
        </p:txBody>
      </p:sp>
      <p:sp>
        <p:nvSpPr>
          <p:cNvPr id="28" name="Text Box 29"/>
          <p:cNvSpPr txBox="1">
            <a:spLocks noChangeArrowheads="1"/>
          </p:cNvSpPr>
          <p:nvPr/>
        </p:nvSpPr>
        <p:spPr bwMode="auto">
          <a:xfrm>
            <a:off x="7315200" y="5257800"/>
            <a:ext cx="215900" cy="461665"/>
          </a:xfrm>
          <a:prstGeom prst="rect">
            <a:avLst/>
          </a:prstGeom>
          <a:noFill/>
          <a:ln w="9525">
            <a:noFill/>
            <a:miter lim="800000"/>
            <a:headEnd/>
            <a:tailEnd/>
          </a:ln>
          <a:effectLst/>
        </p:spPr>
        <p:txBody>
          <a:bodyPr>
            <a:spAutoFit/>
          </a:bodyPr>
          <a:lstStyle/>
          <a:p>
            <a:pPr>
              <a:spcBef>
                <a:spcPct val="50000"/>
              </a:spcBef>
            </a:pPr>
            <a:r>
              <a:rPr lang="en-US" altLang="ja-JP" sz="2400" dirty="0">
                <a:solidFill>
                  <a:schemeClr val="bg1"/>
                </a:solidFill>
              </a:rPr>
              <a:t>*</a:t>
            </a:r>
          </a:p>
        </p:txBody>
      </p:sp>
      <p:sp>
        <p:nvSpPr>
          <p:cNvPr id="29" name="Text Box 30"/>
          <p:cNvSpPr txBox="1">
            <a:spLocks noChangeArrowheads="1"/>
          </p:cNvSpPr>
          <p:nvPr/>
        </p:nvSpPr>
        <p:spPr bwMode="auto">
          <a:xfrm>
            <a:off x="7353300" y="5715000"/>
            <a:ext cx="215900" cy="461665"/>
          </a:xfrm>
          <a:prstGeom prst="rect">
            <a:avLst/>
          </a:prstGeom>
          <a:noFill/>
          <a:ln w="9525">
            <a:noFill/>
            <a:miter lim="800000"/>
            <a:headEnd/>
            <a:tailEnd/>
          </a:ln>
          <a:effectLst/>
        </p:spPr>
        <p:txBody>
          <a:bodyPr>
            <a:spAutoFit/>
          </a:bodyPr>
          <a:lstStyle/>
          <a:p>
            <a:pPr>
              <a:spcBef>
                <a:spcPct val="50000"/>
              </a:spcBef>
            </a:pPr>
            <a:r>
              <a:rPr lang="en-US" altLang="ja-JP" sz="2400" dirty="0">
                <a:solidFill>
                  <a:schemeClr val="bg1"/>
                </a:solidFill>
              </a:rPr>
              <a:t>*</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a:xfrm>
            <a:off x="609600" y="0"/>
            <a:ext cx="7923213" cy="762000"/>
          </a:xfrm>
        </p:spPr>
        <p:txBody>
          <a:bodyPr/>
          <a:lstStyle/>
          <a:p>
            <a:pPr marL="358775" indent="-358775" eaLnBrk="1" fontAlgn="auto" hangingPunct="1">
              <a:spcAft>
                <a:spcPts val="0"/>
              </a:spcAft>
              <a:defRPr/>
            </a:pPr>
            <a:r>
              <a:rPr lang="en-US" altLang="ja-JP" sz="3600" b="1" u="sng"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ＭＳ Ｐゴシック" pitchFamily="50" charset="-128"/>
              </a:rPr>
              <a:t>Beam duct for </a:t>
            </a:r>
            <a:r>
              <a:rPr lang="en-US" altLang="ja-JP" sz="3600" b="1" u="sng"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ＭＳ Ｐゴシック" pitchFamily="50" charset="-128"/>
              </a:rPr>
              <a:t>SuperKEKB</a:t>
            </a:r>
            <a:endParaRPr lang="ja-JP" altLang="ja-JP" sz="3600" b="1" u="sng"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ＭＳ Ｐゴシック" pitchFamily="50" charset="-128"/>
            </a:endParaRPr>
          </a:p>
        </p:txBody>
      </p:sp>
      <p:sp>
        <p:nvSpPr>
          <p:cNvPr id="31747" name="Rectangle 2"/>
          <p:cNvSpPr>
            <a:spLocks noGrp="1"/>
          </p:cNvSpPr>
          <p:nvPr>
            <p:ph idx="1"/>
          </p:nvPr>
        </p:nvSpPr>
        <p:spPr>
          <a:xfrm>
            <a:off x="501650" y="787400"/>
            <a:ext cx="7923213" cy="2857500"/>
          </a:xfrm>
        </p:spPr>
        <p:txBody>
          <a:bodyPr rtlCol="0">
            <a:normAutofit/>
          </a:bodyPr>
          <a:lstStyle/>
          <a:p>
            <a:pPr eaLnBrk="1" fontAlgn="auto" hangingPunct="1">
              <a:spcBef>
                <a:spcPct val="0"/>
              </a:spcBef>
              <a:spcAft>
                <a:spcPts val="0"/>
              </a:spcAft>
              <a:buClr>
                <a:schemeClr val="accent1">
                  <a:shade val="75000"/>
                </a:schemeClr>
              </a:buClr>
              <a:buFont typeface="Arial" pitchFamily="34" charset="0"/>
              <a:buNone/>
              <a:defRPr/>
            </a:pPr>
            <a:r>
              <a:rPr lang="en-US" altLang="ja-JP" sz="2400" dirty="0" smtClean="0">
                <a:solidFill>
                  <a:srgbClr val="800000"/>
                </a:solidFill>
                <a:ea typeface="ＭＳ Ｐゴシック" pitchFamily="50" charset="-128"/>
              </a:rPr>
              <a:t>Copper beam duct with ante-chambers</a:t>
            </a:r>
          </a:p>
          <a:p>
            <a:pPr lvl="1" eaLnBrk="1" fontAlgn="auto" hangingPunct="1">
              <a:spcBef>
                <a:spcPct val="0"/>
              </a:spcBef>
              <a:spcAft>
                <a:spcPts val="0"/>
              </a:spcAft>
              <a:buClr>
                <a:schemeClr val="tx2">
                  <a:tint val="75000"/>
                </a:schemeClr>
              </a:buClr>
              <a:buFont typeface="Wingdings"/>
              <a:buChar char="u"/>
              <a:defRPr/>
            </a:pPr>
            <a:r>
              <a:rPr lang="en-US" altLang="ja-JP" sz="2400" dirty="0" smtClean="0">
                <a:solidFill>
                  <a:srgbClr val="000000"/>
                </a:solidFill>
                <a:ea typeface="ＭＳ Ｐゴシック" pitchFamily="50" charset="-128"/>
              </a:rPr>
              <a:t>Copper is required to withstand intense SR power</a:t>
            </a:r>
            <a:endParaRPr lang="ja-JP" altLang="en-US" sz="2400" dirty="0" smtClean="0">
              <a:solidFill>
                <a:srgbClr val="000000"/>
              </a:solidFill>
              <a:ea typeface="ＭＳ Ｐゴシック" pitchFamily="50" charset="-128"/>
            </a:endParaRPr>
          </a:p>
          <a:p>
            <a:pPr eaLnBrk="1" fontAlgn="auto" hangingPunct="1">
              <a:spcBef>
                <a:spcPct val="0"/>
              </a:spcBef>
              <a:spcAft>
                <a:spcPts val="0"/>
              </a:spcAft>
              <a:buClr>
                <a:schemeClr val="accent1">
                  <a:shade val="75000"/>
                </a:schemeClr>
              </a:buClr>
              <a:buFont typeface="Wingdings"/>
              <a:buChar char="u"/>
              <a:defRPr/>
            </a:pPr>
            <a:endParaRPr lang="en-US" altLang="ja-JP" sz="2400" dirty="0" smtClean="0">
              <a:ea typeface="ＭＳ Ｐゴシック" pitchFamily="50" charset="-128"/>
            </a:endParaRPr>
          </a:p>
          <a:p>
            <a:pPr eaLnBrk="1" fontAlgn="auto" hangingPunct="1">
              <a:spcBef>
                <a:spcPct val="0"/>
              </a:spcBef>
              <a:spcAft>
                <a:spcPts val="0"/>
              </a:spcAft>
              <a:buClr>
                <a:schemeClr val="accent1">
                  <a:shade val="75000"/>
                </a:schemeClr>
              </a:buClr>
              <a:buFont typeface="Arial" pitchFamily="34" charset="0"/>
              <a:buNone/>
              <a:defRPr/>
            </a:pPr>
            <a:r>
              <a:rPr lang="en-US" altLang="ja-JP" sz="2400" dirty="0" smtClean="0">
                <a:ea typeface="ＭＳ Ｐゴシック" pitchFamily="50" charset="-128"/>
              </a:rPr>
              <a:t>Features (compared to simple pipe):</a:t>
            </a:r>
          </a:p>
          <a:p>
            <a:pPr lvl="1" eaLnBrk="1" fontAlgn="auto" hangingPunct="1">
              <a:spcBef>
                <a:spcPct val="0"/>
              </a:spcBef>
              <a:spcAft>
                <a:spcPts val="0"/>
              </a:spcAft>
              <a:buClr>
                <a:schemeClr val="tx2">
                  <a:tint val="75000"/>
                </a:schemeClr>
              </a:buClr>
              <a:buFont typeface="Wingdings"/>
              <a:buChar char="u"/>
              <a:defRPr/>
            </a:pPr>
            <a:r>
              <a:rPr lang="en-US" altLang="ja-JP" sz="2400" dirty="0" smtClean="0">
                <a:solidFill>
                  <a:srgbClr val="008000"/>
                </a:solidFill>
                <a:ea typeface="ＭＳ Ｐゴシック" pitchFamily="50" charset="-128"/>
              </a:rPr>
              <a:t>Low SR power density</a:t>
            </a:r>
          </a:p>
          <a:p>
            <a:pPr lvl="1" eaLnBrk="1" fontAlgn="auto" hangingPunct="1">
              <a:spcBef>
                <a:spcPct val="0"/>
              </a:spcBef>
              <a:spcAft>
                <a:spcPts val="0"/>
              </a:spcAft>
              <a:buClr>
                <a:schemeClr val="tx2">
                  <a:tint val="75000"/>
                </a:schemeClr>
              </a:buClr>
              <a:buFont typeface="Wingdings"/>
              <a:buChar char="u"/>
              <a:defRPr/>
            </a:pPr>
            <a:r>
              <a:rPr lang="en-US" altLang="ja-JP" sz="2400" dirty="0" smtClean="0">
                <a:solidFill>
                  <a:srgbClr val="008000"/>
                </a:solidFill>
                <a:ea typeface="ＭＳ Ｐゴシック" pitchFamily="50" charset="-128"/>
              </a:rPr>
              <a:t>Low photoelectrons in beam pipe</a:t>
            </a:r>
          </a:p>
          <a:p>
            <a:pPr lvl="1" eaLnBrk="1" fontAlgn="auto" hangingPunct="1">
              <a:spcBef>
                <a:spcPct val="0"/>
              </a:spcBef>
              <a:spcAft>
                <a:spcPts val="0"/>
              </a:spcAft>
              <a:buClr>
                <a:schemeClr val="tx2">
                  <a:tint val="75000"/>
                </a:schemeClr>
              </a:buClr>
              <a:buFont typeface="Wingdings"/>
              <a:buChar char="u"/>
              <a:defRPr/>
            </a:pPr>
            <a:r>
              <a:rPr lang="en-US" altLang="ja-JP" sz="2400" dirty="0" smtClean="0">
                <a:solidFill>
                  <a:srgbClr val="008000"/>
                </a:solidFill>
                <a:ea typeface="ＭＳ Ｐゴシック" pitchFamily="50" charset="-128"/>
              </a:rPr>
              <a:t>Low beam impedance</a:t>
            </a:r>
            <a:r>
              <a:rPr lang="en-US" altLang="ja-JP" sz="2400" dirty="0" smtClean="0">
                <a:solidFill>
                  <a:schemeClr val="accent2"/>
                </a:solidFill>
                <a:ea typeface="ＭＳ Ｐゴシック" pitchFamily="50" charset="-128"/>
              </a:rPr>
              <a:t> </a:t>
            </a:r>
            <a:endParaRPr lang="ja-JP" altLang="ja-JP" sz="2400" dirty="0" smtClean="0">
              <a:solidFill>
                <a:schemeClr val="accent2"/>
              </a:solidFill>
              <a:ea typeface="ＭＳ Ｐゴシック" pitchFamily="50" charset="-128"/>
            </a:endParaRPr>
          </a:p>
        </p:txBody>
      </p:sp>
      <p:pic>
        <p:nvPicPr>
          <p:cNvPr id="36868" name="Picture 28" descr="newduct"/>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5581650" y="1520825"/>
            <a:ext cx="3525838" cy="2071688"/>
          </a:xfrm>
          <a:prstGeom prst="rect">
            <a:avLst/>
          </a:prstGeom>
          <a:noFill/>
          <a:ln w="9525">
            <a:noFill/>
            <a:miter lim="800000"/>
            <a:headEnd/>
            <a:tailEnd/>
          </a:ln>
        </p:spPr>
      </p:pic>
      <p:sp>
        <p:nvSpPr>
          <p:cNvPr id="36869" name="Text Box 29"/>
          <p:cNvSpPr txBox="1">
            <a:spLocks noChangeArrowheads="1"/>
          </p:cNvSpPr>
          <p:nvPr/>
        </p:nvSpPr>
        <p:spPr bwMode="auto">
          <a:xfrm>
            <a:off x="5824538" y="3092450"/>
            <a:ext cx="781050" cy="336550"/>
          </a:xfrm>
          <a:prstGeom prst="rect">
            <a:avLst/>
          </a:prstGeom>
          <a:noFill/>
          <a:ln w="12700">
            <a:noFill/>
            <a:miter lim="800000"/>
            <a:headEnd type="none" w="sm" len="sm"/>
            <a:tailEnd type="none" w="sm" len="sm"/>
          </a:ln>
        </p:spPr>
        <p:txBody>
          <a:bodyPr>
            <a:spAutoFit/>
          </a:bodyPr>
          <a:lstStyle/>
          <a:p>
            <a:r>
              <a:rPr lang="en-US" altLang="ja-JP" sz="1600">
                <a:latin typeface="Calibri" pitchFamily="34" charset="0"/>
                <a:ea typeface="HG丸ｺﾞｼｯｸM-PRO" pitchFamily="50" charset="-128"/>
              </a:rPr>
              <a:t>Beam</a:t>
            </a:r>
          </a:p>
        </p:txBody>
      </p:sp>
      <p:sp>
        <p:nvSpPr>
          <p:cNvPr id="36870" name="Line 30"/>
          <p:cNvSpPr>
            <a:spLocks noChangeShapeType="1"/>
          </p:cNvSpPr>
          <p:nvPr/>
        </p:nvSpPr>
        <p:spPr bwMode="auto">
          <a:xfrm flipV="1">
            <a:off x="6353175" y="2735263"/>
            <a:ext cx="723900" cy="357187"/>
          </a:xfrm>
          <a:prstGeom prst="line">
            <a:avLst/>
          </a:prstGeom>
          <a:noFill/>
          <a:ln w="28575">
            <a:solidFill>
              <a:srgbClr val="FF0000"/>
            </a:solidFill>
            <a:round/>
            <a:headEnd type="none" w="sm" len="sm"/>
            <a:tailEnd type="triangle" w="med" len="med"/>
          </a:ln>
        </p:spPr>
        <p:txBody>
          <a:bodyPr wrap="none"/>
          <a:lstStyle/>
          <a:p>
            <a:endParaRPr lang="en-US"/>
          </a:p>
        </p:txBody>
      </p:sp>
      <p:sp>
        <p:nvSpPr>
          <p:cNvPr id="36871" name="Text Box 33"/>
          <p:cNvSpPr txBox="1">
            <a:spLocks noChangeArrowheads="1"/>
          </p:cNvSpPr>
          <p:nvPr/>
        </p:nvSpPr>
        <p:spPr bwMode="auto">
          <a:xfrm>
            <a:off x="6418263" y="3306763"/>
            <a:ext cx="468312" cy="338137"/>
          </a:xfrm>
          <a:prstGeom prst="rect">
            <a:avLst/>
          </a:prstGeom>
          <a:noFill/>
          <a:ln w="12700">
            <a:noFill/>
            <a:miter lim="800000"/>
            <a:headEnd type="none" w="sm" len="sm"/>
            <a:tailEnd type="none" w="sm" len="sm"/>
          </a:ln>
        </p:spPr>
        <p:txBody>
          <a:bodyPr wrap="none">
            <a:spAutoFit/>
          </a:bodyPr>
          <a:lstStyle/>
          <a:p>
            <a:r>
              <a:rPr lang="en-US" altLang="ja-JP" sz="1600">
                <a:latin typeface="Calibri" pitchFamily="34" charset="0"/>
                <a:ea typeface="HG丸ｺﾞｼｯｸM-PRO" pitchFamily="50" charset="-128"/>
              </a:rPr>
              <a:t>SR</a:t>
            </a:r>
          </a:p>
        </p:txBody>
      </p:sp>
      <p:sp>
        <p:nvSpPr>
          <p:cNvPr id="36872" name="Line 34"/>
          <p:cNvSpPr>
            <a:spLocks noChangeShapeType="1"/>
          </p:cNvSpPr>
          <p:nvPr/>
        </p:nvSpPr>
        <p:spPr bwMode="auto">
          <a:xfrm flipV="1">
            <a:off x="6616700" y="2878138"/>
            <a:ext cx="1189038" cy="357187"/>
          </a:xfrm>
          <a:prstGeom prst="line">
            <a:avLst/>
          </a:prstGeom>
          <a:noFill/>
          <a:ln w="28575">
            <a:solidFill>
              <a:srgbClr val="FF99CC"/>
            </a:solidFill>
            <a:round/>
            <a:headEnd type="none" w="sm" len="sm"/>
            <a:tailEnd type="triangle" w="med" len="med"/>
          </a:ln>
        </p:spPr>
        <p:txBody>
          <a:bodyPr wrap="none"/>
          <a:lstStyle/>
          <a:p>
            <a:endParaRPr lang="en-US"/>
          </a:p>
        </p:txBody>
      </p:sp>
      <p:sp>
        <p:nvSpPr>
          <p:cNvPr id="36873" name="Text Box 35"/>
          <p:cNvSpPr txBox="1">
            <a:spLocks noChangeArrowheads="1"/>
          </p:cNvSpPr>
          <p:nvPr/>
        </p:nvSpPr>
        <p:spPr bwMode="auto">
          <a:xfrm>
            <a:off x="5308600" y="1939925"/>
            <a:ext cx="725488" cy="336550"/>
          </a:xfrm>
          <a:prstGeom prst="rect">
            <a:avLst/>
          </a:prstGeom>
          <a:noFill/>
          <a:ln w="12700">
            <a:noFill/>
            <a:miter lim="800000"/>
            <a:headEnd type="none" w="sm" len="sm"/>
            <a:tailEnd type="none" w="sm" len="sm"/>
          </a:ln>
        </p:spPr>
        <p:txBody>
          <a:bodyPr>
            <a:spAutoFit/>
          </a:bodyPr>
          <a:lstStyle/>
          <a:p>
            <a:r>
              <a:rPr lang="en-US" altLang="ja-JP" sz="1600">
                <a:latin typeface="Calibri" pitchFamily="34" charset="0"/>
                <a:ea typeface="HG丸ｺﾞｼｯｸM-PRO" pitchFamily="50" charset="-128"/>
              </a:rPr>
              <a:t>Pump</a:t>
            </a:r>
          </a:p>
        </p:txBody>
      </p:sp>
      <p:sp>
        <p:nvSpPr>
          <p:cNvPr id="36874" name="Line 36"/>
          <p:cNvSpPr>
            <a:spLocks noChangeShapeType="1"/>
          </p:cNvSpPr>
          <p:nvPr/>
        </p:nvSpPr>
        <p:spPr bwMode="auto">
          <a:xfrm>
            <a:off x="5702300" y="2276475"/>
            <a:ext cx="385763" cy="315913"/>
          </a:xfrm>
          <a:prstGeom prst="line">
            <a:avLst/>
          </a:prstGeom>
          <a:noFill/>
          <a:ln w="28575">
            <a:solidFill>
              <a:schemeClr val="tx1"/>
            </a:solidFill>
            <a:round/>
            <a:headEnd type="none" w="sm" len="sm"/>
            <a:tailEnd type="triangle" w="med" len="med"/>
          </a:ln>
        </p:spPr>
        <p:txBody>
          <a:bodyPr wrap="none"/>
          <a:lstStyle/>
          <a:p>
            <a:endParaRPr lang="en-US"/>
          </a:p>
        </p:txBody>
      </p:sp>
      <p:sp>
        <p:nvSpPr>
          <p:cNvPr id="36879" name="正方形/長方形 20"/>
          <p:cNvSpPr>
            <a:spLocks noChangeArrowheads="1"/>
          </p:cNvSpPr>
          <p:nvPr/>
        </p:nvSpPr>
        <p:spPr bwMode="auto">
          <a:xfrm>
            <a:off x="8178800" y="6581775"/>
            <a:ext cx="971550" cy="276225"/>
          </a:xfrm>
          <a:prstGeom prst="rect">
            <a:avLst/>
          </a:prstGeom>
          <a:noFill/>
          <a:ln w="9525">
            <a:noFill/>
            <a:miter lim="800000"/>
            <a:headEnd/>
            <a:tailEnd/>
          </a:ln>
        </p:spPr>
        <p:txBody>
          <a:bodyPr wrap="none">
            <a:spAutoFit/>
          </a:bodyPr>
          <a:lstStyle/>
          <a:p>
            <a:r>
              <a:rPr lang="en-US" altLang="ja-JP" sz="1200">
                <a:solidFill>
                  <a:srgbClr val="7F7F7F"/>
                </a:solidFill>
                <a:latin typeface="Helvetica Neue" charset="0"/>
                <a:ea typeface="HG丸ｺﾞｼｯｸM-PRO" pitchFamily="50" charset="-128"/>
              </a:rPr>
              <a:t>Y.Suetsugu</a:t>
            </a:r>
            <a:endParaRPr lang="ja-JP" altLang="en-US" sz="1200">
              <a:solidFill>
                <a:srgbClr val="7F7F7F"/>
              </a:solidFill>
              <a:latin typeface="Helvetica Neue" charset="0"/>
              <a:ea typeface="HG丸ｺﾞｼｯｸM-PRO" pitchFamily="50" charset="-128"/>
            </a:endParaRPr>
          </a:p>
        </p:txBody>
      </p:sp>
      <p:pic>
        <p:nvPicPr>
          <p:cNvPr id="17" name="Picture 2" descr="C:\Users\suetsugu\Desktop\Fig_1_300-300.jpg"/>
          <p:cNvPicPr>
            <a:picLocks noChangeAspect="1" noChangeArrowheads="1"/>
          </p:cNvPicPr>
          <p:nvPr/>
        </p:nvPicPr>
        <p:blipFill>
          <a:blip r:embed="rId4" cstate="print"/>
          <a:srcRect/>
          <a:stretch>
            <a:fillRect/>
          </a:stretch>
        </p:blipFill>
        <p:spPr bwMode="auto">
          <a:xfrm>
            <a:off x="355107" y="3429270"/>
            <a:ext cx="3524435" cy="3428730"/>
          </a:xfrm>
          <a:prstGeom prst="rect">
            <a:avLst/>
          </a:prstGeom>
          <a:noFill/>
          <a:ln w="9525">
            <a:noFill/>
            <a:miter lim="800000"/>
            <a:headEnd/>
            <a:tailEnd/>
          </a:ln>
        </p:spPr>
      </p:pic>
      <p:pic>
        <p:nvPicPr>
          <p:cNvPr id="19" name="Picture 13" descr="SKEKB_LER_Cross_2"/>
          <p:cNvPicPr>
            <a:picLocks noChangeAspect="1" noChangeArrowheads="1"/>
          </p:cNvPicPr>
          <p:nvPr/>
        </p:nvPicPr>
        <p:blipFill>
          <a:blip r:embed="rId5" cstate="print"/>
          <a:srcRect/>
          <a:stretch>
            <a:fillRect/>
          </a:stretch>
        </p:blipFill>
        <p:spPr bwMode="auto">
          <a:xfrm>
            <a:off x="3982239" y="3644900"/>
            <a:ext cx="2489655" cy="1557415"/>
          </a:xfrm>
          <a:prstGeom prst="rect">
            <a:avLst/>
          </a:prstGeom>
          <a:noFill/>
          <a:ln w="9525">
            <a:noFill/>
            <a:miter lim="800000"/>
            <a:headEnd/>
            <a:tailEnd/>
          </a:ln>
        </p:spPr>
      </p:pic>
      <p:pic>
        <p:nvPicPr>
          <p:cNvPr id="20" name="Picture 15" descr="SKEKB_V2_HER_cross"/>
          <p:cNvPicPr>
            <a:picLocks noChangeAspect="1" noChangeArrowheads="1"/>
          </p:cNvPicPr>
          <p:nvPr/>
        </p:nvPicPr>
        <p:blipFill>
          <a:blip r:embed="rId6" cstate="print"/>
          <a:srcRect/>
          <a:stretch>
            <a:fillRect/>
          </a:stretch>
        </p:blipFill>
        <p:spPr bwMode="auto">
          <a:xfrm>
            <a:off x="5824538" y="5015221"/>
            <a:ext cx="2729960" cy="1566554"/>
          </a:xfrm>
          <a:prstGeom prst="rect">
            <a:avLst/>
          </a:prstGeom>
          <a:noFill/>
          <a:ln w="9525">
            <a:noFill/>
            <a:miter lim="800000"/>
            <a:headEnd/>
            <a:tailEnd/>
          </a:ln>
        </p:spPr>
      </p:pic>
      <p:sp>
        <p:nvSpPr>
          <p:cNvPr id="21" name="Text Box 16"/>
          <p:cNvSpPr txBox="1">
            <a:spLocks noChangeArrowheads="1"/>
          </p:cNvSpPr>
          <p:nvPr/>
        </p:nvSpPr>
        <p:spPr bwMode="auto">
          <a:xfrm>
            <a:off x="4237608" y="5015221"/>
            <a:ext cx="784225" cy="461962"/>
          </a:xfrm>
          <a:prstGeom prst="rect">
            <a:avLst/>
          </a:prstGeom>
          <a:noFill/>
          <a:ln w="9525">
            <a:noFill/>
            <a:miter lim="800000"/>
            <a:headEnd/>
            <a:tailEnd/>
          </a:ln>
        </p:spPr>
        <p:txBody>
          <a:bodyPr wrap="none">
            <a:spAutoFit/>
          </a:bodyPr>
          <a:lstStyle/>
          <a:p>
            <a:r>
              <a:rPr lang="en-US" altLang="ja-JP" sz="2400" dirty="0">
                <a:latin typeface="Calibri" pitchFamily="34" charset="0"/>
                <a:ea typeface="HG丸ｺﾞｼｯｸM-PRO" pitchFamily="50" charset="-128"/>
              </a:rPr>
              <a:t>LER</a:t>
            </a:r>
          </a:p>
        </p:txBody>
      </p:sp>
      <p:sp>
        <p:nvSpPr>
          <p:cNvPr id="22" name="Text Box 17"/>
          <p:cNvSpPr txBox="1">
            <a:spLocks noChangeArrowheads="1"/>
          </p:cNvSpPr>
          <p:nvPr/>
        </p:nvSpPr>
        <p:spPr bwMode="auto">
          <a:xfrm>
            <a:off x="6659562" y="6350793"/>
            <a:ext cx="835025" cy="461963"/>
          </a:xfrm>
          <a:prstGeom prst="rect">
            <a:avLst/>
          </a:prstGeom>
          <a:noFill/>
          <a:ln w="9525">
            <a:noFill/>
            <a:miter lim="800000"/>
            <a:headEnd/>
            <a:tailEnd/>
          </a:ln>
        </p:spPr>
        <p:txBody>
          <a:bodyPr wrap="none">
            <a:spAutoFit/>
          </a:bodyPr>
          <a:lstStyle/>
          <a:p>
            <a:r>
              <a:rPr lang="en-US" altLang="ja-JP" sz="2400" dirty="0">
                <a:latin typeface="Calibri" pitchFamily="34" charset="0"/>
                <a:ea typeface="HG丸ｺﾞｼｯｸM-PRO" pitchFamily="50" charset="-128"/>
              </a:rPr>
              <a:t>HER</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タイトル 1"/>
          <p:cNvSpPr>
            <a:spLocks noGrp="1"/>
          </p:cNvSpPr>
          <p:nvPr>
            <p:ph type="title"/>
          </p:nvPr>
        </p:nvSpPr>
        <p:spPr>
          <a:xfrm>
            <a:off x="457200" y="0"/>
            <a:ext cx="8229600" cy="1000108"/>
          </a:xfrm>
        </p:spPr>
        <p:txBody>
          <a:bodyPr/>
          <a:lstStyle/>
          <a:p>
            <a:pPr eaLnBrk="1" hangingPunct="1"/>
            <a:r>
              <a:rPr lang="en-US" altLang="ja-JP" dirty="0" smtClean="0"/>
              <a:t>Design of main components</a:t>
            </a:r>
            <a:r>
              <a:rPr lang="en-US" altLang="ja-JP" sz="3200" dirty="0" smtClean="0"/>
              <a:t>_5</a:t>
            </a:r>
            <a:endParaRPr lang="ja-JP" altLang="en-US" sz="3200" dirty="0" smtClean="0"/>
          </a:p>
        </p:txBody>
      </p:sp>
      <p:sp>
        <p:nvSpPr>
          <p:cNvPr id="12291" name="コンテンツ プレースホルダ 2"/>
          <p:cNvSpPr>
            <a:spLocks noGrp="1"/>
          </p:cNvSpPr>
          <p:nvPr>
            <p:ph idx="1"/>
          </p:nvPr>
        </p:nvSpPr>
        <p:spPr>
          <a:xfrm>
            <a:off x="928688" y="904875"/>
            <a:ext cx="8215312" cy="2952750"/>
          </a:xfrm>
        </p:spPr>
        <p:txBody>
          <a:bodyPr>
            <a:normAutofit fontScale="85000" lnSpcReduction="20000"/>
          </a:bodyPr>
          <a:lstStyle/>
          <a:p>
            <a:pPr eaLnBrk="1" hangingPunct="1">
              <a:lnSpc>
                <a:spcPct val="92000"/>
              </a:lnSpc>
              <a:spcBef>
                <a:spcPct val="0"/>
              </a:spcBef>
            </a:pPr>
            <a:r>
              <a:rPr lang="en-US" altLang="ja-JP" smtClean="0"/>
              <a:t>Bellows and gate valves</a:t>
            </a:r>
            <a:r>
              <a:rPr lang="en-US" altLang="ja-JP" b="0" smtClean="0"/>
              <a:t> with comb-type RF-shield</a:t>
            </a:r>
            <a:endParaRPr lang="ja-JP" altLang="en-US" b="0" smtClean="0"/>
          </a:p>
          <a:p>
            <a:pPr lvl="1" eaLnBrk="1" hangingPunct="1">
              <a:lnSpc>
                <a:spcPct val="92000"/>
              </a:lnSpc>
              <a:spcBef>
                <a:spcPct val="0"/>
              </a:spcBef>
            </a:pPr>
            <a:r>
              <a:rPr lang="en-US" altLang="ja-JP" sz="2200" smtClean="0"/>
              <a:t>Sure RF shielding, thermally strong</a:t>
            </a:r>
          </a:p>
          <a:p>
            <a:pPr lvl="1" eaLnBrk="1" hangingPunct="1">
              <a:lnSpc>
                <a:spcPct val="92000"/>
              </a:lnSpc>
              <a:spcBef>
                <a:spcPct val="0"/>
              </a:spcBef>
            </a:pPr>
            <a:r>
              <a:rPr lang="en-US" altLang="ja-JP" sz="2200" smtClean="0"/>
              <a:t>applicable to ante-chamber scheme </a:t>
            </a:r>
          </a:p>
          <a:p>
            <a:pPr lvl="1" eaLnBrk="1" hangingPunct="1">
              <a:lnSpc>
                <a:spcPct val="92000"/>
              </a:lnSpc>
              <a:spcBef>
                <a:spcPct val="0"/>
              </a:spcBef>
            </a:pPr>
            <a:r>
              <a:rPr lang="en-US" altLang="ja-JP" sz="2200" smtClean="0"/>
              <a:t>Finger-type for some cases, if flexibility is required.</a:t>
            </a:r>
            <a:endParaRPr lang="ja-JP" altLang="en-US" sz="2200" smtClean="0"/>
          </a:p>
          <a:p>
            <a:pPr eaLnBrk="1" hangingPunct="1">
              <a:lnSpc>
                <a:spcPct val="92000"/>
              </a:lnSpc>
              <a:spcBef>
                <a:spcPct val="0"/>
              </a:spcBef>
            </a:pPr>
            <a:r>
              <a:rPr lang="en-US" altLang="ja-JP" b="0" smtClean="0"/>
              <a:t>Trial models have been installed into the ring and tested.</a:t>
            </a:r>
          </a:p>
          <a:p>
            <a:pPr lvl="1" eaLnBrk="1" hangingPunct="1">
              <a:lnSpc>
                <a:spcPct val="92000"/>
              </a:lnSpc>
              <a:spcBef>
                <a:spcPct val="0"/>
              </a:spcBef>
            </a:pPr>
            <a:r>
              <a:rPr lang="en-US" altLang="ja-JP" smtClean="0"/>
              <a:t>Reduction in the temperature of bellows has been demonstrated.</a:t>
            </a:r>
          </a:p>
          <a:p>
            <a:pPr eaLnBrk="1" hangingPunct="1">
              <a:lnSpc>
                <a:spcPct val="92000"/>
              </a:lnSpc>
              <a:spcBef>
                <a:spcPct val="0"/>
              </a:spcBef>
            </a:pPr>
            <a:r>
              <a:rPr lang="en-US" altLang="ja-JP" b="0" smtClean="0"/>
              <a:t>Copper RF shield will be used even for </a:t>
            </a:r>
          </a:p>
          <a:p>
            <a:pPr eaLnBrk="1" hangingPunct="1">
              <a:lnSpc>
                <a:spcPct val="92000"/>
              </a:lnSpc>
              <a:spcBef>
                <a:spcPct val="0"/>
              </a:spcBef>
              <a:buFont typeface="Wingdings" pitchFamily="2" charset="2"/>
              <a:buNone/>
            </a:pPr>
            <a:r>
              <a:rPr lang="en-US" altLang="ja-JP" b="0" smtClean="0"/>
              <a:t>	aluminum-alloy beam ducts.</a:t>
            </a:r>
          </a:p>
        </p:txBody>
      </p:sp>
      <p:sp>
        <p:nvSpPr>
          <p:cNvPr id="12292" name="日付プレースホルダ 3"/>
          <p:cNvSpPr>
            <a:spLocks noGrp="1"/>
          </p:cNvSpPr>
          <p:nvPr>
            <p:ph type="dt" sz="quarter" idx="10"/>
          </p:nvPr>
        </p:nvSpPr>
        <p:spPr>
          <a:noFill/>
        </p:spPr>
        <p:txBody>
          <a:bodyPr/>
          <a:lstStyle/>
          <a:p>
            <a:r>
              <a:rPr lang="en-US" altLang="ja-JP" smtClean="0">
                <a:ea typeface="ＭＳ Ｐゴシック" pitchFamily="50" charset="-128"/>
              </a:rPr>
              <a:t>2010/2/16</a:t>
            </a:r>
          </a:p>
        </p:txBody>
      </p:sp>
      <p:sp>
        <p:nvSpPr>
          <p:cNvPr id="12293" name="フッター プレースホルダ 4"/>
          <p:cNvSpPr>
            <a:spLocks noGrp="1"/>
          </p:cNvSpPr>
          <p:nvPr>
            <p:ph type="ftr" sz="quarter" idx="11"/>
          </p:nvPr>
        </p:nvSpPr>
        <p:spPr>
          <a:noFill/>
        </p:spPr>
        <p:txBody>
          <a:bodyPr/>
          <a:lstStyle/>
          <a:p>
            <a:r>
              <a:rPr lang="en-US" altLang="ja-JP" smtClean="0">
                <a:ea typeface="ＭＳ Ｐゴシック" pitchFamily="50" charset="-128"/>
              </a:rPr>
              <a:t>KEKB Review (KEK)</a:t>
            </a:r>
          </a:p>
        </p:txBody>
      </p:sp>
      <p:sp>
        <p:nvSpPr>
          <p:cNvPr id="12294" name="スライド番号プレースホルダ 5"/>
          <p:cNvSpPr>
            <a:spLocks noGrp="1"/>
          </p:cNvSpPr>
          <p:nvPr>
            <p:ph type="sldNum" sz="quarter" idx="12"/>
          </p:nvPr>
        </p:nvSpPr>
        <p:spPr>
          <a:noFill/>
        </p:spPr>
        <p:txBody>
          <a:bodyPr/>
          <a:lstStyle/>
          <a:p>
            <a:fld id="{B7B94E31-6728-4B9B-B78E-3C948EC8F452}" type="slidenum">
              <a:rPr lang="en-US" altLang="ja-JP" smtClean="0">
                <a:ea typeface="ＭＳ Ｐゴシック" pitchFamily="50" charset="-128"/>
              </a:rPr>
              <a:pPr/>
              <a:t>41</a:t>
            </a:fld>
            <a:endParaRPr lang="en-US" altLang="ja-JP" smtClean="0">
              <a:ea typeface="ＭＳ Ｐゴシック" pitchFamily="50" charset="-128"/>
            </a:endParaRPr>
          </a:p>
        </p:txBody>
      </p:sp>
      <p:sp>
        <p:nvSpPr>
          <p:cNvPr id="12295" name="日付プレースホルダ 3"/>
          <p:cNvSpPr txBox="1">
            <a:spLocks/>
          </p:cNvSpPr>
          <p:nvPr/>
        </p:nvSpPr>
        <p:spPr bwMode="gray">
          <a:xfrm>
            <a:off x="1403350" y="6453188"/>
            <a:ext cx="2133600" cy="268287"/>
          </a:xfrm>
          <a:prstGeom prst="rect">
            <a:avLst/>
          </a:prstGeom>
          <a:noFill/>
          <a:ln w="9525">
            <a:noFill/>
            <a:miter lim="800000"/>
            <a:headEnd/>
            <a:tailEnd/>
          </a:ln>
        </p:spPr>
        <p:txBody>
          <a:bodyPr/>
          <a:lstStyle/>
          <a:p>
            <a:r>
              <a:rPr lang="en-US" altLang="ja-JP" sz="1000">
                <a:cs typeface="Arial" pitchFamily="34" charset="0"/>
              </a:rPr>
              <a:t>2010/2/17</a:t>
            </a:r>
          </a:p>
        </p:txBody>
      </p:sp>
      <p:pic>
        <p:nvPicPr>
          <p:cNvPr id="12296" name="Picture 4" descr="図3"/>
          <p:cNvPicPr>
            <a:picLocks noChangeAspect="1" noChangeArrowheads="1"/>
          </p:cNvPicPr>
          <p:nvPr/>
        </p:nvPicPr>
        <p:blipFill>
          <a:blip r:embed="rId4"/>
          <a:srcRect r="7233"/>
          <a:stretch>
            <a:fillRect/>
          </a:stretch>
        </p:blipFill>
        <p:spPr bwMode="auto">
          <a:xfrm>
            <a:off x="1260475" y="4143375"/>
            <a:ext cx="2811463" cy="2071688"/>
          </a:xfrm>
          <a:prstGeom prst="rect">
            <a:avLst/>
          </a:prstGeom>
          <a:noFill/>
          <a:ln w="9525">
            <a:noFill/>
            <a:miter lim="800000"/>
            <a:headEnd/>
            <a:tailEnd/>
          </a:ln>
        </p:spPr>
      </p:pic>
      <p:pic>
        <p:nvPicPr>
          <p:cNvPr id="10" name="P1020550.avi">
            <a:hlinkClick r:id="" action="ppaction://media"/>
          </p:cNvPr>
          <p:cNvPicPr>
            <a:picLocks noRot="1" noChangeAspect="1"/>
          </p:cNvPicPr>
          <p:nvPr>
            <a:videoFile r:link="rId1"/>
          </p:nvPr>
        </p:nvPicPr>
        <p:blipFill>
          <a:blip r:embed="rId5"/>
          <a:srcRect/>
          <a:stretch>
            <a:fillRect/>
          </a:stretch>
        </p:blipFill>
        <p:spPr bwMode="auto">
          <a:xfrm>
            <a:off x="4429125" y="4143375"/>
            <a:ext cx="2687638" cy="2017713"/>
          </a:xfrm>
          <a:prstGeom prst="rect">
            <a:avLst/>
          </a:prstGeom>
          <a:noFill/>
          <a:ln w="9525">
            <a:noFill/>
            <a:miter lim="800000"/>
            <a:headEnd/>
            <a:tailEnd/>
          </a:ln>
        </p:spPr>
      </p:pic>
      <p:pic>
        <p:nvPicPr>
          <p:cNvPr id="12298" name="Picture 28" descr="GV_2"/>
          <p:cNvPicPr>
            <a:picLocks noChangeAspect="1" noChangeArrowheads="1"/>
          </p:cNvPicPr>
          <p:nvPr/>
        </p:nvPicPr>
        <p:blipFill>
          <a:blip r:embed="rId6"/>
          <a:srcRect l="32658" r="10023"/>
          <a:stretch>
            <a:fillRect/>
          </a:stretch>
        </p:blipFill>
        <p:spPr bwMode="auto">
          <a:xfrm>
            <a:off x="7429500" y="3214688"/>
            <a:ext cx="1285875" cy="2990850"/>
          </a:xfrm>
          <a:prstGeom prst="rect">
            <a:avLst/>
          </a:prstGeom>
          <a:noFill/>
          <a:ln w="9525">
            <a:noFill/>
            <a:miter lim="800000"/>
            <a:headEnd/>
            <a:tailEnd/>
          </a:ln>
        </p:spPr>
      </p:pic>
      <p:sp>
        <p:nvSpPr>
          <p:cNvPr id="12299" name="テキスト ボックス 10"/>
          <p:cNvSpPr txBox="1">
            <a:spLocks noChangeArrowheads="1"/>
          </p:cNvSpPr>
          <p:nvPr/>
        </p:nvSpPr>
        <p:spPr bwMode="auto">
          <a:xfrm>
            <a:off x="1785938" y="3844925"/>
            <a:ext cx="1549400" cy="307975"/>
          </a:xfrm>
          <a:prstGeom prst="rect">
            <a:avLst/>
          </a:prstGeom>
          <a:noFill/>
          <a:ln w="9525">
            <a:noFill/>
            <a:miter lim="800000"/>
            <a:headEnd/>
            <a:tailEnd/>
          </a:ln>
        </p:spPr>
        <p:txBody>
          <a:bodyPr wrap="none">
            <a:spAutoFit/>
          </a:bodyPr>
          <a:lstStyle/>
          <a:p>
            <a:r>
              <a:rPr lang="en-US" altLang="ja-JP" sz="1400">
                <a:solidFill>
                  <a:srgbClr val="008000"/>
                </a:solidFill>
              </a:rPr>
              <a:t>Bellows chamber</a:t>
            </a:r>
            <a:endParaRPr lang="ja-JP" altLang="en-US" sz="1400">
              <a:solidFill>
                <a:srgbClr val="008000"/>
              </a:solidFill>
            </a:endParaRPr>
          </a:p>
        </p:txBody>
      </p:sp>
      <p:sp>
        <p:nvSpPr>
          <p:cNvPr id="12300" name="テキスト ボックス 11"/>
          <p:cNvSpPr txBox="1">
            <a:spLocks noChangeArrowheads="1"/>
          </p:cNvSpPr>
          <p:nvPr/>
        </p:nvSpPr>
        <p:spPr bwMode="auto">
          <a:xfrm>
            <a:off x="4643438" y="3844925"/>
            <a:ext cx="1935162" cy="307975"/>
          </a:xfrm>
          <a:prstGeom prst="rect">
            <a:avLst/>
          </a:prstGeom>
          <a:noFill/>
          <a:ln w="9525">
            <a:noFill/>
            <a:miter lim="800000"/>
            <a:headEnd/>
            <a:tailEnd/>
          </a:ln>
        </p:spPr>
        <p:txBody>
          <a:bodyPr wrap="none">
            <a:spAutoFit/>
          </a:bodyPr>
          <a:lstStyle/>
          <a:p>
            <a:r>
              <a:rPr lang="en-US" altLang="ja-JP" sz="1400">
                <a:solidFill>
                  <a:srgbClr val="008000"/>
                </a:solidFill>
              </a:rPr>
              <a:t>RF-shield (gate valve)</a:t>
            </a:r>
            <a:endParaRPr lang="ja-JP" altLang="en-US" sz="1400">
              <a:solidFill>
                <a:srgbClr val="008000"/>
              </a:solidFill>
            </a:endParaRPr>
          </a:p>
        </p:txBody>
      </p:sp>
      <p:sp>
        <p:nvSpPr>
          <p:cNvPr id="12301" name="テキスト ボックス 11"/>
          <p:cNvSpPr txBox="1">
            <a:spLocks noChangeArrowheads="1"/>
          </p:cNvSpPr>
          <p:nvPr/>
        </p:nvSpPr>
        <p:spPr bwMode="auto">
          <a:xfrm>
            <a:off x="7531100" y="2928938"/>
            <a:ext cx="1041400" cy="307975"/>
          </a:xfrm>
          <a:prstGeom prst="rect">
            <a:avLst/>
          </a:prstGeom>
          <a:noFill/>
          <a:ln w="9525">
            <a:noFill/>
            <a:miter lim="800000"/>
            <a:headEnd/>
            <a:tailEnd/>
          </a:ln>
        </p:spPr>
        <p:txBody>
          <a:bodyPr wrap="none">
            <a:spAutoFit/>
          </a:bodyPr>
          <a:lstStyle/>
          <a:p>
            <a:r>
              <a:rPr lang="en-US" altLang="ja-JP" sz="1400">
                <a:solidFill>
                  <a:srgbClr val="008000"/>
                </a:solidFill>
              </a:rPr>
              <a:t>Gate valve</a:t>
            </a:r>
            <a:endParaRPr lang="ja-JP" altLang="en-US" sz="1400">
              <a:solidFill>
                <a:srgbClr val="008000"/>
              </a:solidFill>
            </a:endParaRPr>
          </a:p>
        </p:txBody>
      </p:sp>
      <p:sp>
        <p:nvSpPr>
          <p:cNvPr id="14" name="テキスト ボックス 13"/>
          <p:cNvSpPr txBox="1"/>
          <p:nvPr/>
        </p:nvSpPr>
        <p:spPr>
          <a:xfrm>
            <a:off x="7902057" y="0"/>
            <a:ext cx="1241943" cy="369332"/>
          </a:xfrm>
          <a:prstGeom prst="rect">
            <a:avLst/>
          </a:prstGeom>
          <a:solidFill>
            <a:srgbClr val="FFFF00"/>
          </a:solidFill>
          <a:ln>
            <a:solidFill>
              <a:schemeClr val="accent1"/>
            </a:solidFill>
          </a:ln>
        </p:spPr>
        <p:txBody>
          <a:bodyPr wrap="none" rtlCol="0">
            <a:spAutoFit/>
          </a:bodyPr>
          <a:lstStyle/>
          <a:p>
            <a:r>
              <a:rPr kumimoji="1" lang="en-US" altLang="ja-JP" dirty="0" smtClean="0">
                <a:solidFill>
                  <a:srgbClr val="002060"/>
                </a:solidFill>
              </a:rPr>
              <a:t>Y. </a:t>
            </a:r>
            <a:r>
              <a:rPr kumimoji="1" lang="en-US" altLang="ja-JP" dirty="0" err="1" smtClean="0">
                <a:solidFill>
                  <a:srgbClr val="002060"/>
                </a:solidFill>
              </a:rPr>
              <a:t>Suetsugu</a:t>
            </a:r>
            <a:endParaRPr kumimoji="1" lang="ja-JP" altLang="en-US" dirty="0">
              <a:solidFill>
                <a:srgbClr val="002060"/>
              </a:solidFill>
            </a:endParaRPr>
          </a:p>
        </p:txBody>
      </p:sp>
      <p:sp>
        <p:nvSpPr>
          <p:cNvPr id="15" name="スライド番号プレースホルダ 245"/>
          <p:cNvSpPr txBox="1">
            <a:spLocks/>
          </p:cNvSpPr>
          <p:nvPr/>
        </p:nvSpPr>
        <p:spPr bwMode="auto">
          <a:xfrm>
            <a:off x="0" y="0"/>
            <a:ext cx="541337" cy="365125"/>
          </a:xfrm>
          <a:prstGeom prst="rect">
            <a:avLst/>
          </a:prstGeom>
          <a:noFill/>
          <a:ln>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74059E-8910-4D14-90AB-2FE0A52340F1}" type="slidenum">
              <a:rPr kumimoji="1" lang="ja-JP" altLang="en-US" sz="1800" b="0" i="0" u="none" strike="noStrike" kern="1200" cap="none" spc="0" normalizeH="0" baseline="0" noProof="0" smtClean="0">
                <a:ln>
                  <a:noFill/>
                </a:ln>
                <a:solidFill>
                  <a:schemeClr val="tx1"/>
                </a:solidFill>
                <a:effectLst/>
                <a:uLnTx/>
                <a:uFillTx/>
                <a:latin typeface="Arial" pitchFamily="34" charset="0"/>
                <a:ea typeface="ＭＳ Ｐゴシック" pitchFamily="50" charset="-128"/>
                <a:cs typeface="Arial"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1" lang="ja-JP" altLang="en-US" sz="1800" b="0" i="0" u="none" strike="noStrike" kern="1200" cap="none" spc="0" normalizeH="0" baseline="0" noProof="0" dirty="0">
              <a:ln>
                <a:noFill/>
              </a:ln>
              <a:solidFill>
                <a:schemeClr val="tx1"/>
              </a:solidFill>
              <a:effectLst/>
              <a:uLnTx/>
              <a:uFillTx/>
              <a:latin typeface="Arial" pitchFamily="34" charset="0"/>
              <a:ea typeface="ＭＳ Ｐゴシック" pitchFamily="50" charset="-128"/>
              <a:cs typeface="Arial" pitchFamily="34"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p:cTn id="7" fill="hold" display="0">
                  <p:stCondLst>
                    <p:cond delay="indefinite"/>
                  </p:stCondLst>
                  <p:endCondLst>
                    <p:cond evt="onNext" delay="0">
                      <p:tgtEl>
                        <p:sldTgt/>
                      </p:tgtEl>
                    </p:cond>
                    <p:cond evt="onPrev" delay="0">
                      <p:tgtEl>
                        <p:sldTgt/>
                      </p:tgtEl>
                    </p:cond>
                  </p:endCondLst>
                </p:cTn>
                <p:tgtEl>
                  <p:spTgt spid="10"/>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a:xfrm>
            <a:off x="487362" y="327025"/>
            <a:ext cx="8275637" cy="614363"/>
          </a:xfrm>
        </p:spPr>
        <p:txBody>
          <a:bodyPr>
            <a:noAutofit/>
          </a:bodyPr>
          <a:lstStyle/>
          <a:p>
            <a:pPr marL="358775" indent="-358775" eaLnBrk="1" fontAlgn="auto" hangingPunct="1">
              <a:spcAft>
                <a:spcPts val="0"/>
              </a:spcAft>
              <a:defRPr/>
            </a:pPr>
            <a:r>
              <a:rPr lang="en-US" altLang="ja-JP" sz="3600" b="1" u="sng"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ＭＳ Ｐゴシック" pitchFamily="50" charset="-128"/>
              </a:rPr>
              <a:t>And more on suppressing photoelectrons</a:t>
            </a:r>
            <a:endParaRPr lang="ja-JP" altLang="ja-JP" sz="3600" b="1" u="sng"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ＭＳ Ｐゴシック" pitchFamily="50" charset="-128"/>
            </a:endParaRPr>
          </a:p>
        </p:txBody>
      </p:sp>
      <p:sp>
        <p:nvSpPr>
          <p:cNvPr id="39939" name="Rectangle 2"/>
          <p:cNvSpPr>
            <a:spLocks noGrp="1"/>
          </p:cNvSpPr>
          <p:nvPr>
            <p:ph idx="1"/>
          </p:nvPr>
        </p:nvSpPr>
        <p:spPr>
          <a:xfrm>
            <a:off x="160338" y="1295400"/>
            <a:ext cx="4146550" cy="1500188"/>
          </a:xfrm>
        </p:spPr>
        <p:txBody>
          <a:bodyPr/>
          <a:lstStyle/>
          <a:p>
            <a:pPr eaLnBrk="1" hangingPunct="1">
              <a:spcBef>
                <a:spcPct val="0"/>
              </a:spcBef>
              <a:buFont typeface="Arial" pitchFamily="34" charset="0"/>
              <a:buNone/>
            </a:pPr>
            <a:r>
              <a:rPr lang="en-US" altLang="ja-JP" sz="2000" i="1" smtClean="0">
                <a:solidFill>
                  <a:srgbClr val="800000"/>
                </a:solidFill>
                <a:ea typeface="ＭＳ Ｐゴシック" pitchFamily="50" charset="-128"/>
                <a:sym typeface="Wingdings" pitchFamily="2" charset="2"/>
              </a:rPr>
              <a:t>Clearing Electrode</a:t>
            </a:r>
          </a:p>
          <a:p>
            <a:pPr eaLnBrk="1" hangingPunct="1">
              <a:spcBef>
                <a:spcPct val="0"/>
              </a:spcBef>
              <a:buSzPct val="55000"/>
              <a:buFont typeface="Wingdings" pitchFamily="2" charset="2"/>
              <a:buChar char="l"/>
            </a:pPr>
            <a:r>
              <a:rPr lang="en-US" altLang="ja-JP" sz="2000" smtClean="0">
                <a:solidFill>
                  <a:srgbClr val="000000"/>
                </a:solidFill>
                <a:ea typeface="ＭＳ Ｐゴシック" pitchFamily="50" charset="-128"/>
                <a:sym typeface="Wingdings" pitchFamily="2" charset="2"/>
              </a:rPr>
              <a:t>Can be used inside magnet, where solenoid fields are ineffective.</a:t>
            </a:r>
            <a:endParaRPr lang="ja-JP" altLang="en-US" sz="2000" smtClean="0">
              <a:solidFill>
                <a:srgbClr val="000000"/>
              </a:solidFill>
              <a:ea typeface="ＭＳ Ｐゴシック" pitchFamily="50" charset="-128"/>
            </a:endParaRPr>
          </a:p>
        </p:txBody>
      </p:sp>
      <p:pic>
        <p:nvPicPr>
          <p:cNvPr id="39940" name="Picture 4" descr="D:\_WorkFolder_20080220\ClearingElectrode\Electrode.jpg"/>
          <p:cNvPicPr>
            <a:picLocks noChangeAspect="1" noChangeArrowheads="1"/>
          </p:cNvPicPr>
          <p:nvPr/>
        </p:nvPicPr>
        <p:blipFill>
          <a:blip r:embed="rId3">
            <a:lum bright="10000" contrast="10000"/>
          </a:blip>
          <a:srcRect b="16560"/>
          <a:stretch>
            <a:fillRect/>
          </a:stretch>
        </p:blipFill>
        <p:spPr bwMode="auto">
          <a:xfrm>
            <a:off x="487363" y="2979738"/>
            <a:ext cx="3819525" cy="2590800"/>
          </a:xfrm>
          <a:prstGeom prst="rect">
            <a:avLst/>
          </a:prstGeom>
          <a:noFill/>
          <a:ln w="9525">
            <a:noFill/>
            <a:miter lim="800000"/>
            <a:headEnd/>
            <a:tailEnd/>
          </a:ln>
        </p:spPr>
      </p:pic>
      <p:sp>
        <p:nvSpPr>
          <p:cNvPr id="39941" name="テキスト ボックス 12"/>
          <p:cNvSpPr txBox="1">
            <a:spLocks noChangeArrowheads="1"/>
          </p:cNvSpPr>
          <p:nvPr/>
        </p:nvSpPr>
        <p:spPr bwMode="auto">
          <a:xfrm>
            <a:off x="1357313" y="2611438"/>
            <a:ext cx="1893887" cy="368300"/>
          </a:xfrm>
          <a:prstGeom prst="rect">
            <a:avLst/>
          </a:prstGeom>
          <a:noFill/>
          <a:ln w="9525">
            <a:noFill/>
            <a:miter lim="800000"/>
            <a:headEnd/>
            <a:tailEnd/>
          </a:ln>
        </p:spPr>
        <p:txBody>
          <a:bodyPr wrap="none">
            <a:spAutoFit/>
          </a:bodyPr>
          <a:lstStyle/>
          <a:p>
            <a:r>
              <a:rPr lang="en-US" altLang="ja-JP">
                <a:latin typeface="Calibri" pitchFamily="34" charset="0"/>
                <a:ea typeface="HG丸ｺﾞｼｯｸM-PRO" pitchFamily="50" charset="-128"/>
              </a:rPr>
              <a:t>Clearing Electrode</a:t>
            </a:r>
            <a:endParaRPr lang="ja-JP" altLang="en-US">
              <a:latin typeface="Calibri" pitchFamily="34" charset="0"/>
              <a:ea typeface="HG丸ｺﾞｼｯｸM-PRO" pitchFamily="50" charset="-128"/>
            </a:endParaRPr>
          </a:p>
        </p:txBody>
      </p:sp>
      <p:sp>
        <p:nvSpPr>
          <p:cNvPr id="39942" name="正方形/長方形 35"/>
          <p:cNvSpPr>
            <a:spLocks noChangeArrowheads="1"/>
          </p:cNvSpPr>
          <p:nvPr/>
        </p:nvSpPr>
        <p:spPr bwMode="auto">
          <a:xfrm>
            <a:off x="8172450" y="6556375"/>
            <a:ext cx="971550" cy="276225"/>
          </a:xfrm>
          <a:prstGeom prst="rect">
            <a:avLst/>
          </a:prstGeom>
          <a:noFill/>
          <a:ln w="9525">
            <a:noFill/>
            <a:miter lim="800000"/>
            <a:headEnd/>
            <a:tailEnd/>
          </a:ln>
        </p:spPr>
        <p:txBody>
          <a:bodyPr wrap="none">
            <a:spAutoFit/>
          </a:bodyPr>
          <a:lstStyle/>
          <a:p>
            <a:r>
              <a:rPr lang="en-US" altLang="ja-JP" sz="1200">
                <a:solidFill>
                  <a:srgbClr val="7F7F7F"/>
                </a:solidFill>
                <a:latin typeface="Helvetica Neue" charset="0"/>
                <a:ea typeface="HG丸ｺﾞｼｯｸM-PRO" pitchFamily="50" charset="-128"/>
              </a:rPr>
              <a:t>Y.Suetsugu</a:t>
            </a:r>
            <a:endParaRPr lang="ja-JP" altLang="en-US" sz="1200">
              <a:solidFill>
                <a:srgbClr val="7F7F7F"/>
              </a:solidFill>
              <a:latin typeface="Helvetica Neue" charset="0"/>
              <a:ea typeface="HG丸ｺﾞｼｯｸM-PRO" pitchFamily="50" charset="-128"/>
            </a:endParaRPr>
          </a:p>
        </p:txBody>
      </p:sp>
      <p:pic>
        <p:nvPicPr>
          <p:cNvPr id="39943" name="図 5" descr="Groove.jpg"/>
          <p:cNvPicPr>
            <a:picLocks noChangeAspect="1"/>
          </p:cNvPicPr>
          <p:nvPr/>
        </p:nvPicPr>
        <p:blipFill>
          <a:blip r:embed="rId4"/>
          <a:srcRect r="9496"/>
          <a:stretch>
            <a:fillRect/>
          </a:stretch>
        </p:blipFill>
        <p:spPr bwMode="auto">
          <a:xfrm>
            <a:off x="5111750" y="2979738"/>
            <a:ext cx="3060700" cy="2535237"/>
          </a:xfrm>
          <a:prstGeom prst="rect">
            <a:avLst/>
          </a:prstGeom>
          <a:noFill/>
          <a:ln w="9525">
            <a:noFill/>
            <a:miter lim="800000"/>
            <a:headEnd/>
            <a:tailEnd/>
          </a:ln>
        </p:spPr>
      </p:pic>
      <p:sp>
        <p:nvSpPr>
          <p:cNvPr id="32" name="テキスト ボックス 6"/>
          <p:cNvSpPr txBox="1">
            <a:spLocks noChangeArrowheads="1"/>
          </p:cNvSpPr>
          <p:nvPr/>
        </p:nvSpPr>
        <p:spPr bwMode="auto">
          <a:xfrm flipH="1">
            <a:off x="4786313" y="2979738"/>
            <a:ext cx="1428750" cy="369887"/>
          </a:xfrm>
          <a:prstGeom prst="rect">
            <a:avLst/>
          </a:prstGeom>
          <a:solidFill>
            <a:schemeClr val="bg1">
              <a:lumMod val="95000"/>
            </a:schemeClr>
          </a:solidFill>
          <a:ln w="9525">
            <a:noFill/>
            <a:miter lim="800000"/>
            <a:headEnd/>
            <a:tailEnd/>
          </a:ln>
        </p:spPr>
        <p:txBody>
          <a:bodyPr>
            <a:spAutoFit/>
          </a:bodyPr>
          <a:lstStyle/>
          <a:p>
            <a:pPr>
              <a:defRPr/>
            </a:pPr>
            <a:r>
              <a:rPr lang="en-US" altLang="ja-JP" dirty="0">
                <a:latin typeface="Calibri" pitchFamily="34" charset="0"/>
                <a:ea typeface="HG丸ｺﾞｼｯｸM-PRO" pitchFamily="50" charset="-128"/>
              </a:rPr>
              <a:t>TiN~50 nm</a:t>
            </a:r>
            <a:endParaRPr lang="ja-JP" altLang="en-US" dirty="0">
              <a:latin typeface="Calibri" pitchFamily="34" charset="0"/>
              <a:ea typeface="HG丸ｺﾞｼｯｸM-PRO" pitchFamily="50" charset="-128"/>
            </a:endParaRPr>
          </a:p>
        </p:txBody>
      </p:sp>
      <p:sp>
        <p:nvSpPr>
          <p:cNvPr id="39945" name="テキスト ボックス 12"/>
          <p:cNvSpPr txBox="1">
            <a:spLocks noChangeArrowheads="1"/>
          </p:cNvSpPr>
          <p:nvPr/>
        </p:nvSpPr>
        <p:spPr bwMode="auto">
          <a:xfrm>
            <a:off x="5643563" y="2611438"/>
            <a:ext cx="1739900" cy="368300"/>
          </a:xfrm>
          <a:prstGeom prst="rect">
            <a:avLst/>
          </a:prstGeom>
          <a:noFill/>
          <a:ln w="9525">
            <a:noFill/>
            <a:miter lim="800000"/>
            <a:headEnd/>
            <a:tailEnd/>
          </a:ln>
        </p:spPr>
        <p:txBody>
          <a:bodyPr wrap="none">
            <a:spAutoFit/>
          </a:bodyPr>
          <a:lstStyle/>
          <a:p>
            <a:r>
              <a:rPr lang="en-US" altLang="ja-JP">
                <a:latin typeface="Calibri" pitchFamily="34" charset="0"/>
                <a:ea typeface="HG丸ｺﾞｼｯｸM-PRO" pitchFamily="50" charset="-128"/>
              </a:rPr>
              <a:t>Grooved Surface</a:t>
            </a:r>
            <a:endParaRPr lang="ja-JP" altLang="en-US">
              <a:latin typeface="Calibri" pitchFamily="34" charset="0"/>
              <a:ea typeface="HG丸ｺﾞｼｯｸM-PRO" pitchFamily="50" charset="-128"/>
            </a:endParaRPr>
          </a:p>
        </p:txBody>
      </p:sp>
      <p:sp>
        <p:nvSpPr>
          <p:cNvPr id="36" name="Rectangle 2"/>
          <p:cNvSpPr txBox="1">
            <a:spLocks/>
          </p:cNvSpPr>
          <p:nvPr/>
        </p:nvSpPr>
        <p:spPr bwMode="auto">
          <a:xfrm>
            <a:off x="4306888" y="1295400"/>
            <a:ext cx="4625975" cy="1130300"/>
          </a:xfrm>
          <a:prstGeom prst="rect">
            <a:avLst/>
          </a:prstGeom>
          <a:noFill/>
          <a:ln w="9525">
            <a:noFill/>
            <a:miter lim="800000"/>
            <a:headEnd/>
            <a:tailEnd/>
          </a:ln>
        </p:spPr>
        <p:txBody>
          <a:bodyPr/>
          <a:lstStyle/>
          <a:p>
            <a:pPr marL="342900" indent="-342900" defTabSz="914400">
              <a:buClr>
                <a:srgbClr val="826285"/>
              </a:buClr>
              <a:buSzPct val="60000"/>
              <a:buFont typeface="Arial" charset="0"/>
              <a:buNone/>
              <a:defRPr/>
            </a:pPr>
            <a:r>
              <a:rPr lang="en-US" altLang="ja-JP" sz="2000" i="1" kern="0" dirty="0">
                <a:solidFill>
                  <a:srgbClr val="800000"/>
                </a:solidFill>
                <a:latin typeface="+mn-lt"/>
                <a:sym typeface="Wingdings" pitchFamily="2" charset="2"/>
              </a:rPr>
              <a:t>Grooved Surface (M. </a:t>
            </a:r>
            <a:r>
              <a:rPr lang="en-US" altLang="ja-JP" sz="2000" i="1" kern="0" dirty="0" err="1">
                <a:solidFill>
                  <a:srgbClr val="800000"/>
                </a:solidFill>
                <a:latin typeface="+mn-lt"/>
                <a:sym typeface="Wingdings" pitchFamily="2" charset="2"/>
              </a:rPr>
              <a:t>Pivi</a:t>
            </a:r>
            <a:r>
              <a:rPr lang="en-US" altLang="ja-JP" sz="2000" i="1" kern="0" dirty="0">
                <a:solidFill>
                  <a:srgbClr val="800000"/>
                </a:solidFill>
                <a:latin typeface="+mn-lt"/>
                <a:sym typeface="Wingdings" pitchFamily="2" charset="2"/>
              </a:rPr>
              <a:t>, SLAC)</a:t>
            </a:r>
          </a:p>
          <a:p>
            <a:pPr marL="342900" indent="-342900" defTabSz="914400">
              <a:buClr>
                <a:srgbClr val="826285"/>
              </a:buClr>
              <a:buSzPct val="55000"/>
              <a:buFont typeface="Wingdings" pitchFamily="2" charset="2"/>
              <a:buChar char="l"/>
              <a:defRPr/>
            </a:pPr>
            <a:r>
              <a:rPr lang="en-US" altLang="ja-JP" sz="2000" kern="0" dirty="0">
                <a:solidFill>
                  <a:srgbClr val="000000"/>
                </a:solidFill>
                <a:latin typeface="+mn-lt"/>
                <a:sym typeface="Wingdings" pitchFamily="2" charset="2"/>
              </a:rPr>
              <a:t>Can also be used inside magnet.</a:t>
            </a:r>
          </a:p>
          <a:p>
            <a:pPr marL="342900" indent="-342900" defTabSz="914400">
              <a:buClr>
                <a:srgbClr val="826285"/>
              </a:buClr>
              <a:buSzPct val="55000"/>
              <a:buFont typeface="Wingdings" pitchFamily="2" charset="2"/>
              <a:buChar char="l"/>
              <a:defRPr/>
            </a:pPr>
            <a:r>
              <a:rPr lang="en-US" altLang="ja-JP" sz="2000" kern="0" dirty="0">
                <a:solidFill>
                  <a:srgbClr val="000000"/>
                </a:solidFill>
                <a:latin typeface="+mn-lt"/>
                <a:sym typeface="Wingdings" pitchFamily="2" charset="2"/>
              </a:rPr>
              <a:t>Mechanically traps photoelectrons.</a:t>
            </a:r>
            <a:endParaRPr lang="ja-JP" altLang="en-US" sz="2000" kern="0" dirty="0">
              <a:solidFill>
                <a:srgbClr val="000000"/>
              </a:solidFill>
              <a:latin typeface="+mn-lt"/>
            </a:endParaRPr>
          </a:p>
        </p:txBody>
      </p:sp>
      <p:sp>
        <p:nvSpPr>
          <p:cNvPr id="39947" name="テキスト ボックス 36"/>
          <p:cNvSpPr txBox="1">
            <a:spLocks noChangeArrowheads="1"/>
          </p:cNvSpPr>
          <p:nvPr/>
        </p:nvSpPr>
        <p:spPr bwMode="auto">
          <a:xfrm>
            <a:off x="714375" y="5570538"/>
            <a:ext cx="7072313" cy="1200150"/>
          </a:xfrm>
          <a:prstGeom prst="rect">
            <a:avLst/>
          </a:prstGeom>
          <a:noFill/>
          <a:ln w="9525">
            <a:noFill/>
            <a:miter lim="800000"/>
            <a:headEnd/>
            <a:tailEnd/>
          </a:ln>
        </p:spPr>
        <p:txBody>
          <a:bodyPr>
            <a:spAutoFit/>
          </a:bodyPr>
          <a:lstStyle/>
          <a:p>
            <a:r>
              <a:rPr lang="en-US" altLang="ja-JP"/>
              <a:t>Effectiveness of both designs in reducing electron clouds has been demonstrated at KEKB LER.</a:t>
            </a:r>
          </a:p>
          <a:p>
            <a:endParaRPr lang="en-US" altLang="ja-JP"/>
          </a:p>
          <a:p>
            <a:r>
              <a:rPr lang="en-US" altLang="ja-JP"/>
              <a:t>R&amp;D continuing in collaboration with Cornell (CesrTA) and SLAC.</a:t>
            </a:r>
            <a:endParaRPr lang="ja-JP" alt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タイトル 1"/>
          <p:cNvSpPr>
            <a:spLocks noGrp="1"/>
          </p:cNvSpPr>
          <p:nvPr>
            <p:ph type="title"/>
          </p:nvPr>
        </p:nvSpPr>
        <p:spPr>
          <a:xfrm>
            <a:off x="457200" y="133350"/>
            <a:ext cx="8229600" cy="1143000"/>
          </a:xfrm>
        </p:spPr>
        <p:txBody>
          <a:bodyPr/>
          <a:lstStyle/>
          <a:p>
            <a:pPr eaLnBrk="1" hangingPunct="1"/>
            <a:r>
              <a:rPr lang="en-US" altLang="ja-JP" dirty="0" smtClean="0"/>
              <a:t>Vibration Measurements</a:t>
            </a:r>
            <a:endParaRPr lang="ja-JP" altLang="en-US" dirty="0" smtClean="0"/>
          </a:p>
        </p:txBody>
      </p:sp>
      <p:grpSp>
        <p:nvGrpSpPr>
          <p:cNvPr id="2" name="Group 25"/>
          <p:cNvGrpSpPr>
            <a:grpSpLocks/>
          </p:cNvGrpSpPr>
          <p:nvPr/>
        </p:nvGrpSpPr>
        <p:grpSpPr bwMode="auto">
          <a:xfrm>
            <a:off x="312738" y="1095375"/>
            <a:ext cx="3200400" cy="4246563"/>
            <a:chOff x="3905" y="2083"/>
            <a:chExt cx="1624" cy="1801"/>
          </a:xfrm>
        </p:grpSpPr>
        <p:pic>
          <p:nvPicPr>
            <p:cNvPr id="24581" name="Picture 8" descr="Photo2 103"/>
            <p:cNvPicPr>
              <a:picLocks noChangeAspect="1" noChangeArrowheads="1"/>
            </p:cNvPicPr>
            <p:nvPr/>
          </p:nvPicPr>
          <p:blipFill>
            <a:blip r:embed="rId3"/>
            <a:srcRect/>
            <a:stretch>
              <a:fillRect/>
            </a:stretch>
          </p:blipFill>
          <p:spPr bwMode="auto">
            <a:xfrm>
              <a:off x="4195" y="2115"/>
              <a:ext cx="1304" cy="1769"/>
            </a:xfrm>
            <a:prstGeom prst="rect">
              <a:avLst/>
            </a:prstGeom>
            <a:noFill/>
            <a:ln w="9525">
              <a:noFill/>
              <a:miter lim="800000"/>
              <a:headEnd/>
              <a:tailEnd/>
            </a:ln>
          </p:spPr>
        </p:pic>
        <p:sp>
          <p:nvSpPr>
            <p:cNvPr id="24582" name="Text Box 11"/>
            <p:cNvSpPr txBox="1">
              <a:spLocks noChangeArrowheads="1"/>
            </p:cNvSpPr>
            <p:nvPr/>
          </p:nvSpPr>
          <p:spPr bwMode="auto">
            <a:xfrm>
              <a:off x="3905" y="2083"/>
              <a:ext cx="330" cy="104"/>
            </a:xfrm>
            <a:prstGeom prst="rect">
              <a:avLst/>
            </a:prstGeom>
            <a:solidFill>
              <a:srgbClr val="FFCCFF"/>
            </a:solidFill>
            <a:ln w="9525">
              <a:noFill/>
              <a:miter lim="800000"/>
              <a:headEnd/>
              <a:tailEnd/>
            </a:ln>
          </p:spPr>
          <p:txBody>
            <a:bodyPr lIns="0" tIns="0" rIns="0" bIns="0">
              <a:spAutoFit/>
            </a:bodyPr>
            <a:lstStyle/>
            <a:p>
              <a:r>
                <a:rPr lang="en-US" altLang="ja-JP" sz="1600">
                  <a:latin typeface="Calibri" pitchFamily="34" charset="0"/>
                </a:rPr>
                <a:t>QC1RE</a:t>
              </a:r>
              <a:endParaRPr lang="en-US" altLang="ja-JP" sz="1200">
                <a:latin typeface="Calibri" pitchFamily="34" charset="0"/>
              </a:endParaRPr>
            </a:p>
          </p:txBody>
        </p:sp>
        <p:sp>
          <p:nvSpPr>
            <p:cNvPr id="24583" name="Text Box 12"/>
            <p:cNvSpPr txBox="1">
              <a:spLocks noChangeArrowheads="1"/>
            </p:cNvSpPr>
            <p:nvPr/>
          </p:nvSpPr>
          <p:spPr bwMode="auto">
            <a:xfrm>
              <a:off x="3905" y="2265"/>
              <a:ext cx="472" cy="104"/>
            </a:xfrm>
            <a:prstGeom prst="rect">
              <a:avLst/>
            </a:prstGeom>
            <a:solidFill>
              <a:srgbClr val="FFCCFF"/>
            </a:solidFill>
            <a:ln w="9525">
              <a:noFill/>
              <a:miter lim="800000"/>
              <a:headEnd/>
              <a:tailEnd/>
            </a:ln>
          </p:spPr>
          <p:txBody>
            <a:bodyPr lIns="0" tIns="0" rIns="0" bIns="0">
              <a:spAutoFit/>
            </a:bodyPr>
            <a:lstStyle/>
            <a:p>
              <a:r>
                <a:rPr lang="en-US" altLang="ja-JP" sz="1600">
                  <a:latin typeface="Calibri" pitchFamily="34" charset="0"/>
                </a:rPr>
                <a:t>QCS-boat</a:t>
              </a:r>
            </a:p>
          </p:txBody>
        </p:sp>
        <p:sp>
          <p:nvSpPr>
            <p:cNvPr id="24584" name="Text Box 13"/>
            <p:cNvSpPr txBox="1">
              <a:spLocks noChangeArrowheads="1"/>
            </p:cNvSpPr>
            <p:nvPr/>
          </p:nvSpPr>
          <p:spPr bwMode="auto">
            <a:xfrm>
              <a:off x="4676" y="2355"/>
              <a:ext cx="694" cy="104"/>
            </a:xfrm>
            <a:prstGeom prst="rect">
              <a:avLst/>
            </a:prstGeom>
            <a:solidFill>
              <a:srgbClr val="FFCCFF"/>
            </a:solidFill>
            <a:ln w="9525">
              <a:noFill/>
              <a:miter lim="800000"/>
              <a:headEnd/>
              <a:tailEnd/>
            </a:ln>
          </p:spPr>
          <p:txBody>
            <a:bodyPr lIns="0" tIns="0" rIns="0" bIns="0">
              <a:spAutoFit/>
            </a:bodyPr>
            <a:lstStyle/>
            <a:p>
              <a:r>
                <a:rPr lang="en-US" altLang="ja-JP" sz="1600">
                  <a:latin typeface="Calibri" pitchFamily="34" charset="0"/>
                </a:rPr>
                <a:t>Movable table</a:t>
              </a:r>
            </a:p>
          </p:txBody>
        </p:sp>
        <p:sp>
          <p:nvSpPr>
            <p:cNvPr id="24585" name="Text Box 14"/>
            <p:cNvSpPr txBox="1">
              <a:spLocks noChangeArrowheads="1"/>
            </p:cNvSpPr>
            <p:nvPr/>
          </p:nvSpPr>
          <p:spPr bwMode="auto">
            <a:xfrm>
              <a:off x="4785" y="2568"/>
              <a:ext cx="715" cy="235"/>
            </a:xfrm>
            <a:prstGeom prst="rect">
              <a:avLst/>
            </a:prstGeom>
            <a:solidFill>
              <a:srgbClr val="FFCCFF"/>
            </a:solidFill>
            <a:ln w="9525">
              <a:noFill/>
              <a:miter lim="800000"/>
              <a:headEnd/>
              <a:tailEnd/>
            </a:ln>
          </p:spPr>
          <p:txBody>
            <a:bodyPr lIns="0" tIns="0" rIns="0" bIns="0">
              <a:spAutoFit/>
            </a:bodyPr>
            <a:lstStyle/>
            <a:p>
              <a:r>
                <a:rPr lang="en-US" altLang="ja-JP">
                  <a:latin typeface="Calibri" pitchFamily="34" charset="0"/>
                </a:rPr>
                <a:t>KEKB tunnel floor</a:t>
              </a:r>
            </a:p>
          </p:txBody>
        </p:sp>
        <p:sp>
          <p:nvSpPr>
            <p:cNvPr id="32778" name="Text Box 15"/>
            <p:cNvSpPr txBox="1">
              <a:spLocks noChangeArrowheads="1"/>
            </p:cNvSpPr>
            <p:nvPr/>
          </p:nvSpPr>
          <p:spPr bwMode="auto">
            <a:xfrm>
              <a:off x="4876" y="3022"/>
              <a:ext cx="653" cy="116"/>
            </a:xfrm>
            <a:prstGeom prst="rect">
              <a:avLst/>
            </a:prstGeom>
            <a:solidFill>
              <a:srgbClr val="FFCCFF"/>
            </a:solidFill>
            <a:ln w="9525">
              <a:noFill/>
              <a:miter lim="800000"/>
              <a:headEnd/>
              <a:tailEnd/>
            </a:ln>
          </p:spPr>
          <p:txBody>
            <a:bodyPr lIns="0" tIns="0" rIns="0" bIns="0">
              <a:spAutoFit/>
            </a:bodyPr>
            <a:lstStyle/>
            <a:p>
              <a:pPr>
                <a:defRPr/>
              </a:pPr>
              <a:r>
                <a:rPr lang="en-US" altLang="ja-JP">
                  <a:latin typeface="+mn-lt"/>
                  <a:ea typeface="ＭＳ Ｐゴシック" charset="-128"/>
                  <a:cs typeface="ＭＳ Ｐゴシック" charset="-128"/>
                </a:rPr>
                <a:t>Belle-stand</a:t>
              </a:r>
            </a:p>
          </p:txBody>
        </p:sp>
        <p:sp>
          <p:nvSpPr>
            <p:cNvPr id="32779" name="Text Box 16"/>
            <p:cNvSpPr txBox="1">
              <a:spLocks noChangeArrowheads="1"/>
            </p:cNvSpPr>
            <p:nvPr/>
          </p:nvSpPr>
          <p:spPr bwMode="auto">
            <a:xfrm>
              <a:off x="4967" y="3566"/>
              <a:ext cx="404" cy="116"/>
            </a:xfrm>
            <a:prstGeom prst="rect">
              <a:avLst/>
            </a:prstGeom>
            <a:solidFill>
              <a:srgbClr val="FFCCFF"/>
            </a:solidFill>
            <a:ln w="9525">
              <a:noFill/>
              <a:miter lim="800000"/>
              <a:headEnd/>
              <a:tailEnd/>
            </a:ln>
          </p:spPr>
          <p:txBody>
            <a:bodyPr lIns="0" tIns="0" rIns="0" bIns="0">
              <a:spAutoFit/>
            </a:bodyPr>
            <a:lstStyle/>
            <a:p>
              <a:pPr>
                <a:defRPr/>
              </a:pPr>
              <a:r>
                <a:rPr lang="en-US" altLang="ja-JP" dirty="0">
                  <a:latin typeface="+mn-lt"/>
                  <a:ea typeface="ＭＳ Ｐゴシック" charset="-128"/>
                  <a:cs typeface="ＭＳ Ｐゴシック" charset="-128"/>
                </a:rPr>
                <a:t>B4 floor</a:t>
              </a:r>
            </a:p>
          </p:txBody>
        </p:sp>
        <p:sp>
          <p:nvSpPr>
            <p:cNvPr id="24588" name="Line 17"/>
            <p:cNvSpPr>
              <a:spLocks noChangeShapeType="1"/>
            </p:cNvSpPr>
            <p:nvPr/>
          </p:nvSpPr>
          <p:spPr bwMode="auto">
            <a:xfrm flipH="1">
              <a:off x="4830" y="3657"/>
              <a:ext cx="137" cy="136"/>
            </a:xfrm>
            <a:prstGeom prst="line">
              <a:avLst/>
            </a:prstGeom>
            <a:noFill/>
            <a:ln w="38100">
              <a:solidFill>
                <a:srgbClr val="FFFF00"/>
              </a:solidFill>
              <a:round/>
              <a:headEnd/>
              <a:tailEnd type="triangle" w="med" len="med"/>
            </a:ln>
          </p:spPr>
          <p:txBody>
            <a:bodyPr/>
            <a:lstStyle/>
            <a:p>
              <a:endParaRPr lang="ja-JP" altLang="en-US"/>
            </a:p>
          </p:txBody>
        </p:sp>
        <p:sp>
          <p:nvSpPr>
            <p:cNvPr id="24589" name="Line 18"/>
            <p:cNvSpPr>
              <a:spLocks noChangeShapeType="1"/>
            </p:cNvSpPr>
            <p:nvPr/>
          </p:nvSpPr>
          <p:spPr bwMode="auto">
            <a:xfrm flipH="1">
              <a:off x="4876" y="3113"/>
              <a:ext cx="137" cy="90"/>
            </a:xfrm>
            <a:prstGeom prst="line">
              <a:avLst/>
            </a:prstGeom>
            <a:noFill/>
            <a:ln w="38100">
              <a:solidFill>
                <a:srgbClr val="FFFF00"/>
              </a:solidFill>
              <a:round/>
              <a:headEnd/>
              <a:tailEnd type="triangle" w="med" len="med"/>
            </a:ln>
          </p:spPr>
          <p:txBody>
            <a:bodyPr/>
            <a:lstStyle/>
            <a:p>
              <a:endParaRPr lang="ja-JP" altLang="en-US"/>
            </a:p>
          </p:txBody>
        </p:sp>
        <p:sp>
          <p:nvSpPr>
            <p:cNvPr id="24590" name="Line 19"/>
            <p:cNvSpPr>
              <a:spLocks noChangeShapeType="1"/>
            </p:cNvSpPr>
            <p:nvPr/>
          </p:nvSpPr>
          <p:spPr bwMode="auto">
            <a:xfrm flipH="1">
              <a:off x="4513" y="2659"/>
              <a:ext cx="273" cy="45"/>
            </a:xfrm>
            <a:prstGeom prst="line">
              <a:avLst/>
            </a:prstGeom>
            <a:noFill/>
            <a:ln w="38100">
              <a:solidFill>
                <a:srgbClr val="FFFF00"/>
              </a:solidFill>
              <a:round/>
              <a:headEnd/>
              <a:tailEnd type="triangle" w="med" len="med"/>
            </a:ln>
          </p:spPr>
          <p:txBody>
            <a:bodyPr/>
            <a:lstStyle/>
            <a:p>
              <a:endParaRPr lang="ja-JP" altLang="en-US"/>
            </a:p>
          </p:txBody>
        </p:sp>
        <p:sp>
          <p:nvSpPr>
            <p:cNvPr id="24591" name="Line 20"/>
            <p:cNvSpPr>
              <a:spLocks noChangeShapeType="1"/>
            </p:cNvSpPr>
            <p:nvPr/>
          </p:nvSpPr>
          <p:spPr bwMode="auto">
            <a:xfrm flipH="1">
              <a:off x="4286" y="2432"/>
              <a:ext cx="364" cy="227"/>
            </a:xfrm>
            <a:prstGeom prst="line">
              <a:avLst/>
            </a:prstGeom>
            <a:noFill/>
            <a:ln w="38100">
              <a:solidFill>
                <a:srgbClr val="FFFF00"/>
              </a:solidFill>
              <a:round/>
              <a:headEnd/>
              <a:tailEnd type="triangle" w="med" len="med"/>
            </a:ln>
          </p:spPr>
          <p:txBody>
            <a:bodyPr/>
            <a:lstStyle/>
            <a:p>
              <a:endParaRPr lang="ja-JP" altLang="en-US"/>
            </a:p>
          </p:txBody>
        </p:sp>
        <p:sp>
          <p:nvSpPr>
            <p:cNvPr id="24592" name="Line 21"/>
            <p:cNvSpPr>
              <a:spLocks noChangeShapeType="1"/>
            </p:cNvSpPr>
            <p:nvPr/>
          </p:nvSpPr>
          <p:spPr bwMode="auto">
            <a:xfrm>
              <a:off x="4195" y="2387"/>
              <a:ext cx="137" cy="91"/>
            </a:xfrm>
            <a:prstGeom prst="line">
              <a:avLst/>
            </a:prstGeom>
            <a:noFill/>
            <a:ln w="38100">
              <a:solidFill>
                <a:srgbClr val="FFFF00"/>
              </a:solidFill>
              <a:round/>
              <a:headEnd/>
              <a:tailEnd type="triangle" w="med" len="med"/>
            </a:ln>
          </p:spPr>
          <p:txBody>
            <a:bodyPr/>
            <a:lstStyle/>
            <a:p>
              <a:endParaRPr lang="ja-JP" altLang="en-US"/>
            </a:p>
          </p:txBody>
        </p:sp>
        <p:sp>
          <p:nvSpPr>
            <p:cNvPr id="24593" name="Line 22"/>
            <p:cNvSpPr>
              <a:spLocks noChangeShapeType="1"/>
            </p:cNvSpPr>
            <p:nvPr/>
          </p:nvSpPr>
          <p:spPr bwMode="auto">
            <a:xfrm>
              <a:off x="4240" y="2160"/>
              <a:ext cx="137" cy="91"/>
            </a:xfrm>
            <a:prstGeom prst="line">
              <a:avLst/>
            </a:prstGeom>
            <a:noFill/>
            <a:ln w="38100">
              <a:solidFill>
                <a:srgbClr val="FFFF00"/>
              </a:solidFill>
              <a:round/>
              <a:headEnd/>
              <a:tailEnd type="triangle" w="med" len="med"/>
            </a:ln>
          </p:spPr>
          <p:txBody>
            <a:bodyPr/>
            <a:lstStyle/>
            <a:p>
              <a:endParaRPr lang="ja-JP" altLang="en-US"/>
            </a:p>
          </p:txBody>
        </p:sp>
      </p:grpSp>
      <p:sp>
        <p:nvSpPr>
          <p:cNvPr id="24580" name="正方形/長方形 16"/>
          <p:cNvSpPr>
            <a:spLocks noChangeArrowheads="1"/>
          </p:cNvSpPr>
          <p:nvPr/>
        </p:nvSpPr>
        <p:spPr bwMode="auto">
          <a:xfrm>
            <a:off x="3500430" y="1000108"/>
            <a:ext cx="5402262" cy="2031325"/>
          </a:xfrm>
          <a:prstGeom prst="rect">
            <a:avLst/>
          </a:prstGeom>
          <a:noFill/>
          <a:ln w="9525">
            <a:noFill/>
            <a:miter lim="800000"/>
            <a:headEnd/>
            <a:tailEnd/>
          </a:ln>
        </p:spPr>
        <p:txBody>
          <a:bodyPr wrap="square">
            <a:spAutoFit/>
          </a:bodyPr>
          <a:lstStyle/>
          <a:p>
            <a:pPr>
              <a:buFont typeface="Arial" pitchFamily="34" charset="0"/>
              <a:buChar char="•"/>
            </a:pPr>
            <a:r>
              <a:rPr lang="en-US" altLang="ja-JP" dirty="0">
                <a:solidFill>
                  <a:srgbClr val="000000"/>
                </a:solidFill>
                <a:latin typeface="Calibri" pitchFamily="34" charset="0"/>
              </a:rPr>
              <a:t>KEKB tunnel at the IP vibrates </a:t>
            </a:r>
            <a:r>
              <a:rPr lang="en-US" altLang="ja-JP" dirty="0" smtClean="0">
                <a:solidFill>
                  <a:srgbClr val="000000"/>
                </a:solidFill>
                <a:latin typeface="Calibri" pitchFamily="34" charset="0"/>
              </a:rPr>
              <a:t>at</a:t>
            </a:r>
          </a:p>
          <a:p>
            <a:pPr lvl="1">
              <a:buFont typeface="Arial" pitchFamily="34" charset="0"/>
              <a:buChar char="•"/>
            </a:pPr>
            <a:r>
              <a:rPr lang="en-US" altLang="ja-JP" dirty="0" smtClean="0">
                <a:solidFill>
                  <a:srgbClr val="000000"/>
                </a:solidFill>
                <a:latin typeface="Calibri" pitchFamily="34" charset="0"/>
              </a:rPr>
              <a:t>~ </a:t>
            </a:r>
            <a:r>
              <a:rPr lang="en-US" altLang="ja-JP" dirty="0">
                <a:solidFill>
                  <a:srgbClr val="000000"/>
                </a:solidFill>
                <a:latin typeface="Calibri" pitchFamily="34" charset="0"/>
              </a:rPr>
              <a:t>0.3 Hz in the horizontal direction (micro-seismic</a:t>
            </a:r>
            <a:r>
              <a:rPr lang="en-US" altLang="ja-JP" dirty="0" smtClean="0">
                <a:solidFill>
                  <a:srgbClr val="000000"/>
                </a:solidFill>
                <a:latin typeface="Calibri" pitchFamily="34" charset="0"/>
              </a:rPr>
              <a:t>)</a:t>
            </a:r>
          </a:p>
          <a:p>
            <a:pPr lvl="1">
              <a:buFont typeface="Arial" pitchFamily="34" charset="0"/>
              <a:buChar char="•"/>
            </a:pPr>
            <a:r>
              <a:rPr lang="en-US" altLang="ja-JP" dirty="0" smtClean="0">
                <a:solidFill>
                  <a:srgbClr val="000000"/>
                </a:solidFill>
                <a:latin typeface="Calibri" pitchFamily="34" charset="0"/>
              </a:rPr>
              <a:t>~</a:t>
            </a:r>
            <a:r>
              <a:rPr lang="en-US" altLang="ja-JP" dirty="0">
                <a:solidFill>
                  <a:srgbClr val="000000"/>
                </a:solidFill>
                <a:latin typeface="Calibri" pitchFamily="34" charset="0"/>
              </a:rPr>
              <a:t>3 Hz in the vertical direction &amp; </a:t>
            </a:r>
            <a:r>
              <a:rPr lang="en-US" altLang="ja-JP" dirty="0" smtClean="0">
                <a:solidFill>
                  <a:srgbClr val="000000"/>
                </a:solidFill>
                <a:latin typeface="Calibri" pitchFamily="34" charset="0"/>
              </a:rPr>
              <a:t>horizontal direction </a:t>
            </a:r>
            <a:r>
              <a:rPr lang="en-US" altLang="ja-JP" dirty="0">
                <a:solidFill>
                  <a:srgbClr val="000000"/>
                </a:solidFill>
                <a:latin typeface="Calibri" pitchFamily="34" charset="0"/>
              </a:rPr>
              <a:t>(resonance of the “Kanto </a:t>
            </a:r>
            <a:r>
              <a:rPr lang="en-US" altLang="ja-JP" dirty="0" smtClean="0">
                <a:solidFill>
                  <a:srgbClr val="000000"/>
                </a:solidFill>
                <a:latin typeface="Calibri" pitchFamily="34" charset="0"/>
              </a:rPr>
              <a:t>loam” soil </a:t>
            </a:r>
            <a:r>
              <a:rPr lang="en-US" altLang="ja-JP" dirty="0">
                <a:solidFill>
                  <a:srgbClr val="000000"/>
                </a:solidFill>
                <a:latin typeface="Calibri" pitchFamily="34" charset="0"/>
              </a:rPr>
              <a:t>around </a:t>
            </a:r>
            <a:r>
              <a:rPr lang="en-US" altLang="ja-JP" dirty="0" smtClean="0">
                <a:solidFill>
                  <a:srgbClr val="000000"/>
                </a:solidFill>
                <a:latin typeface="Calibri" pitchFamily="34" charset="0"/>
              </a:rPr>
              <a:t>KEK)</a:t>
            </a:r>
          </a:p>
          <a:p>
            <a:pPr lvl="1">
              <a:buFont typeface="Arial" pitchFamily="34" charset="0"/>
              <a:buChar char="•"/>
            </a:pPr>
            <a:r>
              <a:rPr lang="en-US" altLang="ja-JP" dirty="0" smtClean="0">
                <a:solidFill>
                  <a:srgbClr val="000000"/>
                </a:solidFill>
                <a:latin typeface="Calibri" pitchFamily="34" charset="0"/>
              </a:rPr>
              <a:t>In </a:t>
            </a:r>
            <a:r>
              <a:rPr lang="en-US" altLang="ja-JP" dirty="0">
                <a:solidFill>
                  <a:srgbClr val="000000"/>
                </a:solidFill>
                <a:latin typeface="Calibri" pitchFamily="34" charset="0"/>
              </a:rPr>
              <a:t>addition, magnets,  QCS boat and the table vibrate at </a:t>
            </a:r>
            <a:r>
              <a:rPr lang="en-US" altLang="ja-JP" dirty="0">
                <a:solidFill>
                  <a:srgbClr val="000000"/>
                </a:solidFill>
                <a:latin typeface="Calibri" pitchFamily="34" charset="0"/>
                <a:sym typeface="Wingdings" pitchFamily="2" charset="2"/>
              </a:rPr>
              <a:t>~ 8Hz</a:t>
            </a:r>
            <a:r>
              <a:rPr lang="en-US" altLang="ja-JP" sz="1400" dirty="0">
                <a:solidFill>
                  <a:srgbClr val="000000"/>
                </a:solidFill>
                <a:sym typeface="Wingdings" pitchFamily="2" charset="2"/>
              </a:rPr>
              <a:t>.</a:t>
            </a:r>
            <a:endParaRPr lang="en-US" altLang="ja-JP" sz="1400" dirty="0">
              <a:solidFill>
                <a:srgbClr val="000000"/>
              </a:solidFill>
            </a:endParaRPr>
          </a:p>
        </p:txBody>
      </p:sp>
      <p:sp>
        <p:nvSpPr>
          <p:cNvPr id="18" name="正方形/長方形 8"/>
          <p:cNvSpPr>
            <a:spLocks noChangeArrowheads="1"/>
          </p:cNvSpPr>
          <p:nvPr/>
        </p:nvSpPr>
        <p:spPr bwMode="auto">
          <a:xfrm>
            <a:off x="428596" y="5286388"/>
            <a:ext cx="8229600" cy="1200150"/>
          </a:xfrm>
          <a:prstGeom prst="rect">
            <a:avLst/>
          </a:prstGeom>
          <a:noFill/>
          <a:ln w="9525">
            <a:noFill/>
            <a:miter lim="800000"/>
            <a:headEnd/>
            <a:tailEnd/>
          </a:ln>
        </p:spPr>
        <p:txBody>
          <a:bodyPr>
            <a:spAutoFit/>
          </a:bodyPr>
          <a:lstStyle/>
          <a:p>
            <a:pPr marL="457200" indent="-457200">
              <a:buClr>
                <a:srgbClr val="00FF80"/>
              </a:buClr>
              <a:buSzPct val="75000"/>
            </a:pPr>
            <a:r>
              <a:rPr lang="en-US" altLang="ja-JP" sz="2400" dirty="0">
                <a:latin typeface="Calibri" pitchFamily="34" charset="0"/>
              </a:rPr>
              <a:t>The vibration amplitude of the IR magnets are much smaller</a:t>
            </a:r>
          </a:p>
          <a:p>
            <a:pPr marL="457200" indent="-457200">
              <a:buClr>
                <a:srgbClr val="00FF80"/>
              </a:buClr>
              <a:buSzPct val="75000"/>
            </a:pPr>
            <a:r>
              <a:rPr lang="en-US" altLang="ja-JP" sz="2400" dirty="0">
                <a:latin typeface="Calibri" pitchFamily="34" charset="0"/>
              </a:rPr>
              <a:t>than the size of the colliding beams (~2</a:t>
            </a:r>
            <a:r>
              <a:rPr lang="en-US" altLang="ja-JP" sz="2400" dirty="0">
                <a:latin typeface="Symbol" pitchFamily="18" charset="2"/>
              </a:rPr>
              <a:t>m</a:t>
            </a:r>
            <a:r>
              <a:rPr lang="en-US" altLang="ja-JP" sz="2400" dirty="0">
                <a:latin typeface="Calibri" pitchFamily="34" charset="0"/>
              </a:rPr>
              <a:t>m vertically  &amp; ~100</a:t>
            </a:r>
            <a:r>
              <a:rPr lang="en-US" altLang="ja-JP" sz="2400" dirty="0">
                <a:latin typeface="Symbol" pitchFamily="18" charset="2"/>
              </a:rPr>
              <a:t>m</a:t>
            </a:r>
            <a:r>
              <a:rPr lang="en-US" altLang="ja-JP" sz="2400" dirty="0">
                <a:latin typeface="Calibri" pitchFamily="34" charset="0"/>
              </a:rPr>
              <a:t>m </a:t>
            </a:r>
          </a:p>
          <a:p>
            <a:pPr marL="457200" indent="-457200">
              <a:buClr>
                <a:srgbClr val="00FF80"/>
              </a:buClr>
              <a:buSzPct val="75000"/>
            </a:pPr>
            <a:r>
              <a:rPr lang="en-US" altLang="ja-JP" sz="2400" dirty="0">
                <a:latin typeface="Calibri" pitchFamily="34" charset="0"/>
              </a:rPr>
              <a:t>horizontally)  for KEKB but </a:t>
            </a:r>
            <a:r>
              <a:rPr lang="en-US" altLang="ja-JP" sz="2400" dirty="0">
                <a:solidFill>
                  <a:srgbClr val="FF0000"/>
                </a:solidFill>
                <a:latin typeface="Calibri" pitchFamily="34" charset="0"/>
              </a:rPr>
              <a:t>comparable</a:t>
            </a:r>
            <a:r>
              <a:rPr lang="en-US" altLang="ja-JP" sz="2400" dirty="0">
                <a:latin typeface="Calibri" pitchFamily="34" charset="0"/>
              </a:rPr>
              <a:t> for </a:t>
            </a:r>
            <a:r>
              <a:rPr lang="en-US" altLang="ja-JP" sz="2400" dirty="0" err="1">
                <a:latin typeface="Calibri" pitchFamily="34" charset="0"/>
              </a:rPr>
              <a:t>SuperKEKB</a:t>
            </a:r>
            <a:r>
              <a:rPr lang="en-US" altLang="ja-JP" sz="2400" dirty="0">
                <a:latin typeface="Calibri" pitchFamily="34" charset="0"/>
              </a:rPr>
              <a:t>.</a:t>
            </a:r>
            <a:endParaRPr lang="ja-JP" altLang="en-US" sz="2400" dirty="0">
              <a:latin typeface="Calibri" pitchFamily="34" charset="0"/>
            </a:endParaRPr>
          </a:p>
        </p:txBody>
      </p:sp>
      <p:sp>
        <p:nvSpPr>
          <p:cNvPr id="20" name="テキスト ボックス 19"/>
          <p:cNvSpPr txBox="1"/>
          <p:nvPr/>
        </p:nvSpPr>
        <p:spPr>
          <a:xfrm>
            <a:off x="7662504" y="0"/>
            <a:ext cx="1481496" cy="369332"/>
          </a:xfrm>
          <a:prstGeom prst="rect">
            <a:avLst/>
          </a:prstGeom>
          <a:solidFill>
            <a:srgbClr val="FFFF00"/>
          </a:solidFill>
          <a:ln>
            <a:solidFill>
              <a:schemeClr val="accent1"/>
            </a:solidFill>
          </a:ln>
        </p:spPr>
        <p:txBody>
          <a:bodyPr wrap="none" rtlCol="0">
            <a:spAutoFit/>
          </a:bodyPr>
          <a:lstStyle/>
          <a:p>
            <a:r>
              <a:rPr lang="en-US" altLang="ja-JP" dirty="0" smtClean="0">
                <a:solidFill>
                  <a:srgbClr val="002060"/>
                </a:solidFill>
              </a:rPr>
              <a:t>M. </a:t>
            </a:r>
            <a:r>
              <a:rPr lang="en-US" altLang="ja-JP" dirty="0" err="1" smtClean="0">
                <a:solidFill>
                  <a:srgbClr val="002060"/>
                </a:solidFill>
              </a:rPr>
              <a:t>Masuzawa</a:t>
            </a:r>
            <a:endParaRPr kumimoji="1" lang="ja-JP" altLang="en-US" dirty="0">
              <a:solidFill>
                <a:srgbClr val="002060"/>
              </a:solidFill>
            </a:endParaRPr>
          </a:p>
        </p:txBody>
      </p:sp>
      <p:sp>
        <p:nvSpPr>
          <p:cNvPr id="21" name="スライド番号プレースホルダ 245"/>
          <p:cNvSpPr txBox="1">
            <a:spLocks/>
          </p:cNvSpPr>
          <p:nvPr/>
        </p:nvSpPr>
        <p:spPr bwMode="auto">
          <a:xfrm>
            <a:off x="0" y="0"/>
            <a:ext cx="541337" cy="365125"/>
          </a:xfrm>
          <a:prstGeom prst="rect">
            <a:avLst/>
          </a:prstGeom>
          <a:noFill/>
          <a:ln>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74059E-8910-4D14-90AB-2FE0A52340F1}" type="slidenum">
              <a:rPr kumimoji="1" lang="ja-JP" altLang="en-US" sz="1800" b="0" i="0" u="none" strike="noStrike" kern="1200" cap="none" spc="0" normalizeH="0" baseline="0" noProof="0" smtClean="0">
                <a:ln>
                  <a:noFill/>
                </a:ln>
                <a:solidFill>
                  <a:schemeClr val="tx1"/>
                </a:solidFill>
                <a:effectLst/>
                <a:uLnTx/>
                <a:uFillTx/>
                <a:latin typeface="Arial" pitchFamily="34" charset="0"/>
                <a:ea typeface="ＭＳ Ｐゴシック" pitchFamily="50" charset="-128"/>
                <a:cs typeface="Arial"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1" lang="ja-JP" altLang="en-US" sz="1800" b="0" i="0" u="none" strike="noStrike" kern="1200" cap="none" spc="0" normalizeH="0" baseline="0" noProof="0" dirty="0">
              <a:ln>
                <a:noFill/>
              </a:ln>
              <a:solidFill>
                <a:schemeClr val="tx1"/>
              </a:solidFill>
              <a:effectLst/>
              <a:uLnTx/>
              <a:uFillTx/>
              <a:latin typeface="Arial" pitchFamily="34" charset="0"/>
              <a:ea typeface="ＭＳ Ｐゴシック" pitchFamily="50" charset="-128"/>
              <a:cs typeface="Arial" pitchFamily="34" charset="0"/>
            </a:endParaRPr>
          </a:p>
        </p:txBody>
      </p:sp>
      <p:pic>
        <p:nvPicPr>
          <p:cNvPr id="22" name="図 13"/>
          <p:cNvPicPr>
            <a:picLocks noChangeAspect="1"/>
          </p:cNvPicPr>
          <p:nvPr/>
        </p:nvPicPr>
        <p:blipFill>
          <a:blip r:embed="rId4"/>
          <a:srcRect/>
          <a:stretch>
            <a:fillRect/>
          </a:stretch>
        </p:blipFill>
        <p:spPr bwMode="auto">
          <a:xfrm>
            <a:off x="5786446" y="2714620"/>
            <a:ext cx="2928926" cy="265555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0514" name="Picture 2"/>
          <p:cNvPicPr>
            <a:picLocks noChangeAspect="1" noChangeArrowheads="1"/>
          </p:cNvPicPr>
          <p:nvPr/>
        </p:nvPicPr>
        <p:blipFill>
          <a:blip r:embed="rId2"/>
          <a:srcRect/>
          <a:stretch>
            <a:fillRect/>
          </a:stretch>
        </p:blipFill>
        <p:spPr bwMode="auto">
          <a:xfrm>
            <a:off x="752475" y="790575"/>
            <a:ext cx="7639050" cy="5276850"/>
          </a:xfrm>
          <a:prstGeom prst="rect">
            <a:avLst/>
          </a:prstGeom>
          <a:noFill/>
          <a:ln w="9525">
            <a:noFill/>
            <a:miter lim="800000"/>
            <a:headEnd/>
            <a:tailEnd/>
          </a:ln>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addbg01_preview"/>
          <p:cNvPicPr>
            <a:picLocks noChangeAspect="1" noChangeArrowheads="1"/>
          </p:cNvPicPr>
          <p:nvPr/>
        </p:nvPicPr>
        <p:blipFill>
          <a:blip r:embed="rId2" cstate="print"/>
          <a:srcRect/>
          <a:stretch>
            <a:fillRect/>
          </a:stretch>
        </p:blipFill>
        <p:spPr bwMode="auto">
          <a:xfrm>
            <a:off x="5753106" y="939803"/>
            <a:ext cx="2952750" cy="2946400"/>
          </a:xfrm>
          <a:prstGeom prst="rect">
            <a:avLst/>
          </a:prstGeom>
          <a:noFill/>
          <a:ln w="9525">
            <a:noFill/>
            <a:miter lim="800000"/>
            <a:headEnd/>
            <a:tailEnd/>
          </a:ln>
        </p:spPr>
      </p:pic>
      <p:sp>
        <p:nvSpPr>
          <p:cNvPr id="40963" name="Rectangle 3"/>
          <p:cNvSpPr>
            <a:spLocks noGrp="1" noChangeArrowheads="1"/>
          </p:cNvSpPr>
          <p:nvPr>
            <p:ph type="title"/>
          </p:nvPr>
        </p:nvSpPr>
        <p:spPr>
          <a:xfrm>
            <a:off x="1066801" y="76200"/>
            <a:ext cx="6434158" cy="685800"/>
          </a:xfrm>
        </p:spPr>
        <p:txBody>
          <a:bodyPr/>
          <a:lstStyle/>
          <a:p>
            <a:pPr eaLnBrk="1" hangingPunct="1"/>
            <a:r>
              <a:rPr lang="en-US" altLang="ja-JP" sz="2800" dirty="0" smtClean="0">
                <a:ea typeface="MS PGothic" pitchFamily="34" charset="-128"/>
              </a:rPr>
              <a:t>Requirements for the  B</a:t>
            </a:r>
            <a:r>
              <a:rPr lang="sl-SI" altLang="ja-JP" sz="2800" dirty="0" smtClean="0">
                <a:ea typeface="MS PGothic" pitchFamily="34" charset="-128"/>
              </a:rPr>
              <a:t>elle II</a:t>
            </a:r>
            <a:r>
              <a:rPr lang="en-US" altLang="ja-JP" sz="2800" dirty="0" smtClean="0">
                <a:ea typeface="MS PGothic" pitchFamily="34" charset="-128"/>
              </a:rPr>
              <a:t> detector</a:t>
            </a:r>
          </a:p>
        </p:txBody>
      </p:sp>
      <p:sp>
        <p:nvSpPr>
          <p:cNvPr id="14" name="Slide Number Placeholder 13"/>
          <p:cNvSpPr>
            <a:spLocks noGrp="1"/>
          </p:cNvSpPr>
          <p:nvPr>
            <p:ph type="sldNum" sz="quarter" idx="12"/>
          </p:nvPr>
        </p:nvSpPr>
        <p:spPr/>
        <p:txBody>
          <a:bodyPr/>
          <a:lstStyle/>
          <a:p>
            <a:pPr>
              <a:defRPr/>
            </a:pPr>
            <a:fld id="{BBC68DE6-A16F-473F-B7F9-0E72B4FE7B6E}" type="slidenum">
              <a:rPr lang="sl-SI" smtClean="0"/>
              <a:pPr>
                <a:defRPr/>
              </a:pPr>
              <a:t>45</a:t>
            </a:fld>
            <a:endParaRPr lang="sl-SI" dirty="0"/>
          </a:p>
        </p:txBody>
      </p:sp>
      <p:pic>
        <p:nvPicPr>
          <p:cNvPr id="40964" name="Picture 4" descr="addbg20_preview"/>
          <p:cNvPicPr>
            <a:picLocks noChangeAspect="1" noChangeArrowheads="1"/>
          </p:cNvPicPr>
          <p:nvPr/>
        </p:nvPicPr>
        <p:blipFill>
          <a:blip r:embed="rId3" cstate="print"/>
          <a:srcRect/>
          <a:stretch>
            <a:fillRect/>
          </a:stretch>
        </p:blipFill>
        <p:spPr bwMode="auto">
          <a:xfrm>
            <a:off x="5734050" y="3911600"/>
            <a:ext cx="2952750" cy="2946400"/>
          </a:xfrm>
          <a:prstGeom prst="rect">
            <a:avLst/>
          </a:prstGeom>
          <a:noFill/>
          <a:ln w="9525">
            <a:noFill/>
            <a:miter lim="800000"/>
            <a:headEnd/>
            <a:tailEnd/>
          </a:ln>
        </p:spPr>
      </p:pic>
      <p:sp>
        <p:nvSpPr>
          <p:cNvPr id="40965" name="Text Box 5"/>
          <p:cNvSpPr txBox="1">
            <a:spLocks noChangeArrowheads="1"/>
          </p:cNvSpPr>
          <p:nvPr/>
        </p:nvSpPr>
        <p:spPr bwMode="auto">
          <a:xfrm>
            <a:off x="857224" y="4540919"/>
            <a:ext cx="4286280" cy="674031"/>
          </a:xfrm>
          <a:prstGeom prst="rect">
            <a:avLst/>
          </a:prstGeom>
          <a:solidFill>
            <a:srgbClr val="CCCC00"/>
          </a:solidFill>
          <a:ln w="9525">
            <a:noFill/>
            <a:miter lim="800000"/>
            <a:headEnd/>
            <a:tailEnd/>
          </a:ln>
        </p:spPr>
        <p:txBody>
          <a:bodyPr wrap="square">
            <a:spAutoFit/>
          </a:bodyPr>
          <a:lstStyle/>
          <a:p>
            <a:pPr>
              <a:spcBef>
                <a:spcPct val="10000"/>
              </a:spcBef>
              <a:buFontTx/>
              <a:buChar char="-"/>
            </a:pPr>
            <a:r>
              <a:rPr kumimoji="1" lang="en-US" altLang="ja-JP" sz="1800" dirty="0">
                <a:latin typeface="Helvetica" pitchFamily="34" charset="0"/>
                <a:ea typeface="MS PGothic" pitchFamily="34" charset="-128"/>
              </a:rPr>
              <a:t> low </a:t>
            </a:r>
            <a:r>
              <a:rPr kumimoji="1" lang="en-US" altLang="ja-JP" sz="1800" i="1" dirty="0">
                <a:latin typeface="Helvetica" pitchFamily="34" charset="0"/>
                <a:ea typeface="MS PGothic" pitchFamily="34" charset="-128"/>
              </a:rPr>
              <a:t>p</a:t>
            </a:r>
            <a:r>
              <a:rPr kumimoji="1" lang="en-US" altLang="ja-JP" sz="1800" dirty="0">
                <a:latin typeface="Helvetica" pitchFamily="34" charset="0"/>
                <a:ea typeface="MS PGothic" pitchFamily="34" charset="-128"/>
              </a:rPr>
              <a:t> </a:t>
            </a:r>
            <a:r>
              <a:rPr kumimoji="1" lang="en-US" altLang="ja-JP" sz="1800" b="1" dirty="0">
                <a:ea typeface="MS PGothic" pitchFamily="34" charset="-128"/>
              </a:rPr>
              <a:t>m</a:t>
            </a:r>
            <a:r>
              <a:rPr kumimoji="1" lang="en-US" altLang="ja-JP" sz="1800" dirty="0">
                <a:latin typeface="Helvetica" pitchFamily="34" charset="0"/>
                <a:ea typeface="MS PGothic" pitchFamily="34" charset="-128"/>
              </a:rPr>
              <a:t> identification  </a:t>
            </a:r>
            <a:r>
              <a:rPr kumimoji="1" lang="en-US" altLang="ja-JP" sz="1800" dirty="0">
                <a:latin typeface="Wingdings 3" pitchFamily="18" charset="2"/>
                <a:ea typeface="MS PGothic" pitchFamily="34" charset="-128"/>
              </a:rPr>
              <a:t>f</a:t>
            </a:r>
            <a:r>
              <a:rPr kumimoji="1" lang="en-US" altLang="ja-JP" sz="1800" dirty="0">
                <a:latin typeface="Helvetica" pitchFamily="34" charset="0"/>
                <a:ea typeface="MS PGothic" pitchFamily="34" charset="-128"/>
              </a:rPr>
              <a:t> </a:t>
            </a:r>
            <a:r>
              <a:rPr kumimoji="1" lang="en-US" altLang="ja-JP" sz="1800" dirty="0" err="1">
                <a:latin typeface="Helvetica" pitchFamily="34" charset="0"/>
                <a:ea typeface="MS PGothic" pitchFamily="34" charset="-128"/>
              </a:rPr>
              <a:t>s</a:t>
            </a:r>
            <a:r>
              <a:rPr kumimoji="1" lang="en-US" altLang="ja-JP" sz="1800" b="1" dirty="0" err="1">
                <a:ea typeface="MS PGothic" pitchFamily="34" charset="-128"/>
              </a:rPr>
              <a:t>mm</a:t>
            </a:r>
            <a:r>
              <a:rPr kumimoji="1" lang="en-US" altLang="ja-JP" sz="1800" dirty="0">
                <a:latin typeface="Helvetica" pitchFamily="34" charset="0"/>
                <a:ea typeface="MS PGothic" pitchFamily="34" charset="-128"/>
              </a:rPr>
              <a:t> recon. eff.</a:t>
            </a:r>
          </a:p>
          <a:p>
            <a:pPr>
              <a:spcBef>
                <a:spcPct val="10000"/>
              </a:spcBef>
              <a:buFontTx/>
              <a:buChar char="-"/>
            </a:pPr>
            <a:r>
              <a:rPr kumimoji="1" lang="en-US" altLang="ja-JP" sz="1800" dirty="0">
                <a:latin typeface="Helvetica" pitchFamily="34" charset="0"/>
                <a:ea typeface="MS PGothic" pitchFamily="34" charset="-128"/>
              </a:rPr>
              <a:t> </a:t>
            </a:r>
            <a:r>
              <a:rPr kumimoji="1" lang="en-US" altLang="ja-JP" sz="1800" dirty="0" err="1">
                <a:latin typeface="Helvetica" pitchFamily="34" charset="0"/>
                <a:ea typeface="MS PGothic" pitchFamily="34" charset="-128"/>
              </a:rPr>
              <a:t>hermeticity</a:t>
            </a:r>
            <a:r>
              <a:rPr kumimoji="1" lang="en-US" altLang="ja-JP" sz="1800" dirty="0">
                <a:latin typeface="Helvetica" pitchFamily="34" charset="0"/>
                <a:ea typeface="MS PGothic" pitchFamily="34" charset="-128"/>
              </a:rPr>
              <a:t>  </a:t>
            </a:r>
            <a:r>
              <a:rPr kumimoji="1" lang="en-US" altLang="ja-JP" sz="1800" dirty="0">
                <a:latin typeface="Wingdings 3" pitchFamily="18" charset="2"/>
                <a:ea typeface="MS PGothic" pitchFamily="34" charset="-128"/>
              </a:rPr>
              <a:t>f</a:t>
            </a:r>
            <a:r>
              <a:rPr kumimoji="1" lang="en-US" altLang="ja-JP" sz="1800" dirty="0">
                <a:latin typeface="Helvetica" pitchFamily="34" charset="0"/>
                <a:ea typeface="MS PGothic" pitchFamily="34" charset="-128"/>
              </a:rPr>
              <a:t> </a:t>
            </a:r>
            <a:r>
              <a:rPr kumimoji="1" lang="en-US" altLang="ja-JP" sz="1800" b="1" dirty="0">
                <a:ea typeface="MS PGothic" pitchFamily="34" charset="-128"/>
              </a:rPr>
              <a:t>n</a:t>
            </a:r>
            <a:r>
              <a:rPr kumimoji="1" lang="en-US" altLang="ja-JP" sz="1800" dirty="0">
                <a:latin typeface="Helvetica" pitchFamily="34" charset="0"/>
                <a:ea typeface="MS PGothic" pitchFamily="34" charset="-128"/>
              </a:rPr>
              <a:t> “reconstruction”</a:t>
            </a:r>
          </a:p>
        </p:txBody>
      </p:sp>
      <p:sp>
        <p:nvSpPr>
          <p:cNvPr id="40966" name="Text Box 6"/>
          <p:cNvSpPr txBox="1">
            <a:spLocks noChangeArrowheads="1"/>
          </p:cNvSpPr>
          <p:nvPr/>
        </p:nvSpPr>
        <p:spPr bwMode="auto">
          <a:xfrm>
            <a:off x="811213" y="2078693"/>
            <a:ext cx="4760919" cy="951030"/>
          </a:xfrm>
          <a:prstGeom prst="rect">
            <a:avLst/>
          </a:prstGeom>
          <a:solidFill>
            <a:srgbClr val="CCCC00"/>
          </a:solidFill>
          <a:ln w="9525">
            <a:noFill/>
            <a:miter lim="800000"/>
            <a:headEnd/>
            <a:tailEnd/>
          </a:ln>
        </p:spPr>
        <p:txBody>
          <a:bodyPr wrap="square">
            <a:spAutoFit/>
          </a:bodyPr>
          <a:lstStyle/>
          <a:p>
            <a:pPr>
              <a:spcBef>
                <a:spcPct val="10000"/>
              </a:spcBef>
              <a:buFontTx/>
              <a:buChar char="-"/>
            </a:pPr>
            <a:r>
              <a:rPr kumimoji="1" lang="en-US" altLang="ja-JP" sz="1800" dirty="0">
                <a:latin typeface="Helvetica" pitchFamily="34" charset="0"/>
                <a:ea typeface="MS PGothic" pitchFamily="34" charset="-128"/>
              </a:rPr>
              <a:t> radiation damage and occupancy</a:t>
            </a:r>
          </a:p>
          <a:p>
            <a:pPr>
              <a:spcBef>
                <a:spcPct val="10000"/>
              </a:spcBef>
              <a:buFontTx/>
              <a:buChar char="-"/>
            </a:pPr>
            <a:r>
              <a:rPr kumimoji="1" lang="en-US" altLang="ja-JP" sz="1800" dirty="0">
                <a:latin typeface="Helvetica" pitchFamily="34" charset="0"/>
                <a:ea typeface="MS PGothic" pitchFamily="34" charset="-128"/>
              </a:rPr>
              <a:t> fake hits and pile-up noise in the </a:t>
            </a:r>
            <a:r>
              <a:rPr kumimoji="1" lang="en-US" altLang="ja-JP" sz="1800" dirty="0" smtClean="0">
                <a:latin typeface="Helvetica" pitchFamily="34" charset="0"/>
                <a:ea typeface="MS PGothic" pitchFamily="34" charset="-128"/>
              </a:rPr>
              <a:t>EM Calorimeter</a:t>
            </a:r>
            <a:endParaRPr kumimoji="1" lang="en-US" altLang="ja-JP" sz="1800" dirty="0">
              <a:latin typeface="Helvetica" pitchFamily="34" charset="0"/>
              <a:ea typeface="MS PGothic" pitchFamily="34" charset="-128"/>
            </a:endParaRPr>
          </a:p>
        </p:txBody>
      </p:sp>
      <p:sp>
        <p:nvSpPr>
          <p:cNvPr id="40967" name="Text Box 7"/>
          <p:cNvSpPr txBox="1">
            <a:spLocks noChangeArrowheads="1"/>
          </p:cNvSpPr>
          <p:nvPr/>
        </p:nvSpPr>
        <p:spPr bwMode="auto">
          <a:xfrm>
            <a:off x="857224" y="3469349"/>
            <a:ext cx="3960812" cy="646331"/>
          </a:xfrm>
          <a:prstGeom prst="rect">
            <a:avLst/>
          </a:prstGeom>
          <a:solidFill>
            <a:srgbClr val="CCCC00"/>
          </a:solidFill>
          <a:ln w="9525">
            <a:noFill/>
            <a:miter lim="800000"/>
            <a:headEnd/>
            <a:tailEnd/>
          </a:ln>
        </p:spPr>
        <p:txBody>
          <a:bodyPr>
            <a:spAutoFit/>
          </a:bodyPr>
          <a:lstStyle/>
          <a:p>
            <a:pPr>
              <a:spcBef>
                <a:spcPct val="50000"/>
              </a:spcBef>
            </a:pPr>
            <a:r>
              <a:rPr kumimoji="1" lang="en-US" altLang="ja-JP" sz="1800" dirty="0">
                <a:latin typeface="Helvetica" pitchFamily="34" charset="0"/>
                <a:ea typeface="MS PGothic" pitchFamily="34" charset="-128"/>
              </a:rPr>
              <a:t>- higher rate trigger, DAQ and computing</a:t>
            </a:r>
          </a:p>
        </p:txBody>
      </p:sp>
      <p:sp>
        <p:nvSpPr>
          <p:cNvPr id="40968" name="Text Box 8"/>
          <p:cNvSpPr txBox="1">
            <a:spLocks noChangeArrowheads="1"/>
          </p:cNvSpPr>
          <p:nvPr/>
        </p:nvSpPr>
        <p:spPr bwMode="auto">
          <a:xfrm>
            <a:off x="357158" y="1143000"/>
            <a:ext cx="4600940" cy="400110"/>
          </a:xfrm>
          <a:prstGeom prst="rect">
            <a:avLst/>
          </a:prstGeom>
          <a:noFill/>
          <a:ln w="9525">
            <a:noFill/>
            <a:miter lim="800000"/>
            <a:headEnd/>
            <a:tailEnd/>
          </a:ln>
        </p:spPr>
        <p:txBody>
          <a:bodyPr wrap="none">
            <a:spAutoFit/>
          </a:bodyPr>
          <a:lstStyle/>
          <a:p>
            <a:r>
              <a:rPr kumimoji="1" lang="en-US" altLang="ja-JP" sz="2000" b="1" dirty="0">
                <a:latin typeface="Arial" pitchFamily="34" charset="0"/>
                <a:ea typeface="MS PGothic" pitchFamily="34" charset="-128"/>
              </a:rPr>
              <a:t>Critical </a:t>
            </a:r>
            <a:r>
              <a:rPr kumimoji="1" lang="sl-SI" altLang="ja-JP" sz="2000" b="1" dirty="0">
                <a:latin typeface="Arial" pitchFamily="34" charset="0"/>
              </a:rPr>
              <a:t>i</a:t>
            </a:r>
            <a:r>
              <a:rPr kumimoji="1" lang="en-US" altLang="ja-JP" sz="2000" b="1" dirty="0" err="1">
                <a:latin typeface="Arial" pitchFamily="34" charset="0"/>
                <a:ea typeface="MS PGothic" pitchFamily="34" charset="-128"/>
              </a:rPr>
              <a:t>ssues</a:t>
            </a:r>
            <a:r>
              <a:rPr kumimoji="1" lang="en-US" altLang="ja-JP" sz="2000" b="1" dirty="0">
                <a:latin typeface="Arial" pitchFamily="34" charset="0"/>
                <a:ea typeface="MS PGothic" pitchFamily="34" charset="-128"/>
              </a:rPr>
              <a:t> at L= </a:t>
            </a:r>
            <a:r>
              <a:rPr kumimoji="1" lang="sl-SI" altLang="ja-JP" sz="2000" b="1" dirty="0">
                <a:latin typeface="Arial" pitchFamily="34" charset="0"/>
                <a:ea typeface="MS PGothic" pitchFamily="34" charset="-128"/>
              </a:rPr>
              <a:t>8</a:t>
            </a:r>
            <a:r>
              <a:rPr kumimoji="1" lang="en-US" altLang="ja-JP" sz="2000" b="1" dirty="0">
                <a:latin typeface="Arial" pitchFamily="34" charset="0"/>
                <a:ea typeface="MS PGothic" pitchFamily="34" charset="-128"/>
              </a:rPr>
              <a:t> x 10</a:t>
            </a:r>
            <a:r>
              <a:rPr kumimoji="1" lang="en-US" altLang="ja-JP" sz="2000" b="1" baseline="30000" dirty="0">
                <a:latin typeface="Arial" pitchFamily="34" charset="0"/>
                <a:ea typeface="MS PGothic" pitchFamily="34" charset="-128"/>
              </a:rPr>
              <a:t>35</a:t>
            </a:r>
            <a:r>
              <a:rPr kumimoji="1" lang="en-US" altLang="ja-JP" sz="2000" b="1" dirty="0">
                <a:latin typeface="Arial" pitchFamily="34" charset="0"/>
                <a:ea typeface="MS PGothic" pitchFamily="34" charset="-128"/>
              </a:rPr>
              <a:t>/cm</a:t>
            </a:r>
            <a:r>
              <a:rPr kumimoji="1" lang="en-US" altLang="ja-JP" sz="2000" b="1" baseline="30000" dirty="0">
                <a:latin typeface="Arial" pitchFamily="34" charset="0"/>
                <a:ea typeface="MS PGothic" pitchFamily="34" charset="-128"/>
              </a:rPr>
              <a:t>2</a:t>
            </a:r>
            <a:r>
              <a:rPr kumimoji="1" lang="en-US" altLang="ja-JP" sz="2000" b="1" dirty="0">
                <a:latin typeface="Arial" pitchFamily="34" charset="0"/>
                <a:ea typeface="MS PGothic" pitchFamily="34" charset="-128"/>
              </a:rPr>
              <a:t>/sec</a:t>
            </a:r>
          </a:p>
        </p:txBody>
      </p:sp>
      <p:sp>
        <p:nvSpPr>
          <p:cNvPr id="40969" name="Text Box 9"/>
          <p:cNvSpPr txBox="1">
            <a:spLocks noChangeArrowheads="1"/>
          </p:cNvSpPr>
          <p:nvPr/>
        </p:nvSpPr>
        <p:spPr bwMode="auto">
          <a:xfrm>
            <a:off x="460375" y="1667537"/>
            <a:ext cx="3535363" cy="2885405"/>
          </a:xfrm>
          <a:prstGeom prst="rect">
            <a:avLst/>
          </a:prstGeom>
          <a:noFill/>
          <a:ln w="9525">
            <a:noFill/>
            <a:miter lim="800000"/>
            <a:headEnd/>
            <a:tailEnd/>
          </a:ln>
        </p:spPr>
        <p:txBody>
          <a:bodyPr>
            <a:spAutoFit/>
          </a:bodyPr>
          <a:lstStyle/>
          <a:p>
            <a:pPr>
              <a:spcBef>
                <a:spcPct val="50000"/>
              </a:spcBef>
            </a:pPr>
            <a:r>
              <a:rPr kumimoji="1" lang="en-US" altLang="ja-JP" sz="1600" dirty="0">
                <a:latin typeface="Webdings" pitchFamily="18" charset="2"/>
                <a:ea typeface="MS PGothic" pitchFamily="34" charset="-128"/>
              </a:rPr>
              <a:t>4</a:t>
            </a:r>
            <a:r>
              <a:rPr kumimoji="1" lang="en-US" altLang="ja-JP" sz="1600" dirty="0">
                <a:latin typeface="Helvetica" pitchFamily="34" charset="0"/>
                <a:ea typeface="MS PGothic" pitchFamily="34" charset="-128"/>
              </a:rPr>
              <a:t> </a:t>
            </a:r>
            <a:r>
              <a:rPr kumimoji="1" lang="en-US" altLang="ja-JP" sz="1800" b="1" dirty="0">
                <a:solidFill>
                  <a:srgbClr val="FF0000"/>
                </a:solidFill>
                <a:latin typeface="Helvetica" pitchFamily="34" charset="0"/>
                <a:ea typeface="MS PGothic" pitchFamily="34" charset="-128"/>
              </a:rPr>
              <a:t>Higher background ( </a:t>
            </a:r>
            <a:r>
              <a:rPr kumimoji="1" lang="en-US" altLang="ja-JP" sz="1800" b="1" dirty="0">
                <a:solidFill>
                  <a:srgbClr val="FF0000"/>
                </a:solidFill>
                <a:latin typeface="Helvetica" pitchFamily="34" charset="0"/>
                <a:ea typeface="MS PGothic" pitchFamily="34" charset="-128"/>
                <a:sym typeface="Symbol" pitchFamily="18" charset="2"/>
              </a:rPr>
              <a:t></a:t>
            </a:r>
            <a:r>
              <a:rPr kumimoji="1" lang="sl-SI" altLang="ja-JP" sz="1800" b="1" dirty="0">
                <a:solidFill>
                  <a:srgbClr val="FF0000"/>
                </a:solidFill>
                <a:latin typeface="Helvetica" pitchFamily="34" charset="0"/>
                <a:ea typeface="MS PGothic" pitchFamily="34" charset="-128"/>
                <a:sym typeface="Symbol" pitchFamily="18" charset="2"/>
              </a:rPr>
              <a:t>10-</a:t>
            </a:r>
            <a:r>
              <a:rPr kumimoji="1" lang="en-US" altLang="ja-JP" sz="1800" b="1" dirty="0">
                <a:solidFill>
                  <a:srgbClr val="FF0000"/>
                </a:solidFill>
                <a:latin typeface="Helvetica" pitchFamily="34" charset="0"/>
                <a:ea typeface="MS PGothic" pitchFamily="34" charset="-128"/>
                <a:sym typeface="Symbol" pitchFamily="18" charset="2"/>
              </a:rPr>
              <a:t>20</a:t>
            </a:r>
            <a:r>
              <a:rPr kumimoji="1" lang="en-US" altLang="ja-JP" sz="1800" b="1" dirty="0" smtClean="0">
                <a:solidFill>
                  <a:srgbClr val="FF0000"/>
                </a:solidFill>
                <a:latin typeface="Helvetica" pitchFamily="34" charset="0"/>
                <a:ea typeface="MS PGothic" pitchFamily="34" charset="-128"/>
                <a:sym typeface="Symbol" pitchFamily="18" charset="2"/>
              </a:rPr>
              <a:t>)</a:t>
            </a:r>
          </a:p>
          <a:p>
            <a:pPr>
              <a:spcBef>
                <a:spcPct val="50000"/>
              </a:spcBef>
            </a:pPr>
            <a:r>
              <a:rPr kumimoji="1" lang="en-US" altLang="ja-JP" sz="1800" b="1" dirty="0" smtClean="0">
                <a:solidFill>
                  <a:srgbClr val="CC0000"/>
                </a:solidFill>
                <a:latin typeface="Helvetica" pitchFamily="34" charset="0"/>
                <a:ea typeface="MS PGothic" pitchFamily="34" charset="-128"/>
              </a:rPr>
              <a:t> </a:t>
            </a:r>
            <a:endParaRPr kumimoji="1" lang="en-US" altLang="ja-JP" sz="1800" b="1" dirty="0">
              <a:solidFill>
                <a:srgbClr val="CC0000"/>
              </a:solidFill>
              <a:latin typeface="Helvetica" pitchFamily="34" charset="0"/>
              <a:ea typeface="MS PGothic" pitchFamily="34" charset="-128"/>
            </a:endParaRPr>
          </a:p>
          <a:p>
            <a:pPr>
              <a:spcBef>
                <a:spcPct val="50000"/>
              </a:spcBef>
            </a:pPr>
            <a:endParaRPr kumimoji="1" lang="en-US" altLang="ja-JP" sz="1800" b="1" dirty="0">
              <a:solidFill>
                <a:srgbClr val="CC0000"/>
              </a:solidFill>
              <a:latin typeface="Helvetica" pitchFamily="34" charset="0"/>
              <a:ea typeface="MS PGothic" pitchFamily="34" charset="-128"/>
            </a:endParaRPr>
          </a:p>
          <a:p>
            <a:pPr>
              <a:spcBef>
                <a:spcPct val="50000"/>
              </a:spcBef>
            </a:pPr>
            <a:endParaRPr kumimoji="1" lang="en-US" altLang="ja-JP" sz="700" dirty="0">
              <a:latin typeface="Webdings" pitchFamily="18" charset="2"/>
              <a:ea typeface="MS PGothic" pitchFamily="34" charset="-128"/>
            </a:endParaRPr>
          </a:p>
          <a:p>
            <a:pPr>
              <a:spcBef>
                <a:spcPct val="50000"/>
              </a:spcBef>
            </a:pPr>
            <a:r>
              <a:rPr kumimoji="1" lang="en-US" altLang="ja-JP" sz="1800" dirty="0">
                <a:latin typeface="Webdings" pitchFamily="18" charset="2"/>
                <a:ea typeface="MS PGothic" pitchFamily="34" charset="-128"/>
              </a:rPr>
              <a:t>4</a:t>
            </a:r>
            <a:r>
              <a:rPr kumimoji="1" lang="en-US" altLang="ja-JP" sz="1800" dirty="0">
                <a:solidFill>
                  <a:srgbClr val="CC0000"/>
                </a:solidFill>
                <a:latin typeface="Helvetica" pitchFamily="34" charset="0"/>
                <a:ea typeface="MS PGothic" pitchFamily="34" charset="-128"/>
              </a:rPr>
              <a:t> </a:t>
            </a:r>
            <a:r>
              <a:rPr kumimoji="1" lang="en-US" altLang="ja-JP" sz="1800" b="1" dirty="0">
                <a:solidFill>
                  <a:srgbClr val="FF0000"/>
                </a:solidFill>
                <a:latin typeface="Helvetica" pitchFamily="34" charset="0"/>
                <a:ea typeface="MS PGothic" pitchFamily="34" charset="-128"/>
              </a:rPr>
              <a:t>Higher event rate ( </a:t>
            </a:r>
            <a:r>
              <a:rPr kumimoji="1" lang="en-US" altLang="ja-JP" sz="1800" b="1" dirty="0">
                <a:solidFill>
                  <a:srgbClr val="FF0000"/>
                </a:solidFill>
                <a:latin typeface="Helvetica" pitchFamily="34" charset="0"/>
                <a:ea typeface="MS PGothic" pitchFamily="34" charset="-128"/>
                <a:sym typeface="Symbol" pitchFamily="18" charset="2"/>
              </a:rPr>
              <a:t>10)</a:t>
            </a:r>
          </a:p>
          <a:p>
            <a:pPr>
              <a:spcBef>
                <a:spcPct val="50000"/>
              </a:spcBef>
            </a:pPr>
            <a:endParaRPr kumimoji="1" lang="en-US" altLang="ja-JP" sz="1000" b="1" dirty="0" smtClean="0">
              <a:latin typeface="Webdings" pitchFamily="18" charset="2"/>
              <a:ea typeface="MS PGothic" pitchFamily="34" charset="-128"/>
            </a:endParaRPr>
          </a:p>
          <a:p>
            <a:pPr>
              <a:spcBef>
                <a:spcPct val="50000"/>
              </a:spcBef>
            </a:pPr>
            <a:endParaRPr kumimoji="1" lang="en-US" altLang="ja-JP" sz="1000" b="1" dirty="0" smtClean="0">
              <a:latin typeface="Webdings" pitchFamily="18" charset="2"/>
              <a:ea typeface="MS PGothic" pitchFamily="34" charset="-128"/>
            </a:endParaRPr>
          </a:p>
          <a:p>
            <a:pPr>
              <a:spcBef>
                <a:spcPct val="50000"/>
              </a:spcBef>
            </a:pPr>
            <a:endParaRPr kumimoji="1" lang="en-US" altLang="ja-JP" sz="1000" b="1" dirty="0">
              <a:latin typeface="Webdings" pitchFamily="18" charset="2"/>
              <a:ea typeface="MS PGothic" pitchFamily="34" charset="-128"/>
            </a:endParaRPr>
          </a:p>
          <a:p>
            <a:pPr>
              <a:spcBef>
                <a:spcPct val="50000"/>
              </a:spcBef>
            </a:pPr>
            <a:r>
              <a:rPr kumimoji="1" lang="en-US" altLang="ja-JP" sz="1800" dirty="0">
                <a:latin typeface="Webdings" pitchFamily="18" charset="2"/>
                <a:ea typeface="MS PGothic" pitchFamily="34" charset="-128"/>
              </a:rPr>
              <a:t>4</a:t>
            </a:r>
            <a:r>
              <a:rPr kumimoji="1" lang="en-US" altLang="ja-JP" sz="1800" dirty="0">
                <a:latin typeface="Helvetica" pitchFamily="34" charset="0"/>
                <a:ea typeface="MS PGothic" pitchFamily="34" charset="-128"/>
              </a:rPr>
              <a:t> </a:t>
            </a:r>
            <a:r>
              <a:rPr kumimoji="1" lang="en-US" altLang="ja-JP" sz="1800" b="1" dirty="0" smtClean="0">
                <a:solidFill>
                  <a:srgbClr val="FF0000"/>
                </a:solidFill>
                <a:latin typeface="Helvetica" pitchFamily="34" charset="0"/>
                <a:ea typeface="MS PGothic" pitchFamily="34" charset="-128"/>
              </a:rPr>
              <a:t>Special features required</a:t>
            </a:r>
            <a:endParaRPr kumimoji="1" lang="en-US" altLang="ja-JP" sz="1800" b="1" dirty="0">
              <a:solidFill>
                <a:srgbClr val="FF0000"/>
              </a:solidFill>
              <a:latin typeface="Helvetica" pitchFamily="34" charset="0"/>
              <a:ea typeface="MS PGothic" pitchFamily="34" charset="-128"/>
            </a:endParaRPr>
          </a:p>
        </p:txBody>
      </p:sp>
      <p:sp>
        <p:nvSpPr>
          <p:cNvPr id="40970" name="AutoShape 10"/>
          <p:cNvSpPr>
            <a:spLocks noChangeArrowheads="1"/>
          </p:cNvSpPr>
          <p:nvPr/>
        </p:nvSpPr>
        <p:spPr bwMode="auto">
          <a:xfrm rot="8220238">
            <a:off x="8208963" y="3573463"/>
            <a:ext cx="790575" cy="6477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FF0000"/>
          </a:solidFill>
          <a:ln w="9525">
            <a:solidFill>
              <a:srgbClr val="FF0000"/>
            </a:solidFill>
            <a:miter lim="800000"/>
            <a:headEnd/>
            <a:tailEnd/>
          </a:ln>
        </p:spPr>
        <p:txBody>
          <a:bodyPr wrap="none" anchor="ctr"/>
          <a:lstStyle/>
          <a:p>
            <a:endParaRPr lang="en-US"/>
          </a:p>
        </p:txBody>
      </p:sp>
      <p:sp>
        <p:nvSpPr>
          <p:cNvPr id="13" name="TextBox 12"/>
          <p:cNvSpPr txBox="1"/>
          <p:nvPr/>
        </p:nvSpPr>
        <p:spPr bwMode="auto">
          <a:xfrm>
            <a:off x="928662" y="5753417"/>
            <a:ext cx="3986925" cy="461665"/>
          </a:xfrm>
          <a:prstGeom prst="rect">
            <a:avLst/>
          </a:prstGeom>
          <a:noFill/>
          <a:ln w="9525">
            <a:noFill/>
            <a:miter lim="800000"/>
            <a:headEnd/>
            <a:tailEnd/>
          </a:ln>
        </p:spPr>
        <p:txBody>
          <a:bodyPr wrap="none" rtlCol="0">
            <a:spAutoFit/>
          </a:bodyPr>
          <a:lstStyle/>
          <a:p>
            <a:r>
              <a:rPr lang="en-US" dirty="0" smtClean="0">
                <a:solidFill>
                  <a:schemeClr val="accent2"/>
                </a:solidFill>
                <a:latin typeface="Tahoma" pitchFamily="34" charset="0"/>
                <a:cs typeface="Tahoma" pitchFamily="34" charset="0"/>
              </a:rPr>
              <a:t>Result:  significant upgrade </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18"/>
          <p:cNvSpPr>
            <a:spLocks noGrp="1"/>
          </p:cNvSpPr>
          <p:nvPr>
            <p:ph type="sldNum" sz="quarter" idx="10"/>
          </p:nvPr>
        </p:nvSpPr>
        <p:spPr>
          <a:xfrm>
            <a:off x="7643833" y="6492875"/>
            <a:ext cx="1428729" cy="365125"/>
          </a:xfrm>
        </p:spPr>
        <p:txBody>
          <a:bodyPr/>
          <a:lstStyle/>
          <a:p>
            <a:pPr>
              <a:defRPr/>
            </a:pPr>
            <a:fld id="{A900AE0D-ACA8-8A46-9BDC-9A47C6CCCDB6}" type="slidenum">
              <a:rPr lang="en-US" smtClean="0"/>
              <a:pPr>
                <a:defRPr/>
              </a:pPr>
              <a:t>46</a:t>
            </a:fld>
            <a:endParaRPr lang="en-US"/>
          </a:p>
        </p:txBody>
      </p:sp>
      <p:sp>
        <p:nvSpPr>
          <p:cNvPr id="50178" name="Rectangle 2"/>
          <p:cNvSpPr>
            <a:spLocks noGrp="1" noChangeArrowheads="1"/>
          </p:cNvSpPr>
          <p:nvPr>
            <p:ph type="title" idx="4294967295"/>
          </p:nvPr>
        </p:nvSpPr>
        <p:spPr>
          <a:xfrm>
            <a:off x="304800" y="142875"/>
            <a:ext cx="8839200" cy="639763"/>
          </a:xfrm>
        </p:spPr>
        <p:txBody>
          <a:bodyPr>
            <a:normAutofit fontScale="90000"/>
          </a:bodyPr>
          <a:lstStyle/>
          <a:p>
            <a:pPr eaLnBrk="1" hangingPunct="1"/>
            <a:r>
              <a:rPr lang="en-US" altLang="ja-JP" sz="4000" i="1" dirty="0" smtClean="0">
                <a:latin typeface="Times New Roman" charset="0"/>
              </a:rPr>
              <a:t>Belle II detector upgrade</a:t>
            </a:r>
            <a:endParaRPr lang="en-US" altLang="ja-JP" sz="4000" dirty="0"/>
          </a:p>
        </p:txBody>
      </p:sp>
      <p:sp>
        <p:nvSpPr>
          <p:cNvPr id="50191" name="Text Box 15"/>
          <p:cNvSpPr txBox="1">
            <a:spLocks noChangeArrowheads="1"/>
          </p:cNvSpPr>
          <p:nvPr/>
        </p:nvSpPr>
        <p:spPr bwMode="auto">
          <a:xfrm>
            <a:off x="5724525" y="1762125"/>
            <a:ext cx="3419475" cy="230188"/>
          </a:xfrm>
          <a:prstGeom prst="rect">
            <a:avLst/>
          </a:prstGeom>
          <a:noFill/>
          <a:ln w="9525">
            <a:noFill/>
            <a:miter lim="800000"/>
            <a:headEnd/>
            <a:tailEnd/>
          </a:ln>
        </p:spPr>
        <p:txBody>
          <a:bodyPr>
            <a:prstTxWarp prst="textNoShape">
              <a:avLst/>
            </a:prstTxWarp>
            <a:spAutoFit/>
          </a:bodyPr>
          <a:lstStyle/>
          <a:p>
            <a:pPr>
              <a:lnSpc>
                <a:spcPct val="50000"/>
              </a:lnSpc>
              <a:spcBef>
                <a:spcPct val="50000"/>
              </a:spcBef>
            </a:pPr>
            <a:endParaRPr kumimoji="1" lang="ja-JP">
              <a:ea typeface="ＭＳ Ｐゴシック" charset="-128"/>
              <a:cs typeface="ＭＳ Ｐゴシック" charset="-128"/>
            </a:endParaRPr>
          </a:p>
        </p:txBody>
      </p:sp>
      <p:pic>
        <p:nvPicPr>
          <p:cNvPr id="44" name="Picture 43" descr="Belle2.png"/>
          <p:cNvPicPr>
            <a:picLocks noChangeAspect="1"/>
          </p:cNvPicPr>
          <p:nvPr/>
        </p:nvPicPr>
        <p:blipFill>
          <a:blip r:embed="rId2" cstate="print"/>
          <a:stretch>
            <a:fillRect/>
          </a:stretch>
        </p:blipFill>
        <p:spPr>
          <a:xfrm>
            <a:off x="428596" y="1428736"/>
            <a:ext cx="8137585" cy="5429264"/>
          </a:xfrm>
          <a:prstGeom prst="rect">
            <a:avLst/>
          </a:prstGeom>
        </p:spPr>
      </p:pic>
      <p:cxnSp>
        <p:nvCxnSpPr>
          <p:cNvPr id="45" name="Straight Connector 44"/>
          <p:cNvCxnSpPr/>
          <p:nvPr/>
        </p:nvCxnSpPr>
        <p:spPr>
          <a:xfrm rot="5400000" flipH="1" flipV="1">
            <a:off x="2280842" y="1233090"/>
            <a:ext cx="417576" cy="304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5400000" flipH="1" flipV="1">
            <a:off x="6507876" y="1431210"/>
            <a:ext cx="417576" cy="304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2500298" y="1244142"/>
            <a:ext cx="4214842" cy="256032"/>
          </a:xfrm>
          <a:prstGeom prst="line">
            <a:avLst/>
          </a:prstGeom>
          <a:ln>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4438826" y="888666"/>
            <a:ext cx="954107" cy="461665"/>
          </a:xfrm>
          <a:prstGeom prst="rect">
            <a:avLst/>
          </a:prstGeom>
          <a:noFill/>
        </p:spPr>
        <p:txBody>
          <a:bodyPr wrap="none" rtlCol="0">
            <a:spAutoFit/>
          </a:bodyPr>
          <a:lstStyle/>
          <a:p>
            <a:r>
              <a:rPr lang="sl-SI" dirty="0" smtClean="0">
                <a:latin typeface="Arial" pitchFamily="34" charset="0"/>
                <a:cs typeface="Arial" pitchFamily="34" charset="0"/>
              </a:rPr>
              <a:t>7.4 m</a:t>
            </a:r>
            <a:endParaRPr lang="sl-SI" dirty="0">
              <a:latin typeface="Arial" pitchFamily="34" charset="0"/>
              <a:cs typeface="Arial" pitchFamily="34" charset="0"/>
            </a:endParaRPr>
          </a:p>
        </p:txBody>
      </p:sp>
      <p:cxnSp>
        <p:nvCxnSpPr>
          <p:cNvPr id="50" name="Straight Arrow Connector 49"/>
          <p:cNvCxnSpPr>
            <a:stCxn id="56" idx="0"/>
          </p:cNvCxnSpPr>
          <p:nvPr/>
        </p:nvCxnSpPr>
        <p:spPr>
          <a:xfrm rot="16200000" flipV="1">
            <a:off x="5088942" y="2626306"/>
            <a:ext cx="1930778" cy="3393289"/>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56" idx="0"/>
          </p:cNvCxnSpPr>
          <p:nvPr/>
        </p:nvCxnSpPr>
        <p:spPr>
          <a:xfrm rot="16200000" flipV="1">
            <a:off x="5787727" y="3325092"/>
            <a:ext cx="796704" cy="3129792"/>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a:stCxn id="57" idx="1"/>
          </p:cNvCxnSpPr>
          <p:nvPr/>
        </p:nvCxnSpPr>
        <p:spPr>
          <a:xfrm rot="10800000" flipV="1">
            <a:off x="5707041" y="1487045"/>
            <a:ext cx="1276046" cy="14133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6480429" y="1799055"/>
            <a:ext cx="2663571" cy="272623"/>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6286512" y="6000768"/>
            <a:ext cx="2714644" cy="42862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flipV="1">
            <a:off x="6572266" y="4286255"/>
            <a:ext cx="4429155" cy="3"/>
          </a:xfrm>
          <a:prstGeom prst="line">
            <a:avLst/>
          </a:prstGeom>
          <a:ln>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6357950" y="5288340"/>
            <a:ext cx="2786050" cy="1569660"/>
          </a:xfrm>
          <a:prstGeom prst="rect">
            <a:avLst/>
          </a:prstGeom>
          <a:noFill/>
        </p:spPr>
        <p:txBody>
          <a:bodyPr wrap="square" rtlCol="0">
            <a:spAutoFit/>
          </a:bodyPr>
          <a:lstStyle/>
          <a:p>
            <a:r>
              <a:rPr lang="sl-SI" sz="1600" dirty="0" smtClean="0">
                <a:latin typeface="Arial" pitchFamily="34" charset="0"/>
                <a:cs typeface="Arial" pitchFamily="34" charset="0"/>
              </a:rPr>
              <a:t>Time-of-Flight, Aerogel</a:t>
            </a:r>
          </a:p>
          <a:p>
            <a:r>
              <a:rPr lang="sl-SI" sz="1600" dirty="0" smtClean="0">
                <a:latin typeface="Arial" pitchFamily="34" charset="0"/>
                <a:cs typeface="Arial" pitchFamily="34" charset="0"/>
              </a:rPr>
              <a:t>Cherenkov Counter →</a:t>
            </a:r>
          </a:p>
          <a:p>
            <a:r>
              <a:rPr lang="sl-SI" sz="1600" dirty="0" smtClean="0">
                <a:solidFill>
                  <a:srgbClr val="006600"/>
                </a:solidFill>
                <a:latin typeface="Arial" pitchFamily="34" charset="0"/>
                <a:cs typeface="Arial" pitchFamily="34" charset="0"/>
              </a:rPr>
              <a:t>Time-of-Propagation counter</a:t>
            </a:r>
          </a:p>
          <a:p>
            <a:r>
              <a:rPr lang="sl-SI" sz="1600" dirty="0" smtClean="0">
                <a:solidFill>
                  <a:srgbClr val="006600"/>
                </a:solidFill>
                <a:latin typeface="Arial" pitchFamily="34" charset="0"/>
                <a:cs typeface="Arial" pitchFamily="34" charset="0"/>
              </a:rPr>
              <a:t>(barrel),  </a:t>
            </a:r>
          </a:p>
          <a:p>
            <a:r>
              <a:rPr lang="sl-SI" sz="1600" dirty="0" smtClean="0">
                <a:solidFill>
                  <a:srgbClr val="006600"/>
                </a:solidFill>
                <a:latin typeface="Arial" pitchFamily="34" charset="0"/>
                <a:cs typeface="Arial" pitchFamily="34" charset="0"/>
              </a:rPr>
              <a:t>prox. focusing Aerogel RICH</a:t>
            </a:r>
          </a:p>
          <a:p>
            <a:r>
              <a:rPr lang="sl-SI" sz="1600" dirty="0" smtClean="0">
                <a:solidFill>
                  <a:srgbClr val="006600"/>
                </a:solidFill>
                <a:latin typeface="Arial" pitchFamily="34" charset="0"/>
                <a:cs typeface="Arial" pitchFamily="34" charset="0"/>
              </a:rPr>
              <a:t>(forward)</a:t>
            </a:r>
            <a:endParaRPr lang="sl-SI" sz="1600" dirty="0">
              <a:solidFill>
                <a:srgbClr val="006600"/>
              </a:solidFill>
              <a:latin typeface="Arial" pitchFamily="34" charset="0"/>
              <a:cs typeface="Arial" pitchFamily="34" charset="0"/>
            </a:endParaRPr>
          </a:p>
        </p:txBody>
      </p:sp>
      <p:sp>
        <p:nvSpPr>
          <p:cNvPr id="57" name="TextBox 56"/>
          <p:cNvSpPr txBox="1"/>
          <p:nvPr/>
        </p:nvSpPr>
        <p:spPr>
          <a:xfrm>
            <a:off x="6983087" y="1071546"/>
            <a:ext cx="2160913" cy="830997"/>
          </a:xfrm>
          <a:prstGeom prst="rect">
            <a:avLst/>
          </a:prstGeom>
          <a:noFill/>
        </p:spPr>
        <p:txBody>
          <a:bodyPr wrap="none" rtlCol="0">
            <a:spAutoFit/>
          </a:bodyPr>
          <a:lstStyle/>
          <a:p>
            <a:r>
              <a:rPr lang="sl-SI" sz="1600" dirty="0" smtClean="0">
                <a:latin typeface="Arial" pitchFamily="34" charset="0"/>
              </a:rPr>
              <a:t>RPC m &amp; K</a:t>
            </a:r>
            <a:r>
              <a:rPr lang="sl-SI" sz="1600" baseline="-25000" dirty="0" smtClean="0">
                <a:latin typeface="Arial" pitchFamily="34" charset="0"/>
              </a:rPr>
              <a:t>L</a:t>
            </a:r>
            <a:r>
              <a:rPr lang="sl-SI" sz="1600" dirty="0" smtClean="0">
                <a:latin typeface="Arial" pitchFamily="34" charset="0"/>
              </a:rPr>
              <a:t> counter: </a:t>
            </a:r>
          </a:p>
          <a:p>
            <a:r>
              <a:rPr lang="sl-SI" sz="1600" dirty="0" smtClean="0">
                <a:solidFill>
                  <a:srgbClr val="006600"/>
                </a:solidFill>
                <a:latin typeface="Arial" pitchFamily="34" charset="0"/>
              </a:rPr>
              <a:t>scintillator + Si-PM </a:t>
            </a:r>
          </a:p>
          <a:p>
            <a:r>
              <a:rPr lang="sl-SI" sz="1600" dirty="0" smtClean="0">
                <a:solidFill>
                  <a:srgbClr val="006600"/>
                </a:solidFill>
                <a:latin typeface="Arial" pitchFamily="34" charset="0"/>
              </a:rPr>
              <a:t>for end-caps</a:t>
            </a:r>
            <a:endParaRPr lang="sl-SI" sz="1600" dirty="0">
              <a:solidFill>
                <a:srgbClr val="006600"/>
              </a:solidFill>
              <a:latin typeface="Arial" pitchFamily="34" charset="0"/>
            </a:endParaRPr>
          </a:p>
        </p:txBody>
      </p:sp>
      <p:sp>
        <p:nvSpPr>
          <p:cNvPr id="73" name="Rectangle 72"/>
          <p:cNvSpPr/>
          <p:nvPr/>
        </p:nvSpPr>
        <p:spPr>
          <a:xfrm>
            <a:off x="8215338" y="3643314"/>
            <a:ext cx="902811" cy="461665"/>
          </a:xfrm>
          <a:prstGeom prst="rect">
            <a:avLst/>
          </a:prstGeom>
        </p:spPr>
        <p:style>
          <a:lnRef idx="2">
            <a:schemeClr val="accent3"/>
          </a:lnRef>
          <a:fillRef idx="1">
            <a:schemeClr val="lt1"/>
          </a:fillRef>
          <a:effectRef idx="0">
            <a:schemeClr val="accent3"/>
          </a:effectRef>
          <a:fontRef idx="minor">
            <a:schemeClr val="dk1"/>
          </a:fontRef>
        </p:style>
        <p:txBody>
          <a:bodyPr wrap="none">
            <a:spAutoFit/>
          </a:bodyPr>
          <a:lstStyle/>
          <a:p>
            <a:r>
              <a:rPr lang="sl-SI" dirty="0" smtClean="0"/>
              <a:t>5.0 </a:t>
            </a:r>
            <a:r>
              <a:rPr lang="sl-SI" dirty="0" smtClean="0">
                <a:latin typeface="Arial" pitchFamily="34" charset="0"/>
                <a:cs typeface="Arial" pitchFamily="34" charset="0"/>
              </a:rPr>
              <a:t>m</a:t>
            </a:r>
            <a:endParaRPr lang="sl-SI" dirty="0">
              <a:latin typeface="Arial" pitchFamily="34" charset="0"/>
              <a:cs typeface="Arial" pitchFamily="34" charset="0"/>
            </a:endParaRPr>
          </a:p>
        </p:txBody>
      </p:sp>
      <p:sp>
        <p:nvSpPr>
          <p:cNvPr id="75" name="TextBox 74"/>
          <p:cNvSpPr txBox="1"/>
          <p:nvPr/>
        </p:nvSpPr>
        <p:spPr>
          <a:xfrm>
            <a:off x="0" y="994460"/>
            <a:ext cx="2353529" cy="1077218"/>
          </a:xfrm>
          <a:prstGeom prst="rect">
            <a:avLst/>
          </a:prstGeom>
          <a:noFill/>
        </p:spPr>
        <p:txBody>
          <a:bodyPr wrap="none" rtlCol="0">
            <a:spAutoFit/>
          </a:bodyPr>
          <a:lstStyle/>
          <a:p>
            <a:r>
              <a:rPr lang="sl-SI" sz="1600" dirty="0" smtClean="0">
                <a:latin typeface="Arial" pitchFamily="34" charset="0"/>
                <a:cs typeface="Arial" pitchFamily="34" charset="0"/>
              </a:rPr>
              <a:t>CsI(Tl) EM calorimeter: </a:t>
            </a:r>
          </a:p>
          <a:p>
            <a:r>
              <a:rPr lang="sl-SI" sz="1600" dirty="0" smtClean="0">
                <a:solidFill>
                  <a:srgbClr val="006600"/>
                </a:solidFill>
                <a:latin typeface="Arial" pitchFamily="34" charset="0"/>
                <a:cs typeface="Arial" pitchFamily="34" charset="0"/>
              </a:rPr>
              <a:t>waveform sampling </a:t>
            </a:r>
          </a:p>
          <a:p>
            <a:r>
              <a:rPr lang="sl-SI" sz="1600" dirty="0" smtClean="0">
                <a:solidFill>
                  <a:srgbClr val="006600"/>
                </a:solidFill>
                <a:latin typeface="Arial" pitchFamily="34" charset="0"/>
                <a:cs typeface="Arial" pitchFamily="34" charset="0"/>
              </a:rPr>
              <a:t>electronics, pure CsI </a:t>
            </a:r>
          </a:p>
          <a:p>
            <a:r>
              <a:rPr lang="sl-SI" sz="1600" dirty="0" smtClean="0">
                <a:solidFill>
                  <a:srgbClr val="006600"/>
                </a:solidFill>
                <a:latin typeface="Arial" pitchFamily="34" charset="0"/>
                <a:cs typeface="Arial" pitchFamily="34" charset="0"/>
              </a:rPr>
              <a:t>for end-caps</a:t>
            </a:r>
            <a:endParaRPr lang="sl-SI" sz="1600" dirty="0">
              <a:solidFill>
                <a:srgbClr val="006600"/>
              </a:solidFill>
              <a:latin typeface="Arial" pitchFamily="34" charset="0"/>
              <a:cs typeface="Arial" pitchFamily="34" charset="0"/>
            </a:endParaRPr>
          </a:p>
        </p:txBody>
      </p:sp>
      <p:cxnSp>
        <p:nvCxnSpPr>
          <p:cNvPr id="76" name="Straight Arrow Connector 75"/>
          <p:cNvCxnSpPr>
            <a:stCxn id="75" idx="2"/>
          </p:cNvCxnSpPr>
          <p:nvPr/>
        </p:nvCxnSpPr>
        <p:spPr>
          <a:xfrm rot="16200000" flipH="1">
            <a:off x="2017126" y="1231316"/>
            <a:ext cx="1071572" cy="2752295"/>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7" name="TextBox 76"/>
          <p:cNvSpPr txBox="1"/>
          <p:nvPr/>
        </p:nvSpPr>
        <p:spPr>
          <a:xfrm>
            <a:off x="0" y="3286124"/>
            <a:ext cx="2497800" cy="1077218"/>
          </a:xfrm>
          <a:prstGeom prst="rect">
            <a:avLst/>
          </a:prstGeom>
          <a:noFill/>
        </p:spPr>
        <p:txBody>
          <a:bodyPr wrap="none" rtlCol="0">
            <a:spAutoFit/>
          </a:bodyPr>
          <a:lstStyle/>
          <a:p>
            <a:r>
              <a:rPr lang="sl-SI" sz="1600" dirty="0" smtClean="0">
                <a:latin typeface="Arial" pitchFamily="34" charset="0"/>
                <a:cs typeface="Arial" pitchFamily="34" charset="0"/>
              </a:rPr>
              <a:t>4 layers DS Si Vertex </a:t>
            </a:r>
          </a:p>
          <a:p>
            <a:r>
              <a:rPr lang="sl-SI" sz="1600" dirty="0" smtClean="0">
                <a:latin typeface="Arial" pitchFamily="34" charset="0"/>
                <a:cs typeface="Arial" pitchFamily="34" charset="0"/>
              </a:rPr>
              <a:t>Detector → </a:t>
            </a:r>
          </a:p>
          <a:p>
            <a:r>
              <a:rPr lang="sl-SI" sz="1600" dirty="0" smtClean="0">
                <a:solidFill>
                  <a:srgbClr val="006600"/>
                </a:solidFill>
                <a:latin typeface="Arial" pitchFamily="34" charset="0"/>
                <a:cs typeface="Arial" pitchFamily="34" charset="0"/>
              </a:rPr>
              <a:t>2 layers PXD (DEPFET), </a:t>
            </a:r>
          </a:p>
          <a:p>
            <a:r>
              <a:rPr lang="sl-SI" sz="1600" dirty="0" smtClean="0">
                <a:solidFill>
                  <a:srgbClr val="006600"/>
                </a:solidFill>
                <a:latin typeface="Arial" pitchFamily="34" charset="0"/>
                <a:cs typeface="Arial" pitchFamily="34" charset="0"/>
              </a:rPr>
              <a:t>4 layers DSSD </a:t>
            </a:r>
          </a:p>
        </p:txBody>
      </p:sp>
      <p:cxnSp>
        <p:nvCxnSpPr>
          <p:cNvPr id="78" name="Straight Arrow Connector 77"/>
          <p:cNvCxnSpPr>
            <a:stCxn id="77" idx="3"/>
          </p:cNvCxnSpPr>
          <p:nvPr/>
        </p:nvCxnSpPr>
        <p:spPr>
          <a:xfrm flipV="1">
            <a:off x="2497800" y="3714752"/>
            <a:ext cx="1431258" cy="109981"/>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344032" y="5759041"/>
            <a:ext cx="2295821" cy="830997"/>
          </a:xfrm>
          <a:prstGeom prst="rect">
            <a:avLst/>
          </a:prstGeom>
          <a:noFill/>
        </p:spPr>
        <p:txBody>
          <a:bodyPr wrap="none" rtlCol="0">
            <a:spAutoFit/>
          </a:bodyPr>
          <a:lstStyle/>
          <a:p>
            <a:r>
              <a:rPr lang="sl-SI" sz="1600" dirty="0" smtClean="0">
                <a:latin typeface="Arial" pitchFamily="34" charset="0"/>
                <a:cs typeface="Arial" pitchFamily="34" charset="0"/>
              </a:rPr>
              <a:t>Central Drift Chamber: </a:t>
            </a:r>
          </a:p>
          <a:p>
            <a:r>
              <a:rPr lang="sl-SI" sz="1600" dirty="0" smtClean="0">
                <a:solidFill>
                  <a:srgbClr val="006600"/>
                </a:solidFill>
                <a:latin typeface="Arial" pitchFamily="34" charset="0"/>
                <a:cs typeface="Arial" pitchFamily="34" charset="0"/>
              </a:rPr>
              <a:t>smaller cell size, </a:t>
            </a:r>
          </a:p>
          <a:p>
            <a:r>
              <a:rPr lang="sl-SI" sz="1600" dirty="0" smtClean="0">
                <a:solidFill>
                  <a:srgbClr val="006600"/>
                </a:solidFill>
                <a:latin typeface="Arial" pitchFamily="34" charset="0"/>
                <a:cs typeface="Arial" pitchFamily="34" charset="0"/>
              </a:rPr>
              <a:t>long lever arm</a:t>
            </a:r>
            <a:endParaRPr lang="sl-SI" sz="1600" dirty="0">
              <a:solidFill>
                <a:srgbClr val="006600"/>
              </a:solidFill>
              <a:latin typeface="Arial" pitchFamily="34" charset="0"/>
              <a:cs typeface="Arial" pitchFamily="34" charset="0"/>
            </a:endParaRPr>
          </a:p>
        </p:txBody>
      </p:sp>
      <p:cxnSp>
        <p:nvCxnSpPr>
          <p:cNvPr id="80" name="Straight Arrow Connector 79"/>
          <p:cNvCxnSpPr>
            <a:stCxn id="79" idx="0"/>
          </p:cNvCxnSpPr>
          <p:nvPr/>
        </p:nvCxnSpPr>
        <p:spPr>
          <a:xfrm rot="5400000" flipH="1" flipV="1">
            <a:off x="1902670" y="3661216"/>
            <a:ext cx="1687099" cy="2508553"/>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2" cstate="print"/>
          <a:srcRect t="11671"/>
          <a:stretch>
            <a:fillRect/>
          </a:stretch>
        </p:blipFill>
        <p:spPr bwMode="auto">
          <a:xfrm>
            <a:off x="0" y="1000108"/>
            <a:ext cx="8822278" cy="5876942"/>
          </a:xfrm>
          <a:prstGeom prst="rect">
            <a:avLst/>
          </a:prstGeom>
          <a:noFill/>
          <a:ln w="9525">
            <a:noFill/>
            <a:miter lim="800000"/>
            <a:headEnd/>
            <a:tailEnd/>
          </a:ln>
          <a:effectLst/>
        </p:spPr>
      </p:pic>
      <p:sp>
        <p:nvSpPr>
          <p:cNvPr id="3" name="タイトル 1"/>
          <p:cNvSpPr txBox="1">
            <a:spLocks/>
          </p:cNvSpPr>
          <p:nvPr/>
        </p:nvSpPr>
        <p:spPr>
          <a:xfrm>
            <a:off x="457200" y="142876"/>
            <a:ext cx="8229600" cy="857232"/>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3200" b="0" i="0" u="none" strike="noStrike" kern="0" cap="none" spc="0" normalizeH="0" baseline="0" noProof="0" dirty="0" smtClean="0">
                <a:ln>
                  <a:noFill/>
                </a:ln>
                <a:solidFill>
                  <a:schemeClr val="accent2"/>
                </a:solidFill>
                <a:effectLst/>
                <a:uLnTx/>
                <a:uFillTx/>
                <a:latin typeface="+mj-lt"/>
                <a:ea typeface="MS PGothic" pitchFamily="34" charset="-128"/>
                <a:cs typeface="+mj-cs"/>
              </a:rPr>
              <a:t>Interaction Region Design</a:t>
            </a:r>
            <a:endParaRPr kumimoji="0" lang="ja-JP" altLang="en-US" sz="3200" b="0" i="0" u="none" strike="noStrike" kern="0" cap="none" spc="0" normalizeH="0" baseline="0" noProof="0" smtClean="0">
              <a:ln>
                <a:noFill/>
              </a:ln>
              <a:solidFill>
                <a:schemeClr val="accent2"/>
              </a:solidFill>
              <a:effectLst/>
              <a:uLnTx/>
              <a:uFillTx/>
              <a:latin typeface="+mj-lt"/>
              <a:ea typeface="MS PGothic" pitchFamily="34" charset="-128"/>
              <a:cs typeface="+mj-cs"/>
            </a:endParaRPr>
          </a:p>
        </p:txBody>
      </p:sp>
      <p:sp>
        <p:nvSpPr>
          <p:cNvPr id="4" name="Slide Number Placeholder 4"/>
          <p:cNvSpPr>
            <a:spLocks noGrp="1"/>
          </p:cNvSpPr>
          <p:nvPr>
            <p:ph type="sldNum" sz="quarter" idx="12"/>
          </p:nvPr>
        </p:nvSpPr>
        <p:spPr bwMode="auto">
          <a:xfrm>
            <a:off x="8715405" y="6072206"/>
            <a:ext cx="428627" cy="365125"/>
          </a:xfrm>
          <a:ln>
            <a:headEnd/>
            <a:tailEnd/>
          </a:ln>
        </p:spPr>
        <p:style>
          <a:lnRef idx="2">
            <a:schemeClr val="accent3"/>
          </a:lnRef>
          <a:fillRef idx="1">
            <a:schemeClr val="lt1"/>
          </a:fillRef>
          <a:effectRef idx="0">
            <a:schemeClr val="accent3"/>
          </a:effectRef>
          <a:fontRef idx="minor">
            <a:schemeClr val="dk1"/>
          </a:fontRef>
        </p:style>
        <p:txBody>
          <a:bodyPr wrap="square" numCol="1" anchorCtr="0" compatLnSpc="1">
            <a:prstTxWarp prst="textNoShape">
              <a:avLst/>
            </a:prstTxWarp>
          </a:bodyPr>
          <a:lstStyle/>
          <a:p>
            <a:fld id="{651B1777-0326-44E4-83D5-E9457549CC36}" type="slidenum">
              <a:rPr lang="en-US" sz="1600" smtClean="0">
                <a:solidFill>
                  <a:srgbClr val="000000"/>
                </a:solidFill>
              </a:rPr>
              <a:pPr/>
              <a:t>47</a:t>
            </a:fld>
            <a:endParaRPr lang="en-US" sz="1600" dirty="0" smtClean="0">
              <a:solidFill>
                <a:srgbClr val="000000"/>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2" name="タイトル 1"/>
          <p:cNvSpPr>
            <a:spLocks noGrp="1"/>
          </p:cNvSpPr>
          <p:nvPr>
            <p:ph type="title"/>
          </p:nvPr>
        </p:nvSpPr>
        <p:spPr>
          <a:xfrm>
            <a:off x="1562100" y="0"/>
            <a:ext cx="5472112" cy="857250"/>
          </a:xfrm>
        </p:spPr>
        <p:txBody>
          <a:bodyPr/>
          <a:lstStyle/>
          <a:p>
            <a:r>
              <a:rPr lang="en-US" altLang="ja-JP" b="1" u="sng"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Vertex Detector</a:t>
            </a:r>
            <a:endParaRPr lang="ja-JP" altLang="en-US" b="1" u="sng"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70" name="スライド番号プレースホルダ 69"/>
          <p:cNvSpPr>
            <a:spLocks noGrp="1"/>
          </p:cNvSpPr>
          <p:nvPr>
            <p:ph type="sldNum" sz="quarter" idx="12"/>
          </p:nvPr>
        </p:nvSpPr>
        <p:spPr/>
        <p:txBody>
          <a:bodyPr/>
          <a:lstStyle/>
          <a:p>
            <a:pPr>
              <a:defRPr/>
            </a:pPr>
            <a:fld id="{2A832520-E8A9-434D-8E5B-17818CE20778}" type="slidenum">
              <a:rPr lang="en-US" altLang="ja-JP" smtClean="0"/>
              <a:pPr>
                <a:defRPr/>
              </a:pPr>
              <a:t>48</a:t>
            </a:fld>
            <a:endParaRPr lang="en-US" altLang="ja-JP"/>
          </a:p>
        </p:txBody>
      </p:sp>
      <p:pic>
        <p:nvPicPr>
          <p:cNvPr id="1093" name="Picture 3"/>
          <p:cNvPicPr>
            <a:picLocks noChangeAspect="1" noChangeArrowheads="1"/>
          </p:cNvPicPr>
          <p:nvPr/>
        </p:nvPicPr>
        <p:blipFill>
          <a:blip r:embed="rId4" cstate="print"/>
          <a:srcRect/>
          <a:stretch>
            <a:fillRect/>
          </a:stretch>
        </p:blipFill>
        <p:spPr bwMode="auto">
          <a:xfrm>
            <a:off x="71438" y="1285875"/>
            <a:ext cx="3708400" cy="3379788"/>
          </a:xfrm>
          <a:prstGeom prst="rect">
            <a:avLst/>
          </a:prstGeom>
          <a:noFill/>
          <a:ln w="9525">
            <a:noFill/>
            <a:miter lim="800000"/>
            <a:headEnd/>
            <a:tailEnd/>
          </a:ln>
        </p:spPr>
      </p:pic>
      <p:sp>
        <p:nvSpPr>
          <p:cNvPr id="1094" name="Text Box 27"/>
          <p:cNvSpPr txBox="1">
            <a:spLocks noChangeArrowheads="1"/>
          </p:cNvSpPr>
          <p:nvPr/>
        </p:nvSpPr>
        <p:spPr bwMode="auto">
          <a:xfrm>
            <a:off x="107950" y="908050"/>
            <a:ext cx="5110163" cy="366713"/>
          </a:xfrm>
          <a:prstGeom prst="rect">
            <a:avLst/>
          </a:prstGeom>
          <a:noFill/>
          <a:ln w="9525">
            <a:noFill/>
            <a:miter lim="800000"/>
            <a:headEnd/>
            <a:tailEnd/>
          </a:ln>
        </p:spPr>
        <p:txBody>
          <a:bodyPr wrap="none">
            <a:spAutoFit/>
          </a:bodyPr>
          <a:lstStyle/>
          <a:p>
            <a:pPr fontAlgn="base">
              <a:spcBef>
                <a:spcPct val="0"/>
              </a:spcBef>
              <a:spcAft>
                <a:spcPct val="0"/>
              </a:spcAft>
            </a:pPr>
            <a:r>
              <a:rPr lang="de-DE">
                <a:solidFill>
                  <a:srgbClr val="0000FF"/>
                </a:solidFill>
                <a:latin typeface="Arial Rounded MT Bold" pitchFamily="34" charset="0"/>
              </a:rPr>
              <a:t>Nano beam option: 1 cm radius of beam pipe</a:t>
            </a:r>
          </a:p>
        </p:txBody>
      </p:sp>
      <p:sp>
        <p:nvSpPr>
          <p:cNvPr id="1095" name="Text Box 28"/>
          <p:cNvSpPr txBox="1">
            <a:spLocks noChangeArrowheads="1"/>
          </p:cNvSpPr>
          <p:nvPr/>
        </p:nvSpPr>
        <p:spPr bwMode="auto">
          <a:xfrm>
            <a:off x="3743325" y="3349625"/>
            <a:ext cx="5272088" cy="366713"/>
          </a:xfrm>
          <a:prstGeom prst="rect">
            <a:avLst/>
          </a:prstGeom>
          <a:noFill/>
          <a:ln w="9525">
            <a:noFill/>
            <a:miter lim="800000"/>
            <a:headEnd/>
            <a:tailEnd/>
          </a:ln>
        </p:spPr>
        <p:txBody>
          <a:bodyPr wrap="none">
            <a:spAutoFit/>
          </a:bodyPr>
          <a:lstStyle/>
          <a:p>
            <a:pPr fontAlgn="base">
              <a:spcBef>
                <a:spcPct val="0"/>
              </a:spcBef>
              <a:spcAft>
                <a:spcPct val="0"/>
              </a:spcAft>
            </a:pPr>
            <a:r>
              <a:rPr lang="de-DE">
                <a:solidFill>
                  <a:srgbClr val="0000FF"/>
                </a:solidFill>
                <a:latin typeface="Arial Rounded MT Bold" pitchFamily="34" charset="0"/>
              </a:rPr>
              <a:t>Significant improvement in z-vertex resolution</a:t>
            </a:r>
          </a:p>
        </p:txBody>
      </p:sp>
      <p:grpSp>
        <p:nvGrpSpPr>
          <p:cNvPr id="2" name="Group 35"/>
          <p:cNvGrpSpPr>
            <a:grpSpLocks/>
          </p:cNvGrpSpPr>
          <p:nvPr/>
        </p:nvGrpSpPr>
        <p:grpSpPr bwMode="auto">
          <a:xfrm>
            <a:off x="3563938" y="1419225"/>
            <a:ext cx="5468937" cy="915988"/>
            <a:chOff x="2245" y="856"/>
            <a:chExt cx="3445" cy="577"/>
          </a:xfrm>
        </p:grpSpPr>
        <p:sp>
          <p:nvSpPr>
            <p:cNvPr id="1154" name="Text Box 29"/>
            <p:cNvSpPr txBox="1">
              <a:spLocks noChangeArrowheads="1"/>
            </p:cNvSpPr>
            <p:nvPr/>
          </p:nvSpPr>
          <p:spPr bwMode="auto">
            <a:xfrm>
              <a:off x="2368" y="856"/>
              <a:ext cx="3322" cy="577"/>
            </a:xfrm>
            <a:prstGeom prst="rect">
              <a:avLst/>
            </a:prstGeom>
            <a:noFill/>
            <a:ln w="9525">
              <a:noFill/>
              <a:miter lim="800000"/>
              <a:headEnd/>
              <a:tailEnd/>
            </a:ln>
          </p:spPr>
          <p:txBody>
            <a:bodyPr wrap="none">
              <a:spAutoFit/>
            </a:bodyPr>
            <a:lstStyle/>
            <a:p>
              <a:pPr fontAlgn="base">
                <a:spcBef>
                  <a:spcPct val="0"/>
                </a:spcBef>
                <a:spcAft>
                  <a:spcPct val="0"/>
                </a:spcAft>
              </a:pPr>
              <a:r>
                <a:rPr lang="de-DE">
                  <a:solidFill>
                    <a:srgbClr val="000000"/>
                  </a:solidFill>
                  <a:latin typeface="Arial Rounded MT Bold" pitchFamily="34" charset="0"/>
                </a:rPr>
                <a:t>2 layer Si pixel detector  (DEPFET technology)</a:t>
              </a:r>
              <a:br>
                <a:rPr lang="de-DE">
                  <a:solidFill>
                    <a:srgbClr val="000000"/>
                  </a:solidFill>
                  <a:latin typeface="Arial Rounded MT Bold" pitchFamily="34" charset="0"/>
                </a:rPr>
              </a:br>
              <a:r>
                <a:rPr lang="de-DE">
                  <a:solidFill>
                    <a:srgbClr val="000000"/>
                  </a:solidFill>
                  <a:latin typeface="Arial Rounded MT Bold" pitchFamily="34" charset="0"/>
                </a:rPr>
                <a:t>(R = 1.3, 2.2 cm)                   monolithic sensor </a:t>
              </a:r>
            </a:p>
            <a:p>
              <a:pPr fontAlgn="base">
                <a:spcBef>
                  <a:spcPct val="0"/>
                </a:spcBef>
                <a:spcAft>
                  <a:spcPct val="0"/>
                </a:spcAft>
              </a:pPr>
              <a:r>
                <a:rPr lang="de-DE">
                  <a:solidFill>
                    <a:srgbClr val="000000"/>
                  </a:solidFill>
                  <a:latin typeface="Arial Rounded MT Bold" pitchFamily="34" charset="0"/>
                </a:rPr>
                <a:t>thickness 50 µm (!), pixel size ~50 x 50 µm² </a:t>
              </a:r>
            </a:p>
          </p:txBody>
        </p:sp>
        <p:sp>
          <p:nvSpPr>
            <p:cNvPr id="1155" name="Oval 30"/>
            <p:cNvSpPr>
              <a:spLocks noChangeArrowheads="1"/>
            </p:cNvSpPr>
            <p:nvPr/>
          </p:nvSpPr>
          <p:spPr bwMode="auto">
            <a:xfrm>
              <a:off x="2245" y="935"/>
              <a:ext cx="91" cy="91"/>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de-DE">
                <a:solidFill>
                  <a:srgbClr val="000000"/>
                </a:solidFill>
                <a:latin typeface="Arial Rounded MT Bold" pitchFamily="34" charset="0"/>
              </a:endParaRPr>
            </a:p>
          </p:txBody>
        </p:sp>
      </p:grpSp>
      <p:grpSp>
        <p:nvGrpSpPr>
          <p:cNvPr id="3" name="Group 34"/>
          <p:cNvGrpSpPr>
            <a:grpSpLocks/>
          </p:cNvGrpSpPr>
          <p:nvPr/>
        </p:nvGrpSpPr>
        <p:grpSpPr bwMode="auto">
          <a:xfrm>
            <a:off x="3563938" y="2500313"/>
            <a:ext cx="3863975" cy="641350"/>
            <a:chOff x="2245" y="1321"/>
            <a:chExt cx="2434" cy="404"/>
          </a:xfrm>
        </p:grpSpPr>
        <p:sp>
          <p:nvSpPr>
            <p:cNvPr id="1152" name="Oval 31"/>
            <p:cNvSpPr>
              <a:spLocks noChangeArrowheads="1"/>
            </p:cNvSpPr>
            <p:nvPr/>
          </p:nvSpPr>
          <p:spPr bwMode="auto">
            <a:xfrm>
              <a:off x="2245" y="1389"/>
              <a:ext cx="91" cy="91"/>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de-DE">
                <a:solidFill>
                  <a:srgbClr val="000000"/>
                </a:solidFill>
                <a:latin typeface="Arial Rounded MT Bold" pitchFamily="34" charset="0"/>
              </a:endParaRPr>
            </a:p>
          </p:txBody>
        </p:sp>
        <p:sp>
          <p:nvSpPr>
            <p:cNvPr id="1153" name="Text Box 33"/>
            <p:cNvSpPr txBox="1">
              <a:spLocks noChangeArrowheads="1"/>
            </p:cNvSpPr>
            <p:nvPr/>
          </p:nvSpPr>
          <p:spPr bwMode="auto">
            <a:xfrm>
              <a:off x="2381" y="1321"/>
              <a:ext cx="2298" cy="404"/>
            </a:xfrm>
            <a:prstGeom prst="rect">
              <a:avLst/>
            </a:prstGeom>
            <a:noFill/>
            <a:ln w="9525">
              <a:noFill/>
              <a:miter lim="800000"/>
              <a:headEnd/>
              <a:tailEnd/>
            </a:ln>
          </p:spPr>
          <p:txBody>
            <a:bodyPr wrap="none">
              <a:spAutoFit/>
            </a:bodyPr>
            <a:lstStyle/>
            <a:p>
              <a:pPr fontAlgn="base">
                <a:spcBef>
                  <a:spcPct val="0"/>
                </a:spcBef>
                <a:spcAft>
                  <a:spcPct val="0"/>
                </a:spcAft>
              </a:pPr>
              <a:r>
                <a:rPr lang="de-DE">
                  <a:solidFill>
                    <a:srgbClr val="000000"/>
                  </a:solidFill>
                  <a:latin typeface="Arial Rounded MT Bold" pitchFamily="34" charset="0"/>
                </a:rPr>
                <a:t>4 layer Si strip detector (DSSD)</a:t>
              </a:r>
              <a:br>
                <a:rPr lang="de-DE">
                  <a:solidFill>
                    <a:srgbClr val="000000"/>
                  </a:solidFill>
                  <a:latin typeface="Arial Rounded MT Bold" pitchFamily="34" charset="0"/>
                </a:rPr>
              </a:br>
              <a:r>
                <a:rPr lang="de-DE">
                  <a:solidFill>
                    <a:srgbClr val="000000"/>
                  </a:solidFill>
                  <a:latin typeface="Arial Rounded MT Bold" pitchFamily="34" charset="0"/>
                </a:rPr>
                <a:t>(R = 3.8, 8.0, 11.5, 14.0 cm)</a:t>
              </a:r>
            </a:p>
          </p:txBody>
        </p:sp>
      </p:grpSp>
      <p:grpSp>
        <p:nvGrpSpPr>
          <p:cNvPr id="4" name="Group 64"/>
          <p:cNvGrpSpPr>
            <a:grpSpLocks/>
          </p:cNvGrpSpPr>
          <p:nvPr/>
        </p:nvGrpSpPr>
        <p:grpSpPr bwMode="auto">
          <a:xfrm>
            <a:off x="4265613" y="3789363"/>
            <a:ext cx="4843462" cy="2889250"/>
            <a:chOff x="2608" y="2387"/>
            <a:chExt cx="3051" cy="1820"/>
          </a:xfrm>
        </p:grpSpPr>
        <p:sp>
          <p:nvSpPr>
            <p:cNvPr id="1132" name="テキスト ボックス 12"/>
            <p:cNvSpPr txBox="1">
              <a:spLocks noChangeArrowheads="1"/>
            </p:cNvSpPr>
            <p:nvPr/>
          </p:nvSpPr>
          <p:spPr bwMode="auto">
            <a:xfrm>
              <a:off x="5132" y="3566"/>
              <a:ext cx="511" cy="231"/>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i="1">
                  <a:solidFill>
                    <a:srgbClr val="3366FF"/>
                  </a:solidFill>
                  <a:latin typeface="Arial Black" pitchFamily="34" charset="0"/>
                </a:rPr>
                <a:t>15</a:t>
              </a:r>
              <a:r>
                <a:rPr lang="en-US" altLang="ja-JP" i="1">
                  <a:solidFill>
                    <a:srgbClr val="3366FF"/>
                  </a:solidFill>
                  <a:latin typeface="Symbol" pitchFamily="18" charset="2"/>
                </a:rPr>
                <a:t>m</a:t>
              </a:r>
              <a:r>
                <a:rPr lang="en-US" altLang="ja-JP" i="1">
                  <a:solidFill>
                    <a:srgbClr val="3366FF"/>
                  </a:solidFill>
                  <a:cs typeface="Arial" charset="0"/>
                </a:rPr>
                <a:t>m</a:t>
              </a:r>
              <a:endParaRPr lang="ja-JP" altLang="en-US" i="1">
                <a:solidFill>
                  <a:srgbClr val="3366FF"/>
                </a:solidFill>
                <a:cs typeface="Arial" charset="0"/>
              </a:endParaRPr>
            </a:p>
          </p:txBody>
        </p:sp>
        <p:sp>
          <p:nvSpPr>
            <p:cNvPr id="1133" name="テキスト ボックス 13"/>
            <p:cNvSpPr txBox="1">
              <a:spLocks noChangeArrowheads="1"/>
            </p:cNvSpPr>
            <p:nvPr/>
          </p:nvSpPr>
          <p:spPr bwMode="auto">
            <a:xfrm>
              <a:off x="5148" y="3290"/>
              <a:ext cx="511" cy="231"/>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i="1">
                  <a:solidFill>
                    <a:srgbClr val="FF33CC"/>
                  </a:solidFill>
                  <a:latin typeface="Arial Black" pitchFamily="34" charset="0"/>
                </a:rPr>
                <a:t>30</a:t>
              </a:r>
              <a:r>
                <a:rPr lang="en-US" altLang="ja-JP" i="1">
                  <a:solidFill>
                    <a:srgbClr val="FF33CC"/>
                  </a:solidFill>
                  <a:latin typeface="Symbol" pitchFamily="18" charset="2"/>
                </a:rPr>
                <a:t>m</a:t>
              </a:r>
              <a:r>
                <a:rPr lang="en-US" altLang="ja-JP" i="1">
                  <a:solidFill>
                    <a:srgbClr val="FF33CC"/>
                  </a:solidFill>
                  <a:cs typeface="Arial" charset="0"/>
                </a:rPr>
                <a:t>m</a:t>
              </a:r>
              <a:endParaRPr lang="ja-JP" altLang="en-US" i="1">
                <a:solidFill>
                  <a:srgbClr val="FF33CC"/>
                </a:solidFill>
                <a:cs typeface="Arial" charset="0"/>
              </a:endParaRPr>
            </a:p>
          </p:txBody>
        </p:sp>
        <p:grpSp>
          <p:nvGrpSpPr>
            <p:cNvPr id="5" name="Group 42"/>
            <p:cNvGrpSpPr>
              <a:grpSpLocks/>
            </p:cNvGrpSpPr>
            <p:nvPr/>
          </p:nvGrpSpPr>
          <p:grpSpPr bwMode="auto">
            <a:xfrm>
              <a:off x="2608" y="2387"/>
              <a:ext cx="2645" cy="1820"/>
              <a:chOff x="2576" y="2387"/>
              <a:chExt cx="2645" cy="1820"/>
            </a:xfrm>
          </p:grpSpPr>
          <p:grpSp>
            <p:nvGrpSpPr>
              <p:cNvPr id="6" name="Group 31"/>
              <p:cNvGrpSpPr>
                <a:grpSpLocks/>
              </p:cNvGrpSpPr>
              <p:nvPr/>
            </p:nvGrpSpPr>
            <p:grpSpPr bwMode="auto">
              <a:xfrm>
                <a:off x="3097" y="2387"/>
                <a:ext cx="2084" cy="1452"/>
                <a:chOff x="1111" y="2432"/>
                <a:chExt cx="2084" cy="1452"/>
              </a:xfrm>
            </p:grpSpPr>
            <p:pic>
              <p:nvPicPr>
                <p:cNvPr id="1149" name="Picture 30"/>
                <p:cNvPicPr>
                  <a:picLocks noChangeAspect="1" noChangeArrowheads="1"/>
                </p:cNvPicPr>
                <p:nvPr/>
              </p:nvPicPr>
              <p:blipFill>
                <a:blip r:embed="rId5" cstate="print"/>
                <a:srcRect/>
                <a:stretch>
                  <a:fillRect/>
                </a:stretch>
              </p:blipFill>
              <p:spPr bwMode="auto">
                <a:xfrm>
                  <a:off x="1111" y="2432"/>
                  <a:ext cx="2084" cy="1452"/>
                </a:xfrm>
                <a:prstGeom prst="rect">
                  <a:avLst/>
                </a:prstGeom>
                <a:noFill/>
                <a:ln w="9525">
                  <a:noFill/>
                  <a:miter lim="800000"/>
                  <a:headEnd/>
                  <a:tailEnd/>
                </a:ln>
              </p:spPr>
            </p:pic>
            <p:sp>
              <p:nvSpPr>
                <p:cNvPr id="1150" name="テキスト ボックス 9"/>
                <p:cNvSpPr txBox="1">
                  <a:spLocks noChangeArrowheads="1"/>
                </p:cNvSpPr>
                <p:nvPr/>
              </p:nvSpPr>
              <p:spPr bwMode="auto">
                <a:xfrm>
                  <a:off x="1837" y="2931"/>
                  <a:ext cx="516" cy="231"/>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i="1">
                      <a:solidFill>
                        <a:srgbClr val="FF33CC"/>
                      </a:solidFill>
                      <a:latin typeface="Arial Black" pitchFamily="34" charset="0"/>
                    </a:rPr>
                    <a:t>Belle</a:t>
                  </a:r>
                  <a:endParaRPr lang="ja-JP" altLang="en-US" i="1">
                    <a:solidFill>
                      <a:srgbClr val="FF33CC"/>
                    </a:solidFill>
                    <a:latin typeface="Arial Black" pitchFamily="34" charset="0"/>
                  </a:endParaRPr>
                </a:p>
              </p:txBody>
            </p:sp>
            <p:sp>
              <p:nvSpPr>
                <p:cNvPr id="1151" name="テキスト ボックス 20"/>
                <p:cNvSpPr txBox="1">
                  <a:spLocks noChangeArrowheads="1"/>
                </p:cNvSpPr>
                <p:nvPr/>
              </p:nvSpPr>
              <p:spPr bwMode="auto">
                <a:xfrm>
                  <a:off x="2204" y="3475"/>
                  <a:ext cx="676" cy="231"/>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i="1">
                      <a:solidFill>
                        <a:srgbClr val="3366FF"/>
                      </a:solidFill>
                      <a:latin typeface="Arial Black" pitchFamily="34" charset="0"/>
                    </a:rPr>
                    <a:t>Belle</a:t>
                  </a:r>
                  <a:r>
                    <a:rPr lang="ja-JP" altLang="en-US" i="1">
                      <a:solidFill>
                        <a:srgbClr val="3366FF"/>
                      </a:solidFill>
                      <a:latin typeface="Arial Black" pitchFamily="34" charset="0"/>
                    </a:rPr>
                    <a:t> </a:t>
                  </a:r>
                  <a:r>
                    <a:rPr lang="en-US" altLang="ja-JP" i="1">
                      <a:solidFill>
                        <a:srgbClr val="3366FF"/>
                      </a:solidFill>
                      <a:latin typeface="Arial Black" pitchFamily="34" charset="0"/>
                    </a:rPr>
                    <a:t>II</a:t>
                  </a:r>
                  <a:endParaRPr lang="ja-JP" altLang="en-US" i="1">
                    <a:solidFill>
                      <a:srgbClr val="3366FF"/>
                    </a:solidFill>
                    <a:latin typeface="Arial Black" pitchFamily="34" charset="0"/>
                  </a:endParaRPr>
                </a:p>
              </p:txBody>
            </p:sp>
          </p:grpSp>
          <p:grpSp>
            <p:nvGrpSpPr>
              <p:cNvPr id="7" name="Group 41"/>
              <p:cNvGrpSpPr>
                <a:grpSpLocks/>
              </p:cNvGrpSpPr>
              <p:nvPr/>
            </p:nvGrpSpPr>
            <p:grpSpPr bwMode="auto">
              <a:xfrm>
                <a:off x="3006" y="3813"/>
                <a:ext cx="2215" cy="394"/>
                <a:chOff x="3006" y="3813"/>
                <a:chExt cx="2215" cy="394"/>
              </a:xfrm>
            </p:grpSpPr>
            <p:sp>
              <p:nvSpPr>
                <p:cNvPr id="1142" name="テキスト ボックス 18"/>
                <p:cNvSpPr txBox="1">
                  <a:spLocks noChangeArrowheads="1"/>
                </p:cNvSpPr>
                <p:nvPr/>
              </p:nvSpPr>
              <p:spPr bwMode="auto">
                <a:xfrm>
                  <a:off x="3606" y="3995"/>
                  <a:ext cx="1099" cy="212"/>
                </a:xfrm>
                <a:prstGeom prst="rect">
                  <a:avLst/>
                </a:prstGeom>
                <a:solidFill>
                  <a:schemeClr val="bg1"/>
                </a:solidFill>
                <a:ln w="9525">
                  <a:noFill/>
                  <a:miter lim="800000"/>
                  <a:headEnd/>
                  <a:tailEnd/>
                </a:ln>
              </p:spPr>
              <p:txBody>
                <a:bodyPr wrap="none">
                  <a:spAutoFit/>
                </a:bodyPr>
                <a:lstStyle/>
                <a:p>
                  <a:pPr fontAlgn="base">
                    <a:spcBef>
                      <a:spcPct val="0"/>
                    </a:spcBef>
                    <a:spcAft>
                      <a:spcPct val="0"/>
                    </a:spcAft>
                  </a:pPr>
                  <a:r>
                    <a:rPr lang="en-US" altLang="ja-JP" sz="1600" b="1" i="1">
                      <a:solidFill>
                        <a:srgbClr val="000000"/>
                      </a:solidFill>
                      <a:cs typeface="Arial" charset="0"/>
                    </a:rPr>
                    <a:t>p</a:t>
                  </a:r>
                  <a:r>
                    <a:rPr lang="en-US" altLang="ja-JP" sz="1600" b="1" i="1">
                      <a:solidFill>
                        <a:srgbClr val="000000"/>
                      </a:solidFill>
                      <a:latin typeface="Symbol" pitchFamily="18" charset="2"/>
                    </a:rPr>
                    <a:t>b</a:t>
                  </a:r>
                  <a:r>
                    <a:rPr lang="en-US" altLang="ja-JP" sz="1600" b="1" i="1">
                      <a:solidFill>
                        <a:srgbClr val="000000"/>
                      </a:solidFill>
                      <a:cs typeface="Arial" charset="0"/>
                    </a:rPr>
                    <a:t>sin(</a:t>
                  </a:r>
                  <a:r>
                    <a:rPr lang="en-US" altLang="ja-JP" sz="1600" b="1" i="1">
                      <a:solidFill>
                        <a:srgbClr val="000000"/>
                      </a:solidFill>
                      <a:latin typeface="Symbol" pitchFamily="18" charset="2"/>
                    </a:rPr>
                    <a:t>q</a:t>
                  </a:r>
                  <a:r>
                    <a:rPr lang="en-US" altLang="ja-JP" sz="1600" b="1" i="1">
                      <a:solidFill>
                        <a:srgbClr val="000000"/>
                      </a:solidFill>
                      <a:cs typeface="Arial" charset="0"/>
                    </a:rPr>
                    <a:t>)</a:t>
                  </a:r>
                  <a:r>
                    <a:rPr lang="en-US" altLang="ja-JP" sz="1100" b="1">
                      <a:solidFill>
                        <a:srgbClr val="000000"/>
                      </a:solidFill>
                    </a:rPr>
                    <a:t>  </a:t>
                  </a:r>
                  <a:r>
                    <a:rPr lang="en-US" altLang="ja-JP" sz="1600" b="1">
                      <a:solidFill>
                        <a:srgbClr val="000000"/>
                      </a:solidFill>
                    </a:rPr>
                    <a:t>[GeV/c]</a:t>
                  </a:r>
                  <a:endParaRPr lang="ja-JP" altLang="en-US" sz="1600" b="1">
                    <a:solidFill>
                      <a:srgbClr val="000000"/>
                    </a:solidFill>
                  </a:endParaRPr>
                </a:p>
              </p:txBody>
            </p:sp>
            <p:sp>
              <p:nvSpPr>
                <p:cNvPr id="1143" name="テキスト ボックス 10"/>
                <p:cNvSpPr txBox="1">
                  <a:spLocks noChangeArrowheads="1"/>
                </p:cNvSpPr>
                <p:nvPr/>
              </p:nvSpPr>
              <p:spPr bwMode="auto">
                <a:xfrm>
                  <a:off x="3339" y="3813"/>
                  <a:ext cx="333" cy="231"/>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a:solidFill>
                        <a:srgbClr val="000000"/>
                      </a:solidFill>
                      <a:latin typeface="Arial Rounded MT Bold" pitchFamily="34" charset="0"/>
                    </a:rPr>
                    <a:t>0.4</a:t>
                  </a:r>
                  <a:endParaRPr lang="ja-JP" altLang="en-US">
                    <a:solidFill>
                      <a:srgbClr val="000000"/>
                    </a:solidFill>
                    <a:latin typeface="Arial Rounded MT Bold" pitchFamily="34" charset="0"/>
                  </a:endParaRPr>
                </a:p>
              </p:txBody>
            </p:sp>
            <p:sp>
              <p:nvSpPr>
                <p:cNvPr id="1144" name="テキスト ボックス 11"/>
                <p:cNvSpPr txBox="1">
                  <a:spLocks noChangeArrowheads="1"/>
                </p:cNvSpPr>
                <p:nvPr/>
              </p:nvSpPr>
              <p:spPr bwMode="auto">
                <a:xfrm>
                  <a:off x="4888" y="3813"/>
                  <a:ext cx="333" cy="231"/>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a:solidFill>
                        <a:srgbClr val="000000"/>
                      </a:solidFill>
                      <a:latin typeface="Arial Rounded MT Bold" pitchFamily="34" charset="0"/>
                    </a:rPr>
                    <a:t>2.0</a:t>
                  </a:r>
                  <a:endParaRPr lang="ja-JP" altLang="en-US">
                    <a:solidFill>
                      <a:srgbClr val="000000"/>
                    </a:solidFill>
                    <a:latin typeface="Arial Rounded MT Bold" pitchFamily="34" charset="0"/>
                  </a:endParaRPr>
                </a:p>
              </p:txBody>
            </p:sp>
            <p:sp>
              <p:nvSpPr>
                <p:cNvPr id="1145" name="テキスト ボックス 17"/>
                <p:cNvSpPr txBox="1">
                  <a:spLocks noChangeArrowheads="1"/>
                </p:cNvSpPr>
                <p:nvPr/>
              </p:nvSpPr>
              <p:spPr bwMode="auto">
                <a:xfrm>
                  <a:off x="3006" y="3813"/>
                  <a:ext cx="202" cy="231"/>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a:solidFill>
                        <a:srgbClr val="000000"/>
                      </a:solidFill>
                      <a:latin typeface="Arial Rounded MT Bold" pitchFamily="34" charset="0"/>
                    </a:rPr>
                    <a:t>0</a:t>
                  </a:r>
                  <a:endParaRPr lang="ja-JP" altLang="en-US">
                    <a:solidFill>
                      <a:srgbClr val="000000"/>
                    </a:solidFill>
                    <a:latin typeface="Arial Rounded MT Bold" pitchFamily="34" charset="0"/>
                  </a:endParaRPr>
                </a:p>
              </p:txBody>
            </p:sp>
            <p:sp>
              <p:nvSpPr>
                <p:cNvPr id="1146" name="テキスト ボックス 10"/>
                <p:cNvSpPr txBox="1">
                  <a:spLocks noChangeArrowheads="1"/>
                </p:cNvSpPr>
                <p:nvPr/>
              </p:nvSpPr>
              <p:spPr bwMode="auto">
                <a:xfrm>
                  <a:off x="3738" y="3813"/>
                  <a:ext cx="333" cy="231"/>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a:solidFill>
                        <a:srgbClr val="000000"/>
                      </a:solidFill>
                      <a:latin typeface="Arial Rounded MT Bold" pitchFamily="34" charset="0"/>
                    </a:rPr>
                    <a:t>0.8</a:t>
                  </a:r>
                  <a:endParaRPr lang="ja-JP" altLang="en-US">
                    <a:solidFill>
                      <a:srgbClr val="000000"/>
                    </a:solidFill>
                    <a:latin typeface="Arial Rounded MT Bold" pitchFamily="34" charset="0"/>
                  </a:endParaRPr>
                </a:p>
              </p:txBody>
            </p:sp>
            <p:sp>
              <p:nvSpPr>
                <p:cNvPr id="1147" name="テキスト ボックス 11"/>
                <p:cNvSpPr txBox="1">
                  <a:spLocks noChangeArrowheads="1"/>
                </p:cNvSpPr>
                <p:nvPr/>
              </p:nvSpPr>
              <p:spPr bwMode="auto">
                <a:xfrm>
                  <a:off x="4117" y="3813"/>
                  <a:ext cx="333" cy="231"/>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a:solidFill>
                        <a:srgbClr val="000000"/>
                      </a:solidFill>
                      <a:latin typeface="Arial Rounded MT Bold" pitchFamily="34" charset="0"/>
                    </a:rPr>
                    <a:t>1.2</a:t>
                  </a:r>
                  <a:endParaRPr lang="ja-JP" altLang="en-US">
                    <a:solidFill>
                      <a:srgbClr val="000000"/>
                    </a:solidFill>
                    <a:latin typeface="Arial Rounded MT Bold" pitchFamily="34" charset="0"/>
                  </a:endParaRPr>
                </a:p>
              </p:txBody>
            </p:sp>
            <p:sp>
              <p:nvSpPr>
                <p:cNvPr id="1148" name="テキスト ボックス 11"/>
                <p:cNvSpPr txBox="1">
                  <a:spLocks noChangeArrowheads="1"/>
                </p:cNvSpPr>
                <p:nvPr/>
              </p:nvSpPr>
              <p:spPr bwMode="auto">
                <a:xfrm>
                  <a:off x="4489" y="3813"/>
                  <a:ext cx="333" cy="231"/>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a:solidFill>
                        <a:srgbClr val="000000"/>
                      </a:solidFill>
                      <a:latin typeface="Arial Rounded MT Bold" pitchFamily="34" charset="0"/>
                    </a:rPr>
                    <a:t>1.6</a:t>
                  </a:r>
                  <a:endParaRPr lang="ja-JP" altLang="en-US">
                    <a:solidFill>
                      <a:srgbClr val="000000"/>
                    </a:solidFill>
                    <a:latin typeface="Arial Rounded MT Bold" pitchFamily="34" charset="0"/>
                  </a:endParaRPr>
                </a:p>
              </p:txBody>
            </p:sp>
          </p:grpSp>
          <p:grpSp>
            <p:nvGrpSpPr>
              <p:cNvPr id="8" name="Group 40"/>
              <p:cNvGrpSpPr>
                <a:grpSpLocks/>
              </p:cNvGrpSpPr>
              <p:nvPr/>
            </p:nvGrpSpPr>
            <p:grpSpPr bwMode="auto">
              <a:xfrm>
                <a:off x="2576" y="2432"/>
                <a:ext cx="576" cy="1259"/>
                <a:chOff x="2530" y="2432"/>
                <a:chExt cx="576" cy="1259"/>
              </a:xfrm>
            </p:grpSpPr>
            <p:sp>
              <p:nvSpPr>
                <p:cNvPr id="1138" name="Text Box 36"/>
                <p:cNvSpPr txBox="1">
                  <a:spLocks noChangeArrowheads="1"/>
                </p:cNvSpPr>
                <p:nvPr/>
              </p:nvSpPr>
              <p:spPr bwMode="auto">
                <a:xfrm>
                  <a:off x="2685" y="2852"/>
                  <a:ext cx="374" cy="231"/>
                </a:xfrm>
                <a:prstGeom prst="rect">
                  <a:avLst/>
                </a:prstGeom>
                <a:noFill/>
                <a:ln w="9525">
                  <a:noFill/>
                  <a:miter lim="800000"/>
                  <a:headEnd/>
                  <a:tailEnd/>
                </a:ln>
              </p:spPr>
              <p:txBody>
                <a:bodyPr wrap="none">
                  <a:spAutoFit/>
                </a:bodyPr>
                <a:lstStyle/>
                <a:p>
                  <a:pPr fontAlgn="base">
                    <a:spcBef>
                      <a:spcPct val="0"/>
                    </a:spcBef>
                    <a:spcAft>
                      <a:spcPct val="0"/>
                    </a:spcAft>
                  </a:pPr>
                  <a:r>
                    <a:rPr lang="de-DE">
                      <a:solidFill>
                        <a:srgbClr val="000000"/>
                      </a:solidFill>
                      <a:latin typeface="Arial Rounded MT Bold" pitchFamily="34" charset="0"/>
                    </a:rPr>
                    <a:t>100</a:t>
                  </a:r>
                </a:p>
              </p:txBody>
            </p:sp>
            <p:sp>
              <p:nvSpPr>
                <p:cNvPr id="1139" name="Text Box 37"/>
                <p:cNvSpPr txBox="1">
                  <a:spLocks noChangeArrowheads="1"/>
                </p:cNvSpPr>
                <p:nvPr/>
              </p:nvSpPr>
              <p:spPr bwMode="auto">
                <a:xfrm>
                  <a:off x="2780" y="3460"/>
                  <a:ext cx="288" cy="231"/>
                </a:xfrm>
                <a:prstGeom prst="rect">
                  <a:avLst/>
                </a:prstGeom>
                <a:noFill/>
                <a:ln w="9525">
                  <a:noFill/>
                  <a:miter lim="800000"/>
                  <a:headEnd/>
                  <a:tailEnd/>
                </a:ln>
              </p:spPr>
              <p:txBody>
                <a:bodyPr wrap="none">
                  <a:spAutoFit/>
                </a:bodyPr>
                <a:lstStyle/>
                <a:p>
                  <a:pPr fontAlgn="base">
                    <a:spcBef>
                      <a:spcPct val="0"/>
                    </a:spcBef>
                    <a:spcAft>
                      <a:spcPct val="0"/>
                    </a:spcAft>
                  </a:pPr>
                  <a:r>
                    <a:rPr lang="de-DE">
                      <a:solidFill>
                        <a:srgbClr val="000000"/>
                      </a:solidFill>
                      <a:latin typeface="Arial Rounded MT Bold" pitchFamily="34" charset="0"/>
                    </a:rPr>
                    <a:t>20</a:t>
                  </a:r>
                </a:p>
              </p:txBody>
            </p:sp>
            <p:sp>
              <p:nvSpPr>
                <p:cNvPr id="1140" name="Text Box 38"/>
                <p:cNvSpPr txBox="1">
                  <a:spLocks noChangeArrowheads="1"/>
                </p:cNvSpPr>
                <p:nvPr/>
              </p:nvSpPr>
              <p:spPr bwMode="auto">
                <a:xfrm>
                  <a:off x="2673" y="3131"/>
                  <a:ext cx="384" cy="231"/>
                </a:xfrm>
                <a:prstGeom prst="rect">
                  <a:avLst/>
                </a:prstGeom>
                <a:noFill/>
                <a:ln w="9525">
                  <a:noFill/>
                  <a:miter lim="800000"/>
                  <a:headEnd/>
                  <a:tailEnd/>
                </a:ln>
              </p:spPr>
              <p:txBody>
                <a:bodyPr wrap="none">
                  <a:spAutoFit/>
                </a:bodyPr>
                <a:lstStyle/>
                <a:p>
                  <a:pPr fontAlgn="base">
                    <a:spcBef>
                      <a:spcPct val="0"/>
                    </a:spcBef>
                    <a:spcAft>
                      <a:spcPct val="0"/>
                    </a:spcAft>
                  </a:pPr>
                  <a:r>
                    <a:rPr lang="de-DE">
                      <a:solidFill>
                        <a:srgbClr val="000000"/>
                      </a:solidFill>
                      <a:latin typeface="Arial Black" pitchFamily="34" charset="0"/>
                    </a:rPr>
                    <a:t>  </a:t>
                  </a:r>
                  <a:r>
                    <a:rPr lang="de-DE">
                      <a:solidFill>
                        <a:srgbClr val="000000"/>
                      </a:solidFill>
                      <a:latin typeface="Arial Rounded MT Bold" pitchFamily="34" charset="0"/>
                    </a:rPr>
                    <a:t>50</a:t>
                  </a:r>
                </a:p>
              </p:txBody>
            </p:sp>
            <p:sp>
              <p:nvSpPr>
                <p:cNvPr id="1141" name="Text Box 39"/>
                <p:cNvSpPr txBox="1">
                  <a:spLocks noChangeArrowheads="1"/>
                </p:cNvSpPr>
                <p:nvPr/>
              </p:nvSpPr>
              <p:spPr bwMode="auto">
                <a:xfrm>
                  <a:off x="2530" y="2432"/>
                  <a:ext cx="576" cy="250"/>
                </a:xfrm>
                <a:prstGeom prst="rect">
                  <a:avLst/>
                </a:prstGeom>
                <a:noFill/>
                <a:ln w="9525">
                  <a:noFill/>
                  <a:miter lim="800000"/>
                  <a:headEnd/>
                  <a:tailEnd/>
                </a:ln>
              </p:spPr>
              <p:txBody>
                <a:bodyPr wrap="none">
                  <a:spAutoFit/>
                </a:bodyPr>
                <a:lstStyle/>
                <a:p>
                  <a:pPr fontAlgn="base">
                    <a:spcBef>
                      <a:spcPct val="0"/>
                    </a:spcBef>
                    <a:spcAft>
                      <a:spcPct val="0"/>
                    </a:spcAft>
                  </a:pPr>
                  <a:r>
                    <a:rPr lang="el-GR" sz="2000" b="1">
                      <a:solidFill>
                        <a:srgbClr val="000000"/>
                      </a:solidFill>
                      <a:cs typeface="Arial" charset="0"/>
                    </a:rPr>
                    <a:t>σ</a:t>
                  </a:r>
                  <a:r>
                    <a:rPr lang="de-DE" sz="2000" b="1">
                      <a:solidFill>
                        <a:srgbClr val="000000"/>
                      </a:solidFill>
                      <a:cs typeface="Arial" charset="0"/>
                    </a:rPr>
                    <a:t> </a:t>
                  </a:r>
                  <a:r>
                    <a:rPr lang="de-DE" b="1">
                      <a:solidFill>
                        <a:srgbClr val="000000"/>
                      </a:solidFill>
                      <a:cs typeface="Arial" charset="0"/>
                    </a:rPr>
                    <a:t>[µm]</a:t>
                  </a:r>
                  <a:endParaRPr lang="el-GR" b="1">
                    <a:solidFill>
                      <a:srgbClr val="000000"/>
                    </a:solidFill>
                    <a:cs typeface="Arial" charset="0"/>
                  </a:endParaRPr>
                </a:p>
              </p:txBody>
            </p:sp>
          </p:grpSp>
        </p:grpSp>
      </p:grpSp>
      <p:sp>
        <p:nvSpPr>
          <p:cNvPr id="1099" name="Text Box 60"/>
          <p:cNvSpPr txBox="1">
            <a:spLocks noChangeArrowheads="1"/>
          </p:cNvSpPr>
          <p:nvPr/>
        </p:nvSpPr>
        <p:spPr bwMode="auto">
          <a:xfrm>
            <a:off x="3132138" y="3789363"/>
            <a:ext cx="663575" cy="366712"/>
          </a:xfrm>
          <a:prstGeom prst="rect">
            <a:avLst/>
          </a:prstGeom>
          <a:noFill/>
          <a:ln w="9525">
            <a:noFill/>
            <a:miter lim="800000"/>
            <a:headEnd/>
            <a:tailEnd/>
          </a:ln>
        </p:spPr>
        <p:txBody>
          <a:bodyPr wrap="none">
            <a:spAutoFit/>
          </a:bodyPr>
          <a:lstStyle/>
          <a:p>
            <a:pPr fontAlgn="base">
              <a:spcBef>
                <a:spcPct val="0"/>
              </a:spcBef>
              <a:spcAft>
                <a:spcPct val="0"/>
              </a:spcAft>
            </a:pPr>
            <a:r>
              <a:rPr lang="de-DE">
                <a:solidFill>
                  <a:srgbClr val="000000"/>
                </a:solidFill>
                <a:latin typeface="Arial Rounded MT Bold" pitchFamily="34" charset="0"/>
              </a:rPr>
              <a:t>SVD</a:t>
            </a:r>
          </a:p>
        </p:txBody>
      </p:sp>
      <p:sp>
        <p:nvSpPr>
          <p:cNvPr id="1100" name="Line 61"/>
          <p:cNvSpPr>
            <a:spLocks noChangeShapeType="1"/>
          </p:cNvSpPr>
          <p:nvPr/>
        </p:nvSpPr>
        <p:spPr bwMode="auto">
          <a:xfrm>
            <a:off x="1116013" y="1916113"/>
            <a:ext cx="863600" cy="865187"/>
          </a:xfrm>
          <a:prstGeom prst="line">
            <a:avLst/>
          </a:prstGeom>
          <a:noFill/>
          <a:ln w="38100">
            <a:solidFill>
              <a:srgbClr val="FFFF00"/>
            </a:solidFill>
            <a:round/>
            <a:headEnd/>
            <a:tailEnd type="triangle" w="med" len="med"/>
          </a:ln>
        </p:spPr>
        <p:txBody>
          <a:bodyPr/>
          <a:lstStyle/>
          <a:p>
            <a:pPr fontAlgn="base">
              <a:spcBef>
                <a:spcPct val="0"/>
              </a:spcBef>
              <a:spcAft>
                <a:spcPct val="0"/>
              </a:spcAft>
            </a:pPr>
            <a:endParaRPr lang="de-DE">
              <a:solidFill>
                <a:srgbClr val="000000"/>
              </a:solidFill>
              <a:latin typeface="Arial Rounded MT Bold" pitchFamily="34" charset="0"/>
            </a:endParaRPr>
          </a:p>
        </p:txBody>
      </p:sp>
      <p:sp>
        <p:nvSpPr>
          <p:cNvPr id="1101" name="Line 62"/>
          <p:cNvSpPr>
            <a:spLocks noChangeShapeType="1"/>
          </p:cNvSpPr>
          <p:nvPr/>
        </p:nvSpPr>
        <p:spPr bwMode="auto">
          <a:xfrm flipH="1" flipV="1">
            <a:off x="2484438" y="3716338"/>
            <a:ext cx="647700" cy="217487"/>
          </a:xfrm>
          <a:prstGeom prst="line">
            <a:avLst/>
          </a:prstGeom>
          <a:noFill/>
          <a:ln w="38100">
            <a:solidFill>
              <a:srgbClr val="0000FF"/>
            </a:solidFill>
            <a:round/>
            <a:headEnd/>
            <a:tailEnd type="triangle" w="med" len="med"/>
          </a:ln>
        </p:spPr>
        <p:txBody>
          <a:bodyPr/>
          <a:lstStyle/>
          <a:p>
            <a:pPr fontAlgn="base">
              <a:spcBef>
                <a:spcPct val="0"/>
              </a:spcBef>
              <a:spcAft>
                <a:spcPct val="0"/>
              </a:spcAft>
            </a:pPr>
            <a:endParaRPr lang="de-DE">
              <a:solidFill>
                <a:srgbClr val="000000"/>
              </a:solidFill>
              <a:latin typeface="Arial Rounded MT Bold" pitchFamily="34" charset="0"/>
            </a:endParaRPr>
          </a:p>
        </p:txBody>
      </p:sp>
      <p:sp>
        <p:nvSpPr>
          <p:cNvPr id="1102" name="Text Box 59"/>
          <p:cNvSpPr txBox="1">
            <a:spLocks noChangeArrowheads="1"/>
          </p:cNvSpPr>
          <p:nvPr/>
        </p:nvSpPr>
        <p:spPr bwMode="auto">
          <a:xfrm>
            <a:off x="755650" y="1838325"/>
            <a:ext cx="644525" cy="366713"/>
          </a:xfrm>
          <a:prstGeom prst="rect">
            <a:avLst/>
          </a:prstGeom>
          <a:noFill/>
          <a:ln w="9525">
            <a:noFill/>
            <a:miter lim="800000"/>
            <a:headEnd/>
            <a:tailEnd/>
          </a:ln>
        </p:spPr>
        <p:txBody>
          <a:bodyPr wrap="none">
            <a:spAutoFit/>
          </a:bodyPr>
          <a:lstStyle/>
          <a:p>
            <a:pPr fontAlgn="base">
              <a:spcBef>
                <a:spcPct val="0"/>
              </a:spcBef>
              <a:spcAft>
                <a:spcPct val="0"/>
              </a:spcAft>
            </a:pPr>
            <a:r>
              <a:rPr lang="de-DE">
                <a:solidFill>
                  <a:srgbClr val="000000"/>
                </a:solidFill>
                <a:latin typeface="Arial Rounded MT Bold" pitchFamily="34" charset="0"/>
              </a:rPr>
              <a:t>PXD</a:t>
            </a:r>
          </a:p>
        </p:txBody>
      </p:sp>
      <p:sp>
        <p:nvSpPr>
          <p:cNvPr id="1103" name="Text Box 65"/>
          <p:cNvSpPr txBox="1">
            <a:spLocks noChangeArrowheads="1"/>
          </p:cNvSpPr>
          <p:nvPr/>
        </p:nvSpPr>
        <p:spPr bwMode="auto">
          <a:xfrm>
            <a:off x="2555875" y="5229225"/>
            <a:ext cx="1017588" cy="366713"/>
          </a:xfrm>
          <a:prstGeom prst="rect">
            <a:avLst/>
          </a:prstGeom>
          <a:noFill/>
          <a:ln w="9525">
            <a:noFill/>
            <a:miter lim="800000"/>
            <a:headEnd/>
            <a:tailEnd/>
          </a:ln>
        </p:spPr>
        <p:txBody>
          <a:bodyPr wrap="none">
            <a:spAutoFit/>
          </a:bodyPr>
          <a:lstStyle/>
          <a:p>
            <a:pPr fontAlgn="base">
              <a:spcBef>
                <a:spcPct val="0"/>
              </a:spcBef>
              <a:spcAft>
                <a:spcPct val="0"/>
              </a:spcAft>
            </a:pPr>
            <a:r>
              <a:rPr lang="de-DE">
                <a:solidFill>
                  <a:srgbClr val="000000"/>
                </a:solidFill>
                <a:latin typeface="Arial Rounded MT Bold" pitchFamily="34" charset="0"/>
              </a:rPr>
              <a:t>Belle II:</a:t>
            </a:r>
          </a:p>
        </p:txBody>
      </p:sp>
      <p:graphicFrame>
        <p:nvGraphicFramePr>
          <p:cNvPr id="1090" name="Object 66"/>
          <p:cNvGraphicFramePr>
            <a:graphicFrameLocks noChangeAspect="1"/>
          </p:cNvGraphicFramePr>
          <p:nvPr/>
        </p:nvGraphicFramePr>
        <p:xfrm>
          <a:off x="2549525" y="5672138"/>
          <a:ext cx="1651000" cy="457200"/>
        </p:xfrm>
        <a:graphic>
          <a:graphicData uri="http://schemas.openxmlformats.org/presentationml/2006/ole">
            <p:oleObj spid="_x0000_s589826" name="Equation" r:id="rId6" imgW="1650960" imgH="457200" progId="">
              <p:embed/>
            </p:oleObj>
          </a:graphicData>
        </a:graphic>
      </p:graphicFrame>
      <p:graphicFrame>
        <p:nvGraphicFramePr>
          <p:cNvPr id="1091" name="Object 67"/>
          <p:cNvGraphicFramePr>
            <a:graphicFrameLocks noChangeAspect="1"/>
          </p:cNvGraphicFramePr>
          <p:nvPr/>
        </p:nvGraphicFramePr>
        <p:xfrm>
          <a:off x="2582863" y="6111875"/>
          <a:ext cx="2197100" cy="444500"/>
        </p:xfrm>
        <a:graphic>
          <a:graphicData uri="http://schemas.openxmlformats.org/presentationml/2006/ole">
            <p:oleObj spid="_x0000_s589827" name="Equation" r:id="rId7" imgW="2197080" imgH="444240" progId="">
              <p:embed/>
            </p:oleObj>
          </a:graphicData>
        </a:graphic>
      </p:graphicFrame>
      <p:grpSp>
        <p:nvGrpSpPr>
          <p:cNvPr id="9" name="Group 76"/>
          <p:cNvGrpSpPr>
            <a:grpSpLocks/>
          </p:cNvGrpSpPr>
          <p:nvPr/>
        </p:nvGrpSpPr>
        <p:grpSpPr bwMode="auto">
          <a:xfrm>
            <a:off x="57150" y="4495800"/>
            <a:ext cx="2484438" cy="2317750"/>
            <a:chOff x="36" y="2832"/>
            <a:chExt cx="1565" cy="1460"/>
          </a:xfrm>
        </p:grpSpPr>
        <p:grpSp>
          <p:nvGrpSpPr>
            <p:cNvPr id="10" name="Group 69"/>
            <p:cNvGrpSpPr>
              <a:grpSpLocks/>
            </p:cNvGrpSpPr>
            <p:nvPr/>
          </p:nvGrpSpPr>
          <p:grpSpPr bwMode="auto">
            <a:xfrm>
              <a:off x="36" y="2832"/>
              <a:ext cx="1565" cy="1434"/>
              <a:chOff x="36" y="2832"/>
              <a:chExt cx="1565" cy="1434"/>
            </a:xfrm>
          </p:grpSpPr>
          <p:grpSp>
            <p:nvGrpSpPr>
              <p:cNvPr id="11" name="Group 58"/>
              <p:cNvGrpSpPr>
                <a:grpSpLocks/>
              </p:cNvGrpSpPr>
              <p:nvPr/>
            </p:nvGrpSpPr>
            <p:grpSpPr bwMode="auto">
              <a:xfrm>
                <a:off x="45" y="2832"/>
                <a:ext cx="1474" cy="1434"/>
                <a:chOff x="0" y="2424"/>
                <a:chExt cx="1957" cy="1896"/>
              </a:xfrm>
            </p:grpSpPr>
            <p:pic>
              <p:nvPicPr>
                <p:cNvPr id="1119" name="Picture 45"/>
                <p:cNvPicPr>
                  <a:picLocks noChangeAspect="1" noChangeArrowheads="1"/>
                </p:cNvPicPr>
                <p:nvPr/>
              </p:nvPicPr>
              <p:blipFill>
                <a:blip r:embed="rId8" cstate="print"/>
                <a:srcRect/>
                <a:stretch>
                  <a:fillRect/>
                </a:stretch>
              </p:blipFill>
              <p:spPr bwMode="auto">
                <a:xfrm>
                  <a:off x="0" y="2424"/>
                  <a:ext cx="1957" cy="1896"/>
                </a:xfrm>
                <a:prstGeom prst="rect">
                  <a:avLst/>
                </a:prstGeom>
                <a:noFill/>
                <a:ln w="9525">
                  <a:noFill/>
                  <a:miter lim="800000"/>
                  <a:headEnd/>
                  <a:tailEnd/>
                </a:ln>
              </p:spPr>
            </p:pic>
            <p:grpSp>
              <p:nvGrpSpPr>
                <p:cNvPr id="12" name="Group 46"/>
                <p:cNvGrpSpPr>
                  <a:grpSpLocks/>
                </p:cNvGrpSpPr>
                <p:nvPr/>
              </p:nvGrpSpPr>
              <p:grpSpPr bwMode="auto">
                <a:xfrm>
                  <a:off x="810" y="2660"/>
                  <a:ext cx="856" cy="1263"/>
                  <a:chOff x="4591" y="2623"/>
                  <a:chExt cx="856" cy="1263"/>
                </a:xfrm>
              </p:grpSpPr>
              <p:sp>
                <p:nvSpPr>
                  <p:cNvPr id="1127" name="Rectangle 47"/>
                  <p:cNvSpPr>
                    <a:spLocks noChangeArrowheads="1"/>
                  </p:cNvSpPr>
                  <p:nvPr/>
                </p:nvSpPr>
                <p:spPr bwMode="auto">
                  <a:xfrm>
                    <a:off x="4591" y="2623"/>
                    <a:ext cx="459" cy="119"/>
                  </a:xfrm>
                  <a:prstGeom prst="rect">
                    <a:avLst/>
                  </a:prstGeom>
                  <a:solidFill>
                    <a:schemeClr val="bg1"/>
                  </a:solidFill>
                  <a:ln w="9525">
                    <a:noFill/>
                    <a:miter lim="800000"/>
                    <a:headEnd/>
                    <a:tailEnd/>
                  </a:ln>
                </p:spPr>
                <p:txBody>
                  <a:bodyPr wrap="none" anchor="ctr"/>
                  <a:lstStyle/>
                  <a:p>
                    <a:pPr fontAlgn="base">
                      <a:spcBef>
                        <a:spcPct val="0"/>
                      </a:spcBef>
                      <a:spcAft>
                        <a:spcPct val="0"/>
                      </a:spcAft>
                    </a:pPr>
                    <a:endParaRPr lang="de-DE">
                      <a:solidFill>
                        <a:srgbClr val="000000"/>
                      </a:solidFill>
                      <a:latin typeface="Arial Rounded MT Bold" pitchFamily="34" charset="0"/>
                    </a:endParaRPr>
                  </a:p>
                </p:txBody>
              </p:sp>
              <p:sp>
                <p:nvSpPr>
                  <p:cNvPr id="1128" name="Rectangle 48"/>
                  <p:cNvSpPr>
                    <a:spLocks noChangeArrowheads="1"/>
                  </p:cNvSpPr>
                  <p:nvPr/>
                </p:nvSpPr>
                <p:spPr bwMode="auto">
                  <a:xfrm rot="2344799">
                    <a:off x="4966" y="2751"/>
                    <a:ext cx="459" cy="119"/>
                  </a:xfrm>
                  <a:prstGeom prst="rect">
                    <a:avLst/>
                  </a:prstGeom>
                  <a:solidFill>
                    <a:schemeClr val="bg1"/>
                  </a:solidFill>
                  <a:ln w="9525">
                    <a:noFill/>
                    <a:miter lim="800000"/>
                    <a:headEnd/>
                    <a:tailEnd/>
                  </a:ln>
                </p:spPr>
                <p:txBody>
                  <a:bodyPr wrap="none" anchor="ctr"/>
                  <a:lstStyle/>
                  <a:p>
                    <a:pPr fontAlgn="base">
                      <a:spcBef>
                        <a:spcPct val="0"/>
                      </a:spcBef>
                      <a:spcAft>
                        <a:spcPct val="0"/>
                      </a:spcAft>
                    </a:pPr>
                    <a:endParaRPr lang="de-DE">
                      <a:solidFill>
                        <a:srgbClr val="000000"/>
                      </a:solidFill>
                      <a:latin typeface="Arial Rounded MT Bold" pitchFamily="34" charset="0"/>
                    </a:endParaRPr>
                  </a:p>
                </p:txBody>
              </p:sp>
              <p:sp>
                <p:nvSpPr>
                  <p:cNvPr id="1129" name="Rectangle 49"/>
                  <p:cNvSpPr>
                    <a:spLocks noChangeArrowheads="1"/>
                  </p:cNvSpPr>
                  <p:nvPr/>
                </p:nvSpPr>
                <p:spPr bwMode="auto">
                  <a:xfrm rot="4775945">
                    <a:off x="5158" y="3084"/>
                    <a:ext cx="459" cy="119"/>
                  </a:xfrm>
                  <a:prstGeom prst="rect">
                    <a:avLst/>
                  </a:prstGeom>
                  <a:solidFill>
                    <a:schemeClr val="bg1"/>
                  </a:solidFill>
                  <a:ln w="9525">
                    <a:noFill/>
                    <a:miter lim="800000"/>
                    <a:headEnd/>
                    <a:tailEnd/>
                  </a:ln>
                </p:spPr>
                <p:txBody>
                  <a:bodyPr wrap="none" anchor="ctr"/>
                  <a:lstStyle/>
                  <a:p>
                    <a:pPr fontAlgn="base">
                      <a:spcBef>
                        <a:spcPct val="0"/>
                      </a:spcBef>
                      <a:spcAft>
                        <a:spcPct val="0"/>
                      </a:spcAft>
                    </a:pPr>
                    <a:endParaRPr lang="de-DE">
                      <a:solidFill>
                        <a:srgbClr val="000000"/>
                      </a:solidFill>
                      <a:latin typeface="Arial Rounded MT Bold" pitchFamily="34" charset="0"/>
                    </a:endParaRPr>
                  </a:p>
                </p:txBody>
              </p:sp>
              <p:sp>
                <p:nvSpPr>
                  <p:cNvPr id="1130" name="Rectangle 50"/>
                  <p:cNvSpPr>
                    <a:spLocks noChangeArrowheads="1"/>
                  </p:cNvSpPr>
                  <p:nvPr/>
                </p:nvSpPr>
                <p:spPr bwMode="auto">
                  <a:xfrm rot="6653625">
                    <a:off x="5121" y="3487"/>
                    <a:ext cx="459" cy="119"/>
                  </a:xfrm>
                  <a:prstGeom prst="rect">
                    <a:avLst/>
                  </a:prstGeom>
                  <a:solidFill>
                    <a:schemeClr val="bg1"/>
                  </a:solidFill>
                  <a:ln w="9525">
                    <a:noFill/>
                    <a:miter lim="800000"/>
                    <a:headEnd/>
                    <a:tailEnd/>
                  </a:ln>
                </p:spPr>
                <p:txBody>
                  <a:bodyPr wrap="none" anchor="ctr"/>
                  <a:lstStyle/>
                  <a:p>
                    <a:pPr fontAlgn="base">
                      <a:spcBef>
                        <a:spcPct val="0"/>
                      </a:spcBef>
                      <a:spcAft>
                        <a:spcPct val="0"/>
                      </a:spcAft>
                    </a:pPr>
                    <a:endParaRPr lang="de-DE">
                      <a:solidFill>
                        <a:srgbClr val="000000"/>
                      </a:solidFill>
                      <a:latin typeface="Arial Rounded MT Bold" pitchFamily="34" charset="0"/>
                    </a:endParaRPr>
                  </a:p>
                </p:txBody>
              </p:sp>
              <p:sp>
                <p:nvSpPr>
                  <p:cNvPr id="1131" name="Rectangle 51"/>
                  <p:cNvSpPr>
                    <a:spLocks noChangeArrowheads="1"/>
                  </p:cNvSpPr>
                  <p:nvPr/>
                </p:nvSpPr>
                <p:spPr bwMode="auto">
                  <a:xfrm rot="9123126">
                    <a:off x="4865" y="3767"/>
                    <a:ext cx="459" cy="119"/>
                  </a:xfrm>
                  <a:prstGeom prst="rect">
                    <a:avLst/>
                  </a:prstGeom>
                  <a:solidFill>
                    <a:schemeClr val="bg1"/>
                  </a:solidFill>
                  <a:ln w="9525">
                    <a:noFill/>
                    <a:miter lim="800000"/>
                    <a:headEnd/>
                    <a:tailEnd/>
                  </a:ln>
                </p:spPr>
                <p:txBody>
                  <a:bodyPr wrap="none" anchor="ctr"/>
                  <a:lstStyle/>
                  <a:p>
                    <a:pPr fontAlgn="base">
                      <a:spcBef>
                        <a:spcPct val="0"/>
                      </a:spcBef>
                      <a:spcAft>
                        <a:spcPct val="0"/>
                      </a:spcAft>
                    </a:pPr>
                    <a:endParaRPr lang="de-DE">
                      <a:solidFill>
                        <a:srgbClr val="000000"/>
                      </a:solidFill>
                      <a:latin typeface="Arial Rounded MT Bold" pitchFamily="34" charset="0"/>
                    </a:endParaRPr>
                  </a:p>
                </p:txBody>
              </p:sp>
            </p:grpSp>
            <p:grpSp>
              <p:nvGrpSpPr>
                <p:cNvPr id="13" name="Group 52"/>
                <p:cNvGrpSpPr>
                  <a:grpSpLocks/>
                </p:cNvGrpSpPr>
                <p:nvPr/>
              </p:nvGrpSpPr>
              <p:grpSpPr bwMode="auto">
                <a:xfrm rot="10800000">
                  <a:off x="400" y="2722"/>
                  <a:ext cx="856" cy="1263"/>
                  <a:chOff x="4623" y="2759"/>
                  <a:chExt cx="856" cy="1263"/>
                </a:xfrm>
              </p:grpSpPr>
              <p:sp>
                <p:nvSpPr>
                  <p:cNvPr id="1122" name="Rectangle 53"/>
                  <p:cNvSpPr>
                    <a:spLocks noChangeArrowheads="1"/>
                  </p:cNvSpPr>
                  <p:nvPr/>
                </p:nvSpPr>
                <p:spPr bwMode="auto">
                  <a:xfrm>
                    <a:off x="4623" y="2759"/>
                    <a:ext cx="459" cy="119"/>
                  </a:xfrm>
                  <a:prstGeom prst="rect">
                    <a:avLst/>
                  </a:prstGeom>
                  <a:solidFill>
                    <a:schemeClr val="bg1"/>
                  </a:solidFill>
                  <a:ln w="9525">
                    <a:noFill/>
                    <a:miter lim="800000"/>
                    <a:headEnd/>
                    <a:tailEnd/>
                  </a:ln>
                </p:spPr>
                <p:txBody>
                  <a:bodyPr wrap="none" anchor="ctr"/>
                  <a:lstStyle/>
                  <a:p>
                    <a:pPr fontAlgn="base">
                      <a:spcBef>
                        <a:spcPct val="0"/>
                      </a:spcBef>
                      <a:spcAft>
                        <a:spcPct val="0"/>
                      </a:spcAft>
                    </a:pPr>
                    <a:endParaRPr lang="de-DE">
                      <a:solidFill>
                        <a:srgbClr val="000000"/>
                      </a:solidFill>
                      <a:latin typeface="Arial Rounded MT Bold" pitchFamily="34" charset="0"/>
                    </a:endParaRPr>
                  </a:p>
                </p:txBody>
              </p:sp>
              <p:sp>
                <p:nvSpPr>
                  <p:cNvPr id="1123" name="Rectangle 54"/>
                  <p:cNvSpPr>
                    <a:spLocks noChangeArrowheads="1"/>
                  </p:cNvSpPr>
                  <p:nvPr/>
                </p:nvSpPr>
                <p:spPr bwMode="auto">
                  <a:xfrm rot="2344799">
                    <a:off x="4998" y="2887"/>
                    <a:ext cx="459" cy="119"/>
                  </a:xfrm>
                  <a:prstGeom prst="rect">
                    <a:avLst/>
                  </a:prstGeom>
                  <a:solidFill>
                    <a:schemeClr val="bg1"/>
                  </a:solidFill>
                  <a:ln w="9525">
                    <a:noFill/>
                    <a:miter lim="800000"/>
                    <a:headEnd/>
                    <a:tailEnd/>
                  </a:ln>
                </p:spPr>
                <p:txBody>
                  <a:bodyPr wrap="none" anchor="ctr"/>
                  <a:lstStyle/>
                  <a:p>
                    <a:pPr fontAlgn="base">
                      <a:spcBef>
                        <a:spcPct val="0"/>
                      </a:spcBef>
                      <a:spcAft>
                        <a:spcPct val="0"/>
                      </a:spcAft>
                    </a:pPr>
                    <a:endParaRPr lang="de-DE">
                      <a:solidFill>
                        <a:srgbClr val="000000"/>
                      </a:solidFill>
                      <a:latin typeface="Arial Rounded MT Bold" pitchFamily="34" charset="0"/>
                    </a:endParaRPr>
                  </a:p>
                </p:txBody>
              </p:sp>
              <p:sp>
                <p:nvSpPr>
                  <p:cNvPr id="1124" name="Rectangle 55"/>
                  <p:cNvSpPr>
                    <a:spLocks noChangeArrowheads="1"/>
                  </p:cNvSpPr>
                  <p:nvPr/>
                </p:nvSpPr>
                <p:spPr bwMode="auto">
                  <a:xfrm rot="4775945">
                    <a:off x="5190" y="3220"/>
                    <a:ext cx="459" cy="119"/>
                  </a:xfrm>
                  <a:prstGeom prst="rect">
                    <a:avLst/>
                  </a:prstGeom>
                  <a:solidFill>
                    <a:schemeClr val="bg1"/>
                  </a:solidFill>
                  <a:ln w="9525">
                    <a:noFill/>
                    <a:miter lim="800000"/>
                    <a:headEnd/>
                    <a:tailEnd/>
                  </a:ln>
                </p:spPr>
                <p:txBody>
                  <a:bodyPr wrap="none" anchor="ctr"/>
                  <a:lstStyle/>
                  <a:p>
                    <a:pPr fontAlgn="base">
                      <a:spcBef>
                        <a:spcPct val="0"/>
                      </a:spcBef>
                      <a:spcAft>
                        <a:spcPct val="0"/>
                      </a:spcAft>
                    </a:pPr>
                    <a:endParaRPr lang="de-DE">
                      <a:solidFill>
                        <a:srgbClr val="000000"/>
                      </a:solidFill>
                      <a:latin typeface="Arial Rounded MT Bold" pitchFamily="34" charset="0"/>
                    </a:endParaRPr>
                  </a:p>
                </p:txBody>
              </p:sp>
              <p:sp>
                <p:nvSpPr>
                  <p:cNvPr id="1125" name="Rectangle 56"/>
                  <p:cNvSpPr>
                    <a:spLocks noChangeArrowheads="1"/>
                  </p:cNvSpPr>
                  <p:nvPr/>
                </p:nvSpPr>
                <p:spPr bwMode="auto">
                  <a:xfrm rot="6653625">
                    <a:off x="5153" y="3623"/>
                    <a:ext cx="459" cy="119"/>
                  </a:xfrm>
                  <a:prstGeom prst="rect">
                    <a:avLst/>
                  </a:prstGeom>
                  <a:solidFill>
                    <a:schemeClr val="bg1"/>
                  </a:solidFill>
                  <a:ln w="9525">
                    <a:noFill/>
                    <a:miter lim="800000"/>
                    <a:headEnd/>
                    <a:tailEnd/>
                  </a:ln>
                </p:spPr>
                <p:txBody>
                  <a:bodyPr wrap="none" anchor="ctr"/>
                  <a:lstStyle/>
                  <a:p>
                    <a:pPr fontAlgn="base">
                      <a:spcBef>
                        <a:spcPct val="0"/>
                      </a:spcBef>
                      <a:spcAft>
                        <a:spcPct val="0"/>
                      </a:spcAft>
                    </a:pPr>
                    <a:endParaRPr lang="de-DE">
                      <a:solidFill>
                        <a:srgbClr val="000000"/>
                      </a:solidFill>
                      <a:latin typeface="Arial Rounded MT Bold" pitchFamily="34" charset="0"/>
                    </a:endParaRPr>
                  </a:p>
                </p:txBody>
              </p:sp>
              <p:sp>
                <p:nvSpPr>
                  <p:cNvPr id="1126" name="Rectangle 57"/>
                  <p:cNvSpPr>
                    <a:spLocks noChangeArrowheads="1"/>
                  </p:cNvSpPr>
                  <p:nvPr/>
                </p:nvSpPr>
                <p:spPr bwMode="auto">
                  <a:xfrm rot="9123126">
                    <a:off x="4897" y="3903"/>
                    <a:ext cx="459" cy="119"/>
                  </a:xfrm>
                  <a:prstGeom prst="rect">
                    <a:avLst/>
                  </a:prstGeom>
                  <a:solidFill>
                    <a:schemeClr val="bg1"/>
                  </a:solidFill>
                  <a:ln w="9525">
                    <a:noFill/>
                    <a:miter lim="800000"/>
                    <a:headEnd/>
                    <a:tailEnd/>
                  </a:ln>
                </p:spPr>
                <p:txBody>
                  <a:bodyPr wrap="none" anchor="ctr"/>
                  <a:lstStyle/>
                  <a:p>
                    <a:pPr fontAlgn="base">
                      <a:spcBef>
                        <a:spcPct val="0"/>
                      </a:spcBef>
                      <a:spcAft>
                        <a:spcPct val="0"/>
                      </a:spcAft>
                    </a:pPr>
                    <a:endParaRPr lang="de-DE">
                      <a:solidFill>
                        <a:srgbClr val="000000"/>
                      </a:solidFill>
                      <a:latin typeface="Arial Rounded MT Bold" pitchFamily="34" charset="0"/>
                    </a:endParaRPr>
                  </a:p>
                </p:txBody>
              </p:sp>
            </p:grpSp>
          </p:grpSp>
          <p:sp>
            <p:nvSpPr>
              <p:cNvPr id="1117" name="Text Box 63"/>
              <p:cNvSpPr txBox="1">
                <a:spLocks noChangeArrowheads="1"/>
              </p:cNvSpPr>
              <p:nvPr/>
            </p:nvSpPr>
            <p:spPr bwMode="auto">
              <a:xfrm>
                <a:off x="204" y="2886"/>
                <a:ext cx="406" cy="231"/>
              </a:xfrm>
              <a:prstGeom prst="rect">
                <a:avLst/>
              </a:prstGeom>
              <a:noFill/>
              <a:ln w="9525">
                <a:noFill/>
                <a:miter lim="800000"/>
                <a:headEnd/>
                <a:tailEnd/>
              </a:ln>
            </p:spPr>
            <p:txBody>
              <a:bodyPr wrap="none">
                <a:spAutoFit/>
              </a:bodyPr>
              <a:lstStyle/>
              <a:p>
                <a:pPr fontAlgn="base">
                  <a:spcBef>
                    <a:spcPct val="0"/>
                  </a:spcBef>
                  <a:spcAft>
                    <a:spcPct val="0"/>
                  </a:spcAft>
                </a:pPr>
                <a:r>
                  <a:rPr lang="de-DE">
                    <a:solidFill>
                      <a:srgbClr val="000000"/>
                    </a:solidFill>
                    <a:latin typeface="Arial Rounded MT Bold" pitchFamily="34" charset="0"/>
                  </a:rPr>
                  <a:t>PXD</a:t>
                </a:r>
              </a:p>
            </p:txBody>
          </p:sp>
          <p:sp>
            <p:nvSpPr>
              <p:cNvPr id="1118" name="Rectangle 68"/>
              <p:cNvSpPr>
                <a:spLocks noChangeArrowheads="1"/>
              </p:cNvSpPr>
              <p:nvPr/>
            </p:nvSpPr>
            <p:spPr bwMode="auto">
              <a:xfrm>
                <a:off x="36" y="4111"/>
                <a:ext cx="1565" cy="136"/>
              </a:xfrm>
              <a:prstGeom prst="rect">
                <a:avLst/>
              </a:prstGeom>
              <a:solidFill>
                <a:schemeClr val="bg1"/>
              </a:solidFill>
              <a:ln w="9525">
                <a:noFill/>
                <a:miter lim="800000"/>
                <a:headEnd/>
                <a:tailEnd/>
              </a:ln>
            </p:spPr>
            <p:txBody>
              <a:bodyPr wrap="none" anchor="ctr"/>
              <a:lstStyle/>
              <a:p>
                <a:pPr fontAlgn="base">
                  <a:spcBef>
                    <a:spcPct val="0"/>
                  </a:spcBef>
                  <a:spcAft>
                    <a:spcPct val="0"/>
                  </a:spcAft>
                </a:pPr>
                <a:endParaRPr lang="de-DE">
                  <a:solidFill>
                    <a:srgbClr val="000000"/>
                  </a:solidFill>
                  <a:latin typeface="Arial Rounded MT Bold" pitchFamily="34" charset="0"/>
                </a:endParaRPr>
              </a:p>
            </p:txBody>
          </p:sp>
        </p:grpSp>
        <p:sp>
          <p:nvSpPr>
            <p:cNvPr id="1111" name="Text Box 71"/>
            <p:cNvSpPr txBox="1">
              <a:spLocks noChangeArrowheads="1"/>
            </p:cNvSpPr>
            <p:nvPr/>
          </p:nvSpPr>
          <p:spPr bwMode="auto">
            <a:xfrm>
              <a:off x="547" y="4061"/>
              <a:ext cx="582" cy="231"/>
            </a:xfrm>
            <a:prstGeom prst="rect">
              <a:avLst/>
            </a:prstGeom>
            <a:noFill/>
            <a:ln w="9525">
              <a:noFill/>
              <a:miter lim="800000"/>
              <a:headEnd/>
              <a:tailEnd/>
            </a:ln>
          </p:spPr>
          <p:txBody>
            <a:bodyPr wrap="none">
              <a:spAutoFit/>
            </a:bodyPr>
            <a:lstStyle/>
            <a:p>
              <a:pPr fontAlgn="base">
                <a:spcBef>
                  <a:spcPct val="0"/>
                </a:spcBef>
                <a:spcAft>
                  <a:spcPct val="0"/>
                </a:spcAft>
              </a:pPr>
              <a:r>
                <a:rPr lang="de-DE">
                  <a:solidFill>
                    <a:srgbClr val="000000"/>
                  </a:solidFill>
                  <a:latin typeface="Arial Rounded MT Bold" pitchFamily="34" charset="0"/>
                </a:rPr>
                <a:t>4.4 cm</a:t>
              </a:r>
            </a:p>
          </p:txBody>
        </p:sp>
        <p:sp>
          <p:nvSpPr>
            <p:cNvPr id="1112" name="Line 72"/>
            <p:cNvSpPr>
              <a:spLocks noChangeShapeType="1"/>
            </p:cNvSpPr>
            <p:nvPr/>
          </p:nvSpPr>
          <p:spPr bwMode="auto">
            <a:xfrm>
              <a:off x="1147" y="4156"/>
              <a:ext cx="227" cy="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de-DE">
                <a:solidFill>
                  <a:srgbClr val="000000"/>
                </a:solidFill>
                <a:latin typeface="Arial Rounded MT Bold" pitchFamily="34" charset="0"/>
              </a:endParaRPr>
            </a:p>
          </p:txBody>
        </p:sp>
        <p:sp>
          <p:nvSpPr>
            <p:cNvPr id="1113" name="Line 73"/>
            <p:cNvSpPr>
              <a:spLocks noChangeShapeType="1"/>
            </p:cNvSpPr>
            <p:nvPr/>
          </p:nvSpPr>
          <p:spPr bwMode="auto">
            <a:xfrm flipH="1">
              <a:off x="277" y="4165"/>
              <a:ext cx="227" cy="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de-DE">
                <a:solidFill>
                  <a:srgbClr val="000000"/>
                </a:solidFill>
                <a:latin typeface="Arial Rounded MT Bold" pitchFamily="34" charset="0"/>
              </a:endParaRPr>
            </a:p>
          </p:txBody>
        </p:sp>
        <p:sp>
          <p:nvSpPr>
            <p:cNvPr id="1114" name="Line 74"/>
            <p:cNvSpPr>
              <a:spLocks noChangeShapeType="1"/>
            </p:cNvSpPr>
            <p:nvPr/>
          </p:nvSpPr>
          <p:spPr bwMode="auto">
            <a:xfrm>
              <a:off x="276" y="4095"/>
              <a:ext cx="0" cy="137"/>
            </a:xfrm>
            <a:prstGeom prst="line">
              <a:avLst/>
            </a:prstGeom>
            <a:noFill/>
            <a:ln w="9525">
              <a:solidFill>
                <a:schemeClr val="tx1"/>
              </a:solidFill>
              <a:round/>
              <a:headEnd/>
              <a:tailEnd/>
            </a:ln>
          </p:spPr>
          <p:txBody>
            <a:bodyPr/>
            <a:lstStyle/>
            <a:p>
              <a:pPr fontAlgn="base">
                <a:spcBef>
                  <a:spcPct val="0"/>
                </a:spcBef>
                <a:spcAft>
                  <a:spcPct val="0"/>
                </a:spcAft>
              </a:pPr>
              <a:endParaRPr lang="de-DE">
                <a:solidFill>
                  <a:srgbClr val="000000"/>
                </a:solidFill>
                <a:latin typeface="Arial Rounded MT Bold" pitchFamily="34" charset="0"/>
              </a:endParaRPr>
            </a:p>
          </p:txBody>
        </p:sp>
        <p:sp>
          <p:nvSpPr>
            <p:cNvPr id="1115" name="Line 75"/>
            <p:cNvSpPr>
              <a:spLocks noChangeShapeType="1"/>
            </p:cNvSpPr>
            <p:nvPr/>
          </p:nvSpPr>
          <p:spPr bwMode="auto">
            <a:xfrm>
              <a:off x="1377" y="4098"/>
              <a:ext cx="0" cy="137"/>
            </a:xfrm>
            <a:prstGeom prst="line">
              <a:avLst/>
            </a:prstGeom>
            <a:noFill/>
            <a:ln w="9525">
              <a:solidFill>
                <a:schemeClr val="tx1"/>
              </a:solidFill>
              <a:round/>
              <a:headEnd/>
              <a:tailEnd/>
            </a:ln>
          </p:spPr>
          <p:txBody>
            <a:bodyPr/>
            <a:lstStyle/>
            <a:p>
              <a:pPr fontAlgn="base">
                <a:spcBef>
                  <a:spcPct val="0"/>
                </a:spcBef>
                <a:spcAft>
                  <a:spcPct val="0"/>
                </a:spcAft>
              </a:pPr>
              <a:endParaRPr lang="de-DE">
                <a:solidFill>
                  <a:srgbClr val="000000"/>
                </a:solidFill>
                <a:latin typeface="Arial Rounded MT Bold" pitchFamily="34" charset="0"/>
              </a:endParaRPr>
            </a:p>
          </p:txBody>
        </p:sp>
      </p:grpSp>
      <p:graphicFrame>
        <p:nvGraphicFramePr>
          <p:cNvPr id="1026" name="Object 2"/>
          <p:cNvGraphicFramePr>
            <a:graphicFrameLocks noChangeAspect="1"/>
          </p:cNvGraphicFramePr>
          <p:nvPr/>
        </p:nvGraphicFramePr>
        <p:xfrm>
          <a:off x="2346325" y="4292600"/>
          <a:ext cx="2212975" cy="776288"/>
        </p:xfrm>
        <a:graphic>
          <a:graphicData uri="http://schemas.openxmlformats.org/presentationml/2006/ole">
            <p:oleObj spid="_x0000_s589828" name="Equation" r:id="rId9" imgW="1193760" imgH="419040" progId="">
              <p:embed/>
            </p:oleObj>
          </a:graphicData>
        </a:graphic>
      </p:graphicFrame>
      <p:sp>
        <p:nvSpPr>
          <p:cNvPr id="1105" name="Text Box 77"/>
          <p:cNvSpPr txBox="1">
            <a:spLocks noChangeArrowheads="1"/>
          </p:cNvSpPr>
          <p:nvPr/>
        </p:nvSpPr>
        <p:spPr bwMode="auto">
          <a:xfrm>
            <a:off x="6351588" y="974725"/>
            <a:ext cx="854075" cy="366713"/>
          </a:xfrm>
          <a:prstGeom prst="rect">
            <a:avLst/>
          </a:prstGeom>
          <a:noFill/>
          <a:ln w="9525">
            <a:noFill/>
            <a:miter lim="800000"/>
            <a:headEnd/>
            <a:tailEnd/>
          </a:ln>
        </p:spPr>
        <p:txBody>
          <a:bodyPr wrap="none">
            <a:spAutoFit/>
          </a:bodyPr>
          <a:lstStyle/>
          <a:p>
            <a:pPr fontAlgn="base">
              <a:spcBef>
                <a:spcPct val="0"/>
              </a:spcBef>
              <a:spcAft>
                <a:spcPct val="0"/>
              </a:spcAft>
            </a:pPr>
            <a:r>
              <a:rPr lang="de-DE">
                <a:solidFill>
                  <a:srgbClr val="000000"/>
                </a:solidFill>
                <a:latin typeface="Arial Rounded MT Bold" pitchFamily="34" charset="0"/>
              </a:rPr>
              <a:t>„PXD“</a:t>
            </a:r>
          </a:p>
        </p:txBody>
      </p:sp>
      <p:sp>
        <p:nvSpPr>
          <p:cNvPr id="1106" name="Text Box 78"/>
          <p:cNvSpPr txBox="1">
            <a:spLocks noChangeArrowheads="1"/>
          </p:cNvSpPr>
          <p:nvPr/>
        </p:nvSpPr>
        <p:spPr bwMode="auto">
          <a:xfrm>
            <a:off x="7875588" y="2654300"/>
            <a:ext cx="873125" cy="366713"/>
          </a:xfrm>
          <a:prstGeom prst="rect">
            <a:avLst/>
          </a:prstGeom>
          <a:noFill/>
          <a:ln w="9525">
            <a:noFill/>
            <a:miter lim="800000"/>
            <a:headEnd/>
            <a:tailEnd/>
          </a:ln>
        </p:spPr>
        <p:txBody>
          <a:bodyPr wrap="none">
            <a:spAutoFit/>
          </a:bodyPr>
          <a:lstStyle/>
          <a:p>
            <a:pPr fontAlgn="base">
              <a:spcBef>
                <a:spcPct val="0"/>
              </a:spcBef>
              <a:spcAft>
                <a:spcPct val="0"/>
              </a:spcAft>
            </a:pPr>
            <a:r>
              <a:rPr lang="de-DE">
                <a:solidFill>
                  <a:srgbClr val="000000"/>
                </a:solidFill>
                <a:latin typeface="Arial Rounded MT Bold" pitchFamily="34" charset="0"/>
              </a:rPr>
              <a:t>„SVD“</a:t>
            </a:r>
          </a:p>
        </p:txBody>
      </p:sp>
      <p:sp>
        <p:nvSpPr>
          <p:cNvPr id="1107" name="Line 79"/>
          <p:cNvSpPr>
            <a:spLocks noChangeShapeType="1"/>
          </p:cNvSpPr>
          <p:nvPr/>
        </p:nvSpPr>
        <p:spPr bwMode="auto">
          <a:xfrm flipH="1">
            <a:off x="5795963" y="1268413"/>
            <a:ext cx="576262" cy="144462"/>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de-DE">
              <a:solidFill>
                <a:srgbClr val="000000"/>
              </a:solidFill>
              <a:latin typeface="Arial Rounded MT Bold" pitchFamily="34" charset="0"/>
            </a:endParaRPr>
          </a:p>
        </p:txBody>
      </p:sp>
      <p:sp>
        <p:nvSpPr>
          <p:cNvPr id="1108" name="Line 80"/>
          <p:cNvSpPr>
            <a:spLocks noChangeShapeType="1"/>
          </p:cNvSpPr>
          <p:nvPr/>
        </p:nvSpPr>
        <p:spPr bwMode="auto">
          <a:xfrm flipH="1">
            <a:off x="7500938" y="2852738"/>
            <a:ext cx="358775"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de-DE">
              <a:solidFill>
                <a:srgbClr val="000000"/>
              </a:solidFill>
              <a:latin typeface="Arial Rounded MT Bold" pitchFamily="34" charset="0"/>
            </a:endParaRPr>
          </a:p>
        </p:txBody>
      </p:sp>
      <p:sp>
        <p:nvSpPr>
          <p:cNvPr id="1109" name="Text Box 81"/>
          <p:cNvSpPr txBox="1">
            <a:spLocks noChangeArrowheads="1"/>
          </p:cNvSpPr>
          <p:nvPr/>
        </p:nvSpPr>
        <p:spPr bwMode="auto">
          <a:xfrm>
            <a:off x="6804025" y="3962400"/>
            <a:ext cx="1257300" cy="366713"/>
          </a:xfrm>
          <a:prstGeom prst="rect">
            <a:avLst/>
          </a:prstGeom>
          <a:solidFill>
            <a:schemeClr val="bg1"/>
          </a:solidFill>
          <a:ln w="9525">
            <a:noFill/>
            <a:miter lim="800000"/>
            <a:headEnd/>
            <a:tailEnd/>
          </a:ln>
        </p:spPr>
        <p:txBody>
          <a:bodyPr wrap="none">
            <a:spAutoFit/>
          </a:bodyPr>
          <a:lstStyle/>
          <a:p>
            <a:pPr fontAlgn="base">
              <a:spcBef>
                <a:spcPct val="0"/>
              </a:spcBef>
              <a:spcAft>
                <a:spcPct val="0"/>
              </a:spcAft>
            </a:pPr>
            <a:r>
              <a:rPr lang="de-DE">
                <a:solidFill>
                  <a:srgbClr val="000000"/>
                </a:solidFill>
                <a:latin typeface="Arial Rounded MT Bold" pitchFamily="34" charset="0"/>
              </a:rPr>
              <a:t>PXD+SVD</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タイトル 12"/>
          <p:cNvSpPr>
            <a:spLocks noGrp="1"/>
          </p:cNvSpPr>
          <p:nvPr>
            <p:ph type="title"/>
          </p:nvPr>
        </p:nvSpPr>
        <p:spPr>
          <a:xfrm>
            <a:off x="457200" y="-24"/>
            <a:ext cx="8229600" cy="642942"/>
          </a:xfrm>
        </p:spPr>
        <p:txBody>
          <a:bodyPr>
            <a:normAutofit fontScale="90000"/>
          </a:bodyPr>
          <a:lstStyle/>
          <a:p>
            <a:r>
              <a:rPr kumimoji="1" lang="en-US" altLang="ja-JP" dirty="0" smtClean="0"/>
              <a:t>DEPFET pixels for Belle II</a:t>
            </a:r>
            <a:endParaRPr kumimoji="1" lang="ja-JP" altLang="en-US" dirty="0"/>
          </a:p>
        </p:txBody>
      </p:sp>
      <p:sp>
        <p:nvSpPr>
          <p:cNvPr id="16" name="Slide Number Placeholder 10"/>
          <p:cNvSpPr>
            <a:spLocks noGrp="1"/>
          </p:cNvSpPr>
          <p:nvPr>
            <p:ph type="sldNum" sz="quarter" idx="12"/>
          </p:nvPr>
        </p:nvSpPr>
        <p:spPr>
          <a:noFill/>
        </p:spPr>
        <p:txBody>
          <a:bodyPr/>
          <a:lstStyle/>
          <a:p>
            <a:fld id="{6F2BD4BA-6F37-4D69-AE82-34CB22A18A60}" type="slidenum">
              <a:rPr lang="en-GB">
                <a:solidFill>
                  <a:srgbClr val="000000"/>
                </a:solidFill>
              </a:rPr>
              <a:pPr/>
              <a:t>49</a:t>
            </a:fld>
            <a:endParaRPr lang="en-GB" dirty="0">
              <a:solidFill>
                <a:srgbClr val="000000"/>
              </a:solidFill>
            </a:endParaRPr>
          </a:p>
        </p:txBody>
      </p:sp>
      <p:pic>
        <p:nvPicPr>
          <p:cNvPr id="7176" name="Picture 2"/>
          <p:cNvPicPr>
            <a:picLocks noChangeAspect="1" noChangeArrowheads="1"/>
          </p:cNvPicPr>
          <p:nvPr/>
        </p:nvPicPr>
        <p:blipFill>
          <a:blip r:embed="rId3" cstate="print"/>
          <a:srcRect/>
          <a:stretch>
            <a:fillRect/>
          </a:stretch>
        </p:blipFill>
        <p:spPr bwMode="auto">
          <a:xfrm>
            <a:off x="323528" y="2780928"/>
            <a:ext cx="5448076" cy="3471745"/>
          </a:xfrm>
          <a:prstGeom prst="rect">
            <a:avLst/>
          </a:prstGeom>
          <a:noFill/>
          <a:ln w="9525">
            <a:noFill/>
            <a:miter lim="800000"/>
            <a:headEnd/>
            <a:tailEnd/>
          </a:ln>
        </p:spPr>
      </p:pic>
      <p:pic>
        <p:nvPicPr>
          <p:cNvPr id="7177" name="Picture 36"/>
          <p:cNvPicPr>
            <a:picLocks noChangeAspect="1" noChangeArrowheads="1"/>
          </p:cNvPicPr>
          <p:nvPr/>
        </p:nvPicPr>
        <p:blipFill>
          <a:blip r:embed="rId4" cstate="print"/>
          <a:srcRect/>
          <a:stretch>
            <a:fillRect/>
          </a:stretch>
        </p:blipFill>
        <p:spPr bwMode="auto">
          <a:xfrm>
            <a:off x="2175768" y="1785926"/>
            <a:ext cx="4479253" cy="3109478"/>
          </a:xfrm>
          <a:prstGeom prst="rect">
            <a:avLst/>
          </a:prstGeom>
          <a:noFill/>
          <a:ln w="9525">
            <a:noFill/>
            <a:miter lim="800000"/>
            <a:headEnd/>
            <a:tailEnd/>
          </a:ln>
        </p:spPr>
      </p:pic>
      <p:sp>
        <p:nvSpPr>
          <p:cNvPr id="7178" name="TextBox 42"/>
          <p:cNvSpPr txBox="1">
            <a:spLocks noChangeArrowheads="1"/>
          </p:cNvSpPr>
          <p:nvPr/>
        </p:nvSpPr>
        <p:spPr bwMode="auto">
          <a:xfrm>
            <a:off x="755576" y="6309320"/>
            <a:ext cx="6897529" cy="400110"/>
          </a:xfrm>
          <a:prstGeom prst="rect">
            <a:avLst/>
          </a:prstGeom>
          <a:noFill/>
          <a:ln w="9525">
            <a:noFill/>
            <a:miter lim="800000"/>
            <a:headEnd/>
            <a:tailEnd/>
          </a:ln>
        </p:spPr>
        <p:txBody>
          <a:bodyPr wrap="none">
            <a:spAutoFit/>
          </a:bodyPr>
          <a:lstStyle/>
          <a:p>
            <a:pPr fontAlgn="base">
              <a:spcBef>
                <a:spcPct val="0"/>
              </a:spcBef>
              <a:spcAft>
                <a:spcPct val="0"/>
              </a:spcAft>
            </a:pPr>
            <a:r>
              <a:rPr kumimoji="0" lang="de-DE" sz="1600" dirty="0" smtClean="0">
                <a:solidFill>
                  <a:srgbClr val="000000"/>
                </a:solidFill>
                <a:latin typeface="Arial" charset="0"/>
              </a:rPr>
              <a:t>Power consumption in sensitive area: </a:t>
            </a:r>
            <a:r>
              <a:rPr kumimoji="0" lang="de-DE" sz="2000" dirty="0" smtClean="0">
                <a:solidFill>
                  <a:srgbClr val="000000"/>
                </a:solidFill>
                <a:latin typeface="Arial" charset="0"/>
              </a:rPr>
              <a:t>0.1W/cm²</a:t>
            </a:r>
            <a:r>
              <a:rPr kumimoji="0" lang="de-DE" sz="1600" dirty="0" smtClean="0">
                <a:solidFill>
                  <a:srgbClr val="000000"/>
                </a:solidFill>
                <a:latin typeface="Arial" charset="0"/>
              </a:rPr>
              <a:t> =&gt; air-cooling sufficient</a:t>
            </a:r>
          </a:p>
        </p:txBody>
      </p:sp>
      <p:pic>
        <p:nvPicPr>
          <p:cNvPr id="12" name="Picture 3" descr="D:\Laci\2-PROJECTS\Belle-II\Dummies\ThinDummies\Pictures\AfterCutI\IMG_8075.jpg"/>
          <p:cNvPicPr>
            <a:picLocks noChangeAspect="1" noChangeArrowheads="1"/>
          </p:cNvPicPr>
          <p:nvPr/>
        </p:nvPicPr>
        <p:blipFill>
          <a:blip r:embed="rId5" cstate="print"/>
          <a:srcRect/>
          <a:stretch>
            <a:fillRect/>
          </a:stretch>
        </p:blipFill>
        <p:spPr bwMode="auto">
          <a:xfrm>
            <a:off x="154980" y="836712"/>
            <a:ext cx="2664296" cy="1891436"/>
          </a:xfrm>
          <a:prstGeom prst="rect">
            <a:avLst/>
          </a:prstGeom>
          <a:noFill/>
          <a:ln w="9525">
            <a:noFill/>
            <a:miter lim="800000"/>
            <a:headEnd/>
            <a:tailEnd/>
          </a:ln>
        </p:spPr>
      </p:pic>
      <p:pic>
        <p:nvPicPr>
          <p:cNvPr id="14" name="Picture 5"/>
          <p:cNvPicPr>
            <a:picLocks noChangeAspect="1" noChangeArrowheads="1"/>
          </p:cNvPicPr>
          <p:nvPr/>
        </p:nvPicPr>
        <p:blipFill>
          <a:blip r:embed="rId6" cstate="print"/>
          <a:srcRect/>
          <a:stretch>
            <a:fillRect/>
          </a:stretch>
        </p:blipFill>
        <p:spPr bwMode="auto">
          <a:xfrm>
            <a:off x="5543600" y="3861048"/>
            <a:ext cx="3600400" cy="1573216"/>
          </a:xfrm>
          <a:prstGeom prst="rect">
            <a:avLst/>
          </a:prstGeom>
          <a:noFill/>
          <a:ln w="9525">
            <a:noFill/>
            <a:miter lim="800000"/>
            <a:headEnd/>
            <a:tailEnd/>
          </a:ln>
          <a:effectLst/>
        </p:spPr>
      </p:pic>
      <p:sp>
        <p:nvSpPr>
          <p:cNvPr id="15" name="テキスト ボックス 14"/>
          <p:cNvSpPr txBox="1"/>
          <p:nvPr/>
        </p:nvSpPr>
        <p:spPr>
          <a:xfrm>
            <a:off x="6477000" y="3429000"/>
            <a:ext cx="2286000" cy="33855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kumimoji="1" lang="en-US" altLang="ja-JP" sz="1600" dirty="0" smtClean="0"/>
              <a:t>Mechanical mockup</a:t>
            </a:r>
            <a:endParaRPr kumimoji="1" lang="ja-JP" altLang="en-US" sz="1600" dirty="0"/>
          </a:p>
        </p:txBody>
      </p:sp>
      <p:sp>
        <p:nvSpPr>
          <p:cNvPr id="7173" name="Text Box 40"/>
          <p:cNvSpPr txBox="1">
            <a:spLocks noChangeArrowheads="1"/>
          </p:cNvSpPr>
          <p:nvPr/>
        </p:nvSpPr>
        <p:spPr bwMode="auto">
          <a:xfrm>
            <a:off x="7020272" y="2018876"/>
            <a:ext cx="1781257" cy="338554"/>
          </a:xfrm>
          <a:prstGeom prst="rect">
            <a:avLst/>
          </a:prstGeom>
          <a:noFill/>
          <a:ln w="9525">
            <a:noFill/>
            <a:miter lim="800000"/>
            <a:headEnd/>
            <a:tailEnd/>
          </a:ln>
        </p:spPr>
        <p:txBody>
          <a:bodyPr wrap="none">
            <a:spAutoFit/>
          </a:bodyPr>
          <a:lstStyle/>
          <a:p>
            <a:pPr fontAlgn="base">
              <a:spcBef>
                <a:spcPct val="0"/>
              </a:spcBef>
              <a:spcAft>
                <a:spcPct val="0"/>
              </a:spcAft>
            </a:pPr>
            <a:r>
              <a:rPr kumimoji="0" lang="fr-FR" sz="1600" dirty="0" smtClean="0">
                <a:solidFill>
                  <a:srgbClr val="000000"/>
                </a:solidFill>
                <a:latin typeface="Arial" charset="0"/>
              </a:rPr>
              <a:t>total of </a:t>
            </a:r>
            <a:r>
              <a:rPr kumimoji="0" lang="fr-FR" sz="1600" dirty="0" smtClean="0">
                <a:solidFill>
                  <a:srgbClr val="FF0000"/>
                </a:solidFill>
                <a:latin typeface="Arial" charset="0"/>
              </a:rPr>
              <a:t>8 M pixels</a:t>
            </a:r>
          </a:p>
        </p:txBody>
      </p:sp>
      <p:sp>
        <p:nvSpPr>
          <p:cNvPr id="11" name="テキスト ボックス 10"/>
          <p:cNvSpPr txBox="1"/>
          <p:nvPr/>
        </p:nvSpPr>
        <p:spPr>
          <a:xfrm>
            <a:off x="2627784" y="1036250"/>
            <a:ext cx="6516216" cy="89255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b="1" i="0" u="none" strike="noStrike" kern="0" cap="none" spc="0" normalizeH="0" baseline="0" noProof="0" dirty="0" smtClean="0">
                <a:ln>
                  <a:noFill/>
                </a:ln>
                <a:solidFill>
                  <a:srgbClr val="000000"/>
                </a:solidFill>
                <a:effectLst/>
                <a:uLnTx/>
                <a:uFillTx/>
              </a:rPr>
              <a:t>	</a:t>
            </a:r>
            <a:r>
              <a:rPr kumimoji="0" lang="en-US" altLang="ja-JP" sz="1600" b="1" i="0" u="none" strike="noStrike" kern="0" cap="none" spc="0" normalizeH="0" baseline="0" noProof="0" dirty="0" smtClean="0">
                <a:ln>
                  <a:noFill/>
                </a:ln>
                <a:solidFill>
                  <a:srgbClr val="FF0000"/>
                </a:solidFill>
                <a:effectLst/>
                <a:uLnTx/>
                <a:uFillTx/>
              </a:rPr>
              <a:t>radius		pixel		thickness</a:t>
            </a:r>
            <a:endParaRPr kumimoji="0" lang="en-US" altLang="ja-JP" sz="1400" b="1" i="0" u="none" strike="noStrike" kern="0" cap="none" spc="0" normalizeH="0" baseline="0" noProof="0" dirty="0" smtClean="0">
              <a:ln>
                <a:noFill/>
              </a:ln>
              <a:solidFill>
                <a:srgbClr val="FF0000"/>
              </a:solidFill>
              <a:effectLst/>
              <a:uLnTx/>
              <a:uFillTx/>
            </a:endParaRPr>
          </a:p>
          <a:p>
            <a:pPr lvl="0">
              <a:defRPr/>
            </a:pPr>
            <a:r>
              <a:rPr kumimoji="0" lang="en-US" altLang="ja-JP" sz="1400" b="1" i="0" u="none" strike="noStrike" kern="0" cap="none" spc="0" normalizeH="0" baseline="0" noProof="0" dirty="0" smtClean="0">
                <a:ln>
                  <a:noFill/>
                </a:ln>
                <a:solidFill>
                  <a:srgbClr val="000000"/>
                </a:solidFill>
                <a:effectLst/>
                <a:uLnTx/>
                <a:uFillTx/>
              </a:rPr>
              <a:t>Layer 1	r = 14mm		50x50</a:t>
            </a:r>
            <a:r>
              <a:rPr kumimoji="0" lang="en-US" altLang="ja-JP" sz="1400" b="1" kern="0" dirty="0" smtClean="0">
                <a:solidFill>
                  <a:srgbClr val="000000"/>
                </a:solidFill>
                <a:latin typeface="Symbol" pitchFamily="18" charset="2"/>
              </a:rPr>
              <a:t>m</a:t>
            </a:r>
            <a:r>
              <a:rPr kumimoji="0" lang="en-US" altLang="ja-JP" sz="1400" b="1" i="0" u="none" strike="noStrike" kern="0" cap="none" spc="0" normalizeH="0" baseline="0" noProof="0" dirty="0" smtClean="0">
                <a:ln>
                  <a:noFill/>
                </a:ln>
                <a:solidFill>
                  <a:srgbClr val="000000"/>
                </a:solidFill>
                <a:effectLst/>
                <a:uLnTx/>
                <a:uFillTx/>
              </a:rPr>
              <a:t>m</a:t>
            </a:r>
            <a:r>
              <a:rPr kumimoji="0" lang="en-US" altLang="ja-JP" sz="1400" b="1" i="0" u="none" strike="noStrike" kern="0" cap="none" spc="0" normalizeH="0" baseline="30000" noProof="0" dirty="0" smtClean="0">
                <a:ln>
                  <a:noFill/>
                </a:ln>
                <a:solidFill>
                  <a:srgbClr val="000000"/>
                </a:solidFill>
                <a:effectLst/>
                <a:uLnTx/>
                <a:uFillTx/>
              </a:rPr>
              <a:t>2</a:t>
            </a:r>
            <a:r>
              <a:rPr kumimoji="0" lang="en-US" altLang="ja-JP" sz="1400" b="1" i="0" u="none" strike="noStrike" kern="0" cap="none" spc="0" normalizeH="0" baseline="0" noProof="0" dirty="0" smtClean="0">
                <a:ln>
                  <a:noFill/>
                </a:ln>
                <a:solidFill>
                  <a:srgbClr val="000000"/>
                </a:solidFill>
                <a:effectLst/>
                <a:uLnTx/>
                <a:uFillTx/>
              </a:rPr>
              <a:t>		75</a:t>
            </a:r>
            <a:r>
              <a:rPr kumimoji="0" lang="en-US" altLang="ja-JP" sz="1400" b="1" kern="0" dirty="0" smtClean="0">
                <a:solidFill>
                  <a:srgbClr val="000000"/>
                </a:solidFill>
                <a:latin typeface="Symbol" pitchFamily="18" charset="2"/>
              </a:rPr>
              <a:t>m</a:t>
            </a:r>
            <a:r>
              <a:rPr kumimoji="0" lang="en-US" altLang="ja-JP" sz="1400" b="1" i="0" u="none" strike="noStrike" kern="0" cap="none" spc="0" normalizeH="0" baseline="0" noProof="0" dirty="0" smtClean="0">
                <a:ln>
                  <a:noFill/>
                </a:ln>
                <a:solidFill>
                  <a:srgbClr val="000000"/>
                </a:solidFill>
                <a:effectLst/>
                <a:uLnTx/>
                <a:uFillTx/>
              </a:rPr>
              <a:t>m(0.18%X0)</a:t>
            </a:r>
          </a:p>
          <a:p>
            <a:pPr lvl="0">
              <a:defRPr/>
            </a:pPr>
            <a:r>
              <a:rPr kumimoji="0" lang="en-US" altLang="ja-JP" sz="1400" b="1" i="0" u="none" strike="noStrike" kern="0" cap="none" spc="0" normalizeH="0" baseline="0" noProof="0" dirty="0" smtClean="0">
                <a:ln>
                  <a:noFill/>
                </a:ln>
                <a:solidFill>
                  <a:srgbClr val="000000"/>
                </a:solidFill>
                <a:effectLst/>
                <a:uLnTx/>
                <a:uFillTx/>
              </a:rPr>
              <a:t>Layer 2	r = 22mm		50x75</a:t>
            </a:r>
            <a:r>
              <a:rPr kumimoji="0" lang="en-US" altLang="ja-JP" sz="1400" b="1" kern="0" dirty="0" smtClean="0">
                <a:solidFill>
                  <a:srgbClr val="000000"/>
                </a:solidFill>
                <a:latin typeface="Symbol" pitchFamily="18" charset="2"/>
              </a:rPr>
              <a:t>m</a:t>
            </a:r>
            <a:r>
              <a:rPr kumimoji="0" lang="en-US" altLang="ja-JP" sz="1400" b="1" i="0" u="none" strike="noStrike" kern="0" cap="none" spc="0" normalizeH="0" baseline="0" noProof="0" dirty="0" smtClean="0">
                <a:ln>
                  <a:noFill/>
                </a:ln>
                <a:solidFill>
                  <a:srgbClr val="000000"/>
                </a:solidFill>
                <a:effectLst/>
                <a:uLnTx/>
                <a:uFillTx/>
              </a:rPr>
              <a:t>m</a:t>
            </a:r>
            <a:r>
              <a:rPr kumimoji="0" lang="en-US" altLang="ja-JP" sz="1400" b="1" i="0" u="none" strike="noStrike" kern="0" cap="none" spc="0" normalizeH="0" baseline="30000" noProof="0" dirty="0" smtClean="0">
                <a:ln>
                  <a:noFill/>
                </a:ln>
                <a:solidFill>
                  <a:srgbClr val="000000"/>
                </a:solidFill>
                <a:effectLst/>
                <a:uLnTx/>
                <a:uFillTx/>
              </a:rPr>
              <a:t>2	</a:t>
            </a:r>
            <a:r>
              <a:rPr kumimoji="0" lang="en-US" altLang="ja-JP" sz="1400" b="1" i="0" u="none" strike="noStrike" kern="0" cap="none" spc="0" normalizeH="0" baseline="0" noProof="0" dirty="0" smtClean="0">
                <a:ln>
                  <a:noFill/>
                </a:ln>
                <a:solidFill>
                  <a:srgbClr val="000000"/>
                </a:solidFill>
                <a:effectLst/>
                <a:uLnTx/>
                <a:uFillTx/>
              </a:rPr>
              <a:t>	75</a:t>
            </a:r>
            <a:r>
              <a:rPr kumimoji="0" lang="en-US" altLang="ja-JP" sz="1400" b="1" i="0" u="none" strike="noStrike" kern="0" cap="none" spc="0" normalizeH="0" baseline="0" noProof="0" dirty="0" smtClean="0">
                <a:ln>
                  <a:noFill/>
                </a:ln>
                <a:solidFill>
                  <a:srgbClr val="000000"/>
                </a:solidFill>
                <a:effectLst/>
                <a:uLnTx/>
                <a:uFillTx/>
                <a:latin typeface="Symbol" pitchFamily="18" charset="2"/>
              </a:rPr>
              <a:t>m</a:t>
            </a:r>
            <a:r>
              <a:rPr kumimoji="0" lang="en-US" altLang="ja-JP" sz="1400" b="1" i="0" u="none" strike="noStrike" kern="0" cap="none" spc="0" normalizeH="0" baseline="0" noProof="0" dirty="0" smtClean="0">
                <a:ln>
                  <a:noFill/>
                </a:ln>
                <a:solidFill>
                  <a:srgbClr val="000000"/>
                </a:solidFill>
                <a:effectLst/>
                <a:uLnTx/>
                <a:uFillTx/>
              </a:rPr>
              <a:t>m</a:t>
            </a:r>
          </a:p>
        </p:txBody>
      </p:sp>
    </p:spTree>
    <p:extLst>
      <p:ext uri="{BB962C8B-B14F-4D97-AF65-F5344CB8AC3E}">
        <p14:creationId xmlns:mc="http://schemas.openxmlformats.org/markup-compatibility/2006" xmlns:mv="urn:schemas-microsoft-com:mac:vml" xmlns:p14="http://schemas.microsoft.com/office/powerpoint/2010/main" xmlns="" val="7184628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sz="3200" dirty="0" smtClean="0">
                <a:latin typeface="Arial" pitchFamily="34" charset="0"/>
              </a:rPr>
              <a:t>Testing CKM scheme in </a:t>
            </a:r>
            <a:r>
              <a:rPr lang="en-US" sz="3200" i="1" dirty="0" smtClean="0">
                <a:latin typeface="Arial" pitchFamily="34" charset="0"/>
              </a:rPr>
              <a:t>B</a:t>
            </a:r>
            <a:r>
              <a:rPr lang="en-US" sz="3200" dirty="0" smtClean="0">
                <a:latin typeface="Arial" pitchFamily="34" charset="0"/>
              </a:rPr>
              <a:t> decays</a:t>
            </a:r>
            <a:endParaRPr lang="en-US" sz="3200" dirty="0">
              <a:latin typeface="Arial" pitchFamily="34" charset="0"/>
            </a:endParaRPr>
          </a:p>
        </p:txBody>
      </p:sp>
      <p:sp>
        <p:nvSpPr>
          <p:cNvPr id="6" name="Freeform 3"/>
          <p:cNvSpPr>
            <a:spLocks/>
          </p:cNvSpPr>
          <p:nvPr/>
        </p:nvSpPr>
        <p:spPr bwMode="auto">
          <a:xfrm>
            <a:off x="1844675" y="2033588"/>
            <a:ext cx="5111750" cy="3024187"/>
          </a:xfrm>
          <a:custGeom>
            <a:avLst/>
            <a:gdLst/>
            <a:ahLst/>
            <a:cxnLst>
              <a:cxn ang="0">
                <a:pos x="725" y="0"/>
              </a:cxn>
              <a:cxn ang="0">
                <a:pos x="0" y="1905"/>
              </a:cxn>
              <a:cxn ang="0">
                <a:pos x="3220" y="1905"/>
              </a:cxn>
              <a:cxn ang="0">
                <a:pos x="725" y="0"/>
              </a:cxn>
            </a:cxnLst>
            <a:rect l="0" t="0" r="r" b="b"/>
            <a:pathLst>
              <a:path w="3220" h="1905">
                <a:moveTo>
                  <a:pt x="725" y="0"/>
                </a:moveTo>
                <a:lnTo>
                  <a:pt x="0" y="1905"/>
                </a:lnTo>
                <a:lnTo>
                  <a:pt x="3220" y="1905"/>
                </a:lnTo>
                <a:lnTo>
                  <a:pt x="725" y="0"/>
                </a:lnTo>
                <a:close/>
              </a:path>
            </a:pathLst>
          </a:custGeom>
          <a:noFill/>
          <a:ln w="57150">
            <a:solidFill>
              <a:srgbClr val="000000"/>
            </a:solidFill>
            <a:round/>
            <a:headEnd/>
            <a:tailEnd/>
          </a:ln>
          <a:effectLst/>
        </p:spPr>
        <p:txBody>
          <a:bodyPr/>
          <a:lstStyle/>
          <a:p>
            <a:endParaRPr lang="en-US"/>
          </a:p>
        </p:txBody>
      </p:sp>
      <p:sp>
        <p:nvSpPr>
          <p:cNvPr id="7" name="Text Box 4"/>
          <p:cNvSpPr txBox="1">
            <a:spLocks noChangeArrowheads="1"/>
          </p:cNvSpPr>
          <p:nvPr/>
        </p:nvSpPr>
        <p:spPr bwMode="auto">
          <a:xfrm>
            <a:off x="4795838" y="4194175"/>
            <a:ext cx="1032655" cy="584775"/>
          </a:xfrm>
          <a:prstGeom prst="rect">
            <a:avLst/>
          </a:prstGeom>
          <a:noFill/>
          <a:ln w="9525">
            <a:noFill/>
            <a:miter lim="800000"/>
            <a:headEnd/>
            <a:tailEnd/>
          </a:ln>
          <a:effectLst/>
        </p:spPr>
        <p:txBody>
          <a:bodyPr wrap="none">
            <a:spAutoFit/>
          </a:bodyPr>
          <a:lstStyle/>
          <a:p>
            <a:r>
              <a:rPr lang="en-US" altLang="ja-JP" sz="3200">
                <a:latin typeface="Symbol" pitchFamily="18" charset="2"/>
              </a:rPr>
              <a:t>f</a:t>
            </a:r>
            <a:r>
              <a:rPr lang="en-US" altLang="ja-JP" sz="3200" baseline="-25000"/>
              <a:t>1</a:t>
            </a:r>
            <a:r>
              <a:rPr lang="en-US" altLang="ja-JP" sz="3200"/>
              <a:t>(</a:t>
            </a:r>
            <a:r>
              <a:rPr lang="en-US" altLang="ja-JP" sz="3200">
                <a:latin typeface="Symbol" pitchFamily="18" charset="2"/>
              </a:rPr>
              <a:t>b</a:t>
            </a:r>
            <a:r>
              <a:rPr lang="en-US" altLang="ja-JP" sz="3200"/>
              <a:t>)</a:t>
            </a:r>
          </a:p>
        </p:txBody>
      </p:sp>
      <p:sp>
        <p:nvSpPr>
          <p:cNvPr id="8" name="Arc 5"/>
          <p:cNvSpPr>
            <a:spLocks/>
          </p:cNvSpPr>
          <p:nvPr/>
        </p:nvSpPr>
        <p:spPr bwMode="auto">
          <a:xfrm>
            <a:off x="2060575" y="4483100"/>
            <a:ext cx="512763" cy="1079500"/>
          </a:xfrm>
          <a:custGeom>
            <a:avLst/>
            <a:gdLst>
              <a:gd name="G0" fmla="+- 0 0 0"/>
              <a:gd name="G1" fmla="+- 21600 0 0"/>
              <a:gd name="G2" fmla="+- 21600 0 0"/>
              <a:gd name="T0" fmla="*/ 0 w 18644"/>
              <a:gd name="T1" fmla="*/ 0 h 21600"/>
              <a:gd name="T2" fmla="*/ 18644 w 18644"/>
              <a:gd name="T3" fmla="*/ 10694 h 21600"/>
              <a:gd name="T4" fmla="*/ 0 w 18644"/>
              <a:gd name="T5" fmla="*/ 21600 h 21600"/>
            </a:gdLst>
            <a:ahLst/>
            <a:cxnLst>
              <a:cxn ang="0">
                <a:pos x="T0" y="T1"/>
              </a:cxn>
              <a:cxn ang="0">
                <a:pos x="T2" y="T3"/>
              </a:cxn>
              <a:cxn ang="0">
                <a:pos x="T4" y="T5"/>
              </a:cxn>
            </a:cxnLst>
            <a:rect l="0" t="0" r="r" b="b"/>
            <a:pathLst>
              <a:path w="18644" h="21600" fill="none" extrusionOk="0">
                <a:moveTo>
                  <a:pt x="-1" y="0"/>
                </a:moveTo>
                <a:cubicBezTo>
                  <a:pt x="7673" y="0"/>
                  <a:pt x="14770" y="4070"/>
                  <a:pt x="18644" y="10693"/>
                </a:cubicBezTo>
              </a:path>
              <a:path w="18644" h="21600" stroke="0" extrusionOk="0">
                <a:moveTo>
                  <a:pt x="-1" y="0"/>
                </a:moveTo>
                <a:cubicBezTo>
                  <a:pt x="7673" y="0"/>
                  <a:pt x="14770" y="4070"/>
                  <a:pt x="18644" y="10693"/>
                </a:cubicBezTo>
                <a:lnTo>
                  <a:pt x="0" y="21600"/>
                </a:lnTo>
                <a:close/>
              </a:path>
            </a:pathLst>
          </a:custGeom>
          <a:noFill/>
          <a:ln w="9525">
            <a:solidFill>
              <a:schemeClr val="tx1"/>
            </a:solidFill>
            <a:round/>
            <a:headEnd/>
            <a:tailEnd/>
          </a:ln>
          <a:effectLst/>
        </p:spPr>
        <p:txBody>
          <a:bodyPr wrap="none" anchor="ctr"/>
          <a:lstStyle/>
          <a:p>
            <a:endParaRPr lang="en-US"/>
          </a:p>
        </p:txBody>
      </p:sp>
      <p:sp>
        <p:nvSpPr>
          <p:cNvPr id="9" name="Text Box 6"/>
          <p:cNvSpPr txBox="1">
            <a:spLocks noChangeArrowheads="1"/>
          </p:cNvSpPr>
          <p:nvPr/>
        </p:nvSpPr>
        <p:spPr bwMode="auto">
          <a:xfrm>
            <a:off x="1176338" y="5024438"/>
            <a:ext cx="970137" cy="584775"/>
          </a:xfrm>
          <a:prstGeom prst="rect">
            <a:avLst/>
          </a:prstGeom>
          <a:noFill/>
          <a:ln w="9525">
            <a:noFill/>
            <a:miter lim="800000"/>
            <a:headEnd/>
            <a:tailEnd/>
          </a:ln>
          <a:effectLst/>
        </p:spPr>
        <p:txBody>
          <a:bodyPr wrap="none">
            <a:spAutoFit/>
          </a:bodyPr>
          <a:lstStyle/>
          <a:p>
            <a:r>
              <a:rPr lang="en-US" altLang="ja-JP" sz="3200"/>
              <a:t>(0,0)</a:t>
            </a:r>
          </a:p>
        </p:txBody>
      </p:sp>
      <p:sp>
        <p:nvSpPr>
          <p:cNvPr id="10" name="Text Box 7"/>
          <p:cNvSpPr txBox="1">
            <a:spLocks noChangeArrowheads="1"/>
          </p:cNvSpPr>
          <p:nvPr/>
        </p:nvSpPr>
        <p:spPr bwMode="auto">
          <a:xfrm>
            <a:off x="6956425" y="4337050"/>
            <a:ext cx="970137" cy="584775"/>
          </a:xfrm>
          <a:prstGeom prst="rect">
            <a:avLst/>
          </a:prstGeom>
          <a:noFill/>
          <a:ln w="9525">
            <a:noFill/>
            <a:miter lim="800000"/>
            <a:headEnd/>
            <a:tailEnd/>
          </a:ln>
          <a:effectLst/>
        </p:spPr>
        <p:txBody>
          <a:bodyPr wrap="none">
            <a:spAutoFit/>
          </a:bodyPr>
          <a:lstStyle/>
          <a:p>
            <a:r>
              <a:rPr lang="en-US" altLang="ja-JP" sz="3200"/>
              <a:t>(0,1)</a:t>
            </a:r>
          </a:p>
        </p:txBody>
      </p:sp>
      <p:sp>
        <p:nvSpPr>
          <p:cNvPr id="11" name="Text Box 8"/>
          <p:cNvSpPr txBox="1">
            <a:spLocks noChangeArrowheads="1"/>
          </p:cNvSpPr>
          <p:nvPr/>
        </p:nvSpPr>
        <p:spPr bwMode="auto">
          <a:xfrm>
            <a:off x="2400300" y="1111250"/>
            <a:ext cx="1135247" cy="880241"/>
          </a:xfrm>
          <a:prstGeom prst="rect">
            <a:avLst/>
          </a:prstGeom>
          <a:noFill/>
          <a:ln w="9525">
            <a:noFill/>
            <a:miter lim="800000"/>
            <a:headEnd/>
            <a:tailEnd/>
          </a:ln>
          <a:effectLst/>
        </p:spPr>
        <p:txBody>
          <a:bodyPr wrap="none">
            <a:spAutoFit/>
          </a:bodyPr>
          <a:lstStyle/>
          <a:p>
            <a:pPr>
              <a:lnSpc>
                <a:spcPct val="80000"/>
              </a:lnSpc>
            </a:pPr>
            <a:r>
              <a:rPr lang="en-US" altLang="ja-JP" sz="3200" dirty="0"/>
              <a:t>  _ _</a:t>
            </a:r>
          </a:p>
          <a:p>
            <a:pPr>
              <a:lnSpc>
                <a:spcPct val="80000"/>
              </a:lnSpc>
            </a:pPr>
            <a:r>
              <a:rPr lang="en-US" altLang="ja-JP" sz="3200" dirty="0"/>
              <a:t>(</a:t>
            </a:r>
            <a:r>
              <a:rPr lang="en-US" altLang="ja-JP" sz="3200" dirty="0">
                <a:latin typeface="Symbol" pitchFamily="18" charset="2"/>
              </a:rPr>
              <a:t>r</a:t>
            </a:r>
            <a:r>
              <a:rPr lang="en-US" altLang="ja-JP" sz="3200" dirty="0"/>
              <a:t>, </a:t>
            </a:r>
            <a:r>
              <a:rPr lang="en-US" altLang="ja-JP" sz="3200" dirty="0">
                <a:latin typeface="Symbol" pitchFamily="18" charset="2"/>
              </a:rPr>
              <a:t>h</a:t>
            </a:r>
            <a:r>
              <a:rPr lang="en-US" altLang="ja-JP" sz="3200" dirty="0"/>
              <a:t>)</a:t>
            </a:r>
          </a:p>
        </p:txBody>
      </p:sp>
      <p:sp>
        <p:nvSpPr>
          <p:cNvPr id="12" name="Arc 9"/>
          <p:cNvSpPr>
            <a:spLocks/>
          </p:cNvSpPr>
          <p:nvPr/>
        </p:nvSpPr>
        <p:spPr bwMode="auto">
          <a:xfrm flipH="1">
            <a:off x="6019800" y="4552950"/>
            <a:ext cx="217488" cy="50482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a:effectLst/>
        </p:spPr>
        <p:txBody>
          <a:bodyPr wrap="none" anchor="ctr"/>
          <a:lstStyle/>
          <a:p>
            <a:endParaRPr lang="en-US"/>
          </a:p>
        </p:txBody>
      </p:sp>
      <p:sp>
        <p:nvSpPr>
          <p:cNvPr id="13" name="Arc 10"/>
          <p:cNvSpPr>
            <a:spLocks/>
          </p:cNvSpPr>
          <p:nvPr/>
        </p:nvSpPr>
        <p:spPr bwMode="auto">
          <a:xfrm flipV="1">
            <a:off x="2852738" y="2320925"/>
            <a:ext cx="431800" cy="144463"/>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a:effectLst/>
        </p:spPr>
        <p:txBody>
          <a:bodyPr wrap="none" anchor="ctr"/>
          <a:lstStyle/>
          <a:p>
            <a:endParaRPr lang="en-US"/>
          </a:p>
        </p:txBody>
      </p:sp>
      <p:sp>
        <p:nvSpPr>
          <p:cNvPr id="14" name="Text Box 11"/>
          <p:cNvSpPr txBox="1">
            <a:spLocks noChangeArrowheads="1"/>
          </p:cNvSpPr>
          <p:nvPr/>
        </p:nvSpPr>
        <p:spPr bwMode="auto">
          <a:xfrm>
            <a:off x="2347913" y="4049713"/>
            <a:ext cx="974947" cy="584775"/>
          </a:xfrm>
          <a:prstGeom prst="rect">
            <a:avLst/>
          </a:prstGeom>
          <a:noFill/>
          <a:ln w="9525">
            <a:noFill/>
            <a:miter lim="800000"/>
            <a:headEnd/>
            <a:tailEnd/>
          </a:ln>
          <a:effectLst/>
        </p:spPr>
        <p:txBody>
          <a:bodyPr wrap="none">
            <a:spAutoFit/>
          </a:bodyPr>
          <a:lstStyle/>
          <a:p>
            <a:r>
              <a:rPr lang="en-US" altLang="ja-JP" sz="3200" dirty="0">
                <a:latin typeface="Symbol" pitchFamily="18" charset="2"/>
              </a:rPr>
              <a:t>f</a:t>
            </a:r>
            <a:r>
              <a:rPr lang="en-US" altLang="ja-JP" sz="3200" baseline="-25000" dirty="0"/>
              <a:t>3</a:t>
            </a:r>
            <a:r>
              <a:rPr lang="en-US" altLang="ja-JP" sz="3200" dirty="0"/>
              <a:t>(</a:t>
            </a:r>
            <a:r>
              <a:rPr lang="en-US" altLang="ja-JP" sz="3200" dirty="0">
                <a:latin typeface="Symbol" pitchFamily="18" charset="2"/>
              </a:rPr>
              <a:t>g</a:t>
            </a:r>
            <a:r>
              <a:rPr lang="en-US" altLang="ja-JP" sz="3200" dirty="0"/>
              <a:t>)</a:t>
            </a:r>
          </a:p>
        </p:txBody>
      </p:sp>
      <p:sp>
        <p:nvSpPr>
          <p:cNvPr id="15" name="Text Box 12"/>
          <p:cNvSpPr txBox="1">
            <a:spLocks noChangeArrowheads="1"/>
          </p:cNvSpPr>
          <p:nvPr/>
        </p:nvSpPr>
        <p:spPr bwMode="auto">
          <a:xfrm>
            <a:off x="2779713" y="2536825"/>
            <a:ext cx="1066318" cy="584775"/>
          </a:xfrm>
          <a:prstGeom prst="rect">
            <a:avLst/>
          </a:prstGeom>
          <a:noFill/>
          <a:ln w="9525">
            <a:noFill/>
            <a:miter lim="800000"/>
            <a:headEnd/>
            <a:tailEnd/>
          </a:ln>
          <a:effectLst/>
        </p:spPr>
        <p:txBody>
          <a:bodyPr wrap="none">
            <a:spAutoFit/>
          </a:bodyPr>
          <a:lstStyle/>
          <a:p>
            <a:r>
              <a:rPr lang="en-US" altLang="ja-JP" sz="3200">
                <a:latin typeface="Symbol" pitchFamily="18" charset="2"/>
              </a:rPr>
              <a:t>f</a:t>
            </a:r>
            <a:r>
              <a:rPr lang="en-US" altLang="ja-JP" sz="3200" baseline="-25000"/>
              <a:t>2</a:t>
            </a:r>
            <a:r>
              <a:rPr lang="en-US" altLang="ja-JP" sz="3200"/>
              <a:t>(</a:t>
            </a:r>
            <a:r>
              <a:rPr lang="en-US" altLang="ja-JP" sz="3200">
                <a:latin typeface="Symbol" pitchFamily="18" charset="2"/>
              </a:rPr>
              <a:t>a</a:t>
            </a:r>
            <a:r>
              <a:rPr lang="en-US" altLang="ja-JP" sz="3200"/>
              <a:t>)</a:t>
            </a:r>
          </a:p>
        </p:txBody>
      </p:sp>
      <p:sp>
        <p:nvSpPr>
          <p:cNvPr id="16" name="Rectangle 21"/>
          <p:cNvSpPr>
            <a:spLocks noChangeArrowheads="1"/>
          </p:cNvSpPr>
          <p:nvPr/>
        </p:nvSpPr>
        <p:spPr bwMode="auto">
          <a:xfrm>
            <a:off x="5562600" y="5416550"/>
            <a:ext cx="3419475" cy="895350"/>
          </a:xfrm>
          <a:prstGeom prst="rect">
            <a:avLst/>
          </a:prstGeom>
          <a:solidFill>
            <a:srgbClr val="0000FF"/>
          </a:solidFill>
          <a:ln w="9525">
            <a:noFill/>
            <a:miter lim="800000"/>
            <a:headEnd/>
            <a:tailEnd/>
          </a:ln>
          <a:effectLst/>
        </p:spPr>
        <p:txBody>
          <a:bodyPr>
            <a:spAutoFit/>
          </a:bodyPr>
          <a:lstStyle/>
          <a:p>
            <a:pPr>
              <a:spcBef>
                <a:spcPct val="20000"/>
              </a:spcBef>
            </a:pPr>
            <a:r>
              <a:rPr lang="en-US" altLang="ja-JP" sz="2400" i="1" dirty="0">
                <a:solidFill>
                  <a:schemeClr val="bg1"/>
                </a:solidFill>
                <a:ea typeface="ＭＳ Ｐゴシック" pitchFamily="50" charset="-128"/>
              </a:rPr>
              <a:t>B</a:t>
            </a:r>
            <a:r>
              <a:rPr lang="en-US" altLang="ja-JP" sz="2400" i="1" baseline="30000" dirty="0">
                <a:solidFill>
                  <a:schemeClr val="bg1"/>
                </a:solidFill>
                <a:ea typeface="ＭＳ Ｐゴシック" pitchFamily="50" charset="-128"/>
              </a:rPr>
              <a:t>0</a:t>
            </a:r>
            <a:r>
              <a:rPr lang="en-US" altLang="ja-JP" sz="2400" i="1" dirty="0">
                <a:solidFill>
                  <a:schemeClr val="bg1"/>
                </a:solidFill>
                <a:ea typeface="ＭＳ Ｐゴシック" pitchFamily="50" charset="-128"/>
              </a:rPr>
              <a:t> </a:t>
            </a:r>
            <a:r>
              <a:rPr lang="en-US" altLang="ja-JP" sz="2400" i="1" dirty="0">
                <a:solidFill>
                  <a:schemeClr val="bg1"/>
                </a:solidFill>
                <a:latin typeface="Wingdings 3" pitchFamily="18" charset="2"/>
                <a:ea typeface="ＭＳ Ｐゴシック" pitchFamily="50" charset="-128"/>
              </a:rPr>
              <a:t>g</a:t>
            </a:r>
            <a:r>
              <a:rPr lang="en-US" altLang="ja-JP" sz="2400" i="1" dirty="0">
                <a:solidFill>
                  <a:schemeClr val="bg1"/>
                </a:solidFill>
                <a:ea typeface="ＭＳ Ｐゴシック" pitchFamily="50" charset="-128"/>
              </a:rPr>
              <a:t> J/</a:t>
            </a:r>
            <a:r>
              <a:rPr lang="en-US" altLang="ja-JP" sz="2400" i="1" dirty="0">
                <a:solidFill>
                  <a:schemeClr val="bg1"/>
                </a:solidFill>
                <a:ea typeface="ＭＳ Ｐゴシック" pitchFamily="50" charset="-128"/>
                <a:sym typeface="Symbol" pitchFamily="18" charset="2"/>
              </a:rPr>
              <a:t></a:t>
            </a:r>
            <a:r>
              <a:rPr lang="en-US" altLang="ja-JP" sz="2400" dirty="0">
                <a:solidFill>
                  <a:schemeClr val="bg1"/>
                </a:solidFill>
                <a:ea typeface="ＭＳ Ｐゴシック" pitchFamily="50" charset="-128"/>
                <a:sym typeface="Symbol" pitchFamily="18" charset="2"/>
              </a:rPr>
              <a:t> </a:t>
            </a:r>
            <a:r>
              <a:rPr lang="en-US" altLang="ja-JP" sz="2400" i="1" dirty="0">
                <a:solidFill>
                  <a:schemeClr val="bg1"/>
                </a:solidFill>
                <a:ea typeface="ＭＳ Ｐゴシック" pitchFamily="50" charset="-128"/>
                <a:sym typeface="Symbol" pitchFamily="18" charset="2"/>
              </a:rPr>
              <a:t>K</a:t>
            </a:r>
            <a:r>
              <a:rPr lang="en-US" altLang="ja-JP" sz="2400" i="1" baseline="-25000" dirty="0">
                <a:solidFill>
                  <a:schemeClr val="bg1"/>
                </a:solidFill>
                <a:ea typeface="ＭＳ Ｐゴシック" pitchFamily="50" charset="-128"/>
                <a:sym typeface="Symbol" pitchFamily="18" charset="2"/>
              </a:rPr>
              <a:t>S(L)</a:t>
            </a:r>
            <a:r>
              <a:rPr lang="en-US" altLang="ja-JP" sz="2400" i="1" dirty="0">
                <a:solidFill>
                  <a:schemeClr val="bg1"/>
                </a:solidFill>
                <a:ea typeface="ＭＳ Ｐゴシック" pitchFamily="50" charset="-128"/>
                <a:sym typeface="Symbol" pitchFamily="18" charset="2"/>
              </a:rPr>
              <a:t>, (2S) K</a:t>
            </a:r>
            <a:r>
              <a:rPr lang="en-US" altLang="ja-JP" sz="2400" i="1" baseline="-25000" dirty="0">
                <a:solidFill>
                  <a:schemeClr val="bg1"/>
                </a:solidFill>
                <a:ea typeface="ＭＳ Ｐゴシック" pitchFamily="50" charset="-128"/>
                <a:sym typeface="Symbol" pitchFamily="18" charset="2"/>
              </a:rPr>
              <a:t>S</a:t>
            </a:r>
            <a:r>
              <a:rPr lang="en-US" altLang="ja-JP" sz="2400" i="1" dirty="0">
                <a:solidFill>
                  <a:schemeClr val="bg1"/>
                </a:solidFill>
                <a:ea typeface="ＭＳ Ｐゴシック" pitchFamily="50" charset="-128"/>
                <a:sym typeface="Symbol" pitchFamily="18" charset="2"/>
              </a:rPr>
              <a:t>, </a:t>
            </a:r>
          </a:p>
          <a:p>
            <a:pPr>
              <a:spcBef>
                <a:spcPct val="20000"/>
              </a:spcBef>
            </a:pPr>
            <a:r>
              <a:rPr lang="en-US" altLang="ja-JP" sz="2400" i="1" dirty="0">
                <a:solidFill>
                  <a:schemeClr val="bg1"/>
                </a:solidFill>
                <a:ea typeface="ＭＳ Ｐゴシック" pitchFamily="50" charset="-128"/>
                <a:sym typeface="Symbol" pitchFamily="18" charset="2"/>
              </a:rPr>
              <a:t>         </a:t>
            </a:r>
            <a:r>
              <a:rPr lang="en-US" altLang="ja-JP" sz="2400" i="1" baseline="-25000" dirty="0">
                <a:solidFill>
                  <a:schemeClr val="bg1"/>
                </a:solidFill>
                <a:ea typeface="ＭＳ Ｐゴシック" pitchFamily="50" charset="-128"/>
                <a:sym typeface="Symbol" pitchFamily="18" charset="2"/>
              </a:rPr>
              <a:t>c1</a:t>
            </a:r>
            <a:r>
              <a:rPr lang="en-US" altLang="ja-JP" sz="2400" i="1" dirty="0">
                <a:solidFill>
                  <a:schemeClr val="bg1"/>
                </a:solidFill>
                <a:ea typeface="ＭＳ Ｐゴシック" pitchFamily="50" charset="-128"/>
                <a:sym typeface="Symbol" pitchFamily="18" charset="2"/>
              </a:rPr>
              <a:t> K</a:t>
            </a:r>
            <a:r>
              <a:rPr lang="en-US" altLang="ja-JP" sz="2400" i="1" baseline="-25000" dirty="0">
                <a:solidFill>
                  <a:schemeClr val="bg1"/>
                </a:solidFill>
                <a:ea typeface="ＭＳ Ｐゴシック" pitchFamily="50" charset="-128"/>
                <a:sym typeface="Symbol" pitchFamily="18" charset="2"/>
              </a:rPr>
              <a:t>S</a:t>
            </a:r>
            <a:r>
              <a:rPr lang="en-US" altLang="ja-JP" sz="2400" i="1" dirty="0">
                <a:solidFill>
                  <a:schemeClr val="bg1"/>
                </a:solidFill>
                <a:ea typeface="ＭＳ Ｐゴシック" pitchFamily="50" charset="-128"/>
                <a:sym typeface="Symbol" pitchFamily="18" charset="2"/>
              </a:rPr>
              <a:t>, </a:t>
            </a:r>
            <a:r>
              <a:rPr lang="en-US" altLang="ja-JP" sz="2400" i="1" dirty="0" err="1">
                <a:solidFill>
                  <a:schemeClr val="bg1"/>
                </a:solidFill>
                <a:latin typeface="Symbol" pitchFamily="18" charset="2"/>
                <a:ea typeface="ＭＳ Ｐゴシック" pitchFamily="50" charset="-128"/>
                <a:sym typeface="Symbol" pitchFamily="18" charset="2"/>
              </a:rPr>
              <a:t>h</a:t>
            </a:r>
            <a:r>
              <a:rPr lang="en-US" altLang="ja-JP" sz="2400" i="1" baseline="-25000" dirty="0" err="1">
                <a:solidFill>
                  <a:schemeClr val="bg1"/>
                </a:solidFill>
                <a:ea typeface="ＭＳ Ｐゴシック" pitchFamily="50" charset="-128"/>
                <a:sym typeface="Symbol" pitchFamily="18" charset="2"/>
              </a:rPr>
              <a:t>c</a:t>
            </a:r>
            <a:r>
              <a:rPr lang="en-US" altLang="ja-JP" sz="2400" i="1" dirty="0">
                <a:solidFill>
                  <a:schemeClr val="bg1"/>
                </a:solidFill>
                <a:ea typeface="ＭＳ Ｐゴシック" pitchFamily="50" charset="-128"/>
                <a:sym typeface="Symbol" pitchFamily="18" charset="2"/>
              </a:rPr>
              <a:t> K</a:t>
            </a:r>
            <a:r>
              <a:rPr lang="en-US" altLang="ja-JP" sz="2400" i="1" baseline="-25000" dirty="0">
                <a:solidFill>
                  <a:schemeClr val="bg1"/>
                </a:solidFill>
                <a:ea typeface="ＭＳ Ｐゴシック" pitchFamily="50" charset="-128"/>
                <a:sym typeface="Symbol" pitchFamily="18" charset="2"/>
              </a:rPr>
              <a:t>S</a:t>
            </a:r>
          </a:p>
        </p:txBody>
      </p:sp>
      <p:sp>
        <p:nvSpPr>
          <p:cNvPr id="17" name="Rectangle 22"/>
          <p:cNvSpPr>
            <a:spLocks noChangeArrowheads="1"/>
          </p:cNvSpPr>
          <p:nvPr/>
        </p:nvSpPr>
        <p:spPr bwMode="auto">
          <a:xfrm>
            <a:off x="4579938" y="1457325"/>
            <a:ext cx="2127250" cy="641350"/>
          </a:xfrm>
          <a:prstGeom prst="rect">
            <a:avLst/>
          </a:prstGeom>
          <a:solidFill>
            <a:srgbClr val="0000FF"/>
          </a:solidFill>
          <a:ln w="9525">
            <a:noFill/>
            <a:miter lim="800000"/>
            <a:headEnd/>
            <a:tailEnd/>
          </a:ln>
          <a:effectLst/>
        </p:spPr>
        <p:txBody>
          <a:bodyPr wrap="none">
            <a:spAutoFit/>
          </a:bodyPr>
          <a:lstStyle/>
          <a:p>
            <a:pPr>
              <a:spcBef>
                <a:spcPct val="20000"/>
              </a:spcBef>
            </a:pPr>
            <a:r>
              <a:rPr lang="en-US" altLang="ja-JP" sz="3600" i="1">
                <a:solidFill>
                  <a:schemeClr val="bg1"/>
                </a:solidFill>
                <a:ea typeface="ＭＳ Ｐゴシック" pitchFamily="50" charset="-128"/>
                <a:cs typeface="Times New Roman" pitchFamily="18" charset="0"/>
              </a:rPr>
              <a:t>B</a:t>
            </a:r>
            <a:r>
              <a:rPr lang="en-US" altLang="ja-JP" sz="3600" i="1" baseline="30000">
                <a:solidFill>
                  <a:schemeClr val="bg1"/>
                </a:solidFill>
                <a:ea typeface="ＭＳ Ｐゴシック" pitchFamily="50" charset="-128"/>
                <a:cs typeface="Times New Roman" pitchFamily="18" charset="0"/>
              </a:rPr>
              <a:t>0</a:t>
            </a:r>
            <a:r>
              <a:rPr lang="en-US" altLang="ja-JP" sz="3600" i="1">
                <a:solidFill>
                  <a:schemeClr val="bg1"/>
                </a:solidFill>
                <a:ea typeface="ＭＳ Ｐゴシック" pitchFamily="50" charset="-128"/>
                <a:cs typeface="Times New Roman" pitchFamily="18" charset="0"/>
              </a:rPr>
              <a:t> </a:t>
            </a:r>
            <a:r>
              <a:rPr lang="en-US" altLang="ja-JP" sz="3600" i="1">
                <a:solidFill>
                  <a:schemeClr val="bg1"/>
                </a:solidFill>
                <a:latin typeface="Wingdings 3" pitchFamily="18" charset="2"/>
                <a:ea typeface="ＭＳ Ｐゴシック" pitchFamily="50" charset="-128"/>
                <a:cs typeface="Times New Roman" pitchFamily="18" charset="0"/>
              </a:rPr>
              <a:t>g</a:t>
            </a:r>
            <a:r>
              <a:rPr lang="en-US" altLang="ja-JP" sz="3600" i="1">
                <a:solidFill>
                  <a:schemeClr val="bg1"/>
                </a:solidFill>
                <a:ea typeface="ＭＳ Ｐゴシック" pitchFamily="50" charset="-128"/>
                <a:cs typeface="Times New Roman" pitchFamily="18" charset="0"/>
              </a:rPr>
              <a:t> </a:t>
            </a:r>
            <a:r>
              <a:rPr lang="en-US" altLang="ja-JP" sz="3600" i="1">
                <a:solidFill>
                  <a:schemeClr val="bg1"/>
                </a:solidFill>
                <a:latin typeface="Symbol" pitchFamily="18" charset="2"/>
                <a:ea typeface="ＭＳ Ｐゴシック" pitchFamily="50" charset="-128"/>
              </a:rPr>
              <a:t>p</a:t>
            </a:r>
            <a:r>
              <a:rPr lang="en-US" altLang="ja-JP" sz="3600" i="1" baseline="30000">
                <a:solidFill>
                  <a:schemeClr val="bg1"/>
                </a:solidFill>
                <a:ea typeface="ＭＳ Ｐゴシック" pitchFamily="50" charset="-128"/>
              </a:rPr>
              <a:t>+</a:t>
            </a:r>
            <a:r>
              <a:rPr lang="en-US" altLang="ja-JP" sz="3600" i="1">
                <a:solidFill>
                  <a:schemeClr val="bg1"/>
                </a:solidFill>
                <a:latin typeface="Symbol" pitchFamily="18" charset="2"/>
                <a:ea typeface="ＭＳ Ｐゴシック" pitchFamily="50" charset="-128"/>
              </a:rPr>
              <a:t>p</a:t>
            </a:r>
            <a:r>
              <a:rPr lang="en-US" altLang="ja-JP" sz="3600" i="1" baseline="30000">
                <a:solidFill>
                  <a:schemeClr val="bg1"/>
                </a:solidFill>
                <a:ea typeface="ＭＳ Ｐゴシック" pitchFamily="50" charset="-128"/>
                <a:sym typeface="Symbol" pitchFamily="18" charset="2"/>
              </a:rPr>
              <a:t></a:t>
            </a:r>
          </a:p>
        </p:txBody>
      </p:sp>
      <p:sp>
        <p:nvSpPr>
          <p:cNvPr id="18" name="Text Box 23"/>
          <p:cNvSpPr txBox="1">
            <a:spLocks noChangeArrowheads="1"/>
          </p:cNvSpPr>
          <p:nvPr/>
        </p:nvSpPr>
        <p:spPr bwMode="auto">
          <a:xfrm>
            <a:off x="331788" y="1692275"/>
            <a:ext cx="1655762" cy="1311275"/>
          </a:xfrm>
          <a:prstGeom prst="rect">
            <a:avLst/>
          </a:prstGeom>
          <a:solidFill>
            <a:srgbClr val="0000FF"/>
          </a:solidFill>
          <a:ln w="9525">
            <a:noFill/>
            <a:miter lim="800000"/>
            <a:headEnd/>
            <a:tailEnd/>
          </a:ln>
          <a:effectLst/>
        </p:spPr>
        <p:txBody>
          <a:bodyPr>
            <a:spAutoFit/>
          </a:bodyPr>
          <a:lstStyle/>
          <a:p>
            <a:r>
              <a:rPr lang="en-US" altLang="ja-JP" sz="2000" i="1">
                <a:solidFill>
                  <a:srgbClr val="FFFFFF"/>
                </a:solidFill>
                <a:ea typeface="ＭＳ Ｐゴシック" pitchFamily="50" charset="-128"/>
              </a:rPr>
              <a:t>b </a:t>
            </a:r>
            <a:r>
              <a:rPr lang="en-US" altLang="ja-JP" sz="2000" i="1">
                <a:solidFill>
                  <a:srgbClr val="FFFFFF"/>
                </a:solidFill>
                <a:latin typeface="Wingdings 3" pitchFamily="18" charset="2"/>
                <a:ea typeface="ＭＳ Ｐゴシック" pitchFamily="50" charset="-128"/>
              </a:rPr>
              <a:t>g</a:t>
            </a:r>
            <a:r>
              <a:rPr lang="en-US" altLang="ja-JP" sz="2000" i="1">
                <a:solidFill>
                  <a:srgbClr val="FFFFFF"/>
                </a:solidFill>
                <a:ea typeface="ＭＳ Ｐゴシック" pitchFamily="50" charset="-128"/>
              </a:rPr>
              <a:t> ul</a:t>
            </a:r>
            <a:r>
              <a:rPr lang="en-US" altLang="ja-JP" sz="2000" i="1">
                <a:solidFill>
                  <a:srgbClr val="FFFFFF"/>
                </a:solidFill>
                <a:latin typeface="Symbol" pitchFamily="18" charset="2"/>
                <a:ea typeface="ＭＳ Ｐゴシック" pitchFamily="50" charset="-128"/>
              </a:rPr>
              <a:t>n</a:t>
            </a:r>
            <a:r>
              <a:rPr lang="en-US" altLang="ja-JP" sz="2000">
                <a:solidFill>
                  <a:srgbClr val="FFFFFF"/>
                </a:solidFill>
                <a:ea typeface="ＭＳ Ｐゴシック" pitchFamily="50" charset="-128"/>
              </a:rPr>
              <a:t> </a:t>
            </a:r>
          </a:p>
          <a:p>
            <a:r>
              <a:rPr lang="en-US" altLang="ja-JP" sz="2000">
                <a:solidFill>
                  <a:srgbClr val="FFFFFF"/>
                </a:solidFill>
                <a:ea typeface="ＭＳ Ｐゴシック" pitchFamily="50" charset="-128"/>
              </a:rPr>
              <a:t>with several </a:t>
            </a:r>
          </a:p>
          <a:p>
            <a:r>
              <a:rPr lang="en-US" altLang="ja-JP" sz="2000">
                <a:solidFill>
                  <a:srgbClr val="FFFFFF"/>
                </a:solidFill>
                <a:ea typeface="ＭＳ Ｐゴシック" pitchFamily="50" charset="-128"/>
              </a:rPr>
              <a:t>approaches</a:t>
            </a:r>
          </a:p>
          <a:p>
            <a:r>
              <a:rPr lang="en-US" altLang="ja-JP" sz="2000">
                <a:solidFill>
                  <a:srgbClr val="FFFFFF"/>
                </a:solidFill>
                <a:ea typeface="ＭＳ Ｐゴシック" pitchFamily="50" charset="-128"/>
              </a:rPr>
              <a:t>(excl. &amp; incl.)</a:t>
            </a:r>
          </a:p>
        </p:txBody>
      </p:sp>
      <p:grpSp>
        <p:nvGrpSpPr>
          <p:cNvPr id="19" name="Group 24"/>
          <p:cNvGrpSpPr>
            <a:grpSpLocks/>
          </p:cNvGrpSpPr>
          <p:nvPr/>
        </p:nvGrpSpPr>
        <p:grpSpPr bwMode="auto">
          <a:xfrm>
            <a:off x="6164263" y="3113088"/>
            <a:ext cx="2160587" cy="719137"/>
            <a:chOff x="3560" y="1117"/>
            <a:chExt cx="1361" cy="453"/>
          </a:xfrm>
        </p:grpSpPr>
        <p:sp>
          <p:nvSpPr>
            <p:cNvPr id="20" name="Rectangle 25"/>
            <p:cNvSpPr>
              <a:spLocks noChangeArrowheads="1"/>
            </p:cNvSpPr>
            <p:nvPr/>
          </p:nvSpPr>
          <p:spPr bwMode="auto">
            <a:xfrm>
              <a:off x="3560" y="1253"/>
              <a:ext cx="1361" cy="317"/>
            </a:xfrm>
            <a:prstGeom prst="rect">
              <a:avLst/>
            </a:prstGeom>
            <a:solidFill>
              <a:srgbClr val="008000"/>
            </a:solidFill>
            <a:ln w="9525">
              <a:solidFill>
                <a:schemeClr val="tx1"/>
              </a:solidFill>
              <a:miter lim="800000"/>
              <a:headEnd/>
              <a:tailEnd/>
            </a:ln>
            <a:effectLst/>
          </p:spPr>
          <p:txBody>
            <a:bodyPr wrap="none" anchor="ctr"/>
            <a:lstStyle/>
            <a:p>
              <a:endParaRPr lang="en-US"/>
            </a:p>
          </p:txBody>
        </p:sp>
        <p:sp>
          <p:nvSpPr>
            <p:cNvPr id="21" name="Text Box 26"/>
            <p:cNvSpPr txBox="1">
              <a:spLocks noChangeArrowheads="1"/>
            </p:cNvSpPr>
            <p:nvPr/>
          </p:nvSpPr>
          <p:spPr bwMode="auto">
            <a:xfrm>
              <a:off x="3650" y="1117"/>
              <a:ext cx="1132" cy="404"/>
            </a:xfrm>
            <a:prstGeom prst="rect">
              <a:avLst/>
            </a:prstGeom>
            <a:noFill/>
            <a:ln w="9525">
              <a:noFill/>
              <a:miter lim="800000"/>
              <a:headEnd/>
              <a:tailEnd/>
            </a:ln>
            <a:effectLst/>
          </p:spPr>
          <p:txBody>
            <a:bodyPr wrap="none">
              <a:spAutoFit/>
            </a:bodyPr>
            <a:lstStyle/>
            <a:p>
              <a:r>
                <a:rPr lang="en-US" altLang="ja-JP" sz="1800">
                  <a:solidFill>
                    <a:srgbClr val="FFFFFF"/>
                  </a:solidFill>
                  <a:ea typeface="ＭＳ Ｐゴシック" pitchFamily="50" charset="-128"/>
                </a:rPr>
                <a:t>   _</a:t>
              </a:r>
            </a:p>
            <a:p>
              <a:r>
                <a:rPr lang="en-US" altLang="ja-JP" sz="1800">
                  <a:solidFill>
                    <a:srgbClr val="FFFFFF"/>
                  </a:solidFill>
                  <a:ea typeface="ＭＳ Ｐゴシック" pitchFamily="50" charset="-128"/>
                </a:rPr>
                <a:t>BB mixing (</a:t>
              </a:r>
              <a:r>
                <a:rPr lang="en-US" altLang="ja-JP" sz="1800">
                  <a:solidFill>
                    <a:srgbClr val="FFFFFF"/>
                  </a:solidFill>
                  <a:latin typeface="Symbol" pitchFamily="18" charset="2"/>
                  <a:ea typeface="ＭＳ Ｐゴシック" pitchFamily="50" charset="-128"/>
                </a:rPr>
                <a:t>D</a:t>
              </a:r>
              <a:r>
                <a:rPr lang="en-US" altLang="ja-JP" sz="1800">
                  <a:solidFill>
                    <a:srgbClr val="FFFFFF"/>
                  </a:solidFill>
                  <a:ea typeface="ＭＳ Ｐゴシック" pitchFamily="50" charset="-128"/>
                </a:rPr>
                <a:t>m</a:t>
              </a:r>
              <a:r>
                <a:rPr lang="en-US" altLang="ja-JP" sz="1800" baseline="-25000">
                  <a:solidFill>
                    <a:srgbClr val="FFFFFF"/>
                  </a:solidFill>
                  <a:ea typeface="ＭＳ Ｐゴシック" pitchFamily="50" charset="-128"/>
                </a:rPr>
                <a:t>d</a:t>
              </a:r>
              <a:r>
                <a:rPr lang="en-US" altLang="ja-JP" sz="1800">
                  <a:solidFill>
                    <a:srgbClr val="FFFFFF"/>
                  </a:solidFill>
                  <a:ea typeface="ＭＳ Ｐゴシック" pitchFamily="50" charset="-128"/>
                </a:rPr>
                <a:t>)</a:t>
              </a:r>
            </a:p>
          </p:txBody>
        </p:sp>
      </p:grpSp>
      <p:sp>
        <p:nvSpPr>
          <p:cNvPr id="22" name="Text Box 27"/>
          <p:cNvSpPr txBox="1">
            <a:spLocks noChangeArrowheads="1"/>
          </p:cNvSpPr>
          <p:nvPr/>
        </p:nvSpPr>
        <p:spPr bwMode="auto">
          <a:xfrm>
            <a:off x="2857500" y="5759450"/>
            <a:ext cx="1657350" cy="396875"/>
          </a:xfrm>
          <a:prstGeom prst="rect">
            <a:avLst/>
          </a:prstGeom>
          <a:solidFill>
            <a:srgbClr val="0000FF"/>
          </a:solidFill>
          <a:ln w="9525">
            <a:noFill/>
            <a:miter lim="800000"/>
            <a:headEnd/>
            <a:tailEnd/>
          </a:ln>
          <a:effectLst/>
        </p:spPr>
        <p:txBody>
          <a:bodyPr>
            <a:spAutoFit/>
          </a:bodyPr>
          <a:lstStyle/>
          <a:p>
            <a:r>
              <a:rPr lang="en-US" altLang="ja-JP" sz="2000" i="1" dirty="0">
                <a:solidFill>
                  <a:srgbClr val="FFFFFF"/>
                </a:solidFill>
                <a:ea typeface="ＭＳ Ｐゴシック" pitchFamily="50" charset="-128"/>
              </a:rPr>
              <a:t>B </a:t>
            </a:r>
            <a:r>
              <a:rPr lang="en-US" altLang="ja-JP" sz="2000" i="1" dirty="0">
                <a:solidFill>
                  <a:srgbClr val="FFFFFF"/>
                </a:solidFill>
                <a:latin typeface="Wingdings 3" pitchFamily="18" charset="2"/>
                <a:ea typeface="ＭＳ Ｐゴシック" pitchFamily="50" charset="-128"/>
              </a:rPr>
              <a:t>g</a:t>
            </a:r>
            <a:r>
              <a:rPr lang="en-US" altLang="ja-JP" sz="2000" i="1" dirty="0">
                <a:solidFill>
                  <a:srgbClr val="FFFFFF"/>
                </a:solidFill>
                <a:ea typeface="ＭＳ Ｐゴシック" pitchFamily="50" charset="-128"/>
              </a:rPr>
              <a:t> D</a:t>
            </a:r>
            <a:r>
              <a:rPr lang="en-US" altLang="ja-JP" sz="2000" i="1" baseline="30000" dirty="0">
                <a:solidFill>
                  <a:srgbClr val="FFFFFF"/>
                </a:solidFill>
                <a:ea typeface="ＭＳ Ｐゴシック" pitchFamily="50" charset="-128"/>
              </a:rPr>
              <a:t>(</a:t>
            </a:r>
            <a:r>
              <a:rPr lang="en-US" altLang="ja-JP" sz="2000" i="1" dirty="0">
                <a:solidFill>
                  <a:srgbClr val="FFFFFF"/>
                </a:solidFill>
                <a:ea typeface="ＭＳ Ｐゴシック" pitchFamily="50" charset="-128"/>
              </a:rPr>
              <a:t>*</a:t>
            </a:r>
            <a:r>
              <a:rPr lang="en-US" altLang="ja-JP" sz="2000" i="1" baseline="30000" dirty="0">
                <a:solidFill>
                  <a:srgbClr val="FFFFFF"/>
                </a:solidFill>
                <a:ea typeface="ＭＳ Ｐゴシック" pitchFamily="50" charset="-128"/>
              </a:rPr>
              <a:t>)</a:t>
            </a:r>
            <a:r>
              <a:rPr lang="en-US" altLang="ja-JP" sz="2000" i="1" dirty="0" err="1">
                <a:solidFill>
                  <a:srgbClr val="FFFFFF"/>
                </a:solidFill>
                <a:ea typeface="ＭＳ Ｐゴシック" pitchFamily="50" charset="-128"/>
              </a:rPr>
              <a:t>l</a:t>
            </a:r>
            <a:r>
              <a:rPr lang="en-US" altLang="ja-JP" sz="2000" i="1" dirty="0" err="1">
                <a:solidFill>
                  <a:srgbClr val="FFFFFF"/>
                </a:solidFill>
                <a:latin typeface="Symbol" pitchFamily="18" charset="2"/>
                <a:ea typeface="ＭＳ Ｐゴシック" pitchFamily="50" charset="-128"/>
              </a:rPr>
              <a:t>n</a:t>
            </a:r>
            <a:endParaRPr lang="en-US" altLang="ja-JP" sz="2000" dirty="0">
              <a:solidFill>
                <a:srgbClr val="FFFFFF"/>
              </a:solidFill>
              <a:ea typeface="ＭＳ Ｐゴシック" pitchFamily="50" charset="-128"/>
            </a:endParaRPr>
          </a:p>
        </p:txBody>
      </p:sp>
      <p:sp>
        <p:nvSpPr>
          <p:cNvPr id="23" name="Line 28"/>
          <p:cNvSpPr>
            <a:spLocks noChangeShapeType="1"/>
          </p:cNvSpPr>
          <p:nvPr/>
        </p:nvSpPr>
        <p:spPr bwMode="auto">
          <a:xfrm flipV="1">
            <a:off x="3619500" y="5149849"/>
            <a:ext cx="190500" cy="619125"/>
          </a:xfrm>
          <a:prstGeom prst="line">
            <a:avLst/>
          </a:prstGeom>
          <a:noFill/>
          <a:ln w="38100">
            <a:solidFill>
              <a:srgbClr val="00CCFF"/>
            </a:solidFill>
            <a:miter lim="800000"/>
            <a:headEnd/>
            <a:tailEnd type="triangle" w="med" len="med"/>
          </a:ln>
          <a:effectLst/>
        </p:spPr>
        <p:txBody>
          <a:bodyPr wrap="none"/>
          <a:lstStyle/>
          <a:p>
            <a:endParaRPr lang="en-US"/>
          </a:p>
        </p:txBody>
      </p:sp>
      <p:sp>
        <p:nvSpPr>
          <p:cNvPr id="24" name="Line 29"/>
          <p:cNvSpPr>
            <a:spLocks noChangeShapeType="1"/>
          </p:cNvSpPr>
          <p:nvPr/>
        </p:nvSpPr>
        <p:spPr bwMode="auto">
          <a:xfrm>
            <a:off x="1987550" y="2681288"/>
            <a:ext cx="431800" cy="360362"/>
          </a:xfrm>
          <a:prstGeom prst="line">
            <a:avLst/>
          </a:prstGeom>
          <a:noFill/>
          <a:ln w="38100">
            <a:solidFill>
              <a:srgbClr val="00CCFF"/>
            </a:solidFill>
            <a:miter lim="800000"/>
            <a:headEnd/>
            <a:tailEnd type="triangle" w="med" len="med"/>
          </a:ln>
          <a:effectLst/>
        </p:spPr>
        <p:txBody>
          <a:bodyPr wrap="none"/>
          <a:lstStyle/>
          <a:p>
            <a:endParaRPr lang="en-US"/>
          </a:p>
        </p:txBody>
      </p:sp>
      <p:sp>
        <p:nvSpPr>
          <p:cNvPr id="25" name="Line 30"/>
          <p:cNvSpPr>
            <a:spLocks noChangeShapeType="1"/>
          </p:cNvSpPr>
          <p:nvPr/>
        </p:nvSpPr>
        <p:spPr bwMode="auto">
          <a:xfrm flipH="1">
            <a:off x="3284538" y="1744663"/>
            <a:ext cx="1152525" cy="722312"/>
          </a:xfrm>
          <a:prstGeom prst="line">
            <a:avLst/>
          </a:prstGeom>
          <a:noFill/>
          <a:ln w="38100">
            <a:solidFill>
              <a:srgbClr val="00CCFF"/>
            </a:solidFill>
            <a:miter lim="800000"/>
            <a:headEnd/>
            <a:tailEnd type="triangle" w="med" len="med"/>
          </a:ln>
          <a:effectLst/>
        </p:spPr>
        <p:txBody>
          <a:bodyPr wrap="none"/>
          <a:lstStyle/>
          <a:p>
            <a:endParaRPr lang="en-US"/>
          </a:p>
        </p:txBody>
      </p:sp>
      <p:sp>
        <p:nvSpPr>
          <p:cNvPr id="26" name="Rectangle 31"/>
          <p:cNvSpPr>
            <a:spLocks noChangeArrowheads="1"/>
          </p:cNvSpPr>
          <p:nvPr/>
        </p:nvSpPr>
        <p:spPr bwMode="auto">
          <a:xfrm>
            <a:off x="223838" y="3473450"/>
            <a:ext cx="1476375" cy="519113"/>
          </a:xfrm>
          <a:prstGeom prst="rect">
            <a:avLst/>
          </a:prstGeom>
          <a:solidFill>
            <a:srgbClr val="0000FF"/>
          </a:solidFill>
          <a:ln w="9525">
            <a:noFill/>
            <a:miter lim="800000"/>
            <a:headEnd/>
            <a:tailEnd/>
          </a:ln>
          <a:effectLst/>
        </p:spPr>
        <p:txBody>
          <a:bodyPr>
            <a:spAutoFit/>
          </a:bodyPr>
          <a:lstStyle/>
          <a:p>
            <a:pPr>
              <a:spcBef>
                <a:spcPct val="20000"/>
              </a:spcBef>
            </a:pPr>
            <a:r>
              <a:rPr lang="en-US" altLang="ja-JP" sz="2800" i="1">
                <a:solidFill>
                  <a:schemeClr val="bg1"/>
                </a:solidFill>
                <a:ea typeface="ＭＳ Ｐゴシック" pitchFamily="50" charset="-128"/>
              </a:rPr>
              <a:t>B</a:t>
            </a:r>
            <a:r>
              <a:rPr lang="en-US" altLang="ja-JP" sz="2800" i="1">
                <a:solidFill>
                  <a:schemeClr val="bg1"/>
                </a:solidFill>
                <a:latin typeface="Wingdings 3" pitchFamily="18" charset="2"/>
                <a:ea typeface="ＭＳ Ｐゴシック" pitchFamily="50" charset="-128"/>
              </a:rPr>
              <a:t>g</a:t>
            </a:r>
            <a:r>
              <a:rPr lang="en-US" altLang="ja-JP" sz="2800" i="1">
                <a:solidFill>
                  <a:schemeClr val="bg1"/>
                </a:solidFill>
                <a:ea typeface="ＭＳ Ｐゴシック" pitchFamily="50" charset="-128"/>
              </a:rPr>
              <a:t> DK</a:t>
            </a:r>
            <a:endParaRPr lang="en-US" altLang="ja-JP" sz="2800" i="1" baseline="-25000">
              <a:solidFill>
                <a:schemeClr val="bg1"/>
              </a:solidFill>
              <a:ea typeface="ＭＳ Ｐゴシック" pitchFamily="50" charset="-128"/>
              <a:sym typeface="Symbol" pitchFamily="18" charset="2"/>
            </a:endParaRPr>
          </a:p>
        </p:txBody>
      </p:sp>
      <p:sp>
        <p:nvSpPr>
          <p:cNvPr id="27" name="Line 32"/>
          <p:cNvSpPr>
            <a:spLocks noChangeShapeType="1"/>
          </p:cNvSpPr>
          <p:nvPr/>
        </p:nvSpPr>
        <p:spPr bwMode="auto">
          <a:xfrm>
            <a:off x="1700213" y="3760788"/>
            <a:ext cx="719137" cy="720725"/>
          </a:xfrm>
          <a:prstGeom prst="line">
            <a:avLst/>
          </a:prstGeom>
          <a:noFill/>
          <a:ln w="38100">
            <a:solidFill>
              <a:srgbClr val="00CCFF"/>
            </a:solidFill>
            <a:miter lim="800000"/>
            <a:headEnd/>
            <a:tailEnd type="triangle" w="med" len="med"/>
          </a:ln>
          <a:effectLst/>
        </p:spPr>
        <p:txBody>
          <a:bodyPr wrap="none"/>
          <a:lstStyle/>
          <a:p>
            <a:endParaRPr lang="en-US"/>
          </a:p>
        </p:txBody>
      </p:sp>
      <p:sp>
        <p:nvSpPr>
          <p:cNvPr id="28" name="Line 33"/>
          <p:cNvSpPr>
            <a:spLocks noChangeShapeType="1"/>
          </p:cNvSpPr>
          <p:nvPr/>
        </p:nvSpPr>
        <p:spPr bwMode="auto">
          <a:xfrm flipH="1" flipV="1">
            <a:off x="6248399" y="4959349"/>
            <a:ext cx="223837" cy="474663"/>
          </a:xfrm>
          <a:prstGeom prst="line">
            <a:avLst/>
          </a:prstGeom>
          <a:noFill/>
          <a:ln w="38100">
            <a:solidFill>
              <a:srgbClr val="00CCFF"/>
            </a:solidFill>
            <a:miter lim="800000"/>
            <a:headEnd/>
            <a:tailEnd type="triangle" w="med" len="med"/>
          </a:ln>
          <a:effectLst/>
        </p:spPr>
        <p:txBody>
          <a:bodyPr wrap="none"/>
          <a:lstStyle/>
          <a:p>
            <a:endParaRPr lang="en-US"/>
          </a:p>
        </p:txBody>
      </p:sp>
      <p:sp>
        <p:nvSpPr>
          <p:cNvPr id="29" name="Line 34"/>
          <p:cNvSpPr>
            <a:spLocks noChangeShapeType="1"/>
          </p:cNvSpPr>
          <p:nvPr/>
        </p:nvSpPr>
        <p:spPr bwMode="auto">
          <a:xfrm flipH="1">
            <a:off x="5410200" y="3581400"/>
            <a:ext cx="719137" cy="215900"/>
          </a:xfrm>
          <a:prstGeom prst="line">
            <a:avLst/>
          </a:prstGeom>
          <a:noFill/>
          <a:ln w="38100">
            <a:solidFill>
              <a:srgbClr val="00CCFF"/>
            </a:solidFill>
            <a:miter lim="800000"/>
            <a:headEnd/>
            <a:tailEnd type="triangle" w="med" len="med"/>
          </a:ln>
          <a:effectLst/>
        </p:spPr>
        <p:txBody>
          <a:bodyPr wrap="none"/>
          <a:lstStyle/>
          <a:p>
            <a:endParaRPr lang="en-US"/>
          </a:p>
        </p:txBody>
      </p:sp>
      <p:sp>
        <p:nvSpPr>
          <p:cNvPr id="30" name="Rectangle 35"/>
          <p:cNvSpPr>
            <a:spLocks noChangeArrowheads="1"/>
          </p:cNvSpPr>
          <p:nvPr/>
        </p:nvSpPr>
        <p:spPr bwMode="auto">
          <a:xfrm>
            <a:off x="152400" y="4049713"/>
            <a:ext cx="1692275" cy="519112"/>
          </a:xfrm>
          <a:prstGeom prst="rect">
            <a:avLst/>
          </a:prstGeom>
          <a:solidFill>
            <a:srgbClr val="FF0000"/>
          </a:solidFill>
          <a:ln w="9525">
            <a:noFill/>
            <a:miter lim="800000"/>
            <a:headEnd/>
            <a:tailEnd/>
          </a:ln>
          <a:effectLst/>
        </p:spPr>
        <p:txBody>
          <a:bodyPr>
            <a:spAutoFit/>
          </a:bodyPr>
          <a:lstStyle/>
          <a:p>
            <a:pPr>
              <a:spcBef>
                <a:spcPct val="20000"/>
              </a:spcBef>
            </a:pPr>
            <a:r>
              <a:rPr lang="en-US" altLang="ja-JP" sz="2800" i="1">
                <a:solidFill>
                  <a:schemeClr val="bg1"/>
                </a:solidFill>
                <a:ea typeface="ＭＳ Ｐゴシック" pitchFamily="50" charset="-128"/>
              </a:rPr>
              <a:t>B</a:t>
            </a:r>
            <a:r>
              <a:rPr lang="en-US" altLang="ja-JP" sz="2800" i="1">
                <a:solidFill>
                  <a:schemeClr val="bg1"/>
                </a:solidFill>
                <a:latin typeface="Wingdings 3" pitchFamily="18" charset="2"/>
                <a:ea typeface="ＭＳ Ｐゴシック" pitchFamily="50" charset="-128"/>
              </a:rPr>
              <a:t>g</a:t>
            </a:r>
            <a:r>
              <a:rPr lang="en-US" altLang="ja-JP" sz="2800" i="1">
                <a:solidFill>
                  <a:schemeClr val="bg1"/>
                </a:solidFill>
                <a:ea typeface="ＭＳ Ｐゴシック" pitchFamily="50" charset="-128"/>
              </a:rPr>
              <a:t> D</a:t>
            </a:r>
            <a:r>
              <a:rPr lang="en-US" altLang="ja-JP" sz="2800" i="1" baseline="30000">
                <a:solidFill>
                  <a:schemeClr val="bg1"/>
                </a:solidFill>
                <a:ea typeface="ＭＳ Ｐゴシック" pitchFamily="50" charset="-128"/>
              </a:rPr>
              <a:t>(</a:t>
            </a:r>
            <a:r>
              <a:rPr lang="en-US" altLang="ja-JP" sz="2800" i="1">
                <a:solidFill>
                  <a:schemeClr val="bg1"/>
                </a:solidFill>
                <a:ea typeface="ＭＳ Ｐゴシック" pitchFamily="50" charset="-128"/>
              </a:rPr>
              <a:t>*</a:t>
            </a:r>
            <a:r>
              <a:rPr lang="en-US" altLang="ja-JP" sz="2800" i="1" baseline="30000">
                <a:solidFill>
                  <a:schemeClr val="bg1"/>
                </a:solidFill>
                <a:ea typeface="ＭＳ Ｐゴシック" pitchFamily="50" charset="-128"/>
              </a:rPr>
              <a:t>)</a:t>
            </a:r>
            <a:r>
              <a:rPr lang="en-US" altLang="ja-JP" sz="2800" i="1">
                <a:solidFill>
                  <a:schemeClr val="bg1"/>
                </a:solidFill>
                <a:latin typeface="Symbol" pitchFamily="18" charset="2"/>
                <a:ea typeface="ＭＳ Ｐゴシック" pitchFamily="50" charset="-128"/>
              </a:rPr>
              <a:t>p</a:t>
            </a:r>
            <a:endParaRPr lang="en-US" altLang="ja-JP" sz="2800" i="1" baseline="-25000">
              <a:solidFill>
                <a:schemeClr val="bg1"/>
              </a:solidFill>
              <a:latin typeface="Symbol" pitchFamily="18" charset="2"/>
              <a:ea typeface="ＭＳ Ｐゴシック" pitchFamily="50" charset="-128"/>
              <a:sym typeface="Symbol" pitchFamily="18" charset="2"/>
            </a:endParaRPr>
          </a:p>
        </p:txBody>
      </p:sp>
      <p:sp>
        <p:nvSpPr>
          <p:cNvPr id="31" name="Rectangle 36"/>
          <p:cNvSpPr>
            <a:spLocks noChangeArrowheads="1"/>
          </p:cNvSpPr>
          <p:nvPr/>
        </p:nvSpPr>
        <p:spPr bwMode="auto">
          <a:xfrm>
            <a:off x="4364038" y="2178050"/>
            <a:ext cx="1258887" cy="519113"/>
          </a:xfrm>
          <a:prstGeom prst="rect">
            <a:avLst/>
          </a:prstGeom>
          <a:solidFill>
            <a:srgbClr val="FF0000"/>
          </a:solidFill>
          <a:ln w="9525">
            <a:noFill/>
            <a:miter lim="800000"/>
            <a:headEnd/>
            <a:tailEnd/>
          </a:ln>
          <a:effectLst/>
        </p:spPr>
        <p:txBody>
          <a:bodyPr>
            <a:spAutoFit/>
          </a:bodyPr>
          <a:lstStyle/>
          <a:p>
            <a:pPr>
              <a:spcBef>
                <a:spcPct val="20000"/>
              </a:spcBef>
            </a:pPr>
            <a:r>
              <a:rPr lang="en-US" altLang="ja-JP" sz="2800" i="1">
                <a:solidFill>
                  <a:schemeClr val="bg1"/>
                </a:solidFill>
                <a:ea typeface="ＭＳ Ｐゴシック" pitchFamily="50" charset="-128"/>
              </a:rPr>
              <a:t>B</a:t>
            </a:r>
            <a:r>
              <a:rPr lang="en-US" altLang="ja-JP" sz="2800" i="1">
                <a:solidFill>
                  <a:schemeClr val="bg1"/>
                </a:solidFill>
                <a:latin typeface="Wingdings 3" pitchFamily="18" charset="2"/>
                <a:ea typeface="ＭＳ Ｐゴシック" pitchFamily="50" charset="-128"/>
              </a:rPr>
              <a:t>g</a:t>
            </a:r>
            <a:r>
              <a:rPr lang="en-US" altLang="ja-JP" sz="2800" i="1">
                <a:solidFill>
                  <a:schemeClr val="bg1"/>
                </a:solidFill>
                <a:ea typeface="ＭＳ Ｐゴシック" pitchFamily="50" charset="-128"/>
              </a:rPr>
              <a:t> </a:t>
            </a:r>
            <a:r>
              <a:rPr lang="en-US" altLang="ja-JP" sz="2800" i="1">
                <a:solidFill>
                  <a:schemeClr val="bg1"/>
                </a:solidFill>
                <a:latin typeface="Symbol" pitchFamily="18" charset="2"/>
                <a:ea typeface="ＭＳ Ｐゴシック" pitchFamily="50" charset="-128"/>
              </a:rPr>
              <a:t>rp</a:t>
            </a:r>
            <a:endParaRPr lang="en-US" altLang="ja-JP" sz="2800" i="1" baseline="-25000">
              <a:solidFill>
                <a:schemeClr val="bg1"/>
              </a:solidFill>
              <a:latin typeface="Symbol" pitchFamily="18" charset="2"/>
              <a:ea typeface="ＭＳ Ｐゴシック" pitchFamily="50" charset="-128"/>
              <a:sym typeface="Symbol" pitchFamily="18" charset="2"/>
            </a:endParaRPr>
          </a:p>
        </p:txBody>
      </p:sp>
      <p:sp>
        <p:nvSpPr>
          <p:cNvPr id="32" name="Rectangle 37"/>
          <p:cNvSpPr>
            <a:spLocks noChangeArrowheads="1"/>
          </p:cNvSpPr>
          <p:nvPr/>
        </p:nvSpPr>
        <p:spPr bwMode="auto">
          <a:xfrm>
            <a:off x="5732463" y="2178050"/>
            <a:ext cx="1258887" cy="519113"/>
          </a:xfrm>
          <a:prstGeom prst="rect">
            <a:avLst/>
          </a:prstGeom>
          <a:solidFill>
            <a:srgbClr val="FF0000"/>
          </a:solidFill>
          <a:ln w="9525">
            <a:noFill/>
            <a:miter lim="800000"/>
            <a:headEnd/>
            <a:tailEnd/>
          </a:ln>
          <a:effectLst/>
        </p:spPr>
        <p:txBody>
          <a:bodyPr>
            <a:spAutoFit/>
          </a:bodyPr>
          <a:lstStyle/>
          <a:p>
            <a:pPr>
              <a:spcBef>
                <a:spcPct val="20000"/>
              </a:spcBef>
            </a:pPr>
            <a:r>
              <a:rPr lang="en-US" altLang="ja-JP" sz="2800" i="1">
                <a:solidFill>
                  <a:schemeClr val="bg1"/>
                </a:solidFill>
                <a:ea typeface="ＭＳ Ｐゴシック" pitchFamily="50" charset="-128"/>
              </a:rPr>
              <a:t>B</a:t>
            </a:r>
            <a:r>
              <a:rPr lang="en-US" altLang="ja-JP" sz="2800" i="1">
                <a:solidFill>
                  <a:schemeClr val="bg1"/>
                </a:solidFill>
                <a:latin typeface="Wingdings 3" pitchFamily="18" charset="2"/>
                <a:ea typeface="ＭＳ Ｐゴシック" pitchFamily="50" charset="-128"/>
              </a:rPr>
              <a:t>g</a:t>
            </a:r>
            <a:r>
              <a:rPr lang="en-US" altLang="ja-JP" sz="2800" i="1">
                <a:solidFill>
                  <a:schemeClr val="bg1"/>
                </a:solidFill>
                <a:ea typeface="ＭＳ Ｐゴシック" pitchFamily="50" charset="-128"/>
              </a:rPr>
              <a:t> </a:t>
            </a:r>
            <a:r>
              <a:rPr lang="en-US" altLang="ja-JP" sz="2800" i="1">
                <a:solidFill>
                  <a:schemeClr val="bg1"/>
                </a:solidFill>
                <a:latin typeface="Symbol" pitchFamily="18" charset="2"/>
                <a:ea typeface="ＭＳ Ｐゴシック" pitchFamily="50" charset="-128"/>
              </a:rPr>
              <a:t>rr</a:t>
            </a:r>
            <a:endParaRPr lang="en-US" altLang="ja-JP" sz="2800" i="1" baseline="-25000">
              <a:solidFill>
                <a:schemeClr val="bg1"/>
              </a:solidFill>
              <a:latin typeface="Symbol" pitchFamily="18" charset="2"/>
              <a:ea typeface="ＭＳ Ｐゴシック" pitchFamily="50" charset="-128"/>
              <a:sym typeface="Symbol" pitchFamily="18" charset="2"/>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4" descr="bar1"/>
          <p:cNvPicPr>
            <a:picLocks noChangeAspect="1" noChangeArrowheads="1"/>
          </p:cNvPicPr>
          <p:nvPr/>
        </p:nvPicPr>
        <p:blipFill>
          <a:blip r:embed="rId3"/>
          <a:srcRect/>
          <a:stretch>
            <a:fillRect/>
          </a:stretch>
        </p:blipFill>
        <p:spPr bwMode="auto">
          <a:xfrm>
            <a:off x="874713" y="4271963"/>
            <a:ext cx="5995987" cy="1571625"/>
          </a:xfrm>
          <a:prstGeom prst="rect">
            <a:avLst/>
          </a:prstGeom>
          <a:noFill/>
          <a:ln w="9525">
            <a:noFill/>
            <a:miter lim="800000"/>
            <a:headEnd/>
            <a:tailEnd/>
          </a:ln>
        </p:spPr>
      </p:pic>
      <p:sp>
        <p:nvSpPr>
          <p:cNvPr id="7172" name="タイトル 1"/>
          <p:cNvSpPr>
            <a:spLocks noGrp="1"/>
          </p:cNvSpPr>
          <p:nvPr>
            <p:ph type="title"/>
          </p:nvPr>
        </p:nvSpPr>
        <p:spPr/>
        <p:txBody>
          <a:bodyPr/>
          <a:lstStyle/>
          <a:p>
            <a:r>
              <a:rPr lang="en-US" altLang="ja-JP" smtClean="0"/>
              <a:t>Particle ID</a:t>
            </a:r>
            <a:endParaRPr lang="ja-JP" altLang="en-US" smtClean="0"/>
          </a:p>
        </p:txBody>
      </p:sp>
      <p:sp>
        <p:nvSpPr>
          <p:cNvPr id="7173" name="コンテンツ プレースホルダ 2"/>
          <p:cNvSpPr>
            <a:spLocks noGrp="1"/>
          </p:cNvSpPr>
          <p:nvPr>
            <p:ph idx="1"/>
          </p:nvPr>
        </p:nvSpPr>
        <p:spPr>
          <a:xfrm>
            <a:off x="357188" y="928688"/>
            <a:ext cx="8229600" cy="1263650"/>
          </a:xfrm>
        </p:spPr>
        <p:txBody>
          <a:bodyPr/>
          <a:lstStyle/>
          <a:p>
            <a:r>
              <a:rPr lang="en-US" altLang="ja-JP" sz="2800" smtClean="0"/>
              <a:t>Ring Imaging Cherenkov Detectors</a:t>
            </a:r>
          </a:p>
          <a:p>
            <a:r>
              <a:rPr lang="en-US" altLang="ja-JP" sz="2800" smtClean="0"/>
              <a:t>&gt;4</a:t>
            </a:r>
            <a:r>
              <a:rPr lang="en-US" altLang="ja-JP" sz="2800" smtClean="0">
                <a:latin typeface="Symbol" pitchFamily="18" charset="2"/>
              </a:rPr>
              <a:t>s</a:t>
            </a:r>
            <a:r>
              <a:rPr lang="en-US" altLang="ja-JP" sz="2800" smtClean="0"/>
              <a:t>  K/</a:t>
            </a:r>
            <a:r>
              <a:rPr lang="en-US" altLang="ja-JP" sz="2800" smtClean="0">
                <a:latin typeface="Symbol" pitchFamily="18" charset="2"/>
              </a:rPr>
              <a:t>p</a:t>
            </a:r>
            <a:r>
              <a:rPr lang="en-US" altLang="ja-JP" sz="2800" smtClean="0"/>
              <a:t> separation up to 4GeV/c </a:t>
            </a:r>
            <a:endParaRPr lang="ja-JP" altLang="en-US" sz="2800" smtClean="0"/>
          </a:p>
        </p:txBody>
      </p:sp>
      <p:pic>
        <p:nvPicPr>
          <p:cNvPr id="7174" name="Picture 7"/>
          <p:cNvPicPr>
            <a:picLocks noChangeAspect="1" noChangeArrowheads="1"/>
          </p:cNvPicPr>
          <p:nvPr/>
        </p:nvPicPr>
        <p:blipFill>
          <a:blip r:embed="rId4"/>
          <a:srcRect/>
          <a:stretch>
            <a:fillRect/>
          </a:stretch>
        </p:blipFill>
        <p:spPr bwMode="auto">
          <a:xfrm>
            <a:off x="642938" y="2000250"/>
            <a:ext cx="2824162" cy="2319338"/>
          </a:xfrm>
          <a:prstGeom prst="rect">
            <a:avLst/>
          </a:prstGeom>
          <a:noFill/>
          <a:ln w="9525">
            <a:noFill/>
            <a:miter lim="800000"/>
            <a:headEnd/>
            <a:tailEnd/>
          </a:ln>
        </p:spPr>
      </p:pic>
      <p:grpSp>
        <p:nvGrpSpPr>
          <p:cNvPr id="2" name="グループ化 19"/>
          <p:cNvGrpSpPr>
            <a:grpSpLocks/>
          </p:cNvGrpSpPr>
          <p:nvPr/>
        </p:nvGrpSpPr>
        <p:grpSpPr bwMode="auto">
          <a:xfrm>
            <a:off x="3595688" y="2160588"/>
            <a:ext cx="3421062" cy="1770062"/>
            <a:chOff x="4000078" y="2153097"/>
            <a:chExt cx="4236908" cy="2191655"/>
          </a:xfrm>
        </p:grpSpPr>
        <p:grpSp>
          <p:nvGrpSpPr>
            <p:cNvPr id="3" name="グループ化 4"/>
            <p:cNvGrpSpPr>
              <a:grpSpLocks/>
            </p:cNvGrpSpPr>
            <p:nvPr/>
          </p:nvGrpSpPr>
          <p:grpSpPr bwMode="auto">
            <a:xfrm>
              <a:off x="4929190" y="2428868"/>
              <a:ext cx="2859116" cy="1915884"/>
              <a:chOff x="2838742" y="3614057"/>
              <a:chExt cx="3054059" cy="2046515"/>
            </a:xfrm>
          </p:grpSpPr>
          <p:sp>
            <p:nvSpPr>
              <p:cNvPr id="6" name="正方形/長方形 5"/>
              <p:cNvSpPr/>
              <p:nvPr/>
            </p:nvSpPr>
            <p:spPr>
              <a:xfrm>
                <a:off x="5326206" y="3613431"/>
                <a:ext cx="304520" cy="2047141"/>
              </a:xfrm>
              <a:prstGeom prst="rect">
                <a:avLst/>
              </a:prstGeom>
              <a:solidFill>
                <a:srgbClr val="FFCC9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400">
                  <a:solidFill>
                    <a:srgbClr val="FFFFFF"/>
                  </a:solidFill>
                </a:endParaRPr>
              </a:p>
            </p:txBody>
          </p:sp>
          <p:sp>
            <p:nvSpPr>
              <p:cNvPr id="7190" name="Rectangle 41"/>
              <p:cNvSpPr>
                <a:spLocks noChangeArrowheads="1"/>
              </p:cNvSpPr>
              <p:nvPr/>
            </p:nvSpPr>
            <p:spPr bwMode="auto">
              <a:xfrm>
                <a:off x="3286817" y="3731961"/>
                <a:ext cx="619883" cy="1695217"/>
              </a:xfrm>
              <a:prstGeom prst="rect">
                <a:avLst/>
              </a:prstGeom>
              <a:solidFill>
                <a:srgbClr val="00FFFF"/>
              </a:solidFill>
              <a:ln w="9525" algn="ctr">
                <a:solidFill>
                  <a:schemeClr val="tx1"/>
                </a:solidFill>
                <a:miter lim="800000"/>
                <a:headEnd/>
                <a:tailEnd/>
              </a:ln>
            </p:spPr>
            <p:txBody>
              <a:bodyPr wrap="none" anchor="ctr"/>
              <a:lstStyle/>
              <a:p>
                <a:endParaRPr lang="ja-JP" altLang="en-US" sz="2400">
                  <a:solidFill>
                    <a:srgbClr val="000000"/>
                  </a:solidFill>
                </a:endParaRPr>
              </a:p>
            </p:txBody>
          </p:sp>
          <p:sp>
            <p:nvSpPr>
              <p:cNvPr id="7191" name="Rectangle 43"/>
              <p:cNvSpPr>
                <a:spLocks noChangeArrowheads="1"/>
              </p:cNvSpPr>
              <p:nvPr/>
            </p:nvSpPr>
            <p:spPr bwMode="auto">
              <a:xfrm>
                <a:off x="3594697" y="3731961"/>
                <a:ext cx="316127" cy="1686968"/>
              </a:xfrm>
              <a:prstGeom prst="rect">
                <a:avLst/>
              </a:prstGeom>
              <a:solidFill>
                <a:srgbClr val="00CCFF"/>
              </a:solidFill>
              <a:ln w="9525" algn="ctr">
                <a:solidFill>
                  <a:schemeClr val="tx1"/>
                </a:solidFill>
                <a:miter lim="800000"/>
                <a:headEnd/>
                <a:tailEnd/>
              </a:ln>
            </p:spPr>
            <p:txBody>
              <a:bodyPr wrap="none" anchor="ctr"/>
              <a:lstStyle/>
              <a:p>
                <a:endParaRPr lang="ja-JP" altLang="en-US" sz="2400">
                  <a:solidFill>
                    <a:srgbClr val="000000"/>
                  </a:solidFill>
                </a:endParaRPr>
              </a:p>
            </p:txBody>
          </p:sp>
          <p:sp>
            <p:nvSpPr>
              <p:cNvPr id="7192" name="Line 44"/>
              <p:cNvSpPr>
                <a:spLocks noChangeShapeType="1"/>
              </p:cNvSpPr>
              <p:nvPr/>
            </p:nvSpPr>
            <p:spPr bwMode="auto">
              <a:xfrm flipV="1">
                <a:off x="3242834" y="3865324"/>
                <a:ext cx="2067194" cy="739681"/>
              </a:xfrm>
              <a:prstGeom prst="line">
                <a:avLst/>
              </a:prstGeom>
              <a:noFill/>
              <a:ln w="19050">
                <a:solidFill>
                  <a:schemeClr val="accent2"/>
                </a:solidFill>
                <a:round/>
                <a:headEnd/>
                <a:tailEnd/>
              </a:ln>
            </p:spPr>
            <p:txBody>
              <a:bodyPr wrap="none" anchor="ctr"/>
              <a:lstStyle/>
              <a:p>
                <a:endParaRPr lang="ja-JP" altLang="en-US"/>
              </a:p>
            </p:txBody>
          </p:sp>
          <p:sp>
            <p:nvSpPr>
              <p:cNvPr id="7193" name="Line 45"/>
              <p:cNvSpPr>
                <a:spLocks noChangeShapeType="1"/>
              </p:cNvSpPr>
              <p:nvPr/>
            </p:nvSpPr>
            <p:spPr bwMode="auto">
              <a:xfrm>
                <a:off x="3286817" y="4605005"/>
                <a:ext cx="2023211" cy="780927"/>
              </a:xfrm>
              <a:prstGeom prst="line">
                <a:avLst/>
              </a:prstGeom>
              <a:noFill/>
              <a:ln w="19050">
                <a:solidFill>
                  <a:schemeClr val="accent2"/>
                </a:solidFill>
                <a:round/>
                <a:headEnd/>
                <a:tailEnd/>
              </a:ln>
            </p:spPr>
            <p:txBody>
              <a:bodyPr wrap="none" anchor="ctr"/>
              <a:lstStyle/>
              <a:p>
                <a:endParaRPr lang="ja-JP" altLang="en-US"/>
              </a:p>
            </p:txBody>
          </p:sp>
          <p:sp>
            <p:nvSpPr>
              <p:cNvPr id="7194" name="Line 46"/>
              <p:cNvSpPr>
                <a:spLocks noChangeShapeType="1"/>
              </p:cNvSpPr>
              <p:nvPr/>
            </p:nvSpPr>
            <p:spPr bwMode="auto">
              <a:xfrm flipV="1">
                <a:off x="3601569" y="3989062"/>
                <a:ext cx="1661727" cy="615943"/>
              </a:xfrm>
              <a:prstGeom prst="line">
                <a:avLst/>
              </a:prstGeom>
              <a:noFill/>
              <a:ln w="19050">
                <a:solidFill>
                  <a:schemeClr val="accent2"/>
                </a:solidFill>
                <a:round/>
                <a:headEnd/>
                <a:tailEnd/>
              </a:ln>
            </p:spPr>
            <p:txBody>
              <a:bodyPr wrap="none" anchor="ctr"/>
              <a:lstStyle/>
              <a:p>
                <a:endParaRPr lang="ja-JP" altLang="en-US"/>
              </a:p>
            </p:txBody>
          </p:sp>
          <p:sp>
            <p:nvSpPr>
              <p:cNvPr id="7195" name="Line 47"/>
              <p:cNvSpPr>
                <a:spLocks noChangeShapeType="1"/>
              </p:cNvSpPr>
              <p:nvPr/>
            </p:nvSpPr>
            <p:spPr bwMode="auto">
              <a:xfrm>
                <a:off x="3601569" y="4605005"/>
                <a:ext cx="1707084" cy="658564"/>
              </a:xfrm>
              <a:prstGeom prst="line">
                <a:avLst/>
              </a:prstGeom>
              <a:noFill/>
              <a:ln w="19050">
                <a:solidFill>
                  <a:schemeClr val="accent2"/>
                </a:solidFill>
                <a:round/>
                <a:headEnd/>
                <a:tailEnd/>
              </a:ln>
            </p:spPr>
            <p:txBody>
              <a:bodyPr wrap="none" anchor="ctr"/>
              <a:lstStyle/>
              <a:p>
                <a:endParaRPr lang="ja-JP" altLang="en-US"/>
              </a:p>
            </p:txBody>
          </p:sp>
          <p:sp>
            <p:nvSpPr>
              <p:cNvPr id="7196" name="Line 48"/>
              <p:cNvSpPr>
                <a:spLocks noChangeShapeType="1"/>
              </p:cNvSpPr>
              <p:nvPr/>
            </p:nvSpPr>
            <p:spPr bwMode="auto">
              <a:xfrm>
                <a:off x="3601569" y="4605005"/>
                <a:ext cx="1707084" cy="782302"/>
              </a:xfrm>
              <a:prstGeom prst="line">
                <a:avLst/>
              </a:prstGeom>
              <a:noFill/>
              <a:ln w="19050">
                <a:solidFill>
                  <a:schemeClr val="accent2"/>
                </a:solidFill>
                <a:round/>
                <a:headEnd/>
                <a:tailEnd/>
              </a:ln>
            </p:spPr>
            <p:txBody>
              <a:bodyPr wrap="none" anchor="ctr"/>
              <a:lstStyle/>
              <a:p>
                <a:endParaRPr lang="ja-JP" altLang="en-US"/>
              </a:p>
            </p:txBody>
          </p:sp>
          <p:sp>
            <p:nvSpPr>
              <p:cNvPr id="7197" name="Line 49"/>
              <p:cNvSpPr>
                <a:spLocks noChangeShapeType="1"/>
              </p:cNvSpPr>
              <p:nvPr/>
            </p:nvSpPr>
            <p:spPr bwMode="auto">
              <a:xfrm>
                <a:off x="3916321" y="4605005"/>
                <a:ext cx="1392332" cy="658564"/>
              </a:xfrm>
              <a:prstGeom prst="line">
                <a:avLst/>
              </a:prstGeom>
              <a:noFill/>
              <a:ln w="19050">
                <a:solidFill>
                  <a:schemeClr val="accent2"/>
                </a:solidFill>
                <a:round/>
                <a:headEnd/>
                <a:tailEnd/>
              </a:ln>
            </p:spPr>
            <p:txBody>
              <a:bodyPr wrap="none" anchor="ctr"/>
              <a:lstStyle/>
              <a:p>
                <a:endParaRPr lang="ja-JP" altLang="en-US"/>
              </a:p>
            </p:txBody>
          </p:sp>
          <p:sp>
            <p:nvSpPr>
              <p:cNvPr id="7198" name="Line 50"/>
              <p:cNvSpPr>
                <a:spLocks noChangeShapeType="1"/>
              </p:cNvSpPr>
              <p:nvPr/>
            </p:nvSpPr>
            <p:spPr bwMode="auto">
              <a:xfrm flipV="1">
                <a:off x="3916321" y="3989062"/>
                <a:ext cx="1392332" cy="615943"/>
              </a:xfrm>
              <a:prstGeom prst="line">
                <a:avLst/>
              </a:prstGeom>
              <a:noFill/>
              <a:ln w="19050">
                <a:solidFill>
                  <a:schemeClr val="accent2"/>
                </a:solidFill>
                <a:round/>
                <a:headEnd/>
                <a:tailEnd/>
              </a:ln>
            </p:spPr>
            <p:txBody>
              <a:bodyPr wrap="none" anchor="ctr"/>
              <a:lstStyle/>
              <a:p>
                <a:endParaRPr lang="ja-JP" altLang="en-US"/>
              </a:p>
            </p:txBody>
          </p:sp>
          <p:sp>
            <p:nvSpPr>
              <p:cNvPr id="7199" name="Line 51"/>
              <p:cNvSpPr>
                <a:spLocks noChangeShapeType="1"/>
              </p:cNvSpPr>
              <p:nvPr/>
            </p:nvSpPr>
            <p:spPr bwMode="auto">
              <a:xfrm flipV="1">
                <a:off x="3601569" y="3865324"/>
                <a:ext cx="1707084" cy="739681"/>
              </a:xfrm>
              <a:prstGeom prst="line">
                <a:avLst/>
              </a:prstGeom>
              <a:noFill/>
              <a:ln w="19050">
                <a:solidFill>
                  <a:schemeClr val="accent2"/>
                </a:solidFill>
                <a:round/>
                <a:headEnd/>
                <a:tailEnd/>
              </a:ln>
            </p:spPr>
            <p:txBody>
              <a:bodyPr wrap="none" anchor="ctr"/>
              <a:lstStyle/>
              <a:p>
                <a:endParaRPr lang="ja-JP" altLang="en-US"/>
              </a:p>
            </p:txBody>
          </p:sp>
          <p:sp>
            <p:nvSpPr>
              <p:cNvPr id="7200" name="Line 39"/>
              <p:cNvSpPr>
                <a:spLocks noChangeShapeType="1"/>
              </p:cNvSpPr>
              <p:nvPr/>
            </p:nvSpPr>
            <p:spPr bwMode="auto">
              <a:xfrm>
                <a:off x="2838742" y="4605005"/>
                <a:ext cx="3054059" cy="0"/>
              </a:xfrm>
              <a:prstGeom prst="line">
                <a:avLst/>
              </a:prstGeom>
              <a:noFill/>
              <a:ln w="19050">
                <a:solidFill>
                  <a:schemeClr val="tx1"/>
                </a:solidFill>
                <a:round/>
                <a:headEnd/>
                <a:tailEnd type="triangle" w="med" len="med"/>
              </a:ln>
            </p:spPr>
            <p:txBody>
              <a:bodyPr wrap="none" anchor="ctr"/>
              <a:lstStyle/>
              <a:p>
                <a:endParaRPr lang="ja-JP" altLang="en-US"/>
              </a:p>
            </p:txBody>
          </p:sp>
        </p:grpSp>
        <p:sp>
          <p:nvSpPr>
            <p:cNvPr id="7187" name="テキスト ボックス 17"/>
            <p:cNvSpPr txBox="1">
              <a:spLocks noChangeArrowheads="1"/>
            </p:cNvSpPr>
            <p:nvPr/>
          </p:nvSpPr>
          <p:spPr bwMode="auto">
            <a:xfrm>
              <a:off x="4000078" y="2153097"/>
              <a:ext cx="1826141" cy="923330"/>
            </a:xfrm>
            <a:prstGeom prst="rect">
              <a:avLst/>
            </a:prstGeom>
            <a:noFill/>
            <a:ln w="9525">
              <a:noFill/>
              <a:miter lim="800000"/>
              <a:headEnd/>
              <a:tailEnd/>
            </a:ln>
          </p:spPr>
          <p:txBody>
            <a:bodyPr wrap="none">
              <a:spAutoFit/>
            </a:bodyPr>
            <a:lstStyle/>
            <a:p>
              <a:r>
                <a:rPr lang="en-US" altLang="ja-JP">
                  <a:solidFill>
                    <a:srgbClr val="000000"/>
                  </a:solidFill>
                </a:rPr>
                <a:t>Aerogel radiator</a:t>
              </a:r>
            </a:p>
            <a:p>
              <a:r>
                <a:rPr lang="en-US" altLang="ja-JP">
                  <a:solidFill>
                    <a:srgbClr val="000000"/>
                  </a:solidFill>
                </a:rPr>
                <a:t>n1=1.045</a:t>
              </a:r>
            </a:p>
            <a:p>
              <a:r>
                <a:rPr lang="en-US" altLang="ja-JP">
                  <a:solidFill>
                    <a:srgbClr val="000000"/>
                  </a:solidFill>
                </a:rPr>
                <a:t>n2=1.055</a:t>
              </a:r>
              <a:endParaRPr lang="ja-JP" altLang="en-US">
                <a:solidFill>
                  <a:srgbClr val="000000"/>
                </a:solidFill>
              </a:endParaRPr>
            </a:p>
          </p:txBody>
        </p:sp>
        <p:sp>
          <p:nvSpPr>
            <p:cNvPr id="7188" name="テキスト ボックス 18"/>
            <p:cNvSpPr txBox="1">
              <a:spLocks noChangeArrowheads="1"/>
            </p:cNvSpPr>
            <p:nvPr/>
          </p:nvSpPr>
          <p:spPr bwMode="auto">
            <a:xfrm>
              <a:off x="6641677" y="2182124"/>
              <a:ext cx="1595309" cy="369332"/>
            </a:xfrm>
            <a:prstGeom prst="rect">
              <a:avLst/>
            </a:prstGeom>
            <a:noFill/>
            <a:ln w="9525">
              <a:noFill/>
              <a:miter lim="800000"/>
              <a:headEnd/>
              <a:tailEnd/>
            </a:ln>
          </p:spPr>
          <p:txBody>
            <a:bodyPr wrap="none">
              <a:spAutoFit/>
            </a:bodyPr>
            <a:lstStyle/>
            <a:p>
              <a:r>
                <a:rPr lang="en-US" altLang="ja-JP">
                  <a:solidFill>
                    <a:srgbClr val="000000"/>
                  </a:solidFill>
                </a:rPr>
                <a:t>photodetector</a:t>
              </a:r>
              <a:endParaRPr lang="ja-JP" altLang="en-US">
                <a:solidFill>
                  <a:srgbClr val="000000"/>
                </a:solidFill>
              </a:endParaRPr>
            </a:p>
          </p:txBody>
        </p:sp>
      </p:grpSp>
      <p:pic>
        <p:nvPicPr>
          <p:cNvPr id="7176" name="Picture 11" descr="KAMCPPMTサイド"/>
          <p:cNvPicPr>
            <a:picLocks noChangeAspect="1" noChangeArrowheads="1"/>
          </p:cNvPicPr>
          <p:nvPr/>
        </p:nvPicPr>
        <p:blipFill>
          <a:blip r:embed="rId5"/>
          <a:srcRect/>
          <a:stretch>
            <a:fillRect/>
          </a:stretch>
        </p:blipFill>
        <p:spPr bwMode="auto">
          <a:xfrm>
            <a:off x="285750" y="5429250"/>
            <a:ext cx="1490663" cy="1246188"/>
          </a:xfrm>
          <a:prstGeom prst="rect">
            <a:avLst/>
          </a:prstGeom>
          <a:noFill/>
          <a:ln w="9525">
            <a:noFill/>
            <a:miter lim="800000"/>
            <a:headEnd/>
            <a:tailEnd/>
          </a:ln>
        </p:spPr>
      </p:pic>
      <p:graphicFrame>
        <p:nvGraphicFramePr>
          <p:cNvPr id="7170" name="Object 2"/>
          <p:cNvGraphicFramePr>
            <a:graphicFrameLocks noChangeAspect="1"/>
          </p:cNvGraphicFramePr>
          <p:nvPr/>
        </p:nvGraphicFramePr>
        <p:xfrm>
          <a:off x="6897688" y="808038"/>
          <a:ext cx="2017712" cy="1420812"/>
        </p:xfrm>
        <a:graphic>
          <a:graphicData uri="http://schemas.openxmlformats.org/presentationml/2006/ole">
            <p:oleObj spid="_x0000_s964610" name="文書" r:id="rId6" imgW="2109216" imgH="1591056" progId="Word.Document.8">
              <p:embed/>
            </p:oleObj>
          </a:graphicData>
        </a:graphic>
      </p:graphicFrame>
      <p:pic>
        <p:nvPicPr>
          <p:cNvPr id="7177" name="図 10" descr="r055_pr0.jpg"/>
          <p:cNvPicPr>
            <a:picLocks noChangeAspect="1"/>
          </p:cNvPicPr>
          <p:nvPr/>
        </p:nvPicPr>
        <p:blipFill>
          <a:blip r:embed="rId7"/>
          <a:srcRect/>
          <a:stretch>
            <a:fillRect/>
          </a:stretch>
        </p:blipFill>
        <p:spPr bwMode="auto">
          <a:xfrm>
            <a:off x="7151688" y="2484438"/>
            <a:ext cx="1595437" cy="1443037"/>
          </a:xfrm>
          <a:prstGeom prst="rect">
            <a:avLst/>
          </a:prstGeom>
          <a:noFill/>
          <a:ln w="9525">
            <a:noFill/>
            <a:miter lim="800000"/>
            <a:headEnd/>
            <a:tailEnd/>
          </a:ln>
        </p:spPr>
      </p:pic>
      <p:pic>
        <p:nvPicPr>
          <p:cNvPr id="7178" name="Picture 3"/>
          <p:cNvPicPr>
            <a:picLocks noChangeAspect="1" noChangeArrowheads="1"/>
          </p:cNvPicPr>
          <p:nvPr/>
        </p:nvPicPr>
        <p:blipFill>
          <a:blip r:embed="rId8"/>
          <a:srcRect/>
          <a:stretch>
            <a:fillRect/>
          </a:stretch>
        </p:blipFill>
        <p:spPr bwMode="auto">
          <a:xfrm>
            <a:off x="6340475" y="4203700"/>
            <a:ext cx="2673350" cy="1709738"/>
          </a:xfrm>
          <a:prstGeom prst="rect">
            <a:avLst/>
          </a:prstGeom>
          <a:noFill/>
          <a:ln w="9525">
            <a:noFill/>
            <a:miter lim="800000"/>
            <a:headEnd/>
            <a:tailEnd/>
          </a:ln>
        </p:spPr>
      </p:pic>
      <p:sp>
        <p:nvSpPr>
          <p:cNvPr id="26" name="右矢印 25"/>
          <p:cNvSpPr/>
          <p:nvPr/>
        </p:nvSpPr>
        <p:spPr>
          <a:xfrm rot="688998">
            <a:off x="1908175" y="3232150"/>
            <a:ext cx="1812925" cy="284163"/>
          </a:xfrm>
          <a:prstGeom prst="rightArrow">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7" name="右矢印 26"/>
          <p:cNvSpPr/>
          <p:nvPr/>
        </p:nvSpPr>
        <p:spPr>
          <a:xfrm rot="3513689">
            <a:off x="1035844" y="3904456"/>
            <a:ext cx="1812925" cy="284163"/>
          </a:xfrm>
          <a:prstGeom prst="rightArrow">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181" name="テキスト ボックス 27"/>
          <p:cNvSpPr txBox="1">
            <a:spLocks noChangeArrowheads="1"/>
          </p:cNvSpPr>
          <p:nvPr/>
        </p:nvSpPr>
        <p:spPr bwMode="auto">
          <a:xfrm>
            <a:off x="2884488" y="3625850"/>
            <a:ext cx="941387" cy="369888"/>
          </a:xfrm>
          <a:prstGeom prst="rect">
            <a:avLst/>
          </a:prstGeom>
          <a:noFill/>
          <a:ln w="9525">
            <a:noFill/>
            <a:miter lim="800000"/>
            <a:headEnd/>
            <a:tailEnd/>
          </a:ln>
        </p:spPr>
        <p:txBody>
          <a:bodyPr wrap="none">
            <a:spAutoFit/>
          </a:bodyPr>
          <a:lstStyle/>
          <a:p>
            <a:r>
              <a:rPr lang="en-US" altLang="ja-JP"/>
              <a:t>endcap</a:t>
            </a:r>
            <a:endParaRPr lang="ja-JP" altLang="en-US"/>
          </a:p>
        </p:txBody>
      </p:sp>
      <p:sp>
        <p:nvSpPr>
          <p:cNvPr id="7182" name="テキスト ボックス 28"/>
          <p:cNvSpPr txBox="1">
            <a:spLocks noChangeArrowheads="1"/>
          </p:cNvSpPr>
          <p:nvPr/>
        </p:nvSpPr>
        <p:spPr bwMode="auto">
          <a:xfrm>
            <a:off x="1192213" y="4203700"/>
            <a:ext cx="774700" cy="369888"/>
          </a:xfrm>
          <a:prstGeom prst="rect">
            <a:avLst/>
          </a:prstGeom>
          <a:noFill/>
          <a:ln w="9525">
            <a:noFill/>
            <a:miter lim="800000"/>
            <a:headEnd/>
            <a:tailEnd/>
          </a:ln>
        </p:spPr>
        <p:txBody>
          <a:bodyPr wrap="none">
            <a:spAutoFit/>
          </a:bodyPr>
          <a:lstStyle/>
          <a:p>
            <a:r>
              <a:rPr lang="en-US" altLang="ja-JP"/>
              <a:t>barrel</a:t>
            </a:r>
            <a:endParaRPr lang="ja-JP" altLang="en-US"/>
          </a:p>
        </p:txBody>
      </p:sp>
      <p:sp>
        <p:nvSpPr>
          <p:cNvPr id="7183" name="テキスト ボックス 29"/>
          <p:cNvSpPr txBox="1">
            <a:spLocks noChangeArrowheads="1"/>
          </p:cNvSpPr>
          <p:nvPr/>
        </p:nvSpPr>
        <p:spPr bwMode="auto">
          <a:xfrm>
            <a:off x="3973513" y="3814763"/>
            <a:ext cx="2085975" cy="461962"/>
          </a:xfrm>
          <a:prstGeom prst="rect">
            <a:avLst/>
          </a:prstGeom>
          <a:solidFill>
            <a:srgbClr val="FFFF00"/>
          </a:solidFill>
          <a:ln w="9525">
            <a:noFill/>
            <a:miter lim="800000"/>
            <a:headEnd/>
            <a:tailEnd/>
          </a:ln>
        </p:spPr>
        <p:txBody>
          <a:bodyPr wrap="none">
            <a:spAutoFit/>
          </a:bodyPr>
          <a:lstStyle/>
          <a:p>
            <a:r>
              <a:rPr lang="en-US" altLang="ja-JP" sz="2400"/>
              <a:t>Aerogel RICH</a:t>
            </a:r>
            <a:endParaRPr lang="ja-JP" altLang="en-US" sz="2400"/>
          </a:p>
        </p:txBody>
      </p:sp>
      <p:sp>
        <p:nvSpPr>
          <p:cNvPr id="7184" name="テキスト ボックス 30"/>
          <p:cNvSpPr txBox="1">
            <a:spLocks noChangeArrowheads="1"/>
          </p:cNvSpPr>
          <p:nvPr/>
        </p:nvSpPr>
        <p:spPr bwMode="auto">
          <a:xfrm>
            <a:off x="2185988" y="5907088"/>
            <a:ext cx="5080000" cy="461962"/>
          </a:xfrm>
          <a:prstGeom prst="rect">
            <a:avLst/>
          </a:prstGeom>
          <a:solidFill>
            <a:srgbClr val="FFFF00"/>
          </a:solidFill>
          <a:ln w="9525">
            <a:noFill/>
            <a:miter lim="800000"/>
            <a:headEnd/>
            <a:tailEnd/>
          </a:ln>
        </p:spPr>
        <p:txBody>
          <a:bodyPr wrap="none">
            <a:spAutoFit/>
          </a:bodyPr>
          <a:lstStyle/>
          <a:p>
            <a:r>
              <a:rPr lang="en-US" altLang="ja-JP" sz="2400"/>
              <a:t>TOP</a:t>
            </a:r>
            <a:r>
              <a:rPr lang="ja-JP" altLang="en-US" sz="2400"/>
              <a:t>（</a:t>
            </a:r>
            <a:r>
              <a:rPr lang="en-US" altLang="ja-JP" sz="2400"/>
              <a:t>Time-Of-Propagation</a:t>
            </a:r>
            <a:r>
              <a:rPr lang="ja-JP" altLang="en-US" sz="2400"/>
              <a:t>）</a:t>
            </a:r>
            <a:r>
              <a:rPr lang="en-US" altLang="ja-JP" sz="2400"/>
              <a:t>Counter</a:t>
            </a:r>
            <a:endParaRPr lang="ja-JP" altLang="en-US" sz="240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図 24" descr="tmptmp_mcp_tts.gif"/>
          <p:cNvPicPr>
            <a:picLocks noChangeAspect="1"/>
          </p:cNvPicPr>
          <p:nvPr/>
        </p:nvPicPr>
        <p:blipFill>
          <a:blip r:embed="rId3" cstate="print"/>
          <a:srcRect/>
          <a:stretch>
            <a:fillRect/>
          </a:stretch>
        </p:blipFill>
        <p:spPr bwMode="auto">
          <a:xfrm>
            <a:off x="5826125" y="4643438"/>
            <a:ext cx="3065463" cy="2078037"/>
          </a:xfrm>
          <a:prstGeom prst="rect">
            <a:avLst/>
          </a:prstGeom>
          <a:noFill/>
          <a:ln w="9525">
            <a:noFill/>
            <a:miter lim="800000"/>
            <a:headEnd/>
            <a:tailEnd/>
          </a:ln>
        </p:spPr>
      </p:pic>
      <p:sp>
        <p:nvSpPr>
          <p:cNvPr id="31747" name="Rectangle 2"/>
          <p:cNvSpPr>
            <a:spLocks noGrp="1" noChangeArrowheads="1"/>
          </p:cNvSpPr>
          <p:nvPr>
            <p:ph type="title"/>
          </p:nvPr>
        </p:nvSpPr>
        <p:spPr>
          <a:xfrm>
            <a:off x="419100" y="0"/>
            <a:ext cx="8229600" cy="1143000"/>
          </a:xfrm>
        </p:spPr>
        <p:txBody>
          <a:bodyPr>
            <a:normAutofit/>
          </a:bodyPr>
          <a:lstStyle/>
          <a:p>
            <a:pPr eaLnBrk="1" hangingPunct="1"/>
            <a:r>
              <a:rPr lang="en-US" altLang="ja-JP" sz="3600" b="1" u="sng"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Barrel PID</a:t>
            </a:r>
          </a:p>
        </p:txBody>
      </p:sp>
      <p:sp>
        <p:nvSpPr>
          <p:cNvPr id="31748" name="Rectangle 3"/>
          <p:cNvSpPr>
            <a:spLocks noGrp="1" noChangeArrowheads="1"/>
          </p:cNvSpPr>
          <p:nvPr>
            <p:ph idx="1"/>
          </p:nvPr>
        </p:nvSpPr>
        <p:spPr>
          <a:xfrm>
            <a:off x="214313" y="1087438"/>
            <a:ext cx="8229600" cy="5000625"/>
          </a:xfrm>
        </p:spPr>
        <p:txBody>
          <a:bodyPr/>
          <a:lstStyle/>
          <a:p>
            <a:pPr eaLnBrk="1" hangingPunct="1">
              <a:lnSpc>
                <a:spcPct val="90000"/>
              </a:lnSpc>
            </a:pPr>
            <a:r>
              <a:rPr lang="en-US" altLang="ja-JP" sz="2400" smtClean="0"/>
              <a:t>Cherenkov ring imaging detector with precise timing information</a:t>
            </a:r>
          </a:p>
          <a:p>
            <a:pPr lvl="1" eaLnBrk="1" hangingPunct="1">
              <a:lnSpc>
                <a:spcPct val="90000"/>
              </a:lnSpc>
            </a:pPr>
            <a:r>
              <a:rPr lang="en-US" altLang="ja-JP" sz="2000" smtClean="0"/>
              <a:t>Quartz radiator</a:t>
            </a:r>
          </a:p>
          <a:p>
            <a:pPr lvl="2" eaLnBrk="1" hangingPunct="1">
              <a:lnSpc>
                <a:spcPct val="90000"/>
              </a:lnSpc>
            </a:pPr>
            <a:r>
              <a:rPr lang="en-US" altLang="ja-JP" sz="1800" smtClean="0"/>
              <a:t>2cm</a:t>
            </a:r>
            <a:r>
              <a:rPr lang="en-US" altLang="ja-JP" sz="1800" baseline="30000" smtClean="0"/>
              <a:t>T</a:t>
            </a:r>
            <a:r>
              <a:rPr lang="en-US" altLang="ja-JP" sz="1800" smtClean="0"/>
              <a:t>x~40cm</a:t>
            </a:r>
            <a:r>
              <a:rPr lang="en-US" altLang="ja-JP" sz="1800" baseline="30000" smtClean="0"/>
              <a:t>W</a:t>
            </a:r>
            <a:r>
              <a:rPr lang="en-US" altLang="ja-JP" sz="1800" smtClean="0"/>
              <a:t>x~2.5m</a:t>
            </a:r>
            <a:r>
              <a:rPr lang="en-US" altLang="ja-JP" sz="1800" baseline="30000" smtClean="0"/>
              <a:t>L</a:t>
            </a:r>
          </a:p>
          <a:p>
            <a:pPr lvl="2" eaLnBrk="1" hangingPunct="1">
              <a:lnSpc>
                <a:spcPct val="90000"/>
              </a:lnSpc>
            </a:pPr>
            <a:r>
              <a:rPr lang="en-US" altLang="ja-JP" sz="1800" smtClean="0"/>
              <a:t>Possible configurations</a:t>
            </a:r>
          </a:p>
          <a:p>
            <a:pPr lvl="3" eaLnBrk="1" hangingPunct="1">
              <a:lnSpc>
                <a:spcPct val="90000"/>
              </a:lnSpc>
            </a:pPr>
            <a:r>
              <a:rPr lang="en-US" altLang="ja-JP" sz="1600" smtClean="0">
                <a:solidFill>
                  <a:srgbClr val="7030A0"/>
                </a:solidFill>
              </a:rPr>
              <a:t>1-bar or 2-bar</a:t>
            </a:r>
          </a:p>
          <a:p>
            <a:pPr lvl="3" eaLnBrk="1" hangingPunct="1">
              <a:lnSpc>
                <a:spcPct val="90000"/>
              </a:lnSpc>
            </a:pPr>
            <a:r>
              <a:rPr lang="en-US" altLang="ja-JP" sz="1600" smtClean="0">
                <a:solidFill>
                  <a:srgbClr val="7030A0"/>
                </a:solidFill>
              </a:rPr>
              <a:t>Small stand-off box or not</a:t>
            </a:r>
          </a:p>
          <a:p>
            <a:pPr lvl="1" eaLnBrk="1" hangingPunct="1">
              <a:lnSpc>
                <a:spcPct val="90000"/>
              </a:lnSpc>
            </a:pPr>
            <a:r>
              <a:rPr lang="en-US" altLang="ja-JP" sz="2000" smtClean="0"/>
              <a:t>MCP-PMT</a:t>
            </a:r>
          </a:p>
          <a:p>
            <a:pPr lvl="2" eaLnBrk="1" hangingPunct="1">
              <a:lnSpc>
                <a:spcPct val="90000"/>
              </a:lnSpc>
            </a:pPr>
            <a:r>
              <a:rPr lang="en-US" altLang="ja-JP" sz="1800" smtClean="0"/>
              <a:t>Two candidates</a:t>
            </a:r>
          </a:p>
          <a:p>
            <a:pPr lvl="3" eaLnBrk="1" hangingPunct="1">
              <a:lnSpc>
                <a:spcPct val="90000"/>
              </a:lnSpc>
            </a:pPr>
            <a:r>
              <a:rPr lang="en-US" altLang="ja-JP" sz="1600" smtClean="0">
                <a:solidFill>
                  <a:srgbClr val="7030A0"/>
                </a:solidFill>
              </a:rPr>
              <a:t>Hamamatsu SL10 or Photonis 85015</a:t>
            </a:r>
          </a:p>
          <a:p>
            <a:pPr lvl="2" eaLnBrk="1" hangingPunct="1">
              <a:lnSpc>
                <a:spcPct val="90000"/>
              </a:lnSpc>
            </a:pPr>
            <a:r>
              <a:rPr lang="en-US" altLang="ja-JP" sz="1800" smtClean="0"/>
              <a:t>Excellent time resolution </a:t>
            </a:r>
            <a:r>
              <a:rPr lang="en-US" altLang="ja-JP" sz="1800" smtClean="0">
                <a:solidFill>
                  <a:srgbClr val="FF0000"/>
                </a:solidFill>
              </a:rPr>
              <a:t>(&lt;40ps)</a:t>
            </a:r>
            <a:r>
              <a:rPr lang="en-US" altLang="ja-JP" sz="1800" smtClean="0"/>
              <a:t> required for</a:t>
            </a:r>
          </a:p>
          <a:p>
            <a:pPr lvl="2" eaLnBrk="1" hangingPunct="1">
              <a:lnSpc>
                <a:spcPct val="90000"/>
              </a:lnSpc>
              <a:buFontTx/>
              <a:buNone/>
            </a:pPr>
            <a:r>
              <a:rPr lang="en-US" altLang="ja-JP" sz="1800" smtClean="0"/>
              <a:t>	good K/</a:t>
            </a:r>
            <a:r>
              <a:rPr lang="en-US" altLang="ja-JP" sz="1800" smtClean="0">
                <a:latin typeface="Symbol" pitchFamily="18" charset="2"/>
              </a:rPr>
              <a:t>p</a:t>
            </a:r>
            <a:r>
              <a:rPr lang="en-US" altLang="ja-JP" sz="1800" smtClean="0"/>
              <a:t> separation; confirmed on laser bench</a:t>
            </a:r>
          </a:p>
          <a:p>
            <a:pPr lvl="1" eaLnBrk="1" hangingPunct="1">
              <a:lnSpc>
                <a:spcPct val="90000"/>
              </a:lnSpc>
            </a:pPr>
            <a:r>
              <a:rPr lang="en-US" altLang="ja-JP" sz="2000" smtClean="0"/>
              <a:t>Electronics</a:t>
            </a:r>
          </a:p>
          <a:p>
            <a:pPr lvl="2" eaLnBrk="1" hangingPunct="1">
              <a:lnSpc>
                <a:spcPct val="90000"/>
              </a:lnSpc>
            </a:pPr>
            <a:r>
              <a:rPr lang="en-US" altLang="ja-JP" sz="1800" smtClean="0"/>
              <a:t>Fast waveform sampling</a:t>
            </a:r>
          </a:p>
          <a:p>
            <a:pPr lvl="3" eaLnBrk="1" hangingPunct="1">
              <a:lnSpc>
                <a:spcPct val="90000"/>
              </a:lnSpc>
            </a:pPr>
            <a:r>
              <a:rPr lang="en-US" altLang="ja-JP" sz="1600" smtClean="0"/>
              <a:t>New ASIC chip ready soon</a:t>
            </a:r>
          </a:p>
        </p:txBody>
      </p:sp>
      <p:sp>
        <p:nvSpPr>
          <p:cNvPr id="31746" name="スライド番号プレースホルダ 5"/>
          <p:cNvSpPr>
            <a:spLocks noGrp="1"/>
          </p:cNvSpPr>
          <p:nvPr>
            <p:ph type="sldNum" sz="quarter" idx="12"/>
          </p:nvPr>
        </p:nvSpPr>
        <p:spPr/>
        <p:txBody>
          <a:bodyPr/>
          <a:lstStyle/>
          <a:p>
            <a:pPr fontAlgn="base">
              <a:spcBef>
                <a:spcPct val="0"/>
              </a:spcBef>
              <a:spcAft>
                <a:spcPct val="0"/>
              </a:spcAft>
              <a:defRPr/>
            </a:pPr>
            <a:fld id="{41D260EF-2A71-4295-A731-C291049ADB81}" type="slidenum">
              <a:rPr lang="en-US" altLang="ja-JP" smtClean="0">
                <a:cs typeface="ＭＳ Ｐゴシック"/>
              </a:rPr>
              <a:pPr fontAlgn="base">
                <a:spcBef>
                  <a:spcPct val="0"/>
                </a:spcBef>
                <a:spcAft>
                  <a:spcPct val="0"/>
                </a:spcAft>
                <a:defRPr/>
              </a:pPr>
              <a:t>51</a:t>
            </a:fld>
            <a:endParaRPr lang="en-US" altLang="ja-JP" smtClean="0">
              <a:cs typeface="ＭＳ Ｐゴシック"/>
            </a:endParaRPr>
          </a:p>
        </p:txBody>
      </p:sp>
      <p:pic>
        <p:nvPicPr>
          <p:cNvPr id="31749" name="Picture 4" descr="C:\kenji\doc\pid\top\20090708_B2GM\fig\top2-simple.gif"/>
          <p:cNvPicPr>
            <a:picLocks noChangeAspect="1" noChangeArrowheads="1"/>
          </p:cNvPicPr>
          <p:nvPr/>
        </p:nvPicPr>
        <p:blipFill>
          <a:blip r:embed="rId4" cstate="print"/>
          <a:srcRect/>
          <a:stretch>
            <a:fillRect/>
          </a:stretch>
        </p:blipFill>
        <p:spPr bwMode="auto">
          <a:xfrm>
            <a:off x="5060950" y="2395538"/>
            <a:ext cx="3786188" cy="712787"/>
          </a:xfrm>
          <a:prstGeom prst="rect">
            <a:avLst/>
          </a:prstGeom>
          <a:noFill/>
          <a:ln w="9525">
            <a:noFill/>
            <a:miter lim="800000"/>
            <a:headEnd/>
            <a:tailEnd/>
          </a:ln>
        </p:spPr>
      </p:pic>
      <p:pic>
        <p:nvPicPr>
          <p:cNvPr id="31750" name="Picture 5" descr="C:\kenji\doc\pid\top\20090708_B2GM\fig\top-single-block-simple.gif"/>
          <p:cNvPicPr>
            <a:picLocks noChangeAspect="1" noChangeArrowheads="1"/>
          </p:cNvPicPr>
          <p:nvPr/>
        </p:nvPicPr>
        <p:blipFill>
          <a:blip r:embed="rId5" cstate="print"/>
          <a:srcRect/>
          <a:stretch>
            <a:fillRect/>
          </a:stretch>
        </p:blipFill>
        <p:spPr bwMode="auto">
          <a:xfrm>
            <a:off x="5102225" y="1749425"/>
            <a:ext cx="3794125" cy="720725"/>
          </a:xfrm>
          <a:prstGeom prst="rect">
            <a:avLst/>
          </a:prstGeom>
          <a:noFill/>
          <a:ln w="9525">
            <a:noFill/>
            <a:miter lim="800000"/>
            <a:headEnd/>
            <a:tailEnd/>
          </a:ln>
        </p:spPr>
      </p:pic>
      <p:pic>
        <p:nvPicPr>
          <p:cNvPr id="31751" name="Picture 3"/>
          <p:cNvPicPr>
            <a:picLocks noChangeAspect="1" noChangeArrowheads="1"/>
          </p:cNvPicPr>
          <p:nvPr/>
        </p:nvPicPr>
        <p:blipFill>
          <a:blip r:embed="rId6" cstate="print"/>
          <a:srcRect/>
          <a:stretch>
            <a:fillRect/>
          </a:stretch>
        </p:blipFill>
        <p:spPr bwMode="auto">
          <a:xfrm>
            <a:off x="7543800" y="3179763"/>
            <a:ext cx="976313" cy="1281112"/>
          </a:xfrm>
          <a:prstGeom prst="rect">
            <a:avLst/>
          </a:prstGeom>
          <a:noFill/>
          <a:ln w="9525">
            <a:noFill/>
            <a:round/>
            <a:headEnd/>
            <a:tailEnd/>
          </a:ln>
        </p:spPr>
      </p:pic>
      <p:pic>
        <p:nvPicPr>
          <p:cNvPr id="31752" name="図 28" descr="mcp-pmt_multi.gif"/>
          <p:cNvPicPr>
            <a:picLocks noChangeAspect="1"/>
          </p:cNvPicPr>
          <p:nvPr/>
        </p:nvPicPr>
        <p:blipFill>
          <a:blip r:embed="rId7" cstate="print"/>
          <a:srcRect/>
          <a:stretch>
            <a:fillRect/>
          </a:stretch>
        </p:blipFill>
        <p:spPr bwMode="auto">
          <a:xfrm>
            <a:off x="6286500" y="3214688"/>
            <a:ext cx="1150938" cy="1192212"/>
          </a:xfrm>
          <a:prstGeom prst="rect">
            <a:avLst/>
          </a:prstGeom>
          <a:noFill/>
          <a:ln w="9525">
            <a:noFill/>
            <a:miter lim="800000"/>
            <a:headEnd/>
            <a:tailEnd/>
          </a:ln>
        </p:spPr>
      </p:pic>
      <p:sp>
        <p:nvSpPr>
          <p:cNvPr id="31753" name="テキスト ボックス 42"/>
          <p:cNvSpPr txBox="1">
            <a:spLocks noChangeArrowheads="1"/>
          </p:cNvSpPr>
          <p:nvPr/>
        </p:nvSpPr>
        <p:spPr bwMode="auto">
          <a:xfrm>
            <a:off x="7423150" y="4929188"/>
            <a:ext cx="1736725" cy="400050"/>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sz="2000" b="1">
                <a:solidFill>
                  <a:srgbClr val="FF0000"/>
                </a:solidFill>
                <a:latin typeface="Calibri" pitchFamily="34" charset="0"/>
              </a:rPr>
              <a:t>σ=34.2±0.4ps</a:t>
            </a:r>
          </a:p>
        </p:txBody>
      </p:sp>
      <p:sp>
        <p:nvSpPr>
          <p:cNvPr id="31754" name="テキスト ボックス 25"/>
          <p:cNvSpPr txBox="1">
            <a:spLocks noChangeArrowheads="1"/>
          </p:cNvSpPr>
          <p:nvPr/>
        </p:nvSpPr>
        <p:spPr bwMode="auto">
          <a:xfrm>
            <a:off x="7321550" y="6583363"/>
            <a:ext cx="1376363" cy="274637"/>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sz="1200" b="1">
                <a:solidFill>
                  <a:srgbClr val="000000"/>
                </a:solidFill>
                <a:latin typeface="Calibri" pitchFamily="34" charset="0"/>
              </a:rPr>
              <a:t>TDC [1count/25ps]</a:t>
            </a:r>
          </a:p>
        </p:txBody>
      </p:sp>
      <p:sp>
        <p:nvSpPr>
          <p:cNvPr id="31755" name="Text Box 11"/>
          <p:cNvSpPr txBox="1">
            <a:spLocks noChangeArrowheads="1"/>
          </p:cNvSpPr>
          <p:nvPr/>
        </p:nvSpPr>
        <p:spPr bwMode="auto">
          <a:xfrm>
            <a:off x="6403975" y="4400550"/>
            <a:ext cx="1603375" cy="304800"/>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sz="1400">
                <a:solidFill>
                  <a:srgbClr val="000000"/>
                </a:solidFill>
              </a:rPr>
              <a:t>Hamamatsu SL10</a:t>
            </a:r>
          </a:p>
        </p:txBody>
      </p:sp>
      <p:pic>
        <p:nvPicPr>
          <p:cNvPr id="31756" name="Picture 12"/>
          <p:cNvPicPr>
            <a:picLocks noChangeAspect="1" noChangeArrowheads="1"/>
          </p:cNvPicPr>
          <p:nvPr/>
        </p:nvPicPr>
        <p:blipFill>
          <a:blip r:embed="rId8" cstate="print"/>
          <a:srcRect/>
          <a:stretch>
            <a:fillRect/>
          </a:stretch>
        </p:blipFill>
        <p:spPr bwMode="auto">
          <a:xfrm>
            <a:off x="4338638" y="5053013"/>
            <a:ext cx="1638300" cy="1162050"/>
          </a:xfrm>
          <a:prstGeom prst="rect">
            <a:avLst/>
          </a:prstGeom>
          <a:noFill/>
          <a:ln w="9525">
            <a:noFill/>
            <a:miter lim="800000"/>
            <a:headEnd/>
            <a:tailEnd/>
          </a:ln>
        </p:spPr>
      </p:pic>
      <p:sp>
        <p:nvSpPr>
          <p:cNvPr id="31758" name="テキスト ボックス 14"/>
          <p:cNvSpPr txBox="1">
            <a:spLocks noChangeArrowheads="1"/>
          </p:cNvSpPr>
          <p:nvPr/>
        </p:nvSpPr>
        <p:spPr bwMode="auto">
          <a:xfrm>
            <a:off x="6143625" y="4857750"/>
            <a:ext cx="1198563" cy="369888"/>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a:solidFill>
                  <a:srgbClr val="000000"/>
                </a:solidFill>
              </a:rPr>
              <a:t>Laser test</a:t>
            </a:r>
            <a:endParaRPr lang="ja-JP" altLang="en-US">
              <a:solidFill>
                <a:srgbClr val="000000"/>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ChangeArrowheads="1"/>
          </p:cNvSpPr>
          <p:nvPr>
            <p:ph type="title"/>
          </p:nvPr>
        </p:nvSpPr>
        <p:spPr>
          <a:xfrm>
            <a:off x="1181100" y="0"/>
            <a:ext cx="6905625" cy="1143000"/>
          </a:xfrm>
        </p:spPr>
        <p:txBody>
          <a:bodyPr>
            <a:normAutofit/>
          </a:bodyPr>
          <a:lstStyle/>
          <a:p>
            <a:r>
              <a:rPr lang="en-US" altLang="ja-JP" sz="3600" b="1" u="sng"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Aerogel</a:t>
            </a:r>
            <a:r>
              <a:rPr lang="en-US" altLang="ja-JP" sz="3600" b="1" u="sng"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RICH for </a:t>
            </a:r>
            <a:r>
              <a:rPr lang="en-US" altLang="ja-JP" sz="3600" b="1" u="sng"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endcap</a:t>
            </a:r>
            <a:r>
              <a:rPr lang="en-US" altLang="ja-JP" sz="3600" b="1" u="sng"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altLang="ja-JP" sz="3600" b="1" u="sng"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PID </a:t>
            </a:r>
          </a:p>
        </p:txBody>
      </p:sp>
      <p:sp>
        <p:nvSpPr>
          <p:cNvPr id="284688" name="Rectangle 16"/>
          <p:cNvSpPr>
            <a:spLocks noGrp="1" noChangeArrowheads="1"/>
          </p:cNvSpPr>
          <p:nvPr>
            <p:ph idx="1"/>
          </p:nvPr>
        </p:nvSpPr>
        <p:spPr>
          <a:xfrm>
            <a:off x="228600" y="3810000"/>
            <a:ext cx="4724400" cy="2057400"/>
          </a:xfrm>
          <a:solidFill>
            <a:srgbClr val="FFFF99">
              <a:alpha val="39999"/>
            </a:srgbClr>
          </a:solidFill>
          <a:ln>
            <a:solidFill>
              <a:srgbClr val="008000"/>
            </a:solidFill>
          </a:ln>
        </p:spPr>
        <p:txBody>
          <a:bodyPr/>
          <a:lstStyle/>
          <a:p>
            <a:pPr>
              <a:lnSpc>
                <a:spcPct val="90000"/>
              </a:lnSpc>
              <a:buFontTx/>
              <a:buNone/>
            </a:pPr>
            <a:r>
              <a:rPr lang="en-US" altLang="ja-JP" sz="2000">
                <a:solidFill>
                  <a:srgbClr val="008000"/>
                </a:solidFill>
              </a:rPr>
              <a:t>Photon Sensors</a:t>
            </a:r>
            <a:endParaRPr lang="en-US" altLang="ja-JP" sz="2000"/>
          </a:p>
          <a:p>
            <a:pPr lvl="1">
              <a:lnSpc>
                <a:spcPct val="90000"/>
              </a:lnSpc>
            </a:pPr>
            <a:r>
              <a:rPr lang="en-US" altLang="ja-JP" sz="1600"/>
              <a:t>Sensitive to single photon</a:t>
            </a:r>
          </a:p>
          <a:p>
            <a:pPr marL="1085850" lvl="2">
              <a:lnSpc>
                <a:spcPct val="90000"/>
              </a:lnSpc>
            </a:pPr>
            <a:r>
              <a:rPr lang="en-US" altLang="ja-JP" sz="1600"/>
              <a:t>High QE &gt;~ 20 %</a:t>
            </a:r>
          </a:p>
          <a:p>
            <a:pPr marL="1085850" lvl="2">
              <a:lnSpc>
                <a:spcPct val="90000"/>
              </a:lnSpc>
            </a:pPr>
            <a:r>
              <a:rPr lang="en-US" altLang="ja-JP" sz="1600"/>
              <a:t>High gain</a:t>
            </a:r>
          </a:p>
          <a:p>
            <a:pPr lvl="1">
              <a:lnSpc>
                <a:spcPct val="90000"/>
              </a:lnSpc>
            </a:pPr>
            <a:r>
              <a:rPr lang="en-US" altLang="ja-JP" sz="1600"/>
              <a:t>Position detection accuracy: ~5x5 mm</a:t>
            </a:r>
            <a:r>
              <a:rPr lang="en-US" altLang="ja-JP" sz="1600" baseline="30000"/>
              <a:t>2</a:t>
            </a:r>
            <a:endParaRPr lang="en-US" altLang="ja-JP" sz="1600"/>
          </a:p>
          <a:p>
            <a:pPr lvl="1">
              <a:lnSpc>
                <a:spcPct val="90000"/>
              </a:lnSpc>
            </a:pPr>
            <a:r>
              <a:rPr lang="en-US" altLang="ja-JP" sz="1600"/>
              <a:t>Large effective area: &gt;~ 70 %</a:t>
            </a:r>
          </a:p>
          <a:p>
            <a:pPr lvl="1">
              <a:lnSpc>
                <a:spcPct val="90000"/>
              </a:lnSpc>
            </a:pPr>
            <a:r>
              <a:rPr lang="en-US" altLang="ja-JP" sz="1600"/>
              <a:t>Operational with 1.5 Tesla magnetic field</a:t>
            </a:r>
            <a:endParaRPr lang="en-US" altLang="ja-JP" sz="2200"/>
          </a:p>
        </p:txBody>
      </p:sp>
      <p:pic>
        <p:nvPicPr>
          <p:cNvPr id="284675" name="Picture 3"/>
          <p:cNvPicPr>
            <a:picLocks noChangeAspect="1" noChangeArrowheads="1"/>
          </p:cNvPicPr>
          <p:nvPr/>
        </p:nvPicPr>
        <p:blipFill>
          <a:blip r:embed="rId3"/>
          <a:srcRect/>
          <a:stretch>
            <a:fillRect/>
          </a:stretch>
        </p:blipFill>
        <p:spPr bwMode="auto">
          <a:xfrm>
            <a:off x="609600" y="1447800"/>
            <a:ext cx="2819400" cy="2090738"/>
          </a:xfrm>
          <a:prstGeom prst="rect">
            <a:avLst/>
          </a:prstGeom>
          <a:noFill/>
          <a:ln w="9525">
            <a:noFill/>
            <a:miter lim="800000"/>
            <a:headEnd/>
            <a:tailEnd/>
          </a:ln>
          <a:effectLst/>
        </p:spPr>
      </p:pic>
      <p:sp>
        <p:nvSpPr>
          <p:cNvPr id="284676" name="Text Box 4"/>
          <p:cNvSpPr txBox="1">
            <a:spLocks noChangeArrowheads="1"/>
          </p:cNvSpPr>
          <p:nvPr/>
        </p:nvSpPr>
        <p:spPr bwMode="auto">
          <a:xfrm>
            <a:off x="381000" y="3352800"/>
            <a:ext cx="609600" cy="244475"/>
          </a:xfrm>
          <a:prstGeom prst="rect">
            <a:avLst/>
          </a:prstGeom>
          <a:noFill/>
          <a:ln w="9525">
            <a:noFill/>
            <a:miter lim="800000"/>
            <a:headEnd/>
            <a:tailEnd/>
          </a:ln>
          <a:effectLst/>
        </p:spPr>
        <p:txBody>
          <a:bodyPr>
            <a:spAutoFit/>
          </a:bodyPr>
          <a:lstStyle/>
          <a:p>
            <a:pPr>
              <a:spcBef>
                <a:spcPct val="50000"/>
              </a:spcBef>
            </a:pPr>
            <a:r>
              <a:rPr lang="en-US" altLang="ja-JP" sz="1000">
                <a:latin typeface="Verdana" pitchFamily="34" charset="0"/>
              </a:rPr>
              <a:t>1.045</a:t>
            </a:r>
          </a:p>
        </p:txBody>
      </p:sp>
      <p:sp>
        <p:nvSpPr>
          <p:cNvPr id="284677" name="Text Box 5"/>
          <p:cNvSpPr txBox="1">
            <a:spLocks noChangeArrowheads="1"/>
          </p:cNvSpPr>
          <p:nvPr/>
        </p:nvSpPr>
        <p:spPr bwMode="auto">
          <a:xfrm>
            <a:off x="685800" y="3505200"/>
            <a:ext cx="795338" cy="244475"/>
          </a:xfrm>
          <a:prstGeom prst="rect">
            <a:avLst/>
          </a:prstGeom>
          <a:noFill/>
          <a:ln w="9525">
            <a:noFill/>
            <a:miter lim="800000"/>
            <a:headEnd/>
            <a:tailEnd/>
          </a:ln>
          <a:effectLst/>
        </p:spPr>
        <p:txBody>
          <a:bodyPr>
            <a:spAutoFit/>
          </a:bodyPr>
          <a:lstStyle/>
          <a:p>
            <a:pPr>
              <a:spcBef>
                <a:spcPct val="50000"/>
              </a:spcBef>
            </a:pPr>
            <a:r>
              <a:rPr lang="en-US" altLang="ja-JP" sz="1000">
                <a:latin typeface="Verdana" pitchFamily="34" charset="0"/>
              </a:rPr>
              <a:t>1.050</a:t>
            </a:r>
          </a:p>
        </p:txBody>
      </p:sp>
      <p:sp>
        <p:nvSpPr>
          <p:cNvPr id="284678" name="Text Box 6"/>
          <p:cNvSpPr txBox="1">
            <a:spLocks noChangeArrowheads="1"/>
          </p:cNvSpPr>
          <p:nvPr/>
        </p:nvSpPr>
        <p:spPr bwMode="auto">
          <a:xfrm>
            <a:off x="990600" y="3352800"/>
            <a:ext cx="795338" cy="244475"/>
          </a:xfrm>
          <a:prstGeom prst="rect">
            <a:avLst/>
          </a:prstGeom>
          <a:noFill/>
          <a:ln w="9525">
            <a:noFill/>
            <a:miter lim="800000"/>
            <a:headEnd/>
            <a:tailEnd/>
          </a:ln>
          <a:effectLst/>
        </p:spPr>
        <p:txBody>
          <a:bodyPr>
            <a:spAutoFit/>
          </a:bodyPr>
          <a:lstStyle/>
          <a:p>
            <a:pPr>
              <a:spcBef>
                <a:spcPct val="50000"/>
              </a:spcBef>
            </a:pPr>
            <a:r>
              <a:rPr lang="en-US" altLang="ja-JP" sz="1000">
                <a:latin typeface="Verdana" pitchFamily="34" charset="0"/>
              </a:rPr>
              <a:t>1.055</a:t>
            </a:r>
            <a:endParaRPr lang="en-US" altLang="ja-JP" sz="1200">
              <a:latin typeface="Verdana" pitchFamily="34" charset="0"/>
            </a:endParaRPr>
          </a:p>
        </p:txBody>
      </p:sp>
      <p:sp>
        <p:nvSpPr>
          <p:cNvPr id="284679" name="Text Box 7"/>
          <p:cNvSpPr txBox="1">
            <a:spLocks noChangeArrowheads="1"/>
          </p:cNvSpPr>
          <p:nvPr/>
        </p:nvSpPr>
        <p:spPr bwMode="auto">
          <a:xfrm>
            <a:off x="1219200" y="3505200"/>
            <a:ext cx="800100" cy="244475"/>
          </a:xfrm>
          <a:prstGeom prst="rect">
            <a:avLst/>
          </a:prstGeom>
          <a:noFill/>
          <a:ln w="9525">
            <a:noFill/>
            <a:miter lim="800000"/>
            <a:headEnd/>
            <a:tailEnd/>
          </a:ln>
          <a:effectLst/>
        </p:spPr>
        <p:txBody>
          <a:bodyPr>
            <a:spAutoFit/>
          </a:bodyPr>
          <a:lstStyle/>
          <a:p>
            <a:pPr>
              <a:spcBef>
                <a:spcPct val="50000"/>
              </a:spcBef>
            </a:pPr>
            <a:r>
              <a:rPr lang="en-US" altLang="ja-JP" sz="1000">
                <a:latin typeface="Verdana" pitchFamily="34" charset="0"/>
              </a:rPr>
              <a:t>1.062</a:t>
            </a:r>
            <a:endParaRPr lang="en-US" altLang="ja-JP" sz="1200">
              <a:latin typeface="Verdana" pitchFamily="34" charset="0"/>
            </a:endParaRPr>
          </a:p>
        </p:txBody>
      </p:sp>
      <p:sp>
        <p:nvSpPr>
          <p:cNvPr id="284680" name="Text Box 8"/>
          <p:cNvSpPr txBox="1">
            <a:spLocks noChangeArrowheads="1"/>
          </p:cNvSpPr>
          <p:nvPr/>
        </p:nvSpPr>
        <p:spPr bwMode="auto">
          <a:xfrm>
            <a:off x="2574925" y="2692400"/>
            <a:ext cx="184150" cy="457200"/>
          </a:xfrm>
          <a:prstGeom prst="rect">
            <a:avLst/>
          </a:prstGeom>
          <a:noFill/>
          <a:ln w="9525">
            <a:noFill/>
            <a:miter lim="800000"/>
            <a:headEnd/>
            <a:tailEnd/>
          </a:ln>
        </p:spPr>
        <p:txBody>
          <a:bodyPr wrap="none">
            <a:spAutoFit/>
          </a:bodyPr>
          <a:lstStyle/>
          <a:p>
            <a:endParaRPr lang="ja-JP" altLang="en-US"/>
          </a:p>
        </p:txBody>
      </p:sp>
      <p:pic>
        <p:nvPicPr>
          <p:cNvPr id="284681" name="Picture 9" descr="evdisplay1"/>
          <p:cNvPicPr>
            <a:picLocks noChangeAspect="1" noChangeArrowheads="1"/>
          </p:cNvPicPr>
          <p:nvPr/>
        </p:nvPicPr>
        <p:blipFill>
          <a:blip r:embed="rId4" cstate="print"/>
          <a:srcRect/>
          <a:stretch>
            <a:fillRect/>
          </a:stretch>
        </p:blipFill>
        <p:spPr bwMode="auto">
          <a:xfrm>
            <a:off x="3657600" y="1981200"/>
            <a:ext cx="1670050" cy="1639888"/>
          </a:xfrm>
          <a:prstGeom prst="rect">
            <a:avLst/>
          </a:prstGeom>
          <a:noFill/>
        </p:spPr>
      </p:pic>
      <p:pic>
        <p:nvPicPr>
          <p:cNvPr id="284682" name="Picture 10" descr="evdisplay2"/>
          <p:cNvPicPr>
            <a:picLocks noChangeAspect="1" noChangeArrowheads="1"/>
          </p:cNvPicPr>
          <p:nvPr/>
        </p:nvPicPr>
        <p:blipFill>
          <a:blip r:embed="rId5" cstate="print"/>
          <a:srcRect/>
          <a:stretch>
            <a:fillRect/>
          </a:stretch>
        </p:blipFill>
        <p:spPr bwMode="auto">
          <a:xfrm>
            <a:off x="5257800" y="1981200"/>
            <a:ext cx="1676400" cy="1649413"/>
          </a:xfrm>
          <a:prstGeom prst="rect">
            <a:avLst/>
          </a:prstGeom>
          <a:noFill/>
        </p:spPr>
      </p:pic>
      <p:sp>
        <p:nvSpPr>
          <p:cNvPr id="284683" name="Text Box 11"/>
          <p:cNvSpPr txBox="1">
            <a:spLocks noChangeArrowheads="1"/>
          </p:cNvSpPr>
          <p:nvPr/>
        </p:nvSpPr>
        <p:spPr bwMode="auto">
          <a:xfrm>
            <a:off x="3505200" y="1524000"/>
            <a:ext cx="4191000" cy="731838"/>
          </a:xfrm>
          <a:prstGeom prst="rect">
            <a:avLst/>
          </a:prstGeom>
          <a:solidFill>
            <a:srgbClr val="FFFF99"/>
          </a:solidFill>
          <a:ln w="9525">
            <a:noFill/>
            <a:miter lim="800000"/>
            <a:headEnd/>
            <a:tailEnd/>
          </a:ln>
        </p:spPr>
        <p:txBody>
          <a:bodyPr>
            <a:spAutoFit/>
          </a:bodyPr>
          <a:lstStyle/>
          <a:p>
            <a:r>
              <a:rPr lang="en-US" altLang="ja-JP" sz="1800">
                <a:solidFill>
                  <a:schemeClr val="tx2"/>
                </a:solidFill>
              </a:rPr>
              <a:t>N</a:t>
            </a:r>
            <a:r>
              <a:rPr lang="en-US" altLang="ja-JP" sz="1800" baseline="-25000">
                <a:solidFill>
                  <a:schemeClr val="tx2"/>
                </a:solidFill>
              </a:rPr>
              <a:t>pe</a:t>
            </a:r>
            <a:r>
              <a:rPr lang="en-US" altLang="ja-JP" sz="1800">
                <a:solidFill>
                  <a:schemeClr val="tx2"/>
                </a:solidFill>
              </a:rPr>
              <a:t> = 9.1, </a:t>
            </a:r>
            <a:r>
              <a:rPr lang="en-US" altLang="ja-JP" sz="1800">
                <a:solidFill>
                  <a:schemeClr val="tx2"/>
                </a:solidFill>
                <a:latin typeface="Symbol" pitchFamily="18" charset="2"/>
              </a:rPr>
              <a:t>s</a:t>
            </a:r>
            <a:r>
              <a:rPr lang="en-US" altLang="ja-JP" sz="1800">
                <a:solidFill>
                  <a:schemeClr val="tx2"/>
                </a:solidFill>
              </a:rPr>
              <a:t>(track) = 4.2 mrad achieved</a:t>
            </a:r>
          </a:p>
          <a:p>
            <a:r>
              <a:rPr lang="en-US" altLang="ja-JP" sz="1800">
                <a:solidFill>
                  <a:schemeClr val="tx2"/>
                </a:solidFill>
              </a:rPr>
              <a:t>~5.5</a:t>
            </a:r>
            <a:r>
              <a:rPr lang="en-US" altLang="ja-JP" sz="1800">
                <a:solidFill>
                  <a:schemeClr val="tx2"/>
                </a:solidFill>
                <a:latin typeface="Symbol" pitchFamily="18" charset="2"/>
                <a:sym typeface="Symbol" pitchFamily="18" charset="2"/>
              </a:rPr>
              <a:t></a:t>
            </a:r>
            <a:r>
              <a:rPr lang="en-US" altLang="ja-JP" sz="1800">
                <a:solidFill>
                  <a:schemeClr val="tx2"/>
                </a:solidFill>
              </a:rPr>
              <a:t>separation for 4 GeV/c K/</a:t>
            </a:r>
            <a:r>
              <a:rPr lang="en-US" altLang="ja-JP" sz="1800">
                <a:solidFill>
                  <a:schemeClr val="tx2"/>
                </a:solidFill>
                <a:latin typeface="Symbol" pitchFamily="18" charset="2"/>
              </a:rPr>
              <a:t>p</a:t>
            </a:r>
            <a:r>
              <a:rPr lang="en-US" altLang="ja-JP"/>
              <a:t> </a:t>
            </a:r>
          </a:p>
        </p:txBody>
      </p:sp>
      <p:pic>
        <p:nvPicPr>
          <p:cNvPr id="284684" name="Picture 12"/>
          <p:cNvPicPr>
            <a:picLocks noChangeAspect="1" noChangeArrowheads="1"/>
          </p:cNvPicPr>
          <p:nvPr/>
        </p:nvPicPr>
        <p:blipFill>
          <a:blip r:embed="rId6" cstate="print"/>
          <a:srcRect/>
          <a:stretch>
            <a:fillRect/>
          </a:stretch>
        </p:blipFill>
        <p:spPr bwMode="auto">
          <a:xfrm>
            <a:off x="7010400" y="5251450"/>
            <a:ext cx="2133600" cy="1606550"/>
          </a:xfrm>
          <a:prstGeom prst="rect">
            <a:avLst/>
          </a:prstGeom>
          <a:noFill/>
          <a:ln w="9525">
            <a:noFill/>
            <a:miter lim="800000"/>
            <a:headEnd/>
            <a:tailEnd/>
          </a:ln>
          <a:effectLst/>
        </p:spPr>
      </p:pic>
      <p:sp>
        <p:nvSpPr>
          <p:cNvPr id="284685" name="Text Box 13"/>
          <p:cNvSpPr txBox="1">
            <a:spLocks noChangeArrowheads="1"/>
          </p:cNvSpPr>
          <p:nvPr/>
        </p:nvSpPr>
        <p:spPr bwMode="auto">
          <a:xfrm>
            <a:off x="304800" y="1066800"/>
            <a:ext cx="2647950" cy="376238"/>
          </a:xfrm>
          <a:prstGeom prst="rect">
            <a:avLst/>
          </a:prstGeom>
          <a:solidFill>
            <a:schemeClr val="bg1"/>
          </a:solidFill>
          <a:ln w="9525">
            <a:solidFill>
              <a:schemeClr val="folHlink"/>
            </a:solidFill>
            <a:miter lim="800000"/>
            <a:headEnd/>
            <a:tailEnd/>
          </a:ln>
          <a:effectLst/>
        </p:spPr>
        <p:txBody>
          <a:bodyPr wrap="none">
            <a:spAutoFit/>
          </a:bodyPr>
          <a:lstStyle/>
          <a:p>
            <a:r>
              <a:rPr lang="ja-JP" altLang="en-US" sz="1800">
                <a:solidFill>
                  <a:schemeClr val="accent2"/>
                </a:solidFill>
                <a:latin typeface="Arial"/>
              </a:rPr>
              <a:t>“</a:t>
            </a:r>
            <a:r>
              <a:rPr lang="en-US" altLang="ja-JP" sz="1800">
                <a:solidFill>
                  <a:schemeClr val="accent2"/>
                </a:solidFill>
                <a:latin typeface="Garamond" pitchFamily="18" charset="0"/>
              </a:rPr>
              <a:t>Focusing</a:t>
            </a:r>
            <a:r>
              <a:rPr lang="en-US" altLang="ja-JP" sz="1800">
                <a:solidFill>
                  <a:schemeClr val="accent2"/>
                </a:solidFill>
                <a:latin typeface="Arial"/>
              </a:rPr>
              <a:t>”</a:t>
            </a:r>
            <a:r>
              <a:rPr lang="en-US" altLang="ja-JP" sz="1800">
                <a:solidFill>
                  <a:schemeClr val="accent2"/>
                </a:solidFill>
                <a:latin typeface="Garamond" pitchFamily="18" charset="0"/>
              </a:rPr>
              <a:t> Aerogel radiator</a:t>
            </a:r>
          </a:p>
        </p:txBody>
      </p:sp>
      <p:pic>
        <p:nvPicPr>
          <p:cNvPr id="284686" name="Picture 14" descr="IMG_0064"/>
          <p:cNvPicPr>
            <a:picLocks noChangeAspect="1" noChangeArrowheads="1"/>
          </p:cNvPicPr>
          <p:nvPr/>
        </p:nvPicPr>
        <p:blipFill>
          <a:blip r:embed="rId7" cstate="print"/>
          <a:srcRect/>
          <a:stretch>
            <a:fillRect/>
          </a:stretch>
        </p:blipFill>
        <p:spPr bwMode="auto">
          <a:xfrm>
            <a:off x="2743200" y="5200650"/>
            <a:ext cx="2209800" cy="1657350"/>
          </a:xfrm>
          <a:prstGeom prst="rect">
            <a:avLst/>
          </a:prstGeom>
          <a:noFill/>
          <a:ln w="9525">
            <a:noFill/>
            <a:miter lim="800000"/>
            <a:headEnd/>
            <a:tailEnd/>
          </a:ln>
        </p:spPr>
      </p:pic>
      <p:pic>
        <p:nvPicPr>
          <p:cNvPr id="284687" name="Picture 15" descr="pmt85011"/>
          <p:cNvPicPr>
            <a:picLocks noChangeAspect="1" noChangeArrowheads="1"/>
          </p:cNvPicPr>
          <p:nvPr/>
        </p:nvPicPr>
        <p:blipFill>
          <a:blip r:embed="rId8"/>
          <a:srcRect/>
          <a:stretch>
            <a:fillRect/>
          </a:stretch>
        </p:blipFill>
        <p:spPr bwMode="auto">
          <a:xfrm>
            <a:off x="4953000" y="5281613"/>
            <a:ext cx="2103438" cy="1576387"/>
          </a:xfrm>
          <a:prstGeom prst="rect">
            <a:avLst/>
          </a:prstGeom>
          <a:noFill/>
          <a:ln w="9525">
            <a:noFill/>
            <a:miter lim="800000"/>
            <a:headEnd/>
            <a:tailEnd/>
          </a:ln>
          <a:effectLst/>
        </p:spPr>
      </p:pic>
      <p:sp>
        <p:nvSpPr>
          <p:cNvPr id="284689" name="Text Box 17"/>
          <p:cNvSpPr txBox="1">
            <a:spLocks noChangeArrowheads="1"/>
          </p:cNvSpPr>
          <p:nvPr/>
        </p:nvSpPr>
        <p:spPr bwMode="auto">
          <a:xfrm>
            <a:off x="4724400" y="4038600"/>
            <a:ext cx="4267200" cy="1006475"/>
          </a:xfrm>
          <a:prstGeom prst="rect">
            <a:avLst/>
          </a:prstGeom>
          <a:solidFill>
            <a:srgbClr val="CCFFFF"/>
          </a:solidFill>
          <a:ln w="9525">
            <a:noFill/>
            <a:miter lim="800000"/>
            <a:headEnd/>
            <a:tailEnd/>
          </a:ln>
        </p:spPr>
        <p:txBody>
          <a:bodyPr>
            <a:spAutoFit/>
          </a:bodyPr>
          <a:lstStyle/>
          <a:p>
            <a:pPr marL="457200" indent="-457200">
              <a:buFont typeface="Arial" pitchFamily="34" charset="0"/>
              <a:buNone/>
            </a:pPr>
            <a:r>
              <a:rPr lang="en-US" altLang="ja-JP" sz="2000">
                <a:solidFill>
                  <a:srgbClr val="FF0000"/>
                </a:solidFill>
              </a:rPr>
              <a:t>Hybrid (Avalanche) Photon Detector</a:t>
            </a:r>
          </a:p>
          <a:p>
            <a:pPr marL="457200" indent="-457200"/>
            <a:r>
              <a:rPr lang="en-US" altLang="ja-JP" sz="2000">
                <a:solidFill>
                  <a:srgbClr val="FF0000"/>
                </a:solidFill>
              </a:rPr>
              <a:t>MCP (Micro Channel Plate) PMT</a:t>
            </a:r>
          </a:p>
          <a:p>
            <a:pPr marL="457200" indent="-457200"/>
            <a:r>
              <a:rPr lang="en-US" altLang="ja-JP" sz="2000">
                <a:solidFill>
                  <a:srgbClr val="FF0000"/>
                </a:solidFill>
              </a:rPr>
              <a:t>Si-PM/MPPC</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Hawaii_eff_fake.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6"/>
              <a:srcRect l="50000" t="48595" r="4497" b="1563"/>
              <a:stretch>
                <a:fillRect/>
              </a:stretch>
            </p:blipFill>
          </mc:Choice>
          <mc:Fallback>
            <p:blipFill>
              <a:blip r:embed="rId7"/>
              <a:srcRect l="50000" t="48595" r="4497" b="1563"/>
              <a:stretch>
                <a:fillRect/>
              </a:stretch>
            </p:blipFill>
          </mc:Fallback>
        </mc:AlternateContent>
        <p:spPr>
          <a:xfrm>
            <a:off x="5000629" y="3500438"/>
            <a:ext cx="3969996" cy="2945066"/>
          </a:xfrm>
          <a:prstGeom prst="rect">
            <a:avLst/>
          </a:prstGeom>
        </p:spPr>
      </p:pic>
      <p:pic>
        <p:nvPicPr>
          <p:cNvPr id="9" name="Picture 5"/>
          <p:cNvPicPr>
            <a:picLocks noChangeAspect="1" noChangeArrowheads="1"/>
          </p:cNvPicPr>
          <p:nvPr/>
        </p:nvPicPr>
        <p:blipFill>
          <a:blip r:embed="rId8" cstate="print"/>
          <a:srcRect l="53603" t="13875" b="20216"/>
          <a:stretch>
            <a:fillRect/>
          </a:stretch>
        </p:blipFill>
        <p:spPr bwMode="auto">
          <a:xfrm>
            <a:off x="142844" y="3243561"/>
            <a:ext cx="3395303" cy="3175571"/>
          </a:xfrm>
          <a:prstGeom prst="rect">
            <a:avLst/>
          </a:prstGeom>
          <a:noFill/>
          <a:ln w="9525">
            <a:noFill/>
            <a:round/>
            <a:headEnd/>
            <a:tailEnd/>
          </a:ln>
        </p:spPr>
      </p:pic>
      <p:sp>
        <p:nvSpPr>
          <p:cNvPr id="45065" name="タイトル 76"/>
          <p:cNvSpPr>
            <a:spLocks noGrp="1"/>
          </p:cNvSpPr>
          <p:nvPr>
            <p:ph type="title"/>
          </p:nvPr>
        </p:nvSpPr>
        <p:spPr>
          <a:xfrm>
            <a:off x="1285852" y="-24"/>
            <a:ext cx="6215106" cy="857256"/>
          </a:xfrm>
        </p:spPr>
        <p:style>
          <a:lnRef idx="2">
            <a:schemeClr val="accent3"/>
          </a:lnRef>
          <a:fillRef idx="1">
            <a:schemeClr val="lt1"/>
          </a:fillRef>
          <a:effectRef idx="0">
            <a:schemeClr val="accent3"/>
          </a:effectRef>
          <a:fontRef idx="minor">
            <a:schemeClr val="dk1"/>
          </a:fontRef>
        </p:style>
        <p:txBody>
          <a:bodyPr anchor="ctr">
            <a:normAutofit fontScale="90000"/>
          </a:bodyPr>
          <a:lstStyle/>
          <a:p>
            <a:r>
              <a:rPr kumimoji="1" lang="en-US" altLang="ja-JP" dirty="0" smtClean="0">
                <a:solidFill>
                  <a:schemeClr val="accent2"/>
                </a:solidFill>
                <a:ea typeface="MS PGothic" pitchFamily="34" charset="-128"/>
                <a:cs typeface="Tahoma" pitchFamily="34" charset="0"/>
              </a:rPr>
              <a:t>Expected PID improvement</a:t>
            </a:r>
            <a:endParaRPr kumimoji="1" lang="ja-JP" altLang="en-US" smtClean="0">
              <a:solidFill>
                <a:schemeClr val="accent2"/>
              </a:solidFill>
              <a:ea typeface="MS PGothic" pitchFamily="34" charset="-128"/>
              <a:cs typeface="Tahoma" pitchFamily="34" charset="0"/>
            </a:endParaRPr>
          </a:p>
        </p:txBody>
      </p:sp>
      <p:sp>
        <p:nvSpPr>
          <p:cNvPr id="45066" name="スライド番号プレースホルダ 29"/>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fld id="{859C3B4A-657B-45BE-8552-70C658FEEC31}" type="slidenum">
              <a:rPr lang="en-US" smtClean="0">
                <a:solidFill>
                  <a:srgbClr val="000000"/>
                </a:solidFill>
                <a:latin typeface="Tahoma" pitchFamily="34" charset="0"/>
                <a:cs typeface="Tahoma" pitchFamily="34" charset="0"/>
              </a:rPr>
              <a:pPr/>
              <a:t>53</a:t>
            </a:fld>
            <a:endParaRPr lang="en-US" dirty="0" smtClean="0">
              <a:solidFill>
                <a:srgbClr val="000000"/>
              </a:solidFill>
              <a:latin typeface="Tahoma" pitchFamily="34" charset="0"/>
              <a:cs typeface="Tahoma" pitchFamily="34" charset="0"/>
            </a:endParaRPr>
          </a:p>
        </p:txBody>
      </p:sp>
      <p:sp>
        <p:nvSpPr>
          <p:cNvPr id="69" name="TextBox 68"/>
          <p:cNvSpPr txBox="1"/>
          <p:nvPr/>
        </p:nvSpPr>
        <p:spPr bwMode="auto">
          <a:xfrm>
            <a:off x="1000100" y="6396335"/>
            <a:ext cx="1422954" cy="461665"/>
          </a:xfrm>
          <a:prstGeom prst="rect">
            <a:avLst/>
          </a:prstGeom>
          <a:noFill/>
          <a:ln w="9525">
            <a:noFill/>
            <a:miter lim="800000"/>
            <a:headEnd/>
            <a:tailEnd/>
          </a:ln>
        </p:spPr>
        <p:txBody>
          <a:bodyPr wrap="none" rtlCol="0">
            <a:spAutoFit/>
          </a:bodyPr>
          <a:lstStyle/>
          <a:p>
            <a:r>
              <a:rPr lang="en-US" dirty="0" smtClean="0">
                <a:solidFill>
                  <a:schemeClr val="accent2"/>
                </a:solidFill>
                <a:latin typeface="Tahoma" pitchFamily="34" charset="0"/>
                <a:cs typeface="Tahoma" pitchFamily="34" charset="0"/>
              </a:rPr>
              <a:t>Belle PID</a:t>
            </a:r>
          </a:p>
        </p:txBody>
      </p:sp>
      <p:pic>
        <p:nvPicPr>
          <p:cNvPr id="7" name="Picture 2"/>
          <p:cNvPicPr>
            <a:picLocks noChangeAspect="1" noChangeArrowheads="1"/>
          </p:cNvPicPr>
          <p:nvPr/>
        </p:nvPicPr>
        <p:blipFill>
          <a:blip r:embed="rId9" cstate="print"/>
          <a:srcRect l="2428" t="15663" r="12146" b="16304"/>
          <a:stretch>
            <a:fillRect/>
          </a:stretch>
        </p:blipFill>
        <p:spPr bwMode="auto">
          <a:xfrm>
            <a:off x="71406" y="1101932"/>
            <a:ext cx="4406670" cy="1997148"/>
          </a:xfrm>
          <a:prstGeom prst="rect">
            <a:avLst/>
          </a:prstGeom>
          <a:noFill/>
          <a:ln w="9525">
            <a:noFill/>
            <a:round/>
            <a:headEnd/>
            <a:tailEnd/>
          </a:ln>
        </p:spPr>
      </p:pic>
      <p:pic>
        <p:nvPicPr>
          <p:cNvPr id="11" name="Picture 8" descr="B-logo"/>
          <p:cNvPicPr>
            <a:picLocks noChangeAspect="1" noChangeArrowheads="1"/>
          </p:cNvPicPr>
          <p:nvPr/>
        </p:nvPicPr>
        <p:blipFill>
          <a:blip r:embed="rId10" cstate="print"/>
          <a:srcRect/>
          <a:stretch>
            <a:fillRect/>
          </a:stretch>
        </p:blipFill>
        <p:spPr bwMode="auto">
          <a:xfrm>
            <a:off x="2276354" y="4555930"/>
            <a:ext cx="866886" cy="671235"/>
          </a:xfrm>
          <a:prstGeom prst="rect">
            <a:avLst/>
          </a:prstGeom>
          <a:noFill/>
          <a:ln w="9525">
            <a:noFill/>
            <a:miter lim="800000"/>
            <a:headEnd/>
            <a:tailEnd/>
          </a:ln>
        </p:spPr>
      </p:pic>
      <p:sp>
        <p:nvSpPr>
          <p:cNvPr id="13" name="Rectangle 10"/>
          <p:cNvSpPr>
            <a:spLocks noChangeArrowheads="1"/>
          </p:cNvSpPr>
          <p:nvPr/>
        </p:nvSpPr>
        <p:spPr bwMode="auto">
          <a:xfrm>
            <a:off x="6063173" y="4915628"/>
            <a:ext cx="1339459" cy="332607"/>
          </a:xfrm>
          <a:prstGeom prst="rect">
            <a:avLst/>
          </a:prstGeom>
          <a:solidFill>
            <a:schemeClr val="bg1"/>
          </a:solidFill>
          <a:ln w="25400">
            <a:noFill/>
            <a:miter lim="800000"/>
            <a:headEnd type="none" w="sm" len="sm"/>
            <a:tailEnd type="none" w="sm" len="sm"/>
          </a:ln>
        </p:spPr>
        <p:txBody>
          <a:bodyPr wrap="none" anchor="ctr"/>
          <a:lstStyle/>
          <a:p>
            <a:endParaRPr lang="en-US"/>
          </a:p>
        </p:txBody>
      </p:sp>
      <p:pic>
        <p:nvPicPr>
          <p:cNvPr id="15" name="Picture 14" descr="Hawaii_eff_fake.eps"/>
          <p:cNvPicPr>
            <a:picLocks noChangeAspect="1"/>
          </p:cNvPicPr>
          <p:nvPr/>
        </p:nvPicPr>
        <p:blipFill>
          <a:blip r:embed="rId7"/>
          <a:srcRect l="50964" t="4270" r="4497" b="50158"/>
          <a:stretch>
            <a:fillRect/>
          </a:stretch>
        </p:blipFill>
        <p:spPr>
          <a:xfrm>
            <a:off x="5072066" y="972539"/>
            <a:ext cx="3872098" cy="2683191"/>
          </a:xfrm>
          <a:prstGeom prst="rect">
            <a:avLst/>
          </a:prstGeom>
        </p:spPr>
      </p:pic>
      <p:sp>
        <p:nvSpPr>
          <p:cNvPr id="16" name="TextBox 15"/>
          <p:cNvSpPr txBox="1"/>
          <p:nvPr/>
        </p:nvSpPr>
        <p:spPr bwMode="auto">
          <a:xfrm>
            <a:off x="8108139" y="2143116"/>
            <a:ext cx="1035861" cy="830997"/>
          </a:xfrm>
          <a:prstGeom prst="rect">
            <a:avLst/>
          </a:prstGeom>
          <a:ln>
            <a:headEnd/>
            <a:tailEnd/>
          </a:ln>
        </p:spPr>
        <p:style>
          <a:lnRef idx="2">
            <a:schemeClr val="accent4"/>
          </a:lnRef>
          <a:fillRef idx="1">
            <a:schemeClr val="lt1"/>
          </a:fillRef>
          <a:effectRef idx="0">
            <a:schemeClr val="accent4"/>
          </a:effectRef>
          <a:fontRef idx="minor">
            <a:schemeClr val="dk1"/>
          </a:fontRef>
        </p:style>
        <p:txBody>
          <a:bodyPr wrap="none" rtlCol="0">
            <a:spAutoFit/>
          </a:bodyPr>
          <a:lstStyle/>
          <a:p>
            <a:pPr>
              <a:buFont typeface="Arial" pitchFamily="34" charset="0"/>
              <a:buChar char="•"/>
            </a:pPr>
            <a:r>
              <a:rPr lang="en-US" sz="1600" dirty="0" smtClean="0">
                <a:solidFill>
                  <a:srgbClr val="FF0000"/>
                </a:solidFill>
                <a:latin typeface="Tahoma" pitchFamily="34" charset="0"/>
                <a:cs typeface="Tahoma" pitchFamily="34" charset="0"/>
              </a:rPr>
              <a:t> 2 </a:t>
            </a:r>
            <a:r>
              <a:rPr lang="en-US" sz="1600" dirty="0" err="1" smtClean="0">
                <a:solidFill>
                  <a:srgbClr val="FF0000"/>
                </a:solidFill>
                <a:latin typeface="Tahoma" pitchFamily="34" charset="0"/>
                <a:cs typeface="Tahoma" pitchFamily="34" charset="0"/>
              </a:rPr>
              <a:t>GeV</a:t>
            </a:r>
            <a:r>
              <a:rPr lang="en-US" sz="1600" dirty="0" smtClean="0">
                <a:solidFill>
                  <a:srgbClr val="FF0000"/>
                </a:solidFill>
                <a:latin typeface="Tahoma" pitchFamily="34" charset="0"/>
                <a:cs typeface="Tahoma" pitchFamily="34" charset="0"/>
              </a:rPr>
              <a:t>/c</a:t>
            </a:r>
          </a:p>
          <a:p>
            <a:pPr>
              <a:buFont typeface="Arial" pitchFamily="34" charset="0"/>
              <a:buChar char="•"/>
            </a:pPr>
            <a:r>
              <a:rPr lang="en-US" sz="1600" dirty="0" smtClean="0">
                <a:solidFill>
                  <a:schemeClr val="accent2"/>
                </a:solidFill>
                <a:latin typeface="Tahoma" pitchFamily="34" charset="0"/>
                <a:cs typeface="Tahoma" pitchFamily="34" charset="0"/>
              </a:rPr>
              <a:t> 3 </a:t>
            </a:r>
            <a:r>
              <a:rPr lang="en-US" sz="1600" dirty="0" err="1" smtClean="0">
                <a:solidFill>
                  <a:schemeClr val="accent2"/>
                </a:solidFill>
                <a:latin typeface="Tahoma" pitchFamily="34" charset="0"/>
                <a:cs typeface="Tahoma" pitchFamily="34" charset="0"/>
              </a:rPr>
              <a:t>GeV</a:t>
            </a:r>
            <a:r>
              <a:rPr lang="en-US" sz="1600" dirty="0" smtClean="0">
                <a:solidFill>
                  <a:schemeClr val="accent2"/>
                </a:solidFill>
                <a:latin typeface="Tahoma" pitchFamily="34" charset="0"/>
                <a:cs typeface="Tahoma" pitchFamily="34" charset="0"/>
              </a:rPr>
              <a:t>/c</a:t>
            </a:r>
          </a:p>
          <a:p>
            <a:pPr>
              <a:buFont typeface="Arial" pitchFamily="34" charset="0"/>
              <a:buChar char="•"/>
            </a:pPr>
            <a:r>
              <a:rPr lang="en-US" sz="1600" dirty="0" smtClean="0">
                <a:latin typeface="Tahoma" pitchFamily="34" charset="0"/>
                <a:cs typeface="Tahoma" pitchFamily="34" charset="0"/>
              </a:rPr>
              <a:t> 4 </a:t>
            </a:r>
            <a:r>
              <a:rPr lang="en-US" sz="1600" dirty="0" err="1" smtClean="0">
                <a:latin typeface="Tahoma" pitchFamily="34" charset="0"/>
                <a:cs typeface="Tahoma" pitchFamily="34" charset="0"/>
              </a:rPr>
              <a:t>GeV</a:t>
            </a:r>
            <a:r>
              <a:rPr lang="en-US" sz="1600" dirty="0" smtClean="0">
                <a:latin typeface="Tahoma" pitchFamily="34" charset="0"/>
                <a:cs typeface="Tahoma" pitchFamily="34" charset="0"/>
              </a:rPr>
              <a:t>/c</a:t>
            </a:r>
          </a:p>
        </p:txBody>
      </p:sp>
      <p:sp>
        <p:nvSpPr>
          <p:cNvPr id="17" name="TextBox 16"/>
          <p:cNvSpPr txBox="1"/>
          <p:nvPr/>
        </p:nvSpPr>
        <p:spPr bwMode="auto">
          <a:xfrm rot="16200000">
            <a:off x="4395927" y="1604809"/>
            <a:ext cx="1231427" cy="307777"/>
          </a:xfrm>
          <a:prstGeom prst="rect">
            <a:avLst/>
          </a:prstGeom>
          <a:noFill/>
          <a:ln w="9525">
            <a:noFill/>
            <a:miter lim="800000"/>
            <a:headEnd/>
            <a:tailEnd/>
          </a:ln>
        </p:spPr>
        <p:txBody>
          <a:bodyPr wrap="none" rtlCol="0">
            <a:spAutoFit/>
          </a:bodyPr>
          <a:lstStyle/>
          <a:p>
            <a:r>
              <a:rPr lang="en-US" sz="1400" b="1" dirty="0" smtClean="0">
                <a:latin typeface="Tahoma" pitchFamily="34" charset="0"/>
                <a:cs typeface="Tahoma" pitchFamily="34" charset="0"/>
              </a:rPr>
              <a:t>K efficiency</a:t>
            </a:r>
          </a:p>
        </p:txBody>
      </p:sp>
      <p:sp>
        <p:nvSpPr>
          <p:cNvPr id="19" name="TextBox 18"/>
          <p:cNvSpPr txBox="1"/>
          <p:nvPr/>
        </p:nvSpPr>
        <p:spPr bwMode="auto">
          <a:xfrm rot="16200000">
            <a:off x="4414362" y="4535220"/>
            <a:ext cx="1194558" cy="307777"/>
          </a:xfrm>
          <a:prstGeom prst="rect">
            <a:avLst/>
          </a:prstGeom>
          <a:noFill/>
          <a:ln w="9525">
            <a:noFill/>
            <a:miter lim="800000"/>
            <a:headEnd/>
            <a:tailEnd/>
          </a:ln>
        </p:spPr>
        <p:txBody>
          <a:bodyPr wrap="none" rtlCol="0">
            <a:spAutoFit/>
          </a:bodyPr>
          <a:lstStyle/>
          <a:p>
            <a:r>
              <a:rPr lang="en-US" sz="1400" b="1" dirty="0" smtClean="0">
                <a:cs typeface="Tahoma" pitchFamily="34" charset="0"/>
              </a:rPr>
              <a:t>p </a:t>
            </a:r>
            <a:r>
              <a:rPr lang="en-US" sz="1400" b="1" dirty="0" smtClean="0">
                <a:latin typeface="Tahoma" pitchFamily="34" charset="0"/>
                <a:cs typeface="Tahoma" pitchFamily="34" charset="0"/>
              </a:rPr>
              <a:t> fake rate</a:t>
            </a:r>
          </a:p>
        </p:txBody>
      </p:sp>
      <p:sp>
        <p:nvSpPr>
          <p:cNvPr id="20" name="TextBox 19"/>
          <p:cNvSpPr txBox="1"/>
          <p:nvPr/>
        </p:nvSpPr>
        <p:spPr bwMode="auto">
          <a:xfrm>
            <a:off x="8036733" y="3955325"/>
            <a:ext cx="1035861" cy="830997"/>
          </a:xfrm>
          <a:prstGeom prst="rect">
            <a:avLst/>
          </a:prstGeom>
          <a:ln>
            <a:headEnd/>
            <a:tailEnd/>
          </a:ln>
        </p:spPr>
        <p:style>
          <a:lnRef idx="2">
            <a:schemeClr val="accent4"/>
          </a:lnRef>
          <a:fillRef idx="1">
            <a:schemeClr val="lt1"/>
          </a:fillRef>
          <a:effectRef idx="0">
            <a:schemeClr val="accent4"/>
          </a:effectRef>
          <a:fontRef idx="minor">
            <a:schemeClr val="dk1"/>
          </a:fontRef>
        </p:style>
        <p:txBody>
          <a:bodyPr wrap="none" rtlCol="0">
            <a:spAutoFit/>
          </a:bodyPr>
          <a:lstStyle/>
          <a:p>
            <a:pPr>
              <a:buFont typeface="Arial" pitchFamily="34" charset="0"/>
              <a:buChar char="•"/>
            </a:pPr>
            <a:r>
              <a:rPr lang="en-US" sz="1600" dirty="0" smtClean="0">
                <a:solidFill>
                  <a:srgbClr val="FF0000"/>
                </a:solidFill>
                <a:latin typeface="Tahoma" pitchFamily="34" charset="0"/>
                <a:cs typeface="Tahoma" pitchFamily="34" charset="0"/>
              </a:rPr>
              <a:t> 2 </a:t>
            </a:r>
            <a:r>
              <a:rPr lang="en-US" sz="1600" dirty="0" err="1" smtClean="0">
                <a:solidFill>
                  <a:srgbClr val="FF0000"/>
                </a:solidFill>
                <a:latin typeface="Tahoma" pitchFamily="34" charset="0"/>
                <a:cs typeface="Tahoma" pitchFamily="34" charset="0"/>
              </a:rPr>
              <a:t>GeV</a:t>
            </a:r>
            <a:r>
              <a:rPr lang="en-US" sz="1600" dirty="0" smtClean="0">
                <a:solidFill>
                  <a:srgbClr val="FF0000"/>
                </a:solidFill>
                <a:latin typeface="Tahoma" pitchFamily="34" charset="0"/>
                <a:cs typeface="Tahoma" pitchFamily="34" charset="0"/>
              </a:rPr>
              <a:t>/c</a:t>
            </a:r>
          </a:p>
          <a:p>
            <a:pPr>
              <a:buFont typeface="Arial" pitchFamily="34" charset="0"/>
              <a:buChar char="•"/>
            </a:pPr>
            <a:r>
              <a:rPr lang="en-US" sz="1600" dirty="0" smtClean="0">
                <a:solidFill>
                  <a:schemeClr val="accent2"/>
                </a:solidFill>
                <a:latin typeface="Tahoma" pitchFamily="34" charset="0"/>
                <a:cs typeface="Tahoma" pitchFamily="34" charset="0"/>
              </a:rPr>
              <a:t> 3 </a:t>
            </a:r>
            <a:r>
              <a:rPr lang="en-US" sz="1600" dirty="0" err="1" smtClean="0">
                <a:solidFill>
                  <a:schemeClr val="accent2"/>
                </a:solidFill>
                <a:latin typeface="Tahoma" pitchFamily="34" charset="0"/>
                <a:cs typeface="Tahoma" pitchFamily="34" charset="0"/>
              </a:rPr>
              <a:t>GeV</a:t>
            </a:r>
            <a:r>
              <a:rPr lang="en-US" sz="1600" dirty="0" smtClean="0">
                <a:solidFill>
                  <a:schemeClr val="accent2"/>
                </a:solidFill>
                <a:latin typeface="Tahoma" pitchFamily="34" charset="0"/>
                <a:cs typeface="Tahoma" pitchFamily="34" charset="0"/>
              </a:rPr>
              <a:t>/c</a:t>
            </a:r>
          </a:p>
          <a:p>
            <a:pPr>
              <a:buFont typeface="Arial" pitchFamily="34" charset="0"/>
              <a:buChar char="•"/>
            </a:pPr>
            <a:r>
              <a:rPr lang="en-US" sz="1600" dirty="0" smtClean="0">
                <a:latin typeface="Tahoma" pitchFamily="34" charset="0"/>
                <a:cs typeface="Tahoma" pitchFamily="34" charset="0"/>
              </a:rPr>
              <a:t> 4 </a:t>
            </a:r>
            <a:r>
              <a:rPr lang="en-US" sz="1600" dirty="0" err="1" smtClean="0">
                <a:latin typeface="Tahoma" pitchFamily="34" charset="0"/>
                <a:cs typeface="Tahoma" pitchFamily="34" charset="0"/>
              </a:rPr>
              <a:t>GeV</a:t>
            </a:r>
            <a:r>
              <a:rPr lang="en-US" sz="1600" dirty="0" smtClean="0">
                <a:latin typeface="Tahoma" pitchFamily="34" charset="0"/>
                <a:cs typeface="Tahoma" pitchFamily="34" charset="0"/>
              </a:rPr>
              <a:t>/c</a:t>
            </a:r>
          </a:p>
        </p:txBody>
      </p:sp>
      <p:sp>
        <p:nvSpPr>
          <p:cNvPr id="21" name="TextBox 20"/>
          <p:cNvSpPr txBox="1"/>
          <p:nvPr/>
        </p:nvSpPr>
        <p:spPr bwMode="auto">
          <a:xfrm>
            <a:off x="5476544" y="6357958"/>
            <a:ext cx="3024546" cy="461665"/>
          </a:xfrm>
          <a:prstGeom prst="rect">
            <a:avLst/>
          </a:prstGeom>
          <a:noFill/>
          <a:ln w="9525">
            <a:noFill/>
            <a:miter lim="800000"/>
            <a:headEnd/>
            <a:tailEnd/>
          </a:ln>
        </p:spPr>
        <p:txBody>
          <a:bodyPr wrap="none" rtlCol="0">
            <a:spAutoFit/>
          </a:bodyPr>
          <a:lstStyle/>
          <a:p>
            <a:r>
              <a:rPr lang="en-US" dirty="0" err="1" smtClean="0">
                <a:solidFill>
                  <a:schemeClr val="accent2"/>
                </a:solidFill>
                <a:latin typeface="Tahoma" pitchFamily="34" charset="0"/>
                <a:cs typeface="Tahoma" pitchFamily="34" charset="0"/>
              </a:rPr>
              <a:t>iTOP</a:t>
            </a:r>
            <a:r>
              <a:rPr lang="en-US" dirty="0" smtClean="0">
                <a:solidFill>
                  <a:schemeClr val="accent2"/>
                </a:solidFill>
                <a:latin typeface="Tahoma" pitchFamily="34" charset="0"/>
                <a:cs typeface="Tahoma" pitchFamily="34" charset="0"/>
              </a:rPr>
              <a:t> only (no </a:t>
            </a:r>
            <a:r>
              <a:rPr lang="en-US" dirty="0" err="1" smtClean="0">
                <a:solidFill>
                  <a:schemeClr val="accent2"/>
                </a:solidFill>
                <a:latin typeface="Tahoma" pitchFamily="34" charset="0"/>
                <a:cs typeface="Tahoma" pitchFamily="34" charset="0"/>
              </a:rPr>
              <a:t>dE</a:t>
            </a:r>
            <a:r>
              <a:rPr lang="en-US" dirty="0" smtClean="0">
                <a:solidFill>
                  <a:schemeClr val="accent2"/>
                </a:solidFill>
                <a:latin typeface="Tahoma" pitchFamily="34" charset="0"/>
                <a:cs typeface="Tahoma" pitchFamily="34" charset="0"/>
              </a:rPr>
              <a:t>/</a:t>
            </a:r>
            <a:r>
              <a:rPr lang="en-US" dirty="0" err="1" smtClean="0">
                <a:solidFill>
                  <a:schemeClr val="accent2"/>
                </a:solidFill>
                <a:latin typeface="Tahoma" pitchFamily="34" charset="0"/>
                <a:cs typeface="Tahoma" pitchFamily="34" charset="0"/>
              </a:rPr>
              <a:t>dx</a:t>
            </a:r>
            <a:r>
              <a:rPr lang="en-US" dirty="0" smtClean="0">
                <a:solidFill>
                  <a:schemeClr val="accent2"/>
                </a:solidFill>
                <a:latin typeface="Tahoma" pitchFamily="34" charset="0"/>
                <a:cs typeface="Tahoma" pitchFamily="34" charset="0"/>
              </a:rPr>
              <a:t>)</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482" name="Picture 3"/>
          <p:cNvPicPr>
            <a:picLocks noChangeAspect="1" noChangeArrowheads="1"/>
          </p:cNvPicPr>
          <p:nvPr/>
        </p:nvPicPr>
        <p:blipFill>
          <a:blip r:embed="rId3" cstate="print"/>
          <a:srcRect/>
          <a:stretch>
            <a:fillRect/>
          </a:stretch>
        </p:blipFill>
        <p:spPr bwMode="auto">
          <a:xfrm>
            <a:off x="4068763" y="3311525"/>
            <a:ext cx="5075237" cy="3546475"/>
          </a:xfrm>
          <a:prstGeom prst="rect">
            <a:avLst/>
          </a:prstGeom>
          <a:noFill/>
          <a:ln w="9525">
            <a:noFill/>
            <a:miter lim="800000"/>
            <a:headEnd/>
            <a:tailEnd/>
          </a:ln>
        </p:spPr>
      </p:pic>
      <p:sp>
        <p:nvSpPr>
          <p:cNvPr id="10" name="タイトル 9"/>
          <p:cNvSpPr>
            <a:spLocks noGrp="1"/>
          </p:cNvSpPr>
          <p:nvPr>
            <p:ph type="title"/>
          </p:nvPr>
        </p:nvSpPr>
        <p:spPr>
          <a:xfrm>
            <a:off x="457200" y="-24"/>
            <a:ext cx="8229600" cy="928694"/>
          </a:xfrm>
        </p:spPr>
        <p:txBody>
          <a:bodyPr>
            <a:normAutofit fontScale="90000"/>
          </a:bodyPr>
          <a:lstStyle/>
          <a:p>
            <a:r>
              <a:rPr kumimoji="1" lang="en-US" altLang="ja-JP" sz="3200" dirty="0" smtClean="0">
                <a:latin typeface="Times New Roman"/>
              </a:rPr>
              <a:t>Expected Performance </a:t>
            </a:r>
            <a:br>
              <a:rPr kumimoji="1" lang="en-US" altLang="ja-JP" sz="3200" dirty="0" smtClean="0">
                <a:latin typeface="Times New Roman"/>
              </a:rPr>
            </a:br>
            <a:r>
              <a:rPr kumimoji="1" lang="en-US" altLang="ja-JP" sz="3200" dirty="0" smtClean="0">
                <a:latin typeface="Times New Roman"/>
              </a:rPr>
              <a:t>(Luminosity gain)</a:t>
            </a:r>
            <a:endParaRPr kumimoji="1" lang="ja-JP" altLang="en-US" sz="3200" dirty="0">
              <a:latin typeface="Times New Roman"/>
            </a:endParaRPr>
          </a:p>
        </p:txBody>
      </p:sp>
      <p:sp>
        <p:nvSpPr>
          <p:cNvPr id="20484" name="スライド番号プレースホルダ 3"/>
          <p:cNvSpPr>
            <a:spLocks noGrp="1"/>
          </p:cNvSpPr>
          <p:nvPr>
            <p:ph type="sldNum" sz="quarter" idx="4294967295"/>
          </p:nvPr>
        </p:nvSpPr>
        <p:spPr>
          <a:xfrm>
            <a:off x="0" y="6381750"/>
            <a:ext cx="2133600" cy="476250"/>
          </a:xfrm>
          <a:prstGeom prst="rect">
            <a:avLst/>
          </a:prstGeom>
          <a:noFill/>
        </p:spPr>
        <p:txBody>
          <a:bodyPr/>
          <a:lstStyle/>
          <a:p>
            <a:fld id="{7B6718DB-78A2-4123-90AA-66672248C29A}" type="slidenum">
              <a:rPr lang="en-US" altLang="ja-JP" smtClean="0">
                <a:latin typeface="Arial" pitchFamily="34" charset="0"/>
              </a:rPr>
              <a:pPr/>
              <a:t>54</a:t>
            </a:fld>
            <a:endParaRPr lang="en-US" altLang="ja-JP" dirty="0" smtClean="0">
              <a:latin typeface="Arial" pitchFamily="34" charset="0"/>
            </a:endParaRPr>
          </a:p>
        </p:txBody>
      </p:sp>
      <p:graphicFrame>
        <p:nvGraphicFramePr>
          <p:cNvPr id="12" name="表 11"/>
          <p:cNvGraphicFramePr>
            <a:graphicFrameLocks noGrp="1"/>
          </p:cNvGraphicFramePr>
          <p:nvPr>
            <p:extLst>
              <p:ext uri="{D42A27DB-BD31-4B8C-83A1-F6EECF244321}">
                <p14:modId xmlns:mc="http://schemas.openxmlformats.org/markup-compatibility/2006" xmlns:mv="urn:schemas-microsoft-com:mac:vml" xmlns:p14="http://schemas.microsoft.com/office/powerpoint/2010/main" xmlns="" val="3976561185"/>
              </p:ext>
            </p:extLst>
          </p:nvPr>
        </p:nvGraphicFramePr>
        <p:xfrm>
          <a:off x="714374" y="1440879"/>
          <a:ext cx="5143510" cy="2921895"/>
        </p:xfrm>
        <a:graphic>
          <a:graphicData uri="http://schemas.openxmlformats.org/drawingml/2006/table">
            <a:tbl>
              <a:tblPr firstRow="1" bandRow="1">
                <a:tableStyleId>{C4B1156A-380E-4F78-BDF5-A606A8083BF9}</a:tableStyleId>
              </a:tblPr>
              <a:tblGrid>
                <a:gridCol w="1131417"/>
                <a:gridCol w="815348"/>
                <a:gridCol w="916992"/>
                <a:gridCol w="1492498"/>
                <a:gridCol w="787255"/>
              </a:tblGrid>
              <a:tr h="619969">
                <a:tc>
                  <a:txBody>
                    <a:bodyPr/>
                    <a:lstStyle/>
                    <a:p>
                      <a:r>
                        <a:rPr kumimoji="1" lang="en-US" altLang="ja-JP" sz="1400" dirty="0" smtClean="0"/>
                        <a:t>       FWD   BRL</a:t>
                      </a:r>
                      <a:endParaRPr kumimoji="1" lang="ja-JP" altLang="en-US" sz="1400" dirty="0"/>
                    </a:p>
                  </a:txBody>
                  <a:tcPr>
                    <a:lnTlToBr w="12700" cap="flat" cmpd="sng" algn="ctr">
                      <a:solidFill>
                        <a:schemeClr val="tx1"/>
                      </a:solidFill>
                      <a:prstDash val="solid"/>
                      <a:round/>
                      <a:headEnd type="none" w="med" len="med"/>
                      <a:tailEnd type="none" w="med" len="med"/>
                    </a:lnTlToBr>
                  </a:tcPr>
                </a:tc>
                <a:tc>
                  <a:txBody>
                    <a:bodyPr/>
                    <a:lstStyle/>
                    <a:p>
                      <a:r>
                        <a:rPr kumimoji="1" lang="en-US" altLang="ja-JP" sz="1400" dirty="0" smtClean="0"/>
                        <a:t>ACC only</a:t>
                      </a:r>
                      <a:endParaRPr kumimoji="1" lang="ja-JP" altLang="en-US" sz="1400" dirty="0"/>
                    </a:p>
                  </a:txBody>
                  <a:tcPr/>
                </a:tc>
                <a:tc>
                  <a:txBody>
                    <a:bodyPr/>
                    <a:lstStyle/>
                    <a:p>
                      <a:r>
                        <a:rPr kumimoji="1" lang="en-US" altLang="ja-JP" sz="1400" smtClean="0"/>
                        <a:t>dE/dx</a:t>
                      </a:r>
                      <a:endParaRPr kumimoji="1" lang="en-US" altLang="ja-JP" sz="1400" baseline="0" smtClean="0"/>
                    </a:p>
                    <a:p>
                      <a:r>
                        <a:rPr kumimoji="1" lang="en-US" altLang="ja-JP" sz="1400" baseline="0" smtClean="0"/>
                        <a:t>only</a:t>
                      </a:r>
                      <a:endParaRPr kumimoji="1" lang="ja-JP" altLang="en-US" sz="1400" dirty="0"/>
                    </a:p>
                  </a:txBody>
                  <a:tcPr/>
                </a:tc>
                <a:tc>
                  <a:txBody>
                    <a:bodyPr/>
                    <a:lstStyle/>
                    <a:p>
                      <a:r>
                        <a:rPr kumimoji="1" lang="en-US" altLang="ja-JP" sz="1400" dirty="0" smtClean="0"/>
                        <a:t>As good as Belle</a:t>
                      </a:r>
                      <a:endParaRPr kumimoji="1" lang="ja-JP" altLang="en-US" sz="1400" dirty="0"/>
                    </a:p>
                  </a:txBody>
                  <a:tcPr/>
                </a:tc>
                <a:tc>
                  <a:txBody>
                    <a:bodyPr/>
                    <a:lstStyle/>
                    <a:p>
                      <a:r>
                        <a:rPr kumimoji="1" lang="en-US" altLang="ja-JP" sz="1400" dirty="0" smtClean="0"/>
                        <a:t>A-RICH</a:t>
                      </a:r>
                      <a:endParaRPr kumimoji="1" lang="ja-JP" altLang="en-US" sz="1400" dirty="0"/>
                    </a:p>
                  </a:txBody>
                  <a:tcPr/>
                </a:tc>
              </a:tr>
              <a:tr h="576064">
                <a:tc>
                  <a:txBody>
                    <a:bodyPr/>
                    <a:lstStyle/>
                    <a:p>
                      <a:r>
                        <a:rPr kumimoji="1" lang="en-US" altLang="ja-JP" sz="1400" b="1" dirty="0" smtClean="0"/>
                        <a:t>TOF, </a:t>
                      </a:r>
                      <a:r>
                        <a:rPr kumimoji="1" lang="en-US" altLang="ja-JP" sz="1400" b="1" dirty="0" err="1" smtClean="0"/>
                        <a:t>dE</a:t>
                      </a:r>
                      <a:r>
                        <a:rPr kumimoji="1" lang="en-US" altLang="ja-JP" sz="1400" b="1" dirty="0" smtClean="0"/>
                        <a:t>/</a:t>
                      </a:r>
                      <a:r>
                        <a:rPr kumimoji="1" lang="en-US" altLang="ja-JP" sz="1400" b="1" dirty="0" err="1" smtClean="0"/>
                        <a:t>dx</a:t>
                      </a:r>
                      <a:r>
                        <a:rPr kumimoji="1" lang="en-US" altLang="ja-JP" sz="1400" b="1" dirty="0" smtClean="0"/>
                        <a:t> NA</a:t>
                      </a:r>
                      <a:endParaRPr kumimoji="1" lang="ja-JP" altLang="en-US" sz="1400" b="1" dirty="0"/>
                    </a:p>
                  </a:txBody>
                  <a:tcPr/>
                </a:tc>
                <a:tc>
                  <a:txBody>
                    <a:bodyPr/>
                    <a:lstStyle/>
                    <a:p>
                      <a:pPr algn="ctr"/>
                      <a:r>
                        <a:rPr kumimoji="1" lang="en-US" altLang="ja-JP" sz="1400" b="1" baseline="0" dirty="0" smtClean="0">
                          <a:solidFill>
                            <a:srgbClr val="FF0000"/>
                          </a:solidFill>
                        </a:rPr>
                        <a:t>–</a:t>
                      </a:r>
                      <a:r>
                        <a:rPr kumimoji="1" lang="en-US" altLang="ja-JP" sz="1400" b="1" dirty="0" smtClean="0">
                          <a:solidFill>
                            <a:srgbClr val="FF0000"/>
                          </a:solidFill>
                        </a:rPr>
                        <a:t>74%</a:t>
                      </a:r>
                      <a:endParaRPr kumimoji="1" lang="ja-JP" altLang="en-US" sz="1400" b="1" dirty="0">
                        <a:solidFill>
                          <a:srgbClr val="FF0000"/>
                        </a:solidFill>
                      </a:endParaRPr>
                    </a:p>
                  </a:txBody>
                  <a:tcPr anchor="ctr" anchorCtr="1"/>
                </a:tc>
                <a:tc>
                  <a:txBody>
                    <a:bodyPr/>
                    <a:lstStyle/>
                    <a:p>
                      <a:pPr marL="0" marR="0" indent="0" algn="ctr" defTabSz="913548" rtl="0" eaLnBrk="1" fontAlgn="auto" latinLnBrk="0" hangingPunct="1">
                        <a:lnSpc>
                          <a:spcPct val="100000"/>
                        </a:lnSpc>
                        <a:spcBef>
                          <a:spcPts val="0"/>
                        </a:spcBef>
                        <a:spcAft>
                          <a:spcPts val="0"/>
                        </a:spcAft>
                        <a:buClrTx/>
                        <a:buSzTx/>
                        <a:buFontTx/>
                        <a:buNone/>
                        <a:tabLst/>
                        <a:defRPr/>
                      </a:pPr>
                      <a:r>
                        <a:rPr kumimoji="1" lang="en-US" altLang="ja-JP" sz="1400" b="1" baseline="0" dirty="0" smtClean="0">
                          <a:solidFill>
                            <a:srgbClr val="FF0000"/>
                          </a:solidFill>
                        </a:rPr>
                        <a:t>–69</a:t>
                      </a:r>
                      <a:r>
                        <a:rPr kumimoji="1" lang="en-US" altLang="ja-JP" sz="1400" b="1" dirty="0" smtClean="0">
                          <a:solidFill>
                            <a:srgbClr val="FF0000"/>
                          </a:solidFill>
                        </a:rPr>
                        <a:t>%</a:t>
                      </a:r>
                      <a:endParaRPr kumimoji="1" lang="ja-JP" altLang="en-US" sz="1400" b="1" smtClean="0">
                        <a:solidFill>
                          <a:srgbClr val="FF0000"/>
                        </a:solidFill>
                      </a:endParaRPr>
                    </a:p>
                  </a:txBody>
                  <a:tcPr anchor="ctr" anchorCtr="1"/>
                </a:tc>
                <a:tc>
                  <a:txBody>
                    <a:bodyPr/>
                    <a:lstStyle/>
                    <a:p>
                      <a:pPr algn="ctr"/>
                      <a:r>
                        <a:rPr kumimoji="1" lang="en-US" altLang="ja-JP" sz="1400" b="1" baseline="0" smtClean="0">
                          <a:solidFill>
                            <a:srgbClr val="FF0000"/>
                          </a:solidFill>
                        </a:rPr>
                        <a:t>–68%</a:t>
                      </a:r>
                      <a:endParaRPr kumimoji="1" lang="ja-JP" altLang="en-US" sz="1400" b="1" dirty="0">
                        <a:solidFill>
                          <a:srgbClr val="FF0000"/>
                        </a:solidFill>
                      </a:endParaRPr>
                    </a:p>
                  </a:txBody>
                  <a:tcPr anchor="ctr" anchorCtr="1"/>
                </a:tc>
                <a:tc>
                  <a:txBody>
                    <a:bodyPr/>
                    <a:lstStyle/>
                    <a:p>
                      <a:pPr algn="ctr"/>
                      <a:r>
                        <a:rPr kumimoji="1" lang="en-US" altLang="ja-JP" sz="1400" b="1" baseline="0" smtClean="0">
                          <a:solidFill>
                            <a:srgbClr val="FF0000"/>
                          </a:solidFill>
                        </a:rPr>
                        <a:t>–62%</a:t>
                      </a:r>
                      <a:endParaRPr kumimoji="1" lang="ja-JP" altLang="en-US" sz="1400" b="1" dirty="0">
                        <a:solidFill>
                          <a:srgbClr val="FF0000"/>
                        </a:solidFill>
                      </a:endParaRPr>
                    </a:p>
                  </a:txBody>
                  <a:tcPr anchor="ctr" anchorCtr="1"/>
                </a:tc>
              </a:tr>
              <a:tr h="576064">
                <a:tc>
                  <a:txBody>
                    <a:bodyPr/>
                    <a:lstStyle/>
                    <a:p>
                      <a:r>
                        <a:rPr kumimoji="1" lang="en-US" altLang="ja-JP" sz="1400" b="1" dirty="0" smtClean="0"/>
                        <a:t>TOF NA</a:t>
                      </a:r>
                    </a:p>
                  </a:txBody>
                  <a:tcPr/>
                </a:tc>
                <a:tc>
                  <a:txBody>
                    <a:bodyPr/>
                    <a:lstStyle/>
                    <a:p>
                      <a:pPr algn="ctr"/>
                      <a:r>
                        <a:rPr kumimoji="1" lang="en-US" altLang="ja-JP" sz="1400" b="1" baseline="0" smtClean="0">
                          <a:solidFill>
                            <a:srgbClr val="FF0000"/>
                          </a:solidFill>
                        </a:rPr>
                        <a:t>–41%</a:t>
                      </a:r>
                      <a:endParaRPr kumimoji="1" lang="ja-JP" altLang="en-US" sz="1400" b="1" dirty="0">
                        <a:solidFill>
                          <a:srgbClr val="FF0000"/>
                        </a:solidFill>
                      </a:endParaRPr>
                    </a:p>
                  </a:txBody>
                  <a:tcPr anchor="ctr" anchorCtr="1"/>
                </a:tc>
                <a:tc>
                  <a:txBody>
                    <a:bodyPr/>
                    <a:lstStyle/>
                    <a:p>
                      <a:pPr marL="0" marR="0" indent="0" algn="ctr" defTabSz="913548" rtl="0" eaLnBrk="1" fontAlgn="auto" latinLnBrk="0" hangingPunct="1">
                        <a:lnSpc>
                          <a:spcPct val="100000"/>
                        </a:lnSpc>
                        <a:spcBef>
                          <a:spcPts val="0"/>
                        </a:spcBef>
                        <a:spcAft>
                          <a:spcPts val="0"/>
                        </a:spcAft>
                        <a:buClrTx/>
                        <a:buSzTx/>
                        <a:buFontTx/>
                        <a:buNone/>
                        <a:tabLst/>
                        <a:defRPr/>
                      </a:pPr>
                      <a:r>
                        <a:rPr kumimoji="1" lang="en-US" altLang="ja-JP" sz="1400" b="1" baseline="0" dirty="0" smtClean="0">
                          <a:solidFill>
                            <a:srgbClr val="FF0000"/>
                          </a:solidFill>
                        </a:rPr>
                        <a:t>–35%</a:t>
                      </a:r>
                      <a:endParaRPr kumimoji="1" lang="ja-JP" altLang="en-US" sz="1400" b="1" smtClean="0">
                        <a:solidFill>
                          <a:srgbClr val="FF0000"/>
                        </a:solidFill>
                      </a:endParaRPr>
                    </a:p>
                  </a:txBody>
                  <a:tcPr anchor="ctr" anchorCtr="1"/>
                </a:tc>
                <a:tc>
                  <a:txBody>
                    <a:bodyPr/>
                    <a:lstStyle/>
                    <a:p>
                      <a:pPr algn="ctr"/>
                      <a:r>
                        <a:rPr kumimoji="1" lang="en-US" altLang="ja-JP" sz="1400" b="1" baseline="0" dirty="0" smtClean="0">
                          <a:solidFill>
                            <a:srgbClr val="FF0000"/>
                          </a:solidFill>
                        </a:rPr>
                        <a:t>–32%</a:t>
                      </a:r>
                      <a:endParaRPr kumimoji="1" lang="ja-JP" altLang="en-US" sz="1400" b="1" dirty="0">
                        <a:solidFill>
                          <a:srgbClr val="FF0000"/>
                        </a:solidFill>
                      </a:endParaRPr>
                    </a:p>
                  </a:txBody>
                  <a:tcPr anchor="ctr" anchorCtr="1"/>
                </a:tc>
                <a:tc>
                  <a:txBody>
                    <a:bodyPr/>
                    <a:lstStyle/>
                    <a:p>
                      <a:pPr algn="ctr"/>
                      <a:r>
                        <a:rPr kumimoji="1" lang="en-US" altLang="ja-JP" sz="1400" b="1" baseline="0" dirty="0" smtClean="0">
                          <a:solidFill>
                            <a:srgbClr val="FF0000"/>
                          </a:solidFill>
                        </a:rPr>
                        <a:t>–22%</a:t>
                      </a:r>
                      <a:endParaRPr kumimoji="1" lang="ja-JP" altLang="en-US" sz="1400" b="1" dirty="0">
                        <a:solidFill>
                          <a:srgbClr val="FF0000"/>
                        </a:solidFill>
                      </a:endParaRPr>
                    </a:p>
                  </a:txBody>
                  <a:tcPr anchor="ctr" anchorCtr="1"/>
                </a:tc>
              </a:tr>
              <a:tr h="631638">
                <a:tc>
                  <a:txBody>
                    <a:bodyPr/>
                    <a:lstStyle/>
                    <a:p>
                      <a:r>
                        <a:rPr kumimoji="1" lang="en-US" altLang="ja-JP" sz="1400" b="1" dirty="0" smtClean="0"/>
                        <a:t>As good as Belle</a:t>
                      </a:r>
                      <a:endParaRPr kumimoji="1" lang="ja-JP" altLang="en-US" sz="14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400" b="1" baseline="0" dirty="0" smtClean="0">
                          <a:solidFill>
                            <a:srgbClr val="FF0000"/>
                          </a:solidFill>
                        </a:rPr>
                        <a:t>–10%</a:t>
                      </a:r>
                      <a:endParaRPr kumimoji="1" lang="ja-JP" altLang="en-US" sz="1400" b="1" dirty="0" smtClean="0">
                        <a:solidFill>
                          <a:srgbClr val="FF0000"/>
                        </a:solidFill>
                      </a:endParaRPr>
                    </a:p>
                  </a:txBody>
                  <a:tcPr anchor="ctr" anchorCtr="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400" b="1" baseline="0" dirty="0" smtClean="0">
                          <a:solidFill>
                            <a:srgbClr val="FF0000"/>
                          </a:solidFill>
                        </a:rPr>
                        <a:t>–4%</a:t>
                      </a:r>
                      <a:endParaRPr kumimoji="1" lang="ja-JP" altLang="en-US" sz="1400" b="1" smtClean="0">
                        <a:solidFill>
                          <a:srgbClr val="FF0000"/>
                        </a:solidFill>
                      </a:endParaRPr>
                    </a:p>
                  </a:txBody>
                  <a:tcPr anchor="ctr" anchorCtr="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smtClean="0">
                          <a:solidFill>
                            <a:schemeClr val="tx1"/>
                          </a:solidFill>
                        </a:rPr>
                        <a:t>0% (definition)</a:t>
                      </a:r>
                      <a:endParaRPr kumimoji="1" lang="ja-JP" altLang="en-US" sz="1400" dirty="0">
                        <a:solidFill>
                          <a:schemeClr val="tx1"/>
                        </a:solidFill>
                      </a:endParaRPr>
                    </a:p>
                  </a:txBody>
                  <a:tcPr anchor="ctr" anchorCtr="1"/>
                </a:tc>
                <a:tc>
                  <a:txBody>
                    <a:bodyPr/>
                    <a:lstStyle/>
                    <a:p>
                      <a:pPr algn="ctr"/>
                      <a:r>
                        <a:rPr kumimoji="1" lang="en-US" altLang="ja-JP" sz="1400" b="1" dirty="0" smtClean="0">
                          <a:solidFill>
                            <a:srgbClr val="008000"/>
                          </a:solidFill>
                        </a:rPr>
                        <a:t>+12%</a:t>
                      </a:r>
                      <a:endParaRPr kumimoji="1" lang="ja-JP" altLang="en-US" sz="1400" b="1" dirty="0">
                        <a:solidFill>
                          <a:srgbClr val="008000"/>
                        </a:solidFill>
                      </a:endParaRPr>
                    </a:p>
                  </a:txBody>
                  <a:tcPr anchor="ctr" anchorCtr="1"/>
                </a:tc>
              </a:tr>
              <a:tr h="518160">
                <a:tc>
                  <a:txBody>
                    <a:bodyPr/>
                    <a:lstStyle/>
                    <a:p>
                      <a:r>
                        <a:rPr kumimoji="1" lang="en-US" altLang="ja-JP" sz="1400" b="1" dirty="0" err="1" smtClean="0"/>
                        <a:t>iTOP</a:t>
                      </a:r>
                      <a:endParaRPr kumimoji="1" lang="en-US" altLang="ja-JP" sz="1400" b="1" dirty="0" smtClean="0"/>
                    </a:p>
                  </a:txBody>
                  <a:tcPr/>
                </a:tc>
                <a:tc>
                  <a:txBody>
                    <a:bodyPr/>
                    <a:lstStyle/>
                    <a:p>
                      <a:pPr algn="ctr"/>
                      <a:r>
                        <a:rPr kumimoji="1" lang="en-US" altLang="ja-JP" sz="1400" b="1" smtClean="0">
                          <a:solidFill>
                            <a:srgbClr val="008000"/>
                          </a:solidFill>
                        </a:rPr>
                        <a:t>+45%</a:t>
                      </a:r>
                      <a:endParaRPr kumimoji="1" lang="ja-JP" altLang="en-US" sz="1400" b="1" dirty="0">
                        <a:solidFill>
                          <a:srgbClr val="008000"/>
                        </a:solidFill>
                      </a:endParaRPr>
                    </a:p>
                  </a:txBody>
                  <a:tcPr anchor="ctr" anchorCtr="1"/>
                </a:tc>
                <a:tc>
                  <a:txBody>
                    <a:bodyPr/>
                    <a:lstStyle/>
                    <a:p>
                      <a:pPr marL="0" marR="0" indent="0" algn="ctr" defTabSz="913548" rtl="0" eaLnBrk="1" fontAlgn="auto" latinLnBrk="0" hangingPunct="1">
                        <a:lnSpc>
                          <a:spcPct val="100000"/>
                        </a:lnSpc>
                        <a:spcBef>
                          <a:spcPts val="0"/>
                        </a:spcBef>
                        <a:spcAft>
                          <a:spcPts val="0"/>
                        </a:spcAft>
                        <a:buClrTx/>
                        <a:buSzTx/>
                        <a:buFontTx/>
                        <a:buNone/>
                        <a:tabLst/>
                        <a:defRPr/>
                      </a:pPr>
                      <a:r>
                        <a:rPr kumimoji="1" lang="en-US" altLang="ja-JP" sz="1400" b="1" dirty="0" smtClean="0">
                          <a:solidFill>
                            <a:srgbClr val="008000"/>
                          </a:solidFill>
                        </a:rPr>
                        <a:t>+51%</a:t>
                      </a:r>
                      <a:endParaRPr kumimoji="1" lang="ja-JP" altLang="en-US" sz="1400" b="1" smtClean="0">
                        <a:solidFill>
                          <a:srgbClr val="008000"/>
                        </a:solidFill>
                      </a:endParaRPr>
                    </a:p>
                  </a:txBody>
                  <a:tcPr anchor="ctr" anchorCtr="1"/>
                </a:tc>
                <a:tc>
                  <a:txBody>
                    <a:bodyPr/>
                    <a:lstStyle/>
                    <a:p>
                      <a:pPr algn="ctr"/>
                      <a:r>
                        <a:rPr kumimoji="1" lang="en-US" altLang="ja-JP" sz="1400" b="1" dirty="0" smtClean="0">
                          <a:solidFill>
                            <a:srgbClr val="008000"/>
                          </a:solidFill>
                        </a:rPr>
                        <a:t>+60%</a:t>
                      </a:r>
                      <a:endParaRPr kumimoji="1" lang="ja-JP" altLang="en-US" sz="1400" b="1" dirty="0">
                        <a:solidFill>
                          <a:srgbClr val="008000"/>
                        </a:solidFill>
                      </a:endParaRPr>
                    </a:p>
                  </a:txBody>
                  <a:tcPr anchor="ctr" anchorCtr="1"/>
                </a:tc>
                <a:tc>
                  <a:txBody>
                    <a:bodyPr/>
                    <a:lstStyle/>
                    <a:p>
                      <a:pPr algn="ctr"/>
                      <a:r>
                        <a:rPr kumimoji="1" lang="en-US" altLang="ja-JP" sz="1400" b="1" dirty="0" smtClean="0">
                          <a:solidFill>
                            <a:srgbClr val="008000"/>
                          </a:solidFill>
                        </a:rPr>
                        <a:t>+83%</a:t>
                      </a:r>
                      <a:endParaRPr kumimoji="1" lang="ja-JP" altLang="en-US" sz="1400" b="1" dirty="0">
                        <a:solidFill>
                          <a:srgbClr val="008000"/>
                        </a:solidFill>
                      </a:endParaRPr>
                    </a:p>
                  </a:txBody>
                  <a:tcPr anchor="ctr" anchorCtr="1"/>
                </a:tc>
              </a:tr>
            </a:tbl>
          </a:graphicData>
        </a:graphic>
      </p:graphicFrame>
      <p:sp>
        <p:nvSpPr>
          <p:cNvPr id="14" name="角丸四角形 13"/>
          <p:cNvSpPr/>
          <p:nvPr/>
        </p:nvSpPr>
        <p:spPr>
          <a:xfrm>
            <a:off x="6000760" y="1928802"/>
            <a:ext cx="2714619" cy="1485905"/>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US" altLang="ja-JP" dirty="0">
                <a:solidFill>
                  <a:srgbClr val="000000"/>
                </a:solidFill>
              </a:rPr>
              <a:t>Completely different </a:t>
            </a:r>
            <a:r>
              <a:rPr lang="en-US" altLang="ja-JP" dirty="0" smtClean="0">
                <a:solidFill>
                  <a:srgbClr val="000000"/>
                </a:solidFill>
              </a:rPr>
              <a:t>game </a:t>
            </a:r>
            <a:r>
              <a:rPr lang="en-US" altLang="ja-JP" dirty="0">
                <a:solidFill>
                  <a:srgbClr val="000000"/>
                </a:solidFill>
              </a:rPr>
              <a:t>with excellent PID </a:t>
            </a:r>
            <a:r>
              <a:rPr lang="en-US" altLang="ja-JP" dirty="0" smtClean="0">
                <a:solidFill>
                  <a:srgbClr val="000000"/>
                </a:solidFill>
              </a:rPr>
              <a:t>detectors</a:t>
            </a:r>
            <a:endParaRPr lang="ja-JP" altLang="en-US" dirty="0">
              <a:solidFill>
                <a:srgbClr val="000000"/>
              </a:solidFill>
            </a:endParaRPr>
          </a:p>
        </p:txBody>
      </p:sp>
      <p:graphicFrame>
        <p:nvGraphicFramePr>
          <p:cNvPr id="16" name="図表 15"/>
          <p:cNvGraphicFramePr/>
          <p:nvPr/>
        </p:nvGraphicFramePr>
        <p:xfrm>
          <a:off x="2000232" y="571480"/>
          <a:ext cx="3786214" cy="11430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7" name="図表 16"/>
          <p:cNvGraphicFramePr/>
          <p:nvPr/>
        </p:nvGraphicFramePr>
        <p:xfrm>
          <a:off x="-571536" y="1071546"/>
          <a:ext cx="2000264" cy="400052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1" name="正方形/長方形 10"/>
          <p:cNvSpPr/>
          <p:nvPr/>
        </p:nvSpPr>
        <p:spPr>
          <a:xfrm>
            <a:off x="1214414" y="4714884"/>
            <a:ext cx="2324675" cy="1323439"/>
          </a:xfrm>
          <a:prstGeom prst="rect">
            <a:avLst/>
          </a:prstGeom>
        </p:spPr>
        <p:txBody>
          <a:bodyPr wrap="none">
            <a:spAutoFit/>
          </a:bodyPr>
          <a:lstStyle/>
          <a:p>
            <a:r>
              <a:rPr lang="en-US" altLang="ja-JP" dirty="0" smtClean="0">
                <a:solidFill>
                  <a:srgbClr val="000000"/>
                </a:solidFill>
                <a:latin typeface="Arial" pitchFamily="34" charset="0"/>
                <a:cs typeface="Arial" pitchFamily="34" charset="0"/>
              </a:rPr>
              <a:t>Example mode:</a:t>
            </a:r>
          </a:p>
          <a:p>
            <a:endParaRPr lang="en-US" altLang="ja-JP" dirty="0" smtClean="0">
              <a:solidFill>
                <a:srgbClr val="000000"/>
              </a:solidFill>
            </a:endParaRPr>
          </a:p>
          <a:p>
            <a:r>
              <a:rPr lang="en-US" altLang="ja-JP" sz="3200" dirty="0" smtClean="0">
                <a:solidFill>
                  <a:srgbClr val="000000"/>
                </a:solidFill>
              </a:rPr>
              <a:t>B</a:t>
            </a:r>
            <a:r>
              <a:rPr lang="en-US" altLang="ja-JP" sz="3200" baseline="30000" dirty="0" smtClean="0">
                <a:solidFill>
                  <a:srgbClr val="000000"/>
                </a:solidFill>
                <a:latin typeface="Symbol" pitchFamily="18" charset="2"/>
              </a:rPr>
              <a:t>0</a:t>
            </a:r>
            <a:r>
              <a:rPr lang="en-US" altLang="ja-JP" sz="3200" dirty="0" smtClean="0">
                <a:solidFill>
                  <a:srgbClr val="000000"/>
                </a:solidFill>
                <a:latin typeface="Wingdings 3" pitchFamily="18" charset="2"/>
              </a:rPr>
              <a:t>g</a:t>
            </a:r>
            <a:r>
              <a:rPr lang="en-US" altLang="ja-JP" sz="3200" dirty="0" smtClean="0">
                <a:solidFill>
                  <a:srgbClr val="000000"/>
                </a:solidFill>
                <a:latin typeface="Symbol" pitchFamily="18" charset="2"/>
              </a:rPr>
              <a:t>r</a:t>
            </a:r>
            <a:r>
              <a:rPr lang="en-US" altLang="ja-JP" sz="3200" baseline="30000" dirty="0" smtClean="0">
                <a:solidFill>
                  <a:srgbClr val="000000"/>
                </a:solidFill>
                <a:latin typeface="Symbol" pitchFamily="18" charset="2"/>
              </a:rPr>
              <a:t>0</a:t>
            </a:r>
            <a:r>
              <a:rPr lang="en-US" altLang="ja-JP" sz="3200" dirty="0" smtClean="0">
                <a:solidFill>
                  <a:srgbClr val="000000"/>
                </a:solidFill>
                <a:latin typeface="Symbol" pitchFamily="18" charset="2"/>
              </a:rPr>
              <a:t>g</a:t>
            </a:r>
            <a:endParaRPr lang="ja-JP" altLang="en-US" sz="3200" dirty="0">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 val="1523612768"/>
      </p:ext>
    </p:extLst>
  </p:cSld>
  <p:clrMapOvr>
    <a:masterClrMapping/>
  </p:clrMapOvr>
  <mc:AlternateContent xmlns:mc="http://schemas.openxmlformats.org/markup-compatibility/2006">
    <mc:Choice xmlns:mv="urn:schemas-microsoft-com:mac:vml"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タイトル 1"/>
          <p:cNvSpPr>
            <a:spLocks noGrp="1"/>
          </p:cNvSpPr>
          <p:nvPr>
            <p:ph type="title"/>
          </p:nvPr>
        </p:nvSpPr>
        <p:spPr/>
        <p:txBody>
          <a:bodyPr/>
          <a:lstStyle/>
          <a:p>
            <a:r>
              <a:rPr lang="en-US" altLang="ja-JP" smtClean="0"/>
              <a:t>KLM Upgrade</a:t>
            </a:r>
            <a:endParaRPr lang="ja-JP" altLang="en-US" smtClean="0"/>
          </a:p>
        </p:txBody>
      </p:sp>
      <p:sp>
        <p:nvSpPr>
          <p:cNvPr id="46083" name="コンテンツ プレースホルダ 2"/>
          <p:cNvSpPr>
            <a:spLocks noGrp="1"/>
          </p:cNvSpPr>
          <p:nvPr>
            <p:ph idx="1"/>
          </p:nvPr>
        </p:nvSpPr>
        <p:spPr>
          <a:xfrm>
            <a:off x="357188" y="1571625"/>
            <a:ext cx="4643437" cy="1857375"/>
          </a:xfrm>
        </p:spPr>
        <p:txBody>
          <a:bodyPr/>
          <a:lstStyle/>
          <a:p>
            <a:pPr marL="361950" indent="-361950">
              <a:lnSpc>
                <a:spcPct val="96000"/>
              </a:lnSpc>
              <a:buClr>
                <a:srgbClr val="C00000"/>
              </a:buClr>
              <a:buFont typeface="Wingdings" pitchFamily="2" charset="2"/>
              <a:buChar char="n"/>
            </a:pPr>
            <a:r>
              <a:rPr lang="en-US" altLang="ja-JP" sz="2000" smtClean="0"/>
              <a:t>~120 strips in one 90º sector </a:t>
            </a:r>
          </a:p>
          <a:p>
            <a:pPr marL="361950" indent="-361950">
              <a:lnSpc>
                <a:spcPct val="96000"/>
              </a:lnSpc>
              <a:buClr>
                <a:srgbClr val="C00000"/>
              </a:buClr>
              <a:buFontTx/>
              <a:buNone/>
            </a:pPr>
            <a:r>
              <a:rPr lang="en-US" altLang="ja-JP" sz="2000" smtClean="0"/>
              <a:t>	(max L=280cm, w=25mm)</a:t>
            </a:r>
          </a:p>
          <a:p>
            <a:pPr marL="361950" indent="-361950">
              <a:lnSpc>
                <a:spcPct val="96000"/>
              </a:lnSpc>
              <a:buClr>
                <a:srgbClr val="C00000"/>
              </a:buClr>
              <a:buFont typeface="Wingdings" pitchFamily="2" charset="2"/>
              <a:buChar char="n"/>
            </a:pPr>
            <a:r>
              <a:rPr lang="en-US" altLang="ja-JP" sz="2000" smtClean="0"/>
              <a:t>Readout by WLS fiber couple to Geiger mode APD (</a:t>
            </a:r>
            <a:r>
              <a:rPr lang="en-US" altLang="ja-JP" sz="2000" i="1" smtClean="0">
                <a:solidFill>
                  <a:srgbClr val="660000"/>
                </a:solidFill>
              </a:rPr>
              <a:t>GAPD</a:t>
            </a:r>
            <a:r>
              <a:rPr lang="en-US" altLang="ja-JP" sz="2000" smtClean="0"/>
              <a:t>) </a:t>
            </a:r>
          </a:p>
          <a:p>
            <a:pPr marL="361950" indent="-361950">
              <a:lnSpc>
                <a:spcPct val="96000"/>
              </a:lnSpc>
              <a:buClr>
                <a:srgbClr val="C00000"/>
              </a:buClr>
              <a:buFont typeface="Wingdings" pitchFamily="2" charset="2"/>
              <a:buChar char="n"/>
            </a:pPr>
            <a:r>
              <a:rPr lang="en-US" altLang="ja-JP" sz="2000" smtClean="0"/>
              <a:t>~30000 read out channels</a:t>
            </a:r>
          </a:p>
        </p:txBody>
      </p:sp>
      <p:sp>
        <p:nvSpPr>
          <p:cNvPr id="46084" name="テキスト ボックス 42"/>
          <p:cNvSpPr txBox="1">
            <a:spLocks noChangeArrowheads="1"/>
          </p:cNvSpPr>
          <p:nvPr/>
        </p:nvSpPr>
        <p:spPr bwMode="auto">
          <a:xfrm>
            <a:off x="246063" y="1016000"/>
            <a:ext cx="4568825" cy="461963"/>
          </a:xfrm>
          <a:prstGeom prst="rect">
            <a:avLst/>
          </a:prstGeom>
          <a:noFill/>
          <a:ln w="9525">
            <a:noFill/>
            <a:miter lim="800000"/>
            <a:headEnd/>
            <a:tailEnd/>
          </a:ln>
        </p:spPr>
        <p:txBody>
          <a:bodyPr wrap="none">
            <a:spAutoFit/>
          </a:bodyPr>
          <a:lstStyle/>
          <a:p>
            <a:r>
              <a:rPr lang="en-US" altLang="ja-JP" sz="2400">
                <a:solidFill>
                  <a:srgbClr val="000000"/>
                </a:solidFill>
              </a:rPr>
              <a:t>Scintillator-based KLM (endcap)</a:t>
            </a:r>
            <a:endParaRPr lang="ja-JP" altLang="en-US" sz="2400">
              <a:solidFill>
                <a:srgbClr val="000000"/>
              </a:solidFill>
            </a:endParaRPr>
          </a:p>
        </p:txBody>
      </p:sp>
      <p:grpSp>
        <p:nvGrpSpPr>
          <p:cNvPr id="2" name="グループ化 18"/>
          <p:cNvGrpSpPr>
            <a:grpSpLocks/>
          </p:cNvGrpSpPr>
          <p:nvPr/>
        </p:nvGrpSpPr>
        <p:grpSpPr bwMode="auto">
          <a:xfrm>
            <a:off x="4895850" y="901700"/>
            <a:ext cx="4248150" cy="3241675"/>
            <a:chOff x="4895850" y="785794"/>
            <a:chExt cx="4248150" cy="3241675"/>
          </a:xfrm>
        </p:grpSpPr>
        <p:pic>
          <p:nvPicPr>
            <p:cNvPr id="46108" name="Picture 30" descr="klm1"/>
            <p:cNvPicPr>
              <a:picLocks noChangeAspect="1" noChangeArrowheads="1"/>
            </p:cNvPicPr>
            <p:nvPr/>
          </p:nvPicPr>
          <p:blipFill>
            <a:blip r:embed="rId2"/>
            <a:srcRect/>
            <a:stretch>
              <a:fillRect/>
            </a:stretch>
          </p:blipFill>
          <p:spPr bwMode="auto">
            <a:xfrm>
              <a:off x="5651500" y="785794"/>
              <a:ext cx="3241675" cy="3241675"/>
            </a:xfrm>
            <a:prstGeom prst="rect">
              <a:avLst/>
            </a:prstGeom>
            <a:noFill/>
            <a:ln w="9525">
              <a:noFill/>
              <a:miter lim="800000"/>
              <a:headEnd/>
              <a:tailEnd/>
            </a:ln>
          </p:spPr>
        </p:pic>
        <p:sp>
          <p:nvSpPr>
            <p:cNvPr id="46109" name="Text Box 32"/>
            <p:cNvSpPr txBox="1">
              <a:spLocks noChangeArrowheads="1"/>
            </p:cNvSpPr>
            <p:nvPr/>
          </p:nvSpPr>
          <p:spPr bwMode="auto">
            <a:xfrm>
              <a:off x="5040313" y="1973244"/>
              <a:ext cx="1252537" cy="400050"/>
            </a:xfrm>
            <a:prstGeom prst="rect">
              <a:avLst/>
            </a:prstGeom>
            <a:solidFill>
              <a:schemeClr val="bg1"/>
            </a:solidFill>
            <a:ln w="9525">
              <a:noFill/>
              <a:miter lim="800000"/>
              <a:headEnd/>
              <a:tailEnd/>
            </a:ln>
          </p:spPr>
          <p:txBody>
            <a:bodyPr wrap="none">
              <a:spAutoFit/>
            </a:bodyPr>
            <a:lstStyle/>
            <a:p>
              <a:r>
                <a:rPr lang="en-GB" altLang="ja-JP" sz="2000">
                  <a:solidFill>
                    <a:srgbClr val="000000"/>
                  </a:solidFill>
                </a:rPr>
                <a:t>Iron plate</a:t>
              </a:r>
            </a:p>
          </p:txBody>
        </p:sp>
        <p:sp>
          <p:nvSpPr>
            <p:cNvPr id="46110" name="Text Box 33"/>
            <p:cNvSpPr txBox="1">
              <a:spLocks noChangeArrowheads="1"/>
            </p:cNvSpPr>
            <p:nvPr/>
          </p:nvSpPr>
          <p:spPr bwMode="auto">
            <a:xfrm>
              <a:off x="4895850" y="3341669"/>
              <a:ext cx="2108200" cy="400050"/>
            </a:xfrm>
            <a:prstGeom prst="rect">
              <a:avLst/>
            </a:prstGeom>
            <a:solidFill>
              <a:schemeClr val="bg1"/>
            </a:solidFill>
            <a:ln w="9525">
              <a:noFill/>
              <a:miter lim="800000"/>
              <a:headEnd/>
              <a:tailEnd/>
            </a:ln>
          </p:spPr>
          <p:txBody>
            <a:bodyPr wrap="none">
              <a:spAutoFit/>
            </a:bodyPr>
            <a:lstStyle/>
            <a:p>
              <a:r>
                <a:rPr lang="en-GB" altLang="ja-JP" sz="2000">
                  <a:solidFill>
                    <a:srgbClr val="000000"/>
                  </a:solidFill>
                </a:rPr>
                <a:t>Aluminium frame</a:t>
              </a:r>
            </a:p>
          </p:txBody>
        </p:sp>
        <p:sp>
          <p:nvSpPr>
            <p:cNvPr id="46111" name="Line 34"/>
            <p:cNvSpPr>
              <a:spLocks noChangeShapeType="1"/>
            </p:cNvSpPr>
            <p:nvPr/>
          </p:nvSpPr>
          <p:spPr bwMode="auto">
            <a:xfrm flipV="1">
              <a:off x="6335713" y="2549506"/>
              <a:ext cx="180975" cy="755650"/>
            </a:xfrm>
            <a:prstGeom prst="line">
              <a:avLst/>
            </a:prstGeom>
            <a:noFill/>
            <a:ln w="28575">
              <a:solidFill>
                <a:schemeClr val="tx1"/>
              </a:solidFill>
              <a:round/>
              <a:headEnd/>
              <a:tailEnd type="arrow" w="med" len="med"/>
            </a:ln>
          </p:spPr>
          <p:txBody>
            <a:bodyPr/>
            <a:lstStyle/>
            <a:p>
              <a:endParaRPr lang="ja-JP" altLang="en-US"/>
            </a:p>
          </p:txBody>
        </p:sp>
        <p:sp>
          <p:nvSpPr>
            <p:cNvPr id="46112" name="Line 35"/>
            <p:cNvSpPr>
              <a:spLocks noChangeShapeType="1"/>
            </p:cNvSpPr>
            <p:nvPr/>
          </p:nvSpPr>
          <p:spPr bwMode="auto">
            <a:xfrm flipV="1">
              <a:off x="6516688" y="3341669"/>
              <a:ext cx="827087" cy="36512"/>
            </a:xfrm>
            <a:prstGeom prst="line">
              <a:avLst/>
            </a:prstGeom>
            <a:noFill/>
            <a:ln w="28575">
              <a:solidFill>
                <a:schemeClr val="tx1"/>
              </a:solidFill>
              <a:round/>
              <a:headEnd/>
              <a:tailEnd type="arrow" w="med" len="med"/>
            </a:ln>
          </p:spPr>
          <p:txBody>
            <a:bodyPr/>
            <a:lstStyle/>
            <a:p>
              <a:endParaRPr lang="ja-JP" altLang="en-US"/>
            </a:p>
          </p:txBody>
        </p:sp>
        <p:sp>
          <p:nvSpPr>
            <p:cNvPr id="46113" name="Text Box 36"/>
            <p:cNvSpPr txBox="1">
              <a:spLocks noChangeArrowheads="1"/>
            </p:cNvSpPr>
            <p:nvPr/>
          </p:nvSpPr>
          <p:spPr bwMode="auto">
            <a:xfrm>
              <a:off x="8172450" y="2081194"/>
              <a:ext cx="971550" cy="708025"/>
            </a:xfrm>
            <a:prstGeom prst="rect">
              <a:avLst/>
            </a:prstGeom>
            <a:solidFill>
              <a:schemeClr val="bg1"/>
            </a:solidFill>
            <a:ln w="9525">
              <a:noFill/>
              <a:miter lim="800000"/>
              <a:headEnd/>
              <a:tailEnd/>
            </a:ln>
          </p:spPr>
          <p:txBody>
            <a:bodyPr>
              <a:spAutoFit/>
            </a:bodyPr>
            <a:lstStyle/>
            <a:p>
              <a:r>
                <a:rPr lang="en-GB" altLang="ja-JP" sz="2000">
                  <a:solidFill>
                    <a:srgbClr val="000000"/>
                  </a:solidFill>
                </a:rPr>
                <a:t>x-strip plane</a:t>
              </a:r>
            </a:p>
          </p:txBody>
        </p:sp>
        <p:sp>
          <p:nvSpPr>
            <p:cNvPr id="46114" name="Text Box 37"/>
            <p:cNvSpPr txBox="1">
              <a:spLocks noChangeArrowheads="1"/>
            </p:cNvSpPr>
            <p:nvPr/>
          </p:nvSpPr>
          <p:spPr bwMode="auto">
            <a:xfrm>
              <a:off x="7704138" y="1109644"/>
              <a:ext cx="900112" cy="708025"/>
            </a:xfrm>
            <a:prstGeom prst="rect">
              <a:avLst/>
            </a:prstGeom>
            <a:solidFill>
              <a:schemeClr val="bg1"/>
            </a:solidFill>
            <a:ln w="9525">
              <a:noFill/>
              <a:miter lim="800000"/>
              <a:headEnd/>
              <a:tailEnd/>
            </a:ln>
          </p:spPr>
          <p:txBody>
            <a:bodyPr>
              <a:spAutoFit/>
            </a:bodyPr>
            <a:lstStyle/>
            <a:p>
              <a:r>
                <a:rPr lang="en-GB" altLang="ja-JP" sz="2000">
                  <a:solidFill>
                    <a:srgbClr val="000000"/>
                  </a:solidFill>
                </a:rPr>
                <a:t>y-strip plane</a:t>
              </a:r>
            </a:p>
          </p:txBody>
        </p:sp>
      </p:grpSp>
      <p:grpSp>
        <p:nvGrpSpPr>
          <p:cNvPr id="3" name="Group 39"/>
          <p:cNvGrpSpPr>
            <a:grpSpLocks/>
          </p:cNvGrpSpPr>
          <p:nvPr/>
        </p:nvGrpSpPr>
        <p:grpSpPr bwMode="auto">
          <a:xfrm>
            <a:off x="7000875" y="4643438"/>
            <a:ext cx="1987550" cy="1276350"/>
            <a:chOff x="112" y="2897"/>
            <a:chExt cx="1432" cy="919"/>
          </a:xfrm>
        </p:grpSpPr>
        <p:sp>
          <p:nvSpPr>
            <p:cNvPr id="46093" name="Rectangle 23"/>
            <p:cNvSpPr>
              <a:spLocks noChangeArrowheads="1"/>
            </p:cNvSpPr>
            <p:nvPr/>
          </p:nvSpPr>
          <p:spPr bwMode="auto">
            <a:xfrm>
              <a:off x="112" y="2912"/>
              <a:ext cx="1432" cy="904"/>
            </a:xfrm>
            <a:prstGeom prst="rect">
              <a:avLst/>
            </a:prstGeom>
            <a:solidFill>
              <a:srgbClr val="DDDDDD"/>
            </a:solidFill>
            <a:ln w="9525">
              <a:solidFill>
                <a:schemeClr val="tx1"/>
              </a:solidFill>
              <a:miter lim="800000"/>
              <a:headEnd/>
              <a:tailEnd/>
            </a:ln>
          </p:spPr>
          <p:txBody>
            <a:bodyPr wrap="none" anchor="ctr"/>
            <a:lstStyle/>
            <a:p>
              <a:pPr defTabSz="449263">
                <a:lnSpc>
                  <a:spcPct val="93000"/>
                </a:lnSpc>
                <a:buClr>
                  <a:srgbClr val="000000"/>
                </a:buClr>
                <a:buSzPct val="100000"/>
                <a:buFont typeface="Arial" pitchFamily="34" charset="0"/>
                <a:buNone/>
              </a:pPr>
              <a:endParaRPr lang="ja-JP" altLang="en-US" sz="2000" b="1">
                <a:solidFill>
                  <a:srgbClr val="000000"/>
                </a:solidFill>
                <a:latin typeface="Times New Roman" pitchFamily="18" charset="0"/>
                <a:ea typeface="ＭＳ ゴシック" pitchFamily="49" charset="-128"/>
              </a:endParaRPr>
            </a:p>
          </p:txBody>
        </p:sp>
        <p:sp>
          <p:nvSpPr>
            <p:cNvPr id="46094" name="Rectangle 9"/>
            <p:cNvSpPr>
              <a:spLocks noChangeArrowheads="1"/>
            </p:cNvSpPr>
            <p:nvPr/>
          </p:nvSpPr>
          <p:spPr bwMode="auto">
            <a:xfrm>
              <a:off x="264" y="3176"/>
              <a:ext cx="896" cy="296"/>
            </a:xfrm>
            <a:prstGeom prst="rect">
              <a:avLst/>
            </a:prstGeom>
            <a:solidFill>
              <a:srgbClr val="CCFFFF"/>
            </a:solidFill>
            <a:ln w="38100">
              <a:solidFill>
                <a:srgbClr val="006699"/>
              </a:solidFill>
              <a:miter lim="800000"/>
              <a:headEnd/>
              <a:tailEnd/>
            </a:ln>
          </p:spPr>
          <p:txBody>
            <a:bodyPr wrap="none" anchor="ctr"/>
            <a:lstStyle/>
            <a:p>
              <a:pPr defTabSz="449263">
                <a:lnSpc>
                  <a:spcPct val="93000"/>
                </a:lnSpc>
                <a:buClr>
                  <a:srgbClr val="000000"/>
                </a:buClr>
                <a:buSzPct val="100000"/>
                <a:buFont typeface="Arial" pitchFamily="34" charset="0"/>
                <a:buNone/>
              </a:pPr>
              <a:endParaRPr lang="ja-JP" altLang="en-US" sz="2000" b="1">
                <a:solidFill>
                  <a:srgbClr val="000000"/>
                </a:solidFill>
                <a:latin typeface="Times New Roman" pitchFamily="18" charset="0"/>
                <a:ea typeface="ＭＳ ゴシック" pitchFamily="49" charset="-128"/>
              </a:endParaRPr>
            </a:p>
          </p:txBody>
        </p:sp>
        <p:sp>
          <p:nvSpPr>
            <p:cNvPr id="46095" name="Oval 10"/>
            <p:cNvSpPr>
              <a:spLocks noChangeArrowheads="1"/>
            </p:cNvSpPr>
            <p:nvPr/>
          </p:nvSpPr>
          <p:spPr bwMode="auto">
            <a:xfrm>
              <a:off x="664" y="3256"/>
              <a:ext cx="88" cy="112"/>
            </a:xfrm>
            <a:prstGeom prst="ellipse">
              <a:avLst/>
            </a:prstGeom>
            <a:solidFill>
              <a:schemeClr val="accent1"/>
            </a:solidFill>
            <a:ln w="9525">
              <a:solidFill>
                <a:schemeClr val="tx1"/>
              </a:solidFill>
              <a:round/>
              <a:headEnd/>
              <a:tailEnd/>
            </a:ln>
          </p:spPr>
          <p:txBody>
            <a:bodyPr wrap="none" anchor="ctr"/>
            <a:lstStyle/>
            <a:p>
              <a:pPr defTabSz="449263">
                <a:lnSpc>
                  <a:spcPct val="93000"/>
                </a:lnSpc>
                <a:buClr>
                  <a:srgbClr val="000000"/>
                </a:buClr>
                <a:buSzPct val="100000"/>
                <a:buFont typeface="Arial" pitchFamily="34" charset="0"/>
                <a:buNone/>
              </a:pPr>
              <a:endParaRPr lang="ja-JP" altLang="en-US" sz="2000" b="1">
                <a:solidFill>
                  <a:srgbClr val="000000"/>
                </a:solidFill>
                <a:latin typeface="Times New Roman" pitchFamily="18" charset="0"/>
                <a:ea typeface="ＭＳ ゴシック" pitchFamily="49" charset="-128"/>
              </a:endParaRPr>
            </a:p>
          </p:txBody>
        </p:sp>
        <p:sp>
          <p:nvSpPr>
            <p:cNvPr id="46096" name="Oval 11"/>
            <p:cNvSpPr>
              <a:spLocks noChangeArrowheads="1"/>
            </p:cNvSpPr>
            <p:nvPr/>
          </p:nvSpPr>
          <p:spPr bwMode="auto">
            <a:xfrm>
              <a:off x="680" y="3288"/>
              <a:ext cx="56" cy="56"/>
            </a:xfrm>
            <a:prstGeom prst="ellipse">
              <a:avLst/>
            </a:prstGeom>
            <a:solidFill>
              <a:srgbClr val="009900"/>
            </a:solidFill>
            <a:ln w="9525">
              <a:solidFill>
                <a:schemeClr val="tx1"/>
              </a:solidFill>
              <a:round/>
              <a:headEnd/>
              <a:tailEnd/>
            </a:ln>
          </p:spPr>
          <p:txBody>
            <a:bodyPr wrap="none" anchor="ctr"/>
            <a:lstStyle/>
            <a:p>
              <a:pPr defTabSz="449263">
                <a:lnSpc>
                  <a:spcPct val="93000"/>
                </a:lnSpc>
                <a:buClr>
                  <a:srgbClr val="000000"/>
                </a:buClr>
                <a:buSzPct val="100000"/>
                <a:buFont typeface="Arial" pitchFamily="34" charset="0"/>
                <a:buNone/>
              </a:pPr>
              <a:endParaRPr lang="ja-JP" altLang="en-US" sz="2000" b="1">
                <a:solidFill>
                  <a:srgbClr val="000000"/>
                </a:solidFill>
                <a:latin typeface="Times New Roman" pitchFamily="18" charset="0"/>
                <a:ea typeface="ＭＳ ゴシック" pitchFamily="49" charset="-128"/>
              </a:endParaRPr>
            </a:p>
          </p:txBody>
        </p:sp>
        <p:sp>
          <p:nvSpPr>
            <p:cNvPr id="46097" name="Line 12"/>
            <p:cNvSpPr>
              <a:spLocks noChangeShapeType="1"/>
            </p:cNvSpPr>
            <p:nvPr/>
          </p:nvSpPr>
          <p:spPr bwMode="auto">
            <a:xfrm>
              <a:off x="1145" y="3168"/>
              <a:ext cx="336" cy="0"/>
            </a:xfrm>
            <a:prstGeom prst="line">
              <a:avLst/>
            </a:prstGeom>
            <a:noFill/>
            <a:ln w="9525">
              <a:solidFill>
                <a:schemeClr val="tx1"/>
              </a:solidFill>
              <a:round/>
              <a:headEnd/>
              <a:tailEnd/>
            </a:ln>
          </p:spPr>
          <p:txBody>
            <a:bodyPr/>
            <a:lstStyle/>
            <a:p>
              <a:endParaRPr lang="ja-JP" altLang="en-US"/>
            </a:p>
          </p:txBody>
        </p:sp>
        <p:sp>
          <p:nvSpPr>
            <p:cNvPr id="46098" name="Line 13"/>
            <p:cNvSpPr>
              <a:spLocks noChangeShapeType="1"/>
            </p:cNvSpPr>
            <p:nvPr/>
          </p:nvSpPr>
          <p:spPr bwMode="auto">
            <a:xfrm>
              <a:off x="1145" y="3473"/>
              <a:ext cx="336" cy="0"/>
            </a:xfrm>
            <a:prstGeom prst="line">
              <a:avLst/>
            </a:prstGeom>
            <a:noFill/>
            <a:ln w="9525">
              <a:solidFill>
                <a:schemeClr val="tx1"/>
              </a:solidFill>
              <a:round/>
              <a:headEnd/>
              <a:tailEnd/>
            </a:ln>
          </p:spPr>
          <p:txBody>
            <a:bodyPr/>
            <a:lstStyle/>
            <a:p>
              <a:endParaRPr lang="ja-JP" altLang="en-US"/>
            </a:p>
          </p:txBody>
        </p:sp>
        <p:sp>
          <p:nvSpPr>
            <p:cNvPr id="46099" name="Line 14"/>
            <p:cNvSpPr>
              <a:spLocks noChangeShapeType="1"/>
            </p:cNvSpPr>
            <p:nvPr/>
          </p:nvSpPr>
          <p:spPr bwMode="auto">
            <a:xfrm>
              <a:off x="1416" y="3176"/>
              <a:ext cx="0" cy="304"/>
            </a:xfrm>
            <a:prstGeom prst="line">
              <a:avLst/>
            </a:prstGeom>
            <a:noFill/>
            <a:ln w="28575">
              <a:solidFill>
                <a:schemeClr val="tx1"/>
              </a:solidFill>
              <a:round/>
              <a:headEnd type="arrow" w="med" len="med"/>
              <a:tailEnd type="arrow" w="med" len="med"/>
            </a:ln>
          </p:spPr>
          <p:txBody>
            <a:bodyPr/>
            <a:lstStyle/>
            <a:p>
              <a:endParaRPr lang="ja-JP" altLang="en-US"/>
            </a:p>
          </p:txBody>
        </p:sp>
        <p:sp>
          <p:nvSpPr>
            <p:cNvPr id="46100" name="Text Box 15"/>
            <p:cNvSpPr txBox="1">
              <a:spLocks noChangeArrowheads="1"/>
            </p:cNvSpPr>
            <p:nvPr/>
          </p:nvSpPr>
          <p:spPr bwMode="auto">
            <a:xfrm rot="-5400000">
              <a:off x="1206" y="3239"/>
              <a:ext cx="228" cy="183"/>
            </a:xfrm>
            <a:prstGeom prst="rect">
              <a:avLst/>
            </a:prstGeom>
            <a:noFill/>
            <a:ln w="9525">
              <a:noFill/>
              <a:miter lim="800000"/>
              <a:headEnd/>
              <a:tailEnd/>
            </a:ln>
          </p:spPr>
          <p:txBody>
            <a:bodyPr wrap="none">
              <a:spAutoFit/>
            </a:bodyPr>
            <a:lstStyle/>
            <a:p>
              <a:pPr defTabSz="449263">
                <a:lnSpc>
                  <a:spcPct val="93000"/>
                </a:lnSpc>
                <a:buClr>
                  <a:srgbClr val="000000"/>
                </a:buClr>
                <a:buSzPct val="100000"/>
                <a:buFont typeface="Arial" pitchFamily="34" charset="0"/>
                <a:buNone/>
              </a:pPr>
              <a:r>
                <a:rPr lang="en-US" altLang="ja-JP" sz="1400" b="1">
                  <a:solidFill>
                    <a:srgbClr val="000000"/>
                  </a:solidFill>
                  <a:latin typeface="Times New Roman" pitchFamily="18" charset="0"/>
                  <a:ea typeface="ＭＳ ゴシック" pitchFamily="49" charset="-128"/>
                </a:rPr>
                <a:t>10</a:t>
              </a:r>
              <a:endParaRPr lang="ru-RU" altLang="ja-JP" sz="1400" b="1">
                <a:solidFill>
                  <a:srgbClr val="000000"/>
                </a:solidFill>
                <a:latin typeface="Times New Roman" pitchFamily="18" charset="0"/>
                <a:ea typeface="ＭＳ ゴシック" pitchFamily="49" charset="-128"/>
              </a:endParaRPr>
            </a:p>
          </p:txBody>
        </p:sp>
        <p:sp>
          <p:nvSpPr>
            <p:cNvPr id="46101" name="Line 16"/>
            <p:cNvSpPr>
              <a:spLocks noChangeShapeType="1"/>
            </p:cNvSpPr>
            <p:nvPr/>
          </p:nvSpPr>
          <p:spPr bwMode="auto">
            <a:xfrm>
              <a:off x="264" y="3465"/>
              <a:ext cx="0" cy="232"/>
            </a:xfrm>
            <a:prstGeom prst="line">
              <a:avLst/>
            </a:prstGeom>
            <a:noFill/>
            <a:ln w="9525">
              <a:solidFill>
                <a:schemeClr val="tx1"/>
              </a:solidFill>
              <a:round/>
              <a:headEnd/>
              <a:tailEnd/>
            </a:ln>
          </p:spPr>
          <p:txBody>
            <a:bodyPr/>
            <a:lstStyle/>
            <a:p>
              <a:endParaRPr lang="ja-JP" altLang="en-US"/>
            </a:p>
          </p:txBody>
        </p:sp>
        <p:sp>
          <p:nvSpPr>
            <p:cNvPr id="46102" name="Line 17"/>
            <p:cNvSpPr>
              <a:spLocks noChangeShapeType="1"/>
            </p:cNvSpPr>
            <p:nvPr/>
          </p:nvSpPr>
          <p:spPr bwMode="auto">
            <a:xfrm>
              <a:off x="1161" y="3465"/>
              <a:ext cx="0" cy="232"/>
            </a:xfrm>
            <a:prstGeom prst="line">
              <a:avLst/>
            </a:prstGeom>
            <a:noFill/>
            <a:ln w="9525">
              <a:solidFill>
                <a:schemeClr val="tx1"/>
              </a:solidFill>
              <a:round/>
              <a:headEnd/>
              <a:tailEnd/>
            </a:ln>
          </p:spPr>
          <p:txBody>
            <a:bodyPr/>
            <a:lstStyle/>
            <a:p>
              <a:endParaRPr lang="ja-JP" altLang="en-US"/>
            </a:p>
          </p:txBody>
        </p:sp>
        <p:sp>
          <p:nvSpPr>
            <p:cNvPr id="46103" name="Text Box 18"/>
            <p:cNvSpPr txBox="1">
              <a:spLocks noChangeArrowheads="1"/>
            </p:cNvSpPr>
            <p:nvPr/>
          </p:nvSpPr>
          <p:spPr bwMode="auto">
            <a:xfrm>
              <a:off x="575" y="3504"/>
              <a:ext cx="228" cy="183"/>
            </a:xfrm>
            <a:prstGeom prst="rect">
              <a:avLst/>
            </a:prstGeom>
            <a:noFill/>
            <a:ln w="9525">
              <a:noFill/>
              <a:miter lim="800000"/>
              <a:headEnd/>
              <a:tailEnd/>
            </a:ln>
          </p:spPr>
          <p:txBody>
            <a:bodyPr wrap="none">
              <a:spAutoFit/>
            </a:bodyPr>
            <a:lstStyle/>
            <a:p>
              <a:pPr defTabSz="449263">
                <a:lnSpc>
                  <a:spcPct val="93000"/>
                </a:lnSpc>
                <a:buClr>
                  <a:srgbClr val="000000"/>
                </a:buClr>
                <a:buSzPct val="100000"/>
                <a:buFont typeface="Arial" pitchFamily="34" charset="0"/>
                <a:buNone/>
              </a:pPr>
              <a:r>
                <a:rPr lang="en-US" altLang="ja-JP" sz="1400" b="1">
                  <a:solidFill>
                    <a:srgbClr val="000000"/>
                  </a:solidFill>
                  <a:latin typeface="Times New Roman" pitchFamily="18" charset="0"/>
                  <a:ea typeface="ＭＳ ゴシック" pitchFamily="49" charset="-128"/>
                </a:rPr>
                <a:t>40</a:t>
              </a:r>
              <a:endParaRPr lang="ru-RU" altLang="ja-JP" sz="1400" b="1">
                <a:solidFill>
                  <a:srgbClr val="000000"/>
                </a:solidFill>
                <a:latin typeface="Times New Roman" pitchFamily="18" charset="0"/>
                <a:ea typeface="ＭＳ ゴシック" pitchFamily="49" charset="-128"/>
              </a:endParaRPr>
            </a:p>
          </p:txBody>
        </p:sp>
        <p:sp>
          <p:nvSpPr>
            <p:cNvPr id="46104" name="Line 19"/>
            <p:cNvSpPr>
              <a:spLocks noChangeShapeType="1"/>
            </p:cNvSpPr>
            <p:nvPr/>
          </p:nvSpPr>
          <p:spPr bwMode="auto">
            <a:xfrm flipH="1">
              <a:off x="281" y="3665"/>
              <a:ext cx="872" cy="0"/>
            </a:xfrm>
            <a:prstGeom prst="line">
              <a:avLst/>
            </a:prstGeom>
            <a:noFill/>
            <a:ln w="28575">
              <a:solidFill>
                <a:schemeClr val="tx1"/>
              </a:solidFill>
              <a:round/>
              <a:headEnd type="arrow" w="med" len="med"/>
              <a:tailEnd type="arrow" w="med" len="med"/>
            </a:ln>
          </p:spPr>
          <p:txBody>
            <a:bodyPr/>
            <a:lstStyle/>
            <a:p>
              <a:endParaRPr lang="ja-JP" altLang="en-US"/>
            </a:p>
          </p:txBody>
        </p:sp>
        <p:sp>
          <p:nvSpPr>
            <p:cNvPr id="46105" name="Line 20"/>
            <p:cNvSpPr>
              <a:spLocks noChangeShapeType="1"/>
            </p:cNvSpPr>
            <p:nvPr/>
          </p:nvSpPr>
          <p:spPr bwMode="auto">
            <a:xfrm flipV="1">
              <a:off x="728" y="3056"/>
              <a:ext cx="280" cy="232"/>
            </a:xfrm>
            <a:prstGeom prst="line">
              <a:avLst/>
            </a:prstGeom>
            <a:noFill/>
            <a:ln w="28575">
              <a:solidFill>
                <a:schemeClr val="tx1"/>
              </a:solidFill>
              <a:round/>
              <a:headEnd type="arrow" w="med" len="med"/>
              <a:tailEnd/>
            </a:ln>
          </p:spPr>
          <p:txBody>
            <a:bodyPr/>
            <a:lstStyle/>
            <a:p>
              <a:endParaRPr lang="ja-JP" altLang="en-US"/>
            </a:p>
          </p:txBody>
        </p:sp>
        <p:sp>
          <p:nvSpPr>
            <p:cNvPr id="46106" name="Line 21"/>
            <p:cNvSpPr>
              <a:spLocks noChangeShapeType="1"/>
            </p:cNvSpPr>
            <p:nvPr/>
          </p:nvSpPr>
          <p:spPr bwMode="auto">
            <a:xfrm>
              <a:off x="1008" y="3056"/>
              <a:ext cx="152" cy="0"/>
            </a:xfrm>
            <a:prstGeom prst="line">
              <a:avLst/>
            </a:prstGeom>
            <a:noFill/>
            <a:ln w="28575">
              <a:solidFill>
                <a:schemeClr val="tx1"/>
              </a:solidFill>
              <a:round/>
              <a:headEnd/>
              <a:tailEnd/>
            </a:ln>
          </p:spPr>
          <p:txBody>
            <a:bodyPr/>
            <a:lstStyle/>
            <a:p>
              <a:endParaRPr lang="ja-JP" altLang="en-US"/>
            </a:p>
          </p:txBody>
        </p:sp>
        <p:sp>
          <p:nvSpPr>
            <p:cNvPr id="46107" name="Text Box 22"/>
            <p:cNvSpPr txBox="1">
              <a:spLocks noChangeArrowheads="1"/>
            </p:cNvSpPr>
            <p:nvPr/>
          </p:nvSpPr>
          <p:spPr bwMode="auto">
            <a:xfrm>
              <a:off x="976" y="2897"/>
              <a:ext cx="337" cy="183"/>
            </a:xfrm>
            <a:prstGeom prst="rect">
              <a:avLst/>
            </a:prstGeom>
            <a:noFill/>
            <a:ln w="9525">
              <a:noFill/>
              <a:miter lim="800000"/>
              <a:headEnd/>
              <a:tailEnd/>
            </a:ln>
          </p:spPr>
          <p:txBody>
            <a:bodyPr wrap="none">
              <a:spAutoFit/>
            </a:bodyPr>
            <a:lstStyle/>
            <a:p>
              <a:pPr defTabSz="449263">
                <a:lnSpc>
                  <a:spcPct val="93000"/>
                </a:lnSpc>
                <a:buClr>
                  <a:srgbClr val="000000"/>
                </a:buClr>
                <a:buSzPct val="100000"/>
                <a:buFont typeface="Arial" pitchFamily="34" charset="0"/>
                <a:buNone/>
              </a:pPr>
              <a:r>
                <a:rPr lang="en-US" altLang="ja-JP" sz="1400" b="1">
                  <a:solidFill>
                    <a:srgbClr val="000000"/>
                  </a:solidFill>
                  <a:latin typeface="Times New Roman" pitchFamily="18" charset="0"/>
                  <a:ea typeface="ＭＳ ゴシック" pitchFamily="49" charset="-128"/>
                </a:rPr>
                <a:t>D1.2</a:t>
              </a:r>
              <a:endParaRPr lang="ru-RU" altLang="ja-JP" sz="1400" b="1">
                <a:solidFill>
                  <a:srgbClr val="000000"/>
                </a:solidFill>
                <a:latin typeface="Times New Roman" pitchFamily="18" charset="0"/>
                <a:ea typeface="ＭＳ ゴシック" pitchFamily="49" charset="-128"/>
              </a:endParaRPr>
            </a:p>
          </p:txBody>
        </p:sp>
      </p:grpSp>
      <p:grpSp>
        <p:nvGrpSpPr>
          <p:cNvPr id="4" name="グループ化 50"/>
          <p:cNvGrpSpPr>
            <a:grpSpLocks/>
          </p:cNvGrpSpPr>
          <p:nvPr/>
        </p:nvGrpSpPr>
        <p:grpSpPr bwMode="auto">
          <a:xfrm>
            <a:off x="3500438" y="4192588"/>
            <a:ext cx="3357562" cy="2084387"/>
            <a:chOff x="1693204" y="3732283"/>
            <a:chExt cx="4572000" cy="2838450"/>
          </a:xfrm>
        </p:grpSpPr>
        <p:pic>
          <p:nvPicPr>
            <p:cNvPr id="46091" name="Picture 4" descr="_MG_1148"/>
            <p:cNvPicPr>
              <a:picLocks noChangeAspect="1" noChangeArrowheads="1"/>
            </p:cNvPicPr>
            <p:nvPr/>
          </p:nvPicPr>
          <p:blipFill>
            <a:blip r:embed="rId3"/>
            <a:srcRect/>
            <a:stretch>
              <a:fillRect/>
            </a:stretch>
          </p:blipFill>
          <p:spPr bwMode="auto">
            <a:xfrm>
              <a:off x="1693204" y="3732283"/>
              <a:ext cx="4572000" cy="2838450"/>
            </a:xfrm>
            <a:prstGeom prst="rect">
              <a:avLst/>
            </a:prstGeom>
            <a:noFill/>
            <a:ln w="9525">
              <a:noFill/>
              <a:miter lim="800000"/>
              <a:headEnd/>
              <a:tailEnd/>
            </a:ln>
          </p:spPr>
        </p:pic>
        <p:sp>
          <p:nvSpPr>
            <p:cNvPr id="46092" name="Text Box 7"/>
            <p:cNvSpPr txBox="1">
              <a:spLocks noChangeArrowheads="1"/>
            </p:cNvSpPr>
            <p:nvPr/>
          </p:nvSpPr>
          <p:spPr bwMode="auto">
            <a:xfrm>
              <a:off x="1693204" y="3732283"/>
              <a:ext cx="2155825" cy="1061112"/>
            </a:xfrm>
            <a:prstGeom prst="rect">
              <a:avLst/>
            </a:prstGeom>
            <a:solidFill>
              <a:schemeClr val="bg1"/>
            </a:solidFill>
            <a:ln w="9525">
              <a:noFill/>
              <a:miter lim="800000"/>
              <a:headEnd/>
              <a:tailEnd/>
            </a:ln>
          </p:spPr>
          <p:txBody>
            <a:bodyPr>
              <a:spAutoFit/>
            </a:bodyPr>
            <a:lstStyle/>
            <a:p>
              <a:pPr algn="ctr" defTabSz="449263">
                <a:lnSpc>
                  <a:spcPct val="93000"/>
                </a:lnSpc>
                <a:buClr>
                  <a:srgbClr val="000000"/>
                </a:buClr>
                <a:buSzPct val="100000"/>
                <a:buFont typeface="Arial" pitchFamily="34" charset="0"/>
                <a:buNone/>
              </a:pPr>
              <a:r>
                <a:rPr lang="en-US" altLang="ja-JP" sz="1600" b="1">
                  <a:solidFill>
                    <a:srgbClr val="000099"/>
                  </a:solidFill>
                  <a:latin typeface="Times New Roman" pitchFamily="18" charset="0"/>
                  <a:ea typeface="ＭＳ ゴシック" pitchFamily="49" charset="-128"/>
                </a:rPr>
                <a:t>Fermilab (USA)</a:t>
              </a:r>
            </a:p>
            <a:p>
              <a:pPr algn="ctr" defTabSz="449263">
                <a:lnSpc>
                  <a:spcPct val="93000"/>
                </a:lnSpc>
                <a:buClr>
                  <a:srgbClr val="000000"/>
                </a:buClr>
                <a:buSzPct val="100000"/>
                <a:buFont typeface="Arial" pitchFamily="34" charset="0"/>
                <a:buNone/>
              </a:pPr>
              <a:r>
                <a:rPr lang="en-US" altLang="ja-JP" sz="1600" b="1">
                  <a:solidFill>
                    <a:srgbClr val="000099"/>
                  </a:solidFill>
                  <a:latin typeface="Times New Roman" pitchFamily="18" charset="0"/>
                  <a:ea typeface="ＭＳ ゴシック" pitchFamily="49" charset="-128"/>
                </a:rPr>
                <a:t>(used in T2K near detector)</a:t>
              </a:r>
              <a:endParaRPr lang="ru-RU" altLang="ja-JP" sz="1600" b="1">
                <a:solidFill>
                  <a:srgbClr val="000099"/>
                </a:solidFill>
                <a:latin typeface="Times New Roman" pitchFamily="18" charset="0"/>
                <a:ea typeface="ＭＳ ゴシック" pitchFamily="49" charset="-128"/>
              </a:endParaRPr>
            </a:p>
          </p:txBody>
        </p:sp>
      </p:grpSp>
      <p:sp>
        <p:nvSpPr>
          <p:cNvPr id="46088" name="Text Box 3"/>
          <p:cNvSpPr txBox="1">
            <a:spLocks noChangeArrowheads="1"/>
          </p:cNvSpPr>
          <p:nvPr/>
        </p:nvSpPr>
        <p:spPr bwMode="auto">
          <a:xfrm>
            <a:off x="357188" y="3406775"/>
            <a:ext cx="2357437" cy="1200150"/>
          </a:xfrm>
          <a:prstGeom prst="rect">
            <a:avLst/>
          </a:prstGeom>
          <a:noFill/>
          <a:ln w="9525">
            <a:noFill/>
            <a:miter lim="800000"/>
            <a:headEnd/>
            <a:tailEnd/>
          </a:ln>
        </p:spPr>
        <p:txBody>
          <a:bodyPr>
            <a:spAutoFit/>
          </a:bodyPr>
          <a:lstStyle/>
          <a:p>
            <a:r>
              <a:rPr lang="en-US" altLang="ja-JP"/>
              <a:t>CPTA MRS APD</a:t>
            </a:r>
          </a:p>
          <a:p>
            <a:r>
              <a:rPr lang="en-US" altLang="ja-JP"/>
              <a:t>796 40um pixels, 1.28 mm inscribed circle</a:t>
            </a:r>
            <a:endParaRPr lang="ru-RU" altLang="ja-JP"/>
          </a:p>
        </p:txBody>
      </p:sp>
      <p:pic>
        <p:nvPicPr>
          <p:cNvPr id="46089" name="Picture 8" descr="Imgp0434_"/>
          <p:cNvPicPr>
            <a:picLocks noChangeAspect="1" noChangeArrowheads="1"/>
          </p:cNvPicPr>
          <p:nvPr/>
        </p:nvPicPr>
        <p:blipFill>
          <a:blip r:embed="rId4"/>
          <a:srcRect/>
          <a:stretch>
            <a:fillRect/>
          </a:stretch>
        </p:blipFill>
        <p:spPr bwMode="auto">
          <a:xfrm>
            <a:off x="357188" y="4264025"/>
            <a:ext cx="2994025" cy="19954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2"/>
          <p:cNvPicPr>
            <a:picLocks noChangeAspect="1" noChangeArrowheads="1"/>
          </p:cNvPicPr>
          <p:nvPr/>
        </p:nvPicPr>
        <p:blipFill>
          <a:blip r:embed="rId4" cstate="print"/>
          <a:srcRect/>
          <a:stretch>
            <a:fillRect/>
          </a:stretch>
        </p:blipFill>
        <p:spPr bwMode="auto">
          <a:xfrm>
            <a:off x="319088" y="2871788"/>
            <a:ext cx="3011487" cy="3986212"/>
          </a:xfrm>
          <a:prstGeom prst="rect">
            <a:avLst/>
          </a:prstGeom>
          <a:noFill/>
          <a:ln w="9525">
            <a:noFill/>
            <a:miter lim="800000"/>
            <a:headEnd/>
            <a:tailEnd/>
          </a:ln>
        </p:spPr>
      </p:pic>
      <p:graphicFrame>
        <p:nvGraphicFramePr>
          <p:cNvPr id="1026" name="Object 3"/>
          <p:cNvGraphicFramePr>
            <a:graphicFrameLocks noChangeAspect="1"/>
          </p:cNvGraphicFramePr>
          <p:nvPr>
            <p:ph idx="4294967295"/>
          </p:nvPr>
        </p:nvGraphicFramePr>
        <p:xfrm>
          <a:off x="4268788" y="542925"/>
          <a:ext cx="4621212" cy="3633788"/>
        </p:xfrm>
        <a:graphic>
          <a:graphicData uri="http://schemas.openxmlformats.org/presentationml/2006/ole">
            <p:oleObj spid="_x0000_s963586" name="Acrobat Document" r:id="rId5" imgW="7163800" imgH="5563377" progId="AcroExch.Document.7">
              <p:embed/>
            </p:oleObj>
          </a:graphicData>
        </a:graphic>
      </p:graphicFrame>
      <p:graphicFrame>
        <p:nvGraphicFramePr>
          <p:cNvPr id="1027" name="Object 4"/>
          <p:cNvGraphicFramePr>
            <a:graphicFrameLocks noChangeAspect="1"/>
          </p:cNvGraphicFramePr>
          <p:nvPr/>
        </p:nvGraphicFramePr>
        <p:xfrm>
          <a:off x="319088" y="542925"/>
          <a:ext cx="4151312" cy="3911600"/>
        </p:xfrm>
        <a:graphic>
          <a:graphicData uri="http://schemas.openxmlformats.org/presentationml/2006/ole">
            <p:oleObj spid="_x0000_s963587" name="Acrobat Document" r:id="rId6" imgW="7163800" imgH="5563377" progId="AcroExch.Document.7">
              <p:embed/>
            </p:oleObj>
          </a:graphicData>
        </a:graphic>
      </p:graphicFrame>
      <p:sp>
        <p:nvSpPr>
          <p:cNvPr id="1029" name="Rectangle 5"/>
          <p:cNvSpPr>
            <a:spLocks noChangeArrowheads="1"/>
          </p:cNvSpPr>
          <p:nvPr/>
        </p:nvSpPr>
        <p:spPr bwMode="auto">
          <a:xfrm>
            <a:off x="420688" y="0"/>
            <a:ext cx="7785100" cy="676275"/>
          </a:xfrm>
          <a:prstGeom prst="rect">
            <a:avLst/>
          </a:prstGeom>
          <a:noFill/>
          <a:ln w="9525">
            <a:noFill/>
            <a:miter lim="800000"/>
            <a:headEnd/>
            <a:tailEnd/>
          </a:ln>
        </p:spPr>
        <p:txBody>
          <a:bodyPr lIns="0" tIns="0" rIns="0" bIns="0" anchor="ctr"/>
          <a:lstStyle/>
          <a:p>
            <a:pPr algn="ctr" defTabSz="822325"/>
            <a:r>
              <a:rPr kumimoji="0" lang="en-US" altLang="ja-JP" sz="2200">
                <a:latin typeface="Gill Sans" charset="0"/>
                <a:sym typeface="Gill Sans" charset="0"/>
              </a:rPr>
              <a:t>— ITEP scintillator 1m×1m test module (96 readout ch.)</a:t>
            </a:r>
          </a:p>
        </p:txBody>
      </p:sp>
      <p:pic>
        <p:nvPicPr>
          <p:cNvPr id="1030" name="Picture 6"/>
          <p:cNvPicPr>
            <a:picLocks noChangeAspect="1" noChangeArrowheads="1"/>
          </p:cNvPicPr>
          <p:nvPr/>
        </p:nvPicPr>
        <p:blipFill>
          <a:blip r:embed="rId7" cstate="print"/>
          <a:srcRect/>
          <a:stretch>
            <a:fillRect/>
          </a:stretch>
        </p:blipFill>
        <p:spPr bwMode="auto">
          <a:xfrm>
            <a:off x="3965575" y="4948238"/>
            <a:ext cx="2986088" cy="1920875"/>
          </a:xfrm>
          <a:prstGeom prst="rect">
            <a:avLst/>
          </a:prstGeom>
          <a:noFill/>
          <a:ln w="9525">
            <a:noFill/>
            <a:miter lim="800000"/>
            <a:headEnd/>
            <a:tailEnd/>
          </a:ln>
        </p:spPr>
      </p:pic>
      <p:sp>
        <p:nvSpPr>
          <p:cNvPr id="1031" name="Rectangle 7"/>
          <p:cNvSpPr>
            <a:spLocks noChangeArrowheads="1"/>
          </p:cNvSpPr>
          <p:nvPr/>
        </p:nvSpPr>
        <p:spPr bwMode="auto">
          <a:xfrm>
            <a:off x="1838325" y="4846638"/>
            <a:ext cx="1062038" cy="962025"/>
          </a:xfrm>
          <a:prstGeom prst="rect">
            <a:avLst/>
          </a:prstGeom>
          <a:noFill/>
          <a:ln w="25400">
            <a:solidFill>
              <a:srgbClr val="FF4700"/>
            </a:solidFill>
            <a:miter lim="800000"/>
            <a:headEnd/>
            <a:tailEnd/>
          </a:ln>
        </p:spPr>
        <p:txBody>
          <a:bodyPr/>
          <a:lstStyle/>
          <a:p>
            <a:endParaRPr lang="ja-JP" altLang="en-US"/>
          </a:p>
        </p:txBody>
      </p:sp>
      <p:sp>
        <p:nvSpPr>
          <p:cNvPr id="1032" name="Line 8"/>
          <p:cNvSpPr>
            <a:spLocks noChangeShapeType="1"/>
          </p:cNvSpPr>
          <p:nvPr/>
        </p:nvSpPr>
        <p:spPr bwMode="auto">
          <a:xfrm flipH="1" flipV="1">
            <a:off x="2851150" y="5357813"/>
            <a:ext cx="1062038" cy="298450"/>
          </a:xfrm>
          <a:prstGeom prst="line">
            <a:avLst/>
          </a:prstGeom>
          <a:noFill/>
          <a:ln w="38100">
            <a:solidFill>
              <a:srgbClr val="FF4700"/>
            </a:solidFill>
            <a:round/>
            <a:headEnd type="stealth" w="med" len="med"/>
            <a:tailEnd/>
          </a:ln>
        </p:spPr>
        <p:txBody>
          <a:bodyPr/>
          <a:lstStyle/>
          <a:p>
            <a:endParaRPr lang="ja-JP" altLang="en-US"/>
          </a:p>
        </p:txBody>
      </p:sp>
      <p:sp>
        <p:nvSpPr>
          <p:cNvPr id="1033" name="Text Box 9"/>
          <p:cNvSpPr txBox="1">
            <a:spLocks/>
          </p:cNvSpPr>
          <p:nvPr/>
        </p:nvSpPr>
        <p:spPr bwMode="auto">
          <a:xfrm>
            <a:off x="4014788" y="4422775"/>
            <a:ext cx="4759325" cy="322263"/>
          </a:xfrm>
          <a:prstGeom prst="rect">
            <a:avLst/>
          </a:prstGeom>
          <a:noFill/>
          <a:ln w="25400">
            <a:noFill/>
            <a:miter lim="800000"/>
            <a:headEnd/>
            <a:tailEnd/>
          </a:ln>
        </p:spPr>
        <p:txBody>
          <a:bodyPr lIns="64291" tIns="32146" rIns="64291" bIns="32146">
            <a:spAutoFit/>
          </a:bodyPr>
          <a:lstStyle/>
          <a:p>
            <a:pPr algn="ctr" defTabSz="642938"/>
            <a:r>
              <a:rPr kumimoji="0" lang="en-US" altLang="ja-JP" sz="1700">
                <a:solidFill>
                  <a:srgbClr val="000000"/>
                </a:solidFill>
                <a:latin typeface="Gill Sans" charset="0"/>
                <a:sym typeface="Gill Sans" charset="0"/>
              </a:rPr>
              <a:t>These modules will be installed in Oho side</a:t>
            </a:r>
          </a:p>
        </p:txBody>
      </p:sp>
      <p:sp>
        <p:nvSpPr>
          <p:cNvPr id="1034" name="スライド番号プレースホルダ 9"/>
          <p:cNvSpPr>
            <a:spLocks noGrp="1"/>
          </p:cNvSpPr>
          <p:nvPr>
            <p:ph type="sldNum" sz="quarter" idx="12"/>
          </p:nvPr>
        </p:nvSpPr>
        <p:spPr>
          <a:noFill/>
        </p:spPr>
        <p:txBody>
          <a:bodyPr/>
          <a:lstStyle/>
          <a:p>
            <a:fld id="{761CB660-2CCF-4A91-984A-2E7547539CCB}" type="slidenum">
              <a:rPr lang="en-US" altLang="ja-JP" smtClean="0"/>
              <a:pPr/>
              <a:t>56</a:t>
            </a:fld>
            <a:endParaRPr lang="en-US" altLang="ja-JP" dirty="0" smtClean="0"/>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0" y="571500"/>
            <a:ext cx="3095625" cy="661975"/>
          </a:xfrm>
        </p:spPr>
        <p:style>
          <a:lnRef idx="2">
            <a:schemeClr val="accent2"/>
          </a:lnRef>
          <a:fillRef idx="1">
            <a:schemeClr val="lt1"/>
          </a:fillRef>
          <a:effectRef idx="0">
            <a:schemeClr val="accent2"/>
          </a:effectRef>
          <a:fontRef idx="minor">
            <a:schemeClr val="dk1"/>
          </a:fontRef>
        </p:style>
        <p:txBody>
          <a:bodyPr/>
          <a:lstStyle/>
          <a:p>
            <a:r>
              <a:rPr lang="sl-SI" sz="1600" dirty="0" smtClean="0"/>
              <a:t>Early November</a:t>
            </a:r>
            <a:r>
              <a:rPr lang="en-US" sz="1600" dirty="0" smtClean="0"/>
              <a:t> 2010</a:t>
            </a:r>
            <a:r>
              <a:rPr lang="sl-SI" sz="1600" dirty="0" smtClean="0"/>
              <a:t>: </a:t>
            </a:r>
            <a:r>
              <a:rPr lang="en-US" sz="1600" dirty="0" smtClean="0"/>
              <a:t>extracted </a:t>
            </a:r>
            <a:r>
              <a:rPr lang="sl-SI" sz="1600" dirty="0" smtClean="0"/>
              <a:t>the SVD2 – vertex detector</a:t>
            </a:r>
          </a:p>
        </p:txBody>
      </p:sp>
      <p:pic>
        <p:nvPicPr>
          <p:cNvPr id="62467" name="Content Placeholder 2"/>
          <p:cNvPicPr>
            <a:picLocks noGrp="1" noChangeAspect="1"/>
          </p:cNvPicPr>
          <p:nvPr>
            <p:ph idx="1"/>
          </p:nvPr>
        </p:nvPicPr>
        <p:blipFill>
          <a:blip r:embed="rId2" cstate="print"/>
          <a:srcRect l="10797" r="10345"/>
          <a:stretch>
            <a:fillRect/>
          </a:stretch>
        </p:blipFill>
        <p:spPr>
          <a:xfrm>
            <a:off x="0" y="1214422"/>
            <a:ext cx="4429156" cy="3735388"/>
          </a:xfrm>
        </p:spPr>
      </p:pic>
      <p:sp>
        <p:nvSpPr>
          <p:cNvPr id="6" name="Slide Number Placeholder 5"/>
          <p:cNvSpPr>
            <a:spLocks noGrp="1"/>
          </p:cNvSpPr>
          <p:nvPr>
            <p:ph type="sldNum" sz="quarter" idx="12"/>
          </p:nvPr>
        </p:nvSpPr>
        <p:spPr/>
        <p:txBody>
          <a:bodyPr/>
          <a:lstStyle/>
          <a:p>
            <a:pPr>
              <a:defRPr/>
            </a:pPr>
            <a:fld id="{BBC68DE6-A16F-473F-B7F9-0E72B4FE7B6E}" type="slidenum">
              <a:rPr lang="sl-SI" smtClean="0"/>
              <a:pPr>
                <a:defRPr/>
              </a:pPr>
              <a:t>57</a:t>
            </a:fld>
            <a:endParaRPr lang="sl-SI" dirty="0"/>
          </a:p>
        </p:txBody>
      </p:sp>
      <p:sp>
        <p:nvSpPr>
          <p:cNvPr id="8" name="タイトル 62"/>
          <p:cNvSpPr txBox="1">
            <a:spLocks/>
          </p:cNvSpPr>
          <p:nvPr/>
        </p:nvSpPr>
        <p:spPr bwMode="auto">
          <a:xfrm>
            <a:off x="285720" y="-19"/>
            <a:ext cx="8229600" cy="7858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2800" b="0" i="0" u="none" strike="noStrike" kern="0" cap="none" spc="0" normalizeH="0" baseline="0" noProof="0" dirty="0" smtClean="0">
                <a:ln>
                  <a:noFill/>
                </a:ln>
                <a:solidFill>
                  <a:schemeClr val="accent2"/>
                </a:solidFill>
                <a:effectLst/>
                <a:uLnTx/>
                <a:uFillTx/>
                <a:latin typeface="+mj-lt"/>
                <a:ea typeface="MS PGothic" pitchFamily="34" charset="-128"/>
                <a:cs typeface="+mj-cs"/>
              </a:rPr>
              <a:t>Deconstructing to start Belle II upgrade </a:t>
            </a:r>
            <a:endParaRPr kumimoji="1" lang="ja-JP" altLang="en-US" sz="2800" b="0" i="0" u="none" strike="noStrike" kern="0" cap="none" spc="0" normalizeH="0" baseline="0" noProof="0" smtClean="0">
              <a:ln>
                <a:noFill/>
              </a:ln>
              <a:solidFill>
                <a:schemeClr val="accent2"/>
              </a:solidFill>
              <a:effectLst/>
              <a:uLnTx/>
              <a:uFillTx/>
              <a:latin typeface="+mj-lt"/>
              <a:ea typeface="MS PGothic" pitchFamily="34" charset="-128"/>
              <a:cs typeface="+mj-cs"/>
            </a:endParaRPr>
          </a:p>
        </p:txBody>
      </p:sp>
      <p:pic>
        <p:nvPicPr>
          <p:cNvPr id="7" name="Picture 2" descr="T02-201102020930"/>
          <p:cNvPicPr>
            <a:picLocks noChangeAspect="1" noChangeArrowheads="1"/>
          </p:cNvPicPr>
          <p:nvPr/>
        </p:nvPicPr>
        <p:blipFill>
          <a:blip r:embed="rId3" cstate="print">
            <a:extLst>
              <a:ext uri="{28A0092B-C50C-407E-A947-70E740481C1C}">
                <a14:useLocalDpi xmlns="" xmlns:a14="http://schemas.microsoft.com/office/drawing/2010/main" val="0"/>
              </a:ext>
            </a:extLst>
          </a:blip>
          <a:srcRect r="25113" b="21393"/>
          <a:stretch>
            <a:fillRect/>
          </a:stretch>
        </p:blipFill>
        <p:spPr bwMode="auto">
          <a:xfrm>
            <a:off x="4457400" y="1002722"/>
            <a:ext cx="4686600" cy="39290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テキスト ボックス 4"/>
          <p:cNvSpPr txBox="1"/>
          <p:nvPr/>
        </p:nvSpPr>
        <p:spPr>
          <a:xfrm>
            <a:off x="214282" y="5384085"/>
            <a:ext cx="8497519" cy="1200329"/>
          </a:xfrm>
          <a:prstGeom prst="rect">
            <a:avLst/>
          </a:prstGeom>
          <a:noFill/>
        </p:spPr>
        <p:txBody>
          <a:bodyPr wrap="none" rtlCol="0">
            <a:spAutoFit/>
          </a:bodyPr>
          <a:lstStyle/>
          <a:p>
            <a:r>
              <a:rPr lang="en-US" altLang="ja-JP" dirty="0" smtClean="0">
                <a:latin typeface="Arial" pitchFamily="34" charset="0"/>
              </a:rPr>
              <a:t>Belle Detector Roll-out: Dec. 9, 2010</a:t>
            </a:r>
          </a:p>
          <a:p>
            <a:r>
              <a:rPr lang="en-US" altLang="ja-JP" dirty="0" smtClean="0">
                <a:latin typeface="Arial" pitchFamily="34" charset="0"/>
              </a:rPr>
              <a:t>End-caps, CDC, B-ACC, TOF extraction: by end of Jan. 2011</a:t>
            </a:r>
          </a:p>
          <a:p>
            <a:r>
              <a:rPr kumimoji="1" lang="en-US" altLang="ja-JP" dirty="0" smtClean="0">
                <a:solidFill>
                  <a:srgbClr val="FF0000"/>
                </a:solidFill>
                <a:latin typeface="Arial" pitchFamily="34" charset="0"/>
              </a:rPr>
              <a:t>Ready for new construction to start…</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9" name="Rectangle 1026"/>
          <p:cNvSpPr>
            <a:spLocks noGrp="1" noChangeArrowheads="1"/>
          </p:cNvSpPr>
          <p:nvPr>
            <p:ph type="title"/>
          </p:nvPr>
        </p:nvSpPr>
        <p:spPr>
          <a:xfrm>
            <a:off x="119063" y="0"/>
            <a:ext cx="8796337" cy="762000"/>
          </a:xfrm>
        </p:spPr>
        <p:txBody>
          <a:bodyPr>
            <a:normAutofit fontScale="90000"/>
          </a:bodyPr>
          <a:lstStyle/>
          <a:p>
            <a:pPr eaLnBrk="1" hangingPunct="1"/>
            <a:r>
              <a:rPr lang="en-US" sz="4800" dirty="0" smtClean="0"/>
              <a:t>The Earthquake</a:t>
            </a:r>
          </a:p>
        </p:txBody>
      </p:sp>
      <p:sp>
        <p:nvSpPr>
          <p:cNvPr id="24578" name="Slide Number Placeholder 5"/>
          <p:cNvSpPr>
            <a:spLocks noGrp="1"/>
          </p:cNvSpPr>
          <p:nvPr>
            <p:ph type="sldNum" sz="quarter" idx="12"/>
          </p:nvPr>
        </p:nvSpPr>
        <p:spPr>
          <a:xfrm>
            <a:off x="8501090" y="6429396"/>
            <a:ext cx="631792" cy="360362"/>
          </a:xfrm>
          <a:prstGeom prst="rect">
            <a:avLst/>
          </a:prstGeom>
          <a:noFill/>
        </p:spPr>
        <p:txBody>
          <a:bodyPr/>
          <a:lstStyle/>
          <a:p>
            <a:pPr algn="r"/>
            <a:fld id="{3A52D990-DE1D-4288-A6FC-7BEC36025EF9}" type="slidenum">
              <a:rPr lang="en-US" smtClean="0"/>
              <a:pPr algn="r"/>
              <a:t>58</a:t>
            </a:fld>
            <a:endParaRPr lang="en-US" dirty="0" smtClean="0"/>
          </a:p>
        </p:txBody>
      </p:sp>
      <p:pic>
        <p:nvPicPr>
          <p:cNvPr id="74754" name="Picture 2"/>
          <p:cNvPicPr>
            <a:picLocks noChangeAspect="1" noChangeArrowheads="1"/>
          </p:cNvPicPr>
          <p:nvPr/>
        </p:nvPicPr>
        <p:blipFill>
          <a:blip r:embed="rId3" cstate="print"/>
          <a:srcRect/>
          <a:stretch>
            <a:fillRect/>
          </a:stretch>
        </p:blipFill>
        <p:spPr bwMode="auto">
          <a:xfrm>
            <a:off x="3143240" y="890580"/>
            <a:ext cx="6000760" cy="4500570"/>
          </a:xfrm>
          <a:prstGeom prst="rect">
            <a:avLst/>
          </a:prstGeom>
          <a:noFill/>
          <a:ln w="25400" cap="flat" cmpd="sng">
            <a:noFill/>
            <a:prstDash val="solid"/>
            <a:miter lim="800000"/>
            <a:headEnd type="none" w="sm" len="sm"/>
            <a:tailEnd type="none" w="sm" len="sm"/>
          </a:ln>
          <a:effectLst>
            <a:prstShdw prst="shdw17" dist="17961" dir="2700000">
              <a:schemeClr val="accent1">
                <a:gamma/>
                <a:shade val="60000"/>
                <a:invGamma/>
              </a:schemeClr>
            </a:prstShdw>
          </a:effectLst>
        </p:spPr>
      </p:pic>
      <p:pic>
        <p:nvPicPr>
          <p:cNvPr id="74755" name="Picture 3"/>
          <p:cNvPicPr>
            <a:picLocks noChangeAspect="1" noChangeArrowheads="1"/>
          </p:cNvPicPr>
          <p:nvPr/>
        </p:nvPicPr>
        <p:blipFill>
          <a:blip r:embed="rId4" cstate="print"/>
          <a:srcRect/>
          <a:stretch>
            <a:fillRect/>
          </a:stretch>
        </p:blipFill>
        <p:spPr bwMode="auto">
          <a:xfrm>
            <a:off x="1" y="894537"/>
            <a:ext cx="4357686" cy="3267888"/>
          </a:xfrm>
          <a:prstGeom prst="rect">
            <a:avLst/>
          </a:prstGeom>
          <a:noFill/>
          <a:ln w="25400" cap="flat" cmpd="sng">
            <a:noFill/>
            <a:prstDash val="solid"/>
            <a:miter lim="800000"/>
            <a:headEnd type="none" w="sm" len="sm"/>
            <a:tailEnd type="none" w="sm" len="sm"/>
          </a:ln>
          <a:effectLst>
            <a:prstShdw prst="shdw17" dist="17961" dir="2700000">
              <a:schemeClr val="accent1">
                <a:gamma/>
                <a:shade val="60000"/>
                <a:invGamma/>
              </a:schemeClr>
            </a:prstShdw>
          </a:effectLst>
        </p:spPr>
      </p:pic>
      <p:sp>
        <p:nvSpPr>
          <p:cNvPr id="24582" name="Text Box 4"/>
          <p:cNvSpPr txBox="1">
            <a:spLocks noChangeArrowheads="1"/>
          </p:cNvSpPr>
          <p:nvPr/>
        </p:nvSpPr>
        <p:spPr bwMode="auto">
          <a:xfrm>
            <a:off x="733425" y="4119572"/>
            <a:ext cx="1946275" cy="738188"/>
          </a:xfrm>
          <a:prstGeom prst="rect">
            <a:avLst/>
          </a:prstGeom>
          <a:noFill/>
          <a:ln w="9525">
            <a:noFill/>
            <a:miter lim="800000"/>
            <a:headEnd/>
            <a:tailEnd/>
          </a:ln>
        </p:spPr>
        <p:txBody>
          <a:bodyPr>
            <a:spAutoFit/>
          </a:bodyPr>
          <a:lstStyle/>
          <a:p>
            <a:r>
              <a:rPr lang="en-US" sz="2400" dirty="0">
                <a:solidFill>
                  <a:srgbClr val="FF0000"/>
                </a:solidFill>
                <a:latin typeface="Arial" pitchFamily="34" charset="0"/>
                <a:cs typeface="Arial" pitchFamily="34" charset="0"/>
              </a:rPr>
              <a:t>M22 bolts!!</a:t>
            </a:r>
          </a:p>
          <a:p>
            <a:endParaRPr lang="en-US" sz="1800" dirty="0">
              <a:solidFill>
                <a:schemeClr val="accent2"/>
              </a:solidFill>
            </a:endParaRPr>
          </a:p>
        </p:txBody>
      </p:sp>
      <p:cxnSp>
        <p:nvCxnSpPr>
          <p:cNvPr id="7" name="Straight Arrow Connector 6"/>
          <p:cNvCxnSpPr>
            <a:stCxn id="24582" idx="0"/>
          </p:cNvCxnSpPr>
          <p:nvPr/>
        </p:nvCxnSpPr>
        <p:spPr bwMode="auto">
          <a:xfrm rot="5400000" flipH="1" flipV="1">
            <a:off x="1139031" y="3286929"/>
            <a:ext cx="1400175" cy="265112"/>
          </a:xfrm>
          <a:prstGeom prst="straightConnector1">
            <a:avLst/>
          </a:prstGeom>
          <a:ln>
            <a:solidFill>
              <a:srgbClr val="FF0000"/>
            </a:solidFill>
            <a:headEnd type="none" w="sm" len="sm"/>
            <a:tailEnd type="arrow"/>
          </a:ln>
        </p:spPr>
        <p:style>
          <a:lnRef idx="2">
            <a:schemeClr val="dk1"/>
          </a:lnRef>
          <a:fillRef idx="0">
            <a:schemeClr val="dk1"/>
          </a:fillRef>
          <a:effectRef idx="1">
            <a:schemeClr val="dk1"/>
          </a:effectRef>
          <a:fontRef idx="minor">
            <a:schemeClr val="tx1"/>
          </a:fontRef>
        </p:style>
      </p:cxnSp>
      <p:sp>
        <p:nvSpPr>
          <p:cNvPr id="10" name="TextBox 9"/>
          <p:cNvSpPr txBox="1"/>
          <p:nvPr/>
        </p:nvSpPr>
        <p:spPr>
          <a:xfrm>
            <a:off x="142844" y="4542610"/>
            <a:ext cx="8501091" cy="230832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defRPr/>
            </a:pPr>
            <a:r>
              <a:rPr lang="en-US" sz="1800" dirty="0"/>
              <a:t>As </a:t>
            </a:r>
            <a:r>
              <a:rPr lang="en-US" sz="1800" dirty="0" smtClean="0"/>
              <a:t>is </a:t>
            </a:r>
            <a:r>
              <a:rPr lang="en-US" sz="1800" dirty="0"/>
              <a:t>well known, Japan suffered a terrible earthquake and tsunami on　March 11,　which has caused tremendous damage, especially in the Tohoku area. Fortunately,　all KEK personnel and users </a:t>
            </a:r>
            <a:r>
              <a:rPr lang="en-US" sz="1800" dirty="0" smtClean="0"/>
              <a:t>were safe. </a:t>
            </a:r>
            <a:r>
              <a:rPr lang="en-US" sz="1800" dirty="0"/>
              <a:t>The injection </a:t>
            </a:r>
            <a:r>
              <a:rPr lang="en-US" sz="1800" dirty="0" err="1"/>
              <a:t>linac</a:t>
            </a:r>
            <a:r>
              <a:rPr lang="en-US" sz="1800" dirty="0"/>
              <a:t> did suffer significant but manageable damage, and repairs are underway. The damage to the KEKB main rings appears to be less serious, though non-negligible. No serious damage has been reported so far at Belle. Further investigation is necessary. We would like to convey our deep appreciation to everyone for your generous expressions of concern and encouragement. </a:t>
            </a:r>
          </a:p>
        </p:txBody>
      </p:sp>
    </p:spTree>
  </p:cSld>
  <p:clrMapOvr>
    <a:masterClrMapping/>
  </p:clrMapOvr>
  <p:transition spd="med"/>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755650" y="152400"/>
            <a:ext cx="7854950" cy="762000"/>
          </a:xfrm>
        </p:spPr>
        <p:txBody>
          <a:bodyPr/>
          <a:lstStyle/>
          <a:p>
            <a:r>
              <a:rPr lang="sl-SI" dirty="0" smtClean="0"/>
              <a:t>KEKB/Belle status</a:t>
            </a:r>
          </a:p>
        </p:txBody>
      </p:sp>
      <p:sp>
        <p:nvSpPr>
          <p:cNvPr id="3" name="Content Placeholder 2"/>
          <p:cNvSpPr>
            <a:spLocks noGrp="1"/>
          </p:cNvSpPr>
          <p:nvPr>
            <p:ph idx="1"/>
          </p:nvPr>
        </p:nvSpPr>
        <p:spPr>
          <a:xfrm>
            <a:off x="179388" y="981075"/>
            <a:ext cx="8893175" cy="5732463"/>
          </a:xfrm>
          <a:solidFill>
            <a:schemeClr val="bg1"/>
          </a:solidFill>
        </p:spPr>
        <p:txBody>
          <a:bodyPr/>
          <a:lstStyle/>
          <a:p>
            <a:pPr marL="0" indent="0">
              <a:buFontTx/>
              <a:buNone/>
              <a:defRPr/>
            </a:pPr>
            <a:r>
              <a:rPr lang="sl-SI" sz="2000" dirty="0" smtClean="0">
                <a:solidFill>
                  <a:srgbClr val="FF0000"/>
                </a:solidFill>
              </a:rPr>
              <a:t>Fortunately enough:</a:t>
            </a:r>
          </a:p>
          <a:p>
            <a:pPr>
              <a:defRPr/>
            </a:pPr>
            <a:r>
              <a:rPr lang="sl-SI" sz="2000" dirty="0" smtClean="0"/>
              <a:t>KEKB stopped operation in July 2010, and the low energy ring was to a large extent disassembled</a:t>
            </a:r>
          </a:p>
          <a:p>
            <a:pPr>
              <a:defRPr/>
            </a:pPr>
            <a:r>
              <a:rPr lang="sl-SI" sz="2000" dirty="0" smtClean="0"/>
              <a:t>Belle was rolled out</a:t>
            </a:r>
            <a:r>
              <a:rPr lang="en-US" sz="2000" dirty="0" smtClean="0"/>
              <a:t> its </a:t>
            </a:r>
            <a:r>
              <a:rPr lang="sl-SI" sz="2000" dirty="0" smtClean="0"/>
              <a:t>park</a:t>
            </a:r>
            <a:r>
              <a:rPr lang="en-US" sz="2000" dirty="0" err="1" smtClean="0"/>
              <a:t>ed</a:t>
            </a:r>
            <a:r>
              <a:rPr lang="sl-SI" sz="2000" dirty="0" smtClean="0"/>
              <a:t> position </a:t>
            </a:r>
          </a:p>
          <a:p>
            <a:pPr marL="0" indent="0">
              <a:buFontTx/>
              <a:buNone/>
              <a:defRPr/>
            </a:pPr>
            <a:endParaRPr lang="sl-SI" sz="2000" dirty="0" smtClean="0"/>
          </a:p>
          <a:p>
            <a:pPr marL="0" indent="0">
              <a:buFontTx/>
              <a:buNone/>
              <a:defRPr/>
            </a:pPr>
            <a:r>
              <a:rPr lang="sl-SI" sz="2000" dirty="0" smtClean="0"/>
              <a:t>The 1400 tons of Belle moved by ~6cm </a:t>
            </a:r>
          </a:p>
          <a:p>
            <a:pPr marL="0" indent="0">
              <a:buFontTx/>
              <a:buNone/>
              <a:defRPr/>
            </a:pPr>
            <a:r>
              <a:rPr lang="sl-SI" sz="2000" dirty="0" smtClean="0"/>
              <a:t>(most probably by 20cm in one direction, </a:t>
            </a:r>
          </a:p>
          <a:p>
            <a:pPr marL="0" indent="0">
              <a:buFontTx/>
              <a:buNone/>
              <a:defRPr/>
            </a:pPr>
            <a:r>
              <a:rPr lang="sl-SI" sz="2000" dirty="0" smtClean="0"/>
              <a:t>and 14cm back)...</a:t>
            </a:r>
          </a:p>
          <a:p>
            <a:pPr marL="0" indent="0">
              <a:buFontTx/>
              <a:buNone/>
              <a:defRPr/>
            </a:pPr>
            <a:r>
              <a:rPr lang="sl-SI" sz="2000" dirty="0" smtClean="0"/>
              <a:t> </a:t>
            </a:r>
          </a:p>
          <a:p>
            <a:pPr marL="0" indent="0">
              <a:buFontTx/>
              <a:buNone/>
              <a:defRPr/>
            </a:pPr>
            <a:r>
              <a:rPr lang="sl-SI" sz="2000" dirty="0" smtClean="0"/>
              <a:t>We </a:t>
            </a:r>
            <a:r>
              <a:rPr lang="sl-SI" sz="2000" dirty="0"/>
              <a:t>a</a:t>
            </a:r>
            <a:r>
              <a:rPr lang="sl-SI" sz="2000" dirty="0" smtClean="0"/>
              <a:t>re checking the functionality of the Belle spectrometer (in particular the CsI calorimeter), so far </a:t>
            </a:r>
            <a:r>
              <a:rPr lang="en-US" sz="2000" dirty="0" smtClean="0"/>
              <a:t>checks out OK </a:t>
            </a:r>
            <a:r>
              <a:rPr lang="sl-SI" sz="2000" dirty="0" smtClean="0"/>
              <a:t>in LED and cosmic ray tests</a:t>
            </a:r>
          </a:p>
          <a:p>
            <a:pPr marL="0" indent="0">
              <a:buFontTx/>
              <a:buNone/>
              <a:defRPr/>
            </a:pPr>
            <a:endParaRPr lang="sl-SI" sz="2000" dirty="0"/>
          </a:p>
          <a:p>
            <a:pPr marL="0" indent="0">
              <a:buFontTx/>
              <a:buNone/>
              <a:defRPr/>
            </a:pPr>
            <a:r>
              <a:rPr lang="sl-SI" sz="2000" dirty="0" smtClean="0"/>
              <a:t>The lab (Tsukuba campus) has to a large extent recovered from the earthquake, back to normal operation – </a:t>
            </a:r>
            <a:r>
              <a:rPr lang="en-US" sz="2000" dirty="0" smtClean="0"/>
              <a:t>very little impact on the upgrade schedule</a:t>
            </a:r>
            <a:endParaRPr lang="sl-SI" sz="2000" dirty="0" smtClean="0"/>
          </a:p>
          <a:p>
            <a:pPr marL="0" indent="0">
              <a:buFontTx/>
              <a:buNone/>
              <a:defRPr/>
            </a:pPr>
            <a:endParaRPr lang="sl-SI" sz="2000" dirty="0"/>
          </a:p>
          <a:p>
            <a:pPr marL="0" indent="0">
              <a:buFontTx/>
              <a:buNone/>
              <a:defRPr/>
            </a:pPr>
            <a:endParaRPr lang="sl-SI" sz="2000" dirty="0"/>
          </a:p>
        </p:txBody>
      </p:sp>
      <p:sp>
        <p:nvSpPr>
          <p:cNvPr id="5" name="Slide Number Placeholder 4"/>
          <p:cNvSpPr>
            <a:spLocks noGrp="1"/>
          </p:cNvSpPr>
          <p:nvPr>
            <p:ph type="sldNum" sz="quarter" idx="12"/>
          </p:nvPr>
        </p:nvSpPr>
        <p:spPr/>
        <p:txBody>
          <a:bodyPr/>
          <a:lstStyle/>
          <a:p>
            <a:pPr>
              <a:defRPr/>
            </a:pPr>
            <a:fld id="{BBC68DE6-A16F-473F-B7F9-0E72B4FE7B6E}" type="slidenum">
              <a:rPr lang="sl-SI" smtClean="0"/>
              <a:pPr>
                <a:defRPr/>
              </a:pPr>
              <a:t>59</a:t>
            </a:fld>
            <a:endParaRPr lang="sl-SI" dirty="0"/>
          </a:p>
        </p:txBody>
      </p:sp>
      <p:pic>
        <p:nvPicPr>
          <p:cNvPr id="64516" name="Picture 4"/>
          <p:cNvPicPr>
            <a:picLocks noChangeAspect="1" noChangeArrowheads="1"/>
          </p:cNvPicPr>
          <p:nvPr/>
        </p:nvPicPr>
        <p:blipFill>
          <a:blip r:embed="rId2" cstate="print"/>
          <a:srcRect/>
          <a:stretch>
            <a:fillRect/>
          </a:stretch>
        </p:blipFill>
        <p:spPr bwMode="auto">
          <a:xfrm>
            <a:off x="5435600" y="2493968"/>
            <a:ext cx="2820988" cy="17208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sz="3200" dirty="0" smtClean="0"/>
              <a:t>Time dependent </a:t>
            </a:r>
            <a:r>
              <a:rPr lang="en-US" sz="3200" i="1" dirty="0" smtClean="0"/>
              <a:t>CP</a:t>
            </a:r>
            <a:r>
              <a:rPr lang="en-US" sz="3200" dirty="0" smtClean="0"/>
              <a:t> violation in </a:t>
            </a:r>
            <a:r>
              <a:rPr lang="en-US" sz="3200" i="1" dirty="0" smtClean="0"/>
              <a:t>B</a:t>
            </a:r>
            <a:r>
              <a:rPr lang="en-US" sz="3200" dirty="0" smtClean="0"/>
              <a:t> meson system</a:t>
            </a:r>
            <a:endParaRPr lang="en-US" sz="3200" dirty="0"/>
          </a:p>
        </p:txBody>
      </p:sp>
      <p:sp>
        <p:nvSpPr>
          <p:cNvPr id="3" name="スライド番号プレースホルダ 2"/>
          <p:cNvSpPr>
            <a:spLocks noGrp="1"/>
          </p:cNvSpPr>
          <p:nvPr>
            <p:ph type="sldNum" sz="quarter" idx="12"/>
          </p:nvPr>
        </p:nvSpPr>
        <p:spPr/>
        <p:txBody>
          <a:bodyPr/>
          <a:lstStyle/>
          <a:p>
            <a:pPr>
              <a:defRPr/>
            </a:pPr>
            <a:fld id="{6E5025C3-A034-4E2C-A26D-E808DB262339}" type="slidenum">
              <a:rPr lang="ja-JP" altLang="en-US" smtClean="0"/>
              <a:pPr>
                <a:defRPr/>
              </a:pPr>
              <a:t>6</a:t>
            </a:fld>
            <a:endParaRPr lang="ja-JP" altLang="en-US"/>
          </a:p>
        </p:txBody>
      </p:sp>
      <p:sp>
        <p:nvSpPr>
          <p:cNvPr id="4" name="Rectangle 11"/>
          <p:cNvSpPr>
            <a:spLocks noChangeArrowheads="1"/>
          </p:cNvSpPr>
          <p:nvPr/>
        </p:nvSpPr>
        <p:spPr bwMode="auto">
          <a:xfrm>
            <a:off x="4284663" y="1270000"/>
            <a:ext cx="4535487" cy="1295400"/>
          </a:xfrm>
          <a:prstGeom prst="rect">
            <a:avLst/>
          </a:prstGeom>
          <a:solidFill>
            <a:schemeClr val="bg1"/>
          </a:solidFill>
          <a:ln w="9525">
            <a:noFill/>
            <a:miter lim="800000"/>
            <a:headEnd/>
            <a:tailEnd/>
          </a:ln>
          <a:effectLst/>
        </p:spPr>
        <p:txBody>
          <a:bodyPr wrap="none" anchor="ctr"/>
          <a:lstStyle/>
          <a:p>
            <a:endParaRPr lang="en-US"/>
          </a:p>
        </p:txBody>
      </p:sp>
      <p:sp>
        <p:nvSpPr>
          <p:cNvPr id="5" name="Rectangle 10"/>
          <p:cNvSpPr>
            <a:spLocks noChangeArrowheads="1"/>
          </p:cNvSpPr>
          <p:nvPr/>
        </p:nvSpPr>
        <p:spPr bwMode="auto">
          <a:xfrm>
            <a:off x="395288" y="1196975"/>
            <a:ext cx="3313112" cy="1512888"/>
          </a:xfrm>
          <a:prstGeom prst="rect">
            <a:avLst/>
          </a:prstGeom>
          <a:solidFill>
            <a:schemeClr val="bg1"/>
          </a:solidFill>
          <a:ln w="9525">
            <a:noFill/>
            <a:miter lim="800000"/>
            <a:headEnd/>
            <a:tailEnd/>
          </a:ln>
          <a:effectLst/>
        </p:spPr>
        <p:txBody>
          <a:bodyPr wrap="none" anchor="ctr"/>
          <a:lstStyle/>
          <a:p>
            <a:endParaRPr lang="en-US"/>
          </a:p>
        </p:txBody>
      </p:sp>
      <p:sp>
        <p:nvSpPr>
          <p:cNvPr id="6" name="Text Box 5"/>
          <p:cNvSpPr txBox="1">
            <a:spLocks noChangeArrowheads="1"/>
          </p:cNvSpPr>
          <p:nvPr/>
        </p:nvSpPr>
        <p:spPr bwMode="auto">
          <a:xfrm>
            <a:off x="3057525" y="6165850"/>
            <a:ext cx="6086475" cy="366713"/>
          </a:xfrm>
          <a:prstGeom prst="rect">
            <a:avLst/>
          </a:prstGeom>
          <a:noFill/>
          <a:ln w="9525">
            <a:noFill/>
            <a:miter lim="800000"/>
            <a:headEnd/>
            <a:tailEnd/>
          </a:ln>
          <a:effectLst/>
        </p:spPr>
        <p:txBody>
          <a:bodyPr>
            <a:spAutoFit/>
          </a:bodyPr>
          <a:lstStyle/>
          <a:p>
            <a:pPr>
              <a:spcBef>
                <a:spcPct val="50000"/>
              </a:spcBef>
            </a:pPr>
            <a:r>
              <a:rPr lang="en-US" altLang="ja-JP" sz="1800" dirty="0">
                <a:latin typeface="Arial" pitchFamily="34" charset="0"/>
                <a:cs typeface="Arial" pitchFamily="34" charset="0"/>
              </a:rPr>
              <a:t>Note: </a:t>
            </a:r>
            <a:r>
              <a:rPr lang="en-US" altLang="ja-JP" sz="1800" i="1" dirty="0" err="1">
                <a:latin typeface="Arial" pitchFamily="34" charset="0"/>
                <a:cs typeface="Arial" pitchFamily="34" charset="0"/>
              </a:rPr>
              <a:t>A</a:t>
            </a:r>
            <a:r>
              <a:rPr lang="en-US" altLang="ja-JP" sz="1800" i="1" baseline="-25000" dirty="0" err="1">
                <a:latin typeface="Arial" pitchFamily="34" charset="0"/>
                <a:cs typeface="Arial" pitchFamily="34" charset="0"/>
              </a:rPr>
              <a:t>f</a:t>
            </a:r>
            <a:r>
              <a:rPr lang="en-US" altLang="ja-JP" sz="1800" i="1" baseline="-25000" dirty="0">
                <a:latin typeface="Arial" pitchFamily="34" charset="0"/>
                <a:cs typeface="Arial" pitchFamily="34" charset="0"/>
              </a:rPr>
              <a:t> </a:t>
            </a:r>
            <a:r>
              <a:rPr lang="en-US" altLang="ja-JP" sz="1800" dirty="0">
                <a:latin typeface="Arial" pitchFamily="34" charset="0"/>
                <a:cs typeface="Arial" pitchFamily="34" charset="0"/>
              </a:rPr>
              <a:t>= 0  </a:t>
            </a:r>
            <a:r>
              <a:rPr lang="en-US" altLang="ja-JP" sz="1800" dirty="0">
                <a:latin typeface="Wingdings 3" pitchFamily="18" charset="2"/>
                <a:cs typeface="Arial" pitchFamily="34" charset="0"/>
              </a:rPr>
              <a:t>a</a:t>
            </a:r>
            <a:r>
              <a:rPr lang="en-US" altLang="ja-JP" sz="1800" dirty="0">
                <a:latin typeface="Arial" pitchFamily="34" charset="0"/>
                <a:cs typeface="Arial" pitchFamily="34" charset="0"/>
              </a:rPr>
              <a:t>  </a:t>
            </a:r>
            <a:r>
              <a:rPr lang="en-US" altLang="ja-JP" sz="1800" dirty="0">
                <a:latin typeface="Symbol" pitchFamily="18" charset="2"/>
                <a:cs typeface="Arial" pitchFamily="34" charset="0"/>
              </a:rPr>
              <a:t>G</a:t>
            </a:r>
            <a:r>
              <a:rPr lang="en-US" altLang="ja-JP" sz="1800" dirty="0">
                <a:latin typeface="Arial" pitchFamily="34" charset="0"/>
                <a:cs typeface="Arial" pitchFamily="34" charset="0"/>
              </a:rPr>
              <a:t>(</a:t>
            </a:r>
            <a:r>
              <a:rPr lang="en-US" altLang="ja-JP" sz="1800" i="1" dirty="0" err="1">
                <a:latin typeface="Arial" pitchFamily="34" charset="0"/>
                <a:cs typeface="Arial" pitchFamily="34" charset="0"/>
              </a:rPr>
              <a:t>B</a:t>
            </a:r>
            <a:r>
              <a:rPr lang="en-US" altLang="ja-JP" sz="1800" dirty="0" err="1">
                <a:latin typeface="Wingdings 3" pitchFamily="18" charset="2"/>
                <a:cs typeface="Arial" pitchFamily="34" charset="0"/>
              </a:rPr>
              <a:t>g</a:t>
            </a:r>
            <a:r>
              <a:rPr lang="en-US" altLang="ja-JP" sz="1800" i="1" dirty="0" err="1">
                <a:latin typeface="Arial" pitchFamily="34" charset="0"/>
                <a:cs typeface="Arial" pitchFamily="34" charset="0"/>
              </a:rPr>
              <a:t>f</a:t>
            </a:r>
            <a:r>
              <a:rPr lang="en-US" altLang="ja-JP" sz="1800" dirty="0">
                <a:latin typeface="Arial" pitchFamily="34" charset="0"/>
                <a:cs typeface="Arial" pitchFamily="34" charset="0"/>
              </a:rPr>
              <a:t> ) = </a:t>
            </a:r>
            <a:r>
              <a:rPr lang="en-US" altLang="ja-JP" sz="1800" dirty="0">
                <a:latin typeface="Symbol" pitchFamily="18" charset="2"/>
                <a:cs typeface="Arial" pitchFamily="34" charset="0"/>
              </a:rPr>
              <a:t>G</a:t>
            </a:r>
            <a:r>
              <a:rPr lang="en-US" altLang="ja-JP" sz="1800" dirty="0">
                <a:latin typeface="Arial" pitchFamily="34" charset="0"/>
                <a:cs typeface="Arial" pitchFamily="34" charset="0"/>
              </a:rPr>
              <a:t>(</a:t>
            </a:r>
            <a:r>
              <a:rPr lang="en-US" altLang="ja-JP" sz="1800" i="1" dirty="0" err="1">
                <a:latin typeface="Arial" pitchFamily="34" charset="0"/>
                <a:cs typeface="Arial" pitchFamily="34" charset="0"/>
              </a:rPr>
              <a:t>B</a:t>
            </a:r>
            <a:r>
              <a:rPr lang="en-US" altLang="ja-JP" sz="1800" dirty="0" err="1">
                <a:latin typeface="Wingdings 3" pitchFamily="18" charset="2"/>
                <a:cs typeface="Arial" pitchFamily="34" charset="0"/>
              </a:rPr>
              <a:t>g</a:t>
            </a:r>
            <a:r>
              <a:rPr lang="en-US" altLang="ja-JP" sz="1800" i="1" dirty="0" err="1">
                <a:latin typeface="Arial" pitchFamily="34" charset="0"/>
                <a:cs typeface="Arial" pitchFamily="34" charset="0"/>
              </a:rPr>
              <a:t>f</a:t>
            </a:r>
            <a:r>
              <a:rPr lang="en-US" altLang="ja-JP" sz="1800" dirty="0">
                <a:latin typeface="Arial" pitchFamily="34" charset="0"/>
                <a:cs typeface="Arial" pitchFamily="34" charset="0"/>
              </a:rPr>
              <a:t> )  a  direct CP violation.</a:t>
            </a:r>
          </a:p>
        </p:txBody>
      </p:sp>
      <p:sp>
        <p:nvSpPr>
          <p:cNvPr id="7" name="Line 6"/>
          <p:cNvSpPr>
            <a:spLocks noChangeShapeType="1"/>
          </p:cNvSpPr>
          <p:nvPr/>
        </p:nvSpPr>
        <p:spPr bwMode="auto">
          <a:xfrm>
            <a:off x="6081713" y="6238875"/>
            <a:ext cx="144462" cy="0"/>
          </a:xfrm>
          <a:prstGeom prst="line">
            <a:avLst/>
          </a:prstGeom>
          <a:noFill/>
          <a:ln w="12700">
            <a:solidFill>
              <a:schemeClr val="tx1"/>
            </a:solidFill>
            <a:round/>
            <a:headEnd/>
            <a:tailEnd/>
          </a:ln>
          <a:effectLst/>
        </p:spPr>
        <p:txBody>
          <a:bodyPr/>
          <a:lstStyle/>
          <a:p>
            <a:endParaRPr lang="en-US"/>
          </a:p>
        </p:txBody>
      </p:sp>
      <p:sp>
        <p:nvSpPr>
          <p:cNvPr id="8" name="Line 7"/>
          <p:cNvSpPr>
            <a:spLocks noChangeShapeType="1"/>
          </p:cNvSpPr>
          <p:nvPr/>
        </p:nvSpPr>
        <p:spPr bwMode="auto">
          <a:xfrm>
            <a:off x="6369050" y="6238875"/>
            <a:ext cx="144463" cy="0"/>
          </a:xfrm>
          <a:prstGeom prst="line">
            <a:avLst/>
          </a:prstGeom>
          <a:noFill/>
          <a:ln w="12700">
            <a:solidFill>
              <a:schemeClr val="tx1"/>
            </a:solidFill>
            <a:round/>
            <a:headEnd/>
            <a:tailEnd/>
          </a:ln>
          <a:effectLst/>
        </p:spPr>
        <p:txBody>
          <a:bodyPr/>
          <a:lstStyle/>
          <a:p>
            <a:endParaRPr lang="en-US"/>
          </a:p>
        </p:txBody>
      </p:sp>
      <p:sp>
        <p:nvSpPr>
          <p:cNvPr id="9" name="Line 8"/>
          <p:cNvSpPr>
            <a:spLocks noChangeShapeType="1"/>
          </p:cNvSpPr>
          <p:nvPr/>
        </p:nvSpPr>
        <p:spPr bwMode="auto">
          <a:xfrm flipH="1">
            <a:off x="3994150" y="6238875"/>
            <a:ext cx="142875" cy="215900"/>
          </a:xfrm>
          <a:prstGeom prst="line">
            <a:avLst/>
          </a:prstGeom>
          <a:noFill/>
          <a:ln w="19050">
            <a:solidFill>
              <a:schemeClr val="tx1"/>
            </a:solidFill>
            <a:round/>
            <a:headEnd/>
            <a:tailEnd/>
          </a:ln>
          <a:effectLst/>
        </p:spPr>
        <p:txBody>
          <a:bodyPr/>
          <a:lstStyle/>
          <a:p>
            <a:endParaRPr lang="en-US"/>
          </a:p>
        </p:txBody>
      </p:sp>
      <p:sp>
        <p:nvSpPr>
          <p:cNvPr id="10" name="Line 9"/>
          <p:cNvSpPr>
            <a:spLocks noChangeShapeType="1"/>
          </p:cNvSpPr>
          <p:nvPr/>
        </p:nvSpPr>
        <p:spPr bwMode="auto">
          <a:xfrm flipH="1">
            <a:off x="5649913" y="6238875"/>
            <a:ext cx="144462" cy="215900"/>
          </a:xfrm>
          <a:prstGeom prst="line">
            <a:avLst/>
          </a:prstGeom>
          <a:noFill/>
          <a:ln w="19050">
            <a:solidFill>
              <a:schemeClr val="tx1"/>
            </a:solidFill>
            <a:round/>
            <a:headEnd/>
            <a:tailEnd/>
          </a:ln>
          <a:effectLst/>
        </p:spPr>
        <p:txBody>
          <a:bodyPr/>
          <a:lstStyle/>
          <a:p>
            <a:endParaRPr lang="en-US"/>
          </a:p>
        </p:txBody>
      </p:sp>
      <p:graphicFrame>
        <p:nvGraphicFramePr>
          <p:cNvPr id="15" name="Object 26"/>
          <p:cNvGraphicFramePr>
            <a:graphicFrameLocks noChangeAspect="1"/>
          </p:cNvGraphicFramePr>
          <p:nvPr/>
        </p:nvGraphicFramePr>
        <p:xfrm>
          <a:off x="468313" y="1196975"/>
          <a:ext cx="3144837" cy="1457325"/>
        </p:xfrm>
        <a:graphic>
          <a:graphicData uri="http://schemas.openxmlformats.org/presentationml/2006/ole">
            <p:oleObj spid="_x0000_s987138" name="Artwork" r:id="rId3" imgW="4128750" imgH="1912500" progId="">
              <p:embed/>
            </p:oleObj>
          </a:graphicData>
        </a:graphic>
      </p:graphicFrame>
      <p:sp>
        <p:nvSpPr>
          <p:cNvPr id="16" name="Text Box 27"/>
          <p:cNvSpPr txBox="1">
            <a:spLocks noChangeArrowheads="1"/>
          </p:cNvSpPr>
          <p:nvPr/>
        </p:nvSpPr>
        <p:spPr bwMode="auto">
          <a:xfrm>
            <a:off x="395288" y="3646488"/>
            <a:ext cx="720725" cy="396875"/>
          </a:xfrm>
          <a:prstGeom prst="rect">
            <a:avLst/>
          </a:prstGeom>
          <a:noFill/>
          <a:ln w="9525">
            <a:noFill/>
            <a:miter lim="800000"/>
            <a:headEnd/>
            <a:tailEnd/>
          </a:ln>
          <a:effectLst/>
        </p:spPr>
        <p:txBody>
          <a:bodyPr>
            <a:spAutoFit/>
          </a:bodyPr>
          <a:lstStyle/>
          <a:p>
            <a:pPr>
              <a:spcBef>
                <a:spcPct val="50000"/>
              </a:spcBef>
            </a:pPr>
            <a:r>
              <a:rPr lang="en-US" altLang="ja-JP" sz="2000" i="1">
                <a:latin typeface="Arial" pitchFamily="34" charset="0"/>
                <a:cs typeface="Arial" pitchFamily="34" charset="0"/>
              </a:rPr>
              <a:t>A</a:t>
            </a:r>
            <a:r>
              <a:rPr lang="en-US" altLang="ja-JP" sz="2000" i="1" baseline="-25000">
                <a:latin typeface="Arial" pitchFamily="34" charset="0"/>
                <a:cs typeface="Arial" pitchFamily="34" charset="0"/>
              </a:rPr>
              <a:t>f</a:t>
            </a:r>
            <a:r>
              <a:rPr lang="en-US" altLang="ja-JP" sz="2000" baseline="-25000">
                <a:latin typeface="Arial" pitchFamily="34" charset="0"/>
                <a:cs typeface="Arial" pitchFamily="34" charset="0"/>
              </a:rPr>
              <a:t> </a:t>
            </a:r>
            <a:r>
              <a:rPr lang="en-US" altLang="ja-JP" sz="2000">
                <a:latin typeface="Arial" pitchFamily="34" charset="0"/>
                <a:cs typeface="Arial" pitchFamily="34" charset="0"/>
              </a:rPr>
              <a:t>= </a:t>
            </a:r>
          </a:p>
        </p:txBody>
      </p:sp>
      <p:sp>
        <p:nvSpPr>
          <p:cNvPr id="17" name="Text Box 28"/>
          <p:cNvSpPr txBox="1">
            <a:spLocks noChangeArrowheads="1"/>
          </p:cNvSpPr>
          <p:nvPr/>
        </p:nvSpPr>
        <p:spPr bwMode="auto">
          <a:xfrm>
            <a:off x="395288" y="4510088"/>
            <a:ext cx="936625" cy="396875"/>
          </a:xfrm>
          <a:prstGeom prst="rect">
            <a:avLst/>
          </a:prstGeom>
          <a:noFill/>
          <a:ln w="9525">
            <a:noFill/>
            <a:miter lim="800000"/>
            <a:headEnd/>
            <a:tailEnd/>
          </a:ln>
          <a:effectLst/>
        </p:spPr>
        <p:txBody>
          <a:bodyPr>
            <a:spAutoFit/>
          </a:bodyPr>
          <a:lstStyle/>
          <a:p>
            <a:pPr>
              <a:spcBef>
                <a:spcPct val="50000"/>
              </a:spcBef>
            </a:pPr>
            <a:r>
              <a:rPr lang="en-US" altLang="ja-JP" sz="2000" i="1">
                <a:latin typeface="Arial" pitchFamily="34" charset="0"/>
                <a:cs typeface="Arial" pitchFamily="34" charset="0"/>
              </a:rPr>
              <a:t>S</a:t>
            </a:r>
            <a:r>
              <a:rPr lang="en-US" altLang="ja-JP" sz="2000" i="1" baseline="-25000">
                <a:latin typeface="Arial" pitchFamily="34" charset="0"/>
                <a:cs typeface="Arial" pitchFamily="34" charset="0"/>
              </a:rPr>
              <a:t>f </a:t>
            </a:r>
            <a:r>
              <a:rPr lang="en-US" altLang="ja-JP" sz="2000">
                <a:latin typeface="Arial" pitchFamily="34" charset="0"/>
                <a:cs typeface="Arial" pitchFamily="34" charset="0"/>
              </a:rPr>
              <a:t>= </a:t>
            </a:r>
          </a:p>
        </p:txBody>
      </p:sp>
      <p:sp>
        <p:nvSpPr>
          <p:cNvPr id="18" name="Text Box 29"/>
          <p:cNvSpPr txBox="1">
            <a:spLocks noChangeArrowheads="1"/>
          </p:cNvSpPr>
          <p:nvPr/>
        </p:nvSpPr>
        <p:spPr bwMode="auto">
          <a:xfrm>
            <a:off x="971550" y="3789363"/>
            <a:ext cx="1584325" cy="400110"/>
          </a:xfrm>
          <a:prstGeom prst="rect">
            <a:avLst/>
          </a:prstGeom>
          <a:noFill/>
          <a:ln w="9525">
            <a:noFill/>
            <a:miter lim="800000"/>
            <a:headEnd/>
            <a:tailEnd/>
          </a:ln>
          <a:effectLst/>
        </p:spPr>
        <p:txBody>
          <a:bodyPr>
            <a:spAutoFit/>
          </a:bodyPr>
          <a:lstStyle/>
          <a:p>
            <a:pPr>
              <a:spcBef>
                <a:spcPct val="50000"/>
              </a:spcBef>
            </a:pPr>
            <a:r>
              <a:rPr lang="en-US" altLang="ja-JP" sz="2000" dirty="0">
                <a:latin typeface="Arial" pitchFamily="34" charset="0"/>
                <a:cs typeface="Arial" pitchFamily="34" charset="0"/>
              </a:rPr>
              <a:t>| </a:t>
            </a:r>
            <a:r>
              <a:rPr lang="en-US" altLang="ja-JP" dirty="0">
                <a:latin typeface="Symbol" pitchFamily="18" charset="2"/>
                <a:cs typeface="Arial" pitchFamily="34" charset="0"/>
              </a:rPr>
              <a:t>l</a:t>
            </a:r>
            <a:r>
              <a:rPr lang="en-US" altLang="ja-JP" i="1" baseline="-25000" dirty="0">
                <a:latin typeface="Arial" pitchFamily="34" charset="0"/>
                <a:cs typeface="Arial" pitchFamily="34" charset="0"/>
              </a:rPr>
              <a:t>f</a:t>
            </a:r>
            <a:r>
              <a:rPr lang="en-US" altLang="ja-JP" sz="2000" i="1" baseline="-25000" dirty="0">
                <a:latin typeface="Arial" pitchFamily="34" charset="0"/>
                <a:cs typeface="Arial" pitchFamily="34" charset="0"/>
              </a:rPr>
              <a:t> </a:t>
            </a:r>
            <a:r>
              <a:rPr lang="en-US" altLang="ja-JP" sz="2000" dirty="0">
                <a:latin typeface="Arial" pitchFamily="34" charset="0"/>
                <a:cs typeface="Arial" pitchFamily="34" charset="0"/>
              </a:rPr>
              <a:t>|</a:t>
            </a:r>
            <a:r>
              <a:rPr lang="en-US" altLang="ja-JP" sz="2000" baseline="30000" dirty="0">
                <a:latin typeface="Arial" pitchFamily="34" charset="0"/>
                <a:cs typeface="Arial" pitchFamily="34" charset="0"/>
              </a:rPr>
              <a:t>2 </a:t>
            </a:r>
            <a:r>
              <a:rPr lang="en-US" altLang="ja-JP" sz="2000" dirty="0">
                <a:latin typeface="Arial" pitchFamily="34" charset="0"/>
                <a:cs typeface="Arial" pitchFamily="34" charset="0"/>
              </a:rPr>
              <a:t>+ 1</a:t>
            </a:r>
          </a:p>
        </p:txBody>
      </p:sp>
      <p:sp>
        <p:nvSpPr>
          <p:cNvPr id="19" name="Text Box 30"/>
          <p:cNvSpPr txBox="1">
            <a:spLocks noChangeArrowheads="1"/>
          </p:cNvSpPr>
          <p:nvPr/>
        </p:nvSpPr>
        <p:spPr bwMode="auto">
          <a:xfrm>
            <a:off x="971550" y="3357563"/>
            <a:ext cx="1584325" cy="400110"/>
          </a:xfrm>
          <a:prstGeom prst="rect">
            <a:avLst/>
          </a:prstGeom>
          <a:noFill/>
          <a:ln w="9525">
            <a:noFill/>
            <a:miter lim="800000"/>
            <a:headEnd/>
            <a:tailEnd/>
          </a:ln>
          <a:effectLst/>
        </p:spPr>
        <p:txBody>
          <a:bodyPr>
            <a:spAutoFit/>
          </a:bodyPr>
          <a:lstStyle/>
          <a:p>
            <a:pPr>
              <a:spcBef>
                <a:spcPct val="50000"/>
              </a:spcBef>
            </a:pPr>
            <a:r>
              <a:rPr lang="en-US" altLang="ja-JP" sz="2000" dirty="0">
                <a:latin typeface="Arial" pitchFamily="34" charset="0"/>
                <a:cs typeface="Arial" pitchFamily="34" charset="0"/>
              </a:rPr>
              <a:t>| </a:t>
            </a:r>
            <a:r>
              <a:rPr lang="en-US" altLang="ja-JP" dirty="0">
                <a:latin typeface="Symbol" pitchFamily="18" charset="2"/>
                <a:cs typeface="Arial" pitchFamily="34" charset="0"/>
              </a:rPr>
              <a:t>l</a:t>
            </a:r>
            <a:r>
              <a:rPr lang="en-US" altLang="ja-JP" i="1" baseline="-25000" dirty="0">
                <a:latin typeface="Arial" pitchFamily="34" charset="0"/>
                <a:cs typeface="Arial" pitchFamily="34" charset="0"/>
              </a:rPr>
              <a:t>f</a:t>
            </a:r>
            <a:r>
              <a:rPr lang="en-US" altLang="ja-JP" sz="2000" i="1" baseline="-25000" dirty="0">
                <a:latin typeface="Arial" pitchFamily="34" charset="0"/>
                <a:cs typeface="Arial" pitchFamily="34" charset="0"/>
              </a:rPr>
              <a:t> </a:t>
            </a:r>
            <a:r>
              <a:rPr lang="en-US" altLang="ja-JP" sz="2000" dirty="0">
                <a:latin typeface="Arial" pitchFamily="34" charset="0"/>
                <a:cs typeface="Arial" pitchFamily="34" charset="0"/>
              </a:rPr>
              <a:t>|</a:t>
            </a:r>
            <a:r>
              <a:rPr lang="en-US" altLang="ja-JP" sz="2000" baseline="30000" dirty="0">
                <a:latin typeface="Arial" pitchFamily="34" charset="0"/>
                <a:cs typeface="Arial" pitchFamily="34" charset="0"/>
              </a:rPr>
              <a:t>2 </a:t>
            </a:r>
            <a:r>
              <a:rPr lang="en-US" altLang="ja-JP" sz="2000" dirty="0">
                <a:latin typeface="Arial" pitchFamily="34" charset="0"/>
                <a:cs typeface="Arial" pitchFamily="34" charset="0"/>
              </a:rPr>
              <a:t>- 1</a:t>
            </a:r>
          </a:p>
        </p:txBody>
      </p:sp>
      <p:sp>
        <p:nvSpPr>
          <p:cNvPr id="20" name="Line 31"/>
          <p:cNvSpPr>
            <a:spLocks noChangeShapeType="1"/>
          </p:cNvSpPr>
          <p:nvPr/>
        </p:nvSpPr>
        <p:spPr bwMode="auto">
          <a:xfrm>
            <a:off x="1044575" y="3862388"/>
            <a:ext cx="1008063" cy="0"/>
          </a:xfrm>
          <a:prstGeom prst="line">
            <a:avLst/>
          </a:prstGeom>
          <a:noFill/>
          <a:ln w="12700">
            <a:solidFill>
              <a:schemeClr val="tx1"/>
            </a:solidFill>
            <a:round/>
            <a:headEnd/>
            <a:tailEnd/>
          </a:ln>
          <a:effectLst/>
        </p:spPr>
        <p:txBody>
          <a:bodyPr/>
          <a:lstStyle/>
          <a:p>
            <a:endParaRPr lang="en-US">
              <a:latin typeface="Arial" pitchFamily="34" charset="0"/>
              <a:cs typeface="Arial" pitchFamily="34" charset="0"/>
            </a:endParaRPr>
          </a:p>
        </p:txBody>
      </p:sp>
      <p:grpSp>
        <p:nvGrpSpPr>
          <p:cNvPr id="21" name="Group 46"/>
          <p:cNvGrpSpPr>
            <a:grpSpLocks/>
          </p:cNvGrpSpPr>
          <p:nvPr/>
        </p:nvGrpSpPr>
        <p:grpSpPr bwMode="auto">
          <a:xfrm>
            <a:off x="990600" y="4267200"/>
            <a:ext cx="1584325" cy="760413"/>
            <a:chOff x="793" y="2704"/>
            <a:chExt cx="998" cy="479"/>
          </a:xfrm>
        </p:grpSpPr>
        <p:sp>
          <p:nvSpPr>
            <p:cNvPr id="22" name="Text Box 32"/>
            <p:cNvSpPr txBox="1">
              <a:spLocks noChangeArrowheads="1"/>
            </p:cNvSpPr>
            <p:nvPr/>
          </p:nvSpPr>
          <p:spPr bwMode="auto">
            <a:xfrm>
              <a:off x="793" y="2931"/>
              <a:ext cx="998" cy="252"/>
            </a:xfrm>
            <a:prstGeom prst="rect">
              <a:avLst/>
            </a:prstGeom>
            <a:noFill/>
            <a:ln w="9525">
              <a:noFill/>
              <a:miter lim="800000"/>
              <a:headEnd/>
              <a:tailEnd/>
            </a:ln>
            <a:effectLst/>
          </p:spPr>
          <p:txBody>
            <a:bodyPr>
              <a:spAutoFit/>
            </a:bodyPr>
            <a:lstStyle/>
            <a:p>
              <a:pPr>
                <a:spcBef>
                  <a:spcPct val="50000"/>
                </a:spcBef>
              </a:pPr>
              <a:r>
                <a:rPr lang="en-US" altLang="ja-JP" sz="2000" dirty="0">
                  <a:latin typeface="Arial" pitchFamily="34" charset="0"/>
                  <a:cs typeface="Arial" pitchFamily="34" charset="0"/>
                </a:rPr>
                <a:t>| </a:t>
              </a:r>
              <a:r>
                <a:rPr lang="en-US" altLang="ja-JP" dirty="0">
                  <a:latin typeface="Symbol" pitchFamily="18" charset="2"/>
                  <a:cs typeface="Arial" pitchFamily="34" charset="0"/>
                </a:rPr>
                <a:t>l</a:t>
              </a:r>
              <a:r>
                <a:rPr lang="en-US" altLang="ja-JP" i="1" baseline="-25000" dirty="0">
                  <a:latin typeface="Arial" pitchFamily="34" charset="0"/>
                  <a:cs typeface="Arial" pitchFamily="34" charset="0"/>
                </a:rPr>
                <a:t>f</a:t>
              </a:r>
              <a:r>
                <a:rPr lang="en-US" altLang="ja-JP" sz="2000" i="1" baseline="-25000" dirty="0">
                  <a:latin typeface="Arial" pitchFamily="34" charset="0"/>
                  <a:cs typeface="Arial" pitchFamily="34" charset="0"/>
                </a:rPr>
                <a:t> </a:t>
              </a:r>
              <a:r>
                <a:rPr lang="en-US" altLang="ja-JP" sz="2000" dirty="0">
                  <a:latin typeface="Arial" pitchFamily="34" charset="0"/>
                  <a:cs typeface="Arial" pitchFamily="34" charset="0"/>
                </a:rPr>
                <a:t>|</a:t>
              </a:r>
              <a:r>
                <a:rPr lang="en-US" altLang="ja-JP" sz="2000" baseline="30000" dirty="0">
                  <a:latin typeface="Arial" pitchFamily="34" charset="0"/>
                  <a:cs typeface="Arial" pitchFamily="34" charset="0"/>
                </a:rPr>
                <a:t>2 </a:t>
              </a:r>
              <a:r>
                <a:rPr lang="en-US" altLang="ja-JP" sz="2000" dirty="0">
                  <a:latin typeface="Arial" pitchFamily="34" charset="0"/>
                  <a:cs typeface="Arial" pitchFamily="34" charset="0"/>
                </a:rPr>
                <a:t>+ 1</a:t>
              </a:r>
            </a:p>
          </p:txBody>
        </p:sp>
        <p:sp>
          <p:nvSpPr>
            <p:cNvPr id="23" name="Line 33"/>
            <p:cNvSpPr>
              <a:spLocks noChangeShapeType="1"/>
            </p:cNvSpPr>
            <p:nvPr/>
          </p:nvSpPr>
          <p:spPr bwMode="auto">
            <a:xfrm>
              <a:off x="839" y="2976"/>
              <a:ext cx="635" cy="0"/>
            </a:xfrm>
            <a:prstGeom prst="line">
              <a:avLst/>
            </a:prstGeom>
            <a:noFill/>
            <a:ln w="12700">
              <a:solidFill>
                <a:schemeClr val="tx1"/>
              </a:solidFill>
              <a:round/>
              <a:headEnd/>
              <a:tailEnd/>
            </a:ln>
            <a:effectLst/>
          </p:spPr>
          <p:txBody>
            <a:bodyPr/>
            <a:lstStyle/>
            <a:p>
              <a:endParaRPr lang="en-US">
                <a:latin typeface="Arial" pitchFamily="34" charset="0"/>
                <a:cs typeface="Arial" pitchFamily="34" charset="0"/>
              </a:endParaRPr>
            </a:p>
          </p:txBody>
        </p:sp>
        <p:sp>
          <p:nvSpPr>
            <p:cNvPr id="24" name="Text Box 34"/>
            <p:cNvSpPr txBox="1">
              <a:spLocks noChangeArrowheads="1"/>
            </p:cNvSpPr>
            <p:nvPr/>
          </p:nvSpPr>
          <p:spPr bwMode="auto">
            <a:xfrm>
              <a:off x="793" y="2704"/>
              <a:ext cx="771" cy="252"/>
            </a:xfrm>
            <a:prstGeom prst="rect">
              <a:avLst/>
            </a:prstGeom>
            <a:noFill/>
            <a:ln w="9525">
              <a:noFill/>
              <a:miter lim="800000"/>
              <a:headEnd/>
              <a:tailEnd/>
            </a:ln>
            <a:effectLst/>
          </p:spPr>
          <p:txBody>
            <a:bodyPr>
              <a:spAutoFit/>
            </a:bodyPr>
            <a:lstStyle/>
            <a:p>
              <a:pPr>
                <a:spcBef>
                  <a:spcPct val="50000"/>
                </a:spcBef>
              </a:pPr>
              <a:r>
                <a:rPr lang="en-US" altLang="ja-JP" sz="2000" dirty="0">
                  <a:latin typeface="Arial" pitchFamily="34" charset="0"/>
                  <a:cs typeface="Arial" pitchFamily="34" charset="0"/>
                </a:rPr>
                <a:t>2</a:t>
              </a:r>
              <a:r>
                <a:rPr lang="en-US" altLang="ja-JP" sz="2000" i="1" dirty="0">
                  <a:latin typeface="Arial" pitchFamily="34" charset="0"/>
                  <a:cs typeface="Arial" pitchFamily="34" charset="0"/>
                </a:rPr>
                <a:t>Im</a:t>
              </a:r>
              <a:r>
                <a:rPr lang="en-US" altLang="ja-JP" sz="2000" dirty="0">
                  <a:latin typeface="Arial" pitchFamily="34" charset="0"/>
                  <a:cs typeface="Arial" pitchFamily="34" charset="0"/>
                </a:rPr>
                <a:t>( </a:t>
              </a:r>
              <a:r>
                <a:rPr lang="en-US" altLang="ja-JP" dirty="0">
                  <a:latin typeface="Symbol" pitchFamily="18" charset="2"/>
                  <a:cs typeface="Arial" pitchFamily="34" charset="0"/>
                </a:rPr>
                <a:t>l</a:t>
              </a:r>
              <a:r>
                <a:rPr lang="en-US" altLang="ja-JP" i="1" baseline="-25000" dirty="0">
                  <a:latin typeface="Arial" pitchFamily="34" charset="0"/>
                  <a:cs typeface="Arial" pitchFamily="34" charset="0"/>
                </a:rPr>
                <a:t>f</a:t>
              </a:r>
              <a:r>
                <a:rPr lang="en-US" altLang="ja-JP" baseline="-25000" dirty="0">
                  <a:latin typeface="Arial" pitchFamily="34" charset="0"/>
                  <a:cs typeface="Arial" pitchFamily="34" charset="0"/>
                </a:rPr>
                <a:t> </a:t>
              </a:r>
              <a:r>
                <a:rPr lang="en-US" altLang="ja-JP" sz="2000" dirty="0">
                  <a:latin typeface="Arial" pitchFamily="34" charset="0"/>
                  <a:cs typeface="Arial" pitchFamily="34" charset="0"/>
                </a:rPr>
                <a:t>)</a:t>
              </a:r>
            </a:p>
          </p:txBody>
        </p:sp>
      </p:grpSp>
      <p:sp>
        <p:nvSpPr>
          <p:cNvPr id="25" name="Text Box 35"/>
          <p:cNvSpPr txBox="1">
            <a:spLocks noChangeArrowheads="1"/>
          </p:cNvSpPr>
          <p:nvPr/>
        </p:nvSpPr>
        <p:spPr bwMode="auto">
          <a:xfrm>
            <a:off x="381000" y="5334000"/>
            <a:ext cx="2016125" cy="400110"/>
          </a:xfrm>
          <a:prstGeom prst="rect">
            <a:avLst/>
          </a:prstGeom>
          <a:noFill/>
          <a:ln w="9525">
            <a:noFill/>
            <a:miter lim="800000"/>
            <a:headEnd/>
            <a:tailEnd/>
          </a:ln>
          <a:effectLst/>
        </p:spPr>
        <p:txBody>
          <a:bodyPr>
            <a:spAutoFit/>
          </a:bodyPr>
          <a:lstStyle/>
          <a:p>
            <a:pPr>
              <a:spcBef>
                <a:spcPct val="50000"/>
              </a:spcBef>
            </a:pPr>
            <a:r>
              <a:rPr lang="en-US" altLang="ja-JP" dirty="0">
                <a:latin typeface="Symbol" pitchFamily="18" charset="2"/>
                <a:cs typeface="Arial" pitchFamily="34" charset="0"/>
              </a:rPr>
              <a:t>l</a:t>
            </a:r>
            <a:r>
              <a:rPr lang="en-US" altLang="ja-JP" i="1" baseline="-25000" dirty="0">
                <a:latin typeface="Arial" pitchFamily="34" charset="0"/>
                <a:cs typeface="Arial" pitchFamily="34" charset="0"/>
              </a:rPr>
              <a:t>f</a:t>
            </a:r>
            <a:r>
              <a:rPr lang="en-US" altLang="ja-JP" baseline="-25000" dirty="0">
                <a:latin typeface="Arial" pitchFamily="34" charset="0"/>
                <a:cs typeface="Arial" pitchFamily="34" charset="0"/>
              </a:rPr>
              <a:t> </a:t>
            </a:r>
            <a:r>
              <a:rPr lang="en-US" altLang="ja-JP" sz="2000" dirty="0">
                <a:latin typeface="Arial" pitchFamily="34" charset="0"/>
                <a:cs typeface="Arial" pitchFamily="34" charset="0"/>
              </a:rPr>
              <a:t>≡</a:t>
            </a:r>
            <a:r>
              <a:rPr lang="en-US" altLang="ja-JP" i="1" dirty="0">
                <a:cs typeface="Arial" pitchFamily="34" charset="0"/>
              </a:rPr>
              <a:t>e</a:t>
            </a:r>
            <a:r>
              <a:rPr lang="en-US" altLang="ja-JP" baseline="30000" dirty="0">
                <a:latin typeface="Arial" pitchFamily="34" charset="0"/>
                <a:cs typeface="Arial" pitchFamily="34" charset="0"/>
              </a:rPr>
              <a:t>-2</a:t>
            </a:r>
            <a:r>
              <a:rPr lang="en-US" altLang="ja-JP" baseline="30000" dirty="0">
                <a:cs typeface="Arial" pitchFamily="34" charset="0"/>
              </a:rPr>
              <a:t>i</a:t>
            </a:r>
            <a:r>
              <a:rPr lang="en-US" altLang="ja-JP" baseline="30000" dirty="0">
                <a:latin typeface="Symbol" pitchFamily="18" charset="2"/>
                <a:cs typeface="Arial" pitchFamily="34" charset="0"/>
              </a:rPr>
              <a:t>f</a:t>
            </a:r>
            <a:r>
              <a:rPr lang="en-US" altLang="ja-JP" sz="1200" dirty="0">
                <a:latin typeface="Arial" pitchFamily="34" charset="0"/>
                <a:cs typeface="Arial" pitchFamily="34" charset="0"/>
              </a:rPr>
              <a:t>M</a:t>
            </a:r>
          </a:p>
        </p:txBody>
      </p:sp>
      <p:sp>
        <p:nvSpPr>
          <p:cNvPr id="26" name="Text Box 36"/>
          <p:cNvSpPr txBox="1">
            <a:spLocks noChangeArrowheads="1"/>
          </p:cNvSpPr>
          <p:nvPr/>
        </p:nvSpPr>
        <p:spPr bwMode="auto">
          <a:xfrm>
            <a:off x="1447800" y="5486400"/>
            <a:ext cx="1150938" cy="396875"/>
          </a:xfrm>
          <a:prstGeom prst="rect">
            <a:avLst/>
          </a:prstGeom>
          <a:noFill/>
          <a:ln w="9525">
            <a:noFill/>
            <a:miter lim="800000"/>
            <a:headEnd/>
            <a:tailEnd/>
          </a:ln>
          <a:effectLst/>
        </p:spPr>
        <p:txBody>
          <a:bodyPr>
            <a:spAutoFit/>
          </a:bodyPr>
          <a:lstStyle/>
          <a:p>
            <a:pPr>
              <a:spcBef>
                <a:spcPct val="50000"/>
              </a:spcBef>
            </a:pPr>
            <a:r>
              <a:rPr lang="en-US" altLang="ja-JP" sz="2000" i="1" dirty="0">
                <a:latin typeface="Arial" pitchFamily="34" charset="0"/>
                <a:cs typeface="Arial" pitchFamily="34" charset="0"/>
              </a:rPr>
              <a:t>A( </a:t>
            </a:r>
            <a:r>
              <a:rPr lang="en-US" altLang="ja-JP" sz="2000" i="1" dirty="0" err="1">
                <a:latin typeface="Arial" pitchFamily="34" charset="0"/>
                <a:cs typeface="Arial" pitchFamily="34" charset="0"/>
              </a:rPr>
              <a:t>B</a:t>
            </a:r>
            <a:r>
              <a:rPr lang="en-US" altLang="ja-JP" sz="2000" dirty="0" err="1">
                <a:latin typeface="Wingdings 3" pitchFamily="18" charset="2"/>
                <a:cs typeface="Arial" pitchFamily="34" charset="0"/>
              </a:rPr>
              <a:t>g</a:t>
            </a:r>
            <a:r>
              <a:rPr lang="en-US" altLang="ja-JP" sz="2000" i="1" dirty="0" err="1">
                <a:latin typeface="Arial" pitchFamily="34" charset="0"/>
                <a:cs typeface="Arial" pitchFamily="34" charset="0"/>
              </a:rPr>
              <a:t>f</a:t>
            </a:r>
            <a:r>
              <a:rPr lang="en-US" altLang="ja-JP" sz="2000" i="1" dirty="0">
                <a:latin typeface="Arial" pitchFamily="34" charset="0"/>
                <a:cs typeface="Arial" pitchFamily="34" charset="0"/>
              </a:rPr>
              <a:t> )</a:t>
            </a:r>
          </a:p>
        </p:txBody>
      </p:sp>
      <p:sp>
        <p:nvSpPr>
          <p:cNvPr id="27" name="Text Box 37"/>
          <p:cNvSpPr txBox="1">
            <a:spLocks noChangeArrowheads="1"/>
          </p:cNvSpPr>
          <p:nvPr/>
        </p:nvSpPr>
        <p:spPr bwMode="auto">
          <a:xfrm>
            <a:off x="1447800" y="5199063"/>
            <a:ext cx="1150938" cy="396875"/>
          </a:xfrm>
          <a:prstGeom prst="rect">
            <a:avLst/>
          </a:prstGeom>
          <a:noFill/>
          <a:ln w="9525">
            <a:noFill/>
            <a:miter lim="800000"/>
            <a:headEnd/>
            <a:tailEnd/>
          </a:ln>
          <a:effectLst/>
        </p:spPr>
        <p:txBody>
          <a:bodyPr>
            <a:spAutoFit/>
          </a:bodyPr>
          <a:lstStyle/>
          <a:p>
            <a:pPr>
              <a:spcBef>
                <a:spcPct val="50000"/>
              </a:spcBef>
            </a:pPr>
            <a:r>
              <a:rPr lang="en-US" altLang="ja-JP" sz="2000" i="1" dirty="0">
                <a:latin typeface="Arial" pitchFamily="34" charset="0"/>
                <a:cs typeface="Arial" pitchFamily="34" charset="0"/>
              </a:rPr>
              <a:t>A( </a:t>
            </a:r>
            <a:r>
              <a:rPr lang="en-US" altLang="ja-JP" sz="2000" i="1" dirty="0" err="1">
                <a:latin typeface="Arial" pitchFamily="34" charset="0"/>
                <a:cs typeface="Arial" pitchFamily="34" charset="0"/>
              </a:rPr>
              <a:t>B</a:t>
            </a:r>
            <a:r>
              <a:rPr lang="en-US" altLang="ja-JP" sz="2000" dirty="0" err="1">
                <a:latin typeface="Wingdings 3" pitchFamily="18" charset="2"/>
                <a:cs typeface="Arial" pitchFamily="34" charset="0"/>
              </a:rPr>
              <a:t>g</a:t>
            </a:r>
            <a:r>
              <a:rPr lang="en-US" altLang="ja-JP" sz="2000" i="1" dirty="0" err="1">
                <a:latin typeface="Arial" pitchFamily="34" charset="0"/>
                <a:cs typeface="Arial" pitchFamily="34" charset="0"/>
              </a:rPr>
              <a:t>f</a:t>
            </a:r>
            <a:r>
              <a:rPr lang="en-US" altLang="ja-JP" sz="2000" i="1" dirty="0">
                <a:latin typeface="Arial" pitchFamily="34" charset="0"/>
                <a:cs typeface="Arial" pitchFamily="34" charset="0"/>
              </a:rPr>
              <a:t> )</a:t>
            </a:r>
          </a:p>
        </p:txBody>
      </p:sp>
      <p:sp>
        <p:nvSpPr>
          <p:cNvPr id="28" name="Line 38"/>
          <p:cNvSpPr>
            <a:spLocks noChangeShapeType="1"/>
          </p:cNvSpPr>
          <p:nvPr/>
        </p:nvSpPr>
        <p:spPr bwMode="auto">
          <a:xfrm>
            <a:off x="1447800" y="5559425"/>
            <a:ext cx="1008063" cy="0"/>
          </a:xfrm>
          <a:prstGeom prst="line">
            <a:avLst/>
          </a:prstGeom>
          <a:noFill/>
          <a:ln w="12700">
            <a:solidFill>
              <a:schemeClr val="tx1"/>
            </a:solidFill>
            <a:round/>
            <a:headEnd/>
            <a:tailEnd/>
          </a:ln>
          <a:effectLst/>
        </p:spPr>
        <p:txBody>
          <a:bodyPr/>
          <a:lstStyle/>
          <a:p>
            <a:endParaRPr lang="en-US">
              <a:latin typeface="Arial" pitchFamily="34" charset="0"/>
              <a:cs typeface="Arial" pitchFamily="34" charset="0"/>
            </a:endParaRPr>
          </a:p>
        </p:txBody>
      </p:sp>
      <p:sp>
        <p:nvSpPr>
          <p:cNvPr id="29" name="Line 39"/>
          <p:cNvSpPr>
            <a:spLocks noChangeShapeType="1"/>
          </p:cNvSpPr>
          <p:nvPr/>
        </p:nvSpPr>
        <p:spPr bwMode="auto">
          <a:xfrm>
            <a:off x="1879600" y="5270500"/>
            <a:ext cx="215900" cy="0"/>
          </a:xfrm>
          <a:prstGeom prst="line">
            <a:avLst/>
          </a:prstGeom>
          <a:noFill/>
          <a:ln w="9525">
            <a:solidFill>
              <a:schemeClr val="tx1"/>
            </a:solidFill>
            <a:round/>
            <a:headEnd/>
            <a:tailEnd/>
          </a:ln>
          <a:effectLst/>
        </p:spPr>
        <p:txBody>
          <a:bodyPr/>
          <a:lstStyle/>
          <a:p>
            <a:endParaRPr lang="en-US">
              <a:latin typeface="Arial" pitchFamily="34" charset="0"/>
              <a:cs typeface="Arial" pitchFamily="34" charset="0"/>
            </a:endParaRPr>
          </a:p>
        </p:txBody>
      </p:sp>
      <p:graphicFrame>
        <p:nvGraphicFramePr>
          <p:cNvPr id="30" name="Object 40"/>
          <p:cNvGraphicFramePr>
            <a:graphicFrameLocks noChangeAspect="1"/>
          </p:cNvGraphicFramePr>
          <p:nvPr/>
        </p:nvGraphicFramePr>
        <p:xfrm>
          <a:off x="2916238" y="3573463"/>
          <a:ext cx="5976937" cy="2527300"/>
        </p:xfrm>
        <a:graphic>
          <a:graphicData uri="http://schemas.openxmlformats.org/presentationml/2006/ole">
            <p:oleObj spid="_x0000_s987139" name="Artwork" r:id="rId4" imgW="7661250" imgH="3240000" progId="">
              <p:embed/>
            </p:oleObj>
          </a:graphicData>
        </a:graphic>
      </p:graphicFrame>
      <p:sp>
        <p:nvSpPr>
          <p:cNvPr id="31" name="Text Box 41"/>
          <p:cNvSpPr txBox="1">
            <a:spLocks noChangeArrowheads="1"/>
          </p:cNvSpPr>
          <p:nvPr/>
        </p:nvSpPr>
        <p:spPr bwMode="auto">
          <a:xfrm>
            <a:off x="4140200" y="3141663"/>
            <a:ext cx="3313113" cy="396875"/>
          </a:xfrm>
          <a:prstGeom prst="rect">
            <a:avLst/>
          </a:prstGeom>
          <a:noFill/>
          <a:ln w="9525">
            <a:noFill/>
            <a:miter lim="800000"/>
            <a:headEnd/>
            <a:tailEnd/>
          </a:ln>
          <a:effectLst/>
        </p:spPr>
        <p:txBody>
          <a:bodyPr>
            <a:spAutoFit/>
          </a:bodyPr>
          <a:lstStyle/>
          <a:p>
            <a:pPr>
              <a:spcBef>
                <a:spcPct val="50000"/>
              </a:spcBef>
            </a:pPr>
            <a:r>
              <a:rPr lang="en-US" altLang="ja-JP" sz="2000">
                <a:solidFill>
                  <a:schemeClr val="tx2"/>
                </a:solidFill>
                <a:latin typeface="Arial" pitchFamily="34" charset="0"/>
                <a:cs typeface="Arial" pitchFamily="34" charset="0"/>
              </a:rPr>
              <a:t>Standard model predictions</a:t>
            </a:r>
          </a:p>
        </p:txBody>
      </p:sp>
      <p:sp>
        <p:nvSpPr>
          <p:cNvPr id="32" name="Line 42"/>
          <p:cNvSpPr>
            <a:spLocks noChangeShapeType="1"/>
          </p:cNvSpPr>
          <p:nvPr/>
        </p:nvSpPr>
        <p:spPr bwMode="auto">
          <a:xfrm>
            <a:off x="2239963" y="5270500"/>
            <a:ext cx="215900" cy="0"/>
          </a:xfrm>
          <a:prstGeom prst="line">
            <a:avLst/>
          </a:prstGeom>
          <a:noFill/>
          <a:ln w="9525">
            <a:solidFill>
              <a:schemeClr val="tx1"/>
            </a:solidFill>
            <a:round/>
            <a:headEnd/>
            <a:tailEnd/>
          </a:ln>
          <a:effectLst/>
        </p:spPr>
        <p:txBody>
          <a:bodyPr/>
          <a:lstStyle/>
          <a:p>
            <a:endParaRPr lang="en-US">
              <a:latin typeface="Arial" pitchFamily="34" charset="0"/>
              <a:cs typeface="Arial" pitchFamily="34" charset="0"/>
            </a:endParaRPr>
          </a:p>
        </p:txBody>
      </p:sp>
      <p:graphicFrame>
        <p:nvGraphicFramePr>
          <p:cNvPr id="33" name="Object 45"/>
          <p:cNvGraphicFramePr>
            <a:graphicFrameLocks noChangeAspect="1"/>
          </p:cNvGraphicFramePr>
          <p:nvPr/>
        </p:nvGraphicFramePr>
        <p:xfrm>
          <a:off x="4356100" y="1341438"/>
          <a:ext cx="4402138" cy="1185862"/>
        </p:xfrm>
        <a:graphic>
          <a:graphicData uri="http://schemas.openxmlformats.org/presentationml/2006/ole">
            <p:oleObj spid="_x0000_s987140" name="Artwork" r:id="rId5" imgW="6131250" imgH="1653233" progId="">
              <p:embed/>
            </p:oleObj>
          </a:graphicData>
        </a:graphic>
      </p:graphicFrame>
      <p:sp>
        <p:nvSpPr>
          <p:cNvPr id="34" name="Text Box 48"/>
          <p:cNvSpPr txBox="1">
            <a:spLocks noChangeArrowheads="1"/>
          </p:cNvSpPr>
          <p:nvPr/>
        </p:nvSpPr>
        <p:spPr bwMode="auto">
          <a:xfrm>
            <a:off x="5257800" y="2133600"/>
            <a:ext cx="3505200" cy="396875"/>
          </a:xfrm>
          <a:prstGeom prst="rect">
            <a:avLst/>
          </a:prstGeom>
          <a:solidFill>
            <a:schemeClr val="bg1"/>
          </a:solidFill>
          <a:ln w="9525">
            <a:noFill/>
            <a:miter lim="800000"/>
            <a:headEnd/>
            <a:tailEnd/>
          </a:ln>
          <a:effectLst/>
        </p:spPr>
        <p:txBody>
          <a:bodyPr>
            <a:spAutoFit/>
          </a:bodyPr>
          <a:lstStyle/>
          <a:p>
            <a:pPr>
              <a:spcBef>
                <a:spcPct val="50000"/>
              </a:spcBef>
            </a:pPr>
            <a:r>
              <a:rPr lang="en-US" altLang="ja-JP" sz="2000" dirty="0">
                <a:solidFill>
                  <a:srgbClr val="000000"/>
                </a:solidFill>
              </a:rPr>
              <a:t>=</a:t>
            </a:r>
            <a:r>
              <a:rPr lang="en-US" altLang="ja-JP" sz="2000" i="1" dirty="0" err="1">
                <a:solidFill>
                  <a:srgbClr val="000000"/>
                </a:solidFill>
              </a:rPr>
              <a:t>A</a:t>
            </a:r>
            <a:r>
              <a:rPr lang="en-US" altLang="ja-JP" sz="2000" i="1" baseline="-25000" dirty="0" err="1">
                <a:solidFill>
                  <a:srgbClr val="000000"/>
                </a:solidFill>
              </a:rPr>
              <a:t>f</a:t>
            </a:r>
            <a:r>
              <a:rPr lang="en-US" altLang="ja-JP" sz="2000" i="1" baseline="-25000" dirty="0">
                <a:solidFill>
                  <a:srgbClr val="000000"/>
                </a:solidFill>
              </a:rPr>
              <a:t> </a:t>
            </a:r>
            <a:r>
              <a:rPr lang="en-US" altLang="ja-JP" sz="2000" dirty="0" err="1">
                <a:solidFill>
                  <a:srgbClr val="000000"/>
                </a:solidFill>
                <a:latin typeface="Times New Roman" pitchFamily="18" charset="0"/>
              </a:rPr>
              <a:t>cos</a:t>
            </a:r>
            <a:r>
              <a:rPr lang="en-US" altLang="ja-JP" sz="2000" dirty="0">
                <a:solidFill>
                  <a:srgbClr val="000000"/>
                </a:solidFill>
              </a:rPr>
              <a:t>(</a:t>
            </a:r>
            <a:r>
              <a:rPr lang="en-US" altLang="ja-JP" sz="2000" dirty="0" err="1">
                <a:solidFill>
                  <a:srgbClr val="000000"/>
                </a:solidFill>
                <a:latin typeface="Symbol" pitchFamily="18" charset="2"/>
              </a:rPr>
              <a:t>D</a:t>
            </a:r>
            <a:r>
              <a:rPr lang="en-US" altLang="ja-JP" sz="2000" i="1" dirty="0" err="1">
                <a:solidFill>
                  <a:srgbClr val="000000"/>
                </a:solidFill>
                <a:latin typeface="Times New Roman" pitchFamily="18" charset="0"/>
              </a:rPr>
              <a:t>mt</a:t>
            </a:r>
            <a:r>
              <a:rPr lang="en-US" altLang="ja-JP" sz="2000" dirty="0">
                <a:solidFill>
                  <a:srgbClr val="000000"/>
                </a:solidFill>
              </a:rPr>
              <a:t>)+</a:t>
            </a:r>
            <a:r>
              <a:rPr lang="en-US" altLang="ja-JP" sz="2000" i="1" dirty="0" err="1">
                <a:solidFill>
                  <a:srgbClr val="000000"/>
                </a:solidFill>
              </a:rPr>
              <a:t>S</a:t>
            </a:r>
            <a:r>
              <a:rPr lang="en-US" altLang="ja-JP" sz="2000" i="1" baseline="-25000" dirty="0" err="1">
                <a:solidFill>
                  <a:srgbClr val="000000"/>
                </a:solidFill>
              </a:rPr>
              <a:t>f</a:t>
            </a:r>
            <a:r>
              <a:rPr lang="en-US" altLang="ja-JP" sz="2000" i="1" baseline="-25000" dirty="0">
                <a:solidFill>
                  <a:srgbClr val="000000"/>
                </a:solidFill>
              </a:rPr>
              <a:t> </a:t>
            </a:r>
            <a:r>
              <a:rPr lang="en-US" altLang="ja-JP" sz="2000" dirty="0">
                <a:solidFill>
                  <a:srgbClr val="000000"/>
                </a:solidFill>
                <a:latin typeface="Times New Roman" pitchFamily="18" charset="0"/>
              </a:rPr>
              <a:t>sin</a:t>
            </a:r>
            <a:r>
              <a:rPr lang="en-US" altLang="ja-JP" sz="2000" dirty="0">
                <a:solidFill>
                  <a:srgbClr val="000000"/>
                </a:solidFill>
              </a:rPr>
              <a:t>(</a:t>
            </a:r>
            <a:r>
              <a:rPr lang="en-US" altLang="ja-JP" sz="2000" dirty="0" err="1">
                <a:solidFill>
                  <a:srgbClr val="000000"/>
                </a:solidFill>
                <a:latin typeface="Symbol" pitchFamily="18" charset="2"/>
              </a:rPr>
              <a:t>D</a:t>
            </a:r>
            <a:r>
              <a:rPr lang="en-US" altLang="ja-JP" sz="2000" i="1" dirty="0" err="1">
                <a:solidFill>
                  <a:srgbClr val="000000"/>
                </a:solidFill>
                <a:latin typeface="Times New Roman" pitchFamily="18" charset="0"/>
              </a:rPr>
              <a:t>mt</a:t>
            </a:r>
            <a:r>
              <a:rPr lang="en-US" altLang="ja-JP" sz="2000" dirty="0">
                <a:solidFill>
                  <a:srgbClr val="000000"/>
                </a:solidFill>
              </a:rPr>
              <a:t>)</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3" cstate="print"/>
          <a:srcRect l="7007" t="17552" r="2042" b="17296"/>
          <a:stretch>
            <a:fillRect/>
          </a:stretch>
        </p:blipFill>
        <p:spPr bwMode="auto">
          <a:xfrm>
            <a:off x="107950" y="1611328"/>
            <a:ext cx="8894763" cy="3960812"/>
          </a:xfrm>
          <a:prstGeom prst="rect">
            <a:avLst/>
          </a:prstGeom>
          <a:noFill/>
          <a:ln w="9525">
            <a:noFill/>
            <a:miter lim="800000"/>
            <a:headEnd/>
            <a:tailEnd/>
          </a:ln>
          <a:effectLst/>
        </p:spPr>
      </p:pic>
      <p:sp>
        <p:nvSpPr>
          <p:cNvPr id="7" name="テキスト ボックス 6"/>
          <p:cNvSpPr txBox="1"/>
          <p:nvPr/>
        </p:nvSpPr>
        <p:spPr>
          <a:xfrm>
            <a:off x="214282" y="1071546"/>
            <a:ext cx="5345113" cy="461962"/>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defRPr/>
            </a:pPr>
            <a:r>
              <a:rPr kumimoji="1" lang="en-US" altLang="ja-JP" dirty="0"/>
              <a:t>1</a:t>
            </a:r>
            <a:r>
              <a:rPr kumimoji="1" lang="sl-SI" altLang="ja-JP" dirty="0"/>
              <a:t>5</a:t>
            </a:r>
            <a:r>
              <a:rPr kumimoji="1" lang="en-US" altLang="ja-JP" dirty="0"/>
              <a:t> countries, </a:t>
            </a:r>
            <a:r>
              <a:rPr kumimoji="1" lang="sl-SI" altLang="ja-JP" dirty="0"/>
              <a:t> </a:t>
            </a:r>
            <a:r>
              <a:rPr kumimoji="1" lang="en-US" altLang="ja-JP" dirty="0" smtClean="0"/>
              <a:t>  </a:t>
            </a:r>
            <a:r>
              <a:rPr kumimoji="1" lang="sl-SI" altLang="ja-JP" dirty="0" smtClean="0"/>
              <a:t>~</a:t>
            </a:r>
            <a:r>
              <a:rPr kumimoji="1" lang="sl-SI" altLang="ja-JP" dirty="0"/>
              <a:t>60</a:t>
            </a:r>
            <a:r>
              <a:rPr kumimoji="1" lang="en-US" altLang="ja-JP" dirty="0"/>
              <a:t> </a:t>
            </a:r>
            <a:r>
              <a:rPr kumimoji="1" lang="en-US" altLang="ja-JP" dirty="0" err="1"/>
              <a:t>institut</a:t>
            </a:r>
            <a:r>
              <a:rPr kumimoji="1" lang="sl-SI" altLang="ja-JP" dirty="0"/>
              <a:t>ions</a:t>
            </a:r>
            <a:endParaRPr kumimoji="1" lang="en-US" altLang="ja-JP" dirty="0"/>
          </a:p>
        </p:txBody>
      </p:sp>
      <p:sp>
        <p:nvSpPr>
          <p:cNvPr id="86019" name="タイトル 3"/>
          <p:cNvSpPr>
            <a:spLocks noGrp="1"/>
          </p:cNvSpPr>
          <p:nvPr>
            <p:ph type="title"/>
          </p:nvPr>
        </p:nvSpPr>
        <p:spPr>
          <a:xfrm>
            <a:off x="2000232" y="50800"/>
            <a:ext cx="5564188" cy="785813"/>
          </a:xfrm>
        </p:spPr>
        <p:txBody>
          <a:bodyPr>
            <a:noAutofit/>
          </a:bodyPr>
          <a:lstStyle/>
          <a:p>
            <a:pPr>
              <a:defRPr/>
            </a:pPr>
            <a:r>
              <a:rPr kumimoji="1" lang="en-US" altLang="ja-JP" sz="3600" dirty="0" smtClean="0">
                <a:solidFill>
                  <a:schemeClr val="accent2">
                    <a:lumMod val="50000"/>
                  </a:schemeClr>
                </a:solidFill>
                <a:ea typeface="ＭＳ Ｐゴシック" pitchFamily="34" charset="-128"/>
              </a:rPr>
              <a:t>Belle II </a:t>
            </a:r>
            <a:r>
              <a:rPr kumimoji="1" lang="en-US" altLang="ja-JP" sz="3600" dirty="0" err="1" smtClean="0">
                <a:solidFill>
                  <a:schemeClr val="accent2">
                    <a:lumMod val="50000"/>
                  </a:schemeClr>
                </a:solidFill>
                <a:ea typeface="ＭＳ Ｐゴシック" pitchFamily="34" charset="-128"/>
              </a:rPr>
              <a:t>Collabor</a:t>
            </a:r>
            <a:r>
              <a:rPr kumimoji="1" lang="sl-SI" altLang="ja-JP" sz="3600" dirty="0" smtClean="0">
                <a:solidFill>
                  <a:schemeClr val="accent2">
                    <a:lumMod val="50000"/>
                  </a:schemeClr>
                </a:solidFill>
                <a:ea typeface="ＭＳ Ｐゴシック" pitchFamily="34" charset="-128"/>
              </a:rPr>
              <a:t>ation</a:t>
            </a:r>
            <a:r>
              <a:rPr kumimoji="1" lang="en-US" altLang="ja-JP" sz="3600" dirty="0" smtClean="0">
                <a:solidFill>
                  <a:schemeClr val="accent2">
                    <a:lumMod val="50000"/>
                  </a:schemeClr>
                </a:solidFill>
                <a:ea typeface="ＭＳ Ｐゴシック" pitchFamily="34" charset="-128"/>
              </a:rPr>
              <a:t>	</a:t>
            </a:r>
            <a:r>
              <a:rPr kumimoji="1" lang="sl-SI" altLang="ja-JP" sz="3600" dirty="0" smtClean="0">
                <a:solidFill>
                  <a:schemeClr val="accent2">
                    <a:lumMod val="50000"/>
                  </a:schemeClr>
                </a:solidFill>
                <a:ea typeface="ＭＳ Ｐゴシック" pitchFamily="34" charset="-128"/>
              </a:rPr>
              <a:t> </a:t>
            </a:r>
            <a:endParaRPr kumimoji="1" lang="ja-JP" altLang="en-US" sz="2400" dirty="0" smtClean="0">
              <a:solidFill>
                <a:schemeClr val="accent2">
                  <a:lumMod val="50000"/>
                </a:schemeClr>
              </a:solidFill>
              <a:ea typeface="ＭＳ Ｐゴシック" pitchFamily="34" charset="-128"/>
            </a:endParaRPr>
          </a:p>
        </p:txBody>
      </p:sp>
      <p:sp>
        <p:nvSpPr>
          <p:cNvPr id="58372" name="スライド番号プレースホルダ 8"/>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fld id="{B4CA016F-69EB-400D-9913-5CC0D4B1EBEA}" type="slidenum">
              <a:rPr lang="en-US" smtClean="0">
                <a:solidFill>
                  <a:srgbClr val="000000"/>
                </a:solidFill>
              </a:rPr>
              <a:pPr/>
              <a:t>60</a:t>
            </a:fld>
            <a:endParaRPr lang="en-US" smtClean="0">
              <a:solidFill>
                <a:srgbClr val="000000"/>
              </a:solidFill>
            </a:endParaRPr>
          </a:p>
        </p:txBody>
      </p:sp>
      <p:sp>
        <p:nvSpPr>
          <p:cNvPr id="58374" name="TextBox 11"/>
          <p:cNvSpPr txBox="1">
            <a:spLocks noChangeArrowheads="1"/>
          </p:cNvSpPr>
          <p:nvPr/>
        </p:nvSpPr>
        <p:spPr bwMode="auto">
          <a:xfrm>
            <a:off x="5786446" y="1071546"/>
            <a:ext cx="3132138" cy="461962"/>
          </a:xfrm>
          <a:prstGeom prst="rect">
            <a:avLst/>
          </a:prstGeom>
          <a:solidFill>
            <a:schemeClr val="bg1"/>
          </a:solidFill>
          <a:ln w="9525">
            <a:noFill/>
            <a:miter lim="800000"/>
            <a:headEnd/>
            <a:tailEnd/>
          </a:ln>
        </p:spPr>
        <p:txBody>
          <a:bodyPr>
            <a:spAutoFit/>
          </a:bodyPr>
          <a:lstStyle/>
          <a:p>
            <a:r>
              <a:rPr lang="sl-SI">
                <a:solidFill>
                  <a:srgbClr val="FF0000"/>
                </a:solidFill>
                <a:latin typeface="Tahoma" pitchFamily="34" charset="0"/>
                <a:cs typeface="Tahoma" pitchFamily="34" charset="0"/>
              </a:rPr>
              <a:t>~400 collaborators</a:t>
            </a:r>
          </a:p>
        </p:txBody>
      </p:sp>
      <p:pic>
        <p:nvPicPr>
          <p:cNvPr id="8" name="Picture 3" descr="C:\Users\ushiroda\Documents\Sync Folder\Photos\public\00 Belle\20110131 TDRの表紙\P1000948.JPG"/>
          <p:cNvPicPr>
            <a:picLocks noChangeAspect="1" noChangeArrowheads="1"/>
          </p:cNvPicPr>
          <p:nvPr/>
        </p:nvPicPr>
        <p:blipFill rotWithShape="1">
          <a:blip r:embed="rId4" cstate="print">
            <a:extLst>
              <a:ext uri="{28A0092B-C50C-407E-A947-70E740481C1C}">
                <a14:useLocalDpi xmlns="" xmlns:a14="http://schemas.microsoft.com/office/drawing/2010/main" xmlns:mv="urn:schemas-microsoft-com:mac:vml" xmlns:mc="http://schemas.openxmlformats.org/markup-compatibility/2006" val="0"/>
              </a:ext>
            </a:extLst>
          </a:blip>
          <a:srcRect t="12893"/>
          <a:stretch/>
        </p:blipFill>
        <p:spPr bwMode="auto">
          <a:xfrm>
            <a:off x="4786314" y="4857760"/>
            <a:ext cx="3061770" cy="2000264"/>
          </a:xfrm>
          <a:prstGeom prst="rect">
            <a:avLst/>
          </a:prstGeom>
          <a:noFill/>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pic>
      <p:sp>
        <p:nvSpPr>
          <p:cNvPr id="9" name="Rectangle 8"/>
          <p:cNvSpPr/>
          <p:nvPr/>
        </p:nvSpPr>
        <p:spPr>
          <a:xfrm>
            <a:off x="0" y="6000768"/>
            <a:ext cx="6858000"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r>
              <a:rPr kumimoji="1" lang="en-US" altLang="ja-JP" sz="1800" dirty="0" smtClean="0">
                <a:latin typeface="Arial" pitchFamily="34" charset="0"/>
              </a:rPr>
              <a:t>Belle II web page: </a:t>
            </a:r>
            <a:r>
              <a:rPr lang="en-US" altLang="ja-JP" sz="1800" dirty="0" smtClean="0">
                <a:solidFill>
                  <a:schemeClr val="accent2"/>
                </a:solidFill>
                <a:latin typeface="Arial" pitchFamily="34" charset="0"/>
                <a:hlinkClick r:id="rId5"/>
              </a:rPr>
              <a:t>http://b2comp.kek.jp/~twiki/pub/Organization/B2TDR/B2TDR.pdf</a:t>
            </a:r>
            <a:endParaRPr lang="en-US" sz="1800" dirty="0">
              <a:solidFill>
                <a:schemeClr val="accent2"/>
              </a:solidFill>
              <a:latin typeface="Arial" pitchFamily="34" charset="0"/>
            </a:endParaRPr>
          </a:p>
        </p:txBody>
      </p:sp>
      <p:sp>
        <p:nvSpPr>
          <p:cNvPr id="10" name="TextBox 9"/>
          <p:cNvSpPr txBox="1"/>
          <p:nvPr/>
        </p:nvSpPr>
        <p:spPr bwMode="auto">
          <a:xfrm>
            <a:off x="8072462" y="5929330"/>
            <a:ext cx="763351" cy="461665"/>
          </a:xfrm>
          <a:prstGeom prst="rect">
            <a:avLst/>
          </a:prstGeom>
          <a:noFill/>
          <a:ln w="9525">
            <a:noFill/>
            <a:miter lim="800000"/>
            <a:headEnd/>
            <a:tailEnd/>
          </a:ln>
        </p:spPr>
        <p:txBody>
          <a:bodyPr wrap="none" rtlCol="0">
            <a:spAutoFit/>
          </a:bodyPr>
          <a:lstStyle/>
          <a:p>
            <a:r>
              <a:rPr lang="en-US" dirty="0" smtClean="0">
                <a:solidFill>
                  <a:schemeClr val="accent2"/>
                </a:solidFill>
                <a:latin typeface="Tahoma" pitchFamily="34" charset="0"/>
                <a:cs typeface="Tahoma" pitchFamily="34" charset="0"/>
              </a:rPr>
              <a:t>TDR</a:t>
            </a:r>
          </a:p>
        </p:txBody>
      </p:sp>
      <p:pic>
        <p:nvPicPr>
          <p:cNvPr id="11" name="Picture 13"/>
          <p:cNvPicPr>
            <a:picLocks noChangeAspect="1" noChangeArrowheads="1"/>
          </p:cNvPicPr>
          <p:nvPr/>
        </p:nvPicPr>
        <p:blipFill>
          <a:blip r:embed="rId6" cstate="print"/>
          <a:srcRect/>
          <a:stretch>
            <a:fillRect/>
          </a:stretch>
        </p:blipFill>
        <p:spPr bwMode="auto">
          <a:xfrm>
            <a:off x="-32" y="5715016"/>
            <a:ext cx="5716588" cy="3111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タイトル 1"/>
          <p:cNvSpPr>
            <a:spLocks noGrp="1"/>
          </p:cNvSpPr>
          <p:nvPr>
            <p:ph type="title"/>
          </p:nvPr>
        </p:nvSpPr>
        <p:spPr>
          <a:xfrm>
            <a:off x="419100" y="0"/>
            <a:ext cx="8229600" cy="1143000"/>
          </a:xfrm>
        </p:spPr>
        <p:txBody>
          <a:bodyPr>
            <a:normAutofit/>
          </a:bodyPr>
          <a:lstStyle/>
          <a:p>
            <a:r>
              <a:rPr lang="en-US" altLang="ja-JP" sz="3600" b="1" u="sng"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Belle-II Collaboration has been formed</a:t>
            </a:r>
            <a:endParaRPr lang="ja-JP" altLang="en-US" sz="3600" b="1" u="sng"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54276" name="コンテンツ プレースホルダ 24" descr="sBelle collaboration meeting 2008 Dec.jpg"/>
          <p:cNvPicPr>
            <a:picLocks noChangeAspect="1"/>
          </p:cNvPicPr>
          <p:nvPr/>
        </p:nvPicPr>
        <p:blipFill>
          <a:blip r:embed="rId3"/>
          <a:srcRect/>
          <a:stretch>
            <a:fillRect/>
          </a:stretch>
        </p:blipFill>
        <p:spPr bwMode="auto">
          <a:xfrm>
            <a:off x="13520" y="3962400"/>
            <a:ext cx="9130480" cy="2503488"/>
          </a:xfrm>
          <a:prstGeom prst="rect">
            <a:avLst/>
          </a:prstGeom>
          <a:noFill/>
          <a:ln w="9525">
            <a:solidFill>
              <a:schemeClr val="accent2"/>
            </a:solidFill>
            <a:miter lim="800000"/>
            <a:headEnd/>
            <a:tailEnd/>
          </a:ln>
        </p:spPr>
      </p:pic>
      <p:pic>
        <p:nvPicPr>
          <p:cNvPr id="54278" name="図 6" descr="DSC_0026.JPG"/>
          <p:cNvPicPr>
            <a:picLocks noChangeAspect="1"/>
          </p:cNvPicPr>
          <p:nvPr/>
        </p:nvPicPr>
        <p:blipFill>
          <a:blip r:embed="rId4"/>
          <a:srcRect/>
          <a:stretch>
            <a:fillRect/>
          </a:stretch>
        </p:blipFill>
        <p:spPr bwMode="auto">
          <a:xfrm>
            <a:off x="5336047" y="1333500"/>
            <a:ext cx="3807953" cy="2551113"/>
          </a:xfrm>
          <a:prstGeom prst="rect">
            <a:avLst/>
          </a:prstGeom>
          <a:noFill/>
          <a:ln w="9525">
            <a:noFill/>
            <a:miter lim="800000"/>
            <a:headEnd/>
            <a:tailEnd/>
          </a:ln>
        </p:spPr>
      </p:pic>
      <p:sp>
        <p:nvSpPr>
          <p:cNvPr id="7" name="コンテンツ プレースホルダ 2"/>
          <p:cNvSpPr>
            <a:spLocks noGrp="1"/>
          </p:cNvSpPr>
          <p:nvPr>
            <p:ph idx="1"/>
          </p:nvPr>
        </p:nvSpPr>
        <p:spPr>
          <a:xfrm>
            <a:off x="188913" y="1023939"/>
            <a:ext cx="5526087" cy="2824162"/>
          </a:xfrm>
        </p:spPr>
        <p:txBody>
          <a:bodyPr>
            <a:normAutofit/>
          </a:bodyPr>
          <a:lstStyle/>
          <a:p>
            <a:pPr marL="1166813" indent="-1166813">
              <a:spcBef>
                <a:spcPts val="600"/>
              </a:spcBef>
              <a:buFontTx/>
              <a:buNone/>
            </a:pPr>
            <a:r>
              <a:rPr lang="en-US" altLang="ja-JP" sz="2000" dirty="0" smtClean="0">
                <a:cs typeface="Arial" pitchFamily="34" charset="0"/>
              </a:rPr>
              <a:t>2004.06 	</a:t>
            </a:r>
            <a:r>
              <a:rPr lang="en-US" altLang="ja-JP" sz="2000" b="1" dirty="0" err="1" smtClean="0">
                <a:cs typeface="Arial" pitchFamily="34" charset="0"/>
              </a:rPr>
              <a:t>SuperKEKB</a:t>
            </a:r>
            <a:r>
              <a:rPr lang="en-US" altLang="ja-JP" sz="2000" b="1" dirty="0" smtClean="0">
                <a:cs typeface="Arial" pitchFamily="34" charset="0"/>
              </a:rPr>
              <a:t> </a:t>
            </a:r>
            <a:r>
              <a:rPr lang="en-US" altLang="ja-JP" sz="2000" b="1" dirty="0" err="1" smtClean="0">
                <a:cs typeface="Arial" pitchFamily="34" charset="0"/>
              </a:rPr>
              <a:t>LoI</a:t>
            </a:r>
            <a:endParaRPr lang="en-US" altLang="ja-JP" sz="2000" b="1" dirty="0" smtClean="0">
              <a:cs typeface="Arial" pitchFamily="34" charset="0"/>
            </a:endParaRPr>
          </a:p>
          <a:p>
            <a:pPr marL="1166813" indent="-1166813">
              <a:spcBef>
                <a:spcPts val="600"/>
              </a:spcBef>
              <a:buFontTx/>
              <a:buNone/>
            </a:pPr>
            <a:r>
              <a:rPr lang="en-US" altLang="ja-JP" sz="2000" dirty="0" smtClean="0">
                <a:cs typeface="Arial" pitchFamily="34" charset="0"/>
              </a:rPr>
              <a:t>2008.01 	</a:t>
            </a:r>
            <a:r>
              <a:rPr lang="en-US" altLang="ja-JP" sz="2000" b="1" dirty="0" smtClean="0">
                <a:cs typeface="Arial" pitchFamily="34" charset="0"/>
              </a:rPr>
              <a:t>KEK Roadmap</a:t>
            </a:r>
            <a:endParaRPr lang="en-US" altLang="ja-JP" sz="2000" dirty="0" smtClean="0">
              <a:cs typeface="Arial" pitchFamily="34" charset="0"/>
            </a:endParaRPr>
          </a:p>
          <a:p>
            <a:pPr marL="1166813" indent="-1166813">
              <a:spcBef>
                <a:spcPts val="600"/>
              </a:spcBef>
              <a:buFontTx/>
              <a:buNone/>
            </a:pPr>
            <a:r>
              <a:rPr lang="en-US" altLang="ja-JP" sz="2000" dirty="0" smtClean="0">
                <a:cs typeface="Arial" pitchFamily="34" charset="0"/>
              </a:rPr>
              <a:t>2008.03	</a:t>
            </a:r>
            <a:r>
              <a:rPr lang="en-US" altLang="ja-JP" sz="2000" b="1" dirty="0" smtClean="0">
                <a:cs typeface="Arial" pitchFamily="34" charset="0"/>
              </a:rPr>
              <a:t>1</a:t>
            </a:r>
            <a:r>
              <a:rPr lang="en-US" altLang="ja-JP" sz="2000" b="1" baseline="30000" dirty="0" smtClean="0">
                <a:cs typeface="Arial" pitchFamily="34" charset="0"/>
              </a:rPr>
              <a:t>st</a:t>
            </a:r>
            <a:r>
              <a:rPr lang="en-US" altLang="ja-JP" sz="2000" b="1" dirty="0" smtClean="0">
                <a:cs typeface="Arial" pitchFamily="34" charset="0"/>
              </a:rPr>
              <a:t> Proto collaboration meeting</a:t>
            </a:r>
          </a:p>
          <a:p>
            <a:pPr marL="1166813" indent="-1166813">
              <a:spcBef>
                <a:spcPts val="600"/>
              </a:spcBef>
              <a:buFontTx/>
              <a:buNone/>
            </a:pPr>
            <a:r>
              <a:rPr lang="en-US" altLang="ja-JP" sz="2000" dirty="0" smtClean="0">
                <a:cs typeface="Arial" pitchFamily="34" charset="0"/>
              </a:rPr>
              <a:t>2008.10</a:t>
            </a:r>
            <a:r>
              <a:rPr lang="en-US" altLang="ja-JP" sz="2000" b="1" dirty="0" smtClean="0">
                <a:cs typeface="Arial" pitchFamily="34" charset="0"/>
              </a:rPr>
              <a:t>	Detector study report</a:t>
            </a:r>
          </a:p>
          <a:p>
            <a:pPr marL="1166813" indent="-1166813">
              <a:spcBef>
                <a:spcPts val="600"/>
              </a:spcBef>
              <a:buFontTx/>
              <a:buNone/>
            </a:pPr>
            <a:r>
              <a:rPr lang="en-US" altLang="ja-JP" sz="2000" dirty="0" smtClean="0">
                <a:cs typeface="Arial" pitchFamily="34" charset="0"/>
              </a:rPr>
              <a:t>2008.12 	</a:t>
            </a:r>
            <a:r>
              <a:rPr lang="en-US" altLang="ja-JP" sz="2000" b="1" dirty="0" smtClean="0">
                <a:cs typeface="Arial" pitchFamily="34" charset="0"/>
              </a:rPr>
              <a:t>New collaboration, Belle-II, started</a:t>
            </a:r>
            <a:endParaRPr lang="en-US" altLang="ja-JP" sz="2000" b="1" dirty="0" smtClean="0"/>
          </a:p>
          <a:p>
            <a:pPr marL="1166813" indent="-1166813">
              <a:spcBef>
                <a:spcPts val="600"/>
              </a:spcBef>
              <a:buFontTx/>
              <a:buNone/>
            </a:pPr>
            <a:r>
              <a:rPr lang="en-US" altLang="ja-JP" sz="2000" dirty="0" smtClean="0"/>
              <a:t>2010.11      </a:t>
            </a:r>
            <a:r>
              <a:rPr lang="en-US" altLang="ja-JP" sz="2000" b="1" dirty="0" smtClean="0"/>
              <a:t>Technical Design Report published</a:t>
            </a:r>
          </a:p>
          <a:p>
            <a:pPr marL="1166813" indent="-1166813">
              <a:spcBef>
                <a:spcPts val="600"/>
              </a:spcBef>
              <a:buFontTx/>
              <a:buNone/>
            </a:pPr>
            <a:r>
              <a:rPr lang="en-US" altLang="ja-JP" sz="2000" dirty="0" smtClean="0"/>
              <a:t>~2011.7 </a:t>
            </a:r>
            <a:r>
              <a:rPr lang="en-US" altLang="ja-JP" sz="2000" b="1" dirty="0" smtClean="0"/>
              <a:t>     Open collaboration meetings</a:t>
            </a:r>
            <a:endParaRPr lang="ja-JP" altLang="en-US" sz="2000" b="1" dirty="0" smtClean="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 2"/>
          <p:cNvSpPr>
            <a:spLocks noGrp="1"/>
          </p:cNvSpPr>
          <p:nvPr>
            <p:ph type="sldNum" sz="quarter" idx="12"/>
          </p:nvPr>
        </p:nvSpPr>
        <p:spPr/>
        <p:txBody>
          <a:bodyPr/>
          <a:lstStyle/>
          <a:p>
            <a:fld id="{D68E236F-E274-2A44-AA7E-A2F48A4E2ECF}" type="slidenum">
              <a:rPr lang="ja-JP" altLang="en-US" smtClean="0"/>
              <a:pPr/>
              <a:t>62</a:t>
            </a:fld>
            <a:endParaRPr lang="ja-JP" altLang="en-US"/>
          </a:p>
        </p:txBody>
      </p:sp>
      <p:cxnSp>
        <p:nvCxnSpPr>
          <p:cNvPr id="4" name="直線コネクタ 3"/>
          <p:cNvCxnSpPr/>
          <p:nvPr/>
        </p:nvCxnSpPr>
        <p:spPr>
          <a:xfrm rot="5400000">
            <a:off x="-2334082" y="3552894"/>
            <a:ext cx="5916310" cy="2"/>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直線コネクタ 4"/>
          <p:cNvCxnSpPr/>
          <p:nvPr/>
        </p:nvCxnSpPr>
        <p:spPr>
          <a:xfrm rot="5400000">
            <a:off x="-710124" y="3553215"/>
            <a:ext cx="5916312" cy="2"/>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6" name="直線コネクタ 5"/>
          <p:cNvCxnSpPr/>
          <p:nvPr/>
        </p:nvCxnSpPr>
        <p:spPr>
          <a:xfrm rot="16200000" flipH="1">
            <a:off x="881628" y="3547462"/>
            <a:ext cx="5916309" cy="10859"/>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 name="直線コネクタ 6"/>
          <p:cNvCxnSpPr/>
          <p:nvPr/>
        </p:nvCxnSpPr>
        <p:spPr>
          <a:xfrm rot="16200000" flipH="1">
            <a:off x="2499497" y="3547466"/>
            <a:ext cx="5916310" cy="10858"/>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8" name="直線コネクタ 7"/>
          <p:cNvCxnSpPr/>
          <p:nvPr/>
        </p:nvCxnSpPr>
        <p:spPr>
          <a:xfrm rot="16200000" flipH="1">
            <a:off x="4123411" y="3539933"/>
            <a:ext cx="5916309" cy="25921"/>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9" name="直線コネクタ 8"/>
          <p:cNvCxnSpPr/>
          <p:nvPr/>
        </p:nvCxnSpPr>
        <p:spPr>
          <a:xfrm rot="5400000">
            <a:off x="5720541" y="3547626"/>
            <a:ext cx="5906720" cy="1588"/>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直線コネクタ 9"/>
          <p:cNvCxnSpPr/>
          <p:nvPr/>
        </p:nvCxnSpPr>
        <p:spPr>
          <a:xfrm flipV="1">
            <a:off x="645787" y="948945"/>
            <a:ext cx="8028908" cy="10858"/>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直線コネクタ 10"/>
          <p:cNvCxnSpPr/>
          <p:nvPr/>
        </p:nvCxnSpPr>
        <p:spPr>
          <a:xfrm flipV="1">
            <a:off x="634930" y="6500192"/>
            <a:ext cx="8028908" cy="10858"/>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直線コネクタ 11"/>
          <p:cNvCxnSpPr/>
          <p:nvPr/>
        </p:nvCxnSpPr>
        <p:spPr>
          <a:xfrm flipV="1">
            <a:off x="624071" y="574876"/>
            <a:ext cx="8051418" cy="10858"/>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3" name="テキスト ボックス 12"/>
          <p:cNvSpPr txBox="1"/>
          <p:nvPr/>
        </p:nvSpPr>
        <p:spPr>
          <a:xfrm>
            <a:off x="1050993" y="594266"/>
            <a:ext cx="794909" cy="338554"/>
          </a:xfrm>
          <a:prstGeom prst="rect">
            <a:avLst/>
          </a:prstGeom>
          <a:noFill/>
        </p:spPr>
        <p:txBody>
          <a:bodyPr wrap="none" rtlCol="0">
            <a:spAutoFit/>
          </a:bodyPr>
          <a:lstStyle/>
          <a:p>
            <a:r>
              <a:rPr kumimoji="1" lang="en-US" altLang="ja-JP" sz="1600" dirty="0" smtClean="0"/>
              <a:t>FY2010</a:t>
            </a:r>
            <a:endParaRPr kumimoji="1" lang="ja-JP" altLang="en-US" sz="1600" dirty="0"/>
          </a:p>
        </p:txBody>
      </p:sp>
      <p:sp>
        <p:nvSpPr>
          <p:cNvPr id="14" name="テキスト ボックス 13"/>
          <p:cNvSpPr txBox="1"/>
          <p:nvPr/>
        </p:nvSpPr>
        <p:spPr>
          <a:xfrm>
            <a:off x="2596491" y="594266"/>
            <a:ext cx="794909" cy="338554"/>
          </a:xfrm>
          <a:prstGeom prst="rect">
            <a:avLst/>
          </a:prstGeom>
          <a:noFill/>
        </p:spPr>
        <p:txBody>
          <a:bodyPr wrap="none" rtlCol="0">
            <a:spAutoFit/>
          </a:bodyPr>
          <a:lstStyle/>
          <a:p>
            <a:r>
              <a:rPr kumimoji="1" lang="en-US" altLang="ja-JP" sz="1600" dirty="0" smtClean="0"/>
              <a:t>FY2011</a:t>
            </a:r>
            <a:endParaRPr kumimoji="1" lang="ja-JP" altLang="en-US" sz="1600" dirty="0"/>
          </a:p>
        </p:txBody>
      </p:sp>
      <p:sp>
        <p:nvSpPr>
          <p:cNvPr id="15" name="テキスト ボックス 14"/>
          <p:cNvSpPr txBox="1"/>
          <p:nvPr/>
        </p:nvSpPr>
        <p:spPr>
          <a:xfrm>
            <a:off x="4245094" y="594266"/>
            <a:ext cx="794909" cy="338554"/>
          </a:xfrm>
          <a:prstGeom prst="rect">
            <a:avLst/>
          </a:prstGeom>
          <a:noFill/>
        </p:spPr>
        <p:txBody>
          <a:bodyPr wrap="none" rtlCol="0">
            <a:spAutoFit/>
          </a:bodyPr>
          <a:lstStyle/>
          <a:p>
            <a:r>
              <a:rPr kumimoji="1" lang="en-US" altLang="ja-JP" sz="1600" dirty="0" smtClean="0"/>
              <a:t>FY2012</a:t>
            </a:r>
            <a:endParaRPr kumimoji="1" lang="ja-JP" altLang="en-US" sz="1600" dirty="0"/>
          </a:p>
        </p:txBody>
      </p:sp>
      <p:sp>
        <p:nvSpPr>
          <p:cNvPr id="16" name="テキスト ボックス 15"/>
          <p:cNvSpPr txBox="1"/>
          <p:nvPr/>
        </p:nvSpPr>
        <p:spPr>
          <a:xfrm>
            <a:off x="5884330" y="594266"/>
            <a:ext cx="794909" cy="338554"/>
          </a:xfrm>
          <a:prstGeom prst="rect">
            <a:avLst/>
          </a:prstGeom>
          <a:noFill/>
        </p:spPr>
        <p:txBody>
          <a:bodyPr wrap="none" rtlCol="0">
            <a:spAutoFit/>
          </a:bodyPr>
          <a:lstStyle/>
          <a:p>
            <a:r>
              <a:rPr kumimoji="1" lang="en-US" altLang="ja-JP" sz="1600" dirty="0" smtClean="0"/>
              <a:t>FY2013</a:t>
            </a:r>
            <a:endParaRPr kumimoji="1" lang="ja-JP" altLang="en-US" sz="1600" dirty="0"/>
          </a:p>
        </p:txBody>
      </p:sp>
      <p:sp>
        <p:nvSpPr>
          <p:cNvPr id="17" name="テキスト ボックス 16"/>
          <p:cNvSpPr txBox="1"/>
          <p:nvPr/>
        </p:nvSpPr>
        <p:spPr>
          <a:xfrm>
            <a:off x="7519456" y="594266"/>
            <a:ext cx="794909" cy="338554"/>
          </a:xfrm>
          <a:prstGeom prst="rect">
            <a:avLst/>
          </a:prstGeom>
          <a:noFill/>
        </p:spPr>
        <p:txBody>
          <a:bodyPr wrap="none" rtlCol="0">
            <a:spAutoFit/>
          </a:bodyPr>
          <a:lstStyle/>
          <a:p>
            <a:r>
              <a:rPr kumimoji="1" lang="en-US" altLang="ja-JP" sz="1600" dirty="0" smtClean="0"/>
              <a:t>FY2014</a:t>
            </a:r>
            <a:endParaRPr kumimoji="1" lang="ja-JP" altLang="en-US" sz="1600" dirty="0"/>
          </a:p>
        </p:txBody>
      </p:sp>
      <p:sp>
        <p:nvSpPr>
          <p:cNvPr id="18" name="テキスト ボックス 17"/>
          <p:cNvSpPr txBox="1"/>
          <p:nvPr/>
        </p:nvSpPr>
        <p:spPr>
          <a:xfrm>
            <a:off x="196828" y="1564210"/>
            <a:ext cx="1477090" cy="461665"/>
          </a:xfrm>
          <a:prstGeom prst="rect">
            <a:avLst/>
          </a:prstGeom>
          <a:solidFill>
            <a:srgbClr val="93FF9D"/>
          </a:solidFill>
        </p:spPr>
        <p:txBody>
          <a:bodyPr wrap="square" rtlCol="0">
            <a:spAutoFit/>
          </a:bodyPr>
          <a:lstStyle/>
          <a:p>
            <a:r>
              <a:rPr kumimoji="1" lang="en-US" altLang="ja-JP" sz="1200" dirty="0" smtClean="0"/>
              <a:t>Beam pipes and vacuum components</a:t>
            </a:r>
            <a:endParaRPr kumimoji="1" lang="ja-JP" altLang="en-US" sz="1200" dirty="0"/>
          </a:p>
        </p:txBody>
      </p:sp>
      <p:cxnSp>
        <p:nvCxnSpPr>
          <p:cNvPr id="19" name="直線コネクタ 18"/>
          <p:cNvCxnSpPr/>
          <p:nvPr/>
        </p:nvCxnSpPr>
        <p:spPr>
          <a:xfrm>
            <a:off x="648864" y="1586910"/>
            <a:ext cx="4803359" cy="1588"/>
          </a:xfrm>
          <a:prstGeom prst="line">
            <a:avLst/>
          </a:prstGeom>
          <a:ln w="38100" cap="flat" cmpd="sng" algn="ctr">
            <a:solidFill>
              <a:schemeClr val="tx1"/>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20" name="テキスト ボックス 19"/>
          <p:cNvSpPr txBox="1"/>
          <p:nvPr/>
        </p:nvSpPr>
        <p:spPr>
          <a:xfrm>
            <a:off x="2889259" y="1328067"/>
            <a:ext cx="880019" cy="276999"/>
          </a:xfrm>
          <a:prstGeom prst="rect">
            <a:avLst/>
          </a:prstGeom>
          <a:noFill/>
          <a:ln>
            <a:noFill/>
          </a:ln>
        </p:spPr>
        <p:txBody>
          <a:bodyPr wrap="none" rtlCol="0" anchor="ctr">
            <a:spAutoFit/>
          </a:bodyPr>
          <a:lstStyle/>
          <a:p>
            <a:r>
              <a:rPr kumimoji="1" lang="en-US" altLang="ja-JP" sz="1200" dirty="0" smtClean="0"/>
              <a:t>Fabrication</a:t>
            </a:r>
            <a:endParaRPr kumimoji="1" lang="ja-JP" altLang="en-US" sz="1200" dirty="0"/>
          </a:p>
        </p:txBody>
      </p:sp>
      <p:cxnSp>
        <p:nvCxnSpPr>
          <p:cNvPr id="21" name="直線コネクタ 20"/>
          <p:cNvCxnSpPr/>
          <p:nvPr/>
        </p:nvCxnSpPr>
        <p:spPr>
          <a:xfrm>
            <a:off x="3490254" y="1807041"/>
            <a:ext cx="2722367" cy="1588"/>
          </a:xfrm>
          <a:prstGeom prst="line">
            <a:avLst/>
          </a:prstGeom>
          <a:ln w="38100" cap="flat" cmpd="sng" algn="ctr">
            <a:solidFill>
              <a:srgbClr val="0000FF"/>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22" name="テキスト ボックス 21"/>
          <p:cNvSpPr txBox="1"/>
          <p:nvPr/>
        </p:nvSpPr>
        <p:spPr>
          <a:xfrm>
            <a:off x="4131482" y="1543284"/>
            <a:ext cx="1377676" cy="276999"/>
          </a:xfrm>
          <a:prstGeom prst="rect">
            <a:avLst/>
          </a:prstGeom>
          <a:noFill/>
        </p:spPr>
        <p:txBody>
          <a:bodyPr wrap="none" rtlCol="0" anchor="ctr">
            <a:spAutoFit/>
          </a:bodyPr>
          <a:lstStyle/>
          <a:p>
            <a:r>
              <a:rPr kumimoji="1" lang="en-US" altLang="ja-JP" sz="1200" dirty="0" smtClean="0">
                <a:solidFill>
                  <a:srgbClr val="0000FF"/>
                </a:solidFill>
              </a:rPr>
              <a:t>Baking, </a:t>
            </a:r>
            <a:r>
              <a:rPr kumimoji="1" lang="en-US" altLang="ja-JP" sz="1200" dirty="0" err="1" smtClean="0">
                <a:solidFill>
                  <a:srgbClr val="0000FF"/>
                </a:solidFill>
              </a:rPr>
              <a:t>TiN</a:t>
            </a:r>
            <a:r>
              <a:rPr kumimoji="1" lang="en-US" altLang="ja-JP" sz="1200" dirty="0" smtClean="0">
                <a:solidFill>
                  <a:srgbClr val="0000FF"/>
                </a:solidFill>
              </a:rPr>
              <a:t> coating</a:t>
            </a:r>
            <a:endParaRPr kumimoji="1" lang="ja-JP" altLang="en-US" sz="1200" dirty="0">
              <a:solidFill>
                <a:srgbClr val="0000FF"/>
              </a:solidFill>
            </a:endParaRPr>
          </a:p>
        </p:txBody>
      </p:sp>
      <p:sp>
        <p:nvSpPr>
          <p:cNvPr id="23" name="テキスト ボックス 22"/>
          <p:cNvSpPr txBox="1"/>
          <p:nvPr/>
        </p:nvSpPr>
        <p:spPr>
          <a:xfrm>
            <a:off x="196828" y="2231260"/>
            <a:ext cx="1342795" cy="461665"/>
          </a:xfrm>
          <a:prstGeom prst="rect">
            <a:avLst/>
          </a:prstGeom>
          <a:solidFill>
            <a:srgbClr val="93FF9D"/>
          </a:solidFill>
        </p:spPr>
        <p:txBody>
          <a:bodyPr wrap="square" rtlCol="0">
            <a:spAutoFit/>
          </a:bodyPr>
          <a:lstStyle/>
          <a:p>
            <a:r>
              <a:rPr kumimoji="1" lang="en-US" altLang="ja-JP" sz="1200" dirty="0" smtClean="0"/>
              <a:t>Magnets and power supplies</a:t>
            </a:r>
            <a:endParaRPr kumimoji="1" lang="ja-JP" altLang="en-US" sz="1200" dirty="0"/>
          </a:p>
        </p:txBody>
      </p:sp>
      <p:cxnSp>
        <p:nvCxnSpPr>
          <p:cNvPr id="24" name="直線コネクタ 23"/>
          <p:cNvCxnSpPr/>
          <p:nvPr/>
        </p:nvCxnSpPr>
        <p:spPr>
          <a:xfrm>
            <a:off x="2248031" y="2304819"/>
            <a:ext cx="3204192" cy="1588"/>
          </a:xfrm>
          <a:prstGeom prst="line">
            <a:avLst/>
          </a:prstGeom>
          <a:ln w="38100" cap="flat" cmpd="sng" algn="ctr">
            <a:solidFill>
              <a:schemeClr val="tx1"/>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25" name="テキスト ボックス 24"/>
          <p:cNvSpPr txBox="1"/>
          <p:nvPr/>
        </p:nvSpPr>
        <p:spPr>
          <a:xfrm>
            <a:off x="3005059" y="2039474"/>
            <a:ext cx="880019" cy="276999"/>
          </a:xfrm>
          <a:prstGeom prst="rect">
            <a:avLst/>
          </a:prstGeom>
          <a:noFill/>
          <a:ln>
            <a:noFill/>
          </a:ln>
        </p:spPr>
        <p:txBody>
          <a:bodyPr wrap="none" rtlCol="0" anchor="ctr">
            <a:spAutoFit/>
          </a:bodyPr>
          <a:lstStyle/>
          <a:p>
            <a:r>
              <a:rPr kumimoji="1" lang="en-US" altLang="ja-JP" sz="1200" dirty="0" smtClean="0"/>
              <a:t>Fabrication</a:t>
            </a:r>
            <a:endParaRPr kumimoji="1" lang="ja-JP" altLang="en-US" sz="1200" dirty="0"/>
          </a:p>
        </p:txBody>
      </p:sp>
      <p:cxnSp>
        <p:nvCxnSpPr>
          <p:cNvPr id="26" name="直線コネクタ 25"/>
          <p:cNvCxnSpPr/>
          <p:nvPr/>
        </p:nvCxnSpPr>
        <p:spPr>
          <a:xfrm>
            <a:off x="3445069" y="2524156"/>
            <a:ext cx="3234170" cy="1588"/>
          </a:xfrm>
          <a:prstGeom prst="line">
            <a:avLst/>
          </a:prstGeom>
          <a:ln w="38100" cap="flat" cmpd="sng" algn="ctr">
            <a:solidFill>
              <a:srgbClr val="0000FF"/>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27" name="テキスト ボックス 26"/>
          <p:cNvSpPr txBox="1"/>
          <p:nvPr/>
        </p:nvSpPr>
        <p:spPr>
          <a:xfrm>
            <a:off x="3815812" y="2261193"/>
            <a:ext cx="1429523" cy="276999"/>
          </a:xfrm>
          <a:prstGeom prst="rect">
            <a:avLst/>
          </a:prstGeom>
          <a:noFill/>
        </p:spPr>
        <p:txBody>
          <a:bodyPr wrap="none" rtlCol="0" anchor="ctr">
            <a:spAutoFit/>
          </a:bodyPr>
          <a:lstStyle/>
          <a:p>
            <a:r>
              <a:rPr lang="en-US" altLang="ja-JP" sz="1200" dirty="0" smtClean="0">
                <a:solidFill>
                  <a:srgbClr val="0000FF"/>
                </a:solidFill>
              </a:rPr>
              <a:t>Field measurement</a:t>
            </a:r>
            <a:endParaRPr kumimoji="1" lang="ja-JP" altLang="en-US" sz="1200" dirty="0">
              <a:solidFill>
                <a:srgbClr val="0000FF"/>
              </a:solidFill>
            </a:endParaRPr>
          </a:p>
        </p:txBody>
      </p:sp>
      <p:cxnSp>
        <p:nvCxnSpPr>
          <p:cNvPr id="28" name="直線コネクタ 27"/>
          <p:cNvCxnSpPr/>
          <p:nvPr/>
        </p:nvCxnSpPr>
        <p:spPr>
          <a:xfrm>
            <a:off x="5040003" y="2022258"/>
            <a:ext cx="3172664" cy="1588"/>
          </a:xfrm>
          <a:prstGeom prst="line">
            <a:avLst/>
          </a:prstGeom>
          <a:ln w="38100" cap="flat" cmpd="sng" algn="ctr">
            <a:solidFill>
              <a:srgbClr val="AF6AEE"/>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29" name="テキスト ボックス 28"/>
          <p:cNvSpPr txBox="1"/>
          <p:nvPr/>
        </p:nvSpPr>
        <p:spPr>
          <a:xfrm>
            <a:off x="5884330" y="1770773"/>
            <a:ext cx="1455747" cy="276999"/>
          </a:xfrm>
          <a:prstGeom prst="rect">
            <a:avLst/>
          </a:prstGeom>
          <a:noFill/>
        </p:spPr>
        <p:txBody>
          <a:bodyPr wrap="none" rtlCol="0" anchor="ctr">
            <a:spAutoFit/>
          </a:bodyPr>
          <a:lstStyle/>
          <a:p>
            <a:r>
              <a:rPr kumimoji="1" lang="en-US" altLang="ja-JP" sz="1200" dirty="0" smtClean="0">
                <a:solidFill>
                  <a:srgbClr val="AF6AEE"/>
                </a:solidFill>
              </a:rPr>
              <a:t>Install, system check</a:t>
            </a:r>
            <a:endParaRPr kumimoji="1" lang="ja-JP" altLang="en-US" sz="1200" dirty="0">
              <a:solidFill>
                <a:srgbClr val="AF6AEE"/>
              </a:solidFill>
            </a:endParaRPr>
          </a:p>
        </p:txBody>
      </p:sp>
      <p:cxnSp>
        <p:nvCxnSpPr>
          <p:cNvPr id="30" name="直線コネクタ 29"/>
          <p:cNvCxnSpPr/>
          <p:nvPr/>
        </p:nvCxnSpPr>
        <p:spPr>
          <a:xfrm>
            <a:off x="4642549" y="2747204"/>
            <a:ext cx="3570118" cy="1588"/>
          </a:xfrm>
          <a:prstGeom prst="line">
            <a:avLst/>
          </a:prstGeom>
          <a:ln w="38100" cap="flat" cmpd="sng" algn="ctr">
            <a:solidFill>
              <a:srgbClr val="AF6AEE"/>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31" name="テキスト ボックス 30"/>
          <p:cNvSpPr txBox="1"/>
          <p:nvPr/>
        </p:nvSpPr>
        <p:spPr>
          <a:xfrm>
            <a:off x="5202092" y="2486385"/>
            <a:ext cx="2157036" cy="276999"/>
          </a:xfrm>
          <a:prstGeom prst="rect">
            <a:avLst/>
          </a:prstGeom>
          <a:noFill/>
        </p:spPr>
        <p:txBody>
          <a:bodyPr wrap="none" rtlCol="0" anchor="ctr">
            <a:spAutoFit/>
          </a:bodyPr>
          <a:lstStyle/>
          <a:p>
            <a:r>
              <a:rPr kumimoji="1" lang="en-US" altLang="ja-JP" sz="1200" dirty="0" smtClean="0">
                <a:solidFill>
                  <a:srgbClr val="AF6AEE"/>
                </a:solidFill>
              </a:rPr>
              <a:t>Install</a:t>
            </a:r>
            <a:r>
              <a:rPr lang="en-US" altLang="ja-JP" sz="1200" dirty="0" smtClean="0">
                <a:solidFill>
                  <a:srgbClr val="AF6AEE"/>
                </a:solidFill>
              </a:rPr>
              <a:t>,</a:t>
            </a:r>
            <a:r>
              <a:rPr kumimoji="1" lang="en-US" altLang="ja-JP" sz="1200" dirty="0" smtClean="0">
                <a:solidFill>
                  <a:srgbClr val="AF6AEE"/>
                </a:solidFill>
              </a:rPr>
              <a:t> alignment, </a:t>
            </a:r>
            <a:r>
              <a:rPr lang="en-US" altLang="ja-JP" sz="1200" dirty="0" smtClean="0">
                <a:solidFill>
                  <a:srgbClr val="AF6AEE"/>
                </a:solidFill>
              </a:rPr>
              <a:t>system check</a:t>
            </a:r>
            <a:endParaRPr kumimoji="1" lang="ja-JP" altLang="en-US" sz="1200" dirty="0">
              <a:solidFill>
                <a:srgbClr val="AF6AEE"/>
              </a:solidFill>
            </a:endParaRPr>
          </a:p>
        </p:txBody>
      </p:sp>
      <p:cxnSp>
        <p:nvCxnSpPr>
          <p:cNvPr id="32" name="直線コネクタ 31"/>
          <p:cNvCxnSpPr/>
          <p:nvPr/>
        </p:nvCxnSpPr>
        <p:spPr>
          <a:xfrm>
            <a:off x="1050993" y="1227581"/>
            <a:ext cx="2764819" cy="1588"/>
          </a:xfrm>
          <a:prstGeom prst="line">
            <a:avLst/>
          </a:prstGeom>
          <a:ln w="38100" cap="flat" cmpd="sng" algn="ctr">
            <a:solidFill>
              <a:srgbClr val="ED578A"/>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33" name="テキスト ボックス 32"/>
          <p:cNvSpPr txBox="1"/>
          <p:nvPr/>
        </p:nvSpPr>
        <p:spPr>
          <a:xfrm>
            <a:off x="1673918" y="966762"/>
            <a:ext cx="1167883" cy="276999"/>
          </a:xfrm>
          <a:prstGeom prst="rect">
            <a:avLst/>
          </a:prstGeom>
          <a:noFill/>
          <a:ln>
            <a:noFill/>
          </a:ln>
        </p:spPr>
        <p:txBody>
          <a:bodyPr wrap="none" rtlCol="0" anchor="ctr">
            <a:spAutoFit/>
          </a:bodyPr>
          <a:lstStyle/>
          <a:p>
            <a:r>
              <a:rPr kumimoji="1" lang="en-US" altLang="ja-JP" sz="1200" dirty="0" smtClean="0">
                <a:solidFill>
                  <a:srgbClr val="ED578A"/>
                </a:solidFill>
              </a:rPr>
              <a:t>Dismantle KEKB</a:t>
            </a:r>
            <a:endParaRPr kumimoji="1" lang="ja-JP" altLang="en-US" sz="1200" dirty="0">
              <a:solidFill>
                <a:srgbClr val="ED578A"/>
              </a:solidFill>
            </a:endParaRPr>
          </a:p>
        </p:txBody>
      </p:sp>
      <p:sp>
        <p:nvSpPr>
          <p:cNvPr id="34" name="テキスト ボックス 33"/>
          <p:cNvSpPr txBox="1"/>
          <p:nvPr/>
        </p:nvSpPr>
        <p:spPr>
          <a:xfrm>
            <a:off x="196828" y="5053890"/>
            <a:ext cx="1342795" cy="276999"/>
          </a:xfrm>
          <a:prstGeom prst="rect">
            <a:avLst/>
          </a:prstGeom>
          <a:solidFill>
            <a:srgbClr val="8DB4FF"/>
          </a:solidFill>
          <a:ln>
            <a:noFill/>
          </a:ln>
        </p:spPr>
        <p:txBody>
          <a:bodyPr wrap="square" rtlCol="0">
            <a:spAutoFit/>
          </a:bodyPr>
          <a:lstStyle/>
          <a:p>
            <a:r>
              <a:rPr kumimoji="1" lang="en-US" altLang="ja-JP" sz="1200" dirty="0" smtClean="0"/>
              <a:t>Damping Ring</a:t>
            </a:r>
            <a:endParaRPr kumimoji="1" lang="ja-JP" altLang="en-US" sz="1200" dirty="0"/>
          </a:p>
        </p:txBody>
      </p:sp>
      <p:cxnSp>
        <p:nvCxnSpPr>
          <p:cNvPr id="35" name="直線コネクタ 34"/>
          <p:cNvCxnSpPr/>
          <p:nvPr/>
        </p:nvCxnSpPr>
        <p:spPr>
          <a:xfrm>
            <a:off x="8407502" y="3782079"/>
            <a:ext cx="588812" cy="1588"/>
          </a:xfrm>
          <a:prstGeom prst="line">
            <a:avLst/>
          </a:prstGeom>
          <a:ln w="101600" cap="flat" cmpd="sng" algn="ctr">
            <a:solidFill>
              <a:srgbClr val="FF0000"/>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36" name="テキスト ボックス 35"/>
          <p:cNvSpPr txBox="1"/>
          <p:nvPr/>
        </p:nvSpPr>
        <p:spPr>
          <a:xfrm>
            <a:off x="7536852" y="3002001"/>
            <a:ext cx="1583298" cy="646331"/>
          </a:xfrm>
          <a:prstGeom prst="rect">
            <a:avLst/>
          </a:prstGeom>
          <a:noFill/>
          <a:ln>
            <a:noFill/>
          </a:ln>
        </p:spPr>
        <p:txBody>
          <a:bodyPr wrap="none" rtlCol="0" anchor="ctr">
            <a:spAutoFit/>
          </a:bodyPr>
          <a:lstStyle/>
          <a:p>
            <a:r>
              <a:rPr kumimoji="1" lang="en-US" altLang="ja-JP" dirty="0" err="1" smtClean="0">
                <a:solidFill>
                  <a:srgbClr val="FF0000"/>
                </a:solidFill>
              </a:rPr>
              <a:t>SuperKEKB</a:t>
            </a:r>
            <a:endParaRPr kumimoji="1" lang="en-US" altLang="ja-JP" dirty="0" smtClean="0">
              <a:solidFill>
                <a:srgbClr val="FF0000"/>
              </a:solidFill>
            </a:endParaRPr>
          </a:p>
          <a:p>
            <a:r>
              <a:rPr lang="en-US" altLang="ja-JP" dirty="0" smtClean="0">
                <a:solidFill>
                  <a:srgbClr val="FF0000"/>
                </a:solidFill>
              </a:rPr>
              <a:t>commissioning</a:t>
            </a:r>
            <a:endParaRPr kumimoji="1" lang="ja-JP" altLang="en-US" dirty="0">
              <a:solidFill>
                <a:srgbClr val="FF0000"/>
              </a:solidFill>
            </a:endParaRPr>
          </a:p>
        </p:txBody>
      </p:sp>
      <p:cxnSp>
        <p:nvCxnSpPr>
          <p:cNvPr id="37" name="直線コネクタ 36"/>
          <p:cNvCxnSpPr/>
          <p:nvPr/>
        </p:nvCxnSpPr>
        <p:spPr>
          <a:xfrm>
            <a:off x="648864" y="5399517"/>
            <a:ext cx="6419741" cy="1588"/>
          </a:xfrm>
          <a:prstGeom prst="line">
            <a:avLst/>
          </a:prstGeom>
          <a:ln w="38100" cap="flat" cmpd="sng" algn="ctr">
            <a:solidFill>
              <a:schemeClr val="tx1"/>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38" name="テキスト ボックス 37"/>
          <p:cNvSpPr txBox="1"/>
          <p:nvPr/>
        </p:nvSpPr>
        <p:spPr>
          <a:xfrm>
            <a:off x="2173552" y="5132196"/>
            <a:ext cx="1711526" cy="276999"/>
          </a:xfrm>
          <a:prstGeom prst="rect">
            <a:avLst/>
          </a:prstGeom>
          <a:noFill/>
          <a:ln>
            <a:noFill/>
          </a:ln>
        </p:spPr>
        <p:txBody>
          <a:bodyPr wrap="none" rtlCol="0" anchor="ctr">
            <a:spAutoFit/>
          </a:bodyPr>
          <a:lstStyle/>
          <a:p>
            <a:r>
              <a:rPr kumimoji="1" lang="en-US" altLang="ja-JP" sz="1200" dirty="0" smtClean="0"/>
              <a:t>Components Fabrication</a:t>
            </a:r>
            <a:endParaRPr kumimoji="1" lang="ja-JP" altLang="en-US" sz="1200" dirty="0"/>
          </a:p>
        </p:txBody>
      </p:sp>
      <p:cxnSp>
        <p:nvCxnSpPr>
          <p:cNvPr id="39" name="直線コネクタ 38"/>
          <p:cNvCxnSpPr/>
          <p:nvPr/>
        </p:nvCxnSpPr>
        <p:spPr>
          <a:xfrm>
            <a:off x="3282891" y="5636900"/>
            <a:ext cx="1939005" cy="1588"/>
          </a:xfrm>
          <a:prstGeom prst="line">
            <a:avLst/>
          </a:prstGeom>
          <a:ln w="38100" cap="flat" cmpd="sng" algn="ctr">
            <a:solidFill>
              <a:srgbClr val="F04F60"/>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40" name="テキスト ボックス 39"/>
          <p:cNvSpPr txBox="1"/>
          <p:nvPr/>
        </p:nvSpPr>
        <p:spPr>
          <a:xfrm>
            <a:off x="3445069" y="5384171"/>
            <a:ext cx="1621583" cy="276999"/>
          </a:xfrm>
          <a:prstGeom prst="rect">
            <a:avLst/>
          </a:prstGeom>
          <a:noFill/>
        </p:spPr>
        <p:txBody>
          <a:bodyPr wrap="none" rtlCol="0" anchor="ctr">
            <a:spAutoFit/>
          </a:bodyPr>
          <a:lstStyle/>
          <a:p>
            <a:r>
              <a:rPr lang="en-US" altLang="ja-JP" sz="1200" dirty="0" smtClean="0">
                <a:solidFill>
                  <a:srgbClr val="F04F60"/>
                </a:solidFill>
              </a:rPr>
              <a:t>DR tunnel construction</a:t>
            </a:r>
            <a:endParaRPr kumimoji="1" lang="ja-JP" altLang="en-US" sz="1200" dirty="0">
              <a:solidFill>
                <a:srgbClr val="F04F60"/>
              </a:solidFill>
            </a:endParaRPr>
          </a:p>
        </p:txBody>
      </p:sp>
      <p:cxnSp>
        <p:nvCxnSpPr>
          <p:cNvPr id="41" name="直線コネクタ 40"/>
          <p:cNvCxnSpPr/>
          <p:nvPr/>
        </p:nvCxnSpPr>
        <p:spPr>
          <a:xfrm>
            <a:off x="5015850" y="5892113"/>
            <a:ext cx="1758307" cy="1588"/>
          </a:xfrm>
          <a:prstGeom prst="line">
            <a:avLst/>
          </a:prstGeom>
          <a:ln w="38100" cap="flat" cmpd="sng" algn="ctr">
            <a:solidFill>
              <a:srgbClr val="F04F60"/>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42" name="テキスト ボックス 41"/>
          <p:cNvSpPr txBox="1"/>
          <p:nvPr/>
        </p:nvSpPr>
        <p:spPr>
          <a:xfrm>
            <a:off x="5116036" y="5630094"/>
            <a:ext cx="1777575" cy="276999"/>
          </a:xfrm>
          <a:prstGeom prst="rect">
            <a:avLst/>
          </a:prstGeom>
          <a:noFill/>
        </p:spPr>
        <p:txBody>
          <a:bodyPr wrap="none" rtlCol="0" anchor="ctr">
            <a:spAutoFit/>
          </a:bodyPr>
          <a:lstStyle/>
          <a:p>
            <a:r>
              <a:rPr lang="en-US" altLang="ja-JP" sz="1200" dirty="0" smtClean="0">
                <a:solidFill>
                  <a:srgbClr val="F04F60"/>
                </a:solidFill>
              </a:rPr>
              <a:t>DR buildings construction</a:t>
            </a:r>
            <a:endParaRPr kumimoji="1" lang="ja-JP" altLang="en-US" sz="1200" dirty="0">
              <a:solidFill>
                <a:srgbClr val="F04F60"/>
              </a:solidFill>
            </a:endParaRPr>
          </a:p>
        </p:txBody>
      </p:sp>
      <p:cxnSp>
        <p:nvCxnSpPr>
          <p:cNvPr id="43" name="直線コネクタ 42"/>
          <p:cNvCxnSpPr/>
          <p:nvPr/>
        </p:nvCxnSpPr>
        <p:spPr>
          <a:xfrm>
            <a:off x="6774157" y="5638865"/>
            <a:ext cx="1667971" cy="1588"/>
          </a:xfrm>
          <a:prstGeom prst="line">
            <a:avLst/>
          </a:prstGeom>
          <a:ln w="38100" cap="flat" cmpd="sng" algn="ctr">
            <a:solidFill>
              <a:srgbClr val="AF6AEE"/>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44" name="テキスト ボックス 43"/>
          <p:cNvSpPr txBox="1"/>
          <p:nvPr/>
        </p:nvSpPr>
        <p:spPr>
          <a:xfrm>
            <a:off x="6680416" y="5384548"/>
            <a:ext cx="2157036" cy="276999"/>
          </a:xfrm>
          <a:prstGeom prst="rect">
            <a:avLst/>
          </a:prstGeom>
          <a:noFill/>
        </p:spPr>
        <p:txBody>
          <a:bodyPr wrap="none" rtlCol="0" anchor="ctr">
            <a:spAutoFit/>
          </a:bodyPr>
          <a:lstStyle/>
          <a:p>
            <a:r>
              <a:rPr kumimoji="1" lang="en-US" altLang="ja-JP" sz="1200" dirty="0" smtClean="0">
                <a:solidFill>
                  <a:srgbClr val="AF6AEE"/>
                </a:solidFill>
              </a:rPr>
              <a:t>Install, alignment, system check</a:t>
            </a:r>
            <a:endParaRPr kumimoji="1" lang="ja-JP" altLang="en-US" sz="1200" dirty="0">
              <a:solidFill>
                <a:srgbClr val="AF6AEE"/>
              </a:solidFill>
            </a:endParaRPr>
          </a:p>
        </p:txBody>
      </p:sp>
      <p:cxnSp>
        <p:nvCxnSpPr>
          <p:cNvPr id="45" name="直線コネクタ 44"/>
          <p:cNvCxnSpPr/>
          <p:nvPr/>
        </p:nvCxnSpPr>
        <p:spPr>
          <a:xfrm>
            <a:off x="4336353" y="4732730"/>
            <a:ext cx="1547977" cy="1588"/>
          </a:xfrm>
          <a:prstGeom prst="line">
            <a:avLst/>
          </a:prstGeom>
          <a:ln w="38100" cap="flat" cmpd="sng" algn="ctr">
            <a:solidFill>
              <a:srgbClr val="F04F60"/>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46" name="テキスト ボックス 45"/>
          <p:cNvSpPr txBox="1"/>
          <p:nvPr/>
        </p:nvSpPr>
        <p:spPr>
          <a:xfrm>
            <a:off x="4251683" y="4473510"/>
            <a:ext cx="1814469" cy="276999"/>
          </a:xfrm>
          <a:prstGeom prst="rect">
            <a:avLst/>
          </a:prstGeom>
          <a:noFill/>
        </p:spPr>
        <p:txBody>
          <a:bodyPr wrap="none" rtlCol="0" anchor="ctr">
            <a:spAutoFit/>
          </a:bodyPr>
          <a:lstStyle/>
          <a:p>
            <a:r>
              <a:rPr lang="en-US" altLang="ja-JP" sz="1200" dirty="0" smtClean="0">
                <a:solidFill>
                  <a:srgbClr val="F04F60"/>
                </a:solidFill>
              </a:rPr>
              <a:t>MR buildings construction</a:t>
            </a:r>
            <a:endParaRPr kumimoji="1" lang="ja-JP" altLang="en-US" sz="1200" dirty="0">
              <a:solidFill>
                <a:srgbClr val="F04F60"/>
              </a:solidFill>
            </a:endParaRPr>
          </a:p>
        </p:txBody>
      </p:sp>
      <p:sp>
        <p:nvSpPr>
          <p:cNvPr id="47" name="テキスト ボックス 46"/>
          <p:cNvSpPr txBox="1"/>
          <p:nvPr/>
        </p:nvSpPr>
        <p:spPr>
          <a:xfrm>
            <a:off x="196828" y="2896307"/>
            <a:ext cx="1342795" cy="276999"/>
          </a:xfrm>
          <a:prstGeom prst="rect">
            <a:avLst/>
          </a:prstGeom>
          <a:solidFill>
            <a:srgbClr val="93FF9D"/>
          </a:solidFill>
        </p:spPr>
        <p:txBody>
          <a:bodyPr wrap="square" rtlCol="0">
            <a:spAutoFit/>
          </a:bodyPr>
          <a:lstStyle/>
          <a:p>
            <a:r>
              <a:rPr kumimoji="1" lang="en-US" altLang="ja-JP" sz="1200" dirty="0" smtClean="0"/>
              <a:t>RF system</a:t>
            </a:r>
            <a:endParaRPr kumimoji="1" lang="ja-JP" altLang="en-US" sz="1200" dirty="0"/>
          </a:p>
        </p:txBody>
      </p:sp>
      <p:cxnSp>
        <p:nvCxnSpPr>
          <p:cNvPr id="48" name="直線コネクタ 47"/>
          <p:cNvCxnSpPr/>
          <p:nvPr/>
        </p:nvCxnSpPr>
        <p:spPr>
          <a:xfrm>
            <a:off x="1673918" y="3082728"/>
            <a:ext cx="6538749" cy="1588"/>
          </a:xfrm>
          <a:prstGeom prst="line">
            <a:avLst/>
          </a:prstGeom>
          <a:ln w="38100" cap="flat" cmpd="sng" algn="ctr">
            <a:solidFill>
              <a:schemeClr val="tx1"/>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49" name="テキスト ボックス 48"/>
          <p:cNvSpPr txBox="1"/>
          <p:nvPr/>
        </p:nvSpPr>
        <p:spPr>
          <a:xfrm>
            <a:off x="2207158" y="2823497"/>
            <a:ext cx="1688608" cy="276999"/>
          </a:xfrm>
          <a:prstGeom prst="rect">
            <a:avLst/>
          </a:prstGeom>
          <a:noFill/>
          <a:ln>
            <a:noFill/>
          </a:ln>
        </p:spPr>
        <p:txBody>
          <a:bodyPr wrap="none" rtlCol="0" anchor="ctr">
            <a:spAutoFit/>
          </a:bodyPr>
          <a:lstStyle/>
          <a:p>
            <a:r>
              <a:rPr kumimoji="1" lang="en-US" altLang="ja-JP" sz="1200" dirty="0" smtClean="0"/>
              <a:t>Reinforce and rearrange</a:t>
            </a:r>
            <a:endParaRPr kumimoji="1" lang="ja-JP" altLang="en-US" sz="1200" dirty="0"/>
          </a:p>
        </p:txBody>
      </p:sp>
      <p:cxnSp>
        <p:nvCxnSpPr>
          <p:cNvPr id="50" name="直線コネクタ 49"/>
          <p:cNvCxnSpPr/>
          <p:nvPr/>
        </p:nvCxnSpPr>
        <p:spPr>
          <a:xfrm>
            <a:off x="4277084" y="4985847"/>
            <a:ext cx="2175437" cy="1588"/>
          </a:xfrm>
          <a:prstGeom prst="line">
            <a:avLst/>
          </a:prstGeom>
          <a:ln w="38100" cap="flat" cmpd="sng" algn="ctr">
            <a:solidFill>
              <a:srgbClr val="F04F60"/>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51" name="テキスト ボックス 50"/>
          <p:cNvSpPr txBox="1"/>
          <p:nvPr/>
        </p:nvSpPr>
        <p:spPr>
          <a:xfrm>
            <a:off x="4320977" y="4735094"/>
            <a:ext cx="2047856" cy="276999"/>
          </a:xfrm>
          <a:prstGeom prst="rect">
            <a:avLst/>
          </a:prstGeom>
          <a:noFill/>
        </p:spPr>
        <p:txBody>
          <a:bodyPr wrap="none" rtlCol="0" anchor="ctr">
            <a:spAutoFit/>
          </a:bodyPr>
          <a:lstStyle/>
          <a:p>
            <a:r>
              <a:rPr lang="en-US" altLang="ja-JP" sz="1200" dirty="0" smtClean="0">
                <a:solidFill>
                  <a:srgbClr val="F04F60"/>
                </a:solidFill>
              </a:rPr>
              <a:t>Cooling system reinforcement</a:t>
            </a:r>
            <a:endParaRPr kumimoji="1" lang="ja-JP" altLang="en-US" sz="1200" dirty="0">
              <a:solidFill>
                <a:srgbClr val="F04F60"/>
              </a:solidFill>
            </a:endParaRPr>
          </a:p>
        </p:txBody>
      </p:sp>
      <p:sp>
        <p:nvSpPr>
          <p:cNvPr id="52" name="テキスト ボックス 51"/>
          <p:cNvSpPr txBox="1"/>
          <p:nvPr/>
        </p:nvSpPr>
        <p:spPr>
          <a:xfrm>
            <a:off x="202720" y="3341508"/>
            <a:ext cx="1471198" cy="461665"/>
          </a:xfrm>
          <a:prstGeom prst="rect">
            <a:avLst/>
          </a:prstGeom>
          <a:solidFill>
            <a:srgbClr val="93FF9D"/>
          </a:solidFill>
        </p:spPr>
        <p:txBody>
          <a:bodyPr wrap="square" rtlCol="0">
            <a:spAutoFit/>
          </a:bodyPr>
          <a:lstStyle/>
          <a:p>
            <a:r>
              <a:rPr lang="en-US" altLang="ja-JP" sz="1200" dirty="0" smtClean="0"/>
              <a:t>Monitor &amp; control,</a:t>
            </a:r>
          </a:p>
          <a:p>
            <a:r>
              <a:rPr lang="en-US" altLang="ja-JP" sz="1200" dirty="0" smtClean="0"/>
              <a:t>Beam transport  </a:t>
            </a:r>
            <a:endParaRPr kumimoji="1" lang="ja-JP" altLang="en-US" sz="1200" dirty="0"/>
          </a:p>
        </p:txBody>
      </p:sp>
      <p:cxnSp>
        <p:nvCxnSpPr>
          <p:cNvPr id="53" name="直線コネクタ 52"/>
          <p:cNvCxnSpPr/>
          <p:nvPr/>
        </p:nvCxnSpPr>
        <p:spPr>
          <a:xfrm>
            <a:off x="3005059" y="3733731"/>
            <a:ext cx="5207608" cy="1588"/>
          </a:xfrm>
          <a:prstGeom prst="line">
            <a:avLst/>
          </a:prstGeom>
          <a:ln w="38100" cap="flat" cmpd="sng" algn="ctr">
            <a:solidFill>
              <a:schemeClr val="tx1"/>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54" name="テキスト ボックス 53"/>
          <p:cNvSpPr txBox="1"/>
          <p:nvPr/>
        </p:nvSpPr>
        <p:spPr>
          <a:xfrm>
            <a:off x="3929377" y="3473706"/>
            <a:ext cx="880019" cy="276999"/>
          </a:xfrm>
          <a:prstGeom prst="rect">
            <a:avLst/>
          </a:prstGeom>
          <a:noFill/>
          <a:ln>
            <a:noFill/>
          </a:ln>
        </p:spPr>
        <p:txBody>
          <a:bodyPr wrap="none" rtlCol="0" anchor="ctr">
            <a:spAutoFit/>
          </a:bodyPr>
          <a:lstStyle/>
          <a:p>
            <a:r>
              <a:rPr kumimoji="1" lang="en-US" altLang="ja-JP" sz="1200" dirty="0" smtClean="0"/>
              <a:t>Fabrication</a:t>
            </a:r>
            <a:endParaRPr kumimoji="1" lang="ja-JP" altLang="en-US" sz="1200" dirty="0"/>
          </a:p>
        </p:txBody>
      </p:sp>
      <p:sp>
        <p:nvSpPr>
          <p:cNvPr id="55" name="テキスト ボックス 54"/>
          <p:cNvSpPr txBox="1"/>
          <p:nvPr/>
        </p:nvSpPr>
        <p:spPr>
          <a:xfrm>
            <a:off x="2782269" y="4642000"/>
            <a:ext cx="1325599" cy="276999"/>
          </a:xfrm>
          <a:prstGeom prst="rect">
            <a:avLst/>
          </a:prstGeom>
          <a:solidFill>
            <a:srgbClr val="93FF9D"/>
          </a:solidFill>
        </p:spPr>
        <p:txBody>
          <a:bodyPr wrap="square" rtlCol="0">
            <a:spAutoFit/>
          </a:bodyPr>
          <a:lstStyle/>
          <a:p>
            <a:r>
              <a:rPr lang="en-US" altLang="ja-JP" sz="1200" dirty="0" smtClean="0"/>
              <a:t>MR infrastructure</a:t>
            </a:r>
            <a:endParaRPr kumimoji="1" lang="ja-JP" altLang="en-US" sz="1200" dirty="0"/>
          </a:p>
        </p:txBody>
      </p:sp>
      <p:sp>
        <p:nvSpPr>
          <p:cNvPr id="56" name="テキスト ボックス 55"/>
          <p:cNvSpPr txBox="1"/>
          <p:nvPr/>
        </p:nvSpPr>
        <p:spPr>
          <a:xfrm>
            <a:off x="2447273" y="113211"/>
            <a:ext cx="4557282" cy="461665"/>
          </a:xfrm>
          <a:prstGeom prst="rect">
            <a:avLst/>
          </a:prstGeom>
          <a:noFill/>
        </p:spPr>
        <p:txBody>
          <a:bodyPr wrap="none" rtlCol="0">
            <a:spAutoFit/>
          </a:bodyPr>
          <a:lstStyle/>
          <a:p>
            <a:r>
              <a:rPr kumimoji="1" lang="en-US" altLang="ja-JP" sz="2400" b="1" i="1" dirty="0" err="1" smtClean="0">
                <a:solidFill>
                  <a:srgbClr val="0000FF"/>
                </a:solidFill>
              </a:rPr>
              <a:t>SuperKEKB</a:t>
            </a:r>
            <a:r>
              <a:rPr kumimoji="1" lang="en-US" altLang="ja-JP" sz="2400" b="1" i="1" dirty="0" smtClean="0">
                <a:solidFill>
                  <a:srgbClr val="0000FF"/>
                </a:solidFill>
              </a:rPr>
              <a:t> construction schedule</a:t>
            </a:r>
            <a:endParaRPr kumimoji="1" lang="ja-JP" altLang="en-US" sz="2400" b="1" i="1" dirty="0">
              <a:solidFill>
                <a:srgbClr val="0000FF"/>
              </a:solidFill>
            </a:endParaRPr>
          </a:p>
        </p:txBody>
      </p:sp>
      <p:sp>
        <p:nvSpPr>
          <p:cNvPr id="57" name="テキスト ボックス 56"/>
          <p:cNvSpPr txBox="1"/>
          <p:nvPr/>
        </p:nvSpPr>
        <p:spPr>
          <a:xfrm>
            <a:off x="196828" y="6015574"/>
            <a:ext cx="1342795" cy="276999"/>
          </a:xfrm>
          <a:prstGeom prst="rect">
            <a:avLst/>
          </a:prstGeom>
          <a:solidFill>
            <a:srgbClr val="FF949A"/>
          </a:solidFill>
          <a:ln>
            <a:noFill/>
          </a:ln>
        </p:spPr>
        <p:txBody>
          <a:bodyPr wrap="square" rtlCol="0">
            <a:spAutoFit/>
          </a:bodyPr>
          <a:lstStyle/>
          <a:p>
            <a:r>
              <a:rPr lang="en-US" altLang="ja-JP" sz="1200" dirty="0" err="1" smtClean="0"/>
              <a:t>e</a:t>
            </a:r>
            <a:r>
              <a:rPr kumimoji="1" lang="en-US" altLang="ja-JP" sz="1200" dirty="0" err="1" smtClean="0"/>
              <a:t>+e</a:t>
            </a:r>
            <a:r>
              <a:rPr kumimoji="1" lang="en-US" altLang="ja-JP" sz="1200" dirty="0" smtClean="0"/>
              <a:t>- Injector</a:t>
            </a:r>
            <a:endParaRPr kumimoji="1" lang="ja-JP" altLang="en-US" sz="1200" dirty="0"/>
          </a:p>
        </p:txBody>
      </p:sp>
      <p:cxnSp>
        <p:nvCxnSpPr>
          <p:cNvPr id="58" name="直線コネクタ 57"/>
          <p:cNvCxnSpPr/>
          <p:nvPr/>
        </p:nvCxnSpPr>
        <p:spPr>
          <a:xfrm>
            <a:off x="7167500" y="6358095"/>
            <a:ext cx="1045167" cy="1588"/>
          </a:xfrm>
          <a:prstGeom prst="line">
            <a:avLst/>
          </a:prstGeom>
          <a:ln w="38100" cap="flat" cmpd="sng" algn="ctr">
            <a:solidFill>
              <a:srgbClr val="FF0000"/>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59" name="テキスト ボックス 58"/>
          <p:cNvSpPr txBox="1"/>
          <p:nvPr/>
        </p:nvSpPr>
        <p:spPr>
          <a:xfrm>
            <a:off x="7073037" y="6045566"/>
            <a:ext cx="1876498" cy="307777"/>
          </a:xfrm>
          <a:prstGeom prst="rect">
            <a:avLst/>
          </a:prstGeom>
          <a:noFill/>
          <a:ln>
            <a:noFill/>
          </a:ln>
        </p:spPr>
        <p:txBody>
          <a:bodyPr wrap="none" rtlCol="0" anchor="ctr">
            <a:spAutoFit/>
          </a:bodyPr>
          <a:lstStyle/>
          <a:p>
            <a:r>
              <a:rPr lang="en-US" altLang="ja-JP" sz="1400" dirty="0" smtClean="0">
                <a:solidFill>
                  <a:srgbClr val="FF0000"/>
                </a:solidFill>
              </a:rPr>
              <a:t>Injector commissioning</a:t>
            </a:r>
            <a:endParaRPr kumimoji="1" lang="ja-JP" altLang="en-US" sz="1400" dirty="0">
              <a:solidFill>
                <a:srgbClr val="FF0000"/>
              </a:solidFill>
            </a:endParaRPr>
          </a:p>
        </p:txBody>
      </p:sp>
      <p:cxnSp>
        <p:nvCxnSpPr>
          <p:cNvPr id="60" name="直線コネクタ 59"/>
          <p:cNvCxnSpPr/>
          <p:nvPr/>
        </p:nvCxnSpPr>
        <p:spPr>
          <a:xfrm>
            <a:off x="666060" y="6359683"/>
            <a:ext cx="6402545" cy="1588"/>
          </a:xfrm>
          <a:prstGeom prst="line">
            <a:avLst/>
          </a:prstGeom>
          <a:ln w="38100" cap="flat" cmpd="sng" algn="ctr">
            <a:solidFill>
              <a:srgbClr val="0000FF"/>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61" name="テキスト ボックス 60"/>
          <p:cNvSpPr txBox="1"/>
          <p:nvPr/>
        </p:nvSpPr>
        <p:spPr>
          <a:xfrm>
            <a:off x="2447273" y="6097443"/>
            <a:ext cx="2467342" cy="276999"/>
          </a:xfrm>
          <a:prstGeom prst="rect">
            <a:avLst/>
          </a:prstGeom>
          <a:noFill/>
          <a:ln>
            <a:noFill/>
          </a:ln>
        </p:spPr>
        <p:txBody>
          <a:bodyPr wrap="none" rtlCol="0" anchor="ctr">
            <a:spAutoFit/>
          </a:bodyPr>
          <a:lstStyle/>
          <a:p>
            <a:r>
              <a:rPr kumimoji="1" lang="en-US" altLang="ja-JP" sz="1200" dirty="0" smtClean="0">
                <a:solidFill>
                  <a:srgbClr val="0000FF"/>
                </a:solidFill>
              </a:rPr>
              <a:t>Upgrade and operation for PF/PF-AR</a:t>
            </a:r>
            <a:endParaRPr kumimoji="1" lang="ja-JP" altLang="en-US" sz="1200" dirty="0">
              <a:solidFill>
                <a:srgbClr val="0000FF"/>
              </a:solidFill>
            </a:endParaRPr>
          </a:p>
        </p:txBody>
      </p:sp>
      <p:sp>
        <p:nvSpPr>
          <p:cNvPr id="62" name="テキスト ボックス 61"/>
          <p:cNvSpPr txBox="1"/>
          <p:nvPr/>
        </p:nvSpPr>
        <p:spPr>
          <a:xfrm>
            <a:off x="7340077" y="205544"/>
            <a:ext cx="1738276" cy="276999"/>
          </a:xfrm>
          <a:prstGeom prst="rect">
            <a:avLst/>
          </a:prstGeom>
          <a:noFill/>
        </p:spPr>
        <p:txBody>
          <a:bodyPr wrap="none" rtlCol="0">
            <a:spAutoFit/>
          </a:bodyPr>
          <a:lstStyle/>
          <a:p>
            <a:r>
              <a:rPr lang="en-US" altLang="ja-JP" sz="1200" dirty="0" smtClean="0"/>
              <a:t>R</a:t>
            </a:r>
            <a:r>
              <a:rPr kumimoji="1" lang="en-US" altLang="ja-JP" sz="1200" dirty="0" smtClean="0"/>
              <a:t>evised on Sep. 10, 2011</a:t>
            </a:r>
            <a:endParaRPr kumimoji="1" lang="ja-JP" altLang="en-US" sz="1200" dirty="0"/>
          </a:p>
        </p:txBody>
      </p:sp>
      <p:cxnSp>
        <p:nvCxnSpPr>
          <p:cNvPr id="63" name="直線コネクタ 62"/>
          <p:cNvCxnSpPr/>
          <p:nvPr/>
        </p:nvCxnSpPr>
        <p:spPr>
          <a:xfrm>
            <a:off x="1673918" y="3499564"/>
            <a:ext cx="3795501" cy="1588"/>
          </a:xfrm>
          <a:prstGeom prst="line">
            <a:avLst/>
          </a:prstGeom>
          <a:ln w="38100" cap="flat" cmpd="sng" algn="ctr">
            <a:solidFill>
              <a:srgbClr val="29AC4B"/>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64" name="テキスト ボックス 63"/>
          <p:cNvSpPr txBox="1"/>
          <p:nvPr/>
        </p:nvSpPr>
        <p:spPr>
          <a:xfrm>
            <a:off x="2766736" y="3237157"/>
            <a:ext cx="467871" cy="276999"/>
          </a:xfrm>
          <a:prstGeom prst="rect">
            <a:avLst/>
          </a:prstGeom>
          <a:noFill/>
          <a:ln>
            <a:noFill/>
          </a:ln>
        </p:spPr>
        <p:txBody>
          <a:bodyPr wrap="none" rtlCol="0" anchor="ctr">
            <a:spAutoFit/>
          </a:bodyPr>
          <a:lstStyle/>
          <a:p>
            <a:r>
              <a:rPr kumimoji="1" lang="en-US" altLang="ja-JP" sz="1200" dirty="0" smtClean="0">
                <a:solidFill>
                  <a:srgbClr val="29AC4B"/>
                </a:solidFill>
              </a:rPr>
              <a:t>R&amp;D</a:t>
            </a:r>
            <a:endParaRPr kumimoji="1" lang="ja-JP" altLang="en-US" sz="1200" dirty="0">
              <a:solidFill>
                <a:srgbClr val="29AC4B"/>
              </a:solidFill>
            </a:endParaRPr>
          </a:p>
        </p:txBody>
      </p:sp>
      <p:sp>
        <p:nvSpPr>
          <p:cNvPr id="65" name="テキスト ボックス 64"/>
          <p:cNvSpPr txBox="1"/>
          <p:nvPr/>
        </p:nvSpPr>
        <p:spPr>
          <a:xfrm>
            <a:off x="196828" y="4104109"/>
            <a:ext cx="1631878" cy="276999"/>
          </a:xfrm>
          <a:prstGeom prst="rect">
            <a:avLst/>
          </a:prstGeom>
          <a:solidFill>
            <a:srgbClr val="93FF9D"/>
          </a:solidFill>
        </p:spPr>
        <p:txBody>
          <a:bodyPr wrap="square" rtlCol="0">
            <a:spAutoFit/>
          </a:bodyPr>
          <a:lstStyle/>
          <a:p>
            <a:r>
              <a:rPr kumimoji="1" lang="en-US" altLang="ja-JP" sz="1200" dirty="0" smtClean="0"/>
              <a:t>QCS and IR hardware</a:t>
            </a:r>
            <a:endParaRPr kumimoji="1" lang="ja-JP" altLang="en-US" sz="1200" dirty="0"/>
          </a:p>
        </p:txBody>
      </p:sp>
      <p:cxnSp>
        <p:nvCxnSpPr>
          <p:cNvPr id="66" name="直線コネクタ 65"/>
          <p:cNvCxnSpPr/>
          <p:nvPr/>
        </p:nvCxnSpPr>
        <p:spPr>
          <a:xfrm>
            <a:off x="3845213" y="4282682"/>
            <a:ext cx="3494864" cy="1588"/>
          </a:xfrm>
          <a:prstGeom prst="line">
            <a:avLst/>
          </a:prstGeom>
          <a:ln w="38100" cap="flat" cmpd="sng" algn="ctr">
            <a:solidFill>
              <a:schemeClr val="tx1"/>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67" name="テキスト ボックス 66"/>
          <p:cNvSpPr txBox="1"/>
          <p:nvPr/>
        </p:nvSpPr>
        <p:spPr>
          <a:xfrm>
            <a:off x="4440345" y="4029953"/>
            <a:ext cx="880019" cy="276999"/>
          </a:xfrm>
          <a:prstGeom prst="rect">
            <a:avLst/>
          </a:prstGeom>
          <a:noFill/>
          <a:ln>
            <a:noFill/>
          </a:ln>
        </p:spPr>
        <p:txBody>
          <a:bodyPr wrap="none" rtlCol="0" anchor="ctr">
            <a:spAutoFit/>
          </a:bodyPr>
          <a:lstStyle/>
          <a:p>
            <a:r>
              <a:rPr kumimoji="1" lang="en-US" altLang="ja-JP" sz="1200" dirty="0" smtClean="0"/>
              <a:t>Fabrication</a:t>
            </a:r>
            <a:endParaRPr kumimoji="1" lang="ja-JP" altLang="en-US" sz="1200" dirty="0"/>
          </a:p>
        </p:txBody>
      </p:sp>
      <p:cxnSp>
        <p:nvCxnSpPr>
          <p:cNvPr id="68" name="直線コネクタ 67"/>
          <p:cNvCxnSpPr/>
          <p:nvPr/>
        </p:nvCxnSpPr>
        <p:spPr>
          <a:xfrm>
            <a:off x="683256" y="4057232"/>
            <a:ext cx="4803359" cy="1588"/>
          </a:xfrm>
          <a:prstGeom prst="line">
            <a:avLst/>
          </a:prstGeom>
          <a:ln w="38100" cap="flat" cmpd="sng" algn="ctr">
            <a:solidFill>
              <a:srgbClr val="29AC4B"/>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69" name="テキスト ボックス 68"/>
          <p:cNvSpPr txBox="1"/>
          <p:nvPr/>
        </p:nvSpPr>
        <p:spPr>
          <a:xfrm>
            <a:off x="2460372" y="3796413"/>
            <a:ext cx="2277937" cy="276999"/>
          </a:xfrm>
          <a:prstGeom prst="rect">
            <a:avLst/>
          </a:prstGeom>
          <a:noFill/>
          <a:ln>
            <a:noFill/>
          </a:ln>
        </p:spPr>
        <p:txBody>
          <a:bodyPr wrap="none" rtlCol="0" anchor="ctr">
            <a:spAutoFit/>
          </a:bodyPr>
          <a:lstStyle/>
          <a:p>
            <a:r>
              <a:rPr kumimoji="1" lang="en-US" altLang="ja-JP" sz="1200" dirty="0" smtClean="0">
                <a:solidFill>
                  <a:srgbClr val="29AC4B"/>
                </a:solidFill>
              </a:rPr>
              <a:t>Optics and </a:t>
            </a:r>
            <a:r>
              <a:rPr lang="en-US" altLang="ja-JP" sz="1200" dirty="0" smtClean="0">
                <a:solidFill>
                  <a:srgbClr val="29AC4B"/>
                </a:solidFill>
              </a:rPr>
              <a:t>hardware d</a:t>
            </a:r>
            <a:r>
              <a:rPr kumimoji="1" lang="en-US" altLang="ja-JP" sz="1200" dirty="0" smtClean="0">
                <a:solidFill>
                  <a:srgbClr val="29AC4B"/>
                </a:solidFill>
              </a:rPr>
              <a:t>esign, R&amp;D</a:t>
            </a:r>
            <a:endParaRPr kumimoji="1" lang="ja-JP" altLang="en-US" sz="1200" dirty="0">
              <a:solidFill>
                <a:srgbClr val="29AC4B"/>
              </a:solidFill>
            </a:endParaRPr>
          </a:p>
        </p:txBody>
      </p:sp>
      <p:cxnSp>
        <p:nvCxnSpPr>
          <p:cNvPr id="70" name="直線コネクタ 69"/>
          <p:cNvCxnSpPr/>
          <p:nvPr/>
        </p:nvCxnSpPr>
        <p:spPr>
          <a:xfrm>
            <a:off x="7359128" y="4405774"/>
            <a:ext cx="1083000" cy="1588"/>
          </a:xfrm>
          <a:prstGeom prst="line">
            <a:avLst/>
          </a:prstGeom>
          <a:ln w="38100" cap="flat" cmpd="sng" algn="ctr">
            <a:solidFill>
              <a:srgbClr val="AF6AEE"/>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71" name="テキスト ボックス 70"/>
          <p:cNvSpPr txBox="1"/>
          <p:nvPr/>
        </p:nvSpPr>
        <p:spPr>
          <a:xfrm>
            <a:off x="7312977" y="4485865"/>
            <a:ext cx="1494144" cy="646331"/>
          </a:xfrm>
          <a:prstGeom prst="rect">
            <a:avLst/>
          </a:prstGeom>
          <a:noFill/>
        </p:spPr>
        <p:txBody>
          <a:bodyPr wrap="none" rtlCol="0" anchor="ctr">
            <a:spAutoFit/>
          </a:bodyPr>
          <a:lstStyle/>
          <a:p>
            <a:r>
              <a:rPr kumimoji="1" lang="en-US" altLang="ja-JP" sz="1200" dirty="0" smtClean="0">
                <a:solidFill>
                  <a:srgbClr val="AF6AEE"/>
                </a:solidFill>
              </a:rPr>
              <a:t>Install, </a:t>
            </a:r>
            <a:r>
              <a:rPr lang="en-US" altLang="ja-JP" sz="1200" dirty="0" smtClean="0">
                <a:solidFill>
                  <a:srgbClr val="AF6AEE"/>
                </a:solidFill>
              </a:rPr>
              <a:t>system check, </a:t>
            </a:r>
          </a:p>
          <a:p>
            <a:r>
              <a:rPr lang="en-US" altLang="ja-JP" sz="1200" dirty="0" smtClean="0">
                <a:solidFill>
                  <a:srgbClr val="AF6AEE"/>
                </a:solidFill>
              </a:rPr>
              <a:t>f</a:t>
            </a:r>
            <a:r>
              <a:rPr kumimoji="1" lang="en-US" altLang="ja-JP" sz="1200" dirty="0" smtClean="0">
                <a:solidFill>
                  <a:srgbClr val="AF6AEE"/>
                </a:solidFill>
              </a:rPr>
              <a:t>ield measure</a:t>
            </a:r>
          </a:p>
          <a:p>
            <a:r>
              <a:rPr kumimoji="1" lang="en-US" altLang="ja-JP" sz="1200" dirty="0" smtClean="0">
                <a:solidFill>
                  <a:srgbClr val="AF6AEE"/>
                </a:solidFill>
              </a:rPr>
              <a:t>+</a:t>
            </a:r>
            <a:r>
              <a:rPr lang="en-US" altLang="ja-JP" sz="1200" dirty="0" smtClean="0">
                <a:solidFill>
                  <a:srgbClr val="AF6AEE"/>
                </a:solidFill>
              </a:rPr>
              <a:t> IR assembly</a:t>
            </a:r>
            <a:endParaRPr kumimoji="1" lang="ja-JP" altLang="en-US" sz="1200" dirty="0">
              <a:solidFill>
                <a:srgbClr val="AF6AEE"/>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Summary</a:t>
            </a:r>
            <a:endParaRPr kumimoji="1" lang="ja-JP" altLang="en-US" dirty="0"/>
          </a:p>
        </p:txBody>
      </p:sp>
      <p:sp>
        <p:nvSpPr>
          <p:cNvPr id="5" name="Rectangle 3"/>
          <p:cNvSpPr txBox="1">
            <a:spLocks noChangeArrowheads="1"/>
          </p:cNvSpPr>
          <p:nvPr/>
        </p:nvSpPr>
        <p:spPr>
          <a:xfrm>
            <a:off x="685800" y="1524000"/>
            <a:ext cx="8077200" cy="4191000"/>
          </a:xfrm>
          <a:prstGeom prst="rect">
            <a:avLst/>
          </a:prstGeom>
        </p:spPr>
        <p:txBody>
          <a:bodyPr/>
          <a:lstStyle/>
          <a:p>
            <a:pPr marL="290513" marR="0" lvl="0" indent="-198438" algn="l" defTabSz="990600" rtl="0" eaLnBrk="1" fontAlgn="base" latinLnBrk="0" hangingPunct="1">
              <a:lnSpc>
                <a:spcPct val="90000"/>
              </a:lnSpc>
              <a:spcBef>
                <a:spcPct val="20000"/>
              </a:spcBef>
              <a:spcAft>
                <a:spcPct val="0"/>
              </a:spcAft>
              <a:buClrTx/>
              <a:buSzPct val="65000"/>
              <a:tabLst>
                <a:tab pos="1044575" algn="l"/>
              </a:tabLst>
              <a:defRPr/>
            </a:pPr>
            <a:endParaRPr kumimoji="1" lang="en-US" altLang="ja-JP" sz="1600" b="1" i="0" u="none" strike="noStrike" kern="0" cap="none" spc="0" normalizeH="0" baseline="0" noProof="0" dirty="0" smtClean="0">
              <a:ln>
                <a:noFill/>
              </a:ln>
              <a:solidFill>
                <a:schemeClr val="tx1"/>
              </a:solidFill>
              <a:effectLst/>
              <a:uLnTx/>
              <a:uFillTx/>
              <a:latin typeface="Arial" pitchFamily="34" charset="0"/>
              <a:ea typeface="ＭＳ Ｐゴシック" pitchFamily="50" charset="-128"/>
              <a:cs typeface="Arial" pitchFamily="34" charset="0"/>
            </a:endParaRPr>
          </a:p>
          <a:p>
            <a:pPr marL="290513" marR="0" lvl="0" indent="-198438" algn="l" defTabSz="990600" rtl="0" eaLnBrk="1" fontAlgn="base" latinLnBrk="0" hangingPunct="1">
              <a:lnSpc>
                <a:spcPct val="90000"/>
              </a:lnSpc>
              <a:spcBef>
                <a:spcPct val="20000"/>
              </a:spcBef>
              <a:spcAft>
                <a:spcPct val="0"/>
              </a:spcAft>
              <a:buClrTx/>
              <a:buSzPct val="65000"/>
              <a:buBlip>
                <a:blip r:embed="rId2"/>
              </a:buBlip>
              <a:tabLst>
                <a:tab pos="1044575" algn="l"/>
              </a:tabLst>
              <a:defRPr/>
            </a:pPr>
            <a:r>
              <a:rPr kumimoji="1" lang="en-US" altLang="ja-JP" sz="1600" b="1" i="0" u="none" strike="noStrike" kern="0" cap="none" spc="0" normalizeH="0" baseline="0" noProof="0" dirty="0" smtClean="0">
                <a:ln>
                  <a:noFill/>
                </a:ln>
                <a:solidFill>
                  <a:schemeClr val="tx1"/>
                </a:solidFill>
                <a:effectLst/>
                <a:uLnTx/>
                <a:uFillTx/>
                <a:latin typeface="Arial" pitchFamily="34" charset="0"/>
                <a:ea typeface="ＭＳ Ｐゴシック" pitchFamily="50" charset="-128"/>
                <a:cs typeface="Arial" pitchFamily="34" charset="0"/>
              </a:rPr>
              <a:t>KEKB/Belle provided quantitative</a:t>
            </a:r>
            <a:r>
              <a:rPr kumimoji="1" lang="en-US" altLang="ja-JP" sz="1600" b="1" i="0" u="none" strike="noStrike" kern="0" cap="none" spc="0" normalizeH="0" noProof="0" dirty="0" smtClean="0">
                <a:ln>
                  <a:noFill/>
                </a:ln>
                <a:solidFill>
                  <a:schemeClr val="tx1"/>
                </a:solidFill>
                <a:effectLst/>
                <a:uLnTx/>
                <a:uFillTx/>
                <a:latin typeface="Arial" pitchFamily="34" charset="0"/>
                <a:ea typeface="ＭＳ Ｐゴシック" pitchFamily="50" charset="-128"/>
                <a:cs typeface="Arial" pitchFamily="34" charset="0"/>
              </a:rPr>
              <a:t> confirmation to Kobayashi-</a:t>
            </a:r>
            <a:r>
              <a:rPr kumimoji="1" lang="en-US" altLang="ja-JP" sz="1600" b="1" i="0" u="none" strike="noStrike" kern="0" cap="none" spc="0" normalizeH="0" noProof="0" dirty="0" err="1" smtClean="0">
                <a:ln>
                  <a:noFill/>
                </a:ln>
                <a:solidFill>
                  <a:schemeClr val="tx1"/>
                </a:solidFill>
                <a:effectLst/>
                <a:uLnTx/>
                <a:uFillTx/>
                <a:latin typeface="Arial" pitchFamily="34" charset="0"/>
                <a:ea typeface="ＭＳ Ｐゴシック" pitchFamily="50" charset="-128"/>
                <a:cs typeface="Arial" pitchFamily="34" charset="0"/>
              </a:rPr>
              <a:t>Maskawa</a:t>
            </a:r>
            <a:r>
              <a:rPr kumimoji="1" lang="en-US" altLang="ja-JP" sz="1600" b="1" i="0" u="none" strike="noStrike" kern="0" cap="none" spc="0" normalizeH="0" noProof="0" dirty="0" smtClean="0">
                <a:ln>
                  <a:noFill/>
                </a:ln>
                <a:solidFill>
                  <a:schemeClr val="tx1"/>
                </a:solidFill>
                <a:effectLst/>
                <a:uLnTx/>
                <a:uFillTx/>
                <a:latin typeface="Arial" pitchFamily="34" charset="0"/>
                <a:ea typeface="ＭＳ Ｐゴシック" pitchFamily="50" charset="-128"/>
                <a:cs typeface="Arial" pitchFamily="34" charset="0"/>
              </a:rPr>
              <a:t>  theory.</a:t>
            </a:r>
          </a:p>
          <a:p>
            <a:pPr marL="290513" marR="0" lvl="0" indent="-198438" algn="l" defTabSz="990600" rtl="0" eaLnBrk="1" fontAlgn="base" latinLnBrk="0" hangingPunct="1">
              <a:lnSpc>
                <a:spcPct val="90000"/>
              </a:lnSpc>
              <a:spcBef>
                <a:spcPct val="20000"/>
              </a:spcBef>
              <a:spcAft>
                <a:spcPct val="0"/>
              </a:spcAft>
              <a:buClrTx/>
              <a:buSzPct val="65000"/>
              <a:buBlip>
                <a:blip r:embed="rId2"/>
              </a:buBlip>
              <a:tabLst>
                <a:tab pos="1044575" algn="l"/>
              </a:tabLst>
              <a:defRPr/>
            </a:pPr>
            <a:endParaRPr kumimoji="1" lang="en-US" altLang="ja-JP" sz="1600" b="1" i="0" u="none" strike="noStrike" kern="0" cap="none" spc="0" normalizeH="0" baseline="0" noProof="0" dirty="0" smtClean="0">
              <a:ln>
                <a:noFill/>
              </a:ln>
              <a:solidFill>
                <a:schemeClr val="tx1"/>
              </a:solidFill>
              <a:effectLst/>
              <a:uLnTx/>
              <a:uFillTx/>
              <a:latin typeface="Arial" pitchFamily="34" charset="0"/>
              <a:ea typeface="ＭＳ Ｐゴシック" pitchFamily="50" charset="-128"/>
              <a:cs typeface="Arial" pitchFamily="34" charset="0"/>
            </a:endParaRPr>
          </a:p>
          <a:p>
            <a:pPr marL="290513" marR="0" lvl="0" indent="-198438" algn="l" defTabSz="990600" rtl="0" eaLnBrk="1" fontAlgn="base" latinLnBrk="0" hangingPunct="1">
              <a:lnSpc>
                <a:spcPct val="90000"/>
              </a:lnSpc>
              <a:spcBef>
                <a:spcPct val="20000"/>
              </a:spcBef>
              <a:spcAft>
                <a:spcPct val="0"/>
              </a:spcAft>
              <a:buClrTx/>
              <a:buSzPct val="65000"/>
              <a:buBlip>
                <a:blip r:embed="rId2"/>
              </a:buBlip>
              <a:tabLst>
                <a:tab pos="1044575" algn="l"/>
              </a:tabLst>
              <a:defRPr/>
            </a:pPr>
            <a:r>
              <a:rPr kumimoji="1" lang="en-US" altLang="ja-JP" sz="1600" b="1" i="0" u="none" strike="noStrike" kern="0" cap="none" spc="0" normalizeH="0" baseline="0" noProof="0" dirty="0" smtClean="0">
                <a:ln>
                  <a:noFill/>
                </a:ln>
                <a:solidFill>
                  <a:schemeClr val="tx1"/>
                </a:solidFill>
                <a:effectLst/>
                <a:uLnTx/>
                <a:uFillTx/>
                <a:latin typeface="Arial" pitchFamily="34" charset="0"/>
                <a:ea typeface="ＭＳ Ｐゴシック" pitchFamily="50" charset="-128"/>
                <a:cs typeface="Arial" pitchFamily="34" charset="0"/>
              </a:rPr>
              <a:t>Next generation </a:t>
            </a:r>
            <a:r>
              <a:rPr kumimoji="1" lang="en-US" altLang="ja-JP" sz="1600" b="1" i="1" u="none" strike="noStrike" kern="0" cap="none" spc="0" normalizeH="0" baseline="0" noProof="0" dirty="0" err="1" smtClean="0">
                <a:ln>
                  <a:noFill/>
                </a:ln>
                <a:solidFill>
                  <a:schemeClr val="tx1"/>
                </a:solidFill>
                <a:effectLst/>
                <a:uLnTx/>
                <a:uFillTx/>
                <a:latin typeface="Times New Roman" pitchFamily="18" charset="0"/>
                <a:ea typeface="ＭＳ Ｐゴシック" pitchFamily="50" charset="-128"/>
                <a:cs typeface="Arial" pitchFamily="34" charset="0"/>
              </a:rPr>
              <a:t>e</a:t>
            </a:r>
            <a:r>
              <a:rPr kumimoji="1" lang="en-US" altLang="ja-JP" sz="1600" b="1" i="0" u="none" strike="noStrike" kern="0" cap="none" spc="0" normalizeH="0" baseline="30000" noProof="0" dirty="0" err="1" smtClean="0">
                <a:ln>
                  <a:noFill/>
                </a:ln>
                <a:solidFill>
                  <a:schemeClr val="tx1"/>
                </a:solidFill>
                <a:effectLst/>
                <a:uLnTx/>
                <a:uFillTx/>
                <a:latin typeface="Symbol" pitchFamily="18" charset="2"/>
                <a:ea typeface="ＭＳ Ｐゴシック" pitchFamily="50" charset="-128"/>
                <a:cs typeface="Arial" pitchFamily="34" charset="0"/>
              </a:rPr>
              <a:t>+</a:t>
            </a:r>
            <a:r>
              <a:rPr kumimoji="1" lang="en-US" altLang="ja-JP" sz="1600" b="1" i="1" u="none" strike="noStrike" kern="0" cap="none" spc="0" normalizeH="0" baseline="0" noProof="0" dirty="0" err="1" smtClean="0">
                <a:ln>
                  <a:noFill/>
                </a:ln>
                <a:solidFill>
                  <a:schemeClr val="tx1"/>
                </a:solidFill>
                <a:effectLst/>
                <a:uLnTx/>
                <a:uFillTx/>
                <a:latin typeface="Times New Roman" pitchFamily="18" charset="0"/>
                <a:ea typeface="ＭＳ Ｐゴシック" pitchFamily="50" charset="-128"/>
                <a:cs typeface="Arial" pitchFamily="34" charset="0"/>
              </a:rPr>
              <a:t>e</a:t>
            </a:r>
            <a:r>
              <a:rPr kumimoji="1" lang="en-US" altLang="ja-JP" sz="1600" b="1" i="0" u="none" strike="noStrike" kern="0" cap="none" spc="0" normalizeH="0" baseline="30000" noProof="0" dirty="0" smtClean="0">
                <a:ln>
                  <a:noFill/>
                </a:ln>
                <a:solidFill>
                  <a:schemeClr val="tx1"/>
                </a:solidFill>
                <a:effectLst/>
                <a:uLnTx/>
                <a:uFillTx/>
                <a:latin typeface="Symbol" pitchFamily="18" charset="2"/>
                <a:ea typeface="ＭＳ Ｐゴシック" pitchFamily="50" charset="-128"/>
                <a:cs typeface="Arial" pitchFamily="34" charset="0"/>
              </a:rPr>
              <a:t>-</a:t>
            </a:r>
            <a:r>
              <a:rPr kumimoji="1" lang="en-US" altLang="ja-JP" sz="1600" b="1" i="0" u="none" strike="noStrike" kern="0" cap="none" spc="0" normalizeH="0" baseline="0" noProof="0" dirty="0" smtClean="0">
                <a:ln>
                  <a:noFill/>
                </a:ln>
                <a:solidFill>
                  <a:schemeClr val="tx1"/>
                </a:solidFill>
                <a:effectLst/>
                <a:uLnTx/>
                <a:uFillTx/>
                <a:latin typeface="Arial" pitchFamily="34" charset="0"/>
                <a:ea typeface="ＭＳ Ｐゴシック" pitchFamily="50" charset="-128"/>
                <a:cs typeface="Arial" pitchFamily="34" charset="0"/>
              </a:rPr>
              <a:t> </a:t>
            </a:r>
            <a:r>
              <a:rPr kumimoji="1" lang="en-US" altLang="ja-JP" sz="1600" b="1" i="1" u="none" strike="noStrike" kern="0" cap="none" spc="0" normalizeH="0" baseline="0" noProof="0" dirty="0" smtClean="0">
                <a:ln>
                  <a:noFill/>
                </a:ln>
                <a:solidFill>
                  <a:schemeClr val="tx1"/>
                </a:solidFill>
                <a:effectLst/>
                <a:uLnTx/>
                <a:uFillTx/>
                <a:latin typeface="Arial" pitchFamily="34" charset="0"/>
                <a:ea typeface="ＭＳ Ｐゴシック" pitchFamily="50" charset="-128"/>
                <a:cs typeface="Arial" pitchFamily="34" charset="0"/>
              </a:rPr>
              <a:t>B</a:t>
            </a:r>
            <a:r>
              <a:rPr kumimoji="1" lang="en-US" altLang="ja-JP" sz="1600" b="1" i="0" u="none" strike="noStrike" kern="0" cap="none" spc="0" normalizeH="0" baseline="0" noProof="0" dirty="0" smtClean="0">
                <a:ln>
                  <a:noFill/>
                </a:ln>
                <a:solidFill>
                  <a:schemeClr val="tx1"/>
                </a:solidFill>
                <a:effectLst/>
                <a:uLnTx/>
                <a:uFillTx/>
                <a:latin typeface="Arial" pitchFamily="34" charset="0"/>
                <a:ea typeface="ＭＳ Ｐゴシック" pitchFamily="50" charset="-128"/>
                <a:cs typeface="Arial" pitchFamily="34" charset="0"/>
              </a:rPr>
              <a:t> factory with </a:t>
            </a:r>
            <a:r>
              <a:rPr kumimoji="1" lang="en-US" altLang="ja-JP" sz="1600" b="1" i="1" u="none" strike="noStrike" kern="0" cap="none" spc="0" normalizeH="0" baseline="0" noProof="0" dirty="0" smtClean="0">
                <a:ln>
                  <a:noFill/>
                </a:ln>
                <a:solidFill>
                  <a:schemeClr val="tx1"/>
                </a:solidFill>
                <a:effectLst/>
                <a:uLnTx/>
                <a:uFillTx/>
                <a:latin typeface="Times New Roman" pitchFamily="18" charset="0"/>
                <a:ea typeface="ＭＳ Ｐゴシック" pitchFamily="50" charset="-128"/>
                <a:cs typeface="Arial" pitchFamily="34" charset="0"/>
              </a:rPr>
              <a:t>L~</a:t>
            </a:r>
            <a:r>
              <a:rPr kumimoji="1" lang="en-US" altLang="ja-JP" sz="1600" b="1" i="0" u="none" strike="noStrike" kern="0" cap="none" spc="0" normalizeH="0" baseline="0" noProof="0" dirty="0" smtClean="0">
                <a:ln>
                  <a:noFill/>
                </a:ln>
                <a:solidFill>
                  <a:schemeClr val="tx1"/>
                </a:solidFill>
                <a:effectLst/>
                <a:uLnTx/>
                <a:uFillTx/>
                <a:latin typeface="Arial" pitchFamily="34" charset="0"/>
                <a:ea typeface="ＭＳ Ｐゴシック" pitchFamily="50" charset="-128"/>
                <a:cs typeface="Arial" pitchFamily="34" charset="0"/>
              </a:rPr>
              <a:t>10</a:t>
            </a:r>
            <a:r>
              <a:rPr kumimoji="1" lang="en-US" altLang="ja-JP" sz="1600" b="1" i="0" u="none" strike="noStrike" kern="0" cap="none" spc="0" normalizeH="0" baseline="30000" noProof="0" dirty="0" smtClean="0">
                <a:ln>
                  <a:noFill/>
                </a:ln>
                <a:solidFill>
                  <a:schemeClr val="tx1"/>
                </a:solidFill>
                <a:effectLst/>
                <a:uLnTx/>
                <a:uFillTx/>
                <a:latin typeface="Arial" pitchFamily="34" charset="0"/>
                <a:ea typeface="ＭＳ Ｐゴシック" pitchFamily="50" charset="-128"/>
                <a:cs typeface="Arial" pitchFamily="34" charset="0"/>
              </a:rPr>
              <a:t>36</a:t>
            </a:r>
            <a:r>
              <a:rPr kumimoji="1" lang="en-US" altLang="ja-JP" sz="1600" b="1" i="0" u="none" strike="noStrike" kern="0" cap="none" spc="0" normalizeH="0" baseline="0" noProof="0" dirty="0" smtClean="0">
                <a:ln>
                  <a:noFill/>
                </a:ln>
                <a:solidFill>
                  <a:schemeClr val="tx1"/>
                </a:solidFill>
                <a:effectLst/>
                <a:uLnTx/>
                <a:uFillTx/>
                <a:latin typeface="Arial" pitchFamily="34" charset="0"/>
                <a:ea typeface="ＭＳ Ｐゴシック" pitchFamily="50" charset="-128"/>
                <a:cs typeface="Arial" pitchFamily="34" charset="0"/>
              </a:rPr>
              <a:t> is very useful to study the new sources of flavor mixing and CP violation, which is anticipated to be </a:t>
            </a:r>
            <a:r>
              <a:rPr kumimoji="1" lang="en-US" altLang="ja-JP" sz="1600" b="1" kern="0" dirty="0" smtClean="0">
                <a:latin typeface="Arial" pitchFamily="34" charset="0"/>
                <a:ea typeface="ＭＳ Ｐゴシック" pitchFamily="50" charset="-128"/>
                <a:cs typeface="Arial" pitchFamily="34" charset="0"/>
              </a:rPr>
              <a:t>present </a:t>
            </a:r>
            <a:r>
              <a:rPr kumimoji="1" lang="en-US" altLang="ja-JP" sz="1600" b="1" i="0" u="none" strike="noStrike" kern="0" cap="none" spc="0" normalizeH="0" baseline="0" noProof="0" dirty="0" smtClean="0">
                <a:ln>
                  <a:noFill/>
                </a:ln>
                <a:solidFill>
                  <a:schemeClr val="tx1"/>
                </a:solidFill>
                <a:effectLst/>
                <a:uLnTx/>
                <a:uFillTx/>
                <a:latin typeface="Arial" pitchFamily="34" charset="0"/>
                <a:ea typeface="ＭＳ Ｐゴシック" pitchFamily="50" charset="-128"/>
                <a:cs typeface="Arial" pitchFamily="34" charset="0"/>
              </a:rPr>
              <a:t>at </a:t>
            </a:r>
            <a:r>
              <a:rPr kumimoji="1" lang="en-US" altLang="ja-JP" sz="1600" b="1" i="1" u="none" strike="noStrike" kern="0" cap="none" spc="0" normalizeH="0" baseline="0" noProof="0" dirty="0" smtClean="0">
                <a:ln>
                  <a:noFill/>
                </a:ln>
                <a:solidFill>
                  <a:schemeClr val="tx1"/>
                </a:solidFill>
                <a:effectLst/>
                <a:uLnTx/>
                <a:uFillTx/>
                <a:latin typeface="Arial" pitchFamily="34" charset="0"/>
                <a:ea typeface="ＭＳ Ｐゴシック" pitchFamily="50" charset="-128"/>
                <a:cs typeface="Arial" pitchFamily="34" charset="0"/>
              </a:rPr>
              <a:t>O</a:t>
            </a:r>
            <a:r>
              <a:rPr kumimoji="1" lang="en-US" altLang="ja-JP" sz="1600" b="1" i="0" u="none" strike="noStrike" kern="0" cap="none" spc="0" normalizeH="0" baseline="0" noProof="0" dirty="0" smtClean="0">
                <a:ln>
                  <a:noFill/>
                </a:ln>
                <a:solidFill>
                  <a:schemeClr val="tx1"/>
                </a:solidFill>
                <a:effectLst/>
                <a:uLnTx/>
                <a:uFillTx/>
                <a:latin typeface="Arial" pitchFamily="34" charset="0"/>
                <a:ea typeface="ＭＳ Ｐゴシック" pitchFamily="50" charset="-128"/>
                <a:cs typeface="Arial" pitchFamily="34" charset="0"/>
              </a:rPr>
              <a:t>(1TeV) energy scale.</a:t>
            </a:r>
          </a:p>
          <a:p>
            <a:pPr marL="290513" marR="0" lvl="0" indent="-198438" algn="l" defTabSz="990600" rtl="0" eaLnBrk="1" fontAlgn="base" latinLnBrk="0" hangingPunct="1">
              <a:lnSpc>
                <a:spcPct val="90000"/>
              </a:lnSpc>
              <a:spcBef>
                <a:spcPct val="20000"/>
              </a:spcBef>
              <a:spcAft>
                <a:spcPct val="0"/>
              </a:spcAft>
              <a:buClrTx/>
              <a:buSzPct val="65000"/>
              <a:buBlip>
                <a:blip r:embed="rId2"/>
              </a:buBlip>
              <a:tabLst>
                <a:tab pos="1044575" algn="l"/>
              </a:tabLst>
              <a:defRPr/>
            </a:pPr>
            <a:endParaRPr kumimoji="1" lang="en-US" altLang="ja-JP" sz="1600" b="1" i="0" u="none" strike="noStrike" kern="0" cap="none" spc="0" normalizeH="0" baseline="0" noProof="0" dirty="0" smtClean="0">
              <a:ln>
                <a:noFill/>
              </a:ln>
              <a:solidFill>
                <a:schemeClr val="tx1"/>
              </a:solidFill>
              <a:effectLst/>
              <a:uLnTx/>
              <a:uFillTx/>
              <a:latin typeface="Arial" pitchFamily="34" charset="0"/>
              <a:ea typeface="ＭＳ Ｐゴシック" pitchFamily="50" charset="-128"/>
              <a:cs typeface="Arial" pitchFamily="34" charset="0"/>
            </a:endParaRPr>
          </a:p>
          <a:p>
            <a:pPr marL="290513" marR="0" lvl="0" indent="-198438" algn="l" defTabSz="990600" rtl="0" eaLnBrk="1" fontAlgn="base" latinLnBrk="0" hangingPunct="1">
              <a:lnSpc>
                <a:spcPct val="90000"/>
              </a:lnSpc>
              <a:spcBef>
                <a:spcPct val="20000"/>
              </a:spcBef>
              <a:spcAft>
                <a:spcPct val="0"/>
              </a:spcAft>
              <a:buClrTx/>
              <a:buSzPct val="65000"/>
              <a:buBlip>
                <a:blip r:embed="rId2"/>
              </a:buBlip>
              <a:tabLst>
                <a:tab pos="1044575" algn="l"/>
              </a:tabLst>
              <a:defRPr/>
            </a:pPr>
            <a:r>
              <a:rPr kumimoji="1" lang="en-US" altLang="ja-JP" sz="1600" b="1" i="0" u="none" strike="noStrike" kern="0" cap="none" spc="0" normalizeH="0" baseline="0" noProof="0" dirty="0" err="1" smtClean="0">
                <a:ln>
                  <a:noFill/>
                </a:ln>
                <a:solidFill>
                  <a:schemeClr val="tx1"/>
                </a:solidFill>
                <a:effectLst/>
                <a:uLnTx/>
                <a:uFillTx/>
                <a:latin typeface="Arial" pitchFamily="34" charset="0"/>
                <a:ea typeface="ＭＳ Ｐゴシック" pitchFamily="50" charset="-128"/>
                <a:cs typeface="Arial" pitchFamily="34" charset="0"/>
              </a:rPr>
              <a:t>SuperKEKB</a:t>
            </a:r>
            <a:r>
              <a:rPr kumimoji="1" lang="en-US" altLang="ja-JP" sz="1600" b="1" i="0" u="none" strike="noStrike" kern="0" cap="none" spc="0" normalizeH="0" baseline="0" noProof="0" dirty="0" smtClean="0">
                <a:ln>
                  <a:noFill/>
                </a:ln>
                <a:solidFill>
                  <a:schemeClr val="tx1"/>
                </a:solidFill>
                <a:effectLst/>
                <a:uLnTx/>
                <a:uFillTx/>
                <a:latin typeface="Arial" pitchFamily="34" charset="0"/>
                <a:ea typeface="ＭＳ Ｐゴシック" pitchFamily="50" charset="-128"/>
                <a:cs typeface="Arial" pitchFamily="34" charset="0"/>
              </a:rPr>
              <a:t> : </a:t>
            </a:r>
            <a:r>
              <a:rPr kumimoji="1" lang="en-US" altLang="ja-JP" sz="1600" b="1" i="0" u="none" strike="noStrike" kern="0" cap="none" spc="0" normalizeH="0" baseline="0" noProof="0" dirty="0" err="1" smtClean="0">
                <a:ln>
                  <a:noFill/>
                </a:ln>
                <a:solidFill>
                  <a:schemeClr val="tx1"/>
                </a:solidFill>
                <a:effectLst/>
                <a:uLnTx/>
                <a:uFillTx/>
                <a:latin typeface="Arial" pitchFamily="34" charset="0"/>
                <a:ea typeface="ＭＳ Ｐゴシック" pitchFamily="50" charset="-128"/>
                <a:cs typeface="Arial" pitchFamily="34" charset="0"/>
              </a:rPr>
              <a:t>Nano</a:t>
            </a:r>
            <a:r>
              <a:rPr kumimoji="1" lang="en-US" altLang="ja-JP" sz="1600" b="1" i="0" u="none" strike="noStrike" kern="0" cap="none" spc="0" normalizeH="0" baseline="0" noProof="0" dirty="0" smtClean="0">
                <a:ln>
                  <a:noFill/>
                </a:ln>
                <a:solidFill>
                  <a:schemeClr val="tx1"/>
                </a:solidFill>
                <a:effectLst/>
                <a:uLnTx/>
                <a:uFillTx/>
                <a:latin typeface="Arial" pitchFamily="34" charset="0"/>
                <a:ea typeface="ＭＳ Ｐゴシック" pitchFamily="50" charset="-128"/>
                <a:cs typeface="Arial" pitchFamily="34" charset="0"/>
              </a:rPr>
              <a:t>-beam scheme with the goal </a:t>
            </a:r>
            <a:r>
              <a:rPr kumimoji="1" lang="en-US" altLang="ja-JP" sz="1600" b="1" i="1" u="none" strike="noStrike" kern="0" cap="none" spc="0" normalizeH="0" baseline="0" noProof="0" dirty="0" smtClean="0">
                <a:ln>
                  <a:noFill/>
                </a:ln>
                <a:solidFill>
                  <a:schemeClr val="tx1"/>
                </a:solidFill>
                <a:effectLst/>
                <a:uLnTx/>
                <a:uFillTx/>
                <a:latin typeface="Times New Roman" pitchFamily="18" charset="0"/>
                <a:ea typeface="ＭＳ Ｐゴシック" pitchFamily="50" charset="-128"/>
                <a:cs typeface="Times New Roman" pitchFamily="18" charset="0"/>
              </a:rPr>
              <a:t>L</a:t>
            </a:r>
            <a:r>
              <a:rPr kumimoji="1" lang="en-US" altLang="ja-JP" sz="1600" b="1" i="0" u="none" strike="noStrike" kern="0" cap="none" spc="0" normalizeH="0" baseline="0" noProof="0" dirty="0" smtClean="0">
                <a:ln>
                  <a:noFill/>
                </a:ln>
                <a:solidFill>
                  <a:schemeClr val="tx1"/>
                </a:solidFill>
                <a:effectLst/>
                <a:uLnTx/>
                <a:uFillTx/>
                <a:latin typeface="Arial" pitchFamily="34" charset="0"/>
                <a:ea typeface="ＭＳ Ｐゴシック" pitchFamily="50" charset="-128"/>
                <a:cs typeface="Arial" pitchFamily="34" charset="0"/>
              </a:rPr>
              <a:t>~8x10</a:t>
            </a:r>
            <a:r>
              <a:rPr kumimoji="1" lang="en-US" altLang="ja-JP" sz="1600" b="1" i="0" u="none" strike="noStrike" kern="0" cap="none" spc="0" normalizeH="0" baseline="30000" noProof="0" dirty="0" smtClean="0">
                <a:ln>
                  <a:noFill/>
                </a:ln>
                <a:solidFill>
                  <a:schemeClr val="tx1"/>
                </a:solidFill>
                <a:effectLst/>
                <a:uLnTx/>
                <a:uFillTx/>
                <a:latin typeface="Arial" pitchFamily="34" charset="0"/>
                <a:ea typeface="ＭＳ Ｐゴシック" pitchFamily="50" charset="-128"/>
                <a:cs typeface="Arial" pitchFamily="34" charset="0"/>
              </a:rPr>
              <a:t>35</a:t>
            </a:r>
            <a:r>
              <a:rPr kumimoji="1" lang="en-US" altLang="ja-JP" sz="1600" b="1" i="0" u="none" strike="noStrike" kern="0" cap="none" spc="0" normalizeH="0" baseline="0" noProof="0" dirty="0" smtClean="0">
                <a:ln>
                  <a:noFill/>
                </a:ln>
                <a:solidFill>
                  <a:schemeClr val="tx1"/>
                </a:solidFill>
                <a:effectLst/>
                <a:uLnTx/>
                <a:uFillTx/>
                <a:latin typeface="Arial" pitchFamily="34" charset="0"/>
                <a:ea typeface="ＭＳ Ｐゴシック" pitchFamily="50" charset="-128"/>
                <a:cs typeface="Arial" pitchFamily="34" charset="0"/>
              </a:rPr>
              <a:t>.</a:t>
            </a:r>
          </a:p>
          <a:p>
            <a:pPr marL="290513" marR="0" lvl="0" indent="-198438" algn="l" defTabSz="990600" rtl="0" eaLnBrk="1" fontAlgn="base" latinLnBrk="0" hangingPunct="1">
              <a:lnSpc>
                <a:spcPct val="90000"/>
              </a:lnSpc>
              <a:spcBef>
                <a:spcPct val="20000"/>
              </a:spcBef>
              <a:spcAft>
                <a:spcPct val="0"/>
              </a:spcAft>
              <a:buClrTx/>
              <a:buSzPct val="65000"/>
              <a:buBlip>
                <a:blip r:embed="rId2"/>
              </a:buBlip>
              <a:tabLst>
                <a:tab pos="1044575" algn="l"/>
              </a:tabLst>
              <a:defRPr/>
            </a:pPr>
            <a:endParaRPr kumimoji="1" lang="en-US" altLang="ja-JP" sz="1600" b="1" i="0" u="none" strike="noStrike" kern="0" cap="none" spc="0" normalizeH="0" baseline="0" noProof="0" dirty="0" smtClean="0">
              <a:ln>
                <a:noFill/>
              </a:ln>
              <a:solidFill>
                <a:schemeClr val="tx1"/>
              </a:solidFill>
              <a:effectLst/>
              <a:uLnTx/>
              <a:uFillTx/>
              <a:latin typeface="Arial" pitchFamily="34" charset="0"/>
              <a:ea typeface="ＭＳ Ｐゴシック" pitchFamily="50" charset="-128"/>
              <a:cs typeface="Arial" pitchFamily="34" charset="0"/>
              <a:sym typeface="Wingdings" pitchFamily="2" charset="2"/>
            </a:endParaRPr>
          </a:p>
          <a:p>
            <a:pPr marL="290513" marR="0" lvl="0" indent="-198438" algn="l" defTabSz="990600" rtl="0" eaLnBrk="1" fontAlgn="base" latinLnBrk="0" hangingPunct="1">
              <a:lnSpc>
                <a:spcPct val="90000"/>
              </a:lnSpc>
              <a:spcBef>
                <a:spcPct val="20000"/>
              </a:spcBef>
              <a:spcAft>
                <a:spcPct val="0"/>
              </a:spcAft>
              <a:buClrTx/>
              <a:buSzPct val="65000"/>
              <a:buBlip>
                <a:blip r:embed="rId2"/>
              </a:buBlip>
              <a:tabLst>
                <a:tab pos="1044575" algn="l"/>
              </a:tabLst>
              <a:defRPr/>
            </a:pPr>
            <a:r>
              <a:rPr kumimoji="1" lang="en-US" altLang="ja-JP" sz="1600" b="1" i="0" u="none" strike="noStrike" kern="0" cap="none" spc="0" normalizeH="0" baseline="0" noProof="0" dirty="0" smtClean="0">
                <a:ln>
                  <a:noFill/>
                </a:ln>
                <a:solidFill>
                  <a:schemeClr val="tx1"/>
                </a:solidFill>
                <a:effectLst/>
                <a:uLnTx/>
                <a:uFillTx/>
                <a:latin typeface="Arial" pitchFamily="34" charset="0"/>
                <a:ea typeface="ＭＳ Ｐゴシック" pitchFamily="50" charset="-128"/>
                <a:cs typeface="Arial" pitchFamily="34" charset="0"/>
              </a:rPr>
              <a:t>Belle-II : Detector upgrade to improve its performance and BKG/rate immunity.</a:t>
            </a:r>
          </a:p>
          <a:p>
            <a:pPr marL="290513" marR="0" lvl="0" indent="-198438" algn="l" defTabSz="990600" rtl="0" eaLnBrk="1" fontAlgn="base" latinLnBrk="0" hangingPunct="1">
              <a:lnSpc>
                <a:spcPct val="90000"/>
              </a:lnSpc>
              <a:spcBef>
                <a:spcPct val="20000"/>
              </a:spcBef>
              <a:spcAft>
                <a:spcPct val="0"/>
              </a:spcAft>
              <a:buClrTx/>
              <a:buSzPct val="65000"/>
              <a:buBlip>
                <a:blip r:embed="rId2"/>
              </a:buBlip>
              <a:tabLst>
                <a:tab pos="1044575" algn="l"/>
              </a:tabLst>
              <a:defRPr/>
            </a:pPr>
            <a:endParaRPr kumimoji="1" lang="en-US" altLang="ja-JP" sz="1600" b="1" i="0" u="none" strike="noStrike" kern="0" cap="none" spc="0" normalizeH="0" baseline="0" noProof="0" dirty="0" smtClean="0">
              <a:ln>
                <a:noFill/>
              </a:ln>
              <a:solidFill>
                <a:schemeClr val="tx1"/>
              </a:solidFill>
              <a:effectLst/>
              <a:uLnTx/>
              <a:uFillTx/>
              <a:latin typeface="Arial" pitchFamily="34" charset="0"/>
              <a:ea typeface="ＭＳ Ｐゴシック" pitchFamily="50" charset="-128"/>
              <a:cs typeface="Arial" pitchFamily="34" charset="0"/>
            </a:endParaRPr>
          </a:p>
          <a:p>
            <a:pPr marL="290513" marR="0" lvl="0" indent="-198438" algn="l" defTabSz="990600" rtl="0" eaLnBrk="1" fontAlgn="base" latinLnBrk="0" hangingPunct="1">
              <a:lnSpc>
                <a:spcPct val="90000"/>
              </a:lnSpc>
              <a:spcBef>
                <a:spcPct val="20000"/>
              </a:spcBef>
              <a:spcAft>
                <a:spcPct val="0"/>
              </a:spcAft>
              <a:buClrTx/>
              <a:buSzPct val="65000"/>
              <a:buBlip>
                <a:blip r:embed="rId2"/>
              </a:buBlip>
              <a:tabLst>
                <a:tab pos="1044575" algn="l"/>
              </a:tabLst>
              <a:defRPr/>
            </a:pPr>
            <a:r>
              <a:rPr kumimoji="1" lang="en-US" altLang="ja-JP" sz="1600" b="1" i="0" u="none" strike="noStrike" kern="0" cap="none" spc="0" normalizeH="0" baseline="0" noProof="0" dirty="0" smtClean="0">
                <a:ln>
                  <a:noFill/>
                </a:ln>
                <a:solidFill>
                  <a:schemeClr val="tx1"/>
                </a:solidFill>
                <a:effectLst/>
                <a:uLnTx/>
                <a:uFillTx/>
                <a:latin typeface="Arial" pitchFamily="34" charset="0"/>
                <a:ea typeface="ＭＳ Ｐゴシック" pitchFamily="50" charset="-128"/>
                <a:cs typeface="Arial" pitchFamily="34" charset="0"/>
              </a:rPr>
              <a:t>New collaboration, Belle-II, has been formed. </a:t>
            </a:r>
          </a:p>
          <a:p>
            <a:pPr marL="290513" marR="0" lvl="0" indent="-198438" algn="l" defTabSz="990600" rtl="0" eaLnBrk="1" fontAlgn="base" latinLnBrk="0" hangingPunct="1">
              <a:lnSpc>
                <a:spcPct val="90000"/>
              </a:lnSpc>
              <a:spcBef>
                <a:spcPct val="20000"/>
              </a:spcBef>
              <a:spcAft>
                <a:spcPct val="0"/>
              </a:spcAft>
              <a:buClrTx/>
              <a:buSzPct val="65000"/>
              <a:buBlip>
                <a:blip r:embed="rId2"/>
              </a:buBlip>
              <a:tabLst>
                <a:tab pos="1044575" algn="l"/>
              </a:tabLst>
              <a:defRPr/>
            </a:pPr>
            <a:endParaRPr kumimoji="1" lang="en-US" altLang="ja-JP" sz="1600" b="1" i="0" u="none" strike="noStrike" kern="0" cap="none" spc="0" normalizeH="0" baseline="0" noProof="0" dirty="0" smtClean="0">
              <a:ln>
                <a:noFill/>
              </a:ln>
              <a:solidFill>
                <a:schemeClr val="tx1"/>
              </a:solidFill>
              <a:effectLst/>
              <a:uLnTx/>
              <a:uFillTx/>
              <a:latin typeface="Arial" pitchFamily="34" charset="0"/>
              <a:ea typeface="ＭＳ Ｐゴシック" pitchFamily="50" charset="-128"/>
              <a:cs typeface="Arial" pitchFamily="34" charset="0"/>
            </a:endParaRPr>
          </a:p>
          <a:p>
            <a:pPr marL="290513" marR="0" lvl="0" indent="-198438" algn="l" defTabSz="990600" rtl="0" eaLnBrk="1" fontAlgn="base" latinLnBrk="0" hangingPunct="1">
              <a:lnSpc>
                <a:spcPct val="90000"/>
              </a:lnSpc>
              <a:spcBef>
                <a:spcPct val="20000"/>
              </a:spcBef>
              <a:spcAft>
                <a:spcPct val="0"/>
              </a:spcAft>
              <a:buClrTx/>
              <a:buSzPct val="65000"/>
              <a:buBlip>
                <a:blip r:embed="rId2"/>
              </a:buBlip>
              <a:tabLst>
                <a:tab pos="1044575" algn="l"/>
              </a:tabLst>
              <a:defRPr/>
            </a:pPr>
            <a:r>
              <a:rPr kumimoji="1" lang="en-US" altLang="ja-JP" sz="1600" b="1" i="0" u="none" strike="noStrike" kern="0" cap="none" spc="0" normalizeH="0" baseline="0" noProof="0" dirty="0" smtClean="0">
                <a:ln>
                  <a:noFill/>
                </a:ln>
                <a:solidFill>
                  <a:schemeClr val="tx1"/>
                </a:solidFill>
                <a:effectLst/>
                <a:uLnTx/>
                <a:uFillTx/>
                <a:latin typeface="Arial" pitchFamily="34" charset="0"/>
                <a:ea typeface="ＭＳ Ｐゴシック" pitchFamily="50" charset="-128"/>
                <a:cs typeface="Arial" pitchFamily="34" charset="0"/>
              </a:rPr>
              <a:t>We hope to have another friendly competition with </a:t>
            </a:r>
            <a:r>
              <a:rPr kumimoji="1" lang="en-US" altLang="ja-JP" sz="1600" b="1" i="0" u="none" strike="noStrike" kern="0" cap="none" spc="0" normalizeH="0" baseline="0" noProof="0" dirty="0" smtClean="0">
                <a:ln>
                  <a:noFill/>
                </a:ln>
                <a:solidFill>
                  <a:schemeClr val="tx1"/>
                </a:solidFill>
                <a:effectLst/>
                <a:uLnTx/>
                <a:uFillTx/>
                <a:latin typeface="Arial" pitchFamily="34" charset="0"/>
                <a:ea typeface="ＭＳ Ｐゴシック" pitchFamily="50" charset="-128"/>
                <a:cs typeface="Arial" pitchFamily="34" charset="0"/>
              </a:rPr>
              <a:t>SuperB at </a:t>
            </a:r>
            <a:r>
              <a:rPr kumimoji="1" lang="en-US" altLang="ja-JP" sz="1600" b="1" i="0" u="none" strike="noStrike" kern="0" cap="none" spc="0" normalizeH="0" baseline="0" noProof="0" dirty="0" err="1" smtClean="0">
                <a:ln>
                  <a:noFill/>
                </a:ln>
                <a:solidFill>
                  <a:schemeClr val="tx1"/>
                </a:solidFill>
                <a:effectLst/>
                <a:uLnTx/>
                <a:uFillTx/>
                <a:latin typeface="Arial" pitchFamily="34" charset="0"/>
                <a:ea typeface="ＭＳ Ｐゴシック" pitchFamily="50" charset="-128"/>
                <a:cs typeface="Arial" pitchFamily="34" charset="0"/>
              </a:rPr>
              <a:t>Cabibbo</a:t>
            </a:r>
            <a:r>
              <a:rPr kumimoji="1" lang="en-US" altLang="ja-JP" sz="1600" b="1" i="0" u="none" strike="noStrike" kern="0" cap="none" spc="0" normalizeH="0" baseline="0" noProof="0" dirty="0" smtClean="0">
                <a:ln>
                  <a:noFill/>
                </a:ln>
                <a:solidFill>
                  <a:schemeClr val="tx1"/>
                </a:solidFill>
                <a:effectLst/>
                <a:uLnTx/>
                <a:uFillTx/>
                <a:latin typeface="Arial" pitchFamily="34" charset="0"/>
                <a:ea typeface="ＭＳ Ｐゴシック" pitchFamily="50" charset="-128"/>
                <a:cs typeface="Arial" pitchFamily="34" charset="0"/>
              </a:rPr>
              <a:t> Lab</a:t>
            </a:r>
            <a:r>
              <a:rPr kumimoji="1" lang="en-US" altLang="ja-JP" sz="1600" b="1" kern="0" dirty="0" smtClean="0">
                <a:latin typeface="Arial" pitchFamily="34" charset="0"/>
                <a:ea typeface="ＭＳ Ｐゴシック" pitchFamily="50" charset="-128"/>
                <a:cs typeface="Arial" pitchFamily="34" charset="0"/>
              </a:rPr>
              <a:t>.</a:t>
            </a:r>
            <a:endParaRPr kumimoji="1" lang="en-US" altLang="ja-JP" sz="1600" b="1" kern="0" dirty="0" smtClean="0">
              <a:latin typeface="Arial" pitchFamily="34" charset="0"/>
              <a:ea typeface="ＭＳ Ｐゴシック" pitchFamily="50" charset="-128"/>
              <a:cs typeface="Arial" pitchFamily="34" charset="0"/>
            </a:endParaRPr>
          </a:p>
          <a:p>
            <a:pPr marL="290513" marR="0" lvl="0" indent="-198438" algn="l" defTabSz="990600" rtl="0" eaLnBrk="1" fontAlgn="base" latinLnBrk="0" hangingPunct="1">
              <a:lnSpc>
                <a:spcPct val="90000"/>
              </a:lnSpc>
              <a:spcBef>
                <a:spcPct val="20000"/>
              </a:spcBef>
              <a:spcAft>
                <a:spcPct val="0"/>
              </a:spcAft>
              <a:buClrTx/>
              <a:buSzPct val="65000"/>
              <a:buBlip>
                <a:blip r:embed="rId2"/>
              </a:buBlip>
              <a:tabLst>
                <a:tab pos="1044575" algn="l"/>
              </a:tabLst>
              <a:defRPr/>
            </a:pPr>
            <a:endParaRPr kumimoji="1" lang="en-US" altLang="ja-JP" sz="1600" b="1" kern="0" dirty="0" smtClean="0">
              <a:latin typeface="Arial" pitchFamily="34" charset="0"/>
              <a:ea typeface="ＭＳ Ｐゴシック" pitchFamily="50" charset="-128"/>
              <a:cs typeface="Arial" pitchFamily="34" charset="0"/>
            </a:endParaRPr>
          </a:p>
          <a:p>
            <a:pPr marL="290513" marR="0" lvl="0" indent="-198438" algn="l" defTabSz="990600" rtl="0" eaLnBrk="1" fontAlgn="base" latinLnBrk="0" hangingPunct="1">
              <a:lnSpc>
                <a:spcPct val="90000"/>
              </a:lnSpc>
              <a:spcBef>
                <a:spcPct val="20000"/>
              </a:spcBef>
              <a:spcAft>
                <a:spcPct val="0"/>
              </a:spcAft>
              <a:buClrTx/>
              <a:buSzPct val="65000"/>
              <a:buBlip>
                <a:blip r:embed="rId2"/>
              </a:buBlip>
              <a:tabLst>
                <a:tab pos="1044575" algn="l"/>
              </a:tabLst>
              <a:defRPr/>
            </a:pPr>
            <a:r>
              <a:rPr kumimoji="1" lang="en-US" altLang="ja-JP" sz="1600" b="1" kern="0" dirty="0" smtClean="0">
                <a:latin typeface="Arial" pitchFamily="34" charset="0"/>
                <a:ea typeface="ＭＳ Ｐゴシック" pitchFamily="50" charset="-128"/>
                <a:cs typeface="Arial" pitchFamily="34" charset="0"/>
              </a:rPr>
              <a:t>KEK conducts diverse research program using electron and proton accelerators.</a:t>
            </a:r>
          </a:p>
          <a:p>
            <a:pPr marL="290513" marR="0" lvl="0" indent="-198438" algn="l" defTabSz="990600" rtl="0" eaLnBrk="1" fontAlgn="base" latinLnBrk="0" hangingPunct="1">
              <a:lnSpc>
                <a:spcPct val="90000"/>
              </a:lnSpc>
              <a:spcBef>
                <a:spcPct val="20000"/>
              </a:spcBef>
              <a:spcAft>
                <a:spcPct val="0"/>
              </a:spcAft>
              <a:buClrTx/>
              <a:buSzPct val="65000"/>
              <a:buBlip>
                <a:blip r:embed="rId2"/>
              </a:buBlip>
              <a:tabLst>
                <a:tab pos="1044575" algn="l"/>
              </a:tabLst>
              <a:defRPr/>
            </a:pPr>
            <a:endParaRPr kumimoji="1" lang="en-US" altLang="ja-JP" sz="1600" b="1" i="0" u="none" strike="noStrike" kern="0" cap="none" spc="0" normalizeH="0" baseline="0" noProof="0" dirty="0">
              <a:ln>
                <a:noFill/>
              </a:ln>
              <a:solidFill>
                <a:schemeClr val="tx1"/>
              </a:solidFill>
              <a:effectLst/>
              <a:uLnTx/>
              <a:uFillTx/>
              <a:latin typeface="Arial" pitchFamily="34" charset="0"/>
              <a:ea typeface="ＭＳ Ｐゴシック" pitchFamily="50" charset="-128"/>
              <a:cs typeface="Arial" pitchFamily="34" charset="0"/>
            </a:endParaRPr>
          </a:p>
        </p:txBody>
      </p:sp>
    </p:spTree>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8"/>
          <p:cNvSpPr>
            <a:spLocks noChangeArrowheads="1"/>
          </p:cNvSpPr>
          <p:nvPr/>
        </p:nvSpPr>
        <p:spPr bwMode="auto">
          <a:xfrm>
            <a:off x="0" y="785813"/>
            <a:ext cx="9144000" cy="6072187"/>
          </a:xfrm>
          <a:prstGeom prst="rect">
            <a:avLst/>
          </a:prstGeom>
          <a:solidFill>
            <a:srgbClr val="000066"/>
          </a:solidFill>
          <a:ln w="9525">
            <a:solidFill>
              <a:schemeClr val="tx1"/>
            </a:solidFill>
            <a:miter lim="800000"/>
            <a:headEnd/>
            <a:tailEnd/>
          </a:ln>
        </p:spPr>
        <p:txBody>
          <a:bodyPr wrap="none" anchor="ctr"/>
          <a:lstStyle/>
          <a:p>
            <a:endParaRPr lang="ja-JP" altLang="en-US">
              <a:latin typeface="Calibri" pitchFamily="34" charset="0"/>
            </a:endParaRPr>
          </a:p>
        </p:txBody>
      </p:sp>
      <p:pic>
        <p:nvPicPr>
          <p:cNvPr id="18434" name="Picture 7" descr="MapTsukuba"/>
          <p:cNvPicPr>
            <a:picLocks noChangeAspect="1" noChangeArrowheads="1"/>
          </p:cNvPicPr>
          <p:nvPr/>
        </p:nvPicPr>
        <p:blipFill>
          <a:blip r:embed="rId3"/>
          <a:srcRect/>
          <a:stretch>
            <a:fillRect/>
          </a:stretch>
        </p:blipFill>
        <p:spPr bwMode="auto">
          <a:xfrm>
            <a:off x="928688" y="1000125"/>
            <a:ext cx="7704137" cy="5653088"/>
          </a:xfrm>
          <a:prstGeom prst="rect">
            <a:avLst/>
          </a:prstGeom>
          <a:noFill/>
          <a:ln w="9525">
            <a:noFill/>
            <a:miter lim="800000"/>
            <a:headEnd/>
            <a:tailEnd/>
          </a:ln>
        </p:spPr>
      </p:pic>
      <p:pic>
        <p:nvPicPr>
          <p:cNvPr id="18435" name="Picture 9" descr="keklogo-a"/>
          <p:cNvPicPr>
            <a:picLocks noChangeAspect="1" noChangeArrowheads="1"/>
          </p:cNvPicPr>
          <p:nvPr/>
        </p:nvPicPr>
        <p:blipFill>
          <a:blip r:embed="rId4"/>
          <a:srcRect/>
          <a:stretch>
            <a:fillRect/>
          </a:stretch>
        </p:blipFill>
        <p:spPr bwMode="auto">
          <a:xfrm>
            <a:off x="0" y="0"/>
            <a:ext cx="1187450" cy="750888"/>
          </a:xfrm>
          <a:prstGeom prst="rect">
            <a:avLst/>
          </a:prstGeom>
          <a:noFill/>
          <a:ln w="9525">
            <a:noFill/>
            <a:miter lim="800000"/>
            <a:headEnd/>
            <a:tailEnd/>
          </a:ln>
        </p:spPr>
      </p:pic>
      <p:sp>
        <p:nvSpPr>
          <p:cNvPr id="2067" name="Text Box 19"/>
          <p:cNvSpPr txBox="1">
            <a:spLocks noChangeArrowheads="1"/>
          </p:cNvSpPr>
          <p:nvPr/>
        </p:nvSpPr>
        <p:spPr bwMode="auto">
          <a:xfrm>
            <a:off x="5219700" y="3644900"/>
            <a:ext cx="1436688" cy="457200"/>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altLang="ja-JP" sz="2400" b="1">
                <a:solidFill>
                  <a:srgbClr val="FFFF00"/>
                </a:solidFill>
                <a:effectLst>
                  <a:outerShdw blurRad="38100" dist="38100" dir="2700000" algn="tl">
                    <a:srgbClr val="C0C0C0"/>
                  </a:outerShdw>
                </a:effectLst>
                <a:latin typeface="+mn-lt"/>
                <a:ea typeface="+mn-ea"/>
              </a:rPr>
              <a:t>Tsukuba</a:t>
            </a:r>
          </a:p>
        </p:txBody>
      </p:sp>
      <p:sp>
        <p:nvSpPr>
          <p:cNvPr id="18437" name="Text Box 20"/>
          <p:cNvSpPr txBox="1">
            <a:spLocks noChangeArrowheads="1"/>
          </p:cNvSpPr>
          <p:nvPr/>
        </p:nvSpPr>
        <p:spPr bwMode="auto">
          <a:xfrm>
            <a:off x="7072313" y="2928938"/>
            <a:ext cx="979487" cy="457200"/>
          </a:xfrm>
          <a:prstGeom prst="rect">
            <a:avLst/>
          </a:prstGeom>
          <a:noFill/>
          <a:ln w="9525">
            <a:noFill/>
            <a:miter lim="800000"/>
            <a:headEnd/>
            <a:tailEnd/>
          </a:ln>
        </p:spPr>
        <p:txBody>
          <a:bodyPr wrap="none">
            <a:spAutoFit/>
          </a:bodyPr>
          <a:lstStyle/>
          <a:p>
            <a:r>
              <a:rPr lang="en-US" altLang="ja-JP" sz="2400" b="1">
                <a:solidFill>
                  <a:srgbClr val="FFFF00"/>
                </a:solidFill>
                <a:latin typeface="Calibri" pitchFamily="34" charset="0"/>
              </a:rPr>
              <a:t>Tokai</a:t>
            </a:r>
          </a:p>
        </p:txBody>
      </p:sp>
      <p:sp>
        <p:nvSpPr>
          <p:cNvPr id="18438" name="Oval 21"/>
          <p:cNvSpPr>
            <a:spLocks noChangeArrowheads="1"/>
          </p:cNvSpPr>
          <p:nvPr/>
        </p:nvSpPr>
        <p:spPr bwMode="auto">
          <a:xfrm>
            <a:off x="5715000" y="3429000"/>
            <a:ext cx="215900" cy="215900"/>
          </a:xfrm>
          <a:prstGeom prst="ellipse">
            <a:avLst/>
          </a:prstGeom>
          <a:solidFill>
            <a:srgbClr val="FFFF00"/>
          </a:solidFill>
          <a:ln w="9525">
            <a:noFill/>
            <a:round/>
            <a:headEnd/>
            <a:tailEnd/>
          </a:ln>
        </p:spPr>
        <p:txBody>
          <a:bodyPr wrap="none" anchor="ctr"/>
          <a:lstStyle/>
          <a:p>
            <a:endParaRPr lang="ja-JP" altLang="en-US">
              <a:latin typeface="Calibri" pitchFamily="34" charset="0"/>
            </a:endParaRPr>
          </a:p>
        </p:txBody>
      </p:sp>
      <p:sp>
        <p:nvSpPr>
          <p:cNvPr id="18439" name="Oval 22"/>
          <p:cNvSpPr>
            <a:spLocks noChangeArrowheads="1"/>
          </p:cNvSpPr>
          <p:nvPr/>
        </p:nvSpPr>
        <p:spPr bwMode="auto">
          <a:xfrm>
            <a:off x="6715125" y="3000375"/>
            <a:ext cx="215900" cy="215900"/>
          </a:xfrm>
          <a:prstGeom prst="ellipse">
            <a:avLst/>
          </a:prstGeom>
          <a:solidFill>
            <a:srgbClr val="FFFF00"/>
          </a:solidFill>
          <a:ln w="9525">
            <a:noFill/>
            <a:round/>
            <a:headEnd/>
            <a:tailEnd/>
          </a:ln>
        </p:spPr>
        <p:txBody>
          <a:bodyPr wrap="none" anchor="ctr"/>
          <a:lstStyle/>
          <a:p>
            <a:endParaRPr lang="ja-JP" altLang="en-US">
              <a:latin typeface="Calibri" pitchFamily="34" charset="0"/>
            </a:endParaRPr>
          </a:p>
        </p:txBody>
      </p:sp>
      <p:grpSp>
        <p:nvGrpSpPr>
          <p:cNvPr id="2" name="Group 31"/>
          <p:cNvGrpSpPr>
            <a:grpSpLocks/>
          </p:cNvGrpSpPr>
          <p:nvPr/>
        </p:nvGrpSpPr>
        <p:grpSpPr bwMode="auto">
          <a:xfrm>
            <a:off x="179388" y="3141663"/>
            <a:ext cx="4679950" cy="3454400"/>
            <a:chOff x="113" y="1979"/>
            <a:chExt cx="2948" cy="2176"/>
          </a:xfrm>
        </p:grpSpPr>
        <p:pic>
          <p:nvPicPr>
            <p:cNvPr id="18447" name="Picture 10" descr="kekair05-01H"/>
            <p:cNvPicPr>
              <a:picLocks noChangeAspect="1" noChangeArrowheads="1"/>
            </p:cNvPicPr>
            <p:nvPr/>
          </p:nvPicPr>
          <p:blipFill>
            <a:blip r:embed="rId5"/>
            <a:srcRect t="7718"/>
            <a:stretch>
              <a:fillRect/>
            </a:stretch>
          </p:blipFill>
          <p:spPr bwMode="auto">
            <a:xfrm>
              <a:off x="113" y="1979"/>
              <a:ext cx="2948" cy="2176"/>
            </a:xfrm>
            <a:prstGeom prst="rect">
              <a:avLst/>
            </a:prstGeom>
            <a:noFill/>
            <a:ln w="9525">
              <a:noFill/>
              <a:miter lim="800000"/>
              <a:headEnd/>
              <a:tailEnd/>
            </a:ln>
          </p:spPr>
        </p:pic>
        <p:sp>
          <p:nvSpPr>
            <p:cNvPr id="18448" name="Line 13"/>
            <p:cNvSpPr>
              <a:spLocks noChangeShapeType="1"/>
            </p:cNvSpPr>
            <p:nvPr/>
          </p:nvSpPr>
          <p:spPr bwMode="auto">
            <a:xfrm flipH="1" flipV="1">
              <a:off x="918" y="3281"/>
              <a:ext cx="750" cy="495"/>
            </a:xfrm>
            <a:prstGeom prst="line">
              <a:avLst/>
            </a:prstGeom>
            <a:noFill/>
            <a:ln w="28575">
              <a:solidFill>
                <a:srgbClr val="FFFF00"/>
              </a:solidFill>
              <a:round/>
              <a:headEnd/>
              <a:tailEnd/>
            </a:ln>
          </p:spPr>
          <p:txBody>
            <a:bodyPr/>
            <a:lstStyle/>
            <a:p>
              <a:endParaRPr lang="en-US"/>
            </a:p>
          </p:txBody>
        </p:sp>
        <p:sp>
          <p:nvSpPr>
            <p:cNvPr id="18449" name="Oval 12"/>
            <p:cNvSpPr>
              <a:spLocks noChangeArrowheads="1"/>
            </p:cNvSpPr>
            <p:nvPr/>
          </p:nvSpPr>
          <p:spPr bwMode="auto">
            <a:xfrm>
              <a:off x="489" y="2951"/>
              <a:ext cx="1340" cy="330"/>
            </a:xfrm>
            <a:prstGeom prst="ellipse">
              <a:avLst/>
            </a:prstGeom>
            <a:noFill/>
            <a:ln w="38100">
              <a:solidFill>
                <a:srgbClr val="FF0000"/>
              </a:solidFill>
              <a:round/>
              <a:headEnd/>
              <a:tailEnd/>
            </a:ln>
          </p:spPr>
          <p:txBody>
            <a:bodyPr wrap="none" anchor="ctr"/>
            <a:lstStyle/>
            <a:p>
              <a:endParaRPr lang="ja-JP" altLang="en-US">
                <a:latin typeface="Calibri" pitchFamily="34" charset="0"/>
              </a:endParaRPr>
            </a:p>
          </p:txBody>
        </p:sp>
        <p:sp>
          <p:nvSpPr>
            <p:cNvPr id="18450" name="Oval 14"/>
            <p:cNvSpPr>
              <a:spLocks noChangeArrowheads="1"/>
            </p:cNvSpPr>
            <p:nvPr/>
          </p:nvSpPr>
          <p:spPr bwMode="auto">
            <a:xfrm rot="1082057">
              <a:off x="649" y="3281"/>
              <a:ext cx="215" cy="109"/>
            </a:xfrm>
            <a:prstGeom prst="ellipse">
              <a:avLst/>
            </a:prstGeom>
            <a:noFill/>
            <a:ln w="38100">
              <a:solidFill>
                <a:srgbClr val="00FF00"/>
              </a:solidFill>
              <a:round/>
              <a:headEnd/>
              <a:tailEnd/>
            </a:ln>
          </p:spPr>
          <p:txBody>
            <a:bodyPr wrap="none" anchor="ctr"/>
            <a:lstStyle/>
            <a:p>
              <a:endParaRPr lang="ja-JP" altLang="en-US">
                <a:latin typeface="Calibri" pitchFamily="34" charset="0"/>
              </a:endParaRPr>
            </a:p>
          </p:txBody>
        </p:sp>
        <p:sp>
          <p:nvSpPr>
            <p:cNvPr id="18451" name="Oval 15"/>
            <p:cNvSpPr>
              <a:spLocks noChangeArrowheads="1"/>
            </p:cNvSpPr>
            <p:nvPr/>
          </p:nvSpPr>
          <p:spPr bwMode="auto">
            <a:xfrm>
              <a:off x="756" y="3115"/>
              <a:ext cx="268" cy="111"/>
            </a:xfrm>
            <a:prstGeom prst="ellipse">
              <a:avLst/>
            </a:prstGeom>
            <a:noFill/>
            <a:ln w="38100">
              <a:solidFill>
                <a:srgbClr val="00FF00"/>
              </a:solidFill>
              <a:round/>
              <a:headEnd/>
              <a:tailEnd/>
            </a:ln>
          </p:spPr>
          <p:txBody>
            <a:bodyPr wrap="none" anchor="ctr"/>
            <a:lstStyle/>
            <a:p>
              <a:endParaRPr lang="ja-JP" altLang="en-US">
                <a:latin typeface="Calibri" pitchFamily="34" charset="0"/>
              </a:endParaRPr>
            </a:p>
          </p:txBody>
        </p:sp>
        <p:sp>
          <p:nvSpPr>
            <p:cNvPr id="18452" name="Text Box 24"/>
            <p:cNvSpPr txBox="1">
              <a:spLocks noChangeArrowheads="1"/>
            </p:cNvSpPr>
            <p:nvPr/>
          </p:nvSpPr>
          <p:spPr bwMode="auto">
            <a:xfrm>
              <a:off x="567" y="2659"/>
              <a:ext cx="836" cy="233"/>
            </a:xfrm>
            <a:prstGeom prst="rect">
              <a:avLst/>
            </a:prstGeom>
            <a:noFill/>
            <a:ln w="9525">
              <a:noFill/>
              <a:miter lim="800000"/>
              <a:headEnd/>
              <a:tailEnd/>
            </a:ln>
          </p:spPr>
          <p:txBody>
            <a:bodyPr wrap="none">
              <a:spAutoFit/>
            </a:bodyPr>
            <a:lstStyle/>
            <a:p>
              <a:r>
                <a:rPr lang="en-US" altLang="ja-JP" b="1">
                  <a:solidFill>
                    <a:srgbClr val="FFC000"/>
                  </a:solidFill>
                  <a:latin typeface="Comic Sans MS" pitchFamily="66" charset="0"/>
                </a:rPr>
                <a:t>B-Factory</a:t>
              </a:r>
            </a:p>
          </p:txBody>
        </p:sp>
        <p:sp>
          <p:nvSpPr>
            <p:cNvPr id="18453" name="Text Box 25"/>
            <p:cNvSpPr txBox="1">
              <a:spLocks noChangeArrowheads="1"/>
            </p:cNvSpPr>
            <p:nvPr/>
          </p:nvSpPr>
          <p:spPr bwMode="auto">
            <a:xfrm>
              <a:off x="204" y="3566"/>
              <a:ext cx="1204" cy="233"/>
            </a:xfrm>
            <a:prstGeom prst="rect">
              <a:avLst/>
            </a:prstGeom>
            <a:noFill/>
            <a:ln w="9525">
              <a:noFill/>
              <a:miter lim="800000"/>
              <a:headEnd/>
              <a:tailEnd/>
            </a:ln>
          </p:spPr>
          <p:txBody>
            <a:bodyPr wrap="none">
              <a:spAutoFit/>
            </a:bodyPr>
            <a:lstStyle/>
            <a:p>
              <a:r>
                <a:rPr lang="en-US" altLang="ja-JP" b="1">
                  <a:solidFill>
                    <a:srgbClr val="99FF99"/>
                  </a:solidFill>
                  <a:latin typeface="Comic Sans MS" pitchFamily="66" charset="0"/>
                </a:rPr>
                <a:t>Photon-Factory</a:t>
              </a:r>
            </a:p>
          </p:txBody>
        </p:sp>
        <p:sp>
          <p:nvSpPr>
            <p:cNvPr id="18454" name="Text Box 27"/>
            <p:cNvSpPr txBox="1">
              <a:spLocks noChangeArrowheads="1"/>
            </p:cNvSpPr>
            <p:nvPr/>
          </p:nvSpPr>
          <p:spPr bwMode="auto">
            <a:xfrm>
              <a:off x="1156" y="2976"/>
              <a:ext cx="1273" cy="233"/>
            </a:xfrm>
            <a:prstGeom prst="rect">
              <a:avLst/>
            </a:prstGeom>
            <a:noFill/>
            <a:ln w="9525">
              <a:noFill/>
              <a:miter lim="800000"/>
              <a:headEnd/>
              <a:tailEnd/>
            </a:ln>
          </p:spPr>
          <p:txBody>
            <a:bodyPr wrap="none">
              <a:spAutoFit/>
            </a:bodyPr>
            <a:lstStyle/>
            <a:p>
              <a:r>
                <a:rPr lang="en-US" altLang="ja-JP" b="1">
                  <a:solidFill>
                    <a:srgbClr val="66FFFF"/>
                  </a:solidFill>
                  <a:latin typeface="Comic Sans MS" pitchFamily="66" charset="0"/>
                </a:rPr>
                <a:t>LC-Test Facility</a:t>
              </a:r>
            </a:p>
          </p:txBody>
        </p:sp>
      </p:grpSp>
      <p:sp>
        <p:nvSpPr>
          <p:cNvPr id="2065" name="Line 17"/>
          <p:cNvSpPr>
            <a:spLocks noChangeShapeType="1"/>
          </p:cNvSpPr>
          <p:nvPr/>
        </p:nvSpPr>
        <p:spPr bwMode="auto">
          <a:xfrm flipH="1">
            <a:off x="4357688" y="3571875"/>
            <a:ext cx="1285875" cy="428625"/>
          </a:xfrm>
          <a:prstGeom prst="line">
            <a:avLst/>
          </a:prstGeom>
          <a:noFill/>
          <a:ln w="57150">
            <a:solidFill>
              <a:srgbClr val="FFFF66"/>
            </a:solidFill>
            <a:prstDash val="sysDot"/>
            <a:round/>
            <a:headEnd/>
            <a:tailEnd type="stealth" w="lg" len="lg"/>
          </a:ln>
        </p:spPr>
        <p:txBody>
          <a:bodyPr/>
          <a:lstStyle/>
          <a:p>
            <a:endParaRPr lang="en-US"/>
          </a:p>
        </p:txBody>
      </p:sp>
      <p:sp>
        <p:nvSpPr>
          <p:cNvPr id="28" name="テキスト ボックス 27"/>
          <p:cNvSpPr txBox="1"/>
          <p:nvPr/>
        </p:nvSpPr>
        <p:spPr>
          <a:xfrm>
            <a:off x="1142976" y="142852"/>
            <a:ext cx="8001024" cy="523220"/>
          </a:xfrm>
          <a:prstGeom prst="rect">
            <a:avLst/>
          </a:prstGeom>
          <a:noFill/>
        </p:spPr>
        <p:txBody>
          <a:bodyPr>
            <a:spAutoFit/>
          </a:bodyPr>
          <a:lstStyle/>
          <a:p>
            <a:pPr algn="ctr" fontAlgn="auto">
              <a:spcBef>
                <a:spcPts val="0"/>
              </a:spcBef>
              <a:spcAft>
                <a:spcPts val="0"/>
              </a:spcAft>
              <a:defRPr/>
            </a:pPr>
            <a:r>
              <a:rPr lang="en-US" altLang="ja-JP" sz="2800" b="1" dirty="0">
                <a:ln w="12700">
                  <a:solidFill>
                    <a:schemeClr val="tx2">
                      <a:satMod val="155000"/>
                    </a:schemeClr>
                  </a:solidFill>
                  <a:prstDash val="solid"/>
                </a:ln>
                <a:solidFill>
                  <a:schemeClr val="bg2">
                    <a:tint val="85000"/>
                    <a:satMod val="155000"/>
                  </a:schemeClr>
                </a:solidFill>
                <a:effectLst>
                  <a:glow rad="63500">
                    <a:schemeClr val="accent4">
                      <a:satMod val="175000"/>
                      <a:alpha val="40000"/>
                    </a:schemeClr>
                  </a:glow>
                  <a:outerShdw blurRad="41275" dist="20320" dir="1800000" algn="tl" rotWithShape="0">
                    <a:srgbClr val="000000">
                      <a:alpha val="40000"/>
                    </a:srgbClr>
                  </a:outerShdw>
                </a:effectLst>
                <a:latin typeface="+mn-lt"/>
                <a:ea typeface="+mn-ea"/>
              </a:rPr>
              <a:t>KEK : High Energy Accelerator Research Organization </a:t>
            </a:r>
            <a:endParaRPr lang="ja-JP" altLang="en-US" sz="2800" b="1" dirty="0">
              <a:ln w="12700">
                <a:solidFill>
                  <a:schemeClr val="tx2">
                    <a:satMod val="155000"/>
                  </a:schemeClr>
                </a:solidFill>
                <a:prstDash val="solid"/>
              </a:ln>
              <a:solidFill>
                <a:schemeClr val="bg2">
                  <a:tint val="85000"/>
                  <a:satMod val="155000"/>
                </a:schemeClr>
              </a:solidFill>
              <a:effectLst>
                <a:glow rad="63500">
                  <a:schemeClr val="accent4">
                    <a:satMod val="175000"/>
                    <a:alpha val="40000"/>
                  </a:schemeClr>
                </a:glow>
                <a:outerShdw blurRad="41275" dist="20320" dir="1800000" algn="tl" rotWithShape="0">
                  <a:srgbClr val="000000">
                    <a:alpha val="40000"/>
                  </a:srgbClr>
                </a:outerShdw>
              </a:effectLst>
              <a:latin typeface="+mn-lt"/>
              <a:ea typeface="+mn-ea"/>
            </a:endParaRPr>
          </a:p>
        </p:txBody>
      </p:sp>
      <p:grpSp>
        <p:nvGrpSpPr>
          <p:cNvPr id="3" name="グループ化 24"/>
          <p:cNvGrpSpPr>
            <a:grpSpLocks/>
          </p:cNvGrpSpPr>
          <p:nvPr/>
        </p:nvGrpSpPr>
        <p:grpSpPr bwMode="auto">
          <a:xfrm>
            <a:off x="5599113" y="928688"/>
            <a:ext cx="3365500" cy="1857375"/>
            <a:chOff x="5599001" y="928670"/>
            <a:chExt cx="3365477" cy="1857388"/>
          </a:xfrm>
        </p:grpSpPr>
        <p:pic>
          <p:nvPicPr>
            <p:cNvPr id="18445" name="図 28" descr="J-PARC5_6.jpg"/>
            <p:cNvPicPr>
              <a:picLocks noChangeAspect="1"/>
            </p:cNvPicPr>
            <p:nvPr/>
          </p:nvPicPr>
          <p:blipFill>
            <a:blip r:embed="rId6">
              <a:lum bright="10000" contrast="10000"/>
            </a:blip>
            <a:srcRect t="10564" r="8958" b="11098"/>
            <a:stretch>
              <a:fillRect/>
            </a:stretch>
          </p:blipFill>
          <p:spPr bwMode="auto">
            <a:xfrm>
              <a:off x="5599001" y="928670"/>
              <a:ext cx="3365477" cy="1857388"/>
            </a:xfrm>
            <a:prstGeom prst="rect">
              <a:avLst/>
            </a:prstGeom>
            <a:noFill/>
            <a:ln w="9525">
              <a:noFill/>
              <a:miter lim="800000"/>
              <a:headEnd/>
              <a:tailEnd/>
            </a:ln>
          </p:spPr>
        </p:pic>
        <p:sp>
          <p:nvSpPr>
            <p:cNvPr id="18446" name="Text Box 28"/>
            <p:cNvSpPr txBox="1">
              <a:spLocks noChangeArrowheads="1"/>
            </p:cNvSpPr>
            <p:nvPr/>
          </p:nvSpPr>
          <p:spPr bwMode="auto">
            <a:xfrm>
              <a:off x="6000760" y="928670"/>
              <a:ext cx="1061509" cy="369332"/>
            </a:xfrm>
            <a:prstGeom prst="rect">
              <a:avLst/>
            </a:prstGeom>
            <a:noFill/>
            <a:ln w="9525">
              <a:noFill/>
              <a:miter lim="800000"/>
              <a:headEnd/>
              <a:tailEnd/>
            </a:ln>
          </p:spPr>
          <p:txBody>
            <a:bodyPr wrap="none">
              <a:spAutoFit/>
            </a:bodyPr>
            <a:lstStyle/>
            <a:p>
              <a:r>
                <a:rPr lang="en-US" altLang="ja-JP" b="1">
                  <a:solidFill>
                    <a:schemeClr val="bg1"/>
                  </a:solidFill>
                  <a:latin typeface="Comic Sans MS" pitchFamily="66" charset="0"/>
                </a:rPr>
                <a:t>J-PARC</a:t>
              </a:r>
            </a:p>
          </p:txBody>
        </p:sp>
      </p:grpSp>
      <p:sp>
        <p:nvSpPr>
          <p:cNvPr id="2066" name="Line 18"/>
          <p:cNvSpPr>
            <a:spLocks noChangeShapeType="1"/>
          </p:cNvSpPr>
          <p:nvPr/>
        </p:nvSpPr>
        <p:spPr bwMode="auto">
          <a:xfrm flipV="1">
            <a:off x="6858000" y="2286000"/>
            <a:ext cx="285750" cy="649288"/>
          </a:xfrm>
          <a:prstGeom prst="line">
            <a:avLst/>
          </a:prstGeom>
          <a:noFill/>
          <a:ln w="57150">
            <a:solidFill>
              <a:srgbClr val="FFFF66"/>
            </a:solidFill>
            <a:prstDash val="sysDot"/>
            <a:round/>
            <a:headEnd/>
            <a:tailEnd type="stealth" w="lg" len="lg"/>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065"/>
                                        </p:tgtEl>
                                        <p:attrNameLst>
                                          <p:attrName>style.visibility</p:attrName>
                                        </p:attrNameLst>
                                      </p:cBhvr>
                                      <p:to>
                                        <p:strVal val="visible"/>
                                      </p:to>
                                    </p:set>
                                    <p:animEffect transition="in" filter="wipe(right)">
                                      <p:cBhvr>
                                        <p:cTn id="7" dur="500"/>
                                        <p:tgtEl>
                                          <p:spTgt spid="2065"/>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066"/>
                                        </p:tgtEl>
                                        <p:attrNameLst>
                                          <p:attrName>style.visibility</p:attrName>
                                        </p:attrNameLst>
                                      </p:cBhvr>
                                      <p:to>
                                        <p:strVal val="visible"/>
                                      </p:to>
                                    </p:set>
                                    <p:animEffect transition="in" filter="wipe(down)">
                                      <p:cBhvr>
                                        <p:cTn id="16" dur="500"/>
                                        <p:tgtEl>
                                          <p:spTgt spid="2066"/>
                                        </p:tgtEl>
                                      </p:cBhvr>
                                    </p:animEffect>
                                  </p:childTnLst>
                                </p:cTn>
                              </p:par>
                            </p:childTnLst>
                          </p:cTn>
                        </p:par>
                        <p:par>
                          <p:cTn id="17" fill="hold">
                            <p:stCondLst>
                              <p:cond delay="500"/>
                            </p:stCondLst>
                            <p:childTnLst>
                              <p:par>
                                <p:cTn id="18" presetID="9"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dissolv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5" grpId="0" animBg="1"/>
      <p:bldP spid="206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1" name="Picture 2" descr="kekair07-01H"/>
          <p:cNvPicPr>
            <a:picLocks noChangeAspect="1" noChangeArrowheads="1"/>
          </p:cNvPicPr>
          <p:nvPr/>
        </p:nvPicPr>
        <p:blipFill>
          <a:blip r:embed="rId4"/>
          <a:srcRect b="5951"/>
          <a:stretch>
            <a:fillRect/>
          </a:stretch>
        </p:blipFill>
        <p:spPr bwMode="auto">
          <a:xfrm>
            <a:off x="0" y="-7938"/>
            <a:ext cx="9144000" cy="6865938"/>
          </a:xfrm>
          <a:prstGeom prst="rect">
            <a:avLst/>
          </a:prstGeom>
          <a:noFill/>
          <a:ln w="9525">
            <a:noFill/>
            <a:miter lim="800000"/>
            <a:headEnd/>
            <a:tailEnd/>
          </a:ln>
        </p:spPr>
      </p:pic>
      <p:sp>
        <p:nvSpPr>
          <p:cNvPr id="304133" name="Oval 5"/>
          <p:cNvSpPr>
            <a:spLocks noChangeArrowheads="1"/>
          </p:cNvSpPr>
          <p:nvPr/>
        </p:nvSpPr>
        <p:spPr bwMode="auto">
          <a:xfrm>
            <a:off x="1763713" y="4076700"/>
            <a:ext cx="720725" cy="215900"/>
          </a:xfrm>
          <a:prstGeom prst="ellipse">
            <a:avLst/>
          </a:prstGeom>
          <a:noFill/>
          <a:ln w="28575">
            <a:solidFill>
              <a:srgbClr val="0000FF"/>
            </a:solidFill>
            <a:round/>
            <a:headEnd/>
            <a:tailEnd/>
          </a:ln>
        </p:spPr>
        <p:txBody>
          <a:bodyPr wrap="none" anchor="ctr"/>
          <a:lstStyle/>
          <a:p>
            <a:endParaRPr lang="ja-JP" altLang="en-US">
              <a:latin typeface="Calibri" pitchFamily="34" charset="0"/>
            </a:endParaRPr>
          </a:p>
        </p:txBody>
      </p:sp>
      <p:sp>
        <p:nvSpPr>
          <p:cNvPr id="304134" name="Oval 6"/>
          <p:cNvSpPr>
            <a:spLocks noChangeArrowheads="1"/>
          </p:cNvSpPr>
          <p:nvPr/>
        </p:nvSpPr>
        <p:spPr bwMode="auto">
          <a:xfrm>
            <a:off x="2124075" y="3789363"/>
            <a:ext cx="720725" cy="215900"/>
          </a:xfrm>
          <a:prstGeom prst="ellipse">
            <a:avLst/>
          </a:prstGeom>
          <a:noFill/>
          <a:ln w="28575">
            <a:solidFill>
              <a:srgbClr val="0000FF"/>
            </a:solidFill>
            <a:round/>
            <a:headEnd/>
            <a:tailEnd/>
          </a:ln>
        </p:spPr>
        <p:txBody>
          <a:bodyPr wrap="none" anchor="ctr"/>
          <a:lstStyle/>
          <a:p>
            <a:endParaRPr lang="ja-JP" altLang="en-US">
              <a:latin typeface="Calibri" pitchFamily="34" charset="0"/>
            </a:endParaRPr>
          </a:p>
        </p:txBody>
      </p:sp>
      <p:grpSp>
        <p:nvGrpSpPr>
          <p:cNvPr id="2" name="Group 27"/>
          <p:cNvGrpSpPr>
            <a:grpSpLocks/>
          </p:cNvGrpSpPr>
          <p:nvPr/>
        </p:nvGrpSpPr>
        <p:grpSpPr bwMode="auto">
          <a:xfrm>
            <a:off x="107950" y="3644900"/>
            <a:ext cx="2447925" cy="3213100"/>
            <a:chOff x="68" y="2296"/>
            <a:chExt cx="1542" cy="2024"/>
          </a:xfrm>
        </p:grpSpPr>
        <p:sp>
          <p:nvSpPr>
            <p:cNvPr id="109604" name="Rectangle 28"/>
            <p:cNvSpPr>
              <a:spLocks noChangeArrowheads="1"/>
            </p:cNvSpPr>
            <p:nvPr/>
          </p:nvSpPr>
          <p:spPr bwMode="auto">
            <a:xfrm>
              <a:off x="68" y="2296"/>
              <a:ext cx="1542" cy="2024"/>
            </a:xfrm>
            <a:prstGeom prst="rect">
              <a:avLst/>
            </a:prstGeom>
            <a:solidFill>
              <a:srgbClr val="00FF00">
                <a:alpha val="45882"/>
              </a:srgbClr>
            </a:solidFill>
            <a:ln w="9525">
              <a:solidFill>
                <a:schemeClr val="tx1"/>
              </a:solidFill>
              <a:miter lim="800000"/>
              <a:headEnd/>
              <a:tailEnd/>
            </a:ln>
          </p:spPr>
          <p:txBody>
            <a:bodyPr wrap="none" anchor="ctr"/>
            <a:lstStyle/>
            <a:p>
              <a:pPr algn="ctr"/>
              <a:endParaRPr lang="ja-JP" altLang="ja-JP">
                <a:latin typeface="Calibri" pitchFamily="34" charset="0"/>
              </a:endParaRPr>
            </a:p>
          </p:txBody>
        </p:sp>
        <p:pic>
          <p:nvPicPr>
            <p:cNvPr id="109605" name="Picture 29" descr="pf01H"/>
            <p:cNvPicPr>
              <a:picLocks noChangeAspect="1" noChangeArrowheads="1"/>
            </p:cNvPicPr>
            <p:nvPr/>
          </p:nvPicPr>
          <p:blipFill>
            <a:blip r:embed="rId5">
              <a:lum contrast="18000"/>
            </a:blip>
            <a:srcRect/>
            <a:stretch>
              <a:fillRect/>
            </a:stretch>
          </p:blipFill>
          <p:spPr bwMode="auto">
            <a:xfrm>
              <a:off x="249" y="2523"/>
              <a:ext cx="1225" cy="850"/>
            </a:xfrm>
            <a:prstGeom prst="rect">
              <a:avLst/>
            </a:prstGeom>
            <a:noFill/>
            <a:ln w="9525">
              <a:noFill/>
              <a:miter lim="800000"/>
              <a:headEnd/>
              <a:tailEnd/>
            </a:ln>
          </p:spPr>
        </p:pic>
        <p:pic>
          <p:nvPicPr>
            <p:cNvPr id="109606" name="Picture 30" descr="pf04H"/>
            <p:cNvPicPr>
              <a:picLocks noChangeAspect="1" noChangeArrowheads="1"/>
            </p:cNvPicPr>
            <p:nvPr/>
          </p:nvPicPr>
          <p:blipFill>
            <a:blip r:embed="rId6"/>
            <a:srcRect/>
            <a:stretch>
              <a:fillRect/>
            </a:stretch>
          </p:blipFill>
          <p:spPr bwMode="auto">
            <a:xfrm>
              <a:off x="113" y="3249"/>
              <a:ext cx="1474" cy="980"/>
            </a:xfrm>
            <a:prstGeom prst="rect">
              <a:avLst/>
            </a:prstGeom>
            <a:noFill/>
            <a:ln w="9525">
              <a:noFill/>
              <a:miter lim="800000"/>
              <a:headEnd/>
              <a:tailEnd/>
            </a:ln>
          </p:spPr>
        </p:pic>
      </p:grpSp>
      <p:grpSp>
        <p:nvGrpSpPr>
          <p:cNvPr id="3" name="Group 31"/>
          <p:cNvGrpSpPr>
            <a:grpSpLocks/>
          </p:cNvGrpSpPr>
          <p:nvPr/>
        </p:nvGrpSpPr>
        <p:grpSpPr bwMode="auto">
          <a:xfrm>
            <a:off x="6300788" y="3573463"/>
            <a:ext cx="2843212" cy="3097212"/>
            <a:chOff x="3969" y="2251"/>
            <a:chExt cx="1791" cy="1951"/>
          </a:xfrm>
        </p:grpSpPr>
        <p:pic>
          <p:nvPicPr>
            <p:cNvPr id="109600" name="Picture 32" descr="views">
              <a:hlinkClick r:id="rId7"/>
            </p:cNvPr>
            <p:cNvPicPr>
              <a:picLocks noChangeAspect="1" noChangeArrowheads="1"/>
            </p:cNvPicPr>
            <p:nvPr/>
          </p:nvPicPr>
          <p:blipFill>
            <a:blip r:embed="rId8"/>
            <a:srcRect b="9462"/>
            <a:stretch>
              <a:fillRect/>
            </a:stretch>
          </p:blipFill>
          <p:spPr bwMode="auto">
            <a:xfrm>
              <a:off x="3969" y="2251"/>
              <a:ext cx="1791" cy="1177"/>
            </a:xfrm>
            <a:prstGeom prst="rect">
              <a:avLst/>
            </a:prstGeom>
            <a:noFill/>
            <a:ln w="9525">
              <a:noFill/>
              <a:miter lim="800000"/>
              <a:headEnd/>
              <a:tailEnd/>
            </a:ln>
          </p:spPr>
        </p:pic>
        <p:pic>
          <p:nvPicPr>
            <p:cNvPr id="109601" name="Picture 33" descr="0606027_01"/>
            <p:cNvPicPr>
              <a:picLocks noChangeAspect="1" noChangeArrowheads="1"/>
            </p:cNvPicPr>
            <p:nvPr/>
          </p:nvPicPr>
          <p:blipFill>
            <a:blip r:embed="rId9"/>
            <a:srcRect l="12939"/>
            <a:stretch>
              <a:fillRect/>
            </a:stretch>
          </p:blipFill>
          <p:spPr bwMode="auto">
            <a:xfrm>
              <a:off x="4014" y="3430"/>
              <a:ext cx="915" cy="729"/>
            </a:xfrm>
            <a:prstGeom prst="rect">
              <a:avLst/>
            </a:prstGeom>
            <a:noFill/>
            <a:ln w="9525">
              <a:noFill/>
              <a:miter lim="800000"/>
              <a:headEnd/>
              <a:tailEnd/>
            </a:ln>
          </p:spPr>
        </p:pic>
        <p:pic>
          <p:nvPicPr>
            <p:cNvPr id="109602" name="Picture 34" descr="0709006_01"/>
            <p:cNvPicPr>
              <a:picLocks noChangeAspect="1" noChangeArrowheads="1"/>
            </p:cNvPicPr>
            <p:nvPr/>
          </p:nvPicPr>
          <p:blipFill>
            <a:blip r:embed="rId10"/>
            <a:srcRect/>
            <a:stretch>
              <a:fillRect/>
            </a:stretch>
          </p:blipFill>
          <p:spPr bwMode="auto">
            <a:xfrm>
              <a:off x="4921" y="3249"/>
              <a:ext cx="758" cy="953"/>
            </a:xfrm>
            <a:prstGeom prst="rect">
              <a:avLst/>
            </a:prstGeom>
            <a:noFill/>
            <a:ln w="9525">
              <a:noFill/>
              <a:miter lim="800000"/>
              <a:headEnd/>
              <a:tailEnd/>
            </a:ln>
          </p:spPr>
        </p:pic>
        <p:sp>
          <p:nvSpPr>
            <p:cNvPr id="109603" name="Text Box 35"/>
            <p:cNvSpPr txBox="1">
              <a:spLocks noChangeArrowheads="1"/>
            </p:cNvSpPr>
            <p:nvPr/>
          </p:nvSpPr>
          <p:spPr bwMode="auto">
            <a:xfrm>
              <a:off x="4377" y="2795"/>
              <a:ext cx="1043" cy="231"/>
            </a:xfrm>
            <a:prstGeom prst="rect">
              <a:avLst/>
            </a:prstGeom>
            <a:noFill/>
            <a:ln w="9525">
              <a:noFill/>
              <a:miter lim="800000"/>
              <a:headEnd/>
              <a:tailEnd/>
            </a:ln>
          </p:spPr>
          <p:txBody>
            <a:bodyPr>
              <a:spAutoFit/>
            </a:bodyPr>
            <a:lstStyle/>
            <a:p>
              <a:pPr algn="ctr"/>
              <a:r>
                <a:rPr lang="en-US" altLang="ja-JP">
                  <a:solidFill>
                    <a:srgbClr val="00FFFF"/>
                  </a:solidFill>
                  <a:latin typeface="Calibri" pitchFamily="34" charset="0"/>
                </a:rPr>
                <a:t>LHC at CERN</a:t>
              </a:r>
            </a:p>
          </p:txBody>
        </p:sp>
      </p:grpSp>
      <p:sp>
        <p:nvSpPr>
          <p:cNvPr id="304164" name="Oval 36"/>
          <p:cNvSpPr>
            <a:spLocks noChangeArrowheads="1"/>
          </p:cNvSpPr>
          <p:nvPr/>
        </p:nvSpPr>
        <p:spPr bwMode="auto">
          <a:xfrm>
            <a:off x="900113" y="3213100"/>
            <a:ext cx="4535487" cy="936625"/>
          </a:xfrm>
          <a:prstGeom prst="ellipse">
            <a:avLst/>
          </a:prstGeom>
          <a:noFill/>
          <a:ln w="28575">
            <a:solidFill>
              <a:srgbClr val="FF0000"/>
            </a:solidFill>
            <a:prstDash val="sysDot"/>
            <a:round/>
            <a:headEnd/>
            <a:tailEnd/>
          </a:ln>
        </p:spPr>
        <p:txBody>
          <a:bodyPr wrap="none" anchor="ctr"/>
          <a:lstStyle/>
          <a:p>
            <a:endParaRPr lang="ja-JP" altLang="en-US">
              <a:latin typeface="Calibri" pitchFamily="34" charset="0"/>
            </a:endParaRPr>
          </a:p>
        </p:txBody>
      </p:sp>
      <p:grpSp>
        <p:nvGrpSpPr>
          <p:cNvPr id="4" name="Group 37"/>
          <p:cNvGrpSpPr>
            <a:grpSpLocks/>
          </p:cNvGrpSpPr>
          <p:nvPr/>
        </p:nvGrpSpPr>
        <p:grpSpPr bwMode="auto">
          <a:xfrm>
            <a:off x="179388" y="1125538"/>
            <a:ext cx="3816350" cy="2312987"/>
            <a:chOff x="113" y="709"/>
            <a:chExt cx="2404" cy="1457"/>
          </a:xfrm>
        </p:grpSpPr>
        <p:sp>
          <p:nvSpPr>
            <p:cNvPr id="109596" name="Rectangle 38"/>
            <p:cNvSpPr>
              <a:spLocks noChangeArrowheads="1"/>
            </p:cNvSpPr>
            <p:nvPr/>
          </p:nvSpPr>
          <p:spPr bwMode="auto">
            <a:xfrm>
              <a:off x="113" y="709"/>
              <a:ext cx="2404" cy="1451"/>
            </a:xfrm>
            <a:prstGeom prst="rect">
              <a:avLst/>
            </a:prstGeom>
            <a:solidFill>
              <a:srgbClr val="0000FF">
                <a:alpha val="45882"/>
              </a:srgbClr>
            </a:solidFill>
            <a:ln w="9525">
              <a:solidFill>
                <a:schemeClr val="tx1"/>
              </a:solidFill>
              <a:miter lim="800000"/>
              <a:headEnd/>
              <a:tailEnd/>
            </a:ln>
          </p:spPr>
          <p:txBody>
            <a:bodyPr wrap="none" anchor="ctr"/>
            <a:lstStyle/>
            <a:p>
              <a:endParaRPr lang="ja-JP" altLang="en-US">
                <a:latin typeface="Calibri" pitchFamily="34" charset="0"/>
              </a:endParaRPr>
            </a:p>
          </p:txBody>
        </p:sp>
        <p:pic>
          <p:nvPicPr>
            <p:cNvPr id="109597" name="Picture 39" descr="fuji_arescavity"/>
            <p:cNvPicPr>
              <a:picLocks noChangeAspect="1" noChangeArrowheads="1"/>
            </p:cNvPicPr>
            <p:nvPr/>
          </p:nvPicPr>
          <p:blipFill>
            <a:blip r:embed="rId11"/>
            <a:srcRect t="2802" r="4596"/>
            <a:stretch>
              <a:fillRect/>
            </a:stretch>
          </p:blipFill>
          <p:spPr bwMode="auto">
            <a:xfrm>
              <a:off x="186" y="799"/>
              <a:ext cx="904" cy="1298"/>
            </a:xfrm>
            <a:prstGeom prst="rect">
              <a:avLst/>
            </a:prstGeom>
            <a:noFill/>
            <a:ln w="9525">
              <a:noFill/>
              <a:miter lim="800000"/>
              <a:headEnd/>
              <a:tailEnd/>
            </a:ln>
          </p:spPr>
        </p:pic>
        <p:pic>
          <p:nvPicPr>
            <p:cNvPr id="109598" name="Picture 40" descr="belle_completion"/>
            <p:cNvPicPr>
              <a:picLocks noChangeAspect="1" noChangeArrowheads="1"/>
            </p:cNvPicPr>
            <p:nvPr/>
          </p:nvPicPr>
          <p:blipFill>
            <a:blip r:embed="rId12">
              <a:lum contrast="6000"/>
            </a:blip>
            <a:srcRect l="2222" t="8363" r="6882" b="3052"/>
            <a:stretch>
              <a:fillRect/>
            </a:stretch>
          </p:blipFill>
          <p:spPr bwMode="auto">
            <a:xfrm>
              <a:off x="1156" y="890"/>
              <a:ext cx="1293" cy="998"/>
            </a:xfrm>
            <a:prstGeom prst="rect">
              <a:avLst/>
            </a:prstGeom>
            <a:noFill/>
            <a:ln w="9525">
              <a:noFill/>
              <a:miter lim="800000"/>
              <a:headEnd/>
              <a:tailEnd/>
            </a:ln>
          </p:spPr>
        </p:pic>
        <p:sp>
          <p:nvSpPr>
            <p:cNvPr id="109599" name="Text Box 41"/>
            <p:cNvSpPr txBox="1">
              <a:spLocks noChangeArrowheads="1"/>
            </p:cNvSpPr>
            <p:nvPr/>
          </p:nvSpPr>
          <p:spPr bwMode="auto">
            <a:xfrm>
              <a:off x="1383" y="1933"/>
              <a:ext cx="896" cy="233"/>
            </a:xfrm>
            <a:prstGeom prst="rect">
              <a:avLst/>
            </a:prstGeom>
            <a:noFill/>
            <a:ln w="9525">
              <a:noFill/>
              <a:miter lim="800000"/>
              <a:headEnd/>
              <a:tailEnd/>
            </a:ln>
          </p:spPr>
          <p:txBody>
            <a:bodyPr wrap="none">
              <a:spAutoFit/>
            </a:bodyPr>
            <a:lstStyle/>
            <a:p>
              <a:r>
                <a:rPr lang="en-US" altLang="ja-JP">
                  <a:solidFill>
                    <a:srgbClr val="FFFF00"/>
                  </a:solidFill>
                  <a:latin typeface="Calibri" pitchFamily="34" charset="0"/>
                </a:rPr>
                <a:t>KEKB-Factory</a:t>
              </a:r>
            </a:p>
          </p:txBody>
        </p:sp>
      </p:grpSp>
      <p:sp>
        <p:nvSpPr>
          <p:cNvPr id="304170" name="Text Box 42"/>
          <p:cNvSpPr txBox="1">
            <a:spLocks noChangeArrowheads="1"/>
          </p:cNvSpPr>
          <p:nvPr/>
        </p:nvSpPr>
        <p:spPr bwMode="auto">
          <a:xfrm>
            <a:off x="395288" y="3644900"/>
            <a:ext cx="1836737" cy="366713"/>
          </a:xfrm>
          <a:prstGeom prst="rect">
            <a:avLst/>
          </a:prstGeom>
          <a:noFill/>
          <a:ln w="9525">
            <a:noFill/>
            <a:miter lim="800000"/>
            <a:headEnd/>
            <a:tailEnd/>
          </a:ln>
        </p:spPr>
        <p:txBody>
          <a:bodyPr wrap="none">
            <a:spAutoFit/>
          </a:bodyPr>
          <a:lstStyle/>
          <a:p>
            <a:r>
              <a:rPr lang="en-US" altLang="ja-JP">
                <a:solidFill>
                  <a:srgbClr val="0000FF"/>
                </a:solidFill>
                <a:latin typeface="Calibri" pitchFamily="34" charset="0"/>
              </a:rPr>
              <a:t>Photon Factory</a:t>
            </a:r>
          </a:p>
        </p:txBody>
      </p:sp>
      <p:grpSp>
        <p:nvGrpSpPr>
          <p:cNvPr id="5" name="Group 51"/>
          <p:cNvGrpSpPr>
            <a:grpSpLocks/>
          </p:cNvGrpSpPr>
          <p:nvPr/>
        </p:nvGrpSpPr>
        <p:grpSpPr bwMode="auto">
          <a:xfrm>
            <a:off x="4140200" y="0"/>
            <a:ext cx="5111750" cy="3078163"/>
            <a:chOff x="2608" y="0"/>
            <a:chExt cx="3220" cy="1939"/>
          </a:xfrm>
        </p:grpSpPr>
        <p:sp>
          <p:nvSpPr>
            <p:cNvPr id="109591" name="Rectangle 14"/>
            <p:cNvSpPr>
              <a:spLocks noChangeArrowheads="1"/>
            </p:cNvSpPr>
            <p:nvPr/>
          </p:nvSpPr>
          <p:spPr bwMode="auto">
            <a:xfrm>
              <a:off x="2608" y="0"/>
              <a:ext cx="3220" cy="1933"/>
            </a:xfrm>
            <a:prstGeom prst="rect">
              <a:avLst/>
            </a:prstGeom>
            <a:solidFill>
              <a:srgbClr val="FFCCFF">
                <a:alpha val="45882"/>
              </a:srgbClr>
            </a:solidFill>
            <a:ln w="9525">
              <a:solidFill>
                <a:schemeClr val="tx1"/>
              </a:solidFill>
              <a:miter lim="800000"/>
              <a:headEnd/>
              <a:tailEnd/>
            </a:ln>
          </p:spPr>
          <p:txBody>
            <a:bodyPr wrap="none" anchor="ctr"/>
            <a:lstStyle/>
            <a:p>
              <a:endParaRPr lang="ja-JP" altLang="en-US">
                <a:latin typeface="Calibri" pitchFamily="34" charset="0"/>
              </a:endParaRPr>
            </a:p>
          </p:txBody>
        </p:sp>
        <p:graphicFrame>
          <p:nvGraphicFramePr>
            <p:cNvPr id="109570" name="Object 15"/>
            <p:cNvGraphicFramePr>
              <a:graphicFrameLocks noChangeAspect="1"/>
            </p:cNvGraphicFramePr>
            <p:nvPr/>
          </p:nvGraphicFramePr>
          <p:xfrm>
            <a:off x="2653" y="73"/>
            <a:ext cx="2290" cy="1498"/>
          </p:xfrm>
          <a:graphic>
            <a:graphicData uri="http://schemas.openxmlformats.org/presentationml/2006/ole">
              <p:oleObj spid="_x0000_s822274" name="ビットマップ イメージ" r:id="rId13" imgW="6935168" imgH="4277322" progId="PBrush">
                <p:embed/>
              </p:oleObj>
            </a:graphicData>
          </a:graphic>
        </p:graphicFrame>
        <p:sp>
          <p:nvSpPr>
            <p:cNvPr id="109592" name="Text Box 16"/>
            <p:cNvSpPr txBox="1">
              <a:spLocks noChangeArrowheads="1"/>
            </p:cNvSpPr>
            <p:nvPr/>
          </p:nvSpPr>
          <p:spPr bwMode="auto">
            <a:xfrm>
              <a:off x="3061" y="1616"/>
              <a:ext cx="1196" cy="231"/>
            </a:xfrm>
            <a:prstGeom prst="rect">
              <a:avLst/>
            </a:prstGeom>
            <a:noFill/>
            <a:ln w="9525">
              <a:noFill/>
              <a:miter lim="800000"/>
              <a:headEnd/>
              <a:tailEnd/>
            </a:ln>
          </p:spPr>
          <p:txBody>
            <a:bodyPr wrap="none">
              <a:spAutoFit/>
            </a:bodyPr>
            <a:lstStyle/>
            <a:p>
              <a:r>
                <a:rPr lang="en-US" altLang="ja-JP">
                  <a:solidFill>
                    <a:srgbClr val="6600CC"/>
                  </a:solidFill>
                  <a:latin typeface="Calibri" pitchFamily="34" charset="0"/>
                </a:rPr>
                <a:t>J-PARC in Tokai</a:t>
              </a:r>
            </a:p>
          </p:txBody>
        </p:sp>
        <p:pic>
          <p:nvPicPr>
            <p:cNvPr id="109593" name="Picture 44" descr="J-PARCLinac5"/>
            <p:cNvPicPr>
              <a:picLocks noChangeAspect="1" noChangeArrowheads="1"/>
            </p:cNvPicPr>
            <p:nvPr/>
          </p:nvPicPr>
          <p:blipFill>
            <a:blip r:embed="rId14"/>
            <a:srcRect/>
            <a:stretch>
              <a:fillRect/>
            </a:stretch>
          </p:blipFill>
          <p:spPr bwMode="auto">
            <a:xfrm>
              <a:off x="4830" y="1241"/>
              <a:ext cx="930" cy="698"/>
            </a:xfrm>
            <a:prstGeom prst="rect">
              <a:avLst/>
            </a:prstGeom>
            <a:noFill/>
            <a:ln w="9525">
              <a:noFill/>
              <a:miter lim="800000"/>
              <a:headEnd/>
              <a:tailEnd/>
            </a:ln>
          </p:spPr>
        </p:pic>
        <p:pic>
          <p:nvPicPr>
            <p:cNvPr id="109594" name="Picture 45" descr="J-PARC3GeV4"/>
            <p:cNvPicPr>
              <a:picLocks noChangeAspect="1" noChangeArrowheads="1"/>
            </p:cNvPicPr>
            <p:nvPr/>
          </p:nvPicPr>
          <p:blipFill>
            <a:blip r:embed="rId15"/>
            <a:srcRect/>
            <a:stretch>
              <a:fillRect/>
            </a:stretch>
          </p:blipFill>
          <p:spPr bwMode="auto">
            <a:xfrm>
              <a:off x="4830" y="618"/>
              <a:ext cx="930" cy="648"/>
            </a:xfrm>
            <a:prstGeom prst="rect">
              <a:avLst/>
            </a:prstGeom>
            <a:noFill/>
            <a:ln w="9525">
              <a:noFill/>
              <a:miter lim="800000"/>
              <a:headEnd/>
              <a:tailEnd/>
            </a:ln>
          </p:spPr>
        </p:pic>
        <p:pic>
          <p:nvPicPr>
            <p:cNvPr id="109595" name="Picture 47" descr="50GeV"/>
            <p:cNvPicPr>
              <a:picLocks noChangeAspect="1" noChangeArrowheads="1"/>
            </p:cNvPicPr>
            <p:nvPr/>
          </p:nvPicPr>
          <p:blipFill>
            <a:blip r:embed="rId16"/>
            <a:srcRect/>
            <a:stretch>
              <a:fillRect/>
            </a:stretch>
          </p:blipFill>
          <p:spPr bwMode="auto">
            <a:xfrm>
              <a:off x="4830" y="0"/>
              <a:ext cx="930" cy="622"/>
            </a:xfrm>
            <a:prstGeom prst="rect">
              <a:avLst/>
            </a:prstGeom>
            <a:noFill/>
            <a:ln w="9525">
              <a:noFill/>
              <a:miter lim="800000"/>
              <a:headEnd/>
              <a:tailEnd/>
            </a:ln>
          </p:spPr>
        </p:pic>
      </p:grpSp>
      <p:grpSp>
        <p:nvGrpSpPr>
          <p:cNvPr id="6" name="Group 52"/>
          <p:cNvGrpSpPr>
            <a:grpSpLocks/>
          </p:cNvGrpSpPr>
          <p:nvPr/>
        </p:nvGrpSpPr>
        <p:grpSpPr bwMode="auto">
          <a:xfrm>
            <a:off x="2714625" y="4286250"/>
            <a:ext cx="3529013" cy="2303463"/>
            <a:chOff x="1710" y="2700"/>
            <a:chExt cx="2223" cy="1451"/>
          </a:xfrm>
        </p:grpSpPr>
        <p:grpSp>
          <p:nvGrpSpPr>
            <p:cNvPr id="7" name="Group 53"/>
            <p:cNvGrpSpPr>
              <a:grpSpLocks/>
            </p:cNvGrpSpPr>
            <p:nvPr/>
          </p:nvGrpSpPr>
          <p:grpSpPr bwMode="auto">
            <a:xfrm>
              <a:off x="1710" y="2700"/>
              <a:ext cx="2223" cy="1451"/>
              <a:chOff x="1710" y="2700"/>
              <a:chExt cx="2223" cy="1451"/>
            </a:xfrm>
          </p:grpSpPr>
          <p:sp>
            <p:nvSpPr>
              <p:cNvPr id="109586" name="Text Box 54"/>
              <p:cNvSpPr txBox="1">
                <a:spLocks noChangeArrowheads="1"/>
              </p:cNvSpPr>
              <p:nvPr/>
            </p:nvSpPr>
            <p:spPr bwMode="auto">
              <a:xfrm>
                <a:off x="1800" y="2745"/>
                <a:ext cx="1035" cy="231"/>
              </a:xfrm>
              <a:prstGeom prst="rect">
                <a:avLst/>
              </a:prstGeom>
              <a:solidFill>
                <a:srgbClr val="FFFF00">
                  <a:alpha val="45882"/>
                </a:srgbClr>
              </a:solidFill>
              <a:ln w="9525">
                <a:noFill/>
                <a:miter lim="800000"/>
                <a:headEnd/>
                <a:tailEnd/>
              </a:ln>
            </p:spPr>
            <p:txBody>
              <a:bodyPr>
                <a:spAutoFit/>
              </a:bodyPr>
              <a:lstStyle/>
              <a:p>
                <a:pPr algn="ctr"/>
                <a:r>
                  <a:rPr lang="en-US" altLang="ja-JP">
                    <a:solidFill>
                      <a:srgbClr val="FF0000"/>
                    </a:solidFill>
                    <a:latin typeface="Calibri" pitchFamily="34" charset="0"/>
                  </a:rPr>
                  <a:t>ILC Test Facility</a:t>
                </a:r>
              </a:p>
            </p:txBody>
          </p:sp>
          <p:grpSp>
            <p:nvGrpSpPr>
              <p:cNvPr id="8" name="Group 55"/>
              <p:cNvGrpSpPr>
                <a:grpSpLocks/>
              </p:cNvGrpSpPr>
              <p:nvPr/>
            </p:nvGrpSpPr>
            <p:grpSpPr bwMode="auto">
              <a:xfrm>
                <a:off x="1710" y="2700"/>
                <a:ext cx="2223" cy="1451"/>
                <a:chOff x="1755" y="2564"/>
                <a:chExt cx="2223" cy="1451"/>
              </a:xfrm>
            </p:grpSpPr>
            <p:sp>
              <p:nvSpPr>
                <p:cNvPr id="109588" name="Rectangle 56"/>
                <p:cNvSpPr>
                  <a:spLocks noChangeArrowheads="1"/>
                </p:cNvSpPr>
                <p:nvPr/>
              </p:nvSpPr>
              <p:spPr bwMode="auto">
                <a:xfrm>
                  <a:off x="1755" y="2564"/>
                  <a:ext cx="2223" cy="1451"/>
                </a:xfrm>
                <a:prstGeom prst="rect">
                  <a:avLst/>
                </a:prstGeom>
                <a:solidFill>
                  <a:srgbClr val="FFFF00">
                    <a:alpha val="32156"/>
                  </a:srgbClr>
                </a:solidFill>
                <a:ln w="9525">
                  <a:solidFill>
                    <a:schemeClr val="tx1"/>
                  </a:solidFill>
                  <a:miter lim="800000"/>
                  <a:headEnd/>
                  <a:tailEnd/>
                </a:ln>
              </p:spPr>
              <p:txBody>
                <a:bodyPr wrap="none" anchor="ctr"/>
                <a:lstStyle/>
                <a:p>
                  <a:endParaRPr lang="ja-JP" altLang="en-US">
                    <a:latin typeface="Calibri" pitchFamily="34" charset="0"/>
                  </a:endParaRPr>
                </a:p>
              </p:txBody>
            </p:sp>
            <p:pic>
              <p:nvPicPr>
                <p:cNvPr id="109589" name="Picture 57" descr="KE0087M"/>
                <p:cNvPicPr>
                  <a:picLocks noChangeAspect="1" noChangeArrowheads="1"/>
                </p:cNvPicPr>
                <p:nvPr/>
              </p:nvPicPr>
              <p:blipFill>
                <a:blip r:embed="rId17"/>
                <a:srcRect/>
                <a:stretch>
                  <a:fillRect/>
                </a:stretch>
              </p:blipFill>
              <p:spPr bwMode="auto">
                <a:xfrm>
                  <a:off x="1755" y="2924"/>
                  <a:ext cx="1159" cy="908"/>
                </a:xfrm>
                <a:prstGeom prst="rect">
                  <a:avLst/>
                </a:prstGeom>
                <a:noFill/>
                <a:ln w="9525">
                  <a:noFill/>
                  <a:miter lim="800000"/>
                  <a:headEnd/>
                  <a:tailEnd/>
                </a:ln>
              </p:spPr>
            </p:pic>
            <p:pic>
              <p:nvPicPr>
                <p:cNvPr id="109590" name="Picture 58" descr="20071011DiM-0014"/>
                <p:cNvPicPr>
                  <a:picLocks noChangeAspect="1" noChangeArrowheads="1"/>
                </p:cNvPicPr>
                <p:nvPr/>
              </p:nvPicPr>
              <p:blipFill>
                <a:blip r:embed="rId18"/>
                <a:srcRect t="8214"/>
                <a:stretch>
                  <a:fillRect/>
                </a:stretch>
              </p:blipFill>
              <p:spPr bwMode="auto">
                <a:xfrm>
                  <a:off x="2971" y="2614"/>
                  <a:ext cx="973" cy="1339"/>
                </a:xfrm>
                <a:prstGeom prst="rect">
                  <a:avLst/>
                </a:prstGeom>
                <a:noFill/>
                <a:ln w="9525">
                  <a:noFill/>
                  <a:miter lim="800000"/>
                  <a:headEnd/>
                  <a:tailEnd/>
                </a:ln>
              </p:spPr>
            </p:pic>
          </p:grpSp>
        </p:grpSp>
        <p:sp>
          <p:nvSpPr>
            <p:cNvPr id="109584" name="Text Box 59"/>
            <p:cNvSpPr txBox="1">
              <a:spLocks noChangeArrowheads="1"/>
            </p:cNvSpPr>
            <p:nvPr/>
          </p:nvSpPr>
          <p:spPr bwMode="auto">
            <a:xfrm>
              <a:off x="1837" y="3475"/>
              <a:ext cx="388" cy="231"/>
            </a:xfrm>
            <a:prstGeom prst="rect">
              <a:avLst/>
            </a:prstGeom>
            <a:noFill/>
            <a:ln w="9525">
              <a:noFill/>
              <a:miter lim="800000"/>
              <a:headEnd/>
              <a:tailEnd/>
            </a:ln>
          </p:spPr>
          <p:txBody>
            <a:bodyPr wrap="none">
              <a:spAutoFit/>
            </a:bodyPr>
            <a:lstStyle/>
            <a:p>
              <a:r>
                <a:rPr lang="en-US" altLang="ja-JP">
                  <a:solidFill>
                    <a:srgbClr val="FF0000"/>
                  </a:solidFill>
                </a:rPr>
                <a:t>ATF</a:t>
              </a:r>
            </a:p>
          </p:txBody>
        </p:sp>
        <p:sp>
          <p:nvSpPr>
            <p:cNvPr id="109585" name="Text Box 60"/>
            <p:cNvSpPr txBox="1">
              <a:spLocks noChangeArrowheads="1"/>
            </p:cNvSpPr>
            <p:nvPr/>
          </p:nvSpPr>
          <p:spPr bwMode="auto">
            <a:xfrm>
              <a:off x="3470" y="2750"/>
              <a:ext cx="388" cy="231"/>
            </a:xfrm>
            <a:prstGeom prst="rect">
              <a:avLst/>
            </a:prstGeom>
            <a:noFill/>
            <a:ln w="9525">
              <a:noFill/>
              <a:miter lim="800000"/>
              <a:headEnd/>
              <a:tailEnd/>
            </a:ln>
          </p:spPr>
          <p:txBody>
            <a:bodyPr wrap="none">
              <a:spAutoFit/>
            </a:bodyPr>
            <a:lstStyle/>
            <a:p>
              <a:r>
                <a:rPr lang="en-US" altLang="ja-JP">
                  <a:solidFill>
                    <a:srgbClr val="FF0000"/>
                  </a:solidFill>
                </a:rPr>
                <a:t>STF</a:t>
              </a:r>
            </a:p>
          </p:txBody>
        </p:sp>
      </p:grpSp>
      <p:sp>
        <p:nvSpPr>
          <p:cNvPr id="39" name="正方形/長方形 38"/>
          <p:cNvSpPr/>
          <p:nvPr/>
        </p:nvSpPr>
        <p:spPr bwMode="auto">
          <a:xfrm>
            <a:off x="928662" y="71414"/>
            <a:ext cx="3571900" cy="954107"/>
          </a:xfrm>
          <a:prstGeom prst="rect">
            <a:avLst/>
          </a:prstGeom>
          <a:noFill/>
          <a:ln>
            <a:noFill/>
          </a:ln>
        </p:spPr>
        <p:style>
          <a:lnRef idx="2">
            <a:schemeClr val="accent3"/>
          </a:lnRef>
          <a:fillRef idx="1">
            <a:schemeClr val="lt1"/>
          </a:fillRef>
          <a:effectRef idx="0">
            <a:schemeClr val="accent3"/>
          </a:effectRef>
          <a:fontRef idx="minor">
            <a:schemeClr val="dk1"/>
          </a:fontRef>
        </p:style>
        <p:txBody>
          <a:bodyPr>
            <a:spAutoFit/>
          </a:bodyPr>
          <a:lstStyle/>
          <a:p>
            <a:pPr algn="ctr" fontAlgn="auto">
              <a:spcBef>
                <a:spcPts val="0"/>
              </a:spcBef>
              <a:spcAft>
                <a:spcPts val="0"/>
              </a:spcAft>
              <a:defRPr/>
            </a:pPr>
            <a:r>
              <a:rPr lang="en-US" altLang="ja-JP" sz="2800" dirty="0">
                <a:ln w="18415" cmpd="sng">
                  <a:solidFill>
                    <a:srgbClr val="FFFFFF"/>
                  </a:solidFill>
                  <a:prstDash val="solid"/>
                </a:ln>
                <a:solidFill>
                  <a:srgbClr val="FFFFFF"/>
                </a:solidFill>
                <a:effectLst>
                  <a:glow rad="139700">
                    <a:schemeClr val="accent4">
                      <a:satMod val="175000"/>
                      <a:alpha val="40000"/>
                    </a:schemeClr>
                  </a:glow>
                  <a:outerShdw blurRad="63500" dir="3600000" algn="tl" rotWithShape="0">
                    <a:srgbClr val="000000">
                      <a:alpha val="70000"/>
                    </a:srgbClr>
                  </a:outerShdw>
                </a:effectLst>
              </a:rPr>
              <a:t>KEK </a:t>
            </a:r>
            <a:r>
              <a:rPr lang="en-US" altLang="ja-JP" sz="2400" dirty="0">
                <a:ln w="18415" cmpd="sng">
                  <a:solidFill>
                    <a:srgbClr val="FFFFFF"/>
                  </a:solidFill>
                  <a:prstDash val="solid"/>
                </a:ln>
                <a:solidFill>
                  <a:srgbClr val="FFFFFF"/>
                </a:solidFill>
                <a:effectLst>
                  <a:glow rad="139700">
                    <a:schemeClr val="accent4">
                      <a:satMod val="175000"/>
                      <a:alpha val="40000"/>
                    </a:schemeClr>
                  </a:glow>
                  <a:outerShdw blurRad="63500" dir="3600000" algn="tl" rotWithShape="0">
                    <a:srgbClr val="000000">
                      <a:alpha val="70000"/>
                    </a:srgbClr>
                  </a:outerShdw>
                </a:effectLst>
              </a:rPr>
              <a:t>Current</a:t>
            </a:r>
            <a:r>
              <a:rPr lang="en-US" altLang="ja-JP" sz="2800" dirty="0">
                <a:ln w="18415" cmpd="sng">
                  <a:solidFill>
                    <a:srgbClr val="FFFFFF"/>
                  </a:solidFill>
                  <a:prstDash val="solid"/>
                </a:ln>
                <a:solidFill>
                  <a:srgbClr val="FFFFFF"/>
                </a:solidFill>
                <a:effectLst>
                  <a:glow rad="139700">
                    <a:schemeClr val="accent4">
                      <a:satMod val="175000"/>
                      <a:alpha val="40000"/>
                    </a:schemeClr>
                  </a:glow>
                  <a:outerShdw blurRad="63500" dir="3600000" algn="tl" rotWithShape="0">
                    <a:srgbClr val="000000">
                      <a:alpha val="70000"/>
                    </a:srgbClr>
                  </a:outerShdw>
                </a:effectLst>
              </a:rPr>
              <a:t> Core Activities</a:t>
            </a:r>
          </a:p>
        </p:txBody>
      </p:sp>
      <p:pic>
        <p:nvPicPr>
          <p:cNvPr id="109582" name="Picture 13" descr="keklogo-a"/>
          <p:cNvPicPr>
            <a:picLocks noChangeAspect="1" noChangeArrowheads="1"/>
          </p:cNvPicPr>
          <p:nvPr/>
        </p:nvPicPr>
        <p:blipFill>
          <a:blip r:embed="rId19"/>
          <a:srcRect/>
          <a:stretch>
            <a:fillRect/>
          </a:stretch>
        </p:blipFill>
        <p:spPr bwMode="auto">
          <a:xfrm>
            <a:off x="0" y="0"/>
            <a:ext cx="1187450" cy="7508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04164"/>
                                        </p:tgtEl>
                                        <p:attrNameLst>
                                          <p:attrName>style.visibility</p:attrName>
                                        </p:attrNameLst>
                                      </p:cBhvr>
                                      <p:to>
                                        <p:strVal val="visible"/>
                                      </p:to>
                                    </p:set>
                                    <p:animEffect transition="in" filter="wipe(down)">
                                      <p:cBhvr>
                                        <p:cTn id="7" dur="500"/>
                                        <p:tgtEl>
                                          <p:spTgt spid="304164"/>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304134"/>
                                        </p:tgtEl>
                                        <p:attrNameLst>
                                          <p:attrName>style.visibility</p:attrName>
                                        </p:attrNameLst>
                                      </p:cBhvr>
                                      <p:to>
                                        <p:strVal val="visible"/>
                                      </p:to>
                                    </p:set>
                                    <p:animEffect transition="in" filter="wipe(down)">
                                      <p:cBhvr>
                                        <p:cTn id="16" dur="500"/>
                                        <p:tgtEl>
                                          <p:spTgt spid="304134"/>
                                        </p:tgtEl>
                                      </p:cBhvr>
                                    </p:animEffec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304133"/>
                                        </p:tgtEl>
                                        <p:attrNameLst>
                                          <p:attrName>style.visibility</p:attrName>
                                        </p:attrNameLst>
                                      </p:cBhvr>
                                      <p:to>
                                        <p:strVal val="visible"/>
                                      </p:to>
                                    </p:set>
                                    <p:animEffect transition="in" filter="wipe(down)">
                                      <p:cBhvr>
                                        <p:cTn id="20" dur="500"/>
                                        <p:tgtEl>
                                          <p:spTgt spid="304133"/>
                                        </p:tgtEl>
                                      </p:cBhvr>
                                    </p:animEffect>
                                  </p:childTnLst>
                                </p:cTn>
                              </p:par>
                            </p:childTnLst>
                          </p:cTn>
                        </p:par>
                        <p:par>
                          <p:cTn id="21" fill="hold">
                            <p:stCondLst>
                              <p:cond delay="1000"/>
                            </p:stCondLst>
                            <p:childTnLst>
                              <p:par>
                                <p:cTn id="22" presetID="9" presetClass="entr" presetSubtype="0" fill="hold" grpId="0" nodeType="afterEffect">
                                  <p:stCondLst>
                                    <p:cond delay="0"/>
                                  </p:stCondLst>
                                  <p:childTnLst>
                                    <p:set>
                                      <p:cBhvr>
                                        <p:cTn id="23" dur="1" fill="hold">
                                          <p:stCondLst>
                                            <p:cond delay="0"/>
                                          </p:stCondLst>
                                        </p:cTn>
                                        <p:tgtEl>
                                          <p:spTgt spid="304170"/>
                                        </p:tgtEl>
                                        <p:attrNameLst>
                                          <p:attrName>style.visibility</p:attrName>
                                        </p:attrNameLst>
                                      </p:cBhvr>
                                      <p:to>
                                        <p:strVal val="visible"/>
                                      </p:to>
                                    </p:set>
                                    <p:animEffect transition="in" filter="dissolve">
                                      <p:cBhvr>
                                        <p:cTn id="24" dur="500"/>
                                        <p:tgtEl>
                                          <p:spTgt spid="304170"/>
                                        </p:tgtEl>
                                      </p:cBhvr>
                                    </p:animEffect>
                                  </p:childTnLst>
                                </p:cTn>
                              </p:par>
                            </p:childTnLst>
                          </p:cTn>
                        </p:par>
                        <p:par>
                          <p:cTn id="25" fill="hold">
                            <p:stCondLst>
                              <p:cond delay="1500"/>
                            </p:stCondLst>
                            <p:childTnLst>
                              <p:par>
                                <p:cTn id="26" presetID="9" presetClass="entr" presetSubtype="0"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dissolve">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dissolv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dissolve">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dissolve">
                                      <p:cBhvr>
                                        <p:cTn id="4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133" grpId="0" animBg="1"/>
      <p:bldP spid="304134" grpId="0" animBg="1"/>
      <p:bldP spid="304164" grpId="0" animBg="1"/>
      <p:bldP spid="304170"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2" descr="2008"/>
          <p:cNvPicPr>
            <a:picLocks noChangeAspect="1" noChangeArrowheads="1"/>
          </p:cNvPicPr>
          <p:nvPr/>
        </p:nvPicPr>
        <p:blipFill>
          <a:blip r:embed="rId3"/>
          <a:srcRect/>
          <a:stretch>
            <a:fillRect/>
          </a:stretch>
        </p:blipFill>
        <p:spPr bwMode="auto">
          <a:xfrm>
            <a:off x="0" y="0"/>
            <a:ext cx="9144000" cy="6856413"/>
          </a:xfrm>
          <a:prstGeom prst="rect">
            <a:avLst/>
          </a:prstGeom>
          <a:noFill/>
          <a:ln w="9525">
            <a:noFill/>
            <a:miter lim="800000"/>
            <a:headEnd/>
            <a:tailEnd/>
          </a:ln>
        </p:spPr>
      </p:pic>
      <p:sp>
        <p:nvSpPr>
          <p:cNvPr id="4101" name="Freeform 9"/>
          <p:cNvSpPr>
            <a:spLocks/>
          </p:cNvSpPr>
          <p:nvPr/>
        </p:nvSpPr>
        <p:spPr bwMode="auto">
          <a:xfrm>
            <a:off x="1857375" y="2643188"/>
            <a:ext cx="5245100" cy="387350"/>
          </a:xfrm>
          <a:custGeom>
            <a:avLst/>
            <a:gdLst>
              <a:gd name="T0" fmla="*/ 2147483647 w 3894"/>
              <a:gd name="T1" fmla="*/ 2147483647 h 408"/>
              <a:gd name="T2" fmla="*/ 2147483647 w 3894"/>
              <a:gd name="T3" fmla="*/ 2147483647 h 408"/>
              <a:gd name="T4" fmla="*/ 2147483647 w 3894"/>
              <a:gd name="T5" fmla="*/ 2147483647 h 408"/>
              <a:gd name="T6" fmla="*/ 2147483647 w 3894"/>
              <a:gd name="T7" fmla="*/ 2147483647 h 408"/>
              <a:gd name="T8" fmla="*/ 2147483647 w 3894"/>
              <a:gd name="T9" fmla="*/ 2147483647 h 408"/>
              <a:gd name="T10" fmla="*/ 2147483647 w 3894"/>
              <a:gd name="T11" fmla="*/ 2147483647 h 408"/>
              <a:gd name="T12" fmla="*/ 0 w 3894"/>
              <a:gd name="T13" fmla="*/ 2147483647 h 408"/>
              <a:gd name="T14" fmla="*/ 0 60000 65536"/>
              <a:gd name="T15" fmla="*/ 0 60000 65536"/>
              <a:gd name="T16" fmla="*/ 0 60000 65536"/>
              <a:gd name="T17" fmla="*/ 0 60000 65536"/>
              <a:gd name="T18" fmla="*/ 0 60000 65536"/>
              <a:gd name="T19" fmla="*/ 0 60000 65536"/>
              <a:gd name="T20" fmla="*/ 0 60000 65536"/>
              <a:gd name="T21" fmla="*/ 0 w 3894"/>
              <a:gd name="T22" fmla="*/ 0 h 408"/>
              <a:gd name="T23" fmla="*/ 3894 w 3894"/>
              <a:gd name="T24" fmla="*/ 408 h 4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94" h="408">
                <a:moveTo>
                  <a:pt x="3894" y="408"/>
                </a:moveTo>
                <a:cubicBezTo>
                  <a:pt x="3865" y="368"/>
                  <a:pt x="3789" y="232"/>
                  <a:pt x="3723" y="170"/>
                </a:cubicBezTo>
                <a:cubicBezTo>
                  <a:pt x="3657" y="108"/>
                  <a:pt x="3609" y="62"/>
                  <a:pt x="3496" y="34"/>
                </a:cubicBezTo>
                <a:cubicBezTo>
                  <a:pt x="3383" y="6"/>
                  <a:pt x="3238" y="6"/>
                  <a:pt x="3042" y="3"/>
                </a:cubicBezTo>
                <a:cubicBezTo>
                  <a:pt x="2846" y="0"/>
                  <a:pt x="2574" y="4"/>
                  <a:pt x="2319" y="13"/>
                </a:cubicBezTo>
                <a:cubicBezTo>
                  <a:pt x="2064" y="22"/>
                  <a:pt x="1895" y="43"/>
                  <a:pt x="1509" y="60"/>
                </a:cubicBezTo>
                <a:cubicBezTo>
                  <a:pt x="1123" y="77"/>
                  <a:pt x="314" y="105"/>
                  <a:pt x="0" y="117"/>
                </a:cubicBezTo>
              </a:path>
            </a:pathLst>
          </a:custGeom>
          <a:noFill/>
          <a:ln w="57150">
            <a:solidFill>
              <a:srgbClr val="FFFF00"/>
            </a:solidFill>
            <a:round/>
            <a:headEnd/>
            <a:tailEnd type="triangle" w="med" len="med"/>
          </a:ln>
        </p:spPr>
        <p:txBody>
          <a:bodyPr/>
          <a:lstStyle/>
          <a:p>
            <a:endParaRPr lang="en-US"/>
          </a:p>
        </p:txBody>
      </p:sp>
      <p:sp>
        <p:nvSpPr>
          <p:cNvPr id="37915" name="Freeform 18"/>
          <p:cNvSpPr>
            <a:spLocks/>
          </p:cNvSpPr>
          <p:nvPr/>
        </p:nvSpPr>
        <p:spPr bwMode="auto">
          <a:xfrm>
            <a:off x="3028950" y="4851400"/>
            <a:ext cx="3105150" cy="920750"/>
          </a:xfrm>
          <a:custGeom>
            <a:avLst/>
            <a:gdLst>
              <a:gd name="T0" fmla="*/ 0 w 1956"/>
              <a:gd name="T1" fmla="*/ 0 h 580"/>
              <a:gd name="T2" fmla="*/ 2147483647 w 1956"/>
              <a:gd name="T3" fmla="*/ 2147483647 h 580"/>
              <a:gd name="T4" fmla="*/ 0 60000 65536"/>
              <a:gd name="T5" fmla="*/ 0 60000 65536"/>
              <a:gd name="T6" fmla="*/ 0 w 1956"/>
              <a:gd name="T7" fmla="*/ 0 h 580"/>
              <a:gd name="T8" fmla="*/ 1956 w 1956"/>
              <a:gd name="T9" fmla="*/ 580 h 580"/>
            </a:gdLst>
            <a:ahLst/>
            <a:cxnLst>
              <a:cxn ang="T4">
                <a:pos x="T0" y="T1"/>
              </a:cxn>
              <a:cxn ang="T5">
                <a:pos x="T2" y="T3"/>
              </a:cxn>
            </a:cxnLst>
            <a:rect l="T6" t="T7" r="T8" b="T9"/>
            <a:pathLst>
              <a:path w="1956" h="580">
                <a:moveTo>
                  <a:pt x="0" y="0"/>
                </a:moveTo>
                <a:lnTo>
                  <a:pt x="1956" y="580"/>
                </a:lnTo>
              </a:path>
            </a:pathLst>
          </a:custGeom>
          <a:noFill/>
          <a:ln w="57150">
            <a:solidFill>
              <a:srgbClr val="FFFF66"/>
            </a:solidFill>
            <a:round/>
            <a:headEnd/>
            <a:tailEnd type="triangle" w="med" len="med"/>
          </a:ln>
        </p:spPr>
        <p:txBody>
          <a:bodyPr/>
          <a:lstStyle/>
          <a:p>
            <a:endParaRPr lang="en-US"/>
          </a:p>
        </p:txBody>
      </p:sp>
      <p:sp>
        <p:nvSpPr>
          <p:cNvPr id="37916" name="Freeform 19"/>
          <p:cNvSpPr>
            <a:spLocks/>
          </p:cNvSpPr>
          <p:nvPr/>
        </p:nvSpPr>
        <p:spPr bwMode="auto">
          <a:xfrm rot="600000">
            <a:off x="4856163" y="1871663"/>
            <a:ext cx="635000" cy="1520825"/>
          </a:xfrm>
          <a:custGeom>
            <a:avLst/>
            <a:gdLst>
              <a:gd name="T0" fmla="*/ 2147483647 w 578"/>
              <a:gd name="T1" fmla="*/ 0 h 1033"/>
              <a:gd name="T2" fmla="*/ 2147483647 w 578"/>
              <a:gd name="T3" fmla="*/ 2147483647 h 1033"/>
              <a:gd name="T4" fmla="*/ 2147483647 w 578"/>
              <a:gd name="T5" fmla="*/ 2147483647 h 1033"/>
              <a:gd name="T6" fmla="*/ 2147483647 w 578"/>
              <a:gd name="T7" fmla="*/ 2147483647 h 1033"/>
              <a:gd name="T8" fmla="*/ 2147483647 w 578"/>
              <a:gd name="T9" fmla="*/ 2147483647 h 1033"/>
              <a:gd name="T10" fmla="*/ 2147483647 w 578"/>
              <a:gd name="T11" fmla="*/ 2147483647 h 1033"/>
              <a:gd name="T12" fmla="*/ 0 60000 65536"/>
              <a:gd name="T13" fmla="*/ 0 60000 65536"/>
              <a:gd name="T14" fmla="*/ 0 60000 65536"/>
              <a:gd name="T15" fmla="*/ 0 60000 65536"/>
              <a:gd name="T16" fmla="*/ 0 60000 65536"/>
              <a:gd name="T17" fmla="*/ 0 60000 65536"/>
              <a:gd name="T18" fmla="*/ 0 w 578"/>
              <a:gd name="T19" fmla="*/ 0 h 1033"/>
              <a:gd name="T20" fmla="*/ 578 w 578"/>
              <a:gd name="T21" fmla="*/ 1033 h 1033"/>
            </a:gdLst>
            <a:ahLst/>
            <a:cxnLst>
              <a:cxn ang="T12">
                <a:pos x="T0" y="T1"/>
              </a:cxn>
              <a:cxn ang="T13">
                <a:pos x="T2" y="T3"/>
              </a:cxn>
              <a:cxn ang="T14">
                <a:pos x="T4" y="T5"/>
              </a:cxn>
              <a:cxn ang="T15">
                <a:pos x="T6" y="T7"/>
              </a:cxn>
              <a:cxn ang="T16">
                <a:pos x="T8" y="T9"/>
              </a:cxn>
              <a:cxn ang="T17">
                <a:pos x="T10" y="T11"/>
              </a:cxn>
            </a:cxnLst>
            <a:rect l="T18" t="T19" r="T20" b="T21"/>
            <a:pathLst>
              <a:path w="578" h="1033">
                <a:moveTo>
                  <a:pt x="578" y="0"/>
                </a:moveTo>
                <a:cubicBezTo>
                  <a:pt x="551" y="16"/>
                  <a:pt x="503" y="13"/>
                  <a:pt x="416" y="99"/>
                </a:cubicBezTo>
                <a:cubicBezTo>
                  <a:pt x="329" y="185"/>
                  <a:pt x="118" y="414"/>
                  <a:pt x="59" y="514"/>
                </a:cubicBezTo>
                <a:cubicBezTo>
                  <a:pt x="0" y="614"/>
                  <a:pt x="51" y="626"/>
                  <a:pt x="64" y="699"/>
                </a:cubicBezTo>
                <a:cubicBezTo>
                  <a:pt x="77" y="772"/>
                  <a:pt x="120" y="896"/>
                  <a:pt x="136" y="952"/>
                </a:cubicBezTo>
                <a:cubicBezTo>
                  <a:pt x="152" y="1008"/>
                  <a:pt x="154" y="1016"/>
                  <a:pt x="159" y="1033"/>
                </a:cubicBezTo>
              </a:path>
            </a:pathLst>
          </a:custGeom>
          <a:noFill/>
          <a:ln w="57150">
            <a:solidFill>
              <a:srgbClr val="FFFF66"/>
            </a:solidFill>
            <a:round/>
            <a:headEnd/>
            <a:tailEnd type="triangle" w="med" len="med"/>
          </a:ln>
        </p:spPr>
        <p:txBody>
          <a:bodyPr/>
          <a:lstStyle/>
          <a:p>
            <a:endParaRPr lang="en-US"/>
          </a:p>
        </p:txBody>
      </p:sp>
      <p:sp>
        <p:nvSpPr>
          <p:cNvPr id="37" name="正方形/長方形 36"/>
          <p:cNvSpPr/>
          <p:nvPr/>
        </p:nvSpPr>
        <p:spPr bwMode="auto">
          <a:xfrm>
            <a:off x="214282" y="928670"/>
            <a:ext cx="2000232" cy="523220"/>
          </a:xfrm>
          <a:prstGeom prst="rect">
            <a:avLst/>
          </a:prstGeom>
          <a:solidFill>
            <a:srgbClr val="FFFFFF">
              <a:alpha val="50196"/>
            </a:srgbClr>
          </a:solidFill>
          <a:ln>
            <a:noFill/>
          </a:ln>
        </p:spPr>
        <p:style>
          <a:lnRef idx="2">
            <a:schemeClr val="accent3"/>
          </a:lnRef>
          <a:fillRef idx="1">
            <a:schemeClr val="lt1"/>
          </a:fillRef>
          <a:effectRef idx="0">
            <a:schemeClr val="accent3"/>
          </a:effectRef>
          <a:fontRef idx="minor">
            <a:schemeClr val="dk1"/>
          </a:fontRef>
        </p:style>
        <p:txBody>
          <a:bodyPr>
            <a:spAutoFit/>
          </a:bodyPr>
          <a:lstStyle/>
          <a:p>
            <a:pPr algn="ctr" fontAlgn="auto">
              <a:spcBef>
                <a:spcPts val="0"/>
              </a:spcBef>
              <a:spcAft>
                <a:spcPts val="0"/>
              </a:spcAft>
              <a:defRPr/>
            </a:pPr>
            <a:r>
              <a:rPr lang="en-US" altLang="ja-JP" sz="2800" dirty="0">
                <a:ln w="18415" cmpd="sng">
                  <a:solidFill>
                    <a:srgbClr val="FFFFFF"/>
                  </a:solidFill>
                  <a:prstDash val="solid"/>
                </a:ln>
                <a:solidFill>
                  <a:srgbClr val="FFFFFF"/>
                </a:solidFill>
                <a:effectLst>
                  <a:glow rad="139700">
                    <a:schemeClr val="accent4">
                      <a:satMod val="175000"/>
                      <a:alpha val="40000"/>
                    </a:schemeClr>
                  </a:glow>
                  <a:outerShdw blurRad="63500" dir="3600000" algn="tl" rotWithShape="0">
                    <a:srgbClr val="000000">
                      <a:alpha val="70000"/>
                    </a:srgbClr>
                  </a:outerShdw>
                </a:effectLst>
              </a:rPr>
              <a:t>J-PARC</a:t>
            </a:r>
          </a:p>
        </p:txBody>
      </p:sp>
      <p:sp>
        <p:nvSpPr>
          <p:cNvPr id="53" name="テキスト ボックス 52"/>
          <p:cNvSpPr txBox="1">
            <a:spLocks noChangeArrowheads="1"/>
          </p:cNvSpPr>
          <p:nvPr/>
        </p:nvSpPr>
        <p:spPr bwMode="auto">
          <a:xfrm>
            <a:off x="6500813" y="5143500"/>
            <a:ext cx="1785937" cy="1200150"/>
          </a:xfrm>
          <a:prstGeom prst="rect">
            <a:avLst/>
          </a:prstGeom>
          <a:solidFill>
            <a:srgbClr val="660066">
              <a:alpha val="41176"/>
            </a:srgbClr>
          </a:solidFill>
          <a:ln w="9525">
            <a:noFill/>
            <a:miter lim="800000"/>
            <a:headEnd/>
            <a:tailEnd/>
          </a:ln>
        </p:spPr>
        <p:txBody>
          <a:bodyPr>
            <a:spAutoFit/>
          </a:bodyPr>
          <a:lstStyle/>
          <a:p>
            <a:pPr algn="ctr"/>
            <a:r>
              <a:rPr lang="en-US" altLang="ja-JP">
                <a:solidFill>
                  <a:srgbClr val="FFFF00"/>
                </a:solidFill>
                <a:latin typeface="Times New Roman" pitchFamily="18" charset="0"/>
                <a:cs typeface="Times New Roman" pitchFamily="18" charset="0"/>
              </a:rPr>
              <a:t>Hadron Facility</a:t>
            </a:r>
          </a:p>
          <a:p>
            <a:pPr algn="ctr"/>
            <a:r>
              <a:rPr lang="en-US" altLang="ja-JP">
                <a:solidFill>
                  <a:srgbClr val="FFFF00"/>
                </a:solidFill>
                <a:latin typeface="Times New Roman" pitchFamily="18" charset="0"/>
                <a:cs typeface="Times New Roman" pitchFamily="18" charset="0"/>
              </a:rPr>
              <a:t>:</a:t>
            </a:r>
          </a:p>
          <a:p>
            <a:pPr algn="ctr"/>
            <a:r>
              <a:rPr lang="en-US" altLang="ja-JP">
                <a:solidFill>
                  <a:srgbClr val="FFFF00"/>
                </a:solidFill>
                <a:latin typeface="Times New Roman" pitchFamily="18" charset="0"/>
                <a:cs typeface="Times New Roman" pitchFamily="18" charset="0"/>
              </a:rPr>
              <a:t>Kaon Beam </a:t>
            </a:r>
          </a:p>
          <a:p>
            <a:pPr algn="ctr"/>
            <a:r>
              <a:rPr lang="en-US" altLang="ja-JP">
                <a:solidFill>
                  <a:srgbClr val="FFFF00"/>
                </a:solidFill>
                <a:latin typeface="Times New Roman" pitchFamily="18" charset="0"/>
                <a:cs typeface="Times New Roman" pitchFamily="18" charset="0"/>
              </a:rPr>
              <a:t>in  2009 </a:t>
            </a:r>
            <a:endParaRPr lang="ja-JP" altLang="en-US">
              <a:solidFill>
                <a:srgbClr val="FFFF00"/>
              </a:solidFill>
              <a:latin typeface="Times New Roman" pitchFamily="18" charset="0"/>
              <a:cs typeface="Times New Roman" pitchFamily="18" charset="0"/>
            </a:endParaRPr>
          </a:p>
        </p:txBody>
      </p:sp>
      <p:sp>
        <p:nvSpPr>
          <p:cNvPr id="58" name="テキスト ボックス 57"/>
          <p:cNvSpPr txBox="1">
            <a:spLocks noChangeArrowheads="1"/>
          </p:cNvSpPr>
          <p:nvPr/>
        </p:nvSpPr>
        <p:spPr bwMode="auto">
          <a:xfrm>
            <a:off x="357188" y="3000375"/>
            <a:ext cx="2000250" cy="646113"/>
          </a:xfrm>
          <a:prstGeom prst="rect">
            <a:avLst/>
          </a:prstGeom>
          <a:solidFill>
            <a:srgbClr val="660066">
              <a:alpha val="41960"/>
            </a:srgbClr>
          </a:solidFill>
          <a:ln w="9525">
            <a:noFill/>
            <a:miter lim="800000"/>
            <a:headEnd/>
            <a:tailEnd/>
          </a:ln>
        </p:spPr>
        <p:txBody>
          <a:bodyPr>
            <a:spAutoFit/>
          </a:bodyPr>
          <a:lstStyle/>
          <a:p>
            <a:pPr algn="ctr"/>
            <a:r>
              <a:rPr lang="en-US" altLang="ja-JP">
                <a:solidFill>
                  <a:srgbClr val="FFFF00"/>
                </a:solidFill>
                <a:latin typeface="Times New Roman" pitchFamily="18" charset="0"/>
                <a:cs typeface="Times New Roman" pitchFamily="18" charset="0"/>
              </a:rPr>
              <a:t>Neutrino Beam </a:t>
            </a:r>
          </a:p>
          <a:p>
            <a:pPr algn="ctr"/>
            <a:r>
              <a:rPr lang="en-US" altLang="ja-JP">
                <a:solidFill>
                  <a:srgbClr val="FFFF00"/>
                </a:solidFill>
                <a:latin typeface="Times New Roman" pitchFamily="18" charset="0"/>
                <a:cs typeface="Times New Roman" pitchFamily="18" charset="0"/>
              </a:rPr>
              <a:t>in 2009 </a:t>
            </a:r>
            <a:endParaRPr lang="ja-JP" altLang="en-US">
              <a:solidFill>
                <a:srgbClr val="FFFF00"/>
              </a:solidFill>
              <a:latin typeface="Times New Roman" pitchFamily="18" charset="0"/>
              <a:cs typeface="Times New Roman" pitchFamily="18" charset="0"/>
            </a:endParaRPr>
          </a:p>
        </p:txBody>
      </p:sp>
      <p:sp>
        <p:nvSpPr>
          <p:cNvPr id="28" name="テキスト ボックス 27"/>
          <p:cNvSpPr txBox="1">
            <a:spLocks noChangeArrowheads="1"/>
          </p:cNvSpPr>
          <p:nvPr/>
        </p:nvSpPr>
        <p:spPr bwMode="auto">
          <a:xfrm>
            <a:off x="2928938" y="3571875"/>
            <a:ext cx="4000500" cy="1200150"/>
          </a:xfrm>
          <a:prstGeom prst="rect">
            <a:avLst/>
          </a:prstGeom>
          <a:solidFill>
            <a:srgbClr val="660066">
              <a:alpha val="41960"/>
            </a:srgbClr>
          </a:solidFill>
          <a:ln w="9525">
            <a:noFill/>
            <a:miter lim="800000"/>
            <a:headEnd/>
            <a:tailEnd/>
          </a:ln>
        </p:spPr>
        <p:txBody>
          <a:bodyPr>
            <a:spAutoFit/>
          </a:bodyPr>
          <a:lstStyle/>
          <a:p>
            <a:pPr algn="ctr"/>
            <a:r>
              <a:rPr lang="en-US" altLang="ja-JP">
                <a:solidFill>
                  <a:srgbClr val="FFFF00"/>
                </a:solidFill>
                <a:latin typeface="Times New Roman" pitchFamily="18" charset="0"/>
                <a:cs typeface="Times New Roman" pitchFamily="18" charset="0"/>
              </a:rPr>
              <a:t>Material  &amp; Life science Facility</a:t>
            </a:r>
          </a:p>
          <a:p>
            <a:pPr algn="ctr"/>
            <a:r>
              <a:rPr lang="en-US" altLang="ja-JP">
                <a:solidFill>
                  <a:srgbClr val="FFFF00"/>
                </a:solidFill>
                <a:latin typeface="Times New Roman" pitchFamily="18" charset="0"/>
                <a:cs typeface="Times New Roman" pitchFamily="18" charset="0"/>
              </a:rPr>
              <a:t>:</a:t>
            </a:r>
          </a:p>
          <a:p>
            <a:pPr algn="ctr"/>
            <a:r>
              <a:rPr lang="en-US" altLang="ja-JP">
                <a:solidFill>
                  <a:srgbClr val="FFFF00"/>
                </a:solidFill>
                <a:latin typeface="Times New Roman" pitchFamily="18" charset="0"/>
                <a:cs typeface="Times New Roman" pitchFamily="18" charset="0"/>
              </a:rPr>
              <a:t>Neutron and Muon Beams</a:t>
            </a:r>
          </a:p>
          <a:p>
            <a:pPr algn="ctr"/>
            <a:r>
              <a:rPr lang="en-US" altLang="ja-JP">
                <a:solidFill>
                  <a:srgbClr val="FFFF00"/>
                </a:solidFill>
                <a:latin typeface="Times New Roman" pitchFamily="18" charset="0"/>
                <a:cs typeface="Times New Roman" pitchFamily="18" charset="0"/>
              </a:rPr>
              <a:t>in 2008 </a:t>
            </a:r>
            <a:endParaRPr lang="ja-JP" altLang="en-US">
              <a:solidFill>
                <a:srgbClr val="FFFF00"/>
              </a:solidFill>
              <a:latin typeface="Times New Roman" pitchFamily="18" charset="0"/>
              <a:cs typeface="Times New Roman" pitchFamily="18" charset="0"/>
            </a:endParaRPr>
          </a:p>
        </p:txBody>
      </p:sp>
      <p:pic>
        <p:nvPicPr>
          <p:cNvPr id="122889" name="Picture 20" descr="keklogo-a"/>
          <p:cNvPicPr>
            <a:picLocks noChangeAspect="1" noChangeArrowheads="1"/>
          </p:cNvPicPr>
          <p:nvPr/>
        </p:nvPicPr>
        <p:blipFill>
          <a:blip r:embed="rId4"/>
          <a:srcRect/>
          <a:stretch>
            <a:fillRect/>
          </a:stretch>
        </p:blipFill>
        <p:spPr bwMode="auto">
          <a:xfrm>
            <a:off x="0" y="0"/>
            <a:ext cx="1187450" cy="7508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7916"/>
                                        </p:tgtEl>
                                        <p:attrNameLst>
                                          <p:attrName>style.visibility</p:attrName>
                                        </p:attrNameLst>
                                      </p:cBhvr>
                                      <p:to>
                                        <p:strVal val="visible"/>
                                      </p:to>
                                    </p:set>
                                    <p:animEffect transition="in" filter="wipe(up)">
                                      <p:cBhvr>
                                        <p:cTn id="7" dur="500"/>
                                        <p:tgtEl>
                                          <p:spTgt spid="37916"/>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dissolve">
                                      <p:cBhvr>
                                        <p:cTn id="11" dur="500"/>
                                        <p:tgtEl>
                                          <p:spTgt spid="2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37915"/>
                                        </p:tgtEl>
                                        <p:attrNameLst>
                                          <p:attrName>style.visibility</p:attrName>
                                        </p:attrNameLst>
                                      </p:cBhvr>
                                      <p:to>
                                        <p:strVal val="visible"/>
                                      </p:to>
                                    </p:set>
                                    <p:animEffect transition="in" filter="wipe(up)">
                                      <p:cBhvr>
                                        <p:cTn id="16" dur="500"/>
                                        <p:tgtEl>
                                          <p:spTgt spid="37915"/>
                                        </p:tgtEl>
                                      </p:cBhvr>
                                    </p:animEffect>
                                  </p:childTnLst>
                                </p:cTn>
                              </p:par>
                            </p:childTnLst>
                          </p:cTn>
                        </p:par>
                        <p:par>
                          <p:cTn id="17" fill="hold">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53"/>
                                        </p:tgtEl>
                                        <p:attrNameLst>
                                          <p:attrName>style.visibility</p:attrName>
                                        </p:attrNameLst>
                                      </p:cBhvr>
                                      <p:to>
                                        <p:strVal val="visible"/>
                                      </p:to>
                                    </p:set>
                                    <p:animEffect transition="in" filter="dissolve">
                                      <p:cBhvr>
                                        <p:cTn id="20" dur="500"/>
                                        <p:tgtEl>
                                          <p:spTgt spid="5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4101"/>
                                        </p:tgtEl>
                                        <p:attrNameLst>
                                          <p:attrName>style.visibility</p:attrName>
                                        </p:attrNameLst>
                                      </p:cBhvr>
                                      <p:to>
                                        <p:strVal val="visible"/>
                                      </p:to>
                                    </p:set>
                                    <p:animEffect transition="in" filter="wipe(right)">
                                      <p:cBhvr>
                                        <p:cTn id="25" dur="500"/>
                                        <p:tgtEl>
                                          <p:spTgt spid="4101"/>
                                        </p:tgtEl>
                                      </p:cBhvr>
                                    </p:animEffect>
                                  </p:childTnLst>
                                </p:cTn>
                              </p:par>
                            </p:childTnLst>
                          </p:cTn>
                        </p:par>
                        <p:par>
                          <p:cTn id="26" fill="hold">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dissolve">
                                      <p:cBhvr>
                                        <p:cTn id="29"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1" grpId="0" animBg="1"/>
      <p:bldP spid="37915" grpId="0" animBg="1"/>
      <p:bldP spid="37916" grpId="0" animBg="1"/>
      <p:bldP spid="53" grpId="0" animBg="1"/>
      <p:bldP spid="58" grpId="0" animBg="1"/>
      <p:bldP spid="2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2" descr="IMG_0568"/>
          <p:cNvPicPr>
            <a:picLocks noChangeAspect="1" noChangeArrowheads="1"/>
          </p:cNvPicPr>
          <p:nvPr/>
        </p:nvPicPr>
        <p:blipFill>
          <a:blip r:embed="rId3"/>
          <a:srcRect t="7350" b="25847"/>
          <a:stretch>
            <a:fillRect/>
          </a:stretch>
        </p:blipFill>
        <p:spPr bwMode="auto">
          <a:xfrm>
            <a:off x="0" y="3571875"/>
            <a:ext cx="4143375" cy="1947863"/>
          </a:xfrm>
          <a:prstGeom prst="rect">
            <a:avLst/>
          </a:prstGeom>
          <a:noFill/>
          <a:ln w="9525">
            <a:noFill/>
            <a:miter lim="800000"/>
            <a:headEnd/>
            <a:tailEnd/>
          </a:ln>
        </p:spPr>
      </p:pic>
      <p:grpSp>
        <p:nvGrpSpPr>
          <p:cNvPr id="2" name="グループ化 13"/>
          <p:cNvGrpSpPr>
            <a:grpSpLocks/>
          </p:cNvGrpSpPr>
          <p:nvPr/>
        </p:nvGrpSpPr>
        <p:grpSpPr bwMode="auto">
          <a:xfrm>
            <a:off x="1428750" y="785813"/>
            <a:ext cx="6072188" cy="2714625"/>
            <a:chOff x="1357290" y="1500174"/>
            <a:chExt cx="6072187" cy="2811462"/>
          </a:xfrm>
        </p:grpSpPr>
        <p:pic>
          <p:nvPicPr>
            <p:cNvPr id="124948" name="Picture 8"/>
            <p:cNvPicPr>
              <a:picLocks noChangeAspect="1" noChangeArrowheads="1"/>
            </p:cNvPicPr>
            <p:nvPr/>
          </p:nvPicPr>
          <p:blipFill>
            <a:blip r:embed="rId4"/>
            <a:srcRect l="4489" b="6464"/>
            <a:stretch>
              <a:fillRect/>
            </a:stretch>
          </p:blipFill>
          <p:spPr bwMode="auto">
            <a:xfrm>
              <a:off x="1357290" y="1500174"/>
              <a:ext cx="6072187" cy="2811462"/>
            </a:xfrm>
            <a:prstGeom prst="rect">
              <a:avLst/>
            </a:prstGeom>
            <a:noFill/>
            <a:ln w="12700" cap="sq">
              <a:noFill/>
              <a:miter lim="800000"/>
              <a:headEnd type="none" w="sm" len="sm"/>
              <a:tailEnd type="none" w="sm" len="sm"/>
            </a:ln>
          </p:spPr>
        </p:pic>
        <p:sp>
          <p:nvSpPr>
            <p:cNvPr id="30730" name="Text Box 10"/>
            <p:cNvSpPr txBox="1">
              <a:spLocks noChangeArrowheads="1"/>
            </p:cNvSpPr>
            <p:nvPr/>
          </p:nvSpPr>
          <p:spPr bwMode="auto">
            <a:xfrm>
              <a:off x="2357415" y="2715185"/>
              <a:ext cx="1254125" cy="399524"/>
            </a:xfrm>
            <a:prstGeom prst="rect">
              <a:avLst/>
            </a:prstGeom>
            <a:solidFill>
              <a:srgbClr val="FFFF99"/>
            </a:solidFill>
            <a:ln w="9525">
              <a:noFill/>
              <a:miter lim="800000"/>
              <a:headEnd/>
              <a:tailEnd/>
            </a:ln>
            <a:effectLst/>
          </p:spPr>
          <p:txBody>
            <a:bodyPr wrap="none">
              <a:spAutoFit/>
            </a:bodyPr>
            <a:lstStyle/>
            <a:p>
              <a:pPr fontAlgn="auto">
                <a:spcBef>
                  <a:spcPts val="0"/>
                </a:spcBef>
                <a:spcAft>
                  <a:spcPts val="0"/>
                </a:spcAft>
                <a:defRPr/>
              </a:pPr>
              <a:r>
                <a:rPr lang="en-US" altLang="ja-JP" sz="2000" dirty="0">
                  <a:solidFill>
                    <a:srgbClr val="0000FF"/>
                  </a:solidFill>
                  <a:effectLst>
                    <a:outerShdw blurRad="38100" dist="38100" dir="2700000" algn="tl">
                      <a:srgbClr val="C0C0C0"/>
                    </a:outerShdw>
                  </a:effectLst>
                  <a:ea typeface="HG丸ｺﾞｼｯｸM-PRO" pitchFamily="50" charset="-128"/>
                </a:rPr>
                <a:t>Kamioka</a:t>
              </a:r>
            </a:p>
          </p:txBody>
        </p:sp>
        <p:sp>
          <p:nvSpPr>
            <p:cNvPr id="30731" name="Text Box 11"/>
            <p:cNvSpPr txBox="1">
              <a:spLocks noChangeArrowheads="1"/>
            </p:cNvSpPr>
            <p:nvPr/>
          </p:nvSpPr>
          <p:spPr bwMode="auto">
            <a:xfrm>
              <a:off x="4000478" y="2858225"/>
              <a:ext cx="1670050" cy="583666"/>
            </a:xfrm>
            <a:prstGeom prst="rect">
              <a:avLst/>
            </a:prstGeom>
            <a:noFill/>
            <a:ln w="9525">
              <a:noFill/>
              <a:miter lim="800000"/>
              <a:headEnd/>
              <a:tailEnd/>
            </a:ln>
            <a:effectLst>
              <a:outerShdw dist="35921" dir="2700000" algn="ctr" rotWithShape="0">
                <a:srgbClr val="FF0000"/>
              </a:outerShdw>
            </a:effectLst>
          </p:spPr>
          <p:txBody>
            <a:bodyPr wrap="none">
              <a:spAutoFit/>
            </a:bodyPr>
            <a:lstStyle/>
            <a:p>
              <a:pPr fontAlgn="auto">
                <a:spcBef>
                  <a:spcPts val="0"/>
                </a:spcBef>
                <a:spcAft>
                  <a:spcPts val="0"/>
                </a:spcAft>
                <a:defRPr/>
              </a:pPr>
              <a:r>
                <a:rPr lang="en-US" altLang="ja-JP" sz="3200" dirty="0">
                  <a:solidFill>
                    <a:srgbClr val="FF9900"/>
                  </a:solidFill>
                  <a:latin typeface="Goudy Stout" pitchFamily="18" charset="0"/>
                  <a:ea typeface="HG丸ｺﾞｼｯｸM-PRO" pitchFamily="50" charset="-128"/>
                </a:rPr>
                <a:t>T2K</a:t>
              </a:r>
            </a:p>
          </p:txBody>
        </p:sp>
        <p:sp>
          <p:nvSpPr>
            <p:cNvPr id="30734" name="Text Box 14"/>
            <p:cNvSpPr txBox="1">
              <a:spLocks noChangeArrowheads="1"/>
            </p:cNvSpPr>
            <p:nvPr/>
          </p:nvSpPr>
          <p:spPr bwMode="auto">
            <a:xfrm>
              <a:off x="6215039" y="2072331"/>
              <a:ext cx="835025" cy="399523"/>
            </a:xfrm>
            <a:prstGeom prst="rect">
              <a:avLst/>
            </a:prstGeom>
            <a:solidFill>
              <a:srgbClr val="FFFF99"/>
            </a:solidFill>
            <a:ln w="9525">
              <a:noFill/>
              <a:miter lim="800000"/>
              <a:headEnd/>
              <a:tailEnd/>
            </a:ln>
            <a:effectLst/>
          </p:spPr>
          <p:txBody>
            <a:bodyPr wrap="none">
              <a:spAutoFit/>
            </a:bodyPr>
            <a:lstStyle/>
            <a:p>
              <a:pPr fontAlgn="auto">
                <a:spcBef>
                  <a:spcPts val="0"/>
                </a:spcBef>
                <a:spcAft>
                  <a:spcPts val="0"/>
                </a:spcAft>
                <a:defRPr/>
              </a:pPr>
              <a:r>
                <a:rPr lang="en-US" altLang="ja-JP" sz="2000" dirty="0">
                  <a:solidFill>
                    <a:srgbClr val="0000FF"/>
                  </a:solidFill>
                  <a:effectLst>
                    <a:outerShdw blurRad="38100" dist="38100" dir="2700000" algn="tl">
                      <a:srgbClr val="C0C0C0"/>
                    </a:outerShdw>
                  </a:effectLst>
                  <a:ea typeface="HG丸ｺﾞｼｯｸM-PRO" pitchFamily="50" charset="-128"/>
                </a:rPr>
                <a:t>Tokai</a:t>
              </a:r>
            </a:p>
          </p:txBody>
        </p:sp>
      </p:grpSp>
      <p:sp>
        <p:nvSpPr>
          <p:cNvPr id="124931" name="Rectangle 21"/>
          <p:cNvSpPr>
            <a:spLocks noChangeArrowheads="1"/>
          </p:cNvSpPr>
          <p:nvPr/>
        </p:nvSpPr>
        <p:spPr bwMode="auto">
          <a:xfrm>
            <a:off x="0" y="0"/>
            <a:ext cx="9144000" cy="714375"/>
          </a:xfrm>
          <a:prstGeom prst="rect">
            <a:avLst/>
          </a:prstGeom>
          <a:solidFill>
            <a:srgbClr val="000066"/>
          </a:solidFill>
          <a:ln w="9525">
            <a:noFill/>
            <a:miter lim="800000"/>
            <a:headEnd/>
            <a:tailEnd/>
          </a:ln>
        </p:spPr>
        <p:txBody>
          <a:bodyPr wrap="none" anchor="ctr"/>
          <a:lstStyle/>
          <a:p>
            <a:endParaRPr lang="ja-JP" altLang="en-US">
              <a:latin typeface="Calibri" pitchFamily="34" charset="0"/>
            </a:endParaRPr>
          </a:p>
        </p:txBody>
      </p:sp>
      <p:sp>
        <p:nvSpPr>
          <p:cNvPr id="15372" name="Rectangle 15"/>
          <p:cNvSpPr>
            <a:spLocks noGrp="1" noChangeArrowheads="1"/>
          </p:cNvSpPr>
          <p:nvPr>
            <p:ph type="body" idx="4294967295"/>
          </p:nvPr>
        </p:nvSpPr>
        <p:spPr>
          <a:xfrm>
            <a:off x="-214313" y="5572125"/>
            <a:ext cx="4143376" cy="1428750"/>
          </a:xfrm>
        </p:spPr>
        <p:txBody>
          <a:bodyPr rtlCol="0">
            <a:normAutofit/>
          </a:bodyPr>
          <a:lstStyle/>
          <a:p>
            <a:pPr marL="534988" lvl="1" indent="-174625" algn="ctr" eaLnBrk="1" fontAlgn="auto" hangingPunct="1">
              <a:lnSpc>
                <a:spcPct val="80000"/>
              </a:lnSpc>
              <a:spcAft>
                <a:spcPts val="0"/>
              </a:spcAft>
              <a:buFontTx/>
              <a:buNone/>
              <a:defRPr/>
            </a:pPr>
            <a:r>
              <a:rPr lang="en-US" altLang="ja-JP" sz="1800" b="1" dirty="0" smtClean="0">
                <a:solidFill>
                  <a:srgbClr val="0000FF"/>
                </a:solidFill>
                <a:effectLst>
                  <a:outerShdw blurRad="38100" dist="38100" dir="2700000" algn="tl">
                    <a:srgbClr val="000000">
                      <a:alpha val="43137"/>
                    </a:srgbClr>
                  </a:outerShdw>
                </a:effectLst>
              </a:rPr>
              <a:t>~400 members from 12 Countries</a:t>
            </a:r>
            <a:r>
              <a:rPr lang="en-US" altLang="ja-JP" sz="1800" b="1" dirty="0" smtClean="0">
                <a:solidFill>
                  <a:srgbClr val="6600CC"/>
                </a:solidFill>
                <a:effectLst>
                  <a:outerShdw blurRad="38100" dist="38100" dir="2700000" algn="tl">
                    <a:srgbClr val="000000">
                      <a:alpha val="43137"/>
                    </a:srgbClr>
                  </a:outerShdw>
                </a:effectLst>
              </a:rPr>
              <a:t>:</a:t>
            </a:r>
          </a:p>
          <a:p>
            <a:pPr marL="534988" lvl="1" indent="-174625" algn="ctr" eaLnBrk="1" fontAlgn="auto" hangingPunct="1">
              <a:lnSpc>
                <a:spcPct val="80000"/>
              </a:lnSpc>
              <a:spcAft>
                <a:spcPts val="0"/>
              </a:spcAft>
              <a:buFontTx/>
              <a:buNone/>
              <a:defRPr/>
            </a:pPr>
            <a:r>
              <a:rPr lang="en-US" altLang="ja-JP" sz="1600" b="1" dirty="0" smtClean="0">
                <a:solidFill>
                  <a:srgbClr val="6600CC"/>
                </a:solidFill>
                <a:effectLst>
                  <a:outerShdw blurRad="38100" dist="38100" dir="2700000" algn="tl">
                    <a:srgbClr val="000000">
                      <a:alpha val="43137"/>
                    </a:srgbClr>
                  </a:outerShdw>
                </a:effectLst>
              </a:rPr>
              <a:t>Japan(66), US(58),  Canada(50),France(38), UK(37) Switzerland(31), </a:t>
            </a:r>
          </a:p>
          <a:p>
            <a:pPr marL="534988" lvl="1" indent="-174625" algn="ctr" eaLnBrk="1" fontAlgn="auto" hangingPunct="1">
              <a:lnSpc>
                <a:spcPct val="80000"/>
              </a:lnSpc>
              <a:spcAft>
                <a:spcPts val="0"/>
              </a:spcAft>
              <a:buFontTx/>
              <a:buNone/>
              <a:defRPr/>
            </a:pPr>
            <a:r>
              <a:rPr lang="en-US" altLang="ja-JP" sz="1600" b="1" dirty="0" smtClean="0">
                <a:solidFill>
                  <a:srgbClr val="6600CC"/>
                </a:solidFill>
                <a:effectLst>
                  <a:outerShdw blurRad="38100" dist="38100" dir="2700000" algn="tl">
                    <a:srgbClr val="000000">
                      <a:alpha val="43137"/>
                    </a:srgbClr>
                  </a:outerShdw>
                </a:effectLst>
              </a:rPr>
              <a:t>Poland(22), Korea(13), Russia(12), </a:t>
            </a:r>
          </a:p>
          <a:p>
            <a:pPr marL="534988" lvl="1" indent="-174625" algn="ctr" eaLnBrk="1" fontAlgn="auto" hangingPunct="1">
              <a:lnSpc>
                <a:spcPct val="80000"/>
              </a:lnSpc>
              <a:spcAft>
                <a:spcPts val="0"/>
              </a:spcAft>
              <a:buFontTx/>
              <a:buNone/>
              <a:defRPr/>
            </a:pPr>
            <a:r>
              <a:rPr lang="en-US" altLang="ja-JP" sz="1600" b="1" dirty="0" smtClean="0">
                <a:solidFill>
                  <a:srgbClr val="6600CC"/>
                </a:solidFill>
                <a:effectLst>
                  <a:outerShdw blurRad="38100" dist="38100" dir="2700000" algn="tl">
                    <a:srgbClr val="000000">
                      <a:alpha val="43137"/>
                    </a:srgbClr>
                  </a:outerShdw>
                </a:effectLst>
              </a:rPr>
              <a:t>Spain(11), Italy(9), Germany(2</a:t>
            </a:r>
            <a:r>
              <a:rPr lang="en-US" altLang="ja-JP" sz="1800" b="1" dirty="0" smtClean="0">
                <a:solidFill>
                  <a:srgbClr val="6600CC"/>
                </a:solidFill>
                <a:effectLst>
                  <a:outerShdw blurRad="38100" dist="38100" dir="2700000" algn="tl">
                    <a:srgbClr val="000000">
                      <a:alpha val="43137"/>
                    </a:srgbClr>
                  </a:outerShdw>
                </a:effectLst>
              </a:rPr>
              <a:t>)</a:t>
            </a:r>
          </a:p>
        </p:txBody>
      </p:sp>
      <p:pic>
        <p:nvPicPr>
          <p:cNvPr id="124933" name="Picture 9" descr="Super-Kamiokande"/>
          <p:cNvPicPr>
            <a:picLocks noChangeAspect="1" noChangeArrowheads="1"/>
          </p:cNvPicPr>
          <p:nvPr/>
        </p:nvPicPr>
        <p:blipFill>
          <a:blip r:embed="rId5"/>
          <a:srcRect/>
          <a:stretch>
            <a:fillRect/>
          </a:stretch>
        </p:blipFill>
        <p:spPr bwMode="auto">
          <a:xfrm>
            <a:off x="0" y="1000125"/>
            <a:ext cx="1785938" cy="1962150"/>
          </a:xfrm>
          <a:prstGeom prst="rect">
            <a:avLst/>
          </a:prstGeom>
          <a:noFill/>
          <a:ln w="9525">
            <a:noFill/>
            <a:miter lim="800000"/>
            <a:headEnd/>
            <a:tailEnd/>
          </a:ln>
        </p:spPr>
      </p:pic>
      <p:grpSp>
        <p:nvGrpSpPr>
          <p:cNvPr id="3" name="グループ化 40"/>
          <p:cNvGrpSpPr>
            <a:grpSpLocks/>
          </p:cNvGrpSpPr>
          <p:nvPr/>
        </p:nvGrpSpPr>
        <p:grpSpPr bwMode="auto">
          <a:xfrm>
            <a:off x="7143750" y="1785938"/>
            <a:ext cx="2000250" cy="1187450"/>
            <a:chOff x="7143750" y="2143116"/>
            <a:chExt cx="2000250" cy="1187450"/>
          </a:xfrm>
        </p:grpSpPr>
        <p:pic>
          <p:nvPicPr>
            <p:cNvPr id="124946" name="Picture 12" descr="Case3修正"/>
            <p:cNvPicPr>
              <a:picLocks noChangeAspect="1" noChangeArrowheads="1"/>
            </p:cNvPicPr>
            <p:nvPr/>
          </p:nvPicPr>
          <p:blipFill>
            <a:blip r:embed="rId6"/>
            <a:srcRect/>
            <a:stretch>
              <a:fillRect/>
            </a:stretch>
          </p:blipFill>
          <p:spPr bwMode="auto">
            <a:xfrm>
              <a:off x="7143750" y="2143116"/>
              <a:ext cx="2000250" cy="1187450"/>
            </a:xfrm>
            <a:prstGeom prst="rect">
              <a:avLst/>
            </a:prstGeom>
            <a:noFill/>
            <a:ln w="9525">
              <a:noFill/>
              <a:miter lim="800000"/>
              <a:headEnd/>
              <a:tailEnd/>
            </a:ln>
          </p:spPr>
        </p:pic>
        <p:sp>
          <p:nvSpPr>
            <p:cNvPr id="30733" name="Text Box 13"/>
            <p:cNvSpPr txBox="1">
              <a:spLocks noChangeArrowheads="1"/>
            </p:cNvSpPr>
            <p:nvPr/>
          </p:nvSpPr>
          <p:spPr bwMode="auto">
            <a:xfrm>
              <a:off x="8072438" y="2928928"/>
              <a:ext cx="938212" cy="336550"/>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altLang="ja-JP" sz="1600" dirty="0">
                  <a:solidFill>
                    <a:srgbClr val="FFFF00"/>
                  </a:solidFill>
                  <a:effectLst>
                    <a:outerShdw blurRad="38100" dist="38100" dir="2700000" algn="tl">
                      <a:srgbClr val="C0C0C0"/>
                    </a:outerShdw>
                  </a:effectLst>
                  <a:ea typeface="HG丸ｺﾞｼｯｸM-PRO" pitchFamily="50" charset="-128"/>
                </a:rPr>
                <a:t>J-PARC</a:t>
              </a:r>
            </a:p>
          </p:txBody>
        </p:sp>
      </p:grpSp>
      <p:pic>
        <p:nvPicPr>
          <p:cNvPr id="18" name="Picture 4" descr="oscill"/>
          <p:cNvPicPr>
            <a:picLocks noChangeAspect="1" noChangeArrowheads="1"/>
          </p:cNvPicPr>
          <p:nvPr/>
        </p:nvPicPr>
        <p:blipFill>
          <a:blip r:embed="rId7"/>
          <a:srcRect/>
          <a:stretch>
            <a:fillRect/>
          </a:stretch>
        </p:blipFill>
        <p:spPr bwMode="auto">
          <a:xfrm>
            <a:off x="5214938" y="4016375"/>
            <a:ext cx="3676650" cy="2593975"/>
          </a:xfrm>
          <a:prstGeom prst="rect">
            <a:avLst/>
          </a:prstGeom>
          <a:noFill/>
          <a:ln w="9525">
            <a:noFill/>
            <a:miter lim="800000"/>
            <a:headEnd/>
            <a:tailEnd/>
          </a:ln>
        </p:spPr>
      </p:pic>
      <p:sp>
        <p:nvSpPr>
          <p:cNvPr id="19" name="Text Box 10"/>
          <p:cNvSpPr txBox="1">
            <a:spLocks noChangeArrowheads="1"/>
          </p:cNvSpPr>
          <p:nvPr/>
        </p:nvSpPr>
        <p:spPr bwMode="auto">
          <a:xfrm>
            <a:off x="5572125" y="3571875"/>
            <a:ext cx="2395538" cy="369888"/>
          </a:xfrm>
          <a:prstGeom prst="rect">
            <a:avLst/>
          </a:prstGeom>
          <a:noFill/>
          <a:ln w="9525">
            <a:noFill/>
            <a:miter lim="800000"/>
            <a:headEnd/>
            <a:tailEnd/>
          </a:ln>
        </p:spPr>
        <p:txBody>
          <a:bodyPr wrap="none">
            <a:spAutoFit/>
          </a:bodyPr>
          <a:lstStyle/>
          <a:p>
            <a:pPr fontAlgn="auto">
              <a:spcBef>
                <a:spcPts val="0"/>
              </a:spcBef>
              <a:spcAft>
                <a:spcPts val="0"/>
              </a:spcAft>
              <a:defRPr/>
            </a:pPr>
            <a:r>
              <a:rPr lang="en-US" altLang="ja-JP" b="1" dirty="0">
                <a:solidFill>
                  <a:srgbClr val="9900CC"/>
                </a:solidFill>
                <a:effectLst>
                  <a:outerShdw blurRad="38100" dist="38100" dir="2700000" algn="tl">
                    <a:srgbClr val="000000">
                      <a:alpha val="43137"/>
                    </a:srgbClr>
                  </a:outerShdw>
                </a:effectLst>
                <a:latin typeface="+mn-lt"/>
                <a:ea typeface="TBP丸ｺﾞｼｯｸDE" pitchFamily="50" charset="-128"/>
              </a:rPr>
              <a:t>Solar </a:t>
            </a:r>
            <a:r>
              <a:rPr lang="en-US" altLang="ja-JP" b="1" dirty="0" err="1">
                <a:solidFill>
                  <a:srgbClr val="9900CC"/>
                </a:solidFill>
                <a:effectLst>
                  <a:outerShdw blurRad="38100" dist="38100" dir="2700000" algn="tl">
                    <a:srgbClr val="000000">
                      <a:alpha val="43137"/>
                    </a:srgbClr>
                  </a:outerShdw>
                </a:effectLst>
                <a:latin typeface="+mn-lt"/>
                <a:ea typeface="TBP丸ｺﾞｼｯｸDE" pitchFamily="50" charset="-128"/>
              </a:rPr>
              <a:t>exps</a:t>
            </a:r>
            <a:r>
              <a:rPr lang="en-US" altLang="ja-JP" b="1" dirty="0">
                <a:solidFill>
                  <a:srgbClr val="9900CC"/>
                </a:solidFill>
                <a:effectLst>
                  <a:outerShdw blurRad="38100" dist="38100" dir="2700000" algn="tl">
                    <a:srgbClr val="000000">
                      <a:alpha val="43137"/>
                    </a:srgbClr>
                  </a:outerShdw>
                </a:effectLst>
                <a:latin typeface="+mn-lt"/>
                <a:ea typeface="TBP丸ｺﾞｼｯｸDE" pitchFamily="50" charset="-128"/>
              </a:rPr>
              <a:t>. + KamLAND</a:t>
            </a:r>
          </a:p>
        </p:txBody>
      </p:sp>
      <p:sp>
        <p:nvSpPr>
          <p:cNvPr id="20" name="Oval 11"/>
          <p:cNvSpPr>
            <a:spLocks noChangeArrowheads="1"/>
          </p:cNvSpPr>
          <p:nvPr/>
        </p:nvSpPr>
        <p:spPr bwMode="auto">
          <a:xfrm>
            <a:off x="5214938" y="4000500"/>
            <a:ext cx="3500437" cy="785813"/>
          </a:xfrm>
          <a:prstGeom prst="ellipse">
            <a:avLst/>
          </a:prstGeom>
          <a:noFill/>
          <a:ln w="28575">
            <a:solidFill>
              <a:schemeClr val="tx1"/>
            </a:solidFill>
            <a:prstDash val="sysDot"/>
            <a:round/>
            <a:headEnd/>
            <a:tailEnd/>
          </a:ln>
        </p:spPr>
        <p:txBody>
          <a:bodyPr wrap="none" anchor="ctr"/>
          <a:lstStyle/>
          <a:p>
            <a:endParaRPr lang="ja-JP" altLang="ja-JP">
              <a:solidFill>
                <a:srgbClr val="000066"/>
              </a:solidFill>
              <a:latin typeface="Calibri" pitchFamily="34" charset="0"/>
            </a:endParaRPr>
          </a:p>
        </p:txBody>
      </p:sp>
      <p:sp>
        <p:nvSpPr>
          <p:cNvPr id="124938" name="Rectangle 27"/>
          <p:cNvSpPr>
            <a:spLocks noChangeArrowheads="1"/>
          </p:cNvSpPr>
          <p:nvPr/>
        </p:nvSpPr>
        <p:spPr bwMode="auto">
          <a:xfrm>
            <a:off x="4383088" y="6221413"/>
            <a:ext cx="215900" cy="433387"/>
          </a:xfrm>
          <a:prstGeom prst="rect">
            <a:avLst/>
          </a:prstGeom>
          <a:solidFill>
            <a:schemeClr val="bg1"/>
          </a:solidFill>
          <a:ln w="9525">
            <a:noFill/>
            <a:miter lim="800000"/>
            <a:headEnd/>
            <a:tailEnd/>
          </a:ln>
        </p:spPr>
        <p:txBody>
          <a:bodyPr wrap="none" anchor="ctr"/>
          <a:lstStyle/>
          <a:p>
            <a:endParaRPr lang="ja-JP" altLang="en-US">
              <a:latin typeface="Calibri" pitchFamily="34" charset="0"/>
            </a:endParaRPr>
          </a:p>
        </p:txBody>
      </p:sp>
      <p:sp>
        <p:nvSpPr>
          <p:cNvPr id="22" name="Text Box 32"/>
          <p:cNvSpPr txBox="1">
            <a:spLocks noChangeArrowheads="1"/>
          </p:cNvSpPr>
          <p:nvPr/>
        </p:nvSpPr>
        <p:spPr bwMode="auto">
          <a:xfrm rot="2872304">
            <a:off x="5023644" y="5436394"/>
            <a:ext cx="882650" cy="646112"/>
          </a:xfrm>
          <a:prstGeom prst="rect">
            <a:avLst/>
          </a:prstGeom>
          <a:noFill/>
          <a:ln w="9525">
            <a:noFill/>
            <a:miter lim="800000"/>
            <a:headEnd/>
            <a:tailEnd/>
          </a:ln>
          <a:effectLst>
            <a:outerShdw dist="35921" dir="2700000" algn="ctr" rotWithShape="0">
              <a:schemeClr val="bg2"/>
            </a:outerShdw>
          </a:effectLst>
        </p:spPr>
        <p:txBody>
          <a:bodyPr wrap="none">
            <a:spAutoFit/>
          </a:bodyPr>
          <a:lstStyle/>
          <a:p>
            <a:pPr fontAlgn="auto">
              <a:spcBef>
                <a:spcPts val="0"/>
              </a:spcBef>
              <a:spcAft>
                <a:spcPts val="0"/>
              </a:spcAft>
              <a:defRPr/>
            </a:pPr>
            <a:r>
              <a:rPr lang="en-US" altLang="ja-JP" sz="3600" dirty="0">
                <a:solidFill>
                  <a:schemeClr val="tx2"/>
                </a:solidFill>
                <a:effectLst>
                  <a:outerShdw blurRad="38100" dist="38100" dir="2700000" algn="tl">
                    <a:srgbClr val="C0C0C0"/>
                  </a:outerShdw>
                </a:effectLst>
                <a:latin typeface="+mn-lt"/>
                <a:ea typeface="TBP丸ｺﾞｼｯｸDE" pitchFamily="50" charset="-128"/>
              </a:rPr>
              <a:t>T2K</a:t>
            </a:r>
          </a:p>
        </p:txBody>
      </p:sp>
      <p:sp>
        <p:nvSpPr>
          <p:cNvPr id="24" name="Text Box 8"/>
          <p:cNvSpPr txBox="1">
            <a:spLocks noChangeArrowheads="1"/>
          </p:cNvSpPr>
          <p:nvPr/>
        </p:nvSpPr>
        <p:spPr bwMode="auto">
          <a:xfrm rot="-3297971">
            <a:off x="7308056" y="5252245"/>
            <a:ext cx="1997075" cy="646112"/>
          </a:xfrm>
          <a:prstGeom prst="rect">
            <a:avLst/>
          </a:prstGeom>
          <a:noFill/>
          <a:ln w="9525">
            <a:noFill/>
            <a:miter lim="800000"/>
            <a:headEnd/>
            <a:tailEnd/>
          </a:ln>
        </p:spPr>
        <p:txBody>
          <a:bodyPr wrap="none">
            <a:spAutoFit/>
          </a:bodyPr>
          <a:lstStyle/>
          <a:p>
            <a:pPr algn="ctr" fontAlgn="auto">
              <a:spcBef>
                <a:spcPts val="0"/>
              </a:spcBef>
              <a:spcAft>
                <a:spcPts val="0"/>
              </a:spcAft>
              <a:defRPr/>
            </a:pPr>
            <a:r>
              <a:rPr lang="en-US" altLang="ja-JP" b="1" dirty="0">
                <a:solidFill>
                  <a:srgbClr val="0000FF"/>
                </a:solidFill>
                <a:effectLst>
                  <a:outerShdw blurRad="38100" dist="38100" dir="2700000" algn="tl">
                    <a:srgbClr val="000000">
                      <a:alpha val="43137"/>
                    </a:srgbClr>
                  </a:outerShdw>
                </a:effectLst>
                <a:latin typeface="+mn-lt"/>
                <a:ea typeface="TBP丸ｺﾞｼｯｸDE" pitchFamily="50" charset="-128"/>
              </a:rPr>
              <a:t>Super-Kamiokande</a:t>
            </a:r>
          </a:p>
          <a:p>
            <a:pPr algn="ctr" fontAlgn="auto">
              <a:spcBef>
                <a:spcPts val="0"/>
              </a:spcBef>
              <a:spcAft>
                <a:spcPts val="0"/>
              </a:spcAft>
              <a:defRPr/>
            </a:pPr>
            <a:r>
              <a:rPr lang="en-US" altLang="ja-JP" b="1" dirty="0">
                <a:solidFill>
                  <a:srgbClr val="0000FF"/>
                </a:solidFill>
                <a:effectLst>
                  <a:outerShdw blurRad="38100" dist="38100" dir="2700000" algn="tl">
                    <a:srgbClr val="000000">
                      <a:alpha val="43137"/>
                    </a:srgbClr>
                  </a:outerShdw>
                </a:effectLst>
                <a:latin typeface="+mn-lt"/>
                <a:ea typeface="TBP丸ｺﾞｼｯｸDE" pitchFamily="50" charset="-128"/>
              </a:rPr>
              <a:t>K2K</a:t>
            </a:r>
          </a:p>
        </p:txBody>
      </p:sp>
      <p:sp>
        <p:nvSpPr>
          <p:cNvPr id="23" name="正方形/長方形 22"/>
          <p:cNvSpPr/>
          <p:nvPr/>
        </p:nvSpPr>
        <p:spPr bwMode="auto">
          <a:xfrm>
            <a:off x="1428728" y="142852"/>
            <a:ext cx="6500826" cy="461665"/>
          </a:xfrm>
          <a:prstGeom prst="rect">
            <a:avLst/>
          </a:prstGeom>
          <a:noFill/>
          <a:ln>
            <a:noFill/>
          </a:ln>
        </p:spPr>
        <p:style>
          <a:lnRef idx="2">
            <a:schemeClr val="accent3"/>
          </a:lnRef>
          <a:fillRef idx="1">
            <a:schemeClr val="lt1"/>
          </a:fillRef>
          <a:effectRef idx="0">
            <a:schemeClr val="accent3"/>
          </a:effectRef>
          <a:fontRef idx="minor">
            <a:schemeClr val="dk1"/>
          </a:fontRef>
        </p:style>
        <p:txBody>
          <a:bodyPr>
            <a:spAutoFit/>
          </a:bodyPr>
          <a:lstStyle/>
          <a:p>
            <a:pPr algn="ctr" fontAlgn="auto">
              <a:spcBef>
                <a:spcPts val="0"/>
              </a:spcBef>
              <a:spcAft>
                <a:spcPts val="0"/>
              </a:spcAft>
              <a:defRPr/>
            </a:pPr>
            <a:r>
              <a:rPr lang="en-US" altLang="ja-JP" sz="2400" dirty="0">
                <a:ln w="18415" cmpd="sng">
                  <a:solidFill>
                    <a:srgbClr val="FFFFFF"/>
                  </a:solidFill>
                  <a:prstDash val="solid"/>
                </a:ln>
                <a:solidFill>
                  <a:srgbClr val="FFFFFF"/>
                </a:solidFill>
                <a:effectLst>
                  <a:glow rad="139700">
                    <a:schemeClr val="accent4">
                      <a:satMod val="175000"/>
                      <a:alpha val="40000"/>
                    </a:schemeClr>
                  </a:glow>
                  <a:outerShdw blurRad="63500" dir="3600000" algn="tl" rotWithShape="0">
                    <a:srgbClr val="000000">
                      <a:alpha val="70000"/>
                    </a:srgbClr>
                  </a:outerShdw>
                </a:effectLst>
              </a:rPr>
              <a:t>T2K  :  Long Baseline Neutrino Experiment</a:t>
            </a:r>
          </a:p>
        </p:txBody>
      </p:sp>
      <p:pic>
        <p:nvPicPr>
          <p:cNvPr id="124942" name="Picture 20" descr="keklogo-a"/>
          <p:cNvPicPr>
            <a:picLocks noChangeAspect="1" noChangeArrowheads="1"/>
          </p:cNvPicPr>
          <p:nvPr/>
        </p:nvPicPr>
        <p:blipFill>
          <a:blip r:embed="rId8"/>
          <a:srcRect/>
          <a:stretch>
            <a:fillRect/>
          </a:stretch>
        </p:blipFill>
        <p:spPr bwMode="auto">
          <a:xfrm>
            <a:off x="0" y="0"/>
            <a:ext cx="1187450" cy="750888"/>
          </a:xfrm>
          <a:prstGeom prst="rect">
            <a:avLst/>
          </a:prstGeom>
          <a:noFill/>
          <a:ln w="9525">
            <a:noFill/>
            <a:miter lim="800000"/>
            <a:headEnd/>
            <a:tailEnd/>
          </a:ln>
        </p:spPr>
      </p:pic>
      <p:sp>
        <p:nvSpPr>
          <p:cNvPr id="28" name="Oval 11"/>
          <p:cNvSpPr>
            <a:spLocks noChangeArrowheads="1"/>
          </p:cNvSpPr>
          <p:nvPr/>
        </p:nvSpPr>
        <p:spPr bwMode="auto">
          <a:xfrm rot="-3113980">
            <a:off x="6001544" y="4906169"/>
            <a:ext cx="3228975" cy="785813"/>
          </a:xfrm>
          <a:prstGeom prst="ellipse">
            <a:avLst/>
          </a:prstGeom>
          <a:noFill/>
          <a:ln w="19050">
            <a:solidFill>
              <a:schemeClr val="tx1"/>
            </a:solidFill>
            <a:prstDash val="sysDot"/>
            <a:round/>
            <a:headEnd/>
            <a:tailEnd/>
          </a:ln>
        </p:spPr>
        <p:txBody>
          <a:bodyPr wrap="none" anchor="ctr"/>
          <a:lstStyle/>
          <a:p>
            <a:endParaRPr lang="ja-JP" altLang="ja-JP">
              <a:solidFill>
                <a:srgbClr val="000066"/>
              </a:solidFill>
              <a:latin typeface="Calibri" pitchFamily="34" charset="0"/>
            </a:endParaRPr>
          </a:p>
        </p:txBody>
      </p:sp>
      <p:sp>
        <p:nvSpPr>
          <p:cNvPr id="29" name="Oval 11"/>
          <p:cNvSpPr>
            <a:spLocks noChangeArrowheads="1"/>
          </p:cNvSpPr>
          <p:nvPr/>
        </p:nvSpPr>
        <p:spPr bwMode="auto">
          <a:xfrm rot="2880011">
            <a:off x="4652169" y="4918869"/>
            <a:ext cx="3292475" cy="785813"/>
          </a:xfrm>
          <a:prstGeom prst="ellipse">
            <a:avLst/>
          </a:prstGeom>
          <a:noFill/>
          <a:ln w="38100">
            <a:solidFill>
              <a:srgbClr val="00FFFF"/>
            </a:solidFill>
            <a:prstDash val="sysDot"/>
            <a:round/>
            <a:headEnd/>
            <a:tailEnd/>
          </a:ln>
        </p:spPr>
        <p:txBody>
          <a:bodyPr wrap="none" anchor="ctr"/>
          <a:lstStyle/>
          <a:p>
            <a:endParaRPr lang="ja-JP" altLang="ja-JP">
              <a:solidFill>
                <a:srgbClr val="000066"/>
              </a:solidFill>
              <a:latin typeface="Calibri" pitchFamily="34" charset="0"/>
            </a:endParaRPr>
          </a:p>
        </p:txBody>
      </p:sp>
      <p:sp>
        <p:nvSpPr>
          <p:cNvPr id="25" name="テキスト ボックス 24"/>
          <p:cNvSpPr txBox="1"/>
          <p:nvPr/>
        </p:nvSpPr>
        <p:spPr>
          <a:xfrm>
            <a:off x="0" y="2714625"/>
            <a:ext cx="1997075" cy="369888"/>
          </a:xfrm>
          <a:prstGeom prst="rect">
            <a:avLst/>
          </a:prstGeom>
          <a:noFill/>
        </p:spPr>
        <p:txBody>
          <a:bodyPr wrap="none">
            <a:spAutoFit/>
          </a:bodyPr>
          <a:lstStyle/>
          <a:p>
            <a:pPr fontAlgn="auto">
              <a:spcBef>
                <a:spcPts val="0"/>
              </a:spcBef>
              <a:spcAft>
                <a:spcPts val="0"/>
              </a:spcAft>
              <a:defRPr/>
            </a:pPr>
            <a:r>
              <a:rPr lang="en-US" altLang="ja-JP" b="1" dirty="0">
                <a:solidFill>
                  <a:srgbClr val="00FFFF"/>
                </a:solidFill>
                <a:effectLst>
                  <a:outerShdw blurRad="38100" dist="38100" dir="2700000" algn="tl">
                    <a:srgbClr val="000000">
                      <a:alpha val="43137"/>
                    </a:srgbClr>
                  </a:outerShdw>
                </a:effectLst>
                <a:latin typeface="+mn-lt"/>
                <a:ea typeface="+mn-ea"/>
              </a:rPr>
              <a:t>Super-</a:t>
            </a:r>
            <a:r>
              <a:rPr lang="en-US" altLang="ja-JP" b="1" dirty="0" err="1">
                <a:solidFill>
                  <a:srgbClr val="00FFFF"/>
                </a:solidFill>
                <a:effectLst>
                  <a:outerShdw blurRad="38100" dist="38100" dir="2700000" algn="tl">
                    <a:srgbClr val="000000">
                      <a:alpha val="43137"/>
                    </a:srgbClr>
                  </a:outerShdw>
                </a:effectLst>
                <a:latin typeface="+mn-lt"/>
                <a:ea typeface="+mn-ea"/>
              </a:rPr>
              <a:t>Kamiokande</a:t>
            </a:r>
            <a:endParaRPr lang="ja-JP" altLang="en-US" b="1" dirty="0">
              <a:solidFill>
                <a:srgbClr val="00FFFF"/>
              </a:solidFill>
              <a:effectLst>
                <a:outerShdw blurRad="38100" dist="38100" dir="2700000" algn="tl">
                  <a:srgbClr val="000000">
                    <a:alpha val="43137"/>
                  </a:srgbClr>
                </a:outerShdw>
              </a:effectLst>
              <a:latin typeface="+mn-lt"/>
              <a:ea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dissolve">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left)">
                                      <p:cBhvr>
                                        <p:cTn id="21" dur="500"/>
                                        <p:tgtEl>
                                          <p:spTgt spid="20"/>
                                        </p:tgtEl>
                                      </p:cBhvr>
                                    </p:animEffect>
                                  </p:childTnLst>
                                </p:cTn>
                              </p:par>
                            </p:childTnLst>
                          </p:cTn>
                        </p:par>
                        <p:par>
                          <p:cTn id="22" fill="hold">
                            <p:stCondLst>
                              <p:cond delay="500"/>
                            </p:stCondLst>
                            <p:childTnLst>
                              <p:par>
                                <p:cTn id="23" presetID="9" presetClass="entr" presetSubtype="0"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dissolve">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left)">
                                      <p:cBhvr>
                                        <p:cTn id="30" dur="500"/>
                                        <p:tgtEl>
                                          <p:spTgt spid="29"/>
                                        </p:tgtEl>
                                      </p:cBhvr>
                                    </p:animEffect>
                                  </p:childTnLst>
                                </p:cTn>
                              </p:par>
                            </p:childTnLst>
                          </p:cTn>
                        </p:par>
                        <p:par>
                          <p:cTn id="31" fill="hold">
                            <p:stCondLst>
                              <p:cond delay="500"/>
                            </p:stCondLst>
                            <p:childTnLst>
                              <p:par>
                                <p:cTn id="32" presetID="9" presetClass="entr" presetSubtype="0" fill="hold" grpId="0" nodeType="after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dissolve">
                                      <p:cBhvr>
                                        <p:cTn id="3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2" grpId="0"/>
      <p:bldP spid="24" grpId="0"/>
      <p:bldP spid="28" grpId="0" animBg="1"/>
      <p:bldP spid="29"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2"/>
          <p:cNvSpPr>
            <a:spLocks noChangeArrowheads="1"/>
          </p:cNvSpPr>
          <p:nvPr/>
        </p:nvSpPr>
        <p:spPr bwMode="auto">
          <a:xfrm>
            <a:off x="0" y="0"/>
            <a:ext cx="9144000" cy="6858000"/>
          </a:xfrm>
          <a:prstGeom prst="rect">
            <a:avLst/>
          </a:prstGeom>
          <a:solidFill>
            <a:srgbClr val="000066"/>
          </a:solidFill>
          <a:ln w="9525">
            <a:noFill/>
            <a:miter lim="800000"/>
            <a:headEnd/>
            <a:tailEnd/>
          </a:ln>
        </p:spPr>
        <p:txBody>
          <a:bodyPr wrap="none" anchor="ctr"/>
          <a:lstStyle/>
          <a:p>
            <a:endParaRPr lang="ja-JP" altLang="en-US">
              <a:latin typeface="Calibri" pitchFamily="34" charset="0"/>
            </a:endParaRPr>
          </a:p>
        </p:txBody>
      </p:sp>
      <p:pic>
        <p:nvPicPr>
          <p:cNvPr id="129026" name="Picture 3" descr="keklogo-a"/>
          <p:cNvPicPr>
            <a:picLocks noChangeAspect="1" noChangeArrowheads="1"/>
          </p:cNvPicPr>
          <p:nvPr/>
        </p:nvPicPr>
        <p:blipFill>
          <a:blip r:embed="rId3"/>
          <a:srcRect/>
          <a:stretch>
            <a:fillRect/>
          </a:stretch>
        </p:blipFill>
        <p:spPr bwMode="auto">
          <a:xfrm>
            <a:off x="0" y="0"/>
            <a:ext cx="1403350" cy="887413"/>
          </a:xfrm>
          <a:prstGeom prst="rect">
            <a:avLst/>
          </a:prstGeom>
          <a:noFill/>
          <a:ln w="9525">
            <a:noFill/>
            <a:miter lim="800000"/>
            <a:headEnd/>
            <a:tailEnd/>
          </a:ln>
        </p:spPr>
      </p:pic>
      <p:sp>
        <p:nvSpPr>
          <p:cNvPr id="498692" name="Text Box 4"/>
          <p:cNvSpPr txBox="1">
            <a:spLocks noChangeArrowheads="1"/>
          </p:cNvSpPr>
          <p:nvPr/>
        </p:nvSpPr>
        <p:spPr bwMode="auto">
          <a:xfrm>
            <a:off x="4781550" y="168275"/>
            <a:ext cx="184150" cy="641350"/>
          </a:xfrm>
          <a:prstGeom prst="rect">
            <a:avLst/>
          </a:prstGeom>
          <a:noFill/>
          <a:ln w="9525">
            <a:noFill/>
            <a:miter lim="800000"/>
            <a:headEnd/>
            <a:tailEnd/>
          </a:ln>
          <a:effectLst>
            <a:outerShdw dist="35921" dir="2700000" algn="ctr" rotWithShape="0">
              <a:srgbClr val="003300"/>
            </a:outerShdw>
          </a:effectLst>
        </p:spPr>
        <p:txBody>
          <a:bodyPr wrap="none">
            <a:spAutoFit/>
          </a:bodyPr>
          <a:lstStyle/>
          <a:p>
            <a:pPr marL="342900" indent="-342900" algn="ctr" fontAlgn="auto">
              <a:spcBef>
                <a:spcPts val="0"/>
              </a:spcBef>
              <a:spcAft>
                <a:spcPts val="0"/>
              </a:spcAft>
              <a:defRPr/>
            </a:pPr>
            <a:endParaRPr lang="ja-JP" altLang="ja-JP" sz="3600" b="1" u="sng">
              <a:solidFill>
                <a:srgbClr val="00FF00"/>
              </a:solidFill>
              <a:effectLst>
                <a:outerShdw blurRad="38100" dist="38100" dir="2700000" algn="tl">
                  <a:srgbClr val="C0C0C0"/>
                </a:outerShdw>
              </a:effectLst>
              <a:latin typeface="Myriad Condensed Web" pitchFamily="34" charset="0"/>
              <a:ea typeface="HG丸ｺﾞｼｯｸM-PRO" pitchFamily="50" charset="-128"/>
            </a:endParaRPr>
          </a:p>
        </p:txBody>
      </p:sp>
      <p:sp>
        <p:nvSpPr>
          <p:cNvPr id="498693" name="Text Box 5"/>
          <p:cNvSpPr txBox="1">
            <a:spLocks noChangeArrowheads="1"/>
          </p:cNvSpPr>
          <p:nvPr/>
        </p:nvSpPr>
        <p:spPr bwMode="auto">
          <a:xfrm>
            <a:off x="3357563" y="214313"/>
            <a:ext cx="3130550" cy="519112"/>
          </a:xfrm>
          <a:prstGeom prst="rect">
            <a:avLst/>
          </a:prstGeom>
          <a:noFill/>
          <a:ln w="9525">
            <a:noFill/>
            <a:miter lim="800000"/>
            <a:headEnd/>
            <a:tailEnd/>
          </a:ln>
          <a:effectLst/>
        </p:spPr>
        <p:txBody>
          <a:bodyPr>
            <a:spAutoFit/>
          </a:bodyPr>
          <a:lstStyle/>
          <a:p>
            <a:pPr algn="ctr" fontAlgn="auto">
              <a:spcBef>
                <a:spcPts val="0"/>
              </a:spcBef>
              <a:spcAft>
                <a:spcPts val="0"/>
              </a:spcAft>
              <a:defRPr/>
            </a:pPr>
            <a:r>
              <a:rPr lang="en-US" altLang="ja-JP" sz="2800" b="1" u="sng" dirty="0">
                <a:solidFill>
                  <a:srgbClr val="00FF00"/>
                </a:solidFill>
                <a:effectLst>
                  <a:outerShdw blurRad="38100" dist="38100" dir="2700000" algn="tl">
                    <a:srgbClr val="C0C0C0"/>
                  </a:outerShdw>
                </a:effectLst>
                <a:latin typeface="Arial Unicode MS" pitchFamily="50" charset="-128"/>
                <a:ea typeface="Arial Unicode MS" pitchFamily="50" charset="-128"/>
                <a:cs typeface="Arial Unicode MS" pitchFamily="50" charset="-128"/>
              </a:rPr>
              <a:t>Photon  Factory </a:t>
            </a:r>
          </a:p>
        </p:txBody>
      </p:sp>
      <p:pic>
        <p:nvPicPr>
          <p:cNvPr id="129029" name="Picture 6"/>
          <p:cNvPicPr>
            <a:picLocks noChangeAspect="1" noChangeArrowheads="1"/>
          </p:cNvPicPr>
          <p:nvPr/>
        </p:nvPicPr>
        <p:blipFill>
          <a:blip r:embed="rId4"/>
          <a:srcRect/>
          <a:stretch>
            <a:fillRect/>
          </a:stretch>
        </p:blipFill>
        <p:spPr bwMode="auto">
          <a:xfrm>
            <a:off x="21618575" y="23280688"/>
            <a:ext cx="8713788" cy="6535737"/>
          </a:xfrm>
          <a:prstGeom prst="rect">
            <a:avLst/>
          </a:prstGeom>
          <a:solidFill>
            <a:srgbClr val="CCFFFF">
              <a:alpha val="34117"/>
            </a:srgbClr>
          </a:solidFill>
          <a:ln w="9525">
            <a:noFill/>
            <a:miter lim="800000"/>
            <a:headEnd/>
            <a:tailEnd/>
          </a:ln>
        </p:spPr>
      </p:pic>
      <p:pic>
        <p:nvPicPr>
          <p:cNvPr id="129030" name="Picture 7"/>
          <p:cNvPicPr>
            <a:picLocks noChangeAspect="1" noChangeArrowheads="1"/>
          </p:cNvPicPr>
          <p:nvPr/>
        </p:nvPicPr>
        <p:blipFill>
          <a:blip r:embed="rId4"/>
          <a:srcRect/>
          <a:stretch>
            <a:fillRect/>
          </a:stretch>
        </p:blipFill>
        <p:spPr bwMode="auto">
          <a:xfrm>
            <a:off x="21834475" y="23496588"/>
            <a:ext cx="8713788" cy="6535737"/>
          </a:xfrm>
          <a:prstGeom prst="rect">
            <a:avLst/>
          </a:prstGeom>
          <a:solidFill>
            <a:srgbClr val="CCFFFF">
              <a:alpha val="34117"/>
            </a:srgbClr>
          </a:solidFill>
          <a:ln w="9525">
            <a:noFill/>
            <a:miter lim="800000"/>
            <a:headEnd/>
            <a:tailEnd/>
          </a:ln>
        </p:spPr>
      </p:pic>
      <p:sp>
        <p:nvSpPr>
          <p:cNvPr id="129031" name="Rectangle 8"/>
          <p:cNvSpPr>
            <a:spLocks noChangeArrowheads="1"/>
          </p:cNvSpPr>
          <p:nvPr/>
        </p:nvSpPr>
        <p:spPr bwMode="auto">
          <a:xfrm>
            <a:off x="8677275" y="1125538"/>
            <a:ext cx="142875" cy="2735262"/>
          </a:xfrm>
          <a:prstGeom prst="rect">
            <a:avLst/>
          </a:prstGeom>
          <a:solidFill>
            <a:srgbClr val="000066"/>
          </a:solidFill>
          <a:ln w="9525">
            <a:noFill/>
            <a:miter lim="800000"/>
            <a:headEnd/>
            <a:tailEnd/>
          </a:ln>
        </p:spPr>
        <p:txBody>
          <a:bodyPr wrap="none" anchor="ctr"/>
          <a:lstStyle/>
          <a:p>
            <a:endParaRPr lang="ja-JP" altLang="en-US">
              <a:latin typeface="Calibri" pitchFamily="34" charset="0"/>
            </a:endParaRPr>
          </a:p>
        </p:txBody>
      </p:sp>
      <p:pic>
        <p:nvPicPr>
          <p:cNvPr id="129032" name="Picture 10" descr="pf01H"/>
          <p:cNvPicPr>
            <a:picLocks noChangeAspect="1" noChangeArrowheads="1"/>
          </p:cNvPicPr>
          <p:nvPr/>
        </p:nvPicPr>
        <p:blipFill>
          <a:blip r:embed="rId5">
            <a:lum contrast="18000"/>
          </a:blip>
          <a:srcRect/>
          <a:stretch>
            <a:fillRect/>
          </a:stretch>
        </p:blipFill>
        <p:spPr bwMode="auto">
          <a:xfrm>
            <a:off x="250825" y="1068388"/>
            <a:ext cx="3313113" cy="2298700"/>
          </a:xfrm>
          <a:prstGeom prst="rect">
            <a:avLst/>
          </a:prstGeom>
          <a:noFill/>
          <a:ln w="9525">
            <a:noFill/>
            <a:miter lim="800000"/>
            <a:headEnd/>
            <a:tailEnd/>
          </a:ln>
        </p:spPr>
      </p:pic>
      <p:sp>
        <p:nvSpPr>
          <p:cNvPr id="129033" name="Text Box 11"/>
          <p:cNvSpPr txBox="1">
            <a:spLocks noChangeArrowheads="1"/>
          </p:cNvSpPr>
          <p:nvPr/>
        </p:nvSpPr>
        <p:spPr bwMode="auto">
          <a:xfrm>
            <a:off x="3929063" y="785813"/>
            <a:ext cx="4824412" cy="1006475"/>
          </a:xfrm>
          <a:prstGeom prst="rect">
            <a:avLst/>
          </a:prstGeom>
          <a:noFill/>
          <a:ln w="38100">
            <a:noFill/>
            <a:miter lim="800000"/>
            <a:headEnd/>
            <a:tailEnd/>
          </a:ln>
        </p:spPr>
        <p:txBody>
          <a:bodyPr>
            <a:spAutoFit/>
          </a:bodyPr>
          <a:lstStyle/>
          <a:p>
            <a:pPr algn="ctr"/>
            <a:r>
              <a:rPr lang="en-US" altLang="ja-JP" sz="2000" b="1">
                <a:solidFill>
                  <a:srgbClr val="FFFF66"/>
                </a:solidFill>
                <a:latin typeface="Calibri" pitchFamily="34" charset="0"/>
              </a:rPr>
              <a:t>PF</a:t>
            </a:r>
            <a:r>
              <a:rPr lang="ja-JP" altLang="en-US" sz="2000">
                <a:solidFill>
                  <a:srgbClr val="FFFF66"/>
                </a:solidFill>
                <a:latin typeface="Calibri" pitchFamily="34" charset="0"/>
              </a:rPr>
              <a:t>：</a:t>
            </a:r>
            <a:r>
              <a:rPr lang="en-US" altLang="ja-JP" sz="2000">
                <a:solidFill>
                  <a:srgbClr val="FFFF66"/>
                </a:solidFill>
                <a:latin typeface="Calibri" pitchFamily="34" charset="0"/>
              </a:rPr>
              <a:t>2.5GeV, 450mA  e</a:t>
            </a:r>
            <a:r>
              <a:rPr lang="en-US" altLang="ja-JP" sz="2000" baseline="30000">
                <a:solidFill>
                  <a:srgbClr val="FFFF66"/>
                </a:solidFill>
                <a:latin typeface="Calibri" pitchFamily="34" charset="0"/>
              </a:rPr>
              <a:t>-</a:t>
            </a:r>
            <a:r>
              <a:rPr lang="en-US" altLang="ja-JP" sz="2000">
                <a:latin typeface="Calibri" pitchFamily="34" charset="0"/>
              </a:rPr>
              <a:t>    </a:t>
            </a:r>
          </a:p>
          <a:p>
            <a:pPr algn="ctr"/>
            <a:r>
              <a:rPr lang="en-US" altLang="ja-JP" sz="2000" b="1">
                <a:solidFill>
                  <a:srgbClr val="FFCCFF"/>
                </a:solidFill>
                <a:latin typeface="Calibri" pitchFamily="34" charset="0"/>
              </a:rPr>
              <a:t>PF-AR:</a:t>
            </a:r>
            <a:r>
              <a:rPr lang="en-US" altLang="ja-JP" sz="2000">
                <a:solidFill>
                  <a:srgbClr val="FFCCFF"/>
                </a:solidFill>
                <a:latin typeface="Calibri" pitchFamily="34" charset="0"/>
              </a:rPr>
              <a:t>6.5GeV, 50mA e</a:t>
            </a:r>
            <a:r>
              <a:rPr lang="en-US" altLang="ja-JP" sz="2000" baseline="30000">
                <a:solidFill>
                  <a:srgbClr val="FFCCFF"/>
                </a:solidFill>
                <a:latin typeface="Calibri" pitchFamily="34" charset="0"/>
              </a:rPr>
              <a:t>-</a:t>
            </a:r>
            <a:endParaRPr lang="en-US" altLang="ja-JP" sz="2000" baseline="30000">
              <a:latin typeface="Calibri" pitchFamily="34" charset="0"/>
            </a:endParaRPr>
          </a:p>
          <a:p>
            <a:pPr algn="ctr"/>
            <a:r>
              <a:rPr lang="en-US" altLang="ja-JP" sz="2000">
                <a:solidFill>
                  <a:srgbClr val="00FFFF"/>
                </a:solidFill>
                <a:latin typeface="Calibri" pitchFamily="34" charset="0"/>
              </a:rPr>
              <a:t>: Single Bunch</a:t>
            </a:r>
          </a:p>
        </p:txBody>
      </p:sp>
      <p:grpSp>
        <p:nvGrpSpPr>
          <p:cNvPr id="2" name="Group 12"/>
          <p:cNvGrpSpPr>
            <a:grpSpLocks/>
          </p:cNvGrpSpPr>
          <p:nvPr/>
        </p:nvGrpSpPr>
        <p:grpSpPr bwMode="auto">
          <a:xfrm>
            <a:off x="3857625" y="1928813"/>
            <a:ext cx="4681538" cy="2995612"/>
            <a:chOff x="2476" y="1987"/>
            <a:chExt cx="2949" cy="1887"/>
          </a:xfrm>
        </p:grpSpPr>
        <p:pic>
          <p:nvPicPr>
            <p:cNvPr id="129040" name="Picture 13" descr="PFRing003"/>
            <p:cNvPicPr>
              <a:picLocks noChangeAspect="1" noChangeArrowheads="1"/>
            </p:cNvPicPr>
            <p:nvPr/>
          </p:nvPicPr>
          <p:blipFill>
            <a:blip r:embed="rId6">
              <a:lum contrast="18000"/>
            </a:blip>
            <a:srcRect l="44803" t="23857" r="3275" b="6349"/>
            <a:stretch>
              <a:fillRect/>
            </a:stretch>
          </p:blipFill>
          <p:spPr bwMode="auto">
            <a:xfrm>
              <a:off x="2476" y="1987"/>
              <a:ext cx="2949" cy="1887"/>
            </a:xfrm>
            <a:prstGeom prst="rect">
              <a:avLst/>
            </a:prstGeom>
            <a:noFill/>
            <a:ln w="9525">
              <a:noFill/>
              <a:miter lim="800000"/>
              <a:headEnd/>
              <a:tailEnd/>
            </a:ln>
          </p:spPr>
        </p:pic>
        <p:sp>
          <p:nvSpPr>
            <p:cNvPr id="129041" name="Oval 14"/>
            <p:cNvSpPr>
              <a:spLocks noChangeArrowheads="1"/>
            </p:cNvSpPr>
            <p:nvPr/>
          </p:nvSpPr>
          <p:spPr bwMode="auto">
            <a:xfrm>
              <a:off x="2566" y="2887"/>
              <a:ext cx="998" cy="453"/>
            </a:xfrm>
            <a:prstGeom prst="ellipse">
              <a:avLst/>
            </a:prstGeom>
            <a:noFill/>
            <a:ln w="38100">
              <a:solidFill>
                <a:srgbClr val="00FFFF"/>
              </a:solidFill>
              <a:prstDash val="sysDot"/>
              <a:round/>
              <a:headEnd/>
              <a:tailEnd/>
            </a:ln>
          </p:spPr>
          <p:txBody>
            <a:bodyPr wrap="none" anchor="ctr"/>
            <a:lstStyle/>
            <a:p>
              <a:pPr algn="ctr"/>
              <a:endParaRPr lang="ja-JP" altLang="ja-JP">
                <a:solidFill>
                  <a:srgbClr val="660066"/>
                </a:solidFill>
                <a:latin typeface="Calibri" pitchFamily="34" charset="0"/>
              </a:endParaRPr>
            </a:p>
          </p:txBody>
        </p:sp>
        <p:sp>
          <p:nvSpPr>
            <p:cNvPr id="129042" name="Oval 15"/>
            <p:cNvSpPr>
              <a:spLocks noChangeArrowheads="1"/>
            </p:cNvSpPr>
            <p:nvPr/>
          </p:nvSpPr>
          <p:spPr bwMode="auto">
            <a:xfrm rot="433045">
              <a:off x="4245" y="3166"/>
              <a:ext cx="635" cy="317"/>
            </a:xfrm>
            <a:prstGeom prst="ellipse">
              <a:avLst/>
            </a:prstGeom>
            <a:noFill/>
            <a:ln w="38100">
              <a:solidFill>
                <a:srgbClr val="FF9900"/>
              </a:solidFill>
              <a:prstDash val="sysDot"/>
              <a:round/>
              <a:headEnd/>
              <a:tailEnd/>
            </a:ln>
          </p:spPr>
          <p:txBody>
            <a:bodyPr wrap="none" anchor="ctr"/>
            <a:lstStyle/>
            <a:p>
              <a:endParaRPr lang="ja-JP" altLang="en-US">
                <a:latin typeface="Calibri" pitchFamily="34" charset="0"/>
              </a:endParaRPr>
            </a:p>
          </p:txBody>
        </p:sp>
      </p:grpSp>
      <p:sp>
        <p:nvSpPr>
          <p:cNvPr id="129035" name="Line 16"/>
          <p:cNvSpPr>
            <a:spLocks noChangeShapeType="1"/>
          </p:cNvSpPr>
          <p:nvPr/>
        </p:nvSpPr>
        <p:spPr bwMode="auto">
          <a:xfrm flipH="1" flipV="1">
            <a:off x="2771775" y="2781300"/>
            <a:ext cx="1295400" cy="863600"/>
          </a:xfrm>
          <a:prstGeom prst="line">
            <a:avLst/>
          </a:prstGeom>
          <a:noFill/>
          <a:ln w="38100">
            <a:solidFill>
              <a:srgbClr val="00FFFF"/>
            </a:solidFill>
            <a:prstDash val="sysDot"/>
            <a:round/>
            <a:headEnd/>
            <a:tailEnd type="stealth" w="lg" len="lg"/>
          </a:ln>
        </p:spPr>
        <p:txBody>
          <a:bodyPr/>
          <a:lstStyle/>
          <a:p>
            <a:endParaRPr lang="en-US"/>
          </a:p>
        </p:txBody>
      </p:sp>
      <p:pic>
        <p:nvPicPr>
          <p:cNvPr id="129036" name="Picture 9" descr="pfa1H"/>
          <p:cNvPicPr>
            <a:picLocks noChangeAspect="1" noChangeArrowheads="1"/>
          </p:cNvPicPr>
          <p:nvPr/>
        </p:nvPicPr>
        <p:blipFill>
          <a:blip r:embed="rId7">
            <a:lum contrast="12000"/>
          </a:blip>
          <a:srcRect/>
          <a:stretch>
            <a:fillRect/>
          </a:stretch>
        </p:blipFill>
        <p:spPr bwMode="auto">
          <a:xfrm>
            <a:off x="250825" y="3524250"/>
            <a:ext cx="3384550" cy="3132138"/>
          </a:xfrm>
          <a:prstGeom prst="rect">
            <a:avLst/>
          </a:prstGeom>
          <a:noFill/>
          <a:ln w="9525">
            <a:noFill/>
            <a:miter lim="800000"/>
            <a:headEnd/>
            <a:tailEnd/>
          </a:ln>
        </p:spPr>
      </p:pic>
      <p:sp>
        <p:nvSpPr>
          <p:cNvPr id="129037" name="Line 17"/>
          <p:cNvSpPr>
            <a:spLocks noChangeShapeType="1"/>
          </p:cNvSpPr>
          <p:nvPr/>
        </p:nvSpPr>
        <p:spPr bwMode="auto">
          <a:xfrm flipH="1">
            <a:off x="2771775" y="4143375"/>
            <a:ext cx="3871913" cy="798513"/>
          </a:xfrm>
          <a:prstGeom prst="line">
            <a:avLst/>
          </a:prstGeom>
          <a:noFill/>
          <a:ln w="38100">
            <a:solidFill>
              <a:srgbClr val="FF9933"/>
            </a:solidFill>
            <a:prstDash val="sysDot"/>
            <a:round/>
            <a:headEnd/>
            <a:tailEnd type="stealth" w="lg" len="lg"/>
          </a:ln>
        </p:spPr>
        <p:txBody>
          <a:bodyPr/>
          <a:lstStyle/>
          <a:p>
            <a:endParaRPr lang="en-US"/>
          </a:p>
        </p:txBody>
      </p:sp>
      <p:sp>
        <p:nvSpPr>
          <p:cNvPr id="20" name="テキスト ボックス 19"/>
          <p:cNvSpPr txBox="1"/>
          <p:nvPr/>
        </p:nvSpPr>
        <p:spPr>
          <a:xfrm>
            <a:off x="2428875" y="6286500"/>
            <a:ext cx="2106613" cy="369888"/>
          </a:xfrm>
          <a:prstGeom prst="rect">
            <a:avLst/>
          </a:prstGeom>
          <a:noFill/>
        </p:spPr>
        <p:txBody>
          <a:bodyPr>
            <a:spAutoFit/>
          </a:bodyPr>
          <a:lstStyle/>
          <a:p>
            <a:pPr fontAlgn="auto">
              <a:spcBef>
                <a:spcPts val="0"/>
              </a:spcBef>
              <a:spcAft>
                <a:spcPts val="0"/>
              </a:spcAft>
              <a:defRPr/>
            </a:pPr>
            <a:r>
              <a:rPr lang="en-US" altLang="ja-JP" b="1" dirty="0">
                <a:solidFill>
                  <a:srgbClr val="00FFFF"/>
                </a:solidFill>
                <a:effectLst>
                  <a:outerShdw blurRad="38100" dist="38100" dir="2700000" algn="tl">
                    <a:srgbClr val="000000">
                      <a:alpha val="43137"/>
                    </a:srgbClr>
                  </a:outerShdw>
                </a:effectLst>
                <a:latin typeface="+mn-lt"/>
                <a:ea typeface="+mn-ea"/>
              </a:rPr>
              <a:t>60 stations : active</a:t>
            </a:r>
            <a:endParaRPr lang="ja-JP" altLang="en-US" b="1" dirty="0">
              <a:solidFill>
                <a:srgbClr val="00FFFF"/>
              </a:solidFill>
              <a:effectLst>
                <a:outerShdw blurRad="38100" dist="38100" dir="2700000" algn="tl">
                  <a:srgbClr val="000000">
                    <a:alpha val="43137"/>
                  </a:srgbClr>
                </a:outerShdw>
              </a:effectLst>
              <a:latin typeface="+mn-lt"/>
              <a:ea typeface="+mn-ea"/>
            </a:endParaRPr>
          </a:p>
        </p:txBody>
      </p:sp>
      <p:pic>
        <p:nvPicPr>
          <p:cNvPr id="19" name="Picture 21" descr="page3_zu3_15a"/>
          <p:cNvPicPr>
            <a:picLocks noChangeAspect="1" noChangeArrowheads="1" noCrop="1"/>
          </p:cNvPicPr>
          <p:nvPr/>
        </p:nvPicPr>
        <p:blipFill>
          <a:blip r:embed="rId8"/>
          <a:srcRect/>
          <a:stretch>
            <a:fillRect/>
          </a:stretch>
        </p:blipFill>
        <p:spPr bwMode="auto">
          <a:xfrm>
            <a:off x="5214938" y="5000625"/>
            <a:ext cx="2557462" cy="17145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2"/>
          <p:cNvSpPr>
            <a:spLocks noChangeArrowheads="1"/>
          </p:cNvSpPr>
          <p:nvPr/>
        </p:nvSpPr>
        <p:spPr bwMode="auto">
          <a:xfrm>
            <a:off x="0" y="0"/>
            <a:ext cx="9144000" cy="6858000"/>
          </a:xfrm>
          <a:prstGeom prst="rect">
            <a:avLst/>
          </a:prstGeom>
          <a:solidFill>
            <a:srgbClr val="000066"/>
          </a:solidFill>
          <a:ln w="9525">
            <a:solidFill>
              <a:schemeClr val="tx1"/>
            </a:solidFill>
            <a:miter lim="800000"/>
            <a:headEnd/>
            <a:tailEnd/>
          </a:ln>
        </p:spPr>
        <p:txBody>
          <a:bodyPr wrap="none" anchor="ctr"/>
          <a:lstStyle/>
          <a:p>
            <a:pPr algn="ctr"/>
            <a:endParaRPr lang="ja-JP" altLang="ja-JP">
              <a:latin typeface="Calibri" pitchFamily="34" charset="0"/>
            </a:endParaRPr>
          </a:p>
        </p:txBody>
      </p:sp>
      <p:pic>
        <p:nvPicPr>
          <p:cNvPr id="131074" name="Picture 3" descr="pf03H"/>
          <p:cNvPicPr>
            <a:picLocks noChangeAspect="1" noChangeArrowheads="1"/>
          </p:cNvPicPr>
          <p:nvPr/>
        </p:nvPicPr>
        <p:blipFill>
          <a:blip r:embed="rId3"/>
          <a:srcRect/>
          <a:stretch>
            <a:fillRect/>
          </a:stretch>
        </p:blipFill>
        <p:spPr bwMode="auto">
          <a:xfrm>
            <a:off x="0" y="0"/>
            <a:ext cx="4284663" cy="2847975"/>
          </a:xfrm>
          <a:prstGeom prst="rect">
            <a:avLst/>
          </a:prstGeom>
          <a:noFill/>
          <a:ln w="9525">
            <a:noFill/>
            <a:miter lim="800000"/>
            <a:headEnd/>
            <a:tailEnd/>
          </a:ln>
        </p:spPr>
      </p:pic>
      <p:pic>
        <p:nvPicPr>
          <p:cNvPr id="131075" name="Picture 4" descr="pf04H"/>
          <p:cNvPicPr>
            <a:picLocks noChangeAspect="1" noChangeArrowheads="1"/>
          </p:cNvPicPr>
          <p:nvPr/>
        </p:nvPicPr>
        <p:blipFill>
          <a:blip r:embed="rId4"/>
          <a:srcRect/>
          <a:stretch>
            <a:fillRect/>
          </a:stretch>
        </p:blipFill>
        <p:spPr bwMode="auto">
          <a:xfrm>
            <a:off x="4859338" y="4010025"/>
            <a:ext cx="4284662" cy="2847975"/>
          </a:xfrm>
          <a:prstGeom prst="rect">
            <a:avLst/>
          </a:prstGeom>
          <a:noFill/>
          <a:ln w="9525">
            <a:noFill/>
            <a:miter lim="800000"/>
            <a:headEnd/>
            <a:tailEnd/>
          </a:ln>
        </p:spPr>
      </p:pic>
      <p:pic>
        <p:nvPicPr>
          <p:cNvPr id="500741" name="Picture 5" descr="pfhall_photo2"/>
          <p:cNvPicPr>
            <a:picLocks noChangeAspect="1" noChangeArrowheads="1"/>
          </p:cNvPicPr>
          <p:nvPr/>
        </p:nvPicPr>
        <p:blipFill>
          <a:blip r:embed="rId5"/>
          <a:srcRect/>
          <a:stretch>
            <a:fillRect/>
          </a:stretch>
        </p:blipFill>
        <p:spPr bwMode="auto">
          <a:xfrm>
            <a:off x="250825" y="4005263"/>
            <a:ext cx="1868488" cy="2232025"/>
          </a:xfrm>
          <a:prstGeom prst="rect">
            <a:avLst/>
          </a:prstGeom>
          <a:noFill/>
          <a:ln w="9525">
            <a:solidFill>
              <a:srgbClr val="454545"/>
            </a:solidFill>
            <a:miter lim="800000"/>
            <a:headEnd/>
            <a:tailEnd/>
          </a:ln>
          <a:effectLst>
            <a:outerShdw dist="35921" dir="2700000" algn="ctr" rotWithShape="0">
              <a:srgbClr val="808080"/>
            </a:outerShdw>
          </a:effectLst>
        </p:spPr>
      </p:pic>
      <p:pic>
        <p:nvPicPr>
          <p:cNvPr id="500742" name="Picture 6" descr="pfhall_photo1"/>
          <p:cNvPicPr>
            <a:picLocks noChangeAspect="1" noChangeArrowheads="1"/>
          </p:cNvPicPr>
          <p:nvPr/>
        </p:nvPicPr>
        <p:blipFill>
          <a:blip r:embed="rId6"/>
          <a:srcRect/>
          <a:stretch>
            <a:fillRect/>
          </a:stretch>
        </p:blipFill>
        <p:spPr bwMode="auto">
          <a:xfrm>
            <a:off x="2411413" y="4149725"/>
            <a:ext cx="2092325" cy="2519363"/>
          </a:xfrm>
          <a:prstGeom prst="rect">
            <a:avLst/>
          </a:prstGeom>
          <a:noFill/>
          <a:ln w="9525">
            <a:solidFill>
              <a:srgbClr val="454545"/>
            </a:solidFill>
            <a:miter lim="800000"/>
            <a:headEnd/>
            <a:tailEnd/>
          </a:ln>
          <a:effectLst>
            <a:outerShdw dist="35921" dir="2700000" algn="ctr" rotWithShape="0">
              <a:srgbClr val="808080"/>
            </a:outerShdw>
          </a:effectLst>
        </p:spPr>
      </p:pic>
      <p:pic>
        <p:nvPicPr>
          <p:cNvPr id="500743" name="Picture 7" descr="pfhall_photo3"/>
          <p:cNvPicPr>
            <a:picLocks noChangeAspect="1" noChangeArrowheads="1"/>
          </p:cNvPicPr>
          <p:nvPr/>
        </p:nvPicPr>
        <p:blipFill>
          <a:blip r:embed="rId7"/>
          <a:srcRect/>
          <a:stretch>
            <a:fillRect/>
          </a:stretch>
        </p:blipFill>
        <p:spPr bwMode="auto">
          <a:xfrm>
            <a:off x="4427538" y="476250"/>
            <a:ext cx="2382837" cy="1785938"/>
          </a:xfrm>
          <a:prstGeom prst="rect">
            <a:avLst/>
          </a:prstGeom>
          <a:noFill/>
          <a:ln w="9525">
            <a:solidFill>
              <a:srgbClr val="454545"/>
            </a:solidFill>
            <a:miter lim="800000"/>
            <a:headEnd/>
            <a:tailEnd/>
          </a:ln>
          <a:effectLst>
            <a:outerShdw dist="35921" dir="2700000" algn="ctr" rotWithShape="0">
              <a:srgbClr val="808080"/>
            </a:outerShdw>
          </a:effectLst>
        </p:spPr>
      </p:pic>
      <p:pic>
        <p:nvPicPr>
          <p:cNvPr id="500744" name="Picture 8" descr="pfhall_photo5"/>
          <p:cNvPicPr>
            <a:picLocks noChangeAspect="1" noChangeArrowheads="1"/>
          </p:cNvPicPr>
          <p:nvPr/>
        </p:nvPicPr>
        <p:blipFill>
          <a:blip r:embed="rId8"/>
          <a:srcRect/>
          <a:stretch>
            <a:fillRect/>
          </a:stretch>
        </p:blipFill>
        <p:spPr bwMode="auto">
          <a:xfrm>
            <a:off x="7016750" y="188913"/>
            <a:ext cx="2127250" cy="2663825"/>
          </a:xfrm>
          <a:prstGeom prst="rect">
            <a:avLst/>
          </a:prstGeom>
          <a:noFill/>
          <a:ln w="9525">
            <a:solidFill>
              <a:srgbClr val="454545"/>
            </a:solidFill>
            <a:miter lim="800000"/>
            <a:headEnd/>
            <a:tailEnd/>
          </a:ln>
          <a:effectLst>
            <a:outerShdw dist="35921" dir="2700000" algn="ctr" rotWithShape="0">
              <a:srgbClr val="808080"/>
            </a:outerShdw>
          </a:effectLst>
        </p:spPr>
      </p:pic>
      <p:pic>
        <p:nvPicPr>
          <p:cNvPr id="131080" name="Picture 9" descr="keklogo-a"/>
          <p:cNvPicPr>
            <a:picLocks noChangeAspect="1" noChangeArrowheads="1"/>
          </p:cNvPicPr>
          <p:nvPr/>
        </p:nvPicPr>
        <p:blipFill>
          <a:blip r:embed="rId9"/>
          <a:srcRect/>
          <a:stretch>
            <a:fillRect/>
          </a:stretch>
        </p:blipFill>
        <p:spPr bwMode="auto">
          <a:xfrm>
            <a:off x="0" y="0"/>
            <a:ext cx="1187450" cy="750888"/>
          </a:xfrm>
          <a:prstGeom prst="rect">
            <a:avLst/>
          </a:prstGeom>
          <a:noFill/>
          <a:ln w="9525">
            <a:noFill/>
            <a:miter lim="800000"/>
            <a:headEnd/>
            <a:tailEnd/>
          </a:ln>
        </p:spPr>
      </p:pic>
      <p:pic>
        <p:nvPicPr>
          <p:cNvPr id="500746" name="Picture 10" descr="pfhall_photo4"/>
          <p:cNvPicPr>
            <a:picLocks noChangeAspect="1" noChangeArrowheads="1"/>
          </p:cNvPicPr>
          <p:nvPr/>
        </p:nvPicPr>
        <p:blipFill>
          <a:blip r:embed="rId10"/>
          <a:srcRect/>
          <a:stretch>
            <a:fillRect/>
          </a:stretch>
        </p:blipFill>
        <p:spPr bwMode="auto">
          <a:xfrm>
            <a:off x="6516688" y="2492375"/>
            <a:ext cx="2447925" cy="1603375"/>
          </a:xfrm>
          <a:prstGeom prst="rect">
            <a:avLst/>
          </a:prstGeom>
          <a:noFill/>
          <a:ln w="9525">
            <a:solidFill>
              <a:srgbClr val="454545"/>
            </a:solidFill>
            <a:miter lim="800000"/>
            <a:headEnd/>
            <a:tailEnd/>
          </a:ln>
          <a:effectLst>
            <a:outerShdw dist="35921" dir="2700000" algn="ctr" rotWithShape="0">
              <a:srgbClr val="808080"/>
            </a:outerShdw>
          </a:effectLst>
        </p:spPr>
      </p:pic>
      <p:sp>
        <p:nvSpPr>
          <p:cNvPr id="131082" name="Text Box 11"/>
          <p:cNvSpPr txBox="1">
            <a:spLocks noChangeArrowheads="1"/>
          </p:cNvSpPr>
          <p:nvPr/>
        </p:nvSpPr>
        <p:spPr bwMode="auto">
          <a:xfrm>
            <a:off x="1477963" y="2781300"/>
            <a:ext cx="5011737" cy="1311275"/>
          </a:xfrm>
          <a:prstGeom prst="rect">
            <a:avLst/>
          </a:prstGeom>
          <a:noFill/>
          <a:ln w="9525">
            <a:noFill/>
            <a:miter lim="800000"/>
            <a:headEnd/>
            <a:tailEnd/>
          </a:ln>
        </p:spPr>
        <p:txBody>
          <a:bodyPr wrap="none">
            <a:spAutoFit/>
          </a:bodyPr>
          <a:lstStyle/>
          <a:p>
            <a:pPr algn="ctr"/>
            <a:r>
              <a:rPr lang="en-US" altLang="ja-JP" sz="2000">
                <a:solidFill>
                  <a:srgbClr val="00FFFF"/>
                </a:solidFill>
                <a:latin typeface="Calibri" pitchFamily="34" charset="0"/>
              </a:rPr>
              <a:t>atomic &amp; molecular structures,</a:t>
            </a:r>
          </a:p>
          <a:p>
            <a:pPr algn="ctr"/>
            <a:r>
              <a:rPr lang="en-US" altLang="ja-JP" sz="2000">
                <a:solidFill>
                  <a:srgbClr val="00FFFF"/>
                </a:solidFill>
                <a:latin typeface="Calibri" pitchFamily="34" charset="0"/>
              </a:rPr>
              <a:t>electron properties of nano-materials,</a:t>
            </a:r>
          </a:p>
          <a:p>
            <a:pPr algn="ctr"/>
            <a:r>
              <a:rPr lang="en-US" altLang="ja-JP" sz="2000">
                <a:solidFill>
                  <a:srgbClr val="00FFFF"/>
                </a:solidFill>
                <a:latin typeface="Calibri" pitchFamily="34" charset="0"/>
              </a:rPr>
              <a:t>biological science, protein crystallography, </a:t>
            </a:r>
          </a:p>
          <a:p>
            <a:pPr algn="ctr"/>
            <a:r>
              <a:rPr lang="en-US" altLang="ja-JP" sz="2000">
                <a:solidFill>
                  <a:srgbClr val="00FFFF"/>
                </a:solidFill>
                <a:latin typeface="Calibri" pitchFamily="34" charset="0"/>
              </a:rPr>
              <a:t>environmental science, </a:t>
            </a:r>
            <a:r>
              <a:rPr lang="ja-JP" altLang="en-US" sz="2000">
                <a:solidFill>
                  <a:srgbClr val="00FFFF"/>
                </a:solidFill>
                <a:latin typeface="Calibri" pitchFamily="34" charset="0"/>
              </a:rPr>
              <a:t>・・・・・</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30" name="Picture 2" descr="4s_crossection"/>
          <p:cNvPicPr>
            <a:picLocks noChangeAspect="1" noChangeArrowheads="1"/>
          </p:cNvPicPr>
          <p:nvPr/>
        </p:nvPicPr>
        <p:blipFill>
          <a:blip r:embed="rId2"/>
          <a:srcRect l="29526" t="27731" r="26088" b="50285"/>
          <a:stretch>
            <a:fillRect/>
          </a:stretch>
        </p:blipFill>
        <p:spPr bwMode="auto">
          <a:xfrm>
            <a:off x="0" y="350838"/>
            <a:ext cx="9144000" cy="6127750"/>
          </a:xfrm>
          <a:prstGeom prst="rect">
            <a:avLst/>
          </a:prstGeom>
          <a:noFill/>
        </p:spPr>
      </p:pic>
      <p:sp>
        <p:nvSpPr>
          <p:cNvPr id="304131" name="Text Box 3"/>
          <p:cNvSpPr txBox="1">
            <a:spLocks noChangeArrowheads="1"/>
          </p:cNvSpPr>
          <p:nvPr/>
        </p:nvSpPr>
        <p:spPr bwMode="auto">
          <a:xfrm>
            <a:off x="3962400" y="1181100"/>
            <a:ext cx="3813865" cy="1421928"/>
          </a:xfrm>
          <a:prstGeom prst="rect">
            <a:avLst/>
          </a:prstGeom>
          <a:noFill/>
          <a:ln w="9525">
            <a:noFill/>
            <a:miter lim="800000"/>
            <a:headEnd/>
            <a:tailEnd/>
          </a:ln>
          <a:effectLst/>
        </p:spPr>
        <p:txBody>
          <a:bodyPr wrap="none">
            <a:spAutoFit/>
          </a:bodyPr>
          <a:lstStyle/>
          <a:p>
            <a:pPr>
              <a:lnSpc>
                <a:spcPct val="85000"/>
              </a:lnSpc>
            </a:pPr>
            <a:r>
              <a:rPr lang="en-US" altLang="ja-JP" sz="3200" dirty="0">
                <a:ea typeface="ＭＳ Ｐゴシック" pitchFamily="50" charset="-128"/>
              </a:rPr>
              <a:t>Y(4S)     </a:t>
            </a:r>
            <a:r>
              <a:rPr lang="en-US" altLang="ja-JP" sz="3200" dirty="0" smtClean="0">
                <a:ea typeface="ＭＳ Ｐゴシック" pitchFamily="50" charset="-128"/>
              </a:rPr>
              <a:t>  </a:t>
            </a:r>
            <a:r>
              <a:rPr lang="en-US" altLang="ja-JP" sz="3200" dirty="0">
                <a:ea typeface="ＭＳ Ｐゴシック" pitchFamily="50" charset="-128"/>
              </a:rPr>
              <a:t>_</a:t>
            </a:r>
          </a:p>
          <a:p>
            <a:pPr>
              <a:lnSpc>
                <a:spcPct val="85000"/>
              </a:lnSpc>
            </a:pPr>
            <a:r>
              <a:rPr lang="en-US" altLang="ja-JP" sz="3200" dirty="0">
                <a:ea typeface="ＭＳ Ｐゴシック" pitchFamily="50" charset="-128"/>
              </a:rPr>
              <a:t>	</a:t>
            </a:r>
            <a:r>
              <a:rPr lang="en-US" altLang="ja-JP" sz="3200" dirty="0">
                <a:latin typeface="Wingdings 3" pitchFamily="18" charset="2"/>
                <a:ea typeface="ＭＳ Ｐゴシック" pitchFamily="50" charset="-128"/>
              </a:rPr>
              <a:t>g</a:t>
            </a:r>
            <a:r>
              <a:rPr lang="en-US" altLang="ja-JP" sz="3200" dirty="0">
                <a:ea typeface="ＭＳ Ｐゴシック" pitchFamily="50" charset="-128"/>
              </a:rPr>
              <a:t> </a:t>
            </a:r>
            <a:r>
              <a:rPr lang="en-US" altLang="ja-JP" sz="3200" i="1" dirty="0">
                <a:ea typeface="ＭＳ Ｐゴシック" pitchFamily="50" charset="-128"/>
              </a:rPr>
              <a:t>B</a:t>
            </a:r>
            <a:r>
              <a:rPr lang="en-US" altLang="ja-JP" sz="3200" baseline="30000" dirty="0">
                <a:ea typeface="ＭＳ Ｐゴシック" pitchFamily="50" charset="-128"/>
              </a:rPr>
              <a:t>0</a:t>
            </a:r>
            <a:r>
              <a:rPr lang="en-US" altLang="ja-JP" sz="3200" i="1" dirty="0">
                <a:ea typeface="ＭＳ Ｐゴシック" pitchFamily="50" charset="-128"/>
              </a:rPr>
              <a:t>B</a:t>
            </a:r>
            <a:r>
              <a:rPr lang="en-US" altLang="ja-JP" sz="3200" baseline="30000" dirty="0">
                <a:ea typeface="ＭＳ Ｐゴシック" pitchFamily="50" charset="-128"/>
              </a:rPr>
              <a:t>0</a:t>
            </a:r>
            <a:r>
              <a:rPr lang="en-US" altLang="ja-JP" sz="3200" dirty="0">
                <a:ea typeface="ＭＳ Ｐゴシック" pitchFamily="50" charset="-128"/>
              </a:rPr>
              <a:t> (~50%)</a:t>
            </a:r>
            <a:endParaRPr lang="en-US" altLang="ja-JP" sz="3200" baseline="30000" dirty="0">
              <a:ea typeface="ＭＳ Ｐゴシック" pitchFamily="50" charset="-128"/>
            </a:endParaRPr>
          </a:p>
          <a:p>
            <a:r>
              <a:rPr lang="en-US" altLang="ja-JP" sz="3200" dirty="0">
                <a:ea typeface="ＭＳ Ｐゴシック" pitchFamily="50" charset="-128"/>
              </a:rPr>
              <a:t>	</a:t>
            </a:r>
            <a:r>
              <a:rPr lang="en-US" altLang="ja-JP" sz="3200" dirty="0">
                <a:latin typeface="Wingdings 3" pitchFamily="18" charset="2"/>
                <a:ea typeface="ＭＳ Ｐゴシック" pitchFamily="50" charset="-128"/>
              </a:rPr>
              <a:t>g</a:t>
            </a:r>
            <a:r>
              <a:rPr lang="en-US" altLang="ja-JP" sz="3200" dirty="0">
                <a:ea typeface="ＭＳ Ｐゴシック" pitchFamily="50" charset="-128"/>
              </a:rPr>
              <a:t> </a:t>
            </a:r>
            <a:r>
              <a:rPr lang="en-US" altLang="ja-JP" sz="3200" i="1" dirty="0" smtClean="0">
                <a:ea typeface="ＭＳ Ｐゴシック" pitchFamily="50" charset="-128"/>
              </a:rPr>
              <a:t>B</a:t>
            </a:r>
            <a:r>
              <a:rPr lang="en-US" altLang="ja-JP" sz="3200" baseline="30000" dirty="0" smtClean="0">
                <a:ea typeface="ＭＳ Ｐゴシック" pitchFamily="50" charset="-128"/>
              </a:rPr>
              <a:t>+</a:t>
            </a:r>
            <a:r>
              <a:rPr lang="en-US" altLang="ja-JP" sz="3200" i="1" dirty="0" smtClean="0">
                <a:ea typeface="ＭＳ Ｐゴシック" pitchFamily="50" charset="-128"/>
              </a:rPr>
              <a:t>B</a:t>
            </a:r>
            <a:r>
              <a:rPr lang="en-US" altLang="ja-JP" sz="3200" baseline="30000" dirty="0" smtClean="0">
                <a:latin typeface="Arial" pitchFamily="34" charset="0"/>
                <a:ea typeface="ＭＳ Ｐゴシック" pitchFamily="50" charset="-128"/>
                <a:cs typeface="Arial" pitchFamily="34" charset="0"/>
                <a:sym typeface="Symbol" pitchFamily="18" charset="2"/>
              </a:rPr>
              <a:t></a:t>
            </a:r>
            <a:r>
              <a:rPr lang="en-US" altLang="ja-JP" sz="3200" dirty="0" smtClean="0">
                <a:ea typeface="ＭＳ Ｐゴシック" pitchFamily="50" charset="-128"/>
                <a:sym typeface="Symbol" pitchFamily="18" charset="2"/>
              </a:rPr>
              <a:t> </a:t>
            </a:r>
            <a:r>
              <a:rPr lang="en-US" altLang="ja-JP" sz="3200" dirty="0">
                <a:ea typeface="ＭＳ Ｐゴシック" pitchFamily="50" charset="-128"/>
                <a:sym typeface="Symbol" pitchFamily="18" charset="2"/>
              </a:rPr>
              <a:t>(~50%)</a:t>
            </a:r>
            <a:endParaRPr lang="en-US" altLang="ja-JP" sz="3200" baseline="30000" dirty="0">
              <a:ea typeface="ＭＳ Ｐゴシック" pitchFamily="50" charset="-128"/>
              <a:sym typeface="Symbol" pitchFamily="18" charset="2"/>
            </a:endParaRPr>
          </a:p>
        </p:txBody>
      </p:sp>
      <p:sp>
        <p:nvSpPr>
          <p:cNvPr id="304132" name="AutoShape 4"/>
          <p:cNvSpPr>
            <a:spLocks noChangeArrowheads="1"/>
          </p:cNvSpPr>
          <p:nvPr/>
        </p:nvSpPr>
        <p:spPr bwMode="auto">
          <a:xfrm>
            <a:off x="6804025" y="3284538"/>
            <a:ext cx="647700" cy="1008062"/>
          </a:xfrm>
          <a:prstGeom prst="downArrow">
            <a:avLst>
              <a:gd name="adj1" fmla="val 50000"/>
              <a:gd name="adj2" fmla="val 38909"/>
            </a:avLst>
          </a:prstGeom>
          <a:solidFill>
            <a:schemeClr val="accent1"/>
          </a:solidFill>
          <a:ln w="9525">
            <a:solidFill>
              <a:schemeClr val="tx1"/>
            </a:solidFill>
            <a:miter lim="800000"/>
            <a:headEnd/>
            <a:tailEnd/>
          </a:ln>
          <a:effectLst/>
        </p:spPr>
        <p:txBody>
          <a:bodyPr vert="eaVert" wrap="none" anchor="ctr"/>
          <a:lstStyle/>
          <a:p>
            <a:endParaRPr lang="en-US"/>
          </a:p>
        </p:txBody>
      </p:sp>
      <p:sp>
        <p:nvSpPr>
          <p:cNvPr id="304133" name="Text Box 5"/>
          <p:cNvSpPr txBox="1">
            <a:spLocks noChangeArrowheads="1"/>
          </p:cNvSpPr>
          <p:nvPr/>
        </p:nvSpPr>
        <p:spPr bwMode="auto">
          <a:xfrm>
            <a:off x="2051050" y="1484313"/>
            <a:ext cx="2101850" cy="461665"/>
          </a:xfrm>
          <a:prstGeom prst="rect">
            <a:avLst/>
          </a:prstGeom>
          <a:solidFill>
            <a:srgbClr val="00FF00"/>
          </a:solidFill>
          <a:ln w="9525">
            <a:noFill/>
            <a:miter lim="800000"/>
            <a:headEnd/>
            <a:tailEnd/>
          </a:ln>
          <a:effectLst/>
        </p:spPr>
        <p:txBody>
          <a:bodyPr wrap="square">
            <a:spAutoFit/>
          </a:bodyPr>
          <a:lstStyle/>
          <a:p>
            <a:r>
              <a:rPr lang="en-US" altLang="ja-JP" sz="2400">
                <a:ea typeface="ＭＳ Ｐゴシック" pitchFamily="50" charset="-128"/>
              </a:rPr>
              <a:t>10.58GeV/c</a:t>
            </a:r>
            <a:r>
              <a:rPr lang="en-US" altLang="ja-JP" sz="2400" baseline="30000">
                <a:ea typeface="ＭＳ Ｐゴシック" pitchFamily="50" charset="-128"/>
              </a:rPr>
              <a:t>2</a:t>
            </a:r>
          </a:p>
        </p:txBody>
      </p:sp>
      <p:sp>
        <p:nvSpPr>
          <p:cNvPr id="304134" name="Text Box 6"/>
          <p:cNvSpPr txBox="1">
            <a:spLocks noChangeArrowheads="1"/>
          </p:cNvSpPr>
          <p:nvPr/>
        </p:nvSpPr>
        <p:spPr bwMode="auto">
          <a:xfrm>
            <a:off x="3492500" y="3068638"/>
            <a:ext cx="3632200" cy="457200"/>
          </a:xfrm>
          <a:prstGeom prst="rect">
            <a:avLst/>
          </a:prstGeom>
          <a:solidFill>
            <a:srgbClr val="FF99CC"/>
          </a:solidFill>
          <a:ln w="9525">
            <a:noFill/>
            <a:miter lim="800000"/>
            <a:headEnd/>
            <a:tailEnd/>
          </a:ln>
          <a:effectLst/>
        </p:spPr>
        <p:txBody>
          <a:bodyPr wrap="square">
            <a:spAutoFit/>
          </a:bodyPr>
          <a:lstStyle/>
          <a:p>
            <a:r>
              <a:rPr lang="en-US" altLang="ja-JP" sz="2400" dirty="0">
                <a:ea typeface="ＭＳ Ｐゴシック" pitchFamily="50" charset="-128"/>
              </a:rPr>
              <a:t>5.28 </a:t>
            </a:r>
            <a:r>
              <a:rPr lang="en-US" altLang="ja-JP" sz="2400" dirty="0">
                <a:ea typeface="ＭＳ Ｐゴシック" pitchFamily="50" charset="-128"/>
                <a:sym typeface="Symbol" pitchFamily="18" charset="2"/>
              </a:rPr>
              <a:t> 2 = 10.56GeV/c</a:t>
            </a:r>
            <a:r>
              <a:rPr lang="en-US" altLang="ja-JP" sz="2400" baseline="30000" dirty="0">
                <a:ea typeface="ＭＳ Ｐゴシック" pitchFamily="50" charset="-128"/>
                <a:sym typeface="Symbol" pitchFamily="18" charset="2"/>
              </a:rPr>
              <a:t>2</a:t>
            </a:r>
          </a:p>
        </p:txBody>
      </p:sp>
      <p:sp>
        <p:nvSpPr>
          <p:cNvPr id="304136" name="Text Box 8"/>
          <p:cNvSpPr txBox="1">
            <a:spLocks noChangeArrowheads="1"/>
          </p:cNvSpPr>
          <p:nvPr/>
        </p:nvSpPr>
        <p:spPr bwMode="auto">
          <a:xfrm>
            <a:off x="2987675" y="692150"/>
            <a:ext cx="5568950" cy="701675"/>
          </a:xfrm>
          <a:prstGeom prst="rect">
            <a:avLst/>
          </a:prstGeom>
          <a:noFill/>
          <a:ln w="9525">
            <a:noFill/>
            <a:miter lim="800000"/>
            <a:headEnd/>
            <a:tailEnd/>
          </a:ln>
          <a:effectLst/>
        </p:spPr>
        <p:txBody>
          <a:bodyPr wrap="none">
            <a:spAutoFit/>
          </a:bodyPr>
          <a:lstStyle/>
          <a:p>
            <a:r>
              <a:rPr lang="en-US" altLang="ja-JP"/>
              <a:t>“10Hz for L=10</a:t>
            </a:r>
            <a:r>
              <a:rPr lang="en-US" altLang="ja-JP" baseline="30000"/>
              <a:t>34</a:t>
            </a:r>
            <a:r>
              <a:rPr lang="en-US" altLang="ja-JP"/>
              <a:t>cm</a:t>
            </a:r>
            <a:r>
              <a:rPr lang="en-US" altLang="ja-JP" baseline="30000">
                <a:latin typeface="Symbol" pitchFamily="18" charset="2"/>
              </a:rPr>
              <a:t>-</a:t>
            </a:r>
            <a:r>
              <a:rPr lang="en-US" altLang="ja-JP" baseline="30000"/>
              <a:t>2</a:t>
            </a:r>
            <a:r>
              <a:rPr lang="en-US" altLang="ja-JP"/>
              <a:t>s</a:t>
            </a:r>
            <a:r>
              <a:rPr lang="en-US" altLang="ja-JP" baseline="30000">
                <a:latin typeface="Symbol" pitchFamily="18" charset="2"/>
              </a:rPr>
              <a:t>-</a:t>
            </a:r>
            <a:r>
              <a:rPr lang="en-US" altLang="ja-JP" baseline="30000"/>
              <a:t>1</a:t>
            </a:r>
            <a:r>
              <a:rPr lang="en-US" altLang="ja-JP"/>
              <a:t>”</a:t>
            </a: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ChangeArrowheads="1"/>
          </p:cNvSpPr>
          <p:nvPr/>
        </p:nvSpPr>
        <p:spPr bwMode="auto">
          <a:xfrm>
            <a:off x="0" y="4286250"/>
            <a:ext cx="9144000" cy="2357438"/>
          </a:xfrm>
          <a:prstGeom prst="rect">
            <a:avLst/>
          </a:prstGeom>
          <a:solidFill>
            <a:srgbClr val="000066"/>
          </a:solidFill>
          <a:ln w="9525">
            <a:solidFill>
              <a:schemeClr val="tx1"/>
            </a:solidFill>
            <a:miter lim="800000"/>
            <a:headEnd/>
            <a:tailEnd/>
          </a:ln>
        </p:spPr>
        <p:txBody>
          <a:bodyPr wrap="none" anchor="ctr"/>
          <a:lstStyle/>
          <a:p>
            <a:pPr algn="ctr"/>
            <a:endParaRPr lang="ja-JP" altLang="ja-JP">
              <a:latin typeface="Tahoma" pitchFamily="34" charset="0"/>
            </a:endParaRPr>
          </a:p>
        </p:txBody>
      </p:sp>
      <p:graphicFrame>
        <p:nvGraphicFramePr>
          <p:cNvPr id="11" name="Group 117"/>
          <p:cNvGraphicFramePr>
            <a:graphicFrameLocks noGrp="1"/>
          </p:cNvGraphicFramePr>
          <p:nvPr/>
        </p:nvGraphicFramePr>
        <p:xfrm>
          <a:off x="857250" y="4500563"/>
          <a:ext cx="7561263" cy="1649413"/>
        </p:xfrm>
        <a:graphic>
          <a:graphicData uri="http://schemas.openxmlformats.org/drawingml/2006/table">
            <a:tbl>
              <a:tblPr/>
              <a:tblGrid>
                <a:gridCol w="963613"/>
                <a:gridCol w="1341437"/>
                <a:gridCol w="1150938"/>
                <a:gridCol w="1223962"/>
                <a:gridCol w="1152525"/>
                <a:gridCol w="863600"/>
                <a:gridCol w="865188"/>
              </a:tblGrid>
              <a:tr h="3968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2800" b="0" i="0" u="none" strike="noStrike" cap="none" normalizeH="0" baseline="0" smtClean="0">
                        <a:ln>
                          <a:noFill/>
                        </a:ln>
                        <a:solidFill>
                          <a:schemeClr val="tx1"/>
                        </a:solidFill>
                        <a:effectLst/>
                        <a:latin typeface="Arial" charset="0"/>
                        <a:ea typeface="ＭＳ Ｐゴシック" pitchFamily="50"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1" i="0" u="none" strike="noStrike" cap="none" normalizeH="0" baseline="0" smtClean="0">
                          <a:ln>
                            <a:noFill/>
                          </a:ln>
                          <a:solidFill>
                            <a:srgbClr val="FFFFFF"/>
                          </a:solidFill>
                          <a:effectLst/>
                          <a:latin typeface="Arial" charset="0"/>
                          <a:ea typeface="ＭＳ Ｐゴシック" pitchFamily="50" charset="-128"/>
                        </a:rPr>
                        <a:t>average brilliance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1" i="0" u="none" strike="noStrike" cap="none" normalizeH="0" baseline="0" smtClean="0">
                          <a:ln>
                            <a:noFill/>
                          </a:ln>
                          <a:solidFill>
                            <a:srgbClr val="FFFFFF"/>
                          </a:solidFill>
                          <a:effectLst/>
                          <a:latin typeface="Arial" charset="0"/>
                          <a:ea typeface="ＭＳ Ｐゴシック" pitchFamily="50" charset="-128"/>
                        </a:rPr>
                        <a:t>peak brilliance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1" i="0" u="none" strike="noStrike" cap="none" normalizeH="0" baseline="0" smtClean="0">
                          <a:ln>
                            <a:noFill/>
                          </a:ln>
                          <a:solidFill>
                            <a:srgbClr val="FFFFFF"/>
                          </a:solidFill>
                          <a:effectLst/>
                          <a:latin typeface="Arial" charset="0"/>
                          <a:ea typeface="ＭＳ Ｐゴシック" pitchFamily="50" charset="-128"/>
                        </a:rPr>
                        <a:t>repetition rate (Hz)</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1" i="0" u="none" strike="noStrike" cap="none" normalizeH="0" baseline="0" smtClean="0">
                          <a:ln>
                            <a:noFill/>
                          </a:ln>
                          <a:solidFill>
                            <a:srgbClr val="FFFFFF"/>
                          </a:solidFill>
                          <a:effectLst/>
                          <a:latin typeface="Arial" charset="0"/>
                          <a:ea typeface="ＭＳ Ｐゴシック" pitchFamily="50" charset="-128"/>
                        </a:rPr>
                        <a:t>coherent fraction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1" i="0" u="none" strike="noStrike" cap="none" normalizeH="0" baseline="0" smtClean="0">
                          <a:ln>
                            <a:noFill/>
                          </a:ln>
                          <a:solidFill>
                            <a:srgbClr val="FFFFFF"/>
                          </a:solidFill>
                          <a:effectLst/>
                          <a:latin typeface="Arial" charset="0"/>
                          <a:ea typeface="ＭＳ Ｐゴシック" pitchFamily="50" charset="-128"/>
                        </a:rPr>
                        <a:t>bunch width (ps)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1" i="0" u="none" strike="noStrike" cap="none" normalizeH="0" baseline="0" smtClean="0">
                          <a:ln>
                            <a:noFill/>
                          </a:ln>
                          <a:solidFill>
                            <a:srgbClr val="FFFFFF"/>
                          </a:solidFill>
                          <a:effectLst/>
                          <a:latin typeface="Arial" charset="0"/>
                          <a:ea typeface="ＭＳ Ｐゴシック" pitchFamily="50" charset="-128"/>
                        </a:rPr>
                        <a:t># of BLs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02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1" i="0" u="none" strike="noStrike" cap="none" normalizeH="0" baseline="0" smtClean="0">
                          <a:ln>
                            <a:noFill/>
                          </a:ln>
                          <a:solidFill>
                            <a:srgbClr val="00FFFF"/>
                          </a:solidFill>
                          <a:effectLst/>
                          <a:latin typeface="Comic Sans MS" pitchFamily="66" charset="0"/>
                          <a:ea typeface="ＭＳ Ｐゴシック" pitchFamily="50" charset="-128"/>
                        </a:rPr>
                        <a:t>ERL</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1" i="0" u="none" strike="noStrike" cap="none" normalizeH="0" baseline="0" smtClean="0">
                          <a:ln>
                            <a:noFill/>
                          </a:ln>
                          <a:solidFill>
                            <a:srgbClr val="00FFFF"/>
                          </a:solidFill>
                          <a:effectLst/>
                          <a:latin typeface="Arial" charset="0"/>
                          <a:ea typeface="ＭＳ Ｐゴシック" pitchFamily="50" charset="-128"/>
                        </a:rPr>
                        <a:t>~10</a:t>
                      </a:r>
                      <a:r>
                        <a:rPr kumimoji="1" lang="en-US" altLang="ja-JP" sz="2000" b="1" i="0" u="none" strike="noStrike" cap="none" normalizeH="0" baseline="30000" smtClean="0">
                          <a:ln>
                            <a:noFill/>
                          </a:ln>
                          <a:solidFill>
                            <a:srgbClr val="00FFFF"/>
                          </a:solidFill>
                          <a:effectLst/>
                          <a:latin typeface="Arial" charset="0"/>
                          <a:ea typeface="ＭＳ Ｐゴシック" pitchFamily="50" charset="-128"/>
                        </a:rPr>
                        <a:t>23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1" i="0" u="none" strike="noStrike" cap="none" normalizeH="0" baseline="0" smtClean="0">
                          <a:ln>
                            <a:noFill/>
                          </a:ln>
                          <a:solidFill>
                            <a:srgbClr val="00FFFF"/>
                          </a:solidFill>
                          <a:effectLst/>
                          <a:latin typeface="Arial" charset="0"/>
                          <a:ea typeface="ＭＳ Ｐゴシック" pitchFamily="50" charset="-128"/>
                        </a:rPr>
                        <a:t>~10</a:t>
                      </a:r>
                      <a:r>
                        <a:rPr kumimoji="1" lang="en-US" altLang="ja-JP" sz="2000" b="1" i="0" u="none" strike="noStrike" cap="none" normalizeH="0" baseline="30000" smtClean="0">
                          <a:ln>
                            <a:noFill/>
                          </a:ln>
                          <a:solidFill>
                            <a:srgbClr val="00FFFF"/>
                          </a:solidFill>
                          <a:effectLst/>
                          <a:latin typeface="Arial" charset="0"/>
                          <a:ea typeface="ＭＳ Ｐゴシック" pitchFamily="50" charset="-128"/>
                        </a:rPr>
                        <a:t>26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1" i="0" u="none" strike="noStrike" cap="none" normalizeH="0" baseline="0" smtClean="0">
                          <a:ln>
                            <a:noFill/>
                          </a:ln>
                          <a:solidFill>
                            <a:srgbClr val="00FFFF"/>
                          </a:solidFill>
                          <a:effectLst/>
                          <a:latin typeface="Arial" charset="0"/>
                          <a:ea typeface="ＭＳ Ｐゴシック" pitchFamily="50" charset="-128"/>
                        </a:rPr>
                        <a:t>1.3G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1" i="0" u="none" strike="noStrike" cap="none" normalizeH="0" baseline="0" smtClean="0">
                          <a:ln>
                            <a:noFill/>
                          </a:ln>
                          <a:solidFill>
                            <a:srgbClr val="00FFFF"/>
                          </a:solidFill>
                          <a:effectLst/>
                          <a:latin typeface="Arial" charset="0"/>
                          <a:ea typeface="ＭＳ Ｐゴシック" pitchFamily="50" charset="-128"/>
                        </a:rPr>
                        <a:t>~20%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1" i="0" u="none" strike="noStrike" cap="none" normalizeH="0" baseline="0" smtClean="0">
                          <a:ln>
                            <a:noFill/>
                          </a:ln>
                          <a:solidFill>
                            <a:srgbClr val="00FFFF"/>
                          </a:solidFill>
                          <a:effectLst/>
                          <a:latin typeface="Arial" charset="0"/>
                          <a:ea typeface="ＭＳ Ｐゴシック" pitchFamily="50" charset="-128"/>
                        </a:rPr>
                        <a:t>0.1~1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1" i="0" u="none" strike="noStrike" cap="none" normalizeH="0" baseline="0" smtClean="0">
                          <a:ln>
                            <a:noFill/>
                          </a:ln>
                          <a:solidFill>
                            <a:srgbClr val="00FFFF"/>
                          </a:solidFill>
                          <a:effectLst/>
                          <a:latin typeface="Arial" charset="0"/>
                          <a:ea typeface="ＭＳ Ｐゴシック" pitchFamily="50" charset="-128"/>
                        </a:rPr>
                        <a:t>~30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44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1" i="0" u="none" strike="noStrike" cap="none" normalizeH="0" baseline="0" smtClean="0">
                          <a:ln>
                            <a:noFill/>
                          </a:ln>
                          <a:solidFill>
                            <a:srgbClr val="FFFF00"/>
                          </a:solidFill>
                          <a:effectLst/>
                          <a:latin typeface="Comic Sans MS" pitchFamily="66" charset="0"/>
                          <a:ea typeface="ＭＳ Ｐゴシック" pitchFamily="50" charset="-128"/>
                        </a:rPr>
                        <a:t>XFEL</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1" i="0" u="none" strike="noStrike" cap="none" normalizeH="0" baseline="0" smtClean="0">
                          <a:ln>
                            <a:noFill/>
                          </a:ln>
                          <a:solidFill>
                            <a:srgbClr val="FFFF00"/>
                          </a:solidFill>
                          <a:effectLst/>
                          <a:latin typeface="Arial" charset="0"/>
                          <a:ea typeface="ＭＳ Ｐゴシック" pitchFamily="50" charset="-128"/>
                        </a:rPr>
                        <a:t>10</a:t>
                      </a:r>
                      <a:r>
                        <a:rPr kumimoji="1" lang="en-US" altLang="ja-JP" sz="2000" b="1" i="0" u="none" strike="noStrike" cap="none" normalizeH="0" baseline="30000" smtClean="0">
                          <a:ln>
                            <a:noFill/>
                          </a:ln>
                          <a:solidFill>
                            <a:srgbClr val="FFFF00"/>
                          </a:solidFill>
                          <a:effectLst/>
                          <a:latin typeface="Arial" charset="0"/>
                          <a:ea typeface="ＭＳ Ｐゴシック" pitchFamily="50" charset="-128"/>
                        </a:rPr>
                        <a:t>22</a:t>
                      </a:r>
                      <a:r>
                        <a:rPr kumimoji="1" lang="en-US" altLang="ja-JP" sz="2000" b="1" i="0" u="none" strike="noStrike" cap="none" normalizeH="0" baseline="0" smtClean="0">
                          <a:ln>
                            <a:noFill/>
                          </a:ln>
                          <a:solidFill>
                            <a:srgbClr val="FFFF00"/>
                          </a:solidFill>
                          <a:effectLst/>
                          <a:latin typeface="Arial" charset="0"/>
                          <a:ea typeface="ＭＳ Ｐゴシック" pitchFamily="50" charset="-128"/>
                        </a:rPr>
                        <a:t>~10</a:t>
                      </a:r>
                      <a:r>
                        <a:rPr kumimoji="1" lang="en-US" altLang="ja-JP" sz="2000" b="1" i="0" u="none" strike="noStrike" cap="none" normalizeH="0" baseline="30000" smtClean="0">
                          <a:ln>
                            <a:noFill/>
                          </a:ln>
                          <a:solidFill>
                            <a:srgbClr val="FFFF00"/>
                          </a:solidFill>
                          <a:effectLst/>
                          <a:latin typeface="Arial" charset="0"/>
                          <a:ea typeface="ＭＳ Ｐゴシック" pitchFamily="50" charset="-128"/>
                        </a:rPr>
                        <a:t>23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1" i="0" u="none" strike="noStrike" cap="none" normalizeH="0" baseline="0" smtClean="0">
                          <a:ln>
                            <a:noFill/>
                          </a:ln>
                          <a:solidFill>
                            <a:srgbClr val="FFFF00"/>
                          </a:solidFill>
                          <a:effectLst/>
                          <a:latin typeface="Arial" charset="0"/>
                          <a:ea typeface="ＭＳ Ｐゴシック" pitchFamily="50" charset="-128"/>
                        </a:rPr>
                        <a:t>~10</a:t>
                      </a:r>
                      <a:r>
                        <a:rPr kumimoji="1" lang="en-US" altLang="ja-JP" sz="2000" b="1" i="0" u="none" strike="noStrike" cap="none" normalizeH="0" baseline="30000" smtClean="0">
                          <a:ln>
                            <a:noFill/>
                          </a:ln>
                          <a:solidFill>
                            <a:srgbClr val="FFFF00"/>
                          </a:solidFill>
                          <a:effectLst/>
                          <a:latin typeface="Arial" charset="0"/>
                          <a:ea typeface="ＭＳ Ｐゴシック" pitchFamily="50" charset="-128"/>
                        </a:rPr>
                        <a:t>33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1" i="0" u="none" strike="noStrike" cap="none" normalizeH="0" baseline="0" smtClean="0">
                          <a:ln>
                            <a:noFill/>
                          </a:ln>
                          <a:solidFill>
                            <a:srgbClr val="FFFF00"/>
                          </a:solidFill>
                          <a:effectLst/>
                          <a:latin typeface="Arial" charset="0"/>
                          <a:ea typeface="ＭＳ Ｐゴシック" pitchFamily="50" charset="-128"/>
                        </a:rPr>
                        <a:t>100~1K</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1" i="0" u="none" strike="noStrike" cap="none" normalizeH="0" baseline="0" smtClean="0">
                          <a:ln>
                            <a:noFill/>
                          </a:ln>
                          <a:solidFill>
                            <a:srgbClr val="FFFF00"/>
                          </a:solidFill>
                          <a:effectLst/>
                          <a:latin typeface="Arial" charset="0"/>
                          <a:ea typeface="ＭＳ Ｐゴシック" pitchFamily="50" charset="-128"/>
                        </a:rPr>
                        <a:t>100%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1" i="0" u="none" strike="noStrike" cap="none" normalizeH="0" baseline="0" smtClean="0">
                          <a:ln>
                            <a:noFill/>
                          </a:ln>
                          <a:solidFill>
                            <a:srgbClr val="FFFF00"/>
                          </a:solidFill>
                          <a:effectLst/>
                          <a:latin typeface="Arial" charset="0"/>
                          <a:ea typeface="ＭＳ Ｐゴシック" pitchFamily="50" charset="-128"/>
                        </a:rPr>
                        <a:t>0.1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1" i="0" u="none" strike="noStrike" cap="none" normalizeH="0" baseline="0" dirty="0" smtClean="0">
                          <a:ln>
                            <a:noFill/>
                          </a:ln>
                          <a:solidFill>
                            <a:srgbClr val="FFFF00"/>
                          </a:solidFill>
                          <a:effectLst/>
                          <a:latin typeface="Arial" charset="0"/>
                          <a:ea typeface="ＭＳ Ｐゴシック" pitchFamily="50" charset="-128"/>
                        </a:rPr>
                        <a:t>~1</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3" name="Text Box 119"/>
          <p:cNvSpPr txBox="1">
            <a:spLocks noChangeArrowheads="1"/>
          </p:cNvSpPr>
          <p:nvPr/>
        </p:nvSpPr>
        <p:spPr bwMode="auto">
          <a:xfrm>
            <a:off x="1649413" y="6146800"/>
            <a:ext cx="4972050" cy="336550"/>
          </a:xfrm>
          <a:prstGeom prst="rect">
            <a:avLst/>
          </a:prstGeom>
          <a:noFill/>
          <a:ln w="9525">
            <a:noFill/>
            <a:miter lim="800000"/>
            <a:headEnd/>
            <a:tailEnd/>
          </a:ln>
        </p:spPr>
        <p:txBody>
          <a:bodyPr wrap="none">
            <a:spAutoFit/>
          </a:bodyPr>
          <a:lstStyle/>
          <a:p>
            <a:r>
              <a:rPr lang="en-US" altLang="ja-JP" sz="1600">
                <a:solidFill>
                  <a:srgbClr val="FFCCFF"/>
                </a:solidFill>
                <a:latin typeface="Calibri" pitchFamily="34" charset="0"/>
              </a:rPr>
              <a:t>(brilliance : photons/mm</a:t>
            </a:r>
            <a:r>
              <a:rPr lang="en-US" altLang="ja-JP" sz="1600" baseline="30000">
                <a:solidFill>
                  <a:srgbClr val="FFCCFF"/>
                </a:solidFill>
                <a:latin typeface="Calibri" pitchFamily="34" charset="0"/>
              </a:rPr>
              <a:t>2</a:t>
            </a:r>
            <a:r>
              <a:rPr lang="en-US" altLang="ja-JP" sz="1600">
                <a:solidFill>
                  <a:srgbClr val="FFCCFF"/>
                </a:solidFill>
                <a:latin typeface="Calibri" pitchFamily="34" charset="0"/>
              </a:rPr>
              <a:t>/mrad</a:t>
            </a:r>
            <a:r>
              <a:rPr lang="en-US" altLang="ja-JP" sz="1600" baseline="30000">
                <a:solidFill>
                  <a:srgbClr val="FFCCFF"/>
                </a:solidFill>
                <a:latin typeface="Calibri" pitchFamily="34" charset="0"/>
              </a:rPr>
              <a:t>2</a:t>
            </a:r>
            <a:r>
              <a:rPr lang="en-US" altLang="ja-JP" sz="1600">
                <a:solidFill>
                  <a:srgbClr val="FFCCFF"/>
                </a:solidFill>
                <a:latin typeface="Calibri" pitchFamily="34" charset="0"/>
              </a:rPr>
              <a:t>/0.1%/s @ 10 keV)</a:t>
            </a:r>
          </a:p>
        </p:txBody>
      </p:sp>
      <p:pic>
        <p:nvPicPr>
          <p:cNvPr id="137253" name="Picture 9" descr="keklogo-a"/>
          <p:cNvPicPr>
            <a:picLocks noChangeAspect="1" noChangeArrowheads="1"/>
          </p:cNvPicPr>
          <p:nvPr/>
        </p:nvPicPr>
        <p:blipFill>
          <a:blip r:embed="rId3"/>
          <a:srcRect/>
          <a:stretch>
            <a:fillRect/>
          </a:stretch>
        </p:blipFill>
        <p:spPr bwMode="auto">
          <a:xfrm>
            <a:off x="0" y="0"/>
            <a:ext cx="1187450" cy="750888"/>
          </a:xfrm>
          <a:prstGeom prst="rect">
            <a:avLst/>
          </a:prstGeom>
          <a:noFill/>
          <a:ln w="9525">
            <a:noFill/>
            <a:miter lim="800000"/>
            <a:headEnd/>
            <a:tailEnd/>
          </a:ln>
        </p:spPr>
      </p:pic>
      <p:grpSp>
        <p:nvGrpSpPr>
          <p:cNvPr id="2" name="グループ化 16"/>
          <p:cNvGrpSpPr>
            <a:grpSpLocks/>
          </p:cNvGrpSpPr>
          <p:nvPr/>
        </p:nvGrpSpPr>
        <p:grpSpPr bwMode="auto">
          <a:xfrm>
            <a:off x="0" y="1785938"/>
            <a:ext cx="4643438" cy="1928812"/>
            <a:chOff x="285750" y="2071688"/>
            <a:chExt cx="5143506" cy="2286006"/>
          </a:xfrm>
        </p:grpSpPr>
        <p:pic>
          <p:nvPicPr>
            <p:cNvPr id="137262" name="図 1" descr="Kawata1.jpg"/>
            <p:cNvPicPr>
              <a:picLocks noChangeAspect="1"/>
            </p:cNvPicPr>
            <p:nvPr/>
          </p:nvPicPr>
          <p:blipFill>
            <a:blip r:embed="rId4">
              <a:lum contrast="20000"/>
            </a:blip>
            <a:srcRect l="20322" t="20631" r="26738" b="31409"/>
            <a:stretch>
              <a:fillRect/>
            </a:stretch>
          </p:blipFill>
          <p:spPr bwMode="auto">
            <a:xfrm>
              <a:off x="285750" y="2071688"/>
              <a:ext cx="5005388" cy="2286000"/>
            </a:xfrm>
            <a:prstGeom prst="rect">
              <a:avLst/>
            </a:prstGeom>
            <a:noFill/>
            <a:ln w="9525">
              <a:noFill/>
              <a:miter lim="800000"/>
              <a:headEnd/>
              <a:tailEnd/>
            </a:ln>
          </p:spPr>
        </p:pic>
        <p:sp>
          <p:nvSpPr>
            <p:cNvPr id="16" name="テキスト ボックス 15"/>
            <p:cNvSpPr txBox="1"/>
            <p:nvPr/>
          </p:nvSpPr>
          <p:spPr>
            <a:xfrm>
              <a:off x="857251" y="2286178"/>
              <a:ext cx="3928407" cy="368771"/>
            </a:xfrm>
            <a:prstGeom prst="rect">
              <a:avLst/>
            </a:prstGeom>
            <a:noFill/>
          </p:spPr>
          <p:txBody>
            <a:bodyPr>
              <a:spAutoFit/>
            </a:bodyPr>
            <a:lstStyle/>
            <a:p>
              <a:pPr algn="ctr" fontAlgn="auto">
                <a:spcBef>
                  <a:spcPts val="0"/>
                </a:spcBef>
                <a:spcAft>
                  <a:spcPts val="0"/>
                </a:spcAft>
                <a:defRPr/>
              </a:pPr>
              <a:r>
                <a:rPr lang="en-US" altLang="ja-JP" b="1" i="1" dirty="0">
                  <a:solidFill>
                    <a:srgbClr val="0000FF"/>
                  </a:solidFill>
                  <a:effectLst>
                    <a:outerShdw blurRad="38100" dist="38100" dir="2700000" algn="tl">
                      <a:srgbClr val="000000">
                        <a:alpha val="43137"/>
                      </a:srgbClr>
                    </a:outerShdw>
                  </a:effectLst>
                  <a:latin typeface="+mn-lt"/>
                  <a:ea typeface="+mn-ea"/>
                </a:rPr>
                <a:t>ERL : Energy Recovery </a:t>
              </a:r>
              <a:r>
                <a:rPr lang="en-US" altLang="ja-JP" b="1" i="1" dirty="0" err="1">
                  <a:solidFill>
                    <a:srgbClr val="0000FF"/>
                  </a:solidFill>
                  <a:effectLst>
                    <a:outerShdw blurRad="38100" dist="38100" dir="2700000" algn="tl">
                      <a:srgbClr val="000000">
                        <a:alpha val="43137"/>
                      </a:srgbClr>
                    </a:outerShdw>
                  </a:effectLst>
                  <a:latin typeface="+mn-lt"/>
                  <a:ea typeface="+mn-ea"/>
                </a:rPr>
                <a:t>Linac</a:t>
              </a:r>
              <a:endParaRPr lang="ja-JP" altLang="en-US" b="1" i="1" dirty="0">
                <a:solidFill>
                  <a:srgbClr val="0000FF"/>
                </a:solidFill>
                <a:effectLst>
                  <a:outerShdw blurRad="38100" dist="38100" dir="2700000" algn="tl">
                    <a:srgbClr val="000000">
                      <a:alpha val="43137"/>
                    </a:srgbClr>
                  </a:outerShdw>
                </a:effectLst>
                <a:latin typeface="+mn-lt"/>
                <a:ea typeface="+mn-ea"/>
              </a:endParaRPr>
            </a:p>
          </p:txBody>
        </p:sp>
        <p:sp>
          <p:nvSpPr>
            <p:cNvPr id="15" name="正方形/長方形 14"/>
            <p:cNvSpPr/>
            <p:nvPr/>
          </p:nvSpPr>
          <p:spPr>
            <a:xfrm>
              <a:off x="4715320" y="4071708"/>
              <a:ext cx="713936" cy="285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grpSp>
      <p:sp>
        <p:nvSpPr>
          <p:cNvPr id="18" name="テキスト ボックス 17"/>
          <p:cNvSpPr txBox="1"/>
          <p:nvPr/>
        </p:nvSpPr>
        <p:spPr>
          <a:xfrm>
            <a:off x="1214414" y="357166"/>
            <a:ext cx="7544309" cy="523220"/>
          </a:xfrm>
          <a:prstGeom prst="rect">
            <a:avLst/>
          </a:prstGeom>
          <a:noFill/>
          <a:effectLst>
            <a:glow rad="228600">
              <a:schemeClr val="accent4">
                <a:satMod val="175000"/>
                <a:alpha val="40000"/>
              </a:schemeClr>
            </a:glow>
          </a:effectLst>
        </p:spPr>
        <p:txBody>
          <a:bodyPr wrap="none">
            <a:spAutoFit/>
          </a:bodyPr>
          <a:lstStyle/>
          <a:p>
            <a:pPr fontAlgn="auto">
              <a:spcBef>
                <a:spcPts val="0"/>
              </a:spcBef>
              <a:spcAft>
                <a:spcPts val="0"/>
              </a:spcAft>
              <a:defRPr/>
            </a:pPr>
            <a:r>
              <a:rPr lang="en-US" altLang="ja-JP" sz="2800" b="1" u="sng" dirty="0">
                <a:solidFill>
                  <a:srgbClr val="6600CC"/>
                </a:solidFill>
                <a:effectLst>
                  <a:outerShdw blurRad="38100" dist="38100" dir="2700000" algn="tl">
                    <a:srgbClr val="000000">
                      <a:alpha val="43137"/>
                    </a:srgbClr>
                  </a:outerShdw>
                </a:effectLst>
                <a:latin typeface="Constantia" pitchFamily="18" charset="0"/>
                <a:ea typeface="+mn-ea"/>
              </a:rPr>
              <a:t>Future Light Source : Energy Recovery </a:t>
            </a:r>
            <a:r>
              <a:rPr lang="en-US" altLang="ja-JP" sz="2800" b="1" u="sng" dirty="0" err="1">
                <a:solidFill>
                  <a:srgbClr val="6600CC"/>
                </a:solidFill>
                <a:effectLst>
                  <a:outerShdw blurRad="38100" dist="38100" dir="2700000" algn="tl">
                    <a:srgbClr val="000000">
                      <a:alpha val="43137"/>
                    </a:srgbClr>
                  </a:outerShdw>
                </a:effectLst>
                <a:latin typeface="Constantia" pitchFamily="18" charset="0"/>
                <a:ea typeface="+mn-ea"/>
              </a:rPr>
              <a:t>Linac</a:t>
            </a:r>
            <a:endParaRPr lang="ja-JP" altLang="en-US" sz="2800" b="1" u="sng" dirty="0">
              <a:solidFill>
                <a:srgbClr val="6600CC"/>
              </a:solidFill>
              <a:effectLst>
                <a:outerShdw blurRad="38100" dist="38100" dir="2700000" algn="tl">
                  <a:srgbClr val="000000">
                    <a:alpha val="43137"/>
                  </a:srgbClr>
                </a:outerShdw>
              </a:effectLst>
              <a:latin typeface="Constantia" pitchFamily="18" charset="0"/>
              <a:ea typeface="+mn-ea"/>
            </a:endParaRPr>
          </a:p>
        </p:txBody>
      </p:sp>
      <p:grpSp>
        <p:nvGrpSpPr>
          <p:cNvPr id="3" name="グループ化 20"/>
          <p:cNvGrpSpPr>
            <a:grpSpLocks/>
          </p:cNvGrpSpPr>
          <p:nvPr/>
        </p:nvGrpSpPr>
        <p:grpSpPr bwMode="auto">
          <a:xfrm>
            <a:off x="4143375" y="1643063"/>
            <a:ext cx="4714875" cy="2133600"/>
            <a:chOff x="4429124" y="1928802"/>
            <a:chExt cx="4714876" cy="2133624"/>
          </a:xfrm>
        </p:grpSpPr>
        <p:pic>
          <p:nvPicPr>
            <p:cNvPr id="137260" name="図 18" descr="CompactERL.jpg"/>
            <p:cNvPicPr>
              <a:picLocks noChangeAspect="1"/>
            </p:cNvPicPr>
            <p:nvPr/>
          </p:nvPicPr>
          <p:blipFill>
            <a:blip r:embed="rId5"/>
            <a:srcRect/>
            <a:stretch>
              <a:fillRect/>
            </a:stretch>
          </p:blipFill>
          <p:spPr bwMode="auto">
            <a:xfrm>
              <a:off x="4500562" y="1994292"/>
              <a:ext cx="4643438" cy="2068134"/>
            </a:xfrm>
            <a:prstGeom prst="rect">
              <a:avLst/>
            </a:prstGeom>
            <a:noFill/>
            <a:ln w="9525">
              <a:noFill/>
              <a:miter lim="800000"/>
              <a:headEnd/>
              <a:tailEnd/>
            </a:ln>
          </p:spPr>
        </p:pic>
        <p:sp>
          <p:nvSpPr>
            <p:cNvPr id="29741" name="Text Box 12"/>
            <p:cNvSpPr txBox="1">
              <a:spLocks noChangeArrowheads="1"/>
            </p:cNvSpPr>
            <p:nvPr/>
          </p:nvSpPr>
          <p:spPr bwMode="auto">
            <a:xfrm>
              <a:off x="4429124" y="1928802"/>
              <a:ext cx="3444876" cy="338141"/>
            </a:xfrm>
            <a:prstGeom prst="rect">
              <a:avLst/>
            </a:prstGeom>
            <a:solidFill>
              <a:schemeClr val="bg1"/>
            </a:solidFill>
            <a:ln w="9525">
              <a:noFill/>
              <a:miter lim="800000"/>
              <a:headEnd/>
              <a:tailEnd/>
            </a:ln>
          </p:spPr>
          <p:txBody>
            <a:bodyPr>
              <a:spAutoFit/>
            </a:bodyPr>
            <a:lstStyle/>
            <a:p>
              <a:pPr algn="ctr" fontAlgn="auto">
                <a:spcBef>
                  <a:spcPts val="0"/>
                </a:spcBef>
                <a:spcAft>
                  <a:spcPts val="0"/>
                </a:spcAft>
                <a:defRPr/>
              </a:pPr>
              <a:r>
                <a:rPr kumimoji="0" lang="en-US" altLang="ja-JP" sz="1600" b="1" dirty="0">
                  <a:solidFill>
                    <a:srgbClr val="FF0000"/>
                  </a:solidFill>
                  <a:effectLst>
                    <a:outerShdw blurRad="38100" dist="38100" dir="2700000" algn="tl">
                      <a:srgbClr val="000000">
                        <a:alpha val="43137"/>
                      </a:srgbClr>
                    </a:outerShdw>
                  </a:effectLst>
                  <a:ea typeface="+mn-ea"/>
                </a:rPr>
                <a:t>Compact ERL: 60 ~ 200 </a:t>
              </a:r>
              <a:r>
                <a:rPr kumimoji="0" lang="en-US" altLang="ja-JP" sz="1600" b="1" dirty="0" err="1">
                  <a:solidFill>
                    <a:srgbClr val="FF0000"/>
                  </a:solidFill>
                  <a:effectLst>
                    <a:outerShdw blurRad="38100" dist="38100" dir="2700000" algn="tl">
                      <a:srgbClr val="000000">
                        <a:alpha val="43137"/>
                      </a:srgbClr>
                    </a:outerShdw>
                  </a:effectLst>
                  <a:ea typeface="+mn-ea"/>
                </a:rPr>
                <a:t>MeV</a:t>
              </a:r>
              <a:endParaRPr kumimoji="0" lang="en-US" altLang="ja-JP" sz="1600" b="1" dirty="0">
                <a:solidFill>
                  <a:srgbClr val="FF0000"/>
                </a:solidFill>
                <a:effectLst>
                  <a:outerShdw blurRad="38100" dist="38100" dir="2700000" algn="tl">
                    <a:srgbClr val="000000">
                      <a:alpha val="43137"/>
                    </a:srgbClr>
                  </a:outerShdw>
                </a:effectLst>
                <a:ea typeface="+mn-ea"/>
              </a:endParaRPr>
            </a:p>
          </p:txBody>
        </p:sp>
      </p:grpSp>
      <p:sp>
        <p:nvSpPr>
          <p:cNvPr id="20" name="Text Box 12"/>
          <p:cNvSpPr txBox="1">
            <a:spLocks noChangeArrowheads="1"/>
          </p:cNvSpPr>
          <p:nvPr/>
        </p:nvSpPr>
        <p:spPr bwMode="auto">
          <a:xfrm>
            <a:off x="285750" y="1357313"/>
            <a:ext cx="3444875" cy="338137"/>
          </a:xfrm>
          <a:prstGeom prst="rect">
            <a:avLst/>
          </a:prstGeom>
          <a:solidFill>
            <a:schemeClr val="bg1"/>
          </a:solidFill>
          <a:ln w="9525">
            <a:noFill/>
            <a:miter lim="800000"/>
            <a:headEnd/>
            <a:tailEnd/>
          </a:ln>
        </p:spPr>
        <p:txBody>
          <a:bodyPr>
            <a:spAutoFit/>
          </a:bodyPr>
          <a:lstStyle/>
          <a:p>
            <a:pPr algn="ctr" fontAlgn="auto">
              <a:spcBef>
                <a:spcPts val="0"/>
              </a:spcBef>
              <a:spcAft>
                <a:spcPts val="0"/>
              </a:spcAft>
              <a:defRPr/>
            </a:pPr>
            <a:r>
              <a:rPr kumimoji="0" lang="en-US" altLang="ja-JP" sz="1600" b="1" dirty="0">
                <a:solidFill>
                  <a:srgbClr val="FF0000"/>
                </a:solidFill>
                <a:effectLst>
                  <a:outerShdw blurRad="38100" dist="38100" dir="2700000" algn="tl">
                    <a:srgbClr val="000000">
                      <a:alpha val="43137"/>
                    </a:srgbClr>
                  </a:outerShdw>
                </a:effectLst>
                <a:ea typeface="+mn-ea"/>
              </a:rPr>
              <a:t>ERL: 5 GeV</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p:cNvSpPr>
            <a:spLocks noChangeArrowheads="1"/>
          </p:cNvSpPr>
          <p:nvPr/>
        </p:nvSpPr>
        <p:spPr bwMode="auto">
          <a:xfrm>
            <a:off x="0" y="785813"/>
            <a:ext cx="9144000" cy="6072187"/>
          </a:xfrm>
          <a:prstGeom prst="rect">
            <a:avLst/>
          </a:prstGeom>
          <a:solidFill>
            <a:srgbClr val="000066"/>
          </a:solidFill>
          <a:ln w="9525">
            <a:solidFill>
              <a:schemeClr val="tx1"/>
            </a:solidFill>
            <a:miter lim="800000"/>
            <a:headEnd/>
            <a:tailEnd/>
          </a:ln>
        </p:spPr>
        <p:txBody>
          <a:bodyPr wrap="none" anchor="ctr"/>
          <a:lstStyle/>
          <a:p>
            <a:pPr algn="ctr"/>
            <a:endParaRPr lang="ja-JP" altLang="ja-JP"/>
          </a:p>
        </p:txBody>
      </p:sp>
      <p:grpSp>
        <p:nvGrpSpPr>
          <p:cNvPr id="2" name="Group 3"/>
          <p:cNvGrpSpPr>
            <a:grpSpLocks/>
          </p:cNvGrpSpPr>
          <p:nvPr/>
        </p:nvGrpSpPr>
        <p:grpSpPr bwMode="auto">
          <a:xfrm>
            <a:off x="0" y="981075"/>
            <a:ext cx="9144000" cy="4543425"/>
            <a:chOff x="0" y="618"/>
            <a:chExt cx="5760" cy="2862"/>
          </a:xfrm>
        </p:grpSpPr>
        <p:pic>
          <p:nvPicPr>
            <p:cNvPr id="140315" name="Picture 4" descr="ATF2layout33"/>
            <p:cNvPicPr>
              <a:picLocks noChangeAspect="1" noChangeArrowheads="1"/>
            </p:cNvPicPr>
            <p:nvPr/>
          </p:nvPicPr>
          <p:blipFill>
            <a:blip r:embed="rId3">
              <a:lum contrast="12000"/>
            </a:blip>
            <a:srcRect/>
            <a:stretch>
              <a:fillRect/>
            </a:stretch>
          </p:blipFill>
          <p:spPr bwMode="auto">
            <a:xfrm>
              <a:off x="0" y="618"/>
              <a:ext cx="5760" cy="2862"/>
            </a:xfrm>
            <a:prstGeom prst="rect">
              <a:avLst/>
            </a:prstGeom>
            <a:noFill/>
            <a:ln w="9525">
              <a:noFill/>
              <a:miter lim="800000"/>
              <a:headEnd/>
              <a:tailEnd/>
            </a:ln>
          </p:spPr>
        </p:pic>
        <p:sp>
          <p:nvSpPr>
            <p:cNvPr id="140316" name="Rectangle 5"/>
            <p:cNvSpPr>
              <a:spLocks noChangeArrowheads="1"/>
            </p:cNvSpPr>
            <p:nvPr/>
          </p:nvSpPr>
          <p:spPr bwMode="auto">
            <a:xfrm>
              <a:off x="2109" y="618"/>
              <a:ext cx="1860" cy="272"/>
            </a:xfrm>
            <a:prstGeom prst="rect">
              <a:avLst/>
            </a:prstGeom>
            <a:solidFill>
              <a:schemeClr val="bg1"/>
            </a:solidFill>
            <a:ln w="9525">
              <a:noFill/>
              <a:miter lim="800000"/>
              <a:headEnd/>
              <a:tailEnd/>
            </a:ln>
          </p:spPr>
          <p:txBody>
            <a:bodyPr wrap="none" anchor="ctr"/>
            <a:lstStyle/>
            <a:p>
              <a:endParaRPr lang="ja-JP" altLang="en-US">
                <a:latin typeface="Calibri" pitchFamily="34" charset="0"/>
              </a:endParaRPr>
            </a:p>
          </p:txBody>
        </p:sp>
      </p:grpSp>
      <p:sp>
        <p:nvSpPr>
          <p:cNvPr id="136211" name="Text Box 19"/>
          <p:cNvSpPr txBox="1">
            <a:spLocks noChangeArrowheads="1"/>
          </p:cNvSpPr>
          <p:nvPr/>
        </p:nvSpPr>
        <p:spPr bwMode="auto">
          <a:xfrm>
            <a:off x="0" y="928688"/>
            <a:ext cx="4140200" cy="581025"/>
          </a:xfrm>
          <a:prstGeom prst="rect">
            <a:avLst/>
          </a:prstGeom>
          <a:solidFill>
            <a:srgbClr val="99FF66">
              <a:alpha val="48000"/>
            </a:srgbClr>
          </a:solidFill>
          <a:ln w="9525">
            <a:noFill/>
            <a:miter lim="800000"/>
            <a:headEnd/>
            <a:tailEnd/>
          </a:ln>
          <a:effectLst/>
        </p:spPr>
        <p:txBody>
          <a:bodyPr>
            <a:spAutoFit/>
          </a:bodyPr>
          <a:lstStyle/>
          <a:p>
            <a:pPr algn="ctr" fontAlgn="auto">
              <a:spcBef>
                <a:spcPts val="0"/>
              </a:spcBef>
              <a:spcAft>
                <a:spcPts val="0"/>
              </a:spcAft>
              <a:defRPr/>
            </a:pPr>
            <a:r>
              <a:rPr lang="en-US" altLang="ja-JP" sz="1600" dirty="0">
                <a:solidFill>
                  <a:srgbClr val="FF0000"/>
                </a:solidFill>
                <a:effectLst>
                  <a:outerShdw blurRad="38100" dist="38100" dir="2700000" algn="tl">
                    <a:srgbClr val="000000"/>
                  </a:outerShdw>
                </a:effectLst>
                <a:latin typeface="Arial" charset="0"/>
                <a:ea typeface="+mn-ea"/>
              </a:rPr>
              <a:t>ATF2: Realization of the </a:t>
            </a:r>
            <a:r>
              <a:rPr lang="en-US" altLang="ja-JP" sz="1600" dirty="0" err="1">
                <a:solidFill>
                  <a:srgbClr val="FF0000"/>
                </a:solidFill>
                <a:effectLst>
                  <a:outerShdw blurRad="38100" dist="38100" dir="2700000" algn="tl">
                    <a:srgbClr val="000000"/>
                  </a:outerShdw>
                </a:effectLst>
                <a:latin typeface="Arial" charset="0"/>
                <a:ea typeface="+mn-ea"/>
              </a:rPr>
              <a:t>nanobeam</a:t>
            </a:r>
            <a:r>
              <a:rPr lang="en-US" altLang="ja-JP" sz="1600" dirty="0">
                <a:solidFill>
                  <a:srgbClr val="FF0000"/>
                </a:solidFill>
                <a:effectLst>
                  <a:outerShdw blurRad="38100" dist="38100" dir="2700000" algn="tl">
                    <a:srgbClr val="000000"/>
                  </a:outerShdw>
                </a:effectLst>
                <a:latin typeface="Arial" charset="0"/>
                <a:ea typeface="+mn-ea"/>
              </a:rPr>
              <a:t> </a:t>
            </a:r>
          </a:p>
          <a:p>
            <a:pPr algn="ctr" fontAlgn="auto">
              <a:spcBef>
                <a:spcPts val="0"/>
              </a:spcBef>
              <a:spcAft>
                <a:spcPts val="0"/>
              </a:spcAft>
              <a:defRPr/>
            </a:pPr>
            <a:r>
              <a:rPr lang="en-US" altLang="ja-JP" sz="1600" dirty="0">
                <a:solidFill>
                  <a:srgbClr val="FF0000"/>
                </a:solidFill>
                <a:effectLst>
                  <a:outerShdw blurRad="38100" dist="38100" dir="2700000" algn="tl">
                    <a:srgbClr val="000000"/>
                  </a:outerShdw>
                </a:effectLst>
                <a:latin typeface="Arial" charset="0"/>
                <a:ea typeface="+mn-ea"/>
              </a:rPr>
              <a:t>(beam commissioning : October 2008)</a:t>
            </a:r>
          </a:p>
        </p:txBody>
      </p:sp>
      <p:sp>
        <p:nvSpPr>
          <p:cNvPr id="136212" name="Text Box 20"/>
          <p:cNvSpPr txBox="1">
            <a:spLocks noChangeArrowheads="1"/>
          </p:cNvSpPr>
          <p:nvPr/>
        </p:nvSpPr>
        <p:spPr bwMode="auto">
          <a:xfrm>
            <a:off x="4500563" y="981075"/>
            <a:ext cx="4643437" cy="581025"/>
          </a:xfrm>
          <a:prstGeom prst="rect">
            <a:avLst/>
          </a:prstGeom>
          <a:solidFill>
            <a:srgbClr val="FFFF66">
              <a:alpha val="46001"/>
            </a:srgbClr>
          </a:solidFill>
          <a:ln w="9525">
            <a:noFill/>
            <a:miter lim="800000"/>
            <a:headEnd/>
            <a:tailEnd/>
          </a:ln>
          <a:effectLst/>
        </p:spPr>
        <p:txBody>
          <a:bodyPr>
            <a:spAutoFit/>
          </a:bodyPr>
          <a:lstStyle/>
          <a:p>
            <a:pPr algn="ctr" fontAlgn="auto">
              <a:spcBef>
                <a:spcPts val="0"/>
              </a:spcBef>
              <a:spcAft>
                <a:spcPts val="0"/>
              </a:spcAft>
              <a:defRPr/>
            </a:pPr>
            <a:r>
              <a:rPr lang="en-US" altLang="ja-JP" sz="1600">
                <a:solidFill>
                  <a:srgbClr val="FF0000"/>
                </a:solidFill>
                <a:effectLst>
                  <a:outerShdw blurRad="38100" dist="38100" dir="2700000" algn="tl">
                    <a:srgbClr val="000000"/>
                  </a:outerShdw>
                </a:effectLst>
                <a:latin typeface="Arial" charset="0"/>
                <a:ea typeface="+mn-ea"/>
              </a:rPr>
              <a:t>Diagnostic line for </a:t>
            </a:r>
          </a:p>
          <a:p>
            <a:pPr algn="ctr" fontAlgn="auto">
              <a:spcBef>
                <a:spcPts val="0"/>
              </a:spcBef>
              <a:spcAft>
                <a:spcPts val="0"/>
              </a:spcAft>
              <a:defRPr/>
            </a:pPr>
            <a:r>
              <a:rPr lang="en-US" altLang="ja-JP" sz="1600">
                <a:solidFill>
                  <a:srgbClr val="FF0000"/>
                </a:solidFill>
                <a:effectLst>
                  <a:outerShdw blurRad="38100" dist="38100" dir="2700000" algn="tl">
                    <a:srgbClr val="000000"/>
                  </a:outerShdw>
                </a:effectLst>
                <a:latin typeface="Arial" charset="0"/>
                <a:ea typeface="+mn-ea"/>
              </a:rPr>
              <a:t>the extracted low emittance beam</a:t>
            </a:r>
          </a:p>
        </p:txBody>
      </p:sp>
      <p:sp>
        <p:nvSpPr>
          <p:cNvPr id="140293" name="Line 21"/>
          <p:cNvSpPr>
            <a:spLocks noChangeShapeType="1"/>
          </p:cNvSpPr>
          <p:nvPr/>
        </p:nvSpPr>
        <p:spPr bwMode="auto">
          <a:xfrm flipH="1" flipV="1">
            <a:off x="1979613" y="1628775"/>
            <a:ext cx="936625" cy="504825"/>
          </a:xfrm>
          <a:prstGeom prst="line">
            <a:avLst/>
          </a:prstGeom>
          <a:noFill/>
          <a:ln w="28575">
            <a:solidFill>
              <a:srgbClr val="0000FF"/>
            </a:solidFill>
            <a:prstDash val="sysDot"/>
            <a:round/>
            <a:headEnd/>
            <a:tailEnd type="stealth" w="lg" len="lg"/>
          </a:ln>
        </p:spPr>
        <p:txBody>
          <a:bodyPr/>
          <a:lstStyle/>
          <a:p>
            <a:endParaRPr lang="en-US"/>
          </a:p>
        </p:txBody>
      </p:sp>
      <p:sp>
        <p:nvSpPr>
          <p:cNvPr id="140294" name="Line 22"/>
          <p:cNvSpPr>
            <a:spLocks noChangeShapeType="1"/>
          </p:cNvSpPr>
          <p:nvPr/>
        </p:nvSpPr>
        <p:spPr bwMode="auto">
          <a:xfrm flipV="1">
            <a:off x="6659563" y="1557338"/>
            <a:ext cx="217487" cy="576262"/>
          </a:xfrm>
          <a:prstGeom prst="line">
            <a:avLst/>
          </a:prstGeom>
          <a:noFill/>
          <a:ln w="28575">
            <a:solidFill>
              <a:srgbClr val="0000FF"/>
            </a:solidFill>
            <a:prstDash val="sysDot"/>
            <a:round/>
            <a:headEnd/>
            <a:tailEnd type="stealth" w="lg" len="lg"/>
          </a:ln>
        </p:spPr>
        <p:txBody>
          <a:bodyPr/>
          <a:lstStyle/>
          <a:p>
            <a:endParaRPr lang="en-US"/>
          </a:p>
        </p:txBody>
      </p:sp>
      <p:sp>
        <p:nvSpPr>
          <p:cNvPr id="25" name="正方形/長方形 24"/>
          <p:cNvSpPr/>
          <p:nvPr/>
        </p:nvSpPr>
        <p:spPr bwMode="auto">
          <a:xfrm>
            <a:off x="1000100" y="0"/>
            <a:ext cx="6929454" cy="523220"/>
          </a:xfrm>
          <a:prstGeom prst="rect">
            <a:avLst/>
          </a:prstGeom>
          <a:noFill/>
          <a:ln>
            <a:noFill/>
          </a:ln>
        </p:spPr>
        <p:style>
          <a:lnRef idx="2">
            <a:schemeClr val="accent3"/>
          </a:lnRef>
          <a:fillRef idx="1">
            <a:schemeClr val="lt1"/>
          </a:fillRef>
          <a:effectRef idx="0">
            <a:schemeClr val="accent3"/>
          </a:effectRef>
          <a:fontRef idx="minor">
            <a:schemeClr val="dk1"/>
          </a:fontRef>
        </p:style>
        <p:txBody>
          <a:bodyPr>
            <a:spAutoFit/>
          </a:bodyPr>
          <a:lstStyle/>
          <a:p>
            <a:pPr algn="ctr" fontAlgn="auto">
              <a:spcBef>
                <a:spcPts val="0"/>
              </a:spcBef>
              <a:spcAft>
                <a:spcPts val="0"/>
              </a:spcAft>
              <a:defRPr/>
            </a:pPr>
            <a:r>
              <a:rPr lang="en-US" altLang="ja-JP" sz="2800" dirty="0">
                <a:ln w="18415" cmpd="sng">
                  <a:solidFill>
                    <a:srgbClr val="FFFFFF"/>
                  </a:solidFill>
                  <a:prstDash val="solid"/>
                </a:ln>
                <a:solidFill>
                  <a:srgbClr val="FFFFFF"/>
                </a:solidFill>
                <a:effectLst>
                  <a:glow rad="139700">
                    <a:schemeClr val="accent4">
                      <a:satMod val="175000"/>
                      <a:alpha val="40000"/>
                    </a:schemeClr>
                  </a:glow>
                  <a:outerShdw blurRad="63500" dir="3600000" algn="tl" rotWithShape="0">
                    <a:srgbClr val="000000">
                      <a:alpha val="70000"/>
                    </a:srgbClr>
                  </a:outerShdw>
                </a:effectLst>
              </a:rPr>
              <a:t>ATF :  Accelerator Test Facility (KEK)</a:t>
            </a:r>
          </a:p>
        </p:txBody>
      </p:sp>
      <p:grpSp>
        <p:nvGrpSpPr>
          <p:cNvPr id="3" name="Group 22"/>
          <p:cNvGrpSpPr>
            <a:grpSpLocks/>
          </p:cNvGrpSpPr>
          <p:nvPr/>
        </p:nvGrpSpPr>
        <p:grpSpPr bwMode="auto">
          <a:xfrm>
            <a:off x="5449888" y="714375"/>
            <a:ext cx="3694112" cy="4868863"/>
            <a:chOff x="4271" y="1207"/>
            <a:chExt cx="2327" cy="3067"/>
          </a:xfrm>
        </p:grpSpPr>
        <p:pic>
          <p:nvPicPr>
            <p:cNvPr id="140313" name="Picture 23" descr="atf01H"/>
            <p:cNvPicPr>
              <a:picLocks noChangeAspect="1" noChangeArrowheads="1"/>
            </p:cNvPicPr>
            <p:nvPr/>
          </p:nvPicPr>
          <p:blipFill>
            <a:blip r:embed="rId4">
              <a:lum contrast="12000"/>
            </a:blip>
            <a:srcRect b="12961"/>
            <a:stretch>
              <a:fillRect/>
            </a:stretch>
          </p:blipFill>
          <p:spPr bwMode="auto">
            <a:xfrm>
              <a:off x="4271" y="1207"/>
              <a:ext cx="2327" cy="3067"/>
            </a:xfrm>
            <a:prstGeom prst="rect">
              <a:avLst/>
            </a:prstGeom>
            <a:noFill/>
            <a:ln w="9525">
              <a:noFill/>
              <a:miter lim="800000"/>
              <a:headEnd/>
              <a:tailEnd/>
            </a:ln>
          </p:spPr>
        </p:pic>
        <p:sp>
          <p:nvSpPr>
            <p:cNvPr id="24" name="Text Box 24"/>
            <p:cNvSpPr txBox="1">
              <a:spLocks noChangeArrowheads="1"/>
            </p:cNvSpPr>
            <p:nvPr/>
          </p:nvSpPr>
          <p:spPr bwMode="auto">
            <a:xfrm>
              <a:off x="4633" y="3747"/>
              <a:ext cx="998" cy="288"/>
            </a:xfrm>
            <a:prstGeom prst="rect">
              <a:avLst/>
            </a:prstGeom>
            <a:noFill/>
            <a:ln w="9525">
              <a:noFill/>
              <a:miter lim="800000"/>
              <a:headEnd/>
              <a:tailEnd/>
            </a:ln>
            <a:effectLst/>
          </p:spPr>
          <p:txBody>
            <a:bodyPr>
              <a:spAutoFit/>
            </a:bodyPr>
            <a:lstStyle/>
            <a:p>
              <a:pPr fontAlgn="auto">
                <a:spcBef>
                  <a:spcPts val="0"/>
                </a:spcBef>
                <a:spcAft>
                  <a:spcPts val="0"/>
                </a:spcAft>
                <a:defRPr/>
              </a:pPr>
              <a:r>
                <a:rPr lang="en-US" altLang="ja-JP" sz="2400" u="sng" dirty="0">
                  <a:solidFill>
                    <a:srgbClr val="FFFF00"/>
                  </a:solidFill>
                  <a:effectLst>
                    <a:outerShdw blurRad="38100" dist="38100" dir="2700000" algn="tl">
                      <a:srgbClr val="C0C0C0"/>
                    </a:outerShdw>
                  </a:effectLst>
                  <a:latin typeface="Arial Unicode MS" pitchFamily="50" charset="-128"/>
                  <a:ea typeface="Arial Unicode MS" pitchFamily="50" charset="-128"/>
                  <a:cs typeface="Arial Unicode MS" pitchFamily="50" charset="-128"/>
                </a:rPr>
                <a:t>ATF DR</a:t>
              </a:r>
            </a:p>
          </p:txBody>
        </p:sp>
      </p:grpSp>
      <p:grpSp>
        <p:nvGrpSpPr>
          <p:cNvPr id="4" name="グループ化 39"/>
          <p:cNvGrpSpPr>
            <a:grpSpLocks/>
          </p:cNvGrpSpPr>
          <p:nvPr/>
        </p:nvGrpSpPr>
        <p:grpSpPr bwMode="auto">
          <a:xfrm>
            <a:off x="0" y="5661025"/>
            <a:ext cx="8993188" cy="1196975"/>
            <a:chOff x="0" y="5661026"/>
            <a:chExt cx="8993188" cy="1196974"/>
          </a:xfrm>
        </p:grpSpPr>
        <p:sp>
          <p:nvSpPr>
            <p:cNvPr id="140304" name="Text Box 5"/>
            <p:cNvSpPr txBox="1">
              <a:spLocks noChangeArrowheads="1"/>
            </p:cNvSpPr>
            <p:nvPr/>
          </p:nvSpPr>
          <p:spPr bwMode="auto">
            <a:xfrm>
              <a:off x="0" y="5665787"/>
              <a:ext cx="5351463" cy="1192213"/>
            </a:xfrm>
            <a:prstGeom prst="rect">
              <a:avLst/>
            </a:prstGeom>
            <a:noFill/>
            <a:ln w="9525">
              <a:noFill/>
              <a:miter lim="800000"/>
              <a:headEnd/>
              <a:tailEnd/>
            </a:ln>
          </p:spPr>
          <p:txBody>
            <a:bodyPr>
              <a:spAutoFit/>
            </a:bodyPr>
            <a:lstStyle/>
            <a:p>
              <a:pPr>
                <a:spcBef>
                  <a:spcPct val="50000"/>
                </a:spcBef>
                <a:buFontTx/>
                <a:buChar char="•"/>
              </a:pPr>
              <a:r>
                <a:rPr lang="en-US" altLang="ja-JP">
                  <a:solidFill>
                    <a:srgbClr val="00FFFF"/>
                  </a:solidFill>
                  <a:latin typeface="Calibri" pitchFamily="34" charset="0"/>
                </a:rPr>
                <a:t> Construction started in 1993</a:t>
              </a:r>
            </a:p>
            <a:p>
              <a:pPr>
                <a:spcBef>
                  <a:spcPct val="50000"/>
                </a:spcBef>
                <a:buFontTx/>
                <a:buChar char="•"/>
              </a:pPr>
              <a:r>
                <a:rPr lang="en-US" altLang="ja-JP">
                  <a:solidFill>
                    <a:srgbClr val="00FFFF"/>
                  </a:solidFill>
                  <a:latin typeface="Calibri" pitchFamily="34" charset="0"/>
                </a:rPr>
                <a:t> Achieved world smallest emitance ~2pm</a:t>
              </a:r>
            </a:p>
            <a:p>
              <a:pPr>
                <a:spcBef>
                  <a:spcPct val="50000"/>
                </a:spcBef>
                <a:buFontTx/>
                <a:buChar char="•"/>
              </a:pPr>
              <a:r>
                <a:rPr lang="en-US" altLang="ja-JP">
                  <a:solidFill>
                    <a:srgbClr val="00FFFF"/>
                  </a:solidFill>
                  <a:latin typeface="Calibri" pitchFamily="34" charset="0"/>
                </a:rPr>
                <a:t> World-wide collaboration going-on</a:t>
              </a:r>
              <a:endParaRPr lang="en-US" altLang="ja-JP">
                <a:solidFill>
                  <a:srgbClr val="FFFF00"/>
                </a:solidFill>
                <a:latin typeface="Calibri" pitchFamily="34" charset="0"/>
              </a:endParaRPr>
            </a:p>
          </p:txBody>
        </p:sp>
        <p:grpSp>
          <p:nvGrpSpPr>
            <p:cNvPr id="5" name="グループ化 30"/>
            <p:cNvGrpSpPr>
              <a:grpSpLocks/>
            </p:cNvGrpSpPr>
            <p:nvPr/>
          </p:nvGrpSpPr>
          <p:grpSpPr bwMode="auto">
            <a:xfrm>
              <a:off x="5651501" y="5661026"/>
              <a:ext cx="3341687" cy="1058862"/>
              <a:chOff x="5651501" y="5661026"/>
              <a:chExt cx="3341687" cy="1058862"/>
            </a:xfrm>
          </p:grpSpPr>
          <p:pic>
            <p:nvPicPr>
              <p:cNvPr id="140306" name="Picture 7" descr="US"/>
              <p:cNvPicPr>
                <a:picLocks noChangeAspect="1" noChangeArrowheads="1"/>
              </p:cNvPicPr>
              <p:nvPr/>
            </p:nvPicPr>
            <p:blipFill>
              <a:blip r:embed="rId5">
                <a:lum contrast="12000"/>
              </a:blip>
              <a:srcRect/>
              <a:stretch>
                <a:fillRect/>
              </a:stretch>
            </p:blipFill>
            <p:spPr bwMode="auto">
              <a:xfrm>
                <a:off x="5651501" y="5661026"/>
                <a:ext cx="749300" cy="501650"/>
              </a:xfrm>
              <a:prstGeom prst="rect">
                <a:avLst/>
              </a:prstGeom>
              <a:noFill/>
              <a:ln w="9525">
                <a:noFill/>
                <a:miter lim="800000"/>
                <a:headEnd/>
                <a:tailEnd/>
              </a:ln>
            </p:spPr>
          </p:pic>
          <p:pic>
            <p:nvPicPr>
              <p:cNvPr id="140307" name="Picture 8" descr="meu"/>
              <p:cNvPicPr>
                <a:picLocks noChangeAspect="1" noChangeArrowheads="1"/>
              </p:cNvPicPr>
              <p:nvPr/>
            </p:nvPicPr>
            <p:blipFill>
              <a:blip r:embed="rId6">
                <a:lum contrast="12000"/>
              </a:blip>
              <a:srcRect/>
              <a:stretch>
                <a:fillRect/>
              </a:stretch>
            </p:blipFill>
            <p:spPr bwMode="auto">
              <a:xfrm>
                <a:off x="6516688" y="5667376"/>
                <a:ext cx="720725" cy="487363"/>
              </a:xfrm>
              <a:prstGeom prst="rect">
                <a:avLst/>
              </a:prstGeom>
              <a:noFill/>
              <a:ln w="9525">
                <a:noFill/>
                <a:miter lim="800000"/>
                <a:headEnd/>
                <a:tailEnd/>
              </a:ln>
            </p:spPr>
          </p:pic>
          <p:pic>
            <p:nvPicPr>
              <p:cNvPr id="140308" name="Picture 9" descr="RU"/>
              <p:cNvPicPr>
                <a:picLocks noChangeAspect="1" noChangeArrowheads="1"/>
              </p:cNvPicPr>
              <p:nvPr/>
            </p:nvPicPr>
            <p:blipFill>
              <a:blip r:embed="rId7">
                <a:lum contrast="12000"/>
              </a:blip>
              <a:srcRect/>
              <a:stretch>
                <a:fillRect/>
              </a:stretch>
            </p:blipFill>
            <p:spPr bwMode="auto">
              <a:xfrm>
                <a:off x="5651501" y="6237288"/>
                <a:ext cx="720725" cy="482600"/>
              </a:xfrm>
              <a:prstGeom prst="rect">
                <a:avLst/>
              </a:prstGeom>
              <a:noFill/>
              <a:ln w="9525">
                <a:noFill/>
                <a:miter lim="800000"/>
                <a:headEnd/>
                <a:tailEnd/>
              </a:ln>
            </p:spPr>
          </p:pic>
          <p:pic>
            <p:nvPicPr>
              <p:cNvPr id="140309" name="Picture 10" descr="CN"/>
              <p:cNvPicPr>
                <a:picLocks noChangeAspect="1" noChangeArrowheads="1"/>
              </p:cNvPicPr>
              <p:nvPr/>
            </p:nvPicPr>
            <p:blipFill>
              <a:blip r:embed="rId8">
                <a:lum contrast="12000"/>
              </a:blip>
              <a:srcRect/>
              <a:stretch>
                <a:fillRect/>
              </a:stretch>
            </p:blipFill>
            <p:spPr bwMode="auto">
              <a:xfrm>
                <a:off x="6516688" y="6237288"/>
                <a:ext cx="720725" cy="482600"/>
              </a:xfrm>
              <a:prstGeom prst="rect">
                <a:avLst/>
              </a:prstGeom>
              <a:noFill/>
              <a:ln w="9525">
                <a:noFill/>
                <a:miter lim="800000"/>
                <a:headEnd/>
                <a:tailEnd/>
              </a:ln>
            </p:spPr>
          </p:pic>
          <p:pic>
            <p:nvPicPr>
              <p:cNvPr id="140310" name="Picture 11" descr="KR"/>
              <p:cNvPicPr>
                <a:picLocks noChangeAspect="1" noChangeArrowheads="1"/>
              </p:cNvPicPr>
              <p:nvPr/>
            </p:nvPicPr>
            <p:blipFill>
              <a:blip r:embed="rId9">
                <a:lum contrast="12000"/>
              </a:blip>
              <a:srcRect/>
              <a:stretch>
                <a:fillRect/>
              </a:stretch>
            </p:blipFill>
            <p:spPr bwMode="auto">
              <a:xfrm>
                <a:off x="7380288" y="6237288"/>
                <a:ext cx="720725" cy="482600"/>
              </a:xfrm>
              <a:prstGeom prst="rect">
                <a:avLst/>
              </a:prstGeom>
              <a:noFill/>
              <a:ln w="9525">
                <a:noFill/>
                <a:miter lim="800000"/>
                <a:headEnd/>
                <a:tailEnd/>
              </a:ln>
            </p:spPr>
          </p:pic>
          <p:pic>
            <p:nvPicPr>
              <p:cNvPr id="140311" name="Picture 12" descr="IN"/>
              <p:cNvPicPr>
                <a:picLocks noChangeAspect="1" noChangeArrowheads="1"/>
              </p:cNvPicPr>
              <p:nvPr/>
            </p:nvPicPr>
            <p:blipFill>
              <a:blip r:embed="rId10"/>
              <a:srcRect/>
              <a:stretch>
                <a:fillRect/>
              </a:stretch>
            </p:blipFill>
            <p:spPr bwMode="auto">
              <a:xfrm>
                <a:off x="7380288" y="5661026"/>
                <a:ext cx="720725" cy="482600"/>
              </a:xfrm>
              <a:prstGeom prst="rect">
                <a:avLst/>
              </a:prstGeom>
              <a:noFill/>
              <a:ln w="9525">
                <a:noFill/>
                <a:miter lim="800000"/>
                <a:headEnd/>
                <a:tailEnd/>
              </a:ln>
            </p:spPr>
          </p:pic>
          <p:pic>
            <p:nvPicPr>
              <p:cNvPr id="140312" name="Picture 13" descr="JP"/>
              <p:cNvPicPr>
                <a:picLocks noChangeAspect="1" noChangeArrowheads="1"/>
              </p:cNvPicPr>
              <p:nvPr/>
            </p:nvPicPr>
            <p:blipFill>
              <a:blip r:embed="rId11"/>
              <a:srcRect/>
              <a:stretch>
                <a:fillRect/>
              </a:stretch>
            </p:blipFill>
            <p:spPr bwMode="auto">
              <a:xfrm>
                <a:off x="8243888" y="5949951"/>
                <a:ext cx="749300" cy="501650"/>
              </a:xfrm>
              <a:prstGeom prst="rect">
                <a:avLst/>
              </a:prstGeom>
              <a:noFill/>
              <a:ln w="9525">
                <a:noFill/>
                <a:miter lim="800000"/>
                <a:headEnd/>
                <a:tailEnd/>
              </a:ln>
            </p:spPr>
          </p:pic>
        </p:grpSp>
      </p:grpSp>
      <p:pic>
        <p:nvPicPr>
          <p:cNvPr id="16406" name="Picture 6" descr="20080110Di-0169"/>
          <p:cNvPicPr>
            <a:picLocks noChangeAspect="1" noChangeArrowheads="1"/>
          </p:cNvPicPr>
          <p:nvPr/>
        </p:nvPicPr>
        <p:blipFill>
          <a:blip r:embed="rId12"/>
          <a:srcRect/>
          <a:stretch>
            <a:fillRect/>
          </a:stretch>
        </p:blipFill>
        <p:spPr bwMode="auto">
          <a:xfrm>
            <a:off x="3286125" y="1214438"/>
            <a:ext cx="1601788" cy="2401887"/>
          </a:xfrm>
          <a:prstGeom prst="rect">
            <a:avLst/>
          </a:prstGeom>
          <a:noFill/>
          <a:ln w="9525">
            <a:noFill/>
            <a:miter lim="800000"/>
            <a:headEnd/>
            <a:tailEnd/>
          </a:ln>
        </p:spPr>
      </p:pic>
      <p:grpSp>
        <p:nvGrpSpPr>
          <p:cNvPr id="6" name="Group 31"/>
          <p:cNvGrpSpPr>
            <a:grpSpLocks/>
          </p:cNvGrpSpPr>
          <p:nvPr/>
        </p:nvGrpSpPr>
        <p:grpSpPr bwMode="auto">
          <a:xfrm>
            <a:off x="0" y="3429000"/>
            <a:ext cx="3313113" cy="2189163"/>
            <a:chOff x="567" y="2840"/>
            <a:chExt cx="2087" cy="1379"/>
          </a:xfrm>
        </p:grpSpPr>
        <p:pic>
          <p:nvPicPr>
            <p:cNvPr id="140302" name="Picture 27" descr="atf03H"/>
            <p:cNvPicPr>
              <a:picLocks noChangeAspect="1" noChangeArrowheads="1"/>
            </p:cNvPicPr>
            <p:nvPr/>
          </p:nvPicPr>
          <p:blipFill>
            <a:blip r:embed="rId13">
              <a:lum contrast="12000"/>
            </a:blip>
            <a:srcRect/>
            <a:stretch>
              <a:fillRect/>
            </a:stretch>
          </p:blipFill>
          <p:spPr bwMode="auto">
            <a:xfrm>
              <a:off x="567" y="2840"/>
              <a:ext cx="2087" cy="1379"/>
            </a:xfrm>
            <a:prstGeom prst="rect">
              <a:avLst/>
            </a:prstGeom>
            <a:noFill/>
            <a:ln w="9525">
              <a:noFill/>
              <a:miter lim="800000"/>
              <a:headEnd/>
              <a:tailEnd/>
            </a:ln>
          </p:spPr>
        </p:pic>
        <p:sp>
          <p:nvSpPr>
            <p:cNvPr id="28" name="Text Box 29"/>
            <p:cNvSpPr txBox="1">
              <a:spLocks noChangeArrowheads="1"/>
            </p:cNvSpPr>
            <p:nvPr/>
          </p:nvSpPr>
          <p:spPr bwMode="auto">
            <a:xfrm>
              <a:off x="657" y="3884"/>
              <a:ext cx="1215" cy="288"/>
            </a:xfrm>
            <a:prstGeom prst="rect">
              <a:avLst/>
            </a:prstGeom>
            <a:noFill/>
            <a:ln w="9525">
              <a:noFill/>
              <a:miter lim="800000"/>
              <a:headEnd/>
              <a:tailEnd/>
            </a:ln>
            <a:effectLst/>
          </p:spPr>
          <p:txBody>
            <a:bodyPr>
              <a:spAutoFit/>
            </a:bodyPr>
            <a:lstStyle/>
            <a:p>
              <a:pPr fontAlgn="auto">
                <a:spcBef>
                  <a:spcPts val="0"/>
                </a:spcBef>
                <a:spcAft>
                  <a:spcPts val="0"/>
                </a:spcAft>
                <a:defRPr/>
              </a:pPr>
              <a:r>
                <a:rPr lang="en-US" altLang="ja-JP" sz="2400" u="sng" dirty="0">
                  <a:solidFill>
                    <a:srgbClr val="FFFF00"/>
                  </a:solidFill>
                  <a:effectLst>
                    <a:outerShdw blurRad="38100" dist="38100" dir="2700000" algn="tl">
                      <a:srgbClr val="C0C0C0"/>
                    </a:outerShdw>
                  </a:effectLst>
                  <a:latin typeface="Arial Unicode MS" pitchFamily="50" charset="-128"/>
                  <a:ea typeface="Arial Unicode MS" pitchFamily="50" charset="-128"/>
                  <a:cs typeface="Arial Unicode MS" pitchFamily="50" charset="-128"/>
                </a:rPr>
                <a:t>ATF </a:t>
              </a:r>
              <a:r>
                <a:rPr lang="en-US" altLang="ja-JP" sz="2400" u="sng" dirty="0" err="1">
                  <a:solidFill>
                    <a:srgbClr val="FFFF00"/>
                  </a:solidFill>
                  <a:effectLst>
                    <a:outerShdw blurRad="38100" dist="38100" dir="2700000" algn="tl">
                      <a:srgbClr val="C0C0C0"/>
                    </a:outerShdw>
                  </a:effectLst>
                  <a:latin typeface="Arial Unicode MS" pitchFamily="50" charset="-128"/>
                  <a:ea typeface="Arial Unicode MS" pitchFamily="50" charset="-128"/>
                  <a:cs typeface="Arial Unicode MS" pitchFamily="50" charset="-128"/>
                </a:rPr>
                <a:t>Linac</a:t>
              </a:r>
              <a:endParaRPr lang="en-US" altLang="ja-JP" sz="2400" u="sng" dirty="0">
                <a:solidFill>
                  <a:srgbClr val="FFFF00"/>
                </a:solidFill>
                <a:effectLst>
                  <a:outerShdw blurRad="38100" dist="38100" dir="2700000" algn="tl">
                    <a:srgbClr val="C0C0C0"/>
                  </a:outerShdw>
                </a:effectLst>
                <a:latin typeface="Arial Unicode MS" pitchFamily="50" charset="-128"/>
                <a:ea typeface="Arial Unicode MS" pitchFamily="50" charset="-128"/>
                <a:cs typeface="Arial Unicode MS" pitchFamily="50" charset="-128"/>
              </a:endParaRPr>
            </a:p>
          </p:txBody>
        </p:sp>
      </p:grpSp>
      <p:pic>
        <p:nvPicPr>
          <p:cNvPr id="37" name="図 36" descr="ATF2New.jpg"/>
          <p:cNvPicPr>
            <a:picLocks noChangeAspect="1"/>
          </p:cNvPicPr>
          <p:nvPr/>
        </p:nvPicPr>
        <p:blipFill>
          <a:blip r:embed="rId14"/>
          <a:srcRect l="16275" t="10936" b="1575"/>
          <a:stretch>
            <a:fillRect/>
          </a:stretch>
        </p:blipFill>
        <p:spPr bwMode="auto">
          <a:xfrm>
            <a:off x="428625" y="1500188"/>
            <a:ext cx="2857500" cy="1857375"/>
          </a:xfrm>
          <a:prstGeom prst="rect">
            <a:avLst/>
          </a:prstGeom>
          <a:noFill/>
          <a:ln w="9525">
            <a:noFill/>
            <a:miter lim="800000"/>
            <a:headEnd/>
            <a:tailEnd/>
          </a:ln>
        </p:spPr>
      </p:pic>
      <p:pic>
        <p:nvPicPr>
          <p:cNvPr id="140301" name="Picture 9" descr="keklogo-a"/>
          <p:cNvPicPr>
            <a:picLocks noChangeAspect="1" noChangeArrowheads="1"/>
          </p:cNvPicPr>
          <p:nvPr/>
        </p:nvPicPr>
        <p:blipFill>
          <a:blip r:embed="rId15"/>
          <a:srcRect/>
          <a:stretch>
            <a:fillRect/>
          </a:stretch>
        </p:blipFill>
        <p:spPr bwMode="auto">
          <a:xfrm>
            <a:off x="0" y="0"/>
            <a:ext cx="1187450" cy="7508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dissolve">
                                      <p:cBhvr>
                                        <p:cTn id="15" dur="500"/>
                                        <p:tgtEl>
                                          <p:spTgt spid="37"/>
                                        </p:tgtEl>
                                      </p:cBhvr>
                                    </p:animEffect>
                                  </p:childTnLst>
                                </p:cTn>
                              </p:par>
                              <p:par>
                                <p:cTn id="16" presetID="9" presetClass="entr" presetSubtype="0" fill="hold" nodeType="withEffect">
                                  <p:stCondLst>
                                    <p:cond delay="0"/>
                                  </p:stCondLst>
                                  <p:childTnLst>
                                    <p:set>
                                      <p:cBhvr>
                                        <p:cTn id="17" dur="1" fill="hold">
                                          <p:stCondLst>
                                            <p:cond delay="0"/>
                                          </p:stCondLst>
                                        </p:cTn>
                                        <p:tgtEl>
                                          <p:spTgt spid="16406"/>
                                        </p:tgtEl>
                                        <p:attrNameLst>
                                          <p:attrName>style.visibility</p:attrName>
                                        </p:attrNameLst>
                                      </p:cBhvr>
                                      <p:to>
                                        <p:strVal val="visible"/>
                                      </p:to>
                                    </p:set>
                                    <p:animEffect transition="in" filter="dissolve">
                                      <p:cBhvr>
                                        <p:cTn id="18" dur="500"/>
                                        <p:tgtEl>
                                          <p:spTgt spid="164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7" descr="STF_cryomodule01"/>
          <p:cNvPicPr>
            <a:picLocks noChangeAspect="1" noChangeArrowheads="1"/>
          </p:cNvPicPr>
          <p:nvPr/>
        </p:nvPicPr>
        <p:blipFill>
          <a:blip r:embed="rId3"/>
          <a:srcRect b="8142"/>
          <a:stretch>
            <a:fillRect/>
          </a:stretch>
        </p:blipFill>
        <p:spPr bwMode="auto">
          <a:xfrm>
            <a:off x="142875" y="4286250"/>
            <a:ext cx="3505200" cy="2417763"/>
          </a:xfrm>
          <a:prstGeom prst="rect">
            <a:avLst/>
          </a:prstGeom>
          <a:noFill/>
          <a:ln w="9525">
            <a:noFill/>
            <a:miter lim="800000"/>
            <a:headEnd/>
            <a:tailEnd/>
          </a:ln>
        </p:spPr>
      </p:pic>
      <p:pic>
        <p:nvPicPr>
          <p:cNvPr id="142338" name="Picture 4" descr="20071220Di-0312"/>
          <p:cNvPicPr>
            <a:picLocks noChangeAspect="1" noChangeArrowheads="1"/>
          </p:cNvPicPr>
          <p:nvPr/>
        </p:nvPicPr>
        <p:blipFill>
          <a:blip r:embed="rId4"/>
          <a:srcRect/>
          <a:stretch>
            <a:fillRect/>
          </a:stretch>
        </p:blipFill>
        <p:spPr bwMode="auto">
          <a:xfrm>
            <a:off x="6786563" y="3500438"/>
            <a:ext cx="2133600" cy="3200400"/>
          </a:xfrm>
          <a:prstGeom prst="rect">
            <a:avLst/>
          </a:prstGeom>
          <a:noFill/>
          <a:ln w="9525">
            <a:noFill/>
            <a:miter lim="800000"/>
            <a:headEnd/>
            <a:tailEnd/>
          </a:ln>
        </p:spPr>
      </p:pic>
      <p:pic>
        <p:nvPicPr>
          <p:cNvPr id="142339" name="Picture 11" descr="20080125Di-0046"/>
          <p:cNvPicPr>
            <a:picLocks noChangeAspect="1" noChangeArrowheads="1"/>
          </p:cNvPicPr>
          <p:nvPr/>
        </p:nvPicPr>
        <p:blipFill>
          <a:blip r:embed="rId5"/>
          <a:srcRect/>
          <a:stretch>
            <a:fillRect/>
          </a:stretch>
        </p:blipFill>
        <p:spPr bwMode="auto">
          <a:xfrm>
            <a:off x="6715125" y="285750"/>
            <a:ext cx="2235200" cy="3067050"/>
          </a:xfrm>
          <a:prstGeom prst="rect">
            <a:avLst/>
          </a:prstGeom>
          <a:noFill/>
          <a:ln w="9525">
            <a:noFill/>
            <a:miter lim="800000"/>
            <a:headEnd/>
            <a:tailEnd/>
          </a:ln>
        </p:spPr>
      </p:pic>
      <p:pic>
        <p:nvPicPr>
          <p:cNvPr id="142340" name="Picture 9" descr="20071011DiM-0014"/>
          <p:cNvPicPr>
            <a:picLocks noChangeAspect="1" noChangeArrowheads="1"/>
          </p:cNvPicPr>
          <p:nvPr/>
        </p:nvPicPr>
        <p:blipFill>
          <a:blip r:embed="rId6"/>
          <a:srcRect/>
          <a:stretch>
            <a:fillRect/>
          </a:stretch>
        </p:blipFill>
        <p:spPr bwMode="auto">
          <a:xfrm>
            <a:off x="3929063" y="3286125"/>
            <a:ext cx="2641600" cy="3462338"/>
          </a:xfrm>
          <a:prstGeom prst="rect">
            <a:avLst/>
          </a:prstGeom>
          <a:noFill/>
          <a:ln w="9525">
            <a:noFill/>
            <a:miter lim="800000"/>
            <a:headEnd/>
            <a:tailEnd/>
          </a:ln>
        </p:spPr>
      </p:pic>
      <p:pic>
        <p:nvPicPr>
          <p:cNvPr id="142341" name="図 74" descr="ICHIRO_Cavity1H.jpg"/>
          <p:cNvPicPr>
            <a:picLocks noChangeAspect="1"/>
          </p:cNvPicPr>
          <p:nvPr/>
        </p:nvPicPr>
        <p:blipFill>
          <a:blip r:embed="rId7"/>
          <a:srcRect/>
          <a:stretch>
            <a:fillRect/>
          </a:stretch>
        </p:blipFill>
        <p:spPr bwMode="auto">
          <a:xfrm>
            <a:off x="4000500" y="1214438"/>
            <a:ext cx="2613025" cy="1714500"/>
          </a:xfrm>
          <a:prstGeom prst="rect">
            <a:avLst/>
          </a:prstGeom>
          <a:noFill/>
          <a:ln w="9525">
            <a:noFill/>
            <a:miter lim="800000"/>
            <a:headEnd/>
            <a:tailEnd/>
          </a:ln>
        </p:spPr>
      </p:pic>
      <p:pic>
        <p:nvPicPr>
          <p:cNvPr id="142342" name="図 10" descr="KE0065M.jpg"/>
          <p:cNvPicPr>
            <a:picLocks noChangeAspect="1"/>
          </p:cNvPicPr>
          <p:nvPr/>
        </p:nvPicPr>
        <p:blipFill>
          <a:blip r:embed="rId8"/>
          <a:srcRect b="6999"/>
          <a:stretch>
            <a:fillRect/>
          </a:stretch>
        </p:blipFill>
        <p:spPr bwMode="auto">
          <a:xfrm>
            <a:off x="0" y="714375"/>
            <a:ext cx="3684588" cy="1714500"/>
          </a:xfrm>
          <a:prstGeom prst="rect">
            <a:avLst/>
          </a:prstGeom>
          <a:noFill/>
          <a:ln w="9525">
            <a:noFill/>
            <a:miter lim="800000"/>
            <a:headEnd/>
            <a:tailEnd/>
          </a:ln>
        </p:spPr>
      </p:pic>
      <p:sp>
        <p:nvSpPr>
          <p:cNvPr id="12" name="正方形/長方形 11"/>
          <p:cNvSpPr/>
          <p:nvPr/>
        </p:nvSpPr>
        <p:spPr bwMode="auto">
          <a:xfrm>
            <a:off x="571472" y="0"/>
            <a:ext cx="6357982" cy="954107"/>
          </a:xfrm>
          <a:prstGeom prst="rect">
            <a:avLst/>
          </a:prstGeom>
          <a:noFill/>
          <a:ln>
            <a:noFill/>
          </a:ln>
        </p:spPr>
        <p:style>
          <a:lnRef idx="2">
            <a:schemeClr val="accent3"/>
          </a:lnRef>
          <a:fillRef idx="1">
            <a:schemeClr val="lt1"/>
          </a:fillRef>
          <a:effectRef idx="0">
            <a:schemeClr val="accent3"/>
          </a:effectRef>
          <a:fontRef idx="minor">
            <a:schemeClr val="dk1"/>
          </a:fontRef>
        </p:style>
        <p:txBody>
          <a:bodyPr>
            <a:spAutoFit/>
          </a:bodyPr>
          <a:lstStyle/>
          <a:p>
            <a:pPr algn="ctr" fontAlgn="auto">
              <a:spcBef>
                <a:spcPts val="0"/>
              </a:spcBef>
              <a:spcAft>
                <a:spcPts val="0"/>
              </a:spcAft>
              <a:defRPr/>
            </a:pPr>
            <a:r>
              <a:rPr lang="en-US" altLang="ja-JP" sz="2800" dirty="0">
                <a:ln w="18415" cmpd="sng">
                  <a:solidFill>
                    <a:srgbClr val="FFFFFF"/>
                  </a:solidFill>
                  <a:prstDash val="solid"/>
                </a:ln>
                <a:solidFill>
                  <a:srgbClr val="FFFFFF"/>
                </a:solidFill>
                <a:effectLst>
                  <a:glow rad="139700">
                    <a:schemeClr val="accent4">
                      <a:satMod val="175000"/>
                      <a:alpha val="40000"/>
                    </a:schemeClr>
                  </a:glow>
                  <a:outerShdw blurRad="63500" dir="3600000" algn="tl" rotWithShape="0">
                    <a:srgbClr val="000000">
                      <a:alpha val="70000"/>
                    </a:srgbClr>
                  </a:outerShdw>
                </a:effectLst>
              </a:rPr>
              <a:t>Superconducting  Accelerator</a:t>
            </a:r>
          </a:p>
          <a:p>
            <a:pPr algn="ctr" fontAlgn="auto">
              <a:spcBef>
                <a:spcPts val="0"/>
              </a:spcBef>
              <a:spcAft>
                <a:spcPts val="0"/>
              </a:spcAft>
              <a:defRPr/>
            </a:pPr>
            <a:r>
              <a:rPr lang="en-US" altLang="ja-JP" sz="2800" dirty="0">
                <a:ln w="18415" cmpd="sng">
                  <a:solidFill>
                    <a:srgbClr val="FFFFFF"/>
                  </a:solidFill>
                  <a:prstDash val="solid"/>
                </a:ln>
                <a:solidFill>
                  <a:srgbClr val="FFFFFF"/>
                </a:solidFill>
                <a:effectLst>
                  <a:glow rad="139700">
                    <a:schemeClr val="accent4">
                      <a:satMod val="175000"/>
                      <a:alpha val="40000"/>
                    </a:schemeClr>
                  </a:glow>
                  <a:outerShdw blurRad="63500" dir="3600000" algn="tl" rotWithShape="0">
                    <a:srgbClr val="000000">
                      <a:alpha val="70000"/>
                    </a:srgbClr>
                  </a:outerShdw>
                </a:effectLst>
              </a:rPr>
              <a:t>Test Facility (KEK)</a:t>
            </a:r>
          </a:p>
        </p:txBody>
      </p:sp>
      <p:pic>
        <p:nvPicPr>
          <p:cNvPr id="142344" name="図 9" descr="STFS1.jpg"/>
          <p:cNvPicPr>
            <a:picLocks noChangeAspect="1"/>
          </p:cNvPicPr>
          <p:nvPr/>
        </p:nvPicPr>
        <p:blipFill>
          <a:blip r:embed="rId9"/>
          <a:srcRect/>
          <a:stretch>
            <a:fillRect/>
          </a:stretch>
        </p:blipFill>
        <p:spPr bwMode="auto">
          <a:xfrm>
            <a:off x="142875" y="2428875"/>
            <a:ext cx="3500438" cy="1857375"/>
          </a:xfrm>
          <a:prstGeom prst="rect">
            <a:avLst/>
          </a:prstGeom>
          <a:noFill/>
          <a:ln w="9525">
            <a:noFill/>
            <a:miter lim="800000"/>
            <a:headEnd/>
            <a:tailEnd/>
          </a:ln>
        </p:spPr>
      </p:pic>
      <p:pic>
        <p:nvPicPr>
          <p:cNvPr id="142345" name="Picture 9" descr="keklogo-a"/>
          <p:cNvPicPr>
            <a:picLocks noChangeAspect="1" noChangeArrowheads="1"/>
          </p:cNvPicPr>
          <p:nvPr/>
        </p:nvPicPr>
        <p:blipFill>
          <a:blip r:embed="rId10"/>
          <a:srcRect/>
          <a:stretch>
            <a:fillRect/>
          </a:stretch>
        </p:blipFill>
        <p:spPr bwMode="auto">
          <a:xfrm>
            <a:off x="0" y="0"/>
            <a:ext cx="1187450" cy="7508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5" name="Oval 31"/>
          <p:cNvSpPr>
            <a:spLocks noChangeArrowheads="1"/>
          </p:cNvSpPr>
          <p:nvPr/>
        </p:nvSpPr>
        <p:spPr bwMode="auto">
          <a:xfrm>
            <a:off x="7307263" y="6092825"/>
            <a:ext cx="1511300" cy="431800"/>
          </a:xfrm>
          <a:prstGeom prst="ellipse">
            <a:avLst/>
          </a:prstGeom>
          <a:solidFill>
            <a:schemeClr val="hlink"/>
          </a:solidFill>
          <a:ln w="9525">
            <a:noFill/>
            <a:round/>
            <a:headEnd/>
            <a:tailEnd/>
          </a:ln>
          <a:effectLst/>
        </p:spPr>
        <p:txBody>
          <a:bodyPr wrap="none" anchor="ctr"/>
          <a:lstStyle/>
          <a:p>
            <a:endParaRPr lang="en-US"/>
          </a:p>
        </p:txBody>
      </p:sp>
      <p:graphicFrame>
        <p:nvGraphicFramePr>
          <p:cNvPr id="6189" name="Object 45"/>
          <p:cNvGraphicFramePr>
            <a:graphicFrameLocks noChangeAspect="1"/>
          </p:cNvGraphicFramePr>
          <p:nvPr>
            <p:ph sz="half" idx="1"/>
          </p:nvPr>
        </p:nvGraphicFramePr>
        <p:xfrm>
          <a:off x="2628900" y="4876800"/>
          <a:ext cx="1619250" cy="696912"/>
        </p:xfrm>
        <a:graphic>
          <a:graphicData uri="http://schemas.openxmlformats.org/presentationml/2006/ole">
            <p:oleObj spid="_x0000_s985094" name="Artwork" r:id="rId3" imgW="1620000" imgH="697282" progId="">
              <p:embed/>
            </p:oleObj>
          </a:graphicData>
        </a:graphic>
      </p:graphicFrame>
      <p:graphicFrame>
        <p:nvGraphicFramePr>
          <p:cNvPr id="6185" name="Object 41"/>
          <p:cNvGraphicFramePr>
            <a:graphicFrameLocks noChangeAspect="1"/>
          </p:cNvGraphicFramePr>
          <p:nvPr>
            <p:ph sz="quarter" idx="2"/>
          </p:nvPr>
        </p:nvGraphicFramePr>
        <p:xfrm>
          <a:off x="971550" y="1125538"/>
          <a:ext cx="7056438" cy="2540000"/>
        </p:xfrm>
        <a:graphic>
          <a:graphicData uri="http://schemas.openxmlformats.org/presentationml/2006/ole">
            <p:oleObj spid="_x0000_s985090" name="Artwork" r:id="rId4" imgW="9033750" imgH="3251250" progId="">
              <p:embed/>
            </p:oleObj>
          </a:graphicData>
        </a:graphic>
      </p:graphicFrame>
      <p:graphicFrame>
        <p:nvGraphicFramePr>
          <p:cNvPr id="6154" name="Object 10"/>
          <p:cNvGraphicFramePr>
            <a:graphicFrameLocks noChangeAspect="1"/>
          </p:cNvGraphicFramePr>
          <p:nvPr>
            <p:ph sz="quarter" idx="3"/>
          </p:nvPr>
        </p:nvGraphicFramePr>
        <p:xfrm>
          <a:off x="322263" y="4797425"/>
          <a:ext cx="1800225" cy="962025"/>
        </p:xfrm>
        <a:graphic>
          <a:graphicData uri="http://schemas.openxmlformats.org/presentationml/2006/ole">
            <p:oleObj spid="_x0000_s985091" name="Artwork" r:id="rId5" imgW="1957500" imgH="1046250" progId="">
              <p:embed/>
            </p:oleObj>
          </a:graphicData>
        </a:graphic>
      </p:graphicFrame>
      <p:graphicFrame>
        <p:nvGraphicFramePr>
          <p:cNvPr id="6160" name="Object 16"/>
          <p:cNvGraphicFramePr>
            <a:graphicFrameLocks noChangeAspect="1"/>
          </p:cNvGraphicFramePr>
          <p:nvPr/>
        </p:nvGraphicFramePr>
        <p:xfrm>
          <a:off x="4643438" y="4797425"/>
          <a:ext cx="1943100" cy="881063"/>
        </p:xfrm>
        <a:graphic>
          <a:graphicData uri="http://schemas.openxmlformats.org/presentationml/2006/ole">
            <p:oleObj spid="_x0000_s985092" name="Artwork" r:id="rId6" imgW="2306250" imgH="1046250" progId="">
              <p:embed/>
            </p:oleObj>
          </a:graphicData>
        </a:graphic>
      </p:graphicFrame>
      <p:graphicFrame>
        <p:nvGraphicFramePr>
          <p:cNvPr id="6161" name="Object 17"/>
          <p:cNvGraphicFramePr>
            <a:graphicFrameLocks noChangeAspect="1"/>
          </p:cNvGraphicFramePr>
          <p:nvPr/>
        </p:nvGraphicFramePr>
        <p:xfrm>
          <a:off x="7162800" y="4941888"/>
          <a:ext cx="1692275" cy="576262"/>
        </p:xfrm>
        <a:graphic>
          <a:graphicData uri="http://schemas.openxmlformats.org/presentationml/2006/ole">
            <p:oleObj spid="_x0000_s985093" name="Artwork" r:id="rId7" imgW="2047500" imgH="697282" progId="">
              <p:embed/>
            </p:oleObj>
          </a:graphicData>
        </a:graphic>
      </p:graphicFrame>
      <p:sp>
        <p:nvSpPr>
          <p:cNvPr id="6166" name="Line 22"/>
          <p:cNvSpPr>
            <a:spLocks noChangeShapeType="1"/>
          </p:cNvSpPr>
          <p:nvPr/>
        </p:nvSpPr>
        <p:spPr bwMode="auto">
          <a:xfrm>
            <a:off x="2193925" y="5230813"/>
            <a:ext cx="503238" cy="0"/>
          </a:xfrm>
          <a:prstGeom prst="line">
            <a:avLst/>
          </a:prstGeom>
          <a:noFill/>
          <a:ln w="57150">
            <a:solidFill>
              <a:srgbClr val="FF3300"/>
            </a:solidFill>
            <a:round/>
            <a:headEnd/>
            <a:tailEnd type="arrow" w="med" len="med"/>
          </a:ln>
          <a:effectLst/>
        </p:spPr>
        <p:txBody>
          <a:bodyPr/>
          <a:lstStyle/>
          <a:p>
            <a:endParaRPr lang="en-US"/>
          </a:p>
        </p:txBody>
      </p:sp>
      <p:sp>
        <p:nvSpPr>
          <p:cNvPr id="6167" name="Line 23"/>
          <p:cNvSpPr>
            <a:spLocks noChangeShapeType="1"/>
          </p:cNvSpPr>
          <p:nvPr/>
        </p:nvSpPr>
        <p:spPr bwMode="auto">
          <a:xfrm>
            <a:off x="4138613" y="5230813"/>
            <a:ext cx="503237" cy="0"/>
          </a:xfrm>
          <a:prstGeom prst="line">
            <a:avLst/>
          </a:prstGeom>
          <a:noFill/>
          <a:ln w="57150">
            <a:solidFill>
              <a:srgbClr val="FF3300"/>
            </a:solidFill>
            <a:round/>
            <a:headEnd/>
            <a:tailEnd type="arrow" w="med" len="med"/>
          </a:ln>
          <a:effectLst/>
        </p:spPr>
        <p:txBody>
          <a:bodyPr/>
          <a:lstStyle/>
          <a:p>
            <a:endParaRPr lang="en-US"/>
          </a:p>
        </p:txBody>
      </p:sp>
      <p:sp>
        <p:nvSpPr>
          <p:cNvPr id="6168" name="Line 24"/>
          <p:cNvSpPr>
            <a:spLocks noChangeShapeType="1"/>
          </p:cNvSpPr>
          <p:nvPr/>
        </p:nvSpPr>
        <p:spPr bwMode="auto">
          <a:xfrm>
            <a:off x="6659563" y="5230813"/>
            <a:ext cx="503237" cy="0"/>
          </a:xfrm>
          <a:prstGeom prst="line">
            <a:avLst/>
          </a:prstGeom>
          <a:noFill/>
          <a:ln w="57150">
            <a:solidFill>
              <a:srgbClr val="FF3300"/>
            </a:solidFill>
            <a:round/>
            <a:headEnd/>
            <a:tailEnd type="arrow" w="med" len="med"/>
          </a:ln>
          <a:effectLst/>
        </p:spPr>
        <p:txBody>
          <a:bodyPr/>
          <a:lstStyle/>
          <a:p>
            <a:endParaRPr lang="en-US"/>
          </a:p>
        </p:txBody>
      </p:sp>
      <p:sp>
        <p:nvSpPr>
          <p:cNvPr id="6169" name="Text Box 25"/>
          <p:cNvSpPr txBox="1">
            <a:spLocks noChangeArrowheads="1"/>
          </p:cNvSpPr>
          <p:nvPr/>
        </p:nvSpPr>
        <p:spPr bwMode="auto">
          <a:xfrm>
            <a:off x="7451725" y="6096000"/>
            <a:ext cx="1368425" cy="396875"/>
          </a:xfrm>
          <a:prstGeom prst="rect">
            <a:avLst/>
          </a:prstGeom>
          <a:noFill/>
          <a:ln w="9525">
            <a:noFill/>
            <a:miter lim="800000"/>
            <a:headEnd/>
            <a:tailEnd/>
          </a:ln>
          <a:effectLst/>
        </p:spPr>
        <p:txBody>
          <a:bodyPr>
            <a:spAutoFit/>
          </a:bodyPr>
          <a:lstStyle/>
          <a:p>
            <a:pPr>
              <a:spcBef>
                <a:spcPct val="50000"/>
              </a:spcBef>
            </a:pPr>
            <a:r>
              <a:rPr lang="en-US" altLang="ja-JP" sz="2000" i="1">
                <a:solidFill>
                  <a:srgbClr val="003399"/>
                </a:solidFill>
              </a:rPr>
              <a:t>A</a:t>
            </a:r>
            <a:r>
              <a:rPr lang="en-US" altLang="ja-JP" sz="2000" i="1" baseline="-25000">
                <a:solidFill>
                  <a:srgbClr val="003399"/>
                </a:solidFill>
              </a:rPr>
              <a:t>f</a:t>
            </a:r>
            <a:r>
              <a:rPr lang="en-US" altLang="ja-JP" sz="2000">
                <a:solidFill>
                  <a:srgbClr val="003399"/>
                </a:solidFill>
              </a:rPr>
              <a:t> and </a:t>
            </a:r>
            <a:r>
              <a:rPr lang="en-US" altLang="ja-JP" sz="2000" i="1">
                <a:solidFill>
                  <a:srgbClr val="003399"/>
                </a:solidFill>
              </a:rPr>
              <a:t>S</a:t>
            </a:r>
            <a:r>
              <a:rPr lang="en-US" altLang="ja-JP" sz="2000" i="1" baseline="-25000">
                <a:solidFill>
                  <a:srgbClr val="003399"/>
                </a:solidFill>
              </a:rPr>
              <a:t>f</a:t>
            </a:r>
          </a:p>
        </p:txBody>
      </p:sp>
      <p:sp>
        <p:nvSpPr>
          <p:cNvPr id="6170" name="Line 26"/>
          <p:cNvSpPr>
            <a:spLocks noChangeShapeType="1"/>
          </p:cNvSpPr>
          <p:nvPr/>
        </p:nvSpPr>
        <p:spPr bwMode="auto">
          <a:xfrm>
            <a:off x="7954963" y="5519738"/>
            <a:ext cx="0" cy="576262"/>
          </a:xfrm>
          <a:prstGeom prst="line">
            <a:avLst/>
          </a:prstGeom>
          <a:noFill/>
          <a:ln w="57150">
            <a:solidFill>
              <a:srgbClr val="FF3300"/>
            </a:solidFill>
            <a:round/>
            <a:headEnd/>
            <a:tailEnd type="arrow" w="med" len="med"/>
          </a:ln>
          <a:effectLst/>
        </p:spPr>
        <p:txBody>
          <a:bodyPr/>
          <a:lstStyle/>
          <a:p>
            <a:endParaRPr lang="en-US"/>
          </a:p>
        </p:txBody>
      </p:sp>
      <p:sp>
        <p:nvSpPr>
          <p:cNvPr id="6172" name="Text Box 28"/>
          <p:cNvSpPr txBox="1">
            <a:spLocks noChangeArrowheads="1"/>
          </p:cNvSpPr>
          <p:nvPr/>
        </p:nvSpPr>
        <p:spPr bwMode="auto">
          <a:xfrm>
            <a:off x="322263" y="3935413"/>
            <a:ext cx="2447925" cy="396875"/>
          </a:xfrm>
          <a:prstGeom prst="rect">
            <a:avLst/>
          </a:prstGeom>
          <a:noFill/>
          <a:ln w="9525">
            <a:noFill/>
            <a:miter lim="800000"/>
            <a:headEnd/>
            <a:tailEnd/>
          </a:ln>
          <a:effectLst/>
        </p:spPr>
        <p:txBody>
          <a:bodyPr>
            <a:spAutoFit/>
          </a:bodyPr>
          <a:lstStyle/>
          <a:p>
            <a:pPr>
              <a:spcBef>
                <a:spcPct val="50000"/>
              </a:spcBef>
            </a:pPr>
            <a:r>
              <a:rPr lang="en-US" altLang="ja-JP" sz="2000"/>
              <a:t>Large data sample</a:t>
            </a:r>
          </a:p>
        </p:txBody>
      </p:sp>
      <p:sp>
        <p:nvSpPr>
          <p:cNvPr id="6173" name="Line 29"/>
          <p:cNvSpPr>
            <a:spLocks noChangeShapeType="1"/>
          </p:cNvSpPr>
          <p:nvPr/>
        </p:nvSpPr>
        <p:spPr bwMode="auto">
          <a:xfrm>
            <a:off x="1330325" y="4295775"/>
            <a:ext cx="0" cy="503238"/>
          </a:xfrm>
          <a:prstGeom prst="line">
            <a:avLst/>
          </a:prstGeom>
          <a:noFill/>
          <a:ln w="57150">
            <a:solidFill>
              <a:srgbClr val="FF3300"/>
            </a:solidFill>
            <a:round/>
            <a:headEnd/>
            <a:tailEnd type="arrow" w="med" len="med"/>
          </a:ln>
          <a:effectLst/>
        </p:spPr>
        <p:txBody>
          <a:bodyPr/>
          <a:lstStyle/>
          <a:p>
            <a:endParaRPr lang="en-US"/>
          </a:p>
        </p:txBody>
      </p:sp>
      <p:sp>
        <p:nvSpPr>
          <p:cNvPr id="6174" name="Text Box 30"/>
          <p:cNvSpPr txBox="1">
            <a:spLocks noChangeArrowheads="1"/>
          </p:cNvSpPr>
          <p:nvPr/>
        </p:nvSpPr>
        <p:spPr bwMode="auto">
          <a:xfrm>
            <a:off x="1028701" y="260350"/>
            <a:ext cx="7658100" cy="584775"/>
          </a:xfrm>
          <a:prstGeom prst="rect">
            <a:avLst/>
          </a:prstGeom>
          <a:noFill/>
          <a:ln w="9525">
            <a:noFill/>
            <a:miter lim="800000"/>
            <a:headEnd/>
            <a:tailEnd/>
          </a:ln>
          <a:effectLst/>
        </p:spPr>
        <p:txBody>
          <a:bodyPr wrap="square">
            <a:spAutoFit/>
          </a:bodyPr>
          <a:lstStyle/>
          <a:p>
            <a:pPr>
              <a:spcBef>
                <a:spcPct val="50000"/>
              </a:spcBef>
            </a:pPr>
            <a:r>
              <a:rPr lang="en-US" altLang="ja-JP" sz="3200" dirty="0">
                <a:latin typeface="Arial" pitchFamily="34" charset="0"/>
                <a:cs typeface="Arial" pitchFamily="34" charset="0"/>
              </a:rPr>
              <a:t>Principle of the measurement</a:t>
            </a:r>
          </a:p>
        </p:txBody>
      </p:sp>
      <p:sp>
        <p:nvSpPr>
          <p:cNvPr id="6180" name="Text Box 36"/>
          <p:cNvSpPr txBox="1">
            <a:spLocks noChangeArrowheads="1"/>
          </p:cNvSpPr>
          <p:nvPr/>
        </p:nvSpPr>
        <p:spPr bwMode="auto">
          <a:xfrm>
            <a:off x="4500563" y="3716338"/>
            <a:ext cx="4392612" cy="457200"/>
          </a:xfrm>
          <a:prstGeom prst="rect">
            <a:avLst/>
          </a:prstGeom>
          <a:noFill/>
          <a:ln w="9525">
            <a:noFill/>
            <a:miter lim="800000"/>
            <a:headEnd/>
            <a:tailEnd/>
          </a:ln>
          <a:effectLst/>
        </p:spPr>
        <p:txBody>
          <a:bodyPr>
            <a:spAutoFit/>
          </a:bodyPr>
          <a:lstStyle/>
          <a:p>
            <a:pPr>
              <a:spcBef>
                <a:spcPct val="50000"/>
              </a:spcBef>
            </a:pPr>
            <a:r>
              <a:rPr lang="en-US" altLang="ja-JP">
                <a:latin typeface="Symbol" pitchFamily="18" charset="2"/>
              </a:rPr>
              <a:t>G</a:t>
            </a:r>
            <a:r>
              <a:rPr lang="en-US" altLang="ja-JP"/>
              <a:t>(</a:t>
            </a:r>
            <a:r>
              <a:rPr lang="en-US" altLang="ja-JP" i="1"/>
              <a:t>B</a:t>
            </a:r>
            <a:r>
              <a:rPr lang="en-US" altLang="ja-JP">
                <a:latin typeface="Wingdings 3" pitchFamily="18" charset="2"/>
              </a:rPr>
              <a:t>g</a:t>
            </a:r>
            <a:r>
              <a:rPr lang="en-US" altLang="ja-JP" i="1"/>
              <a:t>f</a:t>
            </a:r>
            <a:r>
              <a:rPr lang="en-US" altLang="ja-JP" i="1" baseline="-25000"/>
              <a:t>CP</a:t>
            </a:r>
            <a:r>
              <a:rPr lang="en-US" altLang="ja-JP"/>
              <a:t>;</a:t>
            </a:r>
            <a:r>
              <a:rPr lang="en-US" altLang="ja-JP" i="1"/>
              <a:t>t </a:t>
            </a:r>
            <a:r>
              <a:rPr lang="en-US" altLang="ja-JP"/>
              <a:t>) can be measured.</a:t>
            </a:r>
          </a:p>
        </p:txBody>
      </p:sp>
      <p:sp>
        <p:nvSpPr>
          <p:cNvPr id="6183" name="Text Box 39"/>
          <p:cNvSpPr txBox="1">
            <a:spLocks noChangeArrowheads="1"/>
          </p:cNvSpPr>
          <p:nvPr/>
        </p:nvSpPr>
        <p:spPr bwMode="auto">
          <a:xfrm>
            <a:off x="2484438" y="1916113"/>
            <a:ext cx="360362" cy="461665"/>
          </a:xfrm>
          <a:prstGeom prst="rect">
            <a:avLst/>
          </a:prstGeom>
          <a:noFill/>
          <a:ln w="9525">
            <a:noFill/>
            <a:miter lim="800000"/>
            <a:headEnd/>
            <a:tailEnd/>
          </a:ln>
          <a:effectLst/>
        </p:spPr>
        <p:txBody>
          <a:bodyPr>
            <a:spAutoFit/>
          </a:bodyPr>
          <a:lstStyle/>
          <a:p>
            <a:pPr>
              <a:spcBef>
                <a:spcPct val="50000"/>
              </a:spcBef>
            </a:pPr>
            <a:r>
              <a:rPr lang="en-US" altLang="ja-JP" sz="2400" dirty="0">
                <a:solidFill>
                  <a:srgbClr val="000000"/>
                </a:solidFill>
                <a:sym typeface="Symbol" pitchFamily="18" charset="2"/>
              </a:rPr>
              <a:t></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660033"/>
            </a:gs>
            <a:gs pos="50000">
              <a:schemeClr val="tx1"/>
            </a:gs>
            <a:gs pos="100000">
              <a:srgbClr val="660033"/>
            </a:gs>
          </a:gsLst>
          <a:lin ang="0" scaled="1"/>
        </a:gradFill>
        <a:effectLst/>
      </p:bgPr>
    </p:bg>
    <p:spTree>
      <p:nvGrpSpPr>
        <p:cNvPr id="1" name=""/>
        <p:cNvGrpSpPr/>
        <p:nvPr/>
      </p:nvGrpSpPr>
      <p:grpSpPr>
        <a:xfrm>
          <a:off x="0" y="0"/>
          <a:ext cx="0" cy="0"/>
          <a:chOff x="0" y="0"/>
          <a:chExt cx="0" cy="0"/>
        </a:xfrm>
      </p:grpSpPr>
      <p:sp>
        <p:nvSpPr>
          <p:cNvPr id="471042" name="AutoShape 2"/>
          <p:cNvSpPr>
            <a:spLocks noChangeArrowheads="1"/>
          </p:cNvSpPr>
          <p:nvPr/>
        </p:nvSpPr>
        <p:spPr bwMode="auto">
          <a:xfrm rot="-5400000">
            <a:off x="4175918" y="-931068"/>
            <a:ext cx="792163" cy="9144000"/>
          </a:xfrm>
          <a:prstGeom prst="can">
            <a:avLst>
              <a:gd name="adj" fmla="val 42645"/>
            </a:avLst>
          </a:prstGeom>
          <a:solidFill>
            <a:schemeClr val="accent1">
              <a:alpha val="20000"/>
            </a:schemeClr>
          </a:solidFill>
          <a:ln w="9525">
            <a:solidFill>
              <a:schemeClr val="tx1"/>
            </a:solidFill>
            <a:round/>
            <a:headEnd/>
            <a:tailEnd/>
          </a:ln>
          <a:effectLst/>
        </p:spPr>
        <p:txBody>
          <a:bodyPr wrap="none" anchor="ctr"/>
          <a:lstStyle/>
          <a:p>
            <a:endParaRPr lang="en-US"/>
          </a:p>
        </p:txBody>
      </p:sp>
      <p:pic>
        <p:nvPicPr>
          <p:cNvPr id="471043" name="Picture 3" descr="r1011_f4_e2820_vtx_xz"/>
          <p:cNvPicPr>
            <a:picLocks noChangeAspect="1" noChangeArrowheads="1"/>
          </p:cNvPicPr>
          <p:nvPr/>
        </p:nvPicPr>
        <p:blipFill>
          <a:blip r:embed="rId2"/>
          <a:srcRect l="58540" t="13628" r="3474" b="39378"/>
          <a:stretch>
            <a:fillRect/>
          </a:stretch>
        </p:blipFill>
        <p:spPr bwMode="auto">
          <a:xfrm>
            <a:off x="4500563" y="692150"/>
            <a:ext cx="4321175" cy="5346700"/>
          </a:xfrm>
          <a:prstGeom prst="rect">
            <a:avLst/>
          </a:prstGeom>
          <a:solidFill>
            <a:srgbClr val="000000"/>
          </a:solidFill>
          <a:ln w="9525">
            <a:noFill/>
            <a:miter lim="800000"/>
            <a:headEnd/>
            <a:tailEnd/>
          </a:ln>
        </p:spPr>
      </p:pic>
      <p:sp>
        <p:nvSpPr>
          <p:cNvPr id="471044" name="Oval 4"/>
          <p:cNvSpPr>
            <a:spLocks noChangeArrowheads="1"/>
          </p:cNvSpPr>
          <p:nvPr/>
        </p:nvSpPr>
        <p:spPr bwMode="auto">
          <a:xfrm>
            <a:off x="179388" y="3573463"/>
            <a:ext cx="647700" cy="215900"/>
          </a:xfrm>
          <a:prstGeom prst="ellipse">
            <a:avLst/>
          </a:prstGeom>
          <a:gradFill rotWithShape="1">
            <a:gsLst>
              <a:gs pos="0">
                <a:srgbClr val="0000FF"/>
              </a:gs>
              <a:gs pos="100000">
                <a:srgbClr val="0000FF">
                  <a:gamma/>
                  <a:shade val="46275"/>
                  <a:invGamma/>
                </a:srgbClr>
              </a:gs>
            </a:gsLst>
            <a:path path="shape">
              <a:fillToRect l="50000" t="50000" r="50000" b="50000"/>
            </a:path>
          </a:gradFill>
          <a:ln w="9525">
            <a:noFill/>
            <a:round/>
            <a:headEnd/>
            <a:tailEnd/>
          </a:ln>
          <a:effectLst/>
        </p:spPr>
        <p:txBody>
          <a:bodyPr wrap="none" anchor="ctr"/>
          <a:lstStyle/>
          <a:p>
            <a:pPr algn="ctr"/>
            <a:endParaRPr lang="en-US" sz="4000">
              <a:solidFill>
                <a:schemeClr val="tx2"/>
              </a:solidFill>
            </a:endParaRPr>
          </a:p>
        </p:txBody>
      </p:sp>
      <p:sp>
        <p:nvSpPr>
          <p:cNvPr id="471045" name="Line 5"/>
          <p:cNvSpPr>
            <a:spLocks noChangeShapeType="1"/>
          </p:cNvSpPr>
          <p:nvPr/>
        </p:nvSpPr>
        <p:spPr bwMode="auto">
          <a:xfrm>
            <a:off x="468313" y="3644900"/>
            <a:ext cx="8351837" cy="0"/>
          </a:xfrm>
          <a:prstGeom prst="line">
            <a:avLst/>
          </a:prstGeom>
          <a:noFill/>
          <a:ln w="9525">
            <a:solidFill>
              <a:schemeClr val="tx1"/>
            </a:solidFill>
            <a:round/>
            <a:headEnd/>
            <a:tailEnd/>
          </a:ln>
          <a:effectLst/>
        </p:spPr>
        <p:txBody>
          <a:bodyPr/>
          <a:lstStyle/>
          <a:p>
            <a:endParaRPr lang="en-US"/>
          </a:p>
        </p:txBody>
      </p:sp>
      <p:sp>
        <p:nvSpPr>
          <p:cNvPr id="471046" name="Oval 6"/>
          <p:cNvSpPr>
            <a:spLocks noChangeArrowheads="1"/>
          </p:cNvSpPr>
          <p:nvPr/>
        </p:nvSpPr>
        <p:spPr bwMode="auto">
          <a:xfrm>
            <a:off x="8408988" y="3586163"/>
            <a:ext cx="647700" cy="215900"/>
          </a:xfrm>
          <a:prstGeom prst="ellipse">
            <a:avLst/>
          </a:prstGeom>
          <a:gradFill rotWithShape="1">
            <a:gsLst>
              <a:gs pos="0">
                <a:srgbClr val="FF0000"/>
              </a:gs>
              <a:gs pos="100000">
                <a:srgbClr val="FF0000">
                  <a:gamma/>
                  <a:shade val="46275"/>
                  <a:invGamma/>
                </a:srgbClr>
              </a:gs>
            </a:gsLst>
            <a:path path="shape">
              <a:fillToRect l="50000" t="50000" r="50000" b="50000"/>
            </a:path>
          </a:gradFill>
          <a:ln w="9525">
            <a:noFill/>
            <a:round/>
            <a:headEnd/>
            <a:tailEnd/>
          </a:ln>
          <a:effectLst/>
        </p:spPr>
        <p:txBody>
          <a:bodyPr wrap="none" anchor="ctr"/>
          <a:lstStyle/>
          <a:p>
            <a:endParaRPr lang="en-US"/>
          </a:p>
        </p:txBody>
      </p:sp>
      <p:sp>
        <p:nvSpPr>
          <p:cNvPr id="471047" name="Oval 7"/>
          <p:cNvSpPr>
            <a:spLocks noChangeArrowheads="1"/>
          </p:cNvSpPr>
          <p:nvPr/>
        </p:nvSpPr>
        <p:spPr bwMode="auto">
          <a:xfrm>
            <a:off x="4284663" y="3573463"/>
            <a:ext cx="360362" cy="358775"/>
          </a:xfrm>
          <a:prstGeom prst="ellipse">
            <a:avLst/>
          </a:prstGeom>
          <a:solidFill>
            <a:schemeClr val="accent1"/>
          </a:solidFill>
          <a:ln w="9525">
            <a:solidFill>
              <a:schemeClr val="tx1"/>
            </a:solidFill>
            <a:round/>
            <a:headEnd/>
            <a:tailEnd/>
          </a:ln>
          <a:effectLst/>
        </p:spPr>
        <p:txBody>
          <a:bodyPr wrap="none" anchor="ctr"/>
          <a:lstStyle/>
          <a:p>
            <a:pPr algn="ctr"/>
            <a:r>
              <a:rPr lang="en-US" altLang="ja-JP" sz="2400">
                <a:solidFill>
                  <a:schemeClr val="tx2"/>
                </a:solidFill>
              </a:rPr>
              <a:t>B</a:t>
            </a:r>
          </a:p>
        </p:txBody>
      </p:sp>
      <p:sp>
        <p:nvSpPr>
          <p:cNvPr id="471048" name="Oval 8"/>
          <p:cNvSpPr>
            <a:spLocks noChangeArrowheads="1"/>
          </p:cNvSpPr>
          <p:nvPr/>
        </p:nvSpPr>
        <p:spPr bwMode="auto">
          <a:xfrm>
            <a:off x="4284663" y="3500438"/>
            <a:ext cx="360362" cy="358775"/>
          </a:xfrm>
          <a:prstGeom prst="ellipse">
            <a:avLst/>
          </a:prstGeom>
          <a:solidFill>
            <a:srgbClr val="FF99CC"/>
          </a:solidFill>
          <a:ln w="9525">
            <a:solidFill>
              <a:schemeClr val="tx1"/>
            </a:solidFill>
            <a:round/>
            <a:headEnd/>
            <a:tailEnd/>
          </a:ln>
          <a:effectLst/>
        </p:spPr>
        <p:txBody>
          <a:bodyPr wrap="none" anchor="ctr"/>
          <a:lstStyle/>
          <a:p>
            <a:pPr algn="ctr"/>
            <a:r>
              <a:rPr lang="en-US" altLang="ja-JP" sz="2400">
                <a:solidFill>
                  <a:schemeClr val="tx2"/>
                </a:solidFill>
              </a:rPr>
              <a:t>B</a:t>
            </a:r>
          </a:p>
        </p:txBody>
      </p:sp>
      <p:sp>
        <p:nvSpPr>
          <p:cNvPr id="471049" name="Oval 9"/>
          <p:cNvSpPr>
            <a:spLocks noChangeArrowheads="1"/>
          </p:cNvSpPr>
          <p:nvPr/>
        </p:nvSpPr>
        <p:spPr bwMode="auto">
          <a:xfrm>
            <a:off x="5003800" y="3573463"/>
            <a:ext cx="215900" cy="215900"/>
          </a:xfrm>
          <a:prstGeom prst="ellipse">
            <a:avLst/>
          </a:prstGeom>
          <a:gradFill rotWithShape="1">
            <a:gsLst>
              <a:gs pos="0">
                <a:srgbClr val="66FF66"/>
              </a:gs>
              <a:gs pos="100000">
                <a:schemeClr val="tx2"/>
              </a:gs>
            </a:gsLst>
            <a:path path="shape">
              <a:fillToRect l="50000" t="50000" r="50000" b="50000"/>
            </a:path>
          </a:gradFill>
          <a:ln w="9525">
            <a:solidFill>
              <a:schemeClr val="tx1"/>
            </a:solidFill>
            <a:round/>
            <a:headEnd/>
            <a:tailEnd/>
          </a:ln>
          <a:effectLst/>
        </p:spPr>
        <p:txBody>
          <a:bodyPr wrap="none" anchor="ctr"/>
          <a:lstStyle/>
          <a:p>
            <a:endParaRPr lang="en-US"/>
          </a:p>
        </p:txBody>
      </p:sp>
      <p:sp>
        <p:nvSpPr>
          <p:cNvPr id="471050" name="Oval 10"/>
          <p:cNvSpPr>
            <a:spLocks noChangeArrowheads="1"/>
          </p:cNvSpPr>
          <p:nvPr/>
        </p:nvSpPr>
        <p:spPr bwMode="auto">
          <a:xfrm>
            <a:off x="5003800" y="3573463"/>
            <a:ext cx="215900" cy="215900"/>
          </a:xfrm>
          <a:prstGeom prst="ellipse">
            <a:avLst/>
          </a:prstGeom>
          <a:gradFill rotWithShape="1">
            <a:gsLst>
              <a:gs pos="0">
                <a:srgbClr val="66FF66"/>
              </a:gs>
              <a:gs pos="100000">
                <a:schemeClr val="tx2"/>
              </a:gs>
            </a:gsLst>
            <a:path path="shape">
              <a:fillToRect l="50000" t="50000" r="50000" b="50000"/>
            </a:path>
          </a:gradFill>
          <a:ln w="9525">
            <a:solidFill>
              <a:schemeClr val="tx1"/>
            </a:solidFill>
            <a:round/>
            <a:headEnd/>
            <a:tailEnd/>
          </a:ln>
          <a:effectLst/>
        </p:spPr>
        <p:txBody>
          <a:bodyPr wrap="none" anchor="ctr"/>
          <a:lstStyle/>
          <a:p>
            <a:endParaRPr lang="en-US"/>
          </a:p>
        </p:txBody>
      </p:sp>
      <p:sp>
        <p:nvSpPr>
          <p:cNvPr id="471051" name="Oval 11"/>
          <p:cNvSpPr>
            <a:spLocks noChangeArrowheads="1"/>
          </p:cNvSpPr>
          <p:nvPr/>
        </p:nvSpPr>
        <p:spPr bwMode="auto">
          <a:xfrm>
            <a:off x="4932363" y="3644900"/>
            <a:ext cx="215900" cy="215900"/>
          </a:xfrm>
          <a:prstGeom prst="ellipse">
            <a:avLst/>
          </a:prstGeom>
          <a:gradFill rotWithShape="1">
            <a:gsLst>
              <a:gs pos="0">
                <a:srgbClr val="66FF66"/>
              </a:gs>
              <a:gs pos="100000">
                <a:schemeClr val="tx2"/>
              </a:gs>
            </a:gsLst>
            <a:path path="shape">
              <a:fillToRect l="50000" t="50000" r="50000" b="50000"/>
            </a:path>
          </a:gradFill>
          <a:ln w="9525">
            <a:solidFill>
              <a:schemeClr val="tx1"/>
            </a:solidFill>
            <a:round/>
            <a:headEnd/>
            <a:tailEnd/>
          </a:ln>
          <a:effectLst/>
        </p:spPr>
        <p:txBody>
          <a:bodyPr wrap="none" anchor="ctr"/>
          <a:lstStyle/>
          <a:p>
            <a:endParaRPr lang="en-US"/>
          </a:p>
        </p:txBody>
      </p:sp>
      <p:sp>
        <p:nvSpPr>
          <p:cNvPr id="471052" name="Oval 12"/>
          <p:cNvSpPr>
            <a:spLocks noChangeArrowheads="1"/>
          </p:cNvSpPr>
          <p:nvPr/>
        </p:nvSpPr>
        <p:spPr bwMode="auto">
          <a:xfrm>
            <a:off x="5003800" y="3644900"/>
            <a:ext cx="215900" cy="215900"/>
          </a:xfrm>
          <a:prstGeom prst="ellipse">
            <a:avLst/>
          </a:prstGeom>
          <a:gradFill rotWithShape="1">
            <a:gsLst>
              <a:gs pos="0">
                <a:srgbClr val="66FF66"/>
              </a:gs>
              <a:gs pos="100000">
                <a:schemeClr val="tx2"/>
              </a:gs>
            </a:gsLst>
            <a:path path="shape">
              <a:fillToRect l="50000" t="50000" r="50000" b="50000"/>
            </a:path>
          </a:gradFill>
          <a:ln w="9525">
            <a:solidFill>
              <a:schemeClr val="tx1"/>
            </a:solidFill>
            <a:round/>
            <a:headEnd/>
            <a:tailEnd/>
          </a:ln>
          <a:effectLst/>
        </p:spPr>
        <p:txBody>
          <a:bodyPr wrap="none" anchor="ctr"/>
          <a:lstStyle/>
          <a:p>
            <a:endParaRPr lang="en-US"/>
          </a:p>
        </p:txBody>
      </p:sp>
      <p:sp>
        <p:nvSpPr>
          <p:cNvPr id="471053" name="Oval 13"/>
          <p:cNvSpPr>
            <a:spLocks noChangeArrowheads="1"/>
          </p:cNvSpPr>
          <p:nvPr/>
        </p:nvSpPr>
        <p:spPr bwMode="auto">
          <a:xfrm>
            <a:off x="5867400" y="3573463"/>
            <a:ext cx="215900" cy="215900"/>
          </a:xfrm>
          <a:prstGeom prst="ellipse">
            <a:avLst/>
          </a:prstGeom>
          <a:gradFill rotWithShape="1">
            <a:gsLst>
              <a:gs pos="0">
                <a:srgbClr val="FFFF66"/>
              </a:gs>
              <a:gs pos="100000">
                <a:schemeClr val="tx2"/>
              </a:gs>
            </a:gsLst>
            <a:path path="shape">
              <a:fillToRect l="50000" t="50000" r="50000" b="50000"/>
            </a:path>
          </a:gradFill>
          <a:ln w="9525">
            <a:solidFill>
              <a:schemeClr val="tx1"/>
            </a:solidFill>
            <a:round/>
            <a:headEnd/>
            <a:tailEnd/>
          </a:ln>
          <a:effectLst/>
        </p:spPr>
        <p:txBody>
          <a:bodyPr wrap="none" anchor="ctr"/>
          <a:lstStyle/>
          <a:p>
            <a:endParaRPr lang="en-US"/>
          </a:p>
        </p:txBody>
      </p:sp>
      <p:sp>
        <p:nvSpPr>
          <p:cNvPr id="471054" name="Oval 14"/>
          <p:cNvSpPr>
            <a:spLocks noChangeArrowheads="1"/>
          </p:cNvSpPr>
          <p:nvPr/>
        </p:nvSpPr>
        <p:spPr bwMode="auto">
          <a:xfrm>
            <a:off x="6877050" y="4292600"/>
            <a:ext cx="215900" cy="215900"/>
          </a:xfrm>
          <a:prstGeom prst="ellipse">
            <a:avLst/>
          </a:prstGeom>
          <a:gradFill rotWithShape="1">
            <a:gsLst>
              <a:gs pos="0">
                <a:srgbClr val="FFFF66"/>
              </a:gs>
              <a:gs pos="100000">
                <a:schemeClr val="tx2"/>
              </a:gs>
            </a:gsLst>
            <a:path path="shape">
              <a:fillToRect l="50000" t="50000" r="50000" b="50000"/>
            </a:path>
          </a:gradFill>
          <a:ln w="9525">
            <a:solidFill>
              <a:schemeClr val="tx1"/>
            </a:solidFill>
            <a:round/>
            <a:headEnd/>
            <a:tailEnd/>
          </a:ln>
          <a:effectLst/>
        </p:spPr>
        <p:txBody>
          <a:bodyPr wrap="none" anchor="ctr"/>
          <a:lstStyle/>
          <a:p>
            <a:endParaRPr lang="en-US"/>
          </a:p>
        </p:txBody>
      </p:sp>
      <p:sp>
        <p:nvSpPr>
          <p:cNvPr id="471055" name="Oval 15"/>
          <p:cNvSpPr>
            <a:spLocks noChangeArrowheads="1"/>
          </p:cNvSpPr>
          <p:nvPr/>
        </p:nvSpPr>
        <p:spPr bwMode="auto">
          <a:xfrm>
            <a:off x="6804025" y="4365625"/>
            <a:ext cx="215900" cy="215900"/>
          </a:xfrm>
          <a:prstGeom prst="ellipse">
            <a:avLst/>
          </a:prstGeom>
          <a:gradFill rotWithShape="1">
            <a:gsLst>
              <a:gs pos="0">
                <a:srgbClr val="FFFF66"/>
              </a:gs>
              <a:gs pos="100000">
                <a:schemeClr val="tx2"/>
              </a:gs>
            </a:gsLst>
            <a:path path="shape">
              <a:fillToRect l="50000" t="50000" r="50000" b="50000"/>
            </a:path>
          </a:gradFill>
          <a:ln w="9525">
            <a:solidFill>
              <a:schemeClr val="tx1"/>
            </a:solidFill>
            <a:round/>
            <a:headEnd/>
            <a:tailEnd/>
          </a:ln>
          <a:effectLst/>
        </p:spPr>
        <p:txBody>
          <a:bodyPr wrap="none" anchor="ctr"/>
          <a:lstStyle/>
          <a:p>
            <a:endParaRPr lang="en-US"/>
          </a:p>
        </p:txBody>
      </p:sp>
      <p:sp>
        <p:nvSpPr>
          <p:cNvPr id="471057" name="Text Box 17"/>
          <p:cNvSpPr txBox="1">
            <a:spLocks noChangeArrowheads="1"/>
          </p:cNvSpPr>
          <p:nvPr/>
        </p:nvSpPr>
        <p:spPr bwMode="auto">
          <a:xfrm>
            <a:off x="395288" y="2276475"/>
            <a:ext cx="1837362" cy="707886"/>
          </a:xfrm>
          <a:prstGeom prst="rect">
            <a:avLst/>
          </a:prstGeom>
          <a:noFill/>
          <a:ln w="9525">
            <a:noFill/>
            <a:miter lim="800000"/>
            <a:headEnd/>
            <a:tailEnd/>
          </a:ln>
          <a:effectLst/>
        </p:spPr>
        <p:txBody>
          <a:bodyPr wrap="none">
            <a:spAutoFit/>
          </a:bodyPr>
          <a:lstStyle/>
          <a:p>
            <a:r>
              <a:rPr lang="en-US" altLang="ja-JP" sz="4000" dirty="0" smtClean="0">
                <a:solidFill>
                  <a:schemeClr val="bg1"/>
                </a:solidFill>
              </a:rPr>
              <a:t>electron</a:t>
            </a:r>
            <a:endParaRPr lang="ja-JP" altLang="en-US" sz="4000" dirty="0">
              <a:solidFill>
                <a:schemeClr val="bg1"/>
              </a:solidFill>
            </a:endParaRPr>
          </a:p>
        </p:txBody>
      </p:sp>
      <p:sp>
        <p:nvSpPr>
          <p:cNvPr id="471058" name="Line 18"/>
          <p:cNvSpPr>
            <a:spLocks noChangeShapeType="1"/>
          </p:cNvSpPr>
          <p:nvPr/>
        </p:nvSpPr>
        <p:spPr bwMode="auto">
          <a:xfrm>
            <a:off x="468313" y="3068638"/>
            <a:ext cx="1727200" cy="0"/>
          </a:xfrm>
          <a:prstGeom prst="line">
            <a:avLst/>
          </a:prstGeom>
          <a:noFill/>
          <a:ln w="31750">
            <a:solidFill>
              <a:schemeClr val="bg1"/>
            </a:solidFill>
            <a:round/>
            <a:headEnd/>
            <a:tailEnd type="triangle" w="med" len="med"/>
          </a:ln>
          <a:effectLst/>
        </p:spPr>
        <p:txBody>
          <a:bodyPr/>
          <a:lstStyle/>
          <a:p>
            <a:endParaRPr lang="en-US"/>
          </a:p>
        </p:txBody>
      </p:sp>
      <p:sp>
        <p:nvSpPr>
          <p:cNvPr id="471059" name="Text Box 19"/>
          <p:cNvSpPr txBox="1">
            <a:spLocks noChangeArrowheads="1"/>
          </p:cNvSpPr>
          <p:nvPr/>
        </p:nvSpPr>
        <p:spPr bwMode="auto">
          <a:xfrm>
            <a:off x="7164388" y="2276475"/>
            <a:ext cx="1867819" cy="707886"/>
          </a:xfrm>
          <a:prstGeom prst="rect">
            <a:avLst/>
          </a:prstGeom>
          <a:noFill/>
          <a:ln w="9525">
            <a:noFill/>
            <a:miter lim="800000"/>
            <a:headEnd/>
            <a:tailEnd/>
          </a:ln>
          <a:effectLst/>
        </p:spPr>
        <p:txBody>
          <a:bodyPr wrap="none">
            <a:spAutoFit/>
          </a:bodyPr>
          <a:lstStyle/>
          <a:p>
            <a:r>
              <a:rPr lang="en-US" altLang="ja-JP" sz="4000" dirty="0" smtClean="0">
                <a:solidFill>
                  <a:schemeClr val="bg1"/>
                </a:solidFill>
              </a:rPr>
              <a:t>positron</a:t>
            </a:r>
            <a:endParaRPr lang="ja-JP" altLang="en-US" sz="4000" dirty="0">
              <a:solidFill>
                <a:schemeClr val="bg1"/>
              </a:solidFill>
            </a:endParaRPr>
          </a:p>
        </p:txBody>
      </p:sp>
      <p:sp>
        <p:nvSpPr>
          <p:cNvPr id="471060" name="Line 20"/>
          <p:cNvSpPr>
            <a:spLocks noChangeShapeType="1"/>
          </p:cNvSpPr>
          <p:nvPr/>
        </p:nvSpPr>
        <p:spPr bwMode="auto">
          <a:xfrm flipH="1">
            <a:off x="6948488" y="3068638"/>
            <a:ext cx="1727200" cy="0"/>
          </a:xfrm>
          <a:prstGeom prst="line">
            <a:avLst/>
          </a:prstGeom>
          <a:noFill/>
          <a:ln w="31750">
            <a:solidFill>
              <a:schemeClr val="bg1"/>
            </a:solidFill>
            <a:round/>
            <a:headEnd/>
            <a:tailEnd type="triangle" w="med" len="med"/>
          </a:ln>
          <a:effectLst/>
        </p:spPr>
        <p:txBody>
          <a:bodyPr/>
          <a:lstStyle/>
          <a:p>
            <a:endParaRPr lang="en-US"/>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0.0 0.0 L 0.44097 0.0 " pathEditMode="relative" rAng="0" ptsTypes="AA">
                                      <p:cBhvr>
                                        <p:cTn id="6" dur="3000" fill="hold"/>
                                        <p:tgtEl>
                                          <p:spTgt spid="471044"/>
                                        </p:tgtEl>
                                        <p:attrNameLst>
                                          <p:attrName>ppt_x</p:attrName>
                                          <p:attrName>ppt_y</p:attrName>
                                        </p:attrNameLst>
                                      </p:cBhvr>
                                      <p:rCtr x="0" y="0"/>
                                    </p:animMotion>
                                  </p:childTnLst>
                                </p:cTn>
                              </p:par>
                              <p:par>
                                <p:cTn id="7" presetID="0" presetClass="path" presetSubtype="0" accel="50000" decel="50000" fill="hold" grpId="0" nodeType="withEffect">
                                  <p:stCondLst>
                                    <p:cond delay="0"/>
                                  </p:stCondLst>
                                  <p:childTnLst>
                                    <p:animMotion origin="layout" path="M -4.72222E-6 2.94798E-6 L -0.46458 2.94798E-6 " pathEditMode="relative" rAng="0" ptsTypes="AA">
                                      <p:cBhvr>
                                        <p:cTn id="8" dur="3000" fill="hold"/>
                                        <p:tgtEl>
                                          <p:spTgt spid="471046"/>
                                        </p:tgtEl>
                                        <p:attrNameLst>
                                          <p:attrName>ppt_x</p:attrName>
                                          <p:attrName>ppt_y</p:attrName>
                                        </p:attrNameLst>
                                      </p:cBhvr>
                                      <p:rCtr x="0" y="0"/>
                                    </p:animMotion>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7104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71048"/>
                                        </p:tgtEl>
                                        <p:attrNameLst>
                                          <p:attrName>style.visibility</p:attrName>
                                        </p:attrNameLst>
                                      </p:cBhvr>
                                      <p:to>
                                        <p:strVal val="visible"/>
                                      </p:to>
                                    </p:set>
                                  </p:childTnLst>
                                </p:cTn>
                              </p:par>
                              <p:par>
                                <p:cTn id="15" presetID="23" presetClass="emph" presetSubtype="0" fill="hold" grpId="1" nodeType="withEffect">
                                  <p:stCondLst>
                                    <p:cond delay="0"/>
                                  </p:stCondLst>
                                  <p:childTnLst>
                                    <p:animClr clrSpc="hsl" dir="cw">
                                      <p:cBhvr override="childStyle">
                                        <p:cTn id="16" dur="500" fill="hold"/>
                                        <p:tgtEl>
                                          <p:spTgt spid="471047"/>
                                        </p:tgtEl>
                                        <p:attrNameLst>
                                          <p:attrName>style.color</p:attrName>
                                        </p:attrNameLst>
                                      </p:cBhvr>
                                      <p:by>
                                        <p:hsl h="10842353" s="0" l="0"/>
                                      </p:by>
                                    </p:animClr>
                                    <p:animClr clrSpc="hsl" dir="cw">
                                      <p:cBhvr>
                                        <p:cTn id="17" dur="500" fill="hold"/>
                                        <p:tgtEl>
                                          <p:spTgt spid="471047"/>
                                        </p:tgtEl>
                                        <p:attrNameLst>
                                          <p:attrName>fillcolor</p:attrName>
                                        </p:attrNameLst>
                                      </p:cBhvr>
                                      <p:by>
                                        <p:hsl h="10842353" s="0" l="0"/>
                                      </p:by>
                                    </p:animClr>
                                    <p:animClr clrSpc="hsl" dir="cw">
                                      <p:cBhvr>
                                        <p:cTn id="18" dur="500" fill="hold"/>
                                        <p:tgtEl>
                                          <p:spTgt spid="471047"/>
                                        </p:tgtEl>
                                        <p:attrNameLst>
                                          <p:attrName>stroke.color</p:attrName>
                                        </p:attrNameLst>
                                      </p:cBhvr>
                                      <p:by>
                                        <p:hsl h="10842353" s="0" l="0"/>
                                      </p:by>
                                    </p:animClr>
                                    <p:set>
                                      <p:cBhvr>
                                        <p:cTn id="19" dur="500" fill="hold"/>
                                        <p:tgtEl>
                                          <p:spTgt spid="471047"/>
                                        </p:tgtEl>
                                        <p:attrNameLst>
                                          <p:attrName>fill.type</p:attrName>
                                        </p:attrNameLst>
                                      </p:cBhvr>
                                      <p:to>
                                        <p:strVal val="solid"/>
                                      </p:to>
                                    </p:set>
                                  </p:childTnLst>
                                </p:cTn>
                              </p:par>
                              <p:par>
                                <p:cTn id="20" presetID="23" presetClass="emph" presetSubtype="0" fill="hold" grpId="3" nodeType="withEffect">
                                  <p:stCondLst>
                                    <p:cond delay="0"/>
                                  </p:stCondLst>
                                  <p:childTnLst>
                                    <p:animClr clrSpc="hsl" dir="cw">
                                      <p:cBhvr override="childStyle">
                                        <p:cTn id="21" dur="500" fill="hold"/>
                                        <p:tgtEl>
                                          <p:spTgt spid="471048"/>
                                        </p:tgtEl>
                                        <p:attrNameLst>
                                          <p:attrName>style.color</p:attrName>
                                        </p:attrNameLst>
                                      </p:cBhvr>
                                      <p:by>
                                        <p:hsl h="10842353" s="0" l="0"/>
                                      </p:by>
                                    </p:animClr>
                                    <p:animClr clrSpc="hsl" dir="cw">
                                      <p:cBhvr>
                                        <p:cTn id="22" dur="500" fill="hold"/>
                                        <p:tgtEl>
                                          <p:spTgt spid="471048"/>
                                        </p:tgtEl>
                                        <p:attrNameLst>
                                          <p:attrName>fillcolor</p:attrName>
                                        </p:attrNameLst>
                                      </p:cBhvr>
                                      <p:by>
                                        <p:hsl h="10842353" s="0" l="0"/>
                                      </p:by>
                                    </p:animClr>
                                    <p:animClr clrSpc="hsl" dir="cw">
                                      <p:cBhvr>
                                        <p:cTn id="23" dur="500" fill="hold"/>
                                        <p:tgtEl>
                                          <p:spTgt spid="471048"/>
                                        </p:tgtEl>
                                        <p:attrNameLst>
                                          <p:attrName>stroke.color</p:attrName>
                                        </p:attrNameLst>
                                      </p:cBhvr>
                                      <p:by>
                                        <p:hsl h="10842353" s="0" l="0"/>
                                      </p:by>
                                    </p:animClr>
                                    <p:set>
                                      <p:cBhvr>
                                        <p:cTn id="24" dur="500" fill="hold"/>
                                        <p:tgtEl>
                                          <p:spTgt spid="471048"/>
                                        </p:tgtEl>
                                        <p:attrNameLst>
                                          <p:attrName>fill.type</p:attrName>
                                        </p:attrNameLst>
                                      </p:cBhvr>
                                      <p:to>
                                        <p:strVal val="solid"/>
                                      </p:to>
                                    </p:set>
                                  </p:childTnLst>
                                </p:cTn>
                              </p:par>
                              <p:par>
                                <p:cTn id="25" presetID="0" presetClass="path" presetSubtype="0" fill="hold" grpId="1" nodeType="withEffect">
                                  <p:stCondLst>
                                    <p:cond delay="0"/>
                                  </p:stCondLst>
                                  <p:childTnLst>
                                    <p:animMotion origin="layout" path="M 0.00781 0.00023 L 0.07483 0.00556 " pathEditMode="relative" rAng="0" ptsTypes="AA">
                                      <p:cBhvr>
                                        <p:cTn id="26" dur="1200" fill="hold"/>
                                        <p:tgtEl>
                                          <p:spTgt spid="471048"/>
                                        </p:tgtEl>
                                        <p:attrNameLst>
                                          <p:attrName>ppt_x</p:attrName>
                                          <p:attrName>ppt_y</p:attrName>
                                        </p:attrNameLst>
                                      </p:cBhvr>
                                      <p:rCtr x="34" y="3"/>
                                    </p:animMotion>
                                  </p:childTnLst>
                                </p:cTn>
                              </p:par>
                              <p:par>
                                <p:cTn id="27" presetID="0" presetClass="path" presetSubtype="0" fill="hold" grpId="3" nodeType="withEffect">
                                  <p:stCondLst>
                                    <p:cond delay="0"/>
                                  </p:stCondLst>
                                  <p:childTnLst>
                                    <p:animMotion origin="layout" path="M 0.0 0.0 L 0.16545 0.0 " pathEditMode="relative" ptsTypes="AA">
                                      <p:cBhvr>
                                        <p:cTn id="28" dur="2500" fill="hold"/>
                                        <p:tgtEl>
                                          <p:spTgt spid="471047"/>
                                        </p:tgtEl>
                                        <p:attrNameLst>
                                          <p:attrName>ppt_x</p:attrName>
                                          <p:attrName>ppt_y</p:attrName>
                                        </p:attrNameLst>
                                      </p:cBhvr>
                                    </p:animMotion>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2" nodeType="clickEffect">
                                  <p:stCondLst>
                                    <p:cond delay="0"/>
                                  </p:stCondLst>
                                  <p:childTnLst>
                                    <p:set>
                                      <p:cBhvr>
                                        <p:cTn id="32" dur="1" fill="hold">
                                          <p:stCondLst>
                                            <p:cond delay="0"/>
                                          </p:stCondLst>
                                        </p:cTn>
                                        <p:tgtEl>
                                          <p:spTgt spid="471047"/>
                                        </p:tgtEl>
                                        <p:attrNameLst>
                                          <p:attrName>style.visibility</p:attrName>
                                        </p:attrNameLst>
                                      </p:cBhvr>
                                      <p:to>
                                        <p:strVal val="hidden"/>
                                      </p:to>
                                    </p:set>
                                  </p:childTnLst>
                                </p:cTn>
                              </p:par>
                            </p:childTnLst>
                          </p:cTn>
                        </p:par>
                        <p:par>
                          <p:cTn id="33" fill="hold">
                            <p:stCondLst>
                              <p:cond delay="0"/>
                            </p:stCondLst>
                            <p:childTnLst>
                              <p:par>
                                <p:cTn id="34" presetID="1" presetClass="exit" presetSubtype="0" fill="hold" grpId="2" nodeType="afterEffect">
                                  <p:stCondLst>
                                    <p:cond delay="0"/>
                                  </p:stCondLst>
                                  <p:childTnLst>
                                    <p:set>
                                      <p:cBhvr>
                                        <p:cTn id="35" dur="1" fill="hold">
                                          <p:stCondLst>
                                            <p:cond delay="0"/>
                                          </p:stCondLst>
                                        </p:cTn>
                                        <p:tgtEl>
                                          <p:spTgt spid="471048"/>
                                        </p:tgtEl>
                                        <p:attrNameLst>
                                          <p:attrName>style.visibility</p:attrName>
                                        </p:attrNameLst>
                                      </p:cBhvr>
                                      <p:to>
                                        <p:strVal val="hidden"/>
                                      </p:to>
                                    </p:set>
                                  </p:childTnLst>
                                </p:cTn>
                              </p:par>
                            </p:childTnLst>
                          </p:cTn>
                        </p:par>
                        <p:par>
                          <p:cTn id="36" fill="hold">
                            <p:stCondLst>
                              <p:cond delay="0"/>
                            </p:stCondLst>
                            <p:childTnLst>
                              <p:par>
                                <p:cTn id="37" presetID="1" presetClass="entr" presetSubtype="0" fill="hold" grpId="0" nodeType="afterEffect">
                                  <p:stCondLst>
                                    <p:cond delay="0"/>
                                  </p:stCondLst>
                                  <p:childTnLst>
                                    <p:set>
                                      <p:cBhvr>
                                        <p:cTn id="38" dur="1" fill="hold">
                                          <p:stCondLst>
                                            <p:cond delay="0"/>
                                          </p:stCondLst>
                                        </p:cTn>
                                        <p:tgtEl>
                                          <p:spTgt spid="47104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7105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7105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7105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7105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7105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71055"/>
                                        </p:tgtEl>
                                        <p:attrNameLst>
                                          <p:attrName>style.visibility</p:attrName>
                                        </p:attrNameLst>
                                      </p:cBhvr>
                                      <p:to>
                                        <p:strVal val="visible"/>
                                      </p:to>
                                    </p:set>
                                  </p:childTnLst>
                                </p:cTn>
                              </p:par>
                            </p:childTnLst>
                          </p:cTn>
                        </p:par>
                        <p:par>
                          <p:cTn id="51" fill="hold">
                            <p:stCondLst>
                              <p:cond delay="0"/>
                            </p:stCondLst>
                            <p:childTnLst>
                              <p:par>
                                <p:cTn id="52" presetID="9" presetClass="entr" presetSubtype="0" fill="hold" nodeType="afterEffect">
                                  <p:stCondLst>
                                    <p:cond delay="0"/>
                                  </p:stCondLst>
                                  <p:childTnLst>
                                    <p:set>
                                      <p:cBhvr>
                                        <p:cTn id="53" dur="1" fill="hold">
                                          <p:stCondLst>
                                            <p:cond delay="0"/>
                                          </p:stCondLst>
                                        </p:cTn>
                                        <p:tgtEl>
                                          <p:spTgt spid="471043"/>
                                        </p:tgtEl>
                                        <p:attrNameLst>
                                          <p:attrName>style.visibility</p:attrName>
                                        </p:attrNameLst>
                                      </p:cBhvr>
                                      <p:to>
                                        <p:strVal val="visible"/>
                                      </p:to>
                                    </p:set>
                                    <p:animEffect transition="in" filter="dissolve">
                                      <p:cBhvr>
                                        <p:cTn id="54" dur="500"/>
                                        <p:tgtEl>
                                          <p:spTgt spid="471043"/>
                                        </p:tgtEl>
                                      </p:cBhvr>
                                    </p:animEffect>
                                  </p:childTnLst>
                                </p:cTn>
                              </p:par>
                            </p:childTnLst>
                          </p:cTn>
                        </p:par>
                        <p:par>
                          <p:cTn id="55" fill="hold">
                            <p:stCondLst>
                              <p:cond delay="500"/>
                            </p:stCondLst>
                            <p:childTnLst>
                              <p:par>
                                <p:cTn id="56" presetID="0" presetClass="path" presetSubtype="0" accel="50000" decel="50000" fill="hold" grpId="1" nodeType="afterEffect">
                                  <p:stCondLst>
                                    <p:cond delay="0"/>
                                  </p:stCondLst>
                                  <p:childTnLst>
                                    <p:animMotion origin="layout" path="M -5.55556E-7 3.2948E-6 L 0.10226 -0.54127 " pathEditMode="relative" rAng="0" ptsTypes="AA">
                                      <p:cBhvr>
                                        <p:cTn id="57" dur="3000" fill="hold"/>
                                        <p:tgtEl>
                                          <p:spTgt spid="471049"/>
                                        </p:tgtEl>
                                        <p:attrNameLst>
                                          <p:attrName>ppt_x</p:attrName>
                                          <p:attrName>ppt_y</p:attrName>
                                        </p:attrNameLst>
                                      </p:cBhvr>
                                      <p:rCtr x="0" y="0"/>
                                    </p:animMotion>
                                  </p:childTnLst>
                                </p:cTn>
                              </p:par>
                              <p:par>
                                <p:cTn id="58" presetID="0" presetClass="path" presetSubtype="0" accel="50000" decel="50000" fill="hold" grpId="1" nodeType="withEffect">
                                  <p:stCondLst>
                                    <p:cond delay="0"/>
                                  </p:stCondLst>
                                  <p:childTnLst>
                                    <p:animMotion origin="layout" path="M -5.55556E-7 0.01041 L 0.16146 -0.53618 " pathEditMode="fixed" rAng="0" ptsTypes="AA">
                                      <p:cBhvr>
                                        <p:cTn id="59" dur="3000" fill="hold"/>
                                        <p:tgtEl>
                                          <p:spTgt spid="471050"/>
                                        </p:tgtEl>
                                        <p:attrNameLst>
                                          <p:attrName>ppt_x</p:attrName>
                                          <p:attrName>ppt_y</p:attrName>
                                        </p:attrNameLst>
                                      </p:cBhvr>
                                      <p:rCtr x="81" y="-273"/>
                                    </p:animMotion>
                                  </p:childTnLst>
                                </p:cTn>
                              </p:par>
                              <p:par>
                                <p:cTn id="60" presetID="0" presetClass="path" presetSubtype="0" accel="50000" decel="50000" fill="hold" grpId="1" nodeType="withEffect">
                                  <p:stCondLst>
                                    <p:cond delay="0"/>
                                  </p:stCondLst>
                                  <p:childTnLst>
                                    <p:animMotion origin="layout" path="M 0.00781 6.35838E-7 L 0.22447 0.3304 " pathEditMode="fixed" rAng="0" ptsTypes="AA">
                                      <p:cBhvr>
                                        <p:cTn id="61" dur="3000" fill="hold"/>
                                        <p:tgtEl>
                                          <p:spTgt spid="471051"/>
                                        </p:tgtEl>
                                        <p:attrNameLst>
                                          <p:attrName>ppt_x</p:attrName>
                                          <p:attrName>ppt_y</p:attrName>
                                        </p:attrNameLst>
                                      </p:cBhvr>
                                      <p:rCtr x="108" y="165"/>
                                    </p:animMotion>
                                  </p:childTnLst>
                                </p:cTn>
                              </p:par>
                              <p:par>
                                <p:cTn id="62" presetID="0" presetClass="path" presetSubtype="0" accel="50000" decel="50000" fill="hold" grpId="1" nodeType="withEffect">
                                  <p:stCondLst>
                                    <p:cond delay="0"/>
                                  </p:stCondLst>
                                  <p:childTnLst>
                                    <p:animMotion origin="layout" path="M 2.22222E-6 4.04624E-7 L 0.44097 0.24647 " pathEditMode="fixed" rAng="0" ptsTypes="AA">
                                      <p:cBhvr>
                                        <p:cTn id="63" dur="3000" fill="hold"/>
                                        <p:tgtEl>
                                          <p:spTgt spid="471052"/>
                                        </p:tgtEl>
                                        <p:attrNameLst>
                                          <p:attrName>ppt_x</p:attrName>
                                          <p:attrName>ppt_y</p:attrName>
                                        </p:attrNameLst>
                                      </p:cBhvr>
                                      <p:rCtr x="220" y="123"/>
                                    </p:animMotion>
                                  </p:childTnLst>
                                </p:cTn>
                              </p:par>
                              <p:par>
                                <p:cTn id="64" presetID="0" presetClass="path" presetSubtype="0" accel="50000" decel="50000" fill="hold" grpId="1" nodeType="withEffect">
                                  <p:stCondLst>
                                    <p:cond delay="0"/>
                                  </p:stCondLst>
                                  <p:childTnLst>
                                    <p:animMotion origin="layout" path="M -2.22222E-6 -0.00023 L 0.21667 -0.53618 " pathEditMode="fixed" rAng="0" ptsTypes="AA">
                                      <p:cBhvr>
                                        <p:cTn id="65" dur="3000" fill="hold"/>
                                        <p:tgtEl>
                                          <p:spTgt spid="471053"/>
                                        </p:tgtEl>
                                        <p:attrNameLst>
                                          <p:attrName>ppt_x</p:attrName>
                                          <p:attrName>ppt_y</p:attrName>
                                        </p:attrNameLst>
                                      </p:cBhvr>
                                      <p:rCtr x="108" y="-268"/>
                                    </p:animMotion>
                                  </p:childTnLst>
                                </p:cTn>
                              </p:par>
                              <p:par>
                                <p:cTn id="66" presetID="0" presetClass="path" presetSubtype="0" accel="50000" decel="50000" fill="hold" grpId="1" nodeType="withEffect">
                                  <p:stCondLst>
                                    <p:cond delay="0"/>
                                  </p:stCondLst>
                                  <p:childTnLst>
                                    <p:animMotion origin="layout" path="M -0.00399 -0.00532 L 0.23611 0.22566 " pathEditMode="fixed" rAng="0" ptsTypes="AA">
                                      <p:cBhvr>
                                        <p:cTn id="67" dur="3000" fill="hold"/>
                                        <p:tgtEl>
                                          <p:spTgt spid="471054"/>
                                        </p:tgtEl>
                                        <p:attrNameLst>
                                          <p:attrName>ppt_x</p:attrName>
                                          <p:attrName>ppt_y</p:attrName>
                                        </p:attrNameLst>
                                      </p:cBhvr>
                                      <p:rCtr x="120" y="115"/>
                                    </p:animMotion>
                                  </p:childTnLst>
                                </p:cTn>
                              </p:par>
                              <p:par>
                                <p:cTn id="68" presetID="0" presetClass="path" presetSubtype="0" accel="50000" decel="50000" fill="hold" grpId="1" nodeType="withEffect">
                                  <p:stCondLst>
                                    <p:cond delay="0"/>
                                  </p:stCondLst>
                                  <p:childTnLst>
                                    <p:animMotion origin="layout" path="M 0.00399 -0.01595 L -0.25191 -0.66751 " pathEditMode="fixed" rAng="0" ptsTypes="AA">
                                      <p:cBhvr>
                                        <p:cTn id="69" dur="3000" fill="hold"/>
                                        <p:tgtEl>
                                          <p:spTgt spid="471055"/>
                                        </p:tgtEl>
                                        <p:attrNameLst>
                                          <p:attrName>ppt_x</p:attrName>
                                          <p:attrName>ppt_y</p:attrName>
                                        </p:attrNameLst>
                                      </p:cBhvr>
                                      <p:rCtr x="-128" y="-326"/>
                                    </p:animMotion>
                                  </p:childTnLst>
                                </p:cTn>
                              </p:par>
                            </p:childTnLst>
                          </p:cTn>
                        </p:par>
                        <p:par>
                          <p:cTn id="70" fill="hold">
                            <p:stCondLst>
                              <p:cond delay="3500"/>
                            </p:stCondLst>
                            <p:childTnLst>
                              <p:par>
                                <p:cTn id="71" presetID="1" presetClass="exit" presetSubtype="0" fill="hold" grpId="2" nodeType="afterEffect">
                                  <p:stCondLst>
                                    <p:cond delay="0"/>
                                  </p:stCondLst>
                                  <p:childTnLst>
                                    <p:set>
                                      <p:cBhvr>
                                        <p:cTn id="72" dur="1" fill="hold">
                                          <p:stCondLst>
                                            <p:cond delay="0"/>
                                          </p:stCondLst>
                                        </p:cTn>
                                        <p:tgtEl>
                                          <p:spTgt spid="471049"/>
                                        </p:tgtEl>
                                        <p:attrNameLst>
                                          <p:attrName>style.visibility</p:attrName>
                                        </p:attrNameLst>
                                      </p:cBhvr>
                                      <p:to>
                                        <p:strVal val="hidden"/>
                                      </p:to>
                                    </p:set>
                                  </p:childTnLst>
                                </p:cTn>
                              </p:par>
                              <p:par>
                                <p:cTn id="73" presetID="1" presetClass="exit" presetSubtype="0" fill="hold" grpId="2" nodeType="withEffect">
                                  <p:stCondLst>
                                    <p:cond delay="0"/>
                                  </p:stCondLst>
                                  <p:childTnLst>
                                    <p:set>
                                      <p:cBhvr>
                                        <p:cTn id="74" dur="1" fill="hold">
                                          <p:stCondLst>
                                            <p:cond delay="0"/>
                                          </p:stCondLst>
                                        </p:cTn>
                                        <p:tgtEl>
                                          <p:spTgt spid="471050"/>
                                        </p:tgtEl>
                                        <p:attrNameLst>
                                          <p:attrName>style.visibility</p:attrName>
                                        </p:attrNameLst>
                                      </p:cBhvr>
                                      <p:to>
                                        <p:strVal val="hidden"/>
                                      </p:to>
                                    </p:set>
                                  </p:childTnLst>
                                </p:cTn>
                              </p:par>
                              <p:par>
                                <p:cTn id="75" presetID="1" presetClass="exit" presetSubtype="0" fill="hold" grpId="2" nodeType="withEffect">
                                  <p:stCondLst>
                                    <p:cond delay="0"/>
                                  </p:stCondLst>
                                  <p:childTnLst>
                                    <p:set>
                                      <p:cBhvr>
                                        <p:cTn id="76" dur="1" fill="hold">
                                          <p:stCondLst>
                                            <p:cond delay="0"/>
                                          </p:stCondLst>
                                        </p:cTn>
                                        <p:tgtEl>
                                          <p:spTgt spid="471051"/>
                                        </p:tgtEl>
                                        <p:attrNameLst>
                                          <p:attrName>style.visibility</p:attrName>
                                        </p:attrNameLst>
                                      </p:cBhvr>
                                      <p:to>
                                        <p:strVal val="hidden"/>
                                      </p:to>
                                    </p:set>
                                  </p:childTnLst>
                                </p:cTn>
                              </p:par>
                              <p:par>
                                <p:cTn id="77" presetID="1" presetClass="exit" presetSubtype="0" fill="hold" grpId="2" nodeType="withEffect">
                                  <p:stCondLst>
                                    <p:cond delay="0"/>
                                  </p:stCondLst>
                                  <p:childTnLst>
                                    <p:set>
                                      <p:cBhvr>
                                        <p:cTn id="78" dur="1" fill="hold">
                                          <p:stCondLst>
                                            <p:cond delay="0"/>
                                          </p:stCondLst>
                                        </p:cTn>
                                        <p:tgtEl>
                                          <p:spTgt spid="471052"/>
                                        </p:tgtEl>
                                        <p:attrNameLst>
                                          <p:attrName>style.visibility</p:attrName>
                                        </p:attrNameLst>
                                      </p:cBhvr>
                                      <p:to>
                                        <p:strVal val="hidden"/>
                                      </p:to>
                                    </p:set>
                                  </p:childTnLst>
                                </p:cTn>
                              </p:par>
                              <p:par>
                                <p:cTn id="79" presetID="1" presetClass="exit" presetSubtype="0" fill="hold" grpId="2" nodeType="withEffect">
                                  <p:stCondLst>
                                    <p:cond delay="0"/>
                                  </p:stCondLst>
                                  <p:childTnLst>
                                    <p:set>
                                      <p:cBhvr>
                                        <p:cTn id="80" dur="1" fill="hold">
                                          <p:stCondLst>
                                            <p:cond delay="0"/>
                                          </p:stCondLst>
                                        </p:cTn>
                                        <p:tgtEl>
                                          <p:spTgt spid="471053"/>
                                        </p:tgtEl>
                                        <p:attrNameLst>
                                          <p:attrName>style.visibility</p:attrName>
                                        </p:attrNameLst>
                                      </p:cBhvr>
                                      <p:to>
                                        <p:strVal val="hidden"/>
                                      </p:to>
                                    </p:set>
                                  </p:childTnLst>
                                </p:cTn>
                              </p:par>
                              <p:par>
                                <p:cTn id="81" presetID="1" presetClass="exit" presetSubtype="0" fill="hold" grpId="2" nodeType="withEffect">
                                  <p:stCondLst>
                                    <p:cond delay="0"/>
                                  </p:stCondLst>
                                  <p:childTnLst>
                                    <p:set>
                                      <p:cBhvr>
                                        <p:cTn id="82" dur="1" fill="hold">
                                          <p:stCondLst>
                                            <p:cond delay="0"/>
                                          </p:stCondLst>
                                        </p:cTn>
                                        <p:tgtEl>
                                          <p:spTgt spid="471054"/>
                                        </p:tgtEl>
                                        <p:attrNameLst>
                                          <p:attrName>style.visibility</p:attrName>
                                        </p:attrNameLst>
                                      </p:cBhvr>
                                      <p:to>
                                        <p:strVal val="hidden"/>
                                      </p:to>
                                    </p:set>
                                  </p:childTnLst>
                                </p:cTn>
                              </p:par>
                              <p:par>
                                <p:cTn id="83" presetID="1" presetClass="exit" presetSubtype="0" fill="hold" grpId="2" nodeType="withEffect">
                                  <p:stCondLst>
                                    <p:cond delay="0"/>
                                  </p:stCondLst>
                                  <p:childTnLst>
                                    <p:set>
                                      <p:cBhvr>
                                        <p:cTn id="84" dur="1" fill="hold">
                                          <p:stCondLst>
                                            <p:cond delay="0"/>
                                          </p:stCondLst>
                                        </p:cTn>
                                        <p:tgtEl>
                                          <p:spTgt spid="4710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44" grpId="0" animBg="1"/>
      <p:bldP spid="471046" grpId="0" animBg="1"/>
      <p:bldP spid="471047" grpId="0" animBg="1"/>
      <p:bldP spid="471047" grpId="1" animBg="1"/>
      <p:bldP spid="471047" grpId="2" animBg="1"/>
      <p:bldP spid="471047" grpId="3" animBg="1"/>
      <p:bldP spid="471048" grpId="0" animBg="1"/>
      <p:bldP spid="471048" grpId="1" animBg="1"/>
      <p:bldP spid="471048" grpId="2" animBg="1"/>
      <p:bldP spid="471048" grpId="3" animBg="1"/>
      <p:bldP spid="471049" grpId="0" animBg="1"/>
      <p:bldP spid="471049" grpId="1" animBg="1"/>
      <p:bldP spid="471049" grpId="2" animBg="1"/>
      <p:bldP spid="471050" grpId="0" animBg="1"/>
      <p:bldP spid="471050" grpId="1" animBg="1"/>
      <p:bldP spid="471050" grpId="2" animBg="1"/>
      <p:bldP spid="471051" grpId="0" animBg="1"/>
      <p:bldP spid="471051" grpId="1" animBg="1"/>
      <p:bldP spid="471051" grpId="2" animBg="1"/>
      <p:bldP spid="471052" grpId="0" animBg="1"/>
      <p:bldP spid="471052" grpId="1" animBg="1"/>
      <p:bldP spid="471052" grpId="2" animBg="1"/>
      <p:bldP spid="471053" grpId="0" animBg="1"/>
      <p:bldP spid="471053" grpId="1" animBg="1"/>
      <p:bldP spid="471053" grpId="2" animBg="1"/>
      <p:bldP spid="471054" grpId="0" animBg="1"/>
      <p:bldP spid="471054" grpId="1" animBg="1"/>
      <p:bldP spid="471054" grpId="2" animBg="1"/>
      <p:bldP spid="471055" grpId="0" animBg="1"/>
      <p:bldP spid="471055" grpId="1" animBg="1"/>
      <p:bldP spid="471055" grpId="2" animBg="1"/>
    </p:bldLst>
  </p:timing>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r\equiv \frac{\tan{\beta}}{m_H}$&#10;\end{document}&#10;"/>
  <p:tag name="EXTERNALNAME" val="txp_fig"/>
  <p:tag name="BLEND" val="False"/>
  <p:tag name="TRANSPARENT" val="False"/>
  <p:tag name="KEEPFILES" val="False"/>
  <p:tag name="DEBUGPAUSE" val="False"/>
  <p:tag name="RESOLUTION" val="1200"/>
  <p:tag name="TIMEOUT" val="(none)"/>
  <p:tag name="BOXWIDTH" val="351"/>
  <p:tag name="BOXHEIGHT" val="274"/>
  <p:tag name="BOXFONT" val="10"/>
  <p:tag name="BOXWRAP" val="False"/>
  <p:tag name="WORKAROUNDTRANSPARENCYBUG" val="False"/>
  <p:tag name="ALLOWFONTSUBSTITUTION" val="False"/>
  <p:tag name="BITMAPFORMAT" val="pngmono"/>
  <p:tag name="ORIGWIDTH" val="81"/>
  <p:tag name="PICTUREFILESIZE" val="4902"/>
</p:tagLst>
</file>

<file path=ppt/theme/theme1.xml><?xml version="1.0" encoding="utf-8"?>
<a:theme xmlns:a="http://schemas.openxmlformats.org/drawingml/2006/main" name="line2">
  <a:themeElements>
    <a:clrScheme name="line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ine2">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line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ine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ine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ine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ine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ine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ine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ine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ine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ine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ine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ine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標準デザイン">
  <a:themeElements>
    <a:clrScheme name="13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3_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400" b="1" i="0" u="none" strike="noStrike" cap="none" normalizeH="0" baseline="0" smtClean="0">
            <a:ln>
              <a:noFill/>
            </a:ln>
            <a:solidFill>
              <a:schemeClr val="tx1"/>
            </a:solidFill>
            <a:effectLst/>
            <a:latin typeface="Times New Roman" pitchFamily="18"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400" b="1" i="0" u="none" strike="noStrike" cap="none" normalizeH="0" baseline="0" smtClean="0">
            <a:ln>
              <a:noFill/>
            </a:ln>
            <a:solidFill>
              <a:schemeClr val="tx1"/>
            </a:solidFill>
            <a:effectLst/>
            <a:latin typeface="Times New Roman" pitchFamily="18" charset="0"/>
            <a:ea typeface="ＭＳ Ｐゴシック" pitchFamily="50" charset="-128"/>
          </a:defRPr>
        </a:defPPr>
      </a:lstStyle>
    </a:lnDef>
  </a:objectDefaults>
  <a:extraClrSchemeLst>
    <a:extraClrScheme>
      <a:clrScheme name="13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3_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3_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3_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3_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3_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3_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3_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3_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3_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3_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3_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4_標準デザイン">
  <a:themeElements>
    <a:clrScheme name="14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4_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400" b="1" i="0" u="none" strike="noStrike" cap="none" normalizeH="0" baseline="0" smtClean="0">
            <a:ln>
              <a:noFill/>
            </a:ln>
            <a:solidFill>
              <a:schemeClr val="tx1"/>
            </a:solidFill>
            <a:effectLst/>
            <a:latin typeface="Times New Roman" pitchFamily="18"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400" b="1" i="0" u="none" strike="noStrike" cap="none" normalizeH="0" baseline="0" smtClean="0">
            <a:ln>
              <a:noFill/>
            </a:ln>
            <a:solidFill>
              <a:schemeClr val="tx1"/>
            </a:solidFill>
            <a:effectLst/>
            <a:latin typeface="Times New Roman" pitchFamily="18" charset="0"/>
            <a:ea typeface="ＭＳ Ｐゴシック" pitchFamily="50" charset="-128"/>
          </a:defRPr>
        </a:defPPr>
      </a:lstStyle>
    </a:lnDef>
  </a:objectDefaults>
  <a:extraClrSchemeLst>
    <a:extraClrScheme>
      <a:clrScheme name="14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4_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4_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4_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4_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4_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4_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4_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4_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4_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4_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4_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6_標準デザイン">
  <a:themeElements>
    <a:clrScheme name="2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4400" b="0" i="0" u="none" strike="noStrike" cap="none" normalizeH="0" baseline="0" smtClean="0">
            <a:ln>
              <a:noFill/>
            </a:ln>
            <a:solidFill>
              <a:srgbClr val="FFFFFF"/>
            </a:solidFill>
            <a:effectLst/>
            <a:latin typeface="Times New Roman" pitchFamily="18"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4400" b="0" i="0" u="none" strike="noStrike" cap="none" normalizeH="0" baseline="0" smtClean="0">
            <a:ln>
              <a:noFill/>
            </a:ln>
            <a:solidFill>
              <a:srgbClr val="FFFFFF"/>
            </a:solidFill>
            <a:effectLst/>
            <a:latin typeface="Times New Roman" pitchFamily="18" charset="0"/>
            <a:ea typeface="ＭＳ Ｐゴシック" pitchFamily="50" charset="-128"/>
          </a:defRPr>
        </a:defPPr>
      </a:lstStyle>
    </a:lnDef>
  </a:objectDefaults>
  <a:extraClrSchemeLst>
    <a:extraClrScheme>
      <a:clrScheme name="2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8_標準デザイン">
  <a:themeElements>
    <a:clrScheme name="1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標準デザイン">
      <a:majorFont>
        <a:latin typeface="Times New Roman"/>
        <a:ea typeface=""/>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4400" b="0" i="0" u="none" strike="noStrike" cap="none" normalizeH="0" baseline="0" smtClean="0">
            <a:ln>
              <a:noFill/>
            </a:ln>
            <a:solidFill>
              <a:schemeClr val="tx1"/>
            </a:solidFill>
            <a:effectLst/>
            <a:latin typeface="Times New Roman" pitchFamily="18"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4400" b="0" i="0" u="none" strike="noStrike" cap="none" normalizeH="0" baseline="0" smtClean="0">
            <a:ln>
              <a:noFill/>
            </a:ln>
            <a:solidFill>
              <a:schemeClr val="tx1"/>
            </a:solidFill>
            <a:effectLst/>
            <a:latin typeface="Times New Roman" pitchFamily="18" charset="0"/>
            <a:ea typeface="ＭＳ Ｐゴシック" pitchFamily="50" charset="-128"/>
          </a:defRPr>
        </a:defPPr>
      </a:lstStyle>
    </a:lnDef>
  </a:objectDefaults>
  <a:extraClrSchemeLst>
    <a:extraClrScheme>
      <a:clrScheme name="1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BAM.20080123">
  <a:themeElements>
    <a:clrScheme name="BELLE-blu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ELLE-blue">
      <a:majorFont>
        <a:latin typeface="Century Gothic"/>
        <a:ea typeface="Arial Unicode MS"/>
        <a:cs typeface="Arial Unicode MS"/>
      </a:majorFont>
      <a:minorFont>
        <a:latin typeface="Century Gothic"/>
        <a:ea typeface="Arial Unicode MS"/>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1" lang="ja-JP" altLang="en-US" sz="2000" b="1" i="0" u="none" strike="noStrike" cap="none" normalizeH="0" baseline="0" smtClean="0">
            <a:ln>
              <a:noFill/>
            </a:ln>
            <a:solidFill>
              <a:schemeClr val="tx1"/>
            </a:solidFill>
            <a:effectLst/>
            <a:latin typeface="Century Gothic" pitchFamily="34" charset="0"/>
            <a:ea typeface="ＭＳ Ｐゴシック" charset="-128"/>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1" lang="ja-JP" altLang="en-US" sz="2000" b="1" i="0" u="none" strike="noStrike" cap="none" normalizeH="0" baseline="0" smtClean="0">
            <a:ln>
              <a:noFill/>
            </a:ln>
            <a:solidFill>
              <a:schemeClr val="tx1"/>
            </a:solidFill>
            <a:effectLst/>
            <a:latin typeface="Century Gothic" pitchFamily="34" charset="0"/>
            <a:ea typeface="ＭＳ Ｐゴシック" charset="-128"/>
          </a:defRPr>
        </a:defPPr>
      </a:lstStyle>
    </a:lnDef>
    <a:txDef>
      <a:spPr>
        <a:noFill/>
      </a:spPr>
      <a:bodyPr wrap="none" rtlCol="0">
        <a:spAutoFit/>
      </a:bodyPr>
      <a:lstStyle>
        <a:defPPr>
          <a:defRPr kumimoji="1" dirty="0" smtClean="0">
            <a:latin typeface="Calibri" pitchFamily="34" charset="0"/>
          </a:defRPr>
        </a:defPPr>
      </a:lstStyle>
    </a:txDef>
  </a:objectDefaults>
  <a:extraClrSchemeLst>
    <a:extraClrScheme>
      <a:clrScheme name="BELLE-blu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ELLE-blu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ELLE-blu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ELLE-blu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ELLE-blu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ELLE-blu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ELLE-blu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2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400" b="0" i="0" u="none" strike="noStrike" cap="none" normalizeH="0" baseline="0" smtClean="0">
            <a:ln>
              <a:noFill/>
            </a:ln>
            <a:solidFill>
              <a:srgbClr val="000000"/>
            </a:solidFill>
            <a:effectLst/>
            <a:latin typeface="HGPｺﾞｼｯｸE" pitchFamily="50" charset="-128"/>
            <a:ea typeface="HGPｺﾞｼｯｸE"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400" b="0" i="0" u="none" strike="noStrike" cap="none" normalizeH="0" baseline="0" smtClean="0">
            <a:ln>
              <a:noFill/>
            </a:ln>
            <a:solidFill>
              <a:srgbClr val="000000"/>
            </a:solidFill>
            <a:effectLst/>
            <a:latin typeface="HGPｺﾞｼｯｸE" pitchFamily="50" charset="-128"/>
            <a:ea typeface="HGPｺﾞｼｯｸE" pitchFamily="50" charset="-128"/>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pacific">
  <a:themeElements>
    <a:clrScheme name="2_pacific 1">
      <a:dk1>
        <a:srgbClr val="006359"/>
      </a:dk1>
      <a:lt1>
        <a:srgbClr val="FFFFFF"/>
      </a:lt1>
      <a:dk2>
        <a:srgbClr val="00B7A5"/>
      </a:dk2>
      <a:lt2>
        <a:srgbClr val="F6F98B"/>
      </a:lt2>
      <a:accent1>
        <a:srgbClr val="E2A57C"/>
      </a:accent1>
      <a:accent2>
        <a:srgbClr val="7C89CC"/>
      </a:accent2>
      <a:accent3>
        <a:srgbClr val="AAD8CF"/>
      </a:accent3>
      <a:accent4>
        <a:srgbClr val="DADADA"/>
      </a:accent4>
      <a:accent5>
        <a:srgbClr val="EECFBF"/>
      </a:accent5>
      <a:accent6>
        <a:srgbClr val="707CB9"/>
      </a:accent6>
      <a:hlink>
        <a:srgbClr val="C65495"/>
      </a:hlink>
      <a:folHlink>
        <a:srgbClr val="78CCBA"/>
      </a:folHlink>
    </a:clrScheme>
    <a:fontScheme name="2_pacific">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pacific 1">
        <a:dk1>
          <a:srgbClr val="006359"/>
        </a:dk1>
        <a:lt1>
          <a:srgbClr val="FFFFFF"/>
        </a:lt1>
        <a:dk2>
          <a:srgbClr val="00B7A5"/>
        </a:dk2>
        <a:lt2>
          <a:srgbClr val="F6F98B"/>
        </a:lt2>
        <a:accent1>
          <a:srgbClr val="E2A57C"/>
        </a:accent1>
        <a:accent2>
          <a:srgbClr val="7C89CC"/>
        </a:accent2>
        <a:accent3>
          <a:srgbClr val="AAD8CF"/>
        </a:accent3>
        <a:accent4>
          <a:srgbClr val="DADADA"/>
        </a:accent4>
        <a:accent5>
          <a:srgbClr val="EECFBF"/>
        </a:accent5>
        <a:accent6>
          <a:srgbClr val="707CB9"/>
        </a:accent6>
        <a:hlink>
          <a:srgbClr val="C65495"/>
        </a:hlink>
        <a:folHlink>
          <a:srgbClr val="78CCBA"/>
        </a:folHlink>
      </a:clrScheme>
      <a:clrMap bg1="dk2" tx1="lt1" bg2="dk1" tx2="lt2" accent1="accent1" accent2="accent2" accent3="accent3" accent4="accent4" accent5="accent5" accent6="accent6" hlink="hlink" folHlink="folHlink"/>
    </a:extraClrScheme>
    <a:extraClrScheme>
      <a:clrScheme name="2_pacific 2">
        <a:dk1>
          <a:srgbClr val="000000"/>
        </a:dk1>
        <a:lt1>
          <a:srgbClr val="FFFFFF"/>
        </a:lt1>
        <a:dk2>
          <a:srgbClr val="800000"/>
        </a:dk2>
        <a:lt2>
          <a:srgbClr val="F5E9D7"/>
        </a:lt2>
        <a:accent1>
          <a:srgbClr val="FF9966"/>
        </a:accent1>
        <a:accent2>
          <a:srgbClr val="FF3399"/>
        </a:accent2>
        <a:accent3>
          <a:srgbClr val="FFFFFF"/>
        </a:accent3>
        <a:accent4>
          <a:srgbClr val="000000"/>
        </a:accent4>
        <a:accent5>
          <a:srgbClr val="FFCAB8"/>
        </a:accent5>
        <a:accent6>
          <a:srgbClr val="E72D8A"/>
        </a:accent6>
        <a:hlink>
          <a:srgbClr val="FF99FF"/>
        </a:hlink>
        <a:folHlink>
          <a:srgbClr val="99CCFF"/>
        </a:folHlink>
      </a:clrScheme>
      <a:clrMap bg1="lt1" tx1="dk1" bg2="lt2" tx2="dk2" accent1="accent1" accent2="accent2" accent3="accent3" accent4="accent4" accent5="accent5" accent6="accent6" hlink="hlink" folHlink="folHlink"/>
    </a:extraClrScheme>
    <a:extraClrScheme>
      <a:clrScheme name="2_pacific 3">
        <a:dk1>
          <a:srgbClr val="000000"/>
        </a:dk1>
        <a:lt1>
          <a:srgbClr val="EAEAEA"/>
        </a:lt1>
        <a:dk2>
          <a:srgbClr val="000000"/>
        </a:dk2>
        <a:lt2>
          <a:srgbClr val="F8F8F8"/>
        </a:lt2>
        <a:accent1>
          <a:srgbClr val="C0C0C0"/>
        </a:accent1>
        <a:accent2>
          <a:srgbClr val="808080"/>
        </a:accent2>
        <a:accent3>
          <a:srgbClr val="F3F3F3"/>
        </a:accent3>
        <a:accent4>
          <a:srgbClr val="000000"/>
        </a:accent4>
        <a:accent5>
          <a:srgbClr val="DCDCDC"/>
        </a:accent5>
        <a:accent6>
          <a:srgbClr val="737373"/>
        </a:accent6>
        <a:hlink>
          <a:srgbClr val="4D4D4D"/>
        </a:hlink>
        <a:folHlink>
          <a:srgbClr val="B2B2B2"/>
        </a:folHlink>
      </a:clrScheme>
      <a:clrMap bg1="lt1" tx1="dk1" bg2="lt2" tx2="dk2" accent1="accent1" accent2="accent2" accent3="accent3" accent4="accent4" accent5="accent5" accent6="accent6" hlink="hlink" folHlink="folHlink"/>
    </a:extraClrScheme>
    <a:extraClrScheme>
      <a:clrScheme name="2_pacific 4">
        <a:dk1>
          <a:srgbClr val="642842"/>
        </a:dk1>
        <a:lt1>
          <a:srgbClr val="FFFFFF"/>
        </a:lt1>
        <a:dk2>
          <a:srgbClr val="AF4572"/>
        </a:dk2>
        <a:lt2>
          <a:srgbClr val="FCE79D"/>
        </a:lt2>
        <a:accent1>
          <a:srgbClr val="F49100"/>
        </a:accent1>
        <a:accent2>
          <a:srgbClr val="89AD65"/>
        </a:accent2>
        <a:accent3>
          <a:srgbClr val="D4B0BC"/>
        </a:accent3>
        <a:accent4>
          <a:srgbClr val="DADADA"/>
        </a:accent4>
        <a:accent5>
          <a:srgbClr val="F8C7AA"/>
        </a:accent5>
        <a:accent6>
          <a:srgbClr val="7C9C5B"/>
        </a:accent6>
        <a:hlink>
          <a:srgbClr val="CCECFF"/>
        </a:hlink>
        <a:folHlink>
          <a:srgbClr val="91A2D9"/>
        </a:folHlink>
      </a:clrScheme>
      <a:clrMap bg1="dk2" tx1="lt1" bg2="dk1" tx2="lt2" accent1="accent1" accent2="accent2" accent3="accent3" accent4="accent4" accent5="accent5" accent6="accent6" hlink="hlink" folHlink="folHlink"/>
    </a:extraClrScheme>
    <a:extraClrScheme>
      <a:clrScheme name="2_pacific 5">
        <a:dk1>
          <a:srgbClr val="321900"/>
        </a:dk1>
        <a:lt1>
          <a:srgbClr val="E8AB82"/>
        </a:lt1>
        <a:dk2>
          <a:srgbClr val="FFEAD5"/>
        </a:dk2>
        <a:lt2>
          <a:srgbClr val="C18A65"/>
        </a:lt2>
        <a:accent1>
          <a:srgbClr val="E5CE79"/>
        </a:accent1>
        <a:accent2>
          <a:srgbClr val="B6BF5F"/>
        </a:accent2>
        <a:accent3>
          <a:srgbClr val="F2D2C1"/>
        </a:accent3>
        <a:accent4>
          <a:srgbClr val="291400"/>
        </a:accent4>
        <a:accent5>
          <a:srgbClr val="F0E3BE"/>
        </a:accent5>
        <a:accent6>
          <a:srgbClr val="A5AD55"/>
        </a:accent6>
        <a:hlink>
          <a:srgbClr val="F0E2E0"/>
        </a:hlink>
        <a:folHlink>
          <a:srgbClr val="A54364"/>
        </a:folHlink>
      </a:clrScheme>
      <a:clrMap bg1="lt1" tx1="dk1" bg2="lt2" tx2="dk2" accent1="accent1" accent2="accent2" accent3="accent3" accent4="accent4" accent5="accent5" accent6="accent6" hlink="hlink" folHlink="folHlink"/>
    </a:extraClrScheme>
    <a:extraClrScheme>
      <a:clrScheme name="2_pacific 6">
        <a:dk1>
          <a:srgbClr val="000000"/>
        </a:dk1>
        <a:lt1>
          <a:srgbClr val="FFFFCC"/>
        </a:lt1>
        <a:dk2>
          <a:srgbClr val="333300"/>
        </a:dk2>
        <a:lt2>
          <a:srgbClr val="BAB870"/>
        </a:lt2>
        <a:accent1>
          <a:srgbClr val="7AA94F"/>
        </a:accent1>
        <a:accent2>
          <a:srgbClr val="FFFF99"/>
        </a:accent2>
        <a:accent3>
          <a:srgbClr val="FFFFE2"/>
        </a:accent3>
        <a:accent4>
          <a:srgbClr val="000000"/>
        </a:accent4>
        <a:accent5>
          <a:srgbClr val="BED1B2"/>
        </a:accent5>
        <a:accent6>
          <a:srgbClr val="E7E78A"/>
        </a:accent6>
        <a:hlink>
          <a:srgbClr val="4D4D4D"/>
        </a:hlink>
        <a:folHlink>
          <a:srgbClr val="887F00"/>
        </a:folHlink>
      </a:clrScheme>
      <a:clrMap bg1="lt1" tx1="dk1" bg2="lt2" tx2="dk2" accent1="accent1" accent2="accent2" accent3="accent3" accent4="accent4" accent5="accent5" accent6="accent6" hlink="hlink" folHlink="folHlink"/>
    </a:extraClrScheme>
    <a:extraClrScheme>
      <a:clrScheme name="2_pacific 7">
        <a:dk1>
          <a:srgbClr val="000000"/>
        </a:dk1>
        <a:lt1>
          <a:srgbClr val="9ACE76"/>
        </a:lt1>
        <a:dk2>
          <a:srgbClr val="006600"/>
        </a:dk2>
        <a:lt2>
          <a:srgbClr val="68A83C"/>
        </a:lt2>
        <a:accent1>
          <a:srgbClr val="E5B479"/>
        </a:accent1>
        <a:accent2>
          <a:srgbClr val="C2AC5C"/>
        </a:accent2>
        <a:accent3>
          <a:srgbClr val="CAE3BD"/>
        </a:accent3>
        <a:accent4>
          <a:srgbClr val="000000"/>
        </a:accent4>
        <a:accent5>
          <a:srgbClr val="F0D6BE"/>
        </a:accent5>
        <a:accent6>
          <a:srgbClr val="B09B53"/>
        </a:accent6>
        <a:hlink>
          <a:srgbClr val="A25A4E"/>
        </a:hlink>
        <a:folHlink>
          <a:srgbClr val="CD859D"/>
        </a:folHlink>
      </a:clrScheme>
      <a:clrMap bg1="lt1" tx1="dk1" bg2="lt2" tx2="dk2" accent1="accent1" accent2="accent2" accent3="accent3" accent4="accent4" accent5="accent5" accent6="accent6" hlink="hlink" folHlink="folHlink"/>
    </a:extraClrScheme>
    <a:extraClrScheme>
      <a:clrScheme name="2_pacific 8">
        <a:dk1>
          <a:srgbClr val="2A547E"/>
        </a:dk1>
        <a:lt1>
          <a:srgbClr val="FFFFFF"/>
        </a:lt1>
        <a:dk2>
          <a:srgbClr val="4E89C4"/>
        </a:dk2>
        <a:lt2>
          <a:srgbClr val="CCECFF"/>
        </a:lt2>
        <a:accent1>
          <a:srgbClr val="31B5C3"/>
        </a:accent1>
        <a:accent2>
          <a:srgbClr val="89AD65"/>
        </a:accent2>
        <a:accent3>
          <a:srgbClr val="B2C4DE"/>
        </a:accent3>
        <a:accent4>
          <a:srgbClr val="DADADA"/>
        </a:accent4>
        <a:accent5>
          <a:srgbClr val="ADD7DE"/>
        </a:accent5>
        <a:accent6>
          <a:srgbClr val="7C9C5B"/>
        </a:accent6>
        <a:hlink>
          <a:srgbClr val="D1C79D"/>
        </a:hlink>
        <a:folHlink>
          <a:srgbClr val="C0D5EA"/>
        </a:folHlink>
      </a:clrScheme>
      <a:clrMap bg1="dk2" tx1="lt1" bg2="dk1" tx2="lt2" accent1="accent1" accent2="accent2" accent3="accent3" accent4="accent4" accent5="accent5" accent6="accent6" hlink="hlink" folHlink="folHlink"/>
    </a:extraClrScheme>
    <a:extraClrScheme>
      <a:clrScheme name="2_pacific 9">
        <a:dk1>
          <a:srgbClr val="000000"/>
        </a:dk1>
        <a:lt1>
          <a:srgbClr val="CCECFF"/>
        </a:lt1>
        <a:dk2>
          <a:srgbClr val="003399"/>
        </a:dk2>
        <a:lt2>
          <a:srgbClr val="FFFFFF"/>
        </a:lt2>
        <a:accent1>
          <a:srgbClr val="E3B5DF"/>
        </a:accent1>
        <a:accent2>
          <a:srgbClr val="B0E0CE"/>
        </a:accent2>
        <a:accent3>
          <a:srgbClr val="E2F4FF"/>
        </a:accent3>
        <a:accent4>
          <a:srgbClr val="000000"/>
        </a:accent4>
        <a:accent5>
          <a:srgbClr val="EFD7EC"/>
        </a:accent5>
        <a:accent6>
          <a:srgbClr val="9FCBBA"/>
        </a:accent6>
        <a:hlink>
          <a:srgbClr val="D7B18F"/>
        </a:hlink>
        <a:folHlink>
          <a:srgbClr val="78B5C8"/>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_Office テーマ">
  <a:themeElements>
    <a:clrScheme name="テクノロジー">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cool9-s-1">
  <a:themeElements>
    <a:clrScheme name="cool9-s-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ool9-s-1">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ol9-s-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ool9-s-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ol9-s-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ool9-s-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ool9-s-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ool9-s-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ool9-s-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ool9-s-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ool9-s-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ool9-s-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ool9-s-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ool9-s-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KCG-report">
  <a:themeElements>
    <a:clrScheme name="KCG-repor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CG-report">
      <a:majorFont>
        <a:latin typeface="Charcoal"/>
        <a:ea typeface="ヒラギノ角ゴ Pro W6"/>
        <a:cs typeface="ヒラギノ角ゴ Pro W6"/>
      </a:majorFont>
      <a:minorFont>
        <a:latin typeface="ヒラギノ角ゴ Pro W6"/>
        <a:ea typeface="ヒラギノ角ゴ Pro W6"/>
        <a:cs typeface="ヒラギノ角ゴ Pro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KCG-repor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KCG-repor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KCG-repor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KCG-repor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KCG-repor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KCG-repor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KCG-report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KCG-repor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KCG-repor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KCG-repor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KCG-repor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KCG-repor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hawaii-new">
  <a:themeElements>
    <a:clrScheme name="hawaii-new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hawaii-new">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none">
        <a:spAutoFit/>
      </a:bodyPr>
      <a:lstStyle>
        <a:defPPr>
          <a:defRPr dirty="0">
            <a:latin typeface="Tahoma" pitchFamily="34" charset="0"/>
            <a:cs typeface="Tahoma" pitchFamily="34" charset="0"/>
          </a:defRPr>
        </a:defPPr>
      </a:lstStyle>
    </a:spDef>
    <a:txDef>
      <a:spPr bwMode="auto">
        <a:noFill/>
        <a:ln w="9525">
          <a:noFill/>
          <a:miter lim="800000"/>
          <a:headEnd/>
          <a:tailEnd/>
        </a:ln>
      </a:spPr>
      <a:bodyPr wrap="square" rtlCol="0">
        <a:spAutoFit/>
      </a:bodyPr>
      <a:lstStyle>
        <a:defPPr>
          <a:defRPr dirty="0" smtClean="0">
            <a:solidFill>
              <a:schemeClr val="accent2"/>
            </a:solidFill>
            <a:latin typeface="Tahoma" pitchFamily="34" charset="0"/>
            <a:cs typeface="Tahoma" pitchFamily="34" charset="0"/>
          </a:defRPr>
        </a:defPPr>
      </a:lstStyle>
    </a:txDef>
  </a:objectDefaults>
  <a:extraClrSchemeLst>
    <a:extraClrScheme>
      <a:clrScheme name="hawaii-new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hawaii-new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hawaii-new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hawaii-new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hawaii-new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hawaii-new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hawaii-new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6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Profile">
  <a:themeElements>
    <a:clrScheme name="1_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1_Profile">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1_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1_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1_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1_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_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1_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1_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1_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標準デザイン">
  <a:themeElements>
    <a:clrScheme name="3_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4_標準デザイン">
  <a:themeElements>
    <a:clrScheme name="3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400" b="1" i="0" u="none" strike="noStrike" cap="none" normalizeH="0" baseline="0" smtClean="0">
            <a:ln>
              <a:noFill/>
            </a:ln>
            <a:solidFill>
              <a:schemeClr val="tx1"/>
            </a:solidFill>
            <a:effectLst/>
            <a:latin typeface="Times New Roman" pitchFamily="18"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400" b="1" i="0" u="none" strike="noStrike" cap="none" normalizeH="0" baseline="0" smtClean="0">
            <a:ln>
              <a:noFill/>
            </a:ln>
            <a:solidFill>
              <a:schemeClr val="tx1"/>
            </a:solidFill>
            <a:effectLst/>
            <a:latin typeface="Times New Roman" pitchFamily="18" charset="0"/>
            <a:ea typeface="ＭＳ Ｐゴシック" pitchFamily="50" charset="-128"/>
          </a:defRPr>
        </a:defPPr>
      </a:lstStyle>
    </a:lnDef>
  </a:objectDefaults>
  <a:extraClrSchemeLst>
    <a:extraClrScheme>
      <a:clrScheme name="3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2_pacific 6">
    <a:dk1>
      <a:srgbClr val="000000"/>
    </a:dk1>
    <a:lt1>
      <a:srgbClr val="FFFFCC"/>
    </a:lt1>
    <a:dk2>
      <a:srgbClr val="333300"/>
    </a:dk2>
    <a:lt2>
      <a:srgbClr val="BAB870"/>
    </a:lt2>
    <a:accent1>
      <a:srgbClr val="7AA94F"/>
    </a:accent1>
    <a:accent2>
      <a:srgbClr val="FFFF99"/>
    </a:accent2>
    <a:accent3>
      <a:srgbClr val="FFFFE2"/>
    </a:accent3>
    <a:accent4>
      <a:srgbClr val="000000"/>
    </a:accent4>
    <a:accent5>
      <a:srgbClr val="BED1B2"/>
    </a:accent5>
    <a:accent6>
      <a:srgbClr val="E7E78A"/>
    </a:accent6>
    <a:hlink>
      <a:srgbClr val="4D4D4D"/>
    </a:hlink>
    <a:folHlink>
      <a:srgbClr val="887F00"/>
    </a:folHlink>
  </a:clrScheme>
</a:themeOverride>
</file>

<file path=docProps/app.xml><?xml version="1.0" encoding="utf-8"?>
<Properties xmlns="http://schemas.openxmlformats.org/officeDocument/2006/extended-properties" xmlns:vt="http://schemas.openxmlformats.org/officeDocument/2006/docPropsVTypes">
  <TotalTime>26081</TotalTime>
  <Words>3702</Words>
  <Application>Microsoft Office PowerPoint</Application>
  <PresentationFormat>画面に合わせる (4:3)</PresentationFormat>
  <Paragraphs>1051</Paragraphs>
  <Slides>72</Slides>
  <Notes>30</Notes>
  <HiddenSlides>1</HiddenSlides>
  <MMClips>1</MMClips>
  <ScaleCrop>false</ScaleCrop>
  <HeadingPairs>
    <vt:vector size="6" baseType="variant">
      <vt:variant>
        <vt:lpstr>テーマ</vt:lpstr>
      </vt:variant>
      <vt:variant>
        <vt:i4>21</vt:i4>
      </vt:variant>
      <vt:variant>
        <vt:lpstr>埋め込まれた OLE サーバー</vt:lpstr>
      </vt:variant>
      <vt:variant>
        <vt:i4>7</vt:i4>
      </vt:variant>
      <vt:variant>
        <vt:lpstr>スライド タイトル</vt:lpstr>
      </vt:variant>
      <vt:variant>
        <vt:i4>72</vt:i4>
      </vt:variant>
    </vt:vector>
  </HeadingPairs>
  <TitlesOfParts>
    <vt:vector size="100" baseType="lpstr">
      <vt:lpstr>line2</vt:lpstr>
      <vt:lpstr>KCG-report</vt:lpstr>
      <vt:lpstr>1_Profile</vt:lpstr>
      <vt:lpstr>Office テーマ</vt:lpstr>
      <vt:lpstr>1_Office テーマ</vt:lpstr>
      <vt:lpstr>2_Office テーマ</vt:lpstr>
      <vt:lpstr>3_標準デザイン</vt:lpstr>
      <vt:lpstr>3_Office テーマ</vt:lpstr>
      <vt:lpstr>4_標準デザイン</vt:lpstr>
      <vt:lpstr>13_標準デザイン</vt:lpstr>
      <vt:lpstr>14_標準デザイン</vt:lpstr>
      <vt:lpstr>6_標準デザイン</vt:lpstr>
      <vt:lpstr>8_標準デザイン</vt:lpstr>
      <vt:lpstr>BAM.20080123</vt:lpstr>
      <vt:lpstr>4_Office テーマ</vt:lpstr>
      <vt:lpstr>12_標準デザイン</vt:lpstr>
      <vt:lpstr>2_pacific</vt:lpstr>
      <vt:lpstr>5_Office テーマ</vt:lpstr>
      <vt:lpstr>cool9-s-1</vt:lpstr>
      <vt:lpstr>hawaii-new</vt:lpstr>
      <vt:lpstr>6_Office テーマ</vt:lpstr>
      <vt:lpstr>数式</vt:lpstr>
      <vt:lpstr>Artwork</vt:lpstr>
      <vt:lpstr>Photo Editor Photo</vt:lpstr>
      <vt:lpstr>Equation</vt:lpstr>
      <vt:lpstr>文書</vt:lpstr>
      <vt:lpstr>Acrobat Document</vt:lpstr>
      <vt:lpstr>ビットマップ イメージ</vt:lpstr>
      <vt:lpstr>スライド 1</vt:lpstr>
      <vt:lpstr>スライド 2</vt:lpstr>
      <vt:lpstr>スライド 3</vt:lpstr>
      <vt:lpstr>Unitarity of CKM matrix</vt:lpstr>
      <vt:lpstr>Testing CKM scheme in B decays</vt:lpstr>
      <vt:lpstr>Time dependent CP violation in B meson system</vt:lpstr>
      <vt:lpstr>スライド 7</vt:lpstr>
      <vt:lpstr>スライド 8</vt:lpstr>
      <vt:lpstr>スライド 9</vt:lpstr>
      <vt:lpstr>スライド 10</vt:lpstr>
      <vt:lpstr>スライド 11</vt:lpstr>
      <vt:lpstr>スライド 12</vt:lpstr>
      <vt:lpstr>スライド 13</vt:lpstr>
      <vt:lpstr>スライド 14</vt:lpstr>
      <vt:lpstr>Luminosity</vt:lpstr>
      <vt:lpstr>B-Factories in the World</vt:lpstr>
      <vt:lpstr>Unitarity triangle measurements</vt:lpstr>
      <vt:lpstr>スライド 18</vt:lpstr>
      <vt:lpstr>スライド 19</vt:lpstr>
      <vt:lpstr>スライド 20</vt:lpstr>
      <vt:lpstr>Test of CKM scheme (as of 2011)</vt:lpstr>
      <vt:lpstr>Major achievements at Belle</vt:lpstr>
      <vt:lpstr>New Hadrons</vt:lpstr>
      <vt:lpstr>スライド 24</vt:lpstr>
      <vt:lpstr>スライド 25</vt:lpstr>
      <vt:lpstr>スライド 26</vt:lpstr>
      <vt:lpstr>Unexpectedly Large D0-D0 Mixing</vt:lpstr>
      <vt:lpstr>スライド 28</vt:lpstr>
      <vt:lpstr>What is next with flavour physics?</vt:lpstr>
      <vt:lpstr>Synergy between flavor and energy frontier experiments</vt:lpstr>
      <vt:lpstr>Physics at SuperKEKB</vt:lpstr>
      <vt:lpstr>CPV in b→s penguin</vt:lpstr>
      <vt:lpstr> Probing b→ s transition with l + l - </vt:lpstr>
      <vt:lpstr>H±search in B to t decays</vt:lpstr>
      <vt:lpstr>Search for LFV t decays</vt:lpstr>
      <vt:lpstr>スライド 36</vt:lpstr>
      <vt:lpstr>SuperKEKB – Machine parameters</vt:lpstr>
      <vt:lpstr>スライド 38</vt:lpstr>
      <vt:lpstr>The Problem of Electron Clouds</vt:lpstr>
      <vt:lpstr>Beam duct for SuperKEKB</vt:lpstr>
      <vt:lpstr>Design of main components_5</vt:lpstr>
      <vt:lpstr>And more on suppressing photoelectrons</vt:lpstr>
      <vt:lpstr>Vibration Measurements</vt:lpstr>
      <vt:lpstr>スライド 44</vt:lpstr>
      <vt:lpstr>Requirements for the  Belle II detector</vt:lpstr>
      <vt:lpstr>Belle II detector upgrade</vt:lpstr>
      <vt:lpstr>スライド 47</vt:lpstr>
      <vt:lpstr>Vertex Detector</vt:lpstr>
      <vt:lpstr>DEPFET pixels for Belle II</vt:lpstr>
      <vt:lpstr>Particle ID</vt:lpstr>
      <vt:lpstr>Barrel PID</vt:lpstr>
      <vt:lpstr>Aerogel RICH for endcap PID </vt:lpstr>
      <vt:lpstr>Expected PID improvement</vt:lpstr>
      <vt:lpstr>Expected Performance  (Luminosity gain)</vt:lpstr>
      <vt:lpstr>KLM Upgrade</vt:lpstr>
      <vt:lpstr>スライド 56</vt:lpstr>
      <vt:lpstr>Early November 2010: extracted the SVD2 – vertex detector</vt:lpstr>
      <vt:lpstr>The Earthquake</vt:lpstr>
      <vt:lpstr>KEKB/Belle status</vt:lpstr>
      <vt:lpstr>Belle II Collaboration  </vt:lpstr>
      <vt:lpstr>Belle-II Collaboration has been formed</vt:lpstr>
      <vt:lpstr>スライド 62</vt:lpstr>
      <vt:lpstr>Summary</vt:lpstr>
      <vt:lpstr>スライド 64</vt:lpstr>
      <vt:lpstr>スライド 65</vt:lpstr>
      <vt:lpstr>スライド 66</vt:lpstr>
      <vt:lpstr>スライド 67</vt:lpstr>
      <vt:lpstr>スライド 68</vt:lpstr>
      <vt:lpstr>スライド 69</vt:lpstr>
      <vt:lpstr>スライド 70</vt:lpstr>
      <vt:lpstr>スライド 71</vt:lpstr>
      <vt:lpstr>スライド 72</vt:lpstr>
    </vt:vector>
  </TitlesOfParts>
  <Company>KEKB</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Yamauchi</dc:creator>
  <cp:lastModifiedBy>Yamauchi</cp:lastModifiedBy>
  <cp:revision>1316</cp:revision>
  <dcterms:created xsi:type="dcterms:W3CDTF">2009-09-01T07:39:46Z</dcterms:created>
  <dcterms:modified xsi:type="dcterms:W3CDTF">2011-10-20T09:36:21Z</dcterms:modified>
</cp:coreProperties>
</file>