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7" r:id="rId2"/>
    <p:sldId id="333" r:id="rId3"/>
    <p:sldId id="300" r:id="rId4"/>
    <p:sldId id="301" r:id="rId5"/>
    <p:sldId id="304" r:id="rId6"/>
    <p:sldId id="350" r:id="rId7"/>
    <p:sldId id="306" r:id="rId8"/>
    <p:sldId id="307" r:id="rId9"/>
    <p:sldId id="298" r:id="rId10"/>
    <p:sldId id="349" r:id="rId11"/>
    <p:sldId id="299" r:id="rId12"/>
    <p:sldId id="264" r:id="rId13"/>
    <p:sldId id="263" r:id="rId14"/>
    <p:sldId id="351" r:id="rId15"/>
    <p:sldId id="347" r:id="rId16"/>
    <p:sldId id="345" r:id="rId17"/>
    <p:sldId id="340" r:id="rId18"/>
    <p:sldId id="265" r:id="rId19"/>
    <p:sldId id="270" r:id="rId20"/>
    <p:sldId id="272" r:id="rId21"/>
    <p:sldId id="267" r:id="rId22"/>
    <p:sldId id="338" r:id="rId23"/>
    <p:sldId id="274" r:id="rId24"/>
    <p:sldId id="273" r:id="rId25"/>
    <p:sldId id="312" r:id="rId26"/>
    <p:sldId id="311" r:id="rId27"/>
    <p:sldId id="313" r:id="rId28"/>
    <p:sldId id="315" r:id="rId29"/>
    <p:sldId id="316" r:id="rId30"/>
    <p:sldId id="348" r:id="rId31"/>
    <p:sldId id="352" r:id="rId32"/>
    <p:sldId id="327" r:id="rId33"/>
    <p:sldId id="346" r:id="rId34"/>
    <p:sldId id="317" r:id="rId35"/>
    <p:sldId id="318" r:id="rId36"/>
    <p:sldId id="319" r:id="rId37"/>
    <p:sldId id="280" r:id="rId38"/>
    <p:sldId id="320" r:id="rId39"/>
    <p:sldId id="321" r:id="rId40"/>
    <p:sldId id="322" r:id="rId41"/>
    <p:sldId id="294" r:id="rId42"/>
    <p:sldId id="296" r:id="rId43"/>
    <p:sldId id="336" r:id="rId44"/>
  </p:sldIdLst>
  <p:sldSz cx="9144000" cy="6858000" type="screen4x3"/>
  <p:notesSz cx="7099300" cy="1023461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CCFFFF"/>
    <a:srgbClr val="FF3399"/>
    <a:srgbClr val="FF6600"/>
    <a:srgbClr val="FF3300"/>
    <a:srgbClr val="009999"/>
    <a:srgbClr val="DA3232"/>
    <a:srgbClr val="3366FF"/>
    <a:srgbClr val="4F81B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0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C457E4C8-6BD0-4084-8762-71370D9D2B92}" type="datetimeFigureOut">
              <a:rPr lang="es-ES" smtClean="0"/>
              <a:pPr/>
              <a:t>24/10/2011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A190D3E-4B94-4E1C-A731-F73BB8EA171F}"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457E4C8-6BD0-4084-8762-71370D9D2B92}" type="datetimeFigureOut">
              <a:rPr lang="es-ES" smtClean="0"/>
              <a:pPr/>
              <a:t>24/10/2011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A190D3E-4B94-4E1C-A731-F73BB8EA171F}"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457E4C8-6BD0-4084-8762-71370D9D2B92}" type="datetimeFigureOut">
              <a:rPr lang="es-ES" smtClean="0"/>
              <a:pPr/>
              <a:t>24/10/2011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A190D3E-4B94-4E1C-A731-F73BB8EA171F}"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457E4C8-6BD0-4084-8762-71370D9D2B92}" type="datetimeFigureOut">
              <a:rPr lang="es-ES" smtClean="0"/>
              <a:pPr/>
              <a:t>24/10/2011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A190D3E-4B94-4E1C-A731-F73BB8EA171F}"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C457E4C8-6BD0-4084-8762-71370D9D2B92}" type="datetimeFigureOut">
              <a:rPr lang="es-ES" smtClean="0"/>
              <a:pPr/>
              <a:t>24/10/2011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A190D3E-4B94-4E1C-A731-F73BB8EA171F}"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C457E4C8-6BD0-4084-8762-71370D9D2B92}" type="datetimeFigureOut">
              <a:rPr lang="es-ES" smtClean="0"/>
              <a:pPr/>
              <a:t>24/10/2011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A190D3E-4B94-4E1C-A731-F73BB8EA171F}"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C457E4C8-6BD0-4084-8762-71370D9D2B92}" type="datetimeFigureOut">
              <a:rPr lang="es-ES" smtClean="0"/>
              <a:pPr/>
              <a:t>24/10/2011</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4A190D3E-4B94-4E1C-A731-F73BB8EA171F}"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C457E4C8-6BD0-4084-8762-71370D9D2B92}" type="datetimeFigureOut">
              <a:rPr lang="es-ES" smtClean="0"/>
              <a:pPr/>
              <a:t>24/10/2011</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4A190D3E-4B94-4E1C-A731-F73BB8EA171F}"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C457E4C8-6BD0-4084-8762-71370D9D2B92}" type="datetimeFigureOut">
              <a:rPr lang="es-ES" smtClean="0"/>
              <a:pPr/>
              <a:t>24/10/2011</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4A190D3E-4B94-4E1C-A731-F73BB8EA171F}"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C457E4C8-6BD0-4084-8762-71370D9D2B92}" type="datetimeFigureOut">
              <a:rPr lang="es-ES" smtClean="0"/>
              <a:pPr/>
              <a:t>24/10/2011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A190D3E-4B94-4E1C-A731-F73BB8EA171F}"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C457E4C8-6BD0-4084-8762-71370D9D2B92}" type="datetimeFigureOut">
              <a:rPr lang="es-ES" smtClean="0"/>
              <a:pPr/>
              <a:t>24/10/2011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A190D3E-4B94-4E1C-A731-F73BB8EA171F}"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57E4C8-6BD0-4084-8762-71370D9D2B92}" type="datetimeFigureOut">
              <a:rPr lang="es-ES" smtClean="0"/>
              <a:pPr/>
              <a:t>24/10/2011</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190D3E-4B94-4E1C-A731-F73BB8EA171F}"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7.gif"/></Relationships>
</file>

<file path=ppt/slides/_rels/slide1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jpeg"/></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2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png"/><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80.jpe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gif"/><Relationship Id="rId2"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3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89.png"/></Relationships>
</file>

<file path=ppt/slides/_rels/slide3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3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3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39.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7.jpeg"/><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hyperlink" Target="http://en.wikipedia.org/wiki/File:FF509.jpg"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jpeg"/><Relationship Id="rId18" Type="http://schemas.openxmlformats.org/officeDocument/2006/relationships/hyperlink" Target="http://www.ihep.ac.cn/kejiyuandi/zhishi/070627-cosmic/0604.jpg" TargetMode="External"/><Relationship Id="rId3" Type="http://schemas.openxmlformats.org/officeDocument/2006/relationships/image" Target="../media/image22.gif"/><Relationship Id="rId21" Type="http://schemas.openxmlformats.org/officeDocument/2006/relationships/image" Target="../media/image39.jpeg"/><Relationship Id="rId7" Type="http://schemas.openxmlformats.org/officeDocument/2006/relationships/image" Target="../media/image26.png"/><Relationship Id="rId12" Type="http://schemas.openxmlformats.org/officeDocument/2006/relationships/image" Target="../media/image31.jpeg"/><Relationship Id="rId17" Type="http://schemas.openxmlformats.org/officeDocument/2006/relationships/image" Target="../media/image36.jpeg"/><Relationship Id="rId2" Type="http://schemas.openxmlformats.org/officeDocument/2006/relationships/image" Target="../media/image7.jpeg"/><Relationship Id="rId16" Type="http://schemas.openxmlformats.org/officeDocument/2006/relationships/image" Target="../media/image35.jpeg"/><Relationship Id="rId20" Type="http://schemas.openxmlformats.org/officeDocument/2006/relationships/image" Target="../media/image38.gif"/><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jpeg"/><Relationship Id="rId15" Type="http://schemas.openxmlformats.org/officeDocument/2006/relationships/image" Target="../media/image34.png"/><Relationship Id="rId10" Type="http://schemas.openxmlformats.org/officeDocument/2006/relationships/image" Target="../media/image29.jpeg"/><Relationship Id="rId19" Type="http://schemas.openxmlformats.org/officeDocument/2006/relationships/image" Target="../media/image37.jpeg"/><Relationship Id="rId4" Type="http://schemas.openxmlformats.org/officeDocument/2006/relationships/image" Target="../media/image23.jpeg"/><Relationship Id="rId9" Type="http://schemas.openxmlformats.org/officeDocument/2006/relationships/image" Target="../media/image28.jpeg"/><Relationship Id="rId14" Type="http://schemas.openxmlformats.org/officeDocument/2006/relationships/image" Target="../media/image33.jpeg"/><Relationship Id="rId22" Type="http://schemas.openxmlformats.org/officeDocument/2006/relationships/image" Target="../media/image40.jpeg"/></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2.gif"/></Relationships>
</file>

<file path=ppt/slides/_rels/slide9.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image" Target="../media/image4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Documents and Settings\Juan Carlos\Mis documentos\Mis imágenes\Astrofisica\Galactic\sn1006c.jpg"/>
          <p:cNvPicPr>
            <a:picLocks noChangeAspect="1" noChangeArrowheads="1"/>
          </p:cNvPicPr>
          <p:nvPr/>
        </p:nvPicPr>
        <p:blipFill>
          <a:blip r:embed="rId2" cstate="print"/>
          <a:srcRect/>
          <a:stretch>
            <a:fillRect/>
          </a:stretch>
        </p:blipFill>
        <p:spPr bwMode="auto">
          <a:xfrm>
            <a:off x="-108520" y="-253752"/>
            <a:ext cx="9587408" cy="9587408"/>
          </a:xfrm>
          <a:prstGeom prst="rect">
            <a:avLst/>
          </a:prstGeom>
          <a:noFill/>
        </p:spPr>
      </p:pic>
      <p:sp>
        <p:nvSpPr>
          <p:cNvPr id="12" name="11 CuadroTexto"/>
          <p:cNvSpPr txBox="1"/>
          <p:nvPr/>
        </p:nvSpPr>
        <p:spPr>
          <a:xfrm>
            <a:off x="2000232" y="285728"/>
            <a:ext cx="5857916" cy="1200329"/>
          </a:xfrm>
          <a:prstGeom prst="rect">
            <a:avLst/>
          </a:prstGeom>
          <a:noFill/>
        </p:spPr>
        <p:txBody>
          <a:bodyPr wrap="square" rtlCol="0">
            <a:spAutoFit/>
          </a:bodyPr>
          <a:lstStyle/>
          <a:p>
            <a:pPr algn="ctr"/>
            <a:r>
              <a:rPr lang="es-MX" sz="2400" dirty="0" err="1" smtClean="0">
                <a:solidFill>
                  <a:srgbClr val="FFFF00"/>
                </a:solidFill>
                <a:latin typeface="Arial" pitchFamily="34" charset="0"/>
                <a:cs typeface="Arial" pitchFamily="34" charset="0"/>
              </a:rPr>
              <a:t>Exploring</a:t>
            </a:r>
            <a:r>
              <a:rPr lang="es-MX" sz="2400" dirty="0" smtClean="0">
                <a:solidFill>
                  <a:srgbClr val="FFFF00"/>
                </a:solidFill>
                <a:latin typeface="Arial" pitchFamily="34" charset="0"/>
                <a:cs typeface="Arial" pitchFamily="34" charset="0"/>
              </a:rPr>
              <a:t> </a:t>
            </a:r>
            <a:r>
              <a:rPr lang="es-MX" sz="2400" dirty="0" err="1" smtClean="0">
                <a:solidFill>
                  <a:srgbClr val="FFFF00"/>
                </a:solidFill>
                <a:latin typeface="Arial" pitchFamily="34" charset="0"/>
                <a:cs typeface="Arial" pitchFamily="34" charset="0"/>
              </a:rPr>
              <a:t>the</a:t>
            </a:r>
            <a:r>
              <a:rPr lang="es-MX" sz="2400" dirty="0" smtClean="0">
                <a:solidFill>
                  <a:srgbClr val="FFFF00"/>
                </a:solidFill>
                <a:latin typeface="Arial" pitchFamily="34" charset="0"/>
                <a:cs typeface="Arial" pitchFamily="34" charset="0"/>
              </a:rPr>
              <a:t> light and heavy </a:t>
            </a:r>
            <a:r>
              <a:rPr lang="es-MX" sz="2400" dirty="0" err="1" smtClean="0">
                <a:solidFill>
                  <a:srgbClr val="FFFF00"/>
                </a:solidFill>
                <a:latin typeface="Arial" pitchFamily="34" charset="0"/>
                <a:cs typeface="Arial" pitchFamily="34" charset="0"/>
              </a:rPr>
              <a:t>composition</a:t>
            </a:r>
            <a:r>
              <a:rPr lang="es-MX" sz="2400" dirty="0" smtClean="0">
                <a:solidFill>
                  <a:srgbClr val="FFFF00"/>
                </a:solidFill>
                <a:latin typeface="Arial" pitchFamily="34" charset="0"/>
                <a:cs typeface="Arial" pitchFamily="34" charset="0"/>
              </a:rPr>
              <a:t> of </a:t>
            </a:r>
            <a:r>
              <a:rPr lang="es-MX" sz="2400" dirty="0" err="1" smtClean="0">
                <a:solidFill>
                  <a:srgbClr val="FFFF00"/>
                </a:solidFill>
                <a:latin typeface="Arial" pitchFamily="34" charset="0"/>
                <a:cs typeface="Arial" pitchFamily="34" charset="0"/>
              </a:rPr>
              <a:t>cosmic</a:t>
            </a:r>
            <a:r>
              <a:rPr lang="es-MX" sz="2400" dirty="0" smtClean="0">
                <a:solidFill>
                  <a:srgbClr val="FFFF00"/>
                </a:solidFill>
                <a:latin typeface="Arial" pitchFamily="34" charset="0"/>
                <a:cs typeface="Arial" pitchFamily="34" charset="0"/>
              </a:rPr>
              <a:t> </a:t>
            </a:r>
            <a:r>
              <a:rPr lang="es-MX" sz="2400" dirty="0" err="1" smtClean="0">
                <a:solidFill>
                  <a:srgbClr val="FFFF00"/>
                </a:solidFill>
                <a:latin typeface="Arial" pitchFamily="34" charset="0"/>
                <a:cs typeface="Arial" pitchFamily="34" charset="0"/>
              </a:rPr>
              <a:t>rays</a:t>
            </a:r>
            <a:r>
              <a:rPr lang="es-MX" sz="2400" dirty="0" smtClean="0">
                <a:solidFill>
                  <a:srgbClr val="FFFF00"/>
                </a:solidFill>
                <a:latin typeface="Arial" pitchFamily="34" charset="0"/>
                <a:cs typeface="Arial" pitchFamily="34" charset="0"/>
              </a:rPr>
              <a:t> </a:t>
            </a:r>
            <a:r>
              <a:rPr lang="es-MX" sz="2400" dirty="0" err="1" smtClean="0">
                <a:solidFill>
                  <a:srgbClr val="FFFF00"/>
                </a:solidFill>
                <a:latin typeface="Arial" pitchFamily="34" charset="0"/>
                <a:cs typeface="Arial" pitchFamily="34" charset="0"/>
              </a:rPr>
              <a:t>with</a:t>
            </a:r>
            <a:r>
              <a:rPr lang="es-MX" sz="2400" dirty="0" smtClean="0">
                <a:solidFill>
                  <a:srgbClr val="FFFF00"/>
                </a:solidFill>
                <a:latin typeface="Arial" pitchFamily="34" charset="0"/>
                <a:cs typeface="Arial" pitchFamily="34" charset="0"/>
              </a:rPr>
              <a:t> KASCADE-Grande</a:t>
            </a:r>
          </a:p>
          <a:p>
            <a:pPr algn="ctr"/>
            <a:r>
              <a:rPr lang="es-MX" sz="2400" dirty="0" smtClean="0">
                <a:solidFill>
                  <a:schemeClr val="accent6">
                    <a:lumMod val="60000"/>
                    <a:lumOff val="40000"/>
                  </a:schemeClr>
                </a:solidFill>
                <a:latin typeface="Arial" pitchFamily="34" charset="0"/>
                <a:cs typeface="Arial" pitchFamily="34" charset="0"/>
              </a:rPr>
              <a:t>  </a:t>
            </a:r>
            <a:endParaRPr lang="es-ES" sz="2400" dirty="0">
              <a:solidFill>
                <a:schemeClr val="accent6">
                  <a:lumMod val="60000"/>
                  <a:lumOff val="40000"/>
                </a:schemeClr>
              </a:solidFill>
              <a:latin typeface="Arial" pitchFamily="34" charset="0"/>
              <a:cs typeface="Arial" pitchFamily="34" charset="0"/>
            </a:endParaRPr>
          </a:p>
        </p:txBody>
      </p:sp>
      <p:sp>
        <p:nvSpPr>
          <p:cNvPr id="13" name="12 CuadroTexto"/>
          <p:cNvSpPr txBox="1"/>
          <p:nvPr/>
        </p:nvSpPr>
        <p:spPr>
          <a:xfrm>
            <a:off x="2928926" y="1285860"/>
            <a:ext cx="4000528" cy="1477328"/>
          </a:xfrm>
          <a:prstGeom prst="rect">
            <a:avLst/>
          </a:prstGeom>
          <a:noFill/>
        </p:spPr>
        <p:txBody>
          <a:bodyPr wrap="square" rtlCol="0">
            <a:spAutoFit/>
          </a:bodyPr>
          <a:lstStyle/>
          <a:p>
            <a:pPr algn="ctr"/>
            <a:r>
              <a:rPr lang="es-MX" dirty="0" smtClean="0">
                <a:solidFill>
                  <a:schemeClr val="accent5">
                    <a:lumMod val="20000"/>
                    <a:lumOff val="80000"/>
                  </a:schemeClr>
                </a:solidFill>
              </a:rPr>
              <a:t>J.C. Arteaga-Velázquez                                         </a:t>
            </a:r>
            <a:r>
              <a:rPr lang="es-MX" dirty="0" err="1" smtClean="0">
                <a:solidFill>
                  <a:schemeClr val="accent5">
                    <a:lumMod val="20000"/>
                    <a:lumOff val="80000"/>
                  </a:schemeClr>
                </a:solidFill>
              </a:rPr>
              <a:t>for</a:t>
            </a:r>
            <a:r>
              <a:rPr lang="es-MX" dirty="0" smtClean="0">
                <a:solidFill>
                  <a:schemeClr val="accent5">
                    <a:lumMod val="20000"/>
                    <a:lumOff val="80000"/>
                  </a:schemeClr>
                </a:solidFill>
              </a:rPr>
              <a:t> </a:t>
            </a:r>
            <a:r>
              <a:rPr lang="es-MX" dirty="0" err="1" smtClean="0">
                <a:solidFill>
                  <a:schemeClr val="accent5">
                    <a:lumMod val="20000"/>
                    <a:lumOff val="80000"/>
                  </a:schemeClr>
                </a:solidFill>
              </a:rPr>
              <a:t>the</a:t>
            </a:r>
            <a:r>
              <a:rPr lang="es-MX" dirty="0" smtClean="0">
                <a:solidFill>
                  <a:schemeClr val="accent5">
                    <a:lumMod val="20000"/>
                    <a:lumOff val="80000"/>
                  </a:schemeClr>
                </a:solidFill>
              </a:rPr>
              <a:t> KASCADE-Grande </a:t>
            </a:r>
            <a:r>
              <a:rPr lang="es-MX" dirty="0" err="1" smtClean="0">
                <a:solidFill>
                  <a:schemeClr val="accent5">
                    <a:lumMod val="20000"/>
                    <a:lumOff val="80000"/>
                  </a:schemeClr>
                </a:solidFill>
              </a:rPr>
              <a:t>Collaboration</a:t>
            </a:r>
            <a:endParaRPr lang="es-MX" dirty="0" smtClean="0">
              <a:solidFill>
                <a:schemeClr val="accent5">
                  <a:lumMod val="20000"/>
                  <a:lumOff val="80000"/>
                </a:schemeClr>
              </a:solidFill>
            </a:endParaRPr>
          </a:p>
          <a:p>
            <a:pPr algn="ctr"/>
            <a:endParaRPr lang="es-MX" dirty="0">
              <a:solidFill>
                <a:schemeClr val="accent5">
                  <a:lumMod val="20000"/>
                  <a:lumOff val="80000"/>
                </a:schemeClr>
              </a:solidFill>
            </a:endParaRPr>
          </a:p>
          <a:p>
            <a:pPr algn="ctr"/>
            <a:r>
              <a:rPr lang="es-MX" dirty="0" smtClean="0">
                <a:solidFill>
                  <a:schemeClr val="accent5">
                    <a:lumMod val="20000"/>
                    <a:lumOff val="80000"/>
                  </a:schemeClr>
                </a:solidFill>
              </a:rPr>
              <a:t>IFM, Universidad Michoacana</a:t>
            </a:r>
          </a:p>
          <a:p>
            <a:pPr algn="ctr"/>
            <a:r>
              <a:rPr lang="es-MX" dirty="0" smtClean="0">
                <a:solidFill>
                  <a:schemeClr val="accent5">
                    <a:lumMod val="20000"/>
                    <a:lumOff val="80000"/>
                  </a:schemeClr>
                </a:solidFill>
              </a:rPr>
              <a:t>Morelia, </a:t>
            </a:r>
            <a:r>
              <a:rPr lang="es-MX" dirty="0" err="1" smtClean="0">
                <a:solidFill>
                  <a:schemeClr val="accent5">
                    <a:lumMod val="20000"/>
                    <a:lumOff val="80000"/>
                  </a:schemeClr>
                </a:solidFill>
              </a:rPr>
              <a:t>Michoacan</a:t>
            </a:r>
            <a:r>
              <a:rPr lang="es-MX" dirty="0" smtClean="0">
                <a:solidFill>
                  <a:schemeClr val="accent5">
                    <a:lumMod val="20000"/>
                    <a:lumOff val="80000"/>
                  </a:schemeClr>
                </a:solidFill>
              </a:rPr>
              <a:t>, </a:t>
            </a:r>
            <a:r>
              <a:rPr lang="es-MX" dirty="0" err="1" smtClean="0">
                <a:solidFill>
                  <a:schemeClr val="accent5">
                    <a:lumMod val="20000"/>
                    <a:lumOff val="80000"/>
                  </a:schemeClr>
                </a:solidFill>
              </a:rPr>
              <a:t>Mexico</a:t>
            </a:r>
            <a:endParaRPr lang="es-ES" dirty="0">
              <a:solidFill>
                <a:schemeClr val="accent5">
                  <a:lumMod val="20000"/>
                  <a:lumOff val="80000"/>
                </a:schemeClr>
              </a:solidFill>
            </a:endParaRPr>
          </a:p>
        </p:txBody>
      </p:sp>
      <p:pic>
        <p:nvPicPr>
          <p:cNvPr id="15" name="14 Imagen" descr="UMSNHlogo-jpg.jpg"/>
          <p:cNvPicPr>
            <a:picLocks noChangeAspect="1"/>
          </p:cNvPicPr>
          <p:nvPr/>
        </p:nvPicPr>
        <p:blipFill>
          <a:blip r:embed="rId3" cstate="print"/>
          <a:stretch>
            <a:fillRect/>
          </a:stretch>
        </p:blipFill>
        <p:spPr>
          <a:xfrm flipH="1">
            <a:off x="8272302" y="71415"/>
            <a:ext cx="728854" cy="765297"/>
          </a:xfrm>
          <a:prstGeom prst="rect">
            <a:avLst/>
          </a:prstGeom>
        </p:spPr>
      </p:pic>
      <p:pic>
        <p:nvPicPr>
          <p:cNvPr id="14" name="Picture 8" descr="Dibujo"/>
          <p:cNvPicPr>
            <a:picLocks noChangeAspect="1" noChangeArrowheads="1"/>
          </p:cNvPicPr>
          <p:nvPr/>
        </p:nvPicPr>
        <p:blipFill>
          <a:blip r:embed="rId4" cstate="print"/>
          <a:srcRect/>
          <a:stretch>
            <a:fillRect/>
          </a:stretch>
        </p:blipFill>
        <p:spPr bwMode="auto">
          <a:xfrm>
            <a:off x="50726" y="44624"/>
            <a:ext cx="704850" cy="719137"/>
          </a:xfrm>
          <a:prstGeom prst="rect">
            <a:avLst/>
          </a:prstGeom>
          <a:noFill/>
        </p:spPr>
      </p:pic>
      <p:pic>
        <p:nvPicPr>
          <p:cNvPr id="9" name="Picture 5" descr="Antenne"/>
          <p:cNvPicPr>
            <a:picLocks noChangeAspect="1" noChangeArrowheads="1"/>
          </p:cNvPicPr>
          <p:nvPr/>
        </p:nvPicPr>
        <p:blipFill>
          <a:blip r:embed="rId5" cstate="print"/>
          <a:srcRect l="3983" r="11946"/>
          <a:stretch>
            <a:fillRect/>
          </a:stretch>
        </p:blipFill>
        <p:spPr bwMode="auto">
          <a:xfrm>
            <a:off x="6948264" y="4744783"/>
            <a:ext cx="1941748" cy="1492529"/>
          </a:xfrm>
          <a:prstGeom prst="rect">
            <a:avLst/>
          </a:prstGeom>
          <a:noFill/>
          <a:ln w="9525">
            <a:noFill/>
            <a:miter lim="800000"/>
            <a:headEnd/>
            <a:tailEnd/>
          </a:ln>
        </p:spPr>
      </p:pic>
      <p:pic>
        <p:nvPicPr>
          <p:cNvPr id="11" name="Picture 2"/>
          <p:cNvPicPr>
            <a:picLocks noChangeAspect="1" noChangeArrowheads="1"/>
          </p:cNvPicPr>
          <p:nvPr/>
        </p:nvPicPr>
        <p:blipFill>
          <a:blip r:embed="rId6" cstate="print"/>
          <a:srcRect/>
          <a:stretch>
            <a:fillRect/>
          </a:stretch>
        </p:blipFill>
        <p:spPr bwMode="auto">
          <a:xfrm>
            <a:off x="4139952" y="4772653"/>
            <a:ext cx="2232248" cy="1472770"/>
          </a:xfrm>
          <a:prstGeom prst="rect">
            <a:avLst/>
          </a:prstGeom>
          <a:noFill/>
          <a:ln w="9525">
            <a:noFill/>
            <a:miter lim="800000"/>
            <a:headEnd/>
            <a:tailEnd/>
          </a:ln>
        </p:spPr>
      </p:pic>
      <p:pic>
        <p:nvPicPr>
          <p:cNvPr id="2054" name="Picture 6" descr="http://images.iop.org/objects/ccr/cern/39/1/16/cosmic3_2-99.jpg"/>
          <p:cNvPicPr>
            <a:picLocks noChangeAspect="1" noChangeArrowheads="1"/>
          </p:cNvPicPr>
          <p:nvPr/>
        </p:nvPicPr>
        <p:blipFill>
          <a:blip r:embed="rId7" cstate="print"/>
          <a:srcRect/>
          <a:stretch>
            <a:fillRect/>
          </a:stretch>
        </p:blipFill>
        <p:spPr bwMode="auto">
          <a:xfrm>
            <a:off x="323528" y="4767504"/>
            <a:ext cx="3240360" cy="1469807"/>
          </a:xfrm>
          <a:prstGeom prst="rect">
            <a:avLst/>
          </a:prstGeom>
          <a:noFill/>
        </p:spPr>
      </p:pic>
      <p:sp>
        <p:nvSpPr>
          <p:cNvPr id="16" name="15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6" descr="http://zuserver2.star.ucl.ac.uk/~apod/apod/image/0611/andromeda_gendler.jpg"/>
          <p:cNvPicPr>
            <a:picLocks noChangeAspect="1" noChangeArrowheads="1"/>
          </p:cNvPicPr>
          <p:nvPr/>
        </p:nvPicPr>
        <p:blipFill>
          <a:blip r:embed="rId2" cstate="print"/>
          <a:srcRect/>
          <a:stretch>
            <a:fillRect/>
          </a:stretch>
        </p:blipFill>
        <p:spPr bwMode="auto">
          <a:xfrm>
            <a:off x="0" y="0"/>
            <a:ext cx="9324528" cy="7029400"/>
          </a:xfrm>
          <a:prstGeom prst="rect">
            <a:avLst/>
          </a:prstGeom>
          <a:noFill/>
        </p:spPr>
      </p:pic>
      <p:sp>
        <p:nvSpPr>
          <p:cNvPr id="11"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FF00"/>
                </a:solidFill>
                <a:latin typeface="Tahoma" pitchFamily="34" charset="0"/>
              </a:rPr>
              <a:t>2) Experimentos: E </a:t>
            </a:r>
            <a:r>
              <a:rPr lang="es-MX" sz="2400" dirty="0" smtClean="0">
                <a:solidFill>
                  <a:srgbClr val="FFFF00"/>
                </a:solidFill>
                <a:latin typeface="Tahoma" pitchFamily="34" charset="0"/>
                <a:sym typeface="Symbol"/>
              </a:rPr>
              <a:t> 10</a:t>
            </a:r>
            <a:r>
              <a:rPr lang="es-MX" sz="2400" baseline="30000" dirty="0" smtClean="0">
                <a:solidFill>
                  <a:srgbClr val="FFFF00"/>
                </a:solidFill>
                <a:latin typeface="Tahoma" pitchFamily="34" charset="0"/>
                <a:sym typeface="Symbol"/>
              </a:rPr>
              <a:t>15</a:t>
            </a:r>
            <a:r>
              <a:rPr lang="es-MX" sz="2400" dirty="0" smtClean="0">
                <a:solidFill>
                  <a:srgbClr val="FFFF00"/>
                </a:solidFill>
                <a:latin typeface="Tahoma" pitchFamily="34" charset="0"/>
                <a:sym typeface="Symbol"/>
              </a:rPr>
              <a:t> eV</a:t>
            </a:r>
            <a:endParaRPr lang="es-ES" sz="2400" dirty="0">
              <a:solidFill>
                <a:srgbClr val="FFFF00"/>
              </a:solidFill>
              <a:latin typeface="Tahoma" pitchFamily="34" charset="0"/>
            </a:endParaRPr>
          </a:p>
        </p:txBody>
      </p:sp>
      <p:pic>
        <p:nvPicPr>
          <p:cNvPr id="16" name="Picture 2"/>
          <p:cNvPicPr>
            <a:picLocks noChangeAspect="1" noChangeArrowheads="1"/>
          </p:cNvPicPr>
          <p:nvPr/>
        </p:nvPicPr>
        <p:blipFill>
          <a:blip r:embed="rId3" cstate="print"/>
          <a:srcRect/>
          <a:stretch>
            <a:fillRect/>
          </a:stretch>
        </p:blipFill>
        <p:spPr bwMode="auto">
          <a:xfrm>
            <a:off x="1306963" y="980728"/>
            <a:ext cx="6865437" cy="5040560"/>
          </a:xfrm>
          <a:prstGeom prst="rect">
            <a:avLst/>
          </a:prstGeom>
          <a:noFill/>
          <a:ln w="9525">
            <a:noFill/>
            <a:miter lim="800000"/>
            <a:headEnd/>
            <a:tailEnd/>
          </a:ln>
        </p:spPr>
      </p:pic>
      <p:sp>
        <p:nvSpPr>
          <p:cNvPr id="17" name="16 CuadroTexto"/>
          <p:cNvSpPr txBox="1"/>
          <p:nvPr/>
        </p:nvSpPr>
        <p:spPr>
          <a:xfrm>
            <a:off x="6588224" y="5805265"/>
            <a:ext cx="1440160" cy="276999"/>
          </a:xfrm>
          <a:prstGeom prst="rect">
            <a:avLst/>
          </a:prstGeom>
          <a:noFill/>
        </p:spPr>
        <p:txBody>
          <a:bodyPr wrap="square" rtlCol="0">
            <a:spAutoFit/>
          </a:bodyPr>
          <a:lstStyle/>
          <a:p>
            <a:r>
              <a:rPr lang="es-MX" sz="1200" dirty="0" err="1" smtClean="0">
                <a:solidFill>
                  <a:schemeClr val="tx1">
                    <a:lumMod val="85000"/>
                    <a:lumOff val="15000"/>
                  </a:schemeClr>
                </a:solidFill>
              </a:rPr>
              <a:t>Courtesy</a:t>
            </a:r>
            <a:r>
              <a:rPr lang="es-MX" sz="1200" dirty="0" smtClean="0">
                <a:solidFill>
                  <a:schemeClr val="tx1">
                    <a:lumMod val="85000"/>
                    <a:lumOff val="15000"/>
                  </a:schemeClr>
                </a:solidFill>
              </a:rPr>
              <a:t> A. </a:t>
            </a:r>
            <a:r>
              <a:rPr lang="es-MX" sz="1200" dirty="0" err="1" smtClean="0">
                <a:solidFill>
                  <a:schemeClr val="tx1">
                    <a:lumMod val="85000"/>
                    <a:lumOff val="15000"/>
                  </a:schemeClr>
                </a:solidFill>
              </a:rPr>
              <a:t>Haungs</a:t>
            </a:r>
            <a:endParaRPr lang="es-ES" sz="1200" dirty="0">
              <a:solidFill>
                <a:schemeClr val="tx1">
                  <a:lumMod val="85000"/>
                  <a:lumOff val="15000"/>
                </a:schemeClr>
              </a:solidFill>
            </a:endParaRPr>
          </a:p>
        </p:txBody>
      </p:sp>
      <p:sp>
        <p:nvSpPr>
          <p:cNvPr id="7" name="6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solidFill>
              </a:rPr>
              <a:t>Kascade</a:t>
            </a:r>
            <a:r>
              <a:rPr lang="es-MX" sz="1400" dirty="0" smtClean="0">
                <a:solidFill>
                  <a:schemeClr val="bg1"/>
                </a:solidFill>
              </a:rPr>
              <a:t>-Grande ,J.C. Arteaga, U. Michoacana                                                                                     XIII MWPF, </a:t>
            </a:r>
            <a:r>
              <a:rPr lang="es-MX" sz="1400" dirty="0" err="1" smtClean="0">
                <a:solidFill>
                  <a:schemeClr val="bg1"/>
                </a:solidFill>
              </a:rPr>
              <a:t>October</a:t>
            </a:r>
            <a:r>
              <a:rPr lang="es-MX" sz="1400" dirty="0" smtClean="0">
                <a:solidFill>
                  <a:schemeClr val="bg1"/>
                </a:solidFill>
              </a:rPr>
              <a:t>, Guanajuato</a:t>
            </a:r>
            <a:endParaRPr lang="es-ES" sz="1400" dirty="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6" descr="http://zuserver2.star.ucl.ac.uk/~apod/apod/image/0611/andromeda_gendler.jpg"/>
          <p:cNvPicPr>
            <a:picLocks noChangeAspect="1" noChangeArrowheads="1"/>
          </p:cNvPicPr>
          <p:nvPr/>
        </p:nvPicPr>
        <p:blipFill>
          <a:blip r:embed="rId2" cstate="print"/>
          <a:srcRect/>
          <a:stretch>
            <a:fillRect/>
          </a:stretch>
        </p:blipFill>
        <p:spPr bwMode="auto">
          <a:xfrm>
            <a:off x="0" y="0"/>
            <a:ext cx="9324528" cy="7029400"/>
          </a:xfrm>
          <a:prstGeom prst="rect">
            <a:avLst/>
          </a:prstGeom>
          <a:noFill/>
        </p:spPr>
      </p:pic>
      <p:sp>
        <p:nvSpPr>
          <p:cNvPr id="13" name="12 Rectángulo"/>
          <p:cNvSpPr/>
          <p:nvPr/>
        </p:nvSpPr>
        <p:spPr>
          <a:xfrm>
            <a:off x="323528" y="332656"/>
            <a:ext cx="3312368" cy="923330"/>
          </a:xfrm>
          <a:prstGeom prst="rect">
            <a:avLst/>
          </a:prstGeom>
          <a:ln w="19050">
            <a:solidFill>
              <a:srgbClr val="FFFF00"/>
            </a:solidFill>
          </a:ln>
        </p:spPr>
        <p:txBody>
          <a:bodyPr wrap="square">
            <a:spAutoFit/>
          </a:bodyPr>
          <a:lstStyle/>
          <a:p>
            <a:r>
              <a:rPr lang="en-GB" dirty="0" smtClean="0">
                <a:solidFill>
                  <a:schemeClr val="accent1">
                    <a:lumMod val="20000"/>
                    <a:lumOff val="80000"/>
                  </a:schemeClr>
                </a:solidFill>
                <a:latin typeface="Calibri" pitchFamily="34" charset="0"/>
              </a:rPr>
              <a:t>Problem of galaxy confinement: </a:t>
            </a:r>
          </a:p>
          <a:p>
            <a:r>
              <a:rPr lang="en-GB" b="1" dirty="0" smtClean="0">
                <a:solidFill>
                  <a:schemeClr val="accent1">
                    <a:lumMod val="20000"/>
                    <a:lumOff val="80000"/>
                  </a:schemeClr>
                </a:solidFill>
                <a:latin typeface="Calibri" pitchFamily="34" charset="0"/>
              </a:rPr>
              <a:t> </a:t>
            </a:r>
            <a:r>
              <a:rPr lang="en-GB" b="1" dirty="0" err="1" smtClean="0">
                <a:solidFill>
                  <a:schemeClr val="accent1">
                    <a:lumMod val="20000"/>
                    <a:lumOff val="80000"/>
                  </a:schemeClr>
                </a:solidFill>
                <a:latin typeface="Calibri" pitchFamily="34" charset="0"/>
              </a:rPr>
              <a:t>E</a:t>
            </a:r>
            <a:r>
              <a:rPr lang="en-GB" b="1" baseline="-25000" dirty="0" err="1" smtClean="0">
                <a:solidFill>
                  <a:schemeClr val="accent1">
                    <a:lumMod val="20000"/>
                    <a:lumOff val="80000"/>
                  </a:schemeClr>
                </a:solidFill>
                <a:latin typeface="Calibri" pitchFamily="34" charset="0"/>
              </a:rPr>
              <a:t>max</a:t>
            </a:r>
            <a:r>
              <a:rPr lang="en-GB" b="1" dirty="0" smtClean="0">
                <a:solidFill>
                  <a:schemeClr val="accent1">
                    <a:lumMod val="20000"/>
                    <a:lumOff val="80000"/>
                  </a:schemeClr>
                </a:solidFill>
                <a:latin typeface="Calibri" pitchFamily="34" charset="0"/>
              </a:rPr>
              <a:t> ~ </a:t>
            </a:r>
            <a:r>
              <a:rPr lang="en-GB" b="1" dirty="0" err="1" smtClean="0">
                <a:solidFill>
                  <a:schemeClr val="accent1">
                    <a:lumMod val="20000"/>
                    <a:lumOff val="80000"/>
                  </a:schemeClr>
                </a:solidFill>
                <a:latin typeface="Calibri" pitchFamily="34" charset="0"/>
              </a:rPr>
              <a:t>Ze</a:t>
            </a:r>
            <a:r>
              <a:rPr lang="en-GB" b="1" dirty="0" smtClean="0">
                <a:solidFill>
                  <a:schemeClr val="accent1">
                    <a:lumMod val="20000"/>
                    <a:lumOff val="80000"/>
                  </a:schemeClr>
                </a:solidFill>
                <a:latin typeface="Calibri" pitchFamily="34" charset="0"/>
              </a:rPr>
              <a:t> x B x R </a:t>
            </a:r>
          </a:p>
          <a:p>
            <a:r>
              <a:rPr lang="en-GB" b="1" dirty="0" smtClean="0">
                <a:solidFill>
                  <a:schemeClr val="accent1">
                    <a:lumMod val="20000"/>
                    <a:lumOff val="80000"/>
                  </a:schemeClr>
                </a:solidFill>
                <a:latin typeface="Calibri" pitchFamily="34" charset="0"/>
              </a:rPr>
              <a:t>          ~ H: 10</a:t>
            </a:r>
            <a:r>
              <a:rPr lang="en-GB" b="1" baseline="30000" dirty="0" smtClean="0">
                <a:solidFill>
                  <a:schemeClr val="accent1">
                    <a:lumMod val="20000"/>
                    <a:lumOff val="80000"/>
                  </a:schemeClr>
                </a:solidFill>
                <a:latin typeface="Calibri" pitchFamily="34" charset="0"/>
              </a:rPr>
              <a:t>15 </a:t>
            </a:r>
            <a:r>
              <a:rPr lang="en-GB" b="1" dirty="0" err="1" smtClean="0">
                <a:solidFill>
                  <a:schemeClr val="accent1">
                    <a:lumMod val="20000"/>
                    <a:lumOff val="80000"/>
                  </a:schemeClr>
                </a:solidFill>
                <a:latin typeface="Calibri" pitchFamily="34" charset="0"/>
              </a:rPr>
              <a:t>eV</a:t>
            </a:r>
            <a:r>
              <a:rPr lang="en-GB" b="1" dirty="0" smtClean="0">
                <a:solidFill>
                  <a:schemeClr val="accent1">
                    <a:lumMod val="20000"/>
                    <a:lumOff val="80000"/>
                  </a:schemeClr>
                </a:solidFill>
                <a:latin typeface="Calibri" pitchFamily="34" charset="0"/>
              </a:rPr>
              <a:t> -  Fe: 10</a:t>
            </a:r>
            <a:r>
              <a:rPr lang="en-GB" b="1" baseline="30000" dirty="0" smtClean="0">
                <a:solidFill>
                  <a:schemeClr val="accent1">
                    <a:lumMod val="20000"/>
                    <a:lumOff val="80000"/>
                  </a:schemeClr>
                </a:solidFill>
                <a:latin typeface="Calibri" pitchFamily="34" charset="0"/>
              </a:rPr>
              <a:t>17</a:t>
            </a:r>
            <a:r>
              <a:rPr lang="en-GB" b="1" dirty="0" smtClean="0">
                <a:solidFill>
                  <a:schemeClr val="accent1">
                    <a:lumMod val="20000"/>
                    <a:lumOff val="80000"/>
                  </a:schemeClr>
                </a:solidFill>
                <a:latin typeface="Calibri" pitchFamily="34" charset="0"/>
              </a:rPr>
              <a:t> </a:t>
            </a:r>
            <a:r>
              <a:rPr lang="en-GB" b="1" dirty="0" err="1" smtClean="0">
                <a:solidFill>
                  <a:schemeClr val="accent1">
                    <a:lumMod val="20000"/>
                    <a:lumOff val="80000"/>
                  </a:schemeClr>
                </a:solidFill>
                <a:latin typeface="Calibri" pitchFamily="34" charset="0"/>
              </a:rPr>
              <a:t>eV</a:t>
            </a:r>
            <a:r>
              <a:rPr lang="en-GB" b="1" dirty="0" smtClean="0">
                <a:solidFill>
                  <a:schemeClr val="accent1">
                    <a:lumMod val="20000"/>
                    <a:lumOff val="80000"/>
                  </a:schemeClr>
                </a:solidFill>
                <a:latin typeface="Calibri" pitchFamily="34" charset="0"/>
              </a:rPr>
              <a:t>          </a:t>
            </a:r>
          </a:p>
        </p:txBody>
      </p:sp>
      <p:pic>
        <p:nvPicPr>
          <p:cNvPr id="14" name="Picture 2"/>
          <p:cNvPicPr>
            <a:picLocks noChangeAspect="1" noChangeArrowheads="1"/>
          </p:cNvPicPr>
          <p:nvPr/>
        </p:nvPicPr>
        <p:blipFill>
          <a:blip r:embed="rId3" cstate="print"/>
          <a:srcRect/>
          <a:stretch>
            <a:fillRect/>
          </a:stretch>
        </p:blipFill>
        <p:spPr bwMode="auto">
          <a:xfrm>
            <a:off x="4885506" y="5569421"/>
            <a:ext cx="3790950" cy="523875"/>
          </a:xfrm>
          <a:prstGeom prst="rect">
            <a:avLst/>
          </a:prstGeom>
          <a:noFill/>
          <a:ln w="9525">
            <a:noFill/>
            <a:miter lim="800000"/>
            <a:headEnd/>
            <a:tailEnd/>
          </a:ln>
        </p:spPr>
      </p:pic>
      <p:sp>
        <p:nvSpPr>
          <p:cNvPr id="15" name="14 Rectángulo"/>
          <p:cNvSpPr/>
          <p:nvPr/>
        </p:nvSpPr>
        <p:spPr>
          <a:xfrm>
            <a:off x="4788024" y="4708302"/>
            <a:ext cx="4032448" cy="2031325"/>
          </a:xfrm>
          <a:prstGeom prst="rect">
            <a:avLst/>
          </a:prstGeom>
          <a:ln w="19050">
            <a:solidFill>
              <a:srgbClr val="FFFF00"/>
            </a:solidFill>
          </a:ln>
        </p:spPr>
        <p:txBody>
          <a:bodyPr wrap="square">
            <a:spAutoFit/>
          </a:bodyPr>
          <a:lstStyle/>
          <a:p>
            <a:r>
              <a:rPr lang="en-GB" dirty="0" smtClean="0">
                <a:solidFill>
                  <a:schemeClr val="accent1">
                    <a:lumMod val="20000"/>
                    <a:lumOff val="80000"/>
                  </a:schemeClr>
                </a:solidFill>
                <a:latin typeface="Calibri" pitchFamily="34" charset="0"/>
              </a:rPr>
              <a:t>Problem with efficiency of accelerators (Fermi mechanism):</a:t>
            </a:r>
          </a:p>
          <a:p>
            <a:endParaRPr lang="en-GB" dirty="0" smtClean="0">
              <a:solidFill>
                <a:schemeClr val="accent1">
                  <a:lumMod val="20000"/>
                  <a:lumOff val="80000"/>
                </a:schemeClr>
              </a:solidFill>
              <a:latin typeface="Calibri" pitchFamily="34" charset="0"/>
            </a:endParaRPr>
          </a:p>
          <a:p>
            <a:endParaRPr lang="en-GB" dirty="0" smtClean="0">
              <a:solidFill>
                <a:schemeClr val="accent1">
                  <a:lumMod val="20000"/>
                  <a:lumOff val="80000"/>
                </a:schemeClr>
              </a:solidFill>
              <a:latin typeface="Calibri" pitchFamily="34" charset="0"/>
            </a:endParaRPr>
          </a:p>
          <a:p>
            <a:endParaRPr lang="en-GB" dirty="0" smtClean="0">
              <a:solidFill>
                <a:schemeClr val="accent1">
                  <a:lumMod val="20000"/>
                  <a:lumOff val="80000"/>
                </a:schemeClr>
              </a:solidFill>
              <a:latin typeface="Calibri" pitchFamily="34" charset="0"/>
            </a:endParaRPr>
          </a:p>
          <a:p>
            <a:endParaRPr lang="en-GB" dirty="0" smtClean="0">
              <a:solidFill>
                <a:schemeClr val="accent1">
                  <a:lumMod val="20000"/>
                  <a:lumOff val="80000"/>
                </a:schemeClr>
              </a:solidFill>
              <a:latin typeface="Calibri" pitchFamily="34" charset="0"/>
            </a:endParaRPr>
          </a:p>
          <a:p>
            <a:r>
              <a:rPr lang="es-MX" dirty="0" err="1" smtClean="0">
                <a:solidFill>
                  <a:schemeClr val="accent1">
                    <a:lumMod val="20000"/>
                    <a:lumOff val="80000"/>
                  </a:schemeClr>
                </a:solidFill>
                <a:latin typeface="Calibri" pitchFamily="34" charset="0"/>
              </a:rPr>
              <a:t>E</a:t>
            </a:r>
            <a:r>
              <a:rPr lang="es-MX" baseline="30000" dirty="0" err="1" smtClean="0">
                <a:solidFill>
                  <a:schemeClr val="accent1">
                    <a:lumMod val="20000"/>
                    <a:lumOff val="80000"/>
                  </a:schemeClr>
                </a:solidFill>
                <a:latin typeface="Calibri" pitchFamily="34" charset="0"/>
              </a:rPr>
              <a:t>H</a:t>
            </a:r>
            <a:r>
              <a:rPr lang="es-MX" baseline="-25000" dirty="0" err="1" smtClean="0">
                <a:solidFill>
                  <a:schemeClr val="accent1">
                    <a:lumMod val="20000"/>
                    <a:lumOff val="80000"/>
                  </a:schemeClr>
                </a:solidFill>
                <a:latin typeface="Calibri" pitchFamily="34" charset="0"/>
              </a:rPr>
              <a:t>max</a:t>
            </a:r>
            <a:r>
              <a:rPr lang="es-MX" baseline="-25000" dirty="0" smtClean="0">
                <a:solidFill>
                  <a:schemeClr val="accent1">
                    <a:lumMod val="20000"/>
                    <a:lumOff val="80000"/>
                  </a:schemeClr>
                </a:solidFill>
                <a:latin typeface="Calibri" pitchFamily="34" charset="0"/>
              </a:rPr>
              <a:t> </a:t>
            </a:r>
            <a:r>
              <a:rPr lang="es-MX" dirty="0" smtClean="0">
                <a:solidFill>
                  <a:schemeClr val="accent1">
                    <a:lumMod val="20000"/>
                    <a:lumOff val="80000"/>
                  </a:schemeClr>
                </a:solidFill>
                <a:latin typeface="Calibri" pitchFamily="34" charset="0"/>
              </a:rPr>
              <a:t> = 4 x 10</a:t>
            </a:r>
            <a:r>
              <a:rPr lang="es-MX" baseline="30000" dirty="0" smtClean="0">
                <a:solidFill>
                  <a:schemeClr val="accent1">
                    <a:lumMod val="20000"/>
                    <a:lumOff val="80000"/>
                  </a:schemeClr>
                </a:solidFill>
                <a:latin typeface="Calibri" pitchFamily="34" charset="0"/>
              </a:rPr>
              <a:t>15</a:t>
            </a:r>
            <a:r>
              <a:rPr lang="es-MX" dirty="0" smtClean="0">
                <a:solidFill>
                  <a:schemeClr val="accent1">
                    <a:lumMod val="20000"/>
                    <a:lumOff val="80000"/>
                  </a:schemeClr>
                </a:solidFill>
                <a:latin typeface="Calibri" pitchFamily="34" charset="0"/>
              </a:rPr>
              <a:t> eV   &amp;  </a:t>
            </a:r>
            <a:r>
              <a:rPr lang="es-MX" dirty="0" err="1" smtClean="0">
                <a:solidFill>
                  <a:schemeClr val="accent1">
                    <a:lumMod val="20000"/>
                    <a:lumOff val="80000"/>
                  </a:schemeClr>
                </a:solidFill>
                <a:latin typeface="Calibri" pitchFamily="34" charset="0"/>
              </a:rPr>
              <a:t>E</a:t>
            </a:r>
            <a:r>
              <a:rPr lang="es-MX" baseline="30000" dirty="0" err="1" smtClean="0">
                <a:solidFill>
                  <a:schemeClr val="accent1">
                    <a:lumMod val="20000"/>
                    <a:lumOff val="80000"/>
                  </a:schemeClr>
                </a:solidFill>
                <a:latin typeface="Calibri" pitchFamily="34" charset="0"/>
              </a:rPr>
              <a:t>Fe</a:t>
            </a:r>
            <a:r>
              <a:rPr lang="es-MX" baseline="-25000" dirty="0" err="1" smtClean="0">
                <a:solidFill>
                  <a:schemeClr val="accent1">
                    <a:lumMod val="20000"/>
                    <a:lumOff val="80000"/>
                  </a:schemeClr>
                </a:solidFill>
                <a:latin typeface="Calibri" pitchFamily="34" charset="0"/>
              </a:rPr>
              <a:t>max</a:t>
            </a:r>
            <a:r>
              <a:rPr lang="es-MX" baseline="-25000" dirty="0" smtClean="0">
                <a:solidFill>
                  <a:schemeClr val="accent1">
                    <a:lumMod val="20000"/>
                    <a:lumOff val="80000"/>
                  </a:schemeClr>
                </a:solidFill>
                <a:latin typeface="Calibri" pitchFamily="34" charset="0"/>
              </a:rPr>
              <a:t> </a:t>
            </a:r>
            <a:r>
              <a:rPr lang="es-MX" dirty="0" smtClean="0">
                <a:solidFill>
                  <a:schemeClr val="accent1">
                    <a:lumMod val="20000"/>
                    <a:lumOff val="80000"/>
                  </a:schemeClr>
                </a:solidFill>
                <a:latin typeface="Calibri" pitchFamily="34" charset="0"/>
              </a:rPr>
              <a:t> =  10</a:t>
            </a:r>
            <a:r>
              <a:rPr lang="es-MX" baseline="30000" dirty="0" smtClean="0">
                <a:solidFill>
                  <a:schemeClr val="accent1">
                    <a:lumMod val="20000"/>
                    <a:lumOff val="80000"/>
                  </a:schemeClr>
                </a:solidFill>
                <a:latin typeface="Calibri" pitchFamily="34" charset="0"/>
              </a:rPr>
              <a:t>17</a:t>
            </a:r>
            <a:r>
              <a:rPr lang="es-MX" dirty="0" smtClean="0">
                <a:solidFill>
                  <a:schemeClr val="accent1">
                    <a:lumMod val="20000"/>
                    <a:lumOff val="80000"/>
                  </a:schemeClr>
                </a:solidFill>
                <a:latin typeface="Calibri" pitchFamily="34" charset="0"/>
              </a:rPr>
              <a:t> eV</a:t>
            </a:r>
            <a:endParaRPr lang="en-GB" b="1" dirty="0" smtClean="0">
              <a:solidFill>
                <a:schemeClr val="accent1">
                  <a:lumMod val="20000"/>
                  <a:lumOff val="80000"/>
                </a:schemeClr>
              </a:solidFill>
              <a:latin typeface="Calibri" pitchFamily="34" charset="0"/>
            </a:endParaRPr>
          </a:p>
        </p:txBody>
      </p:sp>
      <p:pic>
        <p:nvPicPr>
          <p:cNvPr id="16" name="Picture 13" descr="C:\Mis documentos\Mis peliculas\supernova.gif"/>
          <p:cNvPicPr>
            <a:picLocks noChangeAspect="1" noChangeArrowheads="1" noCrop="1"/>
          </p:cNvPicPr>
          <p:nvPr/>
        </p:nvPicPr>
        <p:blipFill>
          <a:blip r:embed="rId4" cstate="print"/>
          <a:srcRect/>
          <a:stretch>
            <a:fillRect/>
          </a:stretch>
        </p:blipFill>
        <p:spPr bwMode="auto">
          <a:xfrm>
            <a:off x="4139952" y="4725144"/>
            <a:ext cx="544060" cy="432048"/>
          </a:xfrm>
          <a:prstGeom prst="rect">
            <a:avLst/>
          </a:prstGeom>
          <a:noFill/>
        </p:spPr>
      </p:pic>
      <p:sp>
        <p:nvSpPr>
          <p:cNvPr id="17" name="16 Forma libre"/>
          <p:cNvSpPr/>
          <p:nvPr/>
        </p:nvSpPr>
        <p:spPr>
          <a:xfrm>
            <a:off x="5289452" y="-135987"/>
            <a:ext cx="2480603" cy="2963593"/>
          </a:xfrm>
          <a:custGeom>
            <a:avLst/>
            <a:gdLst>
              <a:gd name="connsiteX0" fmla="*/ 0 w 2480603"/>
              <a:gd name="connsiteY0" fmla="*/ 2963593 h 2963593"/>
              <a:gd name="connsiteX1" fmla="*/ 393896 w 2480603"/>
              <a:gd name="connsiteY1" fmla="*/ 2161735 h 2963593"/>
              <a:gd name="connsiteX2" fmla="*/ 1378634 w 2480603"/>
              <a:gd name="connsiteY2" fmla="*/ 2794781 h 2963593"/>
              <a:gd name="connsiteX3" fmla="*/ 1294228 w 2480603"/>
              <a:gd name="connsiteY3" fmla="*/ 1542756 h 2963593"/>
              <a:gd name="connsiteX4" fmla="*/ 2377440 w 2480603"/>
              <a:gd name="connsiteY4" fmla="*/ 2021058 h 2963593"/>
              <a:gd name="connsiteX5" fmla="*/ 1913206 w 2480603"/>
              <a:gd name="connsiteY5" fmla="*/ 290732 h 2963593"/>
              <a:gd name="connsiteX6" fmla="*/ 1899139 w 2480603"/>
              <a:gd name="connsiteY6" fmla="*/ 276664 h 2963593"/>
              <a:gd name="connsiteX7" fmla="*/ 1899139 w 2480603"/>
              <a:gd name="connsiteY7" fmla="*/ 276664 h 2963593"/>
              <a:gd name="connsiteX8" fmla="*/ 1899139 w 2480603"/>
              <a:gd name="connsiteY8" fmla="*/ 276664 h 296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0603" h="2963593">
                <a:moveTo>
                  <a:pt x="0" y="2963593"/>
                </a:moveTo>
                <a:cubicBezTo>
                  <a:pt x="82062" y="2576731"/>
                  <a:pt x="164124" y="2189870"/>
                  <a:pt x="393896" y="2161735"/>
                </a:cubicBezTo>
                <a:cubicBezTo>
                  <a:pt x="623668" y="2133600"/>
                  <a:pt x="1228579" y="2897944"/>
                  <a:pt x="1378634" y="2794781"/>
                </a:cubicBezTo>
                <a:cubicBezTo>
                  <a:pt x="1528689" y="2691618"/>
                  <a:pt x="1127760" y="1671710"/>
                  <a:pt x="1294228" y="1542756"/>
                </a:cubicBezTo>
                <a:cubicBezTo>
                  <a:pt x="1460696" y="1413802"/>
                  <a:pt x="2274277" y="2229729"/>
                  <a:pt x="2377440" y="2021058"/>
                </a:cubicBezTo>
                <a:cubicBezTo>
                  <a:pt x="2480603" y="1812387"/>
                  <a:pt x="1992923" y="581464"/>
                  <a:pt x="1913206" y="290732"/>
                </a:cubicBezTo>
                <a:cubicBezTo>
                  <a:pt x="1833489" y="0"/>
                  <a:pt x="1899139" y="276664"/>
                  <a:pt x="1899139" y="276664"/>
                </a:cubicBezTo>
                <a:lnTo>
                  <a:pt x="1899139" y="276664"/>
                </a:lnTo>
                <a:lnTo>
                  <a:pt x="1899139" y="276664"/>
                </a:lnTo>
              </a:path>
            </a:pathLst>
          </a:custGeom>
          <a:ln w="19050">
            <a:solidFill>
              <a:srgbClr val="FFFF00"/>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8" name="17 Rectángulo"/>
          <p:cNvSpPr/>
          <p:nvPr/>
        </p:nvSpPr>
        <p:spPr>
          <a:xfrm>
            <a:off x="179512" y="6361583"/>
            <a:ext cx="3127075" cy="307777"/>
          </a:xfrm>
          <a:prstGeom prst="rect">
            <a:avLst/>
          </a:prstGeom>
        </p:spPr>
        <p:txBody>
          <a:bodyPr wrap="none">
            <a:spAutoFit/>
          </a:bodyPr>
          <a:lstStyle/>
          <a:p>
            <a:r>
              <a:rPr lang="es-ES" sz="1400" dirty="0" smtClean="0">
                <a:solidFill>
                  <a:srgbClr val="FFFF00"/>
                </a:solidFill>
              </a:rPr>
              <a:t>J. </a:t>
            </a:r>
            <a:r>
              <a:rPr lang="es-ES" sz="1400" dirty="0" err="1" smtClean="0">
                <a:solidFill>
                  <a:srgbClr val="FFFF00"/>
                </a:solidFill>
              </a:rPr>
              <a:t>Hörandel</a:t>
            </a:r>
            <a:r>
              <a:rPr lang="es-ES" sz="1400" dirty="0" smtClean="0">
                <a:solidFill>
                  <a:srgbClr val="FFFF00"/>
                </a:solidFill>
              </a:rPr>
              <a:t>, </a:t>
            </a:r>
            <a:r>
              <a:rPr lang="es-ES" sz="1400" i="1" dirty="0" err="1" smtClean="0">
                <a:solidFill>
                  <a:srgbClr val="FFFF00"/>
                </a:solidFill>
              </a:rPr>
              <a:t>Astrop</a:t>
            </a:r>
            <a:r>
              <a:rPr lang="es-ES" sz="1400" i="1" dirty="0" smtClean="0">
                <a:solidFill>
                  <a:srgbClr val="FFFF00"/>
                </a:solidFill>
              </a:rPr>
              <a:t>. </a:t>
            </a:r>
            <a:r>
              <a:rPr lang="es-ES" sz="1400" i="1" dirty="0" err="1" smtClean="0">
                <a:solidFill>
                  <a:srgbClr val="FFFF00"/>
                </a:solidFill>
              </a:rPr>
              <a:t>Phys</a:t>
            </a:r>
            <a:r>
              <a:rPr lang="es-ES" sz="1400" i="1" dirty="0" smtClean="0">
                <a:solidFill>
                  <a:srgbClr val="FFFF00"/>
                </a:solidFill>
              </a:rPr>
              <a:t>.</a:t>
            </a:r>
            <a:r>
              <a:rPr lang="es-ES" sz="1400" dirty="0" smtClean="0">
                <a:solidFill>
                  <a:srgbClr val="FFFF00"/>
                </a:solidFill>
              </a:rPr>
              <a:t> 21 (2004) 241</a:t>
            </a:r>
            <a:endParaRPr lang="es-ES" sz="1400" dirty="0">
              <a:solidFill>
                <a:srgbClr val="CCFFFF"/>
              </a:solidFill>
            </a:endParaRPr>
          </a:p>
        </p:txBody>
      </p:sp>
      <p:sp>
        <p:nvSpPr>
          <p:cNvPr id="19" name="18 Rectángulo"/>
          <p:cNvSpPr/>
          <p:nvPr/>
        </p:nvSpPr>
        <p:spPr>
          <a:xfrm>
            <a:off x="4860032" y="4293096"/>
            <a:ext cx="3960440" cy="369332"/>
          </a:xfrm>
          <a:prstGeom prst="rect">
            <a:avLst/>
          </a:prstGeom>
          <a:ln w="19050">
            <a:noFill/>
          </a:ln>
        </p:spPr>
        <p:txBody>
          <a:bodyPr wrap="square">
            <a:spAutoFit/>
          </a:bodyPr>
          <a:lstStyle/>
          <a:p>
            <a:pPr algn="ctr"/>
            <a:r>
              <a:rPr lang="es-MX" dirty="0" err="1" smtClean="0">
                <a:solidFill>
                  <a:schemeClr val="accent1">
                    <a:lumMod val="20000"/>
                    <a:lumOff val="80000"/>
                  </a:schemeClr>
                </a:solidFill>
                <a:latin typeface="Calibri" pitchFamily="34" charset="0"/>
              </a:rPr>
              <a:t>Lcr</a:t>
            </a:r>
            <a:r>
              <a:rPr lang="es-MX" dirty="0" smtClean="0">
                <a:solidFill>
                  <a:schemeClr val="accent1">
                    <a:lumMod val="20000"/>
                    <a:lumOff val="80000"/>
                  </a:schemeClr>
                </a:solidFill>
                <a:latin typeface="Calibri" pitchFamily="34" charset="0"/>
              </a:rPr>
              <a:t> </a:t>
            </a:r>
            <a:r>
              <a:rPr lang="es-MX" dirty="0" smtClean="0">
                <a:solidFill>
                  <a:schemeClr val="accent1">
                    <a:lumMod val="20000"/>
                    <a:lumOff val="80000"/>
                  </a:schemeClr>
                </a:solidFill>
                <a:latin typeface="Calibri" pitchFamily="34" charset="0"/>
                <a:sym typeface="Symbol"/>
              </a:rPr>
              <a:t>~</a:t>
            </a:r>
            <a:r>
              <a:rPr lang="es-MX" dirty="0" smtClean="0">
                <a:solidFill>
                  <a:schemeClr val="accent1">
                    <a:lumMod val="20000"/>
                    <a:lumOff val="80000"/>
                  </a:schemeClr>
                </a:solidFill>
                <a:latin typeface="Calibri" pitchFamily="34" charset="0"/>
              </a:rPr>
              <a:t> 10</a:t>
            </a:r>
            <a:r>
              <a:rPr lang="es-MX" baseline="30000" dirty="0" smtClean="0">
                <a:solidFill>
                  <a:schemeClr val="accent1">
                    <a:lumMod val="20000"/>
                    <a:lumOff val="80000"/>
                  </a:schemeClr>
                </a:solidFill>
                <a:latin typeface="Calibri" pitchFamily="34" charset="0"/>
              </a:rPr>
              <a:t>40</a:t>
            </a:r>
            <a:r>
              <a:rPr lang="es-MX" dirty="0" smtClean="0">
                <a:solidFill>
                  <a:schemeClr val="accent1">
                    <a:lumMod val="20000"/>
                    <a:lumOff val="80000"/>
                  </a:schemeClr>
                </a:solidFill>
                <a:latin typeface="Calibri" pitchFamily="34" charset="0"/>
              </a:rPr>
              <a:t> erg/s  = 1% L </a:t>
            </a:r>
            <a:r>
              <a:rPr lang="es-MX" baseline="-25000" dirty="0" smtClean="0">
                <a:solidFill>
                  <a:schemeClr val="accent1">
                    <a:lumMod val="20000"/>
                    <a:lumOff val="80000"/>
                  </a:schemeClr>
                </a:solidFill>
                <a:latin typeface="Calibri" pitchFamily="34" charset="0"/>
              </a:rPr>
              <a:t>SNR  </a:t>
            </a:r>
            <a:endParaRPr lang="en-GB" b="1" dirty="0" smtClean="0">
              <a:solidFill>
                <a:schemeClr val="accent1">
                  <a:lumMod val="20000"/>
                  <a:lumOff val="80000"/>
                </a:schemeClr>
              </a:solidFill>
              <a:latin typeface="Calibri" pitchFamily="34" charset="0"/>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2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500" fill="hold"/>
                                        <p:tgtEl>
                                          <p:spTgt spid="16"/>
                                        </p:tgtEl>
                                        <p:attrNameLst>
                                          <p:attrName>ppt_w</p:attrName>
                                        </p:attrNameLst>
                                      </p:cBhvr>
                                      <p:tavLst>
                                        <p:tav tm="0">
                                          <p:val>
                                            <p:fltVal val="0"/>
                                          </p:val>
                                        </p:tav>
                                        <p:tav tm="100000">
                                          <p:val>
                                            <p:strVal val="#ppt_w"/>
                                          </p:val>
                                        </p:tav>
                                      </p:tavLst>
                                    </p:anim>
                                    <p:anim calcmode="lin" valueType="num">
                                      <p:cBhvr>
                                        <p:cTn id="24" dur="500" fill="hold"/>
                                        <p:tgtEl>
                                          <p:spTgt spid="16"/>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fltVal val="0"/>
                                          </p:val>
                                        </p:tav>
                                        <p:tav tm="100000">
                                          <p:val>
                                            <p:strVal val="#ppt_h"/>
                                          </p:val>
                                        </p:tav>
                                      </p:tavLst>
                                    </p:anim>
                                  </p:childTnLst>
                                </p:cTn>
                              </p:par>
                            </p:childTnLst>
                          </p:cTn>
                        </p:par>
                        <p:par>
                          <p:cTn id="29" fill="hold">
                            <p:stCondLst>
                              <p:cond delay="500"/>
                            </p:stCondLst>
                            <p:childTnLst>
                              <p:par>
                                <p:cTn id="30" presetID="1" presetClass="entr" presetSubtype="0" fill="hold" grpId="0" nodeType="afterEffect">
                                  <p:stCondLst>
                                    <p:cond delay="0"/>
                                  </p:stCondLst>
                                  <p:childTnLst>
                                    <p:set>
                                      <p:cBhvr>
                                        <p:cTn id="31"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http://www.icis.com/blogs/asian-chemical-connections/earth-space.jpg"/>
          <p:cNvPicPr>
            <a:picLocks noChangeAspect="1" noChangeArrowheads="1"/>
          </p:cNvPicPr>
          <p:nvPr/>
        </p:nvPicPr>
        <p:blipFill>
          <a:blip r:embed="rId2" cstate="print"/>
          <a:srcRect/>
          <a:stretch>
            <a:fillRect/>
          </a:stretch>
        </p:blipFill>
        <p:spPr bwMode="auto">
          <a:xfrm>
            <a:off x="-843215" y="0"/>
            <a:ext cx="10244795" cy="7029400"/>
          </a:xfrm>
          <a:prstGeom prst="rect">
            <a:avLst/>
          </a:prstGeom>
          <a:noFill/>
        </p:spPr>
      </p:pic>
      <p:sp>
        <p:nvSpPr>
          <p:cNvPr id="16" name="15 Elipse"/>
          <p:cNvSpPr/>
          <p:nvPr/>
        </p:nvSpPr>
        <p:spPr>
          <a:xfrm>
            <a:off x="2714612" y="2428868"/>
            <a:ext cx="214314" cy="7143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7" name="Picture 15" descr="Kascade+Person"/>
          <p:cNvPicPr>
            <a:picLocks noChangeAspect="1" noChangeArrowheads="1"/>
          </p:cNvPicPr>
          <p:nvPr/>
        </p:nvPicPr>
        <p:blipFill>
          <a:blip r:embed="rId3" cstate="print"/>
          <a:srcRect/>
          <a:stretch>
            <a:fillRect/>
          </a:stretch>
        </p:blipFill>
        <p:spPr bwMode="auto">
          <a:xfrm>
            <a:off x="500034" y="1127127"/>
            <a:ext cx="4630738" cy="2587625"/>
          </a:xfrm>
          <a:prstGeom prst="rect">
            <a:avLst/>
          </a:prstGeom>
          <a:noFill/>
          <a:ln>
            <a:solidFill>
              <a:srgbClr val="4F81BD"/>
            </a:solidFill>
          </a:ln>
        </p:spPr>
      </p:pic>
      <p:pic>
        <p:nvPicPr>
          <p:cNvPr id="20" name="Picture 15"/>
          <p:cNvPicPr>
            <a:picLocks noChangeAspect="1" noChangeArrowheads="1"/>
          </p:cNvPicPr>
          <p:nvPr/>
        </p:nvPicPr>
        <p:blipFill>
          <a:blip r:embed="rId4" cstate="print"/>
          <a:srcRect/>
          <a:stretch>
            <a:fillRect/>
          </a:stretch>
        </p:blipFill>
        <p:spPr bwMode="auto">
          <a:xfrm>
            <a:off x="428596" y="857232"/>
            <a:ext cx="3283855" cy="1979606"/>
          </a:xfrm>
          <a:prstGeom prst="rect">
            <a:avLst/>
          </a:prstGeom>
          <a:noFill/>
          <a:ln w="9525">
            <a:noFill/>
            <a:miter lim="800000"/>
            <a:headEnd/>
            <a:tailEnd/>
          </a:ln>
          <a:effectLst/>
        </p:spPr>
      </p:pic>
      <p:sp>
        <p:nvSpPr>
          <p:cNvPr id="9"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FF00"/>
                </a:solidFill>
                <a:latin typeface="Tahoma" pitchFamily="34" charset="0"/>
              </a:rPr>
              <a:t>2) </a:t>
            </a:r>
            <a:r>
              <a:rPr lang="es-MX" sz="2400" dirty="0" err="1" smtClean="0">
                <a:solidFill>
                  <a:srgbClr val="FFFF00"/>
                </a:solidFill>
                <a:latin typeface="Tahoma" pitchFamily="34" charset="0"/>
              </a:rPr>
              <a:t>Experiments</a:t>
            </a:r>
            <a:r>
              <a:rPr lang="es-MX" sz="2400" dirty="0" smtClean="0">
                <a:solidFill>
                  <a:srgbClr val="FFFF00"/>
                </a:solidFill>
                <a:latin typeface="Tahoma" pitchFamily="34" charset="0"/>
              </a:rPr>
              <a:t> </a:t>
            </a:r>
            <a:r>
              <a:rPr lang="es-MX" sz="2400" dirty="0" err="1" smtClean="0">
                <a:solidFill>
                  <a:srgbClr val="FFFF00"/>
                </a:solidFill>
                <a:latin typeface="Tahoma" pitchFamily="34" charset="0"/>
              </a:rPr>
              <a:t>around</a:t>
            </a:r>
            <a:r>
              <a:rPr lang="es-MX" sz="2400" dirty="0" smtClean="0">
                <a:solidFill>
                  <a:srgbClr val="FFFF00"/>
                </a:solidFill>
                <a:latin typeface="Tahoma" pitchFamily="34" charset="0"/>
              </a:rPr>
              <a:t> E </a:t>
            </a:r>
            <a:r>
              <a:rPr lang="es-MX" sz="2400" dirty="0" smtClean="0">
                <a:solidFill>
                  <a:srgbClr val="FFFF00"/>
                </a:solidFill>
                <a:latin typeface="Tahoma" pitchFamily="34" charset="0"/>
                <a:sym typeface="Symbol"/>
              </a:rPr>
              <a:t> 10</a:t>
            </a:r>
            <a:r>
              <a:rPr lang="es-MX" sz="2400" baseline="30000" dirty="0" smtClean="0">
                <a:solidFill>
                  <a:srgbClr val="FFFF00"/>
                </a:solidFill>
                <a:latin typeface="Tahoma" pitchFamily="34" charset="0"/>
                <a:sym typeface="Symbol"/>
              </a:rPr>
              <a:t>15</a:t>
            </a:r>
            <a:r>
              <a:rPr lang="es-MX" sz="2400" dirty="0" smtClean="0">
                <a:solidFill>
                  <a:srgbClr val="FFFF00"/>
                </a:solidFill>
                <a:latin typeface="Tahoma" pitchFamily="34" charset="0"/>
                <a:sym typeface="Symbol"/>
              </a:rPr>
              <a:t> eV</a:t>
            </a:r>
            <a:endParaRPr lang="es-ES" sz="2400" dirty="0">
              <a:solidFill>
                <a:srgbClr val="FFFF00"/>
              </a:solidFill>
              <a:latin typeface="Tahoma" pitchFamily="34" charset="0"/>
            </a:endParaRPr>
          </a:p>
        </p:txBody>
      </p:sp>
      <p:sp>
        <p:nvSpPr>
          <p:cNvPr id="10" name="9 Rectángulo redondeado"/>
          <p:cNvSpPr/>
          <p:nvPr/>
        </p:nvSpPr>
        <p:spPr>
          <a:xfrm>
            <a:off x="4000496" y="3500438"/>
            <a:ext cx="4714908" cy="2928958"/>
          </a:xfrm>
          <a:prstGeom prst="roundRect">
            <a:avLst/>
          </a:prstGeom>
          <a:solidFill>
            <a:srgbClr val="4F81BD">
              <a:alpha val="4902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1" name="10 CuadroTexto"/>
          <p:cNvSpPr txBox="1"/>
          <p:nvPr/>
        </p:nvSpPr>
        <p:spPr>
          <a:xfrm>
            <a:off x="4143372" y="3571876"/>
            <a:ext cx="4500594" cy="2816156"/>
          </a:xfrm>
          <a:prstGeom prst="rect">
            <a:avLst/>
          </a:prstGeom>
          <a:noFill/>
        </p:spPr>
        <p:txBody>
          <a:bodyPr wrap="square" rtlCol="0">
            <a:spAutoFit/>
          </a:bodyPr>
          <a:lstStyle/>
          <a:p>
            <a:pPr algn="ctr">
              <a:spcAft>
                <a:spcPts val="600"/>
              </a:spcAft>
            </a:pPr>
            <a:r>
              <a:rPr lang="es-MX" dirty="0" smtClean="0">
                <a:solidFill>
                  <a:srgbClr val="FF0000"/>
                </a:solidFill>
              </a:rPr>
              <a:t>Ka</a:t>
            </a:r>
            <a:r>
              <a:rPr lang="es-MX" dirty="0" smtClean="0">
                <a:solidFill>
                  <a:schemeClr val="tx2">
                    <a:lumMod val="20000"/>
                    <a:lumOff val="80000"/>
                  </a:schemeClr>
                </a:solidFill>
              </a:rPr>
              <a:t>rlsruhe </a:t>
            </a:r>
            <a:r>
              <a:rPr lang="es-MX" dirty="0" err="1" smtClean="0">
                <a:solidFill>
                  <a:srgbClr val="FF0000"/>
                </a:solidFill>
              </a:rPr>
              <a:t>S</a:t>
            </a:r>
            <a:r>
              <a:rPr lang="es-MX" dirty="0" err="1" smtClean="0">
                <a:solidFill>
                  <a:schemeClr val="tx2">
                    <a:lumMod val="20000"/>
                    <a:lumOff val="80000"/>
                  </a:schemeClr>
                </a:solidFill>
              </a:rPr>
              <a:t>hower</a:t>
            </a:r>
            <a:r>
              <a:rPr lang="es-MX" dirty="0" smtClean="0">
                <a:solidFill>
                  <a:schemeClr val="tx2">
                    <a:lumMod val="20000"/>
                    <a:lumOff val="80000"/>
                  </a:schemeClr>
                </a:solidFill>
              </a:rPr>
              <a:t> </a:t>
            </a:r>
            <a:r>
              <a:rPr lang="es-MX" dirty="0" err="1" smtClean="0">
                <a:solidFill>
                  <a:srgbClr val="FF0000"/>
                </a:solidFill>
              </a:rPr>
              <a:t>C</a:t>
            </a:r>
            <a:r>
              <a:rPr lang="es-MX" dirty="0" err="1" smtClean="0">
                <a:solidFill>
                  <a:schemeClr val="tx2">
                    <a:lumMod val="20000"/>
                    <a:lumOff val="80000"/>
                  </a:schemeClr>
                </a:solidFill>
              </a:rPr>
              <a:t>ore</a:t>
            </a:r>
            <a:r>
              <a:rPr lang="es-MX" dirty="0" smtClean="0">
                <a:solidFill>
                  <a:schemeClr val="tx2">
                    <a:lumMod val="20000"/>
                    <a:lumOff val="80000"/>
                  </a:schemeClr>
                </a:solidFill>
              </a:rPr>
              <a:t> and </a:t>
            </a:r>
            <a:r>
              <a:rPr lang="es-MX" dirty="0" err="1" smtClean="0">
                <a:solidFill>
                  <a:srgbClr val="FF0000"/>
                </a:solidFill>
              </a:rPr>
              <a:t>A</a:t>
            </a:r>
            <a:r>
              <a:rPr lang="es-MX" dirty="0" err="1" smtClean="0">
                <a:solidFill>
                  <a:schemeClr val="tx2">
                    <a:lumMod val="20000"/>
                    <a:lumOff val="80000"/>
                  </a:schemeClr>
                </a:solidFill>
              </a:rPr>
              <a:t>rray</a:t>
            </a:r>
            <a:r>
              <a:rPr lang="es-MX" dirty="0" smtClean="0">
                <a:solidFill>
                  <a:schemeClr val="tx2">
                    <a:lumMod val="20000"/>
                    <a:lumOff val="80000"/>
                  </a:schemeClr>
                </a:solidFill>
              </a:rPr>
              <a:t> </a:t>
            </a:r>
            <a:r>
              <a:rPr lang="es-MX" dirty="0" smtClean="0">
                <a:solidFill>
                  <a:srgbClr val="FF0000"/>
                </a:solidFill>
              </a:rPr>
              <a:t>De</a:t>
            </a:r>
            <a:r>
              <a:rPr lang="es-MX" dirty="0" smtClean="0">
                <a:solidFill>
                  <a:schemeClr val="tx2">
                    <a:lumMod val="20000"/>
                    <a:lumOff val="80000"/>
                  </a:schemeClr>
                </a:solidFill>
              </a:rPr>
              <a:t>tector</a:t>
            </a:r>
            <a:endParaRPr lang="es-MX" dirty="0" smtClean="0">
              <a:solidFill>
                <a:schemeClr val="bg1"/>
              </a:solidFill>
            </a:endParaRPr>
          </a:p>
          <a:p>
            <a:pPr>
              <a:spcAft>
                <a:spcPts val="600"/>
              </a:spcAft>
              <a:buFont typeface="Arial" pitchFamily="34" charset="0"/>
              <a:buChar char="•"/>
            </a:pPr>
            <a:r>
              <a:rPr lang="es-MX" dirty="0" smtClean="0">
                <a:solidFill>
                  <a:srgbClr val="FFFF00"/>
                </a:solidFill>
              </a:rPr>
              <a:t> </a:t>
            </a:r>
            <a:r>
              <a:rPr lang="es-MX" dirty="0" err="1" smtClean="0">
                <a:solidFill>
                  <a:srgbClr val="FFFF00"/>
                </a:solidFill>
              </a:rPr>
              <a:t>Components</a:t>
            </a:r>
            <a:r>
              <a:rPr lang="es-MX" dirty="0" smtClean="0">
                <a:solidFill>
                  <a:srgbClr val="FFFF00"/>
                </a:solidFill>
              </a:rPr>
              <a:t>:</a:t>
            </a:r>
          </a:p>
          <a:p>
            <a:r>
              <a:rPr lang="es-MX" dirty="0" smtClean="0">
                <a:solidFill>
                  <a:schemeClr val="bg1"/>
                </a:solidFill>
              </a:rPr>
              <a:t>    - </a:t>
            </a:r>
            <a:r>
              <a:rPr lang="es-MX" dirty="0" err="1" smtClean="0">
                <a:solidFill>
                  <a:schemeClr val="bg1"/>
                </a:solidFill>
              </a:rPr>
              <a:t>Ground</a:t>
            </a:r>
            <a:r>
              <a:rPr lang="es-MX" dirty="0" smtClean="0">
                <a:solidFill>
                  <a:schemeClr val="bg1"/>
                </a:solidFill>
              </a:rPr>
              <a:t> </a:t>
            </a:r>
            <a:r>
              <a:rPr lang="es-MX" dirty="0" err="1" smtClean="0">
                <a:solidFill>
                  <a:schemeClr val="bg1"/>
                </a:solidFill>
              </a:rPr>
              <a:t>array</a:t>
            </a:r>
            <a:r>
              <a:rPr lang="es-MX" dirty="0" smtClean="0">
                <a:solidFill>
                  <a:schemeClr val="bg1"/>
                </a:solidFill>
              </a:rPr>
              <a:t> </a:t>
            </a:r>
            <a:r>
              <a:rPr lang="es-MX" dirty="0" err="1" smtClean="0">
                <a:solidFill>
                  <a:schemeClr val="bg1"/>
                </a:solidFill>
              </a:rPr>
              <a:t>with</a:t>
            </a:r>
            <a:r>
              <a:rPr lang="es-MX" dirty="0" smtClean="0">
                <a:solidFill>
                  <a:schemeClr val="bg1"/>
                </a:solidFill>
              </a:rPr>
              <a:t> 252 e/</a:t>
            </a:r>
            <a:r>
              <a:rPr lang="es-MX" dirty="0" smtClean="0">
                <a:solidFill>
                  <a:schemeClr val="bg1"/>
                </a:solidFill>
                <a:sym typeface="Symbol"/>
              </a:rPr>
              <a:t>γ and μ</a:t>
            </a:r>
          </a:p>
          <a:p>
            <a:r>
              <a:rPr lang="es-MX" dirty="0" smtClean="0">
                <a:solidFill>
                  <a:schemeClr val="bg1"/>
                </a:solidFill>
                <a:sym typeface="Symbol"/>
              </a:rPr>
              <a:t>       </a:t>
            </a:r>
            <a:r>
              <a:rPr lang="es-MX" dirty="0" err="1" smtClean="0">
                <a:solidFill>
                  <a:schemeClr val="bg1"/>
                </a:solidFill>
              </a:rPr>
              <a:t>scintillator</a:t>
            </a:r>
            <a:r>
              <a:rPr lang="es-MX" dirty="0" smtClean="0">
                <a:solidFill>
                  <a:schemeClr val="bg1"/>
                </a:solidFill>
              </a:rPr>
              <a:t> </a:t>
            </a:r>
            <a:r>
              <a:rPr lang="es-MX" dirty="0" err="1" smtClean="0">
                <a:solidFill>
                  <a:schemeClr val="bg1"/>
                </a:solidFill>
              </a:rPr>
              <a:t>detectors</a:t>
            </a:r>
            <a:r>
              <a:rPr lang="es-MX" dirty="0" smtClean="0">
                <a:solidFill>
                  <a:schemeClr val="bg1"/>
                </a:solidFill>
              </a:rPr>
              <a:t> </a:t>
            </a:r>
          </a:p>
          <a:p>
            <a:r>
              <a:rPr lang="es-MX" dirty="0" smtClean="0">
                <a:solidFill>
                  <a:schemeClr val="bg1"/>
                </a:solidFill>
              </a:rPr>
              <a:t>    - Central detector (</a:t>
            </a:r>
            <a:r>
              <a:rPr lang="es-MX" dirty="0" err="1" smtClean="0">
                <a:solidFill>
                  <a:schemeClr val="bg1"/>
                </a:solidFill>
              </a:rPr>
              <a:t>Calorimeter</a:t>
            </a:r>
            <a:r>
              <a:rPr lang="es-MX" dirty="0" smtClean="0">
                <a:solidFill>
                  <a:schemeClr val="bg1"/>
                </a:solidFill>
              </a:rPr>
              <a:t>, </a:t>
            </a:r>
            <a:r>
              <a:rPr lang="es-MX" dirty="0" smtClean="0">
                <a:solidFill>
                  <a:schemeClr val="bg1"/>
                </a:solidFill>
                <a:sym typeface="Symbol"/>
              </a:rPr>
              <a:t>μ </a:t>
            </a:r>
            <a:r>
              <a:rPr lang="es-MX" dirty="0" err="1" smtClean="0">
                <a:solidFill>
                  <a:schemeClr val="bg1"/>
                </a:solidFill>
                <a:sym typeface="Symbol"/>
              </a:rPr>
              <a:t>detectors</a:t>
            </a:r>
            <a:r>
              <a:rPr lang="es-MX" dirty="0" smtClean="0">
                <a:solidFill>
                  <a:schemeClr val="bg1"/>
                </a:solidFill>
              </a:rPr>
              <a:t>)</a:t>
            </a:r>
          </a:p>
          <a:p>
            <a:r>
              <a:rPr lang="es-MX" dirty="0" smtClean="0">
                <a:solidFill>
                  <a:schemeClr val="bg1"/>
                </a:solidFill>
              </a:rPr>
              <a:t>    - Muon tracking detector</a:t>
            </a:r>
          </a:p>
          <a:p>
            <a:pPr>
              <a:buFont typeface="Arial" pitchFamily="34" charset="0"/>
              <a:buChar char="•"/>
            </a:pPr>
            <a:r>
              <a:rPr lang="es-MX" dirty="0" smtClean="0">
                <a:solidFill>
                  <a:srgbClr val="FFFF00"/>
                </a:solidFill>
              </a:rPr>
              <a:t> Observables:</a:t>
            </a:r>
          </a:p>
          <a:p>
            <a:pPr>
              <a:spcAft>
                <a:spcPts val="600"/>
              </a:spcAft>
            </a:pPr>
            <a:r>
              <a:rPr lang="es-MX" dirty="0" smtClean="0">
                <a:solidFill>
                  <a:schemeClr val="bg1"/>
                </a:solidFill>
              </a:rPr>
              <a:t>      N</a:t>
            </a:r>
            <a:r>
              <a:rPr lang="es-MX" baseline="-25000" dirty="0" smtClean="0">
                <a:solidFill>
                  <a:schemeClr val="bg1"/>
                </a:solidFill>
              </a:rPr>
              <a:t>e</a:t>
            </a:r>
            <a:r>
              <a:rPr lang="es-MX" dirty="0" smtClean="0">
                <a:solidFill>
                  <a:schemeClr val="bg1"/>
                </a:solidFill>
              </a:rPr>
              <a:t>, </a:t>
            </a:r>
            <a:r>
              <a:rPr lang="es-MX" dirty="0" err="1" smtClean="0">
                <a:solidFill>
                  <a:schemeClr val="bg1"/>
                </a:solidFill>
              </a:rPr>
              <a:t>N</a:t>
            </a:r>
            <a:r>
              <a:rPr lang="es-MX" baseline="-25000" dirty="0" err="1" smtClean="0">
                <a:solidFill>
                  <a:schemeClr val="bg1"/>
                </a:solidFill>
                <a:sym typeface="Symbol"/>
              </a:rPr>
              <a:t>μ</a:t>
            </a:r>
            <a:r>
              <a:rPr lang="es-MX" dirty="0" smtClean="0">
                <a:solidFill>
                  <a:schemeClr val="bg1"/>
                </a:solidFill>
                <a:sym typeface="Symbol"/>
              </a:rPr>
              <a:t>, </a:t>
            </a:r>
            <a:r>
              <a:rPr lang="es-MX" dirty="0" err="1" smtClean="0">
                <a:solidFill>
                  <a:schemeClr val="bg1"/>
                </a:solidFill>
                <a:sym typeface="Symbol"/>
              </a:rPr>
              <a:t>H</a:t>
            </a:r>
            <a:r>
              <a:rPr lang="es-MX" baseline="-25000" dirty="0" err="1" smtClean="0">
                <a:solidFill>
                  <a:schemeClr val="bg1"/>
                </a:solidFill>
                <a:sym typeface="Symbol"/>
              </a:rPr>
              <a:t>hadron</a:t>
            </a:r>
            <a:endParaRPr lang="es-MX" baseline="-25000" dirty="0" smtClean="0">
              <a:solidFill>
                <a:schemeClr val="bg1"/>
              </a:solidFill>
              <a:sym typeface="Symbol"/>
            </a:endParaRPr>
          </a:p>
          <a:p>
            <a:pPr>
              <a:spcAft>
                <a:spcPts val="600"/>
              </a:spcAft>
              <a:buFont typeface="Arial" pitchFamily="34" charset="0"/>
              <a:buChar char="•"/>
            </a:pPr>
            <a:r>
              <a:rPr lang="es-MX" dirty="0" smtClean="0">
                <a:solidFill>
                  <a:srgbClr val="FFFF00"/>
                </a:solidFill>
                <a:sym typeface="Symbol"/>
              </a:rPr>
              <a:t> E = 10</a:t>
            </a:r>
            <a:r>
              <a:rPr lang="es-MX" baseline="30000" dirty="0" smtClean="0">
                <a:solidFill>
                  <a:srgbClr val="FFFF00"/>
                </a:solidFill>
                <a:sym typeface="Symbol"/>
              </a:rPr>
              <a:t>14</a:t>
            </a:r>
            <a:r>
              <a:rPr lang="es-MX" dirty="0" smtClean="0">
                <a:solidFill>
                  <a:srgbClr val="FFFF00"/>
                </a:solidFill>
                <a:sym typeface="Symbol"/>
              </a:rPr>
              <a:t> – 10</a:t>
            </a:r>
            <a:r>
              <a:rPr lang="es-MX" baseline="30000" dirty="0" smtClean="0">
                <a:solidFill>
                  <a:srgbClr val="FFFF00"/>
                </a:solidFill>
                <a:sym typeface="Symbol"/>
              </a:rPr>
              <a:t>17</a:t>
            </a:r>
            <a:r>
              <a:rPr lang="es-MX" dirty="0" smtClean="0">
                <a:solidFill>
                  <a:srgbClr val="FFFF00"/>
                </a:solidFill>
                <a:sym typeface="Symbol"/>
              </a:rPr>
              <a:t> eV</a:t>
            </a:r>
          </a:p>
        </p:txBody>
      </p:sp>
      <p:sp>
        <p:nvSpPr>
          <p:cNvPr id="13" name="12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solidFill>
              </a:rPr>
              <a:t>Kascade</a:t>
            </a:r>
            <a:r>
              <a:rPr lang="es-MX" sz="1400" dirty="0" smtClean="0">
                <a:solidFill>
                  <a:schemeClr val="bg1"/>
                </a:solidFill>
              </a:rPr>
              <a:t>-Grande ,J.C. Arteaga, U. Michoacana                                                                                     XIII MWPF, </a:t>
            </a:r>
            <a:r>
              <a:rPr lang="es-MX" sz="1400" dirty="0" err="1" smtClean="0">
                <a:solidFill>
                  <a:schemeClr val="bg1"/>
                </a:solidFill>
              </a:rPr>
              <a:t>October</a:t>
            </a:r>
            <a:r>
              <a:rPr lang="es-MX" sz="1400" dirty="0" smtClean="0">
                <a:solidFill>
                  <a:schemeClr val="bg1"/>
                </a:solidFill>
              </a:rPr>
              <a:t>, Guanajuato</a:t>
            </a:r>
            <a:endParaRPr lang="es-ES"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56" presetClass="path" presetSubtype="0" accel="50000" decel="50000" fill="hold" nodeType="afterEffect">
                                  <p:stCondLst>
                                    <p:cond delay="0"/>
                                  </p:stCondLst>
                                  <p:childTnLst>
                                    <p:animMotion origin="layout" path="M -2.5E-6 -2.7012E-6 L 0.38125 -0.04186 " pathEditMode="relative" rAng="0" ptsTypes="AA">
                                      <p:cBhvr>
                                        <p:cTn id="11" dur="1000" fill="hold"/>
                                        <p:tgtEl>
                                          <p:spTgt spid="17"/>
                                        </p:tgtEl>
                                        <p:attrNameLst>
                                          <p:attrName>ppt_x</p:attrName>
                                          <p:attrName>ppt_y</p:attrName>
                                        </p:attrNameLst>
                                      </p:cBhvr>
                                      <p:rCtr x="191" y="-21"/>
                                    </p:animMotion>
                                  </p:childTnLst>
                                </p:cTn>
                              </p:par>
                              <p:par>
                                <p:cTn id="12" presetID="47" presetClass="entr" presetSubtype="0" fill="hold"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www.icis.com/blogs/asian-chemical-connections/earth-space.jpg"/>
          <p:cNvPicPr>
            <a:picLocks noChangeAspect="1" noChangeArrowheads="1"/>
          </p:cNvPicPr>
          <p:nvPr/>
        </p:nvPicPr>
        <p:blipFill>
          <a:blip r:embed="rId2" cstate="print"/>
          <a:srcRect/>
          <a:stretch>
            <a:fillRect/>
          </a:stretch>
        </p:blipFill>
        <p:spPr bwMode="auto">
          <a:xfrm>
            <a:off x="-843215" y="0"/>
            <a:ext cx="10244795" cy="7029400"/>
          </a:xfrm>
          <a:prstGeom prst="rect">
            <a:avLst/>
          </a:prstGeom>
          <a:noFill/>
        </p:spPr>
      </p:pic>
      <p:sp>
        <p:nvSpPr>
          <p:cNvPr id="16" name="15 Elipse"/>
          <p:cNvSpPr/>
          <p:nvPr/>
        </p:nvSpPr>
        <p:spPr>
          <a:xfrm>
            <a:off x="2714612" y="2428868"/>
            <a:ext cx="214314" cy="7143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7" name="Picture 3"/>
          <p:cNvPicPr>
            <a:picLocks noChangeAspect="1" noChangeArrowheads="1"/>
          </p:cNvPicPr>
          <p:nvPr/>
        </p:nvPicPr>
        <p:blipFill>
          <a:blip r:embed="rId3" cstate="print"/>
          <a:srcRect/>
          <a:stretch>
            <a:fillRect/>
          </a:stretch>
        </p:blipFill>
        <p:spPr bwMode="auto">
          <a:xfrm>
            <a:off x="461963" y="785794"/>
            <a:ext cx="8220075" cy="3571875"/>
          </a:xfrm>
          <a:prstGeom prst="rect">
            <a:avLst/>
          </a:prstGeom>
          <a:noFill/>
          <a:ln w="9525">
            <a:noFill/>
            <a:miter lim="800000"/>
            <a:headEnd/>
            <a:tailEnd/>
          </a:ln>
        </p:spPr>
      </p:pic>
      <p:sp>
        <p:nvSpPr>
          <p:cNvPr id="11"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FF00"/>
                </a:solidFill>
                <a:latin typeface="Tahoma" pitchFamily="34" charset="0"/>
              </a:rPr>
              <a:t>2) </a:t>
            </a:r>
            <a:r>
              <a:rPr lang="es-MX" sz="2400" dirty="0" err="1" smtClean="0">
                <a:solidFill>
                  <a:srgbClr val="FFFF00"/>
                </a:solidFill>
                <a:latin typeface="Tahoma" pitchFamily="34" charset="0"/>
              </a:rPr>
              <a:t>Experiments</a:t>
            </a:r>
            <a:r>
              <a:rPr lang="es-MX" sz="2400" dirty="0" smtClean="0">
                <a:solidFill>
                  <a:srgbClr val="FFFF00"/>
                </a:solidFill>
                <a:latin typeface="Tahoma" pitchFamily="34" charset="0"/>
              </a:rPr>
              <a:t> </a:t>
            </a:r>
            <a:r>
              <a:rPr lang="es-MX" sz="2400" dirty="0" err="1" smtClean="0">
                <a:solidFill>
                  <a:srgbClr val="FFFF00"/>
                </a:solidFill>
                <a:latin typeface="Tahoma" pitchFamily="34" charset="0"/>
              </a:rPr>
              <a:t>around</a:t>
            </a:r>
            <a:r>
              <a:rPr lang="es-MX" sz="2400" dirty="0" smtClean="0">
                <a:solidFill>
                  <a:srgbClr val="FFFF00"/>
                </a:solidFill>
                <a:latin typeface="Tahoma" pitchFamily="34" charset="0"/>
              </a:rPr>
              <a:t> E </a:t>
            </a:r>
            <a:r>
              <a:rPr lang="es-MX" sz="2400" dirty="0" smtClean="0">
                <a:solidFill>
                  <a:srgbClr val="FFFF00"/>
                </a:solidFill>
                <a:latin typeface="Tahoma" pitchFamily="34" charset="0"/>
                <a:sym typeface="Symbol"/>
              </a:rPr>
              <a:t> 10</a:t>
            </a:r>
            <a:r>
              <a:rPr lang="es-MX" sz="2400" baseline="30000" dirty="0" smtClean="0">
                <a:solidFill>
                  <a:srgbClr val="FFFF00"/>
                </a:solidFill>
                <a:latin typeface="Tahoma" pitchFamily="34" charset="0"/>
                <a:sym typeface="Symbol"/>
              </a:rPr>
              <a:t>15</a:t>
            </a:r>
            <a:r>
              <a:rPr lang="es-MX" sz="2400" dirty="0" smtClean="0">
                <a:solidFill>
                  <a:srgbClr val="FFFF00"/>
                </a:solidFill>
                <a:latin typeface="Tahoma" pitchFamily="34" charset="0"/>
                <a:sym typeface="Symbol"/>
              </a:rPr>
              <a:t> eV</a:t>
            </a:r>
            <a:endParaRPr lang="es-ES" sz="2400" dirty="0">
              <a:solidFill>
                <a:srgbClr val="FFFF00"/>
              </a:solidFill>
              <a:latin typeface="Tahoma" pitchFamily="34" charset="0"/>
            </a:endParaRPr>
          </a:p>
        </p:txBody>
      </p:sp>
      <p:sp>
        <p:nvSpPr>
          <p:cNvPr id="12" name="11 Rectángulo redondeado"/>
          <p:cNvSpPr/>
          <p:nvPr/>
        </p:nvSpPr>
        <p:spPr>
          <a:xfrm>
            <a:off x="428596" y="4572008"/>
            <a:ext cx="8286808" cy="1714512"/>
          </a:xfrm>
          <a:prstGeom prst="roundRect">
            <a:avLst/>
          </a:prstGeom>
          <a:solidFill>
            <a:srgbClr val="4F81BD">
              <a:alpha val="4902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3" name="12 CuadroTexto"/>
          <p:cNvSpPr txBox="1"/>
          <p:nvPr/>
        </p:nvSpPr>
        <p:spPr>
          <a:xfrm>
            <a:off x="500034" y="4580619"/>
            <a:ext cx="8143932" cy="1000274"/>
          </a:xfrm>
          <a:prstGeom prst="rect">
            <a:avLst/>
          </a:prstGeom>
          <a:noFill/>
        </p:spPr>
        <p:txBody>
          <a:bodyPr wrap="square" rtlCol="0">
            <a:spAutoFit/>
          </a:bodyPr>
          <a:lstStyle/>
          <a:p>
            <a:pPr algn="ctr">
              <a:spcAft>
                <a:spcPts val="600"/>
              </a:spcAft>
            </a:pPr>
            <a:r>
              <a:rPr lang="es-MX" dirty="0" err="1" smtClean="0">
                <a:solidFill>
                  <a:srgbClr val="FFFF00"/>
                </a:solidFill>
              </a:rPr>
              <a:t>Results</a:t>
            </a:r>
            <a:endParaRPr lang="es-MX" dirty="0" smtClean="0">
              <a:solidFill>
                <a:srgbClr val="FFFF00"/>
              </a:solidFill>
            </a:endParaRPr>
          </a:p>
          <a:p>
            <a:pPr>
              <a:buFont typeface="Arial" pitchFamily="34" charset="0"/>
              <a:buChar char="•"/>
            </a:pPr>
            <a:r>
              <a:rPr lang="es-MX" dirty="0" smtClean="0">
                <a:solidFill>
                  <a:schemeClr val="bg1"/>
                </a:solidFill>
              </a:rPr>
              <a:t>  </a:t>
            </a:r>
            <a:r>
              <a:rPr lang="es-MX" dirty="0" err="1" smtClean="0">
                <a:solidFill>
                  <a:schemeClr val="bg1"/>
                </a:solidFill>
              </a:rPr>
              <a:t>Knee</a:t>
            </a:r>
            <a:r>
              <a:rPr lang="es-MX" dirty="0" smtClean="0">
                <a:solidFill>
                  <a:schemeClr val="bg1"/>
                </a:solidFill>
              </a:rPr>
              <a:t> </a:t>
            </a:r>
            <a:r>
              <a:rPr lang="es-MX" dirty="0" err="1" smtClean="0">
                <a:solidFill>
                  <a:schemeClr val="bg1"/>
                </a:solidFill>
              </a:rPr>
              <a:t>produced</a:t>
            </a:r>
            <a:r>
              <a:rPr lang="es-MX" dirty="0" smtClean="0">
                <a:solidFill>
                  <a:schemeClr val="bg1"/>
                </a:solidFill>
              </a:rPr>
              <a:t> </a:t>
            </a:r>
            <a:r>
              <a:rPr lang="es-MX" dirty="0" err="1" smtClean="0">
                <a:solidFill>
                  <a:schemeClr val="bg1"/>
                </a:solidFill>
              </a:rPr>
              <a:t>by</a:t>
            </a:r>
            <a:r>
              <a:rPr lang="es-MX" dirty="0" smtClean="0">
                <a:solidFill>
                  <a:schemeClr val="bg1"/>
                </a:solidFill>
              </a:rPr>
              <a:t> light </a:t>
            </a:r>
            <a:r>
              <a:rPr lang="es-MX" dirty="0" err="1" smtClean="0">
                <a:solidFill>
                  <a:schemeClr val="bg1"/>
                </a:solidFill>
              </a:rPr>
              <a:t>component</a:t>
            </a:r>
            <a:endParaRPr lang="es-MX" dirty="0" smtClean="0">
              <a:solidFill>
                <a:schemeClr val="bg1"/>
              </a:solidFill>
              <a:sym typeface="Symbol"/>
            </a:endParaRPr>
          </a:p>
          <a:p>
            <a:pPr>
              <a:buFont typeface="Arial" pitchFamily="34" charset="0"/>
              <a:buChar char="•"/>
            </a:pPr>
            <a:r>
              <a:rPr lang="es-MX" dirty="0" smtClean="0">
                <a:solidFill>
                  <a:schemeClr val="bg1"/>
                </a:solidFill>
                <a:sym typeface="Symbol"/>
              </a:rPr>
              <a:t>  </a:t>
            </a:r>
            <a:r>
              <a:rPr lang="es-MX" dirty="0" err="1" smtClean="0">
                <a:solidFill>
                  <a:schemeClr val="bg1"/>
                </a:solidFill>
                <a:sym typeface="Symbol"/>
              </a:rPr>
              <a:t>Relative</a:t>
            </a:r>
            <a:r>
              <a:rPr lang="es-MX" dirty="0" smtClean="0">
                <a:solidFill>
                  <a:schemeClr val="bg1"/>
                </a:solidFill>
                <a:sym typeface="Symbol"/>
              </a:rPr>
              <a:t> </a:t>
            </a:r>
            <a:r>
              <a:rPr lang="es-MX" dirty="0" err="1" smtClean="0">
                <a:solidFill>
                  <a:schemeClr val="bg1"/>
                </a:solidFill>
                <a:sym typeface="Symbol"/>
              </a:rPr>
              <a:t>abundances</a:t>
            </a:r>
            <a:r>
              <a:rPr lang="es-MX" dirty="0" smtClean="0">
                <a:solidFill>
                  <a:schemeClr val="bg1"/>
                </a:solidFill>
                <a:sym typeface="Symbol"/>
              </a:rPr>
              <a:t> show </a:t>
            </a:r>
            <a:r>
              <a:rPr lang="es-MX" dirty="0" err="1" smtClean="0">
                <a:solidFill>
                  <a:schemeClr val="bg1"/>
                </a:solidFill>
                <a:sym typeface="Symbol"/>
              </a:rPr>
              <a:t>dependence</a:t>
            </a:r>
            <a:r>
              <a:rPr lang="es-MX" dirty="0" smtClean="0">
                <a:solidFill>
                  <a:schemeClr val="bg1"/>
                </a:solidFill>
                <a:sym typeface="Symbol"/>
              </a:rPr>
              <a:t> </a:t>
            </a:r>
            <a:r>
              <a:rPr lang="es-MX" dirty="0" err="1" smtClean="0">
                <a:solidFill>
                  <a:schemeClr val="bg1"/>
                </a:solidFill>
                <a:sym typeface="Symbol"/>
              </a:rPr>
              <a:t>with</a:t>
            </a:r>
            <a:r>
              <a:rPr lang="es-MX" dirty="0" smtClean="0">
                <a:solidFill>
                  <a:schemeClr val="bg1"/>
                </a:solidFill>
                <a:sym typeface="Symbol"/>
              </a:rPr>
              <a:t> </a:t>
            </a:r>
            <a:r>
              <a:rPr lang="es-MX" dirty="0" err="1" smtClean="0">
                <a:solidFill>
                  <a:schemeClr val="bg1"/>
                </a:solidFill>
                <a:sym typeface="Symbol"/>
              </a:rPr>
              <a:t>hadronic</a:t>
            </a:r>
            <a:r>
              <a:rPr lang="es-MX" dirty="0" smtClean="0">
                <a:solidFill>
                  <a:schemeClr val="bg1"/>
                </a:solidFill>
                <a:sym typeface="Symbol"/>
              </a:rPr>
              <a:t>  </a:t>
            </a:r>
            <a:r>
              <a:rPr lang="es-MX" dirty="0" err="1" smtClean="0">
                <a:solidFill>
                  <a:schemeClr val="bg1"/>
                </a:solidFill>
                <a:sym typeface="Symbol"/>
              </a:rPr>
              <a:t>interaction</a:t>
            </a:r>
            <a:r>
              <a:rPr lang="es-MX" dirty="0" smtClean="0">
                <a:solidFill>
                  <a:schemeClr val="bg1"/>
                </a:solidFill>
                <a:sym typeface="Symbol"/>
              </a:rPr>
              <a:t> </a:t>
            </a:r>
            <a:r>
              <a:rPr lang="es-MX" dirty="0" err="1" smtClean="0">
                <a:solidFill>
                  <a:schemeClr val="bg1"/>
                </a:solidFill>
                <a:sym typeface="Symbol"/>
              </a:rPr>
              <a:t>model</a:t>
            </a:r>
            <a:endParaRPr lang="es-MX" dirty="0" smtClean="0">
              <a:solidFill>
                <a:schemeClr val="bg1"/>
              </a:solidFill>
              <a:sym typeface="Symbol"/>
            </a:endParaRPr>
          </a:p>
        </p:txBody>
      </p:sp>
      <p:sp>
        <p:nvSpPr>
          <p:cNvPr id="14" name="13 CuadroTexto"/>
          <p:cNvSpPr txBox="1"/>
          <p:nvPr/>
        </p:nvSpPr>
        <p:spPr>
          <a:xfrm>
            <a:off x="500034" y="4581128"/>
            <a:ext cx="8143932" cy="1000274"/>
          </a:xfrm>
          <a:prstGeom prst="rect">
            <a:avLst/>
          </a:prstGeom>
          <a:noFill/>
        </p:spPr>
        <p:txBody>
          <a:bodyPr wrap="square" rtlCol="0">
            <a:spAutoFit/>
          </a:bodyPr>
          <a:lstStyle/>
          <a:p>
            <a:pPr algn="ctr">
              <a:spcAft>
                <a:spcPts val="600"/>
              </a:spcAft>
            </a:pPr>
            <a:r>
              <a:rPr lang="es-MX" dirty="0" err="1" smtClean="0">
                <a:solidFill>
                  <a:srgbClr val="FFFF00"/>
                </a:solidFill>
              </a:rPr>
              <a:t>Results</a:t>
            </a:r>
            <a:endParaRPr lang="es-MX" dirty="0" smtClean="0">
              <a:solidFill>
                <a:srgbClr val="FFFF00"/>
              </a:solidFill>
            </a:endParaRPr>
          </a:p>
          <a:p>
            <a:pPr>
              <a:buFont typeface="Arial" pitchFamily="34" charset="0"/>
              <a:buChar char="•"/>
            </a:pPr>
            <a:r>
              <a:rPr lang="es-MX" dirty="0" smtClean="0">
                <a:solidFill>
                  <a:schemeClr val="bg1"/>
                </a:solidFill>
              </a:rPr>
              <a:t>  </a:t>
            </a:r>
            <a:r>
              <a:rPr lang="es-MX" dirty="0" err="1" smtClean="0">
                <a:solidFill>
                  <a:schemeClr val="bg1"/>
                </a:solidFill>
              </a:rPr>
              <a:t>Knee</a:t>
            </a:r>
            <a:r>
              <a:rPr lang="es-MX" dirty="0" smtClean="0">
                <a:solidFill>
                  <a:schemeClr val="bg1"/>
                </a:solidFill>
              </a:rPr>
              <a:t> </a:t>
            </a:r>
            <a:r>
              <a:rPr lang="es-MX" dirty="0" err="1" smtClean="0">
                <a:solidFill>
                  <a:schemeClr val="bg1"/>
                </a:solidFill>
              </a:rPr>
              <a:t>produced</a:t>
            </a:r>
            <a:r>
              <a:rPr lang="es-MX" dirty="0" smtClean="0">
                <a:solidFill>
                  <a:schemeClr val="bg1"/>
                </a:solidFill>
              </a:rPr>
              <a:t> </a:t>
            </a:r>
            <a:r>
              <a:rPr lang="es-MX" dirty="0" err="1" smtClean="0">
                <a:solidFill>
                  <a:schemeClr val="bg1"/>
                </a:solidFill>
              </a:rPr>
              <a:t>by</a:t>
            </a:r>
            <a:r>
              <a:rPr lang="es-MX" dirty="0" smtClean="0">
                <a:solidFill>
                  <a:schemeClr val="bg1"/>
                </a:solidFill>
              </a:rPr>
              <a:t> light </a:t>
            </a:r>
            <a:r>
              <a:rPr lang="es-MX" dirty="0" err="1" smtClean="0">
                <a:solidFill>
                  <a:schemeClr val="bg1"/>
                </a:solidFill>
              </a:rPr>
              <a:t>component</a:t>
            </a:r>
            <a:endParaRPr lang="es-MX" dirty="0" smtClean="0">
              <a:solidFill>
                <a:schemeClr val="bg1"/>
              </a:solidFill>
              <a:sym typeface="Symbol"/>
            </a:endParaRPr>
          </a:p>
          <a:p>
            <a:pPr>
              <a:buFont typeface="Arial" pitchFamily="34" charset="0"/>
              <a:buChar char="•"/>
            </a:pPr>
            <a:r>
              <a:rPr lang="es-MX" dirty="0" smtClean="0">
                <a:solidFill>
                  <a:schemeClr val="bg1"/>
                </a:solidFill>
                <a:sym typeface="Symbol"/>
              </a:rPr>
              <a:t>  </a:t>
            </a:r>
            <a:r>
              <a:rPr lang="es-MX" dirty="0" err="1" smtClean="0">
                <a:solidFill>
                  <a:schemeClr val="bg1"/>
                </a:solidFill>
                <a:sym typeface="Symbol"/>
              </a:rPr>
              <a:t>Relative</a:t>
            </a:r>
            <a:r>
              <a:rPr lang="es-MX" dirty="0" smtClean="0">
                <a:solidFill>
                  <a:schemeClr val="bg1"/>
                </a:solidFill>
                <a:sym typeface="Symbol"/>
              </a:rPr>
              <a:t> </a:t>
            </a:r>
            <a:r>
              <a:rPr lang="es-MX" dirty="0" err="1" smtClean="0">
                <a:solidFill>
                  <a:schemeClr val="bg1"/>
                </a:solidFill>
                <a:sym typeface="Symbol"/>
              </a:rPr>
              <a:t>abundances</a:t>
            </a:r>
            <a:r>
              <a:rPr lang="es-MX" dirty="0" smtClean="0">
                <a:solidFill>
                  <a:schemeClr val="bg1"/>
                </a:solidFill>
                <a:sym typeface="Symbol"/>
              </a:rPr>
              <a:t> show </a:t>
            </a:r>
            <a:r>
              <a:rPr lang="es-MX" dirty="0" err="1" smtClean="0">
                <a:solidFill>
                  <a:schemeClr val="bg1"/>
                </a:solidFill>
                <a:sym typeface="Symbol"/>
              </a:rPr>
              <a:t>dependence</a:t>
            </a:r>
            <a:r>
              <a:rPr lang="es-MX" dirty="0" smtClean="0">
                <a:solidFill>
                  <a:schemeClr val="bg1"/>
                </a:solidFill>
                <a:sym typeface="Symbol"/>
              </a:rPr>
              <a:t> </a:t>
            </a:r>
            <a:r>
              <a:rPr lang="es-MX" dirty="0" err="1" smtClean="0">
                <a:solidFill>
                  <a:schemeClr val="bg1"/>
                </a:solidFill>
                <a:sym typeface="Symbol"/>
              </a:rPr>
              <a:t>with</a:t>
            </a:r>
            <a:r>
              <a:rPr lang="es-MX" dirty="0" smtClean="0">
                <a:solidFill>
                  <a:schemeClr val="bg1"/>
                </a:solidFill>
                <a:sym typeface="Symbol"/>
              </a:rPr>
              <a:t> </a:t>
            </a:r>
            <a:r>
              <a:rPr lang="es-MX" dirty="0" err="1" smtClean="0">
                <a:solidFill>
                  <a:schemeClr val="bg1"/>
                </a:solidFill>
                <a:sym typeface="Symbol"/>
              </a:rPr>
              <a:t>hadronic</a:t>
            </a:r>
            <a:r>
              <a:rPr lang="es-MX" dirty="0" smtClean="0">
                <a:solidFill>
                  <a:schemeClr val="bg1"/>
                </a:solidFill>
                <a:sym typeface="Symbol"/>
              </a:rPr>
              <a:t>  </a:t>
            </a:r>
            <a:r>
              <a:rPr lang="es-MX" dirty="0" err="1" smtClean="0">
                <a:solidFill>
                  <a:schemeClr val="bg1"/>
                </a:solidFill>
                <a:sym typeface="Symbol"/>
              </a:rPr>
              <a:t>interaction</a:t>
            </a:r>
            <a:r>
              <a:rPr lang="es-MX" dirty="0" smtClean="0">
                <a:solidFill>
                  <a:schemeClr val="bg1"/>
                </a:solidFill>
                <a:sym typeface="Symbol"/>
              </a:rPr>
              <a:t> </a:t>
            </a:r>
            <a:r>
              <a:rPr lang="es-MX" dirty="0" err="1" smtClean="0">
                <a:solidFill>
                  <a:schemeClr val="bg1"/>
                </a:solidFill>
                <a:sym typeface="Symbol"/>
              </a:rPr>
              <a:t>model</a:t>
            </a:r>
            <a:endParaRPr lang="es-MX" dirty="0" smtClean="0">
              <a:solidFill>
                <a:schemeClr val="bg1"/>
              </a:solidFill>
              <a:sym typeface="Symbol"/>
            </a:endParaRPr>
          </a:p>
        </p:txBody>
      </p:sp>
      <p:sp>
        <p:nvSpPr>
          <p:cNvPr id="19" name="18 CuadroTexto"/>
          <p:cNvSpPr txBox="1"/>
          <p:nvPr/>
        </p:nvSpPr>
        <p:spPr>
          <a:xfrm>
            <a:off x="6660232" y="980728"/>
            <a:ext cx="1944216" cy="338554"/>
          </a:xfrm>
          <a:prstGeom prst="rect">
            <a:avLst/>
          </a:prstGeom>
          <a:noFill/>
        </p:spPr>
        <p:txBody>
          <a:bodyPr wrap="square" rtlCol="0">
            <a:spAutoFit/>
          </a:bodyPr>
          <a:lstStyle/>
          <a:p>
            <a:r>
              <a:rPr lang="es-MX" sz="1600" dirty="0" err="1" smtClean="0">
                <a:solidFill>
                  <a:schemeClr val="bg1">
                    <a:lumMod val="65000"/>
                  </a:schemeClr>
                </a:solidFill>
              </a:rPr>
              <a:t>Astro.Phys</a:t>
            </a:r>
            <a:r>
              <a:rPr lang="es-MX" sz="1600" dirty="0" smtClean="0">
                <a:solidFill>
                  <a:schemeClr val="bg1">
                    <a:lumMod val="65000"/>
                  </a:schemeClr>
                </a:solidFill>
              </a:rPr>
              <a:t>. 24 (2005)</a:t>
            </a:r>
            <a:endParaRPr lang="es-ES" sz="1600" dirty="0">
              <a:solidFill>
                <a:schemeClr val="bg1">
                  <a:lumMod val="65000"/>
                </a:schemeClr>
              </a:solidFill>
            </a:endParaRPr>
          </a:p>
        </p:txBody>
      </p:sp>
      <p:sp>
        <p:nvSpPr>
          <p:cNvPr id="18" name="17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solidFill>
              </a:rPr>
              <a:t>Kascade</a:t>
            </a:r>
            <a:r>
              <a:rPr lang="es-MX" sz="1400" dirty="0" smtClean="0">
                <a:solidFill>
                  <a:schemeClr val="bg1"/>
                </a:solidFill>
              </a:rPr>
              <a:t>-Grande ,J.C. Arteaga, U. Michoacana                                                                                     XIII MWPF, </a:t>
            </a:r>
            <a:r>
              <a:rPr lang="es-MX" sz="1400" dirty="0" err="1" smtClean="0">
                <a:solidFill>
                  <a:schemeClr val="bg1"/>
                </a:solidFill>
              </a:rPr>
              <a:t>October</a:t>
            </a:r>
            <a:r>
              <a:rPr lang="es-MX" sz="1400" dirty="0" smtClean="0">
                <a:solidFill>
                  <a:schemeClr val="bg1"/>
                </a:solidFill>
              </a:rPr>
              <a:t>, Guanajuato</a:t>
            </a:r>
            <a:endParaRPr lang="es-ES" sz="1400" dirty="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www.icis.com/blogs/asian-chemical-connections/earth-space.jpg"/>
          <p:cNvPicPr>
            <a:picLocks noChangeAspect="1" noChangeArrowheads="1"/>
          </p:cNvPicPr>
          <p:nvPr/>
        </p:nvPicPr>
        <p:blipFill>
          <a:blip r:embed="rId2" cstate="print"/>
          <a:srcRect/>
          <a:stretch>
            <a:fillRect/>
          </a:stretch>
        </p:blipFill>
        <p:spPr bwMode="auto">
          <a:xfrm>
            <a:off x="-843215" y="0"/>
            <a:ext cx="10244795" cy="7029400"/>
          </a:xfrm>
          <a:prstGeom prst="rect">
            <a:avLst/>
          </a:prstGeom>
          <a:noFill/>
        </p:spPr>
      </p:pic>
      <p:sp>
        <p:nvSpPr>
          <p:cNvPr id="16" name="15 Elipse"/>
          <p:cNvSpPr/>
          <p:nvPr/>
        </p:nvSpPr>
        <p:spPr>
          <a:xfrm>
            <a:off x="2714612" y="2428868"/>
            <a:ext cx="214314" cy="7143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7" name="Picture 3"/>
          <p:cNvPicPr>
            <a:picLocks noChangeAspect="1" noChangeArrowheads="1"/>
          </p:cNvPicPr>
          <p:nvPr/>
        </p:nvPicPr>
        <p:blipFill>
          <a:blip r:embed="rId3" cstate="print"/>
          <a:srcRect/>
          <a:stretch>
            <a:fillRect/>
          </a:stretch>
        </p:blipFill>
        <p:spPr bwMode="auto">
          <a:xfrm>
            <a:off x="461963" y="785794"/>
            <a:ext cx="8220075" cy="3571875"/>
          </a:xfrm>
          <a:prstGeom prst="rect">
            <a:avLst/>
          </a:prstGeom>
          <a:noFill/>
          <a:ln w="9525">
            <a:noFill/>
            <a:miter lim="800000"/>
            <a:headEnd/>
            <a:tailEnd/>
          </a:ln>
        </p:spPr>
      </p:pic>
      <p:pic>
        <p:nvPicPr>
          <p:cNvPr id="18" name="Picture 3"/>
          <p:cNvPicPr>
            <a:picLocks noChangeAspect="1" noChangeArrowheads="1"/>
          </p:cNvPicPr>
          <p:nvPr/>
        </p:nvPicPr>
        <p:blipFill>
          <a:blip r:embed="rId4" cstate="print"/>
          <a:srcRect/>
          <a:stretch>
            <a:fillRect/>
          </a:stretch>
        </p:blipFill>
        <p:spPr bwMode="auto">
          <a:xfrm>
            <a:off x="471488" y="785794"/>
            <a:ext cx="8201025" cy="3686175"/>
          </a:xfrm>
          <a:prstGeom prst="rect">
            <a:avLst/>
          </a:prstGeom>
          <a:noFill/>
          <a:ln w="9525">
            <a:noFill/>
            <a:miter lim="800000"/>
            <a:headEnd/>
            <a:tailEnd/>
          </a:ln>
        </p:spPr>
      </p:pic>
      <p:sp>
        <p:nvSpPr>
          <p:cNvPr id="11"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FF00"/>
                </a:solidFill>
                <a:latin typeface="Tahoma" pitchFamily="34" charset="0"/>
              </a:rPr>
              <a:t>2) </a:t>
            </a:r>
            <a:r>
              <a:rPr lang="es-MX" sz="2400" dirty="0" err="1" smtClean="0">
                <a:solidFill>
                  <a:srgbClr val="FFFF00"/>
                </a:solidFill>
                <a:latin typeface="Tahoma" pitchFamily="34" charset="0"/>
              </a:rPr>
              <a:t>Experiments</a:t>
            </a:r>
            <a:r>
              <a:rPr lang="es-MX" sz="2400" dirty="0" smtClean="0">
                <a:solidFill>
                  <a:srgbClr val="FFFF00"/>
                </a:solidFill>
                <a:latin typeface="Tahoma" pitchFamily="34" charset="0"/>
              </a:rPr>
              <a:t> </a:t>
            </a:r>
            <a:r>
              <a:rPr lang="es-MX" sz="2400" dirty="0" err="1" smtClean="0">
                <a:solidFill>
                  <a:srgbClr val="FFFF00"/>
                </a:solidFill>
                <a:latin typeface="Tahoma" pitchFamily="34" charset="0"/>
              </a:rPr>
              <a:t>around</a:t>
            </a:r>
            <a:r>
              <a:rPr lang="es-MX" sz="2400" dirty="0" smtClean="0">
                <a:solidFill>
                  <a:srgbClr val="FFFF00"/>
                </a:solidFill>
                <a:latin typeface="Tahoma" pitchFamily="34" charset="0"/>
              </a:rPr>
              <a:t> E </a:t>
            </a:r>
            <a:r>
              <a:rPr lang="es-MX" sz="2400" dirty="0" smtClean="0">
                <a:solidFill>
                  <a:srgbClr val="FFFF00"/>
                </a:solidFill>
                <a:latin typeface="Tahoma" pitchFamily="34" charset="0"/>
                <a:sym typeface="Symbol"/>
              </a:rPr>
              <a:t> 10</a:t>
            </a:r>
            <a:r>
              <a:rPr lang="es-MX" sz="2400" baseline="30000" dirty="0" smtClean="0">
                <a:solidFill>
                  <a:srgbClr val="FFFF00"/>
                </a:solidFill>
                <a:latin typeface="Tahoma" pitchFamily="34" charset="0"/>
                <a:sym typeface="Symbol"/>
              </a:rPr>
              <a:t>15</a:t>
            </a:r>
            <a:r>
              <a:rPr lang="es-MX" sz="2400" dirty="0" smtClean="0">
                <a:solidFill>
                  <a:srgbClr val="FFFF00"/>
                </a:solidFill>
                <a:latin typeface="Tahoma" pitchFamily="34" charset="0"/>
                <a:sym typeface="Symbol"/>
              </a:rPr>
              <a:t> eV</a:t>
            </a:r>
            <a:endParaRPr lang="es-ES" sz="2400" dirty="0">
              <a:solidFill>
                <a:srgbClr val="FFFF00"/>
              </a:solidFill>
              <a:latin typeface="Tahoma" pitchFamily="34" charset="0"/>
            </a:endParaRPr>
          </a:p>
        </p:txBody>
      </p:sp>
      <p:sp>
        <p:nvSpPr>
          <p:cNvPr id="12" name="11 Rectángulo redondeado"/>
          <p:cNvSpPr/>
          <p:nvPr/>
        </p:nvSpPr>
        <p:spPr>
          <a:xfrm>
            <a:off x="428596" y="4572008"/>
            <a:ext cx="8286808" cy="1714512"/>
          </a:xfrm>
          <a:prstGeom prst="roundRect">
            <a:avLst/>
          </a:prstGeom>
          <a:solidFill>
            <a:srgbClr val="4F81BD">
              <a:alpha val="4902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3" name="12 CuadroTexto"/>
          <p:cNvSpPr txBox="1"/>
          <p:nvPr/>
        </p:nvSpPr>
        <p:spPr>
          <a:xfrm>
            <a:off x="500034" y="4580619"/>
            <a:ext cx="8143932" cy="1277273"/>
          </a:xfrm>
          <a:prstGeom prst="rect">
            <a:avLst/>
          </a:prstGeom>
          <a:noFill/>
        </p:spPr>
        <p:txBody>
          <a:bodyPr wrap="square" rtlCol="0">
            <a:spAutoFit/>
          </a:bodyPr>
          <a:lstStyle/>
          <a:p>
            <a:pPr algn="ctr">
              <a:spcAft>
                <a:spcPts val="600"/>
              </a:spcAft>
            </a:pPr>
            <a:r>
              <a:rPr lang="es-MX" dirty="0" err="1" smtClean="0">
                <a:solidFill>
                  <a:srgbClr val="FFFF00"/>
                </a:solidFill>
              </a:rPr>
              <a:t>Results</a:t>
            </a:r>
            <a:endParaRPr lang="es-MX" dirty="0" smtClean="0">
              <a:solidFill>
                <a:srgbClr val="FFFF00"/>
              </a:solidFill>
            </a:endParaRPr>
          </a:p>
          <a:p>
            <a:pPr>
              <a:buFont typeface="Arial" pitchFamily="34" charset="0"/>
              <a:buChar char="•"/>
            </a:pPr>
            <a:r>
              <a:rPr lang="es-MX" dirty="0" smtClean="0">
                <a:solidFill>
                  <a:schemeClr val="bg1"/>
                </a:solidFill>
              </a:rPr>
              <a:t>  </a:t>
            </a:r>
            <a:r>
              <a:rPr lang="es-MX" dirty="0" err="1" smtClean="0">
                <a:solidFill>
                  <a:schemeClr val="bg1"/>
                </a:solidFill>
              </a:rPr>
              <a:t>Knee</a:t>
            </a:r>
            <a:r>
              <a:rPr lang="es-MX" dirty="0" smtClean="0">
                <a:solidFill>
                  <a:schemeClr val="bg1"/>
                </a:solidFill>
              </a:rPr>
              <a:t> </a:t>
            </a:r>
            <a:r>
              <a:rPr lang="es-MX" dirty="0" err="1" smtClean="0">
                <a:solidFill>
                  <a:schemeClr val="bg1"/>
                </a:solidFill>
              </a:rPr>
              <a:t>produced</a:t>
            </a:r>
            <a:r>
              <a:rPr lang="es-MX" dirty="0" smtClean="0">
                <a:solidFill>
                  <a:schemeClr val="bg1"/>
                </a:solidFill>
              </a:rPr>
              <a:t> </a:t>
            </a:r>
            <a:r>
              <a:rPr lang="es-MX" dirty="0" err="1" smtClean="0">
                <a:solidFill>
                  <a:schemeClr val="bg1"/>
                </a:solidFill>
              </a:rPr>
              <a:t>by</a:t>
            </a:r>
            <a:r>
              <a:rPr lang="es-MX" dirty="0" smtClean="0">
                <a:solidFill>
                  <a:schemeClr val="bg1"/>
                </a:solidFill>
              </a:rPr>
              <a:t> light </a:t>
            </a:r>
            <a:r>
              <a:rPr lang="es-MX" dirty="0" err="1" smtClean="0">
                <a:solidFill>
                  <a:schemeClr val="bg1"/>
                </a:solidFill>
              </a:rPr>
              <a:t>component</a:t>
            </a:r>
            <a:endParaRPr lang="es-MX" dirty="0" smtClean="0">
              <a:solidFill>
                <a:schemeClr val="bg1"/>
              </a:solidFill>
              <a:sym typeface="Symbol"/>
            </a:endParaRPr>
          </a:p>
          <a:p>
            <a:pPr>
              <a:buFont typeface="Arial" pitchFamily="34" charset="0"/>
              <a:buChar char="•"/>
            </a:pPr>
            <a:r>
              <a:rPr lang="es-MX" dirty="0" smtClean="0">
                <a:solidFill>
                  <a:schemeClr val="bg1"/>
                </a:solidFill>
                <a:sym typeface="Symbol"/>
              </a:rPr>
              <a:t>  </a:t>
            </a:r>
            <a:r>
              <a:rPr lang="es-MX" dirty="0" err="1" smtClean="0">
                <a:solidFill>
                  <a:schemeClr val="bg1"/>
                </a:solidFill>
                <a:sym typeface="Symbol"/>
              </a:rPr>
              <a:t>Relative</a:t>
            </a:r>
            <a:r>
              <a:rPr lang="es-MX" dirty="0" smtClean="0">
                <a:solidFill>
                  <a:schemeClr val="bg1"/>
                </a:solidFill>
                <a:sym typeface="Symbol"/>
              </a:rPr>
              <a:t> </a:t>
            </a:r>
            <a:r>
              <a:rPr lang="es-MX" dirty="0" err="1" smtClean="0">
                <a:solidFill>
                  <a:schemeClr val="bg1"/>
                </a:solidFill>
                <a:sym typeface="Symbol"/>
              </a:rPr>
              <a:t>abundances</a:t>
            </a:r>
            <a:r>
              <a:rPr lang="es-MX" dirty="0" smtClean="0">
                <a:solidFill>
                  <a:schemeClr val="bg1"/>
                </a:solidFill>
                <a:sym typeface="Symbol"/>
              </a:rPr>
              <a:t> show </a:t>
            </a:r>
            <a:r>
              <a:rPr lang="es-MX" dirty="0" err="1" smtClean="0">
                <a:solidFill>
                  <a:schemeClr val="bg1"/>
                </a:solidFill>
                <a:sym typeface="Symbol"/>
              </a:rPr>
              <a:t>dependence</a:t>
            </a:r>
            <a:r>
              <a:rPr lang="es-MX" dirty="0" smtClean="0">
                <a:solidFill>
                  <a:schemeClr val="bg1"/>
                </a:solidFill>
                <a:sym typeface="Symbol"/>
              </a:rPr>
              <a:t> </a:t>
            </a:r>
            <a:r>
              <a:rPr lang="es-MX" dirty="0" err="1" smtClean="0">
                <a:solidFill>
                  <a:schemeClr val="bg1"/>
                </a:solidFill>
                <a:sym typeface="Symbol"/>
              </a:rPr>
              <a:t>with</a:t>
            </a:r>
            <a:r>
              <a:rPr lang="es-MX" dirty="0" smtClean="0">
                <a:solidFill>
                  <a:schemeClr val="bg1"/>
                </a:solidFill>
                <a:sym typeface="Symbol"/>
              </a:rPr>
              <a:t> </a:t>
            </a:r>
            <a:r>
              <a:rPr lang="es-MX" dirty="0" err="1" smtClean="0">
                <a:solidFill>
                  <a:schemeClr val="bg1"/>
                </a:solidFill>
                <a:sym typeface="Symbol"/>
              </a:rPr>
              <a:t>hadronic</a:t>
            </a:r>
            <a:r>
              <a:rPr lang="es-MX" dirty="0" smtClean="0">
                <a:solidFill>
                  <a:schemeClr val="bg1"/>
                </a:solidFill>
                <a:sym typeface="Symbol"/>
              </a:rPr>
              <a:t>  </a:t>
            </a:r>
            <a:r>
              <a:rPr lang="es-MX" dirty="0" err="1" smtClean="0">
                <a:solidFill>
                  <a:schemeClr val="bg1"/>
                </a:solidFill>
                <a:sym typeface="Symbol"/>
              </a:rPr>
              <a:t>interaction</a:t>
            </a:r>
            <a:r>
              <a:rPr lang="es-MX" dirty="0" smtClean="0">
                <a:solidFill>
                  <a:schemeClr val="bg1"/>
                </a:solidFill>
                <a:sym typeface="Symbol"/>
              </a:rPr>
              <a:t> </a:t>
            </a:r>
            <a:r>
              <a:rPr lang="es-MX" dirty="0" err="1" smtClean="0">
                <a:solidFill>
                  <a:schemeClr val="bg1"/>
                </a:solidFill>
                <a:sym typeface="Symbol"/>
              </a:rPr>
              <a:t>model</a:t>
            </a:r>
            <a:endParaRPr lang="es-MX" dirty="0" smtClean="0">
              <a:solidFill>
                <a:schemeClr val="bg1"/>
              </a:solidFill>
              <a:sym typeface="Symbol"/>
            </a:endParaRPr>
          </a:p>
          <a:p>
            <a:pPr>
              <a:buFont typeface="Arial" pitchFamily="34" charset="0"/>
              <a:buChar char="•"/>
            </a:pPr>
            <a:r>
              <a:rPr lang="es-MX" dirty="0" smtClean="0">
                <a:solidFill>
                  <a:schemeClr val="bg1"/>
                </a:solidFill>
                <a:sym typeface="Symbol"/>
              </a:rPr>
              <a:t>  </a:t>
            </a:r>
            <a:r>
              <a:rPr lang="es-MX" dirty="0" err="1" smtClean="0">
                <a:solidFill>
                  <a:schemeClr val="bg1"/>
                </a:solidFill>
                <a:sym typeface="Symbol"/>
              </a:rPr>
              <a:t>Knee</a:t>
            </a:r>
            <a:r>
              <a:rPr lang="es-MX" dirty="0" smtClean="0">
                <a:solidFill>
                  <a:schemeClr val="bg1"/>
                </a:solidFill>
                <a:sym typeface="Symbol"/>
              </a:rPr>
              <a:t> position </a:t>
            </a:r>
            <a:r>
              <a:rPr lang="es-MX" dirty="0" err="1" smtClean="0">
                <a:solidFill>
                  <a:schemeClr val="bg1"/>
                </a:solidFill>
                <a:sym typeface="Symbol"/>
              </a:rPr>
              <a:t>change</a:t>
            </a:r>
            <a:r>
              <a:rPr lang="es-MX" dirty="0" smtClean="0">
                <a:solidFill>
                  <a:schemeClr val="bg1"/>
                </a:solidFill>
                <a:sym typeface="Symbol"/>
              </a:rPr>
              <a:t> </a:t>
            </a:r>
            <a:r>
              <a:rPr lang="es-MX" dirty="0" err="1" smtClean="0">
                <a:solidFill>
                  <a:schemeClr val="bg1"/>
                </a:solidFill>
                <a:sym typeface="Symbol"/>
              </a:rPr>
              <a:t>with</a:t>
            </a:r>
            <a:r>
              <a:rPr lang="es-MX" dirty="0" smtClean="0">
                <a:solidFill>
                  <a:schemeClr val="bg1"/>
                </a:solidFill>
                <a:sym typeface="Symbol"/>
              </a:rPr>
              <a:t> </a:t>
            </a:r>
            <a:r>
              <a:rPr lang="es-MX" dirty="0" err="1" smtClean="0">
                <a:solidFill>
                  <a:schemeClr val="bg1"/>
                </a:solidFill>
                <a:sym typeface="Symbol"/>
              </a:rPr>
              <a:t>composition</a:t>
            </a:r>
            <a:r>
              <a:rPr lang="es-MX" dirty="0" smtClean="0">
                <a:solidFill>
                  <a:schemeClr val="bg1"/>
                </a:solidFill>
                <a:sym typeface="Symbol"/>
              </a:rPr>
              <a:t> (</a:t>
            </a:r>
            <a:r>
              <a:rPr lang="es-MX" dirty="0" err="1" smtClean="0">
                <a:solidFill>
                  <a:schemeClr val="bg1"/>
                </a:solidFill>
                <a:sym typeface="Symbol"/>
              </a:rPr>
              <a:t>E</a:t>
            </a:r>
            <a:r>
              <a:rPr lang="es-MX" baseline="-25000" dirty="0" err="1" smtClean="0">
                <a:solidFill>
                  <a:schemeClr val="bg1"/>
                </a:solidFill>
                <a:sym typeface="Symbol"/>
              </a:rPr>
              <a:t>knee</a:t>
            </a:r>
            <a:r>
              <a:rPr lang="es-MX" dirty="0" smtClean="0">
                <a:solidFill>
                  <a:schemeClr val="bg1"/>
                </a:solidFill>
                <a:sym typeface="Symbol"/>
              </a:rPr>
              <a:t>  </a:t>
            </a:r>
            <a:r>
              <a:rPr lang="el-GR" dirty="0" smtClean="0">
                <a:solidFill>
                  <a:schemeClr val="bg1"/>
                </a:solidFill>
                <a:sym typeface="Symbol"/>
              </a:rPr>
              <a:t>α</a:t>
            </a:r>
            <a:r>
              <a:rPr lang="es-MX" dirty="0" smtClean="0">
                <a:solidFill>
                  <a:schemeClr val="bg1"/>
                </a:solidFill>
                <a:sym typeface="Symbol"/>
              </a:rPr>
              <a:t> Z </a:t>
            </a:r>
            <a:r>
              <a:rPr lang="es-MX" dirty="0" err="1" smtClean="0">
                <a:solidFill>
                  <a:schemeClr val="bg1"/>
                </a:solidFill>
                <a:sym typeface="Symbol"/>
              </a:rPr>
              <a:t>or</a:t>
            </a:r>
            <a:r>
              <a:rPr lang="es-MX" dirty="0" smtClean="0">
                <a:solidFill>
                  <a:schemeClr val="bg1"/>
                </a:solidFill>
                <a:sym typeface="Symbol"/>
              </a:rPr>
              <a:t> A?)</a:t>
            </a:r>
          </a:p>
        </p:txBody>
      </p:sp>
      <p:sp>
        <p:nvSpPr>
          <p:cNvPr id="14" name="13 CuadroTexto"/>
          <p:cNvSpPr txBox="1"/>
          <p:nvPr/>
        </p:nvSpPr>
        <p:spPr>
          <a:xfrm>
            <a:off x="500034" y="4581128"/>
            <a:ext cx="8143932" cy="1554272"/>
          </a:xfrm>
          <a:prstGeom prst="rect">
            <a:avLst/>
          </a:prstGeom>
          <a:noFill/>
        </p:spPr>
        <p:txBody>
          <a:bodyPr wrap="square" rtlCol="0">
            <a:spAutoFit/>
          </a:bodyPr>
          <a:lstStyle/>
          <a:p>
            <a:pPr algn="ctr">
              <a:spcAft>
                <a:spcPts val="600"/>
              </a:spcAft>
            </a:pPr>
            <a:r>
              <a:rPr lang="es-MX" dirty="0" err="1" smtClean="0">
                <a:solidFill>
                  <a:srgbClr val="FFFF00"/>
                </a:solidFill>
              </a:rPr>
              <a:t>Results</a:t>
            </a:r>
            <a:endParaRPr lang="es-MX" dirty="0" smtClean="0">
              <a:solidFill>
                <a:srgbClr val="FFFF00"/>
              </a:solidFill>
            </a:endParaRPr>
          </a:p>
          <a:p>
            <a:pPr>
              <a:buFont typeface="Arial" pitchFamily="34" charset="0"/>
              <a:buChar char="•"/>
            </a:pPr>
            <a:r>
              <a:rPr lang="es-MX" dirty="0" smtClean="0">
                <a:solidFill>
                  <a:schemeClr val="bg1"/>
                </a:solidFill>
              </a:rPr>
              <a:t>  </a:t>
            </a:r>
            <a:r>
              <a:rPr lang="es-MX" dirty="0" err="1" smtClean="0">
                <a:solidFill>
                  <a:schemeClr val="bg1"/>
                </a:solidFill>
              </a:rPr>
              <a:t>Knee</a:t>
            </a:r>
            <a:r>
              <a:rPr lang="es-MX" dirty="0" smtClean="0">
                <a:solidFill>
                  <a:schemeClr val="bg1"/>
                </a:solidFill>
              </a:rPr>
              <a:t> </a:t>
            </a:r>
            <a:r>
              <a:rPr lang="es-MX" dirty="0" err="1" smtClean="0">
                <a:solidFill>
                  <a:schemeClr val="bg1"/>
                </a:solidFill>
              </a:rPr>
              <a:t>produced</a:t>
            </a:r>
            <a:r>
              <a:rPr lang="es-MX" dirty="0" smtClean="0">
                <a:solidFill>
                  <a:schemeClr val="bg1"/>
                </a:solidFill>
              </a:rPr>
              <a:t> </a:t>
            </a:r>
            <a:r>
              <a:rPr lang="es-MX" dirty="0" err="1" smtClean="0">
                <a:solidFill>
                  <a:schemeClr val="bg1"/>
                </a:solidFill>
              </a:rPr>
              <a:t>by</a:t>
            </a:r>
            <a:r>
              <a:rPr lang="es-MX" dirty="0" smtClean="0">
                <a:solidFill>
                  <a:schemeClr val="bg1"/>
                </a:solidFill>
              </a:rPr>
              <a:t> light </a:t>
            </a:r>
            <a:r>
              <a:rPr lang="es-MX" dirty="0" err="1" smtClean="0">
                <a:solidFill>
                  <a:schemeClr val="bg1"/>
                </a:solidFill>
              </a:rPr>
              <a:t>component</a:t>
            </a:r>
            <a:endParaRPr lang="es-MX" dirty="0" smtClean="0">
              <a:solidFill>
                <a:schemeClr val="bg1"/>
              </a:solidFill>
              <a:sym typeface="Symbol"/>
            </a:endParaRPr>
          </a:p>
          <a:p>
            <a:pPr>
              <a:buFont typeface="Arial" pitchFamily="34" charset="0"/>
              <a:buChar char="•"/>
            </a:pPr>
            <a:r>
              <a:rPr lang="es-MX" dirty="0" smtClean="0">
                <a:solidFill>
                  <a:schemeClr val="bg1"/>
                </a:solidFill>
                <a:sym typeface="Symbol"/>
              </a:rPr>
              <a:t>  </a:t>
            </a:r>
            <a:r>
              <a:rPr lang="es-MX" dirty="0" err="1" smtClean="0">
                <a:solidFill>
                  <a:schemeClr val="bg1"/>
                </a:solidFill>
                <a:sym typeface="Symbol"/>
              </a:rPr>
              <a:t>Relative</a:t>
            </a:r>
            <a:r>
              <a:rPr lang="es-MX" dirty="0" smtClean="0">
                <a:solidFill>
                  <a:schemeClr val="bg1"/>
                </a:solidFill>
                <a:sym typeface="Symbol"/>
              </a:rPr>
              <a:t> </a:t>
            </a:r>
            <a:r>
              <a:rPr lang="es-MX" dirty="0" err="1" smtClean="0">
                <a:solidFill>
                  <a:schemeClr val="bg1"/>
                </a:solidFill>
                <a:sym typeface="Symbol"/>
              </a:rPr>
              <a:t>abundances</a:t>
            </a:r>
            <a:r>
              <a:rPr lang="es-MX" dirty="0" smtClean="0">
                <a:solidFill>
                  <a:schemeClr val="bg1"/>
                </a:solidFill>
                <a:sym typeface="Symbol"/>
              </a:rPr>
              <a:t> show </a:t>
            </a:r>
            <a:r>
              <a:rPr lang="es-MX" dirty="0" err="1" smtClean="0">
                <a:solidFill>
                  <a:schemeClr val="bg1"/>
                </a:solidFill>
                <a:sym typeface="Symbol"/>
              </a:rPr>
              <a:t>dependence</a:t>
            </a:r>
            <a:r>
              <a:rPr lang="es-MX" dirty="0" smtClean="0">
                <a:solidFill>
                  <a:schemeClr val="bg1"/>
                </a:solidFill>
                <a:sym typeface="Symbol"/>
              </a:rPr>
              <a:t> </a:t>
            </a:r>
            <a:r>
              <a:rPr lang="es-MX" dirty="0" err="1" smtClean="0">
                <a:solidFill>
                  <a:schemeClr val="bg1"/>
                </a:solidFill>
                <a:sym typeface="Symbol"/>
              </a:rPr>
              <a:t>with</a:t>
            </a:r>
            <a:r>
              <a:rPr lang="es-MX" dirty="0" smtClean="0">
                <a:solidFill>
                  <a:schemeClr val="bg1"/>
                </a:solidFill>
                <a:sym typeface="Symbol"/>
              </a:rPr>
              <a:t> </a:t>
            </a:r>
            <a:r>
              <a:rPr lang="es-MX" dirty="0" err="1" smtClean="0">
                <a:solidFill>
                  <a:schemeClr val="bg1"/>
                </a:solidFill>
                <a:sym typeface="Symbol"/>
              </a:rPr>
              <a:t>hadronic</a:t>
            </a:r>
            <a:r>
              <a:rPr lang="es-MX" dirty="0" smtClean="0">
                <a:solidFill>
                  <a:schemeClr val="bg1"/>
                </a:solidFill>
                <a:sym typeface="Symbol"/>
              </a:rPr>
              <a:t>  </a:t>
            </a:r>
            <a:r>
              <a:rPr lang="es-MX" dirty="0" err="1" smtClean="0">
                <a:solidFill>
                  <a:schemeClr val="bg1"/>
                </a:solidFill>
                <a:sym typeface="Symbol"/>
              </a:rPr>
              <a:t>interaction</a:t>
            </a:r>
            <a:r>
              <a:rPr lang="es-MX" dirty="0" smtClean="0">
                <a:solidFill>
                  <a:schemeClr val="bg1"/>
                </a:solidFill>
                <a:sym typeface="Symbol"/>
              </a:rPr>
              <a:t> </a:t>
            </a:r>
            <a:r>
              <a:rPr lang="es-MX" dirty="0" err="1" smtClean="0">
                <a:solidFill>
                  <a:schemeClr val="bg1"/>
                </a:solidFill>
                <a:sym typeface="Symbol"/>
              </a:rPr>
              <a:t>model</a:t>
            </a:r>
            <a:endParaRPr lang="es-MX" dirty="0" smtClean="0">
              <a:solidFill>
                <a:schemeClr val="bg1"/>
              </a:solidFill>
              <a:sym typeface="Symbol"/>
            </a:endParaRPr>
          </a:p>
          <a:p>
            <a:pPr>
              <a:buFont typeface="Arial" pitchFamily="34" charset="0"/>
              <a:buChar char="•"/>
            </a:pPr>
            <a:r>
              <a:rPr lang="es-MX" dirty="0" smtClean="0">
                <a:solidFill>
                  <a:schemeClr val="bg1"/>
                </a:solidFill>
                <a:sym typeface="Symbol"/>
              </a:rPr>
              <a:t>  </a:t>
            </a:r>
            <a:r>
              <a:rPr lang="es-MX" dirty="0" err="1" smtClean="0">
                <a:solidFill>
                  <a:schemeClr val="bg1"/>
                </a:solidFill>
                <a:sym typeface="Symbol"/>
              </a:rPr>
              <a:t>Knee</a:t>
            </a:r>
            <a:r>
              <a:rPr lang="es-MX" dirty="0" smtClean="0">
                <a:solidFill>
                  <a:schemeClr val="bg1"/>
                </a:solidFill>
                <a:sym typeface="Symbol"/>
              </a:rPr>
              <a:t> position </a:t>
            </a:r>
            <a:r>
              <a:rPr lang="es-MX" dirty="0" err="1" smtClean="0">
                <a:solidFill>
                  <a:schemeClr val="bg1"/>
                </a:solidFill>
                <a:sym typeface="Symbol"/>
              </a:rPr>
              <a:t>change</a:t>
            </a:r>
            <a:r>
              <a:rPr lang="es-MX" dirty="0" smtClean="0">
                <a:solidFill>
                  <a:schemeClr val="bg1"/>
                </a:solidFill>
                <a:sym typeface="Symbol"/>
              </a:rPr>
              <a:t> </a:t>
            </a:r>
            <a:r>
              <a:rPr lang="es-MX" dirty="0" err="1" smtClean="0">
                <a:solidFill>
                  <a:schemeClr val="bg1"/>
                </a:solidFill>
                <a:sym typeface="Symbol"/>
              </a:rPr>
              <a:t>with</a:t>
            </a:r>
            <a:r>
              <a:rPr lang="es-MX" dirty="0" smtClean="0">
                <a:solidFill>
                  <a:schemeClr val="bg1"/>
                </a:solidFill>
                <a:sym typeface="Symbol"/>
              </a:rPr>
              <a:t> </a:t>
            </a:r>
            <a:r>
              <a:rPr lang="es-MX" dirty="0" err="1" smtClean="0">
                <a:solidFill>
                  <a:schemeClr val="bg1"/>
                </a:solidFill>
                <a:sym typeface="Symbol"/>
              </a:rPr>
              <a:t>composition</a:t>
            </a:r>
            <a:r>
              <a:rPr lang="es-MX" dirty="0" smtClean="0">
                <a:solidFill>
                  <a:schemeClr val="bg1"/>
                </a:solidFill>
                <a:sym typeface="Symbol"/>
              </a:rPr>
              <a:t> (</a:t>
            </a:r>
            <a:r>
              <a:rPr lang="es-MX" dirty="0" err="1" smtClean="0">
                <a:solidFill>
                  <a:schemeClr val="bg1"/>
                </a:solidFill>
                <a:sym typeface="Symbol"/>
              </a:rPr>
              <a:t>E</a:t>
            </a:r>
            <a:r>
              <a:rPr lang="es-MX" baseline="-25000" dirty="0" err="1" smtClean="0">
                <a:solidFill>
                  <a:schemeClr val="bg1"/>
                </a:solidFill>
                <a:sym typeface="Symbol"/>
              </a:rPr>
              <a:t>knee</a:t>
            </a:r>
            <a:r>
              <a:rPr lang="es-MX" dirty="0" smtClean="0">
                <a:solidFill>
                  <a:schemeClr val="bg1"/>
                </a:solidFill>
                <a:sym typeface="Symbol"/>
              </a:rPr>
              <a:t>  </a:t>
            </a:r>
            <a:r>
              <a:rPr lang="el-GR" dirty="0" smtClean="0">
                <a:solidFill>
                  <a:schemeClr val="bg1"/>
                </a:solidFill>
                <a:sym typeface="Symbol"/>
              </a:rPr>
              <a:t>α</a:t>
            </a:r>
            <a:r>
              <a:rPr lang="es-MX" dirty="0" smtClean="0">
                <a:solidFill>
                  <a:schemeClr val="bg1"/>
                </a:solidFill>
                <a:sym typeface="Symbol"/>
              </a:rPr>
              <a:t> Z </a:t>
            </a:r>
            <a:r>
              <a:rPr lang="es-MX" dirty="0" err="1" smtClean="0">
                <a:solidFill>
                  <a:schemeClr val="bg1"/>
                </a:solidFill>
                <a:sym typeface="Symbol"/>
              </a:rPr>
              <a:t>or</a:t>
            </a:r>
            <a:r>
              <a:rPr lang="es-MX" dirty="0" smtClean="0">
                <a:solidFill>
                  <a:schemeClr val="bg1"/>
                </a:solidFill>
                <a:sym typeface="Symbol"/>
              </a:rPr>
              <a:t> A?)</a:t>
            </a:r>
          </a:p>
          <a:p>
            <a:pPr>
              <a:buFont typeface="Arial" pitchFamily="34" charset="0"/>
              <a:buChar char="•"/>
            </a:pPr>
            <a:r>
              <a:rPr lang="es-MX" dirty="0" smtClean="0">
                <a:solidFill>
                  <a:srgbClr val="FF6600"/>
                </a:solidFill>
                <a:sym typeface="Symbol"/>
              </a:rPr>
              <a:t> </a:t>
            </a:r>
            <a:r>
              <a:rPr lang="es-MX" dirty="0" err="1" smtClean="0">
                <a:solidFill>
                  <a:srgbClr val="FF6600"/>
                </a:solidFill>
                <a:sym typeface="Symbol"/>
              </a:rPr>
              <a:t>E</a:t>
            </a:r>
            <a:r>
              <a:rPr lang="es-MX" baseline="30000" dirty="0" err="1" smtClean="0">
                <a:solidFill>
                  <a:srgbClr val="FF6600"/>
                </a:solidFill>
                <a:sym typeface="Symbol"/>
              </a:rPr>
              <a:t>Fe</a:t>
            </a:r>
            <a:r>
              <a:rPr lang="es-MX" baseline="-25000" dirty="0" err="1" smtClean="0">
                <a:solidFill>
                  <a:srgbClr val="FF6600"/>
                </a:solidFill>
                <a:sym typeface="Symbol"/>
              </a:rPr>
              <a:t>knee</a:t>
            </a:r>
            <a:r>
              <a:rPr lang="es-MX" dirty="0" smtClean="0">
                <a:solidFill>
                  <a:srgbClr val="FF6600"/>
                </a:solidFill>
                <a:sym typeface="Symbol"/>
              </a:rPr>
              <a:t>  ~ 10</a:t>
            </a:r>
            <a:r>
              <a:rPr lang="es-MX" baseline="30000" dirty="0" smtClean="0">
                <a:solidFill>
                  <a:srgbClr val="FF6600"/>
                </a:solidFill>
                <a:sym typeface="Symbol"/>
              </a:rPr>
              <a:t>17</a:t>
            </a:r>
            <a:r>
              <a:rPr lang="es-MX" dirty="0" smtClean="0">
                <a:solidFill>
                  <a:srgbClr val="FF6600"/>
                </a:solidFill>
                <a:sym typeface="Symbol"/>
              </a:rPr>
              <a:t> eV?</a:t>
            </a:r>
            <a:endParaRPr lang="es-MX" dirty="0" smtClean="0">
              <a:solidFill>
                <a:srgbClr val="FF6600"/>
              </a:solidFill>
            </a:endParaRPr>
          </a:p>
        </p:txBody>
      </p:sp>
      <p:sp>
        <p:nvSpPr>
          <p:cNvPr id="19" name="18 CuadroTexto"/>
          <p:cNvSpPr txBox="1"/>
          <p:nvPr/>
        </p:nvSpPr>
        <p:spPr>
          <a:xfrm>
            <a:off x="6660232" y="980728"/>
            <a:ext cx="1944216" cy="338554"/>
          </a:xfrm>
          <a:prstGeom prst="rect">
            <a:avLst/>
          </a:prstGeom>
          <a:noFill/>
        </p:spPr>
        <p:txBody>
          <a:bodyPr wrap="square" rtlCol="0">
            <a:spAutoFit/>
          </a:bodyPr>
          <a:lstStyle/>
          <a:p>
            <a:r>
              <a:rPr lang="es-MX" sz="1600" dirty="0" err="1" smtClean="0">
                <a:solidFill>
                  <a:schemeClr val="bg1">
                    <a:lumMod val="65000"/>
                  </a:schemeClr>
                </a:solidFill>
              </a:rPr>
              <a:t>Astro.Phys</a:t>
            </a:r>
            <a:r>
              <a:rPr lang="es-MX" sz="1600" dirty="0" smtClean="0">
                <a:solidFill>
                  <a:schemeClr val="bg1">
                    <a:lumMod val="65000"/>
                  </a:schemeClr>
                </a:solidFill>
              </a:rPr>
              <a:t>. 24 (2005)</a:t>
            </a:r>
            <a:endParaRPr lang="es-ES" sz="1600" dirty="0">
              <a:solidFill>
                <a:schemeClr val="bg1">
                  <a:lumMod val="65000"/>
                </a:schemeClr>
              </a:solidFill>
            </a:endParaRPr>
          </a:p>
        </p:txBody>
      </p:sp>
      <p:sp>
        <p:nvSpPr>
          <p:cNvPr id="20" name="19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solidFill>
              </a:rPr>
              <a:t>Kascade</a:t>
            </a:r>
            <a:r>
              <a:rPr lang="es-MX" sz="1400" dirty="0" smtClean="0">
                <a:solidFill>
                  <a:schemeClr val="bg1"/>
                </a:solidFill>
              </a:rPr>
              <a:t>-Grande ,J.C. Arteaga, U. Michoacana                                                                                     XIII MWPF, </a:t>
            </a:r>
            <a:r>
              <a:rPr lang="es-MX" sz="1400" dirty="0" err="1" smtClean="0">
                <a:solidFill>
                  <a:schemeClr val="bg1"/>
                </a:solidFill>
              </a:rPr>
              <a:t>October</a:t>
            </a:r>
            <a:r>
              <a:rPr lang="es-MX" sz="1400" dirty="0" smtClean="0">
                <a:solidFill>
                  <a:schemeClr val="bg1"/>
                </a:solidFill>
              </a:rPr>
              <a:t>, Guanajuato</a:t>
            </a:r>
            <a:endParaRPr lang="es-ES"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Tierra_imagen"/>
          <p:cNvPicPr>
            <a:picLocks noChangeAspect="1" noChangeArrowheads="1"/>
          </p:cNvPicPr>
          <p:nvPr/>
        </p:nvPicPr>
        <p:blipFill>
          <a:blip r:embed="rId2" cstate="print"/>
          <a:srcRect/>
          <a:stretch>
            <a:fillRect/>
          </a:stretch>
        </p:blipFill>
        <p:spPr bwMode="auto">
          <a:xfrm>
            <a:off x="-36513" y="-26988"/>
            <a:ext cx="9223376" cy="6884988"/>
          </a:xfrm>
          <a:prstGeom prst="rect">
            <a:avLst/>
          </a:prstGeom>
          <a:noFill/>
        </p:spPr>
      </p:pic>
      <p:sp>
        <p:nvSpPr>
          <p:cNvPr id="5"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FF00"/>
                </a:solidFill>
                <a:latin typeface="Tahoma" pitchFamily="34" charset="0"/>
              </a:rPr>
              <a:t>2) </a:t>
            </a:r>
            <a:r>
              <a:rPr lang="es-MX" sz="2400" dirty="0" err="1" smtClean="0">
                <a:solidFill>
                  <a:srgbClr val="FFFF00"/>
                </a:solidFill>
                <a:latin typeface="Tahoma" pitchFamily="34" charset="0"/>
              </a:rPr>
              <a:t>Experiments</a:t>
            </a:r>
            <a:r>
              <a:rPr lang="es-MX" sz="2400" dirty="0" smtClean="0">
                <a:solidFill>
                  <a:srgbClr val="FFFF00"/>
                </a:solidFill>
                <a:latin typeface="Tahoma" pitchFamily="34" charset="0"/>
              </a:rPr>
              <a:t> </a:t>
            </a:r>
            <a:r>
              <a:rPr lang="es-MX" sz="2400" dirty="0" err="1" smtClean="0">
                <a:solidFill>
                  <a:srgbClr val="FFFF00"/>
                </a:solidFill>
                <a:latin typeface="Tahoma" pitchFamily="34" charset="0"/>
              </a:rPr>
              <a:t>around</a:t>
            </a:r>
            <a:r>
              <a:rPr lang="es-MX" sz="2400" dirty="0" smtClean="0">
                <a:solidFill>
                  <a:srgbClr val="FFFF00"/>
                </a:solidFill>
                <a:latin typeface="Tahoma" pitchFamily="34" charset="0"/>
              </a:rPr>
              <a:t> E </a:t>
            </a:r>
            <a:r>
              <a:rPr lang="es-MX" sz="2400" dirty="0" smtClean="0">
                <a:solidFill>
                  <a:srgbClr val="FFFF00"/>
                </a:solidFill>
                <a:latin typeface="Tahoma" pitchFamily="34" charset="0"/>
                <a:sym typeface="Symbol"/>
              </a:rPr>
              <a:t> 10</a:t>
            </a:r>
            <a:r>
              <a:rPr lang="es-MX" sz="2400" baseline="30000" dirty="0" smtClean="0">
                <a:solidFill>
                  <a:srgbClr val="FFFF00"/>
                </a:solidFill>
                <a:latin typeface="Tahoma" pitchFamily="34" charset="0"/>
                <a:sym typeface="Symbol"/>
              </a:rPr>
              <a:t>15</a:t>
            </a:r>
            <a:r>
              <a:rPr lang="es-MX" sz="2400" dirty="0" smtClean="0">
                <a:solidFill>
                  <a:srgbClr val="FFFF00"/>
                </a:solidFill>
                <a:latin typeface="Tahoma" pitchFamily="34" charset="0"/>
                <a:sym typeface="Symbol"/>
              </a:rPr>
              <a:t> eV</a:t>
            </a:r>
            <a:endParaRPr lang="es-ES" sz="2400" dirty="0">
              <a:solidFill>
                <a:srgbClr val="FFFF00"/>
              </a:solidFill>
              <a:latin typeface="Tahoma"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07504" y="1124744"/>
            <a:ext cx="4631166" cy="3456384"/>
          </a:xfrm>
          <a:prstGeom prst="rect">
            <a:avLst/>
          </a:prstGeom>
          <a:noFill/>
          <a:ln w="9525">
            <a:noFill/>
            <a:miter lim="800000"/>
            <a:headEnd/>
            <a:tailEnd/>
          </a:ln>
        </p:spPr>
      </p:pic>
      <p:sp>
        <p:nvSpPr>
          <p:cNvPr id="6" name="5 CuadroTexto"/>
          <p:cNvSpPr txBox="1"/>
          <p:nvPr/>
        </p:nvSpPr>
        <p:spPr>
          <a:xfrm>
            <a:off x="1907704" y="4653136"/>
            <a:ext cx="1512168" cy="369332"/>
          </a:xfrm>
          <a:prstGeom prst="rect">
            <a:avLst/>
          </a:prstGeom>
          <a:noFill/>
        </p:spPr>
        <p:txBody>
          <a:bodyPr wrap="square" rtlCol="0">
            <a:spAutoFit/>
          </a:bodyPr>
          <a:lstStyle/>
          <a:p>
            <a:r>
              <a:rPr lang="es-MX" dirty="0" err="1" smtClean="0">
                <a:solidFill>
                  <a:srgbClr val="FFFF00"/>
                </a:solidFill>
              </a:rPr>
              <a:t>Tibet</a:t>
            </a:r>
            <a:r>
              <a:rPr lang="es-MX" dirty="0" smtClean="0">
                <a:solidFill>
                  <a:srgbClr val="FFFF00"/>
                </a:solidFill>
              </a:rPr>
              <a:t> </a:t>
            </a:r>
            <a:r>
              <a:rPr lang="es-MX" dirty="0" err="1" smtClean="0">
                <a:solidFill>
                  <a:srgbClr val="FFFF00"/>
                </a:solidFill>
              </a:rPr>
              <a:t>results</a:t>
            </a:r>
            <a:endParaRPr lang="es-ES" dirty="0">
              <a:solidFill>
                <a:srgbClr val="FFFF00"/>
              </a:solidFill>
            </a:endParaRPr>
          </a:p>
        </p:txBody>
      </p:sp>
      <p:pic>
        <p:nvPicPr>
          <p:cNvPr id="2051" name="Picture 3"/>
          <p:cNvPicPr>
            <a:picLocks noChangeAspect="1" noChangeArrowheads="1"/>
          </p:cNvPicPr>
          <p:nvPr/>
        </p:nvPicPr>
        <p:blipFill>
          <a:blip r:embed="rId4" cstate="print"/>
          <a:srcRect/>
          <a:stretch>
            <a:fillRect/>
          </a:stretch>
        </p:blipFill>
        <p:spPr bwMode="auto">
          <a:xfrm>
            <a:off x="971600" y="5096991"/>
            <a:ext cx="3238500" cy="276225"/>
          </a:xfrm>
          <a:prstGeom prst="rect">
            <a:avLst/>
          </a:prstGeom>
          <a:noFill/>
          <a:ln w="9525">
            <a:noFill/>
            <a:miter lim="800000"/>
            <a:headEnd/>
            <a:tailEnd/>
          </a:ln>
        </p:spPr>
      </p:pic>
      <p:pic>
        <p:nvPicPr>
          <p:cNvPr id="2052" name="Picture 4"/>
          <p:cNvPicPr>
            <a:picLocks noChangeAspect="1" noChangeArrowheads="1"/>
          </p:cNvPicPr>
          <p:nvPr/>
        </p:nvPicPr>
        <p:blipFill>
          <a:blip r:embed="rId5" cstate="print"/>
          <a:srcRect/>
          <a:stretch>
            <a:fillRect/>
          </a:stretch>
        </p:blipFill>
        <p:spPr bwMode="auto">
          <a:xfrm>
            <a:off x="4880640" y="1124744"/>
            <a:ext cx="4085541" cy="3456384"/>
          </a:xfrm>
          <a:prstGeom prst="rect">
            <a:avLst/>
          </a:prstGeom>
          <a:noFill/>
          <a:ln w="9525">
            <a:noFill/>
            <a:miter lim="800000"/>
            <a:headEnd/>
            <a:tailEnd/>
          </a:ln>
        </p:spPr>
      </p:pic>
      <p:sp>
        <p:nvSpPr>
          <p:cNvPr id="9" name="8 CuadroTexto"/>
          <p:cNvSpPr txBox="1"/>
          <p:nvPr/>
        </p:nvSpPr>
        <p:spPr>
          <a:xfrm>
            <a:off x="6372200" y="4653136"/>
            <a:ext cx="1728192" cy="369332"/>
          </a:xfrm>
          <a:prstGeom prst="rect">
            <a:avLst/>
          </a:prstGeom>
          <a:noFill/>
        </p:spPr>
        <p:txBody>
          <a:bodyPr wrap="square" rtlCol="0">
            <a:spAutoFit/>
          </a:bodyPr>
          <a:lstStyle/>
          <a:p>
            <a:r>
              <a:rPr lang="es-MX" dirty="0" smtClean="0">
                <a:solidFill>
                  <a:srgbClr val="FFFF00"/>
                </a:solidFill>
              </a:rPr>
              <a:t>GAMMA </a:t>
            </a:r>
            <a:r>
              <a:rPr lang="es-MX" dirty="0" err="1" smtClean="0">
                <a:solidFill>
                  <a:srgbClr val="FFFF00"/>
                </a:solidFill>
              </a:rPr>
              <a:t>results</a:t>
            </a:r>
            <a:endParaRPr lang="es-ES" dirty="0">
              <a:solidFill>
                <a:srgbClr val="FFFF00"/>
              </a:solidFill>
            </a:endParaRPr>
          </a:p>
        </p:txBody>
      </p:sp>
      <p:pic>
        <p:nvPicPr>
          <p:cNvPr id="2053" name="Picture 5"/>
          <p:cNvPicPr>
            <a:picLocks noChangeAspect="1" noChangeArrowheads="1"/>
          </p:cNvPicPr>
          <p:nvPr/>
        </p:nvPicPr>
        <p:blipFill>
          <a:blip r:embed="rId6" cstate="print"/>
          <a:srcRect/>
          <a:stretch>
            <a:fillRect/>
          </a:stretch>
        </p:blipFill>
        <p:spPr bwMode="auto">
          <a:xfrm>
            <a:off x="5328989" y="5157192"/>
            <a:ext cx="3419475" cy="190500"/>
          </a:xfrm>
          <a:prstGeom prst="rect">
            <a:avLst/>
          </a:prstGeom>
          <a:noFill/>
          <a:ln w="9525">
            <a:noFill/>
            <a:miter lim="800000"/>
            <a:headEnd/>
            <a:tailEnd/>
          </a:ln>
        </p:spPr>
      </p:pic>
      <p:sp>
        <p:nvSpPr>
          <p:cNvPr id="13" name="12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solidFill>
              </a:rPr>
              <a:t>Kascade</a:t>
            </a:r>
            <a:r>
              <a:rPr lang="es-MX" sz="1400" dirty="0" smtClean="0">
                <a:solidFill>
                  <a:schemeClr val="bg1"/>
                </a:solidFill>
              </a:rPr>
              <a:t>-Grande ,J.C. Arteaga, U. Michoacana                                                                                     XIII MWPF, </a:t>
            </a:r>
            <a:r>
              <a:rPr lang="es-MX" sz="1400" dirty="0" err="1" smtClean="0">
                <a:solidFill>
                  <a:schemeClr val="bg1"/>
                </a:solidFill>
              </a:rPr>
              <a:t>October</a:t>
            </a:r>
            <a:r>
              <a:rPr lang="es-MX" sz="1400" dirty="0" smtClean="0">
                <a:solidFill>
                  <a:schemeClr val="bg1"/>
                </a:solidFill>
              </a:rPr>
              <a:t>, Guanajuato</a:t>
            </a:r>
            <a:endParaRPr lang="es-ES" sz="1400" dirty="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Tierra_imagen"/>
          <p:cNvPicPr>
            <a:picLocks noChangeAspect="1" noChangeArrowheads="1"/>
          </p:cNvPicPr>
          <p:nvPr/>
        </p:nvPicPr>
        <p:blipFill>
          <a:blip r:embed="rId2" cstate="print"/>
          <a:srcRect/>
          <a:stretch>
            <a:fillRect/>
          </a:stretch>
        </p:blipFill>
        <p:spPr bwMode="auto">
          <a:xfrm>
            <a:off x="-36513" y="-26988"/>
            <a:ext cx="9223376" cy="6884988"/>
          </a:xfrm>
          <a:prstGeom prst="rect">
            <a:avLst/>
          </a:prstGeom>
          <a:noFill/>
        </p:spPr>
      </p:pic>
      <p:pic>
        <p:nvPicPr>
          <p:cNvPr id="10" name="9 Imagen" descr="Kascade_spectra_composition.jpeg"/>
          <p:cNvPicPr>
            <a:picLocks noChangeAspect="1"/>
          </p:cNvPicPr>
          <p:nvPr/>
        </p:nvPicPr>
        <p:blipFill>
          <a:blip r:embed="rId3" cstate="print"/>
          <a:stretch>
            <a:fillRect/>
          </a:stretch>
        </p:blipFill>
        <p:spPr>
          <a:xfrm>
            <a:off x="1115616" y="1196752"/>
            <a:ext cx="7276336" cy="4896544"/>
          </a:xfrm>
          <a:prstGeom prst="rect">
            <a:avLst/>
          </a:prstGeom>
        </p:spPr>
      </p:pic>
      <p:sp>
        <p:nvSpPr>
          <p:cNvPr id="5"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FF00"/>
                </a:solidFill>
                <a:latin typeface="Tahoma" pitchFamily="34" charset="0"/>
              </a:rPr>
              <a:t>2) </a:t>
            </a:r>
            <a:r>
              <a:rPr lang="es-MX" sz="2400" dirty="0" err="1" smtClean="0">
                <a:solidFill>
                  <a:srgbClr val="FFFF00"/>
                </a:solidFill>
                <a:latin typeface="Tahoma" pitchFamily="34" charset="0"/>
              </a:rPr>
              <a:t>Experiments</a:t>
            </a:r>
            <a:r>
              <a:rPr lang="es-MX" sz="2400" dirty="0" smtClean="0">
                <a:solidFill>
                  <a:srgbClr val="FFFF00"/>
                </a:solidFill>
                <a:latin typeface="Tahoma" pitchFamily="34" charset="0"/>
              </a:rPr>
              <a:t> </a:t>
            </a:r>
            <a:r>
              <a:rPr lang="es-MX" sz="2400" dirty="0" err="1" smtClean="0">
                <a:solidFill>
                  <a:srgbClr val="FFFF00"/>
                </a:solidFill>
                <a:latin typeface="Tahoma" pitchFamily="34" charset="0"/>
              </a:rPr>
              <a:t>around</a:t>
            </a:r>
            <a:r>
              <a:rPr lang="es-MX" sz="2400" dirty="0" smtClean="0">
                <a:solidFill>
                  <a:srgbClr val="FFFF00"/>
                </a:solidFill>
                <a:latin typeface="Tahoma" pitchFamily="34" charset="0"/>
              </a:rPr>
              <a:t> E </a:t>
            </a:r>
            <a:r>
              <a:rPr lang="es-MX" sz="2400" dirty="0" smtClean="0">
                <a:solidFill>
                  <a:srgbClr val="FFFF00"/>
                </a:solidFill>
                <a:latin typeface="Tahoma" pitchFamily="34" charset="0"/>
                <a:sym typeface="Symbol"/>
              </a:rPr>
              <a:t> 10</a:t>
            </a:r>
            <a:r>
              <a:rPr lang="es-MX" sz="2400" baseline="30000" dirty="0" smtClean="0">
                <a:solidFill>
                  <a:srgbClr val="FFFF00"/>
                </a:solidFill>
                <a:latin typeface="Tahoma" pitchFamily="34" charset="0"/>
                <a:sym typeface="Symbol"/>
              </a:rPr>
              <a:t>15</a:t>
            </a:r>
            <a:r>
              <a:rPr lang="es-MX" sz="2400" dirty="0" smtClean="0">
                <a:solidFill>
                  <a:srgbClr val="FFFF00"/>
                </a:solidFill>
                <a:latin typeface="Tahoma" pitchFamily="34" charset="0"/>
                <a:sym typeface="Symbol"/>
              </a:rPr>
              <a:t> eV</a:t>
            </a:r>
            <a:endParaRPr lang="es-ES" sz="2400" dirty="0">
              <a:solidFill>
                <a:srgbClr val="FFFF00"/>
              </a:solidFill>
              <a:latin typeface="Tahoma" pitchFamily="34" charset="0"/>
            </a:endParaRPr>
          </a:p>
        </p:txBody>
      </p:sp>
      <p:sp>
        <p:nvSpPr>
          <p:cNvPr id="7" name="6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solidFill>
              </a:rPr>
              <a:t>Kascade</a:t>
            </a:r>
            <a:r>
              <a:rPr lang="es-MX" sz="1400" dirty="0" smtClean="0">
                <a:solidFill>
                  <a:schemeClr val="bg1"/>
                </a:solidFill>
              </a:rPr>
              <a:t>-Grande ,J.C. Arteaga, U. Michoacana                                                                                     XIII MWPF, </a:t>
            </a:r>
            <a:r>
              <a:rPr lang="es-MX" sz="1400" dirty="0" err="1" smtClean="0">
                <a:solidFill>
                  <a:schemeClr val="bg1"/>
                </a:solidFill>
              </a:rPr>
              <a:t>October</a:t>
            </a:r>
            <a:r>
              <a:rPr lang="es-MX" sz="1400" dirty="0" smtClean="0">
                <a:solidFill>
                  <a:schemeClr val="bg1"/>
                </a:solidFill>
              </a:rPr>
              <a:t>, Guanajuato</a:t>
            </a:r>
            <a:endParaRPr lang="es-ES" sz="1400" dirty="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Box 18"/>
          <p:cNvSpPr txBox="1">
            <a:spLocks noChangeArrowheads="1"/>
          </p:cNvSpPr>
          <p:nvPr/>
        </p:nvSpPr>
        <p:spPr bwMode="auto">
          <a:xfrm>
            <a:off x="971054" y="3606115"/>
            <a:ext cx="2736850" cy="830997"/>
          </a:xfrm>
          <a:prstGeom prst="rect">
            <a:avLst/>
          </a:prstGeom>
          <a:solidFill>
            <a:schemeClr val="tx2">
              <a:lumMod val="40000"/>
              <a:lumOff val="60000"/>
              <a:alpha val="74000"/>
            </a:schemeClr>
          </a:solidFill>
          <a:ln w="9525">
            <a:solidFill>
              <a:schemeClr val="tx1"/>
            </a:solidFill>
            <a:miter lim="800000"/>
            <a:headEnd/>
            <a:tailEnd/>
          </a:ln>
          <a:effectLst/>
        </p:spPr>
        <p:txBody>
          <a:bodyPr>
            <a:spAutoFit/>
          </a:bodyPr>
          <a:lstStyle/>
          <a:p>
            <a:pPr eaLnBrk="0" hangingPunct="0">
              <a:buFontTx/>
              <a:buChar char="•"/>
            </a:pPr>
            <a:r>
              <a:rPr lang="en-GB" sz="1600" dirty="0">
                <a:solidFill>
                  <a:srgbClr val="3333FF"/>
                </a:solidFill>
              </a:rPr>
              <a:t> </a:t>
            </a:r>
            <a:r>
              <a:rPr lang="en-GB" sz="1600" dirty="0" smtClean="0">
                <a:solidFill>
                  <a:srgbClr val="3333FF"/>
                </a:solidFill>
              </a:rPr>
              <a:t>Area: </a:t>
            </a:r>
            <a:r>
              <a:rPr lang="en-GB" sz="1600" dirty="0">
                <a:solidFill>
                  <a:srgbClr val="3333FF"/>
                </a:solidFill>
              </a:rPr>
              <a:t>0.5 km</a:t>
            </a:r>
            <a:r>
              <a:rPr lang="en-GB" sz="1600" baseline="30000" dirty="0">
                <a:solidFill>
                  <a:srgbClr val="3333FF"/>
                </a:solidFill>
              </a:rPr>
              <a:t>2</a:t>
            </a:r>
            <a:r>
              <a:rPr lang="en-GB" sz="1600" dirty="0">
                <a:solidFill>
                  <a:srgbClr val="3333FF"/>
                </a:solidFill>
              </a:rPr>
              <a:t> </a:t>
            </a:r>
          </a:p>
          <a:p>
            <a:pPr eaLnBrk="0" hangingPunct="0">
              <a:buFontTx/>
              <a:buChar char="•"/>
            </a:pPr>
            <a:r>
              <a:rPr lang="en-GB" sz="1600" dirty="0">
                <a:solidFill>
                  <a:srgbClr val="3333FF"/>
                </a:solidFill>
              </a:rPr>
              <a:t> 37x10 m</a:t>
            </a:r>
            <a:r>
              <a:rPr lang="en-GB" sz="1600" baseline="30000" dirty="0">
                <a:solidFill>
                  <a:srgbClr val="3333FF"/>
                </a:solidFill>
              </a:rPr>
              <a:t>2 </a:t>
            </a:r>
            <a:r>
              <a:rPr lang="en-GB" sz="1600" dirty="0" smtClean="0">
                <a:solidFill>
                  <a:srgbClr val="3333FF"/>
                </a:solidFill>
              </a:rPr>
              <a:t> </a:t>
            </a:r>
            <a:r>
              <a:rPr lang="en-GB" sz="1600" dirty="0" err="1" smtClean="0">
                <a:solidFill>
                  <a:srgbClr val="3333FF"/>
                </a:solidFill>
              </a:rPr>
              <a:t>Scintillator</a:t>
            </a:r>
            <a:r>
              <a:rPr lang="en-GB" sz="1600" dirty="0" smtClean="0">
                <a:solidFill>
                  <a:srgbClr val="3333FF"/>
                </a:solidFill>
              </a:rPr>
              <a:t> </a:t>
            </a:r>
            <a:r>
              <a:rPr lang="en-GB" sz="1600" dirty="0" err="1" smtClean="0">
                <a:solidFill>
                  <a:srgbClr val="3333FF"/>
                </a:solidFill>
              </a:rPr>
              <a:t>Detec</a:t>
            </a:r>
            <a:r>
              <a:rPr lang="en-GB" sz="1600" dirty="0" smtClean="0">
                <a:solidFill>
                  <a:srgbClr val="3333FF"/>
                </a:solidFill>
              </a:rPr>
              <a:t>.</a:t>
            </a:r>
            <a:endParaRPr lang="en-GB" sz="1600" dirty="0">
              <a:solidFill>
                <a:srgbClr val="3333FF"/>
              </a:solidFill>
            </a:endParaRPr>
          </a:p>
          <a:p>
            <a:pPr eaLnBrk="0" hangingPunct="0">
              <a:buFontTx/>
              <a:buChar char="•"/>
            </a:pPr>
            <a:r>
              <a:rPr lang="en-GB" sz="1600" dirty="0">
                <a:solidFill>
                  <a:srgbClr val="3333FF"/>
                </a:solidFill>
              </a:rPr>
              <a:t> </a:t>
            </a:r>
            <a:r>
              <a:rPr lang="en-GB" sz="1600" dirty="0" smtClean="0">
                <a:solidFill>
                  <a:srgbClr val="3333FF"/>
                </a:solidFill>
              </a:rPr>
              <a:t>Distance: </a:t>
            </a:r>
            <a:r>
              <a:rPr lang="en-GB" sz="1600" dirty="0">
                <a:solidFill>
                  <a:srgbClr val="3333FF"/>
                </a:solidFill>
              </a:rPr>
              <a:t>140 </a:t>
            </a:r>
            <a:r>
              <a:rPr lang="en-GB" sz="1600" dirty="0" smtClean="0">
                <a:solidFill>
                  <a:srgbClr val="3333FF"/>
                </a:solidFill>
              </a:rPr>
              <a:t>m</a:t>
            </a:r>
            <a:endParaRPr lang="en-GB" sz="1600" dirty="0">
              <a:solidFill>
                <a:srgbClr val="3333FF"/>
              </a:solidFill>
            </a:endParaRPr>
          </a:p>
        </p:txBody>
      </p:sp>
      <p:sp>
        <p:nvSpPr>
          <p:cNvPr id="37"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3) </a:t>
            </a:r>
            <a:r>
              <a:rPr lang="es-MX" sz="2400" dirty="0" err="1" smtClean="0">
                <a:solidFill>
                  <a:srgbClr val="FF0000"/>
                </a:solidFill>
                <a:latin typeface="Tahoma" pitchFamily="34" charset="0"/>
              </a:rPr>
              <a:t>The</a:t>
            </a:r>
            <a:r>
              <a:rPr lang="es-MX" sz="2400" dirty="0" smtClean="0">
                <a:solidFill>
                  <a:srgbClr val="FF0000"/>
                </a:solidFill>
                <a:latin typeface="Tahoma" pitchFamily="34" charset="0"/>
              </a:rPr>
              <a:t> KASCADE-Grande detector</a:t>
            </a:r>
            <a:endParaRPr lang="es-ES" sz="2400" dirty="0">
              <a:solidFill>
                <a:srgbClr val="FF0000"/>
              </a:solidFill>
              <a:latin typeface="Tahoma" pitchFamily="34" charset="0"/>
            </a:endParaRPr>
          </a:p>
        </p:txBody>
      </p:sp>
      <p:sp>
        <p:nvSpPr>
          <p:cNvPr id="62" name="61 CuadroTexto"/>
          <p:cNvSpPr txBox="1"/>
          <p:nvPr/>
        </p:nvSpPr>
        <p:spPr>
          <a:xfrm>
            <a:off x="4932040" y="764704"/>
            <a:ext cx="1728192" cy="369332"/>
          </a:xfrm>
          <a:prstGeom prst="rect">
            <a:avLst/>
          </a:prstGeom>
          <a:noFill/>
          <a:ln w="19050">
            <a:solidFill>
              <a:srgbClr val="FF0000"/>
            </a:solidFill>
          </a:ln>
        </p:spPr>
        <p:txBody>
          <a:bodyPr wrap="square" rtlCol="0">
            <a:spAutoFit/>
          </a:bodyPr>
          <a:lstStyle/>
          <a:p>
            <a:r>
              <a:rPr lang="es-MX" dirty="0" smtClean="0"/>
              <a:t>E = 10</a:t>
            </a:r>
            <a:r>
              <a:rPr lang="es-MX" baseline="30000" dirty="0" smtClean="0"/>
              <a:t>16</a:t>
            </a:r>
            <a:r>
              <a:rPr lang="es-MX" dirty="0" smtClean="0"/>
              <a:t>-10</a:t>
            </a:r>
            <a:r>
              <a:rPr lang="es-MX" baseline="30000" dirty="0" smtClean="0"/>
              <a:t>18</a:t>
            </a:r>
            <a:r>
              <a:rPr lang="es-MX" dirty="0" smtClean="0"/>
              <a:t> eV</a:t>
            </a:r>
            <a:endParaRPr lang="es-ES" dirty="0"/>
          </a:p>
        </p:txBody>
      </p:sp>
      <p:pic>
        <p:nvPicPr>
          <p:cNvPr id="63" name="Picture 2"/>
          <p:cNvPicPr>
            <a:picLocks noChangeAspect="1" noChangeArrowheads="1"/>
          </p:cNvPicPr>
          <p:nvPr/>
        </p:nvPicPr>
        <p:blipFill>
          <a:blip r:embed="rId2" cstate="print"/>
          <a:srcRect/>
          <a:stretch>
            <a:fillRect/>
          </a:stretch>
        </p:blipFill>
        <p:spPr bwMode="auto">
          <a:xfrm>
            <a:off x="467544" y="620688"/>
            <a:ext cx="3456384" cy="2952328"/>
          </a:xfrm>
          <a:prstGeom prst="rect">
            <a:avLst/>
          </a:prstGeom>
          <a:noFill/>
          <a:ln w="9525">
            <a:noFill/>
            <a:miter lim="800000"/>
            <a:headEnd/>
            <a:tailEnd/>
          </a:ln>
        </p:spPr>
      </p:pic>
      <p:pic>
        <p:nvPicPr>
          <p:cNvPr id="67" name="Picture 15"/>
          <p:cNvPicPr>
            <a:picLocks noChangeAspect="1" noChangeArrowheads="1"/>
          </p:cNvPicPr>
          <p:nvPr/>
        </p:nvPicPr>
        <p:blipFill>
          <a:blip r:embed="rId3" cstate="print"/>
          <a:srcRect/>
          <a:stretch>
            <a:fillRect/>
          </a:stretch>
        </p:blipFill>
        <p:spPr bwMode="auto">
          <a:xfrm>
            <a:off x="4139952" y="692696"/>
            <a:ext cx="3127670" cy="1885454"/>
          </a:xfrm>
          <a:prstGeom prst="rect">
            <a:avLst/>
          </a:prstGeom>
          <a:noFill/>
          <a:ln w="9525">
            <a:solidFill>
              <a:schemeClr val="accent2">
                <a:lumMod val="75000"/>
              </a:schemeClr>
            </a:solidFill>
            <a:miter lim="800000"/>
            <a:headEnd/>
            <a:tailEnd/>
          </a:ln>
          <a:effectLst/>
        </p:spPr>
      </p:pic>
      <p:pic>
        <p:nvPicPr>
          <p:cNvPr id="69" name="Picture 2" descr="http://www-ik.fzk.de/KASCADE/grande/pictures/GrandeDetStation.jpg"/>
          <p:cNvPicPr>
            <a:picLocks noChangeAspect="1" noChangeArrowheads="1"/>
          </p:cNvPicPr>
          <p:nvPr/>
        </p:nvPicPr>
        <p:blipFill>
          <a:blip r:embed="rId4" cstate="print"/>
          <a:srcRect/>
          <a:stretch>
            <a:fillRect/>
          </a:stretch>
        </p:blipFill>
        <p:spPr bwMode="auto">
          <a:xfrm>
            <a:off x="4139952" y="2780928"/>
            <a:ext cx="3096344" cy="1883114"/>
          </a:xfrm>
          <a:prstGeom prst="rect">
            <a:avLst/>
          </a:prstGeom>
          <a:noFill/>
          <a:ln>
            <a:solidFill>
              <a:schemeClr val="accent2">
                <a:lumMod val="75000"/>
              </a:schemeClr>
            </a:solidFill>
          </a:ln>
        </p:spPr>
      </p:pic>
      <p:pic>
        <p:nvPicPr>
          <p:cNvPr id="70" name="Picture 3"/>
          <p:cNvPicPr>
            <a:picLocks noChangeAspect="1" noChangeArrowheads="1"/>
          </p:cNvPicPr>
          <p:nvPr/>
        </p:nvPicPr>
        <p:blipFill>
          <a:blip r:embed="rId5" cstate="print"/>
          <a:srcRect/>
          <a:stretch>
            <a:fillRect/>
          </a:stretch>
        </p:blipFill>
        <p:spPr bwMode="auto">
          <a:xfrm>
            <a:off x="826548" y="4983182"/>
            <a:ext cx="2161276" cy="1326138"/>
          </a:xfrm>
          <a:prstGeom prst="rect">
            <a:avLst/>
          </a:prstGeom>
          <a:noFill/>
          <a:ln w="9525">
            <a:solidFill>
              <a:schemeClr val="accent2">
                <a:lumMod val="75000"/>
              </a:schemeClr>
            </a:solidFill>
            <a:miter lim="800000"/>
            <a:headEnd/>
            <a:tailEnd/>
          </a:ln>
        </p:spPr>
      </p:pic>
      <p:pic>
        <p:nvPicPr>
          <p:cNvPr id="71" name="Picture 4"/>
          <p:cNvPicPr>
            <a:picLocks noChangeAspect="1" noChangeArrowheads="1"/>
          </p:cNvPicPr>
          <p:nvPr/>
        </p:nvPicPr>
        <p:blipFill>
          <a:blip r:embed="rId6" cstate="print"/>
          <a:srcRect/>
          <a:stretch>
            <a:fillRect/>
          </a:stretch>
        </p:blipFill>
        <p:spPr bwMode="auto">
          <a:xfrm>
            <a:off x="3563888" y="5000596"/>
            <a:ext cx="5184576" cy="1288930"/>
          </a:xfrm>
          <a:prstGeom prst="rect">
            <a:avLst/>
          </a:prstGeom>
          <a:noFill/>
          <a:ln w="9525">
            <a:solidFill>
              <a:schemeClr val="accent2">
                <a:lumMod val="75000"/>
              </a:schemeClr>
            </a:solidFill>
            <a:miter lim="800000"/>
            <a:headEnd/>
            <a:tailEnd/>
          </a:ln>
        </p:spPr>
      </p:pic>
      <p:sp>
        <p:nvSpPr>
          <p:cNvPr id="72" name="71 Elipse"/>
          <p:cNvSpPr/>
          <p:nvPr/>
        </p:nvSpPr>
        <p:spPr>
          <a:xfrm>
            <a:off x="3491880" y="2564904"/>
            <a:ext cx="216024" cy="216024"/>
          </a:xfrm>
          <a:prstGeom prst="ellipse">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73" name="72 Conector recto"/>
          <p:cNvCxnSpPr/>
          <p:nvPr/>
        </p:nvCxnSpPr>
        <p:spPr>
          <a:xfrm rot="5400000">
            <a:off x="3167844" y="3248980"/>
            <a:ext cx="936104" cy="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73 Conector recto"/>
          <p:cNvCxnSpPr>
            <a:endCxn id="69" idx="1"/>
          </p:cNvCxnSpPr>
          <p:nvPr/>
        </p:nvCxnSpPr>
        <p:spPr>
          <a:xfrm>
            <a:off x="3635896" y="3717032"/>
            <a:ext cx="504056" cy="5453"/>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75" name="74 Elipse"/>
          <p:cNvSpPr/>
          <p:nvPr/>
        </p:nvSpPr>
        <p:spPr>
          <a:xfrm>
            <a:off x="3131840" y="1052736"/>
            <a:ext cx="216024" cy="216024"/>
          </a:xfrm>
          <a:prstGeom prst="ellipse">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76" name="75 Conector recto"/>
          <p:cNvCxnSpPr/>
          <p:nvPr/>
        </p:nvCxnSpPr>
        <p:spPr>
          <a:xfrm rot="5400000">
            <a:off x="1187624" y="3284984"/>
            <a:ext cx="4032448" cy="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 name="76 Conector recto"/>
          <p:cNvCxnSpPr/>
          <p:nvPr/>
        </p:nvCxnSpPr>
        <p:spPr>
          <a:xfrm>
            <a:off x="3203848" y="5301208"/>
            <a:ext cx="360040" cy="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78" name="77 Rectángulo"/>
          <p:cNvSpPr/>
          <p:nvPr/>
        </p:nvSpPr>
        <p:spPr>
          <a:xfrm>
            <a:off x="3131840" y="836712"/>
            <a:ext cx="216024" cy="216024"/>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79" name="78 Conector recto"/>
          <p:cNvCxnSpPr/>
          <p:nvPr/>
        </p:nvCxnSpPr>
        <p:spPr>
          <a:xfrm>
            <a:off x="1331640" y="980728"/>
            <a:ext cx="2016224" cy="5453"/>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0" name="79 Conector recto"/>
          <p:cNvCxnSpPr/>
          <p:nvPr/>
        </p:nvCxnSpPr>
        <p:spPr>
          <a:xfrm rot="5400000">
            <a:off x="-432556" y="2744924"/>
            <a:ext cx="3528392" cy="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81" name="80 Elipse"/>
          <p:cNvSpPr/>
          <p:nvPr/>
        </p:nvSpPr>
        <p:spPr>
          <a:xfrm>
            <a:off x="3419872" y="980728"/>
            <a:ext cx="216024" cy="216024"/>
          </a:xfrm>
          <a:prstGeom prst="ellipse">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82" name="81 Conector recto"/>
          <p:cNvCxnSpPr/>
          <p:nvPr/>
        </p:nvCxnSpPr>
        <p:spPr>
          <a:xfrm>
            <a:off x="3491880" y="548680"/>
            <a:ext cx="1584176" cy="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82 Conector recto"/>
          <p:cNvCxnSpPr/>
          <p:nvPr/>
        </p:nvCxnSpPr>
        <p:spPr>
          <a:xfrm rot="5400000">
            <a:off x="3275856" y="764704"/>
            <a:ext cx="432048" cy="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 name="83 Conector recto"/>
          <p:cNvCxnSpPr/>
          <p:nvPr/>
        </p:nvCxnSpPr>
        <p:spPr>
          <a:xfrm rot="5400000">
            <a:off x="5004048" y="620688"/>
            <a:ext cx="144016" cy="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84 Conector recto"/>
          <p:cNvCxnSpPr/>
          <p:nvPr/>
        </p:nvCxnSpPr>
        <p:spPr>
          <a:xfrm>
            <a:off x="1331640" y="4509120"/>
            <a:ext cx="648072" cy="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 name="85 Conector recto"/>
          <p:cNvCxnSpPr/>
          <p:nvPr/>
        </p:nvCxnSpPr>
        <p:spPr>
          <a:xfrm rot="5400000" flipH="1" flipV="1">
            <a:off x="1763688" y="4725144"/>
            <a:ext cx="432048" cy="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87" name="86 CuadroTexto"/>
          <p:cNvSpPr txBox="1"/>
          <p:nvPr/>
        </p:nvSpPr>
        <p:spPr>
          <a:xfrm>
            <a:off x="7524328" y="692696"/>
            <a:ext cx="1440160" cy="1661993"/>
          </a:xfrm>
          <a:prstGeom prst="rect">
            <a:avLst/>
          </a:prstGeom>
          <a:solidFill>
            <a:srgbClr val="FFFF99"/>
          </a:solidFill>
          <a:ln>
            <a:noFill/>
          </a:ln>
        </p:spPr>
        <p:txBody>
          <a:bodyPr wrap="square" rtlCol="0">
            <a:spAutoFit/>
          </a:bodyPr>
          <a:lstStyle/>
          <a:p>
            <a:r>
              <a:rPr lang="es-MX" sz="1700" u="sng" dirty="0" smtClean="0">
                <a:solidFill>
                  <a:srgbClr val="C00000"/>
                </a:solidFill>
                <a:latin typeface="Arial" pitchFamily="34" charset="0"/>
                <a:cs typeface="Arial" pitchFamily="34" charset="0"/>
              </a:rPr>
              <a:t>Observables</a:t>
            </a:r>
          </a:p>
          <a:p>
            <a:r>
              <a:rPr lang="es-MX" sz="1700" dirty="0" smtClean="0">
                <a:latin typeface="Arial" pitchFamily="34" charset="0"/>
                <a:cs typeface="Arial" pitchFamily="34" charset="0"/>
              </a:rPr>
              <a:t>-N</a:t>
            </a:r>
            <a:r>
              <a:rPr lang="es-MX" sz="1700" baseline="-25000" dirty="0" smtClean="0">
                <a:latin typeface="Arial" pitchFamily="34" charset="0"/>
                <a:cs typeface="Arial" pitchFamily="34" charset="0"/>
              </a:rPr>
              <a:t>e</a:t>
            </a:r>
          </a:p>
          <a:p>
            <a:r>
              <a:rPr lang="es-MX" sz="1700" dirty="0" smtClean="0">
                <a:latin typeface="Arial" pitchFamily="34" charset="0"/>
                <a:cs typeface="Arial" pitchFamily="34" charset="0"/>
              </a:rPr>
              <a:t>-N</a:t>
            </a:r>
            <a:r>
              <a:rPr lang="el-GR" sz="1700" baseline="-25000" dirty="0" smtClean="0">
                <a:latin typeface="Arial" pitchFamily="34" charset="0"/>
                <a:cs typeface="Arial" pitchFamily="34" charset="0"/>
              </a:rPr>
              <a:t>μ</a:t>
            </a:r>
            <a:r>
              <a:rPr lang="es-MX" sz="1700" dirty="0" smtClean="0">
                <a:latin typeface="Arial" pitchFamily="34" charset="0"/>
                <a:cs typeface="Arial" pitchFamily="34" charset="0"/>
              </a:rPr>
              <a:t>, </a:t>
            </a:r>
            <a:r>
              <a:rPr lang="el-GR" sz="1700" dirty="0" smtClean="0">
                <a:latin typeface="Arial" pitchFamily="34" charset="0"/>
                <a:cs typeface="Arial" pitchFamily="34" charset="0"/>
              </a:rPr>
              <a:t>ρ</a:t>
            </a:r>
            <a:r>
              <a:rPr lang="el-GR" sz="1700" baseline="-25000" dirty="0" smtClean="0">
                <a:latin typeface="Arial" pitchFamily="34" charset="0"/>
                <a:cs typeface="Arial" pitchFamily="34" charset="0"/>
              </a:rPr>
              <a:t>μ</a:t>
            </a:r>
            <a:r>
              <a:rPr lang="es-MX" sz="1700" dirty="0" smtClean="0">
                <a:latin typeface="Arial" pitchFamily="34" charset="0"/>
                <a:cs typeface="Arial" pitchFamily="34" charset="0"/>
              </a:rPr>
              <a:t>, </a:t>
            </a:r>
            <a:r>
              <a:rPr lang="el-GR" sz="1700" dirty="0" smtClean="0">
                <a:latin typeface="Arial" pitchFamily="34" charset="0"/>
                <a:cs typeface="Arial" pitchFamily="34" charset="0"/>
              </a:rPr>
              <a:t>τ</a:t>
            </a:r>
            <a:r>
              <a:rPr lang="el-GR" sz="1700" baseline="-25000" dirty="0" smtClean="0">
                <a:latin typeface="Arial" pitchFamily="34" charset="0"/>
                <a:cs typeface="Arial" pitchFamily="34" charset="0"/>
              </a:rPr>
              <a:t>μ</a:t>
            </a:r>
            <a:endParaRPr lang="es-MX" sz="1700" baseline="-25000" dirty="0" smtClean="0">
              <a:latin typeface="Arial" pitchFamily="34" charset="0"/>
              <a:cs typeface="Arial" pitchFamily="34" charset="0"/>
            </a:endParaRPr>
          </a:p>
          <a:p>
            <a:r>
              <a:rPr lang="es-MX" sz="1700" dirty="0" smtClean="0">
                <a:latin typeface="Arial" pitchFamily="34" charset="0"/>
                <a:cs typeface="Arial" pitchFamily="34" charset="0"/>
              </a:rPr>
              <a:t>-</a:t>
            </a:r>
            <a:r>
              <a:rPr lang="es-MX" sz="1700" dirty="0" err="1" smtClean="0">
                <a:latin typeface="Arial" pitchFamily="34" charset="0"/>
                <a:cs typeface="Arial" pitchFamily="34" charset="0"/>
              </a:rPr>
              <a:t>N</a:t>
            </a:r>
            <a:r>
              <a:rPr lang="es-MX" sz="1700" baseline="-25000" dirty="0" err="1" smtClean="0">
                <a:latin typeface="Arial" pitchFamily="34" charset="0"/>
                <a:cs typeface="Arial" pitchFamily="34" charset="0"/>
              </a:rPr>
              <a:t>ch</a:t>
            </a:r>
            <a:r>
              <a:rPr lang="es-MX" sz="1700" dirty="0" smtClean="0">
                <a:latin typeface="Arial" pitchFamily="34" charset="0"/>
                <a:cs typeface="Arial" pitchFamily="34" charset="0"/>
              </a:rPr>
              <a:t>, </a:t>
            </a:r>
            <a:r>
              <a:rPr lang="el-GR" sz="1700" dirty="0" smtClean="0">
                <a:latin typeface="Arial" pitchFamily="34" charset="0"/>
                <a:cs typeface="Arial" pitchFamily="34" charset="0"/>
              </a:rPr>
              <a:t>ρ</a:t>
            </a:r>
            <a:r>
              <a:rPr lang="es-MX" sz="1700" baseline="-25000" dirty="0" smtClean="0">
                <a:latin typeface="Arial" pitchFamily="34" charset="0"/>
                <a:cs typeface="Arial" pitchFamily="34" charset="0"/>
              </a:rPr>
              <a:t>ch</a:t>
            </a:r>
            <a:r>
              <a:rPr lang="es-MX" sz="1700" dirty="0" smtClean="0">
                <a:latin typeface="Arial" pitchFamily="34" charset="0"/>
                <a:cs typeface="Arial" pitchFamily="34" charset="0"/>
              </a:rPr>
              <a:t>, </a:t>
            </a:r>
            <a:r>
              <a:rPr lang="el-GR" sz="1700" dirty="0" smtClean="0">
                <a:latin typeface="Arial" pitchFamily="34" charset="0"/>
                <a:cs typeface="Arial" pitchFamily="34" charset="0"/>
              </a:rPr>
              <a:t>τ</a:t>
            </a:r>
            <a:r>
              <a:rPr lang="es-MX" sz="1700" baseline="-25000" dirty="0" smtClean="0">
                <a:latin typeface="Arial" pitchFamily="34" charset="0"/>
                <a:cs typeface="Arial" pitchFamily="34" charset="0"/>
              </a:rPr>
              <a:t>ch</a:t>
            </a:r>
          </a:p>
          <a:p>
            <a:r>
              <a:rPr lang="es-MX" sz="1700" dirty="0" smtClean="0">
                <a:latin typeface="Arial" pitchFamily="34" charset="0"/>
                <a:cs typeface="Arial" pitchFamily="34" charset="0"/>
              </a:rPr>
              <a:t>-</a:t>
            </a:r>
            <a:r>
              <a:rPr lang="es-MX" sz="1700" dirty="0" err="1" smtClean="0">
                <a:latin typeface="Arial" pitchFamily="34" charset="0"/>
                <a:cs typeface="Arial" pitchFamily="34" charset="0"/>
              </a:rPr>
              <a:t>N</a:t>
            </a:r>
            <a:r>
              <a:rPr lang="es-MX" sz="1700" baseline="-25000" dirty="0" err="1" smtClean="0">
                <a:latin typeface="Arial" pitchFamily="34" charset="0"/>
                <a:cs typeface="Arial" pitchFamily="34" charset="0"/>
              </a:rPr>
              <a:t>h</a:t>
            </a:r>
            <a:r>
              <a:rPr lang="es-MX" sz="1700" dirty="0" smtClean="0">
                <a:latin typeface="Arial" pitchFamily="34" charset="0"/>
                <a:cs typeface="Arial" pitchFamily="34" charset="0"/>
              </a:rPr>
              <a:t>, </a:t>
            </a:r>
            <a:r>
              <a:rPr lang="el-GR" sz="1700" dirty="0" smtClean="0">
                <a:latin typeface="Arial" pitchFamily="34" charset="0"/>
                <a:cs typeface="Arial" pitchFamily="34" charset="0"/>
              </a:rPr>
              <a:t>Σ</a:t>
            </a:r>
            <a:r>
              <a:rPr lang="es-MX" sz="1700" dirty="0" smtClean="0">
                <a:latin typeface="Arial" pitchFamily="34" charset="0"/>
                <a:cs typeface="Arial" pitchFamily="34" charset="0"/>
              </a:rPr>
              <a:t>E</a:t>
            </a:r>
            <a:r>
              <a:rPr lang="es-MX" sz="1700" baseline="-25000" dirty="0" smtClean="0">
                <a:latin typeface="Arial" pitchFamily="34" charset="0"/>
                <a:cs typeface="Arial" pitchFamily="34" charset="0"/>
              </a:rPr>
              <a:t>h</a:t>
            </a:r>
          </a:p>
          <a:p>
            <a:r>
              <a:rPr lang="es-MX" sz="1700" dirty="0" smtClean="0">
                <a:latin typeface="Arial" pitchFamily="34" charset="0"/>
                <a:cs typeface="Arial" pitchFamily="34" charset="0"/>
              </a:rPr>
              <a:t>-H</a:t>
            </a:r>
            <a:r>
              <a:rPr lang="el-GR" sz="1700" baseline="-25000" dirty="0" smtClean="0">
                <a:latin typeface="Arial" pitchFamily="34" charset="0"/>
                <a:cs typeface="Arial" pitchFamily="34" charset="0"/>
              </a:rPr>
              <a:t>μ</a:t>
            </a:r>
            <a:r>
              <a:rPr lang="es-MX" sz="1700" dirty="0" smtClean="0">
                <a:latin typeface="Arial" pitchFamily="34" charset="0"/>
                <a:cs typeface="Arial" pitchFamily="34" charset="0"/>
              </a:rPr>
              <a:t>, </a:t>
            </a:r>
            <a:r>
              <a:rPr lang="el-GR" sz="1700" dirty="0" smtClean="0">
                <a:latin typeface="Arial" pitchFamily="34" charset="0"/>
                <a:cs typeface="Arial" pitchFamily="34" charset="0"/>
              </a:rPr>
              <a:t>η</a:t>
            </a:r>
            <a:endParaRPr lang="es-MX" sz="1700" dirty="0" smtClean="0">
              <a:latin typeface="Arial" pitchFamily="34" charset="0"/>
              <a:cs typeface="Arial" pitchFamily="34" charset="0"/>
            </a:endParaRPr>
          </a:p>
        </p:txBody>
      </p:sp>
      <p:sp>
        <p:nvSpPr>
          <p:cNvPr id="88" name="87 CuadroTexto"/>
          <p:cNvSpPr txBox="1"/>
          <p:nvPr/>
        </p:nvSpPr>
        <p:spPr>
          <a:xfrm>
            <a:off x="1691680" y="4931876"/>
            <a:ext cx="648072" cy="369332"/>
          </a:xfrm>
          <a:prstGeom prst="rect">
            <a:avLst/>
          </a:prstGeom>
          <a:noFill/>
          <a:ln>
            <a:noFill/>
          </a:ln>
        </p:spPr>
        <p:txBody>
          <a:bodyPr wrap="square" rtlCol="0">
            <a:spAutoFit/>
          </a:bodyPr>
          <a:lstStyle/>
          <a:p>
            <a:r>
              <a:rPr lang="es-MX" dirty="0" smtClean="0">
                <a:solidFill>
                  <a:schemeClr val="bg1"/>
                </a:solidFill>
              </a:rPr>
              <a:t>MTD</a:t>
            </a:r>
            <a:endParaRPr lang="es-ES" dirty="0">
              <a:solidFill>
                <a:schemeClr val="bg1"/>
              </a:solidFill>
            </a:endParaRPr>
          </a:p>
        </p:txBody>
      </p:sp>
      <p:sp>
        <p:nvSpPr>
          <p:cNvPr id="89" name="88 CuadroTexto"/>
          <p:cNvSpPr txBox="1"/>
          <p:nvPr/>
        </p:nvSpPr>
        <p:spPr>
          <a:xfrm>
            <a:off x="7524328" y="5939988"/>
            <a:ext cx="1368152" cy="369332"/>
          </a:xfrm>
          <a:prstGeom prst="rect">
            <a:avLst/>
          </a:prstGeom>
          <a:noFill/>
          <a:ln>
            <a:noFill/>
          </a:ln>
        </p:spPr>
        <p:txBody>
          <a:bodyPr wrap="square" rtlCol="0">
            <a:spAutoFit/>
          </a:bodyPr>
          <a:lstStyle/>
          <a:p>
            <a:r>
              <a:rPr lang="es-MX" dirty="0" err="1" smtClean="0">
                <a:solidFill>
                  <a:schemeClr val="bg1">
                    <a:lumMod val="65000"/>
                  </a:schemeClr>
                </a:solidFill>
              </a:rPr>
              <a:t>Calorimeter</a:t>
            </a:r>
            <a:endParaRPr lang="es-ES" dirty="0">
              <a:solidFill>
                <a:schemeClr val="bg1">
                  <a:lumMod val="65000"/>
                </a:schemeClr>
              </a:solidFill>
            </a:endParaRPr>
          </a:p>
        </p:txBody>
      </p:sp>
      <p:sp>
        <p:nvSpPr>
          <p:cNvPr id="90" name="89 CuadroTexto"/>
          <p:cNvSpPr txBox="1"/>
          <p:nvPr/>
        </p:nvSpPr>
        <p:spPr>
          <a:xfrm>
            <a:off x="5580112" y="2780928"/>
            <a:ext cx="1584176" cy="369332"/>
          </a:xfrm>
          <a:prstGeom prst="rect">
            <a:avLst/>
          </a:prstGeom>
          <a:noFill/>
          <a:ln>
            <a:noFill/>
          </a:ln>
        </p:spPr>
        <p:txBody>
          <a:bodyPr wrap="square" rtlCol="0">
            <a:spAutoFit/>
          </a:bodyPr>
          <a:lstStyle/>
          <a:p>
            <a:r>
              <a:rPr lang="es-MX" dirty="0" smtClean="0">
                <a:solidFill>
                  <a:schemeClr val="bg1"/>
                </a:solidFill>
              </a:rPr>
              <a:t>Grande </a:t>
            </a:r>
            <a:r>
              <a:rPr lang="es-MX" dirty="0" err="1" smtClean="0">
                <a:solidFill>
                  <a:schemeClr val="bg1"/>
                </a:solidFill>
              </a:rPr>
              <a:t>station</a:t>
            </a:r>
            <a:endParaRPr lang="es-ES" dirty="0">
              <a:solidFill>
                <a:schemeClr val="bg1"/>
              </a:solidFill>
            </a:endParaRPr>
          </a:p>
        </p:txBody>
      </p:sp>
      <p:sp>
        <p:nvSpPr>
          <p:cNvPr id="91" name="90 CuadroTexto"/>
          <p:cNvSpPr txBox="1"/>
          <p:nvPr/>
        </p:nvSpPr>
        <p:spPr>
          <a:xfrm>
            <a:off x="6012160" y="692696"/>
            <a:ext cx="1008112" cy="338554"/>
          </a:xfrm>
          <a:prstGeom prst="rect">
            <a:avLst/>
          </a:prstGeom>
          <a:noFill/>
          <a:ln>
            <a:noFill/>
          </a:ln>
        </p:spPr>
        <p:txBody>
          <a:bodyPr wrap="square" rtlCol="0">
            <a:spAutoFit/>
          </a:bodyPr>
          <a:lstStyle/>
          <a:p>
            <a:r>
              <a:rPr lang="es-MX" sz="1600" dirty="0" smtClean="0">
                <a:solidFill>
                  <a:schemeClr val="bg1">
                    <a:lumMod val="65000"/>
                  </a:schemeClr>
                </a:solidFill>
              </a:rPr>
              <a:t>KASCADE</a:t>
            </a:r>
            <a:endParaRPr lang="es-ES" sz="1600" dirty="0">
              <a:solidFill>
                <a:schemeClr val="bg1">
                  <a:lumMod val="65000"/>
                </a:schemeClr>
              </a:solidFill>
            </a:endParaRPr>
          </a:p>
        </p:txBody>
      </p:sp>
      <p:sp>
        <p:nvSpPr>
          <p:cNvPr id="92" name="91 Rectángulo"/>
          <p:cNvSpPr/>
          <p:nvPr/>
        </p:nvSpPr>
        <p:spPr>
          <a:xfrm>
            <a:off x="7524328" y="2420888"/>
            <a:ext cx="1368152" cy="738664"/>
          </a:xfrm>
          <a:prstGeom prst="rect">
            <a:avLst/>
          </a:prstGeom>
        </p:spPr>
        <p:txBody>
          <a:bodyPr wrap="square">
            <a:spAutoFit/>
          </a:bodyPr>
          <a:lstStyle/>
          <a:p>
            <a:r>
              <a:rPr lang="es-ES" sz="1400" dirty="0" smtClean="0">
                <a:solidFill>
                  <a:schemeClr val="accent5">
                    <a:lumMod val="60000"/>
                    <a:lumOff val="40000"/>
                  </a:schemeClr>
                </a:solidFill>
              </a:rPr>
              <a:t>W. D. </a:t>
            </a:r>
            <a:r>
              <a:rPr lang="es-ES" sz="1400" dirty="0" err="1" smtClean="0">
                <a:solidFill>
                  <a:schemeClr val="accent5">
                    <a:lumMod val="60000"/>
                    <a:lumOff val="40000"/>
                  </a:schemeClr>
                </a:solidFill>
              </a:rPr>
              <a:t>Apel</a:t>
            </a:r>
            <a:r>
              <a:rPr lang="es-ES" sz="1400" dirty="0" smtClean="0">
                <a:solidFill>
                  <a:schemeClr val="accent5">
                    <a:lumMod val="60000"/>
                    <a:lumOff val="40000"/>
                  </a:schemeClr>
                </a:solidFill>
              </a:rPr>
              <a:t>, NIMA620, 202 (2010).</a:t>
            </a:r>
            <a:endParaRPr lang="es-ES" sz="1400" dirty="0">
              <a:solidFill>
                <a:schemeClr val="accent5">
                  <a:lumMod val="60000"/>
                  <a:lumOff val="40000"/>
                </a:schemeClr>
              </a:solidFill>
            </a:endParaRPr>
          </a:p>
        </p:txBody>
      </p:sp>
      <p:sp>
        <p:nvSpPr>
          <p:cNvPr id="32" name="31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7"/>
                                        </p:tgtEl>
                                        <p:attrNameLst>
                                          <p:attrName>style.visibility</p:attrName>
                                        </p:attrNameLst>
                                      </p:cBhvr>
                                      <p:to>
                                        <p:strVal val="visible"/>
                                      </p:to>
                                    </p:set>
                                    <p:anim calcmode="lin" valueType="num">
                                      <p:cBhvr>
                                        <p:cTn id="7" dur="1000" fill="hold"/>
                                        <p:tgtEl>
                                          <p:spTgt spid="87"/>
                                        </p:tgtEl>
                                        <p:attrNameLst>
                                          <p:attrName>ppt_w</p:attrName>
                                        </p:attrNameLst>
                                      </p:cBhvr>
                                      <p:tavLst>
                                        <p:tav tm="0">
                                          <p:val>
                                            <p:strVal val="#ppt_w*0.70"/>
                                          </p:val>
                                        </p:tav>
                                        <p:tav tm="100000">
                                          <p:val>
                                            <p:strVal val="#ppt_w"/>
                                          </p:val>
                                        </p:tav>
                                      </p:tavLst>
                                    </p:anim>
                                    <p:anim calcmode="lin" valueType="num">
                                      <p:cBhvr>
                                        <p:cTn id="8" dur="1000" fill="hold"/>
                                        <p:tgtEl>
                                          <p:spTgt spid="87"/>
                                        </p:tgtEl>
                                        <p:attrNameLst>
                                          <p:attrName>ppt_h</p:attrName>
                                        </p:attrNameLst>
                                      </p:cBhvr>
                                      <p:tavLst>
                                        <p:tav tm="0">
                                          <p:val>
                                            <p:strVal val="#ppt_h"/>
                                          </p:val>
                                        </p:tav>
                                        <p:tav tm="100000">
                                          <p:val>
                                            <p:strVal val="#ppt_h"/>
                                          </p:val>
                                        </p:tav>
                                      </p:tavLst>
                                    </p:anim>
                                    <p:animEffect transition="in" filter="fade">
                                      <p:cBhvr>
                                        <p:cTn id="9" dur="1000"/>
                                        <p:tgtEl>
                                          <p:spTgt spid="87"/>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67"/>
                                        </p:tgtEl>
                                        <p:attrNameLst>
                                          <p:attrName>style.visibility</p:attrName>
                                        </p:attrNameLst>
                                      </p:cBhvr>
                                      <p:to>
                                        <p:strVal val="visible"/>
                                      </p:to>
                                    </p:set>
                                    <p:anim calcmode="lin" valueType="num">
                                      <p:cBhvr>
                                        <p:cTn id="14" dur="1000" fill="hold"/>
                                        <p:tgtEl>
                                          <p:spTgt spid="67"/>
                                        </p:tgtEl>
                                        <p:attrNameLst>
                                          <p:attrName>ppt_w</p:attrName>
                                        </p:attrNameLst>
                                      </p:cBhvr>
                                      <p:tavLst>
                                        <p:tav tm="0">
                                          <p:val>
                                            <p:strVal val="#ppt_w*0.70"/>
                                          </p:val>
                                        </p:tav>
                                        <p:tav tm="100000">
                                          <p:val>
                                            <p:strVal val="#ppt_w"/>
                                          </p:val>
                                        </p:tav>
                                      </p:tavLst>
                                    </p:anim>
                                    <p:anim calcmode="lin" valueType="num">
                                      <p:cBhvr>
                                        <p:cTn id="15" dur="1000" fill="hold"/>
                                        <p:tgtEl>
                                          <p:spTgt spid="67"/>
                                        </p:tgtEl>
                                        <p:attrNameLst>
                                          <p:attrName>ppt_h</p:attrName>
                                        </p:attrNameLst>
                                      </p:cBhvr>
                                      <p:tavLst>
                                        <p:tav tm="0">
                                          <p:val>
                                            <p:strVal val="#ppt_h"/>
                                          </p:val>
                                        </p:tav>
                                        <p:tav tm="100000">
                                          <p:val>
                                            <p:strVal val="#ppt_h"/>
                                          </p:val>
                                        </p:tav>
                                      </p:tavLst>
                                    </p:anim>
                                    <p:animEffect transition="in" filter="fade">
                                      <p:cBhvr>
                                        <p:cTn id="16" dur="1000"/>
                                        <p:tgtEl>
                                          <p:spTgt spid="67"/>
                                        </p:tgtEl>
                                      </p:cBhvr>
                                    </p:animEffect>
                                  </p:childTnLst>
                                </p:cTn>
                              </p:par>
                              <p:par>
                                <p:cTn id="17" presetID="55" presetClass="entr" presetSubtype="0" fill="hold" nodeType="withEffect">
                                  <p:stCondLst>
                                    <p:cond delay="0"/>
                                  </p:stCondLst>
                                  <p:childTnLst>
                                    <p:set>
                                      <p:cBhvr>
                                        <p:cTn id="18" dur="1" fill="hold">
                                          <p:stCondLst>
                                            <p:cond delay="0"/>
                                          </p:stCondLst>
                                        </p:cTn>
                                        <p:tgtEl>
                                          <p:spTgt spid="69"/>
                                        </p:tgtEl>
                                        <p:attrNameLst>
                                          <p:attrName>style.visibility</p:attrName>
                                        </p:attrNameLst>
                                      </p:cBhvr>
                                      <p:to>
                                        <p:strVal val="visible"/>
                                      </p:to>
                                    </p:set>
                                    <p:anim calcmode="lin" valueType="num">
                                      <p:cBhvr>
                                        <p:cTn id="19" dur="1000" fill="hold"/>
                                        <p:tgtEl>
                                          <p:spTgt spid="69"/>
                                        </p:tgtEl>
                                        <p:attrNameLst>
                                          <p:attrName>ppt_w</p:attrName>
                                        </p:attrNameLst>
                                      </p:cBhvr>
                                      <p:tavLst>
                                        <p:tav tm="0">
                                          <p:val>
                                            <p:strVal val="#ppt_w*0.70"/>
                                          </p:val>
                                        </p:tav>
                                        <p:tav tm="100000">
                                          <p:val>
                                            <p:strVal val="#ppt_w"/>
                                          </p:val>
                                        </p:tav>
                                      </p:tavLst>
                                    </p:anim>
                                    <p:anim calcmode="lin" valueType="num">
                                      <p:cBhvr>
                                        <p:cTn id="20" dur="1000" fill="hold"/>
                                        <p:tgtEl>
                                          <p:spTgt spid="69"/>
                                        </p:tgtEl>
                                        <p:attrNameLst>
                                          <p:attrName>ppt_h</p:attrName>
                                        </p:attrNameLst>
                                      </p:cBhvr>
                                      <p:tavLst>
                                        <p:tav tm="0">
                                          <p:val>
                                            <p:strVal val="#ppt_h"/>
                                          </p:val>
                                        </p:tav>
                                        <p:tav tm="100000">
                                          <p:val>
                                            <p:strVal val="#ppt_h"/>
                                          </p:val>
                                        </p:tav>
                                      </p:tavLst>
                                    </p:anim>
                                    <p:animEffect transition="in" filter="fade">
                                      <p:cBhvr>
                                        <p:cTn id="21" dur="1000"/>
                                        <p:tgtEl>
                                          <p:spTgt spid="69"/>
                                        </p:tgtEl>
                                      </p:cBhvr>
                                    </p:animEffect>
                                  </p:childTnLst>
                                </p:cTn>
                              </p:par>
                              <p:par>
                                <p:cTn id="22" presetID="55" presetClass="entr" presetSubtype="0" fill="hold" nodeType="withEffect">
                                  <p:stCondLst>
                                    <p:cond delay="0"/>
                                  </p:stCondLst>
                                  <p:childTnLst>
                                    <p:set>
                                      <p:cBhvr>
                                        <p:cTn id="23" dur="1" fill="hold">
                                          <p:stCondLst>
                                            <p:cond delay="0"/>
                                          </p:stCondLst>
                                        </p:cTn>
                                        <p:tgtEl>
                                          <p:spTgt spid="70"/>
                                        </p:tgtEl>
                                        <p:attrNameLst>
                                          <p:attrName>style.visibility</p:attrName>
                                        </p:attrNameLst>
                                      </p:cBhvr>
                                      <p:to>
                                        <p:strVal val="visible"/>
                                      </p:to>
                                    </p:set>
                                    <p:anim calcmode="lin" valueType="num">
                                      <p:cBhvr>
                                        <p:cTn id="24" dur="1000" fill="hold"/>
                                        <p:tgtEl>
                                          <p:spTgt spid="70"/>
                                        </p:tgtEl>
                                        <p:attrNameLst>
                                          <p:attrName>ppt_w</p:attrName>
                                        </p:attrNameLst>
                                      </p:cBhvr>
                                      <p:tavLst>
                                        <p:tav tm="0">
                                          <p:val>
                                            <p:strVal val="#ppt_w*0.70"/>
                                          </p:val>
                                        </p:tav>
                                        <p:tav tm="100000">
                                          <p:val>
                                            <p:strVal val="#ppt_w"/>
                                          </p:val>
                                        </p:tav>
                                      </p:tavLst>
                                    </p:anim>
                                    <p:anim calcmode="lin" valueType="num">
                                      <p:cBhvr>
                                        <p:cTn id="25" dur="1000" fill="hold"/>
                                        <p:tgtEl>
                                          <p:spTgt spid="70"/>
                                        </p:tgtEl>
                                        <p:attrNameLst>
                                          <p:attrName>ppt_h</p:attrName>
                                        </p:attrNameLst>
                                      </p:cBhvr>
                                      <p:tavLst>
                                        <p:tav tm="0">
                                          <p:val>
                                            <p:strVal val="#ppt_h"/>
                                          </p:val>
                                        </p:tav>
                                        <p:tav tm="100000">
                                          <p:val>
                                            <p:strVal val="#ppt_h"/>
                                          </p:val>
                                        </p:tav>
                                      </p:tavLst>
                                    </p:anim>
                                    <p:animEffect transition="in" filter="fade">
                                      <p:cBhvr>
                                        <p:cTn id="26" dur="1000"/>
                                        <p:tgtEl>
                                          <p:spTgt spid="70"/>
                                        </p:tgtEl>
                                      </p:cBhvr>
                                    </p:animEffect>
                                  </p:childTnLst>
                                </p:cTn>
                              </p:par>
                              <p:par>
                                <p:cTn id="27" presetID="55" presetClass="entr" presetSubtype="0" fill="hold" nodeType="withEffect">
                                  <p:stCondLst>
                                    <p:cond delay="0"/>
                                  </p:stCondLst>
                                  <p:childTnLst>
                                    <p:set>
                                      <p:cBhvr>
                                        <p:cTn id="28" dur="1" fill="hold">
                                          <p:stCondLst>
                                            <p:cond delay="0"/>
                                          </p:stCondLst>
                                        </p:cTn>
                                        <p:tgtEl>
                                          <p:spTgt spid="71"/>
                                        </p:tgtEl>
                                        <p:attrNameLst>
                                          <p:attrName>style.visibility</p:attrName>
                                        </p:attrNameLst>
                                      </p:cBhvr>
                                      <p:to>
                                        <p:strVal val="visible"/>
                                      </p:to>
                                    </p:set>
                                    <p:anim calcmode="lin" valueType="num">
                                      <p:cBhvr>
                                        <p:cTn id="29" dur="1000" fill="hold"/>
                                        <p:tgtEl>
                                          <p:spTgt spid="71"/>
                                        </p:tgtEl>
                                        <p:attrNameLst>
                                          <p:attrName>ppt_w</p:attrName>
                                        </p:attrNameLst>
                                      </p:cBhvr>
                                      <p:tavLst>
                                        <p:tav tm="0">
                                          <p:val>
                                            <p:strVal val="#ppt_w*0.70"/>
                                          </p:val>
                                        </p:tav>
                                        <p:tav tm="100000">
                                          <p:val>
                                            <p:strVal val="#ppt_w"/>
                                          </p:val>
                                        </p:tav>
                                      </p:tavLst>
                                    </p:anim>
                                    <p:anim calcmode="lin" valueType="num">
                                      <p:cBhvr>
                                        <p:cTn id="30" dur="1000" fill="hold"/>
                                        <p:tgtEl>
                                          <p:spTgt spid="71"/>
                                        </p:tgtEl>
                                        <p:attrNameLst>
                                          <p:attrName>ppt_h</p:attrName>
                                        </p:attrNameLst>
                                      </p:cBhvr>
                                      <p:tavLst>
                                        <p:tav tm="0">
                                          <p:val>
                                            <p:strVal val="#ppt_h"/>
                                          </p:val>
                                        </p:tav>
                                        <p:tav tm="100000">
                                          <p:val>
                                            <p:strVal val="#ppt_h"/>
                                          </p:val>
                                        </p:tav>
                                      </p:tavLst>
                                    </p:anim>
                                    <p:animEffect transition="in" filter="fade">
                                      <p:cBhvr>
                                        <p:cTn id="31" dur="1000"/>
                                        <p:tgtEl>
                                          <p:spTgt spid="71"/>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72"/>
                                        </p:tgtEl>
                                        <p:attrNameLst>
                                          <p:attrName>style.visibility</p:attrName>
                                        </p:attrNameLst>
                                      </p:cBhvr>
                                      <p:to>
                                        <p:strVal val="visible"/>
                                      </p:to>
                                    </p:set>
                                    <p:anim calcmode="lin" valueType="num">
                                      <p:cBhvr>
                                        <p:cTn id="34" dur="1000" fill="hold"/>
                                        <p:tgtEl>
                                          <p:spTgt spid="72"/>
                                        </p:tgtEl>
                                        <p:attrNameLst>
                                          <p:attrName>ppt_w</p:attrName>
                                        </p:attrNameLst>
                                      </p:cBhvr>
                                      <p:tavLst>
                                        <p:tav tm="0">
                                          <p:val>
                                            <p:strVal val="#ppt_w*0.70"/>
                                          </p:val>
                                        </p:tav>
                                        <p:tav tm="100000">
                                          <p:val>
                                            <p:strVal val="#ppt_w"/>
                                          </p:val>
                                        </p:tav>
                                      </p:tavLst>
                                    </p:anim>
                                    <p:anim calcmode="lin" valueType="num">
                                      <p:cBhvr>
                                        <p:cTn id="35" dur="1000" fill="hold"/>
                                        <p:tgtEl>
                                          <p:spTgt spid="72"/>
                                        </p:tgtEl>
                                        <p:attrNameLst>
                                          <p:attrName>ppt_h</p:attrName>
                                        </p:attrNameLst>
                                      </p:cBhvr>
                                      <p:tavLst>
                                        <p:tav tm="0">
                                          <p:val>
                                            <p:strVal val="#ppt_h"/>
                                          </p:val>
                                        </p:tav>
                                        <p:tav tm="100000">
                                          <p:val>
                                            <p:strVal val="#ppt_h"/>
                                          </p:val>
                                        </p:tav>
                                      </p:tavLst>
                                    </p:anim>
                                    <p:animEffect transition="in" filter="fade">
                                      <p:cBhvr>
                                        <p:cTn id="36" dur="1000"/>
                                        <p:tgtEl>
                                          <p:spTgt spid="72"/>
                                        </p:tgtEl>
                                      </p:cBhvr>
                                    </p:animEffect>
                                  </p:childTnLst>
                                </p:cTn>
                              </p:par>
                              <p:par>
                                <p:cTn id="37" presetID="55" presetClass="entr" presetSubtype="0" fill="hold" nodeType="withEffect">
                                  <p:stCondLst>
                                    <p:cond delay="0"/>
                                  </p:stCondLst>
                                  <p:childTnLst>
                                    <p:set>
                                      <p:cBhvr>
                                        <p:cTn id="38" dur="1" fill="hold">
                                          <p:stCondLst>
                                            <p:cond delay="0"/>
                                          </p:stCondLst>
                                        </p:cTn>
                                        <p:tgtEl>
                                          <p:spTgt spid="73"/>
                                        </p:tgtEl>
                                        <p:attrNameLst>
                                          <p:attrName>style.visibility</p:attrName>
                                        </p:attrNameLst>
                                      </p:cBhvr>
                                      <p:to>
                                        <p:strVal val="visible"/>
                                      </p:to>
                                    </p:set>
                                    <p:anim calcmode="lin" valueType="num">
                                      <p:cBhvr>
                                        <p:cTn id="39" dur="1000" fill="hold"/>
                                        <p:tgtEl>
                                          <p:spTgt spid="73"/>
                                        </p:tgtEl>
                                        <p:attrNameLst>
                                          <p:attrName>ppt_w</p:attrName>
                                        </p:attrNameLst>
                                      </p:cBhvr>
                                      <p:tavLst>
                                        <p:tav tm="0">
                                          <p:val>
                                            <p:strVal val="#ppt_w*0.70"/>
                                          </p:val>
                                        </p:tav>
                                        <p:tav tm="100000">
                                          <p:val>
                                            <p:strVal val="#ppt_w"/>
                                          </p:val>
                                        </p:tav>
                                      </p:tavLst>
                                    </p:anim>
                                    <p:anim calcmode="lin" valueType="num">
                                      <p:cBhvr>
                                        <p:cTn id="40" dur="1000" fill="hold"/>
                                        <p:tgtEl>
                                          <p:spTgt spid="73"/>
                                        </p:tgtEl>
                                        <p:attrNameLst>
                                          <p:attrName>ppt_h</p:attrName>
                                        </p:attrNameLst>
                                      </p:cBhvr>
                                      <p:tavLst>
                                        <p:tav tm="0">
                                          <p:val>
                                            <p:strVal val="#ppt_h"/>
                                          </p:val>
                                        </p:tav>
                                        <p:tav tm="100000">
                                          <p:val>
                                            <p:strVal val="#ppt_h"/>
                                          </p:val>
                                        </p:tav>
                                      </p:tavLst>
                                    </p:anim>
                                    <p:animEffect transition="in" filter="fade">
                                      <p:cBhvr>
                                        <p:cTn id="41" dur="1000"/>
                                        <p:tgtEl>
                                          <p:spTgt spid="73"/>
                                        </p:tgtEl>
                                      </p:cBhvr>
                                    </p:animEffect>
                                  </p:childTnLst>
                                </p:cTn>
                              </p:par>
                              <p:par>
                                <p:cTn id="42" presetID="55" presetClass="entr" presetSubtype="0" fill="hold" nodeType="withEffect">
                                  <p:stCondLst>
                                    <p:cond delay="0"/>
                                  </p:stCondLst>
                                  <p:childTnLst>
                                    <p:set>
                                      <p:cBhvr>
                                        <p:cTn id="43" dur="1" fill="hold">
                                          <p:stCondLst>
                                            <p:cond delay="0"/>
                                          </p:stCondLst>
                                        </p:cTn>
                                        <p:tgtEl>
                                          <p:spTgt spid="74"/>
                                        </p:tgtEl>
                                        <p:attrNameLst>
                                          <p:attrName>style.visibility</p:attrName>
                                        </p:attrNameLst>
                                      </p:cBhvr>
                                      <p:to>
                                        <p:strVal val="visible"/>
                                      </p:to>
                                    </p:set>
                                    <p:anim calcmode="lin" valueType="num">
                                      <p:cBhvr>
                                        <p:cTn id="44" dur="1000" fill="hold"/>
                                        <p:tgtEl>
                                          <p:spTgt spid="74"/>
                                        </p:tgtEl>
                                        <p:attrNameLst>
                                          <p:attrName>ppt_w</p:attrName>
                                        </p:attrNameLst>
                                      </p:cBhvr>
                                      <p:tavLst>
                                        <p:tav tm="0">
                                          <p:val>
                                            <p:strVal val="#ppt_w*0.70"/>
                                          </p:val>
                                        </p:tav>
                                        <p:tav tm="100000">
                                          <p:val>
                                            <p:strVal val="#ppt_w"/>
                                          </p:val>
                                        </p:tav>
                                      </p:tavLst>
                                    </p:anim>
                                    <p:anim calcmode="lin" valueType="num">
                                      <p:cBhvr>
                                        <p:cTn id="45" dur="1000" fill="hold"/>
                                        <p:tgtEl>
                                          <p:spTgt spid="74"/>
                                        </p:tgtEl>
                                        <p:attrNameLst>
                                          <p:attrName>ppt_h</p:attrName>
                                        </p:attrNameLst>
                                      </p:cBhvr>
                                      <p:tavLst>
                                        <p:tav tm="0">
                                          <p:val>
                                            <p:strVal val="#ppt_h"/>
                                          </p:val>
                                        </p:tav>
                                        <p:tav tm="100000">
                                          <p:val>
                                            <p:strVal val="#ppt_h"/>
                                          </p:val>
                                        </p:tav>
                                      </p:tavLst>
                                    </p:anim>
                                    <p:animEffect transition="in" filter="fade">
                                      <p:cBhvr>
                                        <p:cTn id="46" dur="1000"/>
                                        <p:tgtEl>
                                          <p:spTgt spid="74"/>
                                        </p:tgtEl>
                                      </p:cBhvr>
                                    </p:animEffect>
                                  </p:childTnLst>
                                </p:cTn>
                              </p:par>
                              <p:par>
                                <p:cTn id="47" presetID="55" presetClass="entr" presetSubtype="0" fill="hold" grpId="0" nodeType="withEffect">
                                  <p:stCondLst>
                                    <p:cond delay="0"/>
                                  </p:stCondLst>
                                  <p:childTnLst>
                                    <p:set>
                                      <p:cBhvr>
                                        <p:cTn id="48" dur="1" fill="hold">
                                          <p:stCondLst>
                                            <p:cond delay="0"/>
                                          </p:stCondLst>
                                        </p:cTn>
                                        <p:tgtEl>
                                          <p:spTgt spid="75"/>
                                        </p:tgtEl>
                                        <p:attrNameLst>
                                          <p:attrName>style.visibility</p:attrName>
                                        </p:attrNameLst>
                                      </p:cBhvr>
                                      <p:to>
                                        <p:strVal val="visible"/>
                                      </p:to>
                                    </p:set>
                                    <p:anim calcmode="lin" valueType="num">
                                      <p:cBhvr>
                                        <p:cTn id="49" dur="1000" fill="hold"/>
                                        <p:tgtEl>
                                          <p:spTgt spid="75"/>
                                        </p:tgtEl>
                                        <p:attrNameLst>
                                          <p:attrName>ppt_w</p:attrName>
                                        </p:attrNameLst>
                                      </p:cBhvr>
                                      <p:tavLst>
                                        <p:tav tm="0">
                                          <p:val>
                                            <p:strVal val="#ppt_w*0.70"/>
                                          </p:val>
                                        </p:tav>
                                        <p:tav tm="100000">
                                          <p:val>
                                            <p:strVal val="#ppt_w"/>
                                          </p:val>
                                        </p:tav>
                                      </p:tavLst>
                                    </p:anim>
                                    <p:anim calcmode="lin" valueType="num">
                                      <p:cBhvr>
                                        <p:cTn id="50" dur="1000" fill="hold"/>
                                        <p:tgtEl>
                                          <p:spTgt spid="75"/>
                                        </p:tgtEl>
                                        <p:attrNameLst>
                                          <p:attrName>ppt_h</p:attrName>
                                        </p:attrNameLst>
                                      </p:cBhvr>
                                      <p:tavLst>
                                        <p:tav tm="0">
                                          <p:val>
                                            <p:strVal val="#ppt_h"/>
                                          </p:val>
                                        </p:tav>
                                        <p:tav tm="100000">
                                          <p:val>
                                            <p:strVal val="#ppt_h"/>
                                          </p:val>
                                        </p:tav>
                                      </p:tavLst>
                                    </p:anim>
                                    <p:animEffect transition="in" filter="fade">
                                      <p:cBhvr>
                                        <p:cTn id="51" dur="1000"/>
                                        <p:tgtEl>
                                          <p:spTgt spid="75"/>
                                        </p:tgtEl>
                                      </p:cBhvr>
                                    </p:animEffect>
                                  </p:childTnLst>
                                </p:cTn>
                              </p:par>
                              <p:par>
                                <p:cTn id="52" presetID="55" presetClass="entr" presetSubtype="0" fill="hold" nodeType="withEffect">
                                  <p:stCondLst>
                                    <p:cond delay="0"/>
                                  </p:stCondLst>
                                  <p:childTnLst>
                                    <p:set>
                                      <p:cBhvr>
                                        <p:cTn id="53" dur="1" fill="hold">
                                          <p:stCondLst>
                                            <p:cond delay="0"/>
                                          </p:stCondLst>
                                        </p:cTn>
                                        <p:tgtEl>
                                          <p:spTgt spid="76"/>
                                        </p:tgtEl>
                                        <p:attrNameLst>
                                          <p:attrName>style.visibility</p:attrName>
                                        </p:attrNameLst>
                                      </p:cBhvr>
                                      <p:to>
                                        <p:strVal val="visible"/>
                                      </p:to>
                                    </p:set>
                                    <p:anim calcmode="lin" valueType="num">
                                      <p:cBhvr>
                                        <p:cTn id="54" dur="1000" fill="hold"/>
                                        <p:tgtEl>
                                          <p:spTgt spid="76"/>
                                        </p:tgtEl>
                                        <p:attrNameLst>
                                          <p:attrName>ppt_w</p:attrName>
                                        </p:attrNameLst>
                                      </p:cBhvr>
                                      <p:tavLst>
                                        <p:tav tm="0">
                                          <p:val>
                                            <p:strVal val="#ppt_w*0.70"/>
                                          </p:val>
                                        </p:tav>
                                        <p:tav tm="100000">
                                          <p:val>
                                            <p:strVal val="#ppt_w"/>
                                          </p:val>
                                        </p:tav>
                                      </p:tavLst>
                                    </p:anim>
                                    <p:anim calcmode="lin" valueType="num">
                                      <p:cBhvr>
                                        <p:cTn id="55" dur="1000" fill="hold"/>
                                        <p:tgtEl>
                                          <p:spTgt spid="76"/>
                                        </p:tgtEl>
                                        <p:attrNameLst>
                                          <p:attrName>ppt_h</p:attrName>
                                        </p:attrNameLst>
                                      </p:cBhvr>
                                      <p:tavLst>
                                        <p:tav tm="0">
                                          <p:val>
                                            <p:strVal val="#ppt_h"/>
                                          </p:val>
                                        </p:tav>
                                        <p:tav tm="100000">
                                          <p:val>
                                            <p:strVal val="#ppt_h"/>
                                          </p:val>
                                        </p:tav>
                                      </p:tavLst>
                                    </p:anim>
                                    <p:animEffect transition="in" filter="fade">
                                      <p:cBhvr>
                                        <p:cTn id="56" dur="1000"/>
                                        <p:tgtEl>
                                          <p:spTgt spid="76"/>
                                        </p:tgtEl>
                                      </p:cBhvr>
                                    </p:animEffect>
                                  </p:childTnLst>
                                </p:cTn>
                              </p:par>
                              <p:par>
                                <p:cTn id="57" presetID="55" presetClass="entr" presetSubtype="0" fill="hold" nodeType="withEffect">
                                  <p:stCondLst>
                                    <p:cond delay="0"/>
                                  </p:stCondLst>
                                  <p:childTnLst>
                                    <p:set>
                                      <p:cBhvr>
                                        <p:cTn id="58" dur="1" fill="hold">
                                          <p:stCondLst>
                                            <p:cond delay="0"/>
                                          </p:stCondLst>
                                        </p:cTn>
                                        <p:tgtEl>
                                          <p:spTgt spid="77"/>
                                        </p:tgtEl>
                                        <p:attrNameLst>
                                          <p:attrName>style.visibility</p:attrName>
                                        </p:attrNameLst>
                                      </p:cBhvr>
                                      <p:to>
                                        <p:strVal val="visible"/>
                                      </p:to>
                                    </p:set>
                                    <p:anim calcmode="lin" valueType="num">
                                      <p:cBhvr>
                                        <p:cTn id="59" dur="1000" fill="hold"/>
                                        <p:tgtEl>
                                          <p:spTgt spid="77"/>
                                        </p:tgtEl>
                                        <p:attrNameLst>
                                          <p:attrName>ppt_w</p:attrName>
                                        </p:attrNameLst>
                                      </p:cBhvr>
                                      <p:tavLst>
                                        <p:tav tm="0">
                                          <p:val>
                                            <p:strVal val="#ppt_w*0.70"/>
                                          </p:val>
                                        </p:tav>
                                        <p:tav tm="100000">
                                          <p:val>
                                            <p:strVal val="#ppt_w"/>
                                          </p:val>
                                        </p:tav>
                                      </p:tavLst>
                                    </p:anim>
                                    <p:anim calcmode="lin" valueType="num">
                                      <p:cBhvr>
                                        <p:cTn id="60" dur="1000" fill="hold"/>
                                        <p:tgtEl>
                                          <p:spTgt spid="77"/>
                                        </p:tgtEl>
                                        <p:attrNameLst>
                                          <p:attrName>ppt_h</p:attrName>
                                        </p:attrNameLst>
                                      </p:cBhvr>
                                      <p:tavLst>
                                        <p:tav tm="0">
                                          <p:val>
                                            <p:strVal val="#ppt_h"/>
                                          </p:val>
                                        </p:tav>
                                        <p:tav tm="100000">
                                          <p:val>
                                            <p:strVal val="#ppt_h"/>
                                          </p:val>
                                        </p:tav>
                                      </p:tavLst>
                                    </p:anim>
                                    <p:animEffect transition="in" filter="fade">
                                      <p:cBhvr>
                                        <p:cTn id="61" dur="1000"/>
                                        <p:tgtEl>
                                          <p:spTgt spid="77"/>
                                        </p:tgtEl>
                                      </p:cBhvr>
                                    </p:animEffect>
                                  </p:childTnLst>
                                </p:cTn>
                              </p:par>
                              <p:par>
                                <p:cTn id="62" presetID="55" presetClass="entr" presetSubtype="0" fill="hold" grpId="0" nodeType="withEffect">
                                  <p:stCondLst>
                                    <p:cond delay="0"/>
                                  </p:stCondLst>
                                  <p:childTnLst>
                                    <p:set>
                                      <p:cBhvr>
                                        <p:cTn id="63" dur="1" fill="hold">
                                          <p:stCondLst>
                                            <p:cond delay="0"/>
                                          </p:stCondLst>
                                        </p:cTn>
                                        <p:tgtEl>
                                          <p:spTgt spid="78"/>
                                        </p:tgtEl>
                                        <p:attrNameLst>
                                          <p:attrName>style.visibility</p:attrName>
                                        </p:attrNameLst>
                                      </p:cBhvr>
                                      <p:to>
                                        <p:strVal val="visible"/>
                                      </p:to>
                                    </p:set>
                                    <p:anim calcmode="lin" valueType="num">
                                      <p:cBhvr>
                                        <p:cTn id="64" dur="1000" fill="hold"/>
                                        <p:tgtEl>
                                          <p:spTgt spid="78"/>
                                        </p:tgtEl>
                                        <p:attrNameLst>
                                          <p:attrName>ppt_w</p:attrName>
                                        </p:attrNameLst>
                                      </p:cBhvr>
                                      <p:tavLst>
                                        <p:tav tm="0">
                                          <p:val>
                                            <p:strVal val="#ppt_w*0.70"/>
                                          </p:val>
                                        </p:tav>
                                        <p:tav tm="100000">
                                          <p:val>
                                            <p:strVal val="#ppt_w"/>
                                          </p:val>
                                        </p:tav>
                                      </p:tavLst>
                                    </p:anim>
                                    <p:anim calcmode="lin" valueType="num">
                                      <p:cBhvr>
                                        <p:cTn id="65" dur="1000" fill="hold"/>
                                        <p:tgtEl>
                                          <p:spTgt spid="78"/>
                                        </p:tgtEl>
                                        <p:attrNameLst>
                                          <p:attrName>ppt_h</p:attrName>
                                        </p:attrNameLst>
                                      </p:cBhvr>
                                      <p:tavLst>
                                        <p:tav tm="0">
                                          <p:val>
                                            <p:strVal val="#ppt_h"/>
                                          </p:val>
                                        </p:tav>
                                        <p:tav tm="100000">
                                          <p:val>
                                            <p:strVal val="#ppt_h"/>
                                          </p:val>
                                        </p:tav>
                                      </p:tavLst>
                                    </p:anim>
                                    <p:animEffect transition="in" filter="fade">
                                      <p:cBhvr>
                                        <p:cTn id="66" dur="1000"/>
                                        <p:tgtEl>
                                          <p:spTgt spid="78"/>
                                        </p:tgtEl>
                                      </p:cBhvr>
                                    </p:animEffect>
                                  </p:childTnLst>
                                </p:cTn>
                              </p:par>
                              <p:par>
                                <p:cTn id="67" presetID="55" presetClass="entr" presetSubtype="0" fill="hold" nodeType="withEffect">
                                  <p:stCondLst>
                                    <p:cond delay="0"/>
                                  </p:stCondLst>
                                  <p:childTnLst>
                                    <p:set>
                                      <p:cBhvr>
                                        <p:cTn id="68" dur="1" fill="hold">
                                          <p:stCondLst>
                                            <p:cond delay="0"/>
                                          </p:stCondLst>
                                        </p:cTn>
                                        <p:tgtEl>
                                          <p:spTgt spid="79"/>
                                        </p:tgtEl>
                                        <p:attrNameLst>
                                          <p:attrName>style.visibility</p:attrName>
                                        </p:attrNameLst>
                                      </p:cBhvr>
                                      <p:to>
                                        <p:strVal val="visible"/>
                                      </p:to>
                                    </p:set>
                                    <p:anim calcmode="lin" valueType="num">
                                      <p:cBhvr>
                                        <p:cTn id="69" dur="1000" fill="hold"/>
                                        <p:tgtEl>
                                          <p:spTgt spid="79"/>
                                        </p:tgtEl>
                                        <p:attrNameLst>
                                          <p:attrName>ppt_w</p:attrName>
                                        </p:attrNameLst>
                                      </p:cBhvr>
                                      <p:tavLst>
                                        <p:tav tm="0">
                                          <p:val>
                                            <p:strVal val="#ppt_w*0.70"/>
                                          </p:val>
                                        </p:tav>
                                        <p:tav tm="100000">
                                          <p:val>
                                            <p:strVal val="#ppt_w"/>
                                          </p:val>
                                        </p:tav>
                                      </p:tavLst>
                                    </p:anim>
                                    <p:anim calcmode="lin" valueType="num">
                                      <p:cBhvr>
                                        <p:cTn id="70" dur="1000" fill="hold"/>
                                        <p:tgtEl>
                                          <p:spTgt spid="79"/>
                                        </p:tgtEl>
                                        <p:attrNameLst>
                                          <p:attrName>ppt_h</p:attrName>
                                        </p:attrNameLst>
                                      </p:cBhvr>
                                      <p:tavLst>
                                        <p:tav tm="0">
                                          <p:val>
                                            <p:strVal val="#ppt_h"/>
                                          </p:val>
                                        </p:tav>
                                        <p:tav tm="100000">
                                          <p:val>
                                            <p:strVal val="#ppt_h"/>
                                          </p:val>
                                        </p:tav>
                                      </p:tavLst>
                                    </p:anim>
                                    <p:animEffect transition="in" filter="fade">
                                      <p:cBhvr>
                                        <p:cTn id="71" dur="1000"/>
                                        <p:tgtEl>
                                          <p:spTgt spid="79"/>
                                        </p:tgtEl>
                                      </p:cBhvr>
                                    </p:animEffect>
                                  </p:childTnLst>
                                </p:cTn>
                              </p:par>
                              <p:par>
                                <p:cTn id="72" presetID="55" presetClass="entr" presetSubtype="0" fill="hold" nodeType="withEffect">
                                  <p:stCondLst>
                                    <p:cond delay="0"/>
                                  </p:stCondLst>
                                  <p:childTnLst>
                                    <p:set>
                                      <p:cBhvr>
                                        <p:cTn id="73" dur="1" fill="hold">
                                          <p:stCondLst>
                                            <p:cond delay="0"/>
                                          </p:stCondLst>
                                        </p:cTn>
                                        <p:tgtEl>
                                          <p:spTgt spid="80"/>
                                        </p:tgtEl>
                                        <p:attrNameLst>
                                          <p:attrName>style.visibility</p:attrName>
                                        </p:attrNameLst>
                                      </p:cBhvr>
                                      <p:to>
                                        <p:strVal val="visible"/>
                                      </p:to>
                                    </p:set>
                                    <p:anim calcmode="lin" valueType="num">
                                      <p:cBhvr>
                                        <p:cTn id="74" dur="1000" fill="hold"/>
                                        <p:tgtEl>
                                          <p:spTgt spid="80"/>
                                        </p:tgtEl>
                                        <p:attrNameLst>
                                          <p:attrName>ppt_w</p:attrName>
                                        </p:attrNameLst>
                                      </p:cBhvr>
                                      <p:tavLst>
                                        <p:tav tm="0">
                                          <p:val>
                                            <p:strVal val="#ppt_w*0.70"/>
                                          </p:val>
                                        </p:tav>
                                        <p:tav tm="100000">
                                          <p:val>
                                            <p:strVal val="#ppt_w"/>
                                          </p:val>
                                        </p:tav>
                                      </p:tavLst>
                                    </p:anim>
                                    <p:anim calcmode="lin" valueType="num">
                                      <p:cBhvr>
                                        <p:cTn id="75" dur="1000" fill="hold"/>
                                        <p:tgtEl>
                                          <p:spTgt spid="80"/>
                                        </p:tgtEl>
                                        <p:attrNameLst>
                                          <p:attrName>ppt_h</p:attrName>
                                        </p:attrNameLst>
                                      </p:cBhvr>
                                      <p:tavLst>
                                        <p:tav tm="0">
                                          <p:val>
                                            <p:strVal val="#ppt_h"/>
                                          </p:val>
                                        </p:tav>
                                        <p:tav tm="100000">
                                          <p:val>
                                            <p:strVal val="#ppt_h"/>
                                          </p:val>
                                        </p:tav>
                                      </p:tavLst>
                                    </p:anim>
                                    <p:animEffect transition="in" filter="fade">
                                      <p:cBhvr>
                                        <p:cTn id="76" dur="1000"/>
                                        <p:tgtEl>
                                          <p:spTgt spid="80"/>
                                        </p:tgtEl>
                                      </p:cBhvr>
                                    </p:animEffect>
                                  </p:childTnLst>
                                </p:cTn>
                              </p:par>
                              <p:par>
                                <p:cTn id="77" presetID="55" presetClass="entr" presetSubtype="0" fill="hold" grpId="0" nodeType="withEffect">
                                  <p:stCondLst>
                                    <p:cond delay="0"/>
                                  </p:stCondLst>
                                  <p:childTnLst>
                                    <p:set>
                                      <p:cBhvr>
                                        <p:cTn id="78" dur="1" fill="hold">
                                          <p:stCondLst>
                                            <p:cond delay="0"/>
                                          </p:stCondLst>
                                        </p:cTn>
                                        <p:tgtEl>
                                          <p:spTgt spid="81"/>
                                        </p:tgtEl>
                                        <p:attrNameLst>
                                          <p:attrName>style.visibility</p:attrName>
                                        </p:attrNameLst>
                                      </p:cBhvr>
                                      <p:to>
                                        <p:strVal val="visible"/>
                                      </p:to>
                                    </p:set>
                                    <p:anim calcmode="lin" valueType="num">
                                      <p:cBhvr>
                                        <p:cTn id="79" dur="1000" fill="hold"/>
                                        <p:tgtEl>
                                          <p:spTgt spid="81"/>
                                        </p:tgtEl>
                                        <p:attrNameLst>
                                          <p:attrName>ppt_w</p:attrName>
                                        </p:attrNameLst>
                                      </p:cBhvr>
                                      <p:tavLst>
                                        <p:tav tm="0">
                                          <p:val>
                                            <p:strVal val="#ppt_w*0.70"/>
                                          </p:val>
                                        </p:tav>
                                        <p:tav tm="100000">
                                          <p:val>
                                            <p:strVal val="#ppt_w"/>
                                          </p:val>
                                        </p:tav>
                                      </p:tavLst>
                                    </p:anim>
                                    <p:anim calcmode="lin" valueType="num">
                                      <p:cBhvr>
                                        <p:cTn id="80" dur="1000" fill="hold"/>
                                        <p:tgtEl>
                                          <p:spTgt spid="81"/>
                                        </p:tgtEl>
                                        <p:attrNameLst>
                                          <p:attrName>ppt_h</p:attrName>
                                        </p:attrNameLst>
                                      </p:cBhvr>
                                      <p:tavLst>
                                        <p:tav tm="0">
                                          <p:val>
                                            <p:strVal val="#ppt_h"/>
                                          </p:val>
                                        </p:tav>
                                        <p:tav tm="100000">
                                          <p:val>
                                            <p:strVal val="#ppt_h"/>
                                          </p:val>
                                        </p:tav>
                                      </p:tavLst>
                                    </p:anim>
                                    <p:animEffect transition="in" filter="fade">
                                      <p:cBhvr>
                                        <p:cTn id="81" dur="1000"/>
                                        <p:tgtEl>
                                          <p:spTgt spid="81"/>
                                        </p:tgtEl>
                                      </p:cBhvr>
                                    </p:animEffect>
                                  </p:childTnLst>
                                </p:cTn>
                              </p:par>
                              <p:par>
                                <p:cTn id="82" presetID="55" presetClass="entr" presetSubtype="0" fill="hold" nodeType="withEffect">
                                  <p:stCondLst>
                                    <p:cond delay="0"/>
                                  </p:stCondLst>
                                  <p:childTnLst>
                                    <p:set>
                                      <p:cBhvr>
                                        <p:cTn id="83" dur="1" fill="hold">
                                          <p:stCondLst>
                                            <p:cond delay="0"/>
                                          </p:stCondLst>
                                        </p:cTn>
                                        <p:tgtEl>
                                          <p:spTgt spid="82"/>
                                        </p:tgtEl>
                                        <p:attrNameLst>
                                          <p:attrName>style.visibility</p:attrName>
                                        </p:attrNameLst>
                                      </p:cBhvr>
                                      <p:to>
                                        <p:strVal val="visible"/>
                                      </p:to>
                                    </p:set>
                                    <p:anim calcmode="lin" valueType="num">
                                      <p:cBhvr>
                                        <p:cTn id="84" dur="1000" fill="hold"/>
                                        <p:tgtEl>
                                          <p:spTgt spid="82"/>
                                        </p:tgtEl>
                                        <p:attrNameLst>
                                          <p:attrName>ppt_w</p:attrName>
                                        </p:attrNameLst>
                                      </p:cBhvr>
                                      <p:tavLst>
                                        <p:tav tm="0">
                                          <p:val>
                                            <p:strVal val="#ppt_w*0.70"/>
                                          </p:val>
                                        </p:tav>
                                        <p:tav tm="100000">
                                          <p:val>
                                            <p:strVal val="#ppt_w"/>
                                          </p:val>
                                        </p:tav>
                                      </p:tavLst>
                                    </p:anim>
                                    <p:anim calcmode="lin" valueType="num">
                                      <p:cBhvr>
                                        <p:cTn id="85" dur="1000" fill="hold"/>
                                        <p:tgtEl>
                                          <p:spTgt spid="82"/>
                                        </p:tgtEl>
                                        <p:attrNameLst>
                                          <p:attrName>ppt_h</p:attrName>
                                        </p:attrNameLst>
                                      </p:cBhvr>
                                      <p:tavLst>
                                        <p:tav tm="0">
                                          <p:val>
                                            <p:strVal val="#ppt_h"/>
                                          </p:val>
                                        </p:tav>
                                        <p:tav tm="100000">
                                          <p:val>
                                            <p:strVal val="#ppt_h"/>
                                          </p:val>
                                        </p:tav>
                                      </p:tavLst>
                                    </p:anim>
                                    <p:animEffect transition="in" filter="fade">
                                      <p:cBhvr>
                                        <p:cTn id="86" dur="1000"/>
                                        <p:tgtEl>
                                          <p:spTgt spid="82"/>
                                        </p:tgtEl>
                                      </p:cBhvr>
                                    </p:animEffect>
                                  </p:childTnLst>
                                </p:cTn>
                              </p:par>
                              <p:par>
                                <p:cTn id="87" presetID="55" presetClass="entr" presetSubtype="0" fill="hold" nodeType="withEffect">
                                  <p:stCondLst>
                                    <p:cond delay="0"/>
                                  </p:stCondLst>
                                  <p:childTnLst>
                                    <p:set>
                                      <p:cBhvr>
                                        <p:cTn id="88" dur="1" fill="hold">
                                          <p:stCondLst>
                                            <p:cond delay="0"/>
                                          </p:stCondLst>
                                        </p:cTn>
                                        <p:tgtEl>
                                          <p:spTgt spid="83"/>
                                        </p:tgtEl>
                                        <p:attrNameLst>
                                          <p:attrName>style.visibility</p:attrName>
                                        </p:attrNameLst>
                                      </p:cBhvr>
                                      <p:to>
                                        <p:strVal val="visible"/>
                                      </p:to>
                                    </p:set>
                                    <p:anim calcmode="lin" valueType="num">
                                      <p:cBhvr>
                                        <p:cTn id="89" dur="1000" fill="hold"/>
                                        <p:tgtEl>
                                          <p:spTgt spid="83"/>
                                        </p:tgtEl>
                                        <p:attrNameLst>
                                          <p:attrName>ppt_w</p:attrName>
                                        </p:attrNameLst>
                                      </p:cBhvr>
                                      <p:tavLst>
                                        <p:tav tm="0">
                                          <p:val>
                                            <p:strVal val="#ppt_w*0.70"/>
                                          </p:val>
                                        </p:tav>
                                        <p:tav tm="100000">
                                          <p:val>
                                            <p:strVal val="#ppt_w"/>
                                          </p:val>
                                        </p:tav>
                                      </p:tavLst>
                                    </p:anim>
                                    <p:anim calcmode="lin" valueType="num">
                                      <p:cBhvr>
                                        <p:cTn id="90" dur="1000" fill="hold"/>
                                        <p:tgtEl>
                                          <p:spTgt spid="83"/>
                                        </p:tgtEl>
                                        <p:attrNameLst>
                                          <p:attrName>ppt_h</p:attrName>
                                        </p:attrNameLst>
                                      </p:cBhvr>
                                      <p:tavLst>
                                        <p:tav tm="0">
                                          <p:val>
                                            <p:strVal val="#ppt_h"/>
                                          </p:val>
                                        </p:tav>
                                        <p:tav tm="100000">
                                          <p:val>
                                            <p:strVal val="#ppt_h"/>
                                          </p:val>
                                        </p:tav>
                                      </p:tavLst>
                                    </p:anim>
                                    <p:animEffect transition="in" filter="fade">
                                      <p:cBhvr>
                                        <p:cTn id="91" dur="1000"/>
                                        <p:tgtEl>
                                          <p:spTgt spid="83"/>
                                        </p:tgtEl>
                                      </p:cBhvr>
                                    </p:animEffect>
                                  </p:childTnLst>
                                </p:cTn>
                              </p:par>
                              <p:par>
                                <p:cTn id="92" presetID="55" presetClass="entr" presetSubtype="0" fill="hold" nodeType="withEffect">
                                  <p:stCondLst>
                                    <p:cond delay="0"/>
                                  </p:stCondLst>
                                  <p:childTnLst>
                                    <p:set>
                                      <p:cBhvr>
                                        <p:cTn id="93" dur="1" fill="hold">
                                          <p:stCondLst>
                                            <p:cond delay="0"/>
                                          </p:stCondLst>
                                        </p:cTn>
                                        <p:tgtEl>
                                          <p:spTgt spid="84"/>
                                        </p:tgtEl>
                                        <p:attrNameLst>
                                          <p:attrName>style.visibility</p:attrName>
                                        </p:attrNameLst>
                                      </p:cBhvr>
                                      <p:to>
                                        <p:strVal val="visible"/>
                                      </p:to>
                                    </p:set>
                                    <p:anim calcmode="lin" valueType="num">
                                      <p:cBhvr>
                                        <p:cTn id="94" dur="1000" fill="hold"/>
                                        <p:tgtEl>
                                          <p:spTgt spid="84"/>
                                        </p:tgtEl>
                                        <p:attrNameLst>
                                          <p:attrName>ppt_w</p:attrName>
                                        </p:attrNameLst>
                                      </p:cBhvr>
                                      <p:tavLst>
                                        <p:tav tm="0">
                                          <p:val>
                                            <p:strVal val="#ppt_w*0.70"/>
                                          </p:val>
                                        </p:tav>
                                        <p:tav tm="100000">
                                          <p:val>
                                            <p:strVal val="#ppt_w"/>
                                          </p:val>
                                        </p:tav>
                                      </p:tavLst>
                                    </p:anim>
                                    <p:anim calcmode="lin" valueType="num">
                                      <p:cBhvr>
                                        <p:cTn id="95" dur="1000" fill="hold"/>
                                        <p:tgtEl>
                                          <p:spTgt spid="84"/>
                                        </p:tgtEl>
                                        <p:attrNameLst>
                                          <p:attrName>ppt_h</p:attrName>
                                        </p:attrNameLst>
                                      </p:cBhvr>
                                      <p:tavLst>
                                        <p:tav tm="0">
                                          <p:val>
                                            <p:strVal val="#ppt_h"/>
                                          </p:val>
                                        </p:tav>
                                        <p:tav tm="100000">
                                          <p:val>
                                            <p:strVal val="#ppt_h"/>
                                          </p:val>
                                        </p:tav>
                                      </p:tavLst>
                                    </p:anim>
                                    <p:animEffect transition="in" filter="fade">
                                      <p:cBhvr>
                                        <p:cTn id="96" dur="1000"/>
                                        <p:tgtEl>
                                          <p:spTgt spid="84"/>
                                        </p:tgtEl>
                                      </p:cBhvr>
                                    </p:animEffect>
                                  </p:childTnLst>
                                </p:cTn>
                              </p:par>
                              <p:par>
                                <p:cTn id="97" presetID="55" presetClass="entr" presetSubtype="0" fill="hold" nodeType="withEffect">
                                  <p:stCondLst>
                                    <p:cond delay="0"/>
                                  </p:stCondLst>
                                  <p:childTnLst>
                                    <p:set>
                                      <p:cBhvr>
                                        <p:cTn id="98" dur="1" fill="hold">
                                          <p:stCondLst>
                                            <p:cond delay="0"/>
                                          </p:stCondLst>
                                        </p:cTn>
                                        <p:tgtEl>
                                          <p:spTgt spid="85"/>
                                        </p:tgtEl>
                                        <p:attrNameLst>
                                          <p:attrName>style.visibility</p:attrName>
                                        </p:attrNameLst>
                                      </p:cBhvr>
                                      <p:to>
                                        <p:strVal val="visible"/>
                                      </p:to>
                                    </p:set>
                                    <p:anim calcmode="lin" valueType="num">
                                      <p:cBhvr>
                                        <p:cTn id="99" dur="1000" fill="hold"/>
                                        <p:tgtEl>
                                          <p:spTgt spid="85"/>
                                        </p:tgtEl>
                                        <p:attrNameLst>
                                          <p:attrName>ppt_w</p:attrName>
                                        </p:attrNameLst>
                                      </p:cBhvr>
                                      <p:tavLst>
                                        <p:tav tm="0">
                                          <p:val>
                                            <p:strVal val="#ppt_w*0.70"/>
                                          </p:val>
                                        </p:tav>
                                        <p:tav tm="100000">
                                          <p:val>
                                            <p:strVal val="#ppt_w"/>
                                          </p:val>
                                        </p:tav>
                                      </p:tavLst>
                                    </p:anim>
                                    <p:anim calcmode="lin" valueType="num">
                                      <p:cBhvr>
                                        <p:cTn id="100" dur="1000" fill="hold"/>
                                        <p:tgtEl>
                                          <p:spTgt spid="85"/>
                                        </p:tgtEl>
                                        <p:attrNameLst>
                                          <p:attrName>ppt_h</p:attrName>
                                        </p:attrNameLst>
                                      </p:cBhvr>
                                      <p:tavLst>
                                        <p:tav tm="0">
                                          <p:val>
                                            <p:strVal val="#ppt_h"/>
                                          </p:val>
                                        </p:tav>
                                        <p:tav tm="100000">
                                          <p:val>
                                            <p:strVal val="#ppt_h"/>
                                          </p:val>
                                        </p:tav>
                                      </p:tavLst>
                                    </p:anim>
                                    <p:animEffect transition="in" filter="fade">
                                      <p:cBhvr>
                                        <p:cTn id="101" dur="1000"/>
                                        <p:tgtEl>
                                          <p:spTgt spid="85"/>
                                        </p:tgtEl>
                                      </p:cBhvr>
                                    </p:animEffect>
                                  </p:childTnLst>
                                </p:cTn>
                              </p:par>
                              <p:par>
                                <p:cTn id="102" presetID="55" presetClass="entr" presetSubtype="0" fill="hold" nodeType="withEffect">
                                  <p:stCondLst>
                                    <p:cond delay="0"/>
                                  </p:stCondLst>
                                  <p:childTnLst>
                                    <p:set>
                                      <p:cBhvr>
                                        <p:cTn id="103" dur="1" fill="hold">
                                          <p:stCondLst>
                                            <p:cond delay="0"/>
                                          </p:stCondLst>
                                        </p:cTn>
                                        <p:tgtEl>
                                          <p:spTgt spid="86"/>
                                        </p:tgtEl>
                                        <p:attrNameLst>
                                          <p:attrName>style.visibility</p:attrName>
                                        </p:attrNameLst>
                                      </p:cBhvr>
                                      <p:to>
                                        <p:strVal val="visible"/>
                                      </p:to>
                                    </p:set>
                                    <p:anim calcmode="lin" valueType="num">
                                      <p:cBhvr>
                                        <p:cTn id="104" dur="1000" fill="hold"/>
                                        <p:tgtEl>
                                          <p:spTgt spid="86"/>
                                        </p:tgtEl>
                                        <p:attrNameLst>
                                          <p:attrName>ppt_w</p:attrName>
                                        </p:attrNameLst>
                                      </p:cBhvr>
                                      <p:tavLst>
                                        <p:tav tm="0">
                                          <p:val>
                                            <p:strVal val="#ppt_w*0.70"/>
                                          </p:val>
                                        </p:tav>
                                        <p:tav tm="100000">
                                          <p:val>
                                            <p:strVal val="#ppt_w"/>
                                          </p:val>
                                        </p:tav>
                                      </p:tavLst>
                                    </p:anim>
                                    <p:anim calcmode="lin" valueType="num">
                                      <p:cBhvr>
                                        <p:cTn id="105" dur="1000" fill="hold"/>
                                        <p:tgtEl>
                                          <p:spTgt spid="86"/>
                                        </p:tgtEl>
                                        <p:attrNameLst>
                                          <p:attrName>ppt_h</p:attrName>
                                        </p:attrNameLst>
                                      </p:cBhvr>
                                      <p:tavLst>
                                        <p:tav tm="0">
                                          <p:val>
                                            <p:strVal val="#ppt_h"/>
                                          </p:val>
                                        </p:tav>
                                        <p:tav tm="100000">
                                          <p:val>
                                            <p:strVal val="#ppt_h"/>
                                          </p:val>
                                        </p:tav>
                                      </p:tavLst>
                                    </p:anim>
                                    <p:animEffect transition="in" filter="fade">
                                      <p:cBhvr>
                                        <p:cTn id="106" dur="1000"/>
                                        <p:tgtEl>
                                          <p:spTgt spid="86"/>
                                        </p:tgtEl>
                                      </p:cBhvr>
                                    </p:animEffect>
                                  </p:childTnLst>
                                </p:cTn>
                              </p:par>
                              <p:par>
                                <p:cTn id="107" presetID="55" presetClass="entr" presetSubtype="0" fill="hold" grpId="0" nodeType="withEffect">
                                  <p:stCondLst>
                                    <p:cond delay="0"/>
                                  </p:stCondLst>
                                  <p:childTnLst>
                                    <p:set>
                                      <p:cBhvr>
                                        <p:cTn id="108" dur="1" fill="hold">
                                          <p:stCondLst>
                                            <p:cond delay="0"/>
                                          </p:stCondLst>
                                        </p:cTn>
                                        <p:tgtEl>
                                          <p:spTgt spid="88"/>
                                        </p:tgtEl>
                                        <p:attrNameLst>
                                          <p:attrName>style.visibility</p:attrName>
                                        </p:attrNameLst>
                                      </p:cBhvr>
                                      <p:to>
                                        <p:strVal val="visible"/>
                                      </p:to>
                                    </p:set>
                                    <p:anim calcmode="lin" valueType="num">
                                      <p:cBhvr>
                                        <p:cTn id="109" dur="1000" fill="hold"/>
                                        <p:tgtEl>
                                          <p:spTgt spid="88"/>
                                        </p:tgtEl>
                                        <p:attrNameLst>
                                          <p:attrName>ppt_w</p:attrName>
                                        </p:attrNameLst>
                                      </p:cBhvr>
                                      <p:tavLst>
                                        <p:tav tm="0">
                                          <p:val>
                                            <p:strVal val="#ppt_w*0.70"/>
                                          </p:val>
                                        </p:tav>
                                        <p:tav tm="100000">
                                          <p:val>
                                            <p:strVal val="#ppt_w"/>
                                          </p:val>
                                        </p:tav>
                                      </p:tavLst>
                                    </p:anim>
                                    <p:anim calcmode="lin" valueType="num">
                                      <p:cBhvr>
                                        <p:cTn id="110" dur="1000" fill="hold"/>
                                        <p:tgtEl>
                                          <p:spTgt spid="88"/>
                                        </p:tgtEl>
                                        <p:attrNameLst>
                                          <p:attrName>ppt_h</p:attrName>
                                        </p:attrNameLst>
                                      </p:cBhvr>
                                      <p:tavLst>
                                        <p:tav tm="0">
                                          <p:val>
                                            <p:strVal val="#ppt_h"/>
                                          </p:val>
                                        </p:tav>
                                        <p:tav tm="100000">
                                          <p:val>
                                            <p:strVal val="#ppt_h"/>
                                          </p:val>
                                        </p:tav>
                                      </p:tavLst>
                                    </p:anim>
                                    <p:animEffect transition="in" filter="fade">
                                      <p:cBhvr>
                                        <p:cTn id="111" dur="1000"/>
                                        <p:tgtEl>
                                          <p:spTgt spid="88"/>
                                        </p:tgtEl>
                                      </p:cBhvr>
                                    </p:animEffect>
                                  </p:childTnLst>
                                </p:cTn>
                              </p:par>
                              <p:par>
                                <p:cTn id="112" presetID="55" presetClass="entr" presetSubtype="0" fill="hold" grpId="0" nodeType="withEffect">
                                  <p:stCondLst>
                                    <p:cond delay="0"/>
                                  </p:stCondLst>
                                  <p:childTnLst>
                                    <p:set>
                                      <p:cBhvr>
                                        <p:cTn id="113" dur="1" fill="hold">
                                          <p:stCondLst>
                                            <p:cond delay="0"/>
                                          </p:stCondLst>
                                        </p:cTn>
                                        <p:tgtEl>
                                          <p:spTgt spid="89"/>
                                        </p:tgtEl>
                                        <p:attrNameLst>
                                          <p:attrName>style.visibility</p:attrName>
                                        </p:attrNameLst>
                                      </p:cBhvr>
                                      <p:to>
                                        <p:strVal val="visible"/>
                                      </p:to>
                                    </p:set>
                                    <p:anim calcmode="lin" valueType="num">
                                      <p:cBhvr>
                                        <p:cTn id="114" dur="1000" fill="hold"/>
                                        <p:tgtEl>
                                          <p:spTgt spid="89"/>
                                        </p:tgtEl>
                                        <p:attrNameLst>
                                          <p:attrName>ppt_w</p:attrName>
                                        </p:attrNameLst>
                                      </p:cBhvr>
                                      <p:tavLst>
                                        <p:tav tm="0">
                                          <p:val>
                                            <p:strVal val="#ppt_w*0.70"/>
                                          </p:val>
                                        </p:tav>
                                        <p:tav tm="100000">
                                          <p:val>
                                            <p:strVal val="#ppt_w"/>
                                          </p:val>
                                        </p:tav>
                                      </p:tavLst>
                                    </p:anim>
                                    <p:anim calcmode="lin" valueType="num">
                                      <p:cBhvr>
                                        <p:cTn id="115" dur="1000" fill="hold"/>
                                        <p:tgtEl>
                                          <p:spTgt spid="89"/>
                                        </p:tgtEl>
                                        <p:attrNameLst>
                                          <p:attrName>ppt_h</p:attrName>
                                        </p:attrNameLst>
                                      </p:cBhvr>
                                      <p:tavLst>
                                        <p:tav tm="0">
                                          <p:val>
                                            <p:strVal val="#ppt_h"/>
                                          </p:val>
                                        </p:tav>
                                        <p:tav tm="100000">
                                          <p:val>
                                            <p:strVal val="#ppt_h"/>
                                          </p:val>
                                        </p:tav>
                                      </p:tavLst>
                                    </p:anim>
                                    <p:animEffect transition="in" filter="fade">
                                      <p:cBhvr>
                                        <p:cTn id="116" dur="1000"/>
                                        <p:tgtEl>
                                          <p:spTgt spid="89"/>
                                        </p:tgtEl>
                                      </p:cBhvr>
                                    </p:animEffect>
                                  </p:childTnLst>
                                </p:cTn>
                              </p:par>
                              <p:par>
                                <p:cTn id="117" presetID="55" presetClass="entr" presetSubtype="0" fill="hold" grpId="0" nodeType="withEffect">
                                  <p:stCondLst>
                                    <p:cond delay="0"/>
                                  </p:stCondLst>
                                  <p:childTnLst>
                                    <p:set>
                                      <p:cBhvr>
                                        <p:cTn id="118" dur="1" fill="hold">
                                          <p:stCondLst>
                                            <p:cond delay="0"/>
                                          </p:stCondLst>
                                        </p:cTn>
                                        <p:tgtEl>
                                          <p:spTgt spid="90"/>
                                        </p:tgtEl>
                                        <p:attrNameLst>
                                          <p:attrName>style.visibility</p:attrName>
                                        </p:attrNameLst>
                                      </p:cBhvr>
                                      <p:to>
                                        <p:strVal val="visible"/>
                                      </p:to>
                                    </p:set>
                                    <p:anim calcmode="lin" valueType="num">
                                      <p:cBhvr>
                                        <p:cTn id="119" dur="1000" fill="hold"/>
                                        <p:tgtEl>
                                          <p:spTgt spid="90"/>
                                        </p:tgtEl>
                                        <p:attrNameLst>
                                          <p:attrName>ppt_w</p:attrName>
                                        </p:attrNameLst>
                                      </p:cBhvr>
                                      <p:tavLst>
                                        <p:tav tm="0">
                                          <p:val>
                                            <p:strVal val="#ppt_w*0.70"/>
                                          </p:val>
                                        </p:tav>
                                        <p:tav tm="100000">
                                          <p:val>
                                            <p:strVal val="#ppt_w"/>
                                          </p:val>
                                        </p:tav>
                                      </p:tavLst>
                                    </p:anim>
                                    <p:anim calcmode="lin" valueType="num">
                                      <p:cBhvr>
                                        <p:cTn id="120" dur="1000" fill="hold"/>
                                        <p:tgtEl>
                                          <p:spTgt spid="90"/>
                                        </p:tgtEl>
                                        <p:attrNameLst>
                                          <p:attrName>ppt_h</p:attrName>
                                        </p:attrNameLst>
                                      </p:cBhvr>
                                      <p:tavLst>
                                        <p:tav tm="0">
                                          <p:val>
                                            <p:strVal val="#ppt_h"/>
                                          </p:val>
                                        </p:tav>
                                        <p:tav tm="100000">
                                          <p:val>
                                            <p:strVal val="#ppt_h"/>
                                          </p:val>
                                        </p:tav>
                                      </p:tavLst>
                                    </p:anim>
                                    <p:animEffect transition="in" filter="fade">
                                      <p:cBhvr>
                                        <p:cTn id="121" dur="1000"/>
                                        <p:tgtEl>
                                          <p:spTgt spid="90"/>
                                        </p:tgtEl>
                                      </p:cBhvr>
                                    </p:animEffect>
                                  </p:childTnLst>
                                </p:cTn>
                              </p:par>
                              <p:par>
                                <p:cTn id="122" presetID="55" presetClass="entr" presetSubtype="0" fill="hold" grpId="0" nodeType="withEffect">
                                  <p:stCondLst>
                                    <p:cond delay="0"/>
                                  </p:stCondLst>
                                  <p:childTnLst>
                                    <p:set>
                                      <p:cBhvr>
                                        <p:cTn id="123" dur="1" fill="hold">
                                          <p:stCondLst>
                                            <p:cond delay="0"/>
                                          </p:stCondLst>
                                        </p:cTn>
                                        <p:tgtEl>
                                          <p:spTgt spid="91"/>
                                        </p:tgtEl>
                                        <p:attrNameLst>
                                          <p:attrName>style.visibility</p:attrName>
                                        </p:attrNameLst>
                                      </p:cBhvr>
                                      <p:to>
                                        <p:strVal val="visible"/>
                                      </p:to>
                                    </p:set>
                                    <p:anim calcmode="lin" valueType="num">
                                      <p:cBhvr>
                                        <p:cTn id="124" dur="1000" fill="hold"/>
                                        <p:tgtEl>
                                          <p:spTgt spid="91"/>
                                        </p:tgtEl>
                                        <p:attrNameLst>
                                          <p:attrName>ppt_w</p:attrName>
                                        </p:attrNameLst>
                                      </p:cBhvr>
                                      <p:tavLst>
                                        <p:tav tm="0">
                                          <p:val>
                                            <p:strVal val="#ppt_w*0.70"/>
                                          </p:val>
                                        </p:tav>
                                        <p:tav tm="100000">
                                          <p:val>
                                            <p:strVal val="#ppt_w"/>
                                          </p:val>
                                        </p:tav>
                                      </p:tavLst>
                                    </p:anim>
                                    <p:anim calcmode="lin" valueType="num">
                                      <p:cBhvr>
                                        <p:cTn id="125" dur="1000" fill="hold"/>
                                        <p:tgtEl>
                                          <p:spTgt spid="91"/>
                                        </p:tgtEl>
                                        <p:attrNameLst>
                                          <p:attrName>ppt_h</p:attrName>
                                        </p:attrNameLst>
                                      </p:cBhvr>
                                      <p:tavLst>
                                        <p:tav tm="0">
                                          <p:val>
                                            <p:strVal val="#ppt_h"/>
                                          </p:val>
                                        </p:tav>
                                        <p:tav tm="100000">
                                          <p:val>
                                            <p:strVal val="#ppt_h"/>
                                          </p:val>
                                        </p:tav>
                                      </p:tavLst>
                                    </p:anim>
                                    <p:animEffect transition="in" filter="fade">
                                      <p:cBhvr>
                                        <p:cTn id="126" dur="10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5" grpId="0" animBg="1"/>
      <p:bldP spid="78" grpId="0" animBg="1"/>
      <p:bldP spid="81" grpId="0" animBg="1"/>
      <p:bldP spid="87" grpId="0" animBg="1"/>
      <p:bldP spid="88" grpId="0"/>
      <p:bldP spid="89" grpId="0"/>
      <p:bldP spid="90" grpId="0"/>
      <p:bldP spid="9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srcRect/>
          <a:stretch>
            <a:fillRect/>
          </a:stretch>
        </p:blipFill>
        <p:spPr bwMode="auto">
          <a:xfrm>
            <a:off x="71406" y="549031"/>
            <a:ext cx="3714776" cy="3813939"/>
          </a:xfrm>
          <a:prstGeom prst="rect">
            <a:avLst/>
          </a:prstGeom>
          <a:noFill/>
          <a:ln w="9525">
            <a:noFill/>
            <a:miter lim="800000"/>
            <a:headEnd/>
            <a:tailEnd/>
          </a:ln>
        </p:spPr>
      </p:pic>
      <p:pic>
        <p:nvPicPr>
          <p:cNvPr id="20483" name="Picture 3"/>
          <p:cNvPicPr>
            <a:picLocks noChangeAspect="1" noChangeArrowheads="1"/>
          </p:cNvPicPr>
          <p:nvPr/>
        </p:nvPicPr>
        <p:blipFill>
          <a:blip r:embed="rId3" cstate="print"/>
          <a:srcRect/>
          <a:stretch>
            <a:fillRect/>
          </a:stretch>
        </p:blipFill>
        <p:spPr bwMode="auto">
          <a:xfrm>
            <a:off x="3714744" y="400928"/>
            <a:ext cx="5429256" cy="4099642"/>
          </a:xfrm>
          <a:prstGeom prst="rect">
            <a:avLst/>
          </a:prstGeom>
          <a:noFill/>
          <a:ln w="9525">
            <a:noFill/>
            <a:miter lim="800000"/>
            <a:headEnd/>
            <a:tailEnd/>
          </a:ln>
        </p:spPr>
      </p:pic>
      <p:sp>
        <p:nvSpPr>
          <p:cNvPr id="4" name="3 Rectángulo redondeado"/>
          <p:cNvSpPr/>
          <p:nvPr/>
        </p:nvSpPr>
        <p:spPr>
          <a:xfrm>
            <a:off x="5715008" y="4500570"/>
            <a:ext cx="1785950" cy="357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smtClean="0"/>
              <a:t>Efficiency</a:t>
            </a:r>
            <a:endParaRPr lang="es-ES" dirty="0"/>
          </a:p>
        </p:txBody>
      </p:sp>
      <p:sp>
        <p:nvSpPr>
          <p:cNvPr id="5" name="4 Rectángulo redondeado"/>
          <p:cNvSpPr/>
          <p:nvPr/>
        </p:nvSpPr>
        <p:spPr>
          <a:xfrm>
            <a:off x="642910" y="4500570"/>
            <a:ext cx="3214710"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Data </a:t>
            </a:r>
            <a:r>
              <a:rPr lang="es-MX" dirty="0" err="1" smtClean="0"/>
              <a:t>acquisition</a:t>
            </a:r>
            <a:endParaRPr lang="es-ES" dirty="0"/>
          </a:p>
        </p:txBody>
      </p:sp>
      <p:sp>
        <p:nvSpPr>
          <p:cNvPr id="6" name="5 CuadroTexto"/>
          <p:cNvSpPr txBox="1"/>
          <p:nvPr/>
        </p:nvSpPr>
        <p:spPr>
          <a:xfrm>
            <a:off x="5715008" y="4929198"/>
            <a:ext cx="1785950" cy="369332"/>
          </a:xfrm>
          <a:prstGeom prst="rect">
            <a:avLst/>
          </a:prstGeom>
          <a:noFill/>
          <a:ln>
            <a:solidFill>
              <a:schemeClr val="accent1"/>
            </a:solidFill>
          </a:ln>
        </p:spPr>
        <p:txBody>
          <a:bodyPr wrap="square" rtlCol="0">
            <a:spAutoFit/>
          </a:bodyPr>
          <a:lstStyle/>
          <a:p>
            <a:r>
              <a:rPr lang="es-MX" dirty="0" smtClean="0"/>
              <a:t>      E </a:t>
            </a:r>
            <a:r>
              <a:rPr lang="es-MX" dirty="0" smtClean="0">
                <a:sym typeface="Symbol"/>
              </a:rPr>
              <a:t> 10</a:t>
            </a:r>
            <a:r>
              <a:rPr lang="es-MX" baseline="30000" dirty="0" smtClean="0">
                <a:sym typeface="Symbol"/>
              </a:rPr>
              <a:t>7</a:t>
            </a:r>
            <a:r>
              <a:rPr lang="es-MX" dirty="0" smtClean="0">
                <a:sym typeface="Symbol"/>
              </a:rPr>
              <a:t> </a:t>
            </a:r>
            <a:r>
              <a:rPr lang="es-MX" dirty="0" err="1" smtClean="0">
                <a:sym typeface="Symbol"/>
              </a:rPr>
              <a:t>GeV</a:t>
            </a:r>
            <a:endParaRPr lang="es-ES" dirty="0"/>
          </a:p>
        </p:txBody>
      </p:sp>
      <p:sp>
        <p:nvSpPr>
          <p:cNvPr id="7" name="6 CuadroTexto"/>
          <p:cNvSpPr txBox="1"/>
          <p:nvPr/>
        </p:nvSpPr>
        <p:spPr>
          <a:xfrm>
            <a:off x="642910" y="5081598"/>
            <a:ext cx="3214710" cy="1200329"/>
          </a:xfrm>
          <a:prstGeom prst="rect">
            <a:avLst/>
          </a:prstGeom>
          <a:noFill/>
          <a:ln>
            <a:solidFill>
              <a:schemeClr val="accent1"/>
            </a:solidFill>
          </a:ln>
        </p:spPr>
        <p:txBody>
          <a:bodyPr wrap="square" rtlCol="0">
            <a:spAutoFit/>
          </a:bodyPr>
          <a:lstStyle/>
          <a:p>
            <a:pPr>
              <a:buFontTx/>
              <a:buChar char="-"/>
            </a:pPr>
            <a:r>
              <a:rPr lang="es-MX" dirty="0" err="1" smtClean="0"/>
              <a:t>Stable</a:t>
            </a:r>
            <a:r>
              <a:rPr lang="es-MX" dirty="0" smtClean="0"/>
              <a:t> </a:t>
            </a:r>
            <a:r>
              <a:rPr lang="es-MX" dirty="0" err="1" smtClean="0"/>
              <a:t>since</a:t>
            </a:r>
            <a:r>
              <a:rPr lang="es-MX" dirty="0" smtClean="0"/>
              <a:t> </a:t>
            </a:r>
            <a:r>
              <a:rPr lang="es-MX" dirty="0" err="1" smtClean="0"/>
              <a:t>December</a:t>
            </a:r>
            <a:r>
              <a:rPr lang="es-MX" dirty="0" smtClean="0"/>
              <a:t> 2003</a:t>
            </a:r>
          </a:p>
          <a:p>
            <a:pPr>
              <a:buFontTx/>
              <a:buChar char="-"/>
            </a:pPr>
            <a:r>
              <a:rPr lang="es-MX" dirty="0" err="1" smtClean="0"/>
              <a:t>Trigger</a:t>
            </a:r>
            <a:r>
              <a:rPr lang="es-MX" dirty="0" smtClean="0"/>
              <a:t>: </a:t>
            </a:r>
            <a:r>
              <a:rPr lang="es-MX" dirty="0" err="1" smtClean="0"/>
              <a:t>Hexagon</a:t>
            </a:r>
            <a:r>
              <a:rPr lang="es-MX" dirty="0" smtClean="0"/>
              <a:t> + central   </a:t>
            </a:r>
          </a:p>
          <a:p>
            <a:r>
              <a:rPr lang="es-MX" dirty="0" smtClean="0"/>
              <a:t>                detector</a:t>
            </a:r>
          </a:p>
          <a:p>
            <a:r>
              <a:rPr lang="es-MX" dirty="0" smtClean="0"/>
              <a:t>- </a:t>
            </a:r>
            <a:r>
              <a:rPr lang="es-MX" dirty="0" err="1" smtClean="0"/>
              <a:t>Rate</a:t>
            </a:r>
            <a:r>
              <a:rPr lang="es-MX" dirty="0" smtClean="0"/>
              <a:t> = 0.5 Hz</a:t>
            </a:r>
            <a:endParaRPr lang="es-ES" dirty="0"/>
          </a:p>
        </p:txBody>
      </p:sp>
      <p:sp>
        <p:nvSpPr>
          <p:cNvPr id="10" name="9 Rectángulo"/>
          <p:cNvSpPr/>
          <p:nvPr/>
        </p:nvSpPr>
        <p:spPr>
          <a:xfrm>
            <a:off x="6228184" y="6001543"/>
            <a:ext cx="2664296" cy="307777"/>
          </a:xfrm>
          <a:prstGeom prst="rect">
            <a:avLst/>
          </a:prstGeom>
        </p:spPr>
        <p:txBody>
          <a:bodyPr wrap="square">
            <a:spAutoFit/>
          </a:bodyPr>
          <a:lstStyle/>
          <a:p>
            <a:r>
              <a:rPr lang="es-ES" sz="1400" dirty="0" smtClean="0">
                <a:solidFill>
                  <a:schemeClr val="accent5">
                    <a:lumMod val="60000"/>
                    <a:lumOff val="40000"/>
                  </a:schemeClr>
                </a:solidFill>
              </a:rPr>
              <a:t>W. D. </a:t>
            </a:r>
            <a:r>
              <a:rPr lang="es-ES" sz="1400" dirty="0" err="1" smtClean="0">
                <a:solidFill>
                  <a:schemeClr val="accent5">
                    <a:lumMod val="60000"/>
                    <a:lumOff val="40000"/>
                  </a:schemeClr>
                </a:solidFill>
              </a:rPr>
              <a:t>Apel</a:t>
            </a:r>
            <a:r>
              <a:rPr lang="es-ES" sz="1400" dirty="0" smtClean="0">
                <a:solidFill>
                  <a:schemeClr val="accent5">
                    <a:lumMod val="60000"/>
                    <a:lumOff val="40000"/>
                  </a:schemeClr>
                </a:solidFill>
              </a:rPr>
              <a:t>, NIMA620, 202 (2010).</a:t>
            </a:r>
            <a:endParaRPr lang="es-ES" sz="1400" dirty="0">
              <a:solidFill>
                <a:schemeClr val="accent5">
                  <a:lumMod val="60000"/>
                  <a:lumOff val="40000"/>
                </a:schemeClr>
              </a:solidFill>
            </a:endParaRPr>
          </a:p>
        </p:txBody>
      </p:sp>
      <p:sp>
        <p:nvSpPr>
          <p:cNvPr id="13"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3) </a:t>
            </a:r>
            <a:r>
              <a:rPr lang="es-MX" sz="2400" dirty="0" err="1" smtClean="0">
                <a:solidFill>
                  <a:srgbClr val="FF0000"/>
                </a:solidFill>
                <a:latin typeface="Tahoma" pitchFamily="34" charset="0"/>
              </a:rPr>
              <a:t>The</a:t>
            </a:r>
            <a:r>
              <a:rPr lang="es-MX" sz="2400" dirty="0" smtClean="0">
                <a:solidFill>
                  <a:srgbClr val="FF0000"/>
                </a:solidFill>
                <a:latin typeface="Tahoma" pitchFamily="34" charset="0"/>
              </a:rPr>
              <a:t> KASCADE-Grande detector</a:t>
            </a:r>
            <a:endParaRPr lang="es-ES" sz="2400" dirty="0">
              <a:solidFill>
                <a:srgbClr val="FF0000"/>
              </a:solidFill>
              <a:latin typeface="Tahoma" pitchFamily="34" charset="0"/>
            </a:endParaRPr>
          </a:p>
        </p:txBody>
      </p:sp>
      <p:sp>
        <p:nvSpPr>
          <p:cNvPr id="11" name="10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srcRect/>
          <a:stretch>
            <a:fillRect/>
          </a:stretch>
        </p:blipFill>
        <p:spPr bwMode="auto">
          <a:xfrm>
            <a:off x="71406" y="549031"/>
            <a:ext cx="3714776" cy="3813939"/>
          </a:xfrm>
          <a:prstGeom prst="rect">
            <a:avLst/>
          </a:prstGeom>
          <a:noFill/>
          <a:ln w="9525">
            <a:noFill/>
            <a:miter lim="800000"/>
            <a:headEnd/>
            <a:tailEnd/>
          </a:ln>
        </p:spPr>
      </p:pic>
      <p:sp>
        <p:nvSpPr>
          <p:cNvPr id="4" name="3 Rectángulo redondeado"/>
          <p:cNvSpPr/>
          <p:nvPr/>
        </p:nvSpPr>
        <p:spPr>
          <a:xfrm>
            <a:off x="4643438" y="714356"/>
            <a:ext cx="2857520" cy="71438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smtClean="0"/>
          </a:p>
          <a:p>
            <a:pPr algn="ctr"/>
            <a:r>
              <a:rPr lang="es-MX" dirty="0" smtClean="0"/>
              <a:t>KASCADE Muon </a:t>
            </a:r>
          </a:p>
          <a:p>
            <a:pPr algn="ctr"/>
            <a:r>
              <a:rPr lang="es-MX" dirty="0" err="1" smtClean="0"/>
              <a:t>Detectors</a:t>
            </a:r>
            <a:r>
              <a:rPr lang="es-MX" dirty="0" smtClean="0"/>
              <a:t> (</a:t>
            </a:r>
            <a:r>
              <a:rPr lang="el-GR" dirty="0" smtClean="0"/>
              <a:t>ρ</a:t>
            </a:r>
            <a:r>
              <a:rPr lang="es-MX" baseline="30000" dirty="0" err="1" smtClean="0"/>
              <a:t>μ</a:t>
            </a:r>
            <a:r>
              <a:rPr lang="es-MX" baseline="-25000" dirty="0" err="1" smtClean="0"/>
              <a:t>k</a:t>
            </a:r>
            <a:r>
              <a:rPr lang="es-MX" dirty="0" smtClean="0"/>
              <a:t>)</a:t>
            </a:r>
            <a:endParaRPr lang="es-ES" dirty="0" smtClean="0"/>
          </a:p>
          <a:p>
            <a:pPr algn="ctr"/>
            <a:endParaRPr lang="es-ES" dirty="0" smtClean="0"/>
          </a:p>
        </p:txBody>
      </p:sp>
      <p:sp>
        <p:nvSpPr>
          <p:cNvPr id="5" name="4 Rectángulo redondeado"/>
          <p:cNvSpPr/>
          <p:nvPr/>
        </p:nvSpPr>
        <p:spPr>
          <a:xfrm>
            <a:off x="785786" y="4357694"/>
            <a:ext cx="2428892" cy="642942"/>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Grande </a:t>
            </a:r>
            <a:r>
              <a:rPr lang="es-MX" dirty="0" err="1" smtClean="0"/>
              <a:t>array</a:t>
            </a:r>
            <a:endParaRPr lang="es-MX" dirty="0" smtClean="0"/>
          </a:p>
          <a:p>
            <a:pPr algn="ctr"/>
            <a:r>
              <a:rPr lang="es-MX" dirty="0" smtClean="0"/>
              <a:t>(</a:t>
            </a:r>
            <a:r>
              <a:rPr lang="el-GR" dirty="0" smtClean="0"/>
              <a:t>ρ</a:t>
            </a:r>
            <a:r>
              <a:rPr lang="es-MX" baseline="30000" dirty="0" err="1" smtClean="0"/>
              <a:t>ch</a:t>
            </a:r>
            <a:r>
              <a:rPr lang="es-MX" baseline="-25000" dirty="0" err="1" smtClean="0"/>
              <a:t>j</a:t>
            </a:r>
            <a:r>
              <a:rPr lang="es-MX" dirty="0" smtClean="0"/>
              <a:t>,  </a:t>
            </a:r>
            <a:r>
              <a:rPr lang="el-GR" dirty="0" smtClean="0">
                <a:sym typeface="Symbol"/>
              </a:rPr>
              <a:t></a:t>
            </a:r>
            <a:r>
              <a:rPr lang="es-MX" dirty="0" err="1" smtClean="0">
                <a:sym typeface="Symbol"/>
              </a:rPr>
              <a:t>t</a:t>
            </a:r>
            <a:r>
              <a:rPr lang="es-MX" baseline="-25000" dirty="0" err="1" smtClean="0">
                <a:sym typeface="Symbol"/>
              </a:rPr>
              <a:t>j</a:t>
            </a:r>
            <a:r>
              <a:rPr lang="es-MX" dirty="0" smtClean="0"/>
              <a:t>)</a:t>
            </a:r>
            <a:endParaRPr lang="es-ES" dirty="0"/>
          </a:p>
        </p:txBody>
      </p:sp>
      <p:sp>
        <p:nvSpPr>
          <p:cNvPr id="8" name="7 Rectángulo redondeado"/>
          <p:cNvSpPr/>
          <p:nvPr/>
        </p:nvSpPr>
        <p:spPr>
          <a:xfrm>
            <a:off x="2214546" y="5286388"/>
            <a:ext cx="2428892" cy="428628"/>
          </a:xfrm>
          <a:prstGeom prst="round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smtClean="0"/>
              <a:t>Core</a:t>
            </a:r>
            <a:r>
              <a:rPr lang="es-MX" dirty="0" smtClean="0"/>
              <a:t> position</a:t>
            </a:r>
            <a:endParaRPr lang="es-ES" dirty="0"/>
          </a:p>
        </p:txBody>
      </p:sp>
      <p:sp>
        <p:nvSpPr>
          <p:cNvPr id="9" name="8 Rectángulo redondeado"/>
          <p:cNvSpPr/>
          <p:nvPr/>
        </p:nvSpPr>
        <p:spPr>
          <a:xfrm>
            <a:off x="2214546" y="5857892"/>
            <a:ext cx="2428892" cy="428628"/>
          </a:xfrm>
          <a:prstGeom prst="round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smtClean="0"/>
              <a:t>Incidence</a:t>
            </a:r>
            <a:r>
              <a:rPr lang="es-MX" dirty="0" smtClean="0"/>
              <a:t> </a:t>
            </a:r>
            <a:r>
              <a:rPr lang="es-MX" dirty="0" err="1" smtClean="0"/>
              <a:t>angle</a:t>
            </a:r>
            <a:endParaRPr lang="es-ES" dirty="0"/>
          </a:p>
        </p:txBody>
      </p:sp>
      <p:sp>
        <p:nvSpPr>
          <p:cNvPr id="11" name="10 Rectángulo redondeado"/>
          <p:cNvSpPr/>
          <p:nvPr/>
        </p:nvSpPr>
        <p:spPr>
          <a:xfrm>
            <a:off x="5643570" y="4786322"/>
            <a:ext cx="928694" cy="357190"/>
          </a:xfrm>
          <a:prstGeom prst="roundRect">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smtClean="0"/>
              <a:t>N</a:t>
            </a:r>
            <a:r>
              <a:rPr lang="es-MX" baseline="-25000" dirty="0" err="1" smtClean="0"/>
              <a:t>ch</a:t>
            </a:r>
            <a:r>
              <a:rPr lang="es-MX" baseline="-25000" dirty="0" smtClean="0"/>
              <a:t>  </a:t>
            </a:r>
            <a:endParaRPr lang="es-ES" baseline="-25000" dirty="0"/>
          </a:p>
        </p:txBody>
      </p:sp>
      <p:sp>
        <p:nvSpPr>
          <p:cNvPr id="16" name="15 Rectángulo redondeado"/>
          <p:cNvSpPr/>
          <p:nvPr/>
        </p:nvSpPr>
        <p:spPr>
          <a:xfrm>
            <a:off x="5643570" y="2000240"/>
            <a:ext cx="928694" cy="357190"/>
          </a:xfrm>
          <a:prstGeom prst="roundRect">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N</a:t>
            </a:r>
            <a:r>
              <a:rPr lang="el-GR" baseline="-25000" dirty="0" smtClean="0"/>
              <a:t>μ</a:t>
            </a:r>
            <a:endParaRPr lang="es-ES" baseline="-25000" dirty="0"/>
          </a:p>
        </p:txBody>
      </p:sp>
      <p:sp>
        <p:nvSpPr>
          <p:cNvPr id="17" name="16 Rectángulo redondeado"/>
          <p:cNvSpPr/>
          <p:nvPr/>
        </p:nvSpPr>
        <p:spPr>
          <a:xfrm>
            <a:off x="5643570" y="5572140"/>
            <a:ext cx="928694" cy="357190"/>
          </a:xfrm>
          <a:prstGeom prst="roundRect">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smtClean="0"/>
              <a:t>Age</a:t>
            </a:r>
            <a:endParaRPr lang="es-ES" baseline="-25000" dirty="0"/>
          </a:p>
        </p:txBody>
      </p:sp>
      <p:sp>
        <p:nvSpPr>
          <p:cNvPr id="18" name="17 Rectángulo redondeado"/>
          <p:cNvSpPr/>
          <p:nvPr/>
        </p:nvSpPr>
        <p:spPr>
          <a:xfrm>
            <a:off x="5643570" y="6286520"/>
            <a:ext cx="928694" cy="357190"/>
          </a:xfrm>
          <a:prstGeom prst="roundRect">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S(500)</a:t>
            </a:r>
            <a:endParaRPr lang="es-ES" baseline="-25000" dirty="0"/>
          </a:p>
        </p:txBody>
      </p:sp>
      <p:cxnSp>
        <p:nvCxnSpPr>
          <p:cNvPr id="23" name="22 Conector recto de flecha"/>
          <p:cNvCxnSpPr/>
          <p:nvPr/>
        </p:nvCxnSpPr>
        <p:spPr>
          <a:xfrm>
            <a:off x="1571604" y="5500702"/>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23 Conector recto de flecha"/>
          <p:cNvCxnSpPr/>
          <p:nvPr/>
        </p:nvCxnSpPr>
        <p:spPr>
          <a:xfrm>
            <a:off x="1571604" y="6070618"/>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24 Conector recto de flecha"/>
          <p:cNvCxnSpPr/>
          <p:nvPr/>
        </p:nvCxnSpPr>
        <p:spPr>
          <a:xfrm>
            <a:off x="4857752" y="4929198"/>
            <a:ext cx="6429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25 Conector recto de flecha"/>
          <p:cNvCxnSpPr/>
          <p:nvPr/>
        </p:nvCxnSpPr>
        <p:spPr>
          <a:xfrm>
            <a:off x="4714876" y="5715016"/>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Conector recto de flecha"/>
          <p:cNvCxnSpPr/>
          <p:nvPr/>
        </p:nvCxnSpPr>
        <p:spPr>
          <a:xfrm>
            <a:off x="4857752" y="6499246"/>
            <a:ext cx="6429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28 Conector recto"/>
          <p:cNvCxnSpPr/>
          <p:nvPr/>
        </p:nvCxnSpPr>
        <p:spPr>
          <a:xfrm rot="5400000" flipH="1" flipV="1">
            <a:off x="1107257" y="5607859"/>
            <a:ext cx="92869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30 Conector recto"/>
          <p:cNvCxnSpPr/>
          <p:nvPr/>
        </p:nvCxnSpPr>
        <p:spPr>
          <a:xfrm rot="5400000" flipH="1" flipV="1">
            <a:off x="4071934" y="5715016"/>
            <a:ext cx="15716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34 Conector recto de flecha"/>
          <p:cNvCxnSpPr/>
          <p:nvPr/>
        </p:nvCxnSpPr>
        <p:spPr>
          <a:xfrm rot="5400000">
            <a:off x="5786446" y="1713694"/>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0" name="49 CuadroTexto"/>
          <p:cNvSpPr txBox="1"/>
          <p:nvPr/>
        </p:nvSpPr>
        <p:spPr>
          <a:xfrm>
            <a:off x="1526567" y="5143512"/>
            <a:ext cx="759417" cy="584775"/>
          </a:xfrm>
          <a:prstGeom prst="rect">
            <a:avLst/>
          </a:prstGeom>
          <a:noFill/>
        </p:spPr>
        <p:txBody>
          <a:bodyPr wrap="square" rtlCol="0">
            <a:spAutoFit/>
          </a:bodyPr>
          <a:lstStyle/>
          <a:p>
            <a:r>
              <a:rPr lang="el-GR" sz="1600" dirty="0" smtClean="0"/>
              <a:t>χ</a:t>
            </a:r>
            <a:r>
              <a:rPr lang="es-MX" sz="1600" dirty="0" smtClean="0"/>
              <a:t>2</a:t>
            </a:r>
            <a:endParaRPr lang="es-ES" sz="1600" dirty="0" smtClean="0"/>
          </a:p>
          <a:p>
            <a:endParaRPr lang="es-ES" sz="1600" dirty="0"/>
          </a:p>
        </p:txBody>
      </p:sp>
      <p:sp>
        <p:nvSpPr>
          <p:cNvPr id="51" name="50 CuadroTexto"/>
          <p:cNvSpPr txBox="1"/>
          <p:nvPr/>
        </p:nvSpPr>
        <p:spPr>
          <a:xfrm>
            <a:off x="1571604" y="5715016"/>
            <a:ext cx="616541" cy="338554"/>
          </a:xfrm>
          <a:prstGeom prst="rect">
            <a:avLst/>
          </a:prstGeom>
          <a:noFill/>
        </p:spPr>
        <p:txBody>
          <a:bodyPr wrap="square" rtlCol="0">
            <a:spAutoFit/>
          </a:bodyPr>
          <a:lstStyle/>
          <a:p>
            <a:r>
              <a:rPr lang="el-GR" sz="1600" dirty="0" smtClean="0"/>
              <a:t>χ</a:t>
            </a:r>
            <a:r>
              <a:rPr lang="es-MX" sz="1600" dirty="0" smtClean="0"/>
              <a:t>2</a:t>
            </a:r>
            <a:endParaRPr lang="es-ES" sz="1600" dirty="0"/>
          </a:p>
        </p:txBody>
      </p:sp>
      <p:sp>
        <p:nvSpPr>
          <p:cNvPr id="53" name="52 CuadroTexto"/>
          <p:cNvSpPr txBox="1"/>
          <p:nvPr/>
        </p:nvSpPr>
        <p:spPr>
          <a:xfrm>
            <a:off x="4857752" y="4643446"/>
            <a:ext cx="616541" cy="338554"/>
          </a:xfrm>
          <a:prstGeom prst="rect">
            <a:avLst/>
          </a:prstGeom>
          <a:noFill/>
        </p:spPr>
        <p:txBody>
          <a:bodyPr wrap="square" rtlCol="0">
            <a:spAutoFit/>
          </a:bodyPr>
          <a:lstStyle/>
          <a:p>
            <a:r>
              <a:rPr lang="es-MX" sz="1600" dirty="0" smtClean="0"/>
              <a:t>NKG</a:t>
            </a:r>
            <a:endParaRPr lang="es-ES" sz="1600" dirty="0"/>
          </a:p>
        </p:txBody>
      </p:sp>
      <p:sp>
        <p:nvSpPr>
          <p:cNvPr id="54" name="53 CuadroTexto"/>
          <p:cNvSpPr txBox="1"/>
          <p:nvPr/>
        </p:nvSpPr>
        <p:spPr>
          <a:xfrm>
            <a:off x="4857752" y="6162280"/>
            <a:ext cx="785818" cy="338554"/>
          </a:xfrm>
          <a:prstGeom prst="rect">
            <a:avLst/>
          </a:prstGeom>
          <a:noFill/>
        </p:spPr>
        <p:txBody>
          <a:bodyPr wrap="square" rtlCol="0">
            <a:spAutoFit/>
          </a:bodyPr>
          <a:lstStyle/>
          <a:p>
            <a:r>
              <a:rPr lang="es-MX" sz="1600" dirty="0" err="1" smtClean="0"/>
              <a:t>Linsley</a:t>
            </a:r>
            <a:endParaRPr lang="es-ES" sz="1600" dirty="0"/>
          </a:p>
        </p:txBody>
      </p:sp>
      <p:sp>
        <p:nvSpPr>
          <p:cNvPr id="56" name="55 Rectángulo"/>
          <p:cNvSpPr/>
          <p:nvPr/>
        </p:nvSpPr>
        <p:spPr>
          <a:xfrm>
            <a:off x="2643174" y="857232"/>
            <a:ext cx="785818" cy="785818"/>
          </a:xfrm>
          <a:prstGeom prst="rect">
            <a:avLst/>
          </a:prstGeom>
          <a:solidFill>
            <a:schemeClr val="accent1">
              <a:lumMod val="5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29 CuadroTexto"/>
          <p:cNvSpPr txBox="1"/>
          <p:nvPr/>
        </p:nvSpPr>
        <p:spPr>
          <a:xfrm>
            <a:off x="6000760" y="1500174"/>
            <a:ext cx="1785950" cy="338554"/>
          </a:xfrm>
          <a:prstGeom prst="rect">
            <a:avLst/>
          </a:prstGeom>
          <a:noFill/>
        </p:spPr>
        <p:txBody>
          <a:bodyPr wrap="square" rtlCol="0">
            <a:spAutoFit/>
          </a:bodyPr>
          <a:lstStyle/>
          <a:p>
            <a:r>
              <a:rPr lang="es-MX" sz="1600" dirty="0" smtClean="0"/>
              <a:t>Lateral  </a:t>
            </a:r>
            <a:r>
              <a:rPr lang="es-MX" sz="1600" dirty="0" err="1" smtClean="0"/>
              <a:t>fit</a:t>
            </a:r>
            <a:r>
              <a:rPr lang="es-MX" sz="1600" dirty="0" smtClean="0"/>
              <a:t> (</a:t>
            </a:r>
            <a:r>
              <a:rPr lang="es-MX" sz="1600" dirty="0" err="1" smtClean="0"/>
              <a:t>Lagutin</a:t>
            </a:r>
            <a:r>
              <a:rPr lang="es-MX" sz="1600" dirty="0" smtClean="0"/>
              <a:t>)</a:t>
            </a:r>
          </a:p>
        </p:txBody>
      </p:sp>
      <p:sp>
        <p:nvSpPr>
          <p:cNvPr id="33" name="32 CuadroTexto"/>
          <p:cNvSpPr txBox="1"/>
          <p:nvPr/>
        </p:nvSpPr>
        <p:spPr>
          <a:xfrm>
            <a:off x="571472" y="5169771"/>
            <a:ext cx="1143008" cy="830997"/>
          </a:xfrm>
          <a:prstGeom prst="rect">
            <a:avLst/>
          </a:prstGeom>
          <a:noFill/>
        </p:spPr>
        <p:txBody>
          <a:bodyPr wrap="square" rtlCol="0">
            <a:spAutoFit/>
          </a:bodyPr>
          <a:lstStyle/>
          <a:p>
            <a:r>
              <a:rPr lang="es-MX" sz="1600" dirty="0" smtClean="0">
                <a:solidFill>
                  <a:schemeClr val="accent5">
                    <a:lumMod val="75000"/>
                  </a:schemeClr>
                </a:solidFill>
              </a:rPr>
              <a:t>Lateral </a:t>
            </a:r>
            <a:r>
              <a:rPr lang="es-MX" sz="1600" b="1" dirty="0" smtClean="0">
                <a:solidFill>
                  <a:schemeClr val="accent5">
                    <a:lumMod val="75000"/>
                  </a:schemeClr>
                </a:solidFill>
              </a:rPr>
              <a:t>E</a:t>
            </a:r>
            <a:r>
              <a:rPr lang="es-MX" sz="1600" dirty="0" smtClean="0">
                <a:solidFill>
                  <a:schemeClr val="accent5">
                    <a:lumMod val="75000"/>
                  </a:schemeClr>
                </a:solidFill>
              </a:rPr>
              <a:t> </a:t>
            </a:r>
            <a:r>
              <a:rPr lang="es-MX" sz="1600" dirty="0" err="1" smtClean="0">
                <a:solidFill>
                  <a:schemeClr val="accent5">
                    <a:lumMod val="75000"/>
                  </a:schemeClr>
                </a:solidFill>
              </a:rPr>
              <a:t>correction</a:t>
            </a:r>
            <a:r>
              <a:rPr lang="es-MX" sz="1600" dirty="0" smtClean="0">
                <a:solidFill>
                  <a:schemeClr val="accent5">
                    <a:lumMod val="75000"/>
                  </a:schemeClr>
                </a:solidFill>
              </a:rPr>
              <a:t> </a:t>
            </a:r>
            <a:r>
              <a:rPr lang="es-MX" sz="1600" dirty="0" err="1" smtClean="0">
                <a:solidFill>
                  <a:schemeClr val="accent5">
                    <a:lumMod val="75000"/>
                  </a:schemeClr>
                </a:solidFill>
              </a:rPr>
              <a:t>function</a:t>
            </a:r>
            <a:endParaRPr lang="es-ES" sz="1600" dirty="0">
              <a:solidFill>
                <a:schemeClr val="accent5">
                  <a:lumMod val="75000"/>
                </a:schemeClr>
              </a:solidFill>
            </a:endParaRPr>
          </a:p>
        </p:txBody>
      </p:sp>
      <p:sp>
        <p:nvSpPr>
          <p:cNvPr id="34" name="33 CuadroTexto"/>
          <p:cNvSpPr txBox="1"/>
          <p:nvPr/>
        </p:nvSpPr>
        <p:spPr>
          <a:xfrm>
            <a:off x="4857752" y="5429264"/>
            <a:ext cx="973731" cy="584775"/>
          </a:xfrm>
          <a:prstGeom prst="rect">
            <a:avLst/>
          </a:prstGeom>
          <a:noFill/>
        </p:spPr>
        <p:txBody>
          <a:bodyPr wrap="square" rtlCol="0">
            <a:spAutoFit/>
          </a:bodyPr>
          <a:lstStyle/>
          <a:p>
            <a:r>
              <a:rPr lang="es-MX" sz="1600" dirty="0" smtClean="0"/>
              <a:t>Lateral    </a:t>
            </a:r>
          </a:p>
          <a:p>
            <a:r>
              <a:rPr lang="es-MX" sz="1600" dirty="0" err="1" smtClean="0"/>
              <a:t>fits</a:t>
            </a:r>
            <a:endParaRPr lang="es-ES" sz="1600" dirty="0"/>
          </a:p>
        </p:txBody>
      </p:sp>
      <p:sp>
        <p:nvSpPr>
          <p:cNvPr id="37"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3) </a:t>
            </a:r>
            <a:r>
              <a:rPr lang="es-MX" sz="2400" dirty="0" err="1" smtClean="0">
                <a:solidFill>
                  <a:srgbClr val="FF0000"/>
                </a:solidFill>
                <a:latin typeface="Tahoma" pitchFamily="34" charset="0"/>
              </a:rPr>
              <a:t>The</a:t>
            </a:r>
            <a:r>
              <a:rPr lang="es-MX" sz="2400" dirty="0" smtClean="0">
                <a:solidFill>
                  <a:srgbClr val="FF0000"/>
                </a:solidFill>
                <a:latin typeface="Tahoma" pitchFamily="34" charset="0"/>
              </a:rPr>
              <a:t> KASCADE-Grande detector</a:t>
            </a:r>
            <a:endParaRPr lang="es-ES" sz="2400" dirty="0">
              <a:solidFill>
                <a:srgbClr val="FF0000"/>
              </a:solidFill>
              <a:latin typeface="Tahoma"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Documents and Settings\Juan Carlos\Mis documentos\Mis imágenes\Astrofisica\Galactic\sn1006c.jpg"/>
          <p:cNvPicPr>
            <a:picLocks noChangeAspect="1" noChangeArrowheads="1"/>
          </p:cNvPicPr>
          <p:nvPr/>
        </p:nvPicPr>
        <p:blipFill>
          <a:blip r:embed="rId2" cstate="print"/>
          <a:srcRect/>
          <a:stretch>
            <a:fillRect/>
          </a:stretch>
        </p:blipFill>
        <p:spPr bwMode="auto">
          <a:xfrm>
            <a:off x="-108520" y="-253752"/>
            <a:ext cx="9587408" cy="9587408"/>
          </a:xfrm>
          <a:prstGeom prst="rect">
            <a:avLst/>
          </a:prstGeom>
          <a:noFill/>
        </p:spPr>
      </p:pic>
      <p:sp>
        <p:nvSpPr>
          <p:cNvPr id="12" name="11 CuadroTexto"/>
          <p:cNvSpPr txBox="1"/>
          <p:nvPr/>
        </p:nvSpPr>
        <p:spPr>
          <a:xfrm>
            <a:off x="2000232" y="285728"/>
            <a:ext cx="5857916" cy="1200329"/>
          </a:xfrm>
          <a:prstGeom prst="rect">
            <a:avLst/>
          </a:prstGeom>
          <a:noFill/>
        </p:spPr>
        <p:txBody>
          <a:bodyPr wrap="square" rtlCol="0">
            <a:spAutoFit/>
          </a:bodyPr>
          <a:lstStyle/>
          <a:p>
            <a:pPr algn="ctr"/>
            <a:r>
              <a:rPr lang="es-MX" sz="2400" dirty="0" err="1" smtClean="0">
                <a:solidFill>
                  <a:srgbClr val="FFFF00"/>
                </a:solidFill>
                <a:latin typeface="Arial" pitchFamily="34" charset="0"/>
                <a:cs typeface="Arial" pitchFamily="34" charset="0"/>
              </a:rPr>
              <a:t>Exploring</a:t>
            </a:r>
            <a:r>
              <a:rPr lang="es-MX" sz="2400" dirty="0" smtClean="0">
                <a:solidFill>
                  <a:srgbClr val="FFFF00"/>
                </a:solidFill>
                <a:latin typeface="Arial" pitchFamily="34" charset="0"/>
                <a:cs typeface="Arial" pitchFamily="34" charset="0"/>
              </a:rPr>
              <a:t> </a:t>
            </a:r>
            <a:r>
              <a:rPr lang="es-MX" sz="2400" dirty="0" err="1" smtClean="0">
                <a:solidFill>
                  <a:srgbClr val="FFFF00"/>
                </a:solidFill>
                <a:latin typeface="Arial" pitchFamily="34" charset="0"/>
                <a:cs typeface="Arial" pitchFamily="34" charset="0"/>
              </a:rPr>
              <a:t>the</a:t>
            </a:r>
            <a:r>
              <a:rPr lang="es-MX" sz="2400" dirty="0" smtClean="0">
                <a:solidFill>
                  <a:srgbClr val="FFFF00"/>
                </a:solidFill>
                <a:latin typeface="Arial" pitchFamily="34" charset="0"/>
                <a:cs typeface="Arial" pitchFamily="34" charset="0"/>
              </a:rPr>
              <a:t> light and heavy </a:t>
            </a:r>
            <a:r>
              <a:rPr lang="es-MX" sz="2400" dirty="0" err="1" smtClean="0">
                <a:solidFill>
                  <a:srgbClr val="FFFF00"/>
                </a:solidFill>
                <a:latin typeface="Arial" pitchFamily="34" charset="0"/>
                <a:cs typeface="Arial" pitchFamily="34" charset="0"/>
              </a:rPr>
              <a:t>composition</a:t>
            </a:r>
            <a:r>
              <a:rPr lang="es-MX" sz="2400" dirty="0" smtClean="0">
                <a:solidFill>
                  <a:srgbClr val="FFFF00"/>
                </a:solidFill>
                <a:latin typeface="Arial" pitchFamily="34" charset="0"/>
                <a:cs typeface="Arial" pitchFamily="34" charset="0"/>
              </a:rPr>
              <a:t> of </a:t>
            </a:r>
            <a:r>
              <a:rPr lang="es-MX" sz="2400" dirty="0" err="1" smtClean="0">
                <a:solidFill>
                  <a:srgbClr val="FFFF00"/>
                </a:solidFill>
                <a:latin typeface="Arial" pitchFamily="34" charset="0"/>
                <a:cs typeface="Arial" pitchFamily="34" charset="0"/>
              </a:rPr>
              <a:t>cosmic</a:t>
            </a:r>
            <a:r>
              <a:rPr lang="es-MX" sz="2400" dirty="0" smtClean="0">
                <a:solidFill>
                  <a:srgbClr val="FFFF00"/>
                </a:solidFill>
                <a:latin typeface="Arial" pitchFamily="34" charset="0"/>
                <a:cs typeface="Arial" pitchFamily="34" charset="0"/>
              </a:rPr>
              <a:t> </a:t>
            </a:r>
            <a:r>
              <a:rPr lang="es-MX" sz="2400" dirty="0" err="1" smtClean="0">
                <a:solidFill>
                  <a:srgbClr val="FFFF00"/>
                </a:solidFill>
                <a:latin typeface="Arial" pitchFamily="34" charset="0"/>
                <a:cs typeface="Arial" pitchFamily="34" charset="0"/>
              </a:rPr>
              <a:t>rays</a:t>
            </a:r>
            <a:r>
              <a:rPr lang="es-MX" sz="2400" dirty="0" smtClean="0">
                <a:solidFill>
                  <a:srgbClr val="FFFF00"/>
                </a:solidFill>
                <a:latin typeface="Arial" pitchFamily="34" charset="0"/>
                <a:cs typeface="Arial" pitchFamily="34" charset="0"/>
              </a:rPr>
              <a:t> </a:t>
            </a:r>
            <a:r>
              <a:rPr lang="es-MX" sz="2400" dirty="0" err="1" smtClean="0">
                <a:solidFill>
                  <a:srgbClr val="FFFF00"/>
                </a:solidFill>
                <a:latin typeface="Arial" pitchFamily="34" charset="0"/>
                <a:cs typeface="Arial" pitchFamily="34" charset="0"/>
              </a:rPr>
              <a:t>with</a:t>
            </a:r>
            <a:r>
              <a:rPr lang="es-MX" sz="2400" dirty="0" smtClean="0">
                <a:solidFill>
                  <a:srgbClr val="FFFF00"/>
                </a:solidFill>
                <a:latin typeface="Arial" pitchFamily="34" charset="0"/>
                <a:cs typeface="Arial" pitchFamily="34" charset="0"/>
              </a:rPr>
              <a:t> KASCADE-Grande</a:t>
            </a:r>
          </a:p>
          <a:p>
            <a:pPr algn="ctr"/>
            <a:r>
              <a:rPr lang="es-MX" sz="2400" dirty="0" smtClean="0">
                <a:solidFill>
                  <a:schemeClr val="accent6">
                    <a:lumMod val="60000"/>
                    <a:lumOff val="40000"/>
                  </a:schemeClr>
                </a:solidFill>
                <a:latin typeface="Arial" pitchFamily="34" charset="0"/>
                <a:cs typeface="Arial" pitchFamily="34" charset="0"/>
              </a:rPr>
              <a:t>  </a:t>
            </a:r>
            <a:endParaRPr lang="es-ES" sz="2400" dirty="0">
              <a:solidFill>
                <a:schemeClr val="accent6">
                  <a:lumMod val="60000"/>
                  <a:lumOff val="40000"/>
                </a:schemeClr>
              </a:solidFill>
              <a:latin typeface="Arial" pitchFamily="34" charset="0"/>
              <a:cs typeface="Arial" pitchFamily="34" charset="0"/>
            </a:endParaRPr>
          </a:p>
        </p:txBody>
      </p:sp>
      <p:sp>
        <p:nvSpPr>
          <p:cNvPr id="13" name="12 CuadroTexto"/>
          <p:cNvSpPr txBox="1"/>
          <p:nvPr/>
        </p:nvSpPr>
        <p:spPr>
          <a:xfrm>
            <a:off x="2928926" y="1285860"/>
            <a:ext cx="4000528" cy="1477328"/>
          </a:xfrm>
          <a:prstGeom prst="rect">
            <a:avLst/>
          </a:prstGeom>
          <a:noFill/>
        </p:spPr>
        <p:txBody>
          <a:bodyPr wrap="square" rtlCol="0">
            <a:spAutoFit/>
          </a:bodyPr>
          <a:lstStyle/>
          <a:p>
            <a:pPr algn="ctr"/>
            <a:r>
              <a:rPr lang="es-MX" dirty="0" smtClean="0">
                <a:solidFill>
                  <a:schemeClr val="accent5">
                    <a:lumMod val="20000"/>
                    <a:lumOff val="80000"/>
                  </a:schemeClr>
                </a:solidFill>
              </a:rPr>
              <a:t>J.C. Arteaga-Velázquez                                         </a:t>
            </a:r>
            <a:r>
              <a:rPr lang="es-MX" dirty="0" err="1" smtClean="0">
                <a:solidFill>
                  <a:schemeClr val="accent5">
                    <a:lumMod val="20000"/>
                    <a:lumOff val="80000"/>
                  </a:schemeClr>
                </a:solidFill>
              </a:rPr>
              <a:t>for</a:t>
            </a:r>
            <a:r>
              <a:rPr lang="es-MX" dirty="0" smtClean="0">
                <a:solidFill>
                  <a:schemeClr val="accent5">
                    <a:lumMod val="20000"/>
                    <a:lumOff val="80000"/>
                  </a:schemeClr>
                </a:solidFill>
              </a:rPr>
              <a:t> </a:t>
            </a:r>
            <a:r>
              <a:rPr lang="es-MX" dirty="0" err="1" smtClean="0">
                <a:solidFill>
                  <a:schemeClr val="accent5">
                    <a:lumMod val="20000"/>
                    <a:lumOff val="80000"/>
                  </a:schemeClr>
                </a:solidFill>
              </a:rPr>
              <a:t>the</a:t>
            </a:r>
            <a:r>
              <a:rPr lang="es-MX" dirty="0" smtClean="0">
                <a:solidFill>
                  <a:schemeClr val="accent5">
                    <a:lumMod val="20000"/>
                    <a:lumOff val="80000"/>
                  </a:schemeClr>
                </a:solidFill>
              </a:rPr>
              <a:t> KASCADE-Grande </a:t>
            </a:r>
            <a:r>
              <a:rPr lang="es-MX" dirty="0" err="1" smtClean="0">
                <a:solidFill>
                  <a:schemeClr val="accent5">
                    <a:lumMod val="20000"/>
                    <a:lumOff val="80000"/>
                  </a:schemeClr>
                </a:solidFill>
              </a:rPr>
              <a:t>Collaboration</a:t>
            </a:r>
            <a:endParaRPr lang="es-MX" dirty="0" smtClean="0">
              <a:solidFill>
                <a:schemeClr val="accent5">
                  <a:lumMod val="20000"/>
                  <a:lumOff val="80000"/>
                </a:schemeClr>
              </a:solidFill>
            </a:endParaRPr>
          </a:p>
          <a:p>
            <a:pPr algn="ctr"/>
            <a:endParaRPr lang="es-MX" dirty="0">
              <a:solidFill>
                <a:schemeClr val="accent5">
                  <a:lumMod val="20000"/>
                  <a:lumOff val="80000"/>
                </a:schemeClr>
              </a:solidFill>
            </a:endParaRPr>
          </a:p>
          <a:p>
            <a:pPr algn="ctr"/>
            <a:r>
              <a:rPr lang="es-MX" dirty="0" smtClean="0">
                <a:solidFill>
                  <a:schemeClr val="accent5">
                    <a:lumMod val="20000"/>
                    <a:lumOff val="80000"/>
                  </a:schemeClr>
                </a:solidFill>
              </a:rPr>
              <a:t>IFM, Universidad Michoacana</a:t>
            </a:r>
          </a:p>
          <a:p>
            <a:pPr algn="ctr"/>
            <a:r>
              <a:rPr lang="es-MX" dirty="0" smtClean="0">
                <a:solidFill>
                  <a:schemeClr val="accent5">
                    <a:lumMod val="20000"/>
                    <a:lumOff val="80000"/>
                  </a:schemeClr>
                </a:solidFill>
              </a:rPr>
              <a:t>Morelia, </a:t>
            </a:r>
            <a:r>
              <a:rPr lang="es-MX" dirty="0" err="1" smtClean="0">
                <a:solidFill>
                  <a:schemeClr val="accent5">
                    <a:lumMod val="20000"/>
                    <a:lumOff val="80000"/>
                  </a:schemeClr>
                </a:solidFill>
              </a:rPr>
              <a:t>Michoacan</a:t>
            </a:r>
            <a:r>
              <a:rPr lang="es-MX" dirty="0" smtClean="0">
                <a:solidFill>
                  <a:schemeClr val="accent5">
                    <a:lumMod val="20000"/>
                    <a:lumOff val="80000"/>
                  </a:schemeClr>
                </a:solidFill>
              </a:rPr>
              <a:t>, </a:t>
            </a:r>
            <a:r>
              <a:rPr lang="es-MX" dirty="0" err="1" smtClean="0">
                <a:solidFill>
                  <a:schemeClr val="accent5">
                    <a:lumMod val="20000"/>
                    <a:lumOff val="80000"/>
                  </a:schemeClr>
                </a:solidFill>
              </a:rPr>
              <a:t>Mexico</a:t>
            </a:r>
            <a:endParaRPr lang="es-ES" dirty="0">
              <a:solidFill>
                <a:schemeClr val="accent5">
                  <a:lumMod val="20000"/>
                  <a:lumOff val="80000"/>
                </a:schemeClr>
              </a:solidFill>
            </a:endParaRPr>
          </a:p>
        </p:txBody>
      </p:sp>
      <p:pic>
        <p:nvPicPr>
          <p:cNvPr id="15" name="14 Imagen" descr="UMSNHlogo-jpg.jpg"/>
          <p:cNvPicPr>
            <a:picLocks noChangeAspect="1"/>
          </p:cNvPicPr>
          <p:nvPr/>
        </p:nvPicPr>
        <p:blipFill>
          <a:blip r:embed="rId3" cstate="print"/>
          <a:stretch>
            <a:fillRect/>
          </a:stretch>
        </p:blipFill>
        <p:spPr>
          <a:xfrm flipH="1">
            <a:off x="8272302" y="71415"/>
            <a:ext cx="728854" cy="765297"/>
          </a:xfrm>
          <a:prstGeom prst="rect">
            <a:avLst/>
          </a:prstGeom>
        </p:spPr>
      </p:pic>
      <p:pic>
        <p:nvPicPr>
          <p:cNvPr id="14" name="Picture 8" descr="Dibujo"/>
          <p:cNvPicPr>
            <a:picLocks noChangeAspect="1" noChangeArrowheads="1"/>
          </p:cNvPicPr>
          <p:nvPr/>
        </p:nvPicPr>
        <p:blipFill>
          <a:blip r:embed="rId4" cstate="print"/>
          <a:srcRect/>
          <a:stretch>
            <a:fillRect/>
          </a:stretch>
        </p:blipFill>
        <p:spPr bwMode="auto">
          <a:xfrm>
            <a:off x="50726" y="44624"/>
            <a:ext cx="704850" cy="719137"/>
          </a:xfrm>
          <a:prstGeom prst="rect">
            <a:avLst/>
          </a:prstGeom>
          <a:noFill/>
        </p:spPr>
      </p:pic>
      <p:sp>
        <p:nvSpPr>
          <p:cNvPr id="16" name="Text Box 9"/>
          <p:cNvSpPr txBox="1">
            <a:spLocks noChangeArrowheads="1"/>
          </p:cNvSpPr>
          <p:nvPr/>
        </p:nvSpPr>
        <p:spPr bwMode="auto">
          <a:xfrm>
            <a:off x="611064" y="3802385"/>
            <a:ext cx="3816920" cy="2246769"/>
          </a:xfrm>
          <a:prstGeom prst="rect">
            <a:avLst/>
          </a:prstGeom>
          <a:noFill/>
          <a:ln w="9525">
            <a:noFill/>
            <a:miter lim="800000"/>
            <a:headEnd/>
            <a:tailEnd/>
          </a:ln>
          <a:effectLst/>
        </p:spPr>
        <p:txBody>
          <a:bodyPr wrap="square">
            <a:spAutoFit/>
          </a:bodyPr>
          <a:lstStyle/>
          <a:p>
            <a:pPr marL="342900" indent="-342900">
              <a:spcBef>
                <a:spcPts val="1500"/>
              </a:spcBef>
              <a:buFontTx/>
              <a:buAutoNum type="arabicParenR"/>
            </a:pPr>
            <a:r>
              <a:rPr lang="es-MX" dirty="0" smtClean="0">
                <a:solidFill>
                  <a:schemeClr val="accent5">
                    <a:lumMod val="20000"/>
                    <a:lumOff val="80000"/>
                  </a:schemeClr>
                </a:solidFill>
                <a:latin typeface="Tahoma" pitchFamily="34" charset="0"/>
              </a:rPr>
              <a:t>Introduction</a:t>
            </a:r>
            <a:endParaRPr lang="es-MX" dirty="0">
              <a:solidFill>
                <a:schemeClr val="accent5">
                  <a:lumMod val="20000"/>
                  <a:lumOff val="80000"/>
                </a:schemeClr>
              </a:solidFill>
              <a:latin typeface="Tahoma" pitchFamily="34" charset="0"/>
            </a:endParaRPr>
          </a:p>
          <a:p>
            <a:pPr marL="342900" indent="-342900">
              <a:spcBef>
                <a:spcPts val="1500"/>
              </a:spcBef>
              <a:buFontTx/>
              <a:buAutoNum type="arabicParenR"/>
            </a:pPr>
            <a:r>
              <a:rPr lang="es-MX" dirty="0" err="1" smtClean="0">
                <a:solidFill>
                  <a:schemeClr val="accent5">
                    <a:lumMod val="20000"/>
                    <a:lumOff val="80000"/>
                  </a:schemeClr>
                </a:solidFill>
                <a:latin typeface="Tahoma" pitchFamily="34" charset="0"/>
              </a:rPr>
              <a:t>Experiments</a:t>
            </a:r>
            <a:r>
              <a:rPr lang="es-MX" dirty="0" smtClean="0">
                <a:solidFill>
                  <a:schemeClr val="accent5">
                    <a:lumMod val="20000"/>
                    <a:lumOff val="80000"/>
                  </a:schemeClr>
                </a:solidFill>
                <a:latin typeface="Tahoma" pitchFamily="34" charset="0"/>
              </a:rPr>
              <a:t> </a:t>
            </a:r>
            <a:r>
              <a:rPr lang="es-MX" dirty="0" err="1" smtClean="0">
                <a:solidFill>
                  <a:schemeClr val="accent5">
                    <a:lumMod val="20000"/>
                    <a:lumOff val="80000"/>
                  </a:schemeClr>
                </a:solidFill>
                <a:latin typeface="Tahoma" pitchFamily="34" charset="0"/>
              </a:rPr>
              <a:t>around</a:t>
            </a:r>
            <a:r>
              <a:rPr lang="es-MX" dirty="0" smtClean="0">
                <a:solidFill>
                  <a:schemeClr val="accent5">
                    <a:lumMod val="20000"/>
                    <a:lumOff val="80000"/>
                  </a:schemeClr>
                </a:solidFill>
                <a:latin typeface="Tahoma" pitchFamily="34" charset="0"/>
              </a:rPr>
              <a:t> E~10</a:t>
            </a:r>
            <a:r>
              <a:rPr lang="es-MX" baseline="30000" dirty="0" smtClean="0">
                <a:solidFill>
                  <a:schemeClr val="accent5">
                    <a:lumMod val="20000"/>
                    <a:lumOff val="80000"/>
                  </a:schemeClr>
                </a:solidFill>
                <a:latin typeface="Tahoma" pitchFamily="34" charset="0"/>
              </a:rPr>
              <a:t>15</a:t>
            </a:r>
            <a:r>
              <a:rPr lang="es-MX" dirty="0" smtClean="0">
                <a:solidFill>
                  <a:schemeClr val="accent5">
                    <a:lumMod val="20000"/>
                    <a:lumOff val="80000"/>
                  </a:schemeClr>
                </a:solidFill>
                <a:latin typeface="Tahoma" pitchFamily="34" charset="0"/>
              </a:rPr>
              <a:t> eV</a:t>
            </a:r>
          </a:p>
          <a:p>
            <a:pPr marL="342900" indent="-342900">
              <a:spcBef>
                <a:spcPts val="1500"/>
              </a:spcBef>
              <a:buFontTx/>
              <a:buAutoNum type="arabicParenR"/>
            </a:pPr>
            <a:r>
              <a:rPr lang="es-MX" dirty="0" err="1" smtClean="0">
                <a:solidFill>
                  <a:schemeClr val="accent5">
                    <a:lumMod val="20000"/>
                    <a:lumOff val="80000"/>
                  </a:schemeClr>
                </a:solidFill>
                <a:latin typeface="Tahoma" pitchFamily="34" charset="0"/>
              </a:rPr>
              <a:t>The</a:t>
            </a:r>
            <a:r>
              <a:rPr lang="es-MX" dirty="0" smtClean="0">
                <a:solidFill>
                  <a:schemeClr val="accent5">
                    <a:lumMod val="20000"/>
                    <a:lumOff val="80000"/>
                  </a:schemeClr>
                </a:solidFill>
                <a:latin typeface="Tahoma" pitchFamily="34" charset="0"/>
              </a:rPr>
              <a:t> KASCADE-Grande detector</a:t>
            </a:r>
          </a:p>
          <a:p>
            <a:pPr marL="342900" indent="-342900">
              <a:spcBef>
                <a:spcPts val="1500"/>
              </a:spcBef>
              <a:buFontTx/>
              <a:buAutoNum type="arabicParenR"/>
            </a:pPr>
            <a:r>
              <a:rPr lang="es-MX" dirty="0" err="1" smtClean="0">
                <a:solidFill>
                  <a:schemeClr val="accent5">
                    <a:lumMod val="20000"/>
                    <a:lumOff val="80000"/>
                  </a:schemeClr>
                </a:solidFill>
                <a:latin typeface="Tahoma" pitchFamily="34" charset="0"/>
              </a:rPr>
              <a:t>Results</a:t>
            </a:r>
            <a:r>
              <a:rPr lang="es-MX" dirty="0" smtClean="0">
                <a:solidFill>
                  <a:schemeClr val="accent5">
                    <a:lumMod val="20000"/>
                    <a:lumOff val="80000"/>
                  </a:schemeClr>
                </a:solidFill>
                <a:latin typeface="Tahoma" pitchFamily="34" charset="0"/>
              </a:rPr>
              <a:t> </a:t>
            </a:r>
            <a:r>
              <a:rPr lang="es-MX" dirty="0" err="1" smtClean="0">
                <a:solidFill>
                  <a:schemeClr val="accent5">
                    <a:lumMod val="20000"/>
                    <a:lumOff val="80000"/>
                  </a:schemeClr>
                </a:solidFill>
                <a:latin typeface="Tahoma" pitchFamily="34" charset="0"/>
              </a:rPr>
              <a:t>about</a:t>
            </a:r>
            <a:r>
              <a:rPr lang="es-MX" dirty="0" smtClean="0">
                <a:solidFill>
                  <a:schemeClr val="accent5">
                    <a:lumMod val="20000"/>
                    <a:lumOff val="80000"/>
                  </a:schemeClr>
                </a:solidFill>
                <a:latin typeface="Tahoma" pitchFamily="34" charset="0"/>
              </a:rPr>
              <a:t> </a:t>
            </a:r>
            <a:r>
              <a:rPr lang="es-MX" dirty="0" err="1" smtClean="0">
                <a:solidFill>
                  <a:schemeClr val="accent5">
                    <a:lumMod val="20000"/>
                    <a:lumOff val="80000"/>
                  </a:schemeClr>
                </a:solidFill>
                <a:latin typeface="Tahoma" pitchFamily="34" charset="0"/>
              </a:rPr>
              <a:t>composition</a:t>
            </a:r>
            <a:endParaRPr lang="es-MX" dirty="0" smtClean="0">
              <a:solidFill>
                <a:schemeClr val="accent5">
                  <a:lumMod val="20000"/>
                  <a:lumOff val="80000"/>
                </a:schemeClr>
              </a:solidFill>
              <a:latin typeface="Tahoma" pitchFamily="34" charset="0"/>
            </a:endParaRPr>
          </a:p>
          <a:p>
            <a:pPr marL="342900" indent="-342900">
              <a:spcBef>
                <a:spcPts val="1500"/>
              </a:spcBef>
              <a:buFontTx/>
              <a:buAutoNum type="arabicParenR"/>
            </a:pPr>
            <a:r>
              <a:rPr lang="es-MX" dirty="0" err="1" smtClean="0">
                <a:solidFill>
                  <a:schemeClr val="accent5">
                    <a:lumMod val="20000"/>
                    <a:lumOff val="80000"/>
                  </a:schemeClr>
                </a:solidFill>
                <a:latin typeface="Tahoma" pitchFamily="34" charset="0"/>
              </a:rPr>
              <a:t>Summary</a:t>
            </a:r>
            <a:endParaRPr lang="es-MX" dirty="0">
              <a:solidFill>
                <a:schemeClr val="accent5">
                  <a:lumMod val="20000"/>
                  <a:lumOff val="80000"/>
                </a:schemeClr>
              </a:solidFill>
              <a:latin typeface="Tahoma" pitchFamily="34" charset="0"/>
            </a:endParaRPr>
          </a:p>
        </p:txBody>
      </p:sp>
      <p:sp>
        <p:nvSpPr>
          <p:cNvPr id="18" name="Text Box 11"/>
          <p:cNvSpPr txBox="1">
            <a:spLocks noChangeArrowheads="1"/>
          </p:cNvSpPr>
          <p:nvPr/>
        </p:nvSpPr>
        <p:spPr bwMode="auto">
          <a:xfrm>
            <a:off x="609476" y="3068960"/>
            <a:ext cx="1730375" cy="457200"/>
          </a:xfrm>
          <a:prstGeom prst="rect">
            <a:avLst/>
          </a:prstGeom>
          <a:noFill/>
          <a:ln w="9525">
            <a:noFill/>
            <a:miter lim="800000"/>
            <a:headEnd/>
            <a:tailEnd/>
          </a:ln>
          <a:effectLst/>
        </p:spPr>
        <p:txBody>
          <a:bodyPr>
            <a:spAutoFit/>
          </a:bodyPr>
          <a:lstStyle/>
          <a:p>
            <a:pPr>
              <a:spcBef>
                <a:spcPct val="50000"/>
              </a:spcBef>
            </a:pPr>
            <a:r>
              <a:rPr lang="es-MX" sz="2400" u="sng" dirty="0" smtClean="0">
                <a:solidFill>
                  <a:srgbClr val="FF3399"/>
                </a:solidFill>
                <a:latin typeface="Tahoma" pitchFamily="34" charset="0"/>
              </a:rPr>
              <a:t>Content</a:t>
            </a:r>
            <a:endParaRPr lang="es-ES" sz="2400" u="sng" dirty="0">
              <a:solidFill>
                <a:srgbClr val="FF3399"/>
              </a:solidFill>
              <a:latin typeface="Tahoma" pitchFamily="34" charset="0"/>
            </a:endParaRPr>
          </a:p>
        </p:txBody>
      </p:sp>
      <p:sp>
        <p:nvSpPr>
          <p:cNvPr id="10" name="9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srcRect/>
          <a:stretch>
            <a:fillRect/>
          </a:stretch>
        </p:blipFill>
        <p:spPr bwMode="auto">
          <a:xfrm>
            <a:off x="71406" y="549031"/>
            <a:ext cx="3714776" cy="3813939"/>
          </a:xfrm>
          <a:prstGeom prst="rect">
            <a:avLst/>
          </a:prstGeom>
          <a:noFill/>
          <a:ln w="9525">
            <a:noFill/>
            <a:miter lim="800000"/>
            <a:headEnd/>
            <a:tailEnd/>
          </a:ln>
        </p:spPr>
      </p:pic>
      <p:sp>
        <p:nvSpPr>
          <p:cNvPr id="56" name="55 Rectángulo"/>
          <p:cNvSpPr/>
          <p:nvPr/>
        </p:nvSpPr>
        <p:spPr>
          <a:xfrm>
            <a:off x="2643174" y="857232"/>
            <a:ext cx="785818" cy="785818"/>
          </a:xfrm>
          <a:prstGeom prst="rect">
            <a:avLst/>
          </a:prstGeom>
          <a:solidFill>
            <a:schemeClr val="accent1">
              <a:lumMod val="5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27 Rectángulo redondeado"/>
          <p:cNvSpPr/>
          <p:nvPr/>
        </p:nvSpPr>
        <p:spPr>
          <a:xfrm>
            <a:off x="5643570" y="4786322"/>
            <a:ext cx="928694" cy="357190"/>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smtClean="0"/>
              <a:t>N</a:t>
            </a:r>
            <a:r>
              <a:rPr lang="es-MX" baseline="-25000" dirty="0" err="1" smtClean="0"/>
              <a:t>ch</a:t>
            </a:r>
            <a:r>
              <a:rPr lang="es-MX" baseline="-25000" dirty="0" smtClean="0"/>
              <a:t>  </a:t>
            </a:r>
            <a:endParaRPr lang="es-ES" baseline="-25000" dirty="0"/>
          </a:p>
        </p:txBody>
      </p:sp>
      <p:sp>
        <p:nvSpPr>
          <p:cNvPr id="30" name="29 Rectángulo redondeado"/>
          <p:cNvSpPr/>
          <p:nvPr/>
        </p:nvSpPr>
        <p:spPr>
          <a:xfrm>
            <a:off x="5643570" y="2000240"/>
            <a:ext cx="928694" cy="357190"/>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N</a:t>
            </a:r>
            <a:r>
              <a:rPr lang="el-GR" baseline="-25000" dirty="0" smtClean="0"/>
              <a:t>μ</a:t>
            </a:r>
            <a:endParaRPr lang="es-ES" baseline="-25000" dirty="0"/>
          </a:p>
        </p:txBody>
      </p:sp>
      <p:sp>
        <p:nvSpPr>
          <p:cNvPr id="32" name="31 Rectángulo redondeado"/>
          <p:cNvSpPr/>
          <p:nvPr/>
        </p:nvSpPr>
        <p:spPr>
          <a:xfrm>
            <a:off x="6929454" y="3214686"/>
            <a:ext cx="928694" cy="357190"/>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N</a:t>
            </a:r>
            <a:r>
              <a:rPr lang="es-MX" baseline="-25000" dirty="0" smtClean="0"/>
              <a:t>e  </a:t>
            </a:r>
            <a:endParaRPr lang="es-ES" baseline="-25000" dirty="0"/>
          </a:p>
        </p:txBody>
      </p:sp>
      <p:cxnSp>
        <p:nvCxnSpPr>
          <p:cNvPr id="33" name="32 Conector recto"/>
          <p:cNvCxnSpPr/>
          <p:nvPr/>
        </p:nvCxnSpPr>
        <p:spPr>
          <a:xfrm rot="5400000" flipH="1" flipV="1">
            <a:off x="4964909" y="3536157"/>
            <a:ext cx="2071702" cy="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33 Conector recto de flecha"/>
          <p:cNvCxnSpPr/>
          <p:nvPr/>
        </p:nvCxnSpPr>
        <p:spPr>
          <a:xfrm>
            <a:off x="6000760" y="3429000"/>
            <a:ext cx="785818" cy="1588"/>
          </a:xfrm>
          <a:prstGeom prst="straightConnector1">
            <a:avLst/>
          </a:prstGeom>
          <a:ln>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7" name="36 Rectángulo redondeado"/>
          <p:cNvSpPr/>
          <p:nvPr/>
        </p:nvSpPr>
        <p:spPr>
          <a:xfrm>
            <a:off x="785786" y="4357694"/>
            <a:ext cx="2428892" cy="642942"/>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Grande </a:t>
            </a:r>
            <a:r>
              <a:rPr lang="es-MX" dirty="0" err="1" smtClean="0"/>
              <a:t>array</a:t>
            </a:r>
            <a:r>
              <a:rPr lang="es-MX" dirty="0" smtClean="0"/>
              <a:t> </a:t>
            </a:r>
          </a:p>
          <a:p>
            <a:pPr algn="ctr"/>
            <a:r>
              <a:rPr lang="es-MX" dirty="0" smtClean="0"/>
              <a:t>(</a:t>
            </a:r>
            <a:r>
              <a:rPr lang="el-GR" dirty="0" smtClean="0"/>
              <a:t>ρ</a:t>
            </a:r>
            <a:r>
              <a:rPr lang="es-MX" baseline="30000" dirty="0" err="1" smtClean="0"/>
              <a:t>ch</a:t>
            </a:r>
            <a:r>
              <a:rPr lang="es-MX" baseline="-25000" dirty="0" err="1" smtClean="0"/>
              <a:t>j</a:t>
            </a:r>
            <a:r>
              <a:rPr lang="es-MX" dirty="0" smtClean="0"/>
              <a:t>,  </a:t>
            </a:r>
            <a:r>
              <a:rPr lang="el-GR" dirty="0" smtClean="0">
                <a:sym typeface="Symbol"/>
              </a:rPr>
              <a:t></a:t>
            </a:r>
            <a:r>
              <a:rPr lang="es-MX" dirty="0" err="1" smtClean="0">
                <a:sym typeface="Symbol"/>
              </a:rPr>
              <a:t>t</a:t>
            </a:r>
            <a:r>
              <a:rPr lang="es-MX" baseline="-25000" dirty="0" err="1" smtClean="0">
                <a:sym typeface="Symbol"/>
              </a:rPr>
              <a:t>j</a:t>
            </a:r>
            <a:r>
              <a:rPr lang="es-MX" dirty="0" smtClean="0"/>
              <a:t>)</a:t>
            </a:r>
            <a:endParaRPr lang="es-ES" dirty="0"/>
          </a:p>
        </p:txBody>
      </p:sp>
      <p:sp>
        <p:nvSpPr>
          <p:cNvPr id="42" name="41 Rectángulo redondeado"/>
          <p:cNvSpPr/>
          <p:nvPr/>
        </p:nvSpPr>
        <p:spPr>
          <a:xfrm>
            <a:off x="2214546" y="5286388"/>
            <a:ext cx="2428892" cy="428628"/>
          </a:xfrm>
          <a:prstGeom prst="round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smtClean="0"/>
              <a:t>Core</a:t>
            </a:r>
            <a:r>
              <a:rPr lang="es-MX" dirty="0" smtClean="0"/>
              <a:t> position</a:t>
            </a:r>
            <a:endParaRPr lang="es-ES" dirty="0"/>
          </a:p>
        </p:txBody>
      </p:sp>
      <p:sp>
        <p:nvSpPr>
          <p:cNvPr id="43" name="42 Rectángulo redondeado"/>
          <p:cNvSpPr/>
          <p:nvPr/>
        </p:nvSpPr>
        <p:spPr>
          <a:xfrm>
            <a:off x="2214546" y="5857892"/>
            <a:ext cx="2428892" cy="428628"/>
          </a:xfrm>
          <a:prstGeom prst="round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smtClean="0"/>
              <a:t>Incidence</a:t>
            </a:r>
            <a:r>
              <a:rPr lang="es-MX" dirty="0" smtClean="0"/>
              <a:t> </a:t>
            </a:r>
            <a:r>
              <a:rPr lang="es-MX" dirty="0" err="1" smtClean="0"/>
              <a:t>angle</a:t>
            </a:r>
            <a:endParaRPr lang="es-ES" dirty="0"/>
          </a:p>
        </p:txBody>
      </p:sp>
      <p:cxnSp>
        <p:nvCxnSpPr>
          <p:cNvPr id="44" name="43 Conector recto de flecha"/>
          <p:cNvCxnSpPr/>
          <p:nvPr/>
        </p:nvCxnSpPr>
        <p:spPr>
          <a:xfrm>
            <a:off x="1571604" y="5500702"/>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44 Conector recto de flecha"/>
          <p:cNvCxnSpPr/>
          <p:nvPr/>
        </p:nvCxnSpPr>
        <p:spPr>
          <a:xfrm>
            <a:off x="1571604" y="6070618"/>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45 Conector recto de flecha"/>
          <p:cNvCxnSpPr/>
          <p:nvPr/>
        </p:nvCxnSpPr>
        <p:spPr>
          <a:xfrm>
            <a:off x="4857752" y="4929198"/>
            <a:ext cx="6429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46 Conector recto de flecha"/>
          <p:cNvCxnSpPr/>
          <p:nvPr/>
        </p:nvCxnSpPr>
        <p:spPr>
          <a:xfrm>
            <a:off x="4714876" y="5715016"/>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47 Conector recto de flecha"/>
          <p:cNvCxnSpPr/>
          <p:nvPr/>
        </p:nvCxnSpPr>
        <p:spPr>
          <a:xfrm>
            <a:off x="4857752" y="6499246"/>
            <a:ext cx="6429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48 Conector recto"/>
          <p:cNvCxnSpPr/>
          <p:nvPr/>
        </p:nvCxnSpPr>
        <p:spPr>
          <a:xfrm rot="5400000" flipH="1" flipV="1">
            <a:off x="1107257" y="5607859"/>
            <a:ext cx="92869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51 Conector recto"/>
          <p:cNvCxnSpPr/>
          <p:nvPr/>
        </p:nvCxnSpPr>
        <p:spPr>
          <a:xfrm rot="5400000" flipH="1" flipV="1">
            <a:off x="4071934" y="5715016"/>
            <a:ext cx="1571636" cy="0"/>
          </a:xfrm>
          <a:prstGeom prst="line">
            <a:avLst/>
          </a:prstGeom>
        </p:spPr>
        <p:style>
          <a:lnRef idx="1">
            <a:schemeClr val="accent1"/>
          </a:lnRef>
          <a:fillRef idx="0">
            <a:schemeClr val="accent1"/>
          </a:fillRef>
          <a:effectRef idx="0">
            <a:schemeClr val="accent1"/>
          </a:effectRef>
          <a:fontRef idx="minor">
            <a:schemeClr val="tx1"/>
          </a:fontRef>
        </p:style>
      </p:cxnSp>
      <p:sp>
        <p:nvSpPr>
          <p:cNvPr id="55" name="54 CuadroTexto"/>
          <p:cNvSpPr txBox="1"/>
          <p:nvPr/>
        </p:nvSpPr>
        <p:spPr>
          <a:xfrm>
            <a:off x="1526567" y="5143512"/>
            <a:ext cx="759417" cy="584775"/>
          </a:xfrm>
          <a:prstGeom prst="rect">
            <a:avLst/>
          </a:prstGeom>
          <a:noFill/>
        </p:spPr>
        <p:txBody>
          <a:bodyPr wrap="square" rtlCol="0">
            <a:spAutoFit/>
          </a:bodyPr>
          <a:lstStyle/>
          <a:p>
            <a:r>
              <a:rPr lang="el-GR" sz="1600" dirty="0" smtClean="0"/>
              <a:t>χ</a:t>
            </a:r>
            <a:r>
              <a:rPr lang="es-MX" sz="1600" dirty="0" smtClean="0"/>
              <a:t>2</a:t>
            </a:r>
            <a:endParaRPr lang="es-ES" sz="1600" dirty="0" smtClean="0"/>
          </a:p>
          <a:p>
            <a:endParaRPr lang="es-ES" sz="1600" dirty="0"/>
          </a:p>
        </p:txBody>
      </p:sp>
      <p:sp>
        <p:nvSpPr>
          <p:cNvPr id="57" name="56 CuadroTexto"/>
          <p:cNvSpPr txBox="1"/>
          <p:nvPr/>
        </p:nvSpPr>
        <p:spPr>
          <a:xfrm>
            <a:off x="1571604" y="5715016"/>
            <a:ext cx="616541" cy="338554"/>
          </a:xfrm>
          <a:prstGeom prst="rect">
            <a:avLst/>
          </a:prstGeom>
          <a:noFill/>
        </p:spPr>
        <p:txBody>
          <a:bodyPr wrap="square" rtlCol="0">
            <a:spAutoFit/>
          </a:bodyPr>
          <a:lstStyle/>
          <a:p>
            <a:r>
              <a:rPr lang="el-GR" sz="1600" dirty="0" smtClean="0"/>
              <a:t>χ</a:t>
            </a:r>
            <a:r>
              <a:rPr lang="es-MX" sz="1600" dirty="0" smtClean="0"/>
              <a:t>2</a:t>
            </a:r>
            <a:endParaRPr lang="es-ES" sz="1600" dirty="0"/>
          </a:p>
        </p:txBody>
      </p:sp>
      <p:sp>
        <p:nvSpPr>
          <p:cNvPr id="58" name="57 CuadroTexto"/>
          <p:cNvSpPr txBox="1"/>
          <p:nvPr/>
        </p:nvSpPr>
        <p:spPr>
          <a:xfrm>
            <a:off x="4857752" y="4643446"/>
            <a:ext cx="616541" cy="338554"/>
          </a:xfrm>
          <a:prstGeom prst="rect">
            <a:avLst/>
          </a:prstGeom>
          <a:noFill/>
        </p:spPr>
        <p:txBody>
          <a:bodyPr wrap="square" rtlCol="0">
            <a:spAutoFit/>
          </a:bodyPr>
          <a:lstStyle/>
          <a:p>
            <a:r>
              <a:rPr lang="es-MX" sz="1600" dirty="0" smtClean="0"/>
              <a:t>NKG</a:t>
            </a:r>
            <a:endParaRPr lang="es-ES" sz="1600" dirty="0"/>
          </a:p>
        </p:txBody>
      </p:sp>
      <p:sp>
        <p:nvSpPr>
          <p:cNvPr id="59" name="58 CuadroTexto"/>
          <p:cNvSpPr txBox="1"/>
          <p:nvPr/>
        </p:nvSpPr>
        <p:spPr>
          <a:xfrm>
            <a:off x="4857752" y="6162280"/>
            <a:ext cx="785818" cy="338554"/>
          </a:xfrm>
          <a:prstGeom prst="rect">
            <a:avLst/>
          </a:prstGeom>
          <a:noFill/>
        </p:spPr>
        <p:txBody>
          <a:bodyPr wrap="square" rtlCol="0">
            <a:spAutoFit/>
          </a:bodyPr>
          <a:lstStyle/>
          <a:p>
            <a:r>
              <a:rPr lang="es-MX" sz="1600" dirty="0" err="1" smtClean="0"/>
              <a:t>Linsley</a:t>
            </a:r>
            <a:endParaRPr lang="es-ES" sz="1600" dirty="0"/>
          </a:p>
        </p:txBody>
      </p:sp>
      <p:sp>
        <p:nvSpPr>
          <p:cNvPr id="60" name="59 CuadroTexto"/>
          <p:cNvSpPr txBox="1"/>
          <p:nvPr/>
        </p:nvSpPr>
        <p:spPr>
          <a:xfrm>
            <a:off x="571472" y="5169771"/>
            <a:ext cx="1143008" cy="830997"/>
          </a:xfrm>
          <a:prstGeom prst="rect">
            <a:avLst/>
          </a:prstGeom>
          <a:noFill/>
        </p:spPr>
        <p:txBody>
          <a:bodyPr wrap="square" rtlCol="0">
            <a:spAutoFit/>
          </a:bodyPr>
          <a:lstStyle/>
          <a:p>
            <a:r>
              <a:rPr lang="es-MX" sz="1600" dirty="0" smtClean="0">
                <a:solidFill>
                  <a:schemeClr val="accent5">
                    <a:lumMod val="75000"/>
                  </a:schemeClr>
                </a:solidFill>
              </a:rPr>
              <a:t>Lateral </a:t>
            </a:r>
            <a:r>
              <a:rPr lang="es-MX" sz="1600" b="1" dirty="0" smtClean="0">
                <a:solidFill>
                  <a:schemeClr val="accent5">
                    <a:lumMod val="75000"/>
                  </a:schemeClr>
                </a:solidFill>
              </a:rPr>
              <a:t>E</a:t>
            </a:r>
            <a:r>
              <a:rPr lang="es-MX" sz="1600" dirty="0" smtClean="0">
                <a:solidFill>
                  <a:schemeClr val="accent5">
                    <a:lumMod val="75000"/>
                  </a:schemeClr>
                </a:solidFill>
              </a:rPr>
              <a:t> </a:t>
            </a:r>
            <a:r>
              <a:rPr lang="es-MX" sz="1600" dirty="0" err="1" smtClean="0">
                <a:solidFill>
                  <a:schemeClr val="accent5">
                    <a:lumMod val="75000"/>
                  </a:schemeClr>
                </a:solidFill>
              </a:rPr>
              <a:t>correction</a:t>
            </a:r>
            <a:r>
              <a:rPr lang="es-MX" sz="1600" dirty="0" smtClean="0">
                <a:solidFill>
                  <a:schemeClr val="accent5">
                    <a:lumMod val="75000"/>
                  </a:schemeClr>
                </a:solidFill>
              </a:rPr>
              <a:t> </a:t>
            </a:r>
            <a:r>
              <a:rPr lang="es-MX" sz="1600" dirty="0" err="1" smtClean="0">
                <a:solidFill>
                  <a:schemeClr val="accent5">
                    <a:lumMod val="75000"/>
                  </a:schemeClr>
                </a:solidFill>
              </a:rPr>
              <a:t>function</a:t>
            </a:r>
            <a:endParaRPr lang="es-ES" sz="1600" dirty="0">
              <a:solidFill>
                <a:schemeClr val="accent5">
                  <a:lumMod val="75000"/>
                </a:schemeClr>
              </a:solidFill>
            </a:endParaRPr>
          </a:p>
        </p:txBody>
      </p:sp>
      <p:sp>
        <p:nvSpPr>
          <p:cNvPr id="61" name="60 Rectángulo redondeado"/>
          <p:cNvSpPr/>
          <p:nvPr/>
        </p:nvSpPr>
        <p:spPr>
          <a:xfrm>
            <a:off x="5643570" y="5572140"/>
            <a:ext cx="928694" cy="357190"/>
          </a:xfrm>
          <a:prstGeom prst="roundRect">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smtClean="0"/>
              <a:t>Age</a:t>
            </a:r>
            <a:endParaRPr lang="es-ES" baseline="-25000" dirty="0"/>
          </a:p>
        </p:txBody>
      </p:sp>
      <p:sp>
        <p:nvSpPr>
          <p:cNvPr id="62" name="61 Rectángulo redondeado"/>
          <p:cNvSpPr/>
          <p:nvPr/>
        </p:nvSpPr>
        <p:spPr>
          <a:xfrm>
            <a:off x="5643570" y="6286520"/>
            <a:ext cx="928694" cy="357190"/>
          </a:xfrm>
          <a:prstGeom prst="roundRect">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S(500)</a:t>
            </a:r>
            <a:endParaRPr lang="es-ES" baseline="-25000" dirty="0"/>
          </a:p>
        </p:txBody>
      </p:sp>
      <p:sp>
        <p:nvSpPr>
          <p:cNvPr id="63" name="62 Rectángulo redondeado"/>
          <p:cNvSpPr/>
          <p:nvPr/>
        </p:nvSpPr>
        <p:spPr>
          <a:xfrm>
            <a:off x="4643438" y="714356"/>
            <a:ext cx="2857520" cy="71438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KASCADE Muon </a:t>
            </a:r>
          </a:p>
          <a:p>
            <a:pPr algn="ctr"/>
            <a:r>
              <a:rPr lang="es-MX" dirty="0" err="1" smtClean="0"/>
              <a:t>Detectors</a:t>
            </a:r>
            <a:r>
              <a:rPr lang="es-MX" dirty="0" smtClean="0"/>
              <a:t> (</a:t>
            </a:r>
            <a:r>
              <a:rPr lang="el-GR" dirty="0" smtClean="0"/>
              <a:t>ρ</a:t>
            </a:r>
            <a:r>
              <a:rPr lang="es-MX" baseline="30000" dirty="0" err="1" smtClean="0"/>
              <a:t>μ</a:t>
            </a:r>
            <a:r>
              <a:rPr lang="es-MX" baseline="-25000" dirty="0" err="1" smtClean="0"/>
              <a:t>k</a:t>
            </a:r>
            <a:r>
              <a:rPr lang="es-MX" dirty="0" smtClean="0"/>
              <a:t>)</a:t>
            </a:r>
            <a:endParaRPr lang="es-ES" dirty="0" smtClean="0"/>
          </a:p>
        </p:txBody>
      </p:sp>
      <p:cxnSp>
        <p:nvCxnSpPr>
          <p:cNvPr id="64" name="63 Conector recto de flecha"/>
          <p:cNvCxnSpPr/>
          <p:nvPr/>
        </p:nvCxnSpPr>
        <p:spPr>
          <a:xfrm rot="5400000">
            <a:off x="5786446" y="1713694"/>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5" name="64 CuadroTexto"/>
          <p:cNvSpPr txBox="1"/>
          <p:nvPr/>
        </p:nvSpPr>
        <p:spPr>
          <a:xfrm>
            <a:off x="6000760" y="1500174"/>
            <a:ext cx="1785950" cy="338554"/>
          </a:xfrm>
          <a:prstGeom prst="rect">
            <a:avLst/>
          </a:prstGeom>
          <a:noFill/>
        </p:spPr>
        <p:txBody>
          <a:bodyPr wrap="square" rtlCol="0">
            <a:spAutoFit/>
          </a:bodyPr>
          <a:lstStyle/>
          <a:p>
            <a:r>
              <a:rPr lang="es-MX" sz="1600" dirty="0" smtClean="0"/>
              <a:t>Lateral  </a:t>
            </a:r>
            <a:r>
              <a:rPr lang="es-MX" sz="1600" dirty="0" err="1" smtClean="0"/>
              <a:t>fit</a:t>
            </a:r>
            <a:r>
              <a:rPr lang="es-MX" sz="1600" dirty="0" smtClean="0"/>
              <a:t> (</a:t>
            </a:r>
            <a:r>
              <a:rPr lang="es-MX" sz="1600" dirty="0" err="1" smtClean="0"/>
              <a:t>Lagutin</a:t>
            </a:r>
            <a:r>
              <a:rPr lang="es-MX" sz="1600" dirty="0" smtClean="0"/>
              <a:t>)</a:t>
            </a:r>
          </a:p>
        </p:txBody>
      </p:sp>
      <p:sp>
        <p:nvSpPr>
          <p:cNvPr id="67"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3) </a:t>
            </a:r>
            <a:r>
              <a:rPr lang="es-MX" sz="2400" dirty="0" err="1" smtClean="0">
                <a:solidFill>
                  <a:srgbClr val="FF0000"/>
                </a:solidFill>
                <a:latin typeface="Tahoma" pitchFamily="34" charset="0"/>
              </a:rPr>
              <a:t>The</a:t>
            </a:r>
            <a:r>
              <a:rPr lang="es-MX" sz="2400" dirty="0" smtClean="0">
                <a:solidFill>
                  <a:srgbClr val="FF0000"/>
                </a:solidFill>
                <a:latin typeface="Tahoma" pitchFamily="34" charset="0"/>
              </a:rPr>
              <a:t> KASCADE-Grande detector</a:t>
            </a:r>
            <a:endParaRPr lang="es-ES" sz="2400" dirty="0">
              <a:solidFill>
                <a:srgbClr val="FF0000"/>
              </a:solidFill>
              <a:latin typeface="Tahoma"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a:stretch>
            <a:fillRect/>
          </a:stretch>
        </p:blipFill>
        <p:spPr bwMode="auto">
          <a:xfrm>
            <a:off x="5598519" y="620688"/>
            <a:ext cx="3509985" cy="2898657"/>
          </a:xfrm>
          <a:prstGeom prst="rect">
            <a:avLst/>
          </a:prstGeom>
          <a:noFill/>
          <a:ln w="9525">
            <a:noFill/>
            <a:miter lim="800000"/>
            <a:headEnd/>
            <a:tailEnd/>
          </a:ln>
        </p:spPr>
      </p:pic>
      <p:pic>
        <p:nvPicPr>
          <p:cNvPr id="21507" name="Picture 3"/>
          <p:cNvPicPr>
            <a:picLocks noChangeAspect="1" noChangeArrowheads="1"/>
          </p:cNvPicPr>
          <p:nvPr/>
        </p:nvPicPr>
        <p:blipFill>
          <a:blip r:embed="rId3" cstate="print"/>
          <a:srcRect/>
          <a:stretch>
            <a:fillRect/>
          </a:stretch>
        </p:blipFill>
        <p:spPr bwMode="auto">
          <a:xfrm>
            <a:off x="2646" y="3429001"/>
            <a:ext cx="6158624" cy="3168352"/>
          </a:xfrm>
          <a:prstGeom prst="rect">
            <a:avLst/>
          </a:prstGeom>
          <a:noFill/>
          <a:ln w="9525">
            <a:noFill/>
            <a:miter lim="800000"/>
            <a:headEnd/>
            <a:tailEnd/>
          </a:ln>
        </p:spPr>
      </p:pic>
      <p:sp>
        <p:nvSpPr>
          <p:cNvPr id="8" name="Rectangle 10"/>
          <p:cNvSpPr>
            <a:spLocks noChangeArrowheads="1"/>
          </p:cNvSpPr>
          <p:nvPr/>
        </p:nvSpPr>
        <p:spPr bwMode="auto">
          <a:xfrm>
            <a:off x="6120060" y="4149080"/>
            <a:ext cx="2772420" cy="369332"/>
          </a:xfrm>
          <a:prstGeom prst="rect">
            <a:avLst/>
          </a:prstGeom>
          <a:noFill/>
          <a:ln w="9525">
            <a:solidFill>
              <a:schemeClr val="tx1"/>
            </a:solidFill>
            <a:miter lim="800000"/>
            <a:headEnd/>
            <a:tailEnd/>
          </a:ln>
          <a:effectLst/>
        </p:spPr>
        <p:txBody>
          <a:bodyPr wrap="square">
            <a:spAutoFit/>
          </a:bodyPr>
          <a:lstStyle/>
          <a:p>
            <a:pPr>
              <a:spcBef>
                <a:spcPct val="50000"/>
              </a:spcBef>
              <a:buFont typeface="Wingdings" pitchFamily="2" charset="2"/>
              <a:buNone/>
            </a:pPr>
            <a:r>
              <a:rPr lang="es-MX" dirty="0" smtClean="0">
                <a:solidFill>
                  <a:srgbClr val="0000FF"/>
                </a:solidFill>
                <a:latin typeface="Tahoma" charset="0"/>
                <a:sym typeface="Symbol" pitchFamily="18" charset="2"/>
              </a:rPr>
              <a:t></a:t>
            </a:r>
            <a:r>
              <a:rPr lang="es-MX" baseline="-25000" dirty="0" smtClean="0">
                <a:solidFill>
                  <a:srgbClr val="0000FF"/>
                </a:solidFill>
                <a:latin typeface="Tahoma" charset="0"/>
                <a:sym typeface="Symbol" pitchFamily="18" charset="2"/>
              </a:rPr>
              <a:t></a:t>
            </a:r>
            <a:r>
              <a:rPr lang="es-MX" dirty="0" smtClean="0">
                <a:solidFill>
                  <a:srgbClr val="0000FF"/>
                </a:solidFill>
                <a:latin typeface="Tahoma" charset="0"/>
                <a:sym typeface="Symbol" pitchFamily="18" charset="2"/>
              </a:rPr>
              <a:t>(</a:t>
            </a:r>
            <a:r>
              <a:rPr lang="es-MX" dirty="0" err="1" smtClean="0">
                <a:solidFill>
                  <a:srgbClr val="0000FF"/>
                </a:solidFill>
                <a:latin typeface="Tahoma" charset="0"/>
                <a:sym typeface="Symbol" pitchFamily="18" charset="2"/>
              </a:rPr>
              <a:t>r</a:t>
            </a:r>
            <a:r>
              <a:rPr lang="es-MX" baseline="-25000" dirty="0" err="1" smtClean="0">
                <a:solidFill>
                  <a:srgbClr val="0000FF"/>
                </a:solidFill>
                <a:latin typeface="Tahoma" charset="0"/>
                <a:sym typeface="Symbol" pitchFamily="18" charset="2"/>
              </a:rPr>
              <a:t>i</a:t>
            </a:r>
            <a:r>
              <a:rPr lang="es-MX" dirty="0" smtClean="0">
                <a:solidFill>
                  <a:srgbClr val="0000FF"/>
                </a:solidFill>
                <a:latin typeface="Tahoma" charset="0"/>
                <a:sym typeface="Symbol" pitchFamily="18" charset="2"/>
              </a:rPr>
              <a:t>) </a:t>
            </a:r>
            <a:r>
              <a:rPr lang="es-MX" dirty="0">
                <a:solidFill>
                  <a:srgbClr val="0000FF"/>
                </a:solidFill>
                <a:latin typeface="Tahoma" charset="0"/>
                <a:sym typeface="Symbol" pitchFamily="18" charset="2"/>
              </a:rPr>
              <a:t>= </a:t>
            </a:r>
            <a:r>
              <a:rPr lang="es-MX" dirty="0" smtClean="0">
                <a:solidFill>
                  <a:srgbClr val="0000FF"/>
                </a:solidFill>
                <a:latin typeface="Tahoma" charset="0"/>
                <a:sym typeface="Symbol" pitchFamily="18" charset="2"/>
              </a:rPr>
              <a:t>n(</a:t>
            </a:r>
            <a:r>
              <a:rPr lang="es-MX" dirty="0" err="1" smtClean="0">
                <a:solidFill>
                  <a:srgbClr val="0000FF"/>
                </a:solidFill>
                <a:latin typeface="Tahoma" charset="0"/>
                <a:sym typeface="Symbol" pitchFamily="18" charset="2"/>
              </a:rPr>
              <a:t>r</a:t>
            </a:r>
            <a:r>
              <a:rPr lang="es-MX" baseline="-25000" dirty="0" err="1" smtClean="0">
                <a:solidFill>
                  <a:srgbClr val="0000FF"/>
                </a:solidFill>
                <a:latin typeface="Tahoma" charset="0"/>
                <a:sym typeface="Symbol" pitchFamily="18" charset="2"/>
              </a:rPr>
              <a:t>i</a:t>
            </a:r>
            <a:r>
              <a:rPr lang="es-MX" dirty="0" smtClean="0">
                <a:solidFill>
                  <a:srgbClr val="0000FF"/>
                </a:solidFill>
                <a:latin typeface="Tahoma" charset="0"/>
                <a:sym typeface="Symbol" pitchFamily="18" charset="2"/>
              </a:rPr>
              <a:t>) /(</a:t>
            </a:r>
            <a:r>
              <a:rPr lang="es-MX" dirty="0" err="1" smtClean="0">
                <a:solidFill>
                  <a:srgbClr val="0000FF"/>
                </a:solidFill>
                <a:latin typeface="Tahoma" charset="0"/>
                <a:sym typeface="Symbol" pitchFamily="18" charset="2"/>
              </a:rPr>
              <a:t>A</a:t>
            </a:r>
            <a:r>
              <a:rPr lang="es-MX" baseline="-25000" dirty="0" err="1" smtClean="0">
                <a:solidFill>
                  <a:srgbClr val="0000FF"/>
                </a:solidFill>
                <a:latin typeface="Tahoma" charset="0"/>
                <a:sym typeface="Symbol" pitchFamily="18" charset="2"/>
              </a:rPr>
              <a:t>i</a:t>
            </a:r>
            <a:r>
              <a:rPr lang="es-MX" dirty="0" err="1">
                <a:solidFill>
                  <a:srgbClr val="0000FF"/>
                </a:solidFill>
                <a:latin typeface="Tahoma" charset="0"/>
                <a:sym typeface="Symbol" pitchFamily="18" charset="2"/>
              </a:rPr>
              <a:t></a:t>
            </a:r>
            <a:r>
              <a:rPr lang="es-MX" dirty="0" err="1" smtClean="0">
                <a:solidFill>
                  <a:srgbClr val="0000FF"/>
                </a:solidFill>
                <a:latin typeface="Tahoma" charset="0"/>
                <a:sym typeface="Symbol" pitchFamily="18" charset="2"/>
              </a:rPr>
              <a:t>cos</a:t>
            </a:r>
            <a:r>
              <a:rPr lang="es-MX" dirty="0" smtClean="0">
                <a:solidFill>
                  <a:srgbClr val="0000FF"/>
                </a:solidFill>
                <a:latin typeface="Tahoma" charset="0"/>
                <a:sym typeface="Symbol" pitchFamily="18" charset="2"/>
              </a:rPr>
              <a:t>)</a:t>
            </a:r>
            <a:endParaRPr lang="es-MX" dirty="0">
              <a:solidFill>
                <a:srgbClr val="0000FF"/>
              </a:solidFill>
              <a:latin typeface="Tahoma" charset="0"/>
              <a:sym typeface="Symbol" pitchFamily="18" charset="2"/>
            </a:endParaRPr>
          </a:p>
        </p:txBody>
      </p:sp>
      <p:sp>
        <p:nvSpPr>
          <p:cNvPr id="9" name="Text Box 8"/>
          <p:cNvSpPr txBox="1">
            <a:spLocks noChangeArrowheads="1"/>
          </p:cNvSpPr>
          <p:nvPr/>
        </p:nvSpPr>
        <p:spPr bwMode="auto">
          <a:xfrm>
            <a:off x="6156151" y="5150520"/>
            <a:ext cx="1800225" cy="366712"/>
          </a:xfrm>
          <a:prstGeom prst="rect">
            <a:avLst/>
          </a:prstGeom>
          <a:noFill/>
          <a:ln w="9525">
            <a:solidFill>
              <a:schemeClr val="tx1"/>
            </a:solidFill>
            <a:miter lim="800000"/>
            <a:headEnd/>
            <a:tailEnd/>
          </a:ln>
          <a:effectLst/>
        </p:spPr>
        <p:txBody>
          <a:bodyPr>
            <a:spAutoFit/>
          </a:bodyPr>
          <a:lstStyle/>
          <a:p>
            <a:pPr marL="342900" indent="-342900">
              <a:spcBef>
                <a:spcPct val="50000"/>
              </a:spcBef>
              <a:buFont typeface="Wingdings" pitchFamily="2" charset="2"/>
              <a:buNone/>
            </a:pPr>
            <a:r>
              <a:rPr lang="es-MX" dirty="0">
                <a:solidFill>
                  <a:srgbClr val="0000FF"/>
                </a:solidFill>
                <a:latin typeface="Tahoma" charset="0"/>
                <a:sym typeface="Symbol" pitchFamily="18" charset="2"/>
              </a:rPr>
              <a:t></a:t>
            </a:r>
            <a:r>
              <a:rPr lang="es-MX" baseline="-25000" dirty="0">
                <a:solidFill>
                  <a:srgbClr val="0000FF"/>
                </a:solidFill>
                <a:latin typeface="Tahoma" charset="0"/>
                <a:sym typeface="Symbol" pitchFamily="18" charset="2"/>
              </a:rPr>
              <a:t></a:t>
            </a:r>
            <a:r>
              <a:rPr lang="es-MX" dirty="0">
                <a:solidFill>
                  <a:srgbClr val="0000FF"/>
                </a:solidFill>
                <a:latin typeface="Tahoma" charset="0"/>
                <a:sym typeface="Symbol" pitchFamily="18" charset="2"/>
              </a:rPr>
              <a:t>(r) = </a:t>
            </a:r>
            <a:r>
              <a:rPr lang="es-MX" dirty="0">
                <a:solidFill>
                  <a:srgbClr val="FF0000"/>
                </a:solidFill>
                <a:latin typeface="Tahoma" charset="0"/>
                <a:sym typeface="Symbol" pitchFamily="18" charset="2"/>
              </a:rPr>
              <a:t>N</a:t>
            </a:r>
            <a:r>
              <a:rPr lang="es-MX" baseline="-25000" dirty="0">
                <a:solidFill>
                  <a:srgbClr val="FF0000"/>
                </a:solidFill>
                <a:latin typeface="Tahoma" charset="0"/>
                <a:sym typeface="Symbol" pitchFamily="18" charset="2"/>
              </a:rPr>
              <a:t></a:t>
            </a:r>
            <a:r>
              <a:rPr lang="es-MX" dirty="0">
                <a:solidFill>
                  <a:srgbClr val="0000FF"/>
                </a:solidFill>
                <a:latin typeface="Tahoma" charset="0"/>
                <a:sym typeface="Symbol" pitchFamily="18" charset="2"/>
              </a:rPr>
              <a:t>  f(r)</a:t>
            </a:r>
          </a:p>
        </p:txBody>
      </p:sp>
      <p:sp>
        <p:nvSpPr>
          <p:cNvPr id="11" name="10 CuadroTexto"/>
          <p:cNvSpPr txBox="1"/>
          <p:nvPr/>
        </p:nvSpPr>
        <p:spPr>
          <a:xfrm>
            <a:off x="6156176" y="3645024"/>
            <a:ext cx="1584176" cy="369332"/>
          </a:xfrm>
          <a:prstGeom prst="rect">
            <a:avLst/>
          </a:prstGeom>
          <a:noFill/>
        </p:spPr>
        <p:txBody>
          <a:bodyPr wrap="square" rtlCol="0">
            <a:spAutoFit/>
          </a:bodyPr>
          <a:lstStyle/>
          <a:p>
            <a:r>
              <a:rPr lang="es-MX" dirty="0" smtClean="0"/>
              <a:t>Data </a:t>
            </a:r>
            <a:r>
              <a:rPr lang="es-MX" dirty="0" err="1" smtClean="0"/>
              <a:t>points</a:t>
            </a:r>
            <a:r>
              <a:rPr lang="es-MX" dirty="0" smtClean="0"/>
              <a:t>:</a:t>
            </a:r>
            <a:endParaRPr lang="es-ES" dirty="0"/>
          </a:p>
        </p:txBody>
      </p:sp>
      <p:sp>
        <p:nvSpPr>
          <p:cNvPr id="12" name="11 CuadroTexto"/>
          <p:cNvSpPr txBox="1"/>
          <p:nvPr/>
        </p:nvSpPr>
        <p:spPr>
          <a:xfrm>
            <a:off x="6156176" y="4725144"/>
            <a:ext cx="1584176" cy="369332"/>
          </a:xfrm>
          <a:prstGeom prst="rect">
            <a:avLst/>
          </a:prstGeom>
          <a:noFill/>
        </p:spPr>
        <p:txBody>
          <a:bodyPr wrap="square" rtlCol="0">
            <a:spAutoFit/>
          </a:bodyPr>
          <a:lstStyle/>
          <a:p>
            <a:r>
              <a:rPr lang="es-MX" dirty="0" err="1" smtClean="0"/>
              <a:t>Fit</a:t>
            </a:r>
            <a:r>
              <a:rPr lang="es-MX" dirty="0" smtClean="0"/>
              <a:t>:</a:t>
            </a:r>
            <a:endParaRPr lang="es-ES" dirty="0"/>
          </a:p>
        </p:txBody>
      </p:sp>
      <p:sp>
        <p:nvSpPr>
          <p:cNvPr id="13" name="12 Rectángulo redondeado"/>
          <p:cNvSpPr/>
          <p:nvPr/>
        </p:nvSpPr>
        <p:spPr>
          <a:xfrm>
            <a:off x="899592" y="877622"/>
            <a:ext cx="4357718"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smtClean="0"/>
              <a:t>Event</a:t>
            </a:r>
            <a:r>
              <a:rPr lang="es-MX" dirty="0" smtClean="0"/>
              <a:t> </a:t>
            </a:r>
            <a:r>
              <a:rPr lang="es-MX" dirty="0" err="1" smtClean="0"/>
              <a:t>reconstruction</a:t>
            </a:r>
            <a:endParaRPr lang="es-ES" dirty="0"/>
          </a:p>
        </p:txBody>
      </p:sp>
      <p:sp>
        <p:nvSpPr>
          <p:cNvPr id="14" name="13 CuadroTexto"/>
          <p:cNvSpPr txBox="1"/>
          <p:nvPr/>
        </p:nvSpPr>
        <p:spPr>
          <a:xfrm>
            <a:off x="899592" y="1458650"/>
            <a:ext cx="4357718" cy="1754326"/>
          </a:xfrm>
          <a:prstGeom prst="rect">
            <a:avLst/>
          </a:prstGeom>
          <a:noFill/>
          <a:ln>
            <a:solidFill>
              <a:schemeClr val="accent1"/>
            </a:solidFill>
          </a:ln>
        </p:spPr>
        <p:txBody>
          <a:bodyPr wrap="square" rtlCol="0">
            <a:spAutoFit/>
          </a:bodyPr>
          <a:lstStyle/>
          <a:p>
            <a:pPr>
              <a:buFontTx/>
              <a:buChar char="-"/>
            </a:pPr>
            <a:r>
              <a:rPr lang="es-MX" dirty="0" smtClean="0"/>
              <a:t> </a:t>
            </a:r>
            <a:r>
              <a:rPr lang="es-MX" dirty="0" err="1" smtClean="0"/>
              <a:t>Recorded</a:t>
            </a:r>
            <a:r>
              <a:rPr lang="es-MX" dirty="0" smtClean="0"/>
              <a:t> </a:t>
            </a:r>
            <a:r>
              <a:rPr lang="es-MX" dirty="0" err="1" smtClean="0"/>
              <a:t>on</a:t>
            </a:r>
            <a:r>
              <a:rPr lang="es-MX" dirty="0" smtClean="0"/>
              <a:t> </a:t>
            </a:r>
            <a:r>
              <a:rPr lang="es-MX" dirty="0" err="1" smtClean="0"/>
              <a:t>July</a:t>
            </a:r>
            <a:r>
              <a:rPr lang="es-MX" dirty="0" smtClean="0"/>
              <a:t> 8 2005 at 12:11 UTC</a:t>
            </a:r>
          </a:p>
          <a:p>
            <a:pPr>
              <a:buFontTx/>
              <a:buChar char="-"/>
            </a:pPr>
            <a:r>
              <a:rPr lang="es-MX" dirty="0" smtClean="0"/>
              <a:t> </a:t>
            </a:r>
            <a:r>
              <a:rPr lang="es-MX" dirty="0" err="1" smtClean="0"/>
              <a:t>Core</a:t>
            </a:r>
            <a:r>
              <a:rPr lang="es-MX" dirty="0" smtClean="0"/>
              <a:t>: (-155, -401) m</a:t>
            </a:r>
          </a:p>
          <a:p>
            <a:pPr>
              <a:buFontTx/>
              <a:buChar char="-"/>
            </a:pPr>
            <a:r>
              <a:rPr lang="es-MX" dirty="0" smtClean="0"/>
              <a:t> log</a:t>
            </a:r>
            <a:r>
              <a:rPr lang="es-MX" baseline="-25000" dirty="0" smtClean="0"/>
              <a:t>10</a:t>
            </a:r>
            <a:r>
              <a:rPr lang="es-MX" dirty="0" smtClean="0"/>
              <a:t>(</a:t>
            </a:r>
            <a:r>
              <a:rPr lang="es-MX" dirty="0" err="1" smtClean="0"/>
              <a:t>N</a:t>
            </a:r>
            <a:r>
              <a:rPr lang="es-MX" baseline="-25000" dirty="0" err="1" smtClean="0"/>
              <a:t>ch</a:t>
            </a:r>
            <a:r>
              <a:rPr lang="es-MX" dirty="0" smtClean="0"/>
              <a:t>)  = 7.0</a:t>
            </a:r>
          </a:p>
          <a:p>
            <a:pPr>
              <a:buFontTx/>
              <a:buChar char="-"/>
            </a:pPr>
            <a:r>
              <a:rPr lang="es-MX" dirty="0" smtClean="0"/>
              <a:t> log</a:t>
            </a:r>
            <a:r>
              <a:rPr lang="es-MX" baseline="-25000" dirty="0" smtClean="0"/>
              <a:t>10</a:t>
            </a:r>
            <a:r>
              <a:rPr lang="es-MX" dirty="0" smtClean="0"/>
              <a:t>(N</a:t>
            </a:r>
            <a:r>
              <a:rPr lang="el-GR" baseline="-25000" dirty="0" smtClean="0"/>
              <a:t>μ</a:t>
            </a:r>
            <a:r>
              <a:rPr lang="es-MX" dirty="0" smtClean="0"/>
              <a:t>)   = 5.7</a:t>
            </a:r>
          </a:p>
          <a:p>
            <a:pPr>
              <a:buFontTx/>
              <a:buChar char="-"/>
            </a:pPr>
            <a:r>
              <a:rPr lang="es-MX" dirty="0" smtClean="0"/>
              <a:t> </a:t>
            </a:r>
            <a:r>
              <a:rPr lang="es-MX" dirty="0" err="1" smtClean="0"/>
              <a:t>Zenith</a:t>
            </a:r>
            <a:r>
              <a:rPr lang="es-MX" dirty="0" smtClean="0"/>
              <a:t>    : 24.2°</a:t>
            </a:r>
          </a:p>
          <a:p>
            <a:pPr>
              <a:buFontTx/>
              <a:buChar char="-"/>
            </a:pPr>
            <a:r>
              <a:rPr lang="es-MX" dirty="0" smtClean="0"/>
              <a:t> </a:t>
            </a:r>
            <a:r>
              <a:rPr lang="es-MX" dirty="0" err="1" smtClean="0"/>
              <a:t>Azimuth</a:t>
            </a:r>
            <a:r>
              <a:rPr lang="es-MX" dirty="0" smtClean="0"/>
              <a:t>: 28.4°</a:t>
            </a:r>
          </a:p>
        </p:txBody>
      </p:sp>
      <p:sp>
        <p:nvSpPr>
          <p:cNvPr id="15"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3) </a:t>
            </a:r>
            <a:r>
              <a:rPr lang="es-MX" sz="2400" dirty="0" err="1" smtClean="0">
                <a:solidFill>
                  <a:srgbClr val="FF0000"/>
                </a:solidFill>
                <a:latin typeface="Tahoma" pitchFamily="34" charset="0"/>
              </a:rPr>
              <a:t>The</a:t>
            </a:r>
            <a:r>
              <a:rPr lang="es-MX" sz="2400" dirty="0" smtClean="0">
                <a:solidFill>
                  <a:srgbClr val="FF0000"/>
                </a:solidFill>
                <a:latin typeface="Tahoma" pitchFamily="34" charset="0"/>
              </a:rPr>
              <a:t> KASCADE-Grande detector</a:t>
            </a:r>
            <a:endParaRPr lang="es-ES" sz="2400" dirty="0">
              <a:solidFill>
                <a:srgbClr val="FF0000"/>
              </a:solidFill>
              <a:latin typeface="Tahoma"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467544" y="4437112"/>
            <a:ext cx="4608512" cy="1107996"/>
          </a:xfrm>
          <a:prstGeom prst="rect">
            <a:avLst/>
          </a:prstGeom>
          <a:noFill/>
          <a:ln w="9525">
            <a:noFill/>
            <a:miter lim="800000"/>
            <a:headEnd/>
            <a:tailEnd/>
          </a:ln>
          <a:effectLst/>
        </p:spPr>
        <p:txBody>
          <a:bodyPr wrap="square">
            <a:spAutoFit/>
          </a:bodyPr>
          <a:lstStyle/>
          <a:p>
            <a:pPr marL="342900" indent="-342900" algn="just">
              <a:spcBef>
                <a:spcPct val="50000"/>
              </a:spcBef>
              <a:buFont typeface="Wingdings" pitchFamily="2" charset="2"/>
              <a:buBlip>
                <a:blip r:embed="rId2"/>
              </a:buBlip>
            </a:pPr>
            <a:r>
              <a:rPr lang="es-MX" dirty="0" err="1" smtClean="0"/>
              <a:t>Arrival</a:t>
            </a:r>
            <a:r>
              <a:rPr lang="es-MX" dirty="0" smtClean="0"/>
              <a:t> </a:t>
            </a:r>
            <a:r>
              <a:rPr lang="es-MX" dirty="0" err="1" smtClean="0"/>
              <a:t>direction</a:t>
            </a:r>
            <a:r>
              <a:rPr lang="es-MX" dirty="0" smtClean="0"/>
              <a:t> </a:t>
            </a:r>
            <a:r>
              <a:rPr lang="es-MX" dirty="0" err="1" smtClean="0"/>
              <a:t>from</a:t>
            </a:r>
            <a:r>
              <a:rPr lang="es-MX" dirty="0" smtClean="0"/>
              <a:t> Chi</a:t>
            </a:r>
            <a:r>
              <a:rPr lang="es-MX" baseline="30000" dirty="0" smtClean="0"/>
              <a:t>2 </a:t>
            </a:r>
            <a:r>
              <a:rPr lang="es-MX" dirty="0" err="1" smtClean="0"/>
              <a:t>minimization</a:t>
            </a:r>
            <a:r>
              <a:rPr lang="es-MX" dirty="0" smtClean="0"/>
              <a:t> of </a:t>
            </a:r>
            <a:r>
              <a:rPr lang="es-MX" dirty="0" err="1" smtClean="0"/>
              <a:t>arrival</a:t>
            </a:r>
            <a:r>
              <a:rPr lang="es-MX" dirty="0" smtClean="0"/>
              <a:t> times:</a:t>
            </a:r>
            <a:endParaRPr lang="es-MX" dirty="0"/>
          </a:p>
          <a:p>
            <a:pPr marL="342900" indent="-342900" algn="ctr">
              <a:spcBef>
                <a:spcPct val="50000"/>
              </a:spcBef>
              <a:buFont typeface="Wingdings" pitchFamily="2" charset="2"/>
              <a:buNone/>
            </a:pPr>
            <a:r>
              <a:rPr lang="es-MX" dirty="0"/>
              <a:t> </a:t>
            </a:r>
            <a:r>
              <a:rPr lang="es-MX" dirty="0">
                <a:solidFill>
                  <a:srgbClr val="0000FF"/>
                </a:solidFill>
                <a:sym typeface="Symbol" pitchFamily="18" charset="2"/>
              </a:rPr>
              <a:t></a:t>
            </a:r>
            <a:r>
              <a:rPr lang="es-MX" baseline="30000" dirty="0">
                <a:solidFill>
                  <a:srgbClr val="0000FF"/>
                </a:solidFill>
                <a:sym typeface="Symbol" pitchFamily="18" charset="2"/>
              </a:rPr>
              <a:t>2</a:t>
            </a:r>
            <a:r>
              <a:rPr lang="es-MX" dirty="0">
                <a:solidFill>
                  <a:srgbClr val="0000FF"/>
                </a:solidFill>
                <a:sym typeface="Symbol" pitchFamily="18" charset="2"/>
              </a:rPr>
              <a:t> =  </a:t>
            </a:r>
            <a:r>
              <a:rPr lang="es-MX" sz="2000" dirty="0">
                <a:solidFill>
                  <a:srgbClr val="0000FF"/>
                </a:solidFill>
                <a:sym typeface="Symbol" pitchFamily="18" charset="2"/>
              </a:rPr>
              <a:t></a:t>
            </a:r>
            <a:r>
              <a:rPr lang="es-MX" dirty="0">
                <a:solidFill>
                  <a:srgbClr val="0000FF"/>
                </a:solidFill>
                <a:sym typeface="Symbol" pitchFamily="18" charset="2"/>
              </a:rPr>
              <a:t> (</a:t>
            </a:r>
            <a:r>
              <a:rPr lang="es-MX" dirty="0" err="1">
                <a:solidFill>
                  <a:srgbClr val="0000FF"/>
                </a:solidFill>
                <a:sym typeface="Symbol" pitchFamily="18" charset="2"/>
              </a:rPr>
              <a:t>Ti</a:t>
            </a:r>
            <a:r>
              <a:rPr lang="es-MX" baseline="30000" dirty="0" err="1">
                <a:solidFill>
                  <a:srgbClr val="0000FF"/>
                </a:solidFill>
                <a:sym typeface="Symbol" pitchFamily="18" charset="2"/>
              </a:rPr>
              <a:t>data</a:t>
            </a:r>
            <a:r>
              <a:rPr lang="es-MX" dirty="0">
                <a:solidFill>
                  <a:srgbClr val="0000FF"/>
                </a:solidFill>
                <a:sym typeface="Symbol" pitchFamily="18" charset="2"/>
              </a:rPr>
              <a:t> – </a:t>
            </a:r>
            <a:r>
              <a:rPr lang="es-MX" dirty="0" err="1">
                <a:solidFill>
                  <a:srgbClr val="0000FF"/>
                </a:solidFill>
                <a:sym typeface="Symbol" pitchFamily="18" charset="2"/>
              </a:rPr>
              <a:t>Ti</a:t>
            </a:r>
            <a:r>
              <a:rPr lang="es-MX" baseline="30000" dirty="0" err="1">
                <a:solidFill>
                  <a:srgbClr val="0000FF"/>
                </a:solidFill>
                <a:sym typeface="Symbol" pitchFamily="18" charset="2"/>
              </a:rPr>
              <a:t>model</a:t>
            </a:r>
            <a:r>
              <a:rPr lang="es-MX" dirty="0">
                <a:solidFill>
                  <a:srgbClr val="0000FF"/>
                </a:solidFill>
                <a:sym typeface="Symbol" pitchFamily="18" charset="2"/>
              </a:rPr>
              <a:t> </a:t>
            </a:r>
            <a:r>
              <a:rPr lang="es-MX" dirty="0" smtClean="0">
                <a:solidFill>
                  <a:srgbClr val="0000FF"/>
                </a:solidFill>
                <a:sym typeface="Symbol" pitchFamily="18" charset="2"/>
              </a:rPr>
              <a:t>(</a:t>
            </a:r>
            <a:r>
              <a:rPr lang="es-MX" dirty="0" smtClean="0">
                <a:solidFill>
                  <a:srgbClr val="0000FF"/>
                </a:solidFill>
                <a:sym typeface="Symbol"/>
              </a:rPr>
              <a:t>, </a:t>
            </a:r>
            <a:r>
              <a:rPr lang="es-MX" dirty="0" smtClean="0">
                <a:solidFill>
                  <a:srgbClr val="0000FF"/>
                </a:solidFill>
                <a:sym typeface="Symbol" pitchFamily="18" charset="2"/>
              </a:rPr>
              <a:t>)- </a:t>
            </a:r>
            <a:r>
              <a:rPr lang="es-MX" dirty="0">
                <a:solidFill>
                  <a:srgbClr val="0000FF"/>
                </a:solidFill>
                <a:sym typeface="Symbol" pitchFamily="18" charset="2"/>
              </a:rPr>
              <a:t>Ti)</a:t>
            </a:r>
            <a:r>
              <a:rPr lang="es-MX" baseline="30000" dirty="0">
                <a:solidFill>
                  <a:srgbClr val="0000FF"/>
                </a:solidFill>
                <a:sym typeface="Symbol" pitchFamily="18" charset="2"/>
              </a:rPr>
              <a:t>2</a:t>
            </a:r>
            <a:r>
              <a:rPr lang="es-MX" dirty="0">
                <a:solidFill>
                  <a:srgbClr val="0000FF"/>
                </a:solidFill>
                <a:sym typeface="Symbol" pitchFamily="18" charset="2"/>
              </a:rPr>
              <a:t>/ i</a:t>
            </a:r>
            <a:r>
              <a:rPr lang="es-MX" baseline="30000" dirty="0">
                <a:solidFill>
                  <a:srgbClr val="0000FF"/>
                </a:solidFill>
                <a:sym typeface="Symbol" pitchFamily="18" charset="2"/>
              </a:rPr>
              <a:t>2</a:t>
            </a:r>
            <a:endParaRPr lang="es-ES" baseline="30000" dirty="0">
              <a:solidFill>
                <a:srgbClr val="0000FF"/>
              </a:solidFill>
              <a:sym typeface="Symbol" pitchFamily="18" charset="2"/>
            </a:endParaRPr>
          </a:p>
        </p:txBody>
      </p:sp>
      <p:sp>
        <p:nvSpPr>
          <p:cNvPr id="10" name="Text Box 15"/>
          <p:cNvSpPr txBox="1">
            <a:spLocks noChangeArrowheads="1"/>
          </p:cNvSpPr>
          <p:nvPr/>
        </p:nvSpPr>
        <p:spPr bwMode="auto">
          <a:xfrm>
            <a:off x="1403648" y="5373216"/>
            <a:ext cx="288925" cy="336550"/>
          </a:xfrm>
          <a:prstGeom prst="rect">
            <a:avLst/>
          </a:prstGeom>
          <a:noFill/>
          <a:ln w="9525">
            <a:noFill/>
            <a:miter lim="800000"/>
            <a:headEnd/>
            <a:tailEnd/>
          </a:ln>
          <a:effectLst/>
        </p:spPr>
        <p:txBody>
          <a:bodyPr>
            <a:spAutoFit/>
          </a:bodyPr>
          <a:lstStyle/>
          <a:p>
            <a:pPr>
              <a:spcBef>
                <a:spcPct val="50000"/>
              </a:spcBef>
            </a:pPr>
            <a:r>
              <a:rPr lang="es-MX" sz="1600" dirty="0">
                <a:solidFill>
                  <a:srgbClr val="0000FF"/>
                </a:solidFill>
              </a:rPr>
              <a:t>i</a:t>
            </a:r>
            <a:endParaRPr lang="es-ES" sz="1600" dirty="0">
              <a:solidFill>
                <a:srgbClr val="0000FF"/>
              </a:solidFill>
            </a:endParaRPr>
          </a:p>
        </p:txBody>
      </p:sp>
      <p:sp>
        <p:nvSpPr>
          <p:cNvPr id="11" name="10 Rectángulo"/>
          <p:cNvSpPr/>
          <p:nvPr/>
        </p:nvSpPr>
        <p:spPr>
          <a:xfrm>
            <a:off x="1703860" y="5733256"/>
            <a:ext cx="2017925" cy="369332"/>
          </a:xfrm>
          <a:prstGeom prst="rect">
            <a:avLst/>
          </a:prstGeom>
        </p:spPr>
        <p:txBody>
          <a:bodyPr wrap="none">
            <a:spAutoFit/>
          </a:bodyPr>
          <a:lstStyle/>
          <a:p>
            <a:pPr algn="ctr">
              <a:spcBef>
                <a:spcPct val="50000"/>
              </a:spcBef>
            </a:pPr>
            <a:r>
              <a:rPr lang="es-MX" dirty="0" err="1" smtClean="0">
                <a:solidFill>
                  <a:srgbClr val="0000FF"/>
                </a:solidFill>
              </a:rPr>
              <a:t>Ti</a:t>
            </a:r>
            <a:r>
              <a:rPr lang="es-MX" baseline="30000" dirty="0" err="1" smtClean="0">
                <a:solidFill>
                  <a:srgbClr val="0000FF"/>
                </a:solidFill>
              </a:rPr>
              <a:t>model</a:t>
            </a:r>
            <a:r>
              <a:rPr lang="es-MX" baseline="30000" dirty="0" smtClean="0">
                <a:solidFill>
                  <a:srgbClr val="0000FF"/>
                </a:solidFill>
              </a:rPr>
              <a:t> </a:t>
            </a:r>
            <a:r>
              <a:rPr lang="es-MX" dirty="0" smtClean="0">
                <a:solidFill>
                  <a:srgbClr val="0000FF"/>
                </a:solidFill>
              </a:rPr>
              <a:t>= (</a:t>
            </a:r>
            <a:r>
              <a:rPr lang="es-MX" b="1" dirty="0" err="1" smtClean="0">
                <a:solidFill>
                  <a:srgbClr val="0000FF"/>
                </a:solidFill>
              </a:rPr>
              <a:t>r</a:t>
            </a:r>
            <a:r>
              <a:rPr lang="es-MX" b="1" baseline="-25000" dirty="0" err="1" smtClean="0">
                <a:solidFill>
                  <a:srgbClr val="0000FF"/>
                </a:solidFill>
              </a:rPr>
              <a:t>i</a:t>
            </a:r>
            <a:r>
              <a:rPr lang="es-MX" baseline="-25000" dirty="0" smtClean="0">
                <a:solidFill>
                  <a:srgbClr val="0000FF"/>
                </a:solidFill>
              </a:rPr>
              <a:t> </a:t>
            </a:r>
            <a:r>
              <a:rPr lang="es-MX" dirty="0" smtClean="0">
                <a:solidFill>
                  <a:srgbClr val="0000FF"/>
                </a:solidFill>
              </a:rPr>
              <a:t>-  </a:t>
            </a:r>
            <a:r>
              <a:rPr lang="es-MX" b="1" dirty="0" smtClean="0">
                <a:solidFill>
                  <a:srgbClr val="0000FF"/>
                </a:solidFill>
              </a:rPr>
              <a:t>r</a:t>
            </a:r>
            <a:r>
              <a:rPr lang="es-MX" b="1" baseline="-25000" dirty="0" smtClean="0">
                <a:solidFill>
                  <a:srgbClr val="0000FF"/>
                </a:solidFill>
              </a:rPr>
              <a:t>o</a:t>
            </a:r>
            <a:r>
              <a:rPr lang="es-MX" dirty="0" smtClean="0">
                <a:solidFill>
                  <a:srgbClr val="0000FF"/>
                </a:solidFill>
              </a:rPr>
              <a:t>)</a:t>
            </a:r>
            <a:r>
              <a:rPr lang="es-MX" dirty="0" smtClean="0">
                <a:solidFill>
                  <a:srgbClr val="0000FF"/>
                </a:solidFill>
                <a:sym typeface="Math1" pitchFamily="2" charset="2"/>
              </a:rPr>
              <a:t> </a:t>
            </a:r>
            <a:r>
              <a:rPr lang="es-MX" b="1" dirty="0" smtClean="0">
                <a:solidFill>
                  <a:srgbClr val="0000FF"/>
                </a:solidFill>
                <a:sym typeface="Math1" pitchFamily="2" charset="2"/>
              </a:rPr>
              <a:t>n</a:t>
            </a:r>
            <a:r>
              <a:rPr lang="es-MX" dirty="0" smtClean="0">
                <a:solidFill>
                  <a:srgbClr val="0000FF"/>
                </a:solidFill>
                <a:sym typeface="Math1" pitchFamily="2" charset="2"/>
              </a:rPr>
              <a:t>/c</a:t>
            </a:r>
            <a:endParaRPr lang="es-MX" dirty="0">
              <a:solidFill>
                <a:srgbClr val="0000FF"/>
              </a:solidFill>
              <a:sym typeface="Math1" pitchFamily="2" charset="2"/>
            </a:endParaRPr>
          </a:p>
        </p:txBody>
      </p:sp>
      <p:pic>
        <p:nvPicPr>
          <p:cNvPr id="12" name="Picture 9" descr="ResAngKG"/>
          <p:cNvPicPr>
            <a:picLocks noGrp="1" noChangeAspect="1" noChangeArrowheads="1"/>
          </p:cNvPicPr>
          <p:nvPr>
            <p:ph/>
          </p:nvPr>
        </p:nvPicPr>
        <p:blipFill>
          <a:blip r:embed="rId3" cstate="print"/>
          <a:srcRect/>
          <a:stretch>
            <a:fillRect/>
          </a:stretch>
        </p:blipFill>
        <p:spPr>
          <a:xfrm>
            <a:off x="5263787" y="3891579"/>
            <a:ext cx="3772709" cy="2489749"/>
          </a:xfrm>
          <a:noFill/>
          <a:ln/>
        </p:spPr>
      </p:pic>
      <p:pic>
        <p:nvPicPr>
          <p:cNvPr id="1026" name="Picture 2"/>
          <p:cNvPicPr>
            <a:picLocks noChangeAspect="1" noChangeArrowheads="1"/>
          </p:cNvPicPr>
          <p:nvPr/>
        </p:nvPicPr>
        <p:blipFill>
          <a:blip r:embed="rId4" cstate="print"/>
          <a:srcRect/>
          <a:stretch>
            <a:fillRect/>
          </a:stretch>
        </p:blipFill>
        <p:spPr bwMode="auto">
          <a:xfrm>
            <a:off x="323527" y="764704"/>
            <a:ext cx="4807181" cy="3312368"/>
          </a:xfrm>
          <a:prstGeom prst="rect">
            <a:avLst/>
          </a:prstGeom>
          <a:noFill/>
          <a:ln w="9525">
            <a:solidFill>
              <a:schemeClr val="tx1"/>
            </a:solidFill>
            <a:miter lim="800000"/>
            <a:headEnd/>
            <a:tailEnd/>
          </a:ln>
        </p:spPr>
      </p:pic>
      <p:pic>
        <p:nvPicPr>
          <p:cNvPr id="17" name="Picture 2"/>
          <p:cNvPicPr>
            <a:picLocks noChangeAspect="1" noChangeArrowheads="1"/>
          </p:cNvPicPr>
          <p:nvPr/>
        </p:nvPicPr>
        <p:blipFill>
          <a:blip r:embed="rId5" cstate="print"/>
          <a:srcRect/>
          <a:stretch>
            <a:fillRect/>
          </a:stretch>
        </p:blipFill>
        <p:spPr bwMode="auto">
          <a:xfrm>
            <a:off x="5598519" y="620688"/>
            <a:ext cx="3509985" cy="2898657"/>
          </a:xfrm>
          <a:prstGeom prst="rect">
            <a:avLst/>
          </a:prstGeom>
          <a:noFill/>
          <a:ln w="9525">
            <a:noFill/>
            <a:miter lim="800000"/>
            <a:headEnd/>
            <a:tailEnd/>
          </a:ln>
        </p:spPr>
      </p:pic>
      <p:sp>
        <p:nvSpPr>
          <p:cNvPr id="18"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3) </a:t>
            </a:r>
            <a:r>
              <a:rPr lang="es-MX" sz="2400" dirty="0" err="1" smtClean="0">
                <a:solidFill>
                  <a:srgbClr val="FF0000"/>
                </a:solidFill>
                <a:latin typeface="Tahoma" pitchFamily="34" charset="0"/>
              </a:rPr>
              <a:t>The</a:t>
            </a:r>
            <a:r>
              <a:rPr lang="es-MX" sz="2400" dirty="0" smtClean="0">
                <a:solidFill>
                  <a:srgbClr val="FF0000"/>
                </a:solidFill>
                <a:latin typeface="Tahoma" pitchFamily="34" charset="0"/>
              </a:rPr>
              <a:t> KASCADE-Grande detector</a:t>
            </a:r>
            <a:endParaRPr lang="es-ES" sz="2400" dirty="0">
              <a:solidFill>
                <a:srgbClr val="FF0000"/>
              </a:solidFill>
              <a:latin typeface="Tahoma" pitchFamily="34" charset="0"/>
            </a:endParaRPr>
          </a:p>
        </p:txBody>
      </p:sp>
      <p:sp>
        <p:nvSpPr>
          <p:cNvPr id="13" name="12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827584" y="1134036"/>
            <a:ext cx="7848872" cy="5098339"/>
          </a:xfrm>
          <a:prstGeom prst="rect">
            <a:avLst/>
          </a:prstGeom>
          <a:noFill/>
          <a:ln w="9525">
            <a:noFill/>
            <a:miter lim="800000"/>
            <a:headEnd/>
            <a:tailEnd/>
          </a:ln>
        </p:spPr>
      </p:pic>
      <p:sp>
        <p:nvSpPr>
          <p:cNvPr id="5" name="4 Rectángulo"/>
          <p:cNvSpPr/>
          <p:nvPr/>
        </p:nvSpPr>
        <p:spPr>
          <a:xfrm>
            <a:off x="1115616" y="5814556"/>
            <a:ext cx="2664296" cy="307777"/>
          </a:xfrm>
          <a:prstGeom prst="rect">
            <a:avLst/>
          </a:prstGeom>
        </p:spPr>
        <p:txBody>
          <a:bodyPr wrap="square">
            <a:spAutoFit/>
          </a:bodyPr>
          <a:lstStyle/>
          <a:p>
            <a:r>
              <a:rPr lang="es-ES" sz="1400" dirty="0" smtClean="0">
                <a:solidFill>
                  <a:schemeClr val="accent5">
                    <a:lumMod val="60000"/>
                    <a:lumOff val="40000"/>
                  </a:schemeClr>
                </a:solidFill>
              </a:rPr>
              <a:t>W. D. </a:t>
            </a:r>
            <a:r>
              <a:rPr lang="es-ES" sz="1400" dirty="0" err="1" smtClean="0">
                <a:solidFill>
                  <a:schemeClr val="accent5">
                    <a:lumMod val="60000"/>
                    <a:lumOff val="40000"/>
                  </a:schemeClr>
                </a:solidFill>
              </a:rPr>
              <a:t>Apel</a:t>
            </a:r>
            <a:r>
              <a:rPr lang="es-ES" sz="1400" dirty="0" smtClean="0">
                <a:solidFill>
                  <a:schemeClr val="accent5">
                    <a:lumMod val="60000"/>
                    <a:lumOff val="40000"/>
                  </a:schemeClr>
                </a:solidFill>
              </a:rPr>
              <a:t>, NIMA620, 202 (2010).</a:t>
            </a:r>
            <a:endParaRPr lang="es-ES" sz="1400" dirty="0">
              <a:solidFill>
                <a:schemeClr val="accent5">
                  <a:lumMod val="60000"/>
                  <a:lumOff val="40000"/>
                </a:schemeClr>
              </a:solidFill>
            </a:endParaRPr>
          </a:p>
        </p:txBody>
      </p:sp>
      <p:sp>
        <p:nvSpPr>
          <p:cNvPr id="6" name="5 Rectángulo"/>
          <p:cNvSpPr/>
          <p:nvPr/>
        </p:nvSpPr>
        <p:spPr>
          <a:xfrm>
            <a:off x="683568" y="692696"/>
            <a:ext cx="7560840" cy="369332"/>
          </a:xfrm>
          <a:prstGeom prst="rect">
            <a:avLst/>
          </a:prstGeom>
        </p:spPr>
        <p:txBody>
          <a:bodyPr wrap="square">
            <a:spAutoFit/>
          </a:bodyPr>
          <a:lstStyle/>
          <a:p>
            <a:pPr algn="ctr"/>
            <a:r>
              <a:rPr lang="es-MX" b="1" u="sng" dirty="0" smtClean="0">
                <a:solidFill>
                  <a:srgbClr val="3333FF"/>
                </a:solidFill>
                <a:cs typeface="Arial" pitchFamily="34" charset="0"/>
              </a:rPr>
              <a:t>KASCADE-Grande </a:t>
            </a:r>
            <a:r>
              <a:rPr lang="es-MX" b="1" u="sng" dirty="0" err="1" smtClean="0">
                <a:solidFill>
                  <a:srgbClr val="3333FF"/>
                </a:solidFill>
                <a:cs typeface="Arial" pitchFamily="34" charset="0"/>
              </a:rPr>
              <a:t>Accuracy</a:t>
            </a:r>
            <a:r>
              <a:rPr lang="es-MX" b="1" u="sng" dirty="0" smtClean="0">
                <a:solidFill>
                  <a:srgbClr val="3333FF"/>
                </a:solidFill>
                <a:cs typeface="Arial" pitchFamily="34" charset="0"/>
              </a:rPr>
              <a:t>: </a:t>
            </a:r>
            <a:r>
              <a:rPr lang="es-MX" b="1" u="sng" dirty="0" err="1" smtClean="0">
                <a:solidFill>
                  <a:srgbClr val="3333FF"/>
                </a:solidFill>
                <a:cs typeface="Arial" pitchFamily="34" charset="0"/>
              </a:rPr>
              <a:t>Direct</a:t>
            </a:r>
            <a:r>
              <a:rPr lang="es-MX" b="1" u="sng" dirty="0" smtClean="0">
                <a:solidFill>
                  <a:srgbClr val="3333FF"/>
                </a:solidFill>
                <a:cs typeface="Arial" pitchFamily="34" charset="0"/>
              </a:rPr>
              <a:t> </a:t>
            </a:r>
            <a:r>
              <a:rPr lang="es-MX" b="1" u="sng" dirty="0" err="1" smtClean="0">
                <a:solidFill>
                  <a:srgbClr val="3333FF"/>
                </a:solidFill>
                <a:cs typeface="Arial" pitchFamily="34" charset="0"/>
              </a:rPr>
              <a:t>comparison</a:t>
            </a:r>
            <a:r>
              <a:rPr lang="es-MX" b="1" u="sng" dirty="0" smtClean="0">
                <a:solidFill>
                  <a:srgbClr val="3333FF"/>
                </a:solidFill>
                <a:cs typeface="Arial" pitchFamily="34" charset="0"/>
              </a:rPr>
              <a:t> </a:t>
            </a:r>
            <a:r>
              <a:rPr lang="es-MX" b="1" u="sng" dirty="0" err="1" smtClean="0">
                <a:solidFill>
                  <a:srgbClr val="3333FF"/>
                </a:solidFill>
                <a:cs typeface="Arial" pitchFamily="34" charset="0"/>
              </a:rPr>
              <a:t>with</a:t>
            </a:r>
            <a:r>
              <a:rPr lang="es-MX" b="1" u="sng" dirty="0" smtClean="0">
                <a:solidFill>
                  <a:srgbClr val="3333FF"/>
                </a:solidFill>
                <a:cs typeface="Arial" pitchFamily="34" charset="0"/>
              </a:rPr>
              <a:t> KASCADE</a:t>
            </a:r>
            <a:endParaRPr lang="es-ES" b="1" u="sng" dirty="0" smtClean="0">
              <a:solidFill>
                <a:srgbClr val="3333FF"/>
              </a:solidFill>
              <a:cs typeface="Arial" pitchFamily="34" charset="0"/>
            </a:endParaRPr>
          </a:p>
        </p:txBody>
      </p:sp>
      <p:sp>
        <p:nvSpPr>
          <p:cNvPr id="9"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3) </a:t>
            </a:r>
            <a:r>
              <a:rPr lang="es-MX" sz="2400" dirty="0" err="1" smtClean="0">
                <a:solidFill>
                  <a:srgbClr val="FF0000"/>
                </a:solidFill>
                <a:latin typeface="Tahoma" pitchFamily="34" charset="0"/>
              </a:rPr>
              <a:t>The</a:t>
            </a:r>
            <a:r>
              <a:rPr lang="es-MX" sz="2400" dirty="0" smtClean="0">
                <a:solidFill>
                  <a:srgbClr val="FF0000"/>
                </a:solidFill>
                <a:latin typeface="Tahoma" pitchFamily="34" charset="0"/>
              </a:rPr>
              <a:t> KASCADE-Grande detector</a:t>
            </a:r>
            <a:endParaRPr lang="es-ES" sz="2400" dirty="0">
              <a:solidFill>
                <a:srgbClr val="FF0000"/>
              </a:solidFill>
              <a:latin typeface="Tahoma" pitchFamily="34" charset="0"/>
            </a:endParaRPr>
          </a:p>
        </p:txBody>
      </p:sp>
      <p:sp>
        <p:nvSpPr>
          <p:cNvPr id="7" name="6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Rectángulo redondeado"/>
          <p:cNvSpPr/>
          <p:nvPr/>
        </p:nvSpPr>
        <p:spPr>
          <a:xfrm>
            <a:off x="755576" y="908720"/>
            <a:ext cx="3096344" cy="571504"/>
          </a:xfrm>
          <a:prstGeom prst="roundRect">
            <a:avLst/>
          </a:prstGeom>
          <a:solidFill>
            <a:schemeClr val="bg1"/>
          </a:solidFill>
          <a:ln w="9525">
            <a:solidFill>
              <a:schemeClr val="tx1"/>
            </a:solidFill>
          </a:ln>
          <a:effectLst>
            <a:outerShdw blurRad="508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err="1" smtClean="0">
                <a:solidFill>
                  <a:srgbClr val="FF0000"/>
                </a:solidFill>
                <a:latin typeface="Calibri" pitchFamily="34" charset="0"/>
                <a:cs typeface="Arial" pitchFamily="34" charset="0"/>
              </a:rPr>
              <a:t>Energy</a:t>
            </a:r>
            <a:r>
              <a:rPr lang="es-MX" sz="2400" dirty="0" smtClean="0">
                <a:solidFill>
                  <a:srgbClr val="FF0000"/>
                </a:solidFill>
                <a:latin typeface="Calibri" pitchFamily="34" charset="0"/>
                <a:cs typeface="Arial" pitchFamily="34" charset="0"/>
              </a:rPr>
              <a:t> </a:t>
            </a:r>
            <a:r>
              <a:rPr lang="es-MX" sz="2400" dirty="0" err="1" smtClean="0">
                <a:solidFill>
                  <a:srgbClr val="FF0000"/>
                </a:solidFill>
                <a:latin typeface="Calibri" pitchFamily="34" charset="0"/>
                <a:cs typeface="Arial" pitchFamily="34" charset="0"/>
              </a:rPr>
              <a:t>spectrum</a:t>
            </a:r>
            <a:endParaRPr lang="es-ES" sz="2400" baseline="-25000" dirty="0" smtClean="0">
              <a:solidFill>
                <a:srgbClr val="FF0000"/>
              </a:solidFill>
              <a:latin typeface="Calibri" pitchFamily="34" charset="0"/>
              <a:cs typeface="Arial" pitchFamily="34" charset="0"/>
            </a:endParaRPr>
          </a:p>
        </p:txBody>
      </p:sp>
      <p:sp>
        <p:nvSpPr>
          <p:cNvPr id="9" name="8 CuadroTexto"/>
          <p:cNvSpPr txBox="1"/>
          <p:nvPr/>
        </p:nvSpPr>
        <p:spPr>
          <a:xfrm>
            <a:off x="755576" y="5805264"/>
            <a:ext cx="3528392" cy="400110"/>
          </a:xfrm>
          <a:prstGeom prst="rect">
            <a:avLst/>
          </a:prstGeom>
          <a:noFill/>
        </p:spPr>
        <p:txBody>
          <a:bodyPr wrap="square" rtlCol="0">
            <a:spAutoFit/>
          </a:bodyPr>
          <a:lstStyle/>
          <a:p>
            <a:r>
              <a:rPr lang="es-MX" sz="2000" dirty="0" smtClean="0">
                <a:solidFill>
                  <a:srgbClr val="FF0000"/>
                </a:solidFill>
              </a:rPr>
              <a:t>N</a:t>
            </a:r>
            <a:r>
              <a:rPr lang="el-GR" sz="2000" baseline="-25000" dirty="0" smtClean="0">
                <a:solidFill>
                  <a:srgbClr val="FF0000"/>
                </a:solidFill>
              </a:rPr>
              <a:t>μ</a:t>
            </a:r>
            <a:r>
              <a:rPr lang="es-ES" sz="2000" dirty="0" smtClean="0">
                <a:solidFill>
                  <a:srgbClr val="FF0000"/>
                </a:solidFill>
              </a:rPr>
              <a:t>: </a:t>
            </a:r>
            <a:r>
              <a:rPr lang="es-ES" sz="2000" dirty="0" err="1" smtClean="0">
                <a:solidFill>
                  <a:srgbClr val="3333FF"/>
                </a:solidFill>
              </a:rPr>
              <a:t>Correction</a:t>
            </a:r>
            <a:r>
              <a:rPr lang="es-ES" sz="2000" dirty="0" smtClean="0">
                <a:solidFill>
                  <a:srgbClr val="3333FF"/>
                </a:solidFill>
              </a:rPr>
              <a:t> </a:t>
            </a:r>
            <a:r>
              <a:rPr lang="es-ES" sz="2000" dirty="0" err="1" smtClean="0">
                <a:solidFill>
                  <a:srgbClr val="3333FF"/>
                </a:solidFill>
              </a:rPr>
              <a:t>for</a:t>
            </a:r>
            <a:r>
              <a:rPr lang="es-ES" sz="2000" dirty="0" smtClean="0">
                <a:solidFill>
                  <a:srgbClr val="3333FF"/>
                </a:solidFill>
              </a:rPr>
              <a:t> </a:t>
            </a:r>
            <a:r>
              <a:rPr lang="es-ES" sz="2000" dirty="0" err="1" smtClean="0">
                <a:solidFill>
                  <a:srgbClr val="3333FF"/>
                </a:solidFill>
              </a:rPr>
              <a:t>systematics</a:t>
            </a:r>
            <a:endParaRPr lang="es-ES" sz="2000" dirty="0">
              <a:solidFill>
                <a:srgbClr val="3333FF"/>
              </a:solidFill>
            </a:endParaRPr>
          </a:p>
        </p:txBody>
      </p:sp>
      <p:pic>
        <p:nvPicPr>
          <p:cNvPr id="7" name="Picture 2"/>
          <p:cNvPicPr>
            <a:picLocks noChangeAspect="1" noChangeArrowheads="1"/>
          </p:cNvPicPr>
          <p:nvPr/>
        </p:nvPicPr>
        <p:blipFill>
          <a:blip r:embed="rId2" cstate="print"/>
          <a:srcRect/>
          <a:stretch>
            <a:fillRect/>
          </a:stretch>
        </p:blipFill>
        <p:spPr bwMode="auto">
          <a:xfrm>
            <a:off x="5652120" y="548680"/>
            <a:ext cx="2631739" cy="2664296"/>
          </a:xfrm>
          <a:prstGeom prst="rect">
            <a:avLst/>
          </a:prstGeom>
          <a:noFill/>
          <a:ln w="9525">
            <a:noFill/>
            <a:miter lim="800000"/>
            <a:headEnd/>
            <a:tailEnd/>
          </a:ln>
        </p:spPr>
      </p:pic>
      <p:pic>
        <p:nvPicPr>
          <p:cNvPr id="15" name="Picture 2"/>
          <p:cNvPicPr>
            <a:picLocks noChangeAspect="1" noChangeArrowheads="1"/>
          </p:cNvPicPr>
          <p:nvPr/>
        </p:nvPicPr>
        <p:blipFill>
          <a:blip r:embed="rId3" cstate="print"/>
          <a:srcRect/>
          <a:stretch>
            <a:fillRect/>
          </a:stretch>
        </p:blipFill>
        <p:spPr bwMode="auto">
          <a:xfrm>
            <a:off x="5004048" y="3356992"/>
            <a:ext cx="3936713" cy="3240360"/>
          </a:xfrm>
          <a:prstGeom prst="rect">
            <a:avLst/>
          </a:prstGeom>
          <a:noFill/>
          <a:ln w="9525">
            <a:noFill/>
            <a:miter lim="800000"/>
            <a:headEnd/>
            <a:tailEnd/>
          </a:ln>
        </p:spPr>
      </p:pic>
      <p:sp>
        <p:nvSpPr>
          <p:cNvPr id="17" name="16 CuadroTexto"/>
          <p:cNvSpPr txBox="1"/>
          <p:nvPr/>
        </p:nvSpPr>
        <p:spPr>
          <a:xfrm>
            <a:off x="358298" y="2426112"/>
            <a:ext cx="4357718" cy="1938992"/>
          </a:xfrm>
          <a:prstGeom prst="rect">
            <a:avLst/>
          </a:prstGeom>
          <a:noFill/>
          <a:ln>
            <a:solidFill>
              <a:schemeClr val="accent1"/>
            </a:solidFill>
          </a:ln>
        </p:spPr>
        <p:txBody>
          <a:bodyPr wrap="square" rtlCol="0">
            <a:spAutoFit/>
          </a:bodyPr>
          <a:lstStyle/>
          <a:p>
            <a:r>
              <a:rPr lang="es-MX" sz="2000" dirty="0" smtClean="0"/>
              <a:t>Experimental data set:</a:t>
            </a:r>
          </a:p>
          <a:p>
            <a:pPr>
              <a:buFont typeface="Arial" pitchFamily="34" charset="0"/>
              <a:buChar char="•"/>
            </a:pPr>
            <a:r>
              <a:rPr lang="es-MX" sz="2000" dirty="0" smtClean="0">
                <a:solidFill>
                  <a:srgbClr val="3333FF"/>
                </a:solidFill>
              </a:rPr>
              <a:t>1173 </a:t>
            </a:r>
            <a:r>
              <a:rPr lang="es-MX" sz="2000" dirty="0" err="1" smtClean="0">
                <a:solidFill>
                  <a:srgbClr val="3333FF"/>
                </a:solidFill>
              </a:rPr>
              <a:t>days</a:t>
            </a:r>
            <a:r>
              <a:rPr lang="es-MX" sz="2000" dirty="0" smtClean="0">
                <a:solidFill>
                  <a:srgbClr val="3333FF"/>
                </a:solidFill>
              </a:rPr>
              <a:t> </a:t>
            </a:r>
            <a:r>
              <a:rPr lang="es-MX" sz="2000" dirty="0" smtClean="0"/>
              <a:t>of </a:t>
            </a:r>
            <a:r>
              <a:rPr lang="es-MX" sz="2000" dirty="0" err="1" smtClean="0"/>
              <a:t>effective</a:t>
            </a:r>
            <a:r>
              <a:rPr lang="es-MX" sz="2000" dirty="0" smtClean="0"/>
              <a:t> DAQ time.</a:t>
            </a:r>
          </a:p>
          <a:p>
            <a:pPr>
              <a:buFont typeface="Arial" pitchFamily="34" charset="0"/>
              <a:buChar char="•"/>
            </a:pPr>
            <a:r>
              <a:rPr lang="es-MX" sz="2000" dirty="0" smtClean="0"/>
              <a:t> Performance of </a:t>
            </a:r>
            <a:r>
              <a:rPr lang="es-MX" sz="2000" dirty="0" err="1" smtClean="0"/>
              <a:t>reconstruction</a:t>
            </a:r>
            <a:r>
              <a:rPr lang="es-MX" sz="2000" dirty="0" smtClean="0"/>
              <a:t> and </a:t>
            </a:r>
          </a:p>
          <a:p>
            <a:r>
              <a:rPr lang="es-MX" sz="2000" dirty="0" smtClean="0"/>
              <a:t>  detector </a:t>
            </a:r>
            <a:r>
              <a:rPr lang="es-MX" sz="2000" dirty="0" err="1" smtClean="0"/>
              <a:t>is</a:t>
            </a:r>
            <a:r>
              <a:rPr lang="es-MX" sz="2000" dirty="0" smtClean="0"/>
              <a:t> </a:t>
            </a:r>
            <a:r>
              <a:rPr lang="es-MX" sz="2000" dirty="0" err="1" smtClean="0"/>
              <a:t>stable</a:t>
            </a:r>
            <a:r>
              <a:rPr lang="es-MX" sz="2000" dirty="0" smtClean="0"/>
              <a:t>.</a:t>
            </a:r>
          </a:p>
          <a:p>
            <a:pPr>
              <a:buFont typeface="Arial" pitchFamily="34" charset="0"/>
              <a:buChar char="•"/>
            </a:pPr>
            <a:r>
              <a:rPr lang="es-MX" sz="2000" dirty="0" smtClean="0"/>
              <a:t> θ &lt; 40°</a:t>
            </a:r>
          </a:p>
          <a:p>
            <a:pPr>
              <a:buFont typeface="Arial" pitchFamily="34" charset="0"/>
              <a:buChar char="•"/>
            </a:pPr>
            <a:r>
              <a:rPr lang="es-MX" sz="2000" dirty="0" smtClean="0"/>
              <a:t> </a:t>
            </a:r>
            <a:r>
              <a:rPr lang="es-MX" sz="2000" dirty="0" err="1" smtClean="0"/>
              <a:t>Exposure</a:t>
            </a:r>
            <a:r>
              <a:rPr lang="es-MX" sz="2000" dirty="0" smtClean="0"/>
              <a:t>: </a:t>
            </a:r>
            <a:r>
              <a:rPr lang="es-MX" sz="2000" dirty="0" smtClean="0">
                <a:solidFill>
                  <a:srgbClr val="3333FF"/>
                </a:solidFill>
              </a:rPr>
              <a:t>2 ∙10</a:t>
            </a:r>
            <a:r>
              <a:rPr lang="es-MX" sz="2000" baseline="30000" dirty="0" smtClean="0">
                <a:solidFill>
                  <a:srgbClr val="3333FF"/>
                </a:solidFill>
              </a:rPr>
              <a:t>17</a:t>
            </a:r>
            <a:r>
              <a:rPr lang="es-MX" sz="2000" dirty="0" smtClean="0">
                <a:solidFill>
                  <a:srgbClr val="3333FF"/>
                </a:solidFill>
              </a:rPr>
              <a:t> cm</a:t>
            </a:r>
            <a:r>
              <a:rPr lang="es-MX" sz="2000" baseline="30000" dirty="0" smtClean="0">
                <a:solidFill>
                  <a:srgbClr val="3333FF"/>
                </a:solidFill>
              </a:rPr>
              <a:t>2 </a:t>
            </a:r>
            <a:r>
              <a:rPr lang="es-MX" sz="2000" dirty="0" smtClean="0">
                <a:solidFill>
                  <a:srgbClr val="3333FF"/>
                </a:solidFill>
              </a:rPr>
              <a:t>∙ s ∙ sr</a:t>
            </a:r>
          </a:p>
        </p:txBody>
      </p:sp>
      <p:sp>
        <p:nvSpPr>
          <p:cNvPr id="18"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3) </a:t>
            </a:r>
            <a:r>
              <a:rPr lang="es-MX" sz="2400" dirty="0" err="1" smtClean="0">
                <a:solidFill>
                  <a:srgbClr val="FF0000"/>
                </a:solidFill>
                <a:latin typeface="Tahoma" pitchFamily="34" charset="0"/>
              </a:rPr>
              <a:t>The</a:t>
            </a:r>
            <a:r>
              <a:rPr lang="es-MX" sz="2400" dirty="0" smtClean="0">
                <a:solidFill>
                  <a:srgbClr val="FF0000"/>
                </a:solidFill>
                <a:latin typeface="Tahoma" pitchFamily="34" charset="0"/>
              </a:rPr>
              <a:t> KASCADE-Grande detector</a:t>
            </a:r>
            <a:endParaRPr lang="es-ES" sz="2400" dirty="0">
              <a:solidFill>
                <a:srgbClr val="FF0000"/>
              </a:solidFill>
              <a:latin typeface="Tahoma"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Box 34"/>
          <p:cNvSpPr txBox="1">
            <a:spLocks noChangeArrowheads="1"/>
          </p:cNvSpPr>
          <p:nvPr/>
        </p:nvSpPr>
        <p:spPr bwMode="auto">
          <a:xfrm>
            <a:off x="539552" y="5956919"/>
            <a:ext cx="2448272" cy="523220"/>
          </a:xfrm>
          <a:prstGeom prst="rect">
            <a:avLst/>
          </a:prstGeom>
          <a:noFill/>
          <a:ln w="9525">
            <a:noFill/>
            <a:miter lim="800000"/>
            <a:headEnd/>
            <a:tailEnd/>
          </a:ln>
          <a:effectLst/>
        </p:spPr>
        <p:txBody>
          <a:bodyPr wrap="square">
            <a:spAutoFit/>
          </a:bodyPr>
          <a:lstStyle/>
          <a:p>
            <a:pPr>
              <a:spcBef>
                <a:spcPts val="0"/>
              </a:spcBef>
            </a:pPr>
            <a:r>
              <a:rPr lang="es-MX" sz="1400" dirty="0" err="1" smtClean="0">
                <a:solidFill>
                  <a:schemeClr val="bg1">
                    <a:lumMod val="50000"/>
                  </a:schemeClr>
                </a:solidFill>
              </a:rPr>
              <a:t>W.D.Apel</a:t>
            </a:r>
            <a:r>
              <a:rPr lang="es-MX" sz="1400" dirty="0" smtClean="0">
                <a:solidFill>
                  <a:schemeClr val="bg1">
                    <a:lumMod val="50000"/>
                  </a:schemeClr>
                </a:solidFill>
              </a:rPr>
              <a:t>, </a:t>
            </a:r>
            <a:r>
              <a:rPr lang="es-MX" sz="1400" dirty="0" err="1" smtClean="0">
                <a:solidFill>
                  <a:schemeClr val="bg1">
                    <a:lumMod val="50000"/>
                  </a:schemeClr>
                </a:solidFill>
              </a:rPr>
              <a:t>sent</a:t>
            </a:r>
            <a:r>
              <a:rPr lang="es-MX" sz="1400" dirty="0" smtClean="0">
                <a:solidFill>
                  <a:schemeClr val="bg1">
                    <a:lumMod val="50000"/>
                  </a:schemeClr>
                </a:solidFill>
              </a:rPr>
              <a:t> </a:t>
            </a:r>
            <a:r>
              <a:rPr lang="es-MX" sz="1400" dirty="0" err="1" smtClean="0">
                <a:solidFill>
                  <a:schemeClr val="bg1">
                    <a:lumMod val="50000"/>
                  </a:schemeClr>
                </a:solidFill>
              </a:rPr>
              <a:t>to</a:t>
            </a:r>
            <a:r>
              <a:rPr lang="es-MX" sz="1400" dirty="0" smtClean="0">
                <a:solidFill>
                  <a:schemeClr val="bg1">
                    <a:lumMod val="50000"/>
                  </a:schemeClr>
                </a:solidFill>
              </a:rPr>
              <a:t> </a:t>
            </a:r>
            <a:r>
              <a:rPr lang="es-MX" sz="1400" dirty="0" err="1" smtClean="0">
                <a:solidFill>
                  <a:schemeClr val="bg1">
                    <a:lumMod val="50000"/>
                  </a:schemeClr>
                </a:solidFill>
              </a:rPr>
              <a:t>Astrop</a:t>
            </a:r>
            <a:r>
              <a:rPr lang="es-MX" sz="1400" dirty="0" smtClean="0">
                <a:solidFill>
                  <a:schemeClr val="bg1">
                    <a:lumMod val="50000"/>
                  </a:schemeClr>
                </a:solidFill>
              </a:rPr>
              <a:t>. </a:t>
            </a:r>
            <a:r>
              <a:rPr lang="es-MX" sz="1400" dirty="0" err="1" smtClean="0">
                <a:solidFill>
                  <a:schemeClr val="bg1">
                    <a:lumMod val="50000"/>
                  </a:schemeClr>
                </a:solidFill>
              </a:rPr>
              <a:t>Phys</a:t>
            </a:r>
            <a:r>
              <a:rPr lang="es-MX" sz="1400" dirty="0" smtClean="0">
                <a:solidFill>
                  <a:schemeClr val="bg1">
                    <a:lumMod val="50000"/>
                  </a:schemeClr>
                </a:solidFill>
              </a:rPr>
              <a:t>.</a:t>
            </a:r>
          </a:p>
          <a:p>
            <a:pPr>
              <a:spcBef>
                <a:spcPts val="0"/>
              </a:spcBef>
            </a:pPr>
            <a:r>
              <a:rPr lang="es-MX" sz="1400" dirty="0" smtClean="0">
                <a:solidFill>
                  <a:schemeClr val="bg1">
                    <a:lumMod val="50000"/>
                  </a:schemeClr>
                </a:solidFill>
              </a:rPr>
              <a:t>astro-</a:t>
            </a:r>
            <a:r>
              <a:rPr lang="es-MX" sz="1400" dirty="0" err="1" smtClean="0">
                <a:solidFill>
                  <a:schemeClr val="bg1">
                    <a:lumMod val="50000"/>
                  </a:schemeClr>
                </a:solidFill>
              </a:rPr>
              <a:t>ph</a:t>
            </a:r>
            <a:r>
              <a:rPr lang="es-MX" sz="1400" dirty="0" smtClean="0">
                <a:solidFill>
                  <a:schemeClr val="bg1">
                    <a:lumMod val="50000"/>
                  </a:schemeClr>
                </a:solidFill>
              </a:rPr>
              <a:t>/1009.4716</a:t>
            </a:r>
            <a:endParaRPr lang="es-ES" sz="1400" dirty="0">
              <a:solidFill>
                <a:schemeClr val="bg1">
                  <a:lumMod val="50000"/>
                </a:schemeClr>
              </a:solidFill>
            </a:endParaRPr>
          </a:p>
        </p:txBody>
      </p:sp>
      <p:pic>
        <p:nvPicPr>
          <p:cNvPr id="22" name="Picture 5"/>
          <p:cNvPicPr>
            <a:picLocks noChangeAspect="1" noChangeArrowheads="1"/>
          </p:cNvPicPr>
          <p:nvPr/>
        </p:nvPicPr>
        <p:blipFill>
          <a:blip r:embed="rId2" cstate="print"/>
          <a:srcRect/>
          <a:stretch>
            <a:fillRect/>
          </a:stretch>
        </p:blipFill>
        <p:spPr bwMode="auto">
          <a:xfrm>
            <a:off x="5220072" y="850406"/>
            <a:ext cx="3706193" cy="5674938"/>
          </a:xfrm>
          <a:prstGeom prst="rect">
            <a:avLst/>
          </a:prstGeom>
          <a:noFill/>
          <a:ln w="9525">
            <a:noFill/>
            <a:miter lim="800000"/>
            <a:headEnd/>
            <a:tailEnd/>
          </a:ln>
        </p:spPr>
      </p:pic>
      <p:sp>
        <p:nvSpPr>
          <p:cNvPr id="23" name="22 Rectángulo redondeado"/>
          <p:cNvSpPr/>
          <p:nvPr/>
        </p:nvSpPr>
        <p:spPr>
          <a:xfrm>
            <a:off x="827584" y="991899"/>
            <a:ext cx="3024336" cy="664285"/>
          </a:xfrm>
          <a:prstGeom prst="roundRect">
            <a:avLst/>
          </a:prstGeom>
          <a:solidFill>
            <a:schemeClr val="accent6">
              <a:lumMod val="75000"/>
              <a:alpha val="18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24" name="Picture 4"/>
          <p:cNvPicPr>
            <a:picLocks noChangeAspect="1" noChangeArrowheads="1"/>
          </p:cNvPicPr>
          <p:nvPr/>
        </p:nvPicPr>
        <p:blipFill>
          <a:blip r:embed="rId3" cstate="print"/>
          <a:srcRect/>
          <a:stretch>
            <a:fillRect/>
          </a:stretch>
        </p:blipFill>
        <p:spPr bwMode="auto">
          <a:xfrm>
            <a:off x="389012" y="1800200"/>
            <a:ext cx="3966964" cy="880309"/>
          </a:xfrm>
          <a:prstGeom prst="rect">
            <a:avLst/>
          </a:prstGeom>
          <a:noFill/>
          <a:ln w="9525">
            <a:noFill/>
            <a:miter lim="800000"/>
            <a:headEnd/>
            <a:tailEnd/>
          </a:ln>
        </p:spPr>
      </p:pic>
      <p:pic>
        <p:nvPicPr>
          <p:cNvPr id="25" name="Picture 6"/>
          <p:cNvPicPr>
            <a:picLocks noChangeAspect="1" noChangeArrowheads="1"/>
          </p:cNvPicPr>
          <p:nvPr/>
        </p:nvPicPr>
        <p:blipFill>
          <a:blip r:embed="rId4" cstate="print"/>
          <a:srcRect/>
          <a:stretch>
            <a:fillRect/>
          </a:stretch>
        </p:blipFill>
        <p:spPr bwMode="auto">
          <a:xfrm>
            <a:off x="229517" y="4752528"/>
            <a:ext cx="5062563" cy="954200"/>
          </a:xfrm>
          <a:prstGeom prst="rect">
            <a:avLst/>
          </a:prstGeom>
          <a:noFill/>
          <a:ln w="9525">
            <a:noFill/>
            <a:miter lim="800000"/>
            <a:headEnd/>
            <a:tailEnd/>
          </a:ln>
        </p:spPr>
      </p:pic>
      <p:sp>
        <p:nvSpPr>
          <p:cNvPr id="26" name="25 CuadroTexto"/>
          <p:cNvSpPr txBox="1"/>
          <p:nvPr/>
        </p:nvSpPr>
        <p:spPr>
          <a:xfrm>
            <a:off x="827584" y="1009853"/>
            <a:ext cx="3096344" cy="646331"/>
          </a:xfrm>
          <a:prstGeom prst="rect">
            <a:avLst/>
          </a:prstGeom>
          <a:noFill/>
        </p:spPr>
        <p:txBody>
          <a:bodyPr wrap="square" rtlCol="0">
            <a:spAutoFit/>
          </a:bodyPr>
          <a:lstStyle/>
          <a:p>
            <a:pPr algn="ctr"/>
            <a:r>
              <a:rPr lang="es-MX" dirty="0" err="1" smtClean="0">
                <a:solidFill>
                  <a:srgbClr val="C00000"/>
                </a:solidFill>
              </a:rPr>
              <a:t>Consideration</a:t>
            </a:r>
            <a:r>
              <a:rPr lang="es-MX" dirty="0" smtClean="0">
                <a:solidFill>
                  <a:srgbClr val="C00000"/>
                </a:solidFill>
              </a:rPr>
              <a:t> of </a:t>
            </a:r>
            <a:r>
              <a:rPr lang="es-MX" dirty="0" err="1" smtClean="0">
                <a:solidFill>
                  <a:srgbClr val="C00000"/>
                </a:solidFill>
              </a:rPr>
              <a:t>N</a:t>
            </a:r>
            <a:r>
              <a:rPr lang="es-MX" baseline="-25000" dirty="0" err="1" smtClean="0">
                <a:solidFill>
                  <a:srgbClr val="C00000"/>
                </a:solidFill>
              </a:rPr>
              <a:t>ch</a:t>
            </a:r>
            <a:r>
              <a:rPr lang="es-MX" dirty="0" smtClean="0">
                <a:solidFill>
                  <a:srgbClr val="C00000"/>
                </a:solidFill>
              </a:rPr>
              <a:t>-N</a:t>
            </a:r>
            <a:r>
              <a:rPr lang="el-GR" baseline="-25000" dirty="0" smtClean="0">
                <a:solidFill>
                  <a:srgbClr val="C00000"/>
                </a:solidFill>
              </a:rPr>
              <a:t>μ</a:t>
            </a:r>
            <a:r>
              <a:rPr lang="es-MX" dirty="0" smtClean="0">
                <a:solidFill>
                  <a:srgbClr val="C00000"/>
                </a:solidFill>
              </a:rPr>
              <a:t> </a:t>
            </a:r>
            <a:r>
              <a:rPr lang="es-MX" dirty="0" err="1" smtClean="0">
                <a:solidFill>
                  <a:srgbClr val="C00000"/>
                </a:solidFill>
              </a:rPr>
              <a:t>correlation</a:t>
            </a:r>
            <a:endParaRPr lang="es-ES" b="1" dirty="0">
              <a:solidFill>
                <a:srgbClr val="C00000"/>
              </a:solidFill>
            </a:endParaRPr>
          </a:p>
        </p:txBody>
      </p:sp>
      <p:sp>
        <p:nvSpPr>
          <p:cNvPr id="27" name="26 Rectángulo redondeado"/>
          <p:cNvSpPr/>
          <p:nvPr/>
        </p:nvSpPr>
        <p:spPr>
          <a:xfrm>
            <a:off x="755576" y="3960440"/>
            <a:ext cx="3024336" cy="792088"/>
          </a:xfrm>
          <a:prstGeom prst="roundRect">
            <a:avLst/>
          </a:prstGeom>
          <a:solidFill>
            <a:schemeClr val="accent6">
              <a:lumMod val="75000"/>
              <a:alpha val="18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8" name="27 CuadroTexto"/>
          <p:cNvSpPr txBox="1"/>
          <p:nvPr/>
        </p:nvSpPr>
        <p:spPr>
          <a:xfrm>
            <a:off x="683568" y="4034189"/>
            <a:ext cx="3096344" cy="646331"/>
          </a:xfrm>
          <a:prstGeom prst="rect">
            <a:avLst/>
          </a:prstGeom>
          <a:noFill/>
        </p:spPr>
        <p:txBody>
          <a:bodyPr wrap="square" rtlCol="0">
            <a:spAutoFit/>
          </a:bodyPr>
          <a:lstStyle/>
          <a:p>
            <a:pPr algn="ctr"/>
            <a:r>
              <a:rPr lang="es-MX" dirty="0" err="1" smtClean="0">
                <a:solidFill>
                  <a:srgbClr val="C00000"/>
                </a:solidFill>
              </a:rPr>
              <a:t>Calibration</a:t>
            </a:r>
            <a:r>
              <a:rPr lang="es-MX" dirty="0" smtClean="0">
                <a:solidFill>
                  <a:srgbClr val="C00000"/>
                </a:solidFill>
              </a:rPr>
              <a:t> </a:t>
            </a:r>
            <a:r>
              <a:rPr lang="es-MX" dirty="0" err="1" smtClean="0">
                <a:solidFill>
                  <a:srgbClr val="C00000"/>
                </a:solidFill>
              </a:rPr>
              <a:t>function</a:t>
            </a:r>
            <a:r>
              <a:rPr lang="es-MX" dirty="0" smtClean="0">
                <a:solidFill>
                  <a:srgbClr val="C00000"/>
                </a:solidFill>
              </a:rPr>
              <a:t> </a:t>
            </a:r>
            <a:r>
              <a:rPr lang="es-MX" dirty="0" err="1" smtClean="0">
                <a:solidFill>
                  <a:srgbClr val="C00000"/>
                </a:solidFill>
              </a:rPr>
              <a:t>according</a:t>
            </a:r>
            <a:r>
              <a:rPr lang="es-MX" dirty="0" smtClean="0">
                <a:solidFill>
                  <a:srgbClr val="C00000"/>
                </a:solidFill>
              </a:rPr>
              <a:t> </a:t>
            </a:r>
            <a:r>
              <a:rPr lang="es-MX" dirty="0" err="1" smtClean="0">
                <a:solidFill>
                  <a:srgbClr val="C00000"/>
                </a:solidFill>
              </a:rPr>
              <a:t>to</a:t>
            </a:r>
            <a:r>
              <a:rPr lang="es-MX" dirty="0" smtClean="0">
                <a:solidFill>
                  <a:srgbClr val="C00000"/>
                </a:solidFill>
              </a:rPr>
              <a:t> </a:t>
            </a:r>
            <a:r>
              <a:rPr lang="es-MX" dirty="0" err="1" smtClean="0">
                <a:solidFill>
                  <a:srgbClr val="C00000"/>
                </a:solidFill>
              </a:rPr>
              <a:t>primary</a:t>
            </a:r>
            <a:r>
              <a:rPr lang="es-MX" dirty="0" smtClean="0">
                <a:solidFill>
                  <a:srgbClr val="C00000"/>
                </a:solidFill>
              </a:rPr>
              <a:t> </a:t>
            </a:r>
            <a:endParaRPr lang="es-ES" sz="2000" dirty="0">
              <a:solidFill>
                <a:srgbClr val="C00000"/>
              </a:solidFill>
            </a:endParaRPr>
          </a:p>
        </p:txBody>
      </p:sp>
      <p:sp>
        <p:nvSpPr>
          <p:cNvPr id="29" name="28 CuadroTexto"/>
          <p:cNvSpPr txBox="1"/>
          <p:nvPr/>
        </p:nvSpPr>
        <p:spPr>
          <a:xfrm>
            <a:off x="5940152" y="566772"/>
            <a:ext cx="2592288" cy="369332"/>
          </a:xfrm>
          <a:prstGeom prst="rect">
            <a:avLst/>
          </a:prstGeom>
          <a:noFill/>
        </p:spPr>
        <p:txBody>
          <a:bodyPr wrap="square" rtlCol="0">
            <a:spAutoFit/>
          </a:bodyPr>
          <a:lstStyle/>
          <a:p>
            <a:r>
              <a:rPr lang="es-MX" dirty="0" err="1" smtClean="0"/>
              <a:t>For</a:t>
            </a:r>
            <a:r>
              <a:rPr lang="es-MX" dirty="0" smtClean="0"/>
              <a:t> </a:t>
            </a:r>
            <a:r>
              <a:rPr lang="es-MX" dirty="0" err="1" smtClean="0"/>
              <a:t>each</a:t>
            </a:r>
            <a:r>
              <a:rPr lang="es-MX" dirty="0" smtClean="0"/>
              <a:t> </a:t>
            </a:r>
            <a:r>
              <a:rPr lang="es-MX" dirty="0" err="1" smtClean="0"/>
              <a:t>zenith</a:t>
            </a:r>
            <a:r>
              <a:rPr lang="es-MX" dirty="0" smtClean="0"/>
              <a:t> </a:t>
            </a:r>
            <a:r>
              <a:rPr lang="es-MX" dirty="0" err="1" smtClean="0"/>
              <a:t>angle</a:t>
            </a:r>
            <a:r>
              <a:rPr lang="es-MX" dirty="0" smtClean="0"/>
              <a:t> </a:t>
            </a:r>
            <a:r>
              <a:rPr lang="es-MX" dirty="0" err="1" smtClean="0"/>
              <a:t>bin</a:t>
            </a:r>
            <a:endParaRPr lang="es-ES" dirty="0"/>
          </a:p>
        </p:txBody>
      </p:sp>
      <p:sp>
        <p:nvSpPr>
          <p:cNvPr id="30" name="29 CuadroTexto"/>
          <p:cNvSpPr txBox="1"/>
          <p:nvPr/>
        </p:nvSpPr>
        <p:spPr>
          <a:xfrm>
            <a:off x="7236296" y="3004591"/>
            <a:ext cx="1512168" cy="307777"/>
          </a:xfrm>
          <a:prstGeom prst="rect">
            <a:avLst/>
          </a:prstGeom>
          <a:noFill/>
        </p:spPr>
        <p:txBody>
          <a:bodyPr wrap="square" rtlCol="0">
            <a:spAutoFit/>
          </a:bodyPr>
          <a:lstStyle/>
          <a:p>
            <a:r>
              <a:rPr lang="es-MX" sz="1400" b="1" dirty="0" smtClean="0">
                <a:solidFill>
                  <a:srgbClr val="3333FF"/>
                </a:solidFill>
              </a:rPr>
              <a:t>QGSJET II/FLUKA</a:t>
            </a:r>
            <a:endParaRPr lang="es-ES" sz="1400" b="1" dirty="0">
              <a:solidFill>
                <a:srgbClr val="3333FF"/>
              </a:solidFill>
            </a:endParaRPr>
          </a:p>
        </p:txBody>
      </p:sp>
      <p:sp>
        <p:nvSpPr>
          <p:cNvPr id="31" name="30 CuadroTexto"/>
          <p:cNvSpPr txBox="1"/>
          <p:nvPr/>
        </p:nvSpPr>
        <p:spPr>
          <a:xfrm>
            <a:off x="7308304" y="5884911"/>
            <a:ext cx="1512168" cy="307777"/>
          </a:xfrm>
          <a:prstGeom prst="rect">
            <a:avLst/>
          </a:prstGeom>
          <a:noFill/>
        </p:spPr>
        <p:txBody>
          <a:bodyPr wrap="square" rtlCol="0">
            <a:spAutoFit/>
          </a:bodyPr>
          <a:lstStyle/>
          <a:p>
            <a:r>
              <a:rPr lang="es-MX" sz="1400" b="1" dirty="0" smtClean="0">
                <a:solidFill>
                  <a:srgbClr val="3333FF"/>
                </a:solidFill>
              </a:rPr>
              <a:t>QGSJET II/FLUKA</a:t>
            </a:r>
            <a:endParaRPr lang="es-ES" sz="1400" b="1" dirty="0">
              <a:solidFill>
                <a:srgbClr val="3333FF"/>
              </a:solidFill>
            </a:endParaRPr>
          </a:p>
        </p:txBody>
      </p:sp>
      <p:sp>
        <p:nvSpPr>
          <p:cNvPr id="34" name="33 Rectángulo"/>
          <p:cNvSpPr/>
          <p:nvPr/>
        </p:nvSpPr>
        <p:spPr>
          <a:xfrm>
            <a:off x="827584" y="2204864"/>
            <a:ext cx="1728192"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34 Rectángulo"/>
          <p:cNvSpPr/>
          <p:nvPr/>
        </p:nvSpPr>
        <p:spPr>
          <a:xfrm>
            <a:off x="2627784" y="1700808"/>
            <a:ext cx="1584176" cy="864096"/>
          </a:xfrm>
          <a:prstGeom prst="rect">
            <a:avLst/>
          </a:prstGeom>
          <a:noFill/>
          <a:ln>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7" name="36 Conector recto"/>
          <p:cNvCxnSpPr>
            <a:stCxn id="34" idx="2"/>
          </p:cNvCxnSpPr>
          <p:nvPr/>
        </p:nvCxnSpPr>
        <p:spPr>
          <a:xfrm>
            <a:off x="1691680" y="2564904"/>
            <a:ext cx="0" cy="21602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38 Conector recto"/>
          <p:cNvCxnSpPr/>
          <p:nvPr/>
        </p:nvCxnSpPr>
        <p:spPr>
          <a:xfrm>
            <a:off x="1691680" y="2780928"/>
            <a:ext cx="3744416"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43 Conector recto"/>
          <p:cNvCxnSpPr/>
          <p:nvPr/>
        </p:nvCxnSpPr>
        <p:spPr>
          <a:xfrm>
            <a:off x="4211960" y="1988840"/>
            <a:ext cx="1224136" cy="0"/>
          </a:xfrm>
          <a:prstGeom prst="line">
            <a:avLst/>
          </a:prstGeom>
          <a:ln>
            <a:solidFill>
              <a:srgbClr val="3333FF"/>
            </a:solidFill>
          </a:ln>
        </p:spPr>
        <p:style>
          <a:lnRef idx="1">
            <a:schemeClr val="accent1"/>
          </a:lnRef>
          <a:fillRef idx="0">
            <a:schemeClr val="accent1"/>
          </a:fillRef>
          <a:effectRef idx="0">
            <a:schemeClr val="accent1"/>
          </a:effectRef>
          <a:fontRef idx="minor">
            <a:schemeClr val="tx1"/>
          </a:fontRef>
        </p:style>
      </p:cxnSp>
      <p:sp>
        <p:nvSpPr>
          <p:cNvPr id="45" name="44 CuadroTexto"/>
          <p:cNvSpPr txBox="1"/>
          <p:nvPr/>
        </p:nvSpPr>
        <p:spPr>
          <a:xfrm>
            <a:off x="467544" y="2771636"/>
            <a:ext cx="1656184" cy="369332"/>
          </a:xfrm>
          <a:prstGeom prst="rect">
            <a:avLst/>
          </a:prstGeom>
          <a:noFill/>
        </p:spPr>
        <p:txBody>
          <a:bodyPr wrap="square" rtlCol="0">
            <a:spAutoFit/>
          </a:bodyPr>
          <a:lstStyle/>
          <a:p>
            <a:r>
              <a:rPr lang="es-MX" dirty="0" smtClean="0"/>
              <a:t>k = 0 (p),  1(Fe)</a:t>
            </a:r>
          </a:p>
        </p:txBody>
      </p:sp>
      <p:sp>
        <p:nvSpPr>
          <p:cNvPr id="46"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3) </a:t>
            </a:r>
            <a:r>
              <a:rPr lang="es-MX" sz="2400" dirty="0" err="1" smtClean="0">
                <a:solidFill>
                  <a:srgbClr val="FF0000"/>
                </a:solidFill>
                <a:latin typeface="Tahoma" pitchFamily="34" charset="0"/>
              </a:rPr>
              <a:t>The</a:t>
            </a:r>
            <a:r>
              <a:rPr lang="es-MX" sz="2400" dirty="0" smtClean="0">
                <a:solidFill>
                  <a:srgbClr val="FF0000"/>
                </a:solidFill>
                <a:latin typeface="Tahoma" pitchFamily="34" charset="0"/>
              </a:rPr>
              <a:t> KASCADE-Grande detector</a:t>
            </a:r>
            <a:endParaRPr lang="es-ES" sz="2400" dirty="0">
              <a:solidFill>
                <a:srgbClr val="FF0000"/>
              </a:solidFill>
              <a:latin typeface="Tahoma" pitchFamily="34" charset="0"/>
            </a:endParaRPr>
          </a:p>
        </p:txBody>
      </p:sp>
      <p:sp>
        <p:nvSpPr>
          <p:cNvPr id="32" name="31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CuadroTexto"/>
          <p:cNvSpPr txBox="1"/>
          <p:nvPr/>
        </p:nvSpPr>
        <p:spPr>
          <a:xfrm>
            <a:off x="5580112" y="1949931"/>
            <a:ext cx="1656184" cy="830997"/>
          </a:xfrm>
          <a:prstGeom prst="rect">
            <a:avLst/>
          </a:prstGeom>
          <a:noFill/>
          <a:ln>
            <a:solidFill>
              <a:schemeClr val="tx2">
                <a:lumMod val="60000"/>
                <a:lumOff val="40000"/>
              </a:schemeClr>
            </a:solidFill>
          </a:ln>
        </p:spPr>
        <p:txBody>
          <a:bodyPr wrap="square" rtlCol="0">
            <a:spAutoFit/>
          </a:bodyPr>
          <a:lstStyle/>
          <a:p>
            <a:r>
              <a:rPr lang="es-MX" sz="1600" dirty="0" smtClean="0">
                <a:solidFill>
                  <a:schemeClr val="tx2">
                    <a:lumMod val="60000"/>
                    <a:lumOff val="40000"/>
                  </a:schemeClr>
                </a:solidFill>
              </a:rPr>
              <a:t>@10</a:t>
            </a:r>
            <a:r>
              <a:rPr lang="es-MX" sz="1600" baseline="30000" dirty="0" smtClean="0">
                <a:solidFill>
                  <a:schemeClr val="tx2">
                    <a:lumMod val="60000"/>
                    <a:lumOff val="40000"/>
                  </a:schemeClr>
                </a:solidFill>
              </a:rPr>
              <a:t>17</a:t>
            </a:r>
            <a:r>
              <a:rPr lang="es-MX" sz="1600" dirty="0" smtClean="0">
                <a:solidFill>
                  <a:schemeClr val="tx2">
                    <a:lumMod val="60000"/>
                    <a:lumOff val="40000"/>
                  </a:schemeClr>
                </a:solidFill>
              </a:rPr>
              <a:t> eV</a:t>
            </a:r>
          </a:p>
          <a:p>
            <a:r>
              <a:rPr lang="es-MX" sz="1600" dirty="0" smtClean="0">
                <a:solidFill>
                  <a:schemeClr val="tx2">
                    <a:lumMod val="60000"/>
                    <a:lumOff val="40000"/>
                  </a:schemeClr>
                </a:solidFill>
              </a:rPr>
              <a:t>Flux </a:t>
            </a:r>
            <a:r>
              <a:rPr lang="es-MX" sz="1600" dirty="0" err="1" smtClean="0">
                <a:solidFill>
                  <a:schemeClr val="tx2">
                    <a:lumMod val="60000"/>
                    <a:lumOff val="40000"/>
                  </a:schemeClr>
                </a:solidFill>
              </a:rPr>
              <a:t>Syst</a:t>
            </a:r>
            <a:r>
              <a:rPr lang="es-MX" sz="1600" dirty="0" smtClean="0">
                <a:solidFill>
                  <a:schemeClr val="tx2">
                    <a:lumMod val="60000"/>
                    <a:lumOff val="40000"/>
                  </a:schemeClr>
                </a:solidFill>
              </a:rPr>
              <a:t> </a:t>
            </a:r>
            <a:r>
              <a:rPr lang="es-MX" sz="1600" dirty="0" smtClean="0">
                <a:solidFill>
                  <a:schemeClr val="tx2">
                    <a:lumMod val="60000"/>
                    <a:lumOff val="40000"/>
                  </a:schemeClr>
                </a:solidFill>
                <a:sym typeface="Symbol"/>
              </a:rPr>
              <a:t></a:t>
            </a:r>
            <a:r>
              <a:rPr lang="es-MX" sz="1600" dirty="0" smtClean="0">
                <a:solidFill>
                  <a:schemeClr val="tx2">
                    <a:lumMod val="60000"/>
                    <a:lumOff val="40000"/>
                  </a:schemeClr>
                </a:solidFill>
              </a:rPr>
              <a:t>10 %</a:t>
            </a:r>
          </a:p>
          <a:p>
            <a:r>
              <a:rPr lang="es-MX" sz="1600" dirty="0" smtClean="0">
                <a:solidFill>
                  <a:schemeClr val="tx2">
                    <a:lumMod val="60000"/>
                    <a:lumOff val="40000"/>
                  </a:schemeClr>
                </a:solidFill>
                <a:sym typeface="Symbol"/>
              </a:rPr>
              <a:t>E  20 %</a:t>
            </a:r>
            <a:endParaRPr lang="es-ES" sz="1600" dirty="0">
              <a:solidFill>
                <a:schemeClr val="tx2">
                  <a:lumMod val="60000"/>
                  <a:lumOff val="40000"/>
                </a:schemeClr>
              </a:solidFill>
            </a:endParaRPr>
          </a:p>
        </p:txBody>
      </p:sp>
      <p:sp>
        <p:nvSpPr>
          <p:cNvPr id="6" name="Text Box 9"/>
          <p:cNvSpPr txBox="1">
            <a:spLocks noChangeArrowheads="1"/>
          </p:cNvSpPr>
          <p:nvPr/>
        </p:nvSpPr>
        <p:spPr bwMode="auto">
          <a:xfrm>
            <a:off x="5364088" y="2836739"/>
            <a:ext cx="2447925" cy="376237"/>
          </a:xfrm>
          <a:prstGeom prst="rect">
            <a:avLst/>
          </a:prstGeom>
          <a:solidFill>
            <a:schemeClr val="bg1"/>
          </a:solidFill>
          <a:ln w="9525">
            <a:noFill/>
            <a:miter lim="800000"/>
            <a:headEnd/>
            <a:tailEnd/>
          </a:ln>
          <a:effectLst/>
        </p:spPr>
        <p:txBody>
          <a:bodyPr>
            <a:spAutoFit/>
          </a:bodyPr>
          <a:lstStyle/>
          <a:p>
            <a:pPr algn="ctr">
              <a:spcBef>
                <a:spcPct val="50000"/>
              </a:spcBef>
            </a:pPr>
            <a:r>
              <a:rPr lang="es-ES" dirty="0" smtClean="0">
                <a:solidFill>
                  <a:srgbClr val="FF0000"/>
                </a:solidFill>
                <a:sym typeface="Symbol" pitchFamily="18" charset="2"/>
              </a:rPr>
              <a:t> </a:t>
            </a:r>
            <a:r>
              <a:rPr lang="es-ES" dirty="0">
                <a:solidFill>
                  <a:srgbClr val="FF0000"/>
                </a:solidFill>
                <a:sym typeface="Symbol" pitchFamily="18" charset="2"/>
              </a:rPr>
              <a:t>n[t A  </a:t>
            </a:r>
            <a:r>
              <a:rPr lang="es-ES" dirty="0" smtClean="0">
                <a:solidFill>
                  <a:srgbClr val="FF0000"/>
                </a:solidFill>
                <a:sym typeface="Symbol" pitchFamily="18" charset="2"/>
              </a:rPr>
              <a:t>E]</a:t>
            </a:r>
            <a:endParaRPr lang="es-ES" dirty="0">
              <a:solidFill>
                <a:srgbClr val="FF0000"/>
              </a:solidFill>
              <a:sym typeface="Symbol" pitchFamily="18" charset="2"/>
            </a:endParaRPr>
          </a:p>
        </p:txBody>
      </p:sp>
      <p:pic>
        <p:nvPicPr>
          <p:cNvPr id="9" name="Picture 5"/>
          <p:cNvPicPr>
            <a:picLocks noChangeAspect="1" noChangeArrowheads="1"/>
          </p:cNvPicPr>
          <p:nvPr/>
        </p:nvPicPr>
        <p:blipFill>
          <a:blip r:embed="rId2" cstate="print"/>
          <a:srcRect/>
          <a:stretch>
            <a:fillRect/>
          </a:stretch>
        </p:blipFill>
        <p:spPr bwMode="auto">
          <a:xfrm>
            <a:off x="467544" y="1422197"/>
            <a:ext cx="7992888" cy="4599091"/>
          </a:xfrm>
          <a:prstGeom prst="rect">
            <a:avLst/>
          </a:prstGeom>
          <a:noFill/>
          <a:ln w="9525">
            <a:noFill/>
            <a:miter lim="800000"/>
            <a:headEnd/>
            <a:tailEnd/>
          </a:ln>
        </p:spPr>
      </p:pic>
      <p:sp>
        <p:nvSpPr>
          <p:cNvPr id="17" name="16 CuadroTexto"/>
          <p:cNvSpPr txBox="1"/>
          <p:nvPr/>
        </p:nvSpPr>
        <p:spPr>
          <a:xfrm>
            <a:off x="6156176" y="1628800"/>
            <a:ext cx="1656184" cy="369332"/>
          </a:xfrm>
          <a:prstGeom prst="rect">
            <a:avLst/>
          </a:prstGeom>
          <a:solidFill>
            <a:schemeClr val="bg1"/>
          </a:solidFill>
          <a:ln>
            <a:solidFill>
              <a:schemeClr val="tx2">
                <a:lumMod val="75000"/>
              </a:schemeClr>
            </a:solidFill>
          </a:ln>
          <a:effectLst>
            <a:outerShdw blurRad="76200" dist="38100" dir="2700000" sx="102000" sy="102000" algn="tl" rotWithShape="0">
              <a:prstClr val="black"/>
            </a:outerShdw>
          </a:effectLst>
        </p:spPr>
        <p:txBody>
          <a:bodyPr wrap="square" rtlCol="0">
            <a:spAutoFit/>
          </a:bodyPr>
          <a:lstStyle/>
          <a:p>
            <a:pPr algn="ctr"/>
            <a:r>
              <a:rPr lang="es-MX" dirty="0" err="1" smtClean="0"/>
              <a:t>After</a:t>
            </a:r>
            <a:r>
              <a:rPr lang="es-MX" dirty="0" smtClean="0"/>
              <a:t> </a:t>
            </a:r>
            <a:r>
              <a:rPr lang="es-MX" dirty="0" err="1" smtClean="0"/>
              <a:t>unfolding</a:t>
            </a:r>
            <a:endParaRPr lang="es-ES" dirty="0"/>
          </a:p>
        </p:txBody>
      </p:sp>
      <p:sp>
        <p:nvSpPr>
          <p:cNvPr id="18" name="17 CuadroTexto"/>
          <p:cNvSpPr txBox="1"/>
          <p:nvPr/>
        </p:nvSpPr>
        <p:spPr>
          <a:xfrm>
            <a:off x="1979712" y="4931876"/>
            <a:ext cx="2016224" cy="369332"/>
          </a:xfrm>
          <a:prstGeom prst="rect">
            <a:avLst/>
          </a:prstGeom>
          <a:noFill/>
        </p:spPr>
        <p:txBody>
          <a:bodyPr wrap="square" rtlCol="0">
            <a:spAutoFit/>
          </a:bodyPr>
          <a:lstStyle/>
          <a:p>
            <a:r>
              <a:rPr lang="es-MX" dirty="0" smtClean="0"/>
              <a:t>QGSJET II/FLUKA</a:t>
            </a:r>
            <a:endParaRPr lang="es-ES" dirty="0"/>
          </a:p>
        </p:txBody>
      </p:sp>
      <p:sp>
        <p:nvSpPr>
          <p:cNvPr id="19" name="18 CuadroTexto"/>
          <p:cNvSpPr txBox="1"/>
          <p:nvPr/>
        </p:nvSpPr>
        <p:spPr>
          <a:xfrm>
            <a:off x="6228184" y="2348880"/>
            <a:ext cx="1656184" cy="830997"/>
          </a:xfrm>
          <a:prstGeom prst="rect">
            <a:avLst/>
          </a:prstGeom>
          <a:noFill/>
          <a:ln>
            <a:solidFill>
              <a:schemeClr val="tx2">
                <a:lumMod val="60000"/>
                <a:lumOff val="40000"/>
              </a:schemeClr>
            </a:solidFill>
          </a:ln>
        </p:spPr>
        <p:txBody>
          <a:bodyPr wrap="square" rtlCol="0">
            <a:spAutoFit/>
          </a:bodyPr>
          <a:lstStyle/>
          <a:p>
            <a:r>
              <a:rPr lang="es-MX" sz="1600" dirty="0" smtClean="0">
                <a:solidFill>
                  <a:schemeClr val="tx2">
                    <a:lumMod val="60000"/>
                    <a:lumOff val="40000"/>
                  </a:schemeClr>
                </a:solidFill>
              </a:rPr>
              <a:t>       @10</a:t>
            </a:r>
            <a:r>
              <a:rPr lang="es-MX" sz="1600" baseline="30000" dirty="0" smtClean="0">
                <a:solidFill>
                  <a:schemeClr val="tx2">
                    <a:lumMod val="60000"/>
                    <a:lumOff val="40000"/>
                  </a:schemeClr>
                </a:solidFill>
              </a:rPr>
              <a:t>17</a:t>
            </a:r>
            <a:r>
              <a:rPr lang="es-MX" sz="1600" dirty="0" smtClean="0">
                <a:solidFill>
                  <a:schemeClr val="tx2">
                    <a:lumMod val="60000"/>
                    <a:lumOff val="40000"/>
                  </a:schemeClr>
                </a:solidFill>
              </a:rPr>
              <a:t> eV</a:t>
            </a:r>
          </a:p>
          <a:p>
            <a:r>
              <a:rPr lang="es-MX" sz="1600" dirty="0" smtClean="0">
                <a:solidFill>
                  <a:schemeClr val="tx2">
                    <a:lumMod val="60000"/>
                    <a:lumOff val="40000"/>
                  </a:schemeClr>
                </a:solidFill>
              </a:rPr>
              <a:t>Flux </a:t>
            </a:r>
            <a:r>
              <a:rPr lang="es-MX" sz="1600" dirty="0" err="1" smtClean="0">
                <a:solidFill>
                  <a:schemeClr val="tx2">
                    <a:lumMod val="60000"/>
                    <a:lumOff val="40000"/>
                  </a:schemeClr>
                </a:solidFill>
              </a:rPr>
              <a:t>Syst</a:t>
            </a:r>
            <a:r>
              <a:rPr lang="es-MX" sz="1600" dirty="0" smtClean="0">
                <a:solidFill>
                  <a:schemeClr val="tx2">
                    <a:lumMod val="60000"/>
                    <a:lumOff val="40000"/>
                  </a:schemeClr>
                </a:solidFill>
              </a:rPr>
              <a:t> </a:t>
            </a:r>
            <a:r>
              <a:rPr lang="es-MX" sz="1600" dirty="0" smtClean="0">
                <a:solidFill>
                  <a:schemeClr val="tx2">
                    <a:lumMod val="60000"/>
                    <a:lumOff val="40000"/>
                  </a:schemeClr>
                </a:solidFill>
                <a:sym typeface="Symbol"/>
              </a:rPr>
              <a:t></a:t>
            </a:r>
            <a:r>
              <a:rPr lang="es-MX" sz="1600" dirty="0" smtClean="0">
                <a:solidFill>
                  <a:schemeClr val="tx2">
                    <a:lumMod val="60000"/>
                    <a:lumOff val="40000"/>
                  </a:schemeClr>
                </a:solidFill>
              </a:rPr>
              <a:t>14 %</a:t>
            </a:r>
          </a:p>
          <a:p>
            <a:r>
              <a:rPr lang="es-MX" sz="1600" dirty="0" smtClean="0">
                <a:solidFill>
                  <a:schemeClr val="tx2">
                    <a:lumMod val="60000"/>
                    <a:lumOff val="40000"/>
                  </a:schemeClr>
                </a:solidFill>
                <a:sym typeface="Symbol"/>
              </a:rPr>
              <a:t>E  20 %</a:t>
            </a:r>
            <a:endParaRPr lang="es-ES" sz="1600" dirty="0">
              <a:solidFill>
                <a:schemeClr val="tx2">
                  <a:lumMod val="60000"/>
                  <a:lumOff val="40000"/>
                </a:schemeClr>
              </a:solidFill>
            </a:endParaRPr>
          </a:p>
        </p:txBody>
      </p:sp>
      <p:sp>
        <p:nvSpPr>
          <p:cNvPr id="13" name="12 Rectángulo redondeado"/>
          <p:cNvSpPr/>
          <p:nvPr/>
        </p:nvSpPr>
        <p:spPr>
          <a:xfrm>
            <a:off x="3203848" y="692696"/>
            <a:ext cx="3096344" cy="571504"/>
          </a:xfrm>
          <a:prstGeom prst="roundRect">
            <a:avLst/>
          </a:prstGeom>
          <a:solidFill>
            <a:schemeClr val="bg1"/>
          </a:solidFill>
          <a:ln w="9525">
            <a:solidFill>
              <a:schemeClr val="tx1"/>
            </a:solidFill>
          </a:ln>
          <a:effectLst>
            <a:outerShdw blurRad="508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err="1" smtClean="0">
                <a:solidFill>
                  <a:srgbClr val="FF0000"/>
                </a:solidFill>
                <a:latin typeface="Calibri" pitchFamily="34" charset="0"/>
                <a:cs typeface="Arial" pitchFamily="34" charset="0"/>
              </a:rPr>
              <a:t>Energy</a:t>
            </a:r>
            <a:r>
              <a:rPr lang="es-MX" sz="2400" dirty="0" smtClean="0">
                <a:solidFill>
                  <a:srgbClr val="FF0000"/>
                </a:solidFill>
                <a:latin typeface="Calibri" pitchFamily="34" charset="0"/>
                <a:cs typeface="Arial" pitchFamily="34" charset="0"/>
              </a:rPr>
              <a:t> </a:t>
            </a:r>
            <a:r>
              <a:rPr lang="es-MX" sz="2400" dirty="0" err="1" smtClean="0">
                <a:solidFill>
                  <a:srgbClr val="FF0000"/>
                </a:solidFill>
                <a:latin typeface="Calibri" pitchFamily="34" charset="0"/>
                <a:cs typeface="Arial" pitchFamily="34" charset="0"/>
              </a:rPr>
              <a:t>spectrum</a:t>
            </a:r>
            <a:endParaRPr lang="es-ES" sz="2400" baseline="-25000" dirty="0" smtClean="0">
              <a:solidFill>
                <a:srgbClr val="FF0000"/>
              </a:solidFill>
              <a:latin typeface="Calibri" pitchFamily="34" charset="0"/>
              <a:cs typeface="Arial" pitchFamily="34" charset="0"/>
            </a:endParaRPr>
          </a:p>
        </p:txBody>
      </p:sp>
      <p:sp>
        <p:nvSpPr>
          <p:cNvPr id="14" name="Text Box 34"/>
          <p:cNvSpPr txBox="1">
            <a:spLocks noChangeArrowheads="1"/>
          </p:cNvSpPr>
          <p:nvPr/>
        </p:nvSpPr>
        <p:spPr bwMode="auto">
          <a:xfrm>
            <a:off x="899592" y="5661248"/>
            <a:ext cx="2448272" cy="523220"/>
          </a:xfrm>
          <a:prstGeom prst="rect">
            <a:avLst/>
          </a:prstGeom>
          <a:noFill/>
          <a:ln w="9525">
            <a:noFill/>
            <a:miter lim="800000"/>
            <a:headEnd/>
            <a:tailEnd/>
          </a:ln>
          <a:effectLst/>
        </p:spPr>
        <p:txBody>
          <a:bodyPr wrap="square">
            <a:spAutoFit/>
          </a:bodyPr>
          <a:lstStyle/>
          <a:p>
            <a:pPr>
              <a:spcBef>
                <a:spcPts val="0"/>
              </a:spcBef>
            </a:pPr>
            <a:r>
              <a:rPr lang="es-MX" sz="1400" dirty="0" err="1" smtClean="0">
                <a:solidFill>
                  <a:schemeClr val="bg1">
                    <a:lumMod val="50000"/>
                  </a:schemeClr>
                </a:solidFill>
              </a:rPr>
              <a:t>W.D.Apel</a:t>
            </a:r>
            <a:r>
              <a:rPr lang="es-MX" sz="1400" dirty="0" smtClean="0">
                <a:solidFill>
                  <a:schemeClr val="bg1">
                    <a:lumMod val="50000"/>
                  </a:schemeClr>
                </a:solidFill>
              </a:rPr>
              <a:t>, </a:t>
            </a:r>
            <a:r>
              <a:rPr lang="es-MX" sz="1400" dirty="0" err="1" smtClean="0">
                <a:solidFill>
                  <a:schemeClr val="bg1">
                    <a:lumMod val="50000"/>
                  </a:schemeClr>
                </a:solidFill>
              </a:rPr>
              <a:t>sent</a:t>
            </a:r>
            <a:r>
              <a:rPr lang="es-MX" sz="1400" dirty="0" smtClean="0">
                <a:solidFill>
                  <a:schemeClr val="bg1">
                    <a:lumMod val="50000"/>
                  </a:schemeClr>
                </a:solidFill>
              </a:rPr>
              <a:t> </a:t>
            </a:r>
            <a:r>
              <a:rPr lang="es-MX" sz="1400" dirty="0" err="1" smtClean="0">
                <a:solidFill>
                  <a:schemeClr val="bg1">
                    <a:lumMod val="50000"/>
                  </a:schemeClr>
                </a:solidFill>
              </a:rPr>
              <a:t>to</a:t>
            </a:r>
            <a:r>
              <a:rPr lang="es-MX" sz="1400" dirty="0" smtClean="0">
                <a:solidFill>
                  <a:schemeClr val="bg1">
                    <a:lumMod val="50000"/>
                  </a:schemeClr>
                </a:solidFill>
              </a:rPr>
              <a:t> </a:t>
            </a:r>
            <a:r>
              <a:rPr lang="es-MX" sz="1400" dirty="0" err="1" smtClean="0">
                <a:solidFill>
                  <a:schemeClr val="bg1">
                    <a:lumMod val="50000"/>
                  </a:schemeClr>
                </a:solidFill>
              </a:rPr>
              <a:t>Astrop</a:t>
            </a:r>
            <a:r>
              <a:rPr lang="es-MX" sz="1400" dirty="0" smtClean="0">
                <a:solidFill>
                  <a:schemeClr val="bg1">
                    <a:lumMod val="50000"/>
                  </a:schemeClr>
                </a:solidFill>
              </a:rPr>
              <a:t>. </a:t>
            </a:r>
            <a:r>
              <a:rPr lang="es-MX" sz="1400" dirty="0" err="1" smtClean="0">
                <a:solidFill>
                  <a:schemeClr val="bg1">
                    <a:lumMod val="50000"/>
                  </a:schemeClr>
                </a:solidFill>
              </a:rPr>
              <a:t>Phys</a:t>
            </a:r>
            <a:r>
              <a:rPr lang="es-MX" sz="1400" dirty="0" smtClean="0">
                <a:solidFill>
                  <a:schemeClr val="bg1">
                    <a:lumMod val="50000"/>
                  </a:schemeClr>
                </a:solidFill>
              </a:rPr>
              <a:t>.</a:t>
            </a:r>
          </a:p>
          <a:p>
            <a:r>
              <a:rPr lang="es-MX" sz="1400" dirty="0" smtClean="0">
                <a:solidFill>
                  <a:schemeClr val="bg1">
                    <a:lumMod val="50000"/>
                  </a:schemeClr>
                </a:solidFill>
              </a:rPr>
              <a:t>astro-</a:t>
            </a:r>
            <a:r>
              <a:rPr lang="es-MX" sz="1400" dirty="0" err="1" smtClean="0">
                <a:solidFill>
                  <a:schemeClr val="bg1">
                    <a:lumMod val="50000"/>
                  </a:schemeClr>
                </a:solidFill>
              </a:rPr>
              <a:t>ph</a:t>
            </a:r>
            <a:r>
              <a:rPr lang="es-MX" sz="1400" dirty="0" smtClean="0">
                <a:solidFill>
                  <a:schemeClr val="bg1">
                    <a:lumMod val="50000"/>
                  </a:schemeClr>
                </a:solidFill>
              </a:rPr>
              <a:t>/1009.4716</a:t>
            </a:r>
            <a:endParaRPr lang="es-ES" sz="1400" dirty="0" smtClean="0">
              <a:solidFill>
                <a:schemeClr val="bg1">
                  <a:lumMod val="50000"/>
                </a:schemeClr>
              </a:solidFill>
            </a:endParaRPr>
          </a:p>
        </p:txBody>
      </p:sp>
      <p:sp>
        <p:nvSpPr>
          <p:cNvPr id="15"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3) </a:t>
            </a:r>
            <a:r>
              <a:rPr lang="es-MX" sz="2400" dirty="0" err="1" smtClean="0">
                <a:solidFill>
                  <a:srgbClr val="FF0000"/>
                </a:solidFill>
                <a:latin typeface="Tahoma" pitchFamily="34" charset="0"/>
              </a:rPr>
              <a:t>The</a:t>
            </a:r>
            <a:r>
              <a:rPr lang="es-MX" sz="2400" dirty="0" smtClean="0">
                <a:solidFill>
                  <a:srgbClr val="FF0000"/>
                </a:solidFill>
                <a:latin typeface="Tahoma" pitchFamily="34" charset="0"/>
              </a:rPr>
              <a:t> KASCADE-Grande detector</a:t>
            </a:r>
            <a:endParaRPr lang="es-ES" sz="2400" dirty="0">
              <a:solidFill>
                <a:srgbClr val="FF0000"/>
              </a:solidFill>
              <a:latin typeface="Tahoma" pitchFamily="34" charset="0"/>
            </a:endParaRPr>
          </a:p>
        </p:txBody>
      </p:sp>
      <p:sp>
        <p:nvSpPr>
          <p:cNvPr id="20" name="19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26 CuadroTexto"/>
          <p:cNvSpPr txBox="1"/>
          <p:nvPr/>
        </p:nvSpPr>
        <p:spPr>
          <a:xfrm>
            <a:off x="323528" y="5877272"/>
            <a:ext cx="6408712" cy="400110"/>
          </a:xfrm>
          <a:prstGeom prst="rect">
            <a:avLst/>
          </a:prstGeom>
          <a:noFill/>
          <a:ln>
            <a:noFill/>
          </a:ln>
        </p:spPr>
        <p:txBody>
          <a:bodyPr wrap="square" rtlCol="0">
            <a:spAutoFit/>
          </a:bodyPr>
          <a:lstStyle/>
          <a:p>
            <a:r>
              <a:rPr lang="es-MX" sz="2000" dirty="0" smtClean="0">
                <a:solidFill>
                  <a:srgbClr val="3333FF"/>
                </a:solidFill>
              </a:rPr>
              <a:t>QGSJET II: Spectrum </a:t>
            </a:r>
            <a:r>
              <a:rPr lang="es-MX" sz="2000" dirty="0" err="1" smtClean="0">
                <a:solidFill>
                  <a:srgbClr val="3333FF"/>
                </a:solidFill>
              </a:rPr>
              <a:t>is</a:t>
            </a:r>
            <a:r>
              <a:rPr lang="es-MX" sz="2000" dirty="0" smtClean="0">
                <a:solidFill>
                  <a:srgbClr val="3333FF"/>
                </a:solidFill>
              </a:rPr>
              <a:t> </a:t>
            </a:r>
            <a:r>
              <a:rPr lang="es-MX" sz="2000" dirty="0" err="1" smtClean="0">
                <a:solidFill>
                  <a:srgbClr val="3333FF"/>
                </a:solidFill>
              </a:rPr>
              <a:t>not</a:t>
            </a:r>
            <a:r>
              <a:rPr lang="es-MX" sz="2000" dirty="0" smtClean="0">
                <a:solidFill>
                  <a:srgbClr val="3333FF"/>
                </a:solidFill>
              </a:rPr>
              <a:t> </a:t>
            </a:r>
            <a:r>
              <a:rPr lang="es-MX" sz="2000" dirty="0" err="1" smtClean="0">
                <a:solidFill>
                  <a:srgbClr val="3333FF"/>
                </a:solidFill>
              </a:rPr>
              <a:t>described</a:t>
            </a:r>
            <a:r>
              <a:rPr lang="es-MX" sz="2000" dirty="0" smtClean="0">
                <a:solidFill>
                  <a:srgbClr val="3333FF"/>
                </a:solidFill>
              </a:rPr>
              <a:t> </a:t>
            </a:r>
            <a:r>
              <a:rPr lang="es-MX" sz="2000" dirty="0" err="1" smtClean="0">
                <a:solidFill>
                  <a:srgbClr val="3333FF"/>
                </a:solidFill>
              </a:rPr>
              <a:t>by</a:t>
            </a:r>
            <a:r>
              <a:rPr lang="es-MX" sz="2000" dirty="0" smtClean="0">
                <a:solidFill>
                  <a:srgbClr val="3333FF"/>
                </a:solidFill>
              </a:rPr>
              <a:t> a single </a:t>
            </a:r>
            <a:r>
              <a:rPr lang="es-MX" sz="2000" dirty="0" err="1" smtClean="0">
                <a:solidFill>
                  <a:srgbClr val="3333FF"/>
                </a:solidFill>
              </a:rPr>
              <a:t>power</a:t>
            </a:r>
            <a:r>
              <a:rPr lang="es-MX" sz="2000" dirty="0" smtClean="0">
                <a:solidFill>
                  <a:srgbClr val="3333FF"/>
                </a:solidFill>
              </a:rPr>
              <a:t> </a:t>
            </a:r>
            <a:r>
              <a:rPr lang="es-MX" sz="2000" dirty="0" err="1" smtClean="0">
                <a:solidFill>
                  <a:srgbClr val="3333FF"/>
                </a:solidFill>
              </a:rPr>
              <a:t>law</a:t>
            </a:r>
            <a:endParaRPr lang="es-MX" sz="2000" dirty="0" smtClean="0">
              <a:solidFill>
                <a:srgbClr val="3333FF"/>
              </a:solidFill>
            </a:endParaRPr>
          </a:p>
        </p:txBody>
      </p:sp>
      <p:sp>
        <p:nvSpPr>
          <p:cNvPr id="28" name="Text Box 34"/>
          <p:cNvSpPr txBox="1">
            <a:spLocks noChangeArrowheads="1"/>
          </p:cNvSpPr>
          <p:nvPr/>
        </p:nvSpPr>
        <p:spPr bwMode="auto">
          <a:xfrm>
            <a:off x="6695728" y="5949280"/>
            <a:ext cx="2448272" cy="738664"/>
          </a:xfrm>
          <a:prstGeom prst="rect">
            <a:avLst/>
          </a:prstGeom>
          <a:noFill/>
          <a:ln w="9525">
            <a:noFill/>
            <a:miter lim="800000"/>
            <a:headEnd/>
            <a:tailEnd/>
          </a:ln>
          <a:effectLst/>
        </p:spPr>
        <p:txBody>
          <a:bodyPr wrap="square">
            <a:spAutoFit/>
          </a:bodyPr>
          <a:lstStyle/>
          <a:p>
            <a:pPr>
              <a:spcBef>
                <a:spcPts val="0"/>
              </a:spcBef>
            </a:pPr>
            <a:r>
              <a:rPr lang="es-MX" sz="1400" dirty="0" err="1" smtClean="0">
                <a:solidFill>
                  <a:schemeClr val="bg1">
                    <a:lumMod val="50000"/>
                  </a:schemeClr>
                </a:solidFill>
              </a:rPr>
              <a:t>W.D.Apel</a:t>
            </a:r>
            <a:r>
              <a:rPr lang="es-MX" sz="1400" dirty="0" smtClean="0">
                <a:solidFill>
                  <a:schemeClr val="bg1">
                    <a:lumMod val="50000"/>
                  </a:schemeClr>
                </a:solidFill>
              </a:rPr>
              <a:t>, </a:t>
            </a:r>
            <a:r>
              <a:rPr lang="es-MX" sz="1400" dirty="0" err="1" smtClean="0">
                <a:solidFill>
                  <a:schemeClr val="bg1">
                    <a:lumMod val="50000"/>
                  </a:schemeClr>
                </a:solidFill>
              </a:rPr>
              <a:t>sent</a:t>
            </a:r>
            <a:r>
              <a:rPr lang="es-MX" sz="1400" dirty="0" smtClean="0">
                <a:solidFill>
                  <a:schemeClr val="bg1">
                    <a:lumMod val="50000"/>
                  </a:schemeClr>
                </a:solidFill>
              </a:rPr>
              <a:t> </a:t>
            </a:r>
            <a:r>
              <a:rPr lang="es-MX" sz="1400" dirty="0" err="1" smtClean="0">
                <a:solidFill>
                  <a:schemeClr val="bg1">
                    <a:lumMod val="50000"/>
                  </a:schemeClr>
                </a:solidFill>
              </a:rPr>
              <a:t>to</a:t>
            </a:r>
            <a:r>
              <a:rPr lang="es-MX" sz="1400" dirty="0" smtClean="0">
                <a:solidFill>
                  <a:schemeClr val="bg1">
                    <a:lumMod val="50000"/>
                  </a:schemeClr>
                </a:solidFill>
              </a:rPr>
              <a:t> </a:t>
            </a:r>
            <a:r>
              <a:rPr lang="es-MX" sz="1400" dirty="0" err="1" smtClean="0">
                <a:solidFill>
                  <a:schemeClr val="bg1">
                    <a:lumMod val="50000"/>
                  </a:schemeClr>
                </a:solidFill>
              </a:rPr>
              <a:t>Astrop</a:t>
            </a:r>
            <a:r>
              <a:rPr lang="es-MX" sz="1400" dirty="0" smtClean="0">
                <a:solidFill>
                  <a:schemeClr val="bg1">
                    <a:lumMod val="50000"/>
                  </a:schemeClr>
                </a:solidFill>
              </a:rPr>
              <a:t>. </a:t>
            </a:r>
            <a:r>
              <a:rPr lang="es-MX" sz="1400" dirty="0" err="1" smtClean="0">
                <a:solidFill>
                  <a:schemeClr val="bg1">
                    <a:lumMod val="50000"/>
                  </a:schemeClr>
                </a:solidFill>
              </a:rPr>
              <a:t>Phys</a:t>
            </a:r>
            <a:r>
              <a:rPr lang="es-MX" sz="1400" dirty="0" smtClean="0">
                <a:solidFill>
                  <a:schemeClr val="bg1">
                    <a:lumMod val="50000"/>
                  </a:schemeClr>
                </a:solidFill>
              </a:rPr>
              <a:t>.</a:t>
            </a:r>
          </a:p>
          <a:p>
            <a:r>
              <a:rPr lang="es-MX" sz="1400" dirty="0" smtClean="0">
                <a:solidFill>
                  <a:schemeClr val="bg1">
                    <a:lumMod val="50000"/>
                  </a:schemeClr>
                </a:solidFill>
              </a:rPr>
              <a:t>astro-</a:t>
            </a:r>
            <a:r>
              <a:rPr lang="es-MX" sz="1400" dirty="0" err="1" smtClean="0">
                <a:solidFill>
                  <a:schemeClr val="bg1">
                    <a:lumMod val="50000"/>
                  </a:schemeClr>
                </a:solidFill>
              </a:rPr>
              <a:t>ph</a:t>
            </a:r>
            <a:r>
              <a:rPr lang="es-MX" sz="1400" dirty="0" smtClean="0">
                <a:solidFill>
                  <a:schemeClr val="bg1">
                    <a:lumMod val="50000"/>
                  </a:schemeClr>
                </a:solidFill>
              </a:rPr>
              <a:t>/1009.4716</a:t>
            </a:r>
            <a:endParaRPr lang="es-ES" sz="1400" dirty="0" smtClean="0">
              <a:solidFill>
                <a:schemeClr val="bg1">
                  <a:lumMod val="50000"/>
                </a:schemeClr>
              </a:solidFill>
            </a:endParaRPr>
          </a:p>
          <a:p>
            <a:pPr>
              <a:spcBef>
                <a:spcPts val="0"/>
              </a:spcBef>
            </a:pPr>
            <a:endParaRPr lang="es-ES" sz="1400" dirty="0">
              <a:solidFill>
                <a:schemeClr val="bg1">
                  <a:lumMod val="50000"/>
                </a:schemeClr>
              </a:solidFill>
            </a:endParaRPr>
          </a:p>
        </p:txBody>
      </p:sp>
      <p:sp>
        <p:nvSpPr>
          <p:cNvPr id="30"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3) </a:t>
            </a:r>
            <a:r>
              <a:rPr lang="es-MX" sz="2400" dirty="0" err="1" smtClean="0">
                <a:solidFill>
                  <a:srgbClr val="FF0000"/>
                </a:solidFill>
                <a:latin typeface="Tahoma" pitchFamily="34" charset="0"/>
              </a:rPr>
              <a:t>The</a:t>
            </a:r>
            <a:r>
              <a:rPr lang="es-MX" sz="2400" dirty="0" smtClean="0">
                <a:solidFill>
                  <a:srgbClr val="FF0000"/>
                </a:solidFill>
                <a:latin typeface="Tahoma" pitchFamily="34" charset="0"/>
              </a:rPr>
              <a:t> KASCADE-Grande detector</a:t>
            </a:r>
            <a:endParaRPr lang="es-ES" sz="2400" dirty="0">
              <a:solidFill>
                <a:srgbClr val="FF0000"/>
              </a:solidFill>
              <a:latin typeface="Tahoma" pitchFamily="34" charset="0"/>
            </a:endParaRPr>
          </a:p>
        </p:txBody>
      </p:sp>
      <p:pic>
        <p:nvPicPr>
          <p:cNvPr id="14" name="Picture 2"/>
          <p:cNvPicPr>
            <a:picLocks noChangeAspect="1" noChangeArrowheads="1"/>
          </p:cNvPicPr>
          <p:nvPr/>
        </p:nvPicPr>
        <p:blipFill>
          <a:blip r:embed="rId2" cstate="print"/>
          <a:srcRect/>
          <a:stretch>
            <a:fillRect/>
          </a:stretch>
        </p:blipFill>
        <p:spPr bwMode="auto">
          <a:xfrm>
            <a:off x="611560" y="692697"/>
            <a:ext cx="7704856" cy="5184575"/>
          </a:xfrm>
          <a:prstGeom prst="rect">
            <a:avLst/>
          </a:prstGeom>
          <a:noFill/>
          <a:ln w="9525">
            <a:noFill/>
            <a:miter lim="800000"/>
            <a:headEnd/>
            <a:tailEnd/>
          </a:ln>
        </p:spPr>
      </p:pic>
      <p:sp>
        <p:nvSpPr>
          <p:cNvPr id="15" name="14 CuadroTexto"/>
          <p:cNvSpPr txBox="1"/>
          <p:nvPr/>
        </p:nvSpPr>
        <p:spPr>
          <a:xfrm>
            <a:off x="5868144" y="836713"/>
            <a:ext cx="1800200" cy="369332"/>
          </a:xfrm>
          <a:prstGeom prst="rect">
            <a:avLst/>
          </a:prstGeom>
          <a:noFill/>
        </p:spPr>
        <p:txBody>
          <a:bodyPr wrap="square" rtlCol="0">
            <a:spAutoFit/>
          </a:bodyPr>
          <a:lstStyle/>
          <a:p>
            <a:r>
              <a:rPr lang="es-MX" b="1" dirty="0" smtClean="0">
                <a:solidFill>
                  <a:srgbClr val="3333FF"/>
                </a:solidFill>
              </a:rPr>
              <a:t>QGSJET II/FLUKA</a:t>
            </a:r>
            <a:endParaRPr lang="es-ES" b="1" dirty="0">
              <a:solidFill>
                <a:srgbClr val="3333FF"/>
              </a:solidFill>
            </a:endParaRPr>
          </a:p>
        </p:txBody>
      </p:sp>
      <p:sp>
        <p:nvSpPr>
          <p:cNvPr id="16" name="Line 19"/>
          <p:cNvSpPr>
            <a:spLocks noChangeShapeType="1"/>
          </p:cNvSpPr>
          <p:nvPr/>
        </p:nvSpPr>
        <p:spPr bwMode="auto">
          <a:xfrm flipH="1">
            <a:off x="2438740" y="1772817"/>
            <a:ext cx="621092" cy="720080"/>
          </a:xfrm>
          <a:prstGeom prst="line">
            <a:avLst/>
          </a:prstGeom>
          <a:noFill/>
          <a:ln w="31750">
            <a:solidFill>
              <a:schemeClr val="tx2">
                <a:lumMod val="75000"/>
              </a:schemeClr>
            </a:solidFill>
            <a:round/>
            <a:headEnd/>
            <a:tailEnd type="triangle" w="med" len="med"/>
          </a:ln>
          <a:effectLst/>
        </p:spPr>
        <p:txBody>
          <a:bodyPr/>
          <a:lstStyle/>
          <a:p>
            <a:endParaRPr lang="es-ES"/>
          </a:p>
        </p:txBody>
      </p:sp>
      <p:sp>
        <p:nvSpPr>
          <p:cNvPr id="17" name="Line 19"/>
          <p:cNvSpPr>
            <a:spLocks noChangeShapeType="1"/>
          </p:cNvSpPr>
          <p:nvPr/>
        </p:nvSpPr>
        <p:spPr bwMode="auto">
          <a:xfrm flipH="1">
            <a:off x="4499992" y="2348881"/>
            <a:ext cx="648072" cy="216024"/>
          </a:xfrm>
          <a:prstGeom prst="line">
            <a:avLst/>
          </a:prstGeom>
          <a:noFill/>
          <a:ln w="31750">
            <a:solidFill>
              <a:srgbClr val="C00000"/>
            </a:solidFill>
            <a:round/>
            <a:headEnd/>
            <a:tailEnd type="triangle" w="med" len="med"/>
          </a:ln>
          <a:effectLst/>
        </p:spPr>
        <p:txBody>
          <a:bodyPr/>
          <a:lstStyle/>
          <a:p>
            <a:endParaRPr lang="es-ES"/>
          </a:p>
        </p:txBody>
      </p:sp>
      <p:sp>
        <p:nvSpPr>
          <p:cNvPr id="18" name="17 Rectángulo redondeado"/>
          <p:cNvSpPr/>
          <p:nvPr/>
        </p:nvSpPr>
        <p:spPr>
          <a:xfrm>
            <a:off x="2339752" y="908721"/>
            <a:ext cx="1800200" cy="792088"/>
          </a:xfrm>
          <a:prstGeom prst="roundRect">
            <a:avLst/>
          </a:prstGeom>
          <a:solidFill>
            <a:schemeClr val="accent1">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0" name="19 Rectángulo redondeado"/>
          <p:cNvSpPr/>
          <p:nvPr/>
        </p:nvSpPr>
        <p:spPr>
          <a:xfrm>
            <a:off x="2411760" y="1052737"/>
            <a:ext cx="1584176" cy="504056"/>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s-MX" sz="2400" dirty="0" smtClean="0">
                <a:solidFill>
                  <a:srgbClr val="3333FF"/>
                </a:solidFill>
              </a:rPr>
              <a:t>Concave </a:t>
            </a:r>
          </a:p>
          <a:p>
            <a:pPr algn="ctr"/>
            <a:r>
              <a:rPr lang="es-MX" sz="2400" dirty="0" smtClean="0">
                <a:solidFill>
                  <a:srgbClr val="3333FF"/>
                </a:solidFill>
              </a:rPr>
              <a:t>spectrum</a:t>
            </a:r>
          </a:p>
        </p:txBody>
      </p:sp>
      <p:sp>
        <p:nvSpPr>
          <p:cNvPr id="29" name="28 Rectángulo redondeado"/>
          <p:cNvSpPr/>
          <p:nvPr/>
        </p:nvSpPr>
        <p:spPr>
          <a:xfrm>
            <a:off x="5148064" y="1556793"/>
            <a:ext cx="2664296" cy="792088"/>
          </a:xfrm>
          <a:prstGeom prst="roundRect">
            <a:avLst/>
          </a:prstGeom>
          <a:solidFill>
            <a:schemeClr val="accent6">
              <a:lumMod val="75000"/>
              <a:alpha val="18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2" name="31 Rectángulo redondeado"/>
          <p:cNvSpPr/>
          <p:nvPr/>
        </p:nvSpPr>
        <p:spPr>
          <a:xfrm>
            <a:off x="5220072" y="1700809"/>
            <a:ext cx="2592288" cy="504056"/>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s-MX" sz="2400" dirty="0" err="1" smtClean="0">
                <a:solidFill>
                  <a:srgbClr val="FF0000"/>
                </a:solidFill>
              </a:rPr>
              <a:t>Possible</a:t>
            </a:r>
            <a:r>
              <a:rPr lang="es-MX" sz="2400" dirty="0" smtClean="0">
                <a:solidFill>
                  <a:srgbClr val="FF0000"/>
                </a:solidFill>
              </a:rPr>
              <a:t> </a:t>
            </a:r>
            <a:r>
              <a:rPr lang="es-MX" sz="2400" dirty="0" err="1" smtClean="0">
                <a:solidFill>
                  <a:srgbClr val="FF0000"/>
                </a:solidFill>
              </a:rPr>
              <a:t>structure</a:t>
            </a:r>
            <a:r>
              <a:rPr lang="es-MX" sz="2400" dirty="0" smtClean="0">
                <a:solidFill>
                  <a:srgbClr val="FF0000"/>
                </a:solidFill>
              </a:rPr>
              <a:t>: </a:t>
            </a:r>
            <a:r>
              <a:rPr lang="es-MX" sz="2400" dirty="0" err="1" smtClean="0">
                <a:solidFill>
                  <a:srgbClr val="FF0000"/>
                </a:solidFill>
              </a:rPr>
              <a:t>Iron</a:t>
            </a:r>
            <a:r>
              <a:rPr lang="es-MX" sz="2400" dirty="0" smtClean="0">
                <a:solidFill>
                  <a:srgbClr val="FF0000"/>
                </a:solidFill>
              </a:rPr>
              <a:t> </a:t>
            </a:r>
            <a:r>
              <a:rPr lang="es-MX" sz="2400" dirty="0" err="1" smtClean="0">
                <a:solidFill>
                  <a:srgbClr val="FF0000"/>
                </a:solidFill>
              </a:rPr>
              <a:t>knee</a:t>
            </a:r>
            <a:r>
              <a:rPr lang="es-MX" sz="2400" dirty="0" smtClean="0">
                <a:solidFill>
                  <a:srgbClr val="FF0000"/>
                </a:solidFill>
              </a:rPr>
              <a:t>?? </a:t>
            </a:r>
          </a:p>
        </p:txBody>
      </p:sp>
      <p:sp>
        <p:nvSpPr>
          <p:cNvPr id="19" name="18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0" grpId="0"/>
      <p:bldP spid="29" grpId="0" animBg="1"/>
      <p:bldP spid="3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3672408" y="2699628"/>
            <a:ext cx="3096344" cy="369332"/>
          </a:xfrm>
          <a:prstGeom prst="rect">
            <a:avLst/>
          </a:prstGeom>
          <a:noFill/>
        </p:spPr>
        <p:txBody>
          <a:bodyPr wrap="square" rtlCol="0">
            <a:spAutoFit/>
          </a:bodyPr>
          <a:lstStyle/>
          <a:p>
            <a:r>
              <a:rPr lang="es-MX" dirty="0" smtClean="0"/>
              <a:t>         Gap CON-Fe</a:t>
            </a:r>
            <a:endParaRPr lang="es-ES" dirty="0"/>
          </a:p>
        </p:txBody>
      </p:sp>
      <p:pic>
        <p:nvPicPr>
          <p:cNvPr id="6" name="Picture 2"/>
          <p:cNvPicPr>
            <a:picLocks noChangeAspect="1" noChangeArrowheads="1"/>
          </p:cNvPicPr>
          <p:nvPr/>
        </p:nvPicPr>
        <p:blipFill>
          <a:blip r:embed="rId2" cstate="print"/>
          <a:srcRect/>
          <a:stretch>
            <a:fillRect/>
          </a:stretch>
        </p:blipFill>
        <p:spPr bwMode="auto">
          <a:xfrm>
            <a:off x="2304256" y="332656"/>
            <a:ext cx="5436096" cy="2450338"/>
          </a:xfrm>
          <a:prstGeom prst="rect">
            <a:avLst/>
          </a:prstGeom>
          <a:noFill/>
          <a:ln w="9525">
            <a:noFill/>
            <a:miter lim="800000"/>
            <a:headEnd/>
            <a:tailEnd/>
          </a:ln>
        </p:spPr>
      </p:pic>
      <p:sp>
        <p:nvSpPr>
          <p:cNvPr id="7" name="6 CuadroTexto"/>
          <p:cNvSpPr txBox="1"/>
          <p:nvPr/>
        </p:nvSpPr>
        <p:spPr>
          <a:xfrm>
            <a:off x="3995936" y="6228020"/>
            <a:ext cx="1872208" cy="369332"/>
          </a:xfrm>
          <a:prstGeom prst="rect">
            <a:avLst/>
          </a:prstGeom>
          <a:noFill/>
        </p:spPr>
        <p:txBody>
          <a:bodyPr wrap="square" rtlCol="0">
            <a:spAutoFit/>
          </a:bodyPr>
          <a:lstStyle/>
          <a:p>
            <a:r>
              <a:rPr lang="es-MX" dirty="0" err="1" smtClean="0"/>
              <a:t>Close</a:t>
            </a:r>
            <a:r>
              <a:rPr lang="es-MX" dirty="0" smtClean="0"/>
              <a:t> </a:t>
            </a:r>
            <a:r>
              <a:rPr lang="es-MX" dirty="0" err="1" smtClean="0"/>
              <a:t>source</a:t>
            </a:r>
            <a:endParaRPr lang="es-ES" dirty="0"/>
          </a:p>
        </p:txBody>
      </p:sp>
      <p:sp>
        <p:nvSpPr>
          <p:cNvPr id="8" name="7 Rectángulo redondeado"/>
          <p:cNvSpPr/>
          <p:nvPr/>
        </p:nvSpPr>
        <p:spPr>
          <a:xfrm>
            <a:off x="251520" y="476672"/>
            <a:ext cx="1800200" cy="792088"/>
          </a:xfrm>
          <a:prstGeom prst="roundRect">
            <a:avLst/>
          </a:prstGeom>
          <a:solidFill>
            <a:schemeClr val="accent1">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Calibri" pitchFamily="34" charset="0"/>
            </a:endParaRPr>
          </a:p>
        </p:txBody>
      </p:sp>
      <p:sp>
        <p:nvSpPr>
          <p:cNvPr id="10" name="9 Rectángulo redondeado"/>
          <p:cNvSpPr/>
          <p:nvPr/>
        </p:nvSpPr>
        <p:spPr>
          <a:xfrm>
            <a:off x="323528" y="620688"/>
            <a:ext cx="1584176" cy="504056"/>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s-MX" sz="2400" dirty="0" err="1" smtClean="0">
                <a:solidFill>
                  <a:srgbClr val="3333FF"/>
                </a:solidFill>
                <a:latin typeface="Calibri" pitchFamily="34" charset="0"/>
              </a:rPr>
              <a:t>Concavity</a:t>
            </a:r>
            <a:endParaRPr lang="es-MX" sz="2400" dirty="0" smtClean="0">
              <a:solidFill>
                <a:srgbClr val="3333FF"/>
              </a:solidFill>
              <a:latin typeface="Calibri" pitchFamily="34" charset="0"/>
            </a:endParaRPr>
          </a:p>
        </p:txBody>
      </p:sp>
      <p:pic>
        <p:nvPicPr>
          <p:cNvPr id="11" name="Picture 1"/>
          <p:cNvPicPr>
            <a:picLocks noChangeAspect="1" noChangeArrowheads="1"/>
          </p:cNvPicPr>
          <p:nvPr/>
        </p:nvPicPr>
        <p:blipFill>
          <a:blip r:embed="rId3" cstate="print"/>
          <a:srcRect/>
          <a:stretch>
            <a:fillRect/>
          </a:stretch>
        </p:blipFill>
        <p:spPr bwMode="auto">
          <a:xfrm>
            <a:off x="2915816" y="3415341"/>
            <a:ext cx="3794770" cy="2677955"/>
          </a:xfrm>
          <a:prstGeom prst="rect">
            <a:avLst/>
          </a:prstGeom>
          <a:noFill/>
          <a:ln w="9525">
            <a:noFill/>
            <a:miter lim="800000"/>
            <a:headEnd/>
            <a:tailEnd/>
          </a:ln>
        </p:spPr>
      </p:pic>
      <p:sp>
        <p:nvSpPr>
          <p:cNvPr id="12" name="11 CuadroTexto"/>
          <p:cNvSpPr txBox="1"/>
          <p:nvPr/>
        </p:nvSpPr>
        <p:spPr>
          <a:xfrm>
            <a:off x="6588224" y="3933056"/>
            <a:ext cx="1368152" cy="369332"/>
          </a:xfrm>
          <a:prstGeom prst="rect">
            <a:avLst/>
          </a:prstGeom>
          <a:noFill/>
        </p:spPr>
        <p:txBody>
          <a:bodyPr wrap="square" rtlCol="0">
            <a:spAutoFit/>
          </a:bodyPr>
          <a:lstStyle/>
          <a:p>
            <a:r>
              <a:rPr lang="es-MX" dirty="0" smtClean="0"/>
              <a:t>MILAGRO</a:t>
            </a:r>
            <a:endParaRPr lang="es-ES" dirty="0"/>
          </a:p>
        </p:txBody>
      </p:sp>
      <p:sp>
        <p:nvSpPr>
          <p:cNvPr id="13" name="12 CuadroTexto"/>
          <p:cNvSpPr txBox="1"/>
          <p:nvPr/>
        </p:nvSpPr>
        <p:spPr>
          <a:xfrm>
            <a:off x="6623720" y="5229200"/>
            <a:ext cx="1620688" cy="369332"/>
          </a:xfrm>
          <a:prstGeom prst="rect">
            <a:avLst/>
          </a:prstGeom>
          <a:noFill/>
        </p:spPr>
        <p:txBody>
          <a:bodyPr wrap="square" rtlCol="0">
            <a:spAutoFit/>
          </a:bodyPr>
          <a:lstStyle/>
          <a:p>
            <a:r>
              <a:rPr lang="es-MX" dirty="0" smtClean="0"/>
              <a:t>ICECUBE-40</a:t>
            </a:r>
            <a:endParaRPr lang="es-ES" dirty="0"/>
          </a:p>
        </p:txBody>
      </p:sp>
      <p:sp>
        <p:nvSpPr>
          <p:cNvPr id="14" name="Text Box 34"/>
          <p:cNvSpPr txBox="1">
            <a:spLocks noChangeArrowheads="1"/>
          </p:cNvSpPr>
          <p:nvPr/>
        </p:nvSpPr>
        <p:spPr bwMode="auto">
          <a:xfrm>
            <a:off x="3779912" y="2996952"/>
            <a:ext cx="2880320" cy="261610"/>
          </a:xfrm>
          <a:prstGeom prst="rect">
            <a:avLst/>
          </a:prstGeom>
          <a:noFill/>
          <a:ln w="9525">
            <a:noFill/>
            <a:miter lim="800000"/>
            <a:headEnd/>
            <a:tailEnd/>
          </a:ln>
          <a:effectLst/>
        </p:spPr>
        <p:txBody>
          <a:bodyPr wrap="square">
            <a:spAutoFit/>
          </a:bodyPr>
          <a:lstStyle/>
          <a:p>
            <a:pPr>
              <a:spcBef>
                <a:spcPts val="0"/>
              </a:spcBef>
            </a:pPr>
            <a:r>
              <a:rPr lang="es-MX" sz="1100" dirty="0" smtClean="0">
                <a:solidFill>
                  <a:schemeClr val="bg1">
                    <a:lumMod val="50000"/>
                  </a:schemeClr>
                </a:solidFill>
              </a:rPr>
              <a:t>T. Antoni, </a:t>
            </a:r>
            <a:r>
              <a:rPr lang="es-MX" sz="1100" dirty="0" err="1" smtClean="0">
                <a:solidFill>
                  <a:schemeClr val="bg1">
                    <a:lumMod val="50000"/>
                  </a:schemeClr>
                </a:solidFill>
              </a:rPr>
              <a:t>Astro.Phys</a:t>
            </a:r>
            <a:r>
              <a:rPr lang="es-MX" sz="1100" dirty="0" smtClean="0">
                <a:solidFill>
                  <a:schemeClr val="bg1">
                    <a:lumMod val="50000"/>
                  </a:schemeClr>
                </a:solidFill>
              </a:rPr>
              <a:t>. 24 (2005)</a:t>
            </a:r>
            <a:endParaRPr lang="es-ES" sz="1100" dirty="0">
              <a:solidFill>
                <a:schemeClr val="bg1">
                  <a:lumMod val="50000"/>
                </a:schemeClr>
              </a:solidFill>
            </a:endParaRPr>
          </a:p>
        </p:txBody>
      </p:sp>
      <p:sp>
        <p:nvSpPr>
          <p:cNvPr id="15" name="Text Box 34"/>
          <p:cNvSpPr txBox="1">
            <a:spLocks noChangeArrowheads="1"/>
          </p:cNvSpPr>
          <p:nvPr/>
        </p:nvSpPr>
        <p:spPr bwMode="auto">
          <a:xfrm>
            <a:off x="6516216" y="4221088"/>
            <a:ext cx="2880320" cy="261610"/>
          </a:xfrm>
          <a:prstGeom prst="rect">
            <a:avLst/>
          </a:prstGeom>
          <a:noFill/>
          <a:ln w="9525">
            <a:noFill/>
            <a:miter lim="800000"/>
            <a:headEnd/>
            <a:tailEnd/>
          </a:ln>
          <a:effectLst/>
        </p:spPr>
        <p:txBody>
          <a:bodyPr wrap="square">
            <a:spAutoFit/>
          </a:bodyPr>
          <a:lstStyle/>
          <a:p>
            <a:pPr>
              <a:spcBef>
                <a:spcPts val="0"/>
              </a:spcBef>
            </a:pPr>
            <a:r>
              <a:rPr lang="es-MX" sz="1100" dirty="0" err="1" smtClean="0">
                <a:solidFill>
                  <a:schemeClr val="bg1">
                    <a:lumMod val="50000"/>
                  </a:schemeClr>
                </a:solidFill>
              </a:rPr>
              <a:t>A.A.Abdo</a:t>
            </a:r>
            <a:r>
              <a:rPr lang="es-MX" sz="1100" dirty="0" smtClean="0">
                <a:solidFill>
                  <a:schemeClr val="bg1">
                    <a:lumMod val="50000"/>
                  </a:schemeClr>
                </a:solidFill>
              </a:rPr>
              <a:t>, </a:t>
            </a:r>
            <a:r>
              <a:rPr lang="es-MX" sz="1100" dirty="0" err="1" smtClean="0">
                <a:solidFill>
                  <a:schemeClr val="bg1">
                    <a:lumMod val="50000"/>
                  </a:schemeClr>
                </a:solidFill>
              </a:rPr>
              <a:t>Phys</a:t>
            </a:r>
            <a:r>
              <a:rPr lang="es-MX" sz="1100" dirty="0" smtClean="0">
                <a:solidFill>
                  <a:schemeClr val="bg1">
                    <a:lumMod val="50000"/>
                  </a:schemeClr>
                </a:solidFill>
              </a:rPr>
              <a:t>. Rev. </a:t>
            </a:r>
            <a:r>
              <a:rPr lang="es-MX" sz="1100" dirty="0" err="1" smtClean="0">
                <a:solidFill>
                  <a:schemeClr val="bg1">
                    <a:lumMod val="50000"/>
                  </a:schemeClr>
                </a:solidFill>
              </a:rPr>
              <a:t>Lett</a:t>
            </a:r>
            <a:r>
              <a:rPr lang="es-MX" sz="1100" dirty="0" smtClean="0">
                <a:solidFill>
                  <a:schemeClr val="bg1">
                    <a:lumMod val="50000"/>
                  </a:schemeClr>
                </a:solidFill>
              </a:rPr>
              <a:t>..101 (2008)</a:t>
            </a:r>
            <a:endParaRPr lang="es-ES" sz="1100" dirty="0">
              <a:solidFill>
                <a:schemeClr val="bg1">
                  <a:lumMod val="50000"/>
                </a:schemeClr>
              </a:solidFill>
            </a:endParaRPr>
          </a:p>
        </p:txBody>
      </p:sp>
      <p:sp>
        <p:nvSpPr>
          <p:cNvPr id="16" name="Text Box 34"/>
          <p:cNvSpPr txBox="1">
            <a:spLocks noChangeArrowheads="1"/>
          </p:cNvSpPr>
          <p:nvPr/>
        </p:nvSpPr>
        <p:spPr bwMode="auto">
          <a:xfrm>
            <a:off x="6588224" y="5543654"/>
            <a:ext cx="2880320" cy="261610"/>
          </a:xfrm>
          <a:prstGeom prst="rect">
            <a:avLst/>
          </a:prstGeom>
          <a:noFill/>
          <a:ln w="9525">
            <a:noFill/>
            <a:miter lim="800000"/>
            <a:headEnd/>
            <a:tailEnd/>
          </a:ln>
          <a:effectLst/>
        </p:spPr>
        <p:txBody>
          <a:bodyPr wrap="square">
            <a:spAutoFit/>
          </a:bodyPr>
          <a:lstStyle/>
          <a:p>
            <a:pPr>
              <a:spcBef>
                <a:spcPts val="0"/>
              </a:spcBef>
            </a:pPr>
            <a:r>
              <a:rPr lang="es-MX" sz="1100" dirty="0" err="1" smtClean="0">
                <a:solidFill>
                  <a:schemeClr val="bg1">
                    <a:lumMod val="50000"/>
                  </a:schemeClr>
                </a:solidFill>
              </a:rPr>
              <a:t>R.Abbasi</a:t>
            </a:r>
            <a:r>
              <a:rPr lang="es-MX" sz="1100" dirty="0" smtClean="0">
                <a:solidFill>
                  <a:schemeClr val="bg1">
                    <a:lumMod val="50000"/>
                  </a:schemeClr>
                </a:solidFill>
              </a:rPr>
              <a:t> et al., </a:t>
            </a:r>
            <a:r>
              <a:rPr lang="es-MX" sz="1100" dirty="0" err="1" smtClean="0">
                <a:solidFill>
                  <a:schemeClr val="bg1">
                    <a:lumMod val="50000"/>
                  </a:schemeClr>
                </a:solidFill>
              </a:rPr>
              <a:t>ApJ</a:t>
            </a:r>
            <a:r>
              <a:rPr lang="es-MX" sz="1100" dirty="0" smtClean="0">
                <a:solidFill>
                  <a:schemeClr val="bg1">
                    <a:lumMod val="50000"/>
                  </a:schemeClr>
                </a:solidFill>
              </a:rPr>
              <a:t> (2011)</a:t>
            </a:r>
            <a:endParaRPr lang="es-ES" sz="1100" dirty="0">
              <a:solidFill>
                <a:schemeClr val="bg1">
                  <a:lumMod val="50000"/>
                </a:schemeClr>
              </a:solidFill>
            </a:endParaRPr>
          </a:p>
        </p:txBody>
      </p:sp>
      <p:sp>
        <p:nvSpPr>
          <p:cNvPr id="17" name="16 CuadroTexto"/>
          <p:cNvSpPr txBox="1"/>
          <p:nvPr/>
        </p:nvSpPr>
        <p:spPr>
          <a:xfrm>
            <a:off x="1763688" y="4427820"/>
            <a:ext cx="1224136" cy="369332"/>
          </a:xfrm>
          <a:prstGeom prst="rect">
            <a:avLst/>
          </a:prstGeom>
          <a:noFill/>
        </p:spPr>
        <p:txBody>
          <a:bodyPr wrap="square" rtlCol="0">
            <a:spAutoFit/>
          </a:bodyPr>
          <a:lstStyle/>
          <a:p>
            <a:r>
              <a:rPr lang="es-MX" dirty="0" smtClean="0">
                <a:solidFill>
                  <a:srgbClr val="3333FF"/>
                </a:solidFill>
              </a:rPr>
              <a:t>E ~ </a:t>
            </a:r>
            <a:r>
              <a:rPr lang="es-MX" dirty="0" err="1" smtClean="0">
                <a:solidFill>
                  <a:srgbClr val="3333FF"/>
                </a:solidFill>
              </a:rPr>
              <a:t>TeV</a:t>
            </a:r>
            <a:endParaRPr lang="es-ES" dirty="0">
              <a:solidFill>
                <a:srgbClr val="3333FF"/>
              </a:solidFill>
            </a:endParaRPr>
          </a:p>
        </p:txBody>
      </p:sp>
      <p:sp>
        <p:nvSpPr>
          <p:cNvPr id="19" name="18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p:cNvPicPr>
            <a:picLocks noChangeAspect="1" noChangeArrowheads="1"/>
          </p:cNvPicPr>
          <p:nvPr/>
        </p:nvPicPr>
        <p:blipFill>
          <a:blip r:embed="rId2" cstate="print"/>
          <a:srcRect/>
          <a:stretch>
            <a:fillRect/>
          </a:stretch>
        </p:blipFill>
        <p:spPr bwMode="auto">
          <a:xfrm>
            <a:off x="179512" y="260648"/>
            <a:ext cx="5755158" cy="6296090"/>
          </a:xfrm>
          <a:prstGeom prst="rect">
            <a:avLst/>
          </a:prstGeom>
          <a:noFill/>
          <a:ln w="9525">
            <a:noFill/>
            <a:miter lim="800000"/>
            <a:headEnd/>
            <a:tailEnd/>
          </a:ln>
        </p:spPr>
      </p:pic>
      <p:sp>
        <p:nvSpPr>
          <p:cNvPr id="19" name="18 CuadroTexto"/>
          <p:cNvSpPr txBox="1"/>
          <p:nvPr/>
        </p:nvSpPr>
        <p:spPr>
          <a:xfrm>
            <a:off x="1187624" y="620688"/>
            <a:ext cx="1872208" cy="461665"/>
          </a:xfrm>
          <a:prstGeom prst="rect">
            <a:avLst/>
          </a:prstGeom>
          <a:noFill/>
        </p:spPr>
        <p:txBody>
          <a:bodyPr wrap="square" rtlCol="0">
            <a:spAutoFit/>
          </a:bodyPr>
          <a:lstStyle/>
          <a:p>
            <a:r>
              <a:rPr lang="es-MX" sz="1200" b="1" dirty="0" smtClean="0"/>
              <a:t>CREAM</a:t>
            </a:r>
            <a:r>
              <a:rPr lang="es-MX" sz="1200" dirty="0" smtClean="0"/>
              <a:t>, BESS, AMS, JACEE, ATIC</a:t>
            </a:r>
            <a:endParaRPr lang="es-ES" sz="1200" dirty="0"/>
          </a:p>
        </p:txBody>
      </p:sp>
      <p:sp>
        <p:nvSpPr>
          <p:cNvPr id="20" name="19 CuadroTexto"/>
          <p:cNvSpPr txBox="1"/>
          <p:nvPr/>
        </p:nvSpPr>
        <p:spPr>
          <a:xfrm>
            <a:off x="6012160" y="4139788"/>
            <a:ext cx="1728192" cy="369332"/>
          </a:xfrm>
          <a:prstGeom prst="rect">
            <a:avLst/>
          </a:prstGeom>
          <a:noFill/>
        </p:spPr>
        <p:txBody>
          <a:bodyPr wrap="square" rtlCol="0">
            <a:spAutoFit/>
          </a:bodyPr>
          <a:lstStyle/>
          <a:p>
            <a:r>
              <a:rPr lang="es-MX" dirty="0" smtClean="0"/>
              <a:t>   </a:t>
            </a:r>
            <a:r>
              <a:rPr lang="es-MX" dirty="0" err="1" smtClean="0"/>
              <a:t>Superbubble</a:t>
            </a:r>
            <a:endParaRPr lang="es-ES" dirty="0"/>
          </a:p>
        </p:txBody>
      </p:sp>
      <p:sp>
        <p:nvSpPr>
          <p:cNvPr id="21" name="20 CuadroTexto"/>
          <p:cNvSpPr txBox="1"/>
          <p:nvPr/>
        </p:nvSpPr>
        <p:spPr>
          <a:xfrm>
            <a:off x="5796136" y="6237312"/>
            <a:ext cx="2808312" cy="369332"/>
          </a:xfrm>
          <a:prstGeom prst="rect">
            <a:avLst/>
          </a:prstGeom>
          <a:noFill/>
        </p:spPr>
        <p:txBody>
          <a:bodyPr wrap="square" rtlCol="0">
            <a:spAutoFit/>
          </a:bodyPr>
          <a:lstStyle/>
          <a:p>
            <a:r>
              <a:rPr lang="es-MX" dirty="0" err="1" smtClean="0"/>
              <a:t>Reacceleration</a:t>
            </a:r>
            <a:r>
              <a:rPr lang="es-MX" dirty="0" smtClean="0"/>
              <a:t> in </a:t>
            </a:r>
            <a:r>
              <a:rPr lang="es-MX" dirty="0" err="1" smtClean="0"/>
              <a:t>galaxy</a:t>
            </a:r>
            <a:endParaRPr lang="es-ES" dirty="0"/>
          </a:p>
        </p:txBody>
      </p:sp>
      <p:pic>
        <p:nvPicPr>
          <p:cNvPr id="22" name="Picture 4" descr="http://upload.wikimedia.org/wikipedia/commons/6/67/Superbubble_N70_in_LMC.jpg"/>
          <p:cNvPicPr>
            <a:picLocks noChangeAspect="1" noChangeArrowheads="1"/>
          </p:cNvPicPr>
          <p:nvPr/>
        </p:nvPicPr>
        <p:blipFill>
          <a:blip r:embed="rId3" cstate="print"/>
          <a:srcRect/>
          <a:stretch>
            <a:fillRect/>
          </a:stretch>
        </p:blipFill>
        <p:spPr bwMode="auto">
          <a:xfrm>
            <a:off x="6084168" y="2483604"/>
            <a:ext cx="1664563" cy="1656184"/>
          </a:xfrm>
          <a:prstGeom prst="rect">
            <a:avLst/>
          </a:prstGeom>
          <a:noFill/>
        </p:spPr>
      </p:pic>
      <p:pic>
        <p:nvPicPr>
          <p:cNvPr id="23" name="Picture 6" descr="http://cache.gawker.com/assets/images/io9/2009/07/e0102.jpg"/>
          <p:cNvPicPr>
            <a:picLocks noChangeAspect="1" noChangeArrowheads="1"/>
          </p:cNvPicPr>
          <p:nvPr/>
        </p:nvPicPr>
        <p:blipFill>
          <a:blip r:embed="rId4" cstate="print"/>
          <a:srcRect/>
          <a:stretch>
            <a:fillRect/>
          </a:stretch>
        </p:blipFill>
        <p:spPr bwMode="auto">
          <a:xfrm>
            <a:off x="5652120" y="404664"/>
            <a:ext cx="2566411" cy="1550540"/>
          </a:xfrm>
          <a:prstGeom prst="rect">
            <a:avLst/>
          </a:prstGeom>
          <a:noFill/>
        </p:spPr>
      </p:pic>
      <p:sp>
        <p:nvSpPr>
          <p:cNvPr id="24" name="23 CuadroTexto"/>
          <p:cNvSpPr txBox="1"/>
          <p:nvPr/>
        </p:nvSpPr>
        <p:spPr>
          <a:xfrm>
            <a:off x="5580112" y="1988840"/>
            <a:ext cx="3024336" cy="369332"/>
          </a:xfrm>
          <a:prstGeom prst="rect">
            <a:avLst/>
          </a:prstGeom>
          <a:noFill/>
        </p:spPr>
        <p:txBody>
          <a:bodyPr wrap="square" rtlCol="0">
            <a:spAutoFit/>
          </a:bodyPr>
          <a:lstStyle/>
          <a:p>
            <a:r>
              <a:rPr lang="es-MX" dirty="0" smtClean="0"/>
              <a:t>Non-lineal </a:t>
            </a:r>
            <a:r>
              <a:rPr lang="es-MX" dirty="0" err="1" smtClean="0"/>
              <a:t>effects</a:t>
            </a:r>
            <a:r>
              <a:rPr lang="es-MX" dirty="0" smtClean="0"/>
              <a:t> in SNR</a:t>
            </a:r>
            <a:endParaRPr lang="es-ES" dirty="0"/>
          </a:p>
        </p:txBody>
      </p:sp>
      <p:pic>
        <p:nvPicPr>
          <p:cNvPr id="25" name="Picture 6" descr="http://zuserver2.star.ucl.ac.uk/~apod/apod/image/0611/andromeda_gendler.jpg"/>
          <p:cNvPicPr>
            <a:picLocks noChangeAspect="1" noChangeArrowheads="1"/>
          </p:cNvPicPr>
          <p:nvPr/>
        </p:nvPicPr>
        <p:blipFill>
          <a:blip r:embed="rId5" cstate="print"/>
          <a:srcRect/>
          <a:stretch>
            <a:fillRect/>
          </a:stretch>
        </p:blipFill>
        <p:spPr bwMode="auto">
          <a:xfrm>
            <a:off x="5724128" y="4606778"/>
            <a:ext cx="2664296" cy="1630534"/>
          </a:xfrm>
          <a:prstGeom prst="rect">
            <a:avLst/>
          </a:prstGeom>
          <a:noFill/>
        </p:spPr>
      </p:pic>
      <p:sp>
        <p:nvSpPr>
          <p:cNvPr id="26" name="25 Rectángulo"/>
          <p:cNvSpPr/>
          <p:nvPr/>
        </p:nvSpPr>
        <p:spPr>
          <a:xfrm>
            <a:off x="1010875" y="188640"/>
            <a:ext cx="2249077" cy="276999"/>
          </a:xfrm>
          <a:prstGeom prst="rect">
            <a:avLst/>
          </a:prstGeom>
        </p:spPr>
        <p:txBody>
          <a:bodyPr wrap="none">
            <a:spAutoFit/>
          </a:bodyPr>
          <a:lstStyle/>
          <a:p>
            <a:r>
              <a:rPr lang="da-DK" sz="1200" b="1" dirty="0" smtClean="0">
                <a:solidFill>
                  <a:schemeClr val="bg1">
                    <a:lumMod val="65000"/>
                  </a:schemeClr>
                </a:solidFill>
                <a:latin typeface="Calibri" pitchFamily="34" charset="0"/>
              </a:rPr>
              <a:t>CREAM Coll., </a:t>
            </a:r>
            <a:r>
              <a:rPr lang="da-DK" sz="1200" b="1" i="1" dirty="0" smtClean="0">
                <a:solidFill>
                  <a:schemeClr val="bg1">
                    <a:lumMod val="65000"/>
                  </a:schemeClr>
                </a:solidFill>
                <a:latin typeface="Calibri" pitchFamily="34" charset="0"/>
              </a:rPr>
              <a:t>ApJ</a:t>
            </a:r>
            <a:r>
              <a:rPr lang="da-DK" sz="1200" b="1" dirty="0" smtClean="0">
                <a:solidFill>
                  <a:schemeClr val="bg1">
                    <a:lumMod val="65000"/>
                  </a:schemeClr>
                </a:solidFill>
                <a:latin typeface="Calibri" pitchFamily="34" charset="0"/>
              </a:rPr>
              <a:t> 714 L89 (2010)</a:t>
            </a:r>
            <a:endParaRPr lang="es-ES" sz="1200" b="1" dirty="0">
              <a:solidFill>
                <a:schemeClr val="bg1">
                  <a:lumMod val="65000"/>
                </a:schemeClr>
              </a:solidFill>
            </a:endParaRPr>
          </a:p>
        </p:txBody>
      </p:sp>
      <p:sp>
        <p:nvSpPr>
          <p:cNvPr id="27" name="26 Rectángulo"/>
          <p:cNvSpPr/>
          <p:nvPr/>
        </p:nvSpPr>
        <p:spPr>
          <a:xfrm>
            <a:off x="8028384" y="3966155"/>
            <a:ext cx="1043608" cy="461665"/>
          </a:xfrm>
          <a:prstGeom prst="rect">
            <a:avLst/>
          </a:prstGeom>
        </p:spPr>
        <p:txBody>
          <a:bodyPr wrap="square">
            <a:spAutoFit/>
          </a:bodyPr>
          <a:lstStyle/>
          <a:p>
            <a:r>
              <a:rPr lang="da-DK" sz="1200" b="1" dirty="0" smtClean="0">
                <a:solidFill>
                  <a:schemeClr val="bg1">
                    <a:lumMod val="65000"/>
                  </a:schemeClr>
                </a:solidFill>
                <a:latin typeface="Calibri" pitchFamily="34" charset="0"/>
              </a:rPr>
              <a:t>Nature 460, 701 (2009)</a:t>
            </a:r>
            <a:endParaRPr lang="es-ES" sz="1200" b="1" dirty="0">
              <a:solidFill>
                <a:schemeClr val="bg1">
                  <a:lumMod val="6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4" descr="Tierra_imagen"/>
          <p:cNvPicPr>
            <a:picLocks noChangeAspect="1" noChangeArrowheads="1"/>
          </p:cNvPicPr>
          <p:nvPr/>
        </p:nvPicPr>
        <p:blipFill>
          <a:blip r:embed="rId2" cstate="print"/>
          <a:srcRect/>
          <a:stretch>
            <a:fillRect/>
          </a:stretch>
        </p:blipFill>
        <p:spPr bwMode="auto">
          <a:xfrm>
            <a:off x="-36513" y="-26988"/>
            <a:ext cx="9223376" cy="6884988"/>
          </a:xfrm>
          <a:prstGeom prst="rect">
            <a:avLst/>
          </a:prstGeom>
          <a:noFill/>
        </p:spPr>
      </p:pic>
      <p:sp>
        <p:nvSpPr>
          <p:cNvPr id="17" name="16 Rectángulo"/>
          <p:cNvSpPr/>
          <p:nvPr/>
        </p:nvSpPr>
        <p:spPr>
          <a:xfrm>
            <a:off x="428596" y="714356"/>
            <a:ext cx="5143536" cy="1754326"/>
          </a:xfrm>
          <a:prstGeom prst="rect">
            <a:avLst/>
          </a:prstGeom>
        </p:spPr>
        <p:txBody>
          <a:bodyPr wrap="square">
            <a:spAutoFit/>
          </a:bodyPr>
          <a:lstStyle/>
          <a:p>
            <a:r>
              <a:rPr lang="es-MX" dirty="0" smtClean="0">
                <a:solidFill>
                  <a:srgbClr val="FFFF00"/>
                </a:solidFill>
                <a:latin typeface="Calibri" pitchFamily="34" charset="0"/>
              </a:rPr>
              <a:t> 1911-1912</a:t>
            </a:r>
            <a:r>
              <a:rPr lang="es-MX" dirty="0" smtClean="0">
                <a:solidFill>
                  <a:schemeClr val="bg1"/>
                </a:solidFill>
                <a:latin typeface="Calibri" pitchFamily="34" charset="0"/>
              </a:rPr>
              <a:t>. </a:t>
            </a:r>
            <a:r>
              <a:rPr lang="es-MX" b="1" u="sng" dirty="0" smtClean="0">
                <a:solidFill>
                  <a:srgbClr val="3333FF"/>
                </a:solidFill>
                <a:latin typeface="Calibri" pitchFamily="34" charset="0"/>
              </a:rPr>
              <a:t>V. F. </a:t>
            </a:r>
            <a:r>
              <a:rPr lang="es-MX" b="1" u="sng" dirty="0" err="1" smtClean="0">
                <a:solidFill>
                  <a:srgbClr val="3333FF"/>
                </a:solidFill>
                <a:latin typeface="Calibri" pitchFamily="34" charset="0"/>
              </a:rPr>
              <a:t>Hess</a:t>
            </a:r>
            <a:endParaRPr lang="es-MX" b="1" u="sng" dirty="0" smtClean="0">
              <a:solidFill>
                <a:srgbClr val="3333FF"/>
              </a:solidFill>
              <a:latin typeface="Calibri" pitchFamily="34" charset="0"/>
            </a:endParaRPr>
          </a:p>
          <a:p>
            <a:r>
              <a:rPr lang="es-MX" dirty="0" smtClean="0">
                <a:solidFill>
                  <a:schemeClr val="bg1"/>
                </a:solidFill>
                <a:latin typeface="Calibri" pitchFamily="34" charset="0"/>
              </a:rPr>
              <a:t>           </a:t>
            </a:r>
            <a:r>
              <a:rPr lang="es-MX" dirty="0" err="1" smtClean="0">
                <a:solidFill>
                  <a:schemeClr val="bg1"/>
                </a:solidFill>
                <a:latin typeface="Calibri" pitchFamily="34" charset="0"/>
              </a:rPr>
              <a:t>Balloon</a:t>
            </a:r>
            <a:r>
              <a:rPr lang="es-MX" dirty="0" smtClean="0">
                <a:solidFill>
                  <a:schemeClr val="bg1"/>
                </a:solidFill>
                <a:latin typeface="Calibri" pitchFamily="34" charset="0"/>
              </a:rPr>
              <a:t> </a:t>
            </a:r>
            <a:r>
              <a:rPr lang="es-MX" dirty="0" err="1" smtClean="0">
                <a:solidFill>
                  <a:schemeClr val="bg1"/>
                </a:solidFill>
                <a:latin typeface="Calibri" pitchFamily="34" charset="0"/>
              </a:rPr>
              <a:t>flights</a:t>
            </a:r>
            <a:r>
              <a:rPr lang="es-MX" dirty="0" smtClean="0">
                <a:solidFill>
                  <a:schemeClr val="bg1"/>
                </a:solidFill>
                <a:latin typeface="Calibri" pitchFamily="34" charset="0"/>
              </a:rPr>
              <a:t> up </a:t>
            </a:r>
            <a:r>
              <a:rPr lang="es-MX" dirty="0" err="1" smtClean="0">
                <a:solidFill>
                  <a:schemeClr val="bg1"/>
                </a:solidFill>
                <a:latin typeface="Calibri" pitchFamily="34" charset="0"/>
              </a:rPr>
              <a:t>to</a:t>
            </a:r>
            <a:r>
              <a:rPr lang="es-MX" dirty="0" smtClean="0">
                <a:solidFill>
                  <a:schemeClr val="bg1"/>
                </a:solidFill>
                <a:latin typeface="Calibri" pitchFamily="34" charset="0"/>
              </a:rPr>
              <a:t> 5 km </a:t>
            </a:r>
            <a:r>
              <a:rPr lang="es-MX" dirty="0" err="1" smtClean="0">
                <a:solidFill>
                  <a:schemeClr val="bg1"/>
                </a:solidFill>
                <a:latin typeface="Calibri" pitchFamily="34" charset="0"/>
              </a:rPr>
              <a:t>a.s.l.</a:t>
            </a:r>
            <a:r>
              <a:rPr lang="es-MX" dirty="0" smtClean="0">
                <a:solidFill>
                  <a:schemeClr val="bg1"/>
                </a:solidFill>
                <a:latin typeface="Calibri" pitchFamily="34" charset="0"/>
              </a:rPr>
              <a:t>	</a:t>
            </a:r>
          </a:p>
          <a:p>
            <a:r>
              <a:rPr lang="es-MX" dirty="0" smtClean="0">
                <a:solidFill>
                  <a:schemeClr val="bg1"/>
                </a:solidFill>
                <a:latin typeface="Calibri" pitchFamily="34" charset="0"/>
              </a:rPr>
              <a:t>           </a:t>
            </a:r>
            <a:r>
              <a:rPr lang="es-MX" dirty="0" err="1" smtClean="0">
                <a:solidFill>
                  <a:schemeClr val="bg1"/>
                </a:solidFill>
                <a:latin typeface="Calibri" pitchFamily="34" charset="0"/>
              </a:rPr>
              <a:t>Ionization</a:t>
            </a:r>
            <a:r>
              <a:rPr lang="es-MX" dirty="0" smtClean="0">
                <a:solidFill>
                  <a:schemeClr val="bg1"/>
                </a:solidFill>
                <a:latin typeface="Calibri" pitchFamily="34" charset="0"/>
              </a:rPr>
              <a:t> </a:t>
            </a:r>
            <a:r>
              <a:rPr lang="es-MX" dirty="0" err="1" smtClean="0">
                <a:solidFill>
                  <a:schemeClr val="bg1"/>
                </a:solidFill>
                <a:latin typeface="Calibri" pitchFamily="34" charset="0"/>
              </a:rPr>
              <a:t>increases</a:t>
            </a:r>
            <a:r>
              <a:rPr lang="es-MX" dirty="0" smtClean="0">
                <a:solidFill>
                  <a:schemeClr val="bg1"/>
                </a:solidFill>
                <a:latin typeface="Calibri" pitchFamily="34" charset="0"/>
              </a:rPr>
              <a:t> </a:t>
            </a:r>
            <a:r>
              <a:rPr lang="es-MX" dirty="0" err="1" smtClean="0">
                <a:solidFill>
                  <a:schemeClr val="bg1"/>
                </a:solidFill>
                <a:latin typeface="Calibri" pitchFamily="34" charset="0"/>
              </a:rPr>
              <a:t>with</a:t>
            </a:r>
            <a:r>
              <a:rPr lang="es-MX" dirty="0" smtClean="0">
                <a:solidFill>
                  <a:schemeClr val="bg1"/>
                </a:solidFill>
                <a:latin typeface="Calibri" pitchFamily="34" charset="0"/>
              </a:rPr>
              <a:t> </a:t>
            </a:r>
            <a:r>
              <a:rPr lang="es-MX" dirty="0" err="1" smtClean="0">
                <a:solidFill>
                  <a:schemeClr val="bg1"/>
                </a:solidFill>
                <a:latin typeface="Calibri" pitchFamily="34" charset="0"/>
              </a:rPr>
              <a:t>altitude</a:t>
            </a:r>
            <a:r>
              <a:rPr lang="es-MX" dirty="0" smtClean="0">
                <a:solidFill>
                  <a:schemeClr val="bg1"/>
                </a:solidFill>
                <a:latin typeface="Calibri" pitchFamily="34" charset="0"/>
              </a:rPr>
              <a:t> </a:t>
            </a:r>
          </a:p>
          <a:p>
            <a:endParaRPr lang="es-MX" dirty="0" smtClean="0">
              <a:solidFill>
                <a:schemeClr val="bg1"/>
              </a:solidFill>
              <a:latin typeface="Calibri" pitchFamily="34" charset="0"/>
            </a:endParaRPr>
          </a:p>
          <a:p>
            <a:r>
              <a:rPr lang="es-MX" dirty="0" smtClean="0">
                <a:solidFill>
                  <a:srgbClr val="CCFFFF"/>
                </a:solidFill>
                <a:latin typeface="Calibri" pitchFamily="34" charset="0"/>
              </a:rPr>
              <a:t>           “a </a:t>
            </a:r>
            <a:r>
              <a:rPr lang="es-MX" dirty="0" err="1" smtClean="0">
                <a:solidFill>
                  <a:srgbClr val="CCFFFF"/>
                </a:solidFill>
                <a:latin typeface="Calibri" pitchFamily="34" charset="0"/>
              </a:rPr>
              <a:t>radiation</a:t>
            </a:r>
            <a:r>
              <a:rPr lang="es-MX" dirty="0" smtClean="0">
                <a:solidFill>
                  <a:srgbClr val="CCFFFF"/>
                </a:solidFill>
                <a:latin typeface="Calibri" pitchFamily="34" charset="0"/>
              </a:rPr>
              <a:t> of </a:t>
            </a:r>
            <a:r>
              <a:rPr lang="es-MX" dirty="0" err="1" smtClean="0">
                <a:solidFill>
                  <a:srgbClr val="CCFFFF"/>
                </a:solidFill>
                <a:latin typeface="Calibri" pitchFamily="34" charset="0"/>
              </a:rPr>
              <a:t>very</a:t>
            </a:r>
            <a:r>
              <a:rPr lang="es-MX" dirty="0" smtClean="0">
                <a:solidFill>
                  <a:srgbClr val="CCFFFF"/>
                </a:solidFill>
                <a:latin typeface="Calibri" pitchFamily="34" charset="0"/>
              </a:rPr>
              <a:t> </a:t>
            </a:r>
            <a:r>
              <a:rPr lang="es-MX" dirty="0" err="1" smtClean="0">
                <a:solidFill>
                  <a:srgbClr val="CCFFFF"/>
                </a:solidFill>
                <a:latin typeface="Calibri" pitchFamily="34" charset="0"/>
              </a:rPr>
              <a:t>high</a:t>
            </a:r>
            <a:r>
              <a:rPr lang="es-MX" dirty="0" smtClean="0">
                <a:solidFill>
                  <a:srgbClr val="CCFFFF"/>
                </a:solidFill>
                <a:latin typeface="Calibri" pitchFamily="34" charset="0"/>
              </a:rPr>
              <a:t> </a:t>
            </a:r>
            <a:r>
              <a:rPr lang="es-MX" dirty="0" err="1" smtClean="0">
                <a:solidFill>
                  <a:srgbClr val="CCFFFF"/>
                </a:solidFill>
                <a:latin typeface="Calibri" pitchFamily="34" charset="0"/>
              </a:rPr>
              <a:t>penetrating</a:t>
            </a:r>
            <a:r>
              <a:rPr lang="es-MX" dirty="0" smtClean="0">
                <a:solidFill>
                  <a:srgbClr val="CCFFFF"/>
                </a:solidFill>
                <a:latin typeface="Calibri" pitchFamily="34" charset="0"/>
              </a:rPr>
              <a:t> </a:t>
            </a:r>
            <a:r>
              <a:rPr lang="es-MX" dirty="0" err="1" smtClean="0">
                <a:solidFill>
                  <a:srgbClr val="CCFFFF"/>
                </a:solidFill>
                <a:latin typeface="Calibri" pitchFamily="34" charset="0"/>
              </a:rPr>
              <a:t>power</a:t>
            </a:r>
            <a:r>
              <a:rPr lang="es-MX" dirty="0" smtClean="0">
                <a:solidFill>
                  <a:srgbClr val="CCFFFF"/>
                </a:solidFill>
                <a:latin typeface="Calibri" pitchFamily="34" charset="0"/>
              </a:rPr>
              <a:t> </a:t>
            </a:r>
          </a:p>
          <a:p>
            <a:r>
              <a:rPr lang="es-MX" dirty="0" smtClean="0">
                <a:solidFill>
                  <a:srgbClr val="CCFFFF"/>
                </a:solidFill>
                <a:latin typeface="Calibri" pitchFamily="34" charset="0"/>
              </a:rPr>
              <a:t>             </a:t>
            </a:r>
            <a:r>
              <a:rPr lang="es-MX" dirty="0" err="1" smtClean="0">
                <a:solidFill>
                  <a:srgbClr val="CCFFFF"/>
                </a:solidFill>
                <a:latin typeface="Calibri" pitchFamily="34" charset="0"/>
              </a:rPr>
              <a:t>enters</a:t>
            </a:r>
            <a:r>
              <a:rPr lang="es-MX" dirty="0" smtClean="0">
                <a:solidFill>
                  <a:srgbClr val="CCFFFF"/>
                </a:solidFill>
                <a:latin typeface="Calibri" pitchFamily="34" charset="0"/>
              </a:rPr>
              <a:t> </a:t>
            </a:r>
            <a:r>
              <a:rPr lang="es-MX" dirty="0" err="1" smtClean="0">
                <a:solidFill>
                  <a:srgbClr val="CCFFFF"/>
                </a:solidFill>
                <a:latin typeface="Calibri" pitchFamily="34" charset="0"/>
              </a:rPr>
              <a:t>our</a:t>
            </a:r>
            <a:r>
              <a:rPr lang="es-MX" dirty="0" smtClean="0">
                <a:solidFill>
                  <a:srgbClr val="CCFFFF"/>
                </a:solidFill>
                <a:latin typeface="Calibri" pitchFamily="34" charset="0"/>
              </a:rPr>
              <a:t> </a:t>
            </a:r>
            <a:r>
              <a:rPr lang="es-MX" dirty="0" err="1" smtClean="0">
                <a:solidFill>
                  <a:srgbClr val="CCFFFF"/>
                </a:solidFill>
                <a:latin typeface="Calibri" pitchFamily="34" charset="0"/>
              </a:rPr>
              <a:t>atmosphere</a:t>
            </a:r>
            <a:r>
              <a:rPr lang="es-MX" dirty="0" smtClean="0">
                <a:solidFill>
                  <a:srgbClr val="CCFFFF"/>
                </a:solidFill>
                <a:latin typeface="Calibri" pitchFamily="34" charset="0"/>
              </a:rPr>
              <a:t> </a:t>
            </a:r>
            <a:r>
              <a:rPr lang="es-MX" dirty="0" err="1" smtClean="0">
                <a:solidFill>
                  <a:srgbClr val="CCFFFF"/>
                </a:solidFill>
                <a:latin typeface="Calibri" pitchFamily="34" charset="0"/>
              </a:rPr>
              <a:t>from</a:t>
            </a:r>
            <a:r>
              <a:rPr lang="es-MX" dirty="0" smtClean="0">
                <a:solidFill>
                  <a:srgbClr val="CCFFFF"/>
                </a:solidFill>
                <a:latin typeface="Calibri" pitchFamily="34" charset="0"/>
              </a:rPr>
              <a:t> </a:t>
            </a:r>
            <a:r>
              <a:rPr lang="es-MX" dirty="0" err="1" smtClean="0">
                <a:solidFill>
                  <a:srgbClr val="CCFFFF"/>
                </a:solidFill>
                <a:latin typeface="Calibri" pitchFamily="34" charset="0"/>
              </a:rPr>
              <a:t>above</a:t>
            </a:r>
            <a:r>
              <a:rPr lang="es-MX" dirty="0" smtClean="0">
                <a:solidFill>
                  <a:srgbClr val="CCFFFF"/>
                </a:solidFill>
                <a:latin typeface="Calibri" pitchFamily="34" charset="0"/>
              </a:rPr>
              <a:t>”</a:t>
            </a:r>
          </a:p>
        </p:txBody>
      </p:sp>
      <p:pic>
        <p:nvPicPr>
          <p:cNvPr id="18" name="Picture 1"/>
          <p:cNvPicPr>
            <a:picLocks noChangeAspect="1" noChangeArrowheads="1"/>
          </p:cNvPicPr>
          <p:nvPr/>
        </p:nvPicPr>
        <p:blipFill>
          <a:blip r:embed="rId3" cstate="print"/>
          <a:srcRect/>
          <a:stretch>
            <a:fillRect/>
          </a:stretch>
        </p:blipFill>
        <p:spPr bwMode="auto">
          <a:xfrm>
            <a:off x="6732240" y="260079"/>
            <a:ext cx="2007206" cy="2494444"/>
          </a:xfrm>
          <a:prstGeom prst="rect">
            <a:avLst/>
          </a:prstGeom>
          <a:noFill/>
          <a:ln w="9525">
            <a:noFill/>
            <a:miter lim="800000"/>
            <a:headEnd/>
            <a:tailEnd/>
          </a:ln>
        </p:spPr>
      </p:pic>
      <p:sp>
        <p:nvSpPr>
          <p:cNvPr id="22" name="Text Box 8"/>
          <p:cNvSpPr txBox="1">
            <a:spLocks noChangeArrowheads="1"/>
          </p:cNvSpPr>
          <p:nvPr/>
        </p:nvSpPr>
        <p:spPr bwMode="auto">
          <a:xfrm>
            <a:off x="395288" y="188640"/>
            <a:ext cx="5391158" cy="457200"/>
          </a:xfrm>
          <a:prstGeom prst="rect">
            <a:avLst/>
          </a:prstGeom>
          <a:noFill/>
          <a:ln w="9525">
            <a:noFill/>
            <a:miter lim="800000"/>
            <a:headEnd/>
            <a:tailEnd/>
          </a:ln>
          <a:effectLst/>
        </p:spPr>
        <p:txBody>
          <a:bodyPr wrap="square">
            <a:spAutoFit/>
          </a:bodyPr>
          <a:lstStyle/>
          <a:p>
            <a:pPr marL="342900" indent="-342900">
              <a:spcBef>
                <a:spcPct val="50000"/>
              </a:spcBef>
              <a:buFontTx/>
              <a:buAutoNum type="arabicParenR"/>
            </a:pPr>
            <a:r>
              <a:rPr lang="es-MX" sz="2400" dirty="0" smtClean="0">
                <a:solidFill>
                  <a:srgbClr val="FFFF00"/>
                </a:solidFill>
                <a:latin typeface="Tahoma" pitchFamily="34" charset="0"/>
              </a:rPr>
              <a:t>Introduction</a:t>
            </a:r>
            <a:endParaRPr lang="es-ES" sz="2400" dirty="0">
              <a:solidFill>
                <a:srgbClr val="FFFF00"/>
              </a:solidFill>
              <a:latin typeface="Tahoma" pitchFamily="34" charset="0"/>
            </a:endParaRPr>
          </a:p>
        </p:txBody>
      </p:sp>
      <p:sp>
        <p:nvSpPr>
          <p:cNvPr id="23" name="22 Rectángulo"/>
          <p:cNvSpPr/>
          <p:nvPr/>
        </p:nvSpPr>
        <p:spPr>
          <a:xfrm>
            <a:off x="369698" y="3645024"/>
            <a:ext cx="5786478" cy="2308324"/>
          </a:xfrm>
          <a:prstGeom prst="rect">
            <a:avLst/>
          </a:prstGeom>
        </p:spPr>
        <p:txBody>
          <a:bodyPr wrap="square">
            <a:spAutoFit/>
          </a:bodyPr>
          <a:lstStyle/>
          <a:p>
            <a:r>
              <a:rPr lang="es-MX" dirty="0" smtClean="0">
                <a:solidFill>
                  <a:srgbClr val="FFFF00"/>
                </a:solidFill>
              </a:rPr>
              <a:t> </a:t>
            </a:r>
            <a:r>
              <a:rPr lang="es-MX" dirty="0" smtClean="0">
                <a:solidFill>
                  <a:srgbClr val="FFFF00"/>
                </a:solidFill>
                <a:latin typeface="Calibri" pitchFamily="34" charset="0"/>
              </a:rPr>
              <a:t>1930´s</a:t>
            </a:r>
            <a:r>
              <a:rPr lang="es-MX" dirty="0" smtClean="0">
                <a:solidFill>
                  <a:schemeClr val="bg1"/>
                </a:solidFill>
                <a:latin typeface="Calibri" pitchFamily="34" charset="0"/>
              </a:rPr>
              <a:t>. </a:t>
            </a:r>
            <a:r>
              <a:rPr lang="es-MX" b="1" u="sng" dirty="0" smtClean="0">
                <a:solidFill>
                  <a:srgbClr val="3333FF"/>
                </a:solidFill>
                <a:latin typeface="Calibri" pitchFamily="34" charset="0"/>
              </a:rPr>
              <a:t>P. </a:t>
            </a:r>
            <a:r>
              <a:rPr lang="es-MX" b="1" u="sng" dirty="0" err="1" smtClean="0">
                <a:solidFill>
                  <a:srgbClr val="3333FF"/>
                </a:solidFill>
                <a:latin typeface="Calibri" pitchFamily="34" charset="0"/>
              </a:rPr>
              <a:t>Auger</a:t>
            </a:r>
            <a:r>
              <a:rPr lang="es-MX" b="1" u="sng" dirty="0" smtClean="0">
                <a:solidFill>
                  <a:srgbClr val="3333FF"/>
                </a:solidFill>
                <a:latin typeface="Calibri" pitchFamily="34" charset="0"/>
              </a:rPr>
              <a:t> and </a:t>
            </a:r>
            <a:r>
              <a:rPr lang="es-MX" b="1" u="sng" dirty="0" err="1" smtClean="0">
                <a:solidFill>
                  <a:srgbClr val="3333FF"/>
                </a:solidFill>
                <a:latin typeface="Calibri" pitchFamily="34" charset="0"/>
              </a:rPr>
              <a:t>collaborators</a:t>
            </a:r>
            <a:endParaRPr lang="es-MX" b="1" u="sng" dirty="0" smtClean="0">
              <a:solidFill>
                <a:srgbClr val="3333FF"/>
              </a:solidFill>
              <a:latin typeface="Calibri" pitchFamily="34" charset="0"/>
            </a:endParaRPr>
          </a:p>
          <a:p>
            <a:r>
              <a:rPr lang="es-MX" dirty="0" smtClean="0">
                <a:solidFill>
                  <a:schemeClr val="bg1"/>
                </a:solidFill>
                <a:latin typeface="Calibri" pitchFamily="34" charset="0"/>
              </a:rPr>
              <a:t>               </a:t>
            </a:r>
            <a:r>
              <a:rPr lang="es-MX" dirty="0" err="1" smtClean="0">
                <a:solidFill>
                  <a:schemeClr val="bg1"/>
                </a:solidFill>
                <a:latin typeface="Calibri" pitchFamily="34" charset="0"/>
              </a:rPr>
              <a:t>Jungfraujoch</a:t>
            </a:r>
            <a:r>
              <a:rPr lang="es-MX" dirty="0" smtClean="0">
                <a:solidFill>
                  <a:schemeClr val="bg1"/>
                </a:solidFill>
                <a:latin typeface="Calibri" pitchFamily="34" charset="0"/>
              </a:rPr>
              <a:t>, </a:t>
            </a:r>
            <a:r>
              <a:rPr lang="es-MX" dirty="0" err="1" smtClean="0">
                <a:solidFill>
                  <a:schemeClr val="bg1"/>
                </a:solidFill>
                <a:latin typeface="Calibri" pitchFamily="34" charset="0"/>
              </a:rPr>
              <a:t>Switzerland</a:t>
            </a:r>
            <a:r>
              <a:rPr lang="es-MX" dirty="0" smtClean="0">
                <a:solidFill>
                  <a:schemeClr val="bg1"/>
                </a:solidFill>
                <a:latin typeface="Calibri" pitchFamily="34" charset="0"/>
              </a:rPr>
              <a:t>, 3500 m </a:t>
            </a:r>
            <a:r>
              <a:rPr lang="es-MX" dirty="0" err="1" smtClean="0">
                <a:solidFill>
                  <a:schemeClr val="bg1"/>
                </a:solidFill>
                <a:latin typeface="Calibri" pitchFamily="34" charset="0"/>
              </a:rPr>
              <a:t>a.s.l.</a:t>
            </a:r>
            <a:endParaRPr lang="es-MX" dirty="0" smtClean="0">
              <a:solidFill>
                <a:schemeClr val="bg1"/>
              </a:solidFill>
              <a:latin typeface="Calibri" pitchFamily="34" charset="0"/>
            </a:endParaRPr>
          </a:p>
          <a:p>
            <a:r>
              <a:rPr lang="es-MX" dirty="0" smtClean="0">
                <a:solidFill>
                  <a:schemeClr val="bg1"/>
                </a:solidFill>
                <a:latin typeface="Calibri" pitchFamily="34" charset="0"/>
              </a:rPr>
              <a:t>               </a:t>
            </a:r>
            <a:r>
              <a:rPr lang="es-MX" dirty="0" err="1" smtClean="0">
                <a:solidFill>
                  <a:schemeClr val="bg1"/>
                </a:solidFill>
                <a:latin typeface="Calibri" pitchFamily="34" charset="0"/>
              </a:rPr>
              <a:t>Geiger-Müller</a:t>
            </a:r>
            <a:r>
              <a:rPr lang="es-MX" dirty="0" smtClean="0">
                <a:solidFill>
                  <a:schemeClr val="bg1"/>
                </a:solidFill>
                <a:latin typeface="Calibri" pitchFamily="34" charset="0"/>
              </a:rPr>
              <a:t> </a:t>
            </a:r>
            <a:r>
              <a:rPr lang="es-MX" dirty="0" err="1" smtClean="0">
                <a:solidFill>
                  <a:schemeClr val="bg1"/>
                </a:solidFill>
                <a:latin typeface="Calibri" pitchFamily="34" charset="0"/>
              </a:rPr>
              <a:t>counters</a:t>
            </a:r>
            <a:r>
              <a:rPr lang="es-MX" dirty="0" smtClean="0">
                <a:solidFill>
                  <a:schemeClr val="bg1"/>
                </a:solidFill>
                <a:latin typeface="Calibri" pitchFamily="34" charset="0"/>
              </a:rPr>
              <a:t>: Long </a:t>
            </a:r>
            <a:r>
              <a:rPr lang="es-MX" dirty="0" err="1" smtClean="0">
                <a:solidFill>
                  <a:schemeClr val="bg1"/>
                </a:solidFill>
                <a:latin typeface="Calibri" pitchFamily="34" charset="0"/>
              </a:rPr>
              <a:t>distance</a:t>
            </a:r>
            <a:endParaRPr lang="es-MX" dirty="0" smtClean="0">
              <a:solidFill>
                <a:schemeClr val="bg1"/>
              </a:solidFill>
              <a:latin typeface="Calibri" pitchFamily="34" charset="0"/>
            </a:endParaRPr>
          </a:p>
          <a:p>
            <a:r>
              <a:rPr lang="es-MX" dirty="0" smtClean="0">
                <a:solidFill>
                  <a:schemeClr val="bg1"/>
                </a:solidFill>
                <a:latin typeface="Calibri" pitchFamily="34" charset="0"/>
              </a:rPr>
              <a:t>               </a:t>
            </a:r>
            <a:r>
              <a:rPr lang="es-MX" dirty="0" err="1" smtClean="0">
                <a:solidFill>
                  <a:schemeClr val="bg1"/>
                </a:solidFill>
                <a:latin typeface="Calibri" pitchFamily="34" charset="0"/>
              </a:rPr>
              <a:t>coincidences</a:t>
            </a:r>
            <a:r>
              <a:rPr lang="es-MX" dirty="0" smtClean="0">
                <a:solidFill>
                  <a:schemeClr val="bg1"/>
                </a:solidFill>
                <a:latin typeface="Calibri" pitchFamily="34" charset="0"/>
              </a:rPr>
              <a:t>, up </a:t>
            </a:r>
            <a:r>
              <a:rPr lang="es-MX" dirty="0" err="1" smtClean="0">
                <a:solidFill>
                  <a:schemeClr val="bg1"/>
                </a:solidFill>
                <a:latin typeface="Calibri" pitchFamily="34" charset="0"/>
              </a:rPr>
              <a:t>to</a:t>
            </a:r>
            <a:r>
              <a:rPr lang="es-MX" dirty="0" smtClean="0">
                <a:solidFill>
                  <a:schemeClr val="bg1"/>
                </a:solidFill>
                <a:latin typeface="Calibri" pitchFamily="34" charset="0"/>
              </a:rPr>
              <a:t> 300 m (</a:t>
            </a:r>
            <a:r>
              <a:rPr lang="es-MX" dirty="0" smtClean="0">
                <a:solidFill>
                  <a:schemeClr val="bg1"/>
                </a:solidFill>
                <a:latin typeface="Calibri" pitchFamily="34" charset="0"/>
                <a:sym typeface="Symbol"/>
              </a:rPr>
              <a:t>t  1 s</a:t>
            </a:r>
            <a:r>
              <a:rPr lang="es-MX" dirty="0" smtClean="0">
                <a:solidFill>
                  <a:schemeClr val="bg1"/>
                </a:solidFill>
                <a:latin typeface="Calibri" pitchFamily="34" charset="0"/>
              </a:rPr>
              <a:t>) .  </a:t>
            </a:r>
          </a:p>
          <a:p>
            <a:endParaRPr lang="es-MX" dirty="0" smtClean="0">
              <a:solidFill>
                <a:schemeClr val="bg1"/>
              </a:solidFill>
              <a:latin typeface="Calibri" pitchFamily="34" charset="0"/>
            </a:endParaRPr>
          </a:p>
          <a:p>
            <a:r>
              <a:rPr lang="es-MX" dirty="0" smtClean="0">
                <a:solidFill>
                  <a:schemeClr val="bg1"/>
                </a:solidFill>
                <a:latin typeface="Calibri" pitchFamily="34" charset="0"/>
              </a:rPr>
              <a:t>               </a:t>
            </a:r>
            <a:r>
              <a:rPr lang="es-MX" dirty="0" smtClean="0">
                <a:solidFill>
                  <a:srgbClr val="CCFFFF"/>
                </a:solidFill>
                <a:latin typeface="Calibri" pitchFamily="34" charset="0"/>
              </a:rPr>
              <a:t>“</a:t>
            </a:r>
            <a:r>
              <a:rPr lang="es-MX" dirty="0" err="1" smtClean="0">
                <a:solidFill>
                  <a:srgbClr val="CCFFFF"/>
                </a:solidFill>
                <a:latin typeface="Calibri" pitchFamily="34" charset="0"/>
              </a:rPr>
              <a:t>end</a:t>
            </a:r>
            <a:r>
              <a:rPr lang="es-MX" dirty="0" smtClean="0">
                <a:solidFill>
                  <a:srgbClr val="CCFFFF"/>
                </a:solidFill>
                <a:latin typeface="Calibri" pitchFamily="34" charset="0"/>
              </a:rPr>
              <a:t> </a:t>
            </a:r>
            <a:r>
              <a:rPr lang="es-MX" dirty="0" err="1" smtClean="0">
                <a:solidFill>
                  <a:srgbClr val="CCFFFF"/>
                </a:solidFill>
                <a:latin typeface="Calibri" pitchFamily="34" charset="0"/>
              </a:rPr>
              <a:t>effects</a:t>
            </a:r>
            <a:r>
              <a:rPr lang="es-MX" dirty="0" smtClean="0">
                <a:solidFill>
                  <a:srgbClr val="CCFFFF"/>
                </a:solidFill>
                <a:latin typeface="Calibri" pitchFamily="34" charset="0"/>
              </a:rPr>
              <a:t> of </a:t>
            </a:r>
            <a:r>
              <a:rPr lang="es-MX" dirty="0" err="1" smtClean="0">
                <a:solidFill>
                  <a:srgbClr val="CCFFFF"/>
                </a:solidFill>
                <a:latin typeface="Calibri" pitchFamily="34" charset="0"/>
              </a:rPr>
              <a:t>showers</a:t>
            </a:r>
            <a:r>
              <a:rPr lang="es-MX" dirty="0" smtClean="0">
                <a:solidFill>
                  <a:srgbClr val="CCFFFF"/>
                </a:solidFill>
                <a:latin typeface="Calibri" pitchFamily="34" charset="0"/>
              </a:rPr>
              <a:t> </a:t>
            </a:r>
            <a:r>
              <a:rPr lang="es-MX" dirty="0" err="1" smtClean="0">
                <a:solidFill>
                  <a:srgbClr val="CCFFFF"/>
                </a:solidFill>
                <a:latin typeface="Calibri" pitchFamily="34" charset="0"/>
              </a:rPr>
              <a:t>that</a:t>
            </a:r>
            <a:r>
              <a:rPr lang="es-MX" dirty="0" smtClean="0">
                <a:solidFill>
                  <a:srgbClr val="CCFFFF"/>
                </a:solidFill>
                <a:latin typeface="Calibri" pitchFamily="34" charset="0"/>
              </a:rPr>
              <a:t> </a:t>
            </a:r>
            <a:r>
              <a:rPr lang="es-MX" dirty="0" err="1" smtClean="0">
                <a:solidFill>
                  <a:srgbClr val="CCFFFF"/>
                </a:solidFill>
                <a:latin typeface="Calibri" pitchFamily="34" charset="0"/>
              </a:rPr>
              <a:t>the</a:t>
            </a:r>
            <a:r>
              <a:rPr lang="es-MX" dirty="0" smtClean="0">
                <a:solidFill>
                  <a:srgbClr val="CCFFFF"/>
                </a:solidFill>
                <a:latin typeface="Calibri" pitchFamily="34" charset="0"/>
              </a:rPr>
              <a:t> </a:t>
            </a:r>
            <a:r>
              <a:rPr lang="es-MX" dirty="0" err="1" smtClean="0">
                <a:solidFill>
                  <a:srgbClr val="CCFFFF"/>
                </a:solidFill>
                <a:latin typeface="Calibri" pitchFamily="34" charset="0"/>
              </a:rPr>
              <a:t>primary</a:t>
            </a:r>
            <a:r>
              <a:rPr lang="es-MX" dirty="0" smtClean="0">
                <a:solidFill>
                  <a:srgbClr val="CCFFFF"/>
                </a:solidFill>
                <a:latin typeface="Calibri" pitchFamily="34" charset="0"/>
              </a:rPr>
              <a:t> </a:t>
            </a:r>
          </a:p>
          <a:p>
            <a:r>
              <a:rPr lang="es-MX" dirty="0" smtClean="0">
                <a:solidFill>
                  <a:srgbClr val="CCFFFF"/>
                </a:solidFill>
                <a:latin typeface="Calibri" pitchFamily="34" charset="0"/>
              </a:rPr>
              <a:t>               </a:t>
            </a:r>
            <a:r>
              <a:rPr lang="es-MX" dirty="0" err="1" smtClean="0">
                <a:solidFill>
                  <a:srgbClr val="CCFFFF"/>
                </a:solidFill>
                <a:latin typeface="Calibri" pitchFamily="34" charset="0"/>
              </a:rPr>
              <a:t>particles</a:t>
            </a:r>
            <a:r>
              <a:rPr lang="es-MX" dirty="0" smtClean="0">
                <a:solidFill>
                  <a:srgbClr val="CCFFFF"/>
                </a:solidFill>
                <a:latin typeface="Calibri" pitchFamily="34" charset="0"/>
              </a:rPr>
              <a:t>…</a:t>
            </a:r>
            <a:r>
              <a:rPr lang="es-MX" dirty="0" err="1" smtClean="0">
                <a:solidFill>
                  <a:srgbClr val="CCFFFF"/>
                </a:solidFill>
                <a:latin typeface="Calibri" pitchFamily="34" charset="0"/>
              </a:rPr>
              <a:t>which</a:t>
            </a:r>
            <a:r>
              <a:rPr lang="es-MX" dirty="0" smtClean="0">
                <a:solidFill>
                  <a:srgbClr val="CCFFFF"/>
                </a:solidFill>
                <a:latin typeface="Calibri" pitchFamily="34" charset="0"/>
              </a:rPr>
              <a:t> </a:t>
            </a:r>
            <a:r>
              <a:rPr lang="es-MX" dirty="0" err="1" smtClean="0">
                <a:solidFill>
                  <a:srgbClr val="CCFFFF"/>
                </a:solidFill>
                <a:latin typeface="Calibri" pitchFamily="34" charset="0"/>
              </a:rPr>
              <a:t>enter</a:t>
            </a:r>
            <a:r>
              <a:rPr lang="es-MX" dirty="0" smtClean="0">
                <a:solidFill>
                  <a:srgbClr val="CCFFFF"/>
                </a:solidFill>
                <a:latin typeface="Calibri" pitchFamily="34" charset="0"/>
              </a:rPr>
              <a:t> </a:t>
            </a:r>
            <a:r>
              <a:rPr lang="es-MX" dirty="0" err="1" smtClean="0">
                <a:solidFill>
                  <a:srgbClr val="CCFFFF"/>
                </a:solidFill>
                <a:latin typeface="Calibri" pitchFamily="34" charset="0"/>
              </a:rPr>
              <a:t>the</a:t>
            </a:r>
            <a:r>
              <a:rPr lang="es-MX" dirty="0" smtClean="0">
                <a:solidFill>
                  <a:srgbClr val="CCFFFF"/>
                </a:solidFill>
                <a:latin typeface="Calibri" pitchFamily="34" charset="0"/>
              </a:rPr>
              <a:t> </a:t>
            </a:r>
            <a:r>
              <a:rPr lang="es-MX" dirty="0" err="1" smtClean="0">
                <a:solidFill>
                  <a:srgbClr val="CCFFFF"/>
                </a:solidFill>
                <a:latin typeface="Calibri" pitchFamily="34" charset="0"/>
              </a:rPr>
              <a:t>high</a:t>
            </a:r>
            <a:r>
              <a:rPr lang="es-MX" dirty="0" smtClean="0">
                <a:solidFill>
                  <a:srgbClr val="CCFFFF"/>
                </a:solidFill>
                <a:latin typeface="Calibri" pitchFamily="34" charset="0"/>
              </a:rPr>
              <a:t> </a:t>
            </a:r>
            <a:r>
              <a:rPr lang="es-MX" dirty="0" err="1" smtClean="0">
                <a:solidFill>
                  <a:srgbClr val="CCFFFF"/>
                </a:solidFill>
                <a:latin typeface="Calibri" pitchFamily="34" charset="0"/>
              </a:rPr>
              <a:t>atmosphere</a:t>
            </a:r>
            <a:endParaRPr lang="es-MX" dirty="0" smtClean="0">
              <a:solidFill>
                <a:srgbClr val="CCFFFF"/>
              </a:solidFill>
              <a:latin typeface="Calibri" pitchFamily="34" charset="0"/>
            </a:endParaRPr>
          </a:p>
          <a:p>
            <a:r>
              <a:rPr lang="es-MX" dirty="0" smtClean="0">
                <a:solidFill>
                  <a:srgbClr val="CCFFFF"/>
                </a:solidFill>
                <a:latin typeface="Calibri" pitchFamily="34" charset="0"/>
              </a:rPr>
              <a:t>               </a:t>
            </a:r>
            <a:r>
              <a:rPr lang="es-MX" dirty="0" err="1" smtClean="0">
                <a:solidFill>
                  <a:srgbClr val="CCFFFF"/>
                </a:solidFill>
                <a:latin typeface="Calibri" pitchFamily="34" charset="0"/>
              </a:rPr>
              <a:t>produced</a:t>
            </a:r>
            <a:r>
              <a:rPr lang="es-MX" dirty="0" smtClean="0">
                <a:solidFill>
                  <a:srgbClr val="CCFFFF"/>
                </a:solidFill>
                <a:latin typeface="Calibri" pitchFamily="34" charset="0"/>
              </a:rPr>
              <a:t> </a:t>
            </a:r>
            <a:r>
              <a:rPr lang="es-MX" dirty="0" err="1" smtClean="0">
                <a:solidFill>
                  <a:srgbClr val="CCFFFF"/>
                </a:solidFill>
                <a:latin typeface="Calibri" pitchFamily="34" charset="0"/>
              </a:rPr>
              <a:t>there</a:t>
            </a:r>
            <a:r>
              <a:rPr lang="es-MX" dirty="0" smtClean="0">
                <a:solidFill>
                  <a:srgbClr val="CCFFFF"/>
                </a:solidFill>
                <a:latin typeface="Calibri" pitchFamily="34" charset="0"/>
              </a:rPr>
              <a:t>”  (</a:t>
            </a:r>
            <a:r>
              <a:rPr lang="es-MX" dirty="0" smtClean="0">
                <a:solidFill>
                  <a:srgbClr val="CCFFFF"/>
                </a:solidFill>
                <a:latin typeface="Calibri" pitchFamily="34" charset="0"/>
                <a:sym typeface="Symbol"/>
              </a:rPr>
              <a:t>Ne  10</a:t>
            </a:r>
            <a:r>
              <a:rPr lang="es-MX" baseline="30000" dirty="0" smtClean="0">
                <a:solidFill>
                  <a:srgbClr val="CCFFFF"/>
                </a:solidFill>
                <a:latin typeface="Calibri" pitchFamily="34" charset="0"/>
                <a:sym typeface="Symbol"/>
              </a:rPr>
              <a:t>6 </a:t>
            </a:r>
            <a:r>
              <a:rPr lang="es-MX" dirty="0" smtClean="0">
                <a:solidFill>
                  <a:srgbClr val="CCFFFF"/>
                </a:solidFill>
                <a:latin typeface="Calibri" pitchFamily="34" charset="0"/>
                <a:sym typeface="Symbol"/>
              </a:rPr>
              <a:t> =&gt; </a:t>
            </a:r>
            <a:r>
              <a:rPr lang="es-MX" dirty="0" smtClean="0">
                <a:solidFill>
                  <a:srgbClr val="CCFFFF"/>
                </a:solidFill>
                <a:latin typeface="Calibri" pitchFamily="34" charset="0"/>
              </a:rPr>
              <a:t>E </a:t>
            </a:r>
            <a:r>
              <a:rPr lang="es-MX" dirty="0" smtClean="0">
                <a:solidFill>
                  <a:srgbClr val="CCFFFF"/>
                </a:solidFill>
                <a:latin typeface="Calibri" pitchFamily="34" charset="0"/>
                <a:sym typeface="Symbol"/>
              </a:rPr>
              <a:t> 10</a:t>
            </a:r>
            <a:r>
              <a:rPr lang="es-MX" baseline="30000" dirty="0" smtClean="0">
                <a:solidFill>
                  <a:srgbClr val="CCFFFF"/>
                </a:solidFill>
                <a:latin typeface="Calibri" pitchFamily="34" charset="0"/>
                <a:sym typeface="Symbol"/>
              </a:rPr>
              <a:t>15</a:t>
            </a:r>
            <a:r>
              <a:rPr lang="es-MX" dirty="0" smtClean="0">
                <a:solidFill>
                  <a:srgbClr val="CCFFFF"/>
                </a:solidFill>
                <a:latin typeface="Calibri" pitchFamily="34" charset="0"/>
                <a:sym typeface="Symbol"/>
              </a:rPr>
              <a:t> eV</a:t>
            </a:r>
            <a:r>
              <a:rPr lang="es-MX" dirty="0" smtClean="0">
                <a:solidFill>
                  <a:srgbClr val="CCFFFF"/>
                </a:solidFill>
                <a:latin typeface="Calibri" pitchFamily="34" charset="0"/>
              </a:rPr>
              <a:t>) </a:t>
            </a:r>
            <a:r>
              <a:rPr lang="es-MX" dirty="0" smtClean="0">
                <a:solidFill>
                  <a:schemeClr val="bg1"/>
                </a:solidFill>
                <a:latin typeface="Calibri" pitchFamily="34" charset="0"/>
              </a:rPr>
              <a:t>                                   </a:t>
            </a:r>
          </a:p>
        </p:txBody>
      </p:sp>
      <p:pic>
        <p:nvPicPr>
          <p:cNvPr id="26" name="Picture 5"/>
          <p:cNvPicPr>
            <a:picLocks noChangeAspect="1" noChangeArrowheads="1"/>
          </p:cNvPicPr>
          <p:nvPr/>
        </p:nvPicPr>
        <p:blipFill>
          <a:blip r:embed="rId4" cstate="print"/>
          <a:srcRect/>
          <a:stretch>
            <a:fillRect/>
          </a:stretch>
        </p:blipFill>
        <p:spPr bwMode="auto">
          <a:xfrm>
            <a:off x="6132351" y="5229200"/>
            <a:ext cx="1680009" cy="1437534"/>
          </a:xfrm>
          <a:prstGeom prst="rect">
            <a:avLst/>
          </a:prstGeom>
          <a:noFill/>
          <a:ln w="9525">
            <a:noFill/>
            <a:miter lim="800000"/>
            <a:headEnd/>
            <a:tailEnd/>
          </a:ln>
        </p:spPr>
      </p:pic>
      <p:pic>
        <p:nvPicPr>
          <p:cNvPr id="1026" name="Picture 2"/>
          <p:cNvPicPr>
            <a:picLocks noChangeAspect="1" noChangeArrowheads="1"/>
          </p:cNvPicPr>
          <p:nvPr/>
        </p:nvPicPr>
        <p:blipFill>
          <a:blip r:embed="rId5" cstate="print"/>
          <a:srcRect/>
          <a:stretch>
            <a:fillRect/>
          </a:stretch>
        </p:blipFill>
        <p:spPr bwMode="auto">
          <a:xfrm>
            <a:off x="6132351" y="3212976"/>
            <a:ext cx="2808312" cy="1940041"/>
          </a:xfrm>
          <a:prstGeom prst="rect">
            <a:avLst/>
          </a:prstGeom>
          <a:noFill/>
          <a:ln w="9525">
            <a:noFill/>
            <a:miter lim="800000"/>
            <a:headEnd/>
            <a:tailEnd/>
          </a:ln>
        </p:spPr>
      </p:pic>
      <p:sp>
        <p:nvSpPr>
          <p:cNvPr id="27" name="26 CuadroTexto"/>
          <p:cNvSpPr txBox="1"/>
          <p:nvPr/>
        </p:nvSpPr>
        <p:spPr>
          <a:xfrm rot="16200000">
            <a:off x="5734001" y="4283223"/>
            <a:ext cx="1296144" cy="307777"/>
          </a:xfrm>
          <a:prstGeom prst="rect">
            <a:avLst/>
          </a:prstGeom>
          <a:noFill/>
        </p:spPr>
        <p:txBody>
          <a:bodyPr wrap="square" rtlCol="0">
            <a:spAutoFit/>
          </a:bodyPr>
          <a:lstStyle/>
          <a:p>
            <a:r>
              <a:rPr lang="es-MX" sz="1400" dirty="0" err="1" smtClean="0">
                <a:latin typeface="Calibri" pitchFamily="34" charset="0"/>
              </a:rPr>
              <a:t>Coincidences</a:t>
            </a:r>
            <a:endParaRPr lang="es-ES" sz="1400" dirty="0">
              <a:latin typeface="Calibri" pitchFamily="34" charset="0"/>
            </a:endParaRPr>
          </a:p>
        </p:txBody>
      </p:sp>
      <p:pic>
        <p:nvPicPr>
          <p:cNvPr id="1027" name="Picture 3"/>
          <p:cNvPicPr>
            <a:picLocks noChangeAspect="1" noChangeArrowheads="1"/>
          </p:cNvPicPr>
          <p:nvPr/>
        </p:nvPicPr>
        <p:blipFill>
          <a:blip r:embed="rId6" cstate="print"/>
          <a:srcRect/>
          <a:stretch>
            <a:fillRect/>
          </a:stretch>
        </p:blipFill>
        <p:spPr bwMode="auto">
          <a:xfrm>
            <a:off x="6660232" y="188640"/>
            <a:ext cx="2160240" cy="2582416"/>
          </a:xfrm>
          <a:prstGeom prst="rect">
            <a:avLst/>
          </a:prstGeom>
          <a:noFill/>
          <a:ln w="9525">
            <a:noFill/>
            <a:miter lim="800000"/>
            <a:headEnd/>
            <a:tailEnd/>
          </a:ln>
        </p:spPr>
      </p:pic>
      <p:sp>
        <p:nvSpPr>
          <p:cNvPr id="28" name="27 Rectángulo"/>
          <p:cNvSpPr/>
          <p:nvPr/>
        </p:nvSpPr>
        <p:spPr>
          <a:xfrm>
            <a:off x="1115616" y="2473151"/>
            <a:ext cx="2652008" cy="307777"/>
          </a:xfrm>
          <a:prstGeom prst="rect">
            <a:avLst/>
          </a:prstGeom>
        </p:spPr>
        <p:txBody>
          <a:bodyPr wrap="none">
            <a:spAutoFit/>
          </a:bodyPr>
          <a:lstStyle/>
          <a:p>
            <a:r>
              <a:rPr lang="es-ES" sz="1400" dirty="0" err="1" smtClean="0">
                <a:solidFill>
                  <a:srgbClr val="FFFF00"/>
                </a:solidFill>
              </a:rPr>
              <a:t>Hess</a:t>
            </a:r>
            <a:r>
              <a:rPr lang="es-ES" sz="1400" dirty="0" smtClean="0">
                <a:solidFill>
                  <a:srgbClr val="FFFF00"/>
                </a:solidFill>
              </a:rPr>
              <a:t>, V.F., 1912, </a:t>
            </a:r>
            <a:r>
              <a:rPr lang="es-ES" sz="1400" i="1" dirty="0" err="1" smtClean="0">
                <a:solidFill>
                  <a:srgbClr val="FFFF00"/>
                </a:solidFill>
              </a:rPr>
              <a:t>Phys</a:t>
            </a:r>
            <a:r>
              <a:rPr lang="es-ES" sz="1400" i="1" dirty="0" smtClean="0">
                <a:solidFill>
                  <a:srgbClr val="FFFF00"/>
                </a:solidFill>
              </a:rPr>
              <a:t>.. </a:t>
            </a:r>
            <a:r>
              <a:rPr lang="es-ES" sz="1400" dirty="0" smtClean="0">
                <a:solidFill>
                  <a:srgbClr val="FFFF00"/>
                </a:solidFill>
              </a:rPr>
              <a:t>Z, </a:t>
            </a:r>
            <a:r>
              <a:rPr lang="es-ES" sz="1400" b="1" dirty="0" smtClean="0">
                <a:solidFill>
                  <a:srgbClr val="FFFF00"/>
                </a:solidFill>
              </a:rPr>
              <a:t>13</a:t>
            </a:r>
            <a:r>
              <a:rPr lang="es-ES" sz="1400" dirty="0" smtClean="0">
                <a:solidFill>
                  <a:srgbClr val="FFFF00"/>
                </a:solidFill>
              </a:rPr>
              <a:t> 1084</a:t>
            </a:r>
            <a:r>
              <a:rPr lang="es-ES" sz="1400" dirty="0" smtClean="0">
                <a:solidFill>
                  <a:srgbClr val="CCFFFF"/>
                </a:solidFill>
              </a:rPr>
              <a:t>.</a:t>
            </a:r>
            <a:endParaRPr lang="es-ES" sz="1400" dirty="0">
              <a:solidFill>
                <a:srgbClr val="CCFFFF"/>
              </a:solidFill>
            </a:endParaRPr>
          </a:p>
        </p:txBody>
      </p:sp>
      <p:sp>
        <p:nvSpPr>
          <p:cNvPr id="30" name="29 Rectángulo"/>
          <p:cNvSpPr/>
          <p:nvPr/>
        </p:nvSpPr>
        <p:spPr>
          <a:xfrm>
            <a:off x="1187624" y="6218148"/>
            <a:ext cx="4968552" cy="523220"/>
          </a:xfrm>
          <a:prstGeom prst="rect">
            <a:avLst/>
          </a:prstGeom>
        </p:spPr>
        <p:txBody>
          <a:bodyPr wrap="square">
            <a:spAutoFit/>
          </a:bodyPr>
          <a:lstStyle/>
          <a:p>
            <a:r>
              <a:rPr lang="en-US" sz="1400" dirty="0" smtClean="0">
                <a:solidFill>
                  <a:srgbClr val="FFFF00"/>
                </a:solidFill>
              </a:rPr>
              <a:t>Auger, P., Maze, R. and </a:t>
            </a:r>
            <a:r>
              <a:rPr lang="en-US" sz="1400" dirty="0" err="1" smtClean="0">
                <a:solidFill>
                  <a:srgbClr val="FFFF00"/>
                </a:solidFill>
              </a:rPr>
              <a:t>Robley</a:t>
            </a:r>
            <a:r>
              <a:rPr lang="en-US" sz="1400" dirty="0" smtClean="0">
                <a:solidFill>
                  <a:srgbClr val="FFFF00"/>
                </a:solidFill>
              </a:rPr>
              <a:t>, C.R., 1938, </a:t>
            </a:r>
            <a:r>
              <a:rPr lang="en-US" sz="1400" i="1" dirty="0" smtClean="0">
                <a:solidFill>
                  <a:srgbClr val="FFFF00"/>
                </a:solidFill>
              </a:rPr>
              <a:t>Compt. Rend., </a:t>
            </a:r>
            <a:r>
              <a:rPr lang="en-US" sz="1400" b="1" dirty="0" smtClean="0">
                <a:solidFill>
                  <a:srgbClr val="FFFF00"/>
                </a:solidFill>
              </a:rPr>
              <a:t>208</a:t>
            </a:r>
            <a:r>
              <a:rPr lang="en-US" sz="1400" dirty="0" smtClean="0">
                <a:solidFill>
                  <a:srgbClr val="FFFF00"/>
                </a:solidFill>
              </a:rPr>
              <a:t> 1641; Auger et al., </a:t>
            </a:r>
            <a:r>
              <a:rPr lang="en-US" sz="1400" i="1" dirty="0" smtClean="0">
                <a:solidFill>
                  <a:srgbClr val="FFFF00"/>
                </a:solidFill>
              </a:rPr>
              <a:t>Rev.  Mod. Phys.</a:t>
            </a:r>
            <a:r>
              <a:rPr lang="en-US" sz="1400" dirty="0" smtClean="0">
                <a:solidFill>
                  <a:srgbClr val="FFFF00"/>
                </a:solidFill>
              </a:rPr>
              <a:t> 11, 288 (1939).</a:t>
            </a:r>
            <a:endParaRPr lang="es-ES" sz="1400" dirty="0">
              <a:solidFill>
                <a:srgbClr val="FFFF00"/>
              </a:solidFill>
            </a:endParaRPr>
          </a:p>
        </p:txBody>
      </p:sp>
      <p:pic>
        <p:nvPicPr>
          <p:cNvPr id="1029" name="Picture 5" descr="http://www.telescopearray.org/images/auger.gif"/>
          <p:cNvPicPr>
            <a:picLocks noChangeAspect="1" noChangeArrowheads="1"/>
          </p:cNvPicPr>
          <p:nvPr/>
        </p:nvPicPr>
        <p:blipFill>
          <a:blip r:embed="rId7" cstate="print"/>
          <a:srcRect/>
          <a:stretch>
            <a:fillRect/>
          </a:stretch>
        </p:blipFill>
        <p:spPr bwMode="auto">
          <a:xfrm>
            <a:off x="7884368" y="5235766"/>
            <a:ext cx="1108400" cy="1400894"/>
          </a:xfrm>
          <a:prstGeom prst="rect">
            <a:avLst/>
          </a:prstGeom>
          <a:noFill/>
        </p:spPr>
      </p:pic>
      <p:pic>
        <p:nvPicPr>
          <p:cNvPr id="16" name="Picture 15"/>
          <p:cNvPicPr>
            <a:picLocks noChangeAspect="1" noChangeArrowheads="1"/>
          </p:cNvPicPr>
          <p:nvPr/>
        </p:nvPicPr>
        <p:blipFill>
          <a:blip r:embed="rId8" cstate="print"/>
          <a:srcRect/>
          <a:stretch>
            <a:fillRect/>
          </a:stretch>
        </p:blipFill>
        <p:spPr bwMode="auto">
          <a:xfrm>
            <a:off x="5161399" y="1700808"/>
            <a:ext cx="1426825" cy="108012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4644008" y="1691516"/>
            <a:ext cx="4188687" cy="3384376"/>
          </a:xfrm>
          <a:prstGeom prst="rect">
            <a:avLst/>
          </a:prstGeom>
          <a:noFill/>
          <a:ln w="9525">
            <a:noFill/>
            <a:miter lim="800000"/>
            <a:headEnd/>
            <a:tailEnd/>
          </a:ln>
        </p:spPr>
      </p:pic>
      <p:sp>
        <p:nvSpPr>
          <p:cNvPr id="14" name="13 Rectángulo"/>
          <p:cNvSpPr/>
          <p:nvPr/>
        </p:nvSpPr>
        <p:spPr>
          <a:xfrm>
            <a:off x="4860032" y="5147900"/>
            <a:ext cx="4051302" cy="338554"/>
          </a:xfrm>
          <a:prstGeom prst="rect">
            <a:avLst/>
          </a:prstGeom>
        </p:spPr>
        <p:txBody>
          <a:bodyPr wrap="none">
            <a:spAutoFit/>
          </a:bodyPr>
          <a:lstStyle/>
          <a:p>
            <a:r>
              <a:rPr lang="it-IT" sz="1600" dirty="0" smtClean="0"/>
              <a:t>R.M. Martirosov [</a:t>
            </a:r>
            <a:r>
              <a:rPr lang="it-IT" sz="1600" dirty="0" smtClean="0">
                <a:solidFill>
                  <a:srgbClr val="3333FF"/>
                </a:solidFill>
              </a:rPr>
              <a:t>GAMMA Coll</a:t>
            </a:r>
            <a:r>
              <a:rPr lang="it-IT" sz="1600" dirty="0" smtClean="0"/>
              <a:t>.], icrc134, 2011</a:t>
            </a:r>
            <a:endParaRPr lang="es-ES" sz="1600" dirty="0"/>
          </a:p>
        </p:txBody>
      </p:sp>
      <p:pic>
        <p:nvPicPr>
          <p:cNvPr id="4099" name="Picture 3"/>
          <p:cNvPicPr>
            <a:picLocks noChangeAspect="1" noChangeArrowheads="1"/>
          </p:cNvPicPr>
          <p:nvPr/>
        </p:nvPicPr>
        <p:blipFill>
          <a:blip r:embed="rId3" cstate="print"/>
          <a:srcRect/>
          <a:stretch>
            <a:fillRect/>
          </a:stretch>
        </p:blipFill>
        <p:spPr bwMode="auto">
          <a:xfrm>
            <a:off x="179512" y="1763524"/>
            <a:ext cx="4320480" cy="3168352"/>
          </a:xfrm>
          <a:prstGeom prst="rect">
            <a:avLst/>
          </a:prstGeom>
          <a:noFill/>
          <a:ln w="9525">
            <a:noFill/>
            <a:miter lim="800000"/>
            <a:headEnd/>
            <a:tailEnd/>
          </a:ln>
        </p:spPr>
      </p:pic>
      <p:sp>
        <p:nvSpPr>
          <p:cNvPr id="16" name="15 Rectángulo"/>
          <p:cNvSpPr/>
          <p:nvPr/>
        </p:nvSpPr>
        <p:spPr>
          <a:xfrm>
            <a:off x="640087" y="5138608"/>
            <a:ext cx="3715889" cy="338554"/>
          </a:xfrm>
          <a:prstGeom prst="rect">
            <a:avLst/>
          </a:prstGeom>
        </p:spPr>
        <p:txBody>
          <a:bodyPr wrap="none">
            <a:spAutoFit/>
          </a:bodyPr>
          <a:lstStyle/>
          <a:p>
            <a:r>
              <a:rPr lang="es-ES" sz="1600" dirty="0" smtClean="0"/>
              <a:t>L.A. </a:t>
            </a:r>
            <a:r>
              <a:rPr lang="es-ES" sz="1600" dirty="0" err="1" smtClean="0"/>
              <a:t>Kuzmichev</a:t>
            </a:r>
            <a:r>
              <a:rPr lang="es-ES" sz="1600" dirty="0" smtClean="0"/>
              <a:t> [</a:t>
            </a:r>
            <a:r>
              <a:rPr lang="es-ES" sz="1600" dirty="0" err="1" smtClean="0">
                <a:solidFill>
                  <a:srgbClr val="3333FF"/>
                </a:solidFill>
              </a:rPr>
              <a:t>Tunka</a:t>
            </a:r>
            <a:r>
              <a:rPr lang="es-ES" sz="1600" dirty="0" smtClean="0">
                <a:solidFill>
                  <a:srgbClr val="3333FF"/>
                </a:solidFill>
              </a:rPr>
              <a:t> </a:t>
            </a:r>
            <a:r>
              <a:rPr lang="es-ES" sz="1600" dirty="0" err="1" smtClean="0">
                <a:solidFill>
                  <a:srgbClr val="3333FF"/>
                </a:solidFill>
              </a:rPr>
              <a:t>Coll</a:t>
            </a:r>
            <a:r>
              <a:rPr lang="es-ES" sz="1600" dirty="0" smtClean="0"/>
              <a:t>.], icrc250, 2011</a:t>
            </a:r>
            <a:endParaRPr lang="es-ES" sz="1600" dirty="0"/>
          </a:p>
        </p:txBody>
      </p:sp>
      <p:sp>
        <p:nvSpPr>
          <p:cNvPr id="6" name="5 CuadroTexto"/>
          <p:cNvSpPr txBox="1"/>
          <p:nvPr/>
        </p:nvSpPr>
        <p:spPr>
          <a:xfrm>
            <a:off x="2771800" y="1124744"/>
            <a:ext cx="3600400" cy="369332"/>
          </a:xfrm>
          <a:prstGeom prst="rect">
            <a:avLst/>
          </a:prstGeom>
          <a:noFill/>
        </p:spPr>
        <p:txBody>
          <a:bodyPr wrap="square" rtlCol="0">
            <a:spAutoFit/>
          </a:bodyPr>
          <a:lstStyle/>
          <a:p>
            <a:r>
              <a:rPr lang="es-MX" b="1" dirty="0" err="1" smtClean="0">
                <a:solidFill>
                  <a:srgbClr val="FF0000"/>
                </a:solidFill>
              </a:rPr>
              <a:t>Observations</a:t>
            </a:r>
            <a:r>
              <a:rPr lang="es-MX" b="1" dirty="0" smtClean="0">
                <a:solidFill>
                  <a:srgbClr val="FF0000"/>
                </a:solidFill>
              </a:rPr>
              <a:t> </a:t>
            </a:r>
            <a:r>
              <a:rPr lang="es-MX" b="1" dirty="0" err="1" smtClean="0">
                <a:solidFill>
                  <a:srgbClr val="FF0000"/>
                </a:solidFill>
              </a:rPr>
              <a:t>by</a:t>
            </a:r>
            <a:r>
              <a:rPr lang="es-MX" b="1" dirty="0" smtClean="0">
                <a:solidFill>
                  <a:srgbClr val="FF0000"/>
                </a:solidFill>
              </a:rPr>
              <a:t> </a:t>
            </a:r>
            <a:r>
              <a:rPr lang="es-MX" b="1" dirty="0" err="1" smtClean="0">
                <a:solidFill>
                  <a:srgbClr val="FF0000"/>
                </a:solidFill>
              </a:rPr>
              <a:t>other</a:t>
            </a:r>
            <a:r>
              <a:rPr lang="es-MX" b="1" dirty="0" smtClean="0">
                <a:solidFill>
                  <a:srgbClr val="FF0000"/>
                </a:solidFill>
              </a:rPr>
              <a:t> </a:t>
            </a:r>
            <a:r>
              <a:rPr lang="es-MX" b="1" dirty="0" err="1" smtClean="0">
                <a:solidFill>
                  <a:srgbClr val="FF0000"/>
                </a:solidFill>
              </a:rPr>
              <a:t>experiments</a:t>
            </a:r>
            <a:endParaRPr lang="es-ES" b="1" dirty="0">
              <a:solidFill>
                <a:srgbClr val="FF0000"/>
              </a:solidFill>
            </a:endParaRPr>
          </a:p>
        </p:txBody>
      </p:sp>
      <p:sp>
        <p:nvSpPr>
          <p:cNvPr id="7"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3) </a:t>
            </a:r>
            <a:r>
              <a:rPr lang="es-MX" sz="2400" dirty="0" err="1" smtClean="0">
                <a:solidFill>
                  <a:srgbClr val="FF0000"/>
                </a:solidFill>
                <a:latin typeface="Tahoma" pitchFamily="34" charset="0"/>
              </a:rPr>
              <a:t>The</a:t>
            </a:r>
            <a:r>
              <a:rPr lang="es-MX" sz="2400" dirty="0" smtClean="0">
                <a:solidFill>
                  <a:srgbClr val="FF0000"/>
                </a:solidFill>
                <a:latin typeface="Tahoma" pitchFamily="34" charset="0"/>
              </a:rPr>
              <a:t> KASCADE-Grande detector</a:t>
            </a:r>
            <a:endParaRPr lang="es-ES" sz="2400" dirty="0">
              <a:solidFill>
                <a:srgbClr val="FF0000"/>
              </a:solidFill>
              <a:latin typeface="Tahoma" pitchFamily="34" charset="0"/>
            </a:endParaRPr>
          </a:p>
        </p:txBody>
      </p:sp>
      <p:sp>
        <p:nvSpPr>
          <p:cNvPr id="8" name="7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4) </a:t>
            </a:r>
            <a:r>
              <a:rPr lang="es-MX" sz="2400" dirty="0" err="1" smtClean="0">
                <a:solidFill>
                  <a:srgbClr val="FF0000"/>
                </a:solidFill>
                <a:latin typeface="Tahoma" pitchFamily="34" charset="0"/>
              </a:rPr>
              <a:t>Results</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about</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composition</a:t>
            </a:r>
            <a:endParaRPr lang="es-ES" sz="2400" dirty="0">
              <a:solidFill>
                <a:srgbClr val="FF0000"/>
              </a:solidFill>
              <a:latin typeface="Tahoma" pitchFamily="34" charset="0"/>
            </a:endParaRPr>
          </a:p>
        </p:txBody>
      </p:sp>
      <p:pic>
        <p:nvPicPr>
          <p:cNvPr id="1026" name="Picture 2"/>
          <p:cNvPicPr>
            <a:picLocks noChangeAspect="1" noChangeArrowheads="1"/>
          </p:cNvPicPr>
          <p:nvPr/>
        </p:nvPicPr>
        <p:blipFill>
          <a:blip r:embed="rId2" cstate="print"/>
          <a:srcRect/>
          <a:stretch>
            <a:fillRect/>
          </a:stretch>
        </p:blipFill>
        <p:spPr bwMode="auto">
          <a:xfrm>
            <a:off x="72008" y="1736630"/>
            <a:ext cx="4211960" cy="1908394"/>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222903" y="1268760"/>
            <a:ext cx="4597569" cy="4896544"/>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899592" y="836712"/>
            <a:ext cx="6657975" cy="390525"/>
          </a:xfrm>
          <a:prstGeom prst="rect">
            <a:avLst/>
          </a:prstGeom>
          <a:noFill/>
          <a:ln w="9525">
            <a:noFill/>
            <a:miter lim="800000"/>
            <a:headEnd/>
            <a:tailEnd/>
          </a:ln>
        </p:spPr>
      </p:pic>
      <p:sp>
        <p:nvSpPr>
          <p:cNvPr id="12" name="11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Mountains"/>
          <p:cNvPicPr>
            <a:picLocks noChangeAspect="1" noChangeArrowheads="1"/>
          </p:cNvPicPr>
          <p:nvPr/>
        </p:nvPicPr>
        <p:blipFill>
          <a:blip r:embed="rId2" cstate="print"/>
          <a:srcRect/>
          <a:stretch>
            <a:fillRect/>
          </a:stretch>
        </p:blipFill>
        <p:spPr bwMode="auto">
          <a:xfrm>
            <a:off x="649317" y="1940104"/>
            <a:ext cx="7993063" cy="3302000"/>
          </a:xfrm>
          <a:prstGeom prst="rect">
            <a:avLst/>
          </a:prstGeom>
          <a:noFill/>
        </p:spPr>
      </p:pic>
      <p:sp>
        <p:nvSpPr>
          <p:cNvPr id="12" name="Text Box 6"/>
          <p:cNvSpPr txBox="1">
            <a:spLocks noChangeArrowheads="1"/>
          </p:cNvSpPr>
          <p:nvPr/>
        </p:nvSpPr>
        <p:spPr bwMode="auto">
          <a:xfrm>
            <a:off x="3386167" y="3445054"/>
            <a:ext cx="647700" cy="366713"/>
          </a:xfrm>
          <a:prstGeom prst="rect">
            <a:avLst/>
          </a:prstGeom>
          <a:noFill/>
          <a:ln w="9525">
            <a:noFill/>
            <a:miter lim="800000"/>
            <a:headEnd/>
            <a:tailEnd/>
          </a:ln>
          <a:effectLst/>
        </p:spPr>
        <p:txBody>
          <a:bodyPr>
            <a:spAutoFit/>
          </a:bodyPr>
          <a:lstStyle/>
          <a:p>
            <a:pPr>
              <a:spcBef>
                <a:spcPct val="50000"/>
              </a:spcBef>
            </a:pPr>
            <a:r>
              <a:rPr lang="es-MX">
                <a:solidFill>
                  <a:srgbClr val="00FFFF"/>
                </a:solidFill>
              </a:rPr>
              <a:t>e/</a:t>
            </a:r>
            <a:r>
              <a:rPr lang="es-MX">
                <a:solidFill>
                  <a:srgbClr val="00FFFF"/>
                </a:solidFill>
                <a:sym typeface="Symbol" pitchFamily="18" charset="2"/>
              </a:rPr>
              <a:t></a:t>
            </a:r>
          </a:p>
        </p:txBody>
      </p:sp>
      <p:sp>
        <p:nvSpPr>
          <p:cNvPr id="13" name="Text Box 7"/>
          <p:cNvSpPr txBox="1">
            <a:spLocks noChangeArrowheads="1"/>
          </p:cNvSpPr>
          <p:nvPr/>
        </p:nvSpPr>
        <p:spPr bwMode="auto">
          <a:xfrm>
            <a:off x="7418417" y="4892854"/>
            <a:ext cx="647700" cy="366713"/>
          </a:xfrm>
          <a:prstGeom prst="rect">
            <a:avLst/>
          </a:prstGeom>
          <a:noFill/>
          <a:ln w="9525">
            <a:noFill/>
            <a:miter lim="800000"/>
            <a:headEnd/>
            <a:tailEnd/>
          </a:ln>
          <a:effectLst/>
        </p:spPr>
        <p:txBody>
          <a:bodyPr>
            <a:spAutoFit/>
          </a:bodyPr>
          <a:lstStyle/>
          <a:p>
            <a:pPr>
              <a:spcBef>
                <a:spcPct val="50000"/>
              </a:spcBef>
            </a:pPr>
            <a:r>
              <a:rPr lang="es-MX">
                <a:solidFill>
                  <a:srgbClr val="00FFFF"/>
                </a:solidFill>
              </a:rPr>
              <a:t>e/</a:t>
            </a:r>
            <a:r>
              <a:rPr lang="es-MX">
                <a:solidFill>
                  <a:srgbClr val="00FFFF"/>
                </a:solidFill>
                <a:sym typeface="Symbol" pitchFamily="18" charset="2"/>
              </a:rPr>
              <a:t></a:t>
            </a:r>
          </a:p>
        </p:txBody>
      </p:sp>
      <p:sp>
        <p:nvSpPr>
          <p:cNvPr id="14" name="Text Box 8"/>
          <p:cNvSpPr txBox="1">
            <a:spLocks noChangeArrowheads="1"/>
          </p:cNvSpPr>
          <p:nvPr/>
        </p:nvSpPr>
        <p:spPr bwMode="auto">
          <a:xfrm>
            <a:off x="6265892" y="3738742"/>
            <a:ext cx="431800" cy="366712"/>
          </a:xfrm>
          <a:prstGeom prst="rect">
            <a:avLst/>
          </a:prstGeom>
          <a:noFill/>
          <a:ln w="9525">
            <a:noFill/>
            <a:miter lim="800000"/>
            <a:headEnd/>
            <a:tailEnd/>
          </a:ln>
          <a:effectLst/>
        </p:spPr>
        <p:txBody>
          <a:bodyPr>
            <a:spAutoFit/>
          </a:bodyPr>
          <a:lstStyle/>
          <a:p>
            <a:pPr>
              <a:spcBef>
                <a:spcPct val="50000"/>
              </a:spcBef>
            </a:pPr>
            <a:r>
              <a:rPr lang="es-ES">
                <a:solidFill>
                  <a:srgbClr val="FF3300"/>
                </a:solidFill>
                <a:sym typeface="Symbol" pitchFamily="18" charset="2"/>
              </a:rPr>
              <a:t></a:t>
            </a:r>
          </a:p>
        </p:txBody>
      </p:sp>
      <p:sp>
        <p:nvSpPr>
          <p:cNvPr id="15" name="Text Box 9"/>
          <p:cNvSpPr txBox="1">
            <a:spLocks noChangeArrowheads="1"/>
          </p:cNvSpPr>
          <p:nvPr/>
        </p:nvSpPr>
        <p:spPr bwMode="auto">
          <a:xfrm>
            <a:off x="6049992" y="4891267"/>
            <a:ext cx="431800" cy="366712"/>
          </a:xfrm>
          <a:prstGeom prst="rect">
            <a:avLst/>
          </a:prstGeom>
          <a:noFill/>
          <a:ln w="9525">
            <a:noFill/>
            <a:miter lim="800000"/>
            <a:headEnd/>
            <a:tailEnd/>
          </a:ln>
          <a:effectLst/>
        </p:spPr>
        <p:txBody>
          <a:bodyPr>
            <a:spAutoFit/>
          </a:bodyPr>
          <a:lstStyle/>
          <a:p>
            <a:pPr>
              <a:spcBef>
                <a:spcPct val="50000"/>
              </a:spcBef>
            </a:pPr>
            <a:r>
              <a:rPr lang="es-ES">
                <a:solidFill>
                  <a:srgbClr val="FF3300"/>
                </a:solidFill>
                <a:sym typeface="Symbol" pitchFamily="18" charset="2"/>
              </a:rPr>
              <a:t></a:t>
            </a:r>
          </a:p>
        </p:txBody>
      </p:sp>
      <p:sp>
        <p:nvSpPr>
          <p:cNvPr id="16" name="Text Box 10"/>
          <p:cNvSpPr txBox="1">
            <a:spLocks noChangeArrowheads="1"/>
          </p:cNvSpPr>
          <p:nvPr/>
        </p:nvSpPr>
        <p:spPr bwMode="auto">
          <a:xfrm>
            <a:off x="8353455" y="4448354"/>
            <a:ext cx="431800" cy="366713"/>
          </a:xfrm>
          <a:prstGeom prst="rect">
            <a:avLst/>
          </a:prstGeom>
          <a:noFill/>
          <a:ln w="9525">
            <a:noFill/>
            <a:miter lim="800000"/>
            <a:headEnd/>
            <a:tailEnd/>
          </a:ln>
          <a:effectLst/>
        </p:spPr>
        <p:txBody>
          <a:bodyPr>
            <a:spAutoFit/>
          </a:bodyPr>
          <a:lstStyle/>
          <a:p>
            <a:pPr>
              <a:spcBef>
                <a:spcPct val="50000"/>
              </a:spcBef>
            </a:pPr>
            <a:r>
              <a:rPr lang="es-ES">
                <a:solidFill>
                  <a:srgbClr val="FF3300"/>
                </a:solidFill>
                <a:sym typeface="Symbol" pitchFamily="18" charset="2"/>
              </a:rPr>
              <a:t></a:t>
            </a:r>
          </a:p>
        </p:txBody>
      </p:sp>
      <p:sp>
        <p:nvSpPr>
          <p:cNvPr id="17" name="Text Box 11"/>
          <p:cNvSpPr txBox="1">
            <a:spLocks noChangeArrowheads="1"/>
          </p:cNvSpPr>
          <p:nvPr/>
        </p:nvSpPr>
        <p:spPr bwMode="auto">
          <a:xfrm>
            <a:off x="6553230" y="4448354"/>
            <a:ext cx="431800" cy="366713"/>
          </a:xfrm>
          <a:prstGeom prst="rect">
            <a:avLst/>
          </a:prstGeom>
          <a:noFill/>
          <a:ln w="9525">
            <a:noFill/>
            <a:miter lim="800000"/>
            <a:headEnd/>
            <a:tailEnd/>
          </a:ln>
          <a:effectLst/>
        </p:spPr>
        <p:txBody>
          <a:bodyPr>
            <a:spAutoFit/>
          </a:bodyPr>
          <a:lstStyle/>
          <a:p>
            <a:pPr>
              <a:spcBef>
                <a:spcPct val="50000"/>
              </a:spcBef>
            </a:pPr>
            <a:r>
              <a:rPr lang="es-ES">
                <a:solidFill>
                  <a:srgbClr val="FF3300"/>
                </a:solidFill>
                <a:sym typeface="Symbol" pitchFamily="18" charset="2"/>
              </a:rPr>
              <a:t></a:t>
            </a:r>
          </a:p>
        </p:txBody>
      </p:sp>
      <p:sp>
        <p:nvSpPr>
          <p:cNvPr id="18" name="Line 12"/>
          <p:cNvSpPr>
            <a:spLocks noChangeShapeType="1"/>
          </p:cNvSpPr>
          <p:nvPr/>
        </p:nvSpPr>
        <p:spPr bwMode="auto">
          <a:xfrm>
            <a:off x="8858280" y="1940104"/>
            <a:ext cx="0" cy="3384550"/>
          </a:xfrm>
          <a:prstGeom prst="line">
            <a:avLst/>
          </a:prstGeom>
          <a:noFill/>
          <a:ln w="38100">
            <a:solidFill>
              <a:schemeClr val="folHlink"/>
            </a:solidFill>
            <a:round/>
            <a:headEnd type="triangle" w="med" len="med"/>
            <a:tailEnd type="triangle" w="med" len="med"/>
          </a:ln>
          <a:effectLst/>
        </p:spPr>
        <p:txBody>
          <a:bodyPr/>
          <a:lstStyle/>
          <a:p>
            <a:endParaRPr lang="es-ES"/>
          </a:p>
        </p:txBody>
      </p:sp>
      <p:sp>
        <p:nvSpPr>
          <p:cNvPr id="19" name="Text Box 13"/>
          <p:cNvSpPr txBox="1">
            <a:spLocks noChangeArrowheads="1"/>
          </p:cNvSpPr>
          <p:nvPr/>
        </p:nvSpPr>
        <p:spPr bwMode="auto">
          <a:xfrm>
            <a:off x="7786710" y="1138252"/>
            <a:ext cx="1368425" cy="642937"/>
          </a:xfrm>
          <a:prstGeom prst="rect">
            <a:avLst/>
          </a:prstGeom>
          <a:noFill/>
          <a:ln w="9525">
            <a:noFill/>
            <a:miter lim="800000"/>
            <a:headEnd/>
            <a:tailEnd/>
          </a:ln>
          <a:effectLst/>
        </p:spPr>
        <p:txBody>
          <a:bodyPr>
            <a:spAutoFit/>
          </a:bodyPr>
          <a:lstStyle/>
          <a:p>
            <a:pPr algn="ctr">
              <a:spcBef>
                <a:spcPct val="50000"/>
              </a:spcBef>
            </a:pPr>
            <a:r>
              <a:rPr lang="es-MX" dirty="0">
                <a:solidFill>
                  <a:srgbClr val="0000FF"/>
                </a:solidFill>
              </a:rPr>
              <a:t>1 atm </a:t>
            </a:r>
          </a:p>
          <a:p>
            <a:pPr>
              <a:lnSpc>
                <a:spcPct val="50000"/>
              </a:lnSpc>
              <a:spcBef>
                <a:spcPct val="50000"/>
              </a:spcBef>
            </a:pPr>
            <a:r>
              <a:rPr lang="es-MX" dirty="0">
                <a:solidFill>
                  <a:srgbClr val="0000FF"/>
                </a:solidFill>
              </a:rPr>
              <a:t>(10</a:t>
            </a:r>
            <a:r>
              <a:rPr lang="es-MX" baseline="30000" dirty="0">
                <a:solidFill>
                  <a:srgbClr val="0000FF"/>
                </a:solidFill>
              </a:rPr>
              <a:t>3</a:t>
            </a:r>
            <a:r>
              <a:rPr lang="es-MX" dirty="0">
                <a:solidFill>
                  <a:srgbClr val="0000FF"/>
                </a:solidFill>
              </a:rPr>
              <a:t> g/cm</a:t>
            </a:r>
            <a:r>
              <a:rPr lang="es-MX" baseline="30000" dirty="0">
                <a:solidFill>
                  <a:srgbClr val="0000FF"/>
                </a:solidFill>
              </a:rPr>
              <a:t>2</a:t>
            </a:r>
            <a:r>
              <a:rPr lang="es-MX" dirty="0">
                <a:solidFill>
                  <a:srgbClr val="0000FF"/>
                </a:solidFill>
              </a:rPr>
              <a:t>)</a:t>
            </a:r>
            <a:endParaRPr lang="es-ES" dirty="0">
              <a:solidFill>
                <a:srgbClr val="0000FF"/>
              </a:solidFill>
            </a:endParaRPr>
          </a:p>
        </p:txBody>
      </p:sp>
      <p:sp>
        <p:nvSpPr>
          <p:cNvPr id="20" name="Line 14"/>
          <p:cNvSpPr>
            <a:spLocks noChangeShapeType="1"/>
          </p:cNvSpPr>
          <p:nvPr/>
        </p:nvSpPr>
        <p:spPr bwMode="auto">
          <a:xfrm>
            <a:off x="865217" y="4172129"/>
            <a:ext cx="2951163" cy="647700"/>
          </a:xfrm>
          <a:prstGeom prst="line">
            <a:avLst/>
          </a:prstGeom>
          <a:noFill/>
          <a:ln w="28575">
            <a:solidFill>
              <a:srgbClr val="FFFF00"/>
            </a:solidFill>
            <a:round/>
            <a:headEnd type="triangle" w="med" len="med"/>
            <a:tailEnd type="triangle" w="med" len="med"/>
          </a:ln>
          <a:effectLst/>
        </p:spPr>
        <p:txBody>
          <a:bodyPr/>
          <a:lstStyle/>
          <a:p>
            <a:endParaRPr lang="es-ES"/>
          </a:p>
        </p:txBody>
      </p:sp>
      <p:sp>
        <p:nvSpPr>
          <p:cNvPr id="21" name="Text Box 16"/>
          <p:cNvSpPr txBox="1">
            <a:spLocks noChangeArrowheads="1"/>
          </p:cNvSpPr>
          <p:nvPr/>
        </p:nvSpPr>
        <p:spPr bwMode="auto">
          <a:xfrm>
            <a:off x="1584355" y="4603929"/>
            <a:ext cx="1368425" cy="366713"/>
          </a:xfrm>
          <a:prstGeom prst="rect">
            <a:avLst/>
          </a:prstGeom>
          <a:noFill/>
          <a:ln w="9525">
            <a:noFill/>
            <a:miter lim="800000"/>
            <a:headEnd/>
            <a:tailEnd/>
          </a:ln>
          <a:effectLst/>
        </p:spPr>
        <p:txBody>
          <a:bodyPr>
            <a:spAutoFit/>
          </a:bodyPr>
          <a:lstStyle/>
          <a:p>
            <a:pPr>
              <a:spcBef>
                <a:spcPct val="50000"/>
              </a:spcBef>
            </a:pPr>
            <a:r>
              <a:rPr lang="es-MX">
                <a:solidFill>
                  <a:srgbClr val="FFFF00"/>
                </a:solidFill>
              </a:rPr>
              <a:t>1500 g/cm</a:t>
            </a:r>
            <a:r>
              <a:rPr lang="es-MX" baseline="30000">
                <a:solidFill>
                  <a:srgbClr val="FFFF00"/>
                </a:solidFill>
              </a:rPr>
              <a:t>2</a:t>
            </a:r>
            <a:endParaRPr lang="es-ES" baseline="30000">
              <a:solidFill>
                <a:srgbClr val="FFFF00"/>
              </a:solidFill>
            </a:endParaRPr>
          </a:p>
        </p:txBody>
      </p:sp>
      <p:sp>
        <p:nvSpPr>
          <p:cNvPr id="22" name="21 CuadroTexto"/>
          <p:cNvSpPr txBox="1"/>
          <p:nvPr/>
        </p:nvSpPr>
        <p:spPr>
          <a:xfrm>
            <a:off x="7308304" y="1547500"/>
            <a:ext cx="714380" cy="369332"/>
          </a:xfrm>
          <a:prstGeom prst="rect">
            <a:avLst/>
          </a:prstGeom>
          <a:noFill/>
        </p:spPr>
        <p:txBody>
          <a:bodyPr wrap="square" rtlCol="0">
            <a:spAutoFit/>
          </a:bodyPr>
          <a:lstStyle/>
          <a:p>
            <a:r>
              <a:rPr lang="es-ES" dirty="0" smtClean="0">
                <a:sym typeface="Symbol"/>
              </a:rPr>
              <a:t>J(E)</a:t>
            </a:r>
            <a:endParaRPr lang="es-ES" dirty="0"/>
          </a:p>
        </p:txBody>
      </p:sp>
      <p:sp>
        <p:nvSpPr>
          <p:cNvPr id="23" name="22 CuadroTexto"/>
          <p:cNvSpPr txBox="1"/>
          <p:nvPr/>
        </p:nvSpPr>
        <p:spPr>
          <a:xfrm>
            <a:off x="71406" y="3278940"/>
            <a:ext cx="714380" cy="369332"/>
          </a:xfrm>
          <a:prstGeom prst="rect">
            <a:avLst/>
          </a:prstGeom>
          <a:noFill/>
        </p:spPr>
        <p:txBody>
          <a:bodyPr wrap="square" rtlCol="0">
            <a:spAutoFit/>
          </a:bodyPr>
          <a:lstStyle/>
          <a:p>
            <a:r>
              <a:rPr lang="es-ES" dirty="0" smtClean="0">
                <a:sym typeface="Symbol"/>
              </a:rPr>
              <a:t>J(E)</a:t>
            </a:r>
            <a:endParaRPr lang="es-ES" dirty="0"/>
          </a:p>
        </p:txBody>
      </p:sp>
      <p:sp>
        <p:nvSpPr>
          <p:cNvPr id="24" name="23 CuadroTexto"/>
          <p:cNvSpPr txBox="1"/>
          <p:nvPr/>
        </p:nvSpPr>
        <p:spPr>
          <a:xfrm>
            <a:off x="785786" y="5530006"/>
            <a:ext cx="7786742" cy="923330"/>
          </a:xfrm>
          <a:prstGeom prst="rect">
            <a:avLst/>
          </a:prstGeom>
          <a:noFill/>
        </p:spPr>
        <p:txBody>
          <a:bodyPr wrap="square" rtlCol="0">
            <a:spAutoFit/>
          </a:bodyPr>
          <a:lstStyle/>
          <a:p>
            <a:r>
              <a:rPr lang="es-ES" b="1" dirty="0" err="1" smtClean="0">
                <a:sym typeface="Symbol"/>
              </a:rPr>
              <a:t>Isotropy</a:t>
            </a:r>
            <a:r>
              <a:rPr lang="es-ES" b="1" dirty="0" smtClean="0">
                <a:sym typeface="Symbol"/>
              </a:rPr>
              <a:t>: </a:t>
            </a:r>
          </a:p>
          <a:p>
            <a:endParaRPr lang="es-ES" b="1" dirty="0" smtClean="0">
              <a:sym typeface="Symbol"/>
            </a:endParaRPr>
          </a:p>
          <a:p>
            <a:pPr algn="ctr"/>
            <a:r>
              <a:rPr lang="es-ES" b="1" dirty="0" smtClean="0">
                <a:solidFill>
                  <a:srgbClr val="3333FF"/>
                </a:solidFill>
                <a:sym typeface="Symbol"/>
              </a:rPr>
              <a:t>    J(&gt;E) </a:t>
            </a:r>
            <a:r>
              <a:rPr lang="es-ES" b="1" dirty="0" err="1" smtClean="0">
                <a:solidFill>
                  <a:srgbClr val="3333FF"/>
                </a:solidFill>
                <a:sym typeface="Symbol"/>
              </a:rPr>
              <a:t>independent</a:t>
            </a:r>
            <a:r>
              <a:rPr lang="es-ES" b="1" dirty="0" smtClean="0">
                <a:solidFill>
                  <a:srgbClr val="3333FF"/>
                </a:solidFill>
                <a:sym typeface="Symbol"/>
              </a:rPr>
              <a:t> of       J</a:t>
            </a:r>
            <a:r>
              <a:rPr lang="es-ES" b="1" baseline="-25000" dirty="0" smtClean="0">
                <a:solidFill>
                  <a:srgbClr val="3333FF"/>
                </a:solidFill>
                <a:sym typeface="Symbol"/>
              </a:rPr>
              <a:t></a:t>
            </a:r>
            <a:r>
              <a:rPr lang="es-ES" b="1" dirty="0" smtClean="0">
                <a:solidFill>
                  <a:srgbClr val="3333FF"/>
                </a:solidFill>
                <a:sym typeface="Symbol"/>
              </a:rPr>
              <a:t> </a:t>
            </a:r>
            <a:r>
              <a:rPr lang="es-ES" b="1" dirty="0" err="1" smtClean="0">
                <a:solidFill>
                  <a:srgbClr val="3333FF"/>
                </a:solidFill>
                <a:sym typeface="Symbol"/>
              </a:rPr>
              <a:t>used</a:t>
            </a:r>
            <a:r>
              <a:rPr lang="es-ES" b="1" dirty="0" smtClean="0">
                <a:solidFill>
                  <a:srgbClr val="3333FF"/>
                </a:solidFill>
                <a:sym typeface="Symbol"/>
              </a:rPr>
              <a:t> as </a:t>
            </a:r>
            <a:r>
              <a:rPr lang="es-ES" b="1" dirty="0" err="1" smtClean="0">
                <a:solidFill>
                  <a:srgbClr val="3333FF"/>
                </a:solidFill>
                <a:sym typeface="Symbol"/>
              </a:rPr>
              <a:t>an</a:t>
            </a:r>
            <a:r>
              <a:rPr lang="es-ES" b="1" dirty="0" smtClean="0">
                <a:solidFill>
                  <a:srgbClr val="3333FF"/>
                </a:solidFill>
                <a:sym typeface="Symbol"/>
              </a:rPr>
              <a:t> </a:t>
            </a:r>
            <a:r>
              <a:rPr lang="es-ES" b="1" dirty="0" err="1" smtClean="0">
                <a:solidFill>
                  <a:srgbClr val="3333FF"/>
                </a:solidFill>
                <a:sym typeface="Symbol"/>
              </a:rPr>
              <a:t>energy</a:t>
            </a:r>
            <a:r>
              <a:rPr lang="es-ES" b="1" dirty="0" smtClean="0">
                <a:solidFill>
                  <a:srgbClr val="3333FF"/>
                </a:solidFill>
                <a:sym typeface="Symbol"/>
              </a:rPr>
              <a:t> </a:t>
            </a:r>
            <a:r>
              <a:rPr lang="es-ES" b="1" dirty="0" err="1" smtClean="0">
                <a:solidFill>
                  <a:srgbClr val="3333FF"/>
                </a:solidFill>
                <a:sym typeface="Symbol"/>
              </a:rPr>
              <a:t>scale</a:t>
            </a:r>
            <a:endParaRPr lang="es-ES" b="1" dirty="0" smtClean="0">
              <a:solidFill>
                <a:srgbClr val="3333FF"/>
              </a:solidFill>
            </a:endParaRPr>
          </a:p>
        </p:txBody>
      </p:sp>
      <p:sp>
        <p:nvSpPr>
          <p:cNvPr id="25" name="24 CuadroTexto"/>
          <p:cNvSpPr txBox="1"/>
          <p:nvPr/>
        </p:nvSpPr>
        <p:spPr>
          <a:xfrm>
            <a:off x="7000892" y="5207766"/>
            <a:ext cx="1500198" cy="369332"/>
          </a:xfrm>
          <a:prstGeom prst="rect">
            <a:avLst/>
          </a:prstGeom>
          <a:noFill/>
        </p:spPr>
        <p:txBody>
          <a:bodyPr wrap="square" rtlCol="0">
            <a:spAutoFit/>
          </a:bodyPr>
          <a:lstStyle/>
          <a:p>
            <a:r>
              <a:rPr lang="es-ES" b="1" dirty="0" smtClean="0">
                <a:solidFill>
                  <a:srgbClr val="FF0000"/>
                </a:solidFill>
                <a:sym typeface="Symbol"/>
              </a:rPr>
              <a:t>J</a:t>
            </a:r>
            <a:r>
              <a:rPr lang="es-ES" b="1" baseline="-25000" dirty="0" smtClean="0">
                <a:solidFill>
                  <a:srgbClr val="FF0000"/>
                </a:solidFill>
                <a:sym typeface="Symbol"/>
              </a:rPr>
              <a:t></a:t>
            </a:r>
            <a:r>
              <a:rPr lang="es-ES" b="1" dirty="0" smtClean="0">
                <a:solidFill>
                  <a:srgbClr val="FF0000"/>
                </a:solidFill>
                <a:sym typeface="Symbol"/>
              </a:rPr>
              <a:t>(N</a:t>
            </a:r>
            <a:r>
              <a:rPr lang="es-ES" b="1" baseline="-25000" dirty="0" smtClean="0">
                <a:solidFill>
                  <a:srgbClr val="FF0000"/>
                </a:solidFill>
                <a:sym typeface="Symbol"/>
              </a:rPr>
              <a:t>1</a:t>
            </a:r>
            <a:r>
              <a:rPr lang="es-ES" b="1" dirty="0" smtClean="0">
                <a:solidFill>
                  <a:srgbClr val="FF0000"/>
                </a:solidFill>
                <a:sym typeface="Symbol"/>
              </a:rPr>
              <a:t>, </a:t>
            </a:r>
            <a:r>
              <a:rPr lang="es-ES" sz="1600" b="1" baseline="-25000" dirty="0" smtClean="0">
                <a:solidFill>
                  <a:srgbClr val="FF0000"/>
                </a:solidFill>
                <a:sym typeface="Symbol"/>
              </a:rPr>
              <a:t>1</a:t>
            </a:r>
            <a:r>
              <a:rPr lang="es-ES" b="1" dirty="0" smtClean="0">
                <a:solidFill>
                  <a:srgbClr val="FF0000"/>
                </a:solidFill>
                <a:sym typeface="Symbol"/>
              </a:rPr>
              <a:t>)</a:t>
            </a:r>
            <a:endParaRPr lang="es-ES" b="1" dirty="0">
              <a:solidFill>
                <a:srgbClr val="FF0000"/>
              </a:solidFill>
            </a:endParaRPr>
          </a:p>
        </p:txBody>
      </p:sp>
      <p:sp>
        <p:nvSpPr>
          <p:cNvPr id="26" name="25 CuadroTexto"/>
          <p:cNvSpPr txBox="1"/>
          <p:nvPr/>
        </p:nvSpPr>
        <p:spPr>
          <a:xfrm>
            <a:off x="5000628" y="5219908"/>
            <a:ext cx="1428760" cy="369332"/>
          </a:xfrm>
          <a:prstGeom prst="rect">
            <a:avLst/>
          </a:prstGeom>
          <a:noFill/>
        </p:spPr>
        <p:txBody>
          <a:bodyPr wrap="square" rtlCol="0">
            <a:spAutoFit/>
          </a:bodyPr>
          <a:lstStyle/>
          <a:p>
            <a:r>
              <a:rPr lang="es-ES" b="1" dirty="0" smtClean="0">
                <a:solidFill>
                  <a:srgbClr val="FF0000"/>
                </a:solidFill>
                <a:sym typeface="Symbol"/>
              </a:rPr>
              <a:t>J</a:t>
            </a:r>
            <a:r>
              <a:rPr lang="es-ES" b="1" baseline="-25000" dirty="0" smtClean="0">
                <a:solidFill>
                  <a:srgbClr val="FF0000"/>
                </a:solidFill>
                <a:sym typeface="Symbol"/>
              </a:rPr>
              <a:t></a:t>
            </a:r>
            <a:r>
              <a:rPr lang="es-ES" b="1" dirty="0" smtClean="0">
                <a:solidFill>
                  <a:srgbClr val="FF0000"/>
                </a:solidFill>
                <a:sym typeface="Symbol"/>
              </a:rPr>
              <a:t>(N</a:t>
            </a:r>
            <a:r>
              <a:rPr lang="es-ES" b="1" baseline="-25000" dirty="0" smtClean="0">
                <a:solidFill>
                  <a:srgbClr val="FF0000"/>
                </a:solidFill>
                <a:sym typeface="Symbol"/>
              </a:rPr>
              <a:t>2</a:t>
            </a:r>
            <a:r>
              <a:rPr lang="es-ES" b="1" dirty="0" smtClean="0">
                <a:solidFill>
                  <a:srgbClr val="FF0000"/>
                </a:solidFill>
                <a:sym typeface="Symbol"/>
              </a:rPr>
              <a:t>, </a:t>
            </a:r>
            <a:r>
              <a:rPr lang="es-ES" sz="1600" b="1" baseline="-25000" dirty="0" smtClean="0">
                <a:solidFill>
                  <a:srgbClr val="FF0000"/>
                </a:solidFill>
                <a:sym typeface="Symbol"/>
              </a:rPr>
              <a:t>2</a:t>
            </a:r>
            <a:r>
              <a:rPr lang="es-ES" b="1" dirty="0" smtClean="0">
                <a:solidFill>
                  <a:srgbClr val="FF0000"/>
                </a:solidFill>
                <a:sym typeface="Symbol"/>
              </a:rPr>
              <a:t>)</a:t>
            </a:r>
            <a:endParaRPr lang="es-ES" b="1" dirty="0">
              <a:solidFill>
                <a:srgbClr val="FF0000"/>
              </a:solidFill>
            </a:endParaRPr>
          </a:p>
        </p:txBody>
      </p:sp>
      <p:sp>
        <p:nvSpPr>
          <p:cNvPr id="28"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4) </a:t>
            </a:r>
            <a:r>
              <a:rPr lang="es-MX" sz="2400" dirty="0" err="1" smtClean="0">
                <a:solidFill>
                  <a:srgbClr val="FF0000"/>
                </a:solidFill>
                <a:latin typeface="Tahoma" pitchFamily="34" charset="0"/>
              </a:rPr>
              <a:t>Results</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about</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composition</a:t>
            </a:r>
            <a:endParaRPr lang="es-ES" sz="2400" dirty="0">
              <a:solidFill>
                <a:srgbClr val="FF0000"/>
              </a:solidFill>
              <a:latin typeface="Tahoma" pitchFamily="34" charset="0"/>
            </a:endParaRPr>
          </a:p>
        </p:txBody>
      </p:sp>
      <p:sp>
        <p:nvSpPr>
          <p:cNvPr id="29" name="28 CuadroTexto"/>
          <p:cNvSpPr txBox="1"/>
          <p:nvPr/>
        </p:nvSpPr>
        <p:spPr>
          <a:xfrm>
            <a:off x="827584" y="692696"/>
            <a:ext cx="5328592" cy="923330"/>
          </a:xfrm>
          <a:prstGeom prst="rect">
            <a:avLst/>
          </a:prstGeom>
          <a:noFill/>
        </p:spPr>
        <p:txBody>
          <a:bodyPr wrap="square" rtlCol="0">
            <a:spAutoFit/>
          </a:bodyPr>
          <a:lstStyle/>
          <a:p>
            <a:r>
              <a:rPr lang="es-MX" b="1" dirty="0" smtClean="0"/>
              <a:t>Constant </a:t>
            </a:r>
            <a:r>
              <a:rPr lang="es-MX" b="1" dirty="0" err="1" smtClean="0"/>
              <a:t>intensity</a:t>
            </a:r>
            <a:r>
              <a:rPr lang="es-MX" b="1" dirty="0" smtClean="0"/>
              <a:t> </a:t>
            </a:r>
            <a:r>
              <a:rPr lang="es-MX" b="1" dirty="0" err="1" smtClean="0"/>
              <a:t>cut</a:t>
            </a:r>
            <a:r>
              <a:rPr lang="es-MX" b="1" dirty="0" smtClean="0"/>
              <a:t> </a:t>
            </a:r>
            <a:r>
              <a:rPr lang="es-MX" b="1" dirty="0" err="1" smtClean="0"/>
              <a:t>method</a:t>
            </a:r>
            <a:r>
              <a:rPr lang="es-MX" b="1" dirty="0" smtClean="0"/>
              <a:t>:</a:t>
            </a:r>
            <a:r>
              <a:rPr lang="es-ES" dirty="0" smtClean="0"/>
              <a:t/>
            </a:r>
            <a:br>
              <a:rPr lang="es-ES" dirty="0" smtClean="0"/>
            </a:br>
            <a:r>
              <a:rPr lang="es-ES" dirty="0" smtClean="0">
                <a:solidFill>
                  <a:srgbClr val="3333FF"/>
                </a:solidFill>
              </a:rPr>
              <a:t>  * </a:t>
            </a:r>
            <a:r>
              <a:rPr lang="es-ES" dirty="0" err="1" smtClean="0">
                <a:solidFill>
                  <a:srgbClr val="3333FF"/>
                </a:solidFill>
              </a:rPr>
              <a:t>Correct</a:t>
            </a:r>
            <a:r>
              <a:rPr lang="es-ES" dirty="0" smtClean="0">
                <a:solidFill>
                  <a:srgbClr val="3333FF"/>
                </a:solidFill>
              </a:rPr>
              <a:t> </a:t>
            </a:r>
            <a:r>
              <a:rPr lang="es-ES" dirty="0" err="1" smtClean="0">
                <a:solidFill>
                  <a:srgbClr val="3333FF"/>
                </a:solidFill>
              </a:rPr>
              <a:t>Nch</a:t>
            </a:r>
            <a:r>
              <a:rPr lang="es-ES" dirty="0" smtClean="0">
                <a:solidFill>
                  <a:srgbClr val="3333FF"/>
                </a:solidFill>
              </a:rPr>
              <a:t>, Ne, N</a:t>
            </a:r>
            <a:r>
              <a:rPr lang="es-ES" dirty="0" smtClean="0">
                <a:solidFill>
                  <a:srgbClr val="3333FF"/>
                </a:solidFill>
                <a:sym typeface="Symbol"/>
              </a:rPr>
              <a:t></a:t>
            </a:r>
            <a:r>
              <a:rPr lang="es-ES" dirty="0" smtClean="0">
                <a:solidFill>
                  <a:srgbClr val="3333FF"/>
                </a:solidFill>
              </a:rPr>
              <a:t> </a:t>
            </a:r>
            <a:r>
              <a:rPr lang="es-ES" dirty="0" err="1" smtClean="0">
                <a:solidFill>
                  <a:srgbClr val="3333FF"/>
                </a:solidFill>
              </a:rPr>
              <a:t>for</a:t>
            </a:r>
            <a:r>
              <a:rPr lang="es-ES" dirty="0" smtClean="0">
                <a:solidFill>
                  <a:srgbClr val="3333FF"/>
                </a:solidFill>
              </a:rPr>
              <a:t> </a:t>
            </a:r>
            <a:r>
              <a:rPr lang="es-ES" dirty="0" err="1" smtClean="0">
                <a:solidFill>
                  <a:srgbClr val="3333FF"/>
                </a:solidFill>
              </a:rPr>
              <a:t>atmospheric</a:t>
            </a:r>
            <a:r>
              <a:rPr lang="es-ES" dirty="0" smtClean="0">
                <a:solidFill>
                  <a:srgbClr val="3333FF"/>
                </a:solidFill>
              </a:rPr>
              <a:t> </a:t>
            </a:r>
            <a:r>
              <a:rPr lang="es-ES" dirty="0" err="1" smtClean="0">
                <a:solidFill>
                  <a:srgbClr val="3333FF"/>
                </a:solidFill>
              </a:rPr>
              <a:t>attenuation</a:t>
            </a:r>
            <a:r>
              <a:rPr lang="es-ES" dirty="0" smtClean="0">
                <a:solidFill>
                  <a:srgbClr val="3333FF"/>
                </a:solidFill>
              </a:rPr>
              <a:t>.</a:t>
            </a:r>
          </a:p>
          <a:p>
            <a:r>
              <a:rPr lang="es-MX" dirty="0" smtClean="0">
                <a:solidFill>
                  <a:srgbClr val="3333FF"/>
                </a:solidFill>
              </a:rPr>
              <a:t>  * </a:t>
            </a:r>
            <a:r>
              <a:rPr lang="es-MX" dirty="0" err="1" smtClean="0">
                <a:solidFill>
                  <a:srgbClr val="3333FF"/>
                </a:solidFill>
              </a:rPr>
              <a:t>Summe</a:t>
            </a:r>
            <a:r>
              <a:rPr lang="es-MX" dirty="0" smtClean="0">
                <a:solidFill>
                  <a:srgbClr val="3333FF"/>
                </a:solidFill>
              </a:rPr>
              <a:t> up data </a:t>
            </a:r>
            <a:r>
              <a:rPr lang="es-MX" dirty="0" err="1" smtClean="0">
                <a:solidFill>
                  <a:srgbClr val="3333FF"/>
                </a:solidFill>
              </a:rPr>
              <a:t>from</a:t>
            </a:r>
            <a:r>
              <a:rPr lang="es-MX" dirty="0" smtClean="0">
                <a:solidFill>
                  <a:srgbClr val="3333FF"/>
                </a:solidFill>
              </a:rPr>
              <a:t> </a:t>
            </a:r>
            <a:r>
              <a:rPr lang="es-MX" dirty="0" err="1" smtClean="0">
                <a:solidFill>
                  <a:srgbClr val="3333FF"/>
                </a:solidFill>
              </a:rPr>
              <a:t>different</a:t>
            </a:r>
            <a:r>
              <a:rPr lang="es-MX" dirty="0" smtClean="0">
                <a:solidFill>
                  <a:srgbClr val="3333FF"/>
                </a:solidFill>
              </a:rPr>
              <a:t> </a:t>
            </a:r>
            <a:r>
              <a:rPr lang="es-MX" dirty="0" err="1" smtClean="0">
                <a:solidFill>
                  <a:srgbClr val="3333FF"/>
                </a:solidFill>
              </a:rPr>
              <a:t>zenith</a:t>
            </a:r>
            <a:r>
              <a:rPr lang="es-MX" dirty="0" smtClean="0">
                <a:solidFill>
                  <a:srgbClr val="3333FF"/>
                </a:solidFill>
              </a:rPr>
              <a:t> </a:t>
            </a:r>
            <a:r>
              <a:rPr lang="es-MX" dirty="0" err="1" smtClean="0">
                <a:solidFill>
                  <a:srgbClr val="3333FF"/>
                </a:solidFill>
              </a:rPr>
              <a:t>angles</a:t>
            </a:r>
            <a:r>
              <a:rPr lang="es-MX" dirty="0" smtClean="0">
                <a:solidFill>
                  <a:srgbClr val="3333FF"/>
                </a:solidFill>
              </a:rPr>
              <a:t>.</a:t>
            </a:r>
            <a:endParaRPr lang="es-ES" dirty="0" smtClean="0">
              <a:solidFill>
                <a:srgbClr val="3333FF"/>
              </a:solidFill>
            </a:endParaRPr>
          </a:p>
        </p:txBody>
      </p:sp>
      <p:sp>
        <p:nvSpPr>
          <p:cNvPr id="30" name="29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85000"/>
                  </a:schemeClr>
                </a:solidFill>
              </a:rPr>
              <a:t>Kascade</a:t>
            </a:r>
            <a:r>
              <a:rPr lang="es-MX" sz="1400" dirty="0" smtClean="0">
                <a:solidFill>
                  <a:schemeClr val="bg1">
                    <a:lumMod val="85000"/>
                  </a:schemeClr>
                </a:solidFill>
              </a:rPr>
              <a:t>-Grande ,J.C. Arteaga, U. Michoacana                                                                                           XIII MWPF, October24, </a:t>
            </a:r>
            <a:r>
              <a:rPr lang="es-MX" sz="1400" dirty="0" err="1" smtClean="0">
                <a:solidFill>
                  <a:schemeClr val="bg1">
                    <a:lumMod val="85000"/>
                  </a:schemeClr>
                </a:solidFill>
              </a:rPr>
              <a:t>Leon</a:t>
            </a:r>
            <a:endParaRPr lang="es-ES" sz="1400" dirty="0">
              <a:solidFill>
                <a:schemeClr val="bg1">
                  <a:lumMod val="85000"/>
                </a:schemeClr>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p:cNvPicPr>
            <a:picLocks noChangeAspect="1" noChangeArrowheads="1"/>
          </p:cNvPicPr>
          <p:nvPr/>
        </p:nvPicPr>
        <p:blipFill>
          <a:blip r:embed="rId2" cstate="print"/>
          <a:srcRect/>
          <a:stretch>
            <a:fillRect/>
          </a:stretch>
        </p:blipFill>
        <p:spPr bwMode="auto">
          <a:xfrm>
            <a:off x="110631" y="1556792"/>
            <a:ext cx="4389361" cy="3055400"/>
          </a:xfrm>
          <a:prstGeom prst="rect">
            <a:avLst/>
          </a:prstGeom>
          <a:noFill/>
          <a:ln w="9525">
            <a:noFill/>
            <a:miter lim="800000"/>
            <a:headEnd/>
            <a:tailEnd/>
          </a:ln>
        </p:spPr>
      </p:pic>
      <p:pic>
        <p:nvPicPr>
          <p:cNvPr id="29" name="Picture 3"/>
          <p:cNvPicPr>
            <a:picLocks noChangeAspect="1" noChangeArrowheads="1"/>
          </p:cNvPicPr>
          <p:nvPr/>
        </p:nvPicPr>
        <p:blipFill>
          <a:blip r:embed="rId3" cstate="print"/>
          <a:srcRect/>
          <a:stretch>
            <a:fillRect/>
          </a:stretch>
        </p:blipFill>
        <p:spPr bwMode="auto">
          <a:xfrm>
            <a:off x="4716016" y="1628800"/>
            <a:ext cx="4320480" cy="2952462"/>
          </a:xfrm>
          <a:prstGeom prst="rect">
            <a:avLst/>
          </a:prstGeom>
          <a:noFill/>
          <a:ln w="9525">
            <a:noFill/>
            <a:miter lim="800000"/>
            <a:headEnd/>
            <a:tailEnd/>
          </a:ln>
        </p:spPr>
      </p:pic>
      <p:cxnSp>
        <p:nvCxnSpPr>
          <p:cNvPr id="30" name="29 Conector recto"/>
          <p:cNvCxnSpPr/>
          <p:nvPr/>
        </p:nvCxnSpPr>
        <p:spPr>
          <a:xfrm>
            <a:off x="611560" y="2204864"/>
            <a:ext cx="864096"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30 Conector recto"/>
          <p:cNvCxnSpPr/>
          <p:nvPr/>
        </p:nvCxnSpPr>
        <p:spPr>
          <a:xfrm rot="5400000">
            <a:off x="-144524" y="3176972"/>
            <a:ext cx="1944216"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31 Conector recto"/>
          <p:cNvCxnSpPr/>
          <p:nvPr/>
        </p:nvCxnSpPr>
        <p:spPr>
          <a:xfrm rot="5400000">
            <a:off x="71500" y="3176972"/>
            <a:ext cx="1944216"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32 Conector recto"/>
          <p:cNvCxnSpPr/>
          <p:nvPr/>
        </p:nvCxnSpPr>
        <p:spPr>
          <a:xfrm rot="5400000">
            <a:off x="223900" y="3176972"/>
            <a:ext cx="1944216"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33 Conector recto"/>
          <p:cNvCxnSpPr/>
          <p:nvPr/>
        </p:nvCxnSpPr>
        <p:spPr>
          <a:xfrm rot="5400000">
            <a:off x="359532" y="3176972"/>
            <a:ext cx="1944216"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34 Conector recto"/>
          <p:cNvCxnSpPr/>
          <p:nvPr/>
        </p:nvCxnSpPr>
        <p:spPr>
          <a:xfrm rot="5400000">
            <a:off x="511932" y="3176972"/>
            <a:ext cx="1944216"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35 Rectángulo"/>
          <p:cNvSpPr/>
          <p:nvPr/>
        </p:nvSpPr>
        <p:spPr>
          <a:xfrm>
            <a:off x="827584" y="4077072"/>
            <a:ext cx="72008" cy="72008"/>
          </a:xfrm>
          <a:prstGeom prst="rect">
            <a:avLst/>
          </a:prstGeom>
          <a:solidFill>
            <a:schemeClr val="tx2">
              <a:lumMod val="75000"/>
            </a:schemeClr>
          </a:solid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7" name="36 Rectángulo"/>
          <p:cNvSpPr/>
          <p:nvPr/>
        </p:nvSpPr>
        <p:spPr>
          <a:xfrm>
            <a:off x="1043608" y="4077072"/>
            <a:ext cx="72008" cy="72008"/>
          </a:xfrm>
          <a:prstGeom prst="rect">
            <a:avLst/>
          </a:prstGeom>
          <a:solidFill>
            <a:schemeClr val="tx2">
              <a:lumMod val="75000"/>
            </a:schemeClr>
          </a:solid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37 Rectángulo"/>
          <p:cNvSpPr/>
          <p:nvPr/>
        </p:nvSpPr>
        <p:spPr>
          <a:xfrm>
            <a:off x="1187624" y="4077072"/>
            <a:ext cx="72008" cy="72008"/>
          </a:xfrm>
          <a:prstGeom prst="rect">
            <a:avLst/>
          </a:prstGeom>
          <a:solidFill>
            <a:schemeClr val="tx2">
              <a:lumMod val="75000"/>
            </a:schemeClr>
          </a:solid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9" name="38 Rectángulo"/>
          <p:cNvSpPr/>
          <p:nvPr/>
        </p:nvSpPr>
        <p:spPr>
          <a:xfrm>
            <a:off x="1331640" y="4077072"/>
            <a:ext cx="72008" cy="72008"/>
          </a:xfrm>
          <a:prstGeom prst="rect">
            <a:avLst/>
          </a:prstGeom>
          <a:solidFill>
            <a:schemeClr val="tx2">
              <a:lumMod val="75000"/>
            </a:schemeClr>
          </a:solid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39 Rectángulo"/>
          <p:cNvSpPr/>
          <p:nvPr/>
        </p:nvSpPr>
        <p:spPr>
          <a:xfrm>
            <a:off x="1475656" y="4077072"/>
            <a:ext cx="72008" cy="72008"/>
          </a:xfrm>
          <a:prstGeom prst="rect">
            <a:avLst/>
          </a:prstGeom>
          <a:solidFill>
            <a:schemeClr val="tx2">
              <a:lumMod val="75000"/>
            </a:schemeClr>
          </a:solid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40 Elipse"/>
          <p:cNvSpPr/>
          <p:nvPr/>
        </p:nvSpPr>
        <p:spPr>
          <a:xfrm>
            <a:off x="8244408" y="3717032"/>
            <a:ext cx="144016" cy="144016"/>
          </a:xfrm>
          <a:prstGeom prst="ellipse">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Elipse"/>
          <p:cNvSpPr/>
          <p:nvPr/>
        </p:nvSpPr>
        <p:spPr>
          <a:xfrm>
            <a:off x="7380312" y="3573016"/>
            <a:ext cx="144016" cy="144016"/>
          </a:xfrm>
          <a:prstGeom prst="ellipse">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3" name="42 Elipse"/>
          <p:cNvSpPr/>
          <p:nvPr/>
        </p:nvSpPr>
        <p:spPr>
          <a:xfrm>
            <a:off x="6588224" y="3429000"/>
            <a:ext cx="144016" cy="144016"/>
          </a:xfrm>
          <a:prstGeom prst="ellipse">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43 Elipse"/>
          <p:cNvSpPr/>
          <p:nvPr/>
        </p:nvSpPr>
        <p:spPr>
          <a:xfrm>
            <a:off x="5940152" y="3284984"/>
            <a:ext cx="144016" cy="144016"/>
          </a:xfrm>
          <a:prstGeom prst="ellipse">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44 Elipse"/>
          <p:cNvSpPr/>
          <p:nvPr/>
        </p:nvSpPr>
        <p:spPr>
          <a:xfrm>
            <a:off x="5364088" y="3212976"/>
            <a:ext cx="144016" cy="144016"/>
          </a:xfrm>
          <a:prstGeom prst="ellipse">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6" name="Picture 4"/>
          <p:cNvPicPr>
            <a:picLocks noChangeAspect="1" noChangeArrowheads="1"/>
          </p:cNvPicPr>
          <p:nvPr/>
        </p:nvPicPr>
        <p:blipFill>
          <a:blip r:embed="rId4" cstate="print"/>
          <a:srcRect/>
          <a:stretch>
            <a:fillRect/>
          </a:stretch>
        </p:blipFill>
        <p:spPr bwMode="auto">
          <a:xfrm>
            <a:off x="1691680" y="4973106"/>
            <a:ext cx="5905500" cy="657225"/>
          </a:xfrm>
          <a:prstGeom prst="rect">
            <a:avLst/>
          </a:prstGeom>
          <a:noFill/>
          <a:ln w="9525">
            <a:noFill/>
            <a:miter lim="800000"/>
            <a:headEnd/>
            <a:tailEnd/>
          </a:ln>
        </p:spPr>
      </p:pic>
      <p:pic>
        <p:nvPicPr>
          <p:cNvPr id="47" name="Picture 5"/>
          <p:cNvPicPr>
            <a:picLocks noChangeAspect="1" noChangeArrowheads="1"/>
          </p:cNvPicPr>
          <p:nvPr/>
        </p:nvPicPr>
        <p:blipFill>
          <a:blip r:embed="rId5" cstate="print"/>
          <a:srcRect/>
          <a:stretch>
            <a:fillRect/>
          </a:stretch>
        </p:blipFill>
        <p:spPr bwMode="auto">
          <a:xfrm>
            <a:off x="7020272" y="1772816"/>
            <a:ext cx="509017" cy="333782"/>
          </a:xfrm>
          <a:prstGeom prst="rect">
            <a:avLst/>
          </a:prstGeom>
          <a:noFill/>
          <a:ln w="9525">
            <a:noFill/>
            <a:miter lim="800000"/>
            <a:headEnd/>
            <a:tailEnd/>
          </a:ln>
        </p:spPr>
      </p:pic>
      <p:sp>
        <p:nvSpPr>
          <p:cNvPr id="49" name="48 CuadroTexto"/>
          <p:cNvSpPr txBox="1"/>
          <p:nvPr/>
        </p:nvSpPr>
        <p:spPr>
          <a:xfrm>
            <a:off x="1187624" y="980728"/>
            <a:ext cx="6336704" cy="400110"/>
          </a:xfrm>
          <a:prstGeom prst="rect">
            <a:avLst/>
          </a:prstGeom>
          <a:noFill/>
        </p:spPr>
        <p:txBody>
          <a:bodyPr wrap="square" rtlCol="0">
            <a:spAutoFit/>
          </a:bodyPr>
          <a:lstStyle/>
          <a:p>
            <a:pPr algn="ctr"/>
            <a:r>
              <a:rPr lang="es-MX" sz="2000" b="1" u="sng" dirty="0" smtClean="0">
                <a:solidFill>
                  <a:srgbClr val="3333FF"/>
                </a:solidFill>
              </a:rPr>
              <a:t>Constant </a:t>
            </a:r>
            <a:r>
              <a:rPr lang="es-MX" sz="2000" b="1" u="sng" dirty="0" err="1" smtClean="0">
                <a:solidFill>
                  <a:srgbClr val="3333FF"/>
                </a:solidFill>
              </a:rPr>
              <a:t>intensity</a:t>
            </a:r>
            <a:r>
              <a:rPr lang="es-MX" sz="2000" b="1" u="sng" dirty="0" smtClean="0">
                <a:solidFill>
                  <a:srgbClr val="3333FF"/>
                </a:solidFill>
              </a:rPr>
              <a:t> </a:t>
            </a:r>
            <a:r>
              <a:rPr lang="es-MX" sz="2000" b="1" u="sng" dirty="0" err="1" smtClean="0">
                <a:solidFill>
                  <a:srgbClr val="3333FF"/>
                </a:solidFill>
              </a:rPr>
              <a:t>cut</a:t>
            </a:r>
            <a:r>
              <a:rPr lang="es-MX" sz="2000" b="1" u="sng" dirty="0" smtClean="0">
                <a:solidFill>
                  <a:srgbClr val="3333FF"/>
                </a:solidFill>
              </a:rPr>
              <a:t> </a:t>
            </a:r>
            <a:r>
              <a:rPr lang="es-MX" sz="2000" b="1" u="sng" dirty="0" err="1" smtClean="0">
                <a:solidFill>
                  <a:srgbClr val="3333FF"/>
                </a:solidFill>
              </a:rPr>
              <a:t>method</a:t>
            </a:r>
            <a:endParaRPr lang="es-ES" sz="2000" b="1" u="sng" dirty="0">
              <a:solidFill>
                <a:srgbClr val="3333FF"/>
              </a:solidFill>
            </a:endParaRPr>
          </a:p>
        </p:txBody>
      </p:sp>
      <p:sp>
        <p:nvSpPr>
          <p:cNvPr id="50" name="49 CuadroTexto"/>
          <p:cNvSpPr txBox="1"/>
          <p:nvPr/>
        </p:nvSpPr>
        <p:spPr>
          <a:xfrm>
            <a:off x="2051720" y="5621178"/>
            <a:ext cx="5184576" cy="400110"/>
          </a:xfrm>
          <a:prstGeom prst="rect">
            <a:avLst/>
          </a:prstGeom>
          <a:noFill/>
          <a:ln>
            <a:solidFill>
              <a:schemeClr val="accent1"/>
            </a:solidFill>
          </a:ln>
        </p:spPr>
        <p:txBody>
          <a:bodyPr wrap="square" rtlCol="0">
            <a:spAutoFit/>
          </a:bodyPr>
          <a:lstStyle/>
          <a:p>
            <a:r>
              <a:rPr lang="es-MX" sz="2000" dirty="0" err="1" smtClean="0">
                <a:solidFill>
                  <a:srgbClr val="3333FF"/>
                </a:solidFill>
              </a:rPr>
              <a:t>Shower</a:t>
            </a:r>
            <a:r>
              <a:rPr lang="es-MX" sz="2000" dirty="0" smtClean="0">
                <a:solidFill>
                  <a:srgbClr val="3333FF"/>
                </a:solidFill>
              </a:rPr>
              <a:t> </a:t>
            </a:r>
            <a:r>
              <a:rPr lang="es-MX" sz="2000" dirty="0" err="1" smtClean="0">
                <a:solidFill>
                  <a:srgbClr val="3333FF"/>
                </a:solidFill>
              </a:rPr>
              <a:t>size</a:t>
            </a:r>
            <a:r>
              <a:rPr lang="es-MX" sz="2000" dirty="0" smtClean="0">
                <a:solidFill>
                  <a:srgbClr val="3333FF"/>
                </a:solidFill>
              </a:rPr>
              <a:t> </a:t>
            </a:r>
            <a:r>
              <a:rPr lang="es-MX" sz="2000" dirty="0" err="1" smtClean="0">
                <a:solidFill>
                  <a:srgbClr val="3333FF"/>
                </a:solidFill>
              </a:rPr>
              <a:t>normalized</a:t>
            </a:r>
            <a:r>
              <a:rPr lang="es-MX" sz="2000" dirty="0" smtClean="0">
                <a:solidFill>
                  <a:srgbClr val="3333FF"/>
                </a:solidFill>
              </a:rPr>
              <a:t> </a:t>
            </a:r>
            <a:r>
              <a:rPr lang="es-MX" sz="2000" dirty="0" err="1" smtClean="0">
                <a:solidFill>
                  <a:srgbClr val="3333FF"/>
                </a:solidFill>
              </a:rPr>
              <a:t>to</a:t>
            </a:r>
            <a:r>
              <a:rPr lang="es-MX" sz="2000" dirty="0" smtClean="0">
                <a:solidFill>
                  <a:srgbClr val="3333FF"/>
                </a:solidFill>
              </a:rPr>
              <a:t> a </a:t>
            </a:r>
            <a:r>
              <a:rPr lang="es-MX" sz="2000" dirty="0" err="1" smtClean="0">
                <a:solidFill>
                  <a:srgbClr val="3333FF"/>
                </a:solidFill>
              </a:rPr>
              <a:t>certain</a:t>
            </a:r>
            <a:r>
              <a:rPr lang="es-MX" sz="2000" dirty="0" smtClean="0">
                <a:solidFill>
                  <a:srgbClr val="3333FF"/>
                </a:solidFill>
              </a:rPr>
              <a:t> </a:t>
            </a:r>
            <a:r>
              <a:rPr lang="es-MX" sz="2000" dirty="0" err="1" smtClean="0">
                <a:solidFill>
                  <a:srgbClr val="3333FF"/>
                </a:solidFill>
              </a:rPr>
              <a:t>zenith</a:t>
            </a:r>
            <a:r>
              <a:rPr lang="es-MX" sz="2000" dirty="0" smtClean="0">
                <a:solidFill>
                  <a:srgbClr val="3333FF"/>
                </a:solidFill>
              </a:rPr>
              <a:t> </a:t>
            </a:r>
            <a:r>
              <a:rPr lang="es-MX" sz="2000" dirty="0" err="1" smtClean="0">
                <a:solidFill>
                  <a:srgbClr val="3333FF"/>
                </a:solidFill>
              </a:rPr>
              <a:t>angle</a:t>
            </a:r>
            <a:endParaRPr lang="es-MX" sz="2000" dirty="0" smtClean="0">
              <a:solidFill>
                <a:srgbClr val="3333FF"/>
              </a:solidFill>
            </a:endParaRPr>
          </a:p>
        </p:txBody>
      </p:sp>
      <p:sp>
        <p:nvSpPr>
          <p:cNvPr id="51"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4) </a:t>
            </a:r>
            <a:r>
              <a:rPr lang="es-MX" sz="2400" dirty="0" err="1" smtClean="0">
                <a:solidFill>
                  <a:srgbClr val="FF0000"/>
                </a:solidFill>
                <a:latin typeface="Tahoma" pitchFamily="34" charset="0"/>
              </a:rPr>
              <a:t>Results</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about</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composition</a:t>
            </a:r>
            <a:endParaRPr lang="es-ES" sz="2400" dirty="0">
              <a:solidFill>
                <a:srgbClr val="FF0000"/>
              </a:solidFill>
              <a:latin typeface="Tahoma" pitchFamily="34" charset="0"/>
            </a:endParaRPr>
          </a:p>
        </p:txBody>
      </p:sp>
      <p:sp>
        <p:nvSpPr>
          <p:cNvPr id="26" name="25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strVal val="#ppt_w*0.05"/>
                                          </p:val>
                                        </p:tav>
                                        <p:tav tm="100000">
                                          <p:val>
                                            <p:strVal val="#ppt_w"/>
                                          </p:val>
                                        </p:tav>
                                      </p:tavLst>
                                    </p:anim>
                                    <p:anim calcmode="lin" valueType="num">
                                      <p:cBhvr>
                                        <p:cTn id="8" dur="500" fill="hold"/>
                                        <p:tgtEl>
                                          <p:spTgt spid="30"/>
                                        </p:tgtEl>
                                        <p:attrNameLst>
                                          <p:attrName>ppt_h</p:attrName>
                                        </p:attrNameLst>
                                      </p:cBhvr>
                                      <p:tavLst>
                                        <p:tav tm="0">
                                          <p:val>
                                            <p:strVal val="#ppt_h"/>
                                          </p:val>
                                        </p:tav>
                                        <p:tav tm="100000">
                                          <p:val>
                                            <p:strVal val="#ppt_h"/>
                                          </p:val>
                                        </p:tav>
                                      </p:tavLst>
                                    </p:anim>
                                    <p:anim calcmode="lin" valueType="num">
                                      <p:cBhvr>
                                        <p:cTn id="9" dur="500" fill="hold"/>
                                        <p:tgtEl>
                                          <p:spTgt spid="30"/>
                                        </p:tgtEl>
                                        <p:attrNameLst>
                                          <p:attrName>ppt_x</p:attrName>
                                        </p:attrNameLst>
                                      </p:cBhvr>
                                      <p:tavLst>
                                        <p:tav tm="0">
                                          <p:val>
                                            <p:strVal val="#ppt_x-.2"/>
                                          </p:val>
                                        </p:tav>
                                        <p:tav tm="100000">
                                          <p:val>
                                            <p:strVal val="#ppt_x"/>
                                          </p:val>
                                        </p:tav>
                                      </p:tavLst>
                                    </p:anim>
                                    <p:anim calcmode="lin" valueType="num">
                                      <p:cBhvr>
                                        <p:cTn id="10" dur="500" fill="hold"/>
                                        <p:tgtEl>
                                          <p:spTgt spid="30"/>
                                        </p:tgtEl>
                                        <p:attrNameLst>
                                          <p:attrName>ppt_y</p:attrName>
                                        </p:attrNameLst>
                                      </p:cBhvr>
                                      <p:tavLst>
                                        <p:tav tm="0">
                                          <p:val>
                                            <p:strVal val="#ppt_y"/>
                                          </p:val>
                                        </p:tav>
                                        <p:tav tm="100000">
                                          <p:val>
                                            <p:strVal val="#ppt_y"/>
                                          </p:val>
                                        </p:tav>
                                      </p:tavLst>
                                    </p:anim>
                                    <p:animEffect transition="in" filter="fade">
                                      <p:cBhvr>
                                        <p:cTn id="11" dur="500"/>
                                        <p:tgtEl>
                                          <p:spTgt spid="30"/>
                                        </p:tgtEl>
                                      </p:cBhvr>
                                    </p:animEffect>
                                  </p:childTnLst>
                                </p:cTn>
                              </p:par>
                            </p:childTnLst>
                          </p:cTn>
                        </p:par>
                        <p:par>
                          <p:cTn id="12" fill="hold">
                            <p:stCondLst>
                              <p:cond delay="500"/>
                            </p:stCondLst>
                            <p:childTnLst>
                              <p:par>
                                <p:cTn id="13" presetID="47"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anim calcmode="lin" valueType="num">
                                      <p:cBhvr>
                                        <p:cTn id="16" dur="500" fill="hold"/>
                                        <p:tgtEl>
                                          <p:spTgt spid="31"/>
                                        </p:tgtEl>
                                        <p:attrNameLst>
                                          <p:attrName>ppt_x</p:attrName>
                                        </p:attrNameLst>
                                      </p:cBhvr>
                                      <p:tavLst>
                                        <p:tav tm="0">
                                          <p:val>
                                            <p:strVal val="#ppt_x"/>
                                          </p:val>
                                        </p:tav>
                                        <p:tav tm="100000">
                                          <p:val>
                                            <p:strVal val="#ppt_x"/>
                                          </p:val>
                                        </p:tav>
                                      </p:tavLst>
                                    </p:anim>
                                    <p:anim calcmode="lin" valueType="num">
                                      <p:cBhvr>
                                        <p:cTn id="17" dur="500" fill="hold"/>
                                        <p:tgtEl>
                                          <p:spTgt spid="31"/>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1" presetClass="entr" presetSubtype="0" fill="hold" grpId="0" nodeType="after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par>
                          <p:cTn id="23" fill="hold">
                            <p:stCondLst>
                              <p:cond delay="1000"/>
                            </p:stCondLst>
                            <p:childTnLst>
                              <p:par>
                                <p:cTn id="24" presetID="47" presetClass="entr" presetSubtype="0" fill="hold" nodeType="after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500"/>
                                        <p:tgtEl>
                                          <p:spTgt spid="32"/>
                                        </p:tgtEl>
                                      </p:cBhvr>
                                    </p:animEffect>
                                    <p:anim calcmode="lin" valueType="num">
                                      <p:cBhvr>
                                        <p:cTn id="27" dur="500" fill="hold"/>
                                        <p:tgtEl>
                                          <p:spTgt spid="32"/>
                                        </p:tgtEl>
                                        <p:attrNameLst>
                                          <p:attrName>ppt_x</p:attrName>
                                        </p:attrNameLst>
                                      </p:cBhvr>
                                      <p:tavLst>
                                        <p:tav tm="0">
                                          <p:val>
                                            <p:strVal val="#ppt_x"/>
                                          </p:val>
                                        </p:tav>
                                        <p:tav tm="100000">
                                          <p:val>
                                            <p:strVal val="#ppt_x"/>
                                          </p:val>
                                        </p:tav>
                                      </p:tavLst>
                                    </p:anim>
                                    <p:anim calcmode="lin" valueType="num">
                                      <p:cBhvr>
                                        <p:cTn id="28" dur="500" fill="hold"/>
                                        <p:tgtEl>
                                          <p:spTgt spid="32"/>
                                        </p:tgtEl>
                                        <p:attrNameLst>
                                          <p:attrName>ppt_y</p:attrName>
                                        </p:attrNameLst>
                                      </p:cBhvr>
                                      <p:tavLst>
                                        <p:tav tm="0">
                                          <p:val>
                                            <p:strVal val="#ppt_y-.1"/>
                                          </p:val>
                                        </p:tav>
                                        <p:tav tm="100000">
                                          <p:val>
                                            <p:strVal val="#ppt_y"/>
                                          </p:val>
                                        </p:tav>
                                      </p:tavLst>
                                    </p:anim>
                                  </p:childTnLst>
                                </p:cTn>
                              </p:par>
                            </p:childTnLst>
                          </p:cTn>
                        </p:par>
                        <p:par>
                          <p:cTn id="29" fill="hold">
                            <p:stCondLst>
                              <p:cond delay="1500"/>
                            </p:stCondLst>
                            <p:childTnLst>
                              <p:par>
                                <p:cTn id="30" presetID="1" presetClass="entr" presetSubtype="0" fill="hold" grpId="0" nodeType="afterEffect">
                                  <p:stCondLst>
                                    <p:cond delay="0"/>
                                  </p:stCondLst>
                                  <p:childTnLst>
                                    <p:set>
                                      <p:cBhvr>
                                        <p:cTn id="31" dur="1" fill="hold">
                                          <p:stCondLst>
                                            <p:cond delay="0"/>
                                          </p:stCondLst>
                                        </p:cTn>
                                        <p:tgtEl>
                                          <p:spTgt spid="37"/>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42"/>
                                        </p:tgtEl>
                                        <p:attrNameLst>
                                          <p:attrName>style.visibility</p:attrName>
                                        </p:attrNameLst>
                                      </p:cBhvr>
                                      <p:to>
                                        <p:strVal val="visible"/>
                                      </p:to>
                                    </p:set>
                                  </p:childTnLst>
                                </p:cTn>
                              </p:par>
                            </p:childTnLst>
                          </p:cTn>
                        </p:par>
                        <p:par>
                          <p:cTn id="34" fill="hold">
                            <p:stCondLst>
                              <p:cond delay="1500"/>
                            </p:stCondLst>
                            <p:childTnLst>
                              <p:par>
                                <p:cTn id="35" presetID="47" presetClass="entr" presetSubtype="0" fill="hold" nodeType="after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anim calcmode="lin" valueType="num">
                                      <p:cBhvr>
                                        <p:cTn id="38" dur="500" fill="hold"/>
                                        <p:tgtEl>
                                          <p:spTgt spid="33"/>
                                        </p:tgtEl>
                                        <p:attrNameLst>
                                          <p:attrName>ppt_x</p:attrName>
                                        </p:attrNameLst>
                                      </p:cBhvr>
                                      <p:tavLst>
                                        <p:tav tm="0">
                                          <p:val>
                                            <p:strVal val="#ppt_x"/>
                                          </p:val>
                                        </p:tav>
                                        <p:tav tm="100000">
                                          <p:val>
                                            <p:strVal val="#ppt_x"/>
                                          </p:val>
                                        </p:tav>
                                      </p:tavLst>
                                    </p:anim>
                                    <p:anim calcmode="lin" valueType="num">
                                      <p:cBhvr>
                                        <p:cTn id="39" dur="500" fill="hold"/>
                                        <p:tgtEl>
                                          <p:spTgt spid="33"/>
                                        </p:tgtEl>
                                        <p:attrNameLst>
                                          <p:attrName>ppt_y</p:attrName>
                                        </p:attrNameLst>
                                      </p:cBhvr>
                                      <p:tavLst>
                                        <p:tav tm="0">
                                          <p:val>
                                            <p:strVal val="#ppt_y-.1"/>
                                          </p:val>
                                        </p:tav>
                                        <p:tav tm="100000">
                                          <p:val>
                                            <p:strVal val="#ppt_y"/>
                                          </p:val>
                                        </p:tav>
                                      </p:tavLst>
                                    </p:anim>
                                  </p:childTnLst>
                                </p:cTn>
                              </p:par>
                            </p:childTnLst>
                          </p:cTn>
                        </p:par>
                        <p:par>
                          <p:cTn id="40" fill="hold">
                            <p:stCondLst>
                              <p:cond delay="2000"/>
                            </p:stCondLst>
                            <p:childTnLst>
                              <p:par>
                                <p:cTn id="41" presetID="1" presetClass="entr" presetSubtype="0" fill="hold" grpId="0" nodeType="after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3"/>
                                        </p:tgtEl>
                                        <p:attrNameLst>
                                          <p:attrName>style.visibility</p:attrName>
                                        </p:attrNameLst>
                                      </p:cBhvr>
                                      <p:to>
                                        <p:strVal val="visible"/>
                                      </p:to>
                                    </p:set>
                                  </p:childTnLst>
                                </p:cTn>
                              </p:par>
                            </p:childTnLst>
                          </p:cTn>
                        </p:par>
                        <p:par>
                          <p:cTn id="45" fill="hold">
                            <p:stCondLst>
                              <p:cond delay="2000"/>
                            </p:stCondLst>
                            <p:childTnLst>
                              <p:par>
                                <p:cTn id="46" presetID="47" presetClass="entr" presetSubtype="0" fill="hold" nodeType="after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fade">
                                      <p:cBhvr>
                                        <p:cTn id="48" dur="500"/>
                                        <p:tgtEl>
                                          <p:spTgt spid="34"/>
                                        </p:tgtEl>
                                      </p:cBhvr>
                                    </p:animEffect>
                                    <p:anim calcmode="lin" valueType="num">
                                      <p:cBhvr>
                                        <p:cTn id="49" dur="500" fill="hold"/>
                                        <p:tgtEl>
                                          <p:spTgt spid="34"/>
                                        </p:tgtEl>
                                        <p:attrNameLst>
                                          <p:attrName>ppt_x</p:attrName>
                                        </p:attrNameLst>
                                      </p:cBhvr>
                                      <p:tavLst>
                                        <p:tav tm="0">
                                          <p:val>
                                            <p:strVal val="#ppt_x"/>
                                          </p:val>
                                        </p:tav>
                                        <p:tav tm="100000">
                                          <p:val>
                                            <p:strVal val="#ppt_x"/>
                                          </p:val>
                                        </p:tav>
                                      </p:tavLst>
                                    </p:anim>
                                    <p:anim calcmode="lin" valueType="num">
                                      <p:cBhvr>
                                        <p:cTn id="50" dur="500" fill="hold"/>
                                        <p:tgtEl>
                                          <p:spTgt spid="34"/>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 presetClass="entr" presetSubtype="0" fill="hold" grpId="0" nodeType="afterEffect">
                                  <p:stCondLst>
                                    <p:cond delay="0"/>
                                  </p:stCondLst>
                                  <p:childTnLst>
                                    <p:set>
                                      <p:cBhvr>
                                        <p:cTn id="53" dur="1" fill="hold">
                                          <p:stCondLst>
                                            <p:cond delay="0"/>
                                          </p:stCondLst>
                                        </p:cTn>
                                        <p:tgtEl>
                                          <p:spTgt spid="39"/>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44"/>
                                        </p:tgtEl>
                                        <p:attrNameLst>
                                          <p:attrName>style.visibility</p:attrName>
                                        </p:attrNameLst>
                                      </p:cBhvr>
                                      <p:to>
                                        <p:strVal val="visible"/>
                                      </p:to>
                                    </p:set>
                                  </p:childTnLst>
                                </p:cTn>
                              </p:par>
                            </p:childTnLst>
                          </p:cTn>
                        </p:par>
                        <p:par>
                          <p:cTn id="56" fill="hold">
                            <p:stCondLst>
                              <p:cond delay="2500"/>
                            </p:stCondLst>
                            <p:childTnLst>
                              <p:par>
                                <p:cTn id="57" presetID="47" presetClass="entr" presetSubtype="0" fill="hold" nodeType="after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fade">
                                      <p:cBhvr>
                                        <p:cTn id="59" dur="500"/>
                                        <p:tgtEl>
                                          <p:spTgt spid="35"/>
                                        </p:tgtEl>
                                      </p:cBhvr>
                                    </p:animEffect>
                                    <p:anim calcmode="lin" valueType="num">
                                      <p:cBhvr>
                                        <p:cTn id="60" dur="500" fill="hold"/>
                                        <p:tgtEl>
                                          <p:spTgt spid="35"/>
                                        </p:tgtEl>
                                        <p:attrNameLst>
                                          <p:attrName>ppt_x</p:attrName>
                                        </p:attrNameLst>
                                      </p:cBhvr>
                                      <p:tavLst>
                                        <p:tav tm="0">
                                          <p:val>
                                            <p:strVal val="#ppt_x"/>
                                          </p:val>
                                        </p:tav>
                                        <p:tav tm="100000">
                                          <p:val>
                                            <p:strVal val="#ppt_x"/>
                                          </p:val>
                                        </p:tav>
                                      </p:tavLst>
                                    </p:anim>
                                    <p:anim calcmode="lin" valueType="num">
                                      <p:cBhvr>
                                        <p:cTn id="61" dur="500" fill="hold"/>
                                        <p:tgtEl>
                                          <p:spTgt spid="35"/>
                                        </p:tgtEl>
                                        <p:attrNameLst>
                                          <p:attrName>ppt_y</p:attrName>
                                        </p:attrNameLst>
                                      </p:cBhvr>
                                      <p:tavLst>
                                        <p:tav tm="0">
                                          <p:val>
                                            <p:strVal val="#ppt_y-.1"/>
                                          </p:val>
                                        </p:tav>
                                        <p:tav tm="100000">
                                          <p:val>
                                            <p:strVal val="#ppt_y"/>
                                          </p:val>
                                        </p:tav>
                                      </p:tavLst>
                                    </p:anim>
                                  </p:childTnLst>
                                </p:cTn>
                              </p:par>
                            </p:childTnLst>
                          </p:cTn>
                        </p:par>
                        <p:par>
                          <p:cTn id="62" fill="hold">
                            <p:stCondLst>
                              <p:cond delay="3000"/>
                            </p:stCondLst>
                            <p:childTnLst>
                              <p:par>
                                <p:cTn id="63" presetID="1" presetClass="entr" presetSubtype="0" fill="hold" grpId="0" nodeType="afterEffect">
                                  <p:stCondLst>
                                    <p:cond delay="0"/>
                                  </p:stCondLst>
                                  <p:childTnLst>
                                    <p:set>
                                      <p:cBhvr>
                                        <p:cTn id="64" dur="1" fill="hold">
                                          <p:stCondLst>
                                            <p:cond delay="0"/>
                                          </p:stCondLst>
                                        </p:cTn>
                                        <p:tgtEl>
                                          <p:spTgt spid="4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5"/>
                                        </p:tgtEl>
                                        <p:attrNameLst>
                                          <p:attrName>style.visibility</p:attrName>
                                        </p:attrNameLst>
                                      </p:cBhvr>
                                      <p:to>
                                        <p:strVal val="visible"/>
                                      </p:to>
                                    </p:set>
                                  </p:childTnLst>
                                </p:cTn>
                              </p:par>
                            </p:childTnLst>
                          </p:cTn>
                        </p:par>
                        <p:par>
                          <p:cTn id="67" fill="hold">
                            <p:stCondLst>
                              <p:cond delay="3000"/>
                            </p:stCondLst>
                            <p:childTnLst>
                              <p:par>
                                <p:cTn id="68" presetID="1" presetClass="entr" presetSubtype="0" fill="hold" nodeType="afterEffect">
                                  <p:stCondLst>
                                    <p:cond delay="0"/>
                                  </p:stCondLst>
                                  <p:childTnLst>
                                    <p:set>
                                      <p:cBhvr>
                                        <p:cTn id="69" dur="1" fill="hold">
                                          <p:stCondLst>
                                            <p:cond delay="0"/>
                                          </p:stCondLst>
                                        </p:cTn>
                                        <p:tgtEl>
                                          <p:spTgt spid="46"/>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5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34"/>
          <p:cNvSpPr txBox="1">
            <a:spLocks noChangeArrowheads="1"/>
          </p:cNvSpPr>
          <p:nvPr/>
        </p:nvSpPr>
        <p:spPr bwMode="auto">
          <a:xfrm>
            <a:off x="755576" y="6119718"/>
            <a:ext cx="3600400" cy="261610"/>
          </a:xfrm>
          <a:prstGeom prst="rect">
            <a:avLst/>
          </a:prstGeom>
          <a:noFill/>
          <a:ln w="9525">
            <a:noFill/>
            <a:miter lim="800000"/>
            <a:headEnd/>
            <a:tailEnd/>
          </a:ln>
          <a:effectLst/>
        </p:spPr>
        <p:txBody>
          <a:bodyPr wrap="square">
            <a:spAutoFit/>
          </a:bodyPr>
          <a:lstStyle/>
          <a:p>
            <a:pPr>
              <a:spcBef>
                <a:spcPts val="0"/>
              </a:spcBef>
            </a:pPr>
            <a:r>
              <a:rPr lang="es-MX" sz="1100" b="1" dirty="0" smtClean="0">
                <a:solidFill>
                  <a:srgbClr val="3333FF"/>
                </a:solidFill>
                <a:latin typeface="Arial" pitchFamily="34" charset="0"/>
                <a:cs typeface="Arial" pitchFamily="34" charset="0"/>
              </a:rPr>
              <a:t>KASCADE-Grande </a:t>
            </a:r>
            <a:r>
              <a:rPr lang="es-MX" sz="1100" b="1" dirty="0" err="1" smtClean="0">
                <a:solidFill>
                  <a:srgbClr val="3333FF"/>
                </a:solidFill>
                <a:latin typeface="Arial" pitchFamily="34" charset="0"/>
                <a:cs typeface="Arial" pitchFamily="34" charset="0"/>
              </a:rPr>
              <a:t>Coll</a:t>
            </a:r>
            <a:r>
              <a:rPr lang="es-MX" sz="1100" b="1" dirty="0" smtClean="0">
                <a:solidFill>
                  <a:srgbClr val="3333FF"/>
                </a:solidFill>
                <a:latin typeface="Arial" pitchFamily="34" charset="0"/>
                <a:cs typeface="Arial" pitchFamily="34" charset="0"/>
              </a:rPr>
              <a:t>, PRL 107, 171104 (2011) </a:t>
            </a:r>
          </a:p>
        </p:txBody>
      </p:sp>
      <p:pic>
        <p:nvPicPr>
          <p:cNvPr id="15" name="Picture 7"/>
          <p:cNvPicPr>
            <a:picLocks noChangeAspect="1" noChangeArrowheads="1"/>
          </p:cNvPicPr>
          <p:nvPr/>
        </p:nvPicPr>
        <p:blipFill>
          <a:blip r:embed="rId2" cstate="print"/>
          <a:srcRect/>
          <a:stretch>
            <a:fillRect/>
          </a:stretch>
        </p:blipFill>
        <p:spPr bwMode="auto">
          <a:xfrm>
            <a:off x="35496" y="1052736"/>
            <a:ext cx="4320480" cy="4392488"/>
          </a:xfrm>
          <a:prstGeom prst="rect">
            <a:avLst/>
          </a:prstGeom>
          <a:noFill/>
          <a:ln w="9525">
            <a:noFill/>
            <a:miter lim="800000"/>
            <a:headEnd/>
            <a:tailEnd/>
          </a:ln>
        </p:spPr>
      </p:pic>
      <p:pic>
        <p:nvPicPr>
          <p:cNvPr id="16" name="Picture 2"/>
          <p:cNvPicPr>
            <a:picLocks noChangeAspect="1" noChangeArrowheads="1"/>
          </p:cNvPicPr>
          <p:nvPr/>
        </p:nvPicPr>
        <p:blipFill>
          <a:blip r:embed="rId3" cstate="print"/>
          <a:srcRect/>
          <a:stretch>
            <a:fillRect/>
          </a:stretch>
        </p:blipFill>
        <p:spPr bwMode="auto">
          <a:xfrm>
            <a:off x="776486" y="5693246"/>
            <a:ext cx="3219450" cy="400050"/>
          </a:xfrm>
          <a:prstGeom prst="rect">
            <a:avLst/>
          </a:prstGeom>
          <a:noFill/>
          <a:ln w="9525">
            <a:noFill/>
            <a:miter lim="800000"/>
            <a:headEnd/>
            <a:tailEnd/>
          </a:ln>
        </p:spPr>
      </p:pic>
      <p:pic>
        <p:nvPicPr>
          <p:cNvPr id="59394" name="Picture 2"/>
          <p:cNvPicPr>
            <a:picLocks noChangeAspect="1" noChangeArrowheads="1"/>
          </p:cNvPicPr>
          <p:nvPr/>
        </p:nvPicPr>
        <p:blipFill>
          <a:blip r:embed="rId4" cstate="print"/>
          <a:srcRect/>
          <a:stretch>
            <a:fillRect/>
          </a:stretch>
        </p:blipFill>
        <p:spPr bwMode="auto">
          <a:xfrm>
            <a:off x="4355976" y="1052736"/>
            <a:ext cx="4788024" cy="4392488"/>
          </a:xfrm>
          <a:prstGeom prst="rect">
            <a:avLst/>
          </a:prstGeom>
          <a:noFill/>
          <a:ln w="9525">
            <a:noFill/>
            <a:miter lim="800000"/>
            <a:headEnd/>
            <a:tailEnd/>
          </a:ln>
        </p:spPr>
      </p:pic>
      <p:pic>
        <p:nvPicPr>
          <p:cNvPr id="59395" name="Picture 3"/>
          <p:cNvPicPr>
            <a:picLocks noChangeAspect="1" noChangeArrowheads="1"/>
          </p:cNvPicPr>
          <p:nvPr/>
        </p:nvPicPr>
        <p:blipFill>
          <a:blip r:embed="rId5" cstate="print"/>
          <a:srcRect/>
          <a:stretch>
            <a:fillRect/>
          </a:stretch>
        </p:blipFill>
        <p:spPr bwMode="auto">
          <a:xfrm>
            <a:off x="5004048" y="5670540"/>
            <a:ext cx="1399034" cy="328168"/>
          </a:xfrm>
          <a:prstGeom prst="rect">
            <a:avLst/>
          </a:prstGeom>
          <a:noFill/>
          <a:ln w="9525">
            <a:noFill/>
            <a:miter lim="800000"/>
            <a:headEnd/>
            <a:tailEnd/>
          </a:ln>
        </p:spPr>
      </p:pic>
      <p:pic>
        <p:nvPicPr>
          <p:cNvPr id="59397" name="Picture 5"/>
          <p:cNvPicPr>
            <a:picLocks noChangeAspect="1" noChangeArrowheads="1"/>
          </p:cNvPicPr>
          <p:nvPr/>
        </p:nvPicPr>
        <p:blipFill>
          <a:blip r:embed="rId6" cstate="print"/>
          <a:srcRect/>
          <a:stretch>
            <a:fillRect/>
          </a:stretch>
        </p:blipFill>
        <p:spPr bwMode="auto">
          <a:xfrm>
            <a:off x="5004048" y="5968778"/>
            <a:ext cx="3024336" cy="277826"/>
          </a:xfrm>
          <a:prstGeom prst="rect">
            <a:avLst/>
          </a:prstGeom>
          <a:noFill/>
          <a:ln w="9525">
            <a:noFill/>
            <a:miter lim="800000"/>
            <a:headEnd/>
            <a:tailEnd/>
          </a:ln>
        </p:spPr>
      </p:pic>
      <p:sp>
        <p:nvSpPr>
          <p:cNvPr id="28" name="27 Rectángulo"/>
          <p:cNvSpPr/>
          <p:nvPr/>
        </p:nvSpPr>
        <p:spPr>
          <a:xfrm>
            <a:off x="4891559" y="5373216"/>
            <a:ext cx="2683235" cy="369332"/>
          </a:xfrm>
          <a:prstGeom prst="rect">
            <a:avLst/>
          </a:prstGeom>
        </p:spPr>
        <p:txBody>
          <a:bodyPr wrap="none">
            <a:spAutoFit/>
          </a:bodyPr>
          <a:lstStyle/>
          <a:p>
            <a:r>
              <a:rPr lang="es-MX" dirty="0" err="1" smtClean="0">
                <a:solidFill>
                  <a:srgbClr val="FF0000"/>
                </a:solidFill>
                <a:latin typeface="Calibri" pitchFamily="34" charset="0"/>
              </a:rPr>
              <a:t>Knee</a:t>
            </a:r>
            <a:r>
              <a:rPr lang="es-MX" dirty="0" smtClean="0">
                <a:solidFill>
                  <a:srgbClr val="FF0000"/>
                </a:solidFill>
                <a:latin typeface="Calibri" pitchFamily="34" charset="0"/>
              </a:rPr>
              <a:t> in heavy </a:t>
            </a:r>
            <a:r>
              <a:rPr lang="es-MX" dirty="0" err="1" smtClean="0">
                <a:solidFill>
                  <a:srgbClr val="FF0000"/>
                </a:solidFill>
                <a:latin typeface="Calibri" pitchFamily="34" charset="0"/>
              </a:rPr>
              <a:t>component</a:t>
            </a:r>
            <a:r>
              <a:rPr lang="es-MX" dirty="0" smtClean="0">
                <a:solidFill>
                  <a:srgbClr val="FF0000"/>
                </a:solidFill>
                <a:latin typeface="Calibri" pitchFamily="34" charset="0"/>
              </a:rPr>
              <a:t>:</a:t>
            </a:r>
            <a:endParaRPr lang="es-ES" dirty="0"/>
          </a:p>
        </p:txBody>
      </p:sp>
      <p:sp>
        <p:nvSpPr>
          <p:cNvPr id="10"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4) </a:t>
            </a:r>
            <a:r>
              <a:rPr lang="es-MX" sz="2400" dirty="0" err="1" smtClean="0">
                <a:solidFill>
                  <a:srgbClr val="FF0000"/>
                </a:solidFill>
                <a:latin typeface="Tahoma" pitchFamily="34" charset="0"/>
              </a:rPr>
              <a:t>Results</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about</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composition</a:t>
            </a:r>
            <a:endParaRPr lang="es-ES" sz="2400" dirty="0">
              <a:solidFill>
                <a:srgbClr val="FF0000"/>
              </a:solidFill>
              <a:latin typeface="Tahoma" pitchFamily="34" charset="0"/>
            </a:endParaRPr>
          </a:p>
        </p:txBody>
      </p:sp>
      <p:sp>
        <p:nvSpPr>
          <p:cNvPr id="11" name="Text Box 34"/>
          <p:cNvSpPr txBox="1">
            <a:spLocks noChangeArrowheads="1"/>
          </p:cNvSpPr>
          <p:nvPr/>
        </p:nvSpPr>
        <p:spPr bwMode="auto">
          <a:xfrm>
            <a:off x="755576" y="6309320"/>
            <a:ext cx="2376264" cy="261610"/>
          </a:xfrm>
          <a:prstGeom prst="rect">
            <a:avLst/>
          </a:prstGeom>
          <a:noFill/>
          <a:ln w="9525">
            <a:noFill/>
            <a:miter lim="800000"/>
            <a:headEnd/>
            <a:tailEnd/>
          </a:ln>
          <a:effectLst/>
        </p:spPr>
        <p:txBody>
          <a:bodyPr wrap="square">
            <a:spAutoFit/>
          </a:bodyPr>
          <a:lstStyle/>
          <a:p>
            <a:pPr>
              <a:spcBef>
                <a:spcPts val="0"/>
              </a:spcBef>
            </a:pPr>
            <a:r>
              <a:rPr lang="es-MX" sz="1100" dirty="0" smtClean="0">
                <a:solidFill>
                  <a:schemeClr val="tx1">
                    <a:lumMod val="75000"/>
                    <a:lumOff val="25000"/>
                  </a:schemeClr>
                </a:solidFill>
              </a:rPr>
              <a:t>J.C. Arteaga, ICRC </a:t>
            </a:r>
            <a:r>
              <a:rPr lang="es-MX" sz="1100" dirty="0" err="1" smtClean="0">
                <a:solidFill>
                  <a:schemeClr val="tx1">
                    <a:lumMod val="75000"/>
                    <a:lumOff val="25000"/>
                  </a:schemeClr>
                </a:solidFill>
              </a:rPr>
              <a:t>Proc</a:t>
            </a:r>
            <a:r>
              <a:rPr lang="es-MX" sz="1100" dirty="0" smtClean="0">
                <a:solidFill>
                  <a:schemeClr val="tx1">
                    <a:lumMod val="75000"/>
                    <a:lumOff val="25000"/>
                  </a:schemeClr>
                </a:solidFill>
              </a:rPr>
              <a:t>., (2011)</a:t>
            </a:r>
            <a:endParaRPr lang="es-ES" sz="11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27 Rectángulo"/>
          <p:cNvSpPr/>
          <p:nvPr/>
        </p:nvSpPr>
        <p:spPr>
          <a:xfrm>
            <a:off x="4891559" y="5734997"/>
            <a:ext cx="2736134" cy="646331"/>
          </a:xfrm>
          <a:prstGeom prst="rect">
            <a:avLst/>
          </a:prstGeom>
        </p:spPr>
        <p:txBody>
          <a:bodyPr wrap="none">
            <a:spAutoFit/>
          </a:bodyPr>
          <a:lstStyle/>
          <a:p>
            <a:r>
              <a:rPr lang="es-MX" dirty="0" err="1" smtClean="0">
                <a:solidFill>
                  <a:srgbClr val="FF0000"/>
                </a:solidFill>
                <a:latin typeface="Calibri" pitchFamily="34" charset="0"/>
              </a:rPr>
              <a:t>Knee</a:t>
            </a:r>
            <a:r>
              <a:rPr lang="es-MX" dirty="0" smtClean="0">
                <a:solidFill>
                  <a:srgbClr val="FF0000"/>
                </a:solidFill>
                <a:latin typeface="Calibri" pitchFamily="34" charset="0"/>
              </a:rPr>
              <a:t> in heavy </a:t>
            </a:r>
            <a:r>
              <a:rPr lang="es-MX" dirty="0" err="1" smtClean="0">
                <a:solidFill>
                  <a:srgbClr val="FF0000"/>
                </a:solidFill>
                <a:latin typeface="Calibri" pitchFamily="34" charset="0"/>
              </a:rPr>
              <a:t>component</a:t>
            </a:r>
            <a:r>
              <a:rPr lang="es-MX" dirty="0" smtClean="0">
                <a:solidFill>
                  <a:srgbClr val="FF0000"/>
                </a:solidFill>
                <a:latin typeface="Calibri" pitchFamily="34" charset="0"/>
              </a:rPr>
              <a:t>: </a:t>
            </a:r>
          </a:p>
          <a:p>
            <a:r>
              <a:rPr lang="es-MX" dirty="0" err="1" smtClean="0">
                <a:solidFill>
                  <a:srgbClr val="3333FF"/>
                </a:solidFill>
                <a:latin typeface="Calibri" pitchFamily="34" charset="0"/>
              </a:rPr>
              <a:t>Independent</a:t>
            </a:r>
            <a:r>
              <a:rPr lang="es-MX" dirty="0" smtClean="0">
                <a:solidFill>
                  <a:srgbClr val="3333FF"/>
                </a:solidFill>
                <a:latin typeface="Calibri" pitchFamily="34" charset="0"/>
              </a:rPr>
              <a:t> of Y</a:t>
            </a:r>
            <a:r>
              <a:rPr lang="es-MX" baseline="30000" dirty="0" smtClean="0">
                <a:solidFill>
                  <a:srgbClr val="3333FF"/>
                </a:solidFill>
                <a:latin typeface="Calibri" pitchFamily="34" charset="0"/>
              </a:rPr>
              <a:t>CIC </a:t>
            </a:r>
            <a:r>
              <a:rPr lang="es-MX" dirty="0" err="1" smtClean="0">
                <a:solidFill>
                  <a:srgbClr val="3333FF"/>
                </a:solidFill>
                <a:latin typeface="Calibri" pitchFamily="34" charset="0"/>
              </a:rPr>
              <a:t>cut</a:t>
            </a:r>
            <a:endParaRPr lang="es-ES" dirty="0">
              <a:solidFill>
                <a:srgbClr val="3333FF"/>
              </a:solidFill>
            </a:endParaRPr>
          </a:p>
        </p:txBody>
      </p:sp>
      <p:pic>
        <p:nvPicPr>
          <p:cNvPr id="60418" name="Picture 2"/>
          <p:cNvPicPr>
            <a:picLocks noChangeAspect="1" noChangeArrowheads="1"/>
          </p:cNvPicPr>
          <p:nvPr/>
        </p:nvPicPr>
        <p:blipFill>
          <a:blip r:embed="rId2" cstate="print"/>
          <a:srcRect/>
          <a:stretch>
            <a:fillRect/>
          </a:stretch>
        </p:blipFill>
        <p:spPr bwMode="auto">
          <a:xfrm>
            <a:off x="1547664" y="908720"/>
            <a:ext cx="5892981" cy="4670077"/>
          </a:xfrm>
          <a:prstGeom prst="rect">
            <a:avLst/>
          </a:prstGeom>
          <a:noFill/>
          <a:ln w="9525">
            <a:noFill/>
            <a:miter lim="800000"/>
            <a:headEnd/>
            <a:tailEnd/>
          </a:ln>
        </p:spPr>
      </p:pic>
      <p:sp>
        <p:nvSpPr>
          <p:cNvPr id="9" name="Text Box 34"/>
          <p:cNvSpPr txBox="1">
            <a:spLocks noChangeArrowheads="1"/>
          </p:cNvSpPr>
          <p:nvPr/>
        </p:nvSpPr>
        <p:spPr bwMode="auto">
          <a:xfrm>
            <a:off x="755576" y="6119718"/>
            <a:ext cx="3600400" cy="261610"/>
          </a:xfrm>
          <a:prstGeom prst="rect">
            <a:avLst/>
          </a:prstGeom>
          <a:noFill/>
          <a:ln w="9525">
            <a:noFill/>
            <a:miter lim="800000"/>
            <a:headEnd/>
            <a:tailEnd/>
          </a:ln>
          <a:effectLst/>
        </p:spPr>
        <p:txBody>
          <a:bodyPr wrap="square">
            <a:spAutoFit/>
          </a:bodyPr>
          <a:lstStyle/>
          <a:p>
            <a:pPr>
              <a:spcBef>
                <a:spcPts val="0"/>
              </a:spcBef>
            </a:pPr>
            <a:r>
              <a:rPr lang="es-MX" sz="1100" b="1" dirty="0" smtClean="0">
                <a:solidFill>
                  <a:srgbClr val="3333FF"/>
                </a:solidFill>
                <a:latin typeface="Arial" pitchFamily="34" charset="0"/>
                <a:cs typeface="Arial" pitchFamily="34" charset="0"/>
              </a:rPr>
              <a:t>KASCADE-Grande </a:t>
            </a:r>
            <a:r>
              <a:rPr lang="es-MX" sz="1100" b="1" dirty="0" err="1" smtClean="0">
                <a:solidFill>
                  <a:srgbClr val="3333FF"/>
                </a:solidFill>
                <a:latin typeface="Arial" pitchFamily="34" charset="0"/>
                <a:cs typeface="Arial" pitchFamily="34" charset="0"/>
              </a:rPr>
              <a:t>Coll</a:t>
            </a:r>
            <a:r>
              <a:rPr lang="es-MX" sz="1100" b="1" dirty="0" smtClean="0">
                <a:solidFill>
                  <a:srgbClr val="3333FF"/>
                </a:solidFill>
                <a:latin typeface="Arial" pitchFamily="34" charset="0"/>
                <a:cs typeface="Arial" pitchFamily="34" charset="0"/>
              </a:rPr>
              <a:t>, PRL 107, 171104 (2011) </a:t>
            </a:r>
          </a:p>
        </p:txBody>
      </p:sp>
      <p:pic>
        <p:nvPicPr>
          <p:cNvPr id="10" name="Picture 2"/>
          <p:cNvPicPr>
            <a:picLocks noChangeAspect="1" noChangeArrowheads="1"/>
          </p:cNvPicPr>
          <p:nvPr/>
        </p:nvPicPr>
        <p:blipFill>
          <a:blip r:embed="rId3" cstate="print"/>
          <a:srcRect/>
          <a:stretch>
            <a:fillRect/>
          </a:stretch>
        </p:blipFill>
        <p:spPr bwMode="auto">
          <a:xfrm>
            <a:off x="776486" y="5693246"/>
            <a:ext cx="3219450" cy="400050"/>
          </a:xfrm>
          <a:prstGeom prst="rect">
            <a:avLst/>
          </a:prstGeom>
          <a:noFill/>
          <a:ln w="9525">
            <a:noFill/>
            <a:miter lim="800000"/>
            <a:headEnd/>
            <a:tailEnd/>
          </a:ln>
        </p:spPr>
      </p:pic>
      <p:sp>
        <p:nvSpPr>
          <p:cNvPr id="11"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4) </a:t>
            </a:r>
            <a:r>
              <a:rPr lang="es-MX" sz="2400" dirty="0" err="1" smtClean="0">
                <a:solidFill>
                  <a:srgbClr val="FF0000"/>
                </a:solidFill>
                <a:latin typeface="Tahoma" pitchFamily="34" charset="0"/>
              </a:rPr>
              <a:t>Results</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about</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composition</a:t>
            </a:r>
            <a:endParaRPr lang="es-ES" sz="2400" dirty="0">
              <a:solidFill>
                <a:srgbClr val="FF0000"/>
              </a:solidFill>
              <a:latin typeface="Tahoma" pitchFamily="34" charset="0"/>
            </a:endParaRPr>
          </a:p>
        </p:txBody>
      </p:sp>
      <p:sp>
        <p:nvSpPr>
          <p:cNvPr id="8" name="7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p:cNvPicPr>
            <a:picLocks noChangeAspect="1" noChangeArrowheads="1"/>
          </p:cNvPicPr>
          <p:nvPr/>
        </p:nvPicPr>
        <p:blipFill>
          <a:blip r:embed="rId2" cstate="print"/>
          <a:srcRect/>
          <a:stretch>
            <a:fillRect/>
          </a:stretch>
        </p:blipFill>
        <p:spPr bwMode="auto">
          <a:xfrm>
            <a:off x="227037" y="902564"/>
            <a:ext cx="3840907" cy="4341118"/>
          </a:xfrm>
          <a:prstGeom prst="rect">
            <a:avLst/>
          </a:prstGeom>
          <a:noFill/>
          <a:ln w="9525">
            <a:noFill/>
            <a:miter lim="800000"/>
            <a:headEnd/>
            <a:tailEnd/>
          </a:ln>
        </p:spPr>
      </p:pic>
      <p:pic>
        <p:nvPicPr>
          <p:cNvPr id="16" name="Picture 2"/>
          <p:cNvPicPr>
            <a:picLocks noChangeAspect="1" noChangeArrowheads="1"/>
          </p:cNvPicPr>
          <p:nvPr/>
        </p:nvPicPr>
        <p:blipFill>
          <a:blip r:embed="rId3" cstate="print"/>
          <a:srcRect/>
          <a:stretch>
            <a:fillRect/>
          </a:stretch>
        </p:blipFill>
        <p:spPr bwMode="auto">
          <a:xfrm>
            <a:off x="4211960" y="836712"/>
            <a:ext cx="4686300" cy="4629150"/>
          </a:xfrm>
          <a:prstGeom prst="rect">
            <a:avLst/>
          </a:prstGeom>
          <a:noFill/>
          <a:ln w="9525">
            <a:noFill/>
            <a:miter lim="800000"/>
            <a:headEnd/>
            <a:tailEnd/>
          </a:ln>
        </p:spPr>
      </p:pic>
      <p:pic>
        <p:nvPicPr>
          <p:cNvPr id="17" name="Picture 4"/>
          <p:cNvPicPr>
            <a:picLocks noChangeAspect="1" noChangeArrowheads="1"/>
          </p:cNvPicPr>
          <p:nvPr/>
        </p:nvPicPr>
        <p:blipFill>
          <a:blip r:embed="rId4" cstate="print"/>
          <a:srcRect/>
          <a:stretch>
            <a:fillRect/>
          </a:stretch>
        </p:blipFill>
        <p:spPr bwMode="auto">
          <a:xfrm>
            <a:off x="395536" y="5301208"/>
            <a:ext cx="3966964" cy="880309"/>
          </a:xfrm>
          <a:prstGeom prst="rect">
            <a:avLst/>
          </a:prstGeom>
          <a:noFill/>
          <a:ln w="9525">
            <a:noFill/>
            <a:miter lim="800000"/>
            <a:headEnd/>
            <a:tailEnd/>
          </a:ln>
        </p:spPr>
      </p:pic>
      <p:sp>
        <p:nvSpPr>
          <p:cNvPr id="18" name="17 Rectángulo redondeado"/>
          <p:cNvSpPr/>
          <p:nvPr/>
        </p:nvSpPr>
        <p:spPr>
          <a:xfrm>
            <a:off x="5076056" y="5373216"/>
            <a:ext cx="3528392" cy="792088"/>
          </a:xfrm>
          <a:prstGeom prst="roundRect">
            <a:avLst/>
          </a:prstGeom>
          <a:solidFill>
            <a:schemeClr val="accent1">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Calibri" pitchFamily="34" charset="0"/>
            </a:endParaRPr>
          </a:p>
        </p:txBody>
      </p:sp>
      <p:sp>
        <p:nvSpPr>
          <p:cNvPr id="19" name="18 Rectángulo redondeado"/>
          <p:cNvSpPr/>
          <p:nvPr/>
        </p:nvSpPr>
        <p:spPr>
          <a:xfrm>
            <a:off x="5148064" y="5533445"/>
            <a:ext cx="3240360" cy="504056"/>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s-MX" sz="2400" dirty="0" err="1" smtClean="0">
                <a:solidFill>
                  <a:srgbClr val="3333FF"/>
                </a:solidFill>
                <a:latin typeface="Calibri" pitchFamily="34" charset="0"/>
              </a:rPr>
              <a:t>Confirmed</a:t>
            </a:r>
            <a:r>
              <a:rPr lang="es-MX" sz="2400" dirty="0" smtClean="0">
                <a:solidFill>
                  <a:srgbClr val="3333FF"/>
                </a:solidFill>
                <a:latin typeface="Calibri" pitchFamily="34" charset="0"/>
              </a:rPr>
              <a:t> </a:t>
            </a:r>
            <a:r>
              <a:rPr lang="es-MX" sz="2400" dirty="0" err="1" smtClean="0">
                <a:solidFill>
                  <a:srgbClr val="3333FF"/>
                </a:solidFill>
                <a:latin typeface="Calibri" pitchFamily="34" charset="0"/>
              </a:rPr>
              <a:t>by</a:t>
            </a:r>
            <a:r>
              <a:rPr lang="es-MX" sz="2400" dirty="0" smtClean="0">
                <a:solidFill>
                  <a:srgbClr val="3333FF"/>
                </a:solidFill>
                <a:latin typeface="Calibri" pitchFamily="34" charset="0"/>
              </a:rPr>
              <a:t> </a:t>
            </a:r>
            <a:r>
              <a:rPr lang="es-MX" sz="2400" dirty="0" err="1" smtClean="0">
                <a:solidFill>
                  <a:srgbClr val="3333FF"/>
                </a:solidFill>
                <a:latin typeface="Calibri" pitchFamily="34" charset="0"/>
              </a:rPr>
              <a:t>independent</a:t>
            </a:r>
            <a:r>
              <a:rPr lang="es-MX" sz="2400" dirty="0" smtClean="0">
                <a:solidFill>
                  <a:srgbClr val="3333FF"/>
                </a:solidFill>
                <a:latin typeface="Calibri" pitchFamily="34" charset="0"/>
              </a:rPr>
              <a:t>  </a:t>
            </a:r>
            <a:r>
              <a:rPr lang="es-MX" sz="2400" dirty="0" err="1" smtClean="0">
                <a:solidFill>
                  <a:srgbClr val="3333FF"/>
                </a:solidFill>
                <a:latin typeface="Calibri" pitchFamily="34" charset="0"/>
              </a:rPr>
              <a:t>analyses</a:t>
            </a:r>
            <a:endParaRPr lang="es-MX" sz="2400" dirty="0" smtClean="0">
              <a:solidFill>
                <a:srgbClr val="3333FF"/>
              </a:solidFill>
              <a:latin typeface="Calibri" pitchFamily="34" charset="0"/>
            </a:endParaRPr>
          </a:p>
        </p:txBody>
      </p:sp>
      <p:sp>
        <p:nvSpPr>
          <p:cNvPr id="11"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4) </a:t>
            </a:r>
            <a:r>
              <a:rPr lang="es-MX" sz="2400" dirty="0" err="1" smtClean="0">
                <a:solidFill>
                  <a:srgbClr val="FF0000"/>
                </a:solidFill>
                <a:latin typeface="Tahoma" pitchFamily="34" charset="0"/>
              </a:rPr>
              <a:t>Results</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about</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composition</a:t>
            </a:r>
            <a:endParaRPr lang="es-ES" sz="2400" dirty="0">
              <a:solidFill>
                <a:srgbClr val="FF0000"/>
              </a:solidFill>
              <a:latin typeface="Tahoma" pitchFamily="34" charset="0"/>
            </a:endParaRPr>
          </a:p>
        </p:txBody>
      </p:sp>
      <p:sp>
        <p:nvSpPr>
          <p:cNvPr id="12" name="Text Box 34"/>
          <p:cNvSpPr txBox="1">
            <a:spLocks noChangeArrowheads="1"/>
          </p:cNvSpPr>
          <p:nvPr/>
        </p:nvSpPr>
        <p:spPr bwMode="auto">
          <a:xfrm>
            <a:off x="4860032" y="4221088"/>
            <a:ext cx="3600400" cy="261610"/>
          </a:xfrm>
          <a:prstGeom prst="rect">
            <a:avLst/>
          </a:prstGeom>
          <a:noFill/>
          <a:ln w="9525">
            <a:noFill/>
            <a:miter lim="800000"/>
            <a:headEnd/>
            <a:tailEnd/>
          </a:ln>
          <a:effectLst/>
        </p:spPr>
        <p:txBody>
          <a:bodyPr wrap="square">
            <a:spAutoFit/>
          </a:bodyPr>
          <a:lstStyle/>
          <a:p>
            <a:pPr>
              <a:spcBef>
                <a:spcPts val="0"/>
              </a:spcBef>
            </a:pPr>
            <a:r>
              <a:rPr lang="es-MX" sz="1100" b="1" dirty="0" smtClean="0">
                <a:solidFill>
                  <a:srgbClr val="3333FF"/>
                </a:solidFill>
                <a:latin typeface="Arial" pitchFamily="34" charset="0"/>
                <a:cs typeface="Arial" pitchFamily="34" charset="0"/>
              </a:rPr>
              <a:t>KASCADE-Grande </a:t>
            </a:r>
            <a:r>
              <a:rPr lang="es-MX" sz="1100" b="1" dirty="0" err="1" smtClean="0">
                <a:solidFill>
                  <a:srgbClr val="3333FF"/>
                </a:solidFill>
                <a:latin typeface="Arial" pitchFamily="34" charset="0"/>
                <a:cs typeface="Arial" pitchFamily="34" charset="0"/>
              </a:rPr>
              <a:t>Coll</a:t>
            </a:r>
            <a:r>
              <a:rPr lang="es-MX" sz="1100" b="1" dirty="0" smtClean="0">
                <a:solidFill>
                  <a:srgbClr val="3333FF"/>
                </a:solidFill>
                <a:latin typeface="Arial" pitchFamily="34" charset="0"/>
                <a:cs typeface="Arial" pitchFamily="34" charset="0"/>
              </a:rPr>
              <a:t>, PRL 107, 171104 (2011) </a:t>
            </a:r>
          </a:p>
        </p:txBody>
      </p:sp>
      <p:sp>
        <p:nvSpPr>
          <p:cNvPr id="10" name="9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702496" y="1532781"/>
            <a:ext cx="5334000" cy="600075"/>
          </a:xfrm>
          <a:prstGeom prst="rect">
            <a:avLst/>
          </a:prstGeom>
          <a:noFill/>
          <a:ln w="9525">
            <a:noFill/>
            <a:miter lim="800000"/>
            <a:headEnd/>
            <a:tailEnd/>
          </a:ln>
        </p:spPr>
      </p:pic>
      <p:sp>
        <p:nvSpPr>
          <p:cNvPr id="8" name="Text Box 34"/>
          <p:cNvSpPr txBox="1">
            <a:spLocks noChangeArrowheads="1"/>
          </p:cNvSpPr>
          <p:nvPr/>
        </p:nvSpPr>
        <p:spPr bwMode="auto">
          <a:xfrm>
            <a:off x="5724128" y="6021288"/>
            <a:ext cx="2376264" cy="261610"/>
          </a:xfrm>
          <a:prstGeom prst="rect">
            <a:avLst/>
          </a:prstGeom>
          <a:noFill/>
          <a:ln w="9525">
            <a:noFill/>
            <a:miter lim="800000"/>
            <a:headEnd/>
            <a:tailEnd/>
          </a:ln>
          <a:effectLst/>
        </p:spPr>
        <p:txBody>
          <a:bodyPr wrap="square">
            <a:spAutoFit/>
          </a:bodyPr>
          <a:lstStyle/>
          <a:p>
            <a:pPr>
              <a:spcBef>
                <a:spcPts val="0"/>
              </a:spcBef>
            </a:pPr>
            <a:r>
              <a:rPr lang="es-MX" sz="1100" dirty="0" smtClean="0">
                <a:solidFill>
                  <a:schemeClr val="tx1">
                    <a:lumMod val="75000"/>
                    <a:lumOff val="25000"/>
                  </a:schemeClr>
                </a:solidFill>
              </a:rPr>
              <a:t>D. </a:t>
            </a:r>
            <a:r>
              <a:rPr lang="es-MX" sz="1100" dirty="0" err="1" smtClean="0">
                <a:solidFill>
                  <a:schemeClr val="tx1">
                    <a:lumMod val="75000"/>
                    <a:lumOff val="25000"/>
                  </a:schemeClr>
                </a:solidFill>
              </a:rPr>
              <a:t>Fuhrmann</a:t>
            </a:r>
            <a:r>
              <a:rPr lang="es-MX" sz="1100" dirty="0" smtClean="0">
                <a:solidFill>
                  <a:schemeClr val="tx1">
                    <a:lumMod val="75000"/>
                    <a:lumOff val="25000"/>
                  </a:schemeClr>
                </a:solidFill>
              </a:rPr>
              <a:t>, ICRC </a:t>
            </a:r>
            <a:r>
              <a:rPr lang="es-MX" sz="1100" dirty="0" err="1" smtClean="0">
                <a:solidFill>
                  <a:schemeClr val="tx1">
                    <a:lumMod val="75000"/>
                    <a:lumOff val="25000"/>
                  </a:schemeClr>
                </a:solidFill>
              </a:rPr>
              <a:t>Proc</a:t>
            </a:r>
            <a:r>
              <a:rPr lang="es-MX" sz="1100" dirty="0" smtClean="0">
                <a:solidFill>
                  <a:schemeClr val="tx1">
                    <a:lumMod val="75000"/>
                    <a:lumOff val="25000"/>
                  </a:schemeClr>
                </a:solidFill>
              </a:rPr>
              <a:t>., (2011)</a:t>
            </a:r>
            <a:endParaRPr lang="es-ES" sz="1100" dirty="0">
              <a:solidFill>
                <a:schemeClr val="tx1">
                  <a:lumMod val="75000"/>
                  <a:lumOff val="25000"/>
                </a:schemeClr>
              </a:solidFill>
            </a:endParaRPr>
          </a:p>
        </p:txBody>
      </p:sp>
      <p:pic>
        <p:nvPicPr>
          <p:cNvPr id="9" name="Picture 1"/>
          <p:cNvPicPr>
            <a:picLocks noChangeAspect="1" noChangeArrowheads="1"/>
          </p:cNvPicPr>
          <p:nvPr/>
        </p:nvPicPr>
        <p:blipFill>
          <a:blip r:embed="rId3" cstate="print"/>
          <a:srcRect/>
          <a:stretch>
            <a:fillRect/>
          </a:stretch>
        </p:blipFill>
        <p:spPr bwMode="auto">
          <a:xfrm>
            <a:off x="251520" y="908720"/>
            <a:ext cx="3452347" cy="2160240"/>
          </a:xfrm>
          <a:prstGeom prst="rect">
            <a:avLst/>
          </a:prstGeom>
          <a:noFill/>
          <a:ln w="9525">
            <a:noFill/>
            <a:miter lim="800000"/>
            <a:headEnd/>
            <a:tailEnd/>
          </a:ln>
        </p:spPr>
      </p:pic>
      <p:sp>
        <p:nvSpPr>
          <p:cNvPr id="12" name="11 Rectángulo"/>
          <p:cNvSpPr/>
          <p:nvPr/>
        </p:nvSpPr>
        <p:spPr>
          <a:xfrm>
            <a:off x="971600" y="2492896"/>
            <a:ext cx="144016" cy="144016"/>
          </a:xfrm>
          <a:prstGeom prst="rect">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3" name="12 Conector recto"/>
          <p:cNvCxnSpPr>
            <a:stCxn id="12" idx="3"/>
          </p:cNvCxnSpPr>
          <p:nvPr/>
        </p:nvCxnSpPr>
        <p:spPr>
          <a:xfrm>
            <a:off x="1115616" y="2564904"/>
            <a:ext cx="35283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13 Conector recto"/>
          <p:cNvCxnSpPr/>
          <p:nvPr/>
        </p:nvCxnSpPr>
        <p:spPr>
          <a:xfrm flipV="1">
            <a:off x="4644008" y="1988840"/>
            <a:ext cx="0" cy="57606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15" name="Picture 1"/>
          <p:cNvPicPr>
            <a:picLocks noChangeAspect="1" noChangeArrowheads="1"/>
          </p:cNvPicPr>
          <p:nvPr/>
        </p:nvPicPr>
        <p:blipFill>
          <a:blip r:embed="rId4" cstate="print"/>
          <a:srcRect/>
          <a:stretch>
            <a:fillRect/>
          </a:stretch>
        </p:blipFill>
        <p:spPr bwMode="auto">
          <a:xfrm>
            <a:off x="323528" y="3284984"/>
            <a:ext cx="2552324" cy="1728192"/>
          </a:xfrm>
          <a:prstGeom prst="rect">
            <a:avLst/>
          </a:prstGeom>
          <a:noFill/>
          <a:ln w="9525">
            <a:noFill/>
            <a:miter lim="800000"/>
            <a:headEnd/>
            <a:tailEnd/>
          </a:ln>
        </p:spPr>
      </p:pic>
      <p:sp>
        <p:nvSpPr>
          <p:cNvPr id="20" name="19 CuadroTexto"/>
          <p:cNvSpPr txBox="1"/>
          <p:nvPr/>
        </p:nvSpPr>
        <p:spPr>
          <a:xfrm>
            <a:off x="1007096" y="3068960"/>
            <a:ext cx="1944216" cy="369332"/>
          </a:xfrm>
          <a:prstGeom prst="rect">
            <a:avLst/>
          </a:prstGeom>
          <a:noFill/>
        </p:spPr>
        <p:txBody>
          <a:bodyPr wrap="square" rtlCol="0">
            <a:spAutoFit/>
          </a:bodyPr>
          <a:lstStyle/>
          <a:p>
            <a:r>
              <a:rPr lang="es-MX" i="1" dirty="0" err="1" smtClean="0">
                <a:solidFill>
                  <a:srgbClr val="3333FF"/>
                </a:solidFill>
              </a:rPr>
              <a:t>Efficiency</a:t>
            </a:r>
            <a:endParaRPr lang="es-ES" i="1" dirty="0">
              <a:solidFill>
                <a:srgbClr val="3333FF"/>
              </a:solidFill>
            </a:endParaRPr>
          </a:p>
        </p:txBody>
      </p:sp>
      <p:pic>
        <p:nvPicPr>
          <p:cNvPr id="21" name="Picture 2"/>
          <p:cNvPicPr>
            <a:picLocks noChangeAspect="1" noChangeArrowheads="1"/>
          </p:cNvPicPr>
          <p:nvPr/>
        </p:nvPicPr>
        <p:blipFill>
          <a:blip r:embed="rId5" cstate="print"/>
          <a:srcRect/>
          <a:stretch>
            <a:fillRect/>
          </a:stretch>
        </p:blipFill>
        <p:spPr bwMode="auto">
          <a:xfrm>
            <a:off x="3131840" y="4725144"/>
            <a:ext cx="2552323" cy="1728192"/>
          </a:xfrm>
          <a:prstGeom prst="rect">
            <a:avLst/>
          </a:prstGeom>
          <a:noFill/>
          <a:ln w="9525">
            <a:noFill/>
            <a:miter lim="800000"/>
            <a:headEnd/>
            <a:tailEnd/>
          </a:ln>
        </p:spPr>
      </p:pic>
      <p:sp>
        <p:nvSpPr>
          <p:cNvPr id="22" name="21 CuadroTexto"/>
          <p:cNvSpPr txBox="1"/>
          <p:nvPr/>
        </p:nvSpPr>
        <p:spPr>
          <a:xfrm>
            <a:off x="3275856" y="4365104"/>
            <a:ext cx="2880320" cy="369332"/>
          </a:xfrm>
          <a:prstGeom prst="rect">
            <a:avLst/>
          </a:prstGeom>
          <a:noFill/>
        </p:spPr>
        <p:txBody>
          <a:bodyPr wrap="square" rtlCol="0">
            <a:spAutoFit/>
          </a:bodyPr>
          <a:lstStyle/>
          <a:p>
            <a:r>
              <a:rPr lang="es-MX" i="1" dirty="0" err="1" smtClean="0">
                <a:solidFill>
                  <a:srgbClr val="3333FF"/>
                </a:solidFill>
              </a:rPr>
              <a:t>Shower</a:t>
            </a:r>
            <a:r>
              <a:rPr lang="es-MX" i="1" dirty="0" smtClean="0">
                <a:solidFill>
                  <a:srgbClr val="3333FF"/>
                </a:solidFill>
              </a:rPr>
              <a:t> </a:t>
            </a:r>
            <a:r>
              <a:rPr lang="es-MX" i="1" dirty="0" err="1" smtClean="0">
                <a:solidFill>
                  <a:srgbClr val="3333FF"/>
                </a:solidFill>
              </a:rPr>
              <a:t>fluctuations</a:t>
            </a:r>
            <a:endParaRPr lang="es-ES" i="1" dirty="0">
              <a:solidFill>
                <a:srgbClr val="3333FF"/>
              </a:solidFill>
            </a:endParaRPr>
          </a:p>
        </p:txBody>
      </p:sp>
      <p:pic>
        <p:nvPicPr>
          <p:cNvPr id="23" name="Picture 3"/>
          <p:cNvPicPr>
            <a:picLocks noChangeAspect="1" noChangeArrowheads="1"/>
          </p:cNvPicPr>
          <p:nvPr/>
        </p:nvPicPr>
        <p:blipFill>
          <a:blip r:embed="rId6" cstate="print"/>
          <a:srcRect/>
          <a:stretch>
            <a:fillRect/>
          </a:stretch>
        </p:blipFill>
        <p:spPr bwMode="auto">
          <a:xfrm>
            <a:off x="6444208" y="2636912"/>
            <a:ext cx="2448272" cy="1657739"/>
          </a:xfrm>
          <a:prstGeom prst="rect">
            <a:avLst/>
          </a:prstGeom>
          <a:noFill/>
          <a:ln w="9525">
            <a:noFill/>
            <a:miter lim="800000"/>
            <a:headEnd/>
            <a:tailEnd/>
          </a:ln>
        </p:spPr>
      </p:pic>
      <p:sp>
        <p:nvSpPr>
          <p:cNvPr id="24" name="23 CuadroTexto"/>
          <p:cNvSpPr txBox="1"/>
          <p:nvPr/>
        </p:nvSpPr>
        <p:spPr>
          <a:xfrm>
            <a:off x="6516216" y="2204864"/>
            <a:ext cx="2880320" cy="369332"/>
          </a:xfrm>
          <a:prstGeom prst="rect">
            <a:avLst/>
          </a:prstGeom>
          <a:noFill/>
        </p:spPr>
        <p:txBody>
          <a:bodyPr wrap="square" rtlCol="0">
            <a:spAutoFit/>
          </a:bodyPr>
          <a:lstStyle/>
          <a:p>
            <a:r>
              <a:rPr lang="es-MX" i="1" dirty="0" err="1" smtClean="0">
                <a:solidFill>
                  <a:srgbClr val="3333FF"/>
                </a:solidFill>
              </a:rPr>
              <a:t>Reconstruction</a:t>
            </a:r>
            <a:r>
              <a:rPr lang="es-MX" i="1" dirty="0" smtClean="0">
                <a:solidFill>
                  <a:srgbClr val="3333FF"/>
                </a:solidFill>
              </a:rPr>
              <a:t> </a:t>
            </a:r>
            <a:r>
              <a:rPr lang="es-MX" i="1" dirty="0" err="1" smtClean="0">
                <a:solidFill>
                  <a:srgbClr val="3333FF"/>
                </a:solidFill>
              </a:rPr>
              <a:t>accuracy</a:t>
            </a:r>
            <a:endParaRPr lang="es-ES" i="1" dirty="0">
              <a:solidFill>
                <a:srgbClr val="3333FF"/>
              </a:solidFill>
            </a:endParaRPr>
          </a:p>
        </p:txBody>
      </p:sp>
      <p:cxnSp>
        <p:nvCxnSpPr>
          <p:cNvPr id="25" name="24 Conector recto"/>
          <p:cNvCxnSpPr/>
          <p:nvPr/>
        </p:nvCxnSpPr>
        <p:spPr>
          <a:xfrm>
            <a:off x="2699792" y="3861048"/>
            <a:ext cx="187220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25 Conector recto"/>
          <p:cNvCxnSpPr/>
          <p:nvPr/>
        </p:nvCxnSpPr>
        <p:spPr>
          <a:xfrm flipV="1">
            <a:off x="4572000" y="2852936"/>
            <a:ext cx="0" cy="151216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26 Conector recto"/>
          <p:cNvCxnSpPr/>
          <p:nvPr/>
        </p:nvCxnSpPr>
        <p:spPr>
          <a:xfrm>
            <a:off x="4572000" y="2852936"/>
            <a:ext cx="187220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27 Conector recto"/>
          <p:cNvCxnSpPr/>
          <p:nvPr/>
        </p:nvCxnSpPr>
        <p:spPr>
          <a:xfrm flipV="1">
            <a:off x="6372200" y="2060848"/>
            <a:ext cx="0" cy="7920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4) </a:t>
            </a:r>
            <a:r>
              <a:rPr lang="es-MX" sz="2400" dirty="0" err="1" smtClean="0">
                <a:solidFill>
                  <a:srgbClr val="FF0000"/>
                </a:solidFill>
                <a:latin typeface="Tahoma" pitchFamily="34" charset="0"/>
              </a:rPr>
              <a:t>Results</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about</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composition</a:t>
            </a:r>
            <a:endParaRPr lang="es-ES" sz="2400" dirty="0">
              <a:solidFill>
                <a:srgbClr val="FF0000"/>
              </a:solidFill>
              <a:latin typeface="Tahoma" pitchFamily="34" charset="0"/>
            </a:endParaRPr>
          </a:p>
        </p:txBody>
      </p:sp>
      <p:sp>
        <p:nvSpPr>
          <p:cNvPr id="31" name="Rectangle 11"/>
          <p:cNvSpPr>
            <a:spLocks noChangeArrowheads="1"/>
          </p:cNvSpPr>
          <p:nvPr/>
        </p:nvSpPr>
        <p:spPr bwMode="auto">
          <a:xfrm>
            <a:off x="3851920" y="980728"/>
            <a:ext cx="5112568" cy="369332"/>
          </a:xfrm>
          <a:prstGeom prst="rect">
            <a:avLst/>
          </a:prstGeom>
          <a:noFill/>
          <a:ln w="9525">
            <a:noFill/>
            <a:miter lim="800000"/>
            <a:headEnd/>
            <a:tailEnd/>
          </a:ln>
          <a:effectLst/>
        </p:spPr>
        <p:txBody>
          <a:bodyPr wrap="square">
            <a:spAutoFit/>
          </a:bodyPr>
          <a:lstStyle/>
          <a:p>
            <a:r>
              <a:rPr lang="es-MX" dirty="0" err="1" smtClean="0">
                <a:solidFill>
                  <a:srgbClr val="3333FF"/>
                </a:solidFill>
                <a:latin typeface="Tahoma" pitchFamily="34" charset="0"/>
              </a:rPr>
              <a:t>Problem</a:t>
            </a:r>
            <a:r>
              <a:rPr lang="es-MX" dirty="0" smtClean="0">
                <a:solidFill>
                  <a:srgbClr val="3333FF"/>
                </a:solidFill>
                <a:latin typeface="Tahoma" pitchFamily="34" charset="0"/>
              </a:rPr>
              <a:t>: </a:t>
            </a:r>
            <a:r>
              <a:rPr lang="es-MX" dirty="0" err="1" smtClean="0">
                <a:solidFill>
                  <a:srgbClr val="3333FF"/>
                </a:solidFill>
                <a:latin typeface="Tahoma" pitchFamily="34" charset="0"/>
              </a:rPr>
              <a:t>Find</a:t>
            </a:r>
            <a:r>
              <a:rPr lang="es-MX" dirty="0" smtClean="0">
                <a:solidFill>
                  <a:srgbClr val="3333FF"/>
                </a:solidFill>
                <a:latin typeface="Tahoma" pitchFamily="34" charset="0"/>
              </a:rPr>
              <a:t> </a:t>
            </a:r>
            <a:r>
              <a:rPr lang="es-MX" dirty="0" err="1" smtClean="0">
                <a:solidFill>
                  <a:srgbClr val="3333FF"/>
                </a:solidFill>
                <a:latin typeface="Tahoma" pitchFamily="34" charset="0"/>
              </a:rPr>
              <a:t>primary</a:t>
            </a:r>
            <a:r>
              <a:rPr lang="es-MX" dirty="0" smtClean="0">
                <a:solidFill>
                  <a:srgbClr val="3333FF"/>
                </a:solidFill>
                <a:latin typeface="Tahoma" pitchFamily="34" charset="0"/>
              </a:rPr>
              <a:t> </a:t>
            </a:r>
            <a:r>
              <a:rPr lang="es-MX" dirty="0" smtClean="0">
                <a:solidFill>
                  <a:srgbClr val="FF0000"/>
                </a:solidFill>
                <a:latin typeface="Tahoma" pitchFamily="34" charset="0"/>
              </a:rPr>
              <a:t>flux</a:t>
            </a:r>
            <a:r>
              <a:rPr lang="es-MX" dirty="0" smtClean="0">
                <a:solidFill>
                  <a:srgbClr val="3333FF"/>
                </a:solidFill>
                <a:latin typeface="Tahoma" pitchFamily="34" charset="0"/>
              </a:rPr>
              <a:t> and </a:t>
            </a:r>
            <a:r>
              <a:rPr lang="es-MX" dirty="0">
                <a:solidFill>
                  <a:srgbClr val="FF0000"/>
                </a:solidFill>
                <a:latin typeface="Tahoma" pitchFamily="34" charset="0"/>
              </a:rPr>
              <a:t>A</a:t>
            </a:r>
            <a:r>
              <a:rPr lang="es-MX" dirty="0">
                <a:solidFill>
                  <a:srgbClr val="3333FF"/>
                </a:solidFill>
                <a:latin typeface="Tahoma" pitchFamily="34" charset="0"/>
              </a:rPr>
              <a:t> </a:t>
            </a:r>
            <a:r>
              <a:rPr lang="es-MX" dirty="0" err="1" smtClean="0">
                <a:solidFill>
                  <a:srgbClr val="3333FF"/>
                </a:solidFill>
                <a:latin typeface="Tahoma" pitchFamily="34" charset="0"/>
              </a:rPr>
              <a:t>from</a:t>
            </a:r>
            <a:r>
              <a:rPr lang="es-MX" dirty="0" smtClean="0">
                <a:solidFill>
                  <a:srgbClr val="3333FF"/>
                </a:solidFill>
                <a:latin typeface="Tahoma" pitchFamily="34" charset="0"/>
              </a:rPr>
              <a:t> </a:t>
            </a:r>
            <a:r>
              <a:rPr lang="es-MX" dirty="0" smtClean="0">
                <a:solidFill>
                  <a:srgbClr val="FF0000"/>
                </a:solidFill>
                <a:latin typeface="Tahoma" pitchFamily="34" charset="0"/>
              </a:rPr>
              <a:t>N</a:t>
            </a:r>
            <a:r>
              <a:rPr lang="es-MX" baseline="-25000" dirty="0" smtClean="0">
                <a:solidFill>
                  <a:srgbClr val="FF0000"/>
                </a:solidFill>
                <a:latin typeface="Tahoma" pitchFamily="34" charset="0"/>
              </a:rPr>
              <a:t>e</a:t>
            </a:r>
            <a:r>
              <a:rPr lang="es-MX" dirty="0" smtClean="0">
                <a:solidFill>
                  <a:srgbClr val="3333FF"/>
                </a:solidFill>
                <a:latin typeface="Tahoma" pitchFamily="34" charset="0"/>
              </a:rPr>
              <a:t> </a:t>
            </a:r>
            <a:r>
              <a:rPr lang="es-MX" dirty="0">
                <a:solidFill>
                  <a:srgbClr val="3333FF"/>
                </a:solidFill>
                <a:latin typeface="Tahoma" pitchFamily="34" charset="0"/>
              </a:rPr>
              <a:t>y </a:t>
            </a:r>
            <a:r>
              <a:rPr lang="es-MX" dirty="0">
                <a:solidFill>
                  <a:srgbClr val="FF0000"/>
                </a:solidFill>
                <a:latin typeface="Tahoma" pitchFamily="34" charset="0"/>
              </a:rPr>
              <a:t>N</a:t>
            </a:r>
            <a:r>
              <a:rPr lang="es-MX" baseline="-25000" dirty="0">
                <a:solidFill>
                  <a:srgbClr val="FF0000"/>
                </a:solidFill>
                <a:latin typeface="Tahoma" pitchFamily="34" charset="0"/>
                <a:sym typeface="Symbol" pitchFamily="18" charset="2"/>
              </a:rPr>
              <a:t></a:t>
            </a:r>
            <a:r>
              <a:rPr lang="es-MX" dirty="0">
                <a:solidFill>
                  <a:srgbClr val="3333FF"/>
                </a:solidFill>
                <a:latin typeface="Tahoma" pitchFamily="34" charset="0"/>
              </a:rPr>
              <a:t>.</a:t>
            </a:r>
          </a:p>
        </p:txBody>
      </p:sp>
      <p:sp>
        <p:nvSpPr>
          <p:cNvPr id="29" name="28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p:cTn id="23" dur="500" fill="hold"/>
                                        <p:tgtEl>
                                          <p:spTgt spid="20"/>
                                        </p:tgtEl>
                                        <p:attrNameLst>
                                          <p:attrName>ppt_w</p:attrName>
                                        </p:attrNameLst>
                                      </p:cBhvr>
                                      <p:tavLst>
                                        <p:tav tm="0">
                                          <p:val>
                                            <p:fltVal val="0"/>
                                          </p:val>
                                        </p:tav>
                                        <p:tav tm="100000">
                                          <p:val>
                                            <p:strVal val="#ppt_w"/>
                                          </p:val>
                                        </p:tav>
                                      </p:tavLst>
                                    </p:anim>
                                    <p:anim calcmode="lin" valueType="num">
                                      <p:cBhvr>
                                        <p:cTn id="24" dur="500" fill="hold"/>
                                        <p:tgtEl>
                                          <p:spTgt spid="20"/>
                                        </p:tgtEl>
                                        <p:attrNameLst>
                                          <p:attrName>ppt_h</p:attrName>
                                        </p:attrNameLst>
                                      </p:cBhvr>
                                      <p:tavLst>
                                        <p:tav tm="0">
                                          <p:val>
                                            <p:fltVal val="0"/>
                                          </p:val>
                                        </p:tav>
                                        <p:tav tm="100000">
                                          <p:val>
                                            <p:strVal val="#ppt_h"/>
                                          </p:val>
                                        </p:tav>
                                      </p:tavLst>
                                    </p:anim>
                                  </p:childTnLst>
                                </p:cTn>
                              </p:par>
                              <p:par>
                                <p:cTn id="25" presetID="23" presetClass="entr" presetSubtype="16"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childTnLst>
                                </p:cTn>
                              </p:par>
                              <p:par>
                                <p:cTn id="33" presetID="23" presetClass="entr" presetSubtype="16"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p:cTn id="39" dur="500" fill="hold"/>
                                        <p:tgtEl>
                                          <p:spTgt spid="24"/>
                                        </p:tgtEl>
                                        <p:attrNameLst>
                                          <p:attrName>ppt_w</p:attrName>
                                        </p:attrNameLst>
                                      </p:cBhvr>
                                      <p:tavLst>
                                        <p:tav tm="0">
                                          <p:val>
                                            <p:fltVal val="0"/>
                                          </p:val>
                                        </p:tav>
                                        <p:tav tm="100000">
                                          <p:val>
                                            <p:strVal val="#ppt_w"/>
                                          </p:val>
                                        </p:tav>
                                      </p:tavLst>
                                    </p:anim>
                                    <p:anim calcmode="lin" valueType="num">
                                      <p:cBhvr>
                                        <p:cTn id="40" dur="500" fill="hold"/>
                                        <p:tgtEl>
                                          <p:spTgt spid="24"/>
                                        </p:tgtEl>
                                        <p:attrNameLst>
                                          <p:attrName>ppt_h</p:attrName>
                                        </p:attrNameLst>
                                      </p:cBhvr>
                                      <p:tavLst>
                                        <p:tav tm="0">
                                          <p:val>
                                            <p:fltVal val="0"/>
                                          </p:val>
                                        </p:tav>
                                        <p:tav tm="100000">
                                          <p:val>
                                            <p:strVal val="#ppt_h"/>
                                          </p:val>
                                        </p:tav>
                                      </p:tavLst>
                                    </p:anim>
                                  </p:childTnLst>
                                </p:cTn>
                              </p:par>
                              <p:par>
                                <p:cTn id="41" presetID="23" presetClass="entr" presetSubtype="16"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p:cTn id="43" dur="500" fill="hold"/>
                                        <p:tgtEl>
                                          <p:spTgt spid="25"/>
                                        </p:tgtEl>
                                        <p:attrNameLst>
                                          <p:attrName>ppt_w</p:attrName>
                                        </p:attrNameLst>
                                      </p:cBhvr>
                                      <p:tavLst>
                                        <p:tav tm="0">
                                          <p:val>
                                            <p:fltVal val="0"/>
                                          </p:val>
                                        </p:tav>
                                        <p:tav tm="100000">
                                          <p:val>
                                            <p:strVal val="#ppt_w"/>
                                          </p:val>
                                        </p:tav>
                                      </p:tavLst>
                                    </p:anim>
                                    <p:anim calcmode="lin" valueType="num">
                                      <p:cBhvr>
                                        <p:cTn id="44" dur="500" fill="hold"/>
                                        <p:tgtEl>
                                          <p:spTgt spid="25"/>
                                        </p:tgtEl>
                                        <p:attrNameLst>
                                          <p:attrName>ppt_h</p:attrName>
                                        </p:attrNameLst>
                                      </p:cBhvr>
                                      <p:tavLst>
                                        <p:tav tm="0">
                                          <p:val>
                                            <p:fltVal val="0"/>
                                          </p:val>
                                        </p:tav>
                                        <p:tav tm="100000">
                                          <p:val>
                                            <p:strVal val="#ppt_h"/>
                                          </p:val>
                                        </p:tav>
                                      </p:tavLst>
                                    </p:anim>
                                  </p:childTnLst>
                                </p:cTn>
                              </p:par>
                              <p:par>
                                <p:cTn id="45" presetID="23" presetClass="entr" presetSubtype="16"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anim calcmode="lin" valueType="num">
                                      <p:cBhvr>
                                        <p:cTn id="47" dur="500" fill="hold"/>
                                        <p:tgtEl>
                                          <p:spTgt spid="26"/>
                                        </p:tgtEl>
                                        <p:attrNameLst>
                                          <p:attrName>ppt_w</p:attrName>
                                        </p:attrNameLst>
                                      </p:cBhvr>
                                      <p:tavLst>
                                        <p:tav tm="0">
                                          <p:val>
                                            <p:fltVal val="0"/>
                                          </p:val>
                                        </p:tav>
                                        <p:tav tm="100000">
                                          <p:val>
                                            <p:strVal val="#ppt_w"/>
                                          </p:val>
                                        </p:tav>
                                      </p:tavLst>
                                    </p:anim>
                                    <p:anim calcmode="lin" valueType="num">
                                      <p:cBhvr>
                                        <p:cTn id="48" dur="500" fill="hold"/>
                                        <p:tgtEl>
                                          <p:spTgt spid="26"/>
                                        </p:tgtEl>
                                        <p:attrNameLst>
                                          <p:attrName>ppt_h</p:attrName>
                                        </p:attrNameLst>
                                      </p:cBhvr>
                                      <p:tavLst>
                                        <p:tav tm="0">
                                          <p:val>
                                            <p:fltVal val="0"/>
                                          </p:val>
                                        </p:tav>
                                        <p:tav tm="100000">
                                          <p:val>
                                            <p:strVal val="#ppt_h"/>
                                          </p:val>
                                        </p:tav>
                                      </p:tavLst>
                                    </p:anim>
                                  </p:childTnLst>
                                </p:cTn>
                              </p:par>
                              <p:par>
                                <p:cTn id="49" presetID="23" presetClass="entr" presetSubtype="16" fill="hold" nodeType="withEffect">
                                  <p:stCondLst>
                                    <p:cond delay="0"/>
                                  </p:stCondLst>
                                  <p:childTnLst>
                                    <p:set>
                                      <p:cBhvr>
                                        <p:cTn id="50" dur="1" fill="hold">
                                          <p:stCondLst>
                                            <p:cond delay="0"/>
                                          </p:stCondLst>
                                        </p:cTn>
                                        <p:tgtEl>
                                          <p:spTgt spid="27"/>
                                        </p:tgtEl>
                                        <p:attrNameLst>
                                          <p:attrName>style.visibility</p:attrName>
                                        </p:attrNameLst>
                                      </p:cBhvr>
                                      <p:to>
                                        <p:strVal val="visible"/>
                                      </p:to>
                                    </p:set>
                                    <p:anim calcmode="lin" valueType="num">
                                      <p:cBhvr>
                                        <p:cTn id="51" dur="500" fill="hold"/>
                                        <p:tgtEl>
                                          <p:spTgt spid="27"/>
                                        </p:tgtEl>
                                        <p:attrNameLst>
                                          <p:attrName>ppt_w</p:attrName>
                                        </p:attrNameLst>
                                      </p:cBhvr>
                                      <p:tavLst>
                                        <p:tav tm="0">
                                          <p:val>
                                            <p:fltVal val="0"/>
                                          </p:val>
                                        </p:tav>
                                        <p:tav tm="100000">
                                          <p:val>
                                            <p:strVal val="#ppt_w"/>
                                          </p:val>
                                        </p:tav>
                                      </p:tavLst>
                                    </p:anim>
                                    <p:anim calcmode="lin" valueType="num">
                                      <p:cBhvr>
                                        <p:cTn id="52" dur="500" fill="hold"/>
                                        <p:tgtEl>
                                          <p:spTgt spid="27"/>
                                        </p:tgtEl>
                                        <p:attrNameLst>
                                          <p:attrName>ppt_h</p:attrName>
                                        </p:attrNameLst>
                                      </p:cBhvr>
                                      <p:tavLst>
                                        <p:tav tm="0">
                                          <p:val>
                                            <p:fltVal val="0"/>
                                          </p:val>
                                        </p:tav>
                                        <p:tav tm="100000">
                                          <p:val>
                                            <p:strVal val="#ppt_h"/>
                                          </p:val>
                                        </p:tav>
                                      </p:tavLst>
                                    </p:anim>
                                  </p:childTnLst>
                                </p:cTn>
                              </p:par>
                              <p:par>
                                <p:cTn id="53" presetID="23" presetClass="entr" presetSubtype="16" fill="hold" nodeType="withEffect">
                                  <p:stCondLst>
                                    <p:cond delay="0"/>
                                  </p:stCondLst>
                                  <p:childTnLst>
                                    <p:set>
                                      <p:cBhvr>
                                        <p:cTn id="54" dur="1" fill="hold">
                                          <p:stCondLst>
                                            <p:cond delay="0"/>
                                          </p:stCondLst>
                                        </p:cTn>
                                        <p:tgtEl>
                                          <p:spTgt spid="28"/>
                                        </p:tgtEl>
                                        <p:attrNameLst>
                                          <p:attrName>style.visibility</p:attrName>
                                        </p:attrNameLst>
                                      </p:cBhvr>
                                      <p:to>
                                        <p:strVal val="visible"/>
                                      </p:to>
                                    </p:set>
                                    <p:anim calcmode="lin" valueType="num">
                                      <p:cBhvr>
                                        <p:cTn id="55" dur="500" fill="hold"/>
                                        <p:tgtEl>
                                          <p:spTgt spid="28"/>
                                        </p:tgtEl>
                                        <p:attrNameLst>
                                          <p:attrName>ppt_w</p:attrName>
                                        </p:attrNameLst>
                                      </p:cBhvr>
                                      <p:tavLst>
                                        <p:tav tm="0">
                                          <p:val>
                                            <p:fltVal val="0"/>
                                          </p:val>
                                        </p:tav>
                                        <p:tav tm="100000">
                                          <p:val>
                                            <p:strVal val="#ppt_w"/>
                                          </p:val>
                                        </p:tav>
                                      </p:tavLst>
                                    </p:anim>
                                    <p:anim calcmode="lin" valueType="num">
                                      <p:cBhvr>
                                        <p:cTn id="56" dur="500" fill="hold"/>
                                        <p:tgtEl>
                                          <p:spTgt spid="2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animBg="1"/>
      <p:bldP spid="20" grpId="0"/>
      <p:bldP spid="22" grpId="0"/>
      <p:bldP spid="2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2" cstate="print"/>
          <a:srcRect/>
          <a:stretch>
            <a:fillRect/>
          </a:stretch>
        </p:blipFill>
        <p:spPr bwMode="auto">
          <a:xfrm>
            <a:off x="3702496" y="1532781"/>
            <a:ext cx="5334000" cy="600075"/>
          </a:xfrm>
          <a:prstGeom prst="rect">
            <a:avLst/>
          </a:prstGeom>
          <a:noFill/>
          <a:ln w="9525">
            <a:noFill/>
            <a:miter lim="800000"/>
            <a:headEnd/>
            <a:tailEnd/>
          </a:ln>
        </p:spPr>
      </p:pic>
      <p:pic>
        <p:nvPicPr>
          <p:cNvPr id="7" name="Picture 1"/>
          <p:cNvPicPr>
            <a:picLocks noChangeAspect="1" noChangeArrowheads="1"/>
          </p:cNvPicPr>
          <p:nvPr/>
        </p:nvPicPr>
        <p:blipFill>
          <a:blip r:embed="rId3" cstate="print"/>
          <a:srcRect/>
          <a:stretch>
            <a:fillRect/>
          </a:stretch>
        </p:blipFill>
        <p:spPr bwMode="auto">
          <a:xfrm>
            <a:off x="251520" y="908720"/>
            <a:ext cx="3452347" cy="2160240"/>
          </a:xfrm>
          <a:prstGeom prst="rect">
            <a:avLst/>
          </a:prstGeom>
          <a:noFill/>
          <a:ln w="9525">
            <a:noFill/>
            <a:miter lim="800000"/>
            <a:headEnd/>
            <a:tailEnd/>
          </a:ln>
        </p:spPr>
      </p:pic>
      <p:sp>
        <p:nvSpPr>
          <p:cNvPr id="12" name="11 Rectángulo"/>
          <p:cNvSpPr/>
          <p:nvPr/>
        </p:nvSpPr>
        <p:spPr>
          <a:xfrm>
            <a:off x="971600" y="2492896"/>
            <a:ext cx="144016" cy="144016"/>
          </a:xfrm>
          <a:prstGeom prst="rect">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3" name="12 Conector recto"/>
          <p:cNvCxnSpPr>
            <a:stCxn id="12" idx="3"/>
          </p:cNvCxnSpPr>
          <p:nvPr/>
        </p:nvCxnSpPr>
        <p:spPr>
          <a:xfrm>
            <a:off x="1115616" y="2564904"/>
            <a:ext cx="35283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13 Conector recto"/>
          <p:cNvCxnSpPr/>
          <p:nvPr/>
        </p:nvCxnSpPr>
        <p:spPr>
          <a:xfrm flipV="1">
            <a:off x="4644008" y="1988840"/>
            <a:ext cx="0" cy="57606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14 Rectángulo"/>
          <p:cNvSpPr/>
          <p:nvPr/>
        </p:nvSpPr>
        <p:spPr>
          <a:xfrm>
            <a:off x="8028384" y="1556792"/>
            <a:ext cx="720080" cy="4320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6" name="Picture 1"/>
          <p:cNvPicPr>
            <a:picLocks noChangeAspect="1" noChangeArrowheads="1"/>
          </p:cNvPicPr>
          <p:nvPr/>
        </p:nvPicPr>
        <p:blipFill>
          <a:blip r:embed="rId4" cstate="print"/>
          <a:srcRect/>
          <a:stretch>
            <a:fillRect/>
          </a:stretch>
        </p:blipFill>
        <p:spPr bwMode="auto">
          <a:xfrm>
            <a:off x="3521122" y="2663334"/>
            <a:ext cx="5443366" cy="3672408"/>
          </a:xfrm>
          <a:prstGeom prst="rect">
            <a:avLst/>
          </a:prstGeom>
          <a:noFill/>
          <a:ln w="9525">
            <a:noFill/>
            <a:miter lim="800000"/>
            <a:headEnd/>
            <a:tailEnd/>
          </a:ln>
        </p:spPr>
      </p:pic>
      <p:cxnSp>
        <p:nvCxnSpPr>
          <p:cNvPr id="17" name="16 Conector recto de flecha"/>
          <p:cNvCxnSpPr>
            <a:stCxn id="15" idx="2"/>
          </p:cNvCxnSpPr>
          <p:nvPr/>
        </p:nvCxnSpPr>
        <p:spPr>
          <a:xfrm>
            <a:off x="8388424" y="1988840"/>
            <a:ext cx="0" cy="64807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4) </a:t>
            </a:r>
            <a:r>
              <a:rPr lang="es-MX" sz="2400" dirty="0" err="1" smtClean="0">
                <a:solidFill>
                  <a:srgbClr val="FF0000"/>
                </a:solidFill>
                <a:latin typeface="Tahoma" pitchFamily="34" charset="0"/>
              </a:rPr>
              <a:t>Results</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about</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composition</a:t>
            </a:r>
            <a:endParaRPr lang="es-ES" sz="2400" dirty="0">
              <a:solidFill>
                <a:srgbClr val="FF0000"/>
              </a:solidFill>
              <a:latin typeface="Tahoma" pitchFamily="34" charset="0"/>
            </a:endParaRPr>
          </a:p>
        </p:txBody>
      </p:sp>
      <p:sp>
        <p:nvSpPr>
          <p:cNvPr id="19" name="Rectangle 11"/>
          <p:cNvSpPr>
            <a:spLocks noChangeArrowheads="1"/>
          </p:cNvSpPr>
          <p:nvPr/>
        </p:nvSpPr>
        <p:spPr bwMode="auto">
          <a:xfrm>
            <a:off x="3851920" y="980728"/>
            <a:ext cx="5112568" cy="369332"/>
          </a:xfrm>
          <a:prstGeom prst="rect">
            <a:avLst/>
          </a:prstGeom>
          <a:noFill/>
          <a:ln w="9525">
            <a:noFill/>
            <a:miter lim="800000"/>
            <a:headEnd/>
            <a:tailEnd/>
          </a:ln>
          <a:effectLst/>
        </p:spPr>
        <p:txBody>
          <a:bodyPr wrap="square">
            <a:spAutoFit/>
          </a:bodyPr>
          <a:lstStyle/>
          <a:p>
            <a:r>
              <a:rPr lang="es-MX" dirty="0" err="1" smtClean="0">
                <a:solidFill>
                  <a:srgbClr val="3333FF"/>
                </a:solidFill>
                <a:latin typeface="Tahoma" pitchFamily="34" charset="0"/>
              </a:rPr>
              <a:t>Problem</a:t>
            </a:r>
            <a:r>
              <a:rPr lang="es-MX" dirty="0" smtClean="0">
                <a:solidFill>
                  <a:srgbClr val="3333FF"/>
                </a:solidFill>
                <a:latin typeface="Tahoma" pitchFamily="34" charset="0"/>
              </a:rPr>
              <a:t>: </a:t>
            </a:r>
            <a:r>
              <a:rPr lang="es-MX" dirty="0" err="1" smtClean="0">
                <a:solidFill>
                  <a:srgbClr val="3333FF"/>
                </a:solidFill>
                <a:latin typeface="Tahoma" pitchFamily="34" charset="0"/>
              </a:rPr>
              <a:t>Find</a:t>
            </a:r>
            <a:r>
              <a:rPr lang="es-MX" dirty="0" smtClean="0">
                <a:solidFill>
                  <a:srgbClr val="3333FF"/>
                </a:solidFill>
                <a:latin typeface="Tahoma" pitchFamily="34" charset="0"/>
              </a:rPr>
              <a:t> </a:t>
            </a:r>
            <a:r>
              <a:rPr lang="es-MX" dirty="0" err="1" smtClean="0">
                <a:solidFill>
                  <a:srgbClr val="3333FF"/>
                </a:solidFill>
                <a:latin typeface="Tahoma" pitchFamily="34" charset="0"/>
              </a:rPr>
              <a:t>primary</a:t>
            </a:r>
            <a:r>
              <a:rPr lang="es-MX" dirty="0" smtClean="0">
                <a:solidFill>
                  <a:srgbClr val="3333FF"/>
                </a:solidFill>
                <a:latin typeface="Tahoma" pitchFamily="34" charset="0"/>
              </a:rPr>
              <a:t> </a:t>
            </a:r>
            <a:r>
              <a:rPr lang="es-MX" dirty="0" smtClean="0">
                <a:solidFill>
                  <a:srgbClr val="FF0000"/>
                </a:solidFill>
                <a:latin typeface="Tahoma" pitchFamily="34" charset="0"/>
              </a:rPr>
              <a:t>flux</a:t>
            </a:r>
            <a:r>
              <a:rPr lang="es-MX" dirty="0" smtClean="0">
                <a:solidFill>
                  <a:srgbClr val="3333FF"/>
                </a:solidFill>
                <a:latin typeface="Tahoma" pitchFamily="34" charset="0"/>
              </a:rPr>
              <a:t> and </a:t>
            </a:r>
            <a:r>
              <a:rPr lang="es-MX" dirty="0">
                <a:solidFill>
                  <a:srgbClr val="FF0000"/>
                </a:solidFill>
                <a:latin typeface="Tahoma" pitchFamily="34" charset="0"/>
              </a:rPr>
              <a:t>A</a:t>
            </a:r>
            <a:r>
              <a:rPr lang="es-MX" dirty="0">
                <a:solidFill>
                  <a:srgbClr val="3333FF"/>
                </a:solidFill>
                <a:latin typeface="Tahoma" pitchFamily="34" charset="0"/>
              </a:rPr>
              <a:t> </a:t>
            </a:r>
            <a:r>
              <a:rPr lang="es-MX" dirty="0" err="1" smtClean="0">
                <a:solidFill>
                  <a:srgbClr val="3333FF"/>
                </a:solidFill>
                <a:latin typeface="Tahoma" pitchFamily="34" charset="0"/>
              </a:rPr>
              <a:t>from</a:t>
            </a:r>
            <a:r>
              <a:rPr lang="es-MX" dirty="0" smtClean="0">
                <a:solidFill>
                  <a:srgbClr val="3333FF"/>
                </a:solidFill>
                <a:latin typeface="Tahoma" pitchFamily="34" charset="0"/>
              </a:rPr>
              <a:t> </a:t>
            </a:r>
            <a:r>
              <a:rPr lang="es-MX" dirty="0" smtClean="0">
                <a:solidFill>
                  <a:srgbClr val="FF0000"/>
                </a:solidFill>
                <a:latin typeface="Tahoma" pitchFamily="34" charset="0"/>
              </a:rPr>
              <a:t>N</a:t>
            </a:r>
            <a:r>
              <a:rPr lang="es-MX" baseline="-25000" dirty="0" smtClean="0">
                <a:solidFill>
                  <a:srgbClr val="FF0000"/>
                </a:solidFill>
                <a:latin typeface="Tahoma" pitchFamily="34" charset="0"/>
              </a:rPr>
              <a:t>e</a:t>
            </a:r>
            <a:r>
              <a:rPr lang="es-MX" dirty="0" smtClean="0">
                <a:solidFill>
                  <a:srgbClr val="3333FF"/>
                </a:solidFill>
                <a:latin typeface="Tahoma" pitchFamily="34" charset="0"/>
              </a:rPr>
              <a:t> </a:t>
            </a:r>
            <a:r>
              <a:rPr lang="es-MX" dirty="0">
                <a:solidFill>
                  <a:srgbClr val="3333FF"/>
                </a:solidFill>
                <a:latin typeface="Tahoma" pitchFamily="34" charset="0"/>
              </a:rPr>
              <a:t>y </a:t>
            </a:r>
            <a:r>
              <a:rPr lang="es-MX" dirty="0">
                <a:solidFill>
                  <a:srgbClr val="FF0000"/>
                </a:solidFill>
                <a:latin typeface="Tahoma" pitchFamily="34" charset="0"/>
              </a:rPr>
              <a:t>N</a:t>
            </a:r>
            <a:r>
              <a:rPr lang="es-MX" baseline="-25000" dirty="0">
                <a:solidFill>
                  <a:srgbClr val="FF0000"/>
                </a:solidFill>
                <a:latin typeface="Tahoma" pitchFamily="34" charset="0"/>
                <a:sym typeface="Symbol" pitchFamily="18" charset="2"/>
              </a:rPr>
              <a:t></a:t>
            </a:r>
            <a:r>
              <a:rPr lang="es-MX" dirty="0">
                <a:solidFill>
                  <a:srgbClr val="3333FF"/>
                </a:solidFill>
                <a:latin typeface="Tahoma" pitchFamily="34" charset="0"/>
              </a:rPr>
              <a:t>.</a:t>
            </a:r>
          </a:p>
        </p:txBody>
      </p:sp>
      <p:sp>
        <p:nvSpPr>
          <p:cNvPr id="20" name="Text Box 34"/>
          <p:cNvSpPr txBox="1">
            <a:spLocks noChangeArrowheads="1"/>
          </p:cNvSpPr>
          <p:nvPr/>
        </p:nvSpPr>
        <p:spPr bwMode="auto">
          <a:xfrm>
            <a:off x="1115616" y="5661248"/>
            <a:ext cx="2376264" cy="261610"/>
          </a:xfrm>
          <a:prstGeom prst="rect">
            <a:avLst/>
          </a:prstGeom>
          <a:noFill/>
          <a:ln w="9525">
            <a:noFill/>
            <a:miter lim="800000"/>
            <a:headEnd/>
            <a:tailEnd/>
          </a:ln>
          <a:effectLst/>
        </p:spPr>
        <p:txBody>
          <a:bodyPr wrap="square">
            <a:spAutoFit/>
          </a:bodyPr>
          <a:lstStyle/>
          <a:p>
            <a:pPr>
              <a:spcBef>
                <a:spcPts val="0"/>
              </a:spcBef>
            </a:pPr>
            <a:r>
              <a:rPr lang="es-MX" sz="1100" dirty="0" smtClean="0">
                <a:solidFill>
                  <a:schemeClr val="tx1">
                    <a:lumMod val="75000"/>
                    <a:lumOff val="25000"/>
                  </a:schemeClr>
                </a:solidFill>
              </a:rPr>
              <a:t>D. </a:t>
            </a:r>
            <a:r>
              <a:rPr lang="es-MX" sz="1100" dirty="0" err="1" smtClean="0">
                <a:solidFill>
                  <a:schemeClr val="tx1">
                    <a:lumMod val="75000"/>
                    <a:lumOff val="25000"/>
                  </a:schemeClr>
                </a:solidFill>
              </a:rPr>
              <a:t>Fuhrmann</a:t>
            </a:r>
            <a:r>
              <a:rPr lang="es-MX" sz="1100" dirty="0" smtClean="0">
                <a:solidFill>
                  <a:schemeClr val="tx1">
                    <a:lumMod val="75000"/>
                    <a:lumOff val="25000"/>
                  </a:schemeClr>
                </a:solidFill>
              </a:rPr>
              <a:t>, ICRC </a:t>
            </a:r>
            <a:r>
              <a:rPr lang="es-MX" sz="1100" dirty="0" err="1" smtClean="0">
                <a:solidFill>
                  <a:schemeClr val="tx1">
                    <a:lumMod val="75000"/>
                    <a:lumOff val="25000"/>
                  </a:schemeClr>
                </a:solidFill>
              </a:rPr>
              <a:t>Proc</a:t>
            </a:r>
            <a:r>
              <a:rPr lang="es-MX" sz="1100" dirty="0" smtClean="0">
                <a:solidFill>
                  <a:schemeClr val="tx1">
                    <a:lumMod val="75000"/>
                    <a:lumOff val="25000"/>
                  </a:schemeClr>
                </a:solidFill>
              </a:rPr>
              <a:t>., (2011)</a:t>
            </a:r>
            <a:endParaRPr lang="es-ES" sz="1100" dirty="0">
              <a:solidFill>
                <a:schemeClr val="tx1">
                  <a:lumMod val="75000"/>
                  <a:lumOff val="25000"/>
                </a:schemeClr>
              </a:solidFill>
            </a:endParaRPr>
          </a:p>
        </p:txBody>
      </p:sp>
      <p:sp>
        <p:nvSpPr>
          <p:cNvPr id="23" name="22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strVal val="#ppt_w*0.70"/>
                                          </p:val>
                                        </p:tav>
                                        <p:tav tm="100000">
                                          <p:val>
                                            <p:strVal val="#ppt_w"/>
                                          </p:val>
                                        </p:tav>
                                      </p:tavLst>
                                    </p:anim>
                                    <p:anim calcmode="lin" valueType="num">
                                      <p:cBhvr>
                                        <p:cTn id="8" dur="1000" fill="hold"/>
                                        <p:tgtEl>
                                          <p:spTgt spid="15"/>
                                        </p:tgtEl>
                                        <p:attrNameLst>
                                          <p:attrName>ppt_h</p:attrName>
                                        </p:attrNameLst>
                                      </p:cBhvr>
                                      <p:tavLst>
                                        <p:tav tm="0">
                                          <p:val>
                                            <p:strVal val="#ppt_h"/>
                                          </p:val>
                                        </p:tav>
                                        <p:tav tm="100000">
                                          <p:val>
                                            <p:strVal val="#ppt_h"/>
                                          </p:val>
                                        </p:tav>
                                      </p:tavLst>
                                    </p:anim>
                                    <p:animEffect transition="in" filter="fade">
                                      <p:cBhvr>
                                        <p:cTn id="9" dur="1000"/>
                                        <p:tgtEl>
                                          <p:spTgt spid="15"/>
                                        </p:tgtEl>
                                      </p:cBhvr>
                                    </p:animEffect>
                                  </p:childTnLst>
                                </p:cTn>
                              </p:par>
                              <p:par>
                                <p:cTn id="10" presetID="23" presetClass="entr" presetSubtype="16"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55" presetClass="entr" presetSubtype="0"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1000" fill="hold"/>
                                        <p:tgtEl>
                                          <p:spTgt spid="16"/>
                                        </p:tgtEl>
                                        <p:attrNameLst>
                                          <p:attrName>ppt_w</p:attrName>
                                        </p:attrNameLst>
                                      </p:cBhvr>
                                      <p:tavLst>
                                        <p:tav tm="0">
                                          <p:val>
                                            <p:strVal val="#ppt_w*0.70"/>
                                          </p:val>
                                        </p:tav>
                                        <p:tav tm="100000">
                                          <p:val>
                                            <p:strVal val="#ppt_w"/>
                                          </p:val>
                                        </p:tav>
                                      </p:tavLst>
                                    </p:anim>
                                    <p:anim calcmode="lin" valueType="num">
                                      <p:cBhvr>
                                        <p:cTn id="18" dur="1000" fill="hold"/>
                                        <p:tgtEl>
                                          <p:spTgt spid="16"/>
                                        </p:tgtEl>
                                        <p:attrNameLst>
                                          <p:attrName>ppt_h</p:attrName>
                                        </p:attrNameLst>
                                      </p:cBhvr>
                                      <p:tavLst>
                                        <p:tav tm="0">
                                          <p:val>
                                            <p:strVal val="#ppt_h"/>
                                          </p:val>
                                        </p:tav>
                                        <p:tav tm="100000">
                                          <p:val>
                                            <p:strVal val="#ppt_h"/>
                                          </p:val>
                                        </p:tav>
                                      </p:tavLst>
                                    </p:anim>
                                    <p:animEffect transition="in" filter="fade">
                                      <p:cBhvr>
                                        <p:cTn id="19"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cstate="print"/>
          <a:srcRect/>
          <a:stretch>
            <a:fillRect/>
          </a:stretch>
        </p:blipFill>
        <p:spPr bwMode="auto">
          <a:xfrm>
            <a:off x="1475656" y="836712"/>
            <a:ext cx="5760640" cy="4028197"/>
          </a:xfrm>
          <a:prstGeom prst="rect">
            <a:avLst/>
          </a:prstGeom>
          <a:noFill/>
          <a:ln w="9525">
            <a:noFill/>
            <a:miter lim="800000"/>
            <a:headEnd/>
            <a:tailEnd/>
          </a:ln>
        </p:spPr>
      </p:pic>
      <p:sp>
        <p:nvSpPr>
          <p:cNvPr id="10" name="Text Box 34"/>
          <p:cNvSpPr txBox="1">
            <a:spLocks noChangeArrowheads="1"/>
          </p:cNvSpPr>
          <p:nvPr/>
        </p:nvSpPr>
        <p:spPr bwMode="auto">
          <a:xfrm>
            <a:off x="2123728" y="3933056"/>
            <a:ext cx="2376264" cy="261610"/>
          </a:xfrm>
          <a:prstGeom prst="rect">
            <a:avLst/>
          </a:prstGeom>
          <a:noFill/>
          <a:ln w="9525">
            <a:noFill/>
            <a:miter lim="800000"/>
            <a:headEnd/>
            <a:tailEnd/>
          </a:ln>
          <a:effectLst/>
        </p:spPr>
        <p:txBody>
          <a:bodyPr wrap="square">
            <a:spAutoFit/>
          </a:bodyPr>
          <a:lstStyle/>
          <a:p>
            <a:pPr>
              <a:spcBef>
                <a:spcPts val="0"/>
              </a:spcBef>
            </a:pPr>
            <a:r>
              <a:rPr lang="es-MX" sz="1100" dirty="0" smtClean="0">
                <a:solidFill>
                  <a:schemeClr val="tx1">
                    <a:lumMod val="75000"/>
                    <a:lumOff val="25000"/>
                  </a:schemeClr>
                </a:solidFill>
              </a:rPr>
              <a:t>D. </a:t>
            </a:r>
            <a:r>
              <a:rPr lang="es-MX" sz="1100" dirty="0" err="1" smtClean="0">
                <a:solidFill>
                  <a:schemeClr val="tx1">
                    <a:lumMod val="75000"/>
                    <a:lumOff val="25000"/>
                  </a:schemeClr>
                </a:solidFill>
              </a:rPr>
              <a:t>Fuhrmann</a:t>
            </a:r>
            <a:r>
              <a:rPr lang="es-MX" sz="1100" dirty="0" smtClean="0">
                <a:solidFill>
                  <a:schemeClr val="tx1">
                    <a:lumMod val="75000"/>
                    <a:lumOff val="25000"/>
                  </a:schemeClr>
                </a:solidFill>
              </a:rPr>
              <a:t>, ICRC </a:t>
            </a:r>
            <a:r>
              <a:rPr lang="es-MX" sz="1100" dirty="0" err="1" smtClean="0">
                <a:solidFill>
                  <a:schemeClr val="tx1">
                    <a:lumMod val="75000"/>
                    <a:lumOff val="25000"/>
                  </a:schemeClr>
                </a:solidFill>
              </a:rPr>
              <a:t>Proc</a:t>
            </a:r>
            <a:r>
              <a:rPr lang="es-MX" sz="1100" dirty="0" smtClean="0">
                <a:solidFill>
                  <a:schemeClr val="tx1">
                    <a:lumMod val="75000"/>
                    <a:lumOff val="25000"/>
                  </a:schemeClr>
                </a:solidFill>
              </a:rPr>
              <a:t>., (2011)</a:t>
            </a:r>
            <a:endParaRPr lang="es-ES" sz="1100" dirty="0">
              <a:solidFill>
                <a:schemeClr val="tx1">
                  <a:lumMod val="75000"/>
                  <a:lumOff val="25000"/>
                </a:schemeClr>
              </a:solidFill>
            </a:endParaRPr>
          </a:p>
        </p:txBody>
      </p:sp>
      <p:cxnSp>
        <p:nvCxnSpPr>
          <p:cNvPr id="13" name="12 Conector recto de flecha"/>
          <p:cNvCxnSpPr/>
          <p:nvPr/>
        </p:nvCxnSpPr>
        <p:spPr>
          <a:xfrm>
            <a:off x="4716016" y="4437112"/>
            <a:ext cx="936104"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13 Conector recto de flecha"/>
          <p:cNvCxnSpPr/>
          <p:nvPr/>
        </p:nvCxnSpPr>
        <p:spPr>
          <a:xfrm>
            <a:off x="4932040" y="4725144"/>
            <a:ext cx="720080" cy="0"/>
          </a:xfrm>
          <a:prstGeom prst="straightConnector1">
            <a:avLst/>
          </a:prstGeom>
          <a:ln w="38100">
            <a:solidFill>
              <a:srgbClr val="3333F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14 Conector recto de flecha"/>
          <p:cNvCxnSpPr/>
          <p:nvPr/>
        </p:nvCxnSpPr>
        <p:spPr>
          <a:xfrm>
            <a:off x="6300192" y="4725144"/>
            <a:ext cx="720080" cy="0"/>
          </a:xfrm>
          <a:prstGeom prst="straightConnector1">
            <a:avLst/>
          </a:prstGeom>
          <a:ln w="38100">
            <a:solidFill>
              <a:schemeClr val="bg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15 Conector recto"/>
          <p:cNvCxnSpPr/>
          <p:nvPr/>
        </p:nvCxnSpPr>
        <p:spPr>
          <a:xfrm>
            <a:off x="2555776" y="4437112"/>
            <a:ext cx="216024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16 Conector recto"/>
          <p:cNvCxnSpPr/>
          <p:nvPr/>
        </p:nvCxnSpPr>
        <p:spPr>
          <a:xfrm flipV="1">
            <a:off x="2555776" y="4437112"/>
            <a:ext cx="0" cy="100811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17 Conector recto"/>
          <p:cNvCxnSpPr/>
          <p:nvPr/>
        </p:nvCxnSpPr>
        <p:spPr>
          <a:xfrm flipV="1">
            <a:off x="4932040" y="4725144"/>
            <a:ext cx="0" cy="1008112"/>
          </a:xfrm>
          <a:prstGeom prst="line">
            <a:avLst/>
          </a:prstGeom>
          <a:ln>
            <a:solidFill>
              <a:srgbClr val="3333FF"/>
            </a:solidFill>
          </a:ln>
        </p:spPr>
        <p:style>
          <a:lnRef idx="1">
            <a:schemeClr val="accent1"/>
          </a:lnRef>
          <a:fillRef idx="0">
            <a:schemeClr val="accent1"/>
          </a:fillRef>
          <a:effectRef idx="0">
            <a:schemeClr val="accent1"/>
          </a:effectRef>
          <a:fontRef idx="minor">
            <a:schemeClr val="tx1"/>
          </a:fontRef>
        </p:style>
      </p:cxnSp>
      <p:cxnSp>
        <p:nvCxnSpPr>
          <p:cNvPr id="20" name="19 Conector recto"/>
          <p:cNvCxnSpPr/>
          <p:nvPr/>
        </p:nvCxnSpPr>
        <p:spPr>
          <a:xfrm flipV="1">
            <a:off x="7020272" y="4725144"/>
            <a:ext cx="0" cy="79208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20 CuadroTexto"/>
          <p:cNvSpPr txBox="1"/>
          <p:nvPr/>
        </p:nvSpPr>
        <p:spPr>
          <a:xfrm>
            <a:off x="1835696" y="5445224"/>
            <a:ext cx="1152128" cy="369332"/>
          </a:xfrm>
          <a:prstGeom prst="rect">
            <a:avLst/>
          </a:prstGeom>
          <a:noFill/>
          <a:ln>
            <a:solidFill>
              <a:srgbClr val="FF0000"/>
            </a:solidFill>
          </a:ln>
        </p:spPr>
        <p:txBody>
          <a:bodyPr wrap="square" rtlCol="0">
            <a:spAutoFit/>
          </a:bodyPr>
          <a:lstStyle/>
          <a:p>
            <a:r>
              <a:rPr lang="es-MX" dirty="0" err="1" smtClean="0"/>
              <a:t>This</a:t>
            </a:r>
            <a:r>
              <a:rPr lang="es-MX" dirty="0" smtClean="0"/>
              <a:t> </a:t>
            </a:r>
            <a:r>
              <a:rPr lang="es-MX" dirty="0" err="1" smtClean="0"/>
              <a:t>work</a:t>
            </a:r>
            <a:endParaRPr lang="es-ES" dirty="0"/>
          </a:p>
        </p:txBody>
      </p:sp>
      <p:sp>
        <p:nvSpPr>
          <p:cNvPr id="22" name="21 CuadroTexto"/>
          <p:cNvSpPr txBox="1"/>
          <p:nvPr/>
        </p:nvSpPr>
        <p:spPr>
          <a:xfrm>
            <a:off x="4067944" y="5733256"/>
            <a:ext cx="1872208" cy="646331"/>
          </a:xfrm>
          <a:prstGeom prst="rect">
            <a:avLst/>
          </a:prstGeom>
          <a:noFill/>
          <a:ln>
            <a:solidFill>
              <a:srgbClr val="3333FF"/>
            </a:solidFill>
          </a:ln>
        </p:spPr>
        <p:txBody>
          <a:bodyPr wrap="square" rtlCol="0">
            <a:spAutoFit/>
          </a:bodyPr>
          <a:lstStyle/>
          <a:p>
            <a:r>
              <a:rPr lang="es-MX" dirty="0" err="1" smtClean="0"/>
              <a:t>Expected</a:t>
            </a:r>
            <a:r>
              <a:rPr lang="es-MX" dirty="0" smtClean="0"/>
              <a:t> </a:t>
            </a:r>
            <a:r>
              <a:rPr lang="es-MX" dirty="0" err="1" smtClean="0"/>
              <a:t>from</a:t>
            </a:r>
            <a:r>
              <a:rPr lang="es-MX" dirty="0" smtClean="0"/>
              <a:t> KASCADE </a:t>
            </a:r>
            <a:r>
              <a:rPr lang="es-MX" dirty="0" err="1" smtClean="0"/>
              <a:t>if</a:t>
            </a:r>
            <a:r>
              <a:rPr lang="es-MX" dirty="0" smtClean="0"/>
              <a:t> </a:t>
            </a:r>
            <a:r>
              <a:rPr lang="es-MX" dirty="0" err="1" smtClean="0">
                <a:sym typeface="Symbol"/>
              </a:rPr>
              <a:t>E</a:t>
            </a:r>
            <a:r>
              <a:rPr lang="es-MX" baseline="-25000" dirty="0" err="1" smtClean="0">
                <a:sym typeface="Symbol"/>
              </a:rPr>
              <a:t>k</a:t>
            </a:r>
            <a:r>
              <a:rPr lang="es-MX" dirty="0" smtClean="0">
                <a:sym typeface="Symbol"/>
              </a:rPr>
              <a:t> Z</a:t>
            </a:r>
            <a:endParaRPr lang="es-ES" dirty="0"/>
          </a:p>
        </p:txBody>
      </p:sp>
      <p:sp>
        <p:nvSpPr>
          <p:cNvPr id="23" name="22 CuadroTexto"/>
          <p:cNvSpPr txBox="1"/>
          <p:nvPr/>
        </p:nvSpPr>
        <p:spPr>
          <a:xfrm>
            <a:off x="7020272" y="5517232"/>
            <a:ext cx="1800200" cy="369332"/>
          </a:xfrm>
          <a:prstGeom prst="rect">
            <a:avLst/>
          </a:prstGeom>
          <a:noFill/>
          <a:ln w="3175">
            <a:solidFill>
              <a:schemeClr val="bg1">
                <a:lumMod val="50000"/>
              </a:schemeClr>
            </a:solidFill>
          </a:ln>
        </p:spPr>
        <p:txBody>
          <a:bodyPr wrap="square" rtlCol="0">
            <a:spAutoFit/>
          </a:bodyPr>
          <a:lstStyle/>
          <a:p>
            <a:r>
              <a:rPr lang="es-MX" dirty="0" err="1" smtClean="0"/>
              <a:t>Expected</a:t>
            </a:r>
            <a:r>
              <a:rPr lang="es-MX" dirty="0" smtClean="0"/>
              <a:t> </a:t>
            </a:r>
            <a:r>
              <a:rPr lang="es-MX" dirty="0" err="1" smtClean="0"/>
              <a:t>if</a:t>
            </a:r>
            <a:r>
              <a:rPr lang="es-MX" dirty="0" smtClean="0"/>
              <a:t> </a:t>
            </a:r>
            <a:r>
              <a:rPr lang="es-MX" dirty="0" err="1" smtClean="0">
                <a:sym typeface="Symbol"/>
              </a:rPr>
              <a:t>E</a:t>
            </a:r>
            <a:r>
              <a:rPr lang="es-MX" baseline="-25000" dirty="0" err="1" smtClean="0">
                <a:sym typeface="Symbol"/>
              </a:rPr>
              <a:t>k</a:t>
            </a:r>
            <a:r>
              <a:rPr lang="es-MX" dirty="0" smtClean="0">
                <a:sym typeface="Symbol"/>
              </a:rPr>
              <a:t> A</a:t>
            </a:r>
            <a:endParaRPr lang="es-ES" dirty="0"/>
          </a:p>
        </p:txBody>
      </p:sp>
      <p:sp>
        <p:nvSpPr>
          <p:cNvPr id="24" name="23 Rectángulo redondeado"/>
          <p:cNvSpPr/>
          <p:nvPr/>
        </p:nvSpPr>
        <p:spPr>
          <a:xfrm>
            <a:off x="2123728" y="3501008"/>
            <a:ext cx="3168352" cy="792088"/>
          </a:xfrm>
          <a:prstGeom prst="roundRect">
            <a:avLst/>
          </a:prstGeom>
          <a:solidFill>
            <a:schemeClr val="accent1">
              <a:alpha val="5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Calibri" pitchFamily="34" charset="0"/>
            </a:endParaRPr>
          </a:p>
        </p:txBody>
      </p:sp>
      <p:sp>
        <p:nvSpPr>
          <p:cNvPr id="25" name="24 Rectángulo redondeado"/>
          <p:cNvSpPr/>
          <p:nvPr/>
        </p:nvSpPr>
        <p:spPr>
          <a:xfrm>
            <a:off x="2195736" y="3645024"/>
            <a:ext cx="2808312" cy="504056"/>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s-MX" sz="2400" dirty="0" err="1" smtClean="0">
                <a:solidFill>
                  <a:srgbClr val="3333FF"/>
                </a:solidFill>
                <a:latin typeface="Calibri" pitchFamily="34" charset="0"/>
              </a:rPr>
              <a:t>Dependence</a:t>
            </a:r>
            <a:r>
              <a:rPr lang="es-MX" sz="2400" dirty="0" smtClean="0">
                <a:solidFill>
                  <a:srgbClr val="3333FF"/>
                </a:solidFill>
                <a:latin typeface="Calibri" pitchFamily="34" charset="0"/>
              </a:rPr>
              <a:t> </a:t>
            </a:r>
            <a:r>
              <a:rPr lang="es-MX" sz="2400" dirty="0" err="1" smtClean="0">
                <a:solidFill>
                  <a:srgbClr val="3333FF"/>
                </a:solidFill>
                <a:latin typeface="Calibri" pitchFamily="34" charset="0"/>
              </a:rPr>
              <a:t>with</a:t>
            </a:r>
            <a:r>
              <a:rPr lang="es-MX" sz="2400" dirty="0" smtClean="0">
                <a:solidFill>
                  <a:srgbClr val="3333FF"/>
                </a:solidFill>
                <a:latin typeface="Calibri" pitchFamily="34" charset="0"/>
              </a:rPr>
              <a:t> Z </a:t>
            </a:r>
            <a:r>
              <a:rPr lang="es-MX" sz="2400" dirty="0" err="1" smtClean="0">
                <a:solidFill>
                  <a:srgbClr val="3333FF"/>
                </a:solidFill>
                <a:latin typeface="Calibri" pitchFamily="34" charset="0"/>
              </a:rPr>
              <a:t>is</a:t>
            </a:r>
            <a:r>
              <a:rPr lang="es-MX" sz="2400" dirty="0" smtClean="0">
                <a:solidFill>
                  <a:srgbClr val="3333FF"/>
                </a:solidFill>
                <a:latin typeface="Calibri" pitchFamily="34" charset="0"/>
              </a:rPr>
              <a:t> more probable</a:t>
            </a:r>
          </a:p>
        </p:txBody>
      </p:sp>
      <p:sp>
        <p:nvSpPr>
          <p:cNvPr id="19"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4) </a:t>
            </a:r>
            <a:r>
              <a:rPr lang="es-MX" sz="2400" dirty="0" err="1" smtClean="0">
                <a:solidFill>
                  <a:srgbClr val="FF0000"/>
                </a:solidFill>
                <a:latin typeface="Tahoma" pitchFamily="34" charset="0"/>
              </a:rPr>
              <a:t>Results</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about</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composition</a:t>
            </a:r>
            <a:endParaRPr lang="es-ES" sz="2400" dirty="0">
              <a:solidFill>
                <a:srgbClr val="FF0000"/>
              </a:solidFill>
              <a:latin typeface="Tahoma" pitchFamily="34" charset="0"/>
            </a:endParaRPr>
          </a:p>
        </p:txBody>
      </p:sp>
      <p:sp>
        <p:nvSpPr>
          <p:cNvPr id="26" name="25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4" grpId="0" animBg="1"/>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background4christian.com/wp-content/uploads/2008/08/blue-sea-and-sky.jpg"/>
          <p:cNvPicPr>
            <a:picLocks noChangeAspect="1" noChangeArrowheads="1"/>
          </p:cNvPicPr>
          <p:nvPr/>
        </p:nvPicPr>
        <p:blipFill>
          <a:blip r:embed="rId2" cstate="print"/>
          <a:srcRect/>
          <a:stretch>
            <a:fillRect/>
          </a:stretch>
        </p:blipFill>
        <p:spPr bwMode="auto">
          <a:xfrm>
            <a:off x="-36513" y="-1251520"/>
            <a:ext cx="11046129" cy="8280920"/>
          </a:xfrm>
          <a:prstGeom prst="rect">
            <a:avLst/>
          </a:prstGeom>
          <a:noFill/>
        </p:spPr>
      </p:pic>
      <p:pic>
        <p:nvPicPr>
          <p:cNvPr id="30" name="Picture 2" descr="Ikseminar_EAScomponent2"/>
          <p:cNvPicPr>
            <a:picLocks noChangeAspect="1" noChangeArrowheads="1"/>
          </p:cNvPicPr>
          <p:nvPr/>
        </p:nvPicPr>
        <p:blipFill>
          <a:blip r:embed="rId3" cstate="print"/>
          <a:srcRect/>
          <a:stretch>
            <a:fillRect/>
          </a:stretch>
        </p:blipFill>
        <p:spPr bwMode="auto">
          <a:xfrm>
            <a:off x="1044649" y="1011906"/>
            <a:ext cx="7343775" cy="4865687"/>
          </a:xfrm>
          <a:prstGeom prst="rect">
            <a:avLst/>
          </a:prstGeom>
          <a:noFill/>
        </p:spPr>
      </p:pic>
      <p:sp>
        <p:nvSpPr>
          <p:cNvPr id="31" name="30 CuadroTexto"/>
          <p:cNvSpPr txBox="1"/>
          <p:nvPr/>
        </p:nvSpPr>
        <p:spPr>
          <a:xfrm>
            <a:off x="3500430" y="6084004"/>
            <a:ext cx="2643206" cy="369332"/>
          </a:xfrm>
          <a:prstGeom prst="rect">
            <a:avLst/>
          </a:prstGeom>
          <a:noFill/>
        </p:spPr>
        <p:txBody>
          <a:bodyPr wrap="square" rtlCol="0">
            <a:spAutoFit/>
          </a:bodyPr>
          <a:lstStyle/>
          <a:p>
            <a:r>
              <a:rPr lang="es-MX" dirty="0" err="1" smtClean="0">
                <a:solidFill>
                  <a:schemeClr val="bg1"/>
                </a:solidFill>
                <a:latin typeface="Calibri" pitchFamily="34" charset="0"/>
              </a:rPr>
              <a:t>Extensive</a:t>
            </a:r>
            <a:r>
              <a:rPr lang="es-MX" dirty="0" smtClean="0">
                <a:solidFill>
                  <a:schemeClr val="bg1"/>
                </a:solidFill>
                <a:latin typeface="Calibri" pitchFamily="34" charset="0"/>
              </a:rPr>
              <a:t> air </a:t>
            </a:r>
            <a:r>
              <a:rPr lang="es-MX" dirty="0" err="1" smtClean="0">
                <a:solidFill>
                  <a:schemeClr val="bg1"/>
                </a:solidFill>
                <a:latin typeface="Calibri" pitchFamily="34" charset="0"/>
              </a:rPr>
              <a:t>shower</a:t>
            </a:r>
            <a:endParaRPr lang="es-ES" dirty="0">
              <a:solidFill>
                <a:schemeClr val="bg1"/>
              </a:solidFill>
              <a:latin typeface="Calibri" pitchFamily="34" charset="0"/>
            </a:endParaRPr>
          </a:p>
        </p:txBody>
      </p:sp>
      <p:pic>
        <p:nvPicPr>
          <p:cNvPr id="10" name="Picture 2"/>
          <p:cNvPicPr>
            <a:picLocks noChangeAspect="1" noChangeArrowheads="1"/>
          </p:cNvPicPr>
          <p:nvPr/>
        </p:nvPicPr>
        <p:blipFill>
          <a:blip r:embed="rId4" cstate="print"/>
          <a:srcRect/>
          <a:stretch>
            <a:fillRect/>
          </a:stretch>
        </p:blipFill>
        <p:spPr bwMode="auto">
          <a:xfrm>
            <a:off x="4860481" y="1124744"/>
            <a:ext cx="3959991" cy="2880320"/>
          </a:xfrm>
          <a:prstGeom prst="rect">
            <a:avLst/>
          </a:prstGeom>
          <a:noFill/>
          <a:ln w="9525">
            <a:noFill/>
            <a:miter lim="800000"/>
            <a:headEnd/>
            <a:tailEnd/>
          </a:ln>
        </p:spPr>
      </p:pic>
      <p:pic>
        <p:nvPicPr>
          <p:cNvPr id="11" name="Picture 3"/>
          <p:cNvPicPr>
            <a:picLocks noChangeAspect="1" noChangeArrowheads="1"/>
          </p:cNvPicPr>
          <p:nvPr/>
        </p:nvPicPr>
        <p:blipFill>
          <a:blip r:embed="rId5" cstate="print"/>
          <a:srcRect/>
          <a:stretch>
            <a:fillRect/>
          </a:stretch>
        </p:blipFill>
        <p:spPr bwMode="auto">
          <a:xfrm>
            <a:off x="251520" y="1124744"/>
            <a:ext cx="4425857" cy="2880320"/>
          </a:xfrm>
          <a:prstGeom prst="rect">
            <a:avLst/>
          </a:prstGeom>
          <a:noFill/>
          <a:ln w="9525">
            <a:noFill/>
            <a:miter lim="800000"/>
            <a:headEnd/>
            <a:tailEnd/>
          </a:ln>
        </p:spPr>
      </p:pic>
      <p:sp>
        <p:nvSpPr>
          <p:cNvPr id="12" name="Text Box 8"/>
          <p:cNvSpPr txBox="1">
            <a:spLocks noChangeArrowheads="1"/>
          </p:cNvSpPr>
          <p:nvPr/>
        </p:nvSpPr>
        <p:spPr bwMode="auto">
          <a:xfrm>
            <a:off x="395288" y="188913"/>
            <a:ext cx="5391158" cy="457200"/>
          </a:xfrm>
          <a:prstGeom prst="rect">
            <a:avLst/>
          </a:prstGeom>
          <a:noFill/>
          <a:ln w="9525">
            <a:noFill/>
            <a:miter lim="800000"/>
            <a:headEnd/>
            <a:tailEnd/>
          </a:ln>
          <a:effectLst/>
        </p:spPr>
        <p:txBody>
          <a:bodyPr wrap="square">
            <a:spAutoFit/>
          </a:bodyPr>
          <a:lstStyle/>
          <a:p>
            <a:pPr marL="342900" indent="-342900">
              <a:spcBef>
                <a:spcPct val="50000"/>
              </a:spcBef>
              <a:buFontTx/>
              <a:buAutoNum type="arabicParenR"/>
            </a:pPr>
            <a:r>
              <a:rPr lang="es-MX" sz="2400" dirty="0" smtClean="0">
                <a:solidFill>
                  <a:srgbClr val="FFFF00"/>
                </a:solidFill>
                <a:latin typeface="Tahoma" pitchFamily="34" charset="0"/>
              </a:rPr>
              <a:t>Introduction</a:t>
            </a:r>
            <a:endParaRPr lang="es-ES" sz="2400" dirty="0">
              <a:solidFill>
                <a:srgbClr val="FFFF00"/>
              </a:solidFill>
              <a:latin typeface="Tahoma" pitchFamily="34" charset="0"/>
            </a:endParaRPr>
          </a:p>
        </p:txBody>
      </p:sp>
      <p:sp>
        <p:nvSpPr>
          <p:cNvPr id="9" name="8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solidFill>
              </a:rPr>
              <a:t>Kascade</a:t>
            </a:r>
            <a:r>
              <a:rPr lang="es-MX" sz="1400" dirty="0" smtClean="0">
                <a:solidFill>
                  <a:schemeClr val="bg1"/>
                </a:solidFill>
              </a:rPr>
              <a:t>-Grande ,J.C. Arteaga, U. Michoacana                                                                                     XIII MWPF, </a:t>
            </a:r>
            <a:r>
              <a:rPr lang="es-MX" sz="1400" dirty="0" err="1" smtClean="0">
                <a:solidFill>
                  <a:schemeClr val="bg1"/>
                </a:solidFill>
              </a:rPr>
              <a:t>October</a:t>
            </a:r>
            <a:r>
              <a:rPr lang="es-MX" sz="1400" dirty="0" smtClean="0">
                <a:solidFill>
                  <a:schemeClr val="bg1"/>
                </a:solidFill>
              </a:rPr>
              <a:t>, Guanajuato</a:t>
            </a:r>
            <a:endParaRPr lang="es-ES"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strVal val="#ppt_w*0.70"/>
                                          </p:val>
                                        </p:tav>
                                        <p:tav tm="100000">
                                          <p:val>
                                            <p:strVal val="#ppt_w"/>
                                          </p:val>
                                        </p:tav>
                                      </p:tavLst>
                                    </p:anim>
                                    <p:anim calcmode="lin" valueType="num">
                                      <p:cBhvr>
                                        <p:cTn id="13" dur="1000" fill="hold"/>
                                        <p:tgtEl>
                                          <p:spTgt spid="11"/>
                                        </p:tgtEl>
                                        <p:attrNameLst>
                                          <p:attrName>ppt_h</p:attrName>
                                        </p:attrNameLst>
                                      </p:cBhvr>
                                      <p:tavLst>
                                        <p:tav tm="0">
                                          <p:val>
                                            <p:strVal val="#ppt_h"/>
                                          </p:val>
                                        </p:tav>
                                        <p:tav tm="100000">
                                          <p:val>
                                            <p:strVal val="#ppt_h"/>
                                          </p:val>
                                        </p:tav>
                                      </p:tavLst>
                                    </p:anim>
                                    <p:animEffect transition="in" filter="fade">
                                      <p:cBhvr>
                                        <p:cTn id="1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a:stretch>
            <a:fillRect/>
          </a:stretch>
        </p:blipFill>
        <p:spPr bwMode="auto">
          <a:xfrm>
            <a:off x="251520" y="980728"/>
            <a:ext cx="8404774" cy="4568924"/>
          </a:xfrm>
          <a:prstGeom prst="rect">
            <a:avLst/>
          </a:prstGeom>
          <a:noFill/>
          <a:ln w="9525">
            <a:noFill/>
            <a:miter lim="800000"/>
            <a:headEnd/>
            <a:tailEnd/>
          </a:ln>
        </p:spPr>
      </p:pic>
      <p:sp>
        <p:nvSpPr>
          <p:cNvPr id="9" name="8 Rectángulo redondeado"/>
          <p:cNvSpPr/>
          <p:nvPr/>
        </p:nvSpPr>
        <p:spPr>
          <a:xfrm>
            <a:off x="2051720" y="5661248"/>
            <a:ext cx="5328592" cy="792088"/>
          </a:xfrm>
          <a:prstGeom prst="roundRect">
            <a:avLst/>
          </a:prstGeom>
          <a:solidFill>
            <a:schemeClr val="accent1">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Calibri" pitchFamily="34" charset="0"/>
            </a:endParaRPr>
          </a:p>
        </p:txBody>
      </p:sp>
      <p:sp>
        <p:nvSpPr>
          <p:cNvPr id="10" name="9 Rectángulo redondeado"/>
          <p:cNvSpPr/>
          <p:nvPr/>
        </p:nvSpPr>
        <p:spPr>
          <a:xfrm>
            <a:off x="2123728" y="5805264"/>
            <a:ext cx="5400600" cy="504056"/>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s-MX" sz="2400" dirty="0" err="1" smtClean="0">
                <a:solidFill>
                  <a:srgbClr val="3333FF"/>
                </a:solidFill>
                <a:latin typeface="Calibri" pitchFamily="34" charset="0"/>
              </a:rPr>
              <a:t>Agreement</a:t>
            </a:r>
            <a:r>
              <a:rPr lang="es-MX" sz="2400" dirty="0" smtClean="0">
                <a:solidFill>
                  <a:srgbClr val="3333FF"/>
                </a:solidFill>
                <a:latin typeface="Calibri" pitchFamily="34" charset="0"/>
              </a:rPr>
              <a:t> </a:t>
            </a:r>
            <a:r>
              <a:rPr lang="es-MX" sz="2400" dirty="0" err="1" smtClean="0">
                <a:solidFill>
                  <a:srgbClr val="3333FF"/>
                </a:solidFill>
                <a:latin typeface="Calibri" pitchFamily="34" charset="0"/>
              </a:rPr>
              <a:t>with</a:t>
            </a:r>
            <a:r>
              <a:rPr lang="es-MX" sz="2400" dirty="0" smtClean="0">
                <a:solidFill>
                  <a:srgbClr val="3333FF"/>
                </a:solidFill>
                <a:latin typeface="Calibri" pitchFamily="34" charset="0"/>
              </a:rPr>
              <a:t> </a:t>
            </a:r>
            <a:r>
              <a:rPr lang="es-MX" sz="2400" dirty="0" err="1" smtClean="0">
                <a:solidFill>
                  <a:srgbClr val="3333FF"/>
                </a:solidFill>
                <a:latin typeface="Calibri" pitchFamily="34" charset="0"/>
              </a:rPr>
              <a:t>other</a:t>
            </a:r>
            <a:r>
              <a:rPr lang="es-MX" sz="2400" dirty="0" smtClean="0">
                <a:solidFill>
                  <a:srgbClr val="3333FF"/>
                </a:solidFill>
                <a:latin typeface="Calibri" pitchFamily="34" charset="0"/>
              </a:rPr>
              <a:t> </a:t>
            </a:r>
            <a:r>
              <a:rPr lang="es-MX" sz="2400" dirty="0" err="1" smtClean="0">
                <a:solidFill>
                  <a:srgbClr val="3333FF"/>
                </a:solidFill>
                <a:latin typeface="Calibri" pitchFamily="34" charset="0"/>
              </a:rPr>
              <a:t>experiments</a:t>
            </a:r>
            <a:endParaRPr lang="es-MX" sz="2400" dirty="0" smtClean="0">
              <a:solidFill>
                <a:srgbClr val="3333FF"/>
              </a:solidFill>
              <a:latin typeface="Calibri" pitchFamily="34" charset="0"/>
            </a:endParaRPr>
          </a:p>
        </p:txBody>
      </p:sp>
      <p:sp>
        <p:nvSpPr>
          <p:cNvPr id="6" name="Text Box 34"/>
          <p:cNvSpPr txBox="1">
            <a:spLocks noChangeArrowheads="1"/>
          </p:cNvSpPr>
          <p:nvPr/>
        </p:nvSpPr>
        <p:spPr bwMode="auto">
          <a:xfrm>
            <a:off x="6012160" y="3068960"/>
            <a:ext cx="2376264" cy="261610"/>
          </a:xfrm>
          <a:prstGeom prst="rect">
            <a:avLst/>
          </a:prstGeom>
          <a:noFill/>
          <a:ln w="9525">
            <a:noFill/>
            <a:miter lim="800000"/>
            <a:headEnd/>
            <a:tailEnd/>
          </a:ln>
          <a:effectLst/>
        </p:spPr>
        <p:txBody>
          <a:bodyPr wrap="square">
            <a:spAutoFit/>
          </a:bodyPr>
          <a:lstStyle/>
          <a:p>
            <a:pPr>
              <a:spcBef>
                <a:spcPts val="0"/>
              </a:spcBef>
            </a:pPr>
            <a:r>
              <a:rPr lang="es-MX" sz="1100" dirty="0" smtClean="0">
                <a:solidFill>
                  <a:srgbClr val="FF0000"/>
                </a:solidFill>
              </a:rPr>
              <a:t>A. </a:t>
            </a:r>
            <a:r>
              <a:rPr lang="es-MX" sz="1100" dirty="0" err="1" smtClean="0">
                <a:solidFill>
                  <a:srgbClr val="FF0000"/>
                </a:solidFill>
              </a:rPr>
              <a:t>Haungs</a:t>
            </a:r>
            <a:r>
              <a:rPr lang="es-MX" sz="1100" dirty="0" smtClean="0">
                <a:solidFill>
                  <a:srgbClr val="FF0000"/>
                </a:solidFill>
              </a:rPr>
              <a:t>, ICRC </a:t>
            </a:r>
            <a:r>
              <a:rPr lang="es-MX" sz="1100" dirty="0" err="1" smtClean="0">
                <a:solidFill>
                  <a:srgbClr val="FF0000"/>
                </a:solidFill>
              </a:rPr>
              <a:t>Proc</a:t>
            </a:r>
            <a:r>
              <a:rPr lang="es-MX" sz="1100" dirty="0" smtClean="0">
                <a:solidFill>
                  <a:srgbClr val="FF0000"/>
                </a:solidFill>
              </a:rPr>
              <a:t>., (2011)</a:t>
            </a:r>
            <a:endParaRPr lang="es-ES" sz="1100" dirty="0">
              <a:solidFill>
                <a:srgbClr val="FF0000"/>
              </a:solidFill>
            </a:endParaRPr>
          </a:p>
        </p:txBody>
      </p:sp>
      <p:sp>
        <p:nvSpPr>
          <p:cNvPr id="11"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4) </a:t>
            </a:r>
            <a:r>
              <a:rPr lang="es-MX" sz="2400" dirty="0" err="1" smtClean="0">
                <a:solidFill>
                  <a:srgbClr val="FF0000"/>
                </a:solidFill>
                <a:latin typeface="Tahoma" pitchFamily="34" charset="0"/>
              </a:rPr>
              <a:t>Results</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about</a:t>
            </a:r>
            <a:r>
              <a:rPr lang="es-MX" sz="2400" dirty="0" smtClean="0">
                <a:solidFill>
                  <a:srgbClr val="FF0000"/>
                </a:solidFill>
                <a:latin typeface="Tahoma" pitchFamily="34" charset="0"/>
              </a:rPr>
              <a:t> </a:t>
            </a:r>
            <a:r>
              <a:rPr lang="es-MX" sz="2400" dirty="0" err="1" smtClean="0">
                <a:solidFill>
                  <a:srgbClr val="FF0000"/>
                </a:solidFill>
                <a:latin typeface="Tahoma" pitchFamily="34" charset="0"/>
              </a:rPr>
              <a:t>composition</a:t>
            </a:r>
            <a:endParaRPr lang="es-ES" sz="2400" dirty="0">
              <a:solidFill>
                <a:srgbClr val="FF0000"/>
              </a:solidFill>
              <a:latin typeface="Tahoma" pitchFamily="34" charset="0"/>
            </a:endParaRPr>
          </a:p>
        </p:txBody>
      </p:sp>
      <p:sp>
        <p:nvSpPr>
          <p:cNvPr id="8" name="7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www.williamsclass.com/EighthScienceWork/ImagesEighth/SuperNovaReminant.jpg"/>
          <p:cNvPicPr>
            <a:picLocks noChangeAspect="1" noChangeArrowheads="1"/>
          </p:cNvPicPr>
          <p:nvPr/>
        </p:nvPicPr>
        <p:blipFill>
          <a:blip r:embed="rId2" cstate="print"/>
          <a:srcRect/>
          <a:stretch>
            <a:fillRect/>
          </a:stretch>
        </p:blipFill>
        <p:spPr bwMode="auto">
          <a:xfrm>
            <a:off x="7642836" y="79499"/>
            <a:ext cx="1393660" cy="1045245"/>
          </a:xfrm>
          <a:prstGeom prst="rect">
            <a:avLst/>
          </a:prstGeom>
          <a:noFill/>
        </p:spPr>
      </p:pic>
      <p:sp>
        <p:nvSpPr>
          <p:cNvPr id="11" name="10 CuadroTexto"/>
          <p:cNvSpPr txBox="1"/>
          <p:nvPr/>
        </p:nvSpPr>
        <p:spPr>
          <a:xfrm>
            <a:off x="539552" y="1556792"/>
            <a:ext cx="8064896" cy="3139321"/>
          </a:xfrm>
          <a:prstGeom prst="rect">
            <a:avLst/>
          </a:prstGeom>
          <a:noFill/>
        </p:spPr>
        <p:txBody>
          <a:bodyPr wrap="square" rtlCol="0">
            <a:spAutoFit/>
          </a:bodyPr>
          <a:lstStyle/>
          <a:p>
            <a:pPr algn="just">
              <a:buFont typeface="Wingdings" pitchFamily="2" charset="2"/>
              <a:buChar char="Ø"/>
            </a:pPr>
            <a:r>
              <a:rPr lang="es-MX" dirty="0" smtClean="0">
                <a:latin typeface="Calibri" pitchFamily="34" charset="0"/>
              </a:rPr>
              <a:t> </a:t>
            </a:r>
            <a:r>
              <a:rPr lang="es-MX" dirty="0" err="1" smtClean="0">
                <a:latin typeface="Calibri" pitchFamily="34" charset="0"/>
              </a:rPr>
              <a:t>Our</a:t>
            </a:r>
            <a:r>
              <a:rPr lang="es-MX" dirty="0" smtClean="0">
                <a:latin typeface="Calibri" pitchFamily="34" charset="0"/>
              </a:rPr>
              <a:t> </a:t>
            </a:r>
            <a:r>
              <a:rPr lang="es-MX" dirty="0" err="1" smtClean="0">
                <a:latin typeface="Calibri" pitchFamily="34" charset="0"/>
              </a:rPr>
              <a:t>knowledge</a:t>
            </a:r>
            <a:r>
              <a:rPr lang="es-MX" dirty="0" smtClean="0">
                <a:latin typeface="Calibri" pitchFamily="34" charset="0"/>
              </a:rPr>
              <a:t> </a:t>
            </a:r>
            <a:r>
              <a:rPr lang="es-MX" dirty="0" err="1" smtClean="0">
                <a:latin typeface="Calibri" pitchFamily="34" charset="0"/>
              </a:rPr>
              <a:t>about</a:t>
            </a:r>
            <a:r>
              <a:rPr lang="es-MX" dirty="0" smtClean="0">
                <a:latin typeface="Calibri" pitchFamily="34" charset="0"/>
              </a:rPr>
              <a:t> </a:t>
            </a:r>
            <a:r>
              <a:rPr lang="es-MX" dirty="0" err="1" smtClean="0">
                <a:latin typeface="Calibri" pitchFamily="34" charset="0"/>
              </a:rPr>
              <a:t>the</a:t>
            </a:r>
            <a:r>
              <a:rPr lang="es-MX" dirty="0" smtClean="0">
                <a:latin typeface="Calibri" pitchFamily="34" charset="0"/>
              </a:rPr>
              <a:t> </a:t>
            </a:r>
            <a:r>
              <a:rPr lang="es-MX" dirty="0" err="1" smtClean="0">
                <a:solidFill>
                  <a:srgbClr val="074BB9"/>
                </a:solidFill>
                <a:latin typeface="Calibri" pitchFamily="34" charset="0"/>
              </a:rPr>
              <a:t>origin</a:t>
            </a:r>
            <a:r>
              <a:rPr lang="es-MX" dirty="0" smtClean="0">
                <a:solidFill>
                  <a:srgbClr val="074BB9"/>
                </a:solidFill>
                <a:latin typeface="Calibri" pitchFamily="34" charset="0"/>
              </a:rPr>
              <a:t>, </a:t>
            </a:r>
            <a:r>
              <a:rPr lang="es-MX" dirty="0" err="1" smtClean="0">
                <a:solidFill>
                  <a:srgbClr val="074BB9"/>
                </a:solidFill>
                <a:latin typeface="Calibri" pitchFamily="34" charset="0"/>
              </a:rPr>
              <a:t>acceleration</a:t>
            </a:r>
            <a:r>
              <a:rPr lang="es-MX" dirty="0" smtClean="0">
                <a:solidFill>
                  <a:srgbClr val="074BB9"/>
                </a:solidFill>
                <a:latin typeface="Calibri" pitchFamily="34" charset="0"/>
              </a:rPr>
              <a:t> </a:t>
            </a:r>
            <a:r>
              <a:rPr lang="es-MX" dirty="0" err="1" smtClean="0">
                <a:solidFill>
                  <a:srgbClr val="074BB9"/>
                </a:solidFill>
                <a:latin typeface="Calibri" pitchFamily="34" charset="0"/>
              </a:rPr>
              <a:t>mechanism</a:t>
            </a:r>
            <a:r>
              <a:rPr lang="es-MX" dirty="0" smtClean="0">
                <a:solidFill>
                  <a:srgbClr val="074BB9"/>
                </a:solidFill>
                <a:latin typeface="Calibri" pitchFamily="34" charset="0"/>
              </a:rPr>
              <a:t> and </a:t>
            </a:r>
            <a:r>
              <a:rPr lang="es-MX" dirty="0" err="1" smtClean="0">
                <a:solidFill>
                  <a:srgbClr val="074BB9"/>
                </a:solidFill>
                <a:latin typeface="Calibri" pitchFamily="34" charset="0"/>
              </a:rPr>
              <a:t>propagation</a:t>
            </a:r>
            <a:r>
              <a:rPr lang="es-MX" dirty="0" smtClean="0">
                <a:solidFill>
                  <a:srgbClr val="074BB9"/>
                </a:solidFill>
                <a:latin typeface="Calibri" pitchFamily="34" charset="0"/>
              </a:rPr>
              <a:t> </a:t>
            </a:r>
            <a:r>
              <a:rPr lang="es-MX" dirty="0" smtClean="0">
                <a:latin typeface="Calibri" pitchFamily="34" charset="0"/>
              </a:rPr>
              <a:t>of </a:t>
            </a:r>
            <a:r>
              <a:rPr lang="es-MX" dirty="0" err="1" smtClean="0">
                <a:latin typeface="Calibri" pitchFamily="34" charset="0"/>
              </a:rPr>
              <a:t>galactic</a:t>
            </a:r>
            <a:r>
              <a:rPr lang="es-MX" dirty="0" smtClean="0">
                <a:latin typeface="Calibri" pitchFamily="34" charset="0"/>
              </a:rPr>
              <a:t> </a:t>
            </a:r>
            <a:r>
              <a:rPr lang="es-MX" dirty="0" err="1" smtClean="0">
                <a:latin typeface="Calibri" pitchFamily="34" charset="0"/>
              </a:rPr>
              <a:t>cosmic</a:t>
            </a:r>
            <a:r>
              <a:rPr lang="es-MX" dirty="0" smtClean="0">
                <a:latin typeface="Calibri" pitchFamily="34" charset="0"/>
              </a:rPr>
              <a:t> </a:t>
            </a:r>
            <a:r>
              <a:rPr lang="es-MX" dirty="0" err="1" smtClean="0">
                <a:latin typeface="Calibri" pitchFamily="34" charset="0"/>
              </a:rPr>
              <a:t>rays</a:t>
            </a:r>
            <a:r>
              <a:rPr lang="es-MX" dirty="0" smtClean="0">
                <a:latin typeface="Calibri" pitchFamily="34" charset="0"/>
              </a:rPr>
              <a:t> </a:t>
            </a:r>
            <a:r>
              <a:rPr lang="es-MX" dirty="0" err="1" smtClean="0">
                <a:latin typeface="Calibri" pitchFamily="34" charset="0"/>
              </a:rPr>
              <a:t>is</a:t>
            </a:r>
            <a:r>
              <a:rPr lang="es-MX" dirty="0" smtClean="0">
                <a:latin typeface="Calibri" pitchFamily="34" charset="0"/>
              </a:rPr>
              <a:t> </a:t>
            </a:r>
            <a:r>
              <a:rPr lang="es-MX" dirty="0" err="1" smtClean="0">
                <a:latin typeface="Calibri" pitchFamily="34" charset="0"/>
              </a:rPr>
              <a:t>still</a:t>
            </a:r>
            <a:r>
              <a:rPr lang="es-MX" dirty="0" smtClean="0">
                <a:latin typeface="Calibri" pitchFamily="34" charset="0"/>
              </a:rPr>
              <a:t> </a:t>
            </a:r>
            <a:r>
              <a:rPr lang="es-MX" dirty="0" err="1" smtClean="0">
                <a:latin typeface="Calibri" pitchFamily="34" charset="0"/>
              </a:rPr>
              <a:t>incomplete</a:t>
            </a:r>
            <a:r>
              <a:rPr lang="es-MX" dirty="0" smtClean="0">
                <a:latin typeface="Calibri" pitchFamily="34" charset="0"/>
              </a:rPr>
              <a:t>.</a:t>
            </a:r>
          </a:p>
          <a:p>
            <a:pPr algn="just"/>
            <a:endParaRPr lang="es-MX" dirty="0" smtClean="0">
              <a:latin typeface="Calibri" pitchFamily="34" charset="0"/>
            </a:endParaRPr>
          </a:p>
          <a:p>
            <a:pPr algn="just">
              <a:buFont typeface="Wingdings" pitchFamily="2" charset="2"/>
              <a:buChar char="Ø"/>
            </a:pPr>
            <a:r>
              <a:rPr lang="es-MX" dirty="0" smtClean="0">
                <a:latin typeface="Calibri" pitchFamily="34" charset="0"/>
              </a:rPr>
              <a:t> KASCADE-Grande has </a:t>
            </a:r>
            <a:r>
              <a:rPr lang="es-MX" dirty="0" err="1" smtClean="0">
                <a:latin typeface="Calibri" pitchFamily="34" charset="0"/>
              </a:rPr>
              <a:t>found</a:t>
            </a:r>
            <a:r>
              <a:rPr lang="es-MX" dirty="0" smtClean="0">
                <a:latin typeface="Calibri" pitchFamily="34" charset="0"/>
              </a:rPr>
              <a:t> </a:t>
            </a:r>
            <a:r>
              <a:rPr lang="es-MX" dirty="0" err="1" smtClean="0">
                <a:solidFill>
                  <a:srgbClr val="3333CC"/>
                </a:solidFill>
                <a:latin typeface="Calibri" pitchFamily="34" charset="0"/>
              </a:rPr>
              <a:t>two</a:t>
            </a:r>
            <a:r>
              <a:rPr lang="es-MX" dirty="0" smtClean="0">
                <a:solidFill>
                  <a:srgbClr val="3333CC"/>
                </a:solidFill>
                <a:latin typeface="Calibri" pitchFamily="34" charset="0"/>
              </a:rPr>
              <a:t> new </a:t>
            </a:r>
            <a:r>
              <a:rPr lang="es-MX" dirty="0" err="1" smtClean="0">
                <a:solidFill>
                  <a:srgbClr val="3333CC"/>
                </a:solidFill>
                <a:latin typeface="Calibri" pitchFamily="34" charset="0"/>
              </a:rPr>
              <a:t>structures</a:t>
            </a:r>
            <a:r>
              <a:rPr lang="es-MX" dirty="0" smtClean="0">
                <a:latin typeface="Calibri" pitchFamily="34" charset="0"/>
              </a:rPr>
              <a:t>:  a </a:t>
            </a:r>
            <a:r>
              <a:rPr lang="es-MX" dirty="0" err="1" smtClean="0">
                <a:latin typeface="Calibri" pitchFamily="34" charset="0"/>
              </a:rPr>
              <a:t>concavity</a:t>
            </a:r>
            <a:r>
              <a:rPr lang="es-MX" dirty="0" smtClean="0">
                <a:latin typeface="Calibri" pitchFamily="34" charset="0"/>
              </a:rPr>
              <a:t> (~ 10</a:t>
            </a:r>
            <a:r>
              <a:rPr lang="es-MX" baseline="30000" dirty="0" smtClean="0">
                <a:latin typeface="Calibri" pitchFamily="34" charset="0"/>
              </a:rPr>
              <a:t>16</a:t>
            </a:r>
            <a:r>
              <a:rPr lang="es-MX" dirty="0" smtClean="0">
                <a:latin typeface="Calibri" pitchFamily="34" charset="0"/>
              </a:rPr>
              <a:t> eV)  and a new </a:t>
            </a:r>
            <a:r>
              <a:rPr lang="es-MX" dirty="0" err="1" smtClean="0">
                <a:latin typeface="Calibri" pitchFamily="34" charset="0"/>
              </a:rPr>
              <a:t>knee</a:t>
            </a:r>
            <a:r>
              <a:rPr lang="es-MX" dirty="0" smtClean="0">
                <a:latin typeface="Calibri" pitchFamily="34" charset="0"/>
              </a:rPr>
              <a:t> (~ 10</a:t>
            </a:r>
            <a:r>
              <a:rPr lang="es-MX" baseline="30000" dirty="0" smtClean="0">
                <a:latin typeface="Calibri" pitchFamily="34" charset="0"/>
              </a:rPr>
              <a:t>17</a:t>
            </a:r>
            <a:r>
              <a:rPr lang="es-MX" dirty="0" smtClean="0">
                <a:latin typeface="Calibri" pitchFamily="34" charset="0"/>
              </a:rPr>
              <a:t> eV).</a:t>
            </a:r>
          </a:p>
          <a:p>
            <a:pPr algn="just"/>
            <a:endParaRPr lang="es-MX" dirty="0" smtClean="0">
              <a:latin typeface="Calibri" pitchFamily="34" charset="0"/>
            </a:endParaRPr>
          </a:p>
          <a:p>
            <a:pPr algn="just">
              <a:buFont typeface="Wingdings" pitchFamily="2" charset="2"/>
              <a:buChar char="Ø"/>
            </a:pPr>
            <a:r>
              <a:rPr lang="es-MX" dirty="0" smtClean="0">
                <a:latin typeface="Calibri" pitchFamily="34" charset="0"/>
                <a:sym typeface="Symbol" pitchFamily="18" charset="2"/>
              </a:rPr>
              <a:t> A </a:t>
            </a:r>
            <a:r>
              <a:rPr lang="es-MX" dirty="0" err="1" smtClean="0">
                <a:solidFill>
                  <a:srgbClr val="3333CC"/>
                </a:solidFill>
                <a:latin typeface="Calibri" pitchFamily="34" charset="0"/>
                <a:sym typeface="Symbol" pitchFamily="18" charset="2"/>
              </a:rPr>
              <a:t>knee</a:t>
            </a:r>
            <a:r>
              <a:rPr lang="es-MX" dirty="0" smtClean="0">
                <a:solidFill>
                  <a:srgbClr val="3333CC"/>
                </a:solidFill>
                <a:latin typeface="Calibri" pitchFamily="34" charset="0"/>
                <a:sym typeface="Symbol" pitchFamily="18" charset="2"/>
              </a:rPr>
              <a:t> in </a:t>
            </a:r>
            <a:r>
              <a:rPr lang="es-MX" dirty="0" err="1" smtClean="0">
                <a:solidFill>
                  <a:srgbClr val="3333CC"/>
                </a:solidFill>
                <a:latin typeface="Calibri" pitchFamily="34" charset="0"/>
                <a:sym typeface="Symbol" pitchFamily="18" charset="2"/>
              </a:rPr>
              <a:t>the</a:t>
            </a:r>
            <a:r>
              <a:rPr lang="es-MX" dirty="0" smtClean="0">
                <a:solidFill>
                  <a:srgbClr val="3333CC"/>
                </a:solidFill>
                <a:latin typeface="Calibri" pitchFamily="34" charset="0"/>
                <a:sym typeface="Symbol" pitchFamily="18" charset="2"/>
              </a:rPr>
              <a:t> heavy </a:t>
            </a:r>
            <a:r>
              <a:rPr lang="es-MX" dirty="0" err="1" smtClean="0">
                <a:solidFill>
                  <a:srgbClr val="3333CC"/>
                </a:solidFill>
                <a:latin typeface="Calibri" pitchFamily="34" charset="0"/>
                <a:sym typeface="Symbol" pitchFamily="18" charset="2"/>
              </a:rPr>
              <a:t>component</a:t>
            </a:r>
            <a:r>
              <a:rPr lang="es-MX" dirty="0" smtClean="0">
                <a:solidFill>
                  <a:srgbClr val="3333CC"/>
                </a:solidFill>
                <a:latin typeface="Calibri" pitchFamily="34" charset="0"/>
                <a:sym typeface="Symbol" pitchFamily="18" charset="2"/>
              </a:rPr>
              <a:t>  </a:t>
            </a:r>
            <a:r>
              <a:rPr lang="es-MX" dirty="0" smtClean="0">
                <a:latin typeface="Calibri" pitchFamily="34" charset="0"/>
                <a:sym typeface="Symbol" pitchFamily="18" charset="2"/>
              </a:rPr>
              <a:t>of </a:t>
            </a:r>
            <a:r>
              <a:rPr lang="es-MX" dirty="0" err="1" smtClean="0">
                <a:latin typeface="Calibri" pitchFamily="34" charset="0"/>
                <a:sym typeface="Symbol" pitchFamily="18" charset="2"/>
              </a:rPr>
              <a:t>cosmic</a:t>
            </a:r>
            <a:r>
              <a:rPr lang="es-MX" dirty="0" smtClean="0">
                <a:latin typeface="Calibri" pitchFamily="34" charset="0"/>
                <a:sym typeface="Symbol" pitchFamily="18" charset="2"/>
              </a:rPr>
              <a:t> </a:t>
            </a:r>
            <a:r>
              <a:rPr lang="es-MX" dirty="0" err="1" smtClean="0">
                <a:latin typeface="Calibri" pitchFamily="34" charset="0"/>
                <a:sym typeface="Symbol" pitchFamily="18" charset="2"/>
              </a:rPr>
              <a:t>rays</a:t>
            </a:r>
            <a:r>
              <a:rPr lang="es-MX" dirty="0" smtClean="0">
                <a:latin typeface="Calibri" pitchFamily="34" charset="0"/>
                <a:sym typeface="Symbol" pitchFamily="18" charset="2"/>
              </a:rPr>
              <a:t> has </a:t>
            </a:r>
            <a:r>
              <a:rPr lang="es-MX" dirty="0" err="1" smtClean="0">
                <a:latin typeface="Calibri" pitchFamily="34" charset="0"/>
                <a:sym typeface="Symbol" pitchFamily="18" charset="2"/>
              </a:rPr>
              <a:t>been</a:t>
            </a:r>
            <a:r>
              <a:rPr lang="es-MX" dirty="0" smtClean="0">
                <a:latin typeface="Calibri" pitchFamily="34" charset="0"/>
                <a:sym typeface="Symbol" pitchFamily="18" charset="2"/>
              </a:rPr>
              <a:t> </a:t>
            </a:r>
            <a:r>
              <a:rPr lang="es-MX" dirty="0" err="1" smtClean="0">
                <a:latin typeface="Calibri" pitchFamily="34" charset="0"/>
                <a:sym typeface="Symbol" pitchFamily="18" charset="2"/>
              </a:rPr>
              <a:t>found</a:t>
            </a:r>
            <a:r>
              <a:rPr lang="es-MX" dirty="0" smtClean="0">
                <a:latin typeface="Calibri" pitchFamily="34" charset="0"/>
                <a:sym typeface="Symbol" pitchFamily="18" charset="2"/>
              </a:rPr>
              <a:t> </a:t>
            </a:r>
            <a:r>
              <a:rPr lang="es-MX" dirty="0" err="1" smtClean="0">
                <a:latin typeface="Calibri" pitchFamily="34" charset="0"/>
                <a:sym typeface="Symbol" pitchFamily="18" charset="2"/>
              </a:rPr>
              <a:t>around</a:t>
            </a:r>
            <a:r>
              <a:rPr lang="es-MX" dirty="0" smtClean="0">
                <a:latin typeface="Calibri" pitchFamily="34" charset="0"/>
                <a:sym typeface="Symbol" pitchFamily="18" charset="2"/>
              </a:rPr>
              <a:t> </a:t>
            </a:r>
            <a:r>
              <a:rPr lang="es-MX" dirty="0" smtClean="0">
                <a:solidFill>
                  <a:srgbClr val="3333CC"/>
                </a:solidFill>
                <a:latin typeface="Calibri" pitchFamily="34" charset="0"/>
              </a:rPr>
              <a:t>~ 10</a:t>
            </a:r>
            <a:r>
              <a:rPr lang="es-MX" baseline="30000" dirty="0" smtClean="0">
                <a:solidFill>
                  <a:srgbClr val="3333CC"/>
                </a:solidFill>
                <a:latin typeface="Calibri" pitchFamily="34" charset="0"/>
              </a:rPr>
              <a:t>17</a:t>
            </a:r>
            <a:r>
              <a:rPr lang="es-MX" dirty="0" smtClean="0">
                <a:solidFill>
                  <a:srgbClr val="3333CC"/>
                </a:solidFill>
                <a:latin typeface="Calibri" pitchFamily="34" charset="0"/>
              </a:rPr>
              <a:t> eV </a:t>
            </a:r>
            <a:r>
              <a:rPr lang="es-MX" dirty="0" smtClean="0">
                <a:latin typeface="Calibri" pitchFamily="34" charset="0"/>
                <a:sym typeface="Symbol" pitchFamily="18" charset="2"/>
              </a:rPr>
              <a:t>.</a:t>
            </a:r>
          </a:p>
          <a:p>
            <a:pPr algn="just">
              <a:buFont typeface="Wingdings" pitchFamily="2" charset="2"/>
              <a:buChar char="Ø"/>
            </a:pPr>
            <a:endParaRPr lang="es-MX" dirty="0" smtClean="0">
              <a:latin typeface="Calibri" pitchFamily="34" charset="0"/>
              <a:sym typeface="Symbol" pitchFamily="18" charset="2"/>
            </a:endParaRPr>
          </a:p>
          <a:p>
            <a:pPr algn="just">
              <a:buFont typeface="Wingdings" pitchFamily="2" charset="2"/>
              <a:buChar char="Ø"/>
            </a:pPr>
            <a:r>
              <a:rPr lang="es-MX" dirty="0" smtClean="0">
                <a:latin typeface="Calibri" pitchFamily="34" charset="0"/>
                <a:sym typeface="Symbol" pitchFamily="18" charset="2"/>
              </a:rPr>
              <a:t> </a:t>
            </a:r>
            <a:r>
              <a:rPr lang="es-MX" dirty="0" err="1" smtClean="0">
                <a:solidFill>
                  <a:srgbClr val="3333CC"/>
                </a:solidFill>
                <a:latin typeface="Calibri" pitchFamily="34" charset="0"/>
                <a:sym typeface="Symbol" pitchFamily="18" charset="2"/>
              </a:rPr>
              <a:t>Possible</a:t>
            </a:r>
            <a:r>
              <a:rPr lang="es-MX" dirty="0" smtClean="0">
                <a:solidFill>
                  <a:srgbClr val="3333CC"/>
                </a:solidFill>
                <a:latin typeface="Calibri" pitchFamily="34" charset="0"/>
                <a:sym typeface="Symbol" pitchFamily="18" charset="2"/>
              </a:rPr>
              <a:t>  Z </a:t>
            </a:r>
            <a:r>
              <a:rPr lang="es-MX" dirty="0" err="1" smtClean="0">
                <a:solidFill>
                  <a:srgbClr val="3333CC"/>
                </a:solidFill>
                <a:latin typeface="Calibri" pitchFamily="34" charset="0"/>
                <a:sym typeface="Symbol" pitchFamily="18" charset="2"/>
              </a:rPr>
              <a:t>dependence</a:t>
            </a:r>
            <a:r>
              <a:rPr lang="es-MX" dirty="0" smtClean="0">
                <a:latin typeface="Calibri" pitchFamily="34" charset="0"/>
                <a:sym typeface="Symbol" pitchFamily="18" charset="2"/>
              </a:rPr>
              <a:t> of </a:t>
            </a:r>
            <a:r>
              <a:rPr lang="es-MX" dirty="0" err="1" smtClean="0">
                <a:latin typeface="Calibri" pitchFamily="34" charset="0"/>
                <a:sym typeface="Symbol" pitchFamily="18" charset="2"/>
              </a:rPr>
              <a:t>the</a:t>
            </a:r>
            <a:r>
              <a:rPr lang="es-MX" dirty="0" smtClean="0">
                <a:latin typeface="Calibri" pitchFamily="34" charset="0"/>
                <a:sym typeface="Symbol" pitchFamily="18" charset="2"/>
              </a:rPr>
              <a:t> </a:t>
            </a:r>
            <a:r>
              <a:rPr lang="es-MX" dirty="0" err="1" smtClean="0">
                <a:solidFill>
                  <a:srgbClr val="3333CC"/>
                </a:solidFill>
                <a:latin typeface="Calibri" pitchFamily="34" charset="0"/>
                <a:sym typeface="Symbol" pitchFamily="18" charset="2"/>
              </a:rPr>
              <a:t>knees</a:t>
            </a:r>
            <a:r>
              <a:rPr lang="es-MX" dirty="0" smtClean="0">
                <a:solidFill>
                  <a:srgbClr val="3333CC"/>
                </a:solidFill>
                <a:latin typeface="Calibri" pitchFamily="34" charset="0"/>
                <a:sym typeface="Symbol" pitchFamily="18" charset="2"/>
              </a:rPr>
              <a:t> </a:t>
            </a:r>
            <a:r>
              <a:rPr lang="es-MX" dirty="0" smtClean="0">
                <a:latin typeface="Calibri" pitchFamily="34" charset="0"/>
                <a:sym typeface="Symbol" pitchFamily="18" charset="2"/>
              </a:rPr>
              <a:t>of </a:t>
            </a:r>
            <a:r>
              <a:rPr lang="es-MX" dirty="0" err="1" smtClean="0">
                <a:latin typeface="Calibri" pitchFamily="34" charset="0"/>
                <a:sym typeface="Symbol" pitchFamily="18" charset="2"/>
              </a:rPr>
              <a:t>the</a:t>
            </a:r>
            <a:r>
              <a:rPr lang="es-MX" dirty="0" smtClean="0">
                <a:latin typeface="Calibri" pitchFamily="34" charset="0"/>
                <a:sym typeface="Symbol" pitchFamily="18" charset="2"/>
              </a:rPr>
              <a:t> light and heavy </a:t>
            </a:r>
            <a:r>
              <a:rPr lang="es-MX" dirty="0" err="1" smtClean="0">
                <a:latin typeface="Calibri" pitchFamily="34" charset="0"/>
                <a:sym typeface="Symbol" pitchFamily="18" charset="2"/>
              </a:rPr>
              <a:t>components</a:t>
            </a:r>
            <a:r>
              <a:rPr lang="es-MX" dirty="0" smtClean="0">
                <a:latin typeface="Calibri" pitchFamily="34" charset="0"/>
                <a:sym typeface="Symbol" pitchFamily="18" charset="2"/>
              </a:rPr>
              <a:t>.</a:t>
            </a:r>
          </a:p>
          <a:p>
            <a:pPr algn="just"/>
            <a:endParaRPr lang="es-MX" dirty="0" smtClean="0">
              <a:latin typeface="Calibri" pitchFamily="34" charset="0"/>
              <a:sym typeface="Symbol" pitchFamily="18" charset="2"/>
            </a:endParaRPr>
          </a:p>
          <a:p>
            <a:pPr algn="just">
              <a:buFont typeface="Wingdings" pitchFamily="2" charset="2"/>
              <a:buChar char="Ø"/>
            </a:pPr>
            <a:r>
              <a:rPr lang="es-MX" dirty="0" smtClean="0">
                <a:latin typeface="Calibri" pitchFamily="34" charset="0"/>
                <a:sym typeface="Symbol" pitchFamily="18" charset="2"/>
              </a:rPr>
              <a:t> ¿</a:t>
            </a:r>
            <a:r>
              <a:rPr lang="es-MX" dirty="0" err="1" smtClean="0">
                <a:latin typeface="Calibri" pitchFamily="34" charset="0"/>
                <a:sym typeface="Symbol" pitchFamily="18" charset="2"/>
              </a:rPr>
              <a:t>What</a:t>
            </a:r>
            <a:r>
              <a:rPr lang="es-MX" dirty="0" smtClean="0">
                <a:latin typeface="Calibri" pitchFamily="34" charset="0"/>
                <a:sym typeface="Symbol" pitchFamily="18" charset="2"/>
              </a:rPr>
              <a:t> </a:t>
            </a:r>
            <a:r>
              <a:rPr lang="es-MX" dirty="0" err="1" smtClean="0">
                <a:latin typeface="Calibri" pitchFamily="34" charset="0"/>
                <a:sym typeface="Symbol" pitchFamily="18" charset="2"/>
              </a:rPr>
              <a:t>astrophysical</a:t>
            </a:r>
            <a:r>
              <a:rPr lang="es-MX" dirty="0" smtClean="0">
                <a:latin typeface="Calibri" pitchFamily="34" charset="0"/>
                <a:sym typeface="Symbol" pitchFamily="18" charset="2"/>
              </a:rPr>
              <a:t> </a:t>
            </a:r>
            <a:r>
              <a:rPr lang="es-MX" dirty="0" err="1" smtClean="0">
                <a:latin typeface="Calibri" pitchFamily="34" charset="0"/>
                <a:sym typeface="Symbol" pitchFamily="18" charset="2"/>
              </a:rPr>
              <a:t>models</a:t>
            </a:r>
            <a:r>
              <a:rPr lang="es-MX" dirty="0" smtClean="0">
                <a:latin typeface="Calibri" pitchFamily="34" charset="0"/>
                <a:sym typeface="Symbol" pitchFamily="18" charset="2"/>
              </a:rPr>
              <a:t> describe at </a:t>
            </a:r>
            <a:r>
              <a:rPr lang="es-MX" dirty="0" err="1" smtClean="0">
                <a:latin typeface="Calibri" pitchFamily="34" charset="0"/>
                <a:sym typeface="Symbol" pitchFamily="18" charset="2"/>
              </a:rPr>
              <a:t>best</a:t>
            </a:r>
            <a:r>
              <a:rPr lang="es-MX" dirty="0" smtClean="0">
                <a:latin typeface="Calibri" pitchFamily="34" charset="0"/>
                <a:sym typeface="Symbol" pitchFamily="18" charset="2"/>
              </a:rPr>
              <a:t> </a:t>
            </a:r>
            <a:r>
              <a:rPr lang="es-MX" dirty="0" err="1" smtClean="0">
                <a:latin typeface="Calibri" pitchFamily="34" charset="0"/>
                <a:sym typeface="Symbol" pitchFamily="18" charset="2"/>
              </a:rPr>
              <a:t>the</a:t>
            </a:r>
            <a:r>
              <a:rPr lang="es-MX" dirty="0" smtClean="0">
                <a:latin typeface="Calibri" pitchFamily="34" charset="0"/>
                <a:sym typeface="Symbol" pitchFamily="18" charset="2"/>
              </a:rPr>
              <a:t> data?</a:t>
            </a:r>
          </a:p>
        </p:txBody>
      </p:sp>
      <p:sp>
        <p:nvSpPr>
          <p:cNvPr id="5"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0000"/>
                </a:solidFill>
                <a:latin typeface="Tahoma" pitchFamily="34" charset="0"/>
              </a:rPr>
              <a:t>5) </a:t>
            </a:r>
            <a:r>
              <a:rPr lang="es-MX" sz="2400" dirty="0" err="1" smtClean="0">
                <a:solidFill>
                  <a:srgbClr val="FF0000"/>
                </a:solidFill>
                <a:latin typeface="Tahoma" pitchFamily="34" charset="0"/>
              </a:rPr>
              <a:t>Summary</a:t>
            </a:r>
            <a:endParaRPr lang="es-ES" sz="2400" dirty="0">
              <a:solidFill>
                <a:srgbClr val="FF0000"/>
              </a:solidFill>
              <a:latin typeface="Tahoma" pitchFamily="34" charset="0"/>
            </a:endParaRPr>
          </a:p>
        </p:txBody>
      </p:sp>
      <p:sp>
        <p:nvSpPr>
          <p:cNvPr id="7" name="6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lumMod val="75000"/>
                  </a:schemeClr>
                </a:solidFill>
              </a:rPr>
              <a:t>Kascade</a:t>
            </a:r>
            <a:r>
              <a:rPr lang="es-MX" sz="1400" dirty="0" smtClean="0">
                <a:solidFill>
                  <a:schemeClr val="bg1">
                    <a:lumMod val="75000"/>
                  </a:schemeClr>
                </a:solidFill>
              </a:rPr>
              <a:t>-Grande ,J.C. Arteaga, U. Michoacana                                                                                     XIII MWPF, </a:t>
            </a:r>
            <a:r>
              <a:rPr lang="es-MX" sz="1400" dirty="0" err="1" smtClean="0">
                <a:solidFill>
                  <a:schemeClr val="bg1">
                    <a:lumMod val="75000"/>
                  </a:schemeClr>
                </a:solidFill>
              </a:rPr>
              <a:t>October</a:t>
            </a:r>
            <a:r>
              <a:rPr lang="es-MX" sz="1400" dirty="0" smtClean="0">
                <a:solidFill>
                  <a:schemeClr val="bg1">
                    <a:lumMod val="75000"/>
                  </a:schemeClr>
                </a:solidFill>
              </a:rPr>
              <a:t>, Guanajuato</a:t>
            </a:r>
            <a:endParaRPr lang="es-ES" sz="1400" dirty="0">
              <a:solidFill>
                <a:schemeClr val="bg1">
                  <a:lumMod val="75000"/>
                </a:schemeClr>
              </a:solidFill>
            </a:endParaRPr>
          </a:p>
        </p:txBody>
      </p:sp>
      <p:pic>
        <p:nvPicPr>
          <p:cNvPr id="8" name="Picture 6" descr="Das &quot;Knie&quot; der kosmischen Strahlung, ein Knick im Energiespektrum, tritt für leichte und schwere Teilchen bei unterschiedlichen Energien auf. (Grafik: KIT)"/>
          <p:cNvPicPr>
            <a:picLocks noChangeAspect="1" noChangeArrowheads="1"/>
          </p:cNvPicPr>
          <p:nvPr/>
        </p:nvPicPr>
        <p:blipFill>
          <a:blip r:embed="rId3" cstate="print"/>
          <a:srcRect/>
          <a:stretch>
            <a:fillRect/>
          </a:stretch>
        </p:blipFill>
        <p:spPr bwMode="auto">
          <a:xfrm>
            <a:off x="5495268" y="116632"/>
            <a:ext cx="1885044" cy="1124743"/>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descr="KASCADE-Grande-coll-June10.jpg"/>
          <p:cNvPicPr>
            <a:picLocks noChangeAspect="1"/>
          </p:cNvPicPr>
          <p:nvPr/>
        </p:nvPicPr>
        <p:blipFill>
          <a:blip r:embed="rId2" cstate="print"/>
          <a:stretch>
            <a:fillRect/>
          </a:stretch>
        </p:blipFill>
        <p:spPr>
          <a:xfrm>
            <a:off x="107504" y="332656"/>
            <a:ext cx="8919394" cy="6192688"/>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286000" y="197346"/>
            <a:ext cx="4572000" cy="6463308"/>
          </a:xfrm>
          <a:prstGeom prst="rect">
            <a:avLst/>
          </a:prstGeom>
        </p:spPr>
        <p:txBody>
          <a:bodyPr>
            <a:spAutoFit/>
          </a:bodyPr>
          <a:lstStyle/>
          <a:p>
            <a:r>
              <a:rPr lang="en-US" dirty="0" smtClean="0"/>
              <a:t>KASCADE-Grande is an air-shower observatory devoted to the detection of cosmic rays with energies in the range of $10^{16}$ and $10^{18}$ </a:t>
            </a:r>
            <a:r>
              <a:rPr lang="en-US" dirty="0" err="1" smtClean="0"/>
              <a:t>eV</a:t>
            </a:r>
            <a:r>
              <a:rPr lang="en-US" dirty="0" smtClean="0"/>
              <a:t>. This energy region is of particular interest for the cosmic ray astrophysics, since it is the place where several models predict the existence of a galactic- extragalactic transition in the cosmic ray spectrum and the presence of a break in the flux of its heavy component. The detection of these features requires detailed and simultaneous measurements of the energy and composition of cosmic rays with sufficient statistics. This kind of studies are possible for the first time in KASCADE-Grande due to the accurate measurements of several air-shower observables, i.e., the number of charged particle, electrons and </a:t>
            </a:r>
            <a:r>
              <a:rPr lang="en-US" dirty="0" err="1" smtClean="0"/>
              <a:t>muons</a:t>
            </a:r>
            <a:r>
              <a:rPr lang="en-US" dirty="0" smtClean="0"/>
              <a:t> in the shower, using the different detector systems of the observatory. In this contribution, a detailed look into the composition of $10^{16}-10^{18}$ </a:t>
            </a:r>
            <a:r>
              <a:rPr lang="en-US" dirty="0" err="1" smtClean="0"/>
              <a:t>eV</a:t>
            </a:r>
            <a:r>
              <a:rPr lang="en-US" dirty="0" smtClean="0"/>
              <a:t> cosmic rays with KASCADE-Grande is presented.</a:t>
            </a:r>
            <a:endParaRPr lang="es-ES" dirty="0"/>
          </a:p>
        </p:txBody>
      </p:sp>
      <p:sp>
        <p:nvSpPr>
          <p:cNvPr id="5" name="4 CuadroTexto"/>
          <p:cNvSpPr txBox="1"/>
          <p:nvPr/>
        </p:nvSpPr>
        <p:spPr>
          <a:xfrm>
            <a:off x="395536" y="116632"/>
            <a:ext cx="1296144" cy="369332"/>
          </a:xfrm>
          <a:prstGeom prst="rect">
            <a:avLst/>
          </a:prstGeom>
          <a:noFill/>
        </p:spPr>
        <p:txBody>
          <a:bodyPr wrap="square" rtlCol="0">
            <a:spAutoFit/>
          </a:bodyPr>
          <a:lstStyle/>
          <a:p>
            <a:r>
              <a:rPr lang="es-MX" b="1" dirty="0" err="1" smtClean="0"/>
              <a:t>Abstract</a:t>
            </a:r>
            <a:r>
              <a:rPr lang="es-MX" b="1" dirty="0" smtClean="0"/>
              <a:t>:</a:t>
            </a:r>
            <a:endParaRPr lang="es-ES" b="1" dirty="0"/>
          </a:p>
        </p:txBody>
      </p:sp>
      <p:pic>
        <p:nvPicPr>
          <p:cNvPr id="6" name="Picture 6" descr="Das &quot;Knie&quot; der kosmischen Strahlung, ein Knick im Energiespektrum, tritt für leichte und schwere Teilchen bei unterschiedlichen Energien auf. (Grafik: KIT)"/>
          <p:cNvPicPr>
            <a:picLocks noChangeAspect="1" noChangeArrowheads="1"/>
          </p:cNvPicPr>
          <p:nvPr/>
        </p:nvPicPr>
        <p:blipFill>
          <a:blip r:embed="rId2" cstate="print"/>
          <a:srcRect/>
          <a:stretch>
            <a:fillRect/>
          </a:stretch>
        </p:blipFill>
        <p:spPr bwMode="auto">
          <a:xfrm>
            <a:off x="395536" y="548680"/>
            <a:ext cx="1771346" cy="1056903"/>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Tierra_imagen"/>
          <p:cNvPicPr>
            <a:picLocks noChangeAspect="1" noChangeArrowheads="1"/>
          </p:cNvPicPr>
          <p:nvPr/>
        </p:nvPicPr>
        <p:blipFill>
          <a:blip r:embed="rId2" cstate="print"/>
          <a:srcRect/>
          <a:stretch>
            <a:fillRect/>
          </a:stretch>
        </p:blipFill>
        <p:spPr bwMode="auto">
          <a:xfrm>
            <a:off x="-36513" y="-26988"/>
            <a:ext cx="9223376" cy="6884988"/>
          </a:xfrm>
          <a:prstGeom prst="rect">
            <a:avLst/>
          </a:prstGeom>
          <a:noFill/>
        </p:spPr>
      </p:pic>
      <p:sp>
        <p:nvSpPr>
          <p:cNvPr id="17" name="16 Rectángulo"/>
          <p:cNvSpPr/>
          <p:nvPr/>
        </p:nvSpPr>
        <p:spPr>
          <a:xfrm>
            <a:off x="428596" y="714356"/>
            <a:ext cx="5143536" cy="1754326"/>
          </a:xfrm>
          <a:prstGeom prst="rect">
            <a:avLst/>
          </a:prstGeom>
        </p:spPr>
        <p:txBody>
          <a:bodyPr wrap="square">
            <a:spAutoFit/>
          </a:bodyPr>
          <a:lstStyle/>
          <a:p>
            <a:r>
              <a:rPr lang="es-MX" dirty="0" smtClean="0">
                <a:solidFill>
                  <a:srgbClr val="FFFF00"/>
                </a:solidFill>
                <a:latin typeface="Calibri" pitchFamily="34" charset="0"/>
              </a:rPr>
              <a:t> 1958.</a:t>
            </a:r>
            <a:r>
              <a:rPr lang="es-MX" dirty="0" smtClean="0">
                <a:solidFill>
                  <a:schemeClr val="bg1"/>
                </a:solidFill>
                <a:latin typeface="Calibri" pitchFamily="34" charset="0"/>
              </a:rPr>
              <a:t> </a:t>
            </a:r>
            <a:r>
              <a:rPr lang="es-MX" b="1" u="sng" dirty="0" smtClean="0">
                <a:solidFill>
                  <a:srgbClr val="3333FF"/>
                </a:solidFill>
                <a:latin typeface="Calibri" pitchFamily="34" charset="0"/>
              </a:rPr>
              <a:t>G. </a:t>
            </a:r>
            <a:r>
              <a:rPr lang="es-MX" b="1" u="sng" dirty="0" err="1" smtClean="0">
                <a:solidFill>
                  <a:srgbClr val="3333FF"/>
                </a:solidFill>
                <a:latin typeface="Calibri" pitchFamily="34" charset="0"/>
              </a:rPr>
              <a:t>Christiansen</a:t>
            </a:r>
            <a:r>
              <a:rPr lang="es-MX" b="1" u="sng" dirty="0" smtClean="0">
                <a:solidFill>
                  <a:srgbClr val="3333FF"/>
                </a:solidFill>
                <a:latin typeface="Calibri" pitchFamily="34" charset="0"/>
              </a:rPr>
              <a:t> y G. </a:t>
            </a:r>
            <a:r>
              <a:rPr lang="es-MX" b="1" u="sng" dirty="0" err="1" smtClean="0">
                <a:solidFill>
                  <a:srgbClr val="3333FF"/>
                </a:solidFill>
                <a:latin typeface="Calibri" pitchFamily="34" charset="0"/>
              </a:rPr>
              <a:t>Kulikov</a:t>
            </a:r>
            <a:endParaRPr lang="es-MX" b="1" u="sng" dirty="0" smtClean="0">
              <a:solidFill>
                <a:srgbClr val="3333FF"/>
              </a:solidFill>
              <a:latin typeface="Calibri" pitchFamily="34" charset="0"/>
            </a:endParaRPr>
          </a:p>
          <a:p>
            <a:r>
              <a:rPr lang="es-MX" dirty="0" smtClean="0">
                <a:solidFill>
                  <a:schemeClr val="bg1"/>
                </a:solidFill>
                <a:latin typeface="Calibri" pitchFamily="34" charset="0"/>
              </a:rPr>
              <a:t>            </a:t>
            </a:r>
            <a:r>
              <a:rPr lang="es-MX" dirty="0" err="1" smtClean="0">
                <a:solidFill>
                  <a:schemeClr val="bg1"/>
                </a:solidFill>
                <a:latin typeface="Calibri" pitchFamily="34" charset="0"/>
              </a:rPr>
              <a:t>Group</a:t>
            </a:r>
            <a:r>
              <a:rPr lang="es-MX" dirty="0" smtClean="0">
                <a:solidFill>
                  <a:schemeClr val="bg1"/>
                </a:solidFill>
                <a:latin typeface="Calibri" pitchFamily="34" charset="0"/>
              </a:rPr>
              <a:t> </a:t>
            </a:r>
            <a:r>
              <a:rPr lang="es-MX" dirty="0" err="1" smtClean="0">
                <a:solidFill>
                  <a:schemeClr val="bg1"/>
                </a:solidFill>
                <a:latin typeface="Calibri" pitchFamily="34" charset="0"/>
              </a:rPr>
              <a:t>from</a:t>
            </a:r>
            <a:r>
              <a:rPr lang="es-MX" dirty="0" smtClean="0">
                <a:solidFill>
                  <a:schemeClr val="bg1"/>
                </a:solidFill>
                <a:latin typeface="Calibri" pitchFamily="34" charset="0"/>
              </a:rPr>
              <a:t> </a:t>
            </a:r>
            <a:r>
              <a:rPr lang="es-MX" dirty="0" err="1" smtClean="0">
                <a:solidFill>
                  <a:schemeClr val="bg1"/>
                </a:solidFill>
                <a:latin typeface="Calibri" pitchFamily="34" charset="0"/>
              </a:rPr>
              <a:t>Moscow</a:t>
            </a:r>
            <a:r>
              <a:rPr lang="es-MX" dirty="0" smtClean="0">
                <a:solidFill>
                  <a:schemeClr val="bg1"/>
                </a:solidFill>
                <a:latin typeface="Calibri" pitchFamily="34" charset="0"/>
              </a:rPr>
              <a:t> </a:t>
            </a:r>
            <a:r>
              <a:rPr lang="es-MX" dirty="0" err="1" smtClean="0">
                <a:solidFill>
                  <a:schemeClr val="bg1"/>
                </a:solidFill>
                <a:latin typeface="Calibri" pitchFamily="34" charset="0"/>
              </a:rPr>
              <a:t>University</a:t>
            </a:r>
            <a:r>
              <a:rPr lang="es-MX" dirty="0" smtClean="0">
                <a:solidFill>
                  <a:schemeClr val="bg1"/>
                </a:solidFill>
                <a:latin typeface="Calibri" pitchFamily="34" charset="0"/>
              </a:rPr>
              <a:t>	</a:t>
            </a:r>
          </a:p>
          <a:p>
            <a:r>
              <a:rPr lang="es-MX" dirty="0" smtClean="0">
                <a:solidFill>
                  <a:schemeClr val="bg1"/>
                </a:solidFill>
                <a:latin typeface="Calibri" pitchFamily="34" charset="0"/>
              </a:rPr>
              <a:t>            </a:t>
            </a:r>
            <a:r>
              <a:rPr lang="es-MX" dirty="0" err="1" smtClean="0">
                <a:solidFill>
                  <a:schemeClr val="bg1"/>
                </a:solidFill>
                <a:latin typeface="Calibri" pitchFamily="34" charset="0"/>
              </a:rPr>
              <a:t>Measured</a:t>
            </a:r>
            <a:r>
              <a:rPr lang="es-MX" dirty="0" smtClean="0">
                <a:solidFill>
                  <a:schemeClr val="bg1"/>
                </a:solidFill>
                <a:latin typeface="Calibri" pitchFamily="34" charset="0"/>
              </a:rPr>
              <a:t> </a:t>
            </a:r>
            <a:r>
              <a:rPr lang="es-MX" dirty="0" err="1" smtClean="0">
                <a:solidFill>
                  <a:schemeClr val="bg1"/>
                </a:solidFill>
                <a:latin typeface="Calibri" pitchFamily="34" charset="0"/>
              </a:rPr>
              <a:t>the</a:t>
            </a:r>
            <a:r>
              <a:rPr lang="es-MX" dirty="0" smtClean="0">
                <a:solidFill>
                  <a:schemeClr val="bg1"/>
                </a:solidFill>
                <a:latin typeface="Calibri" pitchFamily="34" charset="0"/>
              </a:rPr>
              <a:t> flux of </a:t>
            </a:r>
            <a:r>
              <a:rPr lang="es-MX" dirty="0" err="1" smtClean="0">
                <a:solidFill>
                  <a:schemeClr val="bg1"/>
                </a:solidFill>
                <a:latin typeface="Calibri" pitchFamily="34" charset="0"/>
              </a:rPr>
              <a:t>events</a:t>
            </a:r>
            <a:r>
              <a:rPr lang="es-MX" dirty="0" smtClean="0">
                <a:solidFill>
                  <a:schemeClr val="bg1"/>
                </a:solidFill>
                <a:latin typeface="Calibri" pitchFamily="34" charset="0"/>
              </a:rPr>
              <a:t> vs</a:t>
            </a:r>
          </a:p>
          <a:p>
            <a:r>
              <a:rPr lang="es-MX" dirty="0" smtClean="0">
                <a:solidFill>
                  <a:schemeClr val="bg1"/>
                </a:solidFill>
                <a:latin typeface="Calibri" pitchFamily="34" charset="0"/>
              </a:rPr>
              <a:t>            </a:t>
            </a:r>
            <a:r>
              <a:rPr lang="es-MX" dirty="0" err="1" smtClean="0">
                <a:solidFill>
                  <a:schemeClr val="bg1"/>
                </a:solidFill>
                <a:latin typeface="Calibri" pitchFamily="34" charset="0"/>
              </a:rPr>
              <a:t>Numb</a:t>
            </a:r>
            <a:r>
              <a:rPr lang="es-MX" dirty="0" smtClean="0">
                <a:solidFill>
                  <a:schemeClr val="bg1"/>
                </a:solidFill>
                <a:latin typeface="Calibri" pitchFamily="34" charset="0"/>
              </a:rPr>
              <a:t>. of </a:t>
            </a:r>
            <a:r>
              <a:rPr lang="es-MX" dirty="0" err="1" smtClean="0">
                <a:solidFill>
                  <a:schemeClr val="bg1"/>
                </a:solidFill>
                <a:latin typeface="Calibri" pitchFamily="34" charset="0"/>
              </a:rPr>
              <a:t>charged</a:t>
            </a:r>
            <a:r>
              <a:rPr lang="es-MX" dirty="0" smtClean="0">
                <a:solidFill>
                  <a:schemeClr val="bg1"/>
                </a:solidFill>
                <a:latin typeface="Calibri" pitchFamily="34" charset="0"/>
              </a:rPr>
              <a:t> </a:t>
            </a:r>
            <a:r>
              <a:rPr lang="es-MX" dirty="0" err="1" smtClean="0">
                <a:solidFill>
                  <a:schemeClr val="bg1"/>
                </a:solidFill>
                <a:latin typeface="Calibri" pitchFamily="34" charset="0"/>
              </a:rPr>
              <a:t>particles</a:t>
            </a:r>
            <a:r>
              <a:rPr lang="es-MX" dirty="0" smtClean="0">
                <a:solidFill>
                  <a:schemeClr val="bg1"/>
                </a:solidFill>
                <a:latin typeface="Calibri" pitchFamily="34" charset="0"/>
              </a:rPr>
              <a:t> (</a:t>
            </a:r>
            <a:r>
              <a:rPr lang="es-MX" dirty="0" err="1" smtClean="0">
                <a:solidFill>
                  <a:schemeClr val="bg1"/>
                </a:solidFill>
                <a:latin typeface="Times New Roman"/>
                <a:cs typeface="Times New Roman"/>
                <a:sym typeface="Symbol"/>
              </a:rPr>
              <a:t>N</a:t>
            </a:r>
            <a:r>
              <a:rPr lang="es-MX" baseline="-25000" dirty="0" err="1" smtClean="0">
                <a:solidFill>
                  <a:schemeClr val="bg1"/>
                </a:solidFill>
                <a:latin typeface="Times New Roman"/>
                <a:cs typeface="Times New Roman"/>
                <a:sym typeface="Symbol"/>
              </a:rPr>
              <a:t>ch</a:t>
            </a:r>
            <a:r>
              <a:rPr lang="es-MX" baseline="-25000" dirty="0" smtClean="0">
                <a:solidFill>
                  <a:schemeClr val="bg1"/>
                </a:solidFill>
                <a:latin typeface="Times New Roman"/>
                <a:cs typeface="Times New Roman"/>
                <a:sym typeface="Symbol"/>
              </a:rPr>
              <a:t> </a:t>
            </a:r>
            <a:r>
              <a:rPr lang="es-MX" dirty="0" smtClean="0">
                <a:solidFill>
                  <a:schemeClr val="bg1"/>
                </a:solidFill>
                <a:latin typeface="Calibri" pitchFamily="34" charset="0"/>
                <a:sym typeface="Symbol"/>
              </a:rPr>
              <a:t></a:t>
            </a:r>
            <a:r>
              <a:rPr lang="es-MX" dirty="0" smtClean="0">
                <a:solidFill>
                  <a:schemeClr val="bg1"/>
                </a:solidFill>
                <a:latin typeface="Calibri" pitchFamily="34" charset="0"/>
              </a:rPr>
              <a:t> E</a:t>
            </a:r>
            <a:r>
              <a:rPr lang="el-GR" baseline="30000" dirty="0" smtClean="0">
                <a:solidFill>
                  <a:schemeClr val="bg1"/>
                </a:solidFill>
                <a:latin typeface="Times New Roman"/>
                <a:cs typeface="Times New Roman"/>
                <a:sym typeface="Symbol"/>
              </a:rPr>
              <a:t>β</a:t>
            </a:r>
            <a:r>
              <a:rPr lang="es-MX" dirty="0" smtClean="0">
                <a:solidFill>
                  <a:schemeClr val="bg1"/>
                </a:solidFill>
                <a:latin typeface="Times New Roman"/>
                <a:cs typeface="Times New Roman"/>
                <a:sym typeface="Symbol"/>
              </a:rPr>
              <a:t>)</a:t>
            </a:r>
            <a:endParaRPr lang="es-MX" dirty="0" smtClean="0">
              <a:solidFill>
                <a:schemeClr val="bg1"/>
              </a:solidFill>
              <a:latin typeface="Calibri" pitchFamily="34" charset="0"/>
            </a:endParaRPr>
          </a:p>
          <a:p>
            <a:r>
              <a:rPr lang="es-MX" dirty="0" smtClean="0">
                <a:solidFill>
                  <a:schemeClr val="bg1"/>
                </a:solidFill>
                <a:latin typeface="Calibri" pitchFamily="34" charset="0"/>
              </a:rPr>
              <a:t> </a:t>
            </a:r>
          </a:p>
          <a:p>
            <a:r>
              <a:rPr lang="es-MX" dirty="0" smtClean="0">
                <a:solidFill>
                  <a:schemeClr val="bg1"/>
                </a:solidFill>
                <a:latin typeface="Calibri" pitchFamily="34" charset="0"/>
              </a:rPr>
              <a:t>            </a:t>
            </a:r>
            <a:endParaRPr lang="es-MX" dirty="0" smtClean="0">
              <a:solidFill>
                <a:srgbClr val="FFFF00"/>
              </a:solidFill>
              <a:latin typeface="Calibri" pitchFamily="34" charset="0"/>
            </a:endParaRPr>
          </a:p>
        </p:txBody>
      </p:sp>
      <p:pic>
        <p:nvPicPr>
          <p:cNvPr id="14" name="Picture 5"/>
          <p:cNvPicPr>
            <a:picLocks noChangeAspect="1" noChangeArrowheads="1"/>
          </p:cNvPicPr>
          <p:nvPr/>
        </p:nvPicPr>
        <p:blipFill>
          <a:blip r:embed="rId3" cstate="print"/>
          <a:srcRect/>
          <a:stretch>
            <a:fillRect/>
          </a:stretch>
        </p:blipFill>
        <p:spPr bwMode="auto">
          <a:xfrm>
            <a:off x="1650126" y="2564904"/>
            <a:ext cx="1913762" cy="1767087"/>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a:stretch>
            <a:fillRect/>
          </a:stretch>
        </p:blipFill>
        <p:spPr bwMode="auto">
          <a:xfrm>
            <a:off x="5412500" y="2564904"/>
            <a:ext cx="3407972" cy="4075752"/>
          </a:xfrm>
          <a:prstGeom prst="rect">
            <a:avLst/>
          </a:prstGeom>
          <a:noFill/>
          <a:ln w="9525">
            <a:noFill/>
            <a:miter lim="800000"/>
            <a:headEnd/>
            <a:tailEnd/>
          </a:ln>
        </p:spPr>
      </p:pic>
      <p:sp>
        <p:nvSpPr>
          <p:cNvPr id="25" name="24 Rectángulo"/>
          <p:cNvSpPr/>
          <p:nvPr/>
        </p:nvSpPr>
        <p:spPr>
          <a:xfrm>
            <a:off x="4932040" y="620688"/>
            <a:ext cx="3816424" cy="1477328"/>
          </a:xfrm>
          <a:prstGeom prst="rect">
            <a:avLst/>
          </a:prstGeom>
        </p:spPr>
        <p:txBody>
          <a:bodyPr wrap="square">
            <a:spAutoFit/>
          </a:bodyPr>
          <a:lstStyle/>
          <a:p>
            <a:endParaRPr lang="es-MX" dirty="0" smtClean="0">
              <a:solidFill>
                <a:schemeClr val="bg1"/>
              </a:solidFill>
              <a:latin typeface="Calibri" pitchFamily="34" charset="0"/>
            </a:endParaRPr>
          </a:p>
          <a:p>
            <a:r>
              <a:rPr lang="es-MX" dirty="0" smtClean="0">
                <a:solidFill>
                  <a:srgbClr val="CCFFFF"/>
                </a:solidFill>
                <a:latin typeface="Calibri" pitchFamily="34" charset="0"/>
              </a:rPr>
              <a:t>           “</a:t>
            </a:r>
            <a:r>
              <a:rPr lang="es-MX" dirty="0" err="1" smtClean="0">
                <a:solidFill>
                  <a:srgbClr val="CCFFFF"/>
                </a:solidFill>
                <a:latin typeface="Calibri" pitchFamily="34" charset="0"/>
              </a:rPr>
              <a:t>the</a:t>
            </a:r>
            <a:r>
              <a:rPr lang="es-MX" dirty="0" smtClean="0">
                <a:solidFill>
                  <a:srgbClr val="CCFFFF"/>
                </a:solidFill>
                <a:latin typeface="Calibri" pitchFamily="34" charset="0"/>
              </a:rPr>
              <a:t> </a:t>
            </a:r>
            <a:r>
              <a:rPr lang="es-MX" dirty="0" err="1" smtClean="0">
                <a:solidFill>
                  <a:srgbClr val="CCFFFF"/>
                </a:solidFill>
                <a:latin typeface="Calibri" pitchFamily="34" charset="0"/>
              </a:rPr>
              <a:t>observed</a:t>
            </a:r>
            <a:r>
              <a:rPr lang="es-MX" dirty="0" smtClean="0">
                <a:solidFill>
                  <a:srgbClr val="CCFFFF"/>
                </a:solidFill>
                <a:latin typeface="Calibri" pitchFamily="34" charset="0"/>
              </a:rPr>
              <a:t> </a:t>
            </a:r>
            <a:r>
              <a:rPr lang="es-MX" dirty="0" err="1" smtClean="0">
                <a:solidFill>
                  <a:srgbClr val="CCFFFF"/>
                </a:solidFill>
                <a:latin typeface="Calibri" pitchFamily="34" charset="0"/>
              </a:rPr>
              <a:t>spectrum</a:t>
            </a:r>
            <a:r>
              <a:rPr lang="es-MX" dirty="0" smtClean="0">
                <a:solidFill>
                  <a:srgbClr val="CCFFFF"/>
                </a:solidFill>
                <a:latin typeface="Calibri" pitchFamily="34" charset="0"/>
              </a:rPr>
              <a:t> </a:t>
            </a:r>
            <a:r>
              <a:rPr lang="es-MX" dirty="0" err="1" smtClean="0">
                <a:solidFill>
                  <a:srgbClr val="CCFFFF"/>
                </a:solidFill>
                <a:latin typeface="Calibri" pitchFamily="34" charset="0"/>
              </a:rPr>
              <a:t>is</a:t>
            </a:r>
            <a:r>
              <a:rPr lang="es-MX" dirty="0" smtClean="0">
                <a:solidFill>
                  <a:srgbClr val="CCFFFF"/>
                </a:solidFill>
                <a:latin typeface="Calibri" pitchFamily="34" charset="0"/>
              </a:rPr>
              <a:t>  a  </a:t>
            </a:r>
          </a:p>
          <a:p>
            <a:r>
              <a:rPr lang="es-MX" dirty="0" smtClean="0">
                <a:solidFill>
                  <a:srgbClr val="CCFFFF"/>
                </a:solidFill>
                <a:latin typeface="Calibri" pitchFamily="34" charset="0"/>
              </a:rPr>
              <a:t>             </a:t>
            </a:r>
            <a:r>
              <a:rPr lang="es-MX" dirty="0" err="1" smtClean="0">
                <a:solidFill>
                  <a:srgbClr val="CCFFFF"/>
                </a:solidFill>
                <a:latin typeface="Calibri" pitchFamily="34" charset="0"/>
              </a:rPr>
              <a:t>superposition</a:t>
            </a:r>
            <a:r>
              <a:rPr lang="es-MX" dirty="0" smtClean="0">
                <a:solidFill>
                  <a:srgbClr val="CCFFFF"/>
                </a:solidFill>
                <a:latin typeface="Calibri" pitchFamily="34" charset="0"/>
              </a:rPr>
              <a:t> of </a:t>
            </a:r>
            <a:r>
              <a:rPr lang="es-MX" dirty="0" err="1" smtClean="0">
                <a:solidFill>
                  <a:srgbClr val="CCFFFF"/>
                </a:solidFill>
                <a:latin typeface="Calibri" pitchFamily="34" charset="0"/>
              </a:rPr>
              <a:t>the</a:t>
            </a:r>
            <a:r>
              <a:rPr lang="es-MX" dirty="0" smtClean="0">
                <a:solidFill>
                  <a:srgbClr val="CCFFFF"/>
                </a:solidFill>
                <a:latin typeface="Calibri" pitchFamily="34" charset="0"/>
              </a:rPr>
              <a:t> </a:t>
            </a:r>
            <a:r>
              <a:rPr lang="es-MX" dirty="0" err="1" smtClean="0">
                <a:solidFill>
                  <a:srgbClr val="CCFFFF"/>
                </a:solidFill>
                <a:latin typeface="Calibri" pitchFamily="34" charset="0"/>
              </a:rPr>
              <a:t>spectra</a:t>
            </a:r>
            <a:endParaRPr lang="es-MX" dirty="0" smtClean="0">
              <a:solidFill>
                <a:srgbClr val="CCFFFF"/>
              </a:solidFill>
              <a:latin typeface="Calibri" pitchFamily="34" charset="0"/>
            </a:endParaRPr>
          </a:p>
          <a:p>
            <a:r>
              <a:rPr lang="es-MX" dirty="0" smtClean="0">
                <a:solidFill>
                  <a:srgbClr val="CCFFFF"/>
                </a:solidFill>
                <a:latin typeface="Calibri" pitchFamily="34" charset="0"/>
              </a:rPr>
              <a:t>             of </a:t>
            </a:r>
            <a:r>
              <a:rPr lang="es-MX" dirty="0" err="1" smtClean="0">
                <a:solidFill>
                  <a:srgbClr val="CCFFFF"/>
                </a:solidFill>
                <a:latin typeface="Calibri" pitchFamily="34" charset="0"/>
              </a:rPr>
              <a:t>particles</a:t>
            </a:r>
            <a:r>
              <a:rPr lang="es-MX" dirty="0" smtClean="0">
                <a:solidFill>
                  <a:srgbClr val="CCFFFF"/>
                </a:solidFill>
                <a:latin typeface="Calibri" pitchFamily="34" charset="0"/>
              </a:rPr>
              <a:t>  of  </a:t>
            </a:r>
            <a:r>
              <a:rPr lang="es-MX" dirty="0" err="1" smtClean="0">
                <a:solidFill>
                  <a:srgbClr val="CCFFFF"/>
                </a:solidFill>
                <a:latin typeface="Calibri" pitchFamily="34" charset="0"/>
              </a:rPr>
              <a:t>galactic</a:t>
            </a:r>
            <a:r>
              <a:rPr lang="es-MX" dirty="0" smtClean="0">
                <a:solidFill>
                  <a:srgbClr val="CCFFFF"/>
                </a:solidFill>
                <a:latin typeface="Calibri" pitchFamily="34" charset="0"/>
              </a:rPr>
              <a:t>  and</a:t>
            </a:r>
          </a:p>
          <a:p>
            <a:r>
              <a:rPr lang="es-MX" dirty="0" smtClean="0">
                <a:solidFill>
                  <a:srgbClr val="CCFFFF"/>
                </a:solidFill>
                <a:latin typeface="Calibri" pitchFamily="34" charset="0"/>
              </a:rPr>
              <a:t>             </a:t>
            </a:r>
            <a:r>
              <a:rPr lang="es-MX" dirty="0" err="1" smtClean="0">
                <a:solidFill>
                  <a:srgbClr val="CCFFFF"/>
                </a:solidFill>
                <a:latin typeface="Calibri" pitchFamily="34" charset="0"/>
              </a:rPr>
              <a:t>metagalactic</a:t>
            </a:r>
            <a:r>
              <a:rPr lang="es-MX" dirty="0" smtClean="0">
                <a:solidFill>
                  <a:srgbClr val="CCFFFF"/>
                </a:solidFill>
                <a:latin typeface="Calibri" pitchFamily="34" charset="0"/>
              </a:rPr>
              <a:t> </a:t>
            </a:r>
            <a:r>
              <a:rPr lang="es-MX" dirty="0" err="1" smtClean="0">
                <a:solidFill>
                  <a:srgbClr val="CCFFFF"/>
                </a:solidFill>
                <a:latin typeface="Calibri" pitchFamily="34" charset="0"/>
              </a:rPr>
              <a:t>origin</a:t>
            </a:r>
            <a:r>
              <a:rPr lang="es-MX" dirty="0" smtClean="0">
                <a:solidFill>
                  <a:srgbClr val="CCFFFF"/>
                </a:solidFill>
                <a:latin typeface="Calibri" pitchFamily="34" charset="0"/>
              </a:rPr>
              <a:t>”</a:t>
            </a:r>
          </a:p>
        </p:txBody>
      </p:sp>
      <p:sp>
        <p:nvSpPr>
          <p:cNvPr id="29" name="28 Rectángulo"/>
          <p:cNvSpPr/>
          <p:nvPr/>
        </p:nvSpPr>
        <p:spPr>
          <a:xfrm>
            <a:off x="755576" y="6165304"/>
            <a:ext cx="4968552" cy="523220"/>
          </a:xfrm>
          <a:prstGeom prst="rect">
            <a:avLst/>
          </a:prstGeom>
        </p:spPr>
        <p:txBody>
          <a:bodyPr wrap="square">
            <a:spAutoFit/>
          </a:bodyPr>
          <a:lstStyle/>
          <a:p>
            <a:r>
              <a:rPr lang="en-US" sz="1400" dirty="0" err="1" smtClean="0">
                <a:solidFill>
                  <a:srgbClr val="FFFF00"/>
                </a:solidFill>
              </a:rPr>
              <a:t>Kulikov</a:t>
            </a:r>
            <a:r>
              <a:rPr lang="en-US" sz="1400" dirty="0" smtClean="0">
                <a:solidFill>
                  <a:srgbClr val="FFFF00"/>
                </a:solidFill>
              </a:rPr>
              <a:t> and </a:t>
            </a:r>
            <a:r>
              <a:rPr lang="en-US" sz="1400" dirty="0" err="1" smtClean="0">
                <a:solidFill>
                  <a:srgbClr val="FFFF00"/>
                </a:solidFill>
              </a:rPr>
              <a:t>Khristiansen</a:t>
            </a:r>
            <a:r>
              <a:rPr lang="en-US" sz="1400" dirty="0" smtClean="0">
                <a:solidFill>
                  <a:srgbClr val="FFFF00"/>
                </a:solidFill>
              </a:rPr>
              <a:t> , </a:t>
            </a:r>
            <a:r>
              <a:rPr lang="en-US" sz="1400" i="1" dirty="0" smtClean="0">
                <a:solidFill>
                  <a:srgbClr val="FFFF00"/>
                </a:solidFill>
              </a:rPr>
              <a:t>On the size distribution of extensive atmospheric showers,  J. </a:t>
            </a:r>
            <a:r>
              <a:rPr lang="en-US" sz="1400" i="1" dirty="0" err="1" smtClean="0">
                <a:solidFill>
                  <a:srgbClr val="FFFF00"/>
                </a:solidFill>
              </a:rPr>
              <a:t>Exper</a:t>
            </a:r>
            <a:r>
              <a:rPr lang="en-US" sz="1400" i="1" dirty="0" smtClean="0">
                <a:solidFill>
                  <a:srgbClr val="FFFF00"/>
                </a:solidFill>
              </a:rPr>
              <a:t>. </a:t>
            </a:r>
            <a:r>
              <a:rPr lang="en-US" sz="1400" i="1" dirty="0" err="1" smtClean="0">
                <a:solidFill>
                  <a:srgbClr val="FFFF00"/>
                </a:solidFill>
              </a:rPr>
              <a:t>Theor</a:t>
            </a:r>
            <a:r>
              <a:rPr lang="en-US" sz="1400" i="1" dirty="0" smtClean="0">
                <a:solidFill>
                  <a:srgbClr val="FFFF00"/>
                </a:solidFill>
              </a:rPr>
              <a:t>. Phys</a:t>
            </a:r>
            <a:r>
              <a:rPr lang="en-US" sz="1400" dirty="0" smtClean="0">
                <a:solidFill>
                  <a:srgbClr val="FFFF00"/>
                </a:solidFill>
              </a:rPr>
              <a:t>. 35, 635, (1958).</a:t>
            </a:r>
            <a:endParaRPr lang="es-ES" sz="1400" dirty="0">
              <a:solidFill>
                <a:srgbClr val="FFFF00"/>
              </a:solidFill>
            </a:endParaRPr>
          </a:p>
        </p:txBody>
      </p:sp>
      <p:sp>
        <p:nvSpPr>
          <p:cNvPr id="12" name="11 Rectángulo"/>
          <p:cNvSpPr/>
          <p:nvPr/>
        </p:nvSpPr>
        <p:spPr>
          <a:xfrm>
            <a:off x="6516216" y="3573016"/>
            <a:ext cx="720080" cy="11521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CuadroTexto"/>
          <p:cNvSpPr txBox="1"/>
          <p:nvPr/>
        </p:nvSpPr>
        <p:spPr>
          <a:xfrm>
            <a:off x="5940152" y="4725144"/>
            <a:ext cx="2664296" cy="369332"/>
          </a:xfrm>
          <a:prstGeom prst="rect">
            <a:avLst/>
          </a:prstGeom>
          <a:noFill/>
        </p:spPr>
        <p:txBody>
          <a:bodyPr wrap="square" rtlCol="0">
            <a:spAutoFit/>
          </a:bodyPr>
          <a:lstStyle/>
          <a:p>
            <a:r>
              <a:rPr lang="es-MX" dirty="0" err="1" smtClean="0">
                <a:solidFill>
                  <a:srgbClr val="FF0000"/>
                </a:solidFill>
              </a:rPr>
              <a:t>Discovery</a:t>
            </a:r>
            <a:r>
              <a:rPr lang="es-MX" dirty="0" smtClean="0">
                <a:solidFill>
                  <a:srgbClr val="FF0000"/>
                </a:solidFill>
              </a:rPr>
              <a:t> of </a:t>
            </a:r>
            <a:r>
              <a:rPr lang="es-MX" dirty="0" err="1" smtClean="0">
                <a:solidFill>
                  <a:srgbClr val="FF0000"/>
                </a:solidFill>
              </a:rPr>
              <a:t>the</a:t>
            </a:r>
            <a:r>
              <a:rPr lang="es-MX" dirty="0" smtClean="0">
                <a:solidFill>
                  <a:srgbClr val="FF0000"/>
                </a:solidFill>
              </a:rPr>
              <a:t> “</a:t>
            </a:r>
            <a:r>
              <a:rPr lang="es-MX" dirty="0" err="1" smtClean="0">
                <a:solidFill>
                  <a:srgbClr val="FF0000"/>
                </a:solidFill>
              </a:rPr>
              <a:t>Knee</a:t>
            </a:r>
            <a:r>
              <a:rPr lang="es-MX" dirty="0" smtClean="0"/>
              <a:t>”</a:t>
            </a:r>
            <a:endParaRPr lang="es-ES" dirty="0"/>
          </a:p>
        </p:txBody>
      </p:sp>
      <p:sp>
        <p:nvSpPr>
          <p:cNvPr id="15" name="Text Box 8"/>
          <p:cNvSpPr txBox="1">
            <a:spLocks noChangeArrowheads="1"/>
          </p:cNvSpPr>
          <p:nvPr/>
        </p:nvSpPr>
        <p:spPr bwMode="auto">
          <a:xfrm>
            <a:off x="395288" y="188913"/>
            <a:ext cx="5391158" cy="457200"/>
          </a:xfrm>
          <a:prstGeom prst="rect">
            <a:avLst/>
          </a:prstGeom>
          <a:noFill/>
          <a:ln w="9525">
            <a:noFill/>
            <a:miter lim="800000"/>
            <a:headEnd/>
            <a:tailEnd/>
          </a:ln>
          <a:effectLst/>
        </p:spPr>
        <p:txBody>
          <a:bodyPr wrap="square">
            <a:spAutoFit/>
          </a:bodyPr>
          <a:lstStyle/>
          <a:p>
            <a:pPr marL="342900" indent="-342900">
              <a:spcBef>
                <a:spcPct val="50000"/>
              </a:spcBef>
              <a:buFontTx/>
              <a:buAutoNum type="arabicParenR"/>
            </a:pPr>
            <a:r>
              <a:rPr lang="es-MX" sz="2400" dirty="0" smtClean="0">
                <a:solidFill>
                  <a:srgbClr val="FFFF00"/>
                </a:solidFill>
                <a:latin typeface="Tahoma" pitchFamily="34" charset="0"/>
              </a:rPr>
              <a:t>Introduction</a:t>
            </a:r>
            <a:endParaRPr lang="es-ES" sz="2400" dirty="0">
              <a:solidFill>
                <a:srgbClr val="FFFF00"/>
              </a:solidFill>
              <a:latin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Tierra_imagen"/>
          <p:cNvPicPr>
            <a:picLocks noChangeAspect="1" noChangeArrowheads="1"/>
          </p:cNvPicPr>
          <p:nvPr/>
        </p:nvPicPr>
        <p:blipFill>
          <a:blip r:embed="rId2" cstate="print"/>
          <a:srcRect/>
          <a:stretch>
            <a:fillRect/>
          </a:stretch>
        </p:blipFill>
        <p:spPr bwMode="auto">
          <a:xfrm>
            <a:off x="-36513" y="-26988"/>
            <a:ext cx="9223376" cy="6884988"/>
          </a:xfrm>
          <a:prstGeom prst="rect">
            <a:avLst/>
          </a:prstGeom>
          <a:noFill/>
        </p:spPr>
      </p:pic>
      <p:sp>
        <p:nvSpPr>
          <p:cNvPr id="15" name="Text Box 8"/>
          <p:cNvSpPr txBox="1">
            <a:spLocks noChangeArrowheads="1"/>
          </p:cNvSpPr>
          <p:nvPr/>
        </p:nvSpPr>
        <p:spPr bwMode="auto">
          <a:xfrm>
            <a:off x="395288" y="188913"/>
            <a:ext cx="5391158" cy="457200"/>
          </a:xfrm>
          <a:prstGeom prst="rect">
            <a:avLst/>
          </a:prstGeom>
          <a:noFill/>
          <a:ln w="9525">
            <a:noFill/>
            <a:miter lim="800000"/>
            <a:headEnd/>
            <a:tailEnd/>
          </a:ln>
          <a:effectLst/>
        </p:spPr>
        <p:txBody>
          <a:bodyPr wrap="square">
            <a:spAutoFit/>
          </a:bodyPr>
          <a:lstStyle/>
          <a:p>
            <a:pPr marL="342900" indent="-342900">
              <a:spcBef>
                <a:spcPct val="50000"/>
              </a:spcBef>
              <a:buFontTx/>
              <a:buAutoNum type="arabicParenR"/>
            </a:pPr>
            <a:r>
              <a:rPr lang="es-MX" sz="2400" dirty="0" smtClean="0">
                <a:solidFill>
                  <a:srgbClr val="FFFF00"/>
                </a:solidFill>
                <a:latin typeface="Tahoma" pitchFamily="34" charset="0"/>
              </a:rPr>
              <a:t>Introduction</a:t>
            </a:r>
            <a:endParaRPr lang="es-ES" sz="2400" dirty="0">
              <a:solidFill>
                <a:srgbClr val="FFFF00"/>
              </a:solidFill>
              <a:latin typeface="Tahoma" pitchFamily="34" charset="0"/>
            </a:endParaRPr>
          </a:p>
        </p:txBody>
      </p:sp>
      <p:pic>
        <p:nvPicPr>
          <p:cNvPr id="16" name="Picture 2" descr="http://www.revolutionsf.com/bb/weblogs/upload/16/5150554944725e992cb84c.jpg"/>
          <p:cNvPicPr>
            <a:picLocks noChangeAspect="1" noChangeArrowheads="1"/>
          </p:cNvPicPr>
          <p:nvPr/>
        </p:nvPicPr>
        <p:blipFill>
          <a:blip r:embed="rId3" cstate="print"/>
          <a:srcRect/>
          <a:stretch>
            <a:fillRect/>
          </a:stretch>
        </p:blipFill>
        <p:spPr bwMode="auto">
          <a:xfrm>
            <a:off x="773547" y="1772246"/>
            <a:ext cx="3587430" cy="3929090"/>
          </a:xfrm>
          <a:prstGeom prst="rect">
            <a:avLst/>
          </a:prstGeom>
          <a:noFill/>
        </p:spPr>
      </p:pic>
      <p:pic>
        <p:nvPicPr>
          <p:cNvPr id="18" name="Picture 2" descr="FF509.jpg">
            <a:hlinkClick r:id="rId4"/>
          </p:cNvPr>
          <p:cNvPicPr>
            <a:picLocks noChangeAspect="1" noChangeArrowheads="1"/>
          </p:cNvPicPr>
          <p:nvPr/>
        </p:nvPicPr>
        <p:blipFill>
          <a:blip r:embed="rId5" cstate="print"/>
          <a:srcRect/>
          <a:stretch>
            <a:fillRect/>
          </a:stretch>
        </p:blipFill>
        <p:spPr bwMode="auto">
          <a:xfrm>
            <a:off x="5388091" y="1772816"/>
            <a:ext cx="2640293" cy="3960440"/>
          </a:xfrm>
          <a:prstGeom prst="rect">
            <a:avLst/>
          </a:prstGeom>
          <a:noFill/>
        </p:spPr>
      </p:pic>
      <p:sp>
        <p:nvSpPr>
          <p:cNvPr id="19" name="18 Rectángulo"/>
          <p:cNvSpPr/>
          <p:nvPr/>
        </p:nvSpPr>
        <p:spPr>
          <a:xfrm>
            <a:off x="436576" y="714356"/>
            <a:ext cx="5143536" cy="646331"/>
          </a:xfrm>
          <a:prstGeom prst="rect">
            <a:avLst/>
          </a:prstGeom>
        </p:spPr>
        <p:txBody>
          <a:bodyPr wrap="square">
            <a:spAutoFit/>
          </a:bodyPr>
          <a:lstStyle/>
          <a:p>
            <a:r>
              <a:rPr lang="es-MX" dirty="0" smtClean="0">
                <a:solidFill>
                  <a:srgbClr val="FFFF00"/>
                </a:solidFill>
                <a:latin typeface="Calibri" pitchFamily="34" charset="0"/>
              </a:rPr>
              <a:t> 1961.</a:t>
            </a:r>
            <a:r>
              <a:rPr lang="es-MX" dirty="0" smtClean="0">
                <a:solidFill>
                  <a:schemeClr val="bg1"/>
                </a:solidFill>
                <a:latin typeface="Calibri" pitchFamily="34" charset="0"/>
              </a:rPr>
              <a:t> </a:t>
            </a:r>
            <a:r>
              <a:rPr lang="es-MX" b="1" u="sng" dirty="0" err="1" smtClean="0">
                <a:solidFill>
                  <a:srgbClr val="3333FF"/>
                </a:solidFill>
                <a:latin typeface="Calibri" pitchFamily="34" charset="0"/>
              </a:rPr>
              <a:t>Fantastic</a:t>
            </a:r>
            <a:r>
              <a:rPr lang="es-MX" b="1" u="sng" dirty="0" smtClean="0">
                <a:solidFill>
                  <a:srgbClr val="3333FF"/>
                </a:solidFill>
                <a:latin typeface="Calibri" pitchFamily="34" charset="0"/>
              </a:rPr>
              <a:t> </a:t>
            </a:r>
            <a:r>
              <a:rPr lang="es-MX" b="1" u="sng" dirty="0" err="1" smtClean="0">
                <a:solidFill>
                  <a:srgbClr val="3333FF"/>
                </a:solidFill>
                <a:latin typeface="Calibri" pitchFamily="34" charset="0"/>
              </a:rPr>
              <a:t>Four</a:t>
            </a:r>
            <a:r>
              <a:rPr lang="es-MX" b="1" u="sng" dirty="0" smtClean="0">
                <a:solidFill>
                  <a:srgbClr val="3333FF"/>
                </a:solidFill>
                <a:latin typeface="Calibri" pitchFamily="34" charset="0"/>
              </a:rPr>
              <a:t> </a:t>
            </a:r>
            <a:r>
              <a:rPr lang="es-MX" b="1" u="sng" dirty="0" err="1" smtClean="0">
                <a:solidFill>
                  <a:srgbClr val="3333FF"/>
                </a:solidFill>
                <a:latin typeface="Calibri" pitchFamily="34" charset="0"/>
              </a:rPr>
              <a:t>get</a:t>
            </a:r>
            <a:r>
              <a:rPr lang="es-MX" b="1" u="sng" dirty="0" smtClean="0">
                <a:solidFill>
                  <a:srgbClr val="3333FF"/>
                </a:solidFill>
                <a:latin typeface="Calibri" pitchFamily="34" charset="0"/>
              </a:rPr>
              <a:t> </a:t>
            </a:r>
            <a:r>
              <a:rPr lang="es-MX" b="1" u="sng" dirty="0" err="1" smtClean="0">
                <a:solidFill>
                  <a:srgbClr val="3333FF"/>
                </a:solidFill>
                <a:latin typeface="Calibri" pitchFamily="34" charset="0"/>
              </a:rPr>
              <a:t>powers</a:t>
            </a:r>
            <a:r>
              <a:rPr lang="es-MX" b="1" u="sng" dirty="0" smtClean="0">
                <a:solidFill>
                  <a:srgbClr val="3333FF"/>
                </a:solidFill>
                <a:latin typeface="Calibri" pitchFamily="34" charset="0"/>
              </a:rPr>
              <a:t> </a:t>
            </a:r>
            <a:r>
              <a:rPr lang="es-MX" b="1" u="sng" dirty="0" err="1" smtClean="0">
                <a:solidFill>
                  <a:srgbClr val="3333FF"/>
                </a:solidFill>
                <a:latin typeface="Calibri" pitchFamily="34" charset="0"/>
              </a:rPr>
              <a:t>from</a:t>
            </a:r>
            <a:r>
              <a:rPr lang="es-MX" b="1" u="sng" dirty="0" smtClean="0">
                <a:solidFill>
                  <a:srgbClr val="3333FF"/>
                </a:solidFill>
                <a:latin typeface="Calibri" pitchFamily="34" charset="0"/>
              </a:rPr>
              <a:t> </a:t>
            </a:r>
            <a:r>
              <a:rPr lang="es-MX" b="1" u="sng" dirty="0" err="1" smtClean="0">
                <a:solidFill>
                  <a:srgbClr val="3333FF"/>
                </a:solidFill>
                <a:latin typeface="Calibri" pitchFamily="34" charset="0"/>
              </a:rPr>
              <a:t>cosmic</a:t>
            </a:r>
            <a:r>
              <a:rPr lang="es-MX" b="1" u="sng" dirty="0" smtClean="0">
                <a:solidFill>
                  <a:srgbClr val="3333FF"/>
                </a:solidFill>
                <a:latin typeface="Calibri" pitchFamily="34" charset="0"/>
              </a:rPr>
              <a:t> </a:t>
            </a:r>
            <a:r>
              <a:rPr lang="es-MX" b="1" u="sng" dirty="0" err="1" smtClean="0">
                <a:solidFill>
                  <a:srgbClr val="3333FF"/>
                </a:solidFill>
                <a:latin typeface="Calibri" pitchFamily="34" charset="0"/>
              </a:rPr>
              <a:t>rays</a:t>
            </a:r>
            <a:endParaRPr lang="es-MX" b="1" u="sng" dirty="0" smtClean="0">
              <a:solidFill>
                <a:srgbClr val="3333FF"/>
              </a:solidFill>
              <a:latin typeface="Calibri" pitchFamily="34" charset="0"/>
            </a:endParaRPr>
          </a:p>
          <a:p>
            <a:r>
              <a:rPr lang="es-MX" dirty="0" smtClean="0">
                <a:solidFill>
                  <a:schemeClr val="bg1"/>
                </a:solidFill>
                <a:latin typeface="Calibri" pitchFamily="34" charset="0"/>
              </a:rPr>
              <a:t>             </a:t>
            </a:r>
            <a:endParaRPr lang="es-MX" dirty="0" smtClean="0">
              <a:solidFill>
                <a:srgbClr val="FFFF00"/>
              </a:solidFill>
              <a:latin typeface="Calibri" pitchFamily="34" charset="0"/>
            </a:endParaRPr>
          </a:p>
        </p:txBody>
      </p:sp>
      <p:sp>
        <p:nvSpPr>
          <p:cNvPr id="7" name="6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solidFill>
              </a:rPr>
              <a:t>Kascade</a:t>
            </a:r>
            <a:r>
              <a:rPr lang="es-MX" sz="1400" dirty="0" smtClean="0">
                <a:solidFill>
                  <a:schemeClr val="bg1"/>
                </a:solidFill>
              </a:rPr>
              <a:t>-Grande ,J.C. Arteaga, U. Michoacana                                                                                     XIII MWPF, </a:t>
            </a:r>
            <a:r>
              <a:rPr lang="es-MX" sz="1400" dirty="0" err="1" smtClean="0">
                <a:solidFill>
                  <a:schemeClr val="bg1"/>
                </a:solidFill>
              </a:rPr>
              <a:t>October</a:t>
            </a:r>
            <a:r>
              <a:rPr lang="es-MX" sz="1400" dirty="0" smtClean="0">
                <a:solidFill>
                  <a:schemeClr val="bg1"/>
                </a:solidFill>
              </a:rPr>
              <a:t>, Guanajuato</a:t>
            </a:r>
            <a:endParaRPr lang="es-ES" sz="1400"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4" descr="Tierra_imagen"/>
          <p:cNvPicPr>
            <a:picLocks noChangeAspect="1" noChangeArrowheads="1"/>
          </p:cNvPicPr>
          <p:nvPr/>
        </p:nvPicPr>
        <p:blipFill>
          <a:blip r:embed="rId2" cstate="print"/>
          <a:srcRect/>
          <a:stretch>
            <a:fillRect/>
          </a:stretch>
        </p:blipFill>
        <p:spPr bwMode="auto">
          <a:xfrm>
            <a:off x="-36513" y="-26988"/>
            <a:ext cx="9223376" cy="6884988"/>
          </a:xfrm>
          <a:prstGeom prst="rect">
            <a:avLst/>
          </a:prstGeom>
          <a:noFill/>
        </p:spPr>
      </p:pic>
      <p:sp>
        <p:nvSpPr>
          <p:cNvPr id="21" name="20 CuadroTexto"/>
          <p:cNvSpPr txBox="1"/>
          <p:nvPr/>
        </p:nvSpPr>
        <p:spPr>
          <a:xfrm>
            <a:off x="5436096" y="260648"/>
            <a:ext cx="3528392" cy="323165"/>
          </a:xfrm>
          <a:prstGeom prst="rect">
            <a:avLst/>
          </a:prstGeom>
          <a:noFill/>
          <a:ln>
            <a:solidFill>
              <a:srgbClr val="CCFFFF"/>
            </a:solidFill>
          </a:ln>
        </p:spPr>
        <p:txBody>
          <a:bodyPr wrap="square" rtlCol="0">
            <a:spAutoFit/>
          </a:bodyPr>
          <a:lstStyle/>
          <a:p>
            <a:r>
              <a:rPr lang="es-MX" sz="1500" dirty="0" err="1" smtClean="0">
                <a:solidFill>
                  <a:srgbClr val="CCFFFF"/>
                </a:solidFill>
                <a:latin typeface="Calibri" pitchFamily="34" charset="0"/>
              </a:rPr>
              <a:t>Different</a:t>
            </a:r>
            <a:r>
              <a:rPr lang="es-MX" sz="1500" dirty="0" smtClean="0">
                <a:solidFill>
                  <a:srgbClr val="CCFFFF"/>
                </a:solidFill>
                <a:latin typeface="Calibri" pitchFamily="34" charset="0"/>
              </a:rPr>
              <a:t> </a:t>
            </a:r>
            <a:r>
              <a:rPr lang="es-MX" sz="1500" dirty="0" err="1" smtClean="0">
                <a:solidFill>
                  <a:srgbClr val="CCFFFF"/>
                </a:solidFill>
                <a:latin typeface="Calibri" pitchFamily="34" charset="0"/>
              </a:rPr>
              <a:t>models</a:t>
            </a:r>
            <a:r>
              <a:rPr lang="es-MX" sz="1500" dirty="0" smtClean="0">
                <a:solidFill>
                  <a:srgbClr val="CCFFFF"/>
                </a:solidFill>
                <a:latin typeface="Calibri" pitchFamily="34" charset="0"/>
              </a:rPr>
              <a:t>, </a:t>
            </a:r>
            <a:r>
              <a:rPr lang="es-MX" sz="1500" dirty="0" err="1" smtClean="0">
                <a:solidFill>
                  <a:srgbClr val="CCFFFF"/>
                </a:solidFill>
                <a:latin typeface="Calibri" pitchFamily="34" charset="0"/>
              </a:rPr>
              <a:t>depths</a:t>
            </a:r>
            <a:r>
              <a:rPr lang="es-MX" sz="1500" dirty="0" smtClean="0">
                <a:solidFill>
                  <a:srgbClr val="CCFFFF"/>
                </a:solidFill>
                <a:latin typeface="Calibri" pitchFamily="34" charset="0"/>
              </a:rPr>
              <a:t> and observables</a:t>
            </a:r>
          </a:p>
        </p:txBody>
      </p:sp>
      <p:sp>
        <p:nvSpPr>
          <p:cNvPr id="26"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FF00"/>
                </a:solidFill>
                <a:latin typeface="Tahoma" pitchFamily="34" charset="0"/>
              </a:rPr>
              <a:t>2) </a:t>
            </a:r>
            <a:r>
              <a:rPr lang="es-MX" sz="2400" dirty="0" err="1" smtClean="0">
                <a:solidFill>
                  <a:srgbClr val="FFFF00"/>
                </a:solidFill>
                <a:latin typeface="Tahoma" pitchFamily="34" charset="0"/>
              </a:rPr>
              <a:t>Experiments</a:t>
            </a:r>
            <a:r>
              <a:rPr lang="es-MX" sz="2400" dirty="0" smtClean="0">
                <a:solidFill>
                  <a:srgbClr val="FFFF00"/>
                </a:solidFill>
                <a:latin typeface="Tahoma" pitchFamily="34" charset="0"/>
              </a:rPr>
              <a:t> </a:t>
            </a:r>
            <a:r>
              <a:rPr lang="es-MX" sz="2400" dirty="0" err="1" smtClean="0">
                <a:solidFill>
                  <a:srgbClr val="FFFF00"/>
                </a:solidFill>
                <a:latin typeface="Tahoma" pitchFamily="34" charset="0"/>
              </a:rPr>
              <a:t>around</a:t>
            </a:r>
            <a:r>
              <a:rPr lang="es-MX" sz="2400" dirty="0" smtClean="0">
                <a:solidFill>
                  <a:srgbClr val="FFFF00"/>
                </a:solidFill>
                <a:latin typeface="Tahoma" pitchFamily="34" charset="0"/>
              </a:rPr>
              <a:t> E </a:t>
            </a:r>
            <a:r>
              <a:rPr lang="es-MX" sz="2400" dirty="0" smtClean="0">
                <a:solidFill>
                  <a:srgbClr val="FFFF00"/>
                </a:solidFill>
                <a:latin typeface="Tahoma" pitchFamily="34" charset="0"/>
                <a:sym typeface="Symbol"/>
              </a:rPr>
              <a:t> 10</a:t>
            </a:r>
            <a:r>
              <a:rPr lang="es-MX" sz="2400" baseline="30000" dirty="0" smtClean="0">
                <a:solidFill>
                  <a:srgbClr val="FFFF00"/>
                </a:solidFill>
                <a:latin typeface="Tahoma" pitchFamily="34" charset="0"/>
                <a:sym typeface="Symbol"/>
              </a:rPr>
              <a:t>15</a:t>
            </a:r>
            <a:r>
              <a:rPr lang="es-MX" sz="2400" dirty="0" smtClean="0">
                <a:solidFill>
                  <a:srgbClr val="FFFF00"/>
                </a:solidFill>
                <a:latin typeface="Tahoma" pitchFamily="34" charset="0"/>
                <a:sym typeface="Symbol"/>
              </a:rPr>
              <a:t> eV</a:t>
            </a:r>
            <a:endParaRPr lang="es-ES" sz="2400" dirty="0">
              <a:solidFill>
                <a:srgbClr val="FFFF00"/>
              </a:solidFill>
              <a:latin typeface="Tahoma" pitchFamily="34" charset="0"/>
            </a:endParaRPr>
          </a:p>
        </p:txBody>
      </p:sp>
      <p:pic>
        <p:nvPicPr>
          <p:cNvPr id="3074" name="Picture 2" descr="http://4.bp.blogspot.com/-FHMeyimCHYc/Td6EHrp64JI/AAAAAAAAAFA/Ez50BCUbdrA/s1600/12.gif"/>
          <p:cNvPicPr>
            <a:picLocks noChangeAspect="1" noChangeArrowheads="1" noCrop="1"/>
          </p:cNvPicPr>
          <p:nvPr/>
        </p:nvPicPr>
        <p:blipFill>
          <a:blip r:embed="rId3" cstate="print"/>
          <a:srcRect/>
          <a:stretch>
            <a:fillRect/>
          </a:stretch>
        </p:blipFill>
        <p:spPr bwMode="auto">
          <a:xfrm>
            <a:off x="1043608" y="1746489"/>
            <a:ext cx="7262621" cy="3770743"/>
          </a:xfrm>
          <a:prstGeom prst="rect">
            <a:avLst/>
          </a:prstGeom>
          <a:noFill/>
        </p:spPr>
      </p:pic>
      <p:pic>
        <p:nvPicPr>
          <p:cNvPr id="22" name="Picture 8" descr="http://marge.phys.washington.edu/jacee/jacee-11/jacee-12-inflate.jpg"/>
          <p:cNvPicPr>
            <a:picLocks noChangeAspect="1" noChangeArrowheads="1"/>
          </p:cNvPicPr>
          <p:nvPr/>
        </p:nvPicPr>
        <p:blipFill>
          <a:blip r:embed="rId4" cstate="print"/>
          <a:srcRect/>
          <a:stretch>
            <a:fillRect/>
          </a:stretch>
        </p:blipFill>
        <p:spPr bwMode="auto">
          <a:xfrm>
            <a:off x="755576" y="5661248"/>
            <a:ext cx="504056" cy="705128"/>
          </a:xfrm>
          <a:prstGeom prst="rect">
            <a:avLst/>
          </a:prstGeom>
          <a:noFill/>
        </p:spPr>
      </p:pic>
      <p:sp>
        <p:nvSpPr>
          <p:cNvPr id="28" name="27 CuadroTexto"/>
          <p:cNvSpPr txBox="1"/>
          <p:nvPr/>
        </p:nvSpPr>
        <p:spPr>
          <a:xfrm>
            <a:off x="510698" y="6381328"/>
            <a:ext cx="1108974" cy="415498"/>
          </a:xfrm>
          <a:prstGeom prst="rect">
            <a:avLst/>
          </a:prstGeom>
          <a:noFill/>
        </p:spPr>
        <p:txBody>
          <a:bodyPr wrap="square" rtlCol="0">
            <a:spAutoFit/>
          </a:bodyPr>
          <a:lstStyle/>
          <a:p>
            <a:r>
              <a:rPr lang="es-MX" sz="1050" dirty="0" smtClean="0">
                <a:solidFill>
                  <a:schemeClr val="bg1"/>
                </a:solidFill>
                <a:latin typeface="Calibri" pitchFamily="34" charset="0"/>
              </a:rPr>
              <a:t>JACEE, </a:t>
            </a:r>
            <a:r>
              <a:rPr lang="es-MX" sz="1050" dirty="0" err="1" smtClean="0">
                <a:solidFill>
                  <a:schemeClr val="bg1"/>
                </a:solidFill>
                <a:latin typeface="Calibri" pitchFamily="34" charset="0"/>
              </a:rPr>
              <a:t>Antartic</a:t>
            </a:r>
            <a:r>
              <a:rPr lang="es-MX" sz="1050" dirty="0" smtClean="0">
                <a:solidFill>
                  <a:schemeClr val="bg1"/>
                </a:solidFill>
                <a:latin typeface="Calibri" pitchFamily="34" charset="0"/>
              </a:rPr>
              <a:t> (1979-1996)</a:t>
            </a:r>
            <a:endParaRPr lang="es-ES" sz="1050" dirty="0">
              <a:solidFill>
                <a:schemeClr val="bg1"/>
              </a:solidFill>
              <a:latin typeface="Calibri" pitchFamily="34" charset="0"/>
            </a:endParaRPr>
          </a:p>
        </p:txBody>
      </p:sp>
      <p:pic>
        <p:nvPicPr>
          <p:cNvPr id="29" name="Picture 6" descr="http://oldsite.to.infn.it/activities/experiments/cream/polo1.jpg"/>
          <p:cNvPicPr>
            <a:picLocks noChangeAspect="1" noChangeArrowheads="1"/>
          </p:cNvPicPr>
          <p:nvPr/>
        </p:nvPicPr>
        <p:blipFill>
          <a:blip r:embed="rId5" cstate="print"/>
          <a:srcRect/>
          <a:stretch>
            <a:fillRect/>
          </a:stretch>
        </p:blipFill>
        <p:spPr bwMode="auto">
          <a:xfrm>
            <a:off x="2483768" y="5661248"/>
            <a:ext cx="959255" cy="720080"/>
          </a:xfrm>
          <a:prstGeom prst="rect">
            <a:avLst/>
          </a:prstGeom>
          <a:noFill/>
        </p:spPr>
      </p:pic>
      <p:sp>
        <p:nvSpPr>
          <p:cNvPr id="31" name="30 CuadroTexto"/>
          <p:cNvSpPr txBox="1"/>
          <p:nvPr/>
        </p:nvSpPr>
        <p:spPr>
          <a:xfrm>
            <a:off x="2434911" y="6397878"/>
            <a:ext cx="1224136" cy="415498"/>
          </a:xfrm>
          <a:prstGeom prst="rect">
            <a:avLst/>
          </a:prstGeom>
          <a:noFill/>
        </p:spPr>
        <p:txBody>
          <a:bodyPr wrap="square" rtlCol="0">
            <a:spAutoFit/>
          </a:bodyPr>
          <a:lstStyle/>
          <a:p>
            <a:r>
              <a:rPr lang="es-MX" sz="1050" dirty="0" smtClean="0">
                <a:solidFill>
                  <a:schemeClr val="bg1"/>
                </a:solidFill>
                <a:latin typeface="Calibri" pitchFamily="34" charset="0"/>
              </a:rPr>
              <a:t>CREAM, </a:t>
            </a:r>
            <a:r>
              <a:rPr lang="es-MX" sz="1050" dirty="0" err="1" smtClean="0">
                <a:solidFill>
                  <a:schemeClr val="bg1"/>
                </a:solidFill>
                <a:latin typeface="Calibri" pitchFamily="34" charset="0"/>
              </a:rPr>
              <a:t>Antartic</a:t>
            </a:r>
            <a:r>
              <a:rPr lang="es-MX" sz="1050" dirty="0" smtClean="0">
                <a:solidFill>
                  <a:schemeClr val="bg1"/>
                </a:solidFill>
                <a:latin typeface="Calibri" pitchFamily="34" charset="0"/>
              </a:rPr>
              <a:t> </a:t>
            </a:r>
          </a:p>
          <a:p>
            <a:r>
              <a:rPr lang="es-MX" sz="1050" dirty="0" smtClean="0">
                <a:solidFill>
                  <a:schemeClr val="bg1"/>
                </a:solidFill>
                <a:latin typeface="Calibri" pitchFamily="34" charset="0"/>
              </a:rPr>
              <a:t>(2004-2006)</a:t>
            </a:r>
            <a:endParaRPr lang="es-ES" sz="1050" dirty="0">
              <a:solidFill>
                <a:schemeClr val="bg1"/>
              </a:solidFill>
              <a:latin typeface="Calibri" pitchFamily="34" charset="0"/>
            </a:endParaRPr>
          </a:p>
        </p:txBody>
      </p:sp>
      <p:pic>
        <p:nvPicPr>
          <p:cNvPr id="32" name="Picture 9"/>
          <p:cNvPicPr>
            <a:picLocks noChangeAspect="1" noChangeArrowheads="1"/>
          </p:cNvPicPr>
          <p:nvPr/>
        </p:nvPicPr>
        <p:blipFill>
          <a:blip r:embed="rId6" cstate="print"/>
          <a:srcRect/>
          <a:stretch>
            <a:fillRect/>
          </a:stretch>
        </p:blipFill>
        <p:spPr bwMode="auto">
          <a:xfrm>
            <a:off x="1979712" y="685589"/>
            <a:ext cx="1153268" cy="799195"/>
          </a:xfrm>
          <a:prstGeom prst="rect">
            <a:avLst/>
          </a:prstGeom>
          <a:noFill/>
          <a:ln w="9525">
            <a:noFill/>
            <a:miter lim="800000"/>
            <a:headEnd/>
            <a:tailEnd/>
          </a:ln>
        </p:spPr>
      </p:pic>
      <p:sp>
        <p:nvSpPr>
          <p:cNvPr id="33" name="32 CuadroTexto"/>
          <p:cNvSpPr txBox="1"/>
          <p:nvPr/>
        </p:nvSpPr>
        <p:spPr>
          <a:xfrm>
            <a:off x="1710894" y="1484784"/>
            <a:ext cx="2213034" cy="253916"/>
          </a:xfrm>
          <a:prstGeom prst="rect">
            <a:avLst/>
          </a:prstGeom>
          <a:noFill/>
        </p:spPr>
        <p:txBody>
          <a:bodyPr wrap="square" rtlCol="0">
            <a:spAutoFit/>
          </a:bodyPr>
          <a:lstStyle/>
          <a:p>
            <a:r>
              <a:rPr lang="es-MX" sz="1050" dirty="0" smtClean="0">
                <a:solidFill>
                  <a:schemeClr val="bg1"/>
                </a:solidFill>
                <a:latin typeface="Calibri" pitchFamily="34" charset="0"/>
              </a:rPr>
              <a:t> TRACER, </a:t>
            </a:r>
            <a:r>
              <a:rPr lang="es-MX" sz="1050" dirty="0" err="1" smtClean="0">
                <a:solidFill>
                  <a:schemeClr val="bg1"/>
                </a:solidFill>
                <a:latin typeface="Calibri" pitchFamily="34" charset="0"/>
              </a:rPr>
              <a:t>Hemis</a:t>
            </a:r>
            <a:r>
              <a:rPr lang="es-MX" sz="1050" dirty="0" smtClean="0">
                <a:solidFill>
                  <a:schemeClr val="bg1"/>
                </a:solidFill>
                <a:latin typeface="Calibri" pitchFamily="34" charset="0"/>
              </a:rPr>
              <a:t>. (1999- 2006)</a:t>
            </a:r>
            <a:endParaRPr lang="es-ES" sz="1050" dirty="0">
              <a:solidFill>
                <a:schemeClr val="bg1"/>
              </a:solidFill>
              <a:latin typeface="Calibri" pitchFamily="34" charset="0"/>
            </a:endParaRPr>
          </a:p>
        </p:txBody>
      </p:sp>
      <p:pic>
        <p:nvPicPr>
          <p:cNvPr id="34" name="Picture 4"/>
          <p:cNvPicPr>
            <a:picLocks noChangeAspect="1" noChangeArrowheads="1"/>
          </p:cNvPicPr>
          <p:nvPr/>
        </p:nvPicPr>
        <p:blipFill>
          <a:blip r:embed="rId7" cstate="print"/>
          <a:srcRect/>
          <a:stretch>
            <a:fillRect/>
          </a:stretch>
        </p:blipFill>
        <p:spPr bwMode="auto">
          <a:xfrm>
            <a:off x="107504" y="4437112"/>
            <a:ext cx="1368152" cy="766371"/>
          </a:xfrm>
          <a:prstGeom prst="rect">
            <a:avLst/>
          </a:prstGeom>
          <a:noFill/>
          <a:ln w="9525">
            <a:noFill/>
            <a:miter lim="800000"/>
            <a:headEnd/>
            <a:tailEnd/>
          </a:ln>
        </p:spPr>
      </p:pic>
      <p:sp>
        <p:nvSpPr>
          <p:cNvPr id="35" name="34 CuadroTexto"/>
          <p:cNvSpPr txBox="1"/>
          <p:nvPr/>
        </p:nvSpPr>
        <p:spPr>
          <a:xfrm>
            <a:off x="35496" y="5191308"/>
            <a:ext cx="1657324" cy="253916"/>
          </a:xfrm>
          <a:prstGeom prst="rect">
            <a:avLst/>
          </a:prstGeom>
          <a:noFill/>
        </p:spPr>
        <p:txBody>
          <a:bodyPr wrap="square" rtlCol="0">
            <a:spAutoFit/>
          </a:bodyPr>
          <a:lstStyle/>
          <a:p>
            <a:r>
              <a:rPr lang="es-MX" sz="1050" dirty="0" smtClean="0">
                <a:solidFill>
                  <a:schemeClr val="bg1"/>
                </a:solidFill>
                <a:latin typeface="Calibri" pitchFamily="34" charset="0"/>
              </a:rPr>
              <a:t>HEGRA, La Palma, Canarias</a:t>
            </a:r>
            <a:endParaRPr lang="es-ES" sz="1050" dirty="0">
              <a:solidFill>
                <a:schemeClr val="bg1"/>
              </a:solidFill>
              <a:latin typeface="Calibri" pitchFamily="34" charset="0"/>
            </a:endParaRPr>
          </a:p>
        </p:txBody>
      </p:sp>
      <p:cxnSp>
        <p:nvCxnSpPr>
          <p:cNvPr id="37" name="36 Conector recto de flecha"/>
          <p:cNvCxnSpPr/>
          <p:nvPr/>
        </p:nvCxnSpPr>
        <p:spPr>
          <a:xfrm>
            <a:off x="2987824" y="1700808"/>
            <a:ext cx="1080120" cy="504056"/>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41" name="40 Conector recto de flecha"/>
          <p:cNvCxnSpPr/>
          <p:nvPr/>
        </p:nvCxnSpPr>
        <p:spPr>
          <a:xfrm flipV="1">
            <a:off x="1619672" y="2996952"/>
            <a:ext cx="2736304" cy="1872208"/>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43" name="Picture 3"/>
          <p:cNvPicPr>
            <a:picLocks noChangeAspect="1" noChangeArrowheads="1"/>
          </p:cNvPicPr>
          <p:nvPr/>
        </p:nvPicPr>
        <p:blipFill>
          <a:blip r:embed="rId8" cstate="print"/>
          <a:srcRect/>
          <a:stretch>
            <a:fillRect/>
          </a:stretch>
        </p:blipFill>
        <p:spPr bwMode="auto">
          <a:xfrm>
            <a:off x="3713259" y="764704"/>
            <a:ext cx="1002757" cy="676869"/>
          </a:xfrm>
          <a:prstGeom prst="rect">
            <a:avLst/>
          </a:prstGeom>
          <a:noFill/>
          <a:ln w="9525">
            <a:noFill/>
            <a:miter lim="800000"/>
            <a:headEnd/>
            <a:tailEnd/>
          </a:ln>
        </p:spPr>
      </p:pic>
      <p:sp>
        <p:nvSpPr>
          <p:cNvPr id="44" name="43 CuadroTexto"/>
          <p:cNvSpPr txBox="1"/>
          <p:nvPr/>
        </p:nvSpPr>
        <p:spPr>
          <a:xfrm>
            <a:off x="3557853" y="1484784"/>
            <a:ext cx="1374187" cy="253916"/>
          </a:xfrm>
          <a:prstGeom prst="rect">
            <a:avLst/>
          </a:prstGeom>
          <a:noFill/>
        </p:spPr>
        <p:txBody>
          <a:bodyPr wrap="square" rtlCol="0">
            <a:spAutoFit/>
          </a:bodyPr>
          <a:lstStyle/>
          <a:p>
            <a:r>
              <a:rPr lang="es-MX" sz="1050" dirty="0" smtClean="0">
                <a:solidFill>
                  <a:schemeClr val="bg1"/>
                </a:solidFill>
                <a:latin typeface="Calibri" pitchFamily="34" charset="0"/>
              </a:rPr>
              <a:t>EAS-TOP, Gran </a:t>
            </a:r>
            <a:r>
              <a:rPr lang="es-MX" sz="1050" dirty="0" err="1" smtClean="0">
                <a:solidFill>
                  <a:schemeClr val="bg1"/>
                </a:solidFill>
                <a:latin typeface="Calibri" pitchFamily="34" charset="0"/>
              </a:rPr>
              <a:t>Sasso</a:t>
            </a:r>
            <a:endParaRPr lang="es-ES" sz="1050" dirty="0">
              <a:solidFill>
                <a:schemeClr val="bg1"/>
              </a:solidFill>
              <a:latin typeface="Calibri" pitchFamily="34" charset="0"/>
            </a:endParaRPr>
          </a:p>
        </p:txBody>
      </p:sp>
      <p:cxnSp>
        <p:nvCxnSpPr>
          <p:cNvPr id="45" name="44 Conector recto de flecha"/>
          <p:cNvCxnSpPr/>
          <p:nvPr/>
        </p:nvCxnSpPr>
        <p:spPr>
          <a:xfrm>
            <a:off x="4283968" y="1700808"/>
            <a:ext cx="576064" cy="936104"/>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48" name="47 Conector recto de flecha"/>
          <p:cNvCxnSpPr/>
          <p:nvPr/>
        </p:nvCxnSpPr>
        <p:spPr>
          <a:xfrm flipV="1">
            <a:off x="1331640" y="5229200"/>
            <a:ext cx="3168352" cy="36004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0" name="49 Conector recto de flecha"/>
          <p:cNvCxnSpPr/>
          <p:nvPr/>
        </p:nvCxnSpPr>
        <p:spPr>
          <a:xfrm flipV="1">
            <a:off x="3491880" y="5373216"/>
            <a:ext cx="1224136" cy="576064"/>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53" name="Picture 2" descr="http://www.icrr.u-tokyo.ac.jp/em/tibet_exp/pic/TibetIII-2003.jpg"/>
          <p:cNvPicPr>
            <a:picLocks noChangeAspect="1" noChangeArrowheads="1"/>
          </p:cNvPicPr>
          <p:nvPr/>
        </p:nvPicPr>
        <p:blipFill>
          <a:blip r:embed="rId9" cstate="print"/>
          <a:srcRect/>
          <a:stretch>
            <a:fillRect/>
          </a:stretch>
        </p:blipFill>
        <p:spPr bwMode="auto">
          <a:xfrm>
            <a:off x="7056784" y="692696"/>
            <a:ext cx="1907704" cy="746493"/>
          </a:xfrm>
          <a:prstGeom prst="rect">
            <a:avLst/>
          </a:prstGeom>
          <a:noFill/>
        </p:spPr>
      </p:pic>
      <p:sp>
        <p:nvSpPr>
          <p:cNvPr id="54" name="53 CuadroTexto"/>
          <p:cNvSpPr txBox="1"/>
          <p:nvPr/>
        </p:nvSpPr>
        <p:spPr>
          <a:xfrm>
            <a:off x="7343074" y="1484784"/>
            <a:ext cx="1549406" cy="253916"/>
          </a:xfrm>
          <a:prstGeom prst="rect">
            <a:avLst/>
          </a:prstGeom>
          <a:noFill/>
        </p:spPr>
        <p:txBody>
          <a:bodyPr wrap="square" rtlCol="0">
            <a:spAutoFit/>
          </a:bodyPr>
          <a:lstStyle/>
          <a:p>
            <a:r>
              <a:rPr lang="es-MX" sz="1050" dirty="0" err="1" smtClean="0">
                <a:solidFill>
                  <a:schemeClr val="bg1"/>
                </a:solidFill>
                <a:latin typeface="Calibri" pitchFamily="34" charset="0"/>
              </a:rPr>
              <a:t>Tibet</a:t>
            </a:r>
            <a:r>
              <a:rPr lang="es-MX" sz="1050" dirty="0" smtClean="0">
                <a:solidFill>
                  <a:schemeClr val="bg1"/>
                </a:solidFill>
                <a:latin typeface="Calibri" pitchFamily="34" charset="0"/>
              </a:rPr>
              <a:t> AS-Gamma,  </a:t>
            </a:r>
            <a:r>
              <a:rPr lang="es-MX" sz="1050" dirty="0" err="1" smtClean="0">
                <a:solidFill>
                  <a:schemeClr val="bg1"/>
                </a:solidFill>
                <a:latin typeface="Calibri" pitchFamily="34" charset="0"/>
              </a:rPr>
              <a:t>Tibet</a:t>
            </a:r>
            <a:endParaRPr lang="es-ES" sz="1050" dirty="0">
              <a:solidFill>
                <a:schemeClr val="bg1"/>
              </a:solidFill>
              <a:latin typeface="Calibri" pitchFamily="34" charset="0"/>
            </a:endParaRPr>
          </a:p>
        </p:txBody>
      </p:sp>
      <p:pic>
        <p:nvPicPr>
          <p:cNvPr id="3076" name="Picture 4" descr="http://www.lngs.infn.it/lngs_infn/contents/lngs_photos/experiments/eastop/Eas-Top2.jpg"/>
          <p:cNvPicPr>
            <a:picLocks noChangeAspect="1" noChangeArrowheads="1"/>
          </p:cNvPicPr>
          <p:nvPr/>
        </p:nvPicPr>
        <p:blipFill>
          <a:blip r:embed="rId10" cstate="print"/>
          <a:srcRect/>
          <a:stretch>
            <a:fillRect/>
          </a:stretch>
        </p:blipFill>
        <p:spPr bwMode="auto">
          <a:xfrm>
            <a:off x="3635896" y="670267"/>
            <a:ext cx="1152128" cy="766826"/>
          </a:xfrm>
          <a:prstGeom prst="rect">
            <a:avLst/>
          </a:prstGeom>
          <a:noFill/>
        </p:spPr>
      </p:pic>
      <p:cxnSp>
        <p:nvCxnSpPr>
          <p:cNvPr id="55" name="54 Conector recto de flecha"/>
          <p:cNvCxnSpPr/>
          <p:nvPr/>
        </p:nvCxnSpPr>
        <p:spPr>
          <a:xfrm flipH="1">
            <a:off x="6372200" y="1412776"/>
            <a:ext cx="648072" cy="1512168"/>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58" name="Picture 2"/>
          <p:cNvPicPr>
            <a:picLocks noChangeAspect="1" noChangeArrowheads="1"/>
          </p:cNvPicPr>
          <p:nvPr/>
        </p:nvPicPr>
        <p:blipFill>
          <a:blip r:embed="rId11" cstate="print"/>
          <a:srcRect/>
          <a:stretch>
            <a:fillRect/>
          </a:stretch>
        </p:blipFill>
        <p:spPr bwMode="auto">
          <a:xfrm>
            <a:off x="107504" y="1844824"/>
            <a:ext cx="1440160" cy="864106"/>
          </a:xfrm>
          <a:prstGeom prst="rect">
            <a:avLst/>
          </a:prstGeom>
          <a:noFill/>
          <a:ln w="9525">
            <a:noFill/>
            <a:miter lim="800000"/>
            <a:headEnd/>
            <a:tailEnd/>
          </a:ln>
        </p:spPr>
      </p:pic>
      <p:sp>
        <p:nvSpPr>
          <p:cNvPr id="59" name="58 CuadroTexto"/>
          <p:cNvSpPr txBox="1"/>
          <p:nvPr/>
        </p:nvSpPr>
        <p:spPr>
          <a:xfrm>
            <a:off x="107504" y="2708920"/>
            <a:ext cx="1584176" cy="415498"/>
          </a:xfrm>
          <a:prstGeom prst="rect">
            <a:avLst/>
          </a:prstGeom>
          <a:noFill/>
        </p:spPr>
        <p:txBody>
          <a:bodyPr wrap="square" rtlCol="0">
            <a:spAutoFit/>
          </a:bodyPr>
          <a:lstStyle/>
          <a:p>
            <a:r>
              <a:rPr lang="es-MX" sz="1050" dirty="0" smtClean="0">
                <a:solidFill>
                  <a:schemeClr val="bg1"/>
                </a:solidFill>
                <a:latin typeface="Calibri" pitchFamily="34" charset="0"/>
              </a:rPr>
              <a:t>CASA-MIA, Utah</a:t>
            </a:r>
          </a:p>
          <a:p>
            <a:r>
              <a:rPr lang="es-MX" sz="1050" dirty="0" smtClean="0">
                <a:solidFill>
                  <a:schemeClr val="bg1"/>
                </a:solidFill>
                <a:latin typeface="Calibri" pitchFamily="34" charset="0"/>
              </a:rPr>
              <a:t>(1990-1998)</a:t>
            </a:r>
            <a:endParaRPr lang="es-ES" sz="1050" dirty="0">
              <a:solidFill>
                <a:schemeClr val="bg1"/>
              </a:solidFill>
              <a:latin typeface="Calibri" pitchFamily="34" charset="0"/>
            </a:endParaRPr>
          </a:p>
        </p:txBody>
      </p:sp>
      <p:cxnSp>
        <p:nvCxnSpPr>
          <p:cNvPr id="60" name="59 Conector recto de flecha"/>
          <p:cNvCxnSpPr/>
          <p:nvPr/>
        </p:nvCxnSpPr>
        <p:spPr>
          <a:xfrm>
            <a:off x="1619672" y="2132856"/>
            <a:ext cx="1008112" cy="576064"/>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3078" name="Picture 6" descr="http://bzhang.lamost.org/images/astron/theory/GZK-cutoff/GZK-cutoff_2.jpg"/>
          <p:cNvPicPr>
            <a:picLocks noChangeAspect="1" noChangeArrowheads="1"/>
          </p:cNvPicPr>
          <p:nvPr/>
        </p:nvPicPr>
        <p:blipFill>
          <a:blip r:embed="rId12" cstate="print"/>
          <a:srcRect/>
          <a:stretch>
            <a:fillRect/>
          </a:stretch>
        </p:blipFill>
        <p:spPr bwMode="auto">
          <a:xfrm>
            <a:off x="7707621" y="2060848"/>
            <a:ext cx="1256867" cy="864096"/>
          </a:xfrm>
          <a:prstGeom prst="rect">
            <a:avLst/>
          </a:prstGeom>
          <a:noFill/>
        </p:spPr>
      </p:pic>
      <p:sp>
        <p:nvSpPr>
          <p:cNvPr id="62" name="61 CuadroTexto"/>
          <p:cNvSpPr txBox="1"/>
          <p:nvPr/>
        </p:nvSpPr>
        <p:spPr>
          <a:xfrm>
            <a:off x="7884368" y="2924944"/>
            <a:ext cx="1084680" cy="253916"/>
          </a:xfrm>
          <a:prstGeom prst="rect">
            <a:avLst/>
          </a:prstGeom>
          <a:noFill/>
        </p:spPr>
        <p:txBody>
          <a:bodyPr wrap="square" rtlCol="0">
            <a:spAutoFit/>
          </a:bodyPr>
          <a:lstStyle/>
          <a:p>
            <a:r>
              <a:rPr lang="es-MX" sz="1050" dirty="0" err="1" smtClean="0">
                <a:solidFill>
                  <a:schemeClr val="bg1"/>
                </a:solidFill>
                <a:latin typeface="Calibri" pitchFamily="34" charset="0"/>
              </a:rPr>
              <a:t>Akeno</a:t>
            </a:r>
            <a:r>
              <a:rPr lang="es-MX" sz="1050" dirty="0" smtClean="0">
                <a:solidFill>
                  <a:schemeClr val="bg1"/>
                </a:solidFill>
                <a:latin typeface="Calibri" pitchFamily="34" charset="0"/>
              </a:rPr>
              <a:t>, </a:t>
            </a:r>
            <a:r>
              <a:rPr lang="es-MX" sz="1050" dirty="0" err="1" smtClean="0">
                <a:solidFill>
                  <a:schemeClr val="bg1"/>
                </a:solidFill>
                <a:latin typeface="Calibri" pitchFamily="34" charset="0"/>
              </a:rPr>
              <a:t>Japan</a:t>
            </a:r>
            <a:endParaRPr lang="es-ES" sz="1050" dirty="0">
              <a:solidFill>
                <a:schemeClr val="bg1"/>
              </a:solidFill>
              <a:latin typeface="Calibri" pitchFamily="34" charset="0"/>
            </a:endParaRPr>
          </a:p>
        </p:txBody>
      </p:sp>
      <p:cxnSp>
        <p:nvCxnSpPr>
          <p:cNvPr id="63" name="62 Conector recto de flecha"/>
          <p:cNvCxnSpPr/>
          <p:nvPr/>
        </p:nvCxnSpPr>
        <p:spPr>
          <a:xfrm flipH="1">
            <a:off x="7092280" y="2564904"/>
            <a:ext cx="504056" cy="288032"/>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71" name="Picture 9" descr="http://grapes-3.tifr.res.in/grapes3files/photogallery/7.JPG"/>
          <p:cNvPicPr>
            <a:picLocks noChangeAspect="1" noChangeArrowheads="1"/>
          </p:cNvPicPr>
          <p:nvPr/>
        </p:nvPicPr>
        <p:blipFill>
          <a:blip r:embed="rId13" cstate="print"/>
          <a:srcRect/>
          <a:stretch>
            <a:fillRect/>
          </a:stretch>
        </p:blipFill>
        <p:spPr bwMode="auto">
          <a:xfrm>
            <a:off x="4543822" y="5756286"/>
            <a:ext cx="1468338" cy="865942"/>
          </a:xfrm>
          <a:prstGeom prst="rect">
            <a:avLst/>
          </a:prstGeom>
          <a:noFill/>
        </p:spPr>
      </p:pic>
      <p:sp>
        <p:nvSpPr>
          <p:cNvPr id="72" name="71 CuadroTexto"/>
          <p:cNvSpPr txBox="1"/>
          <p:nvPr/>
        </p:nvSpPr>
        <p:spPr>
          <a:xfrm>
            <a:off x="4786265" y="6559460"/>
            <a:ext cx="1050184" cy="253916"/>
          </a:xfrm>
          <a:prstGeom prst="rect">
            <a:avLst/>
          </a:prstGeom>
          <a:noFill/>
        </p:spPr>
        <p:txBody>
          <a:bodyPr wrap="square" rtlCol="0">
            <a:spAutoFit/>
          </a:bodyPr>
          <a:lstStyle/>
          <a:p>
            <a:r>
              <a:rPr lang="es-MX" sz="1050" dirty="0" smtClean="0">
                <a:solidFill>
                  <a:schemeClr val="bg1"/>
                </a:solidFill>
                <a:latin typeface="Calibri" pitchFamily="34" charset="0"/>
              </a:rPr>
              <a:t>Grapes, India </a:t>
            </a:r>
            <a:endParaRPr lang="es-ES" sz="1050" dirty="0">
              <a:solidFill>
                <a:schemeClr val="bg1"/>
              </a:solidFill>
              <a:latin typeface="Calibri" pitchFamily="34" charset="0"/>
            </a:endParaRPr>
          </a:p>
        </p:txBody>
      </p:sp>
      <p:pic>
        <p:nvPicPr>
          <p:cNvPr id="73" name="Picture 7" descr="http://grapes-3.tifr.res.in/grapes3files/img/detector.jpg"/>
          <p:cNvPicPr>
            <a:picLocks noChangeAspect="1" noChangeArrowheads="1"/>
          </p:cNvPicPr>
          <p:nvPr/>
        </p:nvPicPr>
        <p:blipFill>
          <a:blip r:embed="rId14" cstate="print"/>
          <a:srcRect/>
          <a:stretch>
            <a:fillRect/>
          </a:stretch>
        </p:blipFill>
        <p:spPr bwMode="auto">
          <a:xfrm>
            <a:off x="5522419" y="6149953"/>
            <a:ext cx="424888" cy="461559"/>
          </a:xfrm>
          <a:prstGeom prst="rect">
            <a:avLst/>
          </a:prstGeom>
          <a:noFill/>
        </p:spPr>
      </p:pic>
      <p:cxnSp>
        <p:nvCxnSpPr>
          <p:cNvPr id="74" name="73 Conector recto de flecha"/>
          <p:cNvCxnSpPr/>
          <p:nvPr/>
        </p:nvCxnSpPr>
        <p:spPr>
          <a:xfrm flipV="1">
            <a:off x="5436096" y="3356992"/>
            <a:ext cx="720080" cy="2304256"/>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81" name="80 CuadroTexto"/>
          <p:cNvSpPr txBox="1"/>
          <p:nvPr/>
        </p:nvSpPr>
        <p:spPr>
          <a:xfrm>
            <a:off x="7884368" y="4149080"/>
            <a:ext cx="1024114" cy="253916"/>
          </a:xfrm>
          <a:prstGeom prst="rect">
            <a:avLst/>
          </a:prstGeom>
          <a:noFill/>
        </p:spPr>
        <p:txBody>
          <a:bodyPr wrap="square" rtlCol="0">
            <a:spAutoFit/>
          </a:bodyPr>
          <a:lstStyle/>
          <a:p>
            <a:r>
              <a:rPr lang="es-MX" sz="1050" dirty="0" smtClean="0">
                <a:solidFill>
                  <a:schemeClr val="bg1"/>
                </a:solidFill>
                <a:latin typeface="Calibri" pitchFamily="34" charset="0"/>
              </a:rPr>
              <a:t>Yakutsk, </a:t>
            </a:r>
            <a:r>
              <a:rPr lang="es-MX" sz="1050" dirty="0" err="1" smtClean="0">
                <a:solidFill>
                  <a:schemeClr val="bg1"/>
                </a:solidFill>
                <a:latin typeface="Calibri" pitchFamily="34" charset="0"/>
              </a:rPr>
              <a:t>Russia</a:t>
            </a:r>
            <a:endParaRPr lang="es-ES" sz="1050" dirty="0">
              <a:solidFill>
                <a:schemeClr val="bg1"/>
              </a:solidFill>
              <a:latin typeface="Calibri" pitchFamily="34" charset="0"/>
            </a:endParaRPr>
          </a:p>
        </p:txBody>
      </p:sp>
      <p:pic>
        <p:nvPicPr>
          <p:cNvPr id="82" name="Picture 5"/>
          <p:cNvPicPr>
            <a:picLocks noChangeAspect="1" noChangeArrowheads="1"/>
          </p:cNvPicPr>
          <p:nvPr/>
        </p:nvPicPr>
        <p:blipFill>
          <a:blip r:embed="rId15" cstate="print"/>
          <a:srcRect/>
          <a:stretch>
            <a:fillRect/>
          </a:stretch>
        </p:blipFill>
        <p:spPr bwMode="auto">
          <a:xfrm>
            <a:off x="7812360" y="3356992"/>
            <a:ext cx="1152128" cy="797627"/>
          </a:xfrm>
          <a:prstGeom prst="rect">
            <a:avLst/>
          </a:prstGeom>
          <a:noFill/>
          <a:ln w="9525">
            <a:noFill/>
            <a:miter lim="800000"/>
            <a:headEnd/>
            <a:tailEnd/>
          </a:ln>
        </p:spPr>
      </p:pic>
      <p:cxnSp>
        <p:nvCxnSpPr>
          <p:cNvPr id="88" name="87 Conector recto de flecha"/>
          <p:cNvCxnSpPr/>
          <p:nvPr/>
        </p:nvCxnSpPr>
        <p:spPr>
          <a:xfrm flipH="1" flipV="1">
            <a:off x="6660232" y="2276872"/>
            <a:ext cx="1080120" cy="1512168"/>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95" name="94 CuadroTexto"/>
          <p:cNvSpPr txBox="1"/>
          <p:nvPr/>
        </p:nvSpPr>
        <p:spPr>
          <a:xfrm>
            <a:off x="7812361" y="5301208"/>
            <a:ext cx="1152128" cy="253916"/>
          </a:xfrm>
          <a:prstGeom prst="rect">
            <a:avLst/>
          </a:prstGeom>
          <a:noFill/>
        </p:spPr>
        <p:txBody>
          <a:bodyPr wrap="square" rtlCol="0">
            <a:spAutoFit/>
          </a:bodyPr>
          <a:lstStyle/>
          <a:p>
            <a:r>
              <a:rPr lang="es-MX" sz="1050" dirty="0" err="1" smtClean="0">
                <a:solidFill>
                  <a:schemeClr val="bg1"/>
                </a:solidFill>
                <a:latin typeface="Calibri" pitchFamily="34" charset="0"/>
              </a:rPr>
              <a:t>Tunka</a:t>
            </a:r>
            <a:r>
              <a:rPr lang="es-MX" sz="1050" dirty="0" smtClean="0">
                <a:solidFill>
                  <a:schemeClr val="bg1"/>
                </a:solidFill>
                <a:latin typeface="Calibri" pitchFamily="34" charset="0"/>
              </a:rPr>
              <a:t> 25, </a:t>
            </a:r>
            <a:r>
              <a:rPr lang="es-MX" sz="1050" dirty="0" err="1" smtClean="0">
                <a:solidFill>
                  <a:schemeClr val="bg1"/>
                </a:solidFill>
                <a:latin typeface="Calibri" pitchFamily="34" charset="0"/>
              </a:rPr>
              <a:t>Russia</a:t>
            </a:r>
            <a:endParaRPr lang="es-ES" sz="1050" dirty="0">
              <a:solidFill>
                <a:schemeClr val="bg1"/>
              </a:solidFill>
              <a:latin typeface="Calibri" pitchFamily="34" charset="0"/>
            </a:endParaRPr>
          </a:p>
        </p:txBody>
      </p:sp>
      <p:pic>
        <p:nvPicPr>
          <p:cNvPr id="96" name="Picture 6" descr="peizaj"/>
          <p:cNvPicPr>
            <a:picLocks noChangeAspect="1" noChangeArrowheads="1"/>
          </p:cNvPicPr>
          <p:nvPr/>
        </p:nvPicPr>
        <p:blipFill>
          <a:blip r:embed="rId16" cstate="print"/>
          <a:srcRect/>
          <a:stretch>
            <a:fillRect/>
          </a:stretch>
        </p:blipFill>
        <p:spPr bwMode="auto">
          <a:xfrm>
            <a:off x="7767721" y="4615244"/>
            <a:ext cx="1157249" cy="720080"/>
          </a:xfrm>
          <a:prstGeom prst="rect">
            <a:avLst/>
          </a:prstGeom>
          <a:noFill/>
          <a:ln w="9525">
            <a:noFill/>
            <a:miter lim="800000"/>
            <a:headEnd/>
            <a:tailEnd/>
          </a:ln>
        </p:spPr>
      </p:pic>
      <p:cxnSp>
        <p:nvCxnSpPr>
          <p:cNvPr id="97" name="96 Conector recto de flecha"/>
          <p:cNvCxnSpPr/>
          <p:nvPr/>
        </p:nvCxnSpPr>
        <p:spPr>
          <a:xfrm flipH="1" flipV="1">
            <a:off x="6300192" y="2492896"/>
            <a:ext cx="1368152" cy="252028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102" name="Picture 4" descr="http://argo.na.infn.it/argofig/ARGO_NOV02/Argo_20cl_1.jpg"/>
          <p:cNvPicPr>
            <a:picLocks noChangeAspect="1" noChangeArrowheads="1"/>
          </p:cNvPicPr>
          <p:nvPr/>
        </p:nvPicPr>
        <p:blipFill>
          <a:blip r:embed="rId17" cstate="print"/>
          <a:srcRect/>
          <a:stretch>
            <a:fillRect/>
          </a:stretch>
        </p:blipFill>
        <p:spPr bwMode="auto">
          <a:xfrm>
            <a:off x="6660232" y="5756286"/>
            <a:ext cx="2195736" cy="756574"/>
          </a:xfrm>
          <a:prstGeom prst="rect">
            <a:avLst/>
          </a:prstGeom>
          <a:noFill/>
        </p:spPr>
      </p:pic>
      <p:sp>
        <p:nvSpPr>
          <p:cNvPr id="103" name="102 CuadroTexto"/>
          <p:cNvSpPr txBox="1"/>
          <p:nvPr/>
        </p:nvSpPr>
        <p:spPr>
          <a:xfrm>
            <a:off x="7380312" y="6548374"/>
            <a:ext cx="1512168" cy="253916"/>
          </a:xfrm>
          <a:prstGeom prst="rect">
            <a:avLst/>
          </a:prstGeom>
          <a:noFill/>
        </p:spPr>
        <p:txBody>
          <a:bodyPr wrap="square" rtlCol="0">
            <a:spAutoFit/>
          </a:bodyPr>
          <a:lstStyle/>
          <a:p>
            <a:r>
              <a:rPr lang="es-MX" sz="1050" dirty="0" smtClean="0">
                <a:solidFill>
                  <a:schemeClr val="bg1"/>
                </a:solidFill>
                <a:latin typeface="Calibri" pitchFamily="34" charset="0"/>
              </a:rPr>
              <a:t>ARGO-YBJ, </a:t>
            </a:r>
            <a:r>
              <a:rPr lang="es-MX" sz="1050" dirty="0" err="1" smtClean="0">
                <a:solidFill>
                  <a:schemeClr val="bg1"/>
                </a:solidFill>
                <a:latin typeface="Calibri" pitchFamily="34" charset="0"/>
              </a:rPr>
              <a:t>Tibet</a:t>
            </a:r>
            <a:endParaRPr lang="es-ES" sz="1050" dirty="0">
              <a:solidFill>
                <a:schemeClr val="bg1"/>
              </a:solidFill>
              <a:latin typeface="Calibri" pitchFamily="34" charset="0"/>
            </a:endParaRPr>
          </a:p>
        </p:txBody>
      </p:sp>
      <p:cxnSp>
        <p:nvCxnSpPr>
          <p:cNvPr id="108" name="107 Conector recto de flecha"/>
          <p:cNvCxnSpPr/>
          <p:nvPr/>
        </p:nvCxnSpPr>
        <p:spPr>
          <a:xfrm flipH="1" flipV="1">
            <a:off x="6372200" y="2924944"/>
            <a:ext cx="1008112" cy="2736304"/>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3080" name="Picture 8" descr="Ver imagen en tamaño completo">
            <a:hlinkClick r:id="rId18"/>
          </p:cNvPr>
          <p:cNvPicPr>
            <a:picLocks noChangeAspect="1" noChangeArrowheads="1"/>
          </p:cNvPicPr>
          <p:nvPr/>
        </p:nvPicPr>
        <p:blipFill>
          <a:blip r:embed="rId19" cstate="print"/>
          <a:srcRect/>
          <a:stretch>
            <a:fillRect/>
          </a:stretch>
        </p:blipFill>
        <p:spPr bwMode="auto">
          <a:xfrm>
            <a:off x="755576" y="2196010"/>
            <a:ext cx="792088" cy="512910"/>
          </a:xfrm>
          <a:prstGeom prst="rect">
            <a:avLst/>
          </a:prstGeom>
          <a:noFill/>
        </p:spPr>
      </p:pic>
      <p:pic>
        <p:nvPicPr>
          <p:cNvPr id="3083" name="Picture 11" descr="http://web.archive.org/web/20031211100022im_/http:/cygnus.uchicago.edu/~lucy/blanca_det.gif"/>
          <p:cNvPicPr>
            <a:picLocks noChangeAspect="1" noChangeArrowheads="1"/>
          </p:cNvPicPr>
          <p:nvPr/>
        </p:nvPicPr>
        <p:blipFill>
          <a:blip r:embed="rId20" cstate="print"/>
          <a:srcRect/>
          <a:stretch>
            <a:fillRect/>
          </a:stretch>
        </p:blipFill>
        <p:spPr bwMode="auto">
          <a:xfrm>
            <a:off x="107504" y="3252980"/>
            <a:ext cx="833742" cy="858208"/>
          </a:xfrm>
          <a:prstGeom prst="rect">
            <a:avLst/>
          </a:prstGeom>
          <a:noFill/>
        </p:spPr>
      </p:pic>
      <p:sp>
        <p:nvSpPr>
          <p:cNvPr id="114" name="113 CuadroTexto"/>
          <p:cNvSpPr txBox="1"/>
          <p:nvPr/>
        </p:nvSpPr>
        <p:spPr>
          <a:xfrm>
            <a:off x="107504" y="4111188"/>
            <a:ext cx="936104" cy="253916"/>
          </a:xfrm>
          <a:prstGeom prst="rect">
            <a:avLst/>
          </a:prstGeom>
          <a:noFill/>
        </p:spPr>
        <p:txBody>
          <a:bodyPr wrap="square" rtlCol="0">
            <a:spAutoFit/>
          </a:bodyPr>
          <a:lstStyle/>
          <a:p>
            <a:r>
              <a:rPr lang="es-MX" sz="1050" dirty="0" smtClean="0">
                <a:solidFill>
                  <a:schemeClr val="bg1"/>
                </a:solidFill>
                <a:latin typeface="Calibri" pitchFamily="34" charset="0"/>
              </a:rPr>
              <a:t>Blanca Utah</a:t>
            </a:r>
            <a:endParaRPr lang="es-ES" sz="1050" dirty="0">
              <a:solidFill>
                <a:schemeClr val="bg1"/>
              </a:solidFill>
              <a:latin typeface="Calibri" pitchFamily="34" charset="0"/>
            </a:endParaRPr>
          </a:p>
        </p:txBody>
      </p:sp>
      <p:cxnSp>
        <p:nvCxnSpPr>
          <p:cNvPr id="115" name="114 Conector recto de flecha"/>
          <p:cNvCxnSpPr>
            <a:stCxn id="3074" idx="1"/>
          </p:cNvCxnSpPr>
          <p:nvPr/>
        </p:nvCxnSpPr>
        <p:spPr>
          <a:xfrm flipV="1">
            <a:off x="1043608" y="2708920"/>
            <a:ext cx="1584176" cy="922941"/>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65" name="Picture 20" descr="036_gondora"/>
          <p:cNvPicPr>
            <a:picLocks noChangeAspect="1" noChangeArrowheads="1"/>
          </p:cNvPicPr>
          <p:nvPr/>
        </p:nvPicPr>
        <p:blipFill>
          <a:blip r:embed="rId21" cstate="print"/>
          <a:srcRect/>
          <a:stretch>
            <a:fillRect/>
          </a:stretch>
        </p:blipFill>
        <p:spPr bwMode="auto">
          <a:xfrm>
            <a:off x="5436095" y="692697"/>
            <a:ext cx="959722" cy="720080"/>
          </a:xfrm>
          <a:prstGeom prst="rect">
            <a:avLst/>
          </a:prstGeom>
          <a:noFill/>
        </p:spPr>
      </p:pic>
      <p:sp>
        <p:nvSpPr>
          <p:cNvPr id="66" name="65 CuadroTexto"/>
          <p:cNvSpPr txBox="1"/>
          <p:nvPr/>
        </p:nvSpPr>
        <p:spPr>
          <a:xfrm>
            <a:off x="4860031" y="1484784"/>
            <a:ext cx="2016225" cy="253916"/>
          </a:xfrm>
          <a:prstGeom prst="rect">
            <a:avLst/>
          </a:prstGeom>
          <a:noFill/>
        </p:spPr>
        <p:txBody>
          <a:bodyPr wrap="square" rtlCol="0">
            <a:spAutoFit/>
          </a:bodyPr>
          <a:lstStyle/>
          <a:p>
            <a:r>
              <a:rPr lang="es-MX" sz="1050" dirty="0" err="1" smtClean="0">
                <a:solidFill>
                  <a:schemeClr val="bg1"/>
                </a:solidFill>
                <a:latin typeface="Calibri" pitchFamily="34" charset="0"/>
              </a:rPr>
              <a:t>RunJob</a:t>
            </a:r>
            <a:r>
              <a:rPr lang="es-MX" sz="1050" dirty="0" smtClean="0">
                <a:solidFill>
                  <a:schemeClr val="bg1"/>
                </a:solidFill>
                <a:latin typeface="Calibri" pitchFamily="34" charset="0"/>
              </a:rPr>
              <a:t>, </a:t>
            </a:r>
            <a:r>
              <a:rPr lang="es-MX" sz="1050" dirty="0" err="1" smtClean="0">
                <a:solidFill>
                  <a:schemeClr val="bg1"/>
                </a:solidFill>
                <a:latin typeface="Calibri" pitchFamily="34" charset="0"/>
              </a:rPr>
              <a:t>over</a:t>
            </a:r>
            <a:r>
              <a:rPr lang="es-MX" sz="1050" dirty="0" smtClean="0">
                <a:solidFill>
                  <a:schemeClr val="bg1"/>
                </a:solidFill>
                <a:latin typeface="Calibri" pitchFamily="34" charset="0"/>
              </a:rPr>
              <a:t> </a:t>
            </a:r>
            <a:r>
              <a:rPr lang="es-MX" sz="1050" dirty="0" err="1" smtClean="0">
                <a:solidFill>
                  <a:schemeClr val="bg1"/>
                </a:solidFill>
                <a:latin typeface="Calibri" pitchFamily="34" charset="0"/>
              </a:rPr>
              <a:t>Russia</a:t>
            </a:r>
            <a:r>
              <a:rPr lang="es-MX" sz="1050" dirty="0" smtClean="0">
                <a:solidFill>
                  <a:schemeClr val="bg1"/>
                </a:solidFill>
                <a:latin typeface="Calibri" pitchFamily="34" charset="0"/>
              </a:rPr>
              <a:t> (1996-2011)</a:t>
            </a:r>
            <a:endParaRPr lang="es-ES" sz="1050" dirty="0">
              <a:solidFill>
                <a:schemeClr val="bg1"/>
              </a:solidFill>
              <a:latin typeface="Calibri" pitchFamily="34" charset="0"/>
            </a:endParaRPr>
          </a:p>
        </p:txBody>
      </p:sp>
      <p:cxnSp>
        <p:nvCxnSpPr>
          <p:cNvPr id="67" name="66 Conector recto de flecha"/>
          <p:cNvCxnSpPr>
            <a:stCxn id="66" idx="2"/>
          </p:cNvCxnSpPr>
          <p:nvPr/>
        </p:nvCxnSpPr>
        <p:spPr>
          <a:xfrm>
            <a:off x="5868144" y="1738700"/>
            <a:ext cx="216023" cy="61018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77" name="76 CuadroTexto"/>
          <p:cNvSpPr txBox="1"/>
          <p:nvPr/>
        </p:nvSpPr>
        <p:spPr>
          <a:xfrm>
            <a:off x="54710" y="1484784"/>
            <a:ext cx="2213034" cy="253916"/>
          </a:xfrm>
          <a:prstGeom prst="rect">
            <a:avLst/>
          </a:prstGeom>
          <a:noFill/>
        </p:spPr>
        <p:txBody>
          <a:bodyPr wrap="square" rtlCol="0">
            <a:spAutoFit/>
          </a:bodyPr>
          <a:lstStyle/>
          <a:p>
            <a:r>
              <a:rPr lang="es-MX" sz="1050" dirty="0" err="1" smtClean="0">
                <a:solidFill>
                  <a:schemeClr val="bg1"/>
                </a:solidFill>
                <a:latin typeface="Calibri" pitchFamily="34" charset="0"/>
              </a:rPr>
              <a:t>Sokol</a:t>
            </a:r>
            <a:r>
              <a:rPr lang="es-MX" sz="1050" dirty="0" smtClean="0">
                <a:solidFill>
                  <a:schemeClr val="bg1"/>
                </a:solidFill>
                <a:latin typeface="Calibri" pitchFamily="34" charset="0"/>
              </a:rPr>
              <a:t>, Kosmos1713 </a:t>
            </a:r>
            <a:r>
              <a:rPr lang="es-MX" sz="1050" dirty="0" err="1" smtClean="0">
                <a:solidFill>
                  <a:schemeClr val="bg1"/>
                </a:solidFill>
                <a:latin typeface="Calibri" pitchFamily="34" charset="0"/>
              </a:rPr>
              <a:t>Satellite</a:t>
            </a:r>
            <a:endParaRPr lang="es-ES" sz="1050" dirty="0">
              <a:solidFill>
                <a:schemeClr val="bg1"/>
              </a:solidFill>
              <a:latin typeface="Calibri" pitchFamily="34" charset="0"/>
            </a:endParaRPr>
          </a:p>
        </p:txBody>
      </p:sp>
      <p:pic>
        <p:nvPicPr>
          <p:cNvPr id="40962" name="Picture 2" descr="Proton 4 Experiments Package"/>
          <p:cNvPicPr>
            <a:picLocks noChangeAspect="1" noChangeArrowheads="1"/>
          </p:cNvPicPr>
          <p:nvPr/>
        </p:nvPicPr>
        <p:blipFill>
          <a:blip r:embed="rId22" cstate="print"/>
          <a:srcRect/>
          <a:stretch>
            <a:fillRect/>
          </a:stretch>
        </p:blipFill>
        <p:spPr bwMode="auto">
          <a:xfrm rot="16200000">
            <a:off x="475946" y="468270"/>
            <a:ext cx="792088" cy="1240939"/>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Tierra_imagen"/>
          <p:cNvPicPr>
            <a:picLocks noChangeAspect="1" noChangeArrowheads="1"/>
          </p:cNvPicPr>
          <p:nvPr/>
        </p:nvPicPr>
        <p:blipFill>
          <a:blip r:embed="rId2" cstate="print"/>
          <a:srcRect/>
          <a:stretch>
            <a:fillRect/>
          </a:stretch>
        </p:blipFill>
        <p:spPr bwMode="auto">
          <a:xfrm>
            <a:off x="-36513" y="-26988"/>
            <a:ext cx="9223376" cy="6884988"/>
          </a:xfrm>
          <a:prstGeom prst="rect">
            <a:avLst/>
          </a:prstGeom>
          <a:noFill/>
        </p:spPr>
      </p:pic>
      <p:pic>
        <p:nvPicPr>
          <p:cNvPr id="13" name="Picture 2"/>
          <p:cNvPicPr>
            <a:picLocks noChangeAspect="1" noChangeArrowheads="1"/>
          </p:cNvPicPr>
          <p:nvPr/>
        </p:nvPicPr>
        <p:blipFill>
          <a:blip r:embed="rId3" cstate="print"/>
          <a:srcRect/>
          <a:stretch>
            <a:fillRect/>
          </a:stretch>
        </p:blipFill>
        <p:spPr bwMode="auto">
          <a:xfrm>
            <a:off x="2824428" y="1659065"/>
            <a:ext cx="5949946" cy="4071966"/>
          </a:xfrm>
          <a:prstGeom prst="rect">
            <a:avLst/>
          </a:prstGeom>
          <a:noFill/>
          <a:ln w="9525">
            <a:noFill/>
            <a:miter lim="800000"/>
            <a:headEnd/>
            <a:tailEnd/>
          </a:ln>
        </p:spPr>
      </p:pic>
      <p:sp>
        <p:nvSpPr>
          <p:cNvPr id="14" name="13 CuadroTexto"/>
          <p:cNvSpPr txBox="1"/>
          <p:nvPr/>
        </p:nvSpPr>
        <p:spPr>
          <a:xfrm>
            <a:off x="395536" y="1556792"/>
            <a:ext cx="2500330" cy="3970318"/>
          </a:xfrm>
          <a:prstGeom prst="rect">
            <a:avLst/>
          </a:prstGeom>
          <a:noFill/>
        </p:spPr>
        <p:txBody>
          <a:bodyPr wrap="square" rtlCol="0">
            <a:spAutoFit/>
          </a:bodyPr>
          <a:lstStyle/>
          <a:p>
            <a:endParaRPr lang="es-MX" dirty="0" smtClean="0"/>
          </a:p>
          <a:p>
            <a:pPr>
              <a:buBlip>
                <a:blip r:embed="rId4"/>
              </a:buBlip>
            </a:pPr>
            <a:r>
              <a:rPr lang="es-MX" dirty="0" smtClean="0">
                <a:solidFill>
                  <a:srgbClr val="CCFFFF"/>
                </a:solidFill>
                <a:latin typeface="Calibri" pitchFamily="34" charset="0"/>
              </a:rPr>
              <a:t> A similar </a:t>
            </a:r>
            <a:r>
              <a:rPr lang="es-MX" dirty="0" err="1" smtClean="0">
                <a:solidFill>
                  <a:srgbClr val="CCFFFF"/>
                </a:solidFill>
                <a:latin typeface="Calibri" pitchFamily="34" charset="0"/>
              </a:rPr>
              <a:t>behaviour</a:t>
            </a:r>
            <a:endParaRPr lang="es-MX" dirty="0" smtClean="0">
              <a:solidFill>
                <a:srgbClr val="CCFFFF"/>
              </a:solidFill>
              <a:latin typeface="Calibri" pitchFamily="34" charset="0"/>
            </a:endParaRPr>
          </a:p>
          <a:p>
            <a:r>
              <a:rPr lang="es-MX" dirty="0" smtClean="0">
                <a:solidFill>
                  <a:srgbClr val="CCFFFF"/>
                </a:solidFill>
                <a:latin typeface="Calibri" pitchFamily="34" charset="0"/>
              </a:rPr>
              <a:t>    </a:t>
            </a:r>
            <a:r>
              <a:rPr lang="es-MX" dirty="0" err="1" smtClean="0">
                <a:solidFill>
                  <a:srgbClr val="CCFFFF"/>
                </a:solidFill>
                <a:latin typeface="Calibri" pitchFamily="34" charset="0"/>
              </a:rPr>
              <a:t>is</a:t>
            </a:r>
            <a:r>
              <a:rPr lang="es-MX" dirty="0" smtClean="0">
                <a:solidFill>
                  <a:srgbClr val="CCFFFF"/>
                </a:solidFill>
                <a:latin typeface="Calibri" pitchFamily="34" charset="0"/>
              </a:rPr>
              <a:t> </a:t>
            </a:r>
            <a:r>
              <a:rPr lang="es-MX" dirty="0" err="1" smtClean="0">
                <a:solidFill>
                  <a:srgbClr val="CCFFFF"/>
                </a:solidFill>
                <a:latin typeface="Calibri" pitchFamily="34" charset="0"/>
              </a:rPr>
              <a:t>observed</a:t>
            </a:r>
            <a:r>
              <a:rPr lang="es-MX" dirty="0" smtClean="0">
                <a:solidFill>
                  <a:srgbClr val="CCFFFF"/>
                </a:solidFill>
                <a:latin typeface="Calibri" pitchFamily="34" charset="0"/>
              </a:rPr>
              <a:t>: “</a:t>
            </a:r>
            <a:r>
              <a:rPr lang="es-MX" dirty="0" err="1" smtClean="0">
                <a:solidFill>
                  <a:srgbClr val="CCFFFF"/>
                </a:solidFill>
                <a:latin typeface="Calibri" pitchFamily="34" charset="0"/>
              </a:rPr>
              <a:t>knee</a:t>
            </a:r>
            <a:r>
              <a:rPr lang="es-MX" dirty="0" smtClean="0">
                <a:solidFill>
                  <a:srgbClr val="CCFFFF"/>
                </a:solidFill>
                <a:latin typeface="Calibri" pitchFamily="34" charset="0"/>
              </a:rPr>
              <a:t>”</a:t>
            </a:r>
          </a:p>
          <a:p>
            <a:r>
              <a:rPr lang="es-MX" dirty="0" smtClean="0">
                <a:solidFill>
                  <a:srgbClr val="CCFFFF"/>
                </a:solidFill>
                <a:latin typeface="Calibri" pitchFamily="34" charset="0"/>
              </a:rPr>
              <a:t>    </a:t>
            </a:r>
            <a:r>
              <a:rPr lang="es-MX" dirty="0" err="1" smtClean="0">
                <a:solidFill>
                  <a:srgbClr val="CCFFFF"/>
                </a:solidFill>
                <a:latin typeface="Calibri" pitchFamily="34" charset="0"/>
              </a:rPr>
              <a:t>around</a:t>
            </a:r>
            <a:r>
              <a:rPr lang="es-MX" dirty="0" smtClean="0">
                <a:solidFill>
                  <a:srgbClr val="CCFFFF"/>
                </a:solidFill>
                <a:latin typeface="Calibri" pitchFamily="34" charset="0"/>
              </a:rPr>
              <a:t> </a:t>
            </a:r>
            <a:r>
              <a:rPr lang="es-MX" dirty="0" smtClean="0">
                <a:solidFill>
                  <a:srgbClr val="FFFF00"/>
                </a:solidFill>
                <a:latin typeface="Calibri" pitchFamily="34" charset="0"/>
                <a:sym typeface="Symbol"/>
              </a:rPr>
              <a:t>4 </a:t>
            </a:r>
            <a:r>
              <a:rPr lang="es-MX" dirty="0" err="1" smtClean="0">
                <a:solidFill>
                  <a:srgbClr val="FFFF00"/>
                </a:solidFill>
                <a:latin typeface="Calibri" pitchFamily="34" charset="0"/>
                <a:sym typeface="Symbol"/>
              </a:rPr>
              <a:t>PeV</a:t>
            </a:r>
            <a:r>
              <a:rPr lang="es-MX" dirty="0" smtClean="0">
                <a:solidFill>
                  <a:srgbClr val="FFFF00"/>
                </a:solidFill>
                <a:latin typeface="Calibri" pitchFamily="34" charset="0"/>
                <a:sym typeface="Symbol"/>
              </a:rPr>
              <a:t>.</a:t>
            </a:r>
            <a:endParaRPr lang="es-MX" dirty="0" smtClean="0">
              <a:solidFill>
                <a:srgbClr val="CCFFFF"/>
              </a:solidFill>
              <a:latin typeface="Calibri" pitchFamily="34" charset="0"/>
            </a:endParaRPr>
          </a:p>
          <a:p>
            <a:pPr>
              <a:buFont typeface="Arial" charset="0"/>
              <a:buChar char="•"/>
            </a:pPr>
            <a:endParaRPr lang="es-MX" dirty="0" smtClean="0">
              <a:solidFill>
                <a:srgbClr val="CCFFFF"/>
              </a:solidFill>
              <a:latin typeface="Calibri" pitchFamily="34" charset="0"/>
            </a:endParaRPr>
          </a:p>
          <a:p>
            <a:pPr>
              <a:buBlip>
                <a:blip r:embed="rId4"/>
              </a:buBlip>
            </a:pPr>
            <a:r>
              <a:rPr lang="es-MX" dirty="0" smtClean="0">
                <a:solidFill>
                  <a:srgbClr val="CCFFFF"/>
                </a:solidFill>
                <a:latin typeface="Calibri" pitchFamily="34" charset="0"/>
              </a:rPr>
              <a:t> </a:t>
            </a:r>
            <a:r>
              <a:rPr lang="es-MX" dirty="0" err="1" smtClean="0">
                <a:solidFill>
                  <a:srgbClr val="CCFFFF"/>
                </a:solidFill>
                <a:latin typeface="Calibri" pitchFamily="34" charset="0"/>
              </a:rPr>
              <a:t>Agreement</a:t>
            </a:r>
            <a:r>
              <a:rPr lang="es-MX" dirty="0" smtClean="0">
                <a:solidFill>
                  <a:srgbClr val="CCFFFF"/>
                </a:solidFill>
                <a:latin typeface="Calibri" pitchFamily="34" charset="0"/>
              </a:rPr>
              <a:t> </a:t>
            </a:r>
            <a:r>
              <a:rPr lang="es-MX" dirty="0" err="1" smtClean="0">
                <a:solidFill>
                  <a:srgbClr val="CCFFFF"/>
                </a:solidFill>
                <a:latin typeface="Calibri" pitchFamily="34" charset="0"/>
              </a:rPr>
              <a:t>within</a:t>
            </a:r>
            <a:r>
              <a:rPr lang="es-MX" dirty="0" smtClean="0">
                <a:solidFill>
                  <a:srgbClr val="CCFFFF"/>
                </a:solidFill>
                <a:latin typeface="Calibri" pitchFamily="34" charset="0"/>
              </a:rPr>
              <a:t>    </a:t>
            </a:r>
          </a:p>
          <a:p>
            <a:r>
              <a:rPr lang="es-MX" dirty="0" smtClean="0">
                <a:solidFill>
                  <a:srgbClr val="CCFFFF"/>
                </a:solidFill>
                <a:latin typeface="Calibri" pitchFamily="34" charset="0"/>
              </a:rPr>
              <a:t>    a factor of </a:t>
            </a:r>
            <a:r>
              <a:rPr lang="es-MX" dirty="0" err="1" smtClean="0">
                <a:solidFill>
                  <a:srgbClr val="CCFFFF"/>
                </a:solidFill>
                <a:latin typeface="Calibri" pitchFamily="34" charset="0"/>
              </a:rPr>
              <a:t>two</a:t>
            </a:r>
            <a:r>
              <a:rPr lang="es-MX" dirty="0" smtClean="0">
                <a:solidFill>
                  <a:srgbClr val="CCFFFF"/>
                </a:solidFill>
                <a:latin typeface="Calibri" pitchFamily="34" charset="0"/>
              </a:rPr>
              <a:t>.</a:t>
            </a:r>
          </a:p>
          <a:p>
            <a:r>
              <a:rPr lang="es-MX" dirty="0" smtClean="0">
                <a:solidFill>
                  <a:srgbClr val="CCFFFF"/>
                </a:solidFill>
                <a:latin typeface="Calibri" pitchFamily="34" charset="0"/>
              </a:rPr>
              <a:t>    </a:t>
            </a:r>
          </a:p>
          <a:p>
            <a:pPr>
              <a:buBlip>
                <a:blip r:embed="rId4"/>
              </a:buBlip>
            </a:pPr>
            <a:r>
              <a:rPr lang="es-MX" dirty="0" smtClean="0">
                <a:solidFill>
                  <a:srgbClr val="CCFFFF"/>
                </a:solidFill>
                <a:latin typeface="Calibri" pitchFamily="34" charset="0"/>
              </a:rPr>
              <a:t> </a:t>
            </a:r>
            <a:r>
              <a:rPr lang="es-MX" dirty="0" err="1" smtClean="0">
                <a:solidFill>
                  <a:srgbClr val="CCFFFF"/>
                </a:solidFill>
                <a:latin typeface="Calibri" pitchFamily="34" charset="0"/>
              </a:rPr>
              <a:t>Agreement</a:t>
            </a:r>
            <a:r>
              <a:rPr lang="es-MX" dirty="0" smtClean="0">
                <a:solidFill>
                  <a:srgbClr val="CCFFFF"/>
                </a:solidFill>
                <a:latin typeface="Calibri" pitchFamily="34" charset="0"/>
              </a:rPr>
              <a:t> </a:t>
            </a:r>
            <a:r>
              <a:rPr lang="es-MX" dirty="0" err="1" smtClean="0">
                <a:solidFill>
                  <a:srgbClr val="CCFFFF"/>
                </a:solidFill>
                <a:latin typeface="Calibri" pitchFamily="34" charset="0"/>
              </a:rPr>
              <a:t>between</a:t>
            </a:r>
            <a:endParaRPr lang="es-MX" dirty="0" smtClean="0">
              <a:solidFill>
                <a:srgbClr val="CCFFFF"/>
              </a:solidFill>
              <a:latin typeface="Calibri" pitchFamily="34" charset="0"/>
            </a:endParaRPr>
          </a:p>
          <a:p>
            <a:r>
              <a:rPr lang="es-MX" dirty="0" smtClean="0">
                <a:solidFill>
                  <a:srgbClr val="CCFFFF"/>
                </a:solidFill>
                <a:latin typeface="Calibri" pitchFamily="34" charset="0"/>
              </a:rPr>
              <a:t>    </a:t>
            </a:r>
            <a:r>
              <a:rPr lang="es-MX" dirty="0" err="1" smtClean="0">
                <a:solidFill>
                  <a:srgbClr val="CCFFFF"/>
                </a:solidFill>
                <a:latin typeface="Calibri" pitchFamily="34" charset="0"/>
              </a:rPr>
              <a:t>direct</a:t>
            </a:r>
            <a:r>
              <a:rPr lang="es-MX" dirty="0" smtClean="0">
                <a:solidFill>
                  <a:srgbClr val="CCFFFF"/>
                </a:solidFill>
                <a:latin typeface="Calibri" pitchFamily="34" charset="0"/>
              </a:rPr>
              <a:t> and </a:t>
            </a:r>
            <a:r>
              <a:rPr lang="es-MX" dirty="0" err="1" smtClean="0">
                <a:solidFill>
                  <a:srgbClr val="CCFFFF"/>
                </a:solidFill>
                <a:latin typeface="Calibri" pitchFamily="34" charset="0"/>
              </a:rPr>
              <a:t>indirect</a:t>
            </a:r>
            <a:endParaRPr lang="es-MX" dirty="0" smtClean="0">
              <a:solidFill>
                <a:srgbClr val="CCFFFF"/>
              </a:solidFill>
              <a:latin typeface="Calibri" pitchFamily="34" charset="0"/>
            </a:endParaRPr>
          </a:p>
          <a:p>
            <a:r>
              <a:rPr lang="es-MX" dirty="0" smtClean="0">
                <a:solidFill>
                  <a:srgbClr val="CCFFFF"/>
                </a:solidFill>
                <a:latin typeface="Calibri" pitchFamily="34" charset="0"/>
              </a:rPr>
              <a:t>    </a:t>
            </a:r>
            <a:r>
              <a:rPr lang="es-MX" dirty="0" err="1" smtClean="0">
                <a:solidFill>
                  <a:srgbClr val="CCFFFF"/>
                </a:solidFill>
                <a:latin typeface="Calibri" pitchFamily="34" charset="0"/>
              </a:rPr>
              <a:t>experiments</a:t>
            </a:r>
            <a:r>
              <a:rPr lang="es-MX" dirty="0" smtClean="0">
                <a:solidFill>
                  <a:srgbClr val="CCFFFF"/>
                </a:solidFill>
                <a:latin typeface="Calibri" pitchFamily="34" charset="0"/>
              </a:rPr>
              <a:t>.</a:t>
            </a:r>
          </a:p>
          <a:p>
            <a:pPr>
              <a:buFont typeface="Arial" charset="0"/>
              <a:buChar char="•"/>
            </a:pPr>
            <a:endParaRPr lang="es-MX" dirty="0" smtClean="0">
              <a:solidFill>
                <a:srgbClr val="CCFFFF"/>
              </a:solidFill>
              <a:latin typeface="Calibri" pitchFamily="34" charset="0"/>
            </a:endParaRPr>
          </a:p>
          <a:p>
            <a:pPr>
              <a:buBlip>
                <a:blip r:embed="rId4"/>
              </a:buBlip>
            </a:pPr>
            <a:r>
              <a:rPr lang="es-MX" dirty="0" smtClean="0">
                <a:solidFill>
                  <a:srgbClr val="CCFFFF"/>
                </a:solidFill>
                <a:latin typeface="Calibri" pitchFamily="34" charset="0"/>
                <a:sym typeface="Symbol"/>
              </a:rPr>
              <a:t> </a:t>
            </a:r>
            <a:r>
              <a:rPr lang="es-MX" dirty="0" err="1" smtClean="0">
                <a:solidFill>
                  <a:srgbClr val="CCFFFF"/>
                </a:solidFill>
                <a:latin typeface="Calibri" pitchFamily="34" charset="0"/>
                <a:sym typeface="Symbol"/>
              </a:rPr>
              <a:t>Systematic</a:t>
            </a:r>
            <a:r>
              <a:rPr lang="es-MX" dirty="0" smtClean="0">
                <a:solidFill>
                  <a:srgbClr val="CCFFFF"/>
                </a:solidFill>
                <a:latin typeface="Calibri" pitchFamily="34" charset="0"/>
                <a:sym typeface="Symbol"/>
              </a:rPr>
              <a:t> </a:t>
            </a:r>
            <a:r>
              <a:rPr lang="es-MX" dirty="0" err="1" smtClean="0">
                <a:solidFill>
                  <a:srgbClr val="CCFFFF"/>
                </a:solidFill>
                <a:latin typeface="Calibri" pitchFamily="34" charset="0"/>
                <a:sym typeface="Symbol"/>
              </a:rPr>
              <a:t>errors</a:t>
            </a:r>
            <a:r>
              <a:rPr lang="es-MX" dirty="0" smtClean="0">
                <a:solidFill>
                  <a:srgbClr val="CCFFFF"/>
                </a:solidFill>
                <a:latin typeface="Calibri" pitchFamily="34" charset="0"/>
                <a:sym typeface="Symbol"/>
              </a:rPr>
              <a:t>:</a:t>
            </a:r>
          </a:p>
          <a:p>
            <a:r>
              <a:rPr lang="es-MX" dirty="0" smtClean="0">
                <a:solidFill>
                  <a:srgbClr val="FFFF00"/>
                </a:solidFill>
                <a:latin typeface="Calibri" pitchFamily="34" charset="0"/>
                <a:sym typeface="Symbol"/>
              </a:rPr>
              <a:t>      E/E = 15-25 %</a:t>
            </a:r>
            <a:endParaRPr lang="es-MX" dirty="0" smtClean="0">
              <a:solidFill>
                <a:srgbClr val="FFFF00"/>
              </a:solidFill>
              <a:latin typeface="Calibri" pitchFamily="34" charset="0"/>
            </a:endParaRPr>
          </a:p>
        </p:txBody>
      </p:sp>
      <p:sp>
        <p:nvSpPr>
          <p:cNvPr id="15" name="14 CuadroTexto"/>
          <p:cNvSpPr txBox="1"/>
          <p:nvPr/>
        </p:nvSpPr>
        <p:spPr>
          <a:xfrm>
            <a:off x="571472" y="1115452"/>
            <a:ext cx="2857520" cy="369332"/>
          </a:xfrm>
          <a:prstGeom prst="rect">
            <a:avLst/>
          </a:prstGeom>
          <a:noFill/>
        </p:spPr>
        <p:txBody>
          <a:bodyPr wrap="square" rtlCol="0">
            <a:spAutoFit/>
          </a:bodyPr>
          <a:lstStyle/>
          <a:p>
            <a:r>
              <a:rPr lang="es-MX" dirty="0" err="1" smtClean="0">
                <a:solidFill>
                  <a:srgbClr val="FF0000"/>
                </a:solidFill>
                <a:latin typeface="Calibri" pitchFamily="34" charset="0"/>
              </a:rPr>
              <a:t>Energy</a:t>
            </a:r>
            <a:r>
              <a:rPr lang="es-MX" dirty="0" smtClean="0">
                <a:solidFill>
                  <a:srgbClr val="FF0000"/>
                </a:solidFill>
                <a:latin typeface="Calibri" pitchFamily="34" charset="0"/>
              </a:rPr>
              <a:t> </a:t>
            </a:r>
            <a:r>
              <a:rPr lang="es-MX" dirty="0" err="1" smtClean="0">
                <a:solidFill>
                  <a:srgbClr val="FF0000"/>
                </a:solidFill>
                <a:latin typeface="Calibri" pitchFamily="34" charset="0"/>
              </a:rPr>
              <a:t>spectrum</a:t>
            </a:r>
            <a:endParaRPr lang="es-ES" dirty="0">
              <a:solidFill>
                <a:srgbClr val="FF0000"/>
              </a:solidFill>
              <a:latin typeface="Calibri" pitchFamily="34" charset="0"/>
            </a:endParaRPr>
          </a:p>
        </p:txBody>
      </p:sp>
      <p:sp>
        <p:nvSpPr>
          <p:cNvPr id="9"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FF00"/>
                </a:solidFill>
                <a:latin typeface="Tahoma" pitchFamily="34" charset="0"/>
              </a:rPr>
              <a:t>2) </a:t>
            </a:r>
            <a:r>
              <a:rPr lang="es-MX" sz="2400" dirty="0" err="1" smtClean="0">
                <a:solidFill>
                  <a:srgbClr val="FFFF00"/>
                </a:solidFill>
                <a:latin typeface="Tahoma" pitchFamily="34" charset="0"/>
              </a:rPr>
              <a:t>Experiments</a:t>
            </a:r>
            <a:r>
              <a:rPr lang="es-MX" sz="2400" dirty="0" smtClean="0">
                <a:solidFill>
                  <a:srgbClr val="FFFF00"/>
                </a:solidFill>
                <a:latin typeface="Tahoma" pitchFamily="34" charset="0"/>
              </a:rPr>
              <a:t> </a:t>
            </a:r>
            <a:r>
              <a:rPr lang="es-MX" sz="2400" dirty="0" err="1" smtClean="0">
                <a:solidFill>
                  <a:srgbClr val="FFFF00"/>
                </a:solidFill>
                <a:latin typeface="Tahoma" pitchFamily="34" charset="0"/>
              </a:rPr>
              <a:t>around</a:t>
            </a:r>
            <a:r>
              <a:rPr lang="es-MX" sz="2400" dirty="0" smtClean="0">
                <a:solidFill>
                  <a:srgbClr val="FFFF00"/>
                </a:solidFill>
                <a:latin typeface="Tahoma" pitchFamily="34" charset="0"/>
              </a:rPr>
              <a:t> E </a:t>
            </a:r>
            <a:r>
              <a:rPr lang="es-MX" sz="2400" dirty="0" smtClean="0">
                <a:solidFill>
                  <a:srgbClr val="FFFF00"/>
                </a:solidFill>
                <a:latin typeface="Tahoma" pitchFamily="34" charset="0"/>
                <a:sym typeface="Symbol"/>
              </a:rPr>
              <a:t> 10</a:t>
            </a:r>
            <a:r>
              <a:rPr lang="es-MX" sz="2400" baseline="30000" dirty="0" smtClean="0">
                <a:solidFill>
                  <a:srgbClr val="FFFF00"/>
                </a:solidFill>
                <a:latin typeface="Tahoma" pitchFamily="34" charset="0"/>
                <a:sym typeface="Symbol"/>
              </a:rPr>
              <a:t>15</a:t>
            </a:r>
            <a:r>
              <a:rPr lang="es-MX" sz="2400" dirty="0" smtClean="0">
                <a:solidFill>
                  <a:srgbClr val="FFFF00"/>
                </a:solidFill>
                <a:latin typeface="Tahoma" pitchFamily="34" charset="0"/>
                <a:sym typeface="Symbol"/>
              </a:rPr>
              <a:t> eV</a:t>
            </a:r>
            <a:endParaRPr lang="es-ES" sz="2400" dirty="0">
              <a:solidFill>
                <a:srgbClr val="FFFF00"/>
              </a:solidFill>
              <a:latin typeface="Tahoma" pitchFamily="34" charset="0"/>
            </a:endParaRPr>
          </a:p>
        </p:txBody>
      </p:sp>
      <p:sp>
        <p:nvSpPr>
          <p:cNvPr id="10" name="9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solidFill>
              </a:rPr>
              <a:t>Kascade</a:t>
            </a:r>
            <a:r>
              <a:rPr lang="es-MX" sz="1400" dirty="0" smtClean="0">
                <a:solidFill>
                  <a:schemeClr val="bg1"/>
                </a:solidFill>
              </a:rPr>
              <a:t>-Grande ,J.C. Arteaga, U. Michoacana                                                                                     XIII MWPF, </a:t>
            </a:r>
            <a:r>
              <a:rPr lang="es-MX" sz="1400" dirty="0" err="1" smtClean="0">
                <a:solidFill>
                  <a:schemeClr val="bg1"/>
                </a:solidFill>
              </a:rPr>
              <a:t>October</a:t>
            </a:r>
            <a:r>
              <a:rPr lang="es-MX" sz="1400" dirty="0" smtClean="0">
                <a:solidFill>
                  <a:schemeClr val="bg1"/>
                </a:solidFill>
              </a:rPr>
              <a:t>, Guanajuato</a:t>
            </a:r>
            <a:endParaRPr lang="es-ES" sz="1400" dirty="0">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6" descr="http://zuserver2.star.ucl.ac.uk/~apod/apod/image/0611/andromeda_gendler.jpg"/>
          <p:cNvPicPr>
            <a:picLocks noChangeAspect="1" noChangeArrowheads="1"/>
          </p:cNvPicPr>
          <p:nvPr/>
        </p:nvPicPr>
        <p:blipFill>
          <a:blip r:embed="rId2" cstate="print"/>
          <a:srcRect/>
          <a:stretch>
            <a:fillRect/>
          </a:stretch>
        </p:blipFill>
        <p:spPr bwMode="auto">
          <a:xfrm>
            <a:off x="0" y="0"/>
            <a:ext cx="9324528" cy="7029400"/>
          </a:xfrm>
          <a:prstGeom prst="rect">
            <a:avLst/>
          </a:prstGeom>
          <a:noFill/>
        </p:spPr>
      </p:pic>
      <p:pic>
        <p:nvPicPr>
          <p:cNvPr id="13" name="12 Imagen" descr="Spec_experiments.gif"/>
          <p:cNvPicPr>
            <a:picLocks noChangeAspect="1"/>
          </p:cNvPicPr>
          <p:nvPr/>
        </p:nvPicPr>
        <p:blipFill>
          <a:blip r:embed="rId3" cstate="print"/>
          <a:stretch>
            <a:fillRect/>
          </a:stretch>
        </p:blipFill>
        <p:spPr>
          <a:xfrm>
            <a:off x="179512" y="1124744"/>
            <a:ext cx="6936122" cy="5184576"/>
          </a:xfrm>
          <a:prstGeom prst="rect">
            <a:avLst/>
          </a:prstGeom>
        </p:spPr>
      </p:pic>
      <p:sp>
        <p:nvSpPr>
          <p:cNvPr id="5" name="4 Rectángulo redondeado"/>
          <p:cNvSpPr/>
          <p:nvPr/>
        </p:nvSpPr>
        <p:spPr>
          <a:xfrm>
            <a:off x="7250546" y="4511970"/>
            <a:ext cx="1785950" cy="357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Data</a:t>
            </a:r>
            <a:endParaRPr lang="es-ES" dirty="0"/>
          </a:p>
        </p:txBody>
      </p:sp>
      <p:sp>
        <p:nvSpPr>
          <p:cNvPr id="8" name="7 CuadroTexto"/>
          <p:cNvSpPr txBox="1"/>
          <p:nvPr/>
        </p:nvSpPr>
        <p:spPr>
          <a:xfrm>
            <a:off x="7236296" y="1707773"/>
            <a:ext cx="1785950" cy="2585323"/>
          </a:xfrm>
          <a:prstGeom prst="rect">
            <a:avLst/>
          </a:prstGeom>
          <a:noFill/>
          <a:ln>
            <a:solidFill>
              <a:schemeClr val="accent1"/>
            </a:solidFill>
          </a:ln>
        </p:spPr>
        <p:txBody>
          <a:bodyPr wrap="square" rtlCol="0">
            <a:spAutoFit/>
          </a:bodyPr>
          <a:lstStyle/>
          <a:p>
            <a:pPr>
              <a:buFontTx/>
              <a:buChar char="-"/>
            </a:pPr>
            <a:r>
              <a:rPr lang="es-MX" dirty="0" err="1" smtClean="0">
                <a:solidFill>
                  <a:srgbClr val="CCFFFF"/>
                </a:solidFill>
                <a:latin typeface="Calibri" pitchFamily="34" charset="0"/>
              </a:rPr>
              <a:t>Knee</a:t>
            </a:r>
            <a:r>
              <a:rPr lang="es-MX" dirty="0" smtClean="0">
                <a:solidFill>
                  <a:srgbClr val="CCFFFF"/>
                </a:solidFill>
                <a:latin typeface="Calibri" pitchFamily="34" charset="0"/>
              </a:rPr>
              <a:t> </a:t>
            </a:r>
            <a:r>
              <a:rPr lang="es-MX" dirty="0" err="1" smtClean="0">
                <a:solidFill>
                  <a:srgbClr val="CCFFFF"/>
                </a:solidFill>
                <a:latin typeface="Calibri" pitchFamily="34" charset="0"/>
              </a:rPr>
              <a:t>origin</a:t>
            </a:r>
            <a:endParaRPr lang="es-MX" dirty="0" smtClean="0">
              <a:solidFill>
                <a:srgbClr val="CCFFFF"/>
              </a:solidFill>
              <a:latin typeface="Calibri" pitchFamily="34" charset="0"/>
            </a:endParaRPr>
          </a:p>
          <a:p>
            <a:pPr>
              <a:buFontTx/>
              <a:buChar char="-"/>
            </a:pPr>
            <a:r>
              <a:rPr lang="es-MX" dirty="0" err="1" smtClean="0">
                <a:solidFill>
                  <a:srgbClr val="CCFFFF"/>
                </a:solidFill>
                <a:latin typeface="Calibri" pitchFamily="34" charset="0"/>
              </a:rPr>
              <a:t>Second</a:t>
            </a:r>
            <a:r>
              <a:rPr lang="es-MX" dirty="0" smtClean="0">
                <a:solidFill>
                  <a:srgbClr val="CCFFFF"/>
                </a:solidFill>
                <a:latin typeface="Calibri" pitchFamily="34" charset="0"/>
              </a:rPr>
              <a:t> </a:t>
            </a:r>
            <a:r>
              <a:rPr lang="es-MX" dirty="0" err="1" smtClean="0">
                <a:solidFill>
                  <a:srgbClr val="CCFFFF"/>
                </a:solidFill>
                <a:latin typeface="Calibri" pitchFamily="34" charset="0"/>
              </a:rPr>
              <a:t>knee</a:t>
            </a:r>
            <a:r>
              <a:rPr lang="es-MX" dirty="0" smtClean="0">
                <a:solidFill>
                  <a:srgbClr val="CCFFFF"/>
                </a:solidFill>
                <a:latin typeface="Calibri" pitchFamily="34" charset="0"/>
              </a:rPr>
              <a:t>? </a:t>
            </a:r>
          </a:p>
          <a:p>
            <a:r>
              <a:rPr lang="es-MX" dirty="0" smtClean="0">
                <a:solidFill>
                  <a:srgbClr val="CCFFFF"/>
                </a:solidFill>
                <a:latin typeface="Calibri" pitchFamily="34" charset="0"/>
              </a:rPr>
              <a:t>-</a:t>
            </a:r>
            <a:r>
              <a:rPr lang="es-MX" dirty="0" err="1" smtClean="0">
                <a:solidFill>
                  <a:srgbClr val="CCFFFF"/>
                </a:solidFill>
                <a:latin typeface="Calibri" pitchFamily="34" charset="0"/>
              </a:rPr>
              <a:t>Iron</a:t>
            </a:r>
            <a:r>
              <a:rPr lang="es-MX" dirty="0" smtClean="0">
                <a:solidFill>
                  <a:srgbClr val="CCFFFF"/>
                </a:solidFill>
                <a:latin typeface="Calibri" pitchFamily="34" charset="0"/>
              </a:rPr>
              <a:t> </a:t>
            </a:r>
            <a:r>
              <a:rPr lang="es-MX" dirty="0" err="1" smtClean="0">
                <a:solidFill>
                  <a:srgbClr val="CCFFFF"/>
                </a:solidFill>
                <a:latin typeface="Calibri" pitchFamily="34" charset="0"/>
              </a:rPr>
              <a:t>knee</a:t>
            </a:r>
            <a:r>
              <a:rPr lang="es-MX" dirty="0" smtClean="0">
                <a:solidFill>
                  <a:srgbClr val="CCFFFF"/>
                </a:solidFill>
                <a:latin typeface="Calibri" pitchFamily="34" charset="0"/>
              </a:rPr>
              <a:t>?</a:t>
            </a:r>
          </a:p>
          <a:p>
            <a:pPr>
              <a:buFontTx/>
              <a:buChar char="-"/>
            </a:pPr>
            <a:r>
              <a:rPr lang="es-MX" dirty="0" err="1" smtClean="0">
                <a:solidFill>
                  <a:srgbClr val="CCFFFF"/>
                </a:solidFill>
                <a:latin typeface="Calibri" pitchFamily="34" charset="0"/>
              </a:rPr>
              <a:t>Galactic</a:t>
            </a:r>
            <a:r>
              <a:rPr lang="es-MX" dirty="0" smtClean="0">
                <a:solidFill>
                  <a:srgbClr val="CCFFFF"/>
                </a:solidFill>
                <a:latin typeface="Calibri" pitchFamily="34" charset="0"/>
              </a:rPr>
              <a:t> </a:t>
            </a:r>
            <a:r>
              <a:rPr lang="es-MX" dirty="0" err="1" smtClean="0">
                <a:solidFill>
                  <a:srgbClr val="CCFFFF"/>
                </a:solidFill>
                <a:latin typeface="Calibri" pitchFamily="34" charset="0"/>
              </a:rPr>
              <a:t>to</a:t>
            </a:r>
            <a:r>
              <a:rPr lang="es-MX" dirty="0" smtClean="0">
                <a:solidFill>
                  <a:srgbClr val="CCFFFF"/>
                </a:solidFill>
                <a:latin typeface="Calibri" pitchFamily="34" charset="0"/>
              </a:rPr>
              <a:t> </a:t>
            </a:r>
          </a:p>
          <a:p>
            <a:r>
              <a:rPr lang="es-MX" dirty="0" smtClean="0">
                <a:solidFill>
                  <a:srgbClr val="CCFFFF"/>
                </a:solidFill>
                <a:latin typeface="Calibri" pitchFamily="34" charset="0"/>
              </a:rPr>
              <a:t>  </a:t>
            </a:r>
            <a:r>
              <a:rPr lang="es-MX" dirty="0" err="1" smtClean="0">
                <a:solidFill>
                  <a:srgbClr val="CCFFFF"/>
                </a:solidFill>
                <a:latin typeface="Calibri" pitchFamily="34" charset="0"/>
              </a:rPr>
              <a:t>extragalactic</a:t>
            </a:r>
            <a:endParaRPr lang="es-MX" dirty="0" smtClean="0">
              <a:solidFill>
                <a:srgbClr val="CCFFFF"/>
              </a:solidFill>
              <a:latin typeface="Calibri" pitchFamily="34" charset="0"/>
            </a:endParaRPr>
          </a:p>
          <a:p>
            <a:r>
              <a:rPr lang="es-MX" dirty="0" smtClean="0">
                <a:solidFill>
                  <a:srgbClr val="CCFFFF"/>
                </a:solidFill>
                <a:latin typeface="Calibri" pitchFamily="34" charset="0"/>
              </a:rPr>
              <a:t>  </a:t>
            </a:r>
            <a:r>
              <a:rPr lang="es-MX" dirty="0" err="1" smtClean="0">
                <a:solidFill>
                  <a:srgbClr val="CCFFFF"/>
                </a:solidFill>
                <a:latin typeface="Calibri" pitchFamily="34" charset="0"/>
              </a:rPr>
              <a:t>transition</a:t>
            </a:r>
            <a:endParaRPr lang="es-MX" dirty="0" smtClean="0">
              <a:solidFill>
                <a:srgbClr val="CCFFFF"/>
              </a:solidFill>
              <a:latin typeface="Calibri" pitchFamily="34" charset="0"/>
            </a:endParaRPr>
          </a:p>
          <a:p>
            <a:r>
              <a:rPr lang="es-MX" dirty="0" smtClean="0">
                <a:solidFill>
                  <a:srgbClr val="CCFFFF"/>
                </a:solidFill>
                <a:latin typeface="Calibri" pitchFamily="34" charset="0"/>
              </a:rPr>
              <a:t>-</a:t>
            </a:r>
            <a:r>
              <a:rPr lang="es-MX" dirty="0" err="1" smtClean="0">
                <a:solidFill>
                  <a:srgbClr val="CCFFFF"/>
                </a:solidFill>
                <a:latin typeface="Calibri" pitchFamily="34" charset="0"/>
              </a:rPr>
              <a:t>Sources</a:t>
            </a:r>
            <a:endParaRPr lang="es-MX" dirty="0" smtClean="0">
              <a:solidFill>
                <a:srgbClr val="CCFFFF"/>
              </a:solidFill>
              <a:latin typeface="Calibri" pitchFamily="34" charset="0"/>
            </a:endParaRPr>
          </a:p>
          <a:p>
            <a:r>
              <a:rPr lang="es-MX" dirty="0" smtClean="0">
                <a:solidFill>
                  <a:srgbClr val="CCFFFF"/>
                </a:solidFill>
                <a:latin typeface="Calibri" pitchFamily="34" charset="0"/>
              </a:rPr>
              <a:t>-</a:t>
            </a:r>
            <a:r>
              <a:rPr lang="es-MX" dirty="0" err="1" smtClean="0">
                <a:solidFill>
                  <a:srgbClr val="CCFFFF"/>
                </a:solidFill>
                <a:latin typeface="Calibri" pitchFamily="34" charset="0"/>
              </a:rPr>
              <a:t>Propagation</a:t>
            </a:r>
            <a:endParaRPr lang="es-MX" dirty="0" smtClean="0">
              <a:solidFill>
                <a:srgbClr val="CCFFFF"/>
              </a:solidFill>
              <a:latin typeface="Calibri" pitchFamily="34" charset="0"/>
            </a:endParaRPr>
          </a:p>
          <a:p>
            <a:r>
              <a:rPr lang="es-MX" dirty="0" smtClean="0">
                <a:solidFill>
                  <a:srgbClr val="CCFFFF"/>
                </a:solidFill>
                <a:latin typeface="Calibri" pitchFamily="34" charset="0"/>
              </a:rPr>
              <a:t>-</a:t>
            </a:r>
            <a:r>
              <a:rPr lang="es-MX" dirty="0" err="1" smtClean="0">
                <a:solidFill>
                  <a:srgbClr val="CCFFFF"/>
                </a:solidFill>
                <a:latin typeface="Calibri" pitchFamily="34" charset="0"/>
              </a:rPr>
              <a:t>Acceleration</a:t>
            </a:r>
            <a:endParaRPr lang="es-MX" dirty="0" smtClean="0">
              <a:solidFill>
                <a:srgbClr val="CCFFFF"/>
              </a:solidFill>
              <a:latin typeface="Calibri" pitchFamily="34" charset="0"/>
            </a:endParaRPr>
          </a:p>
        </p:txBody>
      </p:sp>
      <p:sp>
        <p:nvSpPr>
          <p:cNvPr id="14" name="13 Rectángulo"/>
          <p:cNvSpPr/>
          <p:nvPr/>
        </p:nvSpPr>
        <p:spPr>
          <a:xfrm>
            <a:off x="2571736" y="1772816"/>
            <a:ext cx="2072272" cy="3888432"/>
          </a:xfrm>
          <a:prstGeom prst="rect">
            <a:avLst/>
          </a:prstGeom>
          <a:solidFill>
            <a:srgbClr val="FF0000">
              <a:alpha val="2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11 Rectángulo redondeado"/>
          <p:cNvSpPr/>
          <p:nvPr/>
        </p:nvSpPr>
        <p:spPr>
          <a:xfrm>
            <a:off x="7250546" y="1268760"/>
            <a:ext cx="1785950" cy="357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smtClean="0"/>
              <a:t>Questions</a:t>
            </a:r>
            <a:endParaRPr lang="es-ES" dirty="0"/>
          </a:p>
        </p:txBody>
      </p:sp>
      <p:sp>
        <p:nvSpPr>
          <p:cNvPr id="15" name="14 CuadroTexto"/>
          <p:cNvSpPr txBox="1"/>
          <p:nvPr/>
        </p:nvSpPr>
        <p:spPr>
          <a:xfrm>
            <a:off x="7236296" y="4948133"/>
            <a:ext cx="1785950" cy="1200329"/>
          </a:xfrm>
          <a:prstGeom prst="rect">
            <a:avLst/>
          </a:prstGeom>
          <a:noFill/>
          <a:ln>
            <a:solidFill>
              <a:schemeClr val="accent1"/>
            </a:solidFill>
          </a:ln>
        </p:spPr>
        <p:txBody>
          <a:bodyPr wrap="square" rtlCol="0">
            <a:spAutoFit/>
          </a:bodyPr>
          <a:lstStyle/>
          <a:p>
            <a:pPr>
              <a:buFontTx/>
              <a:buChar char="-"/>
            </a:pPr>
            <a:r>
              <a:rPr lang="es-MX" dirty="0" err="1" smtClean="0">
                <a:solidFill>
                  <a:srgbClr val="CCFFFF"/>
                </a:solidFill>
                <a:latin typeface="Calibri" pitchFamily="34" charset="0"/>
              </a:rPr>
              <a:t>Spectrum</a:t>
            </a:r>
            <a:endParaRPr lang="es-MX" dirty="0" smtClean="0">
              <a:solidFill>
                <a:srgbClr val="CCFFFF"/>
              </a:solidFill>
              <a:latin typeface="Calibri" pitchFamily="34" charset="0"/>
            </a:endParaRPr>
          </a:p>
          <a:p>
            <a:pPr>
              <a:buFontTx/>
              <a:buChar char="-"/>
            </a:pPr>
            <a:r>
              <a:rPr lang="es-MX" dirty="0" err="1" smtClean="0">
                <a:solidFill>
                  <a:srgbClr val="CCFFFF"/>
                </a:solidFill>
                <a:latin typeface="Calibri" pitchFamily="34" charset="0"/>
              </a:rPr>
              <a:t>Composition</a:t>
            </a:r>
            <a:endParaRPr lang="es-MX" dirty="0" smtClean="0">
              <a:solidFill>
                <a:srgbClr val="CCFFFF"/>
              </a:solidFill>
              <a:latin typeface="Calibri" pitchFamily="34" charset="0"/>
            </a:endParaRPr>
          </a:p>
          <a:p>
            <a:pPr>
              <a:buFontTx/>
              <a:buChar char="-"/>
            </a:pPr>
            <a:r>
              <a:rPr lang="es-MX" dirty="0" err="1" smtClean="0">
                <a:solidFill>
                  <a:srgbClr val="CCFFFF"/>
                </a:solidFill>
                <a:latin typeface="Calibri" pitchFamily="34" charset="0"/>
              </a:rPr>
              <a:t>Arrival</a:t>
            </a:r>
            <a:r>
              <a:rPr lang="es-MX" dirty="0" smtClean="0">
                <a:solidFill>
                  <a:srgbClr val="CCFFFF"/>
                </a:solidFill>
                <a:latin typeface="Calibri" pitchFamily="34" charset="0"/>
              </a:rPr>
              <a:t> </a:t>
            </a:r>
            <a:r>
              <a:rPr lang="es-MX" dirty="0" err="1" smtClean="0">
                <a:solidFill>
                  <a:srgbClr val="CCFFFF"/>
                </a:solidFill>
                <a:latin typeface="Calibri" pitchFamily="34" charset="0"/>
              </a:rPr>
              <a:t>direction</a:t>
            </a:r>
            <a:endParaRPr lang="es-MX" dirty="0" smtClean="0">
              <a:solidFill>
                <a:srgbClr val="CCFFFF"/>
              </a:solidFill>
              <a:latin typeface="Calibri" pitchFamily="34" charset="0"/>
            </a:endParaRPr>
          </a:p>
          <a:p>
            <a:pPr>
              <a:buFontTx/>
              <a:buChar char="-"/>
            </a:pPr>
            <a:r>
              <a:rPr lang="es-MX" dirty="0" smtClean="0">
                <a:solidFill>
                  <a:srgbClr val="CCFFFF"/>
                </a:solidFill>
                <a:latin typeface="Calibri" pitchFamily="34" charset="0"/>
                <a:sym typeface="Symbol"/>
              </a:rPr>
              <a:t>γ/</a:t>
            </a:r>
            <a:r>
              <a:rPr lang="el-GR" dirty="0" smtClean="0">
                <a:solidFill>
                  <a:srgbClr val="CCFFFF"/>
                </a:solidFill>
                <a:latin typeface="Calibri" pitchFamily="34" charset="0"/>
                <a:sym typeface="Symbol"/>
              </a:rPr>
              <a:t>ν</a:t>
            </a:r>
            <a:endParaRPr lang="es-MX" dirty="0" smtClean="0">
              <a:solidFill>
                <a:srgbClr val="CCFFFF"/>
              </a:solidFill>
              <a:latin typeface="Calibri" pitchFamily="34" charset="0"/>
            </a:endParaRPr>
          </a:p>
        </p:txBody>
      </p:sp>
      <p:sp>
        <p:nvSpPr>
          <p:cNvPr id="11" name="Text Box 8"/>
          <p:cNvSpPr txBox="1">
            <a:spLocks noChangeArrowheads="1"/>
          </p:cNvSpPr>
          <p:nvPr/>
        </p:nvSpPr>
        <p:spPr bwMode="auto">
          <a:xfrm>
            <a:off x="395536" y="188640"/>
            <a:ext cx="5391158" cy="457200"/>
          </a:xfrm>
          <a:prstGeom prst="rect">
            <a:avLst/>
          </a:prstGeom>
          <a:noFill/>
          <a:ln w="9525">
            <a:noFill/>
            <a:miter lim="800000"/>
            <a:headEnd/>
            <a:tailEnd/>
          </a:ln>
          <a:effectLst/>
        </p:spPr>
        <p:txBody>
          <a:bodyPr wrap="square">
            <a:spAutoFit/>
          </a:bodyPr>
          <a:lstStyle/>
          <a:p>
            <a:pPr marL="342900" indent="-342900">
              <a:spcBef>
                <a:spcPct val="50000"/>
              </a:spcBef>
            </a:pPr>
            <a:r>
              <a:rPr lang="es-MX" sz="2400" dirty="0" smtClean="0">
                <a:solidFill>
                  <a:srgbClr val="FFFF00"/>
                </a:solidFill>
                <a:latin typeface="Tahoma" pitchFamily="34" charset="0"/>
              </a:rPr>
              <a:t>2) Experimentos: E </a:t>
            </a:r>
            <a:r>
              <a:rPr lang="es-MX" sz="2400" dirty="0" smtClean="0">
                <a:solidFill>
                  <a:srgbClr val="FFFF00"/>
                </a:solidFill>
                <a:latin typeface="Tahoma" pitchFamily="34" charset="0"/>
                <a:sym typeface="Symbol"/>
              </a:rPr>
              <a:t> 10</a:t>
            </a:r>
            <a:r>
              <a:rPr lang="es-MX" sz="2400" baseline="30000" dirty="0" smtClean="0">
                <a:solidFill>
                  <a:srgbClr val="FFFF00"/>
                </a:solidFill>
                <a:latin typeface="Tahoma" pitchFamily="34" charset="0"/>
                <a:sym typeface="Symbol"/>
              </a:rPr>
              <a:t>15</a:t>
            </a:r>
            <a:r>
              <a:rPr lang="es-MX" sz="2400" dirty="0" smtClean="0">
                <a:solidFill>
                  <a:srgbClr val="FFFF00"/>
                </a:solidFill>
                <a:latin typeface="Tahoma" pitchFamily="34" charset="0"/>
                <a:sym typeface="Symbol"/>
              </a:rPr>
              <a:t> eV</a:t>
            </a:r>
            <a:endParaRPr lang="es-ES" sz="2400" dirty="0">
              <a:solidFill>
                <a:srgbClr val="FFFF00"/>
              </a:solidFill>
              <a:latin typeface="Tahoma" pitchFamily="34" charset="0"/>
            </a:endParaRPr>
          </a:p>
        </p:txBody>
      </p:sp>
      <p:sp>
        <p:nvSpPr>
          <p:cNvPr id="16" name="15 CuadroTexto"/>
          <p:cNvSpPr txBox="1"/>
          <p:nvPr/>
        </p:nvSpPr>
        <p:spPr>
          <a:xfrm>
            <a:off x="0" y="6453336"/>
            <a:ext cx="9144000" cy="307777"/>
          </a:xfrm>
          <a:prstGeom prst="rect">
            <a:avLst/>
          </a:prstGeom>
          <a:noFill/>
        </p:spPr>
        <p:txBody>
          <a:bodyPr wrap="square" rtlCol="0">
            <a:spAutoFit/>
          </a:bodyPr>
          <a:lstStyle/>
          <a:p>
            <a:r>
              <a:rPr lang="es-MX" sz="1400" dirty="0" err="1" smtClean="0">
                <a:solidFill>
                  <a:schemeClr val="bg1"/>
                </a:solidFill>
              </a:rPr>
              <a:t>Kascade</a:t>
            </a:r>
            <a:r>
              <a:rPr lang="es-MX" sz="1400" dirty="0" smtClean="0">
                <a:solidFill>
                  <a:schemeClr val="bg1"/>
                </a:solidFill>
              </a:rPr>
              <a:t>-Grande ,J.C. Arteaga, U. Michoacana                                                                                     XIII MWPF, </a:t>
            </a:r>
            <a:r>
              <a:rPr lang="es-MX" sz="1400" dirty="0" err="1" smtClean="0">
                <a:solidFill>
                  <a:schemeClr val="bg1"/>
                </a:solidFill>
              </a:rPr>
              <a:t>October</a:t>
            </a:r>
            <a:r>
              <a:rPr lang="es-MX" sz="1400" dirty="0" smtClean="0">
                <a:solidFill>
                  <a:schemeClr val="bg1"/>
                </a:solidFill>
              </a:rPr>
              <a:t>, Guanajuato</a:t>
            </a:r>
            <a:endParaRPr lang="es-ES"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cTn>
                              </p:par>
                              <p:par>
                                <p:cTn id="9" presetID="47"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17" presetClass="entr" presetSubtype="1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strVal val="#ppt_h"/>
                                          </p:val>
                                        </p:tav>
                                        <p:tav tm="100000">
                                          <p:val>
                                            <p:strVal val="#ppt_h"/>
                                          </p:val>
                                        </p:tav>
                                      </p:tavLst>
                                    </p:anim>
                                  </p:childTnLst>
                                </p:cTn>
                              </p:par>
                              <p:par>
                                <p:cTn id="18" presetID="47"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2" grpId="0" animBg="1"/>
      <p:bldP spid="15"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3103</TotalTime>
  <Words>2401</Words>
  <Application>Microsoft Office PowerPoint</Application>
  <PresentationFormat>Presentación en pantalla (4:3)</PresentationFormat>
  <Paragraphs>388</Paragraphs>
  <Slides>43</Slides>
  <Notes>0</Notes>
  <HiddenSlides>0</HiddenSlides>
  <MMClips>0</MMClips>
  <ScaleCrop>false</ScaleCrop>
  <HeadingPairs>
    <vt:vector size="4" baseType="variant">
      <vt:variant>
        <vt:lpstr>Tema</vt:lpstr>
      </vt:variant>
      <vt:variant>
        <vt:i4>1</vt:i4>
      </vt:variant>
      <vt:variant>
        <vt:lpstr>Títulos de diapositiva</vt:lpstr>
      </vt:variant>
      <vt:variant>
        <vt:i4>43</vt:i4>
      </vt:variant>
    </vt:vector>
  </HeadingPairs>
  <TitlesOfParts>
    <vt:vector size="44"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 Juan Carlos</dc:creator>
  <cp:lastModifiedBy> Juan Carlos</cp:lastModifiedBy>
  <cp:revision>351</cp:revision>
  <dcterms:created xsi:type="dcterms:W3CDTF">2010-06-09T03:31:10Z</dcterms:created>
  <dcterms:modified xsi:type="dcterms:W3CDTF">2011-10-24T20:32:22Z</dcterms:modified>
</cp:coreProperties>
</file>