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7" r:id="rId2"/>
    <p:sldId id="333" r:id="rId3"/>
    <p:sldId id="300" r:id="rId4"/>
    <p:sldId id="301" r:id="rId5"/>
    <p:sldId id="304" r:id="rId6"/>
    <p:sldId id="350" r:id="rId7"/>
    <p:sldId id="306" r:id="rId8"/>
    <p:sldId id="307" r:id="rId9"/>
    <p:sldId id="298" r:id="rId10"/>
    <p:sldId id="349" r:id="rId11"/>
    <p:sldId id="299" r:id="rId12"/>
    <p:sldId id="264" r:id="rId13"/>
    <p:sldId id="263" r:id="rId14"/>
    <p:sldId id="351" r:id="rId15"/>
    <p:sldId id="347" r:id="rId16"/>
    <p:sldId id="345" r:id="rId17"/>
    <p:sldId id="340" r:id="rId18"/>
    <p:sldId id="265" r:id="rId19"/>
    <p:sldId id="270" r:id="rId20"/>
    <p:sldId id="272" r:id="rId21"/>
    <p:sldId id="267" r:id="rId22"/>
    <p:sldId id="338" r:id="rId23"/>
    <p:sldId id="274" r:id="rId24"/>
    <p:sldId id="273" r:id="rId25"/>
    <p:sldId id="312" r:id="rId26"/>
    <p:sldId id="311" r:id="rId27"/>
    <p:sldId id="313" r:id="rId28"/>
    <p:sldId id="315" r:id="rId29"/>
    <p:sldId id="316" r:id="rId30"/>
    <p:sldId id="348" r:id="rId31"/>
    <p:sldId id="352" r:id="rId32"/>
    <p:sldId id="327" r:id="rId33"/>
    <p:sldId id="346" r:id="rId34"/>
    <p:sldId id="317" r:id="rId35"/>
    <p:sldId id="318" r:id="rId36"/>
    <p:sldId id="319" r:id="rId37"/>
    <p:sldId id="280" r:id="rId38"/>
    <p:sldId id="320" r:id="rId39"/>
    <p:sldId id="321" r:id="rId40"/>
    <p:sldId id="322" r:id="rId41"/>
    <p:sldId id="294" r:id="rId42"/>
    <p:sldId id="296" r:id="rId43"/>
    <p:sldId id="336" r:id="rId44"/>
  </p:sldIdLst>
  <p:sldSz cx="9144000" cy="6858000" type="screen4x3"/>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CCFFFF"/>
    <a:srgbClr val="FF3399"/>
    <a:srgbClr val="FF6600"/>
    <a:srgbClr val="FF3300"/>
    <a:srgbClr val="009999"/>
    <a:srgbClr val="DA3232"/>
    <a:srgbClr val="3366FF"/>
    <a:srgbClr val="4F81B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08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C457E4C8-6BD0-4084-8762-71370D9D2B92}" type="datetimeFigureOut">
              <a:rPr lang="es-ES" smtClean="0"/>
              <a:pPr/>
              <a:t>24/10/2011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A190D3E-4B94-4E1C-A731-F73BB8EA171F}"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457E4C8-6BD0-4084-8762-71370D9D2B92}" type="datetimeFigureOut">
              <a:rPr lang="es-ES" smtClean="0"/>
              <a:pPr/>
              <a:t>24/10/2011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A190D3E-4B94-4E1C-A731-F73BB8EA171F}"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457E4C8-6BD0-4084-8762-71370D9D2B92}" type="datetimeFigureOut">
              <a:rPr lang="es-ES" smtClean="0"/>
              <a:pPr/>
              <a:t>24/10/2011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A190D3E-4B94-4E1C-A731-F73BB8EA171F}"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457E4C8-6BD0-4084-8762-71370D9D2B92}" type="datetimeFigureOut">
              <a:rPr lang="es-ES" smtClean="0"/>
              <a:pPr/>
              <a:t>24/10/2011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A190D3E-4B94-4E1C-A731-F73BB8EA171F}"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457E4C8-6BD0-4084-8762-71370D9D2B92}" type="datetimeFigureOut">
              <a:rPr lang="es-ES" smtClean="0"/>
              <a:pPr/>
              <a:t>24/10/2011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A190D3E-4B94-4E1C-A731-F73BB8EA171F}"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C457E4C8-6BD0-4084-8762-71370D9D2B92}" type="datetimeFigureOut">
              <a:rPr lang="es-ES" smtClean="0"/>
              <a:pPr/>
              <a:t>24/10/2011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A190D3E-4B94-4E1C-A731-F73BB8EA171F}"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C457E4C8-6BD0-4084-8762-71370D9D2B92}" type="datetimeFigureOut">
              <a:rPr lang="es-ES" smtClean="0"/>
              <a:pPr/>
              <a:t>24/10/2011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A190D3E-4B94-4E1C-A731-F73BB8EA171F}"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457E4C8-6BD0-4084-8762-71370D9D2B92}" type="datetimeFigureOut">
              <a:rPr lang="es-ES" smtClean="0"/>
              <a:pPr/>
              <a:t>24/10/2011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A190D3E-4B94-4E1C-A731-F73BB8EA171F}"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457E4C8-6BD0-4084-8762-71370D9D2B92}" type="datetimeFigureOut">
              <a:rPr lang="es-ES" smtClean="0"/>
              <a:pPr/>
              <a:t>24/10/2011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A190D3E-4B94-4E1C-A731-F73BB8EA171F}"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457E4C8-6BD0-4084-8762-71370D9D2B92}" type="datetimeFigureOut">
              <a:rPr lang="es-ES" smtClean="0"/>
              <a:pPr/>
              <a:t>24/10/2011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A190D3E-4B94-4E1C-A731-F73BB8EA171F}"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457E4C8-6BD0-4084-8762-71370D9D2B92}" type="datetimeFigureOut">
              <a:rPr lang="es-ES" smtClean="0"/>
              <a:pPr/>
              <a:t>24/10/2011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A190D3E-4B94-4E1C-A731-F73BB8EA171F}"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7E4C8-6BD0-4084-8762-71370D9D2B92}" type="datetimeFigureOut">
              <a:rPr lang="es-ES" smtClean="0"/>
              <a:pPr/>
              <a:t>24/10/2011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90D3E-4B94-4E1C-A731-F73BB8EA171F}"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hyperlink" Target="http://en.wikipedia.org/wiki/File:FF509.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hyperlink" Target="http://www.ihep.ac.cn/kejiyuandi/zhishi/070627-cosmic/0604.jpg" TargetMode="External"/><Relationship Id="rId3" Type="http://schemas.openxmlformats.org/officeDocument/2006/relationships/image" Target="../media/image22.gif"/><Relationship Id="rId21" Type="http://schemas.openxmlformats.org/officeDocument/2006/relationships/image" Target="../media/image39.jpeg"/><Relationship Id="rId7" Type="http://schemas.openxmlformats.org/officeDocument/2006/relationships/image" Target="../media/image26.pn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image" Target="../media/image7.jpeg"/><Relationship Id="rId16" Type="http://schemas.openxmlformats.org/officeDocument/2006/relationships/image" Target="../media/image35.jpeg"/><Relationship Id="rId20" Type="http://schemas.openxmlformats.org/officeDocument/2006/relationships/image" Target="../media/image38.gif"/><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4.png"/><Relationship Id="rId10" Type="http://schemas.openxmlformats.org/officeDocument/2006/relationships/image" Target="../media/image29.jpeg"/><Relationship Id="rId19" Type="http://schemas.openxmlformats.org/officeDocument/2006/relationships/image" Target="../media/image37.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 Id="rId22"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Juan Carlos\Mis documentos\Mis imágenes\Astrofisica\Galactic\sn1006c.jpg"/>
          <p:cNvPicPr>
            <a:picLocks noChangeAspect="1" noChangeArrowheads="1"/>
          </p:cNvPicPr>
          <p:nvPr/>
        </p:nvPicPr>
        <p:blipFill>
          <a:blip r:embed="rId2" cstate="print"/>
          <a:srcRect/>
          <a:stretch>
            <a:fillRect/>
          </a:stretch>
        </p:blipFill>
        <p:spPr bwMode="auto">
          <a:xfrm>
            <a:off x="-108520" y="-253752"/>
            <a:ext cx="9587408" cy="9587408"/>
          </a:xfrm>
          <a:prstGeom prst="rect">
            <a:avLst/>
          </a:prstGeom>
          <a:noFill/>
        </p:spPr>
      </p:pic>
      <p:sp>
        <p:nvSpPr>
          <p:cNvPr id="12" name="11 CuadroTexto"/>
          <p:cNvSpPr txBox="1"/>
          <p:nvPr/>
        </p:nvSpPr>
        <p:spPr>
          <a:xfrm>
            <a:off x="2000232" y="285728"/>
            <a:ext cx="5857916" cy="1200329"/>
          </a:xfrm>
          <a:prstGeom prst="rect">
            <a:avLst/>
          </a:prstGeom>
          <a:noFill/>
        </p:spPr>
        <p:txBody>
          <a:bodyPr wrap="square" rtlCol="0">
            <a:spAutoFit/>
          </a:bodyPr>
          <a:lstStyle/>
          <a:p>
            <a:pPr algn="ctr"/>
            <a:r>
              <a:rPr lang="es-MX" sz="2400" dirty="0" err="1" smtClean="0">
                <a:solidFill>
                  <a:srgbClr val="FFFF00"/>
                </a:solidFill>
                <a:latin typeface="Arial" pitchFamily="34" charset="0"/>
                <a:cs typeface="Arial" pitchFamily="34" charset="0"/>
              </a:rPr>
              <a:t>Exploring</a:t>
            </a:r>
            <a:r>
              <a:rPr lang="es-MX" sz="2400" dirty="0" smtClean="0">
                <a:solidFill>
                  <a:srgbClr val="FFFF00"/>
                </a:solidFill>
                <a:latin typeface="Arial" pitchFamily="34" charset="0"/>
                <a:cs typeface="Arial" pitchFamily="34" charset="0"/>
              </a:rPr>
              <a:t> </a:t>
            </a:r>
            <a:r>
              <a:rPr lang="es-MX" sz="2400" dirty="0" err="1" smtClean="0">
                <a:solidFill>
                  <a:srgbClr val="FFFF00"/>
                </a:solidFill>
                <a:latin typeface="Arial" pitchFamily="34" charset="0"/>
                <a:cs typeface="Arial" pitchFamily="34" charset="0"/>
              </a:rPr>
              <a:t>the</a:t>
            </a:r>
            <a:r>
              <a:rPr lang="es-MX" sz="2400" dirty="0" smtClean="0">
                <a:solidFill>
                  <a:srgbClr val="FFFF00"/>
                </a:solidFill>
                <a:latin typeface="Arial" pitchFamily="34" charset="0"/>
                <a:cs typeface="Arial" pitchFamily="34" charset="0"/>
              </a:rPr>
              <a:t> light and heavy </a:t>
            </a:r>
            <a:r>
              <a:rPr lang="es-MX" sz="2400" dirty="0" err="1" smtClean="0">
                <a:solidFill>
                  <a:srgbClr val="FFFF00"/>
                </a:solidFill>
                <a:latin typeface="Arial" pitchFamily="34" charset="0"/>
                <a:cs typeface="Arial" pitchFamily="34" charset="0"/>
              </a:rPr>
              <a:t>composition</a:t>
            </a:r>
            <a:r>
              <a:rPr lang="es-MX" sz="2400" dirty="0" smtClean="0">
                <a:solidFill>
                  <a:srgbClr val="FFFF00"/>
                </a:solidFill>
                <a:latin typeface="Arial" pitchFamily="34" charset="0"/>
                <a:cs typeface="Arial" pitchFamily="34" charset="0"/>
              </a:rPr>
              <a:t> of </a:t>
            </a:r>
            <a:r>
              <a:rPr lang="es-MX" sz="2400" dirty="0" err="1" smtClean="0">
                <a:solidFill>
                  <a:srgbClr val="FFFF00"/>
                </a:solidFill>
                <a:latin typeface="Arial" pitchFamily="34" charset="0"/>
                <a:cs typeface="Arial" pitchFamily="34" charset="0"/>
              </a:rPr>
              <a:t>cosmic</a:t>
            </a:r>
            <a:r>
              <a:rPr lang="es-MX" sz="2400" dirty="0" smtClean="0">
                <a:solidFill>
                  <a:srgbClr val="FFFF00"/>
                </a:solidFill>
                <a:latin typeface="Arial" pitchFamily="34" charset="0"/>
                <a:cs typeface="Arial" pitchFamily="34" charset="0"/>
              </a:rPr>
              <a:t> </a:t>
            </a:r>
            <a:r>
              <a:rPr lang="es-MX" sz="2400" dirty="0" err="1" smtClean="0">
                <a:solidFill>
                  <a:srgbClr val="FFFF00"/>
                </a:solidFill>
                <a:latin typeface="Arial" pitchFamily="34" charset="0"/>
                <a:cs typeface="Arial" pitchFamily="34" charset="0"/>
              </a:rPr>
              <a:t>rays</a:t>
            </a:r>
            <a:r>
              <a:rPr lang="es-MX" sz="2400" dirty="0" smtClean="0">
                <a:solidFill>
                  <a:srgbClr val="FFFF00"/>
                </a:solidFill>
                <a:latin typeface="Arial" pitchFamily="34" charset="0"/>
                <a:cs typeface="Arial" pitchFamily="34" charset="0"/>
              </a:rPr>
              <a:t> </a:t>
            </a:r>
            <a:r>
              <a:rPr lang="es-MX" sz="2400" dirty="0" err="1" smtClean="0">
                <a:solidFill>
                  <a:srgbClr val="FFFF00"/>
                </a:solidFill>
                <a:latin typeface="Arial" pitchFamily="34" charset="0"/>
                <a:cs typeface="Arial" pitchFamily="34" charset="0"/>
              </a:rPr>
              <a:t>with</a:t>
            </a:r>
            <a:r>
              <a:rPr lang="es-MX" sz="2400" dirty="0" smtClean="0">
                <a:solidFill>
                  <a:srgbClr val="FFFF00"/>
                </a:solidFill>
                <a:latin typeface="Arial" pitchFamily="34" charset="0"/>
                <a:cs typeface="Arial" pitchFamily="34" charset="0"/>
              </a:rPr>
              <a:t> KASCADE-Grande</a:t>
            </a:r>
          </a:p>
          <a:p>
            <a:pPr algn="ctr"/>
            <a:r>
              <a:rPr lang="es-MX" sz="2400" dirty="0" smtClean="0">
                <a:solidFill>
                  <a:schemeClr val="accent6">
                    <a:lumMod val="60000"/>
                    <a:lumOff val="40000"/>
                  </a:schemeClr>
                </a:solidFill>
                <a:latin typeface="Arial" pitchFamily="34" charset="0"/>
                <a:cs typeface="Arial" pitchFamily="34" charset="0"/>
              </a:rPr>
              <a:t>  </a:t>
            </a:r>
            <a:endParaRPr lang="es-ES" sz="2400" dirty="0">
              <a:solidFill>
                <a:schemeClr val="accent6">
                  <a:lumMod val="60000"/>
                  <a:lumOff val="40000"/>
                </a:schemeClr>
              </a:solidFill>
              <a:latin typeface="Arial" pitchFamily="34" charset="0"/>
              <a:cs typeface="Arial" pitchFamily="34" charset="0"/>
            </a:endParaRPr>
          </a:p>
        </p:txBody>
      </p:sp>
      <p:sp>
        <p:nvSpPr>
          <p:cNvPr id="13" name="12 CuadroTexto"/>
          <p:cNvSpPr txBox="1"/>
          <p:nvPr/>
        </p:nvSpPr>
        <p:spPr>
          <a:xfrm>
            <a:off x="2928926" y="1285860"/>
            <a:ext cx="4000528" cy="1477328"/>
          </a:xfrm>
          <a:prstGeom prst="rect">
            <a:avLst/>
          </a:prstGeom>
          <a:noFill/>
        </p:spPr>
        <p:txBody>
          <a:bodyPr wrap="square" rtlCol="0">
            <a:spAutoFit/>
          </a:bodyPr>
          <a:lstStyle/>
          <a:p>
            <a:pPr algn="ctr"/>
            <a:r>
              <a:rPr lang="es-MX" dirty="0" smtClean="0">
                <a:solidFill>
                  <a:schemeClr val="accent5">
                    <a:lumMod val="20000"/>
                    <a:lumOff val="80000"/>
                  </a:schemeClr>
                </a:solidFill>
              </a:rPr>
              <a:t>J.C. Arteaga-Velázquez                                         </a:t>
            </a:r>
            <a:r>
              <a:rPr lang="es-MX" dirty="0" err="1" smtClean="0">
                <a:solidFill>
                  <a:schemeClr val="accent5">
                    <a:lumMod val="20000"/>
                    <a:lumOff val="80000"/>
                  </a:schemeClr>
                </a:solidFill>
              </a:rPr>
              <a:t>for</a:t>
            </a:r>
            <a:r>
              <a:rPr lang="es-MX" dirty="0" smtClean="0">
                <a:solidFill>
                  <a:schemeClr val="accent5">
                    <a:lumMod val="20000"/>
                    <a:lumOff val="80000"/>
                  </a:schemeClr>
                </a:solidFill>
              </a:rPr>
              <a:t> </a:t>
            </a:r>
            <a:r>
              <a:rPr lang="es-MX" dirty="0" err="1" smtClean="0">
                <a:solidFill>
                  <a:schemeClr val="accent5">
                    <a:lumMod val="20000"/>
                    <a:lumOff val="80000"/>
                  </a:schemeClr>
                </a:solidFill>
              </a:rPr>
              <a:t>the</a:t>
            </a:r>
            <a:r>
              <a:rPr lang="es-MX" dirty="0" smtClean="0">
                <a:solidFill>
                  <a:schemeClr val="accent5">
                    <a:lumMod val="20000"/>
                    <a:lumOff val="80000"/>
                  </a:schemeClr>
                </a:solidFill>
              </a:rPr>
              <a:t> KASCADE-Grande </a:t>
            </a:r>
            <a:r>
              <a:rPr lang="es-MX" dirty="0" err="1" smtClean="0">
                <a:solidFill>
                  <a:schemeClr val="accent5">
                    <a:lumMod val="20000"/>
                    <a:lumOff val="80000"/>
                  </a:schemeClr>
                </a:solidFill>
              </a:rPr>
              <a:t>Collaboration</a:t>
            </a:r>
            <a:endParaRPr lang="es-MX" dirty="0" smtClean="0">
              <a:solidFill>
                <a:schemeClr val="accent5">
                  <a:lumMod val="20000"/>
                  <a:lumOff val="80000"/>
                </a:schemeClr>
              </a:solidFill>
            </a:endParaRPr>
          </a:p>
          <a:p>
            <a:pPr algn="ctr"/>
            <a:endParaRPr lang="es-MX" dirty="0">
              <a:solidFill>
                <a:schemeClr val="accent5">
                  <a:lumMod val="20000"/>
                  <a:lumOff val="80000"/>
                </a:schemeClr>
              </a:solidFill>
            </a:endParaRPr>
          </a:p>
          <a:p>
            <a:pPr algn="ctr"/>
            <a:r>
              <a:rPr lang="es-MX" dirty="0" smtClean="0">
                <a:solidFill>
                  <a:schemeClr val="accent5">
                    <a:lumMod val="20000"/>
                    <a:lumOff val="80000"/>
                  </a:schemeClr>
                </a:solidFill>
              </a:rPr>
              <a:t>IFM, Universidad Michoacana</a:t>
            </a:r>
          </a:p>
          <a:p>
            <a:pPr algn="ctr"/>
            <a:r>
              <a:rPr lang="es-MX" dirty="0" smtClean="0">
                <a:solidFill>
                  <a:schemeClr val="accent5">
                    <a:lumMod val="20000"/>
                    <a:lumOff val="80000"/>
                  </a:schemeClr>
                </a:solidFill>
              </a:rPr>
              <a:t>Morelia, </a:t>
            </a:r>
            <a:r>
              <a:rPr lang="es-MX" dirty="0" err="1" smtClean="0">
                <a:solidFill>
                  <a:schemeClr val="accent5">
                    <a:lumMod val="20000"/>
                    <a:lumOff val="80000"/>
                  </a:schemeClr>
                </a:solidFill>
              </a:rPr>
              <a:t>Michoacan</a:t>
            </a:r>
            <a:r>
              <a:rPr lang="es-MX" dirty="0" smtClean="0">
                <a:solidFill>
                  <a:schemeClr val="accent5">
                    <a:lumMod val="20000"/>
                    <a:lumOff val="80000"/>
                  </a:schemeClr>
                </a:solidFill>
              </a:rPr>
              <a:t>, </a:t>
            </a:r>
            <a:r>
              <a:rPr lang="es-MX" dirty="0" err="1" smtClean="0">
                <a:solidFill>
                  <a:schemeClr val="accent5">
                    <a:lumMod val="20000"/>
                    <a:lumOff val="80000"/>
                  </a:schemeClr>
                </a:solidFill>
              </a:rPr>
              <a:t>Mexico</a:t>
            </a:r>
            <a:endParaRPr lang="es-ES" dirty="0">
              <a:solidFill>
                <a:schemeClr val="accent5">
                  <a:lumMod val="20000"/>
                  <a:lumOff val="80000"/>
                </a:schemeClr>
              </a:solidFill>
            </a:endParaRPr>
          </a:p>
        </p:txBody>
      </p:sp>
      <p:pic>
        <p:nvPicPr>
          <p:cNvPr id="15" name="14 Imagen" descr="UMSNHlogo-jpg.jpg"/>
          <p:cNvPicPr>
            <a:picLocks noChangeAspect="1"/>
          </p:cNvPicPr>
          <p:nvPr/>
        </p:nvPicPr>
        <p:blipFill>
          <a:blip r:embed="rId3" cstate="print"/>
          <a:stretch>
            <a:fillRect/>
          </a:stretch>
        </p:blipFill>
        <p:spPr>
          <a:xfrm flipH="1">
            <a:off x="8272302" y="71415"/>
            <a:ext cx="728854" cy="765297"/>
          </a:xfrm>
          <a:prstGeom prst="rect">
            <a:avLst/>
          </a:prstGeom>
        </p:spPr>
      </p:pic>
      <p:pic>
        <p:nvPicPr>
          <p:cNvPr id="14" name="Picture 8" descr="Dibujo"/>
          <p:cNvPicPr>
            <a:picLocks noChangeAspect="1" noChangeArrowheads="1"/>
          </p:cNvPicPr>
          <p:nvPr/>
        </p:nvPicPr>
        <p:blipFill>
          <a:blip r:embed="rId4" cstate="print"/>
          <a:srcRect/>
          <a:stretch>
            <a:fillRect/>
          </a:stretch>
        </p:blipFill>
        <p:spPr bwMode="auto">
          <a:xfrm>
            <a:off x="50726" y="44624"/>
            <a:ext cx="704850" cy="719137"/>
          </a:xfrm>
          <a:prstGeom prst="rect">
            <a:avLst/>
          </a:prstGeom>
          <a:noFill/>
        </p:spPr>
      </p:pic>
      <p:pic>
        <p:nvPicPr>
          <p:cNvPr id="9" name="Picture 5" descr="Antenne"/>
          <p:cNvPicPr>
            <a:picLocks noChangeAspect="1" noChangeArrowheads="1"/>
          </p:cNvPicPr>
          <p:nvPr/>
        </p:nvPicPr>
        <p:blipFill>
          <a:blip r:embed="rId5" cstate="print"/>
          <a:srcRect l="3983" r="11946"/>
          <a:stretch>
            <a:fillRect/>
          </a:stretch>
        </p:blipFill>
        <p:spPr bwMode="auto">
          <a:xfrm>
            <a:off x="6948264" y="4744783"/>
            <a:ext cx="1941748" cy="1492529"/>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a:off x="4139952" y="4772653"/>
            <a:ext cx="2232248" cy="1472770"/>
          </a:xfrm>
          <a:prstGeom prst="rect">
            <a:avLst/>
          </a:prstGeom>
          <a:noFill/>
          <a:ln w="9525">
            <a:noFill/>
            <a:miter lim="800000"/>
            <a:headEnd/>
            <a:tailEnd/>
          </a:ln>
        </p:spPr>
      </p:pic>
      <p:pic>
        <p:nvPicPr>
          <p:cNvPr id="2054" name="Picture 6" descr="http://images.iop.org/objects/ccr/cern/39/1/16/cosmic3_2-99.jpg"/>
          <p:cNvPicPr>
            <a:picLocks noChangeAspect="1" noChangeArrowheads="1"/>
          </p:cNvPicPr>
          <p:nvPr/>
        </p:nvPicPr>
        <p:blipFill>
          <a:blip r:embed="rId7" cstate="print"/>
          <a:srcRect/>
          <a:stretch>
            <a:fillRect/>
          </a:stretch>
        </p:blipFill>
        <p:spPr bwMode="auto">
          <a:xfrm>
            <a:off x="323528" y="4767504"/>
            <a:ext cx="3240360" cy="1469807"/>
          </a:xfrm>
          <a:prstGeom prst="rect">
            <a:avLst/>
          </a:prstGeom>
          <a:noFill/>
        </p:spPr>
      </p:pic>
      <p:sp>
        <p:nvSpPr>
          <p:cNvPr id="16" name="15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http://zuserver2.star.ucl.ac.uk/~apod/apod/image/0611/andromeda_gendler.jpg"/>
          <p:cNvPicPr>
            <a:picLocks noChangeAspect="1" noChangeArrowheads="1"/>
          </p:cNvPicPr>
          <p:nvPr/>
        </p:nvPicPr>
        <p:blipFill>
          <a:blip r:embed="rId2" cstate="print"/>
          <a:srcRect/>
          <a:stretch>
            <a:fillRect/>
          </a:stretch>
        </p:blipFill>
        <p:spPr bwMode="auto">
          <a:xfrm>
            <a:off x="0" y="0"/>
            <a:ext cx="9324528" cy="7029400"/>
          </a:xfrm>
          <a:prstGeom prst="rect">
            <a:avLst/>
          </a:prstGeom>
          <a:noFill/>
        </p:spPr>
      </p:pic>
      <p:sp>
        <p:nvSpPr>
          <p:cNvPr id="11"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FF00"/>
                </a:solidFill>
                <a:latin typeface="Tahoma" pitchFamily="34" charset="0"/>
              </a:rPr>
              <a:t>2) Experimentos: E </a:t>
            </a:r>
            <a:r>
              <a:rPr lang="es-MX" sz="2400" dirty="0" smtClean="0">
                <a:solidFill>
                  <a:srgbClr val="FFFF00"/>
                </a:solidFill>
                <a:latin typeface="Tahoma" pitchFamily="34" charset="0"/>
                <a:sym typeface="Symbol"/>
              </a:rPr>
              <a:t> 10</a:t>
            </a:r>
            <a:r>
              <a:rPr lang="es-MX" sz="2400" baseline="30000" dirty="0" smtClean="0">
                <a:solidFill>
                  <a:srgbClr val="FFFF00"/>
                </a:solidFill>
                <a:latin typeface="Tahoma" pitchFamily="34" charset="0"/>
                <a:sym typeface="Symbol"/>
              </a:rPr>
              <a:t>15</a:t>
            </a:r>
            <a:r>
              <a:rPr lang="es-MX" sz="2400" dirty="0" smtClean="0">
                <a:solidFill>
                  <a:srgbClr val="FFFF00"/>
                </a:solidFill>
                <a:latin typeface="Tahoma" pitchFamily="34" charset="0"/>
                <a:sym typeface="Symbol"/>
              </a:rPr>
              <a:t> eV</a:t>
            </a:r>
            <a:endParaRPr lang="es-ES" sz="2400" dirty="0">
              <a:solidFill>
                <a:srgbClr val="FFFF00"/>
              </a:solidFill>
              <a:latin typeface="Tahoma" pitchFamily="34" charset="0"/>
            </a:endParaRPr>
          </a:p>
        </p:txBody>
      </p:sp>
      <p:pic>
        <p:nvPicPr>
          <p:cNvPr id="16" name="Picture 2"/>
          <p:cNvPicPr>
            <a:picLocks noChangeAspect="1" noChangeArrowheads="1"/>
          </p:cNvPicPr>
          <p:nvPr/>
        </p:nvPicPr>
        <p:blipFill>
          <a:blip r:embed="rId3" cstate="print"/>
          <a:srcRect/>
          <a:stretch>
            <a:fillRect/>
          </a:stretch>
        </p:blipFill>
        <p:spPr bwMode="auto">
          <a:xfrm>
            <a:off x="1306963" y="980728"/>
            <a:ext cx="6865437" cy="5040560"/>
          </a:xfrm>
          <a:prstGeom prst="rect">
            <a:avLst/>
          </a:prstGeom>
          <a:noFill/>
          <a:ln w="9525">
            <a:noFill/>
            <a:miter lim="800000"/>
            <a:headEnd/>
            <a:tailEnd/>
          </a:ln>
        </p:spPr>
      </p:pic>
      <p:sp>
        <p:nvSpPr>
          <p:cNvPr id="17" name="16 CuadroTexto"/>
          <p:cNvSpPr txBox="1"/>
          <p:nvPr/>
        </p:nvSpPr>
        <p:spPr>
          <a:xfrm>
            <a:off x="6588224" y="5805265"/>
            <a:ext cx="1440160" cy="276999"/>
          </a:xfrm>
          <a:prstGeom prst="rect">
            <a:avLst/>
          </a:prstGeom>
          <a:noFill/>
        </p:spPr>
        <p:txBody>
          <a:bodyPr wrap="square" rtlCol="0">
            <a:spAutoFit/>
          </a:bodyPr>
          <a:lstStyle/>
          <a:p>
            <a:r>
              <a:rPr lang="es-MX" sz="1200" dirty="0" err="1" smtClean="0">
                <a:solidFill>
                  <a:schemeClr val="tx1">
                    <a:lumMod val="85000"/>
                    <a:lumOff val="15000"/>
                  </a:schemeClr>
                </a:solidFill>
              </a:rPr>
              <a:t>Courtesy</a:t>
            </a:r>
            <a:r>
              <a:rPr lang="es-MX" sz="1200" dirty="0" smtClean="0">
                <a:solidFill>
                  <a:schemeClr val="tx1">
                    <a:lumMod val="85000"/>
                    <a:lumOff val="15000"/>
                  </a:schemeClr>
                </a:solidFill>
              </a:rPr>
              <a:t> A. </a:t>
            </a:r>
            <a:r>
              <a:rPr lang="es-MX" sz="1200" dirty="0" err="1" smtClean="0">
                <a:solidFill>
                  <a:schemeClr val="tx1">
                    <a:lumMod val="85000"/>
                    <a:lumOff val="15000"/>
                  </a:schemeClr>
                </a:solidFill>
              </a:rPr>
              <a:t>Haungs</a:t>
            </a:r>
            <a:endParaRPr lang="es-ES" sz="1200" dirty="0">
              <a:solidFill>
                <a:schemeClr val="tx1">
                  <a:lumMod val="85000"/>
                  <a:lumOff val="15000"/>
                </a:schemeClr>
              </a:solidFill>
            </a:endParaRPr>
          </a:p>
        </p:txBody>
      </p:sp>
      <p:sp>
        <p:nvSpPr>
          <p:cNvPr id="7" name="6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solidFill>
              </a:rPr>
              <a:t>Kascade</a:t>
            </a:r>
            <a:r>
              <a:rPr lang="es-MX" sz="1400" dirty="0" smtClean="0">
                <a:solidFill>
                  <a:schemeClr val="bg1"/>
                </a:solidFill>
              </a:rPr>
              <a:t>-Grande ,J.C. Arteaga, U. Michoacana                                                                                     XIII MWPF, </a:t>
            </a:r>
            <a:r>
              <a:rPr lang="es-MX" sz="1400" dirty="0" err="1" smtClean="0">
                <a:solidFill>
                  <a:schemeClr val="bg1"/>
                </a:solidFill>
              </a:rPr>
              <a:t>October</a:t>
            </a:r>
            <a:r>
              <a:rPr lang="es-MX" sz="1400" dirty="0" smtClean="0">
                <a:solidFill>
                  <a:schemeClr val="bg1"/>
                </a:solidFill>
              </a:rPr>
              <a:t>, Guanajuato</a:t>
            </a:r>
            <a:endParaRPr lang="es-ES" sz="14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http://zuserver2.star.ucl.ac.uk/~apod/apod/image/0611/andromeda_gendler.jpg"/>
          <p:cNvPicPr>
            <a:picLocks noChangeAspect="1" noChangeArrowheads="1"/>
          </p:cNvPicPr>
          <p:nvPr/>
        </p:nvPicPr>
        <p:blipFill>
          <a:blip r:embed="rId2" cstate="print"/>
          <a:srcRect/>
          <a:stretch>
            <a:fillRect/>
          </a:stretch>
        </p:blipFill>
        <p:spPr bwMode="auto">
          <a:xfrm>
            <a:off x="0" y="0"/>
            <a:ext cx="9324528" cy="7029400"/>
          </a:xfrm>
          <a:prstGeom prst="rect">
            <a:avLst/>
          </a:prstGeom>
          <a:noFill/>
        </p:spPr>
      </p:pic>
      <p:sp>
        <p:nvSpPr>
          <p:cNvPr id="13" name="12 Rectángulo"/>
          <p:cNvSpPr/>
          <p:nvPr/>
        </p:nvSpPr>
        <p:spPr>
          <a:xfrm>
            <a:off x="323528" y="332656"/>
            <a:ext cx="3312368" cy="923330"/>
          </a:xfrm>
          <a:prstGeom prst="rect">
            <a:avLst/>
          </a:prstGeom>
          <a:ln w="19050">
            <a:solidFill>
              <a:srgbClr val="FFFF00"/>
            </a:solidFill>
          </a:ln>
        </p:spPr>
        <p:txBody>
          <a:bodyPr wrap="square">
            <a:spAutoFit/>
          </a:bodyPr>
          <a:lstStyle/>
          <a:p>
            <a:r>
              <a:rPr lang="en-GB" dirty="0" smtClean="0">
                <a:solidFill>
                  <a:schemeClr val="accent1">
                    <a:lumMod val="20000"/>
                    <a:lumOff val="80000"/>
                  </a:schemeClr>
                </a:solidFill>
                <a:latin typeface="Calibri" pitchFamily="34" charset="0"/>
              </a:rPr>
              <a:t>Problem of galaxy confinement: </a:t>
            </a:r>
          </a:p>
          <a:p>
            <a:r>
              <a:rPr lang="en-GB" b="1" dirty="0" smtClean="0">
                <a:solidFill>
                  <a:schemeClr val="accent1">
                    <a:lumMod val="20000"/>
                    <a:lumOff val="80000"/>
                  </a:schemeClr>
                </a:solidFill>
                <a:latin typeface="Calibri" pitchFamily="34" charset="0"/>
              </a:rPr>
              <a:t> </a:t>
            </a:r>
            <a:r>
              <a:rPr lang="en-GB" b="1" dirty="0" err="1" smtClean="0">
                <a:solidFill>
                  <a:schemeClr val="accent1">
                    <a:lumMod val="20000"/>
                    <a:lumOff val="80000"/>
                  </a:schemeClr>
                </a:solidFill>
                <a:latin typeface="Calibri" pitchFamily="34" charset="0"/>
              </a:rPr>
              <a:t>E</a:t>
            </a:r>
            <a:r>
              <a:rPr lang="en-GB" b="1" baseline="-25000" dirty="0" err="1" smtClean="0">
                <a:solidFill>
                  <a:schemeClr val="accent1">
                    <a:lumMod val="20000"/>
                    <a:lumOff val="80000"/>
                  </a:schemeClr>
                </a:solidFill>
                <a:latin typeface="Calibri" pitchFamily="34" charset="0"/>
              </a:rPr>
              <a:t>max</a:t>
            </a:r>
            <a:r>
              <a:rPr lang="en-GB" b="1" dirty="0" smtClean="0">
                <a:solidFill>
                  <a:schemeClr val="accent1">
                    <a:lumMod val="20000"/>
                    <a:lumOff val="80000"/>
                  </a:schemeClr>
                </a:solidFill>
                <a:latin typeface="Calibri" pitchFamily="34" charset="0"/>
              </a:rPr>
              <a:t> ~ </a:t>
            </a:r>
            <a:r>
              <a:rPr lang="en-GB" b="1" dirty="0" err="1" smtClean="0">
                <a:solidFill>
                  <a:schemeClr val="accent1">
                    <a:lumMod val="20000"/>
                    <a:lumOff val="80000"/>
                  </a:schemeClr>
                </a:solidFill>
                <a:latin typeface="Calibri" pitchFamily="34" charset="0"/>
              </a:rPr>
              <a:t>Ze</a:t>
            </a:r>
            <a:r>
              <a:rPr lang="en-GB" b="1" dirty="0" smtClean="0">
                <a:solidFill>
                  <a:schemeClr val="accent1">
                    <a:lumMod val="20000"/>
                    <a:lumOff val="80000"/>
                  </a:schemeClr>
                </a:solidFill>
                <a:latin typeface="Calibri" pitchFamily="34" charset="0"/>
              </a:rPr>
              <a:t> x B x R </a:t>
            </a:r>
          </a:p>
          <a:p>
            <a:r>
              <a:rPr lang="en-GB" b="1" dirty="0" smtClean="0">
                <a:solidFill>
                  <a:schemeClr val="accent1">
                    <a:lumMod val="20000"/>
                    <a:lumOff val="80000"/>
                  </a:schemeClr>
                </a:solidFill>
                <a:latin typeface="Calibri" pitchFamily="34" charset="0"/>
              </a:rPr>
              <a:t>          ~ H: 10</a:t>
            </a:r>
            <a:r>
              <a:rPr lang="en-GB" b="1" baseline="30000" dirty="0" smtClean="0">
                <a:solidFill>
                  <a:schemeClr val="accent1">
                    <a:lumMod val="20000"/>
                    <a:lumOff val="80000"/>
                  </a:schemeClr>
                </a:solidFill>
                <a:latin typeface="Calibri" pitchFamily="34" charset="0"/>
              </a:rPr>
              <a:t>15 </a:t>
            </a:r>
            <a:r>
              <a:rPr lang="en-GB" b="1" dirty="0" err="1" smtClean="0">
                <a:solidFill>
                  <a:schemeClr val="accent1">
                    <a:lumMod val="20000"/>
                    <a:lumOff val="80000"/>
                  </a:schemeClr>
                </a:solidFill>
                <a:latin typeface="Calibri" pitchFamily="34" charset="0"/>
              </a:rPr>
              <a:t>eV</a:t>
            </a:r>
            <a:r>
              <a:rPr lang="en-GB" b="1" dirty="0" smtClean="0">
                <a:solidFill>
                  <a:schemeClr val="accent1">
                    <a:lumMod val="20000"/>
                    <a:lumOff val="80000"/>
                  </a:schemeClr>
                </a:solidFill>
                <a:latin typeface="Calibri" pitchFamily="34" charset="0"/>
              </a:rPr>
              <a:t> -  Fe: 10</a:t>
            </a:r>
            <a:r>
              <a:rPr lang="en-GB" b="1" baseline="30000" dirty="0" smtClean="0">
                <a:solidFill>
                  <a:schemeClr val="accent1">
                    <a:lumMod val="20000"/>
                    <a:lumOff val="80000"/>
                  </a:schemeClr>
                </a:solidFill>
                <a:latin typeface="Calibri" pitchFamily="34" charset="0"/>
              </a:rPr>
              <a:t>17</a:t>
            </a:r>
            <a:r>
              <a:rPr lang="en-GB" b="1" dirty="0" smtClean="0">
                <a:solidFill>
                  <a:schemeClr val="accent1">
                    <a:lumMod val="20000"/>
                    <a:lumOff val="80000"/>
                  </a:schemeClr>
                </a:solidFill>
                <a:latin typeface="Calibri" pitchFamily="34" charset="0"/>
              </a:rPr>
              <a:t> </a:t>
            </a:r>
            <a:r>
              <a:rPr lang="en-GB" b="1" dirty="0" err="1" smtClean="0">
                <a:solidFill>
                  <a:schemeClr val="accent1">
                    <a:lumMod val="20000"/>
                    <a:lumOff val="80000"/>
                  </a:schemeClr>
                </a:solidFill>
                <a:latin typeface="Calibri" pitchFamily="34" charset="0"/>
              </a:rPr>
              <a:t>eV</a:t>
            </a:r>
            <a:r>
              <a:rPr lang="en-GB" b="1" dirty="0" smtClean="0">
                <a:solidFill>
                  <a:schemeClr val="accent1">
                    <a:lumMod val="20000"/>
                    <a:lumOff val="80000"/>
                  </a:schemeClr>
                </a:solidFill>
                <a:latin typeface="Calibri" pitchFamily="34" charset="0"/>
              </a:rPr>
              <a:t>          </a:t>
            </a:r>
          </a:p>
        </p:txBody>
      </p:sp>
      <p:pic>
        <p:nvPicPr>
          <p:cNvPr id="14" name="Picture 2"/>
          <p:cNvPicPr>
            <a:picLocks noChangeAspect="1" noChangeArrowheads="1"/>
          </p:cNvPicPr>
          <p:nvPr/>
        </p:nvPicPr>
        <p:blipFill>
          <a:blip r:embed="rId3" cstate="print"/>
          <a:srcRect/>
          <a:stretch>
            <a:fillRect/>
          </a:stretch>
        </p:blipFill>
        <p:spPr bwMode="auto">
          <a:xfrm>
            <a:off x="4885506" y="5569421"/>
            <a:ext cx="3790950" cy="523875"/>
          </a:xfrm>
          <a:prstGeom prst="rect">
            <a:avLst/>
          </a:prstGeom>
          <a:noFill/>
          <a:ln w="9525">
            <a:noFill/>
            <a:miter lim="800000"/>
            <a:headEnd/>
            <a:tailEnd/>
          </a:ln>
        </p:spPr>
      </p:pic>
      <p:sp>
        <p:nvSpPr>
          <p:cNvPr id="15" name="14 Rectángulo"/>
          <p:cNvSpPr/>
          <p:nvPr/>
        </p:nvSpPr>
        <p:spPr>
          <a:xfrm>
            <a:off x="4788024" y="4708302"/>
            <a:ext cx="4032448" cy="2031325"/>
          </a:xfrm>
          <a:prstGeom prst="rect">
            <a:avLst/>
          </a:prstGeom>
          <a:ln w="19050">
            <a:solidFill>
              <a:srgbClr val="FFFF00"/>
            </a:solidFill>
          </a:ln>
        </p:spPr>
        <p:txBody>
          <a:bodyPr wrap="square">
            <a:spAutoFit/>
          </a:bodyPr>
          <a:lstStyle/>
          <a:p>
            <a:r>
              <a:rPr lang="en-GB" dirty="0" smtClean="0">
                <a:solidFill>
                  <a:schemeClr val="accent1">
                    <a:lumMod val="20000"/>
                    <a:lumOff val="80000"/>
                  </a:schemeClr>
                </a:solidFill>
                <a:latin typeface="Calibri" pitchFamily="34" charset="0"/>
              </a:rPr>
              <a:t>Problem with efficiency of accelerators (Fermi mechanism):</a:t>
            </a:r>
          </a:p>
          <a:p>
            <a:endParaRPr lang="en-GB" dirty="0" smtClean="0">
              <a:solidFill>
                <a:schemeClr val="accent1">
                  <a:lumMod val="20000"/>
                  <a:lumOff val="80000"/>
                </a:schemeClr>
              </a:solidFill>
              <a:latin typeface="Calibri" pitchFamily="34" charset="0"/>
            </a:endParaRPr>
          </a:p>
          <a:p>
            <a:endParaRPr lang="en-GB" dirty="0" smtClean="0">
              <a:solidFill>
                <a:schemeClr val="accent1">
                  <a:lumMod val="20000"/>
                  <a:lumOff val="80000"/>
                </a:schemeClr>
              </a:solidFill>
              <a:latin typeface="Calibri" pitchFamily="34" charset="0"/>
            </a:endParaRPr>
          </a:p>
          <a:p>
            <a:endParaRPr lang="en-GB" dirty="0" smtClean="0">
              <a:solidFill>
                <a:schemeClr val="accent1">
                  <a:lumMod val="20000"/>
                  <a:lumOff val="80000"/>
                </a:schemeClr>
              </a:solidFill>
              <a:latin typeface="Calibri" pitchFamily="34" charset="0"/>
            </a:endParaRPr>
          </a:p>
          <a:p>
            <a:endParaRPr lang="en-GB" dirty="0" smtClean="0">
              <a:solidFill>
                <a:schemeClr val="accent1">
                  <a:lumMod val="20000"/>
                  <a:lumOff val="80000"/>
                </a:schemeClr>
              </a:solidFill>
              <a:latin typeface="Calibri" pitchFamily="34" charset="0"/>
            </a:endParaRPr>
          </a:p>
          <a:p>
            <a:r>
              <a:rPr lang="es-MX" dirty="0" err="1" smtClean="0">
                <a:solidFill>
                  <a:schemeClr val="accent1">
                    <a:lumMod val="20000"/>
                    <a:lumOff val="80000"/>
                  </a:schemeClr>
                </a:solidFill>
                <a:latin typeface="Calibri" pitchFamily="34" charset="0"/>
              </a:rPr>
              <a:t>E</a:t>
            </a:r>
            <a:r>
              <a:rPr lang="es-MX" baseline="30000" dirty="0" err="1" smtClean="0">
                <a:solidFill>
                  <a:schemeClr val="accent1">
                    <a:lumMod val="20000"/>
                    <a:lumOff val="80000"/>
                  </a:schemeClr>
                </a:solidFill>
                <a:latin typeface="Calibri" pitchFamily="34" charset="0"/>
              </a:rPr>
              <a:t>H</a:t>
            </a:r>
            <a:r>
              <a:rPr lang="es-MX" baseline="-25000" dirty="0" err="1" smtClean="0">
                <a:solidFill>
                  <a:schemeClr val="accent1">
                    <a:lumMod val="20000"/>
                    <a:lumOff val="80000"/>
                  </a:schemeClr>
                </a:solidFill>
                <a:latin typeface="Calibri" pitchFamily="34" charset="0"/>
              </a:rPr>
              <a:t>max</a:t>
            </a:r>
            <a:r>
              <a:rPr lang="es-MX" baseline="-25000" dirty="0" smtClean="0">
                <a:solidFill>
                  <a:schemeClr val="accent1">
                    <a:lumMod val="20000"/>
                    <a:lumOff val="80000"/>
                  </a:schemeClr>
                </a:solidFill>
                <a:latin typeface="Calibri" pitchFamily="34" charset="0"/>
              </a:rPr>
              <a:t> </a:t>
            </a:r>
            <a:r>
              <a:rPr lang="es-MX" dirty="0" smtClean="0">
                <a:solidFill>
                  <a:schemeClr val="accent1">
                    <a:lumMod val="20000"/>
                    <a:lumOff val="80000"/>
                  </a:schemeClr>
                </a:solidFill>
                <a:latin typeface="Calibri" pitchFamily="34" charset="0"/>
              </a:rPr>
              <a:t> = 4 x 10</a:t>
            </a:r>
            <a:r>
              <a:rPr lang="es-MX" baseline="30000" dirty="0" smtClean="0">
                <a:solidFill>
                  <a:schemeClr val="accent1">
                    <a:lumMod val="20000"/>
                    <a:lumOff val="80000"/>
                  </a:schemeClr>
                </a:solidFill>
                <a:latin typeface="Calibri" pitchFamily="34" charset="0"/>
              </a:rPr>
              <a:t>15</a:t>
            </a:r>
            <a:r>
              <a:rPr lang="es-MX" dirty="0" smtClean="0">
                <a:solidFill>
                  <a:schemeClr val="accent1">
                    <a:lumMod val="20000"/>
                    <a:lumOff val="80000"/>
                  </a:schemeClr>
                </a:solidFill>
                <a:latin typeface="Calibri" pitchFamily="34" charset="0"/>
              </a:rPr>
              <a:t> eV   &amp;  </a:t>
            </a:r>
            <a:r>
              <a:rPr lang="es-MX" dirty="0" err="1" smtClean="0">
                <a:solidFill>
                  <a:schemeClr val="accent1">
                    <a:lumMod val="20000"/>
                    <a:lumOff val="80000"/>
                  </a:schemeClr>
                </a:solidFill>
                <a:latin typeface="Calibri" pitchFamily="34" charset="0"/>
              </a:rPr>
              <a:t>E</a:t>
            </a:r>
            <a:r>
              <a:rPr lang="es-MX" baseline="30000" dirty="0" err="1" smtClean="0">
                <a:solidFill>
                  <a:schemeClr val="accent1">
                    <a:lumMod val="20000"/>
                    <a:lumOff val="80000"/>
                  </a:schemeClr>
                </a:solidFill>
                <a:latin typeface="Calibri" pitchFamily="34" charset="0"/>
              </a:rPr>
              <a:t>Fe</a:t>
            </a:r>
            <a:r>
              <a:rPr lang="es-MX" baseline="-25000" dirty="0" err="1" smtClean="0">
                <a:solidFill>
                  <a:schemeClr val="accent1">
                    <a:lumMod val="20000"/>
                    <a:lumOff val="80000"/>
                  </a:schemeClr>
                </a:solidFill>
                <a:latin typeface="Calibri" pitchFamily="34" charset="0"/>
              </a:rPr>
              <a:t>max</a:t>
            </a:r>
            <a:r>
              <a:rPr lang="es-MX" baseline="-25000" dirty="0" smtClean="0">
                <a:solidFill>
                  <a:schemeClr val="accent1">
                    <a:lumMod val="20000"/>
                    <a:lumOff val="80000"/>
                  </a:schemeClr>
                </a:solidFill>
                <a:latin typeface="Calibri" pitchFamily="34" charset="0"/>
              </a:rPr>
              <a:t> </a:t>
            </a:r>
            <a:r>
              <a:rPr lang="es-MX" dirty="0" smtClean="0">
                <a:solidFill>
                  <a:schemeClr val="accent1">
                    <a:lumMod val="20000"/>
                    <a:lumOff val="80000"/>
                  </a:schemeClr>
                </a:solidFill>
                <a:latin typeface="Calibri" pitchFamily="34" charset="0"/>
              </a:rPr>
              <a:t> =  10</a:t>
            </a:r>
            <a:r>
              <a:rPr lang="es-MX" baseline="30000" dirty="0" smtClean="0">
                <a:solidFill>
                  <a:schemeClr val="accent1">
                    <a:lumMod val="20000"/>
                    <a:lumOff val="80000"/>
                  </a:schemeClr>
                </a:solidFill>
                <a:latin typeface="Calibri" pitchFamily="34" charset="0"/>
              </a:rPr>
              <a:t>17</a:t>
            </a:r>
            <a:r>
              <a:rPr lang="es-MX" dirty="0" smtClean="0">
                <a:solidFill>
                  <a:schemeClr val="accent1">
                    <a:lumMod val="20000"/>
                    <a:lumOff val="80000"/>
                  </a:schemeClr>
                </a:solidFill>
                <a:latin typeface="Calibri" pitchFamily="34" charset="0"/>
              </a:rPr>
              <a:t> eV</a:t>
            </a:r>
            <a:endParaRPr lang="en-GB" b="1" dirty="0" smtClean="0">
              <a:solidFill>
                <a:schemeClr val="accent1">
                  <a:lumMod val="20000"/>
                  <a:lumOff val="80000"/>
                </a:schemeClr>
              </a:solidFill>
              <a:latin typeface="Calibri" pitchFamily="34" charset="0"/>
            </a:endParaRPr>
          </a:p>
        </p:txBody>
      </p:sp>
      <p:pic>
        <p:nvPicPr>
          <p:cNvPr id="16" name="Picture 13" descr="C:\Mis documentos\Mis peliculas\supernova.gif"/>
          <p:cNvPicPr>
            <a:picLocks noChangeAspect="1" noChangeArrowheads="1" noCrop="1"/>
          </p:cNvPicPr>
          <p:nvPr/>
        </p:nvPicPr>
        <p:blipFill>
          <a:blip r:embed="rId4" cstate="print"/>
          <a:srcRect/>
          <a:stretch>
            <a:fillRect/>
          </a:stretch>
        </p:blipFill>
        <p:spPr bwMode="auto">
          <a:xfrm>
            <a:off x="4139952" y="4725144"/>
            <a:ext cx="544060" cy="432048"/>
          </a:xfrm>
          <a:prstGeom prst="rect">
            <a:avLst/>
          </a:prstGeom>
          <a:noFill/>
        </p:spPr>
      </p:pic>
      <p:sp>
        <p:nvSpPr>
          <p:cNvPr id="17" name="16 Forma libre"/>
          <p:cNvSpPr/>
          <p:nvPr/>
        </p:nvSpPr>
        <p:spPr>
          <a:xfrm>
            <a:off x="5289452" y="-135987"/>
            <a:ext cx="2480603" cy="2963593"/>
          </a:xfrm>
          <a:custGeom>
            <a:avLst/>
            <a:gdLst>
              <a:gd name="connsiteX0" fmla="*/ 0 w 2480603"/>
              <a:gd name="connsiteY0" fmla="*/ 2963593 h 2963593"/>
              <a:gd name="connsiteX1" fmla="*/ 393896 w 2480603"/>
              <a:gd name="connsiteY1" fmla="*/ 2161735 h 2963593"/>
              <a:gd name="connsiteX2" fmla="*/ 1378634 w 2480603"/>
              <a:gd name="connsiteY2" fmla="*/ 2794781 h 2963593"/>
              <a:gd name="connsiteX3" fmla="*/ 1294228 w 2480603"/>
              <a:gd name="connsiteY3" fmla="*/ 1542756 h 2963593"/>
              <a:gd name="connsiteX4" fmla="*/ 2377440 w 2480603"/>
              <a:gd name="connsiteY4" fmla="*/ 2021058 h 2963593"/>
              <a:gd name="connsiteX5" fmla="*/ 1913206 w 2480603"/>
              <a:gd name="connsiteY5" fmla="*/ 290732 h 2963593"/>
              <a:gd name="connsiteX6" fmla="*/ 1899139 w 2480603"/>
              <a:gd name="connsiteY6" fmla="*/ 276664 h 2963593"/>
              <a:gd name="connsiteX7" fmla="*/ 1899139 w 2480603"/>
              <a:gd name="connsiteY7" fmla="*/ 276664 h 2963593"/>
              <a:gd name="connsiteX8" fmla="*/ 1899139 w 2480603"/>
              <a:gd name="connsiteY8" fmla="*/ 276664 h 296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603" h="2963593">
                <a:moveTo>
                  <a:pt x="0" y="2963593"/>
                </a:moveTo>
                <a:cubicBezTo>
                  <a:pt x="82062" y="2576731"/>
                  <a:pt x="164124" y="2189870"/>
                  <a:pt x="393896" y="2161735"/>
                </a:cubicBezTo>
                <a:cubicBezTo>
                  <a:pt x="623668" y="2133600"/>
                  <a:pt x="1228579" y="2897944"/>
                  <a:pt x="1378634" y="2794781"/>
                </a:cubicBezTo>
                <a:cubicBezTo>
                  <a:pt x="1528689" y="2691618"/>
                  <a:pt x="1127760" y="1671710"/>
                  <a:pt x="1294228" y="1542756"/>
                </a:cubicBezTo>
                <a:cubicBezTo>
                  <a:pt x="1460696" y="1413802"/>
                  <a:pt x="2274277" y="2229729"/>
                  <a:pt x="2377440" y="2021058"/>
                </a:cubicBezTo>
                <a:cubicBezTo>
                  <a:pt x="2480603" y="1812387"/>
                  <a:pt x="1992923" y="581464"/>
                  <a:pt x="1913206" y="290732"/>
                </a:cubicBezTo>
                <a:cubicBezTo>
                  <a:pt x="1833489" y="0"/>
                  <a:pt x="1899139" y="276664"/>
                  <a:pt x="1899139" y="276664"/>
                </a:cubicBezTo>
                <a:lnTo>
                  <a:pt x="1899139" y="276664"/>
                </a:lnTo>
                <a:lnTo>
                  <a:pt x="1899139" y="276664"/>
                </a:lnTo>
              </a:path>
            </a:pathLst>
          </a:custGeom>
          <a:ln w="190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17 Rectángulo"/>
          <p:cNvSpPr/>
          <p:nvPr/>
        </p:nvSpPr>
        <p:spPr>
          <a:xfrm>
            <a:off x="179512" y="6361583"/>
            <a:ext cx="3127075" cy="307777"/>
          </a:xfrm>
          <a:prstGeom prst="rect">
            <a:avLst/>
          </a:prstGeom>
        </p:spPr>
        <p:txBody>
          <a:bodyPr wrap="none">
            <a:spAutoFit/>
          </a:bodyPr>
          <a:lstStyle/>
          <a:p>
            <a:r>
              <a:rPr lang="es-ES" sz="1400" dirty="0" smtClean="0">
                <a:solidFill>
                  <a:srgbClr val="FFFF00"/>
                </a:solidFill>
              </a:rPr>
              <a:t>J. </a:t>
            </a:r>
            <a:r>
              <a:rPr lang="es-ES" sz="1400" dirty="0" err="1" smtClean="0">
                <a:solidFill>
                  <a:srgbClr val="FFFF00"/>
                </a:solidFill>
              </a:rPr>
              <a:t>Hörandel</a:t>
            </a:r>
            <a:r>
              <a:rPr lang="es-ES" sz="1400" dirty="0" smtClean="0">
                <a:solidFill>
                  <a:srgbClr val="FFFF00"/>
                </a:solidFill>
              </a:rPr>
              <a:t>, </a:t>
            </a:r>
            <a:r>
              <a:rPr lang="es-ES" sz="1400" i="1" dirty="0" err="1" smtClean="0">
                <a:solidFill>
                  <a:srgbClr val="FFFF00"/>
                </a:solidFill>
              </a:rPr>
              <a:t>Astrop</a:t>
            </a:r>
            <a:r>
              <a:rPr lang="es-ES" sz="1400" i="1" dirty="0" smtClean="0">
                <a:solidFill>
                  <a:srgbClr val="FFFF00"/>
                </a:solidFill>
              </a:rPr>
              <a:t>. </a:t>
            </a:r>
            <a:r>
              <a:rPr lang="es-ES" sz="1400" i="1" dirty="0" err="1" smtClean="0">
                <a:solidFill>
                  <a:srgbClr val="FFFF00"/>
                </a:solidFill>
              </a:rPr>
              <a:t>Phys</a:t>
            </a:r>
            <a:r>
              <a:rPr lang="es-ES" sz="1400" i="1" dirty="0" smtClean="0">
                <a:solidFill>
                  <a:srgbClr val="FFFF00"/>
                </a:solidFill>
              </a:rPr>
              <a:t>.</a:t>
            </a:r>
            <a:r>
              <a:rPr lang="es-ES" sz="1400" dirty="0" smtClean="0">
                <a:solidFill>
                  <a:srgbClr val="FFFF00"/>
                </a:solidFill>
              </a:rPr>
              <a:t> 21 (2004) 241</a:t>
            </a:r>
            <a:endParaRPr lang="es-ES" sz="1400" dirty="0">
              <a:solidFill>
                <a:srgbClr val="CCFFFF"/>
              </a:solidFill>
            </a:endParaRPr>
          </a:p>
        </p:txBody>
      </p:sp>
      <p:sp>
        <p:nvSpPr>
          <p:cNvPr id="19" name="18 Rectángulo"/>
          <p:cNvSpPr/>
          <p:nvPr/>
        </p:nvSpPr>
        <p:spPr>
          <a:xfrm>
            <a:off x="4860032" y="4293096"/>
            <a:ext cx="3960440" cy="369332"/>
          </a:xfrm>
          <a:prstGeom prst="rect">
            <a:avLst/>
          </a:prstGeom>
          <a:ln w="19050">
            <a:noFill/>
          </a:ln>
        </p:spPr>
        <p:txBody>
          <a:bodyPr wrap="square">
            <a:spAutoFit/>
          </a:bodyPr>
          <a:lstStyle/>
          <a:p>
            <a:pPr algn="ctr"/>
            <a:r>
              <a:rPr lang="es-MX" dirty="0" err="1" smtClean="0">
                <a:solidFill>
                  <a:schemeClr val="accent1">
                    <a:lumMod val="20000"/>
                    <a:lumOff val="80000"/>
                  </a:schemeClr>
                </a:solidFill>
                <a:latin typeface="Calibri" pitchFamily="34" charset="0"/>
              </a:rPr>
              <a:t>Lcr</a:t>
            </a:r>
            <a:r>
              <a:rPr lang="es-MX" dirty="0" smtClean="0">
                <a:solidFill>
                  <a:schemeClr val="accent1">
                    <a:lumMod val="20000"/>
                    <a:lumOff val="80000"/>
                  </a:schemeClr>
                </a:solidFill>
                <a:latin typeface="Calibri" pitchFamily="34" charset="0"/>
              </a:rPr>
              <a:t> </a:t>
            </a:r>
            <a:r>
              <a:rPr lang="es-MX" dirty="0" smtClean="0">
                <a:solidFill>
                  <a:schemeClr val="accent1">
                    <a:lumMod val="20000"/>
                    <a:lumOff val="80000"/>
                  </a:schemeClr>
                </a:solidFill>
                <a:latin typeface="Calibri" pitchFamily="34" charset="0"/>
                <a:sym typeface="Symbol"/>
              </a:rPr>
              <a:t>~</a:t>
            </a:r>
            <a:r>
              <a:rPr lang="es-MX" dirty="0" smtClean="0">
                <a:solidFill>
                  <a:schemeClr val="accent1">
                    <a:lumMod val="20000"/>
                    <a:lumOff val="80000"/>
                  </a:schemeClr>
                </a:solidFill>
                <a:latin typeface="Calibri" pitchFamily="34" charset="0"/>
              </a:rPr>
              <a:t> 10</a:t>
            </a:r>
            <a:r>
              <a:rPr lang="es-MX" baseline="30000" dirty="0" smtClean="0">
                <a:solidFill>
                  <a:schemeClr val="accent1">
                    <a:lumMod val="20000"/>
                    <a:lumOff val="80000"/>
                  </a:schemeClr>
                </a:solidFill>
                <a:latin typeface="Calibri" pitchFamily="34" charset="0"/>
              </a:rPr>
              <a:t>40</a:t>
            </a:r>
            <a:r>
              <a:rPr lang="es-MX" dirty="0" smtClean="0">
                <a:solidFill>
                  <a:schemeClr val="accent1">
                    <a:lumMod val="20000"/>
                    <a:lumOff val="80000"/>
                  </a:schemeClr>
                </a:solidFill>
                <a:latin typeface="Calibri" pitchFamily="34" charset="0"/>
              </a:rPr>
              <a:t> erg/s  = 1% L </a:t>
            </a:r>
            <a:r>
              <a:rPr lang="es-MX" baseline="-25000" dirty="0" smtClean="0">
                <a:solidFill>
                  <a:schemeClr val="accent1">
                    <a:lumMod val="20000"/>
                    <a:lumOff val="80000"/>
                  </a:schemeClr>
                </a:solidFill>
                <a:latin typeface="Calibri" pitchFamily="34" charset="0"/>
              </a:rPr>
              <a:t>SNR  </a:t>
            </a:r>
            <a:endParaRPr lang="en-GB" b="1" dirty="0" smtClean="0">
              <a:solidFill>
                <a:schemeClr val="accent1">
                  <a:lumMod val="20000"/>
                  <a:lumOff val="80000"/>
                </a:schemeClr>
              </a:solidFill>
              <a:latin typeface="Calibri"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www.icis.com/blogs/asian-chemical-connections/earth-space.jpg"/>
          <p:cNvPicPr>
            <a:picLocks noChangeAspect="1" noChangeArrowheads="1"/>
          </p:cNvPicPr>
          <p:nvPr/>
        </p:nvPicPr>
        <p:blipFill>
          <a:blip r:embed="rId2" cstate="print"/>
          <a:srcRect/>
          <a:stretch>
            <a:fillRect/>
          </a:stretch>
        </p:blipFill>
        <p:spPr bwMode="auto">
          <a:xfrm>
            <a:off x="-843215" y="0"/>
            <a:ext cx="10244795" cy="7029400"/>
          </a:xfrm>
          <a:prstGeom prst="rect">
            <a:avLst/>
          </a:prstGeom>
          <a:noFill/>
        </p:spPr>
      </p:pic>
      <p:sp>
        <p:nvSpPr>
          <p:cNvPr id="16" name="15 Elipse"/>
          <p:cNvSpPr/>
          <p:nvPr/>
        </p:nvSpPr>
        <p:spPr>
          <a:xfrm>
            <a:off x="2714612" y="2428868"/>
            <a:ext cx="214314" cy="7143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15" descr="Kascade+Person"/>
          <p:cNvPicPr>
            <a:picLocks noChangeAspect="1" noChangeArrowheads="1"/>
          </p:cNvPicPr>
          <p:nvPr/>
        </p:nvPicPr>
        <p:blipFill>
          <a:blip r:embed="rId3" cstate="print"/>
          <a:srcRect/>
          <a:stretch>
            <a:fillRect/>
          </a:stretch>
        </p:blipFill>
        <p:spPr bwMode="auto">
          <a:xfrm>
            <a:off x="500034" y="1127127"/>
            <a:ext cx="4630738" cy="2587625"/>
          </a:xfrm>
          <a:prstGeom prst="rect">
            <a:avLst/>
          </a:prstGeom>
          <a:noFill/>
          <a:ln>
            <a:solidFill>
              <a:srgbClr val="4F81BD"/>
            </a:solidFill>
          </a:ln>
        </p:spPr>
      </p:pic>
      <p:pic>
        <p:nvPicPr>
          <p:cNvPr id="20" name="Picture 15"/>
          <p:cNvPicPr>
            <a:picLocks noChangeAspect="1" noChangeArrowheads="1"/>
          </p:cNvPicPr>
          <p:nvPr/>
        </p:nvPicPr>
        <p:blipFill>
          <a:blip r:embed="rId4" cstate="print"/>
          <a:srcRect/>
          <a:stretch>
            <a:fillRect/>
          </a:stretch>
        </p:blipFill>
        <p:spPr bwMode="auto">
          <a:xfrm>
            <a:off x="428596" y="857232"/>
            <a:ext cx="3283855" cy="1979606"/>
          </a:xfrm>
          <a:prstGeom prst="rect">
            <a:avLst/>
          </a:prstGeom>
          <a:noFill/>
          <a:ln w="9525">
            <a:noFill/>
            <a:miter lim="800000"/>
            <a:headEnd/>
            <a:tailEnd/>
          </a:ln>
          <a:effectLst/>
        </p:spPr>
      </p:pic>
      <p:sp>
        <p:nvSpPr>
          <p:cNvPr id="9"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FF00"/>
                </a:solidFill>
                <a:latin typeface="Tahoma" pitchFamily="34" charset="0"/>
              </a:rPr>
              <a:t>2) </a:t>
            </a:r>
            <a:r>
              <a:rPr lang="es-MX" sz="2400" dirty="0" err="1" smtClean="0">
                <a:solidFill>
                  <a:srgbClr val="FFFF00"/>
                </a:solidFill>
                <a:latin typeface="Tahoma" pitchFamily="34" charset="0"/>
              </a:rPr>
              <a:t>Experiments</a:t>
            </a:r>
            <a:r>
              <a:rPr lang="es-MX" sz="2400" dirty="0" smtClean="0">
                <a:solidFill>
                  <a:srgbClr val="FFFF00"/>
                </a:solidFill>
                <a:latin typeface="Tahoma" pitchFamily="34" charset="0"/>
              </a:rPr>
              <a:t> </a:t>
            </a:r>
            <a:r>
              <a:rPr lang="es-MX" sz="2400" dirty="0" err="1" smtClean="0">
                <a:solidFill>
                  <a:srgbClr val="FFFF00"/>
                </a:solidFill>
                <a:latin typeface="Tahoma" pitchFamily="34" charset="0"/>
              </a:rPr>
              <a:t>around</a:t>
            </a:r>
            <a:r>
              <a:rPr lang="es-MX" sz="2400" dirty="0" smtClean="0">
                <a:solidFill>
                  <a:srgbClr val="FFFF00"/>
                </a:solidFill>
                <a:latin typeface="Tahoma" pitchFamily="34" charset="0"/>
              </a:rPr>
              <a:t> E </a:t>
            </a:r>
            <a:r>
              <a:rPr lang="es-MX" sz="2400" dirty="0" smtClean="0">
                <a:solidFill>
                  <a:srgbClr val="FFFF00"/>
                </a:solidFill>
                <a:latin typeface="Tahoma" pitchFamily="34" charset="0"/>
                <a:sym typeface="Symbol"/>
              </a:rPr>
              <a:t> 10</a:t>
            </a:r>
            <a:r>
              <a:rPr lang="es-MX" sz="2400" baseline="30000" dirty="0" smtClean="0">
                <a:solidFill>
                  <a:srgbClr val="FFFF00"/>
                </a:solidFill>
                <a:latin typeface="Tahoma" pitchFamily="34" charset="0"/>
                <a:sym typeface="Symbol"/>
              </a:rPr>
              <a:t>15</a:t>
            </a:r>
            <a:r>
              <a:rPr lang="es-MX" sz="2400" dirty="0" smtClean="0">
                <a:solidFill>
                  <a:srgbClr val="FFFF00"/>
                </a:solidFill>
                <a:latin typeface="Tahoma" pitchFamily="34" charset="0"/>
                <a:sym typeface="Symbol"/>
              </a:rPr>
              <a:t> eV</a:t>
            </a:r>
            <a:endParaRPr lang="es-ES" sz="2400" dirty="0">
              <a:solidFill>
                <a:srgbClr val="FFFF00"/>
              </a:solidFill>
              <a:latin typeface="Tahoma" pitchFamily="34" charset="0"/>
            </a:endParaRPr>
          </a:p>
        </p:txBody>
      </p:sp>
      <p:sp>
        <p:nvSpPr>
          <p:cNvPr id="10" name="9 Rectángulo redondeado"/>
          <p:cNvSpPr/>
          <p:nvPr/>
        </p:nvSpPr>
        <p:spPr>
          <a:xfrm>
            <a:off x="4000496" y="3500438"/>
            <a:ext cx="4714908" cy="2928958"/>
          </a:xfrm>
          <a:prstGeom prst="roundRect">
            <a:avLst/>
          </a:prstGeom>
          <a:solidFill>
            <a:srgbClr val="4F81BD">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CuadroTexto"/>
          <p:cNvSpPr txBox="1"/>
          <p:nvPr/>
        </p:nvSpPr>
        <p:spPr>
          <a:xfrm>
            <a:off x="4143372" y="3571876"/>
            <a:ext cx="4500594" cy="2816156"/>
          </a:xfrm>
          <a:prstGeom prst="rect">
            <a:avLst/>
          </a:prstGeom>
          <a:noFill/>
        </p:spPr>
        <p:txBody>
          <a:bodyPr wrap="square" rtlCol="0">
            <a:spAutoFit/>
          </a:bodyPr>
          <a:lstStyle/>
          <a:p>
            <a:pPr algn="ctr">
              <a:spcAft>
                <a:spcPts val="600"/>
              </a:spcAft>
            </a:pPr>
            <a:r>
              <a:rPr lang="es-MX" dirty="0" smtClean="0">
                <a:solidFill>
                  <a:srgbClr val="FF0000"/>
                </a:solidFill>
              </a:rPr>
              <a:t>Ka</a:t>
            </a:r>
            <a:r>
              <a:rPr lang="es-MX" dirty="0" smtClean="0">
                <a:solidFill>
                  <a:schemeClr val="tx2">
                    <a:lumMod val="20000"/>
                    <a:lumOff val="80000"/>
                  </a:schemeClr>
                </a:solidFill>
              </a:rPr>
              <a:t>rlsruhe </a:t>
            </a:r>
            <a:r>
              <a:rPr lang="es-MX" dirty="0" err="1" smtClean="0">
                <a:solidFill>
                  <a:srgbClr val="FF0000"/>
                </a:solidFill>
              </a:rPr>
              <a:t>S</a:t>
            </a:r>
            <a:r>
              <a:rPr lang="es-MX" dirty="0" err="1" smtClean="0">
                <a:solidFill>
                  <a:schemeClr val="tx2">
                    <a:lumMod val="20000"/>
                    <a:lumOff val="80000"/>
                  </a:schemeClr>
                </a:solidFill>
              </a:rPr>
              <a:t>hower</a:t>
            </a:r>
            <a:r>
              <a:rPr lang="es-MX" dirty="0" smtClean="0">
                <a:solidFill>
                  <a:schemeClr val="tx2">
                    <a:lumMod val="20000"/>
                    <a:lumOff val="80000"/>
                  </a:schemeClr>
                </a:solidFill>
              </a:rPr>
              <a:t> </a:t>
            </a:r>
            <a:r>
              <a:rPr lang="es-MX" dirty="0" err="1" smtClean="0">
                <a:solidFill>
                  <a:srgbClr val="FF0000"/>
                </a:solidFill>
              </a:rPr>
              <a:t>C</a:t>
            </a:r>
            <a:r>
              <a:rPr lang="es-MX" dirty="0" err="1" smtClean="0">
                <a:solidFill>
                  <a:schemeClr val="tx2">
                    <a:lumMod val="20000"/>
                    <a:lumOff val="80000"/>
                  </a:schemeClr>
                </a:solidFill>
              </a:rPr>
              <a:t>ore</a:t>
            </a:r>
            <a:r>
              <a:rPr lang="es-MX" dirty="0" smtClean="0">
                <a:solidFill>
                  <a:schemeClr val="tx2">
                    <a:lumMod val="20000"/>
                    <a:lumOff val="80000"/>
                  </a:schemeClr>
                </a:solidFill>
              </a:rPr>
              <a:t> and </a:t>
            </a:r>
            <a:r>
              <a:rPr lang="es-MX" dirty="0" err="1" smtClean="0">
                <a:solidFill>
                  <a:srgbClr val="FF0000"/>
                </a:solidFill>
              </a:rPr>
              <a:t>A</a:t>
            </a:r>
            <a:r>
              <a:rPr lang="es-MX" dirty="0" err="1" smtClean="0">
                <a:solidFill>
                  <a:schemeClr val="tx2">
                    <a:lumMod val="20000"/>
                    <a:lumOff val="80000"/>
                  </a:schemeClr>
                </a:solidFill>
              </a:rPr>
              <a:t>rray</a:t>
            </a:r>
            <a:r>
              <a:rPr lang="es-MX" dirty="0" smtClean="0">
                <a:solidFill>
                  <a:schemeClr val="tx2">
                    <a:lumMod val="20000"/>
                    <a:lumOff val="80000"/>
                  </a:schemeClr>
                </a:solidFill>
              </a:rPr>
              <a:t> </a:t>
            </a:r>
            <a:r>
              <a:rPr lang="es-MX" dirty="0" smtClean="0">
                <a:solidFill>
                  <a:srgbClr val="FF0000"/>
                </a:solidFill>
              </a:rPr>
              <a:t>De</a:t>
            </a:r>
            <a:r>
              <a:rPr lang="es-MX" dirty="0" smtClean="0">
                <a:solidFill>
                  <a:schemeClr val="tx2">
                    <a:lumMod val="20000"/>
                    <a:lumOff val="80000"/>
                  </a:schemeClr>
                </a:solidFill>
              </a:rPr>
              <a:t>tector</a:t>
            </a:r>
            <a:endParaRPr lang="es-MX" dirty="0" smtClean="0">
              <a:solidFill>
                <a:schemeClr val="bg1"/>
              </a:solidFill>
            </a:endParaRPr>
          </a:p>
          <a:p>
            <a:pPr>
              <a:spcAft>
                <a:spcPts val="600"/>
              </a:spcAft>
              <a:buFont typeface="Arial" pitchFamily="34" charset="0"/>
              <a:buChar char="•"/>
            </a:pPr>
            <a:r>
              <a:rPr lang="es-MX" dirty="0" smtClean="0">
                <a:solidFill>
                  <a:srgbClr val="FFFF00"/>
                </a:solidFill>
              </a:rPr>
              <a:t> </a:t>
            </a:r>
            <a:r>
              <a:rPr lang="es-MX" dirty="0" err="1" smtClean="0">
                <a:solidFill>
                  <a:srgbClr val="FFFF00"/>
                </a:solidFill>
              </a:rPr>
              <a:t>Components</a:t>
            </a:r>
            <a:r>
              <a:rPr lang="es-MX" dirty="0" smtClean="0">
                <a:solidFill>
                  <a:srgbClr val="FFFF00"/>
                </a:solidFill>
              </a:rPr>
              <a:t>:</a:t>
            </a:r>
          </a:p>
          <a:p>
            <a:r>
              <a:rPr lang="es-MX" dirty="0" smtClean="0">
                <a:solidFill>
                  <a:schemeClr val="bg1"/>
                </a:solidFill>
              </a:rPr>
              <a:t>    - </a:t>
            </a:r>
            <a:r>
              <a:rPr lang="es-MX" dirty="0" err="1" smtClean="0">
                <a:solidFill>
                  <a:schemeClr val="bg1"/>
                </a:solidFill>
              </a:rPr>
              <a:t>Ground</a:t>
            </a:r>
            <a:r>
              <a:rPr lang="es-MX" dirty="0" smtClean="0">
                <a:solidFill>
                  <a:schemeClr val="bg1"/>
                </a:solidFill>
              </a:rPr>
              <a:t> </a:t>
            </a:r>
            <a:r>
              <a:rPr lang="es-MX" dirty="0" err="1" smtClean="0">
                <a:solidFill>
                  <a:schemeClr val="bg1"/>
                </a:solidFill>
              </a:rPr>
              <a:t>array</a:t>
            </a:r>
            <a:r>
              <a:rPr lang="es-MX" dirty="0" smtClean="0">
                <a:solidFill>
                  <a:schemeClr val="bg1"/>
                </a:solidFill>
              </a:rPr>
              <a:t> </a:t>
            </a:r>
            <a:r>
              <a:rPr lang="es-MX" dirty="0" err="1" smtClean="0">
                <a:solidFill>
                  <a:schemeClr val="bg1"/>
                </a:solidFill>
              </a:rPr>
              <a:t>with</a:t>
            </a:r>
            <a:r>
              <a:rPr lang="es-MX" dirty="0" smtClean="0">
                <a:solidFill>
                  <a:schemeClr val="bg1"/>
                </a:solidFill>
              </a:rPr>
              <a:t> 252 e/</a:t>
            </a:r>
            <a:r>
              <a:rPr lang="es-MX" dirty="0" smtClean="0">
                <a:solidFill>
                  <a:schemeClr val="bg1"/>
                </a:solidFill>
                <a:sym typeface="Symbol"/>
              </a:rPr>
              <a:t>γ and μ</a:t>
            </a:r>
          </a:p>
          <a:p>
            <a:r>
              <a:rPr lang="es-MX" dirty="0" smtClean="0">
                <a:solidFill>
                  <a:schemeClr val="bg1"/>
                </a:solidFill>
                <a:sym typeface="Symbol"/>
              </a:rPr>
              <a:t>       </a:t>
            </a:r>
            <a:r>
              <a:rPr lang="es-MX" dirty="0" err="1" smtClean="0">
                <a:solidFill>
                  <a:schemeClr val="bg1"/>
                </a:solidFill>
              </a:rPr>
              <a:t>scintillator</a:t>
            </a:r>
            <a:r>
              <a:rPr lang="es-MX" dirty="0" smtClean="0">
                <a:solidFill>
                  <a:schemeClr val="bg1"/>
                </a:solidFill>
              </a:rPr>
              <a:t> </a:t>
            </a:r>
            <a:r>
              <a:rPr lang="es-MX" dirty="0" err="1" smtClean="0">
                <a:solidFill>
                  <a:schemeClr val="bg1"/>
                </a:solidFill>
              </a:rPr>
              <a:t>detectors</a:t>
            </a:r>
            <a:r>
              <a:rPr lang="es-MX" dirty="0" smtClean="0">
                <a:solidFill>
                  <a:schemeClr val="bg1"/>
                </a:solidFill>
              </a:rPr>
              <a:t> </a:t>
            </a:r>
          </a:p>
          <a:p>
            <a:r>
              <a:rPr lang="es-MX" dirty="0" smtClean="0">
                <a:solidFill>
                  <a:schemeClr val="bg1"/>
                </a:solidFill>
              </a:rPr>
              <a:t>    - Central detector (</a:t>
            </a:r>
            <a:r>
              <a:rPr lang="es-MX" dirty="0" err="1" smtClean="0">
                <a:solidFill>
                  <a:schemeClr val="bg1"/>
                </a:solidFill>
              </a:rPr>
              <a:t>Calorimeter</a:t>
            </a:r>
            <a:r>
              <a:rPr lang="es-MX" dirty="0" smtClean="0">
                <a:solidFill>
                  <a:schemeClr val="bg1"/>
                </a:solidFill>
              </a:rPr>
              <a:t>, </a:t>
            </a:r>
            <a:r>
              <a:rPr lang="es-MX" dirty="0" smtClean="0">
                <a:solidFill>
                  <a:schemeClr val="bg1"/>
                </a:solidFill>
                <a:sym typeface="Symbol"/>
              </a:rPr>
              <a:t>μ </a:t>
            </a:r>
            <a:r>
              <a:rPr lang="es-MX" dirty="0" err="1" smtClean="0">
                <a:solidFill>
                  <a:schemeClr val="bg1"/>
                </a:solidFill>
                <a:sym typeface="Symbol"/>
              </a:rPr>
              <a:t>detectors</a:t>
            </a:r>
            <a:r>
              <a:rPr lang="es-MX" dirty="0" smtClean="0">
                <a:solidFill>
                  <a:schemeClr val="bg1"/>
                </a:solidFill>
              </a:rPr>
              <a:t>)</a:t>
            </a:r>
          </a:p>
          <a:p>
            <a:r>
              <a:rPr lang="es-MX" dirty="0" smtClean="0">
                <a:solidFill>
                  <a:schemeClr val="bg1"/>
                </a:solidFill>
              </a:rPr>
              <a:t>    - Muon tracking detector</a:t>
            </a:r>
          </a:p>
          <a:p>
            <a:pPr>
              <a:buFont typeface="Arial" pitchFamily="34" charset="0"/>
              <a:buChar char="•"/>
            </a:pPr>
            <a:r>
              <a:rPr lang="es-MX" dirty="0" smtClean="0">
                <a:solidFill>
                  <a:srgbClr val="FFFF00"/>
                </a:solidFill>
              </a:rPr>
              <a:t> Observables:</a:t>
            </a:r>
          </a:p>
          <a:p>
            <a:pPr>
              <a:spcAft>
                <a:spcPts val="600"/>
              </a:spcAft>
            </a:pPr>
            <a:r>
              <a:rPr lang="es-MX" dirty="0" smtClean="0">
                <a:solidFill>
                  <a:schemeClr val="bg1"/>
                </a:solidFill>
              </a:rPr>
              <a:t>      N</a:t>
            </a:r>
            <a:r>
              <a:rPr lang="es-MX" baseline="-25000" dirty="0" smtClean="0">
                <a:solidFill>
                  <a:schemeClr val="bg1"/>
                </a:solidFill>
              </a:rPr>
              <a:t>e</a:t>
            </a:r>
            <a:r>
              <a:rPr lang="es-MX" dirty="0" smtClean="0">
                <a:solidFill>
                  <a:schemeClr val="bg1"/>
                </a:solidFill>
              </a:rPr>
              <a:t>, </a:t>
            </a:r>
            <a:r>
              <a:rPr lang="es-MX" dirty="0" err="1" smtClean="0">
                <a:solidFill>
                  <a:schemeClr val="bg1"/>
                </a:solidFill>
              </a:rPr>
              <a:t>N</a:t>
            </a:r>
            <a:r>
              <a:rPr lang="es-MX" baseline="-25000" dirty="0" err="1" smtClean="0">
                <a:solidFill>
                  <a:schemeClr val="bg1"/>
                </a:solidFill>
                <a:sym typeface="Symbol"/>
              </a:rPr>
              <a:t>μ</a:t>
            </a:r>
            <a:r>
              <a:rPr lang="es-MX" dirty="0" smtClean="0">
                <a:solidFill>
                  <a:schemeClr val="bg1"/>
                </a:solidFill>
                <a:sym typeface="Symbol"/>
              </a:rPr>
              <a:t>, </a:t>
            </a:r>
            <a:r>
              <a:rPr lang="es-MX" dirty="0" err="1" smtClean="0">
                <a:solidFill>
                  <a:schemeClr val="bg1"/>
                </a:solidFill>
                <a:sym typeface="Symbol"/>
              </a:rPr>
              <a:t>H</a:t>
            </a:r>
            <a:r>
              <a:rPr lang="es-MX" baseline="-25000" dirty="0" err="1" smtClean="0">
                <a:solidFill>
                  <a:schemeClr val="bg1"/>
                </a:solidFill>
                <a:sym typeface="Symbol"/>
              </a:rPr>
              <a:t>hadron</a:t>
            </a:r>
            <a:endParaRPr lang="es-MX" baseline="-25000" dirty="0" smtClean="0">
              <a:solidFill>
                <a:schemeClr val="bg1"/>
              </a:solidFill>
              <a:sym typeface="Symbol"/>
            </a:endParaRPr>
          </a:p>
          <a:p>
            <a:pPr>
              <a:spcAft>
                <a:spcPts val="600"/>
              </a:spcAft>
              <a:buFont typeface="Arial" pitchFamily="34" charset="0"/>
              <a:buChar char="•"/>
            </a:pPr>
            <a:r>
              <a:rPr lang="es-MX" dirty="0" smtClean="0">
                <a:solidFill>
                  <a:srgbClr val="FFFF00"/>
                </a:solidFill>
                <a:sym typeface="Symbol"/>
              </a:rPr>
              <a:t> E = 10</a:t>
            </a:r>
            <a:r>
              <a:rPr lang="es-MX" baseline="30000" dirty="0" smtClean="0">
                <a:solidFill>
                  <a:srgbClr val="FFFF00"/>
                </a:solidFill>
                <a:sym typeface="Symbol"/>
              </a:rPr>
              <a:t>14</a:t>
            </a:r>
            <a:r>
              <a:rPr lang="es-MX" dirty="0" smtClean="0">
                <a:solidFill>
                  <a:srgbClr val="FFFF00"/>
                </a:solidFill>
                <a:sym typeface="Symbol"/>
              </a:rPr>
              <a:t> – 10</a:t>
            </a:r>
            <a:r>
              <a:rPr lang="es-MX" baseline="30000" dirty="0" smtClean="0">
                <a:solidFill>
                  <a:srgbClr val="FFFF00"/>
                </a:solidFill>
                <a:sym typeface="Symbol"/>
              </a:rPr>
              <a:t>17</a:t>
            </a:r>
            <a:r>
              <a:rPr lang="es-MX" dirty="0" smtClean="0">
                <a:solidFill>
                  <a:srgbClr val="FFFF00"/>
                </a:solidFill>
                <a:sym typeface="Symbol"/>
              </a:rPr>
              <a:t> eV</a:t>
            </a:r>
          </a:p>
        </p:txBody>
      </p:sp>
      <p:sp>
        <p:nvSpPr>
          <p:cNvPr id="13" name="12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solidFill>
              </a:rPr>
              <a:t>Kascade</a:t>
            </a:r>
            <a:r>
              <a:rPr lang="es-MX" sz="1400" dirty="0" smtClean="0">
                <a:solidFill>
                  <a:schemeClr val="bg1"/>
                </a:solidFill>
              </a:rPr>
              <a:t>-Grande ,J.C. Arteaga, U. Michoacana                                                                                     XIII MWPF, </a:t>
            </a:r>
            <a:r>
              <a:rPr lang="es-MX" sz="1400" dirty="0" err="1" smtClean="0">
                <a:solidFill>
                  <a:schemeClr val="bg1"/>
                </a:solidFill>
              </a:rPr>
              <a:t>October</a:t>
            </a:r>
            <a:r>
              <a:rPr lang="es-MX" sz="1400" dirty="0" smtClean="0">
                <a:solidFill>
                  <a:schemeClr val="bg1"/>
                </a:solidFill>
              </a:rPr>
              <a:t>, Guanajuato</a:t>
            </a:r>
            <a:endParaRPr lang="es-E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6" presetClass="path" presetSubtype="0" accel="50000" decel="50000" fill="hold" nodeType="afterEffect">
                                  <p:stCondLst>
                                    <p:cond delay="0"/>
                                  </p:stCondLst>
                                  <p:childTnLst>
                                    <p:animMotion origin="layout" path="M -2.5E-6 -2.7012E-6 L 0.38125 -0.04186 " pathEditMode="relative" rAng="0" ptsTypes="AA">
                                      <p:cBhvr>
                                        <p:cTn id="11" dur="1000" fill="hold"/>
                                        <p:tgtEl>
                                          <p:spTgt spid="17"/>
                                        </p:tgtEl>
                                        <p:attrNameLst>
                                          <p:attrName>ppt_x</p:attrName>
                                          <p:attrName>ppt_y</p:attrName>
                                        </p:attrNameLst>
                                      </p:cBhvr>
                                      <p:rCtr x="191" y="-21"/>
                                    </p:animMotion>
                                  </p:childTnLst>
                                </p:cTn>
                              </p:par>
                              <p:par>
                                <p:cTn id="12" presetID="47"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icis.com/blogs/asian-chemical-connections/earth-space.jpg"/>
          <p:cNvPicPr>
            <a:picLocks noChangeAspect="1" noChangeArrowheads="1"/>
          </p:cNvPicPr>
          <p:nvPr/>
        </p:nvPicPr>
        <p:blipFill>
          <a:blip r:embed="rId2" cstate="print"/>
          <a:srcRect/>
          <a:stretch>
            <a:fillRect/>
          </a:stretch>
        </p:blipFill>
        <p:spPr bwMode="auto">
          <a:xfrm>
            <a:off x="-843215" y="0"/>
            <a:ext cx="10244795" cy="7029400"/>
          </a:xfrm>
          <a:prstGeom prst="rect">
            <a:avLst/>
          </a:prstGeom>
          <a:noFill/>
        </p:spPr>
      </p:pic>
      <p:sp>
        <p:nvSpPr>
          <p:cNvPr id="16" name="15 Elipse"/>
          <p:cNvSpPr/>
          <p:nvPr/>
        </p:nvSpPr>
        <p:spPr>
          <a:xfrm>
            <a:off x="2714612" y="2428868"/>
            <a:ext cx="214314" cy="7143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3"/>
          <p:cNvPicPr>
            <a:picLocks noChangeAspect="1" noChangeArrowheads="1"/>
          </p:cNvPicPr>
          <p:nvPr/>
        </p:nvPicPr>
        <p:blipFill>
          <a:blip r:embed="rId3" cstate="print"/>
          <a:srcRect/>
          <a:stretch>
            <a:fillRect/>
          </a:stretch>
        </p:blipFill>
        <p:spPr bwMode="auto">
          <a:xfrm>
            <a:off x="461963" y="785794"/>
            <a:ext cx="8220075" cy="3571875"/>
          </a:xfrm>
          <a:prstGeom prst="rect">
            <a:avLst/>
          </a:prstGeom>
          <a:noFill/>
          <a:ln w="9525">
            <a:noFill/>
            <a:miter lim="800000"/>
            <a:headEnd/>
            <a:tailEnd/>
          </a:ln>
        </p:spPr>
      </p:pic>
      <p:sp>
        <p:nvSpPr>
          <p:cNvPr id="11"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FF00"/>
                </a:solidFill>
                <a:latin typeface="Tahoma" pitchFamily="34" charset="0"/>
              </a:rPr>
              <a:t>2) </a:t>
            </a:r>
            <a:r>
              <a:rPr lang="es-MX" sz="2400" dirty="0" err="1" smtClean="0">
                <a:solidFill>
                  <a:srgbClr val="FFFF00"/>
                </a:solidFill>
                <a:latin typeface="Tahoma" pitchFamily="34" charset="0"/>
              </a:rPr>
              <a:t>Experiments</a:t>
            </a:r>
            <a:r>
              <a:rPr lang="es-MX" sz="2400" dirty="0" smtClean="0">
                <a:solidFill>
                  <a:srgbClr val="FFFF00"/>
                </a:solidFill>
                <a:latin typeface="Tahoma" pitchFamily="34" charset="0"/>
              </a:rPr>
              <a:t> </a:t>
            </a:r>
            <a:r>
              <a:rPr lang="es-MX" sz="2400" dirty="0" err="1" smtClean="0">
                <a:solidFill>
                  <a:srgbClr val="FFFF00"/>
                </a:solidFill>
                <a:latin typeface="Tahoma" pitchFamily="34" charset="0"/>
              </a:rPr>
              <a:t>around</a:t>
            </a:r>
            <a:r>
              <a:rPr lang="es-MX" sz="2400" dirty="0" smtClean="0">
                <a:solidFill>
                  <a:srgbClr val="FFFF00"/>
                </a:solidFill>
                <a:latin typeface="Tahoma" pitchFamily="34" charset="0"/>
              </a:rPr>
              <a:t> E </a:t>
            </a:r>
            <a:r>
              <a:rPr lang="es-MX" sz="2400" dirty="0" smtClean="0">
                <a:solidFill>
                  <a:srgbClr val="FFFF00"/>
                </a:solidFill>
                <a:latin typeface="Tahoma" pitchFamily="34" charset="0"/>
                <a:sym typeface="Symbol"/>
              </a:rPr>
              <a:t> 10</a:t>
            </a:r>
            <a:r>
              <a:rPr lang="es-MX" sz="2400" baseline="30000" dirty="0" smtClean="0">
                <a:solidFill>
                  <a:srgbClr val="FFFF00"/>
                </a:solidFill>
                <a:latin typeface="Tahoma" pitchFamily="34" charset="0"/>
                <a:sym typeface="Symbol"/>
              </a:rPr>
              <a:t>15</a:t>
            </a:r>
            <a:r>
              <a:rPr lang="es-MX" sz="2400" dirty="0" smtClean="0">
                <a:solidFill>
                  <a:srgbClr val="FFFF00"/>
                </a:solidFill>
                <a:latin typeface="Tahoma" pitchFamily="34" charset="0"/>
                <a:sym typeface="Symbol"/>
              </a:rPr>
              <a:t> eV</a:t>
            </a:r>
            <a:endParaRPr lang="es-ES" sz="2400" dirty="0">
              <a:solidFill>
                <a:srgbClr val="FFFF00"/>
              </a:solidFill>
              <a:latin typeface="Tahoma" pitchFamily="34" charset="0"/>
            </a:endParaRPr>
          </a:p>
        </p:txBody>
      </p:sp>
      <p:sp>
        <p:nvSpPr>
          <p:cNvPr id="12" name="11 Rectángulo redondeado"/>
          <p:cNvSpPr/>
          <p:nvPr/>
        </p:nvSpPr>
        <p:spPr>
          <a:xfrm>
            <a:off x="428596" y="4572008"/>
            <a:ext cx="8286808" cy="1714512"/>
          </a:xfrm>
          <a:prstGeom prst="roundRect">
            <a:avLst/>
          </a:prstGeom>
          <a:solidFill>
            <a:srgbClr val="4F81BD">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CuadroTexto"/>
          <p:cNvSpPr txBox="1"/>
          <p:nvPr/>
        </p:nvSpPr>
        <p:spPr>
          <a:xfrm>
            <a:off x="500034" y="4580619"/>
            <a:ext cx="8143932" cy="1000274"/>
          </a:xfrm>
          <a:prstGeom prst="rect">
            <a:avLst/>
          </a:prstGeom>
          <a:noFill/>
        </p:spPr>
        <p:txBody>
          <a:bodyPr wrap="square" rtlCol="0">
            <a:spAutoFit/>
          </a:bodyPr>
          <a:lstStyle/>
          <a:p>
            <a:pPr algn="ctr">
              <a:spcAft>
                <a:spcPts val="600"/>
              </a:spcAft>
            </a:pPr>
            <a:r>
              <a:rPr lang="es-MX" dirty="0" err="1" smtClean="0">
                <a:solidFill>
                  <a:srgbClr val="FFFF00"/>
                </a:solidFill>
              </a:rPr>
              <a:t>Results</a:t>
            </a:r>
            <a:endParaRPr lang="es-MX" dirty="0" smtClean="0">
              <a:solidFill>
                <a:srgbClr val="FFFF00"/>
              </a:solidFill>
            </a:endParaRPr>
          </a:p>
          <a:p>
            <a:pPr>
              <a:buFont typeface="Arial" pitchFamily="34" charset="0"/>
              <a:buChar char="•"/>
            </a:pPr>
            <a:r>
              <a:rPr lang="es-MX" dirty="0" smtClean="0">
                <a:solidFill>
                  <a:schemeClr val="bg1"/>
                </a:solidFill>
              </a:rPr>
              <a:t>  </a:t>
            </a:r>
            <a:r>
              <a:rPr lang="es-MX" dirty="0" err="1" smtClean="0">
                <a:solidFill>
                  <a:schemeClr val="bg1"/>
                </a:solidFill>
              </a:rPr>
              <a:t>Knee</a:t>
            </a:r>
            <a:r>
              <a:rPr lang="es-MX" dirty="0" smtClean="0">
                <a:solidFill>
                  <a:schemeClr val="bg1"/>
                </a:solidFill>
              </a:rPr>
              <a:t> </a:t>
            </a:r>
            <a:r>
              <a:rPr lang="es-MX" dirty="0" err="1" smtClean="0">
                <a:solidFill>
                  <a:schemeClr val="bg1"/>
                </a:solidFill>
              </a:rPr>
              <a:t>produced</a:t>
            </a:r>
            <a:r>
              <a:rPr lang="es-MX" dirty="0" smtClean="0">
                <a:solidFill>
                  <a:schemeClr val="bg1"/>
                </a:solidFill>
              </a:rPr>
              <a:t> </a:t>
            </a:r>
            <a:r>
              <a:rPr lang="es-MX" dirty="0" err="1" smtClean="0">
                <a:solidFill>
                  <a:schemeClr val="bg1"/>
                </a:solidFill>
              </a:rPr>
              <a:t>by</a:t>
            </a:r>
            <a:r>
              <a:rPr lang="es-MX" dirty="0" smtClean="0">
                <a:solidFill>
                  <a:schemeClr val="bg1"/>
                </a:solidFill>
              </a:rPr>
              <a:t> light </a:t>
            </a:r>
            <a:r>
              <a:rPr lang="es-MX" dirty="0" err="1" smtClean="0">
                <a:solidFill>
                  <a:schemeClr val="bg1"/>
                </a:solidFill>
              </a:rPr>
              <a:t>component</a:t>
            </a:r>
            <a:endParaRPr lang="es-MX" dirty="0" smtClean="0">
              <a:solidFill>
                <a:schemeClr val="bg1"/>
              </a:solidFill>
              <a:sym typeface="Symbol"/>
            </a:endParaRPr>
          </a:p>
          <a:p>
            <a:pPr>
              <a:buFont typeface="Arial" pitchFamily="34" charset="0"/>
              <a:buChar char="•"/>
            </a:pPr>
            <a:r>
              <a:rPr lang="es-MX" dirty="0" smtClean="0">
                <a:solidFill>
                  <a:schemeClr val="bg1"/>
                </a:solidFill>
                <a:sym typeface="Symbol"/>
              </a:rPr>
              <a:t>  </a:t>
            </a:r>
            <a:r>
              <a:rPr lang="es-MX" dirty="0" err="1" smtClean="0">
                <a:solidFill>
                  <a:schemeClr val="bg1"/>
                </a:solidFill>
                <a:sym typeface="Symbol"/>
              </a:rPr>
              <a:t>Relative</a:t>
            </a:r>
            <a:r>
              <a:rPr lang="es-MX" dirty="0" smtClean="0">
                <a:solidFill>
                  <a:schemeClr val="bg1"/>
                </a:solidFill>
                <a:sym typeface="Symbol"/>
              </a:rPr>
              <a:t> </a:t>
            </a:r>
            <a:r>
              <a:rPr lang="es-MX" dirty="0" err="1" smtClean="0">
                <a:solidFill>
                  <a:schemeClr val="bg1"/>
                </a:solidFill>
                <a:sym typeface="Symbol"/>
              </a:rPr>
              <a:t>abundances</a:t>
            </a:r>
            <a:r>
              <a:rPr lang="es-MX" dirty="0" smtClean="0">
                <a:solidFill>
                  <a:schemeClr val="bg1"/>
                </a:solidFill>
                <a:sym typeface="Symbol"/>
              </a:rPr>
              <a:t> show </a:t>
            </a:r>
            <a:r>
              <a:rPr lang="es-MX" dirty="0" err="1" smtClean="0">
                <a:solidFill>
                  <a:schemeClr val="bg1"/>
                </a:solidFill>
                <a:sym typeface="Symbol"/>
              </a:rPr>
              <a:t>dependence</a:t>
            </a:r>
            <a:r>
              <a:rPr lang="es-MX" dirty="0" smtClean="0">
                <a:solidFill>
                  <a:schemeClr val="bg1"/>
                </a:solidFill>
                <a:sym typeface="Symbol"/>
              </a:rPr>
              <a:t> </a:t>
            </a:r>
            <a:r>
              <a:rPr lang="es-MX" dirty="0" err="1" smtClean="0">
                <a:solidFill>
                  <a:schemeClr val="bg1"/>
                </a:solidFill>
                <a:sym typeface="Symbol"/>
              </a:rPr>
              <a:t>with</a:t>
            </a:r>
            <a:r>
              <a:rPr lang="es-MX" dirty="0" smtClean="0">
                <a:solidFill>
                  <a:schemeClr val="bg1"/>
                </a:solidFill>
                <a:sym typeface="Symbol"/>
              </a:rPr>
              <a:t> </a:t>
            </a:r>
            <a:r>
              <a:rPr lang="es-MX" dirty="0" err="1" smtClean="0">
                <a:solidFill>
                  <a:schemeClr val="bg1"/>
                </a:solidFill>
                <a:sym typeface="Symbol"/>
              </a:rPr>
              <a:t>hadronic</a:t>
            </a:r>
            <a:r>
              <a:rPr lang="es-MX" dirty="0" smtClean="0">
                <a:solidFill>
                  <a:schemeClr val="bg1"/>
                </a:solidFill>
                <a:sym typeface="Symbol"/>
              </a:rPr>
              <a:t>  </a:t>
            </a:r>
            <a:r>
              <a:rPr lang="es-MX" dirty="0" err="1" smtClean="0">
                <a:solidFill>
                  <a:schemeClr val="bg1"/>
                </a:solidFill>
                <a:sym typeface="Symbol"/>
              </a:rPr>
              <a:t>interaction</a:t>
            </a:r>
            <a:r>
              <a:rPr lang="es-MX" dirty="0" smtClean="0">
                <a:solidFill>
                  <a:schemeClr val="bg1"/>
                </a:solidFill>
                <a:sym typeface="Symbol"/>
              </a:rPr>
              <a:t> </a:t>
            </a:r>
            <a:r>
              <a:rPr lang="es-MX" dirty="0" err="1" smtClean="0">
                <a:solidFill>
                  <a:schemeClr val="bg1"/>
                </a:solidFill>
                <a:sym typeface="Symbol"/>
              </a:rPr>
              <a:t>model</a:t>
            </a:r>
            <a:endParaRPr lang="es-MX" dirty="0" smtClean="0">
              <a:solidFill>
                <a:schemeClr val="bg1"/>
              </a:solidFill>
              <a:sym typeface="Symbol"/>
            </a:endParaRPr>
          </a:p>
        </p:txBody>
      </p:sp>
      <p:sp>
        <p:nvSpPr>
          <p:cNvPr id="14" name="13 CuadroTexto"/>
          <p:cNvSpPr txBox="1"/>
          <p:nvPr/>
        </p:nvSpPr>
        <p:spPr>
          <a:xfrm>
            <a:off x="500034" y="4581128"/>
            <a:ext cx="8143932" cy="1000274"/>
          </a:xfrm>
          <a:prstGeom prst="rect">
            <a:avLst/>
          </a:prstGeom>
          <a:noFill/>
        </p:spPr>
        <p:txBody>
          <a:bodyPr wrap="square" rtlCol="0">
            <a:spAutoFit/>
          </a:bodyPr>
          <a:lstStyle/>
          <a:p>
            <a:pPr algn="ctr">
              <a:spcAft>
                <a:spcPts val="600"/>
              </a:spcAft>
            </a:pPr>
            <a:r>
              <a:rPr lang="es-MX" dirty="0" err="1" smtClean="0">
                <a:solidFill>
                  <a:srgbClr val="FFFF00"/>
                </a:solidFill>
              </a:rPr>
              <a:t>Results</a:t>
            </a:r>
            <a:endParaRPr lang="es-MX" dirty="0" smtClean="0">
              <a:solidFill>
                <a:srgbClr val="FFFF00"/>
              </a:solidFill>
            </a:endParaRPr>
          </a:p>
          <a:p>
            <a:pPr>
              <a:buFont typeface="Arial" pitchFamily="34" charset="0"/>
              <a:buChar char="•"/>
            </a:pPr>
            <a:r>
              <a:rPr lang="es-MX" dirty="0" smtClean="0">
                <a:solidFill>
                  <a:schemeClr val="bg1"/>
                </a:solidFill>
              </a:rPr>
              <a:t>  </a:t>
            </a:r>
            <a:r>
              <a:rPr lang="es-MX" dirty="0" err="1" smtClean="0">
                <a:solidFill>
                  <a:schemeClr val="bg1"/>
                </a:solidFill>
              </a:rPr>
              <a:t>Knee</a:t>
            </a:r>
            <a:r>
              <a:rPr lang="es-MX" dirty="0" smtClean="0">
                <a:solidFill>
                  <a:schemeClr val="bg1"/>
                </a:solidFill>
              </a:rPr>
              <a:t> </a:t>
            </a:r>
            <a:r>
              <a:rPr lang="es-MX" dirty="0" err="1" smtClean="0">
                <a:solidFill>
                  <a:schemeClr val="bg1"/>
                </a:solidFill>
              </a:rPr>
              <a:t>produced</a:t>
            </a:r>
            <a:r>
              <a:rPr lang="es-MX" dirty="0" smtClean="0">
                <a:solidFill>
                  <a:schemeClr val="bg1"/>
                </a:solidFill>
              </a:rPr>
              <a:t> </a:t>
            </a:r>
            <a:r>
              <a:rPr lang="es-MX" dirty="0" err="1" smtClean="0">
                <a:solidFill>
                  <a:schemeClr val="bg1"/>
                </a:solidFill>
              </a:rPr>
              <a:t>by</a:t>
            </a:r>
            <a:r>
              <a:rPr lang="es-MX" dirty="0" smtClean="0">
                <a:solidFill>
                  <a:schemeClr val="bg1"/>
                </a:solidFill>
              </a:rPr>
              <a:t> light </a:t>
            </a:r>
            <a:r>
              <a:rPr lang="es-MX" dirty="0" err="1" smtClean="0">
                <a:solidFill>
                  <a:schemeClr val="bg1"/>
                </a:solidFill>
              </a:rPr>
              <a:t>component</a:t>
            </a:r>
            <a:endParaRPr lang="es-MX" dirty="0" smtClean="0">
              <a:solidFill>
                <a:schemeClr val="bg1"/>
              </a:solidFill>
              <a:sym typeface="Symbol"/>
            </a:endParaRPr>
          </a:p>
          <a:p>
            <a:pPr>
              <a:buFont typeface="Arial" pitchFamily="34" charset="0"/>
              <a:buChar char="•"/>
            </a:pPr>
            <a:r>
              <a:rPr lang="es-MX" dirty="0" smtClean="0">
                <a:solidFill>
                  <a:schemeClr val="bg1"/>
                </a:solidFill>
                <a:sym typeface="Symbol"/>
              </a:rPr>
              <a:t>  </a:t>
            </a:r>
            <a:r>
              <a:rPr lang="es-MX" dirty="0" err="1" smtClean="0">
                <a:solidFill>
                  <a:schemeClr val="bg1"/>
                </a:solidFill>
                <a:sym typeface="Symbol"/>
              </a:rPr>
              <a:t>Relative</a:t>
            </a:r>
            <a:r>
              <a:rPr lang="es-MX" dirty="0" smtClean="0">
                <a:solidFill>
                  <a:schemeClr val="bg1"/>
                </a:solidFill>
                <a:sym typeface="Symbol"/>
              </a:rPr>
              <a:t> </a:t>
            </a:r>
            <a:r>
              <a:rPr lang="es-MX" dirty="0" err="1" smtClean="0">
                <a:solidFill>
                  <a:schemeClr val="bg1"/>
                </a:solidFill>
                <a:sym typeface="Symbol"/>
              </a:rPr>
              <a:t>abundances</a:t>
            </a:r>
            <a:r>
              <a:rPr lang="es-MX" dirty="0" smtClean="0">
                <a:solidFill>
                  <a:schemeClr val="bg1"/>
                </a:solidFill>
                <a:sym typeface="Symbol"/>
              </a:rPr>
              <a:t> show </a:t>
            </a:r>
            <a:r>
              <a:rPr lang="es-MX" dirty="0" err="1" smtClean="0">
                <a:solidFill>
                  <a:schemeClr val="bg1"/>
                </a:solidFill>
                <a:sym typeface="Symbol"/>
              </a:rPr>
              <a:t>dependence</a:t>
            </a:r>
            <a:r>
              <a:rPr lang="es-MX" dirty="0" smtClean="0">
                <a:solidFill>
                  <a:schemeClr val="bg1"/>
                </a:solidFill>
                <a:sym typeface="Symbol"/>
              </a:rPr>
              <a:t> </a:t>
            </a:r>
            <a:r>
              <a:rPr lang="es-MX" dirty="0" err="1" smtClean="0">
                <a:solidFill>
                  <a:schemeClr val="bg1"/>
                </a:solidFill>
                <a:sym typeface="Symbol"/>
              </a:rPr>
              <a:t>with</a:t>
            </a:r>
            <a:r>
              <a:rPr lang="es-MX" dirty="0" smtClean="0">
                <a:solidFill>
                  <a:schemeClr val="bg1"/>
                </a:solidFill>
                <a:sym typeface="Symbol"/>
              </a:rPr>
              <a:t> </a:t>
            </a:r>
            <a:r>
              <a:rPr lang="es-MX" dirty="0" err="1" smtClean="0">
                <a:solidFill>
                  <a:schemeClr val="bg1"/>
                </a:solidFill>
                <a:sym typeface="Symbol"/>
              </a:rPr>
              <a:t>hadronic</a:t>
            </a:r>
            <a:r>
              <a:rPr lang="es-MX" dirty="0" smtClean="0">
                <a:solidFill>
                  <a:schemeClr val="bg1"/>
                </a:solidFill>
                <a:sym typeface="Symbol"/>
              </a:rPr>
              <a:t>  </a:t>
            </a:r>
            <a:r>
              <a:rPr lang="es-MX" dirty="0" err="1" smtClean="0">
                <a:solidFill>
                  <a:schemeClr val="bg1"/>
                </a:solidFill>
                <a:sym typeface="Symbol"/>
              </a:rPr>
              <a:t>interaction</a:t>
            </a:r>
            <a:r>
              <a:rPr lang="es-MX" dirty="0" smtClean="0">
                <a:solidFill>
                  <a:schemeClr val="bg1"/>
                </a:solidFill>
                <a:sym typeface="Symbol"/>
              </a:rPr>
              <a:t> </a:t>
            </a:r>
            <a:r>
              <a:rPr lang="es-MX" dirty="0" err="1" smtClean="0">
                <a:solidFill>
                  <a:schemeClr val="bg1"/>
                </a:solidFill>
                <a:sym typeface="Symbol"/>
              </a:rPr>
              <a:t>model</a:t>
            </a:r>
            <a:endParaRPr lang="es-MX" dirty="0" smtClean="0">
              <a:solidFill>
                <a:schemeClr val="bg1"/>
              </a:solidFill>
              <a:sym typeface="Symbol"/>
            </a:endParaRPr>
          </a:p>
        </p:txBody>
      </p:sp>
      <p:sp>
        <p:nvSpPr>
          <p:cNvPr id="19" name="18 CuadroTexto"/>
          <p:cNvSpPr txBox="1"/>
          <p:nvPr/>
        </p:nvSpPr>
        <p:spPr>
          <a:xfrm>
            <a:off x="6660232" y="980728"/>
            <a:ext cx="1944216" cy="338554"/>
          </a:xfrm>
          <a:prstGeom prst="rect">
            <a:avLst/>
          </a:prstGeom>
          <a:noFill/>
        </p:spPr>
        <p:txBody>
          <a:bodyPr wrap="square" rtlCol="0">
            <a:spAutoFit/>
          </a:bodyPr>
          <a:lstStyle/>
          <a:p>
            <a:r>
              <a:rPr lang="es-MX" sz="1600" dirty="0" err="1" smtClean="0">
                <a:solidFill>
                  <a:schemeClr val="bg1">
                    <a:lumMod val="65000"/>
                  </a:schemeClr>
                </a:solidFill>
              </a:rPr>
              <a:t>Astro.Phys</a:t>
            </a:r>
            <a:r>
              <a:rPr lang="es-MX" sz="1600" dirty="0" smtClean="0">
                <a:solidFill>
                  <a:schemeClr val="bg1">
                    <a:lumMod val="65000"/>
                  </a:schemeClr>
                </a:solidFill>
              </a:rPr>
              <a:t>. 24 (2005)</a:t>
            </a:r>
            <a:endParaRPr lang="es-ES" sz="1600" dirty="0">
              <a:solidFill>
                <a:schemeClr val="bg1">
                  <a:lumMod val="65000"/>
                </a:schemeClr>
              </a:solidFill>
            </a:endParaRPr>
          </a:p>
        </p:txBody>
      </p:sp>
      <p:sp>
        <p:nvSpPr>
          <p:cNvPr id="18" name="17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solidFill>
              </a:rPr>
              <a:t>Kascade</a:t>
            </a:r>
            <a:r>
              <a:rPr lang="es-MX" sz="1400" dirty="0" smtClean="0">
                <a:solidFill>
                  <a:schemeClr val="bg1"/>
                </a:solidFill>
              </a:rPr>
              <a:t>-Grande ,J.C. Arteaga, U. Michoacana                                                                                     XIII MWPF, </a:t>
            </a:r>
            <a:r>
              <a:rPr lang="es-MX" sz="1400" dirty="0" err="1" smtClean="0">
                <a:solidFill>
                  <a:schemeClr val="bg1"/>
                </a:solidFill>
              </a:rPr>
              <a:t>October</a:t>
            </a:r>
            <a:r>
              <a:rPr lang="es-MX" sz="1400" dirty="0" smtClean="0">
                <a:solidFill>
                  <a:schemeClr val="bg1"/>
                </a:solidFill>
              </a:rPr>
              <a:t>, Guanajuato</a:t>
            </a:r>
            <a:endParaRPr lang="es-ES" sz="14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icis.com/blogs/asian-chemical-connections/earth-space.jpg"/>
          <p:cNvPicPr>
            <a:picLocks noChangeAspect="1" noChangeArrowheads="1"/>
          </p:cNvPicPr>
          <p:nvPr/>
        </p:nvPicPr>
        <p:blipFill>
          <a:blip r:embed="rId2" cstate="print"/>
          <a:srcRect/>
          <a:stretch>
            <a:fillRect/>
          </a:stretch>
        </p:blipFill>
        <p:spPr bwMode="auto">
          <a:xfrm>
            <a:off x="-843215" y="0"/>
            <a:ext cx="10244795" cy="7029400"/>
          </a:xfrm>
          <a:prstGeom prst="rect">
            <a:avLst/>
          </a:prstGeom>
          <a:noFill/>
        </p:spPr>
      </p:pic>
      <p:sp>
        <p:nvSpPr>
          <p:cNvPr id="16" name="15 Elipse"/>
          <p:cNvSpPr/>
          <p:nvPr/>
        </p:nvSpPr>
        <p:spPr>
          <a:xfrm>
            <a:off x="2714612" y="2428868"/>
            <a:ext cx="214314" cy="7143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3"/>
          <p:cNvPicPr>
            <a:picLocks noChangeAspect="1" noChangeArrowheads="1"/>
          </p:cNvPicPr>
          <p:nvPr/>
        </p:nvPicPr>
        <p:blipFill>
          <a:blip r:embed="rId3" cstate="print"/>
          <a:srcRect/>
          <a:stretch>
            <a:fillRect/>
          </a:stretch>
        </p:blipFill>
        <p:spPr bwMode="auto">
          <a:xfrm>
            <a:off x="461963" y="785794"/>
            <a:ext cx="8220075" cy="3571875"/>
          </a:xfrm>
          <a:prstGeom prst="rect">
            <a:avLst/>
          </a:prstGeom>
          <a:noFill/>
          <a:ln w="9525">
            <a:noFill/>
            <a:miter lim="800000"/>
            <a:headEnd/>
            <a:tailEnd/>
          </a:ln>
        </p:spPr>
      </p:pic>
      <p:pic>
        <p:nvPicPr>
          <p:cNvPr id="18" name="Picture 3"/>
          <p:cNvPicPr>
            <a:picLocks noChangeAspect="1" noChangeArrowheads="1"/>
          </p:cNvPicPr>
          <p:nvPr/>
        </p:nvPicPr>
        <p:blipFill>
          <a:blip r:embed="rId4" cstate="print"/>
          <a:srcRect/>
          <a:stretch>
            <a:fillRect/>
          </a:stretch>
        </p:blipFill>
        <p:spPr bwMode="auto">
          <a:xfrm>
            <a:off x="471488" y="785794"/>
            <a:ext cx="8201025" cy="3686175"/>
          </a:xfrm>
          <a:prstGeom prst="rect">
            <a:avLst/>
          </a:prstGeom>
          <a:noFill/>
          <a:ln w="9525">
            <a:noFill/>
            <a:miter lim="800000"/>
            <a:headEnd/>
            <a:tailEnd/>
          </a:ln>
        </p:spPr>
      </p:pic>
      <p:sp>
        <p:nvSpPr>
          <p:cNvPr id="11"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FF00"/>
                </a:solidFill>
                <a:latin typeface="Tahoma" pitchFamily="34" charset="0"/>
              </a:rPr>
              <a:t>2) </a:t>
            </a:r>
            <a:r>
              <a:rPr lang="es-MX" sz="2400" dirty="0" err="1" smtClean="0">
                <a:solidFill>
                  <a:srgbClr val="FFFF00"/>
                </a:solidFill>
                <a:latin typeface="Tahoma" pitchFamily="34" charset="0"/>
              </a:rPr>
              <a:t>Experiments</a:t>
            </a:r>
            <a:r>
              <a:rPr lang="es-MX" sz="2400" dirty="0" smtClean="0">
                <a:solidFill>
                  <a:srgbClr val="FFFF00"/>
                </a:solidFill>
                <a:latin typeface="Tahoma" pitchFamily="34" charset="0"/>
              </a:rPr>
              <a:t> </a:t>
            </a:r>
            <a:r>
              <a:rPr lang="es-MX" sz="2400" dirty="0" err="1" smtClean="0">
                <a:solidFill>
                  <a:srgbClr val="FFFF00"/>
                </a:solidFill>
                <a:latin typeface="Tahoma" pitchFamily="34" charset="0"/>
              </a:rPr>
              <a:t>around</a:t>
            </a:r>
            <a:r>
              <a:rPr lang="es-MX" sz="2400" dirty="0" smtClean="0">
                <a:solidFill>
                  <a:srgbClr val="FFFF00"/>
                </a:solidFill>
                <a:latin typeface="Tahoma" pitchFamily="34" charset="0"/>
              </a:rPr>
              <a:t> E </a:t>
            </a:r>
            <a:r>
              <a:rPr lang="es-MX" sz="2400" dirty="0" smtClean="0">
                <a:solidFill>
                  <a:srgbClr val="FFFF00"/>
                </a:solidFill>
                <a:latin typeface="Tahoma" pitchFamily="34" charset="0"/>
                <a:sym typeface="Symbol"/>
              </a:rPr>
              <a:t> 10</a:t>
            </a:r>
            <a:r>
              <a:rPr lang="es-MX" sz="2400" baseline="30000" dirty="0" smtClean="0">
                <a:solidFill>
                  <a:srgbClr val="FFFF00"/>
                </a:solidFill>
                <a:latin typeface="Tahoma" pitchFamily="34" charset="0"/>
                <a:sym typeface="Symbol"/>
              </a:rPr>
              <a:t>15</a:t>
            </a:r>
            <a:r>
              <a:rPr lang="es-MX" sz="2400" dirty="0" smtClean="0">
                <a:solidFill>
                  <a:srgbClr val="FFFF00"/>
                </a:solidFill>
                <a:latin typeface="Tahoma" pitchFamily="34" charset="0"/>
                <a:sym typeface="Symbol"/>
              </a:rPr>
              <a:t> eV</a:t>
            </a:r>
            <a:endParaRPr lang="es-ES" sz="2400" dirty="0">
              <a:solidFill>
                <a:srgbClr val="FFFF00"/>
              </a:solidFill>
              <a:latin typeface="Tahoma" pitchFamily="34" charset="0"/>
            </a:endParaRPr>
          </a:p>
        </p:txBody>
      </p:sp>
      <p:sp>
        <p:nvSpPr>
          <p:cNvPr id="12" name="11 Rectángulo redondeado"/>
          <p:cNvSpPr/>
          <p:nvPr/>
        </p:nvSpPr>
        <p:spPr>
          <a:xfrm>
            <a:off x="428596" y="4572008"/>
            <a:ext cx="8286808" cy="1714512"/>
          </a:xfrm>
          <a:prstGeom prst="roundRect">
            <a:avLst/>
          </a:prstGeom>
          <a:solidFill>
            <a:srgbClr val="4F81BD">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CuadroTexto"/>
          <p:cNvSpPr txBox="1"/>
          <p:nvPr/>
        </p:nvSpPr>
        <p:spPr>
          <a:xfrm>
            <a:off x="500034" y="4580619"/>
            <a:ext cx="8143932" cy="1277273"/>
          </a:xfrm>
          <a:prstGeom prst="rect">
            <a:avLst/>
          </a:prstGeom>
          <a:noFill/>
        </p:spPr>
        <p:txBody>
          <a:bodyPr wrap="square" rtlCol="0">
            <a:spAutoFit/>
          </a:bodyPr>
          <a:lstStyle/>
          <a:p>
            <a:pPr algn="ctr">
              <a:spcAft>
                <a:spcPts val="600"/>
              </a:spcAft>
            </a:pPr>
            <a:r>
              <a:rPr lang="es-MX" dirty="0" err="1" smtClean="0">
                <a:solidFill>
                  <a:srgbClr val="FFFF00"/>
                </a:solidFill>
              </a:rPr>
              <a:t>Results</a:t>
            </a:r>
            <a:endParaRPr lang="es-MX" dirty="0" smtClean="0">
              <a:solidFill>
                <a:srgbClr val="FFFF00"/>
              </a:solidFill>
            </a:endParaRPr>
          </a:p>
          <a:p>
            <a:pPr>
              <a:buFont typeface="Arial" pitchFamily="34" charset="0"/>
              <a:buChar char="•"/>
            </a:pPr>
            <a:r>
              <a:rPr lang="es-MX" dirty="0" smtClean="0">
                <a:solidFill>
                  <a:schemeClr val="bg1"/>
                </a:solidFill>
              </a:rPr>
              <a:t>  </a:t>
            </a:r>
            <a:r>
              <a:rPr lang="es-MX" dirty="0" err="1" smtClean="0">
                <a:solidFill>
                  <a:schemeClr val="bg1"/>
                </a:solidFill>
              </a:rPr>
              <a:t>Knee</a:t>
            </a:r>
            <a:r>
              <a:rPr lang="es-MX" dirty="0" smtClean="0">
                <a:solidFill>
                  <a:schemeClr val="bg1"/>
                </a:solidFill>
              </a:rPr>
              <a:t> </a:t>
            </a:r>
            <a:r>
              <a:rPr lang="es-MX" dirty="0" err="1" smtClean="0">
                <a:solidFill>
                  <a:schemeClr val="bg1"/>
                </a:solidFill>
              </a:rPr>
              <a:t>produced</a:t>
            </a:r>
            <a:r>
              <a:rPr lang="es-MX" dirty="0" smtClean="0">
                <a:solidFill>
                  <a:schemeClr val="bg1"/>
                </a:solidFill>
              </a:rPr>
              <a:t> </a:t>
            </a:r>
            <a:r>
              <a:rPr lang="es-MX" dirty="0" err="1" smtClean="0">
                <a:solidFill>
                  <a:schemeClr val="bg1"/>
                </a:solidFill>
              </a:rPr>
              <a:t>by</a:t>
            </a:r>
            <a:r>
              <a:rPr lang="es-MX" dirty="0" smtClean="0">
                <a:solidFill>
                  <a:schemeClr val="bg1"/>
                </a:solidFill>
              </a:rPr>
              <a:t> light </a:t>
            </a:r>
            <a:r>
              <a:rPr lang="es-MX" dirty="0" err="1" smtClean="0">
                <a:solidFill>
                  <a:schemeClr val="bg1"/>
                </a:solidFill>
              </a:rPr>
              <a:t>component</a:t>
            </a:r>
            <a:endParaRPr lang="es-MX" dirty="0" smtClean="0">
              <a:solidFill>
                <a:schemeClr val="bg1"/>
              </a:solidFill>
              <a:sym typeface="Symbol"/>
            </a:endParaRPr>
          </a:p>
          <a:p>
            <a:pPr>
              <a:buFont typeface="Arial" pitchFamily="34" charset="0"/>
              <a:buChar char="•"/>
            </a:pPr>
            <a:r>
              <a:rPr lang="es-MX" dirty="0" smtClean="0">
                <a:solidFill>
                  <a:schemeClr val="bg1"/>
                </a:solidFill>
                <a:sym typeface="Symbol"/>
              </a:rPr>
              <a:t>  </a:t>
            </a:r>
            <a:r>
              <a:rPr lang="es-MX" dirty="0" err="1" smtClean="0">
                <a:solidFill>
                  <a:schemeClr val="bg1"/>
                </a:solidFill>
                <a:sym typeface="Symbol"/>
              </a:rPr>
              <a:t>Relative</a:t>
            </a:r>
            <a:r>
              <a:rPr lang="es-MX" dirty="0" smtClean="0">
                <a:solidFill>
                  <a:schemeClr val="bg1"/>
                </a:solidFill>
                <a:sym typeface="Symbol"/>
              </a:rPr>
              <a:t> </a:t>
            </a:r>
            <a:r>
              <a:rPr lang="es-MX" dirty="0" err="1" smtClean="0">
                <a:solidFill>
                  <a:schemeClr val="bg1"/>
                </a:solidFill>
                <a:sym typeface="Symbol"/>
              </a:rPr>
              <a:t>abundances</a:t>
            </a:r>
            <a:r>
              <a:rPr lang="es-MX" dirty="0" smtClean="0">
                <a:solidFill>
                  <a:schemeClr val="bg1"/>
                </a:solidFill>
                <a:sym typeface="Symbol"/>
              </a:rPr>
              <a:t> show </a:t>
            </a:r>
            <a:r>
              <a:rPr lang="es-MX" dirty="0" err="1" smtClean="0">
                <a:solidFill>
                  <a:schemeClr val="bg1"/>
                </a:solidFill>
                <a:sym typeface="Symbol"/>
              </a:rPr>
              <a:t>dependence</a:t>
            </a:r>
            <a:r>
              <a:rPr lang="es-MX" dirty="0" smtClean="0">
                <a:solidFill>
                  <a:schemeClr val="bg1"/>
                </a:solidFill>
                <a:sym typeface="Symbol"/>
              </a:rPr>
              <a:t> </a:t>
            </a:r>
            <a:r>
              <a:rPr lang="es-MX" dirty="0" err="1" smtClean="0">
                <a:solidFill>
                  <a:schemeClr val="bg1"/>
                </a:solidFill>
                <a:sym typeface="Symbol"/>
              </a:rPr>
              <a:t>with</a:t>
            </a:r>
            <a:r>
              <a:rPr lang="es-MX" dirty="0" smtClean="0">
                <a:solidFill>
                  <a:schemeClr val="bg1"/>
                </a:solidFill>
                <a:sym typeface="Symbol"/>
              </a:rPr>
              <a:t> </a:t>
            </a:r>
            <a:r>
              <a:rPr lang="es-MX" dirty="0" err="1" smtClean="0">
                <a:solidFill>
                  <a:schemeClr val="bg1"/>
                </a:solidFill>
                <a:sym typeface="Symbol"/>
              </a:rPr>
              <a:t>hadronic</a:t>
            </a:r>
            <a:r>
              <a:rPr lang="es-MX" dirty="0" smtClean="0">
                <a:solidFill>
                  <a:schemeClr val="bg1"/>
                </a:solidFill>
                <a:sym typeface="Symbol"/>
              </a:rPr>
              <a:t>  </a:t>
            </a:r>
            <a:r>
              <a:rPr lang="es-MX" dirty="0" err="1" smtClean="0">
                <a:solidFill>
                  <a:schemeClr val="bg1"/>
                </a:solidFill>
                <a:sym typeface="Symbol"/>
              </a:rPr>
              <a:t>interaction</a:t>
            </a:r>
            <a:r>
              <a:rPr lang="es-MX" dirty="0" smtClean="0">
                <a:solidFill>
                  <a:schemeClr val="bg1"/>
                </a:solidFill>
                <a:sym typeface="Symbol"/>
              </a:rPr>
              <a:t> </a:t>
            </a:r>
            <a:r>
              <a:rPr lang="es-MX" dirty="0" err="1" smtClean="0">
                <a:solidFill>
                  <a:schemeClr val="bg1"/>
                </a:solidFill>
                <a:sym typeface="Symbol"/>
              </a:rPr>
              <a:t>model</a:t>
            </a:r>
            <a:endParaRPr lang="es-MX" dirty="0" smtClean="0">
              <a:solidFill>
                <a:schemeClr val="bg1"/>
              </a:solidFill>
              <a:sym typeface="Symbol"/>
            </a:endParaRPr>
          </a:p>
          <a:p>
            <a:pPr>
              <a:buFont typeface="Arial" pitchFamily="34" charset="0"/>
              <a:buChar char="•"/>
            </a:pPr>
            <a:r>
              <a:rPr lang="es-MX" dirty="0" smtClean="0">
                <a:solidFill>
                  <a:schemeClr val="bg1"/>
                </a:solidFill>
                <a:sym typeface="Symbol"/>
              </a:rPr>
              <a:t>  </a:t>
            </a:r>
            <a:r>
              <a:rPr lang="es-MX" dirty="0" err="1" smtClean="0">
                <a:solidFill>
                  <a:schemeClr val="bg1"/>
                </a:solidFill>
                <a:sym typeface="Symbol"/>
              </a:rPr>
              <a:t>Knee</a:t>
            </a:r>
            <a:r>
              <a:rPr lang="es-MX" dirty="0" smtClean="0">
                <a:solidFill>
                  <a:schemeClr val="bg1"/>
                </a:solidFill>
                <a:sym typeface="Symbol"/>
              </a:rPr>
              <a:t> position </a:t>
            </a:r>
            <a:r>
              <a:rPr lang="es-MX" dirty="0" err="1" smtClean="0">
                <a:solidFill>
                  <a:schemeClr val="bg1"/>
                </a:solidFill>
                <a:sym typeface="Symbol"/>
              </a:rPr>
              <a:t>change</a:t>
            </a:r>
            <a:r>
              <a:rPr lang="es-MX" dirty="0" smtClean="0">
                <a:solidFill>
                  <a:schemeClr val="bg1"/>
                </a:solidFill>
                <a:sym typeface="Symbol"/>
              </a:rPr>
              <a:t> </a:t>
            </a:r>
            <a:r>
              <a:rPr lang="es-MX" dirty="0" err="1" smtClean="0">
                <a:solidFill>
                  <a:schemeClr val="bg1"/>
                </a:solidFill>
                <a:sym typeface="Symbol"/>
              </a:rPr>
              <a:t>with</a:t>
            </a:r>
            <a:r>
              <a:rPr lang="es-MX" dirty="0" smtClean="0">
                <a:solidFill>
                  <a:schemeClr val="bg1"/>
                </a:solidFill>
                <a:sym typeface="Symbol"/>
              </a:rPr>
              <a:t> </a:t>
            </a:r>
            <a:r>
              <a:rPr lang="es-MX" dirty="0" err="1" smtClean="0">
                <a:solidFill>
                  <a:schemeClr val="bg1"/>
                </a:solidFill>
                <a:sym typeface="Symbol"/>
              </a:rPr>
              <a:t>composition</a:t>
            </a:r>
            <a:r>
              <a:rPr lang="es-MX" dirty="0" smtClean="0">
                <a:solidFill>
                  <a:schemeClr val="bg1"/>
                </a:solidFill>
                <a:sym typeface="Symbol"/>
              </a:rPr>
              <a:t> (</a:t>
            </a:r>
            <a:r>
              <a:rPr lang="es-MX" dirty="0" err="1" smtClean="0">
                <a:solidFill>
                  <a:schemeClr val="bg1"/>
                </a:solidFill>
                <a:sym typeface="Symbol"/>
              </a:rPr>
              <a:t>E</a:t>
            </a:r>
            <a:r>
              <a:rPr lang="es-MX" baseline="-25000" dirty="0" err="1" smtClean="0">
                <a:solidFill>
                  <a:schemeClr val="bg1"/>
                </a:solidFill>
                <a:sym typeface="Symbol"/>
              </a:rPr>
              <a:t>knee</a:t>
            </a:r>
            <a:r>
              <a:rPr lang="es-MX" dirty="0" smtClean="0">
                <a:solidFill>
                  <a:schemeClr val="bg1"/>
                </a:solidFill>
                <a:sym typeface="Symbol"/>
              </a:rPr>
              <a:t>  </a:t>
            </a:r>
            <a:r>
              <a:rPr lang="el-GR" dirty="0" smtClean="0">
                <a:solidFill>
                  <a:schemeClr val="bg1"/>
                </a:solidFill>
                <a:sym typeface="Symbol"/>
              </a:rPr>
              <a:t>α</a:t>
            </a:r>
            <a:r>
              <a:rPr lang="es-MX" dirty="0" smtClean="0">
                <a:solidFill>
                  <a:schemeClr val="bg1"/>
                </a:solidFill>
                <a:sym typeface="Symbol"/>
              </a:rPr>
              <a:t> Z </a:t>
            </a:r>
            <a:r>
              <a:rPr lang="es-MX" dirty="0" err="1" smtClean="0">
                <a:solidFill>
                  <a:schemeClr val="bg1"/>
                </a:solidFill>
                <a:sym typeface="Symbol"/>
              </a:rPr>
              <a:t>or</a:t>
            </a:r>
            <a:r>
              <a:rPr lang="es-MX" dirty="0" smtClean="0">
                <a:solidFill>
                  <a:schemeClr val="bg1"/>
                </a:solidFill>
                <a:sym typeface="Symbol"/>
              </a:rPr>
              <a:t> A?)</a:t>
            </a:r>
          </a:p>
        </p:txBody>
      </p:sp>
      <p:sp>
        <p:nvSpPr>
          <p:cNvPr id="14" name="13 CuadroTexto"/>
          <p:cNvSpPr txBox="1"/>
          <p:nvPr/>
        </p:nvSpPr>
        <p:spPr>
          <a:xfrm>
            <a:off x="500034" y="4581128"/>
            <a:ext cx="8143932" cy="1554272"/>
          </a:xfrm>
          <a:prstGeom prst="rect">
            <a:avLst/>
          </a:prstGeom>
          <a:noFill/>
        </p:spPr>
        <p:txBody>
          <a:bodyPr wrap="square" rtlCol="0">
            <a:spAutoFit/>
          </a:bodyPr>
          <a:lstStyle/>
          <a:p>
            <a:pPr algn="ctr">
              <a:spcAft>
                <a:spcPts val="600"/>
              </a:spcAft>
            </a:pPr>
            <a:r>
              <a:rPr lang="es-MX" dirty="0" err="1" smtClean="0">
                <a:solidFill>
                  <a:srgbClr val="FFFF00"/>
                </a:solidFill>
              </a:rPr>
              <a:t>Results</a:t>
            </a:r>
            <a:endParaRPr lang="es-MX" dirty="0" smtClean="0">
              <a:solidFill>
                <a:srgbClr val="FFFF00"/>
              </a:solidFill>
            </a:endParaRPr>
          </a:p>
          <a:p>
            <a:pPr>
              <a:buFont typeface="Arial" pitchFamily="34" charset="0"/>
              <a:buChar char="•"/>
            </a:pPr>
            <a:r>
              <a:rPr lang="es-MX" dirty="0" smtClean="0">
                <a:solidFill>
                  <a:schemeClr val="bg1"/>
                </a:solidFill>
              </a:rPr>
              <a:t>  </a:t>
            </a:r>
            <a:r>
              <a:rPr lang="es-MX" dirty="0" err="1" smtClean="0">
                <a:solidFill>
                  <a:schemeClr val="bg1"/>
                </a:solidFill>
              </a:rPr>
              <a:t>Knee</a:t>
            </a:r>
            <a:r>
              <a:rPr lang="es-MX" dirty="0" smtClean="0">
                <a:solidFill>
                  <a:schemeClr val="bg1"/>
                </a:solidFill>
              </a:rPr>
              <a:t> </a:t>
            </a:r>
            <a:r>
              <a:rPr lang="es-MX" dirty="0" err="1" smtClean="0">
                <a:solidFill>
                  <a:schemeClr val="bg1"/>
                </a:solidFill>
              </a:rPr>
              <a:t>produced</a:t>
            </a:r>
            <a:r>
              <a:rPr lang="es-MX" dirty="0" smtClean="0">
                <a:solidFill>
                  <a:schemeClr val="bg1"/>
                </a:solidFill>
              </a:rPr>
              <a:t> </a:t>
            </a:r>
            <a:r>
              <a:rPr lang="es-MX" dirty="0" err="1" smtClean="0">
                <a:solidFill>
                  <a:schemeClr val="bg1"/>
                </a:solidFill>
              </a:rPr>
              <a:t>by</a:t>
            </a:r>
            <a:r>
              <a:rPr lang="es-MX" dirty="0" smtClean="0">
                <a:solidFill>
                  <a:schemeClr val="bg1"/>
                </a:solidFill>
              </a:rPr>
              <a:t> light </a:t>
            </a:r>
            <a:r>
              <a:rPr lang="es-MX" dirty="0" err="1" smtClean="0">
                <a:solidFill>
                  <a:schemeClr val="bg1"/>
                </a:solidFill>
              </a:rPr>
              <a:t>component</a:t>
            </a:r>
            <a:endParaRPr lang="es-MX" dirty="0" smtClean="0">
              <a:solidFill>
                <a:schemeClr val="bg1"/>
              </a:solidFill>
              <a:sym typeface="Symbol"/>
            </a:endParaRPr>
          </a:p>
          <a:p>
            <a:pPr>
              <a:buFont typeface="Arial" pitchFamily="34" charset="0"/>
              <a:buChar char="•"/>
            </a:pPr>
            <a:r>
              <a:rPr lang="es-MX" dirty="0" smtClean="0">
                <a:solidFill>
                  <a:schemeClr val="bg1"/>
                </a:solidFill>
                <a:sym typeface="Symbol"/>
              </a:rPr>
              <a:t>  </a:t>
            </a:r>
            <a:r>
              <a:rPr lang="es-MX" dirty="0" err="1" smtClean="0">
                <a:solidFill>
                  <a:schemeClr val="bg1"/>
                </a:solidFill>
                <a:sym typeface="Symbol"/>
              </a:rPr>
              <a:t>Relative</a:t>
            </a:r>
            <a:r>
              <a:rPr lang="es-MX" dirty="0" smtClean="0">
                <a:solidFill>
                  <a:schemeClr val="bg1"/>
                </a:solidFill>
                <a:sym typeface="Symbol"/>
              </a:rPr>
              <a:t> </a:t>
            </a:r>
            <a:r>
              <a:rPr lang="es-MX" dirty="0" err="1" smtClean="0">
                <a:solidFill>
                  <a:schemeClr val="bg1"/>
                </a:solidFill>
                <a:sym typeface="Symbol"/>
              </a:rPr>
              <a:t>abundances</a:t>
            </a:r>
            <a:r>
              <a:rPr lang="es-MX" dirty="0" smtClean="0">
                <a:solidFill>
                  <a:schemeClr val="bg1"/>
                </a:solidFill>
                <a:sym typeface="Symbol"/>
              </a:rPr>
              <a:t> show </a:t>
            </a:r>
            <a:r>
              <a:rPr lang="es-MX" dirty="0" err="1" smtClean="0">
                <a:solidFill>
                  <a:schemeClr val="bg1"/>
                </a:solidFill>
                <a:sym typeface="Symbol"/>
              </a:rPr>
              <a:t>dependence</a:t>
            </a:r>
            <a:r>
              <a:rPr lang="es-MX" dirty="0" smtClean="0">
                <a:solidFill>
                  <a:schemeClr val="bg1"/>
                </a:solidFill>
                <a:sym typeface="Symbol"/>
              </a:rPr>
              <a:t> </a:t>
            </a:r>
            <a:r>
              <a:rPr lang="es-MX" dirty="0" err="1" smtClean="0">
                <a:solidFill>
                  <a:schemeClr val="bg1"/>
                </a:solidFill>
                <a:sym typeface="Symbol"/>
              </a:rPr>
              <a:t>with</a:t>
            </a:r>
            <a:r>
              <a:rPr lang="es-MX" dirty="0" smtClean="0">
                <a:solidFill>
                  <a:schemeClr val="bg1"/>
                </a:solidFill>
                <a:sym typeface="Symbol"/>
              </a:rPr>
              <a:t> </a:t>
            </a:r>
            <a:r>
              <a:rPr lang="es-MX" dirty="0" err="1" smtClean="0">
                <a:solidFill>
                  <a:schemeClr val="bg1"/>
                </a:solidFill>
                <a:sym typeface="Symbol"/>
              </a:rPr>
              <a:t>hadronic</a:t>
            </a:r>
            <a:r>
              <a:rPr lang="es-MX" dirty="0" smtClean="0">
                <a:solidFill>
                  <a:schemeClr val="bg1"/>
                </a:solidFill>
                <a:sym typeface="Symbol"/>
              </a:rPr>
              <a:t>  </a:t>
            </a:r>
            <a:r>
              <a:rPr lang="es-MX" dirty="0" err="1" smtClean="0">
                <a:solidFill>
                  <a:schemeClr val="bg1"/>
                </a:solidFill>
                <a:sym typeface="Symbol"/>
              </a:rPr>
              <a:t>interaction</a:t>
            </a:r>
            <a:r>
              <a:rPr lang="es-MX" dirty="0" smtClean="0">
                <a:solidFill>
                  <a:schemeClr val="bg1"/>
                </a:solidFill>
                <a:sym typeface="Symbol"/>
              </a:rPr>
              <a:t> </a:t>
            </a:r>
            <a:r>
              <a:rPr lang="es-MX" dirty="0" err="1" smtClean="0">
                <a:solidFill>
                  <a:schemeClr val="bg1"/>
                </a:solidFill>
                <a:sym typeface="Symbol"/>
              </a:rPr>
              <a:t>model</a:t>
            </a:r>
            <a:endParaRPr lang="es-MX" dirty="0" smtClean="0">
              <a:solidFill>
                <a:schemeClr val="bg1"/>
              </a:solidFill>
              <a:sym typeface="Symbol"/>
            </a:endParaRPr>
          </a:p>
          <a:p>
            <a:pPr>
              <a:buFont typeface="Arial" pitchFamily="34" charset="0"/>
              <a:buChar char="•"/>
            </a:pPr>
            <a:r>
              <a:rPr lang="es-MX" dirty="0" smtClean="0">
                <a:solidFill>
                  <a:schemeClr val="bg1"/>
                </a:solidFill>
                <a:sym typeface="Symbol"/>
              </a:rPr>
              <a:t>  </a:t>
            </a:r>
            <a:r>
              <a:rPr lang="es-MX" dirty="0" err="1" smtClean="0">
                <a:solidFill>
                  <a:schemeClr val="bg1"/>
                </a:solidFill>
                <a:sym typeface="Symbol"/>
              </a:rPr>
              <a:t>Knee</a:t>
            </a:r>
            <a:r>
              <a:rPr lang="es-MX" dirty="0" smtClean="0">
                <a:solidFill>
                  <a:schemeClr val="bg1"/>
                </a:solidFill>
                <a:sym typeface="Symbol"/>
              </a:rPr>
              <a:t> position </a:t>
            </a:r>
            <a:r>
              <a:rPr lang="es-MX" dirty="0" err="1" smtClean="0">
                <a:solidFill>
                  <a:schemeClr val="bg1"/>
                </a:solidFill>
                <a:sym typeface="Symbol"/>
              </a:rPr>
              <a:t>change</a:t>
            </a:r>
            <a:r>
              <a:rPr lang="es-MX" dirty="0" smtClean="0">
                <a:solidFill>
                  <a:schemeClr val="bg1"/>
                </a:solidFill>
                <a:sym typeface="Symbol"/>
              </a:rPr>
              <a:t> </a:t>
            </a:r>
            <a:r>
              <a:rPr lang="es-MX" dirty="0" err="1" smtClean="0">
                <a:solidFill>
                  <a:schemeClr val="bg1"/>
                </a:solidFill>
                <a:sym typeface="Symbol"/>
              </a:rPr>
              <a:t>with</a:t>
            </a:r>
            <a:r>
              <a:rPr lang="es-MX" dirty="0" smtClean="0">
                <a:solidFill>
                  <a:schemeClr val="bg1"/>
                </a:solidFill>
                <a:sym typeface="Symbol"/>
              </a:rPr>
              <a:t> </a:t>
            </a:r>
            <a:r>
              <a:rPr lang="es-MX" dirty="0" err="1" smtClean="0">
                <a:solidFill>
                  <a:schemeClr val="bg1"/>
                </a:solidFill>
                <a:sym typeface="Symbol"/>
              </a:rPr>
              <a:t>composition</a:t>
            </a:r>
            <a:r>
              <a:rPr lang="es-MX" dirty="0" smtClean="0">
                <a:solidFill>
                  <a:schemeClr val="bg1"/>
                </a:solidFill>
                <a:sym typeface="Symbol"/>
              </a:rPr>
              <a:t> (</a:t>
            </a:r>
            <a:r>
              <a:rPr lang="es-MX" dirty="0" err="1" smtClean="0">
                <a:solidFill>
                  <a:schemeClr val="bg1"/>
                </a:solidFill>
                <a:sym typeface="Symbol"/>
              </a:rPr>
              <a:t>E</a:t>
            </a:r>
            <a:r>
              <a:rPr lang="es-MX" baseline="-25000" dirty="0" err="1" smtClean="0">
                <a:solidFill>
                  <a:schemeClr val="bg1"/>
                </a:solidFill>
                <a:sym typeface="Symbol"/>
              </a:rPr>
              <a:t>knee</a:t>
            </a:r>
            <a:r>
              <a:rPr lang="es-MX" dirty="0" smtClean="0">
                <a:solidFill>
                  <a:schemeClr val="bg1"/>
                </a:solidFill>
                <a:sym typeface="Symbol"/>
              </a:rPr>
              <a:t>  </a:t>
            </a:r>
            <a:r>
              <a:rPr lang="el-GR" dirty="0" smtClean="0">
                <a:solidFill>
                  <a:schemeClr val="bg1"/>
                </a:solidFill>
                <a:sym typeface="Symbol"/>
              </a:rPr>
              <a:t>α</a:t>
            </a:r>
            <a:r>
              <a:rPr lang="es-MX" dirty="0" smtClean="0">
                <a:solidFill>
                  <a:schemeClr val="bg1"/>
                </a:solidFill>
                <a:sym typeface="Symbol"/>
              </a:rPr>
              <a:t> Z </a:t>
            </a:r>
            <a:r>
              <a:rPr lang="es-MX" dirty="0" err="1" smtClean="0">
                <a:solidFill>
                  <a:schemeClr val="bg1"/>
                </a:solidFill>
                <a:sym typeface="Symbol"/>
              </a:rPr>
              <a:t>or</a:t>
            </a:r>
            <a:r>
              <a:rPr lang="es-MX" dirty="0" smtClean="0">
                <a:solidFill>
                  <a:schemeClr val="bg1"/>
                </a:solidFill>
                <a:sym typeface="Symbol"/>
              </a:rPr>
              <a:t> A?)</a:t>
            </a:r>
          </a:p>
          <a:p>
            <a:pPr>
              <a:buFont typeface="Arial" pitchFamily="34" charset="0"/>
              <a:buChar char="•"/>
            </a:pPr>
            <a:r>
              <a:rPr lang="es-MX" dirty="0" smtClean="0">
                <a:solidFill>
                  <a:srgbClr val="FF6600"/>
                </a:solidFill>
                <a:sym typeface="Symbol"/>
              </a:rPr>
              <a:t> </a:t>
            </a:r>
            <a:r>
              <a:rPr lang="es-MX" dirty="0" err="1" smtClean="0">
                <a:solidFill>
                  <a:srgbClr val="FF6600"/>
                </a:solidFill>
                <a:sym typeface="Symbol"/>
              </a:rPr>
              <a:t>E</a:t>
            </a:r>
            <a:r>
              <a:rPr lang="es-MX" baseline="30000" dirty="0" err="1" smtClean="0">
                <a:solidFill>
                  <a:srgbClr val="FF6600"/>
                </a:solidFill>
                <a:sym typeface="Symbol"/>
              </a:rPr>
              <a:t>Fe</a:t>
            </a:r>
            <a:r>
              <a:rPr lang="es-MX" baseline="-25000" dirty="0" err="1" smtClean="0">
                <a:solidFill>
                  <a:srgbClr val="FF6600"/>
                </a:solidFill>
                <a:sym typeface="Symbol"/>
              </a:rPr>
              <a:t>knee</a:t>
            </a:r>
            <a:r>
              <a:rPr lang="es-MX" dirty="0" smtClean="0">
                <a:solidFill>
                  <a:srgbClr val="FF6600"/>
                </a:solidFill>
                <a:sym typeface="Symbol"/>
              </a:rPr>
              <a:t>  ~ 10</a:t>
            </a:r>
            <a:r>
              <a:rPr lang="es-MX" baseline="30000" dirty="0" smtClean="0">
                <a:solidFill>
                  <a:srgbClr val="FF6600"/>
                </a:solidFill>
                <a:sym typeface="Symbol"/>
              </a:rPr>
              <a:t>17</a:t>
            </a:r>
            <a:r>
              <a:rPr lang="es-MX" dirty="0" smtClean="0">
                <a:solidFill>
                  <a:srgbClr val="FF6600"/>
                </a:solidFill>
                <a:sym typeface="Symbol"/>
              </a:rPr>
              <a:t> eV?</a:t>
            </a:r>
            <a:endParaRPr lang="es-MX" dirty="0" smtClean="0">
              <a:solidFill>
                <a:srgbClr val="FF6600"/>
              </a:solidFill>
            </a:endParaRPr>
          </a:p>
        </p:txBody>
      </p:sp>
      <p:sp>
        <p:nvSpPr>
          <p:cNvPr id="19" name="18 CuadroTexto"/>
          <p:cNvSpPr txBox="1"/>
          <p:nvPr/>
        </p:nvSpPr>
        <p:spPr>
          <a:xfrm>
            <a:off x="6660232" y="980728"/>
            <a:ext cx="1944216" cy="338554"/>
          </a:xfrm>
          <a:prstGeom prst="rect">
            <a:avLst/>
          </a:prstGeom>
          <a:noFill/>
        </p:spPr>
        <p:txBody>
          <a:bodyPr wrap="square" rtlCol="0">
            <a:spAutoFit/>
          </a:bodyPr>
          <a:lstStyle/>
          <a:p>
            <a:r>
              <a:rPr lang="es-MX" sz="1600" dirty="0" err="1" smtClean="0">
                <a:solidFill>
                  <a:schemeClr val="bg1">
                    <a:lumMod val="65000"/>
                  </a:schemeClr>
                </a:solidFill>
              </a:rPr>
              <a:t>Astro.Phys</a:t>
            </a:r>
            <a:r>
              <a:rPr lang="es-MX" sz="1600" dirty="0" smtClean="0">
                <a:solidFill>
                  <a:schemeClr val="bg1">
                    <a:lumMod val="65000"/>
                  </a:schemeClr>
                </a:solidFill>
              </a:rPr>
              <a:t>. 24 (2005)</a:t>
            </a:r>
            <a:endParaRPr lang="es-ES" sz="1600" dirty="0">
              <a:solidFill>
                <a:schemeClr val="bg1">
                  <a:lumMod val="65000"/>
                </a:schemeClr>
              </a:solidFill>
            </a:endParaRPr>
          </a:p>
        </p:txBody>
      </p:sp>
      <p:sp>
        <p:nvSpPr>
          <p:cNvPr id="20" name="19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solidFill>
              </a:rPr>
              <a:t>Kascade</a:t>
            </a:r>
            <a:r>
              <a:rPr lang="es-MX" sz="1400" dirty="0" smtClean="0">
                <a:solidFill>
                  <a:schemeClr val="bg1"/>
                </a:solidFill>
              </a:rPr>
              <a:t>-Grande ,J.C. Arteaga, U. Michoacana                                                                                     XIII MWPF, </a:t>
            </a:r>
            <a:r>
              <a:rPr lang="es-MX" sz="1400" dirty="0" err="1" smtClean="0">
                <a:solidFill>
                  <a:schemeClr val="bg1"/>
                </a:solidFill>
              </a:rPr>
              <a:t>October</a:t>
            </a:r>
            <a:r>
              <a:rPr lang="es-MX" sz="1400" dirty="0" smtClean="0">
                <a:solidFill>
                  <a:schemeClr val="bg1"/>
                </a:solidFill>
              </a:rPr>
              <a:t>, Guanajuato</a:t>
            </a:r>
            <a:endParaRPr lang="es-E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Tierra_imagen"/>
          <p:cNvPicPr>
            <a:picLocks noChangeAspect="1" noChangeArrowheads="1"/>
          </p:cNvPicPr>
          <p:nvPr/>
        </p:nvPicPr>
        <p:blipFill>
          <a:blip r:embed="rId2" cstate="print"/>
          <a:srcRect/>
          <a:stretch>
            <a:fillRect/>
          </a:stretch>
        </p:blipFill>
        <p:spPr bwMode="auto">
          <a:xfrm>
            <a:off x="-36513" y="-26988"/>
            <a:ext cx="9223376" cy="6884988"/>
          </a:xfrm>
          <a:prstGeom prst="rect">
            <a:avLst/>
          </a:prstGeom>
          <a:noFill/>
        </p:spPr>
      </p:pic>
      <p:sp>
        <p:nvSpPr>
          <p:cNvPr id="5"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FF00"/>
                </a:solidFill>
                <a:latin typeface="Tahoma" pitchFamily="34" charset="0"/>
              </a:rPr>
              <a:t>2) </a:t>
            </a:r>
            <a:r>
              <a:rPr lang="es-MX" sz="2400" dirty="0" err="1" smtClean="0">
                <a:solidFill>
                  <a:srgbClr val="FFFF00"/>
                </a:solidFill>
                <a:latin typeface="Tahoma" pitchFamily="34" charset="0"/>
              </a:rPr>
              <a:t>Experiments</a:t>
            </a:r>
            <a:r>
              <a:rPr lang="es-MX" sz="2400" dirty="0" smtClean="0">
                <a:solidFill>
                  <a:srgbClr val="FFFF00"/>
                </a:solidFill>
                <a:latin typeface="Tahoma" pitchFamily="34" charset="0"/>
              </a:rPr>
              <a:t> </a:t>
            </a:r>
            <a:r>
              <a:rPr lang="es-MX" sz="2400" dirty="0" err="1" smtClean="0">
                <a:solidFill>
                  <a:srgbClr val="FFFF00"/>
                </a:solidFill>
                <a:latin typeface="Tahoma" pitchFamily="34" charset="0"/>
              </a:rPr>
              <a:t>around</a:t>
            </a:r>
            <a:r>
              <a:rPr lang="es-MX" sz="2400" dirty="0" smtClean="0">
                <a:solidFill>
                  <a:srgbClr val="FFFF00"/>
                </a:solidFill>
                <a:latin typeface="Tahoma" pitchFamily="34" charset="0"/>
              </a:rPr>
              <a:t> E </a:t>
            </a:r>
            <a:r>
              <a:rPr lang="es-MX" sz="2400" dirty="0" smtClean="0">
                <a:solidFill>
                  <a:srgbClr val="FFFF00"/>
                </a:solidFill>
                <a:latin typeface="Tahoma" pitchFamily="34" charset="0"/>
                <a:sym typeface="Symbol"/>
              </a:rPr>
              <a:t> 10</a:t>
            </a:r>
            <a:r>
              <a:rPr lang="es-MX" sz="2400" baseline="30000" dirty="0" smtClean="0">
                <a:solidFill>
                  <a:srgbClr val="FFFF00"/>
                </a:solidFill>
                <a:latin typeface="Tahoma" pitchFamily="34" charset="0"/>
                <a:sym typeface="Symbol"/>
              </a:rPr>
              <a:t>15</a:t>
            </a:r>
            <a:r>
              <a:rPr lang="es-MX" sz="2400" dirty="0" smtClean="0">
                <a:solidFill>
                  <a:srgbClr val="FFFF00"/>
                </a:solidFill>
                <a:latin typeface="Tahoma" pitchFamily="34" charset="0"/>
                <a:sym typeface="Symbol"/>
              </a:rPr>
              <a:t> eV</a:t>
            </a:r>
            <a:endParaRPr lang="es-ES" sz="2400" dirty="0">
              <a:solidFill>
                <a:srgbClr val="FFFF00"/>
              </a:solidFill>
              <a:latin typeface="Tahoma"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107504" y="1124744"/>
            <a:ext cx="4631166" cy="3456384"/>
          </a:xfrm>
          <a:prstGeom prst="rect">
            <a:avLst/>
          </a:prstGeom>
          <a:noFill/>
          <a:ln w="9525">
            <a:noFill/>
            <a:miter lim="800000"/>
            <a:headEnd/>
            <a:tailEnd/>
          </a:ln>
        </p:spPr>
      </p:pic>
      <p:sp>
        <p:nvSpPr>
          <p:cNvPr id="6" name="5 CuadroTexto"/>
          <p:cNvSpPr txBox="1"/>
          <p:nvPr/>
        </p:nvSpPr>
        <p:spPr>
          <a:xfrm>
            <a:off x="1907704" y="4653136"/>
            <a:ext cx="1512168" cy="369332"/>
          </a:xfrm>
          <a:prstGeom prst="rect">
            <a:avLst/>
          </a:prstGeom>
          <a:noFill/>
        </p:spPr>
        <p:txBody>
          <a:bodyPr wrap="square" rtlCol="0">
            <a:spAutoFit/>
          </a:bodyPr>
          <a:lstStyle/>
          <a:p>
            <a:r>
              <a:rPr lang="es-MX" dirty="0" err="1" smtClean="0">
                <a:solidFill>
                  <a:srgbClr val="FFFF00"/>
                </a:solidFill>
              </a:rPr>
              <a:t>Tibet</a:t>
            </a:r>
            <a:r>
              <a:rPr lang="es-MX" dirty="0" smtClean="0">
                <a:solidFill>
                  <a:srgbClr val="FFFF00"/>
                </a:solidFill>
              </a:rPr>
              <a:t> </a:t>
            </a:r>
            <a:r>
              <a:rPr lang="es-MX" dirty="0" err="1" smtClean="0">
                <a:solidFill>
                  <a:srgbClr val="FFFF00"/>
                </a:solidFill>
              </a:rPr>
              <a:t>results</a:t>
            </a:r>
            <a:endParaRPr lang="es-ES" dirty="0">
              <a:solidFill>
                <a:srgbClr val="FFFF00"/>
              </a:solidFill>
            </a:endParaRPr>
          </a:p>
        </p:txBody>
      </p:sp>
      <p:pic>
        <p:nvPicPr>
          <p:cNvPr id="2051" name="Picture 3"/>
          <p:cNvPicPr>
            <a:picLocks noChangeAspect="1" noChangeArrowheads="1"/>
          </p:cNvPicPr>
          <p:nvPr/>
        </p:nvPicPr>
        <p:blipFill>
          <a:blip r:embed="rId4" cstate="print"/>
          <a:srcRect/>
          <a:stretch>
            <a:fillRect/>
          </a:stretch>
        </p:blipFill>
        <p:spPr bwMode="auto">
          <a:xfrm>
            <a:off x="971600" y="5096991"/>
            <a:ext cx="3238500" cy="27622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880640" y="1124744"/>
            <a:ext cx="4085541" cy="3456384"/>
          </a:xfrm>
          <a:prstGeom prst="rect">
            <a:avLst/>
          </a:prstGeom>
          <a:noFill/>
          <a:ln w="9525">
            <a:noFill/>
            <a:miter lim="800000"/>
            <a:headEnd/>
            <a:tailEnd/>
          </a:ln>
        </p:spPr>
      </p:pic>
      <p:sp>
        <p:nvSpPr>
          <p:cNvPr id="9" name="8 CuadroTexto"/>
          <p:cNvSpPr txBox="1"/>
          <p:nvPr/>
        </p:nvSpPr>
        <p:spPr>
          <a:xfrm>
            <a:off x="6372200" y="4653136"/>
            <a:ext cx="1728192" cy="369332"/>
          </a:xfrm>
          <a:prstGeom prst="rect">
            <a:avLst/>
          </a:prstGeom>
          <a:noFill/>
        </p:spPr>
        <p:txBody>
          <a:bodyPr wrap="square" rtlCol="0">
            <a:spAutoFit/>
          </a:bodyPr>
          <a:lstStyle/>
          <a:p>
            <a:r>
              <a:rPr lang="es-MX" dirty="0" smtClean="0">
                <a:solidFill>
                  <a:srgbClr val="FFFF00"/>
                </a:solidFill>
              </a:rPr>
              <a:t>GAMMA </a:t>
            </a:r>
            <a:r>
              <a:rPr lang="es-MX" dirty="0" err="1" smtClean="0">
                <a:solidFill>
                  <a:srgbClr val="FFFF00"/>
                </a:solidFill>
              </a:rPr>
              <a:t>results</a:t>
            </a:r>
            <a:endParaRPr lang="es-ES" dirty="0">
              <a:solidFill>
                <a:srgbClr val="FFFF00"/>
              </a:solidFill>
            </a:endParaRPr>
          </a:p>
        </p:txBody>
      </p:sp>
      <p:pic>
        <p:nvPicPr>
          <p:cNvPr id="2053" name="Picture 5"/>
          <p:cNvPicPr>
            <a:picLocks noChangeAspect="1" noChangeArrowheads="1"/>
          </p:cNvPicPr>
          <p:nvPr/>
        </p:nvPicPr>
        <p:blipFill>
          <a:blip r:embed="rId6" cstate="print"/>
          <a:srcRect/>
          <a:stretch>
            <a:fillRect/>
          </a:stretch>
        </p:blipFill>
        <p:spPr bwMode="auto">
          <a:xfrm>
            <a:off x="5328989" y="5157192"/>
            <a:ext cx="3419475" cy="190500"/>
          </a:xfrm>
          <a:prstGeom prst="rect">
            <a:avLst/>
          </a:prstGeom>
          <a:noFill/>
          <a:ln w="9525">
            <a:noFill/>
            <a:miter lim="800000"/>
            <a:headEnd/>
            <a:tailEnd/>
          </a:ln>
        </p:spPr>
      </p:pic>
      <p:sp>
        <p:nvSpPr>
          <p:cNvPr id="13" name="12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solidFill>
              </a:rPr>
              <a:t>Kascade</a:t>
            </a:r>
            <a:r>
              <a:rPr lang="es-MX" sz="1400" dirty="0" smtClean="0">
                <a:solidFill>
                  <a:schemeClr val="bg1"/>
                </a:solidFill>
              </a:rPr>
              <a:t>-Grande ,J.C. Arteaga, U. Michoacana                                                                                     XIII MWPF, </a:t>
            </a:r>
            <a:r>
              <a:rPr lang="es-MX" sz="1400" dirty="0" err="1" smtClean="0">
                <a:solidFill>
                  <a:schemeClr val="bg1"/>
                </a:solidFill>
              </a:rPr>
              <a:t>October</a:t>
            </a:r>
            <a:r>
              <a:rPr lang="es-MX" sz="1400" dirty="0" smtClean="0">
                <a:solidFill>
                  <a:schemeClr val="bg1"/>
                </a:solidFill>
              </a:rPr>
              <a:t>, Guanajuato</a:t>
            </a:r>
            <a:endParaRPr lang="es-ES" sz="14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Tierra_imagen"/>
          <p:cNvPicPr>
            <a:picLocks noChangeAspect="1" noChangeArrowheads="1"/>
          </p:cNvPicPr>
          <p:nvPr/>
        </p:nvPicPr>
        <p:blipFill>
          <a:blip r:embed="rId2" cstate="print"/>
          <a:srcRect/>
          <a:stretch>
            <a:fillRect/>
          </a:stretch>
        </p:blipFill>
        <p:spPr bwMode="auto">
          <a:xfrm>
            <a:off x="-36513" y="-26988"/>
            <a:ext cx="9223376" cy="6884988"/>
          </a:xfrm>
          <a:prstGeom prst="rect">
            <a:avLst/>
          </a:prstGeom>
          <a:noFill/>
        </p:spPr>
      </p:pic>
      <p:pic>
        <p:nvPicPr>
          <p:cNvPr id="10" name="9 Imagen" descr="Kascade_spectra_composition.jpeg"/>
          <p:cNvPicPr>
            <a:picLocks noChangeAspect="1"/>
          </p:cNvPicPr>
          <p:nvPr/>
        </p:nvPicPr>
        <p:blipFill>
          <a:blip r:embed="rId3" cstate="print"/>
          <a:stretch>
            <a:fillRect/>
          </a:stretch>
        </p:blipFill>
        <p:spPr>
          <a:xfrm>
            <a:off x="1115616" y="1196752"/>
            <a:ext cx="7276336" cy="4896544"/>
          </a:xfrm>
          <a:prstGeom prst="rect">
            <a:avLst/>
          </a:prstGeom>
        </p:spPr>
      </p:pic>
      <p:sp>
        <p:nvSpPr>
          <p:cNvPr id="5"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FF00"/>
                </a:solidFill>
                <a:latin typeface="Tahoma" pitchFamily="34" charset="0"/>
              </a:rPr>
              <a:t>2) </a:t>
            </a:r>
            <a:r>
              <a:rPr lang="es-MX" sz="2400" dirty="0" err="1" smtClean="0">
                <a:solidFill>
                  <a:srgbClr val="FFFF00"/>
                </a:solidFill>
                <a:latin typeface="Tahoma" pitchFamily="34" charset="0"/>
              </a:rPr>
              <a:t>Experiments</a:t>
            </a:r>
            <a:r>
              <a:rPr lang="es-MX" sz="2400" dirty="0" smtClean="0">
                <a:solidFill>
                  <a:srgbClr val="FFFF00"/>
                </a:solidFill>
                <a:latin typeface="Tahoma" pitchFamily="34" charset="0"/>
              </a:rPr>
              <a:t> </a:t>
            </a:r>
            <a:r>
              <a:rPr lang="es-MX" sz="2400" dirty="0" err="1" smtClean="0">
                <a:solidFill>
                  <a:srgbClr val="FFFF00"/>
                </a:solidFill>
                <a:latin typeface="Tahoma" pitchFamily="34" charset="0"/>
              </a:rPr>
              <a:t>around</a:t>
            </a:r>
            <a:r>
              <a:rPr lang="es-MX" sz="2400" dirty="0" smtClean="0">
                <a:solidFill>
                  <a:srgbClr val="FFFF00"/>
                </a:solidFill>
                <a:latin typeface="Tahoma" pitchFamily="34" charset="0"/>
              </a:rPr>
              <a:t> E </a:t>
            </a:r>
            <a:r>
              <a:rPr lang="es-MX" sz="2400" dirty="0" smtClean="0">
                <a:solidFill>
                  <a:srgbClr val="FFFF00"/>
                </a:solidFill>
                <a:latin typeface="Tahoma" pitchFamily="34" charset="0"/>
                <a:sym typeface="Symbol"/>
              </a:rPr>
              <a:t> 10</a:t>
            </a:r>
            <a:r>
              <a:rPr lang="es-MX" sz="2400" baseline="30000" dirty="0" smtClean="0">
                <a:solidFill>
                  <a:srgbClr val="FFFF00"/>
                </a:solidFill>
                <a:latin typeface="Tahoma" pitchFamily="34" charset="0"/>
                <a:sym typeface="Symbol"/>
              </a:rPr>
              <a:t>15</a:t>
            </a:r>
            <a:r>
              <a:rPr lang="es-MX" sz="2400" dirty="0" smtClean="0">
                <a:solidFill>
                  <a:srgbClr val="FFFF00"/>
                </a:solidFill>
                <a:latin typeface="Tahoma" pitchFamily="34" charset="0"/>
                <a:sym typeface="Symbol"/>
              </a:rPr>
              <a:t> eV</a:t>
            </a:r>
            <a:endParaRPr lang="es-ES" sz="2400" dirty="0">
              <a:solidFill>
                <a:srgbClr val="FFFF00"/>
              </a:solidFill>
              <a:latin typeface="Tahoma" pitchFamily="34" charset="0"/>
            </a:endParaRPr>
          </a:p>
        </p:txBody>
      </p:sp>
      <p:sp>
        <p:nvSpPr>
          <p:cNvPr id="7" name="6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solidFill>
              </a:rPr>
              <a:t>Kascade</a:t>
            </a:r>
            <a:r>
              <a:rPr lang="es-MX" sz="1400" dirty="0" smtClean="0">
                <a:solidFill>
                  <a:schemeClr val="bg1"/>
                </a:solidFill>
              </a:rPr>
              <a:t>-Grande ,J.C. Arteaga, U. Michoacana                                                                                     XIII MWPF, </a:t>
            </a:r>
            <a:r>
              <a:rPr lang="es-MX" sz="1400" dirty="0" err="1" smtClean="0">
                <a:solidFill>
                  <a:schemeClr val="bg1"/>
                </a:solidFill>
              </a:rPr>
              <a:t>October</a:t>
            </a:r>
            <a:r>
              <a:rPr lang="es-MX" sz="1400" dirty="0" smtClean="0">
                <a:solidFill>
                  <a:schemeClr val="bg1"/>
                </a:solidFill>
              </a:rPr>
              <a:t>, Guanajuato</a:t>
            </a:r>
            <a:endParaRPr lang="es-ES" sz="14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8"/>
          <p:cNvSpPr txBox="1">
            <a:spLocks noChangeArrowheads="1"/>
          </p:cNvSpPr>
          <p:nvPr/>
        </p:nvSpPr>
        <p:spPr bwMode="auto">
          <a:xfrm>
            <a:off x="971054" y="3606115"/>
            <a:ext cx="2736850" cy="830997"/>
          </a:xfrm>
          <a:prstGeom prst="rect">
            <a:avLst/>
          </a:prstGeom>
          <a:solidFill>
            <a:schemeClr val="tx2">
              <a:lumMod val="40000"/>
              <a:lumOff val="60000"/>
              <a:alpha val="74000"/>
            </a:schemeClr>
          </a:solidFill>
          <a:ln w="9525">
            <a:solidFill>
              <a:schemeClr val="tx1"/>
            </a:solidFill>
            <a:miter lim="800000"/>
            <a:headEnd/>
            <a:tailEnd/>
          </a:ln>
          <a:effectLst/>
        </p:spPr>
        <p:txBody>
          <a:bodyPr>
            <a:spAutoFit/>
          </a:bodyPr>
          <a:lstStyle/>
          <a:p>
            <a:pPr eaLnBrk="0" hangingPunct="0">
              <a:buFontTx/>
              <a:buChar char="•"/>
            </a:pPr>
            <a:r>
              <a:rPr lang="en-GB" sz="1600" dirty="0">
                <a:solidFill>
                  <a:srgbClr val="3333FF"/>
                </a:solidFill>
              </a:rPr>
              <a:t> </a:t>
            </a:r>
            <a:r>
              <a:rPr lang="en-GB" sz="1600" dirty="0" smtClean="0">
                <a:solidFill>
                  <a:srgbClr val="3333FF"/>
                </a:solidFill>
              </a:rPr>
              <a:t>Area: </a:t>
            </a:r>
            <a:r>
              <a:rPr lang="en-GB" sz="1600" dirty="0">
                <a:solidFill>
                  <a:srgbClr val="3333FF"/>
                </a:solidFill>
              </a:rPr>
              <a:t>0.5 km</a:t>
            </a:r>
            <a:r>
              <a:rPr lang="en-GB" sz="1600" baseline="30000" dirty="0">
                <a:solidFill>
                  <a:srgbClr val="3333FF"/>
                </a:solidFill>
              </a:rPr>
              <a:t>2</a:t>
            </a:r>
            <a:r>
              <a:rPr lang="en-GB" sz="1600" dirty="0">
                <a:solidFill>
                  <a:srgbClr val="3333FF"/>
                </a:solidFill>
              </a:rPr>
              <a:t> </a:t>
            </a:r>
          </a:p>
          <a:p>
            <a:pPr eaLnBrk="0" hangingPunct="0">
              <a:buFontTx/>
              <a:buChar char="•"/>
            </a:pPr>
            <a:r>
              <a:rPr lang="en-GB" sz="1600" dirty="0">
                <a:solidFill>
                  <a:srgbClr val="3333FF"/>
                </a:solidFill>
              </a:rPr>
              <a:t> 37x10 m</a:t>
            </a:r>
            <a:r>
              <a:rPr lang="en-GB" sz="1600" baseline="30000" dirty="0">
                <a:solidFill>
                  <a:srgbClr val="3333FF"/>
                </a:solidFill>
              </a:rPr>
              <a:t>2 </a:t>
            </a:r>
            <a:r>
              <a:rPr lang="en-GB" sz="1600" dirty="0" smtClean="0">
                <a:solidFill>
                  <a:srgbClr val="3333FF"/>
                </a:solidFill>
              </a:rPr>
              <a:t> </a:t>
            </a:r>
            <a:r>
              <a:rPr lang="en-GB" sz="1600" dirty="0" err="1" smtClean="0">
                <a:solidFill>
                  <a:srgbClr val="3333FF"/>
                </a:solidFill>
              </a:rPr>
              <a:t>Scintillator</a:t>
            </a:r>
            <a:r>
              <a:rPr lang="en-GB" sz="1600" dirty="0" smtClean="0">
                <a:solidFill>
                  <a:srgbClr val="3333FF"/>
                </a:solidFill>
              </a:rPr>
              <a:t> </a:t>
            </a:r>
            <a:r>
              <a:rPr lang="en-GB" sz="1600" dirty="0" err="1" smtClean="0">
                <a:solidFill>
                  <a:srgbClr val="3333FF"/>
                </a:solidFill>
              </a:rPr>
              <a:t>Detec</a:t>
            </a:r>
            <a:r>
              <a:rPr lang="en-GB" sz="1600" dirty="0" smtClean="0">
                <a:solidFill>
                  <a:srgbClr val="3333FF"/>
                </a:solidFill>
              </a:rPr>
              <a:t>.</a:t>
            </a:r>
            <a:endParaRPr lang="en-GB" sz="1600" dirty="0">
              <a:solidFill>
                <a:srgbClr val="3333FF"/>
              </a:solidFill>
            </a:endParaRPr>
          </a:p>
          <a:p>
            <a:pPr eaLnBrk="0" hangingPunct="0">
              <a:buFontTx/>
              <a:buChar char="•"/>
            </a:pPr>
            <a:r>
              <a:rPr lang="en-GB" sz="1600" dirty="0">
                <a:solidFill>
                  <a:srgbClr val="3333FF"/>
                </a:solidFill>
              </a:rPr>
              <a:t> </a:t>
            </a:r>
            <a:r>
              <a:rPr lang="en-GB" sz="1600" dirty="0" smtClean="0">
                <a:solidFill>
                  <a:srgbClr val="3333FF"/>
                </a:solidFill>
              </a:rPr>
              <a:t>Distance: </a:t>
            </a:r>
            <a:r>
              <a:rPr lang="en-GB" sz="1600" dirty="0">
                <a:solidFill>
                  <a:srgbClr val="3333FF"/>
                </a:solidFill>
              </a:rPr>
              <a:t>140 </a:t>
            </a:r>
            <a:r>
              <a:rPr lang="en-GB" sz="1600" dirty="0" smtClean="0">
                <a:solidFill>
                  <a:srgbClr val="3333FF"/>
                </a:solidFill>
              </a:rPr>
              <a:t>m</a:t>
            </a:r>
            <a:endParaRPr lang="en-GB" sz="1600" dirty="0">
              <a:solidFill>
                <a:srgbClr val="3333FF"/>
              </a:solidFill>
            </a:endParaRPr>
          </a:p>
        </p:txBody>
      </p:sp>
      <p:sp>
        <p:nvSpPr>
          <p:cNvPr id="37"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sp>
        <p:nvSpPr>
          <p:cNvPr id="62" name="61 CuadroTexto"/>
          <p:cNvSpPr txBox="1"/>
          <p:nvPr/>
        </p:nvSpPr>
        <p:spPr>
          <a:xfrm>
            <a:off x="4932040" y="764704"/>
            <a:ext cx="1728192" cy="369332"/>
          </a:xfrm>
          <a:prstGeom prst="rect">
            <a:avLst/>
          </a:prstGeom>
          <a:noFill/>
          <a:ln w="19050">
            <a:solidFill>
              <a:srgbClr val="FF0000"/>
            </a:solidFill>
          </a:ln>
        </p:spPr>
        <p:txBody>
          <a:bodyPr wrap="square" rtlCol="0">
            <a:spAutoFit/>
          </a:bodyPr>
          <a:lstStyle/>
          <a:p>
            <a:r>
              <a:rPr lang="es-MX" dirty="0" smtClean="0"/>
              <a:t>E = 10</a:t>
            </a:r>
            <a:r>
              <a:rPr lang="es-MX" baseline="30000" dirty="0" smtClean="0"/>
              <a:t>16</a:t>
            </a:r>
            <a:r>
              <a:rPr lang="es-MX" dirty="0" smtClean="0"/>
              <a:t>-10</a:t>
            </a:r>
            <a:r>
              <a:rPr lang="es-MX" baseline="30000" dirty="0" smtClean="0"/>
              <a:t>18</a:t>
            </a:r>
            <a:r>
              <a:rPr lang="es-MX" dirty="0" smtClean="0"/>
              <a:t> eV</a:t>
            </a:r>
            <a:endParaRPr lang="es-ES" dirty="0"/>
          </a:p>
        </p:txBody>
      </p:sp>
      <p:pic>
        <p:nvPicPr>
          <p:cNvPr id="63" name="Picture 2"/>
          <p:cNvPicPr>
            <a:picLocks noChangeAspect="1" noChangeArrowheads="1"/>
          </p:cNvPicPr>
          <p:nvPr/>
        </p:nvPicPr>
        <p:blipFill>
          <a:blip r:embed="rId2" cstate="print"/>
          <a:srcRect/>
          <a:stretch>
            <a:fillRect/>
          </a:stretch>
        </p:blipFill>
        <p:spPr bwMode="auto">
          <a:xfrm>
            <a:off x="467544" y="620688"/>
            <a:ext cx="3456384" cy="2952328"/>
          </a:xfrm>
          <a:prstGeom prst="rect">
            <a:avLst/>
          </a:prstGeom>
          <a:noFill/>
          <a:ln w="9525">
            <a:noFill/>
            <a:miter lim="800000"/>
            <a:headEnd/>
            <a:tailEnd/>
          </a:ln>
        </p:spPr>
      </p:pic>
      <p:pic>
        <p:nvPicPr>
          <p:cNvPr id="67" name="Picture 15"/>
          <p:cNvPicPr>
            <a:picLocks noChangeAspect="1" noChangeArrowheads="1"/>
          </p:cNvPicPr>
          <p:nvPr/>
        </p:nvPicPr>
        <p:blipFill>
          <a:blip r:embed="rId3" cstate="print"/>
          <a:srcRect/>
          <a:stretch>
            <a:fillRect/>
          </a:stretch>
        </p:blipFill>
        <p:spPr bwMode="auto">
          <a:xfrm>
            <a:off x="4139952" y="692696"/>
            <a:ext cx="3127670" cy="1885454"/>
          </a:xfrm>
          <a:prstGeom prst="rect">
            <a:avLst/>
          </a:prstGeom>
          <a:noFill/>
          <a:ln w="9525">
            <a:solidFill>
              <a:schemeClr val="accent2">
                <a:lumMod val="75000"/>
              </a:schemeClr>
            </a:solidFill>
            <a:miter lim="800000"/>
            <a:headEnd/>
            <a:tailEnd/>
          </a:ln>
          <a:effectLst/>
        </p:spPr>
      </p:pic>
      <p:pic>
        <p:nvPicPr>
          <p:cNvPr id="69" name="Picture 2" descr="http://www-ik.fzk.de/KASCADE/grande/pictures/GrandeDetStation.jpg"/>
          <p:cNvPicPr>
            <a:picLocks noChangeAspect="1" noChangeArrowheads="1"/>
          </p:cNvPicPr>
          <p:nvPr/>
        </p:nvPicPr>
        <p:blipFill>
          <a:blip r:embed="rId4" cstate="print"/>
          <a:srcRect/>
          <a:stretch>
            <a:fillRect/>
          </a:stretch>
        </p:blipFill>
        <p:spPr bwMode="auto">
          <a:xfrm>
            <a:off x="4139952" y="2780928"/>
            <a:ext cx="3096344" cy="1883114"/>
          </a:xfrm>
          <a:prstGeom prst="rect">
            <a:avLst/>
          </a:prstGeom>
          <a:noFill/>
          <a:ln>
            <a:solidFill>
              <a:schemeClr val="accent2">
                <a:lumMod val="75000"/>
              </a:schemeClr>
            </a:solidFill>
          </a:ln>
        </p:spPr>
      </p:pic>
      <p:pic>
        <p:nvPicPr>
          <p:cNvPr id="70" name="Picture 3"/>
          <p:cNvPicPr>
            <a:picLocks noChangeAspect="1" noChangeArrowheads="1"/>
          </p:cNvPicPr>
          <p:nvPr/>
        </p:nvPicPr>
        <p:blipFill>
          <a:blip r:embed="rId5" cstate="print"/>
          <a:srcRect/>
          <a:stretch>
            <a:fillRect/>
          </a:stretch>
        </p:blipFill>
        <p:spPr bwMode="auto">
          <a:xfrm>
            <a:off x="826548" y="4983182"/>
            <a:ext cx="2161276" cy="1326138"/>
          </a:xfrm>
          <a:prstGeom prst="rect">
            <a:avLst/>
          </a:prstGeom>
          <a:noFill/>
          <a:ln w="9525">
            <a:solidFill>
              <a:schemeClr val="accent2">
                <a:lumMod val="75000"/>
              </a:schemeClr>
            </a:solidFill>
            <a:miter lim="800000"/>
            <a:headEnd/>
            <a:tailEnd/>
          </a:ln>
        </p:spPr>
      </p:pic>
      <p:pic>
        <p:nvPicPr>
          <p:cNvPr id="71" name="Picture 4"/>
          <p:cNvPicPr>
            <a:picLocks noChangeAspect="1" noChangeArrowheads="1"/>
          </p:cNvPicPr>
          <p:nvPr/>
        </p:nvPicPr>
        <p:blipFill>
          <a:blip r:embed="rId6" cstate="print"/>
          <a:srcRect/>
          <a:stretch>
            <a:fillRect/>
          </a:stretch>
        </p:blipFill>
        <p:spPr bwMode="auto">
          <a:xfrm>
            <a:off x="3563888" y="5000596"/>
            <a:ext cx="5184576" cy="1288930"/>
          </a:xfrm>
          <a:prstGeom prst="rect">
            <a:avLst/>
          </a:prstGeom>
          <a:noFill/>
          <a:ln w="9525">
            <a:solidFill>
              <a:schemeClr val="accent2">
                <a:lumMod val="75000"/>
              </a:schemeClr>
            </a:solidFill>
            <a:miter lim="800000"/>
            <a:headEnd/>
            <a:tailEnd/>
          </a:ln>
        </p:spPr>
      </p:pic>
      <p:sp>
        <p:nvSpPr>
          <p:cNvPr id="72" name="71 Elipse"/>
          <p:cNvSpPr/>
          <p:nvPr/>
        </p:nvSpPr>
        <p:spPr>
          <a:xfrm>
            <a:off x="3491880" y="2564904"/>
            <a:ext cx="216024" cy="216024"/>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3" name="72 Conector recto"/>
          <p:cNvCxnSpPr/>
          <p:nvPr/>
        </p:nvCxnSpPr>
        <p:spPr>
          <a:xfrm rot="5400000">
            <a:off x="3167844" y="3248980"/>
            <a:ext cx="936104"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73 Conector recto"/>
          <p:cNvCxnSpPr>
            <a:endCxn id="69" idx="1"/>
          </p:cNvCxnSpPr>
          <p:nvPr/>
        </p:nvCxnSpPr>
        <p:spPr>
          <a:xfrm>
            <a:off x="3635896" y="3717032"/>
            <a:ext cx="504056" cy="545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5" name="74 Elipse"/>
          <p:cNvSpPr/>
          <p:nvPr/>
        </p:nvSpPr>
        <p:spPr>
          <a:xfrm>
            <a:off x="3131840" y="1052736"/>
            <a:ext cx="216024" cy="216024"/>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6" name="75 Conector recto"/>
          <p:cNvCxnSpPr/>
          <p:nvPr/>
        </p:nvCxnSpPr>
        <p:spPr>
          <a:xfrm rot="5400000">
            <a:off x="1187624" y="3284984"/>
            <a:ext cx="4032448"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76 Conector recto"/>
          <p:cNvCxnSpPr/>
          <p:nvPr/>
        </p:nvCxnSpPr>
        <p:spPr>
          <a:xfrm>
            <a:off x="3203848" y="5301208"/>
            <a:ext cx="36004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8" name="77 Rectángulo"/>
          <p:cNvSpPr/>
          <p:nvPr/>
        </p:nvSpPr>
        <p:spPr>
          <a:xfrm>
            <a:off x="3131840" y="836712"/>
            <a:ext cx="216024" cy="216024"/>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9" name="78 Conector recto"/>
          <p:cNvCxnSpPr/>
          <p:nvPr/>
        </p:nvCxnSpPr>
        <p:spPr>
          <a:xfrm>
            <a:off x="1331640" y="980728"/>
            <a:ext cx="2016224" cy="545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rot="5400000">
            <a:off x="-432556" y="2744924"/>
            <a:ext cx="3528392"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1" name="80 Elipse"/>
          <p:cNvSpPr/>
          <p:nvPr/>
        </p:nvSpPr>
        <p:spPr>
          <a:xfrm>
            <a:off x="3419872" y="980728"/>
            <a:ext cx="216024" cy="216024"/>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2" name="81 Conector recto"/>
          <p:cNvCxnSpPr/>
          <p:nvPr/>
        </p:nvCxnSpPr>
        <p:spPr>
          <a:xfrm>
            <a:off x="3491880" y="548680"/>
            <a:ext cx="1584176"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rot="5400000">
            <a:off x="3275856" y="764704"/>
            <a:ext cx="432048"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83 Conector recto"/>
          <p:cNvCxnSpPr/>
          <p:nvPr/>
        </p:nvCxnSpPr>
        <p:spPr>
          <a:xfrm rot="5400000">
            <a:off x="5004048" y="620688"/>
            <a:ext cx="144016"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84 Conector recto"/>
          <p:cNvCxnSpPr/>
          <p:nvPr/>
        </p:nvCxnSpPr>
        <p:spPr>
          <a:xfrm>
            <a:off x="1331640" y="4509120"/>
            <a:ext cx="648072"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85 Conector recto"/>
          <p:cNvCxnSpPr/>
          <p:nvPr/>
        </p:nvCxnSpPr>
        <p:spPr>
          <a:xfrm rot="5400000" flipH="1" flipV="1">
            <a:off x="1763688" y="4725144"/>
            <a:ext cx="432048"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7" name="86 CuadroTexto"/>
          <p:cNvSpPr txBox="1"/>
          <p:nvPr/>
        </p:nvSpPr>
        <p:spPr>
          <a:xfrm>
            <a:off x="7524328" y="692696"/>
            <a:ext cx="1440160" cy="1661993"/>
          </a:xfrm>
          <a:prstGeom prst="rect">
            <a:avLst/>
          </a:prstGeom>
          <a:solidFill>
            <a:srgbClr val="FFFF99"/>
          </a:solidFill>
          <a:ln>
            <a:noFill/>
          </a:ln>
        </p:spPr>
        <p:txBody>
          <a:bodyPr wrap="square" rtlCol="0">
            <a:spAutoFit/>
          </a:bodyPr>
          <a:lstStyle/>
          <a:p>
            <a:r>
              <a:rPr lang="es-MX" sz="1700" u="sng" dirty="0" smtClean="0">
                <a:solidFill>
                  <a:srgbClr val="C00000"/>
                </a:solidFill>
                <a:latin typeface="Arial" pitchFamily="34" charset="0"/>
                <a:cs typeface="Arial" pitchFamily="34" charset="0"/>
              </a:rPr>
              <a:t>Observables</a:t>
            </a:r>
          </a:p>
          <a:p>
            <a:r>
              <a:rPr lang="es-MX" sz="1700" dirty="0" smtClean="0">
                <a:latin typeface="Arial" pitchFamily="34" charset="0"/>
                <a:cs typeface="Arial" pitchFamily="34" charset="0"/>
              </a:rPr>
              <a:t>-N</a:t>
            </a:r>
            <a:r>
              <a:rPr lang="es-MX" sz="1700" baseline="-25000" dirty="0" smtClean="0">
                <a:latin typeface="Arial" pitchFamily="34" charset="0"/>
                <a:cs typeface="Arial" pitchFamily="34" charset="0"/>
              </a:rPr>
              <a:t>e</a:t>
            </a:r>
          </a:p>
          <a:p>
            <a:r>
              <a:rPr lang="es-MX" sz="1700" dirty="0" smtClean="0">
                <a:latin typeface="Arial" pitchFamily="34" charset="0"/>
                <a:cs typeface="Arial" pitchFamily="34" charset="0"/>
              </a:rPr>
              <a:t>-N</a:t>
            </a:r>
            <a:r>
              <a:rPr lang="el-GR" sz="1700" baseline="-25000" dirty="0" smtClean="0">
                <a:latin typeface="Arial" pitchFamily="34" charset="0"/>
                <a:cs typeface="Arial" pitchFamily="34" charset="0"/>
              </a:rPr>
              <a:t>μ</a:t>
            </a:r>
            <a:r>
              <a:rPr lang="es-MX" sz="1700" dirty="0" smtClean="0">
                <a:latin typeface="Arial" pitchFamily="34" charset="0"/>
                <a:cs typeface="Arial" pitchFamily="34" charset="0"/>
              </a:rPr>
              <a:t>, </a:t>
            </a:r>
            <a:r>
              <a:rPr lang="el-GR" sz="1700" dirty="0" smtClean="0">
                <a:latin typeface="Arial" pitchFamily="34" charset="0"/>
                <a:cs typeface="Arial" pitchFamily="34" charset="0"/>
              </a:rPr>
              <a:t>ρ</a:t>
            </a:r>
            <a:r>
              <a:rPr lang="el-GR" sz="1700" baseline="-25000" dirty="0" smtClean="0">
                <a:latin typeface="Arial" pitchFamily="34" charset="0"/>
                <a:cs typeface="Arial" pitchFamily="34" charset="0"/>
              </a:rPr>
              <a:t>μ</a:t>
            </a:r>
            <a:r>
              <a:rPr lang="es-MX" sz="1700" dirty="0" smtClean="0">
                <a:latin typeface="Arial" pitchFamily="34" charset="0"/>
                <a:cs typeface="Arial" pitchFamily="34" charset="0"/>
              </a:rPr>
              <a:t>, </a:t>
            </a:r>
            <a:r>
              <a:rPr lang="el-GR" sz="1700" dirty="0" smtClean="0">
                <a:latin typeface="Arial" pitchFamily="34" charset="0"/>
                <a:cs typeface="Arial" pitchFamily="34" charset="0"/>
              </a:rPr>
              <a:t>τ</a:t>
            </a:r>
            <a:r>
              <a:rPr lang="el-GR" sz="1700" baseline="-25000" dirty="0" smtClean="0">
                <a:latin typeface="Arial" pitchFamily="34" charset="0"/>
                <a:cs typeface="Arial" pitchFamily="34" charset="0"/>
              </a:rPr>
              <a:t>μ</a:t>
            </a:r>
            <a:endParaRPr lang="es-MX" sz="1700" baseline="-25000" dirty="0" smtClean="0">
              <a:latin typeface="Arial" pitchFamily="34" charset="0"/>
              <a:cs typeface="Arial" pitchFamily="34" charset="0"/>
            </a:endParaRPr>
          </a:p>
          <a:p>
            <a:r>
              <a:rPr lang="es-MX" sz="1700" dirty="0" smtClean="0">
                <a:latin typeface="Arial" pitchFamily="34" charset="0"/>
                <a:cs typeface="Arial" pitchFamily="34" charset="0"/>
              </a:rPr>
              <a:t>-</a:t>
            </a:r>
            <a:r>
              <a:rPr lang="es-MX" sz="1700" dirty="0" err="1" smtClean="0">
                <a:latin typeface="Arial" pitchFamily="34" charset="0"/>
                <a:cs typeface="Arial" pitchFamily="34" charset="0"/>
              </a:rPr>
              <a:t>N</a:t>
            </a:r>
            <a:r>
              <a:rPr lang="es-MX" sz="1700" baseline="-25000" dirty="0" err="1" smtClean="0">
                <a:latin typeface="Arial" pitchFamily="34" charset="0"/>
                <a:cs typeface="Arial" pitchFamily="34" charset="0"/>
              </a:rPr>
              <a:t>ch</a:t>
            </a:r>
            <a:r>
              <a:rPr lang="es-MX" sz="1700" dirty="0" smtClean="0">
                <a:latin typeface="Arial" pitchFamily="34" charset="0"/>
                <a:cs typeface="Arial" pitchFamily="34" charset="0"/>
              </a:rPr>
              <a:t>, </a:t>
            </a:r>
            <a:r>
              <a:rPr lang="el-GR" sz="1700" dirty="0" smtClean="0">
                <a:latin typeface="Arial" pitchFamily="34" charset="0"/>
                <a:cs typeface="Arial" pitchFamily="34" charset="0"/>
              </a:rPr>
              <a:t>ρ</a:t>
            </a:r>
            <a:r>
              <a:rPr lang="es-MX" sz="1700" baseline="-25000" dirty="0" smtClean="0">
                <a:latin typeface="Arial" pitchFamily="34" charset="0"/>
                <a:cs typeface="Arial" pitchFamily="34" charset="0"/>
              </a:rPr>
              <a:t>ch</a:t>
            </a:r>
            <a:r>
              <a:rPr lang="es-MX" sz="1700" dirty="0" smtClean="0">
                <a:latin typeface="Arial" pitchFamily="34" charset="0"/>
                <a:cs typeface="Arial" pitchFamily="34" charset="0"/>
              </a:rPr>
              <a:t>, </a:t>
            </a:r>
            <a:r>
              <a:rPr lang="el-GR" sz="1700" dirty="0" smtClean="0">
                <a:latin typeface="Arial" pitchFamily="34" charset="0"/>
                <a:cs typeface="Arial" pitchFamily="34" charset="0"/>
              </a:rPr>
              <a:t>τ</a:t>
            </a:r>
            <a:r>
              <a:rPr lang="es-MX" sz="1700" baseline="-25000" dirty="0" smtClean="0">
                <a:latin typeface="Arial" pitchFamily="34" charset="0"/>
                <a:cs typeface="Arial" pitchFamily="34" charset="0"/>
              </a:rPr>
              <a:t>ch</a:t>
            </a:r>
          </a:p>
          <a:p>
            <a:r>
              <a:rPr lang="es-MX" sz="1700" dirty="0" smtClean="0">
                <a:latin typeface="Arial" pitchFamily="34" charset="0"/>
                <a:cs typeface="Arial" pitchFamily="34" charset="0"/>
              </a:rPr>
              <a:t>-</a:t>
            </a:r>
            <a:r>
              <a:rPr lang="es-MX" sz="1700" dirty="0" err="1" smtClean="0">
                <a:latin typeface="Arial" pitchFamily="34" charset="0"/>
                <a:cs typeface="Arial" pitchFamily="34" charset="0"/>
              </a:rPr>
              <a:t>N</a:t>
            </a:r>
            <a:r>
              <a:rPr lang="es-MX" sz="1700" baseline="-25000" dirty="0" err="1" smtClean="0">
                <a:latin typeface="Arial" pitchFamily="34" charset="0"/>
                <a:cs typeface="Arial" pitchFamily="34" charset="0"/>
              </a:rPr>
              <a:t>h</a:t>
            </a:r>
            <a:r>
              <a:rPr lang="es-MX" sz="1700" dirty="0" smtClean="0">
                <a:latin typeface="Arial" pitchFamily="34" charset="0"/>
                <a:cs typeface="Arial" pitchFamily="34" charset="0"/>
              </a:rPr>
              <a:t>, </a:t>
            </a:r>
            <a:r>
              <a:rPr lang="el-GR" sz="1700" dirty="0" smtClean="0">
                <a:latin typeface="Arial" pitchFamily="34" charset="0"/>
                <a:cs typeface="Arial" pitchFamily="34" charset="0"/>
              </a:rPr>
              <a:t>Σ</a:t>
            </a:r>
            <a:r>
              <a:rPr lang="es-MX" sz="1700" dirty="0" smtClean="0">
                <a:latin typeface="Arial" pitchFamily="34" charset="0"/>
                <a:cs typeface="Arial" pitchFamily="34" charset="0"/>
              </a:rPr>
              <a:t>E</a:t>
            </a:r>
            <a:r>
              <a:rPr lang="es-MX" sz="1700" baseline="-25000" dirty="0" smtClean="0">
                <a:latin typeface="Arial" pitchFamily="34" charset="0"/>
                <a:cs typeface="Arial" pitchFamily="34" charset="0"/>
              </a:rPr>
              <a:t>h</a:t>
            </a:r>
          </a:p>
          <a:p>
            <a:r>
              <a:rPr lang="es-MX" sz="1700" dirty="0" smtClean="0">
                <a:latin typeface="Arial" pitchFamily="34" charset="0"/>
                <a:cs typeface="Arial" pitchFamily="34" charset="0"/>
              </a:rPr>
              <a:t>-H</a:t>
            </a:r>
            <a:r>
              <a:rPr lang="el-GR" sz="1700" baseline="-25000" dirty="0" smtClean="0">
                <a:latin typeface="Arial" pitchFamily="34" charset="0"/>
                <a:cs typeface="Arial" pitchFamily="34" charset="0"/>
              </a:rPr>
              <a:t>μ</a:t>
            </a:r>
            <a:r>
              <a:rPr lang="es-MX" sz="1700" dirty="0" smtClean="0">
                <a:latin typeface="Arial" pitchFamily="34" charset="0"/>
                <a:cs typeface="Arial" pitchFamily="34" charset="0"/>
              </a:rPr>
              <a:t>, </a:t>
            </a:r>
            <a:r>
              <a:rPr lang="el-GR" sz="1700" dirty="0" smtClean="0">
                <a:latin typeface="Arial" pitchFamily="34" charset="0"/>
                <a:cs typeface="Arial" pitchFamily="34" charset="0"/>
              </a:rPr>
              <a:t>η</a:t>
            </a:r>
            <a:endParaRPr lang="es-MX" sz="1700" dirty="0" smtClean="0">
              <a:latin typeface="Arial" pitchFamily="34" charset="0"/>
              <a:cs typeface="Arial" pitchFamily="34" charset="0"/>
            </a:endParaRPr>
          </a:p>
        </p:txBody>
      </p:sp>
      <p:sp>
        <p:nvSpPr>
          <p:cNvPr id="88" name="87 CuadroTexto"/>
          <p:cNvSpPr txBox="1"/>
          <p:nvPr/>
        </p:nvSpPr>
        <p:spPr>
          <a:xfrm>
            <a:off x="1691680" y="4931876"/>
            <a:ext cx="648072" cy="369332"/>
          </a:xfrm>
          <a:prstGeom prst="rect">
            <a:avLst/>
          </a:prstGeom>
          <a:noFill/>
          <a:ln>
            <a:noFill/>
          </a:ln>
        </p:spPr>
        <p:txBody>
          <a:bodyPr wrap="square" rtlCol="0">
            <a:spAutoFit/>
          </a:bodyPr>
          <a:lstStyle/>
          <a:p>
            <a:r>
              <a:rPr lang="es-MX" dirty="0" smtClean="0">
                <a:solidFill>
                  <a:schemeClr val="bg1"/>
                </a:solidFill>
              </a:rPr>
              <a:t>MTD</a:t>
            </a:r>
            <a:endParaRPr lang="es-ES" dirty="0">
              <a:solidFill>
                <a:schemeClr val="bg1"/>
              </a:solidFill>
            </a:endParaRPr>
          </a:p>
        </p:txBody>
      </p:sp>
      <p:sp>
        <p:nvSpPr>
          <p:cNvPr id="89" name="88 CuadroTexto"/>
          <p:cNvSpPr txBox="1"/>
          <p:nvPr/>
        </p:nvSpPr>
        <p:spPr>
          <a:xfrm>
            <a:off x="7524328" y="5939988"/>
            <a:ext cx="1368152" cy="369332"/>
          </a:xfrm>
          <a:prstGeom prst="rect">
            <a:avLst/>
          </a:prstGeom>
          <a:noFill/>
          <a:ln>
            <a:noFill/>
          </a:ln>
        </p:spPr>
        <p:txBody>
          <a:bodyPr wrap="square" rtlCol="0">
            <a:spAutoFit/>
          </a:bodyPr>
          <a:lstStyle/>
          <a:p>
            <a:r>
              <a:rPr lang="es-MX" dirty="0" err="1" smtClean="0">
                <a:solidFill>
                  <a:schemeClr val="bg1">
                    <a:lumMod val="65000"/>
                  </a:schemeClr>
                </a:solidFill>
              </a:rPr>
              <a:t>Calorimeter</a:t>
            </a:r>
            <a:endParaRPr lang="es-ES" dirty="0">
              <a:solidFill>
                <a:schemeClr val="bg1">
                  <a:lumMod val="65000"/>
                </a:schemeClr>
              </a:solidFill>
            </a:endParaRPr>
          </a:p>
        </p:txBody>
      </p:sp>
      <p:sp>
        <p:nvSpPr>
          <p:cNvPr id="90" name="89 CuadroTexto"/>
          <p:cNvSpPr txBox="1"/>
          <p:nvPr/>
        </p:nvSpPr>
        <p:spPr>
          <a:xfrm>
            <a:off x="5580112" y="2780928"/>
            <a:ext cx="1584176" cy="369332"/>
          </a:xfrm>
          <a:prstGeom prst="rect">
            <a:avLst/>
          </a:prstGeom>
          <a:noFill/>
          <a:ln>
            <a:noFill/>
          </a:ln>
        </p:spPr>
        <p:txBody>
          <a:bodyPr wrap="square" rtlCol="0">
            <a:spAutoFit/>
          </a:bodyPr>
          <a:lstStyle/>
          <a:p>
            <a:r>
              <a:rPr lang="es-MX" dirty="0" smtClean="0">
                <a:solidFill>
                  <a:schemeClr val="bg1"/>
                </a:solidFill>
              </a:rPr>
              <a:t>Grande </a:t>
            </a:r>
            <a:r>
              <a:rPr lang="es-MX" dirty="0" err="1" smtClean="0">
                <a:solidFill>
                  <a:schemeClr val="bg1"/>
                </a:solidFill>
              </a:rPr>
              <a:t>station</a:t>
            </a:r>
            <a:endParaRPr lang="es-ES" dirty="0">
              <a:solidFill>
                <a:schemeClr val="bg1"/>
              </a:solidFill>
            </a:endParaRPr>
          </a:p>
        </p:txBody>
      </p:sp>
      <p:sp>
        <p:nvSpPr>
          <p:cNvPr id="91" name="90 CuadroTexto"/>
          <p:cNvSpPr txBox="1"/>
          <p:nvPr/>
        </p:nvSpPr>
        <p:spPr>
          <a:xfrm>
            <a:off x="6012160" y="692696"/>
            <a:ext cx="1008112" cy="338554"/>
          </a:xfrm>
          <a:prstGeom prst="rect">
            <a:avLst/>
          </a:prstGeom>
          <a:noFill/>
          <a:ln>
            <a:noFill/>
          </a:ln>
        </p:spPr>
        <p:txBody>
          <a:bodyPr wrap="square" rtlCol="0">
            <a:spAutoFit/>
          </a:bodyPr>
          <a:lstStyle/>
          <a:p>
            <a:r>
              <a:rPr lang="es-MX" sz="1600" dirty="0" smtClean="0">
                <a:solidFill>
                  <a:schemeClr val="bg1">
                    <a:lumMod val="65000"/>
                  </a:schemeClr>
                </a:solidFill>
              </a:rPr>
              <a:t>KASCADE</a:t>
            </a:r>
            <a:endParaRPr lang="es-ES" sz="1600" dirty="0">
              <a:solidFill>
                <a:schemeClr val="bg1">
                  <a:lumMod val="65000"/>
                </a:schemeClr>
              </a:solidFill>
            </a:endParaRPr>
          </a:p>
        </p:txBody>
      </p:sp>
      <p:sp>
        <p:nvSpPr>
          <p:cNvPr id="92" name="91 Rectángulo"/>
          <p:cNvSpPr/>
          <p:nvPr/>
        </p:nvSpPr>
        <p:spPr>
          <a:xfrm>
            <a:off x="7524328" y="2420888"/>
            <a:ext cx="1368152" cy="738664"/>
          </a:xfrm>
          <a:prstGeom prst="rect">
            <a:avLst/>
          </a:prstGeom>
        </p:spPr>
        <p:txBody>
          <a:bodyPr wrap="square">
            <a:spAutoFit/>
          </a:bodyPr>
          <a:lstStyle/>
          <a:p>
            <a:r>
              <a:rPr lang="es-ES" sz="1400" dirty="0" smtClean="0">
                <a:solidFill>
                  <a:schemeClr val="accent5">
                    <a:lumMod val="60000"/>
                    <a:lumOff val="40000"/>
                  </a:schemeClr>
                </a:solidFill>
              </a:rPr>
              <a:t>W. D. </a:t>
            </a:r>
            <a:r>
              <a:rPr lang="es-ES" sz="1400" dirty="0" err="1" smtClean="0">
                <a:solidFill>
                  <a:schemeClr val="accent5">
                    <a:lumMod val="60000"/>
                    <a:lumOff val="40000"/>
                  </a:schemeClr>
                </a:solidFill>
              </a:rPr>
              <a:t>Apel</a:t>
            </a:r>
            <a:r>
              <a:rPr lang="es-ES" sz="1400" dirty="0" smtClean="0">
                <a:solidFill>
                  <a:schemeClr val="accent5">
                    <a:lumMod val="60000"/>
                    <a:lumOff val="40000"/>
                  </a:schemeClr>
                </a:solidFill>
              </a:rPr>
              <a:t>, NIMA620, 202 (2010).</a:t>
            </a:r>
            <a:endParaRPr lang="es-ES" sz="1400" dirty="0">
              <a:solidFill>
                <a:schemeClr val="accent5">
                  <a:lumMod val="60000"/>
                  <a:lumOff val="40000"/>
                </a:schemeClr>
              </a:solidFill>
            </a:endParaRPr>
          </a:p>
        </p:txBody>
      </p:sp>
      <p:sp>
        <p:nvSpPr>
          <p:cNvPr id="32" name="31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ppt_w</p:attrName>
                                        </p:attrNameLst>
                                      </p:cBhvr>
                                      <p:tavLst>
                                        <p:tav tm="0">
                                          <p:val>
                                            <p:strVal val="#ppt_w*0.70"/>
                                          </p:val>
                                        </p:tav>
                                        <p:tav tm="100000">
                                          <p:val>
                                            <p:strVal val="#ppt_w"/>
                                          </p:val>
                                        </p:tav>
                                      </p:tavLst>
                                    </p:anim>
                                    <p:anim calcmode="lin" valueType="num">
                                      <p:cBhvr>
                                        <p:cTn id="8" dur="1000" fill="hold"/>
                                        <p:tgtEl>
                                          <p:spTgt spid="87"/>
                                        </p:tgtEl>
                                        <p:attrNameLst>
                                          <p:attrName>ppt_h</p:attrName>
                                        </p:attrNameLst>
                                      </p:cBhvr>
                                      <p:tavLst>
                                        <p:tav tm="0">
                                          <p:val>
                                            <p:strVal val="#ppt_h"/>
                                          </p:val>
                                        </p:tav>
                                        <p:tav tm="100000">
                                          <p:val>
                                            <p:strVal val="#ppt_h"/>
                                          </p:val>
                                        </p:tav>
                                      </p:tavLst>
                                    </p:anim>
                                    <p:animEffect transition="in" filter="fade">
                                      <p:cBhvr>
                                        <p:cTn id="9" dur="1000"/>
                                        <p:tgtEl>
                                          <p:spTgt spid="8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 calcmode="lin" valueType="num">
                                      <p:cBhvr>
                                        <p:cTn id="14" dur="1000" fill="hold"/>
                                        <p:tgtEl>
                                          <p:spTgt spid="67"/>
                                        </p:tgtEl>
                                        <p:attrNameLst>
                                          <p:attrName>ppt_w</p:attrName>
                                        </p:attrNameLst>
                                      </p:cBhvr>
                                      <p:tavLst>
                                        <p:tav tm="0">
                                          <p:val>
                                            <p:strVal val="#ppt_w*0.70"/>
                                          </p:val>
                                        </p:tav>
                                        <p:tav tm="100000">
                                          <p:val>
                                            <p:strVal val="#ppt_w"/>
                                          </p:val>
                                        </p:tav>
                                      </p:tavLst>
                                    </p:anim>
                                    <p:anim calcmode="lin" valueType="num">
                                      <p:cBhvr>
                                        <p:cTn id="15" dur="1000" fill="hold"/>
                                        <p:tgtEl>
                                          <p:spTgt spid="67"/>
                                        </p:tgtEl>
                                        <p:attrNameLst>
                                          <p:attrName>ppt_h</p:attrName>
                                        </p:attrNameLst>
                                      </p:cBhvr>
                                      <p:tavLst>
                                        <p:tav tm="0">
                                          <p:val>
                                            <p:strVal val="#ppt_h"/>
                                          </p:val>
                                        </p:tav>
                                        <p:tav tm="100000">
                                          <p:val>
                                            <p:strVal val="#ppt_h"/>
                                          </p:val>
                                        </p:tav>
                                      </p:tavLst>
                                    </p:anim>
                                    <p:animEffect transition="in" filter="fade">
                                      <p:cBhvr>
                                        <p:cTn id="16" dur="1000"/>
                                        <p:tgtEl>
                                          <p:spTgt spid="67"/>
                                        </p:tgtEl>
                                      </p:cBhvr>
                                    </p:animEffect>
                                  </p:childTnLst>
                                </p:cTn>
                              </p:par>
                              <p:par>
                                <p:cTn id="17" presetID="55"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1000" fill="hold"/>
                                        <p:tgtEl>
                                          <p:spTgt spid="69"/>
                                        </p:tgtEl>
                                        <p:attrNameLst>
                                          <p:attrName>ppt_w</p:attrName>
                                        </p:attrNameLst>
                                      </p:cBhvr>
                                      <p:tavLst>
                                        <p:tav tm="0">
                                          <p:val>
                                            <p:strVal val="#ppt_w*0.70"/>
                                          </p:val>
                                        </p:tav>
                                        <p:tav tm="100000">
                                          <p:val>
                                            <p:strVal val="#ppt_w"/>
                                          </p:val>
                                        </p:tav>
                                      </p:tavLst>
                                    </p:anim>
                                    <p:anim calcmode="lin" valueType="num">
                                      <p:cBhvr>
                                        <p:cTn id="20" dur="1000" fill="hold"/>
                                        <p:tgtEl>
                                          <p:spTgt spid="69"/>
                                        </p:tgtEl>
                                        <p:attrNameLst>
                                          <p:attrName>ppt_h</p:attrName>
                                        </p:attrNameLst>
                                      </p:cBhvr>
                                      <p:tavLst>
                                        <p:tav tm="0">
                                          <p:val>
                                            <p:strVal val="#ppt_h"/>
                                          </p:val>
                                        </p:tav>
                                        <p:tav tm="100000">
                                          <p:val>
                                            <p:strVal val="#ppt_h"/>
                                          </p:val>
                                        </p:tav>
                                      </p:tavLst>
                                    </p:anim>
                                    <p:animEffect transition="in" filter="fade">
                                      <p:cBhvr>
                                        <p:cTn id="21" dur="1000"/>
                                        <p:tgtEl>
                                          <p:spTgt spid="69"/>
                                        </p:tgtEl>
                                      </p:cBhvr>
                                    </p:animEffect>
                                  </p:childTnLst>
                                </p:cTn>
                              </p:par>
                              <p:par>
                                <p:cTn id="22" presetID="55" presetClass="entr" presetSubtype="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anim calcmode="lin" valueType="num">
                                      <p:cBhvr>
                                        <p:cTn id="24" dur="1000" fill="hold"/>
                                        <p:tgtEl>
                                          <p:spTgt spid="70"/>
                                        </p:tgtEl>
                                        <p:attrNameLst>
                                          <p:attrName>ppt_w</p:attrName>
                                        </p:attrNameLst>
                                      </p:cBhvr>
                                      <p:tavLst>
                                        <p:tav tm="0">
                                          <p:val>
                                            <p:strVal val="#ppt_w*0.70"/>
                                          </p:val>
                                        </p:tav>
                                        <p:tav tm="100000">
                                          <p:val>
                                            <p:strVal val="#ppt_w"/>
                                          </p:val>
                                        </p:tav>
                                      </p:tavLst>
                                    </p:anim>
                                    <p:anim calcmode="lin" valueType="num">
                                      <p:cBhvr>
                                        <p:cTn id="25" dur="1000" fill="hold"/>
                                        <p:tgtEl>
                                          <p:spTgt spid="70"/>
                                        </p:tgtEl>
                                        <p:attrNameLst>
                                          <p:attrName>ppt_h</p:attrName>
                                        </p:attrNameLst>
                                      </p:cBhvr>
                                      <p:tavLst>
                                        <p:tav tm="0">
                                          <p:val>
                                            <p:strVal val="#ppt_h"/>
                                          </p:val>
                                        </p:tav>
                                        <p:tav tm="100000">
                                          <p:val>
                                            <p:strVal val="#ppt_h"/>
                                          </p:val>
                                        </p:tav>
                                      </p:tavLst>
                                    </p:anim>
                                    <p:animEffect transition="in" filter="fade">
                                      <p:cBhvr>
                                        <p:cTn id="26" dur="1000"/>
                                        <p:tgtEl>
                                          <p:spTgt spid="70"/>
                                        </p:tgtEl>
                                      </p:cBhvr>
                                    </p:animEffect>
                                  </p:childTnLst>
                                </p:cTn>
                              </p:par>
                              <p:par>
                                <p:cTn id="27" presetID="55" presetClass="entr" presetSubtype="0" fill="hold" nodeType="withEffect">
                                  <p:stCondLst>
                                    <p:cond delay="0"/>
                                  </p:stCondLst>
                                  <p:childTnLst>
                                    <p:set>
                                      <p:cBhvr>
                                        <p:cTn id="28" dur="1" fill="hold">
                                          <p:stCondLst>
                                            <p:cond delay="0"/>
                                          </p:stCondLst>
                                        </p:cTn>
                                        <p:tgtEl>
                                          <p:spTgt spid="71"/>
                                        </p:tgtEl>
                                        <p:attrNameLst>
                                          <p:attrName>style.visibility</p:attrName>
                                        </p:attrNameLst>
                                      </p:cBhvr>
                                      <p:to>
                                        <p:strVal val="visible"/>
                                      </p:to>
                                    </p:set>
                                    <p:anim calcmode="lin" valueType="num">
                                      <p:cBhvr>
                                        <p:cTn id="29" dur="1000" fill="hold"/>
                                        <p:tgtEl>
                                          <p:spTgt spid="71"/>
                                        </p:tgtEl>
                                        <p:attrNameLst>
                                          <p:attrName>ppt_w</p:attrName>
                                        </p:attrNameLst>
                                      </p:cBhvr>
                                      <p:tavLst>
                                        <p:tav tm="0">
                                          <p:val>
                                            <p:strVal val="#ppt_w*0.70"/>
                                          </p:val>
                                        </p:tav>
                                        <p:tav tm="100000">
                                          <p:val>
                                            <p:strVal val="#ppt_w"/>
                                          </p:val>
                                        </p:tav>
                                      </p:tavLst>
                                    </p:anim>
                                    <p:anim calcmode="lin" valueType="num">
                                      <p:cBhvr>
                                        <p:cTn id="30" dur="1000" fill="hold"/>
                                        <p:tgtEl>
                                          <p:spTgt spid="71"/>
                                        </p:tgtEl>
                                        <p:attrNameLst>
                                          <p:attrName>ppt_h</p:attrName>
                                        </p:attrNameLst>
                                      </p:cBhvr>
                                      <p:tavLst>
                                        <p:tav tm="0">
                                          <p:val>
                                            <p:strVal val="#ppt_h"/>
                                          </p:val>
                                        </p:tav>
                                        <p:tav tm="100000">
                                          <p:val>
                                            <p:strVal val="#ppt_h"/>
                                          </p:val>
                                        </p:tav>
                                      </p:tavLst>
                                    </p:anim>
                                    <p:animEffect transition="in" filter="fade">
                                      <p:cBhvr>
                                        <p:cTn id="31" dur="1000"/>
                                        <p:tgtEl>
                                          <p:spTgt spid="71"/>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72"/>
                                        </p:tgtEl>
                                        <p:attrNameLst>
                                          <p:attrName>style.visibility</p:attrName>
                                        </p:attrNameLst>
                                      </p:cBhvr>
                                      <p:to>
                                        <p:strVal val="visible"/>
                                      </p:to>
                                    </p:set>
                                    <p:anim calcmode="lin" valueType="num">
                                      <p:cBhvr>
                                        <p:cTn id="34" dur="1000" fill="hold"/>
                                        <p:tgtEl>
                                          <p:spTgt spid="72"/>
                                        </p:tgtEl>
                                        <p:attrNameLst>
                                          <p:attrName>ppt_w</p:attrName>
                                        </p:attrNameLst>
                                      </p:cBhvr>
                                      <p:tavLst>
                                        <p:tav tm="0">
                                          <p:val>
                                            <p:strVal val="#ppt_w*0.70"/>
                                          </p:val>
                                        </p:tav>
                                        <p:tav tm="100000">
                                          <p:val>
                                            <p:strVal val="#ppt_w"/>
                                          </p:val>
                                        </p:tav>
                                      </p:tavLst>
                                    </p:anim>
                                    <p:anim calcmode="lin" valueType="num">
                                      <p:cBhvr>
                                        <p:cTn id="35" dur="1000" fill="hold"/>
                                        <p:tgtEl>
                                          <p:spTgt spid="72"/>
                                        </p:tgtEl>
                                        <p:attrNameLst>
                                          <p:attrName>ppt_h</p:attrName>
                                        </p:attrNameLst>
                                      </p:cBhvr>
                                      <p:tavLst>
                                        <p:tav tm="0">
                                          <p:val>
                                            <p:strVal val="#ppt_h"/>
                                          </p:val>
                                        </p:tav>
                                        <p:tav tm="100000">
                                          <p:val>
                                            <p:strVal val="#ppt_h"/>
                                          </p:val>
                                        </p:tav>
                                      </p:tavLst>
                                    </p:anim>
                                    <p:animEffect transition="in" filter="fade">
                                      <p:cBhvr>
                                        <p:cTn id="36" dur="1000"/>
                                        <p:tgtEl>
                                          <p:spTgt spid="72"/>
                                        </p:tgtEl>
                                      </p:cBhvr>
                                    </p:animEffect>
                                  </p:childTnLst>
                                </p:cTn>
                              </p:par>
                              <p:par>
                                <p:cTn id="37" presetID="55"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anim calcmode="lin" valueType="num">
                                      <p:cBhvr>
                                        <p:cTn id="39" dur="1000" fill="hold"/>
                                        <p:tgtEl>
                                          <p:spTgt spid="73"/>
                                        </p:tgtEl>
                                        <p:attrNameLst>
                                          <p:attrName>ppt_w</p:attrName>
                                        </p:attrNameLst>
                                      </p:cBhvr>
                                      <p:tavLst>
                                        <p:tav tm="0">
                                          <p:val>
                                            <p:strVal val="#ppt_w*0.70"/>
                                          </p:val>
                                        </p:tav>
                                        <p:tav tm="100000">
                                          <p:val>
                                            <p:strVal val="#ppt_w"/>
                                          </p:val>
                                        </p:tav>
                                      </p:tavLst>
                                    </p:anim>
                                    <p:anim calcmode="lin" valueType="num">
                                      <p:cBhvr>
                                        <p:cTn id="40" dur="1000" fill="hold"/>
                                        <p:tgtEl>
                                          <p:spTgt spid="73"/>
                                        </p:tgtEl>
                                        <p:attrNameLst>
                                          <p:attrName>ppt_h</p:attrName>
                                        </p:attrNameLst>
                                      </p:cBhvr>
                                      <p:tavLst>
                                        <p:tav tm="0">
                                          <p:val>
                                            <p:strVal val="#ppt_h"/>
                                          </p:val>
                                        </p:tav>
                                        <p:tav tm="100000">
                                          <p:val>
                                            <p:strVal val="#ppt_h"/>
                                          </p:val>
                                        </p:tav>
                                      </p:tavLst>
                                    </p:anim>
                                    <p:animEffect transition="in" filter="fade">
                                      <p:cBhvr>
                                        <p:cTn id="41" dur="1000"/>
                                        <p:tgtEl>
                                          <p:spTgt spid="73"/>
                                        </p:tgtEl>
                                      </p:cBhvr>
                                    </p:animEffect>
                                  </p:childTnLst>
                                </p:cTn>
                              </p:par>
                              <p:par>
                                <p:cTn id="42" presetID="55" presetClass="entr" presetSubtype="0" fill="hold" nodeType="withEffect">
                                  <p:stCondLst>
                                    <p:cond delay="0"/>
                                  </p:stCondLst>
                                  <p:childTnLst>
                                    <p:set>
                                      <p:cBhvr>
                                        <p:cTn id="43" dur="1" fill="hold">
                                          <p:stCondLst>
                                            <p:cond delay="0"/>
                                          </p:stCondLst>
                                        </p:cTn>
                                        <p:tgtEl>
                                          <p:spTgt spid="74"/>
                                        </p:tgtEl>
                                        <p:attrNameLst>
                                          <p:attrName>style.visibility</p:attrName>
                                        </p:attrNameLst>
                                      </p:cBhvr>
                                      <p:to>
                                        <p:strVal val="visible"/>
                                      </p:to>
                                    </p:set>
                                    <p:anim calcmode="lin" valueType="num">
                                      <p:cBhvr>
                                        <p:cTn id="44" dur="1000" fill="hold"/>
                                        <p:tgtEl>
                                          <p:spTgt spid="74"/>
                                        </p:tgtEl>
                                        <p:attrNameLst>
                                          <p:attrName>ppt_w</p:attrName>
                                        </p:attrNameLst>
                                      </p:cBhvr>
                                      <p:tavLst>
                                        <p:tav tm="0">
                                          <p:val>
                                            <p:strVal val="#ppt_w*0.70"/>
                                          </p:val>
                                        </p:tav>
                                        <p:tav tm="100000">
                                          <p:val>
                                            <p:strVal val="#ppt_w"/>
                                          </p:val>
                                        </p:tav>
                                      </p:tavLst>
                                    </p:anim>
                                    <p:anim calcmode="lin" valueType="num">
                                      <p:cBhvr>
                                        <p:cTn id="45" dur="1000" fill="hold"/>
                                        <p:tgtEl>
                                          <p:spTgt spid="74"/>
                                        </p:tgtEl>
                                        <p:attrNameLst>
                                          <p:attrName>ppt_h</p:attrName>
                                        </p:attrNameLst>
                                      </p:cBhvr>
                                      <p:tavLst>
                                        <p:tav tm="0">
                                          <p:val>
                                            <p:strVal val="#ppt_h"/>
                                          </p:val>
                                        </p:tav>
                                        <p:tav tm="100000">
                                          <p:val>
                                            <p:strVal val="#ppt_h"/>
                                          </p:val>
                                        </p:tav>
                                      </p:tavLst>
                                    </p:anim>
                                    <p:animEffect transition="in" filter="fade">
                                      <p:cBhvr>
                                        <p:cTn id="46" dur="1000"/>
                                        <p:tgtEl>
                                          <p:spTgt spid="7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anim calcmode="lin" valueType="num">
                                      <p:cBhvr>
                                        <p:cTn id="49" dur="1000" fill="hold"/>
                                        <p:tgtEl>
                                          <p:spTgt spid="75"/>
                                        </p:tgtEl>
                                        <p:attrNameLst>
                                          <p:attrName>ppt_w</p:attrName>
                                        </p:attrNameLst>
                                      </p:cBhvr>
                                      <p:tavLst>
                                        <p:tav tm="0">
                                          <p:val>
                                            <p:strVal val="#ppt_w*0.70"/>
                                          </p:val>
                                        </p:tav>
                                        <p:tav tm="100000">
                                          <p:val>
                                            <p:strVal val="#ppt_w"/>
                                          </p:val>
                                        </p:tav>
                                      </p:tavLst>
                                    </p:anim>
                                    <p:anim calcmode="lin" valueType="num">
                                      <p:cBhvr>
                                        <p:cTn id="50" dur="1000" fill="hold"/>
                                        <p:tgtEl>
                                          <p:spTgt spid="75"/>
                                        </p:tgtEl>
                                        <p:attrNameLst>
                                          <p:attrName>ppt_h</p:attrName>
                                        </p:attrNameLst>
                                      </p:cBhvr>
                                      <p:tavLst>
                                        <p:tav tm="0">
                                          <p:val>
                                            <p:strVal val="#ppt_h"/>
                                          </p:val>
                                        </p:tav>
                                        <p:tav tm="100000">
                                          <p:val>
                                            <p:strVal val="#ppt_h"/>
                                          </p:val>
                                        </p:tav>
                                      </p:tavLst>
                                    </p:anim>
                                    <p:animEffect transition="in" filter="fade">
                                      <p:cBhvr>
                                        <p:cTn id="51" dur="1000"/>
                                        <p:tgtEl>
                                          <p:spTgt spid="75"/>
                                        </p:tgtEl>
                                      </p:cBhvr>
                                    </p:animEffect>
                                  </p:childTnLst>
                                </p:cTn>
                              </p:par>
                              <p:par>
                                <p:cTn id="52" presetID="55" presetClass="entr" presetSubtype="0" fill="hold" nodeType="withEffect">
                                  <p:stCondLst>
                                    <p:cond delay="0"/>
                                  </p:stCondLst>
                                  <p:childTnLst>
                                    <p:set>
                                      <p:cBhvr>
                                        <p:cTn id="53" dur="1" fill="hold">
                                          <p:stCondLst>
                                            <p:cond delay="0"/>
                                          </p:stCondLst>
                                        </p:cTn>
                                        <p:tgtEl>
                                          <p:spTgt spid="76"/>
                                        </p:tgtEl>
                                        <p:attrNameLst>
                                          <p:attrName>style.visibility</p:attrName>
                                        </p:attrNameLst>
                                      </p:cBhvr>
                                      <p:to>
                                        <p:strVal val="visible"/>
                                      </p:to>
                                    </p:set>
                                    <p:anim calcmode="lin" valueType="num">
                                      <p:cBhvr>
                                        <p:cTn id="54" dur="1000" fill="hold"/>
                                        <p:tgtEl>
                                          <p:spTgt spid="76"/>
                                        </p:tgtEl>
                                        <p:attrNameLst>
                                          <p:attrName>ppt_w</p:attrName>
                                        </p:attrNameLst>
                                      </p:cBhvr>
                                      <p:tavLst>
                                        <p:tav tm="0">
                                          <p:val>
                                            <p:strVal val="#ppt_w*0.70"/>
                                          </p:val>
                                        </p:tav>
                                        <p:tav tm="100000">
                                          <p:val>
                                            <p:strVal val="#ppt_w"/>
                                          </p:val>
                                        </p:tav>
                                      </p:tavLst>
                                    </p:anim>
                                    <p:anim calcmode="lin" valueType="num">
                                      <p:cBhvr>
                                        <p:cTn id="55" dur="1000" fill="hold"/>
                                        <p:tgtEl>
                                          <p:spTgt spid="76"/>
                                        </p:tgtEl>
                                        <p:attrNameLst>
                                          <p:attrName>ppt_h</p:attrName>
                                        </p:attrNameLst>
                                      </p:cBhvr>
                                      <p:tavLst>
                                        <p:tav tm="0">
                                          <p:val>
                                            <p:strVal val="#ppt_h"/>
                                          </p:val>
                                        </p:tav>
                                        <p:tav tm="100000">
                                          <p:val>
                                            <p:strVal val="#ppt_h"/>
                                          </p:val>
                                        </p:tav>
                                      </p:tavLst>
                                    </p:anim>
                                    <p:animEffect transition="in" filter="fade">
                                      <p:cBhvr>
                                        <p:cTn id="56" dur="1000"/>
                                        <p:tgtEl>
                                          <p:spTgt spid="76"/>
                                        </p:tgtEl>
                                      </p:cBhvr>
                                    </p:animEffect>
                                  </p:childTnLst>
                                </p:cTn>
                              </p:par>
                              <p:par>
                                <p:cTn id="57" presetID="55" presetClass="entr" presetSubtype="0" fill="hold" nodeType="withEffect">
                                  <p:stCondLst>
                                    <p:cond delay="0"/>
                                  </p:stCondLst>
                                  <p:childTnLst>
                                    <p:set>
                                      <p:cBhvr>
                                        <p:cTn id="58" dur="1" fill="hold">
                                          <p:stCondLst>
                                            <p:cond delay="0"/>
                                          </p:stCondLst>
                                        </p:cTn>
                                        <p:tgtEl>
                                          <p:spTgt spid="77"/>
                                        </p:tgtEl>
                                        <p:attrNameLst>
                                          <p:attrName>style.visibility</p:attrName>
                                        </p:attrNameLst>
                                      </p:cBhvr>
                                      <p:to>
                                        <p:strVal val="visible"/>
                                      </p:to>
                                    </p:set>
                                    <p:anim calcmode="lin" valueType="num">
                                      <p:cBhvr>
                                        <p:cTn id="59" dur="1000" fill="hold"/>
                                        <p:tgtEl>
                                          <p:spTgt spid="77"/>
                                        </p:tgtEl>
                                        <p:attrNameLst>
                                          <p:attrName>ppt_w</p:attrName>
                                        </p:attrNameLst>
                                      </p:cBhvr>
                                      <p:tavLst>
                                        <p:tav tm="0">
                                          <p:val>
                                            <p:strVal val="#ppt_w*0.70"/>
                                          </p:val>
                                        </p:tav>
                                        <p:tav tm="100000">
                                          <p:val>
                                            <p:strVal val="#ppt_w"/>
                                          </p:val>
                                        </p:tav>
                                      </p:tavLst>
                                    </p:anim>
                                    <p:anim calcmode="lin" valueType="num">
                                      <p:cBhvr>
                                        <p:cTn id="60" dur="1000" fill="hold"/>
                                        <p:tgtEl>
                                          <p:spTgt spid="77"/>
                                        </p:tgtEl>
                                        <p:attrNameLst>
                                          <p:attrName>ppt_h</p:attrName>
                                        </p:attrNameLst>
                                      </p:cBhvr>
                                      <p:tavLst>
                                        <p:tav tm="0">
                                          <p:val>
                                            <p:strVal val="#ppt_h"/>
                                          </p:val>
                                        </p:tav>
                                        <p:tav tm="100000">
                                          <p:val>
                                            <p:strVal val="#ppt_h"/>
                                          </p:val>
                                        </p:tav>
                                      </p:tavLst>
                                    </p:anim>
                                    <p:animEffect transition="in" filter="fade">
                                      <p:cBhvr>
                                        <p:cTn id="61" dur="1000"/>
                                        <p:tgtEl>
                                          <p:spTgt spid="77"/>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78"/>
                                        </p:tgtEl>
                                        <p:attrNameLst>
                                          <p:attrName>style.visibility</p:attrName>
                                        </p:attrNameLst>
                                      </p:cBhvr>
                                      <p:to>
                                        <p:strVal val="visible"/>
                                      </p:to>
                                    </p:set>
                                    <p:anim calcmode="lin" valueType="num">
                                      <p:cBhvr>
                                        <p:cTn id="64" dur="1000" fill="hold"/>
                                        <p:tgtEl>
                                          <p:spTgt spid="78"/>
                                        </p:tgtEl>
                                        <p:attrNameLst>
                                          <p:attrName>ppt_w</p:attrName>
                                        </p:attrNameLst>
                                      </p:cBhvr>
                                      <p:tavLst>
                                        <p:tav tm="0">
                                          <p:val>
                                            <p:strVal val="#ppt_w*0.70"/>
                                          </p:val>
                                        </p:tav>
                                        <p:tav tm="100000">
                                          <p:val>
                                            <p:strVal val="#ppt_w"/>
                                          </p:val>
                                        </p:tav>
                                      </p:tavLst>
                                    </p:anim>
                                    <p:anim calcmode="lin" valueType="num">
                                      <p:cBhvr>
                                        <p:cTn id="65" dur="1000" fill="hold"/>
                                        <p:tgtEl>
                                          <p:spTgt spid="78"/>
                                        </p:tgtEl>
                                        <p:attrNameLst>
                                          <p:attrName>ppt_h</p:attrName>
                                        </p:attrNameLst>
                                      </p:cBhvr>
                                      <p:tavLst>
                                        <p:tav tm="0">
                                          <p:val>
                                            <p:strVal val="#ppt_h"/>
                                          </p:val>
                                        </p:tav>
                                        <p:tav tm="100000">
                                          <p:val>
                                            <p:strVal val="#ppt_h"/>
                                          </p:val>
                                        </p:tav>
                                      </p:tavLst>
                                    </p:anim>
                                    <p:animEffect transition="in" filter="fade">
                                      <p:cBhvr>
                                        <p:cTn id="66" dur="1000"/>
                                        <p:tgtEl>
                                          <p:spTgt spid="78"/>
                                        </p:tgtEl>
                                      </p:cBhvr>
                                    </p:animEffect>
                                  </p:childTnLst>
                                </p:cTn>
                              </p:par>
                              <p:par>
                                <p:cTn id="67" presetID="55" presetClass="entr" presetSubtype="0" fill="hold" nodeType="with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1000" fill="hold"/>
                                        <p:tgtEl>
                                          <p:spTgt spid="79"/>
                                        </p:tgtEl>
                                        <p:attrNameLst>
                                          <p:attrName>ppt_w</p:attrName>
                                        </p:attrNameLst>
                                      </p:cBhvr>
                                      <p:tavLst>
                                        <p:tav tm="0">
                                          <p:val>
                                            <p:strVal val="#ppt_w*0.70"/>
                                          </p:val>
                                        </p:tav>
                                        <p:tav tm="100000">
                                          <p:val>
                                            <p:strVal val="#ppt_w"/>
                                          </p:val>
                                        </p:tav>
                                      </p:tavLst>
                                    </p:anim>
                                    <p:anim calcmode="lin" valueType="num">
                                      <p:cBhvr>
                                        <p:cTn id="70" dur="1000" fill="hold"/>
                                        <p:tgtEl>
                                          <p:spTgt spid="79"/>
                                        </p:tgtEl>
                                        <p:attrNameLst>
                                          <p:attrName>ppt_h</p:attrName>
                                        </p:attrNameLst>
                                      </p:cBhvr>
                                      <p:tavLst>
                                        <p:tav tm="0">
                                          <p:val>
                                            <p:strVal val="#ppt_h"/>
                                          </p:val>
                                        </p:tav>
                                        <p:tav tm="100000">
                                          <p:val>
                                            <p:strVal val="#ppt_h"/>
                                          </p:val>
                                        </p:tav>
                                      </p:tavLst>
                                    </p:anim>
                                    <p:animEffect transition="in" filter="fade">
                                      <p:cBhvr>
                                        <p:cTn id="71" dur="1000"/>
                                        <p:tgtEl>
                                          <p:spTgt spid="79"/>
                                        </p:tgtEl>
                                      </p:cBhvr>
                                    </p:animEffect>
                                  </p:childTnLst>
                                </p:cTn>
                              </p:par>
                              <p:par>
                                <p:cTn id="72" presetID="55" presetClass="entr" presetSubtype="0" fill="hold" nodeType="withEffect">
                                  <p:stCondLst>
                                    <p:cond delay="0"/>
                                  </p:stCondLst>
                                  <p:childTnLst>
                                    <p:set>
                                      <p:cBhvr>
                                        <p:cTn id="73" dur="1" fill="hold">
                                          <p:stCondLst>
                                            <p:cond delay="0"/>
                                          </p:stCondLst>
                                        </p:cTn>
                                        <p:tgtEl>
                                          <p:spTgt spid="80"/>
                                        </p:tgtEl>
                                        <p:attrNameLst>
                                          <p:attrName>style.visibility</p:attrName>
                                        </p:attrNameLst>
                                      </p:cBhvr>
                                      <p:to>
                                        <p:strVal val="visible"/>
                                      </p:to>
                                    </p:set>
                                    <p:anim calcmode="lin" valueType="num">
                                      <p:cBhvr>
                                        <p:cTn id="74" dur="1000" fill="hold"/>
                                        <p:tgtEl>
                                          <p:spTgt spid="80"/>
                                        </p:tgtEl>
                                        <p:attrNameLst>
                                          <p:attrName>ppt_w</p:attrName>
                                        </p:attrNameLst>
                                      </p:cBhvr>
                                      <p:tavLst>
                                        <p:tav tm="0">
                                          <p:val>
                                            <p:strVal val="#ppt_w*0.70"/>
                                          </p:val>
                                        </p:tav>
                                        <p:tav tm="100000">
                                          <p:val>
                                            <p:strVal val="#ppt_w"/>
                                          </p:val>
                                        </p:tav>
                                      </p:tavLst>
                                    </p:anim>
                                    <p:anim calcmode="lin" valueType="num">
                                      <p:cBhvr>
                                        <p:cTn id="75" dur="1000" fill="hold"/>
                                        <p:tgtEl>
                                          <p:spTgt spid="80"/>
                                        </p:tgtEl>
                                        <p:attrNameLst>
                                          <p:attrName>ppt_h</p:attrName>
                                        </p:attrNameLst>
                                      </p:cBhvr>
                                      <p:tavLst>
                                        <p:tav tm="0">
                                          <p:val>
                                            <p:strVal val="#ppt_h"/>
                                          </p:val>
                                        </p:tav>
                                        <p:tav tm="100000">
                                          <p:val>
                                            <p:strVal val="#ppt_h"/>
                                          </p:val>
                                        </p:tav>
                                      </p:tavLst>
                                    </p:anim>
                                    <p:animEffect transition="in" filter="fade">
                                      <p:cBhvr>
                                        <p:cTn id="76" dur="1000"/>
                                        <p:tgtEl>
                                          <p:spTgt spid="80"/>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81"/>
                                        </p:tgtEl>
                                        <p:attrNameLst>
                                          <p:attrName>style.visibility</p:attrName>
                                        </p:attrNameLst>
                                      </p:cBhvr>
                                      <p:to>
                                        <p:strVal val="visible"/>
                                      </p:to>
                                    </p:set>
                                    <p:anim calcmode="lin" valueType="num">
                                      <p:cBhvr>
                                        <p:cTn id="79" dur="1000" fill="hold"/>
                                        <p:tgtEl>
                                          <p:spTgt spid="81"/>
                                        </p:tgtEl>
                                        <p:attrNameLst>
                                          <p:attrName>ppt_w</p:attrName>
                                        </p:attrNameLst>
                                      </p:cBhvr>
                                      <p:tavLst>
                                        <p:tav tm="0">
                                          <p:val>
                                            <p:strVal val="#ppt_w*0.70"/>
                                          </p:val>
                                        </p:tav>
                                        <p:tav tm="100000">
                                          <p:val>
                                            <p:strVal val="#ppt_w"/>
                                          </p:val>
                                        </p:tav>
                                      </p:tavLst>
                                    </p:anim>
                                    <p:anim calcmode="lin" valueType="num">
                                      <p:cBhvr>
                                        <p:cTn id="80" dur="1000" fill="hold"/>
                                        <p:tgtEl>
                                          <p:spTgt spid="81"/>
                                        </p:tgtEl>
                                        <p:attrNameLst>
                                          <p:attrName>ppt_h</p:attrName>
                                        </p:attrNameLst>
                                      </p:cBhvr>
                                      <p:tavLst>
                                        <p:tav tm="0">
                                          <p:val>
                                            <p:strVal val="#ppt_h"/>
                                          </p:val>
                                        </p:tav>
                                        <p:tav tm="100000">
                                          <p:val>
                                            <p:strVal val="#ppt_h"/>
                                          </p:val>
                                        </p:tav>
                                      </p:tavLst>
                                    </p:anim>
                                    <p:animEffect transition="in" filter="fade">
                                      <p:cBhvr>
                                        <p:cTn id="81" dur="1000"/>
                                        <p:tgtEl>
                                          <p:spTgt spid="81"/>
                                        </p:tgtEl>
                                      </p:cBhvr>
                                    </p:animEffect>
                                  </p:childTnLst>
                                </p:cTn>
                              </p:par>
                              <p:par>
                                <p:cTn id="82" presetID="55" presetClass="entr" presetSubtype="0" fill="hold" nodeType="withEffect">
                                  <p:stCondLst>
                                    <p:cond delay="0"/>
                                  </p:stCondLst>
                                  <p:childTnLst>
                                    <p:set>
                                      <p:cBhvr>
                                        <p:cTn id="83" dur="1" fill="hold">
                                          <p:stCondLst>
                                            <p:cond delay="0"/>
                                          </p:stCondLst>
                                        </p:cTn>
                                        <p:tgtEl>
                                          <p:spTgt spid="82"/>
                                        </p:tgtEl>
                                        <p:attrNameLst>
                                          <p:attrName>style.visibility</p:attrName>
                                        </p:attrNameLst>
                                      </p:cBhvr>
                                      <p:to>
                                        <p:strVal val="visible"/>
                                      </p:to>
                                    </p:set>
                                    <p:anim calcmode="lin" valueType="num">
                                      <p:cBhvr>
                                        <p:cTn id="84" dur="1000" fill="hold"/>
                                        <p:tgtEl>
                                          <p:spTgt spid="82"/>
                                        </p:tgtEl>
                                        <p:attrNameLst>
                                          <p:attrName>ppt_w</p:attrName>
                                        </p:attrNameLst>
                                      </p:cBhvr>
                                      <p:tavLst>
                                        <p:tav tm="0">
                                          <p:val>
                                            <p:strVal val="#ppt_w*0.70"/>
                                          </p:val>
                                        </p:tav>
                                        <p:tav tm="100000">
                                          <p:val>
                                            <p:strVal val="#ppt_w"/>
                                          </p:val>
                                        </p:tav>
                                      </p:tavLst>
                                    </p:anim>
                                    <p:anim calcmode="lin" valueType="num">
                                      <p:cBhvr>
                                        <p:cTn id="85" dur="1000" fill="hold"/>
                                        <p:tgtEl>
                                          <p:spTgt spid="82"/>
                                        </p:tgtEl>
                                        <p:attrNameLst>
                                          <p:attrName>ppt_h</p:attrName>
                                        </p:attrNameLst>
                                      </p:cBhvr>
                                      <p:tavLst>
                                        <p:tav tm="0">
                                          <p:val>
                                            <p:strVal val="#ppt_h"/>
                                          </p:val>
                                        </p:tav>
                                        <p:tav tm="100000">
                                          <p:val>
                                            <p:strVal val="#ppt_h"/>
                                          </p:val>
                                        </p:tav>
                                      </p:tavLst>
                                    </p:anim>
                                    <p:animEffect transition="in" filter="fade">
                                      <p:cBhvr>
                                        <p:cTn id="86" dur="1000"/>
                                        <p:tgtEl>
                                          <p:spTgt spid="82"/>
                                        </p:tgtEl>
                                      </p:cBhvr>
                                    </p:animEffect>
                                  </p:childTnLst>
                                </p:cTn>
                              </p:par>
                              <p:par>
                                <p:cTn id="87" presetID="55" presetClass="entr" presetSubtype="0" fill="hold" nodeType="withEffect">
                                  <p:stCondLst>
                                    <p:cond delay="0"/>
                                  </p:stCondLst>
                                  <p:childTnLst>
                                    <p:set>
                                      <p:cBhvr>
                                        <p:cTn id="88" dur="1" fill="hold">
                                          <p:stCondLst>
                                            <p:cond delay="0"/>
                                          </p:stCondLst>
                                        </p:cTn>
                                        <p:tgtEl>
                                          <p:spTgt spid="83"/>
                                        </p:tgtEl>
                                        <p:attrNameLst>
                                          <p:attrName>style.visibility</p:attrName>
                                        </p:attrNameLst>
                                      </p:cBhvr>
                                      <p:to>
                                        <p:strVal val="visible"/>
                                      </p:to>
                                    </p:set>
                                    <p:anim calcmode="lin" valueType="num">
                                      <p:cBhvr>
                                        <p:cTn id="89" dur="1000" fill="hold"/>
                                        <p:tgtEl>
                                          <p:spTgt spid="83"/>
                                        </p:tgtEl>
                                        <p:attrNameLst>
                                          <p:attrName>ppt_w</p:attrName>
                                        </p:attrNameLst>
                                      </p:cBhvr>
                                      <p:tavLst>
                                        <p:tav tm="0">
                                          <p:val>
                                            <p:strVal val="#ppt_w*0.70"/>
                                          </p:val>
                                        </p:tav>
                                        <p:tav tm="100000">
                                          <p:val>
                                            <p:strVal val="#ppt_w"/>
                                          </p:val>
                                        </p:tav>
                                      </p:tavLst>
                                    </p:anim>
                                    <p:anim calcmode="lin" valueType="num">
                                      <p:cBhvr>
                                        <p:cTn id="90" dur="1000" fill="hold"/>
                                        <p:tgtEl>
                                          <p:spTgt spid="83"/>
                                        </p:tgtEl>
                                        <p:attrNameLst>
                                          <p:attrName>ppt_h</p:attrName>
                                        </p:attrNameLst>
                                      </p:cBhvr>
                                      <p:tavLst>
                                        <p:tav tm="0">
                                          <p:val>
                                            <p:strVal val="#ppt_h"/>
                                          </p:val>
                                        </p:tav>
                                        <p:tav tm="100000">
                                          <p:val>
                                            <p:strVal val="#ppt_h"/>
                                          </p:val>
                                        </p:tav>
                                      </p:tavLst>
                                    </p:anim>
                                    <p:animEffect transition="in" filter="fade">
                                      <p:cBhvr>
                                        <p:cTn id="91" dur="1000"/>
                                        <p:tgtEl>
                                          <p:spTgt spid="83"/>
                                        </p:tgtEl>
                                      </p:cBhvr>
                                    </p:animEffect>
                                  </p:childTnLst>
                                </p:cTn>
                              </p:par>
                              <p:par>
                                <p:cTn id="92" presetID="55" presetClass="entr" presetSubtype="0" fill="hold" nodeType="withEffect">
                                  <p:stCondLst>
                                    <p:cond delay="0"/>
                                  </p:stCondLst>
                                  <p:childTnLst>
                                    <p:set>
                                      <p:cBhvr>
                                        <p:cTn id="93" dur="1" fill="hold">
                                          <p:stCondLst>
                                            <p:cond delay="0"/>
                                          </p:stCondLst>
                                        </p:cTn>
                                        <p:tgtEl>
                                          <p:spTgt spid="84"/>
                                        </p:tgtEl>
                                        <p:attrNameLst>
                                          <p:attrName>style.visibility</p:attrName>
                                        </p:attrNameLst>
                                      </p:cBhvr>
                                      <p:to>
                                        <p:strVal val="visible"/>
                                      </p:to>
                                    </p:set>
                                    <p:anim calcmode="lin" valueType="num">
                                      <p:cBhvr>
                                        <p:cTn id="94" dur="1000" fill="hold"/>
                                        <p:tgtEl>
                                          <p:spTgt spid="84"/>
                                        </p:tgtEl>
                                        <p:attrNameLst>
                                          <p:attrName>ppt_w</p:attrName>
                                        </p:attrNameLst>
                                      </p:cBhvr>
                                      <p:tavLst>
                                        <p:tav tm="0">
                                          <p:val>
                                            <p:strVal val="#ppt_w*0.70"/>
                                          </p:val>
                                        </p:tav>
                                        <p:tav tm="100000">
                                          <p:val>
                                            <p:strVal val="#ppt_w"/>
                                          </p:val>
                                        </p:tav>
                                      </p:tavLst>
                                    </p:anim>
                                    <p:anim calcmode="lin" valueType="num">
                                      <p:cBhvr>
                                        <p:cTn id="95" dur="1000" fill="hold"/>
                                        <p:tgtEl>
                                          <p:spTgt spid="84"/>
                                        </p:tgtEl>
                                        <p:attrNameLst>
                                          <p:attrName>ppt_h</p:attrName>
                                        </p:attrNameLst>
                                      </p:cBhvr>
                                      <p:tavLst>
                                        <p:tav tm="0">
                                          <p:val>
                                            <p:strVal val="#ppt_h"/>
                                          </p:val>
                                        </p:tav>
                                        <p:tav tm="100000">
                                          <p:val>
                                            <p:strVal val="#ppt_h"/>
                                          </p:val>
                                        </p:tav>
                                      </p:tavLst>
                                    </p:anim>
                                    <p:animEffect transition="in" filter="fade">
                                      <p:cBhvr>
                                        <p:cTn id="96" dur="1000"/>
                                        <p:tgtEl>
                                          <p:spTgt spid="84"/>
                                        </p:tgtEl>
                                      </p:cBhvr>
                                    </p:animEffect>
                                  </p:childTnLst>
                                </p:cTn>
                              </p:par>
                              <p:par>
                                <p:cTn id="97" presetID="55" presetClass="entr" presetSubtype="0" fill="hold" nodeType="withEffect">
                                  <p:stCondLst>
                                    <p:cond delay="0"/>
                                  </p:stCondLst>
                                  <p:childTnLst>
                                    <p:set>
                                      <p:cBhvr>
                                        <p:cTn id="98" dur="1" fill="hold">
                                          <p:stCondLst>
                                            <p:cond delay="0"/>
                                          </p:stCondLst>
                                        </p:cTn>
                                        <p:tgtEl>
                                          <p:spTgt spid="85"/>
                                        </p:tgtEl>
                                        <p:attrNameLst>
                                          <p:attrName>style.visibility</p:attrName>
                                        </p:attrNameLst>
                                      </p:cBhvr>
                                      <p:to>
                                        <p:strVal val="visible"/>
                                      </p:to>
                                    </p:set>
                                    <p:anim calcmode="lin" valueType="num">
                                      <p:cBhvr>
                                        <p:cTn id="99" dur="1000" fill="hold"/>
                                        <p:tgtEl>
                                          <p:spTgt spid="85"/>
                                        </p:tgtEl>
                                        <p:attrNameLst>
                                          <p:attrName>ppt_w</p:attrName>
                                        </p:attrNameLst>
                                      </p:cBhvr>
                                      <p:tavLst>
                                        <p:tav tm="0">
                                          <p:val>
                                            <p:strVal val="#ppt_w*0.70"/>
                                          </p:val>
                                        </p:tav>
                                        <p:tav tm="100000">
                                          <p:val>
                                            <p:strVal val="#ppt_w"/>
                                          </p:val>
                                        </p:tav>
                                      </p:tavLst>
                                    </p:anim>
                                    <p:anim calcmode="lin" valueType="num">
                                      <p:cBhvr>
                                        <p:cTn id="100" dur="1000" fill="hold"/>
                                        <p:tgtEl>
                                          <p:spTgt spid="85"/>
                                        </p:tgtEl>
                                        <p:attrNameLst>
                                          <p:attrName>ppt_h</p:attrName>
                                        </p:attrNameLst>
                                      </p:cBhvr>
                                      <p:tavLst>
                                        <p:tav tm="0">
                                          <p:val>
                                            <p:strVal val="#ppt_h"/>
                                          </p:val>
                                        </p:tav>
                                        <p:tav tm="100000">
                                          <p:val>
                                            <p:strVal val="#ppt_h"/>
                                          </p:val>
                                        </p:tav>
                                      </p:tavLst>
                                    </p:anim>
                                    <p:animEffect transition="in" filter="fade">
                                      <p:cBhvr>
                                        <p:cTn id="101" dur="1000"/>
                                        <p:tgtEl>
                                          <p:spTgt spid="85"/>
                                        </p:tgtEl>
                                      </p:cBhvr>
                                    </p:animEffect>
                                  </p:childTnLst>
                                </p:cTn>
                              </p:par>
                              <p:par>
                                <p:cTn id="102" presetID="55" presetClass="entr" presetSubtype="0" fill="hold" nodeType="withEffect">
                                  <p:stCondLst>
                                    <p:cond delay="0"/>
                                  </p:stCondLst>
                                  <p:childTnLst>
                                    <p:set>
                                      <p:cBhvr>
                                        <p:cTn id="103" dur="1" fill="hold">
                                          <p:stCondLst>
                                            <p:cond delay="0"/>
                                          </p:stCondLst>
                                        </p:cTn>
                                        <p:tgtEl>
                                          <p:spTgt spid="86"/>
                                        </p:tgtEl>
                                        <p:attrNameLst>
                                          <p:attrName>style.visibility</p:attrName>
                                        </p:attrNameLst>
                                      </p:cBhvr>
                                      <p:to>
                                        <p:strVal val="visible"/>
                                      </p:to>
                                    </p:set>
                                    <p:anim calcmode="lin" valueType="num">
                                      <p:cBhvr>
                                        <p:cTn id="104" dur="1000" fill="hold"/>
                                        <p:tgtEl>
                                          <p:spTgt spid="86"/>
                                        </p:tgtEl>
                                        <p:attrNameLst>
                                          <p:attrName>ppt_w</p:attrName>
                                        </p:attrNameLst>
                                      </p:cBhvr>
                                      <p:tavLst>
                                        <p:tav tm="0">
                                          <p:val>
                                            <p:strVal val="#ppt_w*0.70"/>
                                          </p:val>
                                        </p:tav>
                                        <p:tav tm="100000">
                                          <p:val>
                                            <p:strVal val="#ppt_w"/>
                                          </p:val>
                                        </p:tav>
                                      </p:tavLst>
                                    </p:anim>
                                    <p:anim calcmode="lin" valueType="num">
                                      <p:cBhvr>
                                        <p:cTn id="105" dur="1000" fill="hold"/>
                                        <p:tgtEl>
                                          <p:spTgt spid="86"/>
                                        </p:tgtEl>
                                        <p:attrNameLst>
                                          <p:attrName>ppt_h</p:attrName>
                                        </p:attrNameLst>
                                      </p:cBhvr>
                                      <p:tavLst>
                                        <p:tav tm="0">
                                          <p:val>
                                            <p:strVal val="#ppt_h"/>
                                          </p:val>
                                        </p:tav>
                                        <p:tav tm="100000">
                                          <p:val>
                                            <p:strVal val="#ppt_h"/>
                                          </p:val>
                                        </p:tav>
                                      </p:tavLst>
                                    </p:anim>
                                    <p:animEffect transition="in" filter="fade">
                                      <p:cBhvr>
                                        <p:cTn id="106" dur="1000"/>
                                        <p:tgtEl>
                                          <p:spTgt spid="86"/>
                                        </p:tgtEl>
                                      </p:cBhvr>
                                    </p:animEffect>
                                  </p:childTnLst>
                                </p:cTn>
                              </p:par>
                              <p:par>
                                <p:cTn id="107" presetID="55" presetClass="entr" presetSubtype="0" fill="hold" grpId="0" nodeType="withEffect">
                                  <p:stCondLst>
                                    <p:cond delay="0"/>
                                  </p:stCondLst>
                                  <p:childTnLst>
                                    <p:set>
                                      <p:cBhvr>
                                        <p:cTn id="108" dur="1" fill="hold">
                                          <p:stCondLst>
                                            <p:cond delay="0"/>
                                          </p:stCondLst>
                                        </p:cTn>
                                        <p:tgtEl>
                                          <p:spTgt spid="88"/>
                                        </p:tgtEl>
                                        <p:attrNameLst>
                                          <p:attrName>style.visibility</p:attrName>
                                        </p:attrNameLst>
                                      </p:cBhvr>
                                      <p:to>
                                        <p:strVal val="visible"/>
                                      </p:to>
                                    </p:set>
                                    <p:anim calcmode="lin" valueType="num">
                                      <p:cBhvr>
                                        <p:cTn id="109" dur="1000" fill="hold"/>
                                        <p:tgtEl>
                                          <p:spTgt spid="88"/>
                                        </p:tgtEl>
                                        <p:attrNameLst>
                                          <p:attrName>ppt_w</p:attrName>
                                        </p:attrNameLst>
                                      </p:cBhvr>
                                      <p:tavLst>
                                        <p:tav tm="0">
                                          <p:val>
                                            <p:strVal val="#ppt_w*0.70"/>
                                          </p:val>
                                        </p:tav>
                                        <p:tav tm="100000">
                                          <p:val>
                                            <p:strVal val="#ppt_w"/>
                                          </p:val>
                                        </p:tav>
                                      </p:tavLst>
                                    </p:anim>
                                    <p:anim calcmode="lin" valueType="num">
                                      <p:cBhvr>
                                        <p:cTn id="110" dur="1000" fill="hold"/>
                                        <p:tgtEl>
                                          <p:spTgt spid="88"/>
                                        </p:tgtEl>
                                        <p:attrNameLst>
                                          <p:attrName>ppt_h</p:attrName>
                                        </p:attrNameLst>
                                      </p:cBhvr>
                                      <p:tavLst>
                                        <p:tav tm="0">
                                          <p:val>
                                            <p:strVal val="#ppt_h"/>
                                          </p:val>
                                        </p:tav>
                                        <p:tav tm="100000">
                                          <p:val>
                                            <p:strVal val="#ppt_h"/>
                                          </p:val>
                                        </p:tav>
                                      </p:tavLst>
                                    </p:anim>
                                    <p:animEffect transition="in" filter="fade">
                                      <p:cBhvr>
                                        <p:cTn id="111" dur="1000"/>
                                        <p:tgtEl>
                                          <p:spTgt spid="88"/>
                                        </p:tgtEl>
                                      </p:cBhvr>
                                    </p:animEffect>
                                  </p:childTnLst>
                                </p:cTn>
                              </p:par>
                              <p:par>
                                <p:cTn id="112" presetID="55" presetClass="entr" presetSubtype="0" fill="hold" grpId="0" nodeType="withEffect">
                                  <p:stCondLst>
                                    <p:cond delay="0"/>
                                  </p:stCondLst>
                                  <p:childTnLst>
                                    <p:set>
                                      <p:cBhvr>
                                        <p:cTn id="113" dur="1" fill="hold">
                                          <p:stCondLst>
                                            <p:cond delay="0"/>
                                          </p:stCondLst>
                                        </p:cTn>
                                        <p:tgtEl>
                                          <p:spTgt spid="89"/>
                                        </p:tgtEl>
                                        <p:attrNameLst>
                                          <p:attrName>style.visibility</p:attrName>
                                        </p:attrNameLst>
                                      </p:cBhvr>
                                      <p:to>
                                        <p:strVal val="visible"/>
                                      </p:to>
                                    </p:set>
                                    <p:anim calcmode="lin" valueType="num">
                                      <p:cBhvr>
                                        <p:cTn id="114" dur="1000" fill="hold"/>
                                        <p:tgtEl>
                                          <p:spTgt spid="89"/>
                                        </p:tgtEl>
                                        <p:attrNameLst>
                                          <p:attrName>ppt_w</p:attrName>
                                        </p:attrNameLst>
                                      </p:cBhvr>
                                      <p:tavLst>
                                        <p:tav tm="0">
                                          <p:val>
                                            <p:strVal val="#ppt_w*0.70"/>
                                          </p:val>
                                        </p:tav>
                                        <p:tav tm="100000">
                                          <p:val>
                                            <p:strVal val="#ppt_w"/>
                                          </p:val>
                                        </p:tav>
                                      </p:tavLst>
                                    </p:anim>
                                    <p:anim calcmode="lin" valueType="num">
                                      <p:cBhvr>
                                        <p:cTn id="115" dur="1000" fill="hold"/>
                                        <p:tgtEl>
                                          <p:spTgt spid="89"/>
                                        </p:tgtEl>
                                        <p:attrNameLst>
                                          <p:attrName>ppt_h</p:attrName>
                                        </p:attrNameLst>
                                      </p:cBhvr>
                                      <p:tavLst>
                                        <p:tav tm="0">
                                          <p:val>
                                            <p:strVal val="#ppt_h"/>
                                          </p:val>
                                        </p:tav>
                                        <p:tav tm="100000">
                                          <p:val>
                                            <p:strVal val="#ppt_h"/>
                                          </p:val>
                                        </p:tav>
                                      </p:tavLst>
                                    </p:anim>
                                    <p:animEffect transition="in" filter="fade">
                                      <p:cBhvr>
                                        <p:cTn id="116" dur="1000"/>
                                        <p:tgtEl>
                                          <p:spTgt spid="89"/>
                                        </p:tgtEl>
                                      </p:cBhvr>
                                    </p:animEffect>
                                  </p:childTnLst>
                                </p:cTn>
                              </p:par>
                              <p:par>
                                <p:cTn id="117" presetID="55" presetClass="entr" presetSubtype="0"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anim calcmode="lin" valueType="num">
                                      <p:cBhvr>
                                        <p:cTn id="119" dur="1000" fill="hold"/>
                                        <p:tgtEl>
                                          <p:spTgt spid="90"/>
                                        </p:tgtEl>
                                        <p:attrNameLst>
                                          <p:attrName>ppt_w</p:attrName>
                                        </p:attrNameLst>
                                      </p:cBhvr>
                                      <p:tavLst>
                                        <p:tav tm="0">
                                          <p:val>
                                            <p:strVal val="#ppt_w*0.70"/>
                                          </p:val>
                                        </p:tav>
                                        <p:tav tm="100000">
                                          <p:val>
                                            <p:strVal val="#ppt_w"/>
                                          </p:val>
                                        </p:tav>
                                      </p:tavLst>
                                    </p:anim>
                                    <p:anim calcmode="lin" valueType="num">
                                      <p:cBhvr>
                                        <p:cTn id="120" dur="1000" fill="hold"/>
                                        <p:tgtEl>
                                          <p:spTgt spid="90"/>
                                        </p:tgtEl>
                                        <p:attrNameLst>
                                          <p:attrName>ppt_h</p:attrName>
                                        </p:attrNameLst>
                                      </p:cBhvr>
                                      <p:tavLst>
                                        <p:tav tm="0">
                                          <p:val>
                                            <p:strVal val="#ppt_h"/>
                                          </p:val>
                                        </p:tav>
                                        <p:tav tm="100000">
                                          <p:val>
                                            <p:strVal val="#ppt_h"/>
                                          </p:val>
                                        </p:tav>
                                      </p:tavLst>
                                    </p:anim>
                                    <p:animEffect transition="in" filter="fade">
                                      <p:cBhvr>
                                        <p:cTn id="121" dur="1000"/>
                                        <p:tgtEl>
                                          <p:spTgt spid="90"/>
                                        </p:tgtEl>
                                      </p:cBhvr>
                                    </p:animEffect>
                                  </p:childTnLst>
                                </p:cTn>
                              </p:par>
                              <p:par>
                                <p:cTn id="122" presetID="55" presetClass="entr" presetSubtype="0" fill="hold" grpId="0" nodeType="withEffect">
                                  <p:stCondLst>
                                    <p:cond delay="0"/>
                                  </p:stCondLst>
                                  <p:childTnLst>
                                    <p:set>
                                      <p:cBhvr>
                                        <p:cTn id="123" dur="1" fill="hold">
                                          <p:stCondLst>
                                            <p:cond delay="0"/>
                                          </p:stCondLst>
                                        </p:cTn>
                                        <p:tgtEl>
                                          <p:spTgt spid="91"/>
                                        </p:tgtEl>
                                        <p:attrNameLst>
                                          <p:attrName>style.visibility</p:attrName>
                                        </p:attrNameLst>
                                      </p:cBhvr>
                                      <p:to>
                                        <p:strVal val="visible"/>
                                      </p:to>
                                    </p:set>
                                    <p:anim calcmode="lin" valueType="num">
                                      <p:cBhvr>
                                        <p:cTn id="124" dur="1000" fill="hold"/>
                                        <p:tgtEl>
                                          <p:spTgt spid="91"/>
                                        </p:tgtEl>
                                        <p:attrNameLst>
                                          <p:attrName>ppt_w</p:attrName>
                                        </p:attrNameLst>
                                      </p:cBhvr>
                                      <p:tavLst>
                                        <p:tav tm="0">
                                          <p:val>
                                            <p:strVal val="#ppt_w*0.70"/>
                                          </p:val>
                                        </p:tav>
                                        <p:tav tm="100000">
                                          <p:val>
                                            <p:strVal val="#ppt_w"/>
                                          </p:val>
                                        </p:tav>
                                      </p:tavLst>
                                    </p:anim>
                                    <p:anim calcmode="lin" valueType="num">
                                      <p:cBhvr>
                                        <p:cTn id="125" dur="1000" fill="hold"/>
                                        <p:tgtEl>
                                          <p:spTgt spid="91"/>
                                        </p:tgtEl>
                                        <p:attrNameLst>
                                          <p:attrName>ppt_h</p:attrName>
                                        </p:attrNameLst>
                                      </p:cBhvr>
                                      <p:tavLst>
                                        <p:tav tm="0">
                                          <p:val>
                                            <p:strVal val="#ppt_h"/>
                                          </p:val>
                                        </p:tav>
                                        <p:tav tm="100000">
                                          <p:val>
                                            <p:strVal val="#ppt_h"/>
                                          </p:val>
                                        </p:tav>
                                      </p:tavLst>
                                    </p:anim>
                                    <p:animEffect transition="in" filter="fade">
                                      <p:cBhvr>
                                        <p:cTn id="126"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5" grpId="0" animBg="1"/>
      <p:bldP spid="78" grpId="0" animBg="1"/>
      <p:bldP spid="81" grpId="0" animBg="1"/>
      <p:bldP spid="87" grpId="0" animBg="1"/>
      <p:bldP spid="88" grpId="0"/>
      <p:bldP spid="89" grpId="0"/>
      <p:bldP spid="90" grpId="0"/>
      <p:bldP spid="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71406" y="549031"/>
            <a:ext cx="3714776" cy="3813939"/>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3714744" y="400928"/>
            <a:ext cx="5429256" cy="4099642"/>
          </a:xfrm>
          <a:prstGeom prst="rect">
            <a:avLst/>
          </a:prstGeom>
          <a:noFill/>
          <a:ln w="9525">
            <a:noFill/>
            <a:miter lim="800000"/>
            <a:headEnd/>
            <a:tailEnd/>
          </a:ln>
        </p:spPr>
      </p:pic>
      <p:sp>
        <p:nvSpPr>
          <p:cNvPr id="4" name="3 Rectángulo redondeado"/>
          <p:cNvSpPr/>
          <p:nvPr/>
        </p:nvSpPr>
        <p:spPr>
          <a:xfrm>
            <a:off x="5715008" y="4500570"/>
            <a:ext cx="1785950"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smtClean="0"/>
              <a:t>Efficiency</a:t>
            </a:r>
            <a:endParaRPr lang="es-ES" dirty="0"/>
          </a:p>
        </p:txBody>
      </p:sp>
      <p:sp>
        <p:nvSpPr>
          <p:cNvPr id="5" name="4 Rectángulo redondeado"/>
          <p:cNvSpPr/>
          <p:nvPr/>
        </p:nvSpPr>
        <p:spPr>
          <a:xfrm>
            <a:off x="642910" y="4500570"/>
            <a:ext cx="3214710"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Data </a:t>
            </a:r>
            <a:r>
              <a:rPr lang="es-MX" dirty="0" err="1" smtClean="0"/>
              <a:t>acquisition</a:t>
            </a:r>
            <a:endParaRPr lang="es-ES" dirty="0"/>
          </a:p>
        </p:txBody>
      </p:sp>
      <p:sp>
        <p:nvSpPr>
          <p:cNvPr id="6" name="5 CuadroTexto"/>
          <p:cNvSpPr txBox="1"/>
          <p:nvPr/>
        </p:nvSpPr>
        <p:spPr>
          <a:xfrm>
            <a:off x="5715008" y="4929198"/>
            <a:ext cx="1785950" cy="369332"/>
          </a:xfrm>
          <a:prstGeom prst="rect">
            <a:avLst/>
          </a:prstGeom>
          <a:noFill/>
          <a:ln>
            <a:solidFill>
              <a:schemeClr val="accent1"/>
            </a:solidFill>
          </a:ln>
        </p:spPr>
        <p:txBody>
          <a:bodyPr wrap="square" rtlCol="0">
            <a:spAutoFit/>
          </a:bodyPr>
          <a:lstStyle/>
          <a:p>
            <a:r>
              <a:rPr lang="es-MX" dirty="0" smtClean="0"/>
              <a:t>      E </a:t>
            </a:r>
            <a:r>
              <a:rPr lang="es-MX" dirty="0" smtClean="0">
                <a:sym typeface="Symbol"/>
              </a:rPr>
              <a:t> 10</a:t>
            </a:r>
            <a:r>
              <a:rPr lang="es-MX" baseline="30000" dirty="0" smtClean="0">
                <a:sym typeface="Symbol"/>
              </a:rPr>
              <a:t>7</a:t>
            </a:r>
            <a:r>
              <a:rPr lang="es-MX" dirty="0" smtClean="0">
                <a:sym typeface="Symbol"/>
              </a:rPr>
              <a:t> </a:t>
            </a:r>
            <a:r>
              <a:rPr lang="es-MX" dirty="0" err="1" smtClean="0">
                <a:sym typeface="Symbol"/>
              </a:rPr>
              <a:t>GeV</a:t>
            </a:r>
            <a:endParaRPr lang="es-ES" dirty="0"/>
          </a:p>
        </p:txBody>
      </p:sp>
      <p:sp>
        <p:nvSpPr>
          <p:cNvPr id="7" name="6 CuadroTexto"/>
          <p:cNvSpPr txBox="1"/>
          <p:nvPr/>
        </p:nvSpPr>
        <p:spPr>
          <a:xfrm>
            <a:off x="642910" y="5081598"/>
            <a:ext cx="3214710" cy="1200329"/>
          </a:xfrm>
          <a:prstGeom prst="rect">
            <a:avLst/>
          </a:prstGeom>
          <a:noFill/>
          <a:ln>
            <a:solidFill>
              <a:schemeClr val="accent1"/>
            </a:solidFill>
          </a:ln>
        </p:spPr>
        <p:txBody>
          <a:bodyPr wrap="square" rtlCol="0">
            <a:spAutoFit/>
          </a:bodyPr>
          <a:lstStyle/>
          <a:p>
            <a:pPr>
              <a:buFontTx/>
              <a:buChar char="-"/>
            </a:pPr>
            <a:r>
              <a:rPr lang="es-MX" dirty="0" err="1" smtClean="0"/>
              <a:t>Stable</a:t>
            </a:r>
            <a:r>
              <a:rPr lang="es-MX" dirty="0" smtClean="0"/>
              <a:t> </a:t>
            </a:r>
            <a:r>
              <a:rPr lang="es-MX" dirty="0" err="1" smtClean="0"/>
              <a:t>since</a:t>
            </a:r>
            <a:r>
              <a:rPr lang="es-MX" dirty="0" smtClean="0"/>
              <a:t> </a:t>
            </a:r>
            <a:r>
              <a:rPr lang="es-MX" dirty="0" err="1" smtClean="0"/>
              <a:t>December</a:t>
            </a:r>
            <a:r>
              <a:rPr lang="es-MX" dirty="0" smtClean="0"/>
              <a:t> 2003</a:t>
            </a:r>
          </a:p>
          <a:p>
            <a:pPr>
              <a:buFontTx/>
              <a:buChar char="-"/>
            </a:pPr>
            <a:r>
              <a:rPr lang="es-MX" dirty="0" err="1" smtClean="0"/>
              <a:t>Trigger</a:t>
            </a:r>
            <a:r>
              <a:rPr lang="es-MX" dirty="0" smtClean="0"/>
              <a:t>: </a:t>
            </a:r>
            <a:r>
              <a:rPr lang="es-MX" dirty="0" err="1" smtClean="0"/>
              <a:t>Hexagon</a:t>
            </a:r>
            <a:r>
              <a:rPr lang="es-MX" dirty="0" smtClean="0"/>
              <a:t> + central   </a:t>
            </a:r>
          </a:p>
          <a:p>
            <a:r>
              <a:rPr lang="es-MX" dirty="0" smtClean="0"/>
              <a:t>                detector</a:t>
            </a:r>
          </a:p>
          <a:p>
            <a:r>
              <a:rPr lang="es-MX" dirty="0" smtClean="0"/>
              <a:t>- </a:t>
            </a:r>
            <a:r>
              <a:rPr lang="es-MX" dirty="0" err="1" smtClean="0"/>
              <a:t>Rate</a:t>
            </a:r>
            <a:r>
              <a:rPr lang="es-MX" dirty="0" smtClean="0"/>
              <a:t> = 0.5 Hz</a:t>
            </a:r>
            <a:endParaRPr lang="es-ES" dirty="0"/>
          </a:p>
        </p:txBody>
      </p:sp>
      <p:sp>
        <p:nvSpPr>
          <p:cNvPr id="10" name="9 Rectángulo"/>
          <p:cNvSpPr/>
          <p:nvPr/>
        </p:nvSpPr>
        <p:spPr>
          <a:xfrm>
            <a:off x="6228184" y="6001543"/>
            <a:ext cx="2664296" cy="307777"/>
          </a:xfrm>
          <a:prstGeom prst="rect">
            <a:avLst/>
          </a:prstGeom>
        </p:spPr>
        <p:txBody>
          <a:bodyPr wrap="square">
            <a:spAutoFit/>
          </a:bodyPr>
          <a:lstStyle/>
          <a:p>
            <a:r>
              <a:rPr lang="es-ES" sz="1400" dirty="0" smtClean="0">
                <a:solidFill>
                  <a:schemeClr val="accent5">
                    <a:lumMod val="60000"/>
                    <a:lumOff val="40000"/>
                  </a:schemeClr>
                </a:solidFill>
              </a:rPr>
              <a:t>W. D. </a:t>
            </a:r>
            <a:r>
              <a:rPr lang="es-ES" sz="1400" dirty="0" err="1" smtClean="0">
                <a:solidFill>
                  <a:schemeClr val="accent5">
                    <a:lumMod val="60000"/>
                    <a:lumOff val="40000"/>
                  </a:schemeClr>
                </a:solidFill>
              </a:rPr>
              <a:t>Apel</a:t>
            </a:r>
            <a:r>
              <a:rPr lang="es-ES" sz="1400" dirty="0" smtClean="0">
                <a:solidFill>
                  <a:schemeClr val="accent5">
                    <a:lumMod val="60000"/>
                    <a:lumOff val="40000"/>
                  </a:schemeClr>
                </a:solidFill>
              </a:rPr>
              <a:t>, NIMA620, 202 (2010).</a:t>
            </a:r>
            <a:endParaRPr lang="es-ES" sz="1400" dirty="0">
              <a:solidFill>
                <a:schemeClr val="accent5">
                  <a:lumMod val="60000"/>
                  <a:lumOff val="40000"/>
                </a:schemeClr>
              </a:solidFill>
            </a:endParaRPr>
          </a:p>
        </p:txBody>
      </p:sp>
      <p:sp>
        <p:nvSpPr>
          <p:cNvPr id="13"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sp>
        <p:nvSpPr>
          <p:cNvPr id="11" name="10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71406" y="549031"/>
            <a:ext cx="3714776" cy="3813939"/>
          </a:xfrm>
          <a:prstGeom prst="rect">
            <a:avLst/>
          </a:prstGeom>
          <a:noFill/>
          <a:ln w="9525">
            <a:noFill/>
            <a:miter lim="800000"/>
            <a:headEnd/>
            <a:tailEnd/>
          </a:ln>
        </p:spPr>
      </p:pic>
      <p:sp>
        <p:nvSpPr>
          <p:cNvPr id="4" name="3 Rectángulo redondeado"/>
          <p:cNvSpPr/>
          <p:nvPr/>
        </p:nvSpPr>
        <p:spPr>
          <a:xfrm>
            <a:off x="4643438" y="714356"/>
            <a:ext cx="2857520" cy="71438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smtClean="0"/>
          </a:p>
          <a:p>
            <a:pPr algn="ctr"/>
            <a:r>
              <a:rPr lang="es-MX" dirty="0" smtClean="0"/>
              <a:t>KASCADE Muon </a:t>
            </a:r>
          </a:p>
          <a:p>
            <a:pPr algn="ctr"/>
            <a:r>
              <a:rPr lang="es-MX" dirty="0" err="1" smtClean="0"/>
              <a:t>Detectors</a:t>
            </a:r>
            <a:r>
              <a:rPr lang="es-MX" dirty="0" smtClean="0"/>
              <a:t> (</a:t>
            </a:r>
            <a:r>
              <a:rPr lang="el-GR" dirty="0" smtClean="0"/>
              <a:t>ρ</a:t>
            </a:r>
            <a:r>
              <a:rPr lang="es-MX" baseline="30000" dirty="0" err="1" smtClean="0"/>
              <a:t>μ</a:t>
            </a:r>
            <a:r>
              <a:rPr lang="es-MX" baseline="-25000" dirty="0" err="1" smtClean="0"/>
              <a:t>k</a:t>
            </a:r>
            <a:r>
              <a:rPr lang="es-MX" dirty="0" smtClean="0"/>
              <a:t>)</a:t>
            </a:r>
            <a:endParaRPr lang="es-ES" dirty="0" smtClean="0"/>
          </a:p>
          <a:p>
            <a:pPr algn="ctr"/>
            <a:endParaRPr lang="es-ES" dirty="0" smtClean="0"/>
          </a:p>
        </p:txBody>
      </p:sp>
      <p:sp>
        <p:nvSpPr>
          <p:cNvPr id="5" name="4 Rectángulo redondeado"/>
          <p:cNvSpPr/>
          <p:nvPr/>
        </p:nvSpPr>
        <p:spPr>
          <a:xfrm>
            <a:off x="785786" y="4357694"/>
            <a:ext cx="2428892" cy="64294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Grande </a:t>
            </a:r>
            <a:r>
              <a:rPr lang="es-MX" dirty="0" err="1" smtClean="0"/>
              <a:t>array</a:t>
            </a:r>
            <a:endParaRPr lang="es-MX" dirty="0" smtClean="0"/>
          </a:p>
          <a:p>
            <a:pPr algn="ctr"/>
            <a:r>
              <a:rPr lang="es-MX" dirty="0" smtClean="0"/>
              <a:t>(</a:t>
            </a:r>
            <a:r>
              <a:rPr lang="el-GR" dirty="0" smtClean="0"/>
              <a:t>ρ</a:t>
            </a:r>
            <a:r>
              <a:rPr lang="es-MX" baseline="30000" dirty="0" err="1" smtClean="0"/>
              <a:t>ch</a:t>
            </a:r>
            <a:r>
              <a:rPr lang="es-MX" baseline="-25000" dirty="0" err="1" smtClean="0"/>
              <a:t>j</a:t>
            </a:r>
            <a:r>
              <a:rPr lang="es-MX" dirty="0" smtClean="0"/>
              <a:t>,  </a:t>
            </a:r>
            <a:r>
              <a:rPr lang="el-GR" dirty="0" smtClean="0">
                <a:sym typeface="Symbol"/>
              </a:rPr>
              <a:t></a:t>
            </a:r>
            <a:r>
              <a:rPr lang="es-MX" dirty="0" err="1" smtClean="0">
                <a:sym typeface="Symbol"/>
              </a:rPr>
              <a:t>t</a:t>
            </a:r>
            <a:r>
              <a:rPr lang="es-MX" baseline="-25000" dirty="0" err="1" smtClean="0">
                <a:sym typeface="Symbol"/>
              </a:rPr>
              <a:t>j</a:t>
            </a:r>
            <a:r>
              <a:rPr lang="es-MX" dirty="0" smtClean="0"/>
              <a:t>)</a:t>
            </a:r>
            <a:endParaRPr lang="es-ES" dirty="0"/>
          </a:p>
        </p:txBody>
      </p:sp>
      <p:sp>
        <p:nvSpPr>
          <p:cNvPr id="8" name="7 Rectángulo redondeado"/>
          <p:cNvSpPr/>
          <p:nvPr/>
        </p:nvSpPr>
        <p:spPr>
          <a:xfrm>
            <a:off x="2214546" y="5286388"/>
            <a:ext cx="2428892" cy="428628"/>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smtClean="0"/>
              <a:t>Core</a:t>
            </a:r>
            <a:r>
              <a:rPr lang="es-MX" dirty="0" smtClean="0"/>
              <a:t> position</a:t>
            </a:r>
            <a:endParaRPr lang="es-ES" dirty="0"/>
          </a:p>
        </p:txBody>
      </p:sp>
      <p:sp>
        <p:nvSpPr>
          <p:cNvPr id="9" name="8 Rectángulo redondeado"/>
          <p:cNvSpPr/>
          <p:nvPr/>
        </p:nvSpPr>
        <p:spPr>
          <a:xfrm>
            <a:off x="2214546" y="5857892"/>
            <a:ext cx="2428892" cy="428628"/>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smtClean="0"/>
              <a:t>Incidence</a:t>
            </a:r>
            <a:r>
              <a:rPr lang="es-MX" dirty="0" smtClean="0"/>
              <a:t> </a:t>
            </a:r>
            <a:r>
              <a:rPr lang="es-MX" dirty="0" err="1" smtClean="0"/>
              <a:t>angle</a:t>
            </a:r>
            <a:endParaRPr lang="es-ES" dirty="0"/>
          </a:p>
        </p:txBody>
      </p:sp>
      <p:sp>
        <p:nvSpPr>
          <p:cNvPr id="11" name="10 Rectángulo redondeado"/>
          <p:cNvSpPr/>
          <p:nvPr/>
        </p:nvSpPr>
        <p:spPr>
          <a:xfrm>
            <a:off x="5643570" y="4786322"/>
            <a:ext cx="928694" cy="357190"/>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smtClean="0"/>
              <a:t>N</a:t>
            </a:r>
            <a:r>
              <a:rPr lang="es-MX" baseline="-25000" dirty="0" err="1" smtClean="0"/>
              <a:t>ch</a:t>
            </a:r>
            <a:r>
              <a:rPr lang="es-MX" baseline="-25000" dirty="0" smtClean="0"/>
              <a:t>  </a:t>
            </a:r>
            <a:endParaRPr lang="es-ES" baseline="-25000" dirty="0"/>
          </a:p>
        </p:txBody>
      </p:sp>
      <p:sp>
        <p:nvSpPr>
          <p:cNvPr id="16" name="15 Rectángulo redondeado"/>
          <p:cNvSpPr/>
          <p:nvPr/>
        </p:nvSpPr>
        <p:spPr>
          <a:xfrm>
            <a:off x="5643570" y="2000240"/>
            <a:ext cx="928694" cy="357190"/>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N</a:t>
            </a:r>
            <a:r>
              <a:rPr lang="el-GR" baseline="-25000" dirty="0" smtClean="0"/>
              <a:t>μ</a:t>
            </a:r>
            <a:endParaRPr lang="es-ES" baseline="-25000" dirty="0"/>
          </a:p>
        </p:txBody>
      </p:sp>
      <p:sp>
        <p:nvSpPr>
          <p:cNvPr id="17" name="16 Rectángulo redondeado"/>
          <p:cNvSpPr/>
          <p:nvPr/>
        </p:nvSpPr>
        <p:spPr>
          <a:xfrm>
            <a:off x="5643570" y="5572140"/>
            <a:ext cx="928694" cy="357190"/>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smtClean="0"/>
              <a:t>Age</a:t>
            </a:r>
            <a:endParaRPr lang="es-ES" baseline="-25000" dirty="0"/>
          </a:p>
        </p:txBody>
      </p:sp>
      <p:sp>
        <p:nvSpPr>
          <p:cNvPr id="18" name="17 Rectángulo redondeado"/>
          <p:cNvSpPr/>
          <p:nvPr/>
        </p:nvSpPr>
        <p:spPr>
          <a:xfrm>
            <a:off x="5643570" y="6286520"/>
            <a:ext cx="928694" cy="357190"/>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S(500)</a:t>
            </a:r>
            <a:endParaRPr lang="es-ES" baseline="-25000" dirty="0"/>
          </a:p>
        </p:txBody>
      </p:sp>
      <p:cxnSp>
        <p:nvCxnSpPr>
          <p:cNvPr id="23" name="22 Conector recto de flecha"/>
          <p:cNvCxnSpPr/>
          <p:nvPr/>
        </p:nvCxnSpPr>
        <p:spPr>
          <a:xfrm>
            <a:off x="1571604" y="5500702"/>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1571604" y="6070618"/>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4857752" y="4929198"/>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4714876" y="5715016"/>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a:off x="4857752" y="6499246"/>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rot="5400000" flipH="1" flipV="1">
            <a:off x="1107257" y="5607859"/>
            <a:ext cx="9286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rot="5400000" flipH="1" flipV="1">
            <a:off x="4071934" y="5715016"/>
            <a:ext cx="15716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p:nvPr/>
        </p:nvCxnSpPr>
        <p:spPr>
          <a:xfrm rot="5400000">
            <a:off x="5786446" y="1713694"/>
            <a:ext cx="4286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49 CuadroTexto"/>
          <p:cNvSpPr txBox="1"/>
          <p:nvPr/>
        </p:nvSpPr>
        <p:spPr>
          <a:xfrm>
            <a:off x="1526567" y="5143512"/>
            <a:ext cx="759417" cy="584775"/>
          </a:xfrm>
          <a:prstGeom prst="rect">
            <a:avLst/>
          </a:prstGeom>
          <a:noFill/>
        </p:spPr>
        <p:txBody>
          <a:bodyPr wrap="square" rtlCol="0">
            <a:spAutoFit/>
          </a:bodyPr>
          <a:lstStyle/>
          <a:p>
            <a:r>
              <a:rPr lang="el-GR" sz="1600" dirty="0" smtClean="0"/>
              <a:t>χ</a:t>
            </a:r>
            <a:r>
              <a:rPr lang="es-MX" sz="1600" dirty="0" smtClean="0"/>
              <a:t>2</a:t>
            </a:r>
            <a:endParaRPr lang="es-ES" sz="1600" dirty="0" smtClean="0"/>
          </a:p>
          <a:p>
            <a:endParaRPr lang="es-ES" sz="1600" dirty="0"/>
          </a:p>
        </p:txBody>
      </p:sp>
      <p:sp>
        <p:nvSpPr>
          <p:cNvPr id="51" name="50 CuadroTexto"/>
          <p:cNvSpPr txBox="1"/>
          <p:nvPr/>
        </p:nvSpPr>
        <p:spPr>
          <a:xfrm>
            <a:off x="1571604" y="5715016"/>
            <a:ext cx="616541" cy="338554"/>
          </a:xfrm>
          <a:prstGeom prst="rect">
            <a:avLst/>
          </a:prstGeom>
          <a:noFill/>
        </p:spPr>
        <p:txBody>
          <a:bodyPr wrap="square" rtlCol="0">
            <a:spAutoFit/>
          </a:bodyPr>
          <a:lstStyle/>
          <a:p>
            <a:r>
              <a:rPr lang="el-GR" sz="1600" dirty="0" smtClean="0"/>
              <a:t>χ</a:t>
            </a:r>
            <a:r>
              <a:rPr lang="es-MX" sz="1600" dirty="0" smtClean="0"/>
              <a:t>2</a:t>
            </a:r>
            <a:endParaRPr lang="es-ES" sz="1600" dirty="0"/>
          </a:p>
        </p:txBody>
      </p:sp>
      <p:sp>
        <p:nvSpPr>
          <p:cNvPr id="53" name="52 CuadroTexto"/>
          <p:cNvSpPr txBox="1"/>
          <p:nvPr/>
        </p:nvSpPr>
        <p:spPr>
          <a:xfrm>
            <a:off x="4857752" y="4643446"/>
            <a:ext cx="616541" cy="338554"/>
          </a:xfrm>
          <a:prstGeom prst="rect">
            <a:avLst/>
          </a:prstGeom>
          <a:noFill/>
        </p:spPr>
        <p:txBody>
          <a:bodyPr wrap="square" rtlCol="0">
            <a:spAutoFit/>
          </a:bodyPr>
          <a:lstStyle/>
          <a:p>
            <a:r>
              <a:rPr lang="es-MX" sz="1600" dirty="0" smtClean="0"/>
              <a:t>NKG</a:t>
            </a:r>
            <a:endParaRPr lang="es-ES" sz="1600" dirty="0"/>
          </a:p>
        </p:txBody>
      </p:sp>
      <p:sp>
        <p:nvSpPr>
          <p:cNvPr id="54" name="53 CuadroTexto"/>
          <p:cNvSpPr txBox="1"/>
          <p:nvPr/>
        </p:nvSpPr>
        <p:spPr>
          <a:xfrm>
            <a:off x="4857752" y="6162280"/>
            <a:ext cx="785818" cy="338554"/>
          </a:xfrm>
          <a:prstGeom prst="rect">
            <a:avLst/>
          </a:prstGeom>
          <a:noFill/>
        </p:spPr>
        <p:txBody>
          <a:bodyPr wrap="square" rtlCol="0">
            <a:spAutoFit/>
          </a:bodyPr>
          <a:lstStyle/>
          <a:p>
            <a:r>
              <a:rPr lang="es-MX" sz="1600" dirty="0" err="1" smtClean="0"/>
              <a:t>Linsley</a:t>
            </a:r>
            <a:endParaRPr lang="es-ES" sz="1600" dirty="0"/>
          </a:p>
        </p:txBody>
      </p:sp>
      <p:sp>
        <p:nvSpPr>
          <p:cNvPr id="56" name="55 Rectángulo"/>
          <p:cNvSpPr/>
          <p:nvPr/>
        </p:nvSpPr>
        <p:spPr>
          <a:xfrm>
            <a:off x="2643174" y="857232"/>
            <a:ext cx="785818" cy="785818"/>
          </a:xfrm>
          <a:prstGeom prst="rect">
            <a:avLst/>
          </a:prstGeom>
          <a:solidFill>
            <a:schemeClr val="accent1">
              <a:lumMod val="50000"/>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CuadroTexto"/>
          <p:cNvSpPr txBox="1"/>
          <p:nvPr/>
        </p:nvSpPr>
        <p:spPr>
          <a:xfrm>
            <a:off x="6000760" y="1500174"/>
            <a:ext cx="1785950" cy="338554"/>
          </a:xfrm>
          <a:prstGeom prst="rect">
            <a:avLst/>
          </a:prstGeom>
          <a:noFill/>
        </p:spPr>
        <p:txBody>
          <a:bodyPr wrap="square" rtlCol="0">
            <a:spAutoFit/>
          </a:bodyPr>
          <a:lstStyle/>
          <a:p>
            <a:r>
              <a:rPr lang="es-MX" sz="1600" dirty="0" smtClean="0"/>
              <a:t>Lateral  </a:t>
            </a:r>
            <a:r>
              <a:rPr lang="es-MX" sz="1600" dirty="0" err="1" smtClean="0"/>
              <a:t>fit</a:t>
            </a:r>
            <a:r>
              <a:rPr lang="es-MX" sz="1600" dirty="0" smtClean="0"/>
              <a:t> (</a:t>
            </a:r>
            <a:r>
              <a:rPr lang="es-MX" sz="1600" dirty="0" err="1" smtClean="0"/>
              <a:t>Lagutin</a:t>
            </a:r>
            <a:r>
              <a:rPr lang="es-MX" sz="1600" dirty="0" smtClean="0"/>
              <a:t>)</a:t>
            </a:r>
          </a:p>
        </p:txBody>
      </p:sp>
      <p:sp>
        <p:nvSpPr>
          <p:cNvPr id="33" name="32 CuadroTexto"/>
          <p:cNvSpPr txBox="1"/>
          <p:nvPr/>
        </p:nvSpPr>
        <p:spPr>
          <a:xfrm>
            <a:off x="571472" y="5169771"/>
            <a:ext cx="1143008" cy="830997"/>
          </a:xfrm>
          <a:prstGeom prst="rect">
            <a:avLst/>
          </a:prstGeom>
          <a:noFill/>
        </p:spPr>
        <p:txBody>
          <a:bodyPr wrap="square" rtlCol="0">
            <a:spAutoFit/>
          </a:bodyPr>
          <a:lstStyle/>
          <a:p>
            <a:r>
              <a:rPr lang="es-MX" sz="1600" dirty="0" smtClean="0">
                <a:solidFill>
                  <a:schemeClr val="accent5">
                    <a:lumMod val="75000"/>
                  </a:schemeClr>
                </a:solidFill>
              </a:rPr>
              <a:t>Lateral </a:t>
            </a:r>
            <a:r>
              <a:rPr lang="es-MX" sz="1600" b="1" dirty="0" smtClean="0">
                <a:solidFill>
                  <a:schemeClr val="accent5">
                    <a:lumMod val="75000"/>
                  </a:schemeClr>
                </a:solidFill>
              </a:rPr>
              <a:t>E</a:t>
            </a:r>
            <a:r>
              <a:rPr lang="es-MX" sz="1600" dirty="0" smtClean="0">
                <a:solidFill>
                  <a:schemeClr val="accent5">
                    <a:lumMod val="75000"/>
                  </a:schemeClr>
                </a:solidFill>
              </a:rPr>
              <a:t> </a:t>
            </a:r>
            <a:r>
              <a:rPr lang="es-MX" sz="1600" dirty="0" err="1" smtClean="0">
                <a:solidFill>
                  <a:schemeClr val="accent5">
                    <a:lumMod val="75000"/>
                  </a:schemeClr>
                </a:solidFill>
              </a:rPr>
              <a:t>correction</a:t>
            </a:r>
            <a:r>
              <a:rPr lang="es-MX" sz="1600" dirty="0" smtClean="0">
                <a:solidFill>
                  <a:schemeClr val="accent5">
                    <a:lumMod val="75000"/>
                  </a:schemeClr>
                </a:solidFill>
              </a:rPr>
              <a:t> </a:t>
            </a:r>
            <a:r>
              <a:rPr lang="es-MX" sz="1600" dirty="0" err="1" smtClean="0">
                <a:solidFill>
                  <a:schemeClr val="accent5">
                    <a:lumMod val="75000"/>
                  </a:schemeClr>
                </a:solidFill>
              </a:rPr>
              <a:t>function</a:t>
            </a:r>
            <a:endParaRPr lang="es-ES" sz="1600" dirty="0">
              <a:solidFill>
                <a:schemeClr val="accent5">
                  <a:lumMod val="75000"/>
                </a:schemeClr>
              </a:solidFill>
            </a:endParaRPr>
          </a:p>
        </p:txBody>
      </p:sp>
      <p:sp>
        <p:nvSpPr>
          <p:cNvPr id="34" name="33 CuadroTexto"/>
          <p:cNvSpPr txBox="1"/>
          <p:nvPr/>
        </p:nvSpPr>
        <p:spPr>
          <a:xfrm>
            <a:off x="4857752" y="5429264"/>
            <a:ext cx="973731" cy="584775"/>
          </a:xfrm>
          <a:prstGeom prst="rect">
            <a:avLst/>
          </a:prstGeom>
          <a:noFill/>
        </p:spPr>
        <p:txBody>
          <a:bodyPr wrap="square" rtlCol="0">
            <a:spAutoFit/>
          </a:bodyPr>
          <a:lstStyle/>
          <a:p>
            <a:r>
              <a:rPr lang="es-MX" sz="1600" dirty="0" smtClean="0"/>
              <a:t>Lateral    </a:t>
            </a:r>
          </a:p>
          <a:p>
            <a:r>
              <a:rPr lang="es-MX" sz="1600" dirty="0" err="1" smtClean="0"/>
              <a:t>fits</a:t>
            </a:r>
            <a:endParaRPr lang="es-ES" sz="1600" dirty="0"/>
          </a:p>
        </p:txBody>
      </p:sp>
      <p:sp>
        <p:nvSpPr>
          <p:cNvPr id="37"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Juan Carlos\Mis documentos\Mis imágenes\Astrofisica\Galactic\sn1006c.jpg"/>
          <p:cNvPicPr>
            <a:picLocks noChangeAspect="1" noChangeArrowheads="1"/>
          </p:cNvPicPr>
          <p:nvPr/>
        </p:nvPicPr>
        <p:blipFill>
          <a:blip r:embed="rId2" cstate="print"/>
          <a:srcRect/>
          <a:stretch>
            <a:fillRect/>
          </a:stretch>
        </p:blipFill>
        <p:spPr bwMode="auto">
          <a:xfrm>
            <a:off x="-108520" y="-253752"/>
            <a:ext cx="9587408" cy="9587408"/>
          </a:xfrm>
          <a:prstGeom prst="rect">
            <a:avLst/>
          </a:prstGeom>
          <a:noFill/>
        </p:spPr>
      </p:pic>
      <p:sp>
        <p:nvSpPr>
          <p:cNvPr id="12" name="11 CuadroTexto"/>
          <p:cNvSpPr txBox="1"/>
          <p:nvPr/>
        </p:nvSpPr>
        <p:spPr>
          <a:xfrm>
            <a:off x="2000232" y="285728"/>
            <a:ext cx="5857916" cy="1200329"/>
          </a:xfrm>
          <a:prstGeom prst="rect">
            <a:avLst/>
          </a:prstGeom>
          <a:noFill/>
        </p:spPr>
        <p:txBody>
          <a:bodyPr wrap="square" rtlCol="0">
            <a:spAutoFit/>
          </a:bodyPr>
          <a:lstStyle/>
          <a:p>
            <a:pPr algn="ctr"/>
            <a:r>
              <a:rPr lang="es-MX" sz="2400" dirty="0" err="1" smtClean="0">
                <a:solidFill>
                  <a:srgbClr val="FFFF00"/>
                </a:solidFill>
                <a:latin typeface="Arial" pitchFamily="34" charset="0"/>
                <a:cs typeface="Arial" pitchFamily="34" charset="0"/>
              </a:rPr>
              <a:t>Exploring</a:t>
            </a:r>
            <a:r>
              <a:rPr lang="es-MX" sz="2400" dirty="0" smtClean="0">
                <a:solidFill>
                  <a:srgbClr val="FFFF00"/>
                </a:solidFill>
                <a:latin typeface="Arial" pitchFamily="34" charset="0"/>
                <a:cs typeface="Arial" pitchFamily="34" charset="0"/>
              </a:rPr>
              <a:t> </a:t>
            </a:r>
            <a:r>
              <a:rPr lang="es-MX" sz="2400" dirty="0" err="1" smtClean="0">
                <a:solidFill>
                  <a:srgbClr val="FFFF00"/>
                </a:solidFill>
                <a:latin typeface="Arial" pitchFamily="34" charset="0"/>
                <a:cs typeface="Arial" pitchFamily="34" charset="0"/>
              </a:rPr>
              <a:t>the</a:t>
            </a:r>
            <a:r>
              <a:rPr lang="es-MX" sz="2400" dirty="0" smtClean="0">
                <a:solidFill>
                  <a:srgbClr val="FFFF00"/>
                </a:solidFill>
                <a:latin typeface="Arial" pitchFamily="34" charset="0"/>
                <a:cs typeface="Arial" pitchFamily="34" charset="0"/>
              </a:rPr>
              <a:t> light and heavy </a:t>
            </a:r>
            <a:r>
              <a:rPr lang="es-MX" sz="2400" dirty="0" err="1" smtClean="0">
                <a:solidFill>
                  <a:srgbClr val="FFFF00"/>
                </a:solidFill>
                <a:latin typeface="Arial" pitchFamily="34" charset="0"/>
                <a:cs typeface="Arial" pitchFamily="34" charset="0"/>
              </a:rPr>
              <a:t>composition</a:t>
            </a:r>
            <a:r>
              <a:rPr lang="es-MX" sz="2400" dirty="0" smtClean="0">
                <a:solidFill>
                  <a:srgbClr val="FFFF00"/>
                </a:solidFill>
                <a:latin typeface="Arial" pitchFamily="34" charset="0"/>
                <a:cs typeface="Arial" pitchFamily="34" charset="0"/>
              </a:rPr>
              <a:t> of </a:t>
            </a:r>
            <a:r>
              <a:rPr lang="es-MX" sz="2400" dirty="0" err="1" smtClean="0">
                <a:solidFill>
                  <a:srgbClr val="FFFF00"/>
                </a:solidFill>
                <a:latin typeface="Arial" pitchFamily="34" charset="0"/>
                <a:cs typeface="Arial" pitchFamily="34" charset="0"/>
              </a:rPr>
              <a:t>cosmic</a:t>
            </a:r>
            <a:r>
              <a:rPr lang="es-MX" sz="2400" dirty="0" smtClean="0">
                <a:solidFill>
                  <a:srgbClr val="FFFF00"/>
                </a:solidFill>
                <a:latin typeface="Arial" pitchFamily="34" charset="0"/>
                <a:cs typeface="Arial" pitchFamily="34" charset="0"/>
              </a:rPr>
              <a:t> </a:t>
            </a:r>
            <a:r>
              <a:rPr lang="es-MX" sz="2400" dirty="0" err="1" smtClean="0">
                <a:solidFill>
                  <a:srgbClr val="FFFF00"/>
                </a:solidFill>
                <a:latin typeface="Arial" pitchFamily="34" charset="0"/>
                <a:cs typeface="Arial" pitchFamily="34" charset="0"/>
              </a:rPr>
              <a:t>rays</a:t>
            </a:r>
            <a:r>
              <a:rPr lang="es-MX" sz="2400" dirty="0" smtClean="0">
                <a:solidFill>
                  <a:srgbClr val="FFFF00"/>
                </a:solidFill>
                <a:latin typeface="Arial" pitchFamily="34" charset="0"/>
                <a:cs typeface="Arial" pitchFamily="34" charset="0"/>
              </a:rPr>
              <a:t> </a:t>
            </a:r>
            <a:r>
              <a:rPr lang="es-MX" sz="2400" dirty="0" err="1" smtClean="0">
                <a:solidFill>
                  <a:srgbClr val="FFFF00"/>
                </a:solidFill>
                <a:latin typeface="Arial" pitchFamily="34" charset="0"/>
                <a:cs typeface="Arial" pitchFamily="34" charset="0"/>
              </a:rPr>
              <a:t>with</a:t>
            </a:r>
            <a:r>
              <a:rPr lang="es-MX" sz="2400" dirty="0" smtClean="0">
                <a:solidFill>
                  <a:srgbClr val="FFFF00"/>
                </a:solidFill>
                <a:latin typeface="Arial" pitchFamily="34" charset="0"/>
                <a:cs typeface="Arial" pitchFamily="34" charset="0"/>
              </a:rPr>
              <a:t> KASCADE-Grande</a:t>
            </a:r>
          </a:p>
          <a:p>
            <a:pPr algn="ctr"/>
            <a:r>
              <a:rPr lang="es-MX" sz="2400" dirty="0" smtClean="0">
                <a:solidFill>
                  <a:schemeClr val="accent6">
                    <a:lumMod val="60000"/>
                    <a:lumOff val="40000"/>
                  </a:schemeClr>
                </a:solidFill>
                <a:latin typeface="Arial" pitchFamily="34" charset="0"/>
                <a:cs typeface="Arial" pitchFamily="34" charset="0"/>
              </a:rPr>
              <a:t>  </a:t>
            </a:r>
            <a:endParaRPr lang="es-ES" sz="2400" dirty="0">
              <a:solidFill>
                <a:schemeClr val="accent6">
                  <a:lumMod val="60000"/>
                  <a:lumOff val="40000"/>
                </a:schemeClr>
              </a:solidFill>
              <a:latin typeface="Arial" pitchFamily="34" charset="0"/>
              <a:cs typeface="Arial" pitchFamily="34" charset="0"/>
            </a:endParaRPr>
          </a:p>
        </p:txBody>
      </p:sp>
      <p:sp>
        <p:nvSpPr>
          <p:cNvPr id="13" name="12 CuadroTexto"/>
          <p:cNvSpPr txBox="1"/>
          <p:nvPr/>
        </p:nvSpPr>
        <p:spPr>
          <a:xfrm>
            <a:off x="2928926" y="1285860"/>
            <a:ext cx="4000528" cy="1477328"/>
          </a:xfrm>
          <a:prstGeom prst="rect">
            <a:avLst/>
          </a:prstGeom>
          <a:noFill/>
        </p:spPr>
        <p:txBody>
          <a:bodyPr wrap="square" rtlCol="0">
            <a:spAutoFit/>
          </a:bodyPr>
          <a:lstStyle/>
          <a:p>
            <a:pPr algn="ctr"/>
            <a:r>
              <a:rPr lang="es-MX" dirty="0" smtClean="0">
                <a:solidFill>
                  <a:schemeClr val="accent5">
                    <a:lumMod val="20000"/>
                    <a:lumOff val="80000"/>
                  </a:schemeClr>
                </a:solidFill>
              </a:rPr>
              <a:t>J.C. Arteaga-Velázquez                                         </a:t>
            </a:r>
            <a:r>
              <a:rPr lang="es-MX" dirty="0" err="1" smtClean="0">
                <a:solidFill>
                  <a:schemeClr val="accent5">
                    <a:lumMod val="20000"/>
                    <a:lumOff val="80000"/>
                  </a:schemeClr>
                </a:solidFill>
              </a:rPr>
              <a:t>for</a:t>
            </a:r>
            <a:r>
              <a:rPr lang="es-MX" dirty="0" smtClean="0">
                <a:solidFill>
                  <a:schemeClr val="accent5">
                    <a:lumMod val="20000"/>
                    <a:lumOff val="80000"/>
                  </a:schemeClr>
                </a:solidFill>
              </a:rPr>
              <a:t> </a:t>
            </a:r>
            <a:r>
              <a:rPr lang="es-MX" dirty="0" err="1" smtClean="0">
                <a:solidFill>
                  <a:schemeClr val="accent5">
                    <a:lumMod val="20000"/>
                    <a:lumOff val="80000"/>
                  </a:schemeClr>
                </a:solidFill>
              </a:rPr>
              <a:t>the</a:t>
            </a:r>
            <a:r>
              <a:rPr lang="es-MX" dirty="0" smtClean="0">
                <a:solidFill>
                  <a:schemeClr val="accent5">
                    <a:lumMod val="20000"/>
                    <a:lumOff val="80000"/>
                  </a:schemeClr>
                </a:solidFill>
              </a:rPr>
              <a:t> KASCADE-Grande </a:t>
            </a:r>
            <a:r>
              <a:rPr lang="es-MX" dirty="0" err="1" smtClean="0">
                <a:solidFill>
                  <a:schemeClr val="accent5">
                    <a:lumMod val="20000"/>
                    <a:lumOff val="80000"/>
                  </a:schemeClr>
                </a:solidFill>
              </a:rPr>
              <a:t>Collaboration</a:t>
            </a:r>
            <a:endParaRPr lang="es-MX" dirty="0" smtClean="0">
              <a:solidFill>
                <a:schemeClr val="accent5">
                  <a:lumMod val="20000"/>
                  <a:lumOff val="80000"/>
                </a:schemeClr>
              </a:solidFill>
            </a:endParaRPr>
          </a:p>
          <a:p>
            <a:pPr algn="ctr"/>
            <a:endParaRPr lang="es-MX" dirty="0">
              <a:solidFill>
                <a:schemeClr val="accent5">
                  <a:lumMod val="20000"/>
                  <a:lumOff val="80000"/>
                </a:schemeClr>
              </a:solidFill>
            </a:endParaRPr>
          </a:p>
          <a:p>
            <a:pPr algn="ctr"/>
            <a:r>
              <a:rPr lang="es-MX" dirty="0" smtClean="0">
                <a:solidFill>
                  <a:schemeClr val="accent5">
                    <a:lumMod val="20000"/>
                    <a:lumOff val="80000"/>
                  </a:schemeClr>
                </a:solidFill>
              </a:rPr>
              <a:t>IFM, Universidad Michoacana</a:t>
            </a:r>
          </a:p>
          <a:p>
            <a:pPr algn="ctr"/>
            <a:r>
              <a:rPr lang="es-MX" dirty="0" smtClean="0">
                <a:solidFill>
                  <a:schemeClr val="accent5">
                    <a:lumMod val="20000"/>
                    <a:lumOff val="80000"/>
                  </a:schemeClr>
                </a:solidFill>
              </a:rPr>
              <a:t>Morelia, </a:t>
            </a:r>
            <a:r>
              <a:rPr lang="es-MX" dirty="0" err="1" smtClean="0">
                <a:solidFill>
                  <a:schemeClr val="accent5">
                    <a:lumMod val="20000"/>
                    <a:lumOff val="80000"/>
                  </a:schemeClr>
                </a:solidFill>
              </a:rPr>
              <a:t>Michoacan</a:t>
            </a:r>
            <a:r>
              <a:rPr lang="es-MX" dirty="0" smtClean="0">
                <a:solidFill>
                  <a:schemeClr val="accent5">
                    <a:lumMod val="20000"/>
                    <a:lumOff val="80000"/>
                  </a:schemeClr>
                </a:solidFill>
              </a:rPr>
              <a:t>, </a:t>
            </a:r>
            <a:r>
              <a:rPr lang="es-MX" dirty="0" err="1" smtClean="0">
                <a:solidFill>
                  <a:schemeClr val="accent5">
                    <a:lumMod val="20000"/>
                    <a:lumOff val="80000"/>
                  </a:schemeClr>
                </a:solidFill>
              </a:rPr>
              <a:t>Mexico</a:t>
            </a:r>
            <a:endParaRPr lang="es-ES" dirty="0">
              <a:solidFill>
                <a:schemeClr val="accent5">
                  <a:lumMod val="20000"/>
                  <a:lumOff val="80000"/>
                </a:schemeClr>
              </a:solidFill>
            </a:endParaRPr>
          </a:p>
        </p:txBody>
      </p:sp>
      <p:pic>
        <p:nvPicPr>
          <p:cNvPr id="15" name="14 Imagen" descr="UMSNHlogo-jpg.jpg"/>
          <p:cNvPicPr>
            <a:picLocks noChangeAspect="1"/>
          </p:cNvPicPr>
          <p:nvPr/>
        </p:nvPicPr>
        <p:blipFill>
          <a:blip r:embed="rId3" cstate="print"/>
          <a:stretch>
            <a:fillRect/>
          </a:stretch>
        </p:blipFill>
        <p:spPr>
          <a:xfrm flipH="1">
            <a:off x="8272302" y="71415"/>
            <a:ext cx="728854" cy="765297"/>
          </a:xfrm>
          <a:prstGeom prst="rect">
            <a:avLst/>
          </a:prstGeom>
        </p:spPr>
      </p:pic>
      <p:pic>
        <p:nvPicPr>
          <p:cNvPr id="14" name="Picture 8" descr="Dibujo"/>
          <p:cNvPicPr>
            <a:picLocks noChangeAspect="1" noChangeArrowheads="1"/>
          </p:cNvPicPr>
          <p:nvPr/>
        </p:nvPicPr>
        <p:blipFill>
          <a:blip r:embed="rId4" cstate="print"/>
          <a:srcRect/>
          <a:stretch>
            <a:fillRect/>
          </a:stretch>
        </p:blipFill>
        <p:spPr bwMode="auto">
          <a:xfrm>
            <a:off x="50726" y="44624"/>
            <a:ext cx="704850" cy="719137"/>
          </a:xfrm>
          <a:prstGeom prst="rect">
            <a:avLst/>
          </a:prstGeom>
          <a:noFill/>
        </p:spPr>
      </p:pic>
      <p:sp>
        <p:nvSpPr>
          <p:cNvPr id="16" name="Text Box 9"/>
          <p:cNvSpPr txBox="1">
            <a:spLocks noChangeArrowheads="1"/>
          </p:cNvSpPr>
          <p:nvPr/>
        </p:nvSpPr>
        <p:spPr bwMode="auto">
          <a:xfrm>
            <a:off x="611064" y="3802385"/>
            <a:ext cx="3816920" cy="2246769"/>
          </a:xfrm>
          <a:prstGeom prst="rect">
            <a:avLst/>
          </a:prstGeom>
          <a:noFill/>
          <a:ln w="9525">
            <a:noFill/>
            <a:miter lim="800000"/>
            <a:headEnd/>
            <a:tailEnd/>
          </a:ln>
          <a:effectLst/>
        </p:spPr>
        <p:txBody>
          <a:bodyPr wrap="square">
            <a:spAutoFit/>
          </a:bodyPr>
          <a:lstStyle/>
          <a:p>
            <a:pPr marL="342900" indent="-342900">
              <a:spcBef>
                <a:spcPts val="1500"/>
              </a:spcBef>
              <a:buFontTx/>
              <a:buAutoNum type="arabicParenR"/>
            </a:pPr>
            <a:r>
              <a:rPr lang="es-MX" dirty="0" smtClean="0">
                <a:solidFill>
                  <a:schemeClr val="accent5">
                    <a:lumMod val="20000"/>
                    <a:lumOff val="80000"/>
                  </a:schemeClr>
                </a:solidFill>
                <a:latin typeface="Tahoma" pitchFamily="34" charset="0"/>
              </a:rPr>
              <a:t>Introduction</a:t>
            </a:r>
            <a:endParaRPr lang="es-MX" dirty="0">
              <a:solidFill>
                <a:schemeClr val="accent5">
                  <a:lumMod val="20000"/>
                  <a:lumOff val="80000"/>
                </a:schemeClr>
              </a:solidFill>
              <a:latin typeface="Tahoma" pitchFamily="34" charset="0"/>
            </a:endParaRPr>
          </a:p>
          <a:p>
            <a:pPr marL="342900" indent="-342900">
              <a:spcBef>
                <a:spcPts val="1500"/>
              </a:spcBef>
              <a:buFontTx/>
              <a:buAutoNum type="arabicParenR"/>
            </a:pPr>
            <a:r>
              <a:rPr lang="es-MX" dirty="0" err="1" smtClean="0">
                <a:solidFill>
                  <a:schemeClr val="accent5">
                    <a:lumMod val="20000"/>
                    <a:lumOff val="80000"/>
                  </a:schemeClr>
                </a:solidFill>
                <a:latin typeface="Tahoma" pitchFamily="34" charset="0"/>
              </a:rPr>
              <a:t>Experiments</a:t>
            </a:r>
            <a:r>
              <a:rPr lang="es-MX" dirty="0" smtClean="0">
                <a:solidFill>
                  <a:schemeClr val="accent5">
                    <a:lumMod val="20000"/>
                    <a:lumOff val="80000"/>
                  </a:schemeClr>
                </a:solidFill>
                <a:latin typeface="Tahoma" pitchFamily="34" charset="0"/>
              </a:rPr>
              <a:t> </a:t>
            </a:r>
            <a:r>
              <a:rPr lang="es-MX" dirty="0" err="1" smtClean="0">
                <a:solidFill>
                  <a:schemeClr val="accent5">
                    <a:lumMod val="20000"/>
                    <a:lumOff val="80000"/>
                  </a:schemeClr>
                </a:solidFill>
                <a:latin typeface="Tahoma" pitchFamily="34" charset="0"/>
              </a:rPr>
              <a:t>around</a:t>
            </a:r>
            <a:r>
              <a:rPr lang="es-MX" dirty="0" smtClean="0">
                <a:solidFill>
                  <a:schemeClr val="accent5">
                    <a:lumMod val="20000"/>
                    <a:lumOff val="80000"/>
                  </a:schemeClr>
                </a:solidFill>
                <a:latin typeface="Tahoma" pitchFamily="34" charset="0"/>
              </a:rPr>
              <a:t> E~10</a:t>
            </a:r>
            <a:r>
              <a:rPr lang="es-MX" baseline="30000" dirty="0" smtClean="0">
                <a:solidFill>
                  <a:schemeClr val="accent5">
                    <a:lumMod val="20000"/>
                    <a:lumOff val="80000"/>
                  </a:schemeClr>
                </a:solidFill>
                <a:latin typeface="Tahoma" pitchFamily="34" charset="0"/>
              </a:rPr>
              <a:t>15</a:t>
            </a:r>
            <a:r>
              <a:rPr lang="es-MX" dirty="0" smtClean="0">
                <a:solidFill>
                  <a:schemeClr val="accent5">
                    <a:lumMod val="20000"/>
                    <a:lumOff val="80000"/>
                  </a:schemeClr>
                </a:solidFill>
                <a:latin typeface="Tahoma" pitchFamily="34" charset="0"/>
              </a:rPr>
              <a:t> eV</a:t>
            </a:r>
          </a:p>
          <a:p>
            <a:pPr marL="342900" indent="-342900">
              <a:spcBef>
                <a:spcPts val="1500"/>
              </a:spcBef>
              <a:buFontTx/>
              <a:buAutoNum type="arabicParenR"/>
            </a:pPr>
            <a:r>
              <a:rPr lang="es-MX" dirty="0" err="1" smtClean="0">
                <a:solidFill>
                  <a:schemeClr val="accent5">
                    <a:lumMod val="20000"/>
                    <a:lumOff val="80000"/>
                  </a:schemeClr>
                </a:solidFill>
                <a:latin typeface="Tahoma" pitchFamily="34" charset="0"/>
              </a:rPr>
              <a:t>The</a:t>
            </a:r>
            <a:r>
              <a:rPr lang="es-MX" dirty="0" smtClean="0">
                <a:solidFill>
                  <a:schemeClr val="accent5">
                    <a:lumMod val="20000"/>
                    <a:lumOff val="80000"/>
                  </a:schemeClr>
                </a:solidFill>
                <a:latin typeface="Tahoma" pitchFamily="34" charset="0"/>
              </a:rPr>
              <a:t> KASCADE-Grande detector</a:t>
            </a:r>
          </a:p>
          <a:p>
            <a:pPr marL="342900" indent="-342900">
              <a:spcBef>
                <a:spcPts val="1500"/>
              </a:spcBef>
              <a:buFontTx/>
              <a:buAutoNum type="arabicParenR"/>
            </a:pPr>
            <a:r>
              <a:rPr lang="es-MX" dirty="0" err="1" smtClean="0">
                <a:solidFill>
                  <a:schemeClr val="accent5">
                    <a:lumMod val="20000"/>
                    <a:lumOff val="80000"/>
                  </a:schemeClr>
                </a:solidFill>
                <a:latin typeface="Tahoma" pitchFamily="34" charset="0"/>
              </a:rPr>
              <a:t>Results</a:t>
            </a:r>
            <a:r>
              <a:rPr lang="es-MX" dirty="0" smtClean="0">
                <a:solidFill>
                  <a:schemeClr val="accent5">
                    <a:lumMod val="20000"/>
                    <a:lumOff val="80000"/>
                  </a:schemeClr>
                </a:solidFill>
                <a:latin typeface="Tahoma" pitchFamily="34" charset="0"/>
              </a:rPr>
              <a:t> </a:t>
            </a:r>
            <a:r>
              <a:rPr lang="es-MX" dirty="0" err="1" smtClean="0">
                <a:solidFill>
                  <a:schemeClr val="accent5">
                    <a:lumMod val="20000"/>
                    <a:lumOff val="80000"/>
                  </a:schemeClr>
                </a:solidFill>
                <a:latin typeface="Tahoma" pitchFamily="34" charset="0"/>
              </a:rPr>
              <a:t>about</a:t>
            </a:r>
            <a:r>
              <a:rPr lang="es-MX" dirty="0" smtClean="0">
                <a:solidFill>
                  <a:schemeClr val="accent5">
                    <a:lumMod val="20000"/>
                    <a:lumOff val="80000"/>
                  </a:schemeClr>
                </a:solidFill>
                <a:latin typeface="Tahoma" pitchFamily="34" charset="0"/>
              </a:rPr>
              <a:t> </a:t>
            </a:r>
            <a:r>
              <a:rPr lang="es-MX" dirty="0" err="1" smtClean="0">
                <a:solidFill>
                  <a:schemeClr val="accent5">
                    <a:lumMod val="20000"/>
                    <a:lumOff val="80000"/>
                  </a:schemeClr>
                </a:solidFill>
                <a:latin typeface="Tahoma" pitchFamily="34" charset="0"/>
              </a:rPr>
              <a:t>composition</a:t>
            </a:r>
            <a:endParaRPr lang="es-MX" dirty="0" smtClean="0">
              <a:solidFill>
                <a:schemeClr val="accent5">
                  <a:lumMod val="20000"/>
                  <a:lumOff val="80000"/>
                </a:schemeClr>
              </a:solidFill>
              <a:latin typeface="Tahoma" pitchFamily="34" charset="0"/>
            </a:endParaRPr>
          </a:p>
          <a:p>
            <a:pPr marL="342900" indent="-342900">
              <a:spcBef>
                <a:spcPts val="1500"/>
              </a:spcBef>
              <a:buFontTx/>
              <a:buAutoNum type="arabicParenR"/>
            </a:pPr>
            <a:r>
              <a:rPr lang="es-MX" dirty="0" err="1" smtClean="0">
                <a:solidFill>
                  <a:schemeClr val="accent5">
                    <a:lumMod val="20000"/>
                    <a:lumOff val="80000"/>
                  </a:schemeClr>
                </a:solidFill>
                <a:latin typeface="Tahoma" pitchFamily="34" charset="0"/>
              </a:rPr>
              <a:t>Summary</a:t>
            </a:r>
            <a:endParaRPr lang="es-MX" dirty="0">
              <a:solidFill>
                <a:schemeClr val="accent5">
                  <a:lumMod val="20000"/>
                  <a:lumOff val="80000"/>
                </a:schemeClr>
              </a:solidFill>
              <a:latin typeface="Tahoma" pitchFamily="34" charset="0"/>
            </a:endParaRPr>
          </a:p>
        </p:txBody>
      </p:sp>
      <p:sp>
        <p:nvSpPr>
          <p:cNvPr id="18" name="Text Box 11"/>
          <p:cNvSpPr txBox="1">
            <a:spLocks noChangeArrowheads="1"/>
          </p:cNvSpPr>
          <p:nvPr/>
        </p:nvSpPr>
        <p:spPr bwMode="auto">
          <a:xfrm>
            <a:off x="609476" y="3068960"/>
            <a:ext cx="1730375" cy="457200"/>
          </a:xfrm>
          <a:prstGeom prst="rect">
            <a:avLst/>
          </a:prstGeom>
          <a:noFill/>
          <a:ln w="9525">
            <a:noFill/>
            <a:miter lim="800000"/>
            <a:headEnd/>
            <a:tailEnd/>
          </a:ln>
          <a:effectLst/>
        </p:spPr>
        <p:txBody>
          <a:bodyPr>
            <a:spAutoFit/>
          </a:bodyPr>
          <a:lstStyle/>
          <a:p>
            <a:pPr>
              <a:spcBef>
                <a:spcPct val="50000"/>
              </a:spcBef>
            </a:pPr>
            <a:r>
              <a:rPr lang="es-MX" sz="2400" u="sng" dirty="0" smtClean="0">
                <a:solidFill>
                  <a:srgbClr val="FF3399"/>
                </a:solidFill>
                <a:latin typeface="Tahoma" pitchFamily="34" charset="0"/>
              </a:rPr>
              <a:t>Content</a:t>
            </a:r>
            <a:endParaRPr lang="es-ES" sz="2400" u="sng" dirty="0">
              <a:solidFill>
                <a:srgbClr val="FF3399"/>
              </a:solidFill>
              <a:latin typeface="Tahoma" pitchFamily="34" charset="0"/>
            </a:endParaRPr>
          </a:p>
        </p:txBody>
      </p:sp>
      <p:sp>
        <p:nvSpPr>
          <p:cNvPr id="10" name="9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71406" y="549031"/>
            <a:ext cx="3714776" cy="3813939"/>
          </a:xfrm>
          <a:prstGeom prst="rect">
            <a:avLst/>
          </a:prstGeom>
          <a:noFill/>
          <a:ln w="9525">
            <a:noFill/>
            <a:miter lim="800000"/>
            <a:headEnd/>
            <a:tailEnd/>
          </a:ln>
        </p:spPr>
      </p:pic>
      <p:sp>
        <p:nvSpPr>
          <p:cNvPr id="56" name="55 Rectángulo"/>
          <p:cNvSpPr/>
          <p:nvPr/>
        </p:nvSpPr>
        <p:spPr>
          <a:xfrm>
            <a:off x="2643174" y="857232"/>
            <a:ext cx="785818" cy="785818"/>
          </a:xfrm>
          <a:prstGeom prst="rect">
            <a:avLst/>
          </a:prstGeom>
          <a:solidFill>
            <a:schemeClr val="accent1">
              <a:lumMod val="50000"/>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Rectángulo redondeado"/>
          <p:cNvSpPr/>
          <p:nvPr/>
        </p:nvSpPr>
        <p:spPr>
          <a:xfrm>
            <a:off x="5643570" y="4786322"/>
            <a:ext cx="928694" cy="357190"/>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smtClean="0"/>
              <a:t>N</a:t>
            </a:r>
            <a:r>
              <a:rPr lang="es-MX" baseline="-25000" dirty="0" err="1" smtClean="0"/>
              <a:t>ch</a:t>
            </a:r>
            <a:r>
              <a:rPr lang="es-MX" baseline="-25000" dirty="0" smtClean="0"/>
              <a:t>  </a:t>
            </a:r>
            <a:endParaRPr lang="es-ES" baseline="-25000" dirty="0"/>
          </a:p>
        </p:txBody>
      </p:sp>
      <p:sp>
        <p:nvSpPr>
          <p:cNvPr id="30" name="29 Rectángulo redondeado"/>
          <p:cNvSpPr/>
          <p:nvPr/>
        </p:nvSpPr>
        <p:spPr>
          <a:xfrm>
            <a:off x="5643570" y="2000240"/>
            <a:ext cx="928694" cy="357190"/>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N</a:t>
            </a:r>
            <a:r>
              <a:rPr lang="el-GR" baseline="-25000" dirty="0" smtClean="0"/>
              <a:t>μ</a:t>
            </a:r>
            <a:endParaRPr lang="es-ES" baseline="-25000" dirty="0"/>
          </a:p>
        </p:txBody>
      </p:sp>
      <p:sp>
        <p:nvSpPr>
          <p:cNvPr id="32" name="31 Rectángulo redondeado"/>
          <p:cNvSpPr/>
          <p:nvPr/>
        </p:nvSpPr>
        <p:spPr>
          <a:xfrm>
            <a:off x="6929454" y="3214686"/>
            <a:ext cx="928694" cy="357190"/>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N</a:t>
            </a:r>
            <a:r>
              <a:rPr lang="es-MX" baseline="-25000" dirty="0" smtClean="0"/>
              <a:t>e  </a:t>
            </a:r>
            <a:endParaRPr lang="es-ES" baseline="-25000" dirty="0"/>
          </a:p>
        </p:txBody>
      </p:sp>
      <p:cxnSp>
        <p:nvCxnSpPr>
          <p:cNvPr id="33" name="32 Conector recto"/>
          <p:cNvCxnSpPr/>
          <p:nvPr/>
        </p:nvCxnSpPr>
        <p:spPr>
          <a:xfrm rot="5400000" flipH="1" flipV="1">
            <a:off x="4964909" y="3536157"/>
            <a:ext cx="207170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p:nvPr/>
        </p:nvCxnSpPr>
        <p:spPr>
          <a:xfrm>
            <a:off x="6000760" y="3429000"/>
            <a:ext cx="785818" cy="1588"/>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36 Rectángulo redondeado"/>
          <p:cNvSpPr/>
          <p:nvPr/>
        </p:nvSpPr>
        <p:spPr>
          <a:xfrm>
            <a:off x="785786" y="4357694"/>
            <a:ext cx="2428892" cy="64294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Grande </a:t>
            </a:r>
            <a:r>
              <a:rPr lang="es-MX" dirty="0" err="1" smtClean="0"/>
              <a:t>array</a:t>
            </a:r>
            <a:r>
              <a:rPr lang="es-MX" dirty="0" smtClean="0"/>
              <a:t> </a:t>
            </a:r>
          </a:p>
          <a:p>
            <a:pPr algn="ctr"/>
            <a:r>
              <a:rPr lang="es-MX" dirty="0" smtClean="0"/>
              <a:t>(</a:t>
            </a:r>
            <a:r>
              <a:rPr lang="el-GR" dirty="0" smtClean="0"/>
              <a:t>ρ</a:t>
            </a:r>
            <a:r>
              <a:rPr lang="es-MX" baseline="30000" dirty="0" err="1" smtClean="0"/>
              <a:t>ch</a:t>
            </a:r>
            <a:r>
              <a:rPr lang="es-MX" baseline="-25000" dirty="0" err="1" smtClean="0"/>
              <a:t>j</a:t>
            </a:r>
            <a:r>
              <a:rPr lang="es-MX" dirty="0" smtClean="0"/>
              <a:t>,  </a:t>
            </a:r>
            <a:r>
              <a:rPr lang="el-GR" dirty="0" smtClean="0">
                <a:sym typeface="Symbol"/>
              </a:rPr>
              <a:t></a:t>
            </a:r>
            <a:r>
              <a:rPr lang="es-MX" dirty="0" err="1" smtClean="0">
                <a:sym typeface="Symbol"/>
              </a:rPr>
              <a:t>t</a:t>
            </a:r>
            <a:r>
              <a:rPr lang="es-MX" baseline="-25000" dirty="0" err="1" smtClean="0">
                <a:sym typeface="Symbol"/>
              </a:rPr>
              <a:t>j</a:t>
            </a:r>
            <a:r>
              <a:rPr lang="es-MX" dirty="0" smtClean="0"/>
              <a:t>)</a:t>
            </a:r>
            <a:endParaRPr lang="es-ES" dirty="0"/>
          </a:p>
        </p:txBody>
      </p:sp>
      <p:sp>
        <p:nvSpPr>
          <p:cNvPr id="42" name="41 Rectángulo redondeado"/>
          <p:cNvSpPr/>
          <p:nvPr/>
        </p:nvSpPr>
        <p:spPr>
          <a:xfrm>
            <a:off x="2214546" y="5286388"/>
            <a:ext cx="2428892" cy="428628"/>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smtClean="0"/>
              <a:t>Core</a:t>
            </a:r>
            <a:r>
              <a:rPr lang="es-MX" dirty="0" smtClean="0"/>
              <a:t> position</a:t>
            </a:r>
            <a:endParaRPr lang="es-ES" dirty="0"/>
          </a:p>
        </p:txBody>
      </p:sp>
      <p:sp>
        <p:nvSpPr>
          <p:cNvPr id="43" name="42 Rectángulo redondeado"/>
          <p:cNvSpPr/>
          <p:nvPr/>
        </p:nvSpPr>
        <p:spPr>
          <a:xfrm>
            <a:off x="2214546" y="5857892"/>
            <a:ext cx="2428892" cy="428628"/>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smtClean="0"/>
              <a:t>Incidence</a:t>
            </a:r>
            <a:r>
              <a:rPr lang="es-MX" dirty="0" smtClean="0"/>
              <a:t> </a:t>
            </a:r>
            <a:r>
              <a:rPr lang="es-MX" dirty="0" err="1" smtClean="0"/>
              <a:t>angle</a:t>
            </a:r>
            <a:endParaRPr lang="es-ES" dirty="0"/>
          </a:p>
        </p:txBody>
      </p:sp>
      <p:cxnSp>
        <p:nvCxnSpPr>
          <p:cNvPr id="44" name="43 Conector recto de flecha"/>
          <p:cNvCxnSpPr/>
          <p:nvPr/>
        </p:nvCxnSpPr>
        <p:spPr>
          <a:xfrm>
            <a:off x="1571604" y="5500702"/>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p:nvPr/>
        </p:nvCxnSpPr>
        <p:spPr>
          <a:xfrm>
            <a:off x="1571604" y="6070618"/>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45 Conector recto de flecha"/>
          <p:cNvCxnSpPr/>
          <p:nvPr/>
        </p:nvCxnSpPr>
        <p:spPr>
          <a:xfrm>
            <a:off x="4857752" y="4929198"/>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p:nvPr/>
        </p:nvCxnSpPr>
        <p:spPr>
          <a:xfrm>
            <a:off x="4714876" y="5715016"/>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p:nvPr/>
        </p:nvCxnSpPr>
        <p:spPr>
          <a:xfrm>
            <a:off x="4857752" y="6499246"/>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rot="5400000" flipH="1" flipV="1">
            <a:off x="1107257" y="5607859"/>
            <a:ext cx="9286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rot="5400000" flipH="1" flipV="1">
            <a:off x="4071934" y="5715016"/>
            <a:ext cx="1571636"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1526567" y="5143512"/>
            <a:ext cx="759417" cy="584775"/>
          </a:xfrm>
          <a:prstGeom prst="rect">
            <a:avLst/>
          </a:prstGeom>
          <a:noFill/>
        </p:spPr>
        <p:txBody>
          <a:bodyPr wrap="square" rtlCol="0">
            <a:spAutoFit/>
          </a:bodyPr>
          <a:lstStyle/>
          <a:p>
            <a:r>
              <a:rPr lang="el-GR" sz="1600" dirty="0" smtClean="0"/>
              <a:t>χ</a:t>
            </a:r>
            <a:r>
              <a:rPr lang="es-MX" sz="1600" dirty="0" smtClean="0"/>
              <a:t>2</a:t>
            </a:r>
            <a:endParaRPr lang="es-ES" sz="1600" dirty="0" smtClean="0"/>
          </a:p>
          <a:p>
            <a:endParaRPr lang="es-ES" sz="1600" dirty="0"/>
          </a:p>
        </p:txBody>
      </p:sp>
      <p:sp>
        <p:nvSpPr>
          <p:cNvPr id="57" name="56 CuadroTexto"/>
          <p:cNvSpPr txBox="1"/>
          <p:nvPr/>
        </p:nvSpPr>
        <p:spPr>
          <a:xfrm>
            <a:off x="1571604" y="5715016"/>
            <a:ext cx="616541" cy="338554"/>
          </a:xfrm>
          <a:prstGeom prst="rect">
            <a:avLst/>
          </a:prstGeom>
          <a:noFill/>
        </p:spPr>
        <p:txBody>
          <a:bodyPr wrap="square" rtlCol="0">
            <a:spAutoFit/>
          </a:bodyPr>
          <a:lstStyle/>
          <a:p>
            <a:r>
              <a:rPr lang="el-GR" sz="1600" dirty="0" smtClean="0"/>
              <a:t>χ</a:t>
            </a:r>
            <a:r>
              <a:rPr lang="es-MX" sz="1600" dirty="0" smtClean="0"/>
              <a:t>2</a:t>
            </a:r>
            <a:endParaRPr lang="es-ES" sz="1600" dirty="0"/>
          </a:p>
        </p:txBody>
      </p:sp>
      <p:sp>
        <p:nvSpPr>
          <p:cNvPr id="58" name="57 CuadroTexto"/>
          <p:cNvSpPr txBox="1"/>
          <p:nvPr/>
        </p:nvSpPr>
        <p:spPr>
          <a:xfrm>
            <a:off x="4857752" y="4643446"/>
            <a:ext cx="616541" cy="338554"/>
          </a:xfrm>
          <a:prstGeom prst="rect">
            <a:avLst/>
          </a:prstGeom>
          <a:noFill/>
        </p:spPr>
        <p:txBody>
          <a:bodyPr wrap="square" rtlCol="0">
            <a:spAutoFit/>
          </a:bodyPr>
          <a:lstStyle/>
          <a:p>
            <a:r>
              <a:rPr lang="es-MX" sz="1600" dirty="0" smtClean="0"/>
              <a:t>NKG</a:t>
            </a:r>
            <a:endParaRPr lang="es-ES" sz="1600" dirty="0"/>
          </a:p>
        </p:txBody>
      </p:sp>
      <p:sp>
        <p:nvSpPr>
          <p:cNvPr id="59" name="58 CuadroTexto"/>
          <p:cNvSpPr txBox="1"/>
          <p:nvPr/>
        </p:nvSpPr>
        <p:spPr>
          <a:xfrm>
            <a:off x="4857752" y="6162280"/>
            <a:ext cx="785818" cy="338554"/>
          </a:xfrm>
          <a:prstGeom prst="rect">
            <a:avLst/>
          </a:prstGeom>
          <a:noFill/>
        </p:spPr>
        <p:txBody>
          <a:bodyPr wrap="square" rtlCol="0">
            <a:spAutoFit/>
          </a:bodyPr>
          <a:lstStyle/>
          <a:p>
            <a:r>
              <a:rPr lang="es-MX" sz="1600" dirty="0" err="1" smtClean="0"/>
              <a:t>Linsley</a:t>
            </a:r>
            <a:endParaRPr lang="es-ES" sz="1600" dirty="0"/>
          </a:p>
        </p:txBody>
      </p:sp>
      <p:sp>
        <p:nvSpPr>
          <p:cNvPr id="60" name="59 CuadroTexto"/>
          <p:cNvSpPr txBox="1"/>
          <p:nvPr/>
        </p:nvSpPr>
        <p:spPr>
          <a:xfrm>
            <a:off x="571472" y="5169771"/>
            <a:ext cx="1143008" cy="830997"/>
          </a:xfrm>
          <a:prstGeom prst="rect">
            <a:avLst/>
          </a:prstGeom>
          <a:noFill/>
        </p:spPr>
        <p:txBody>
          <a:bodyPr wrap="square" rtlCol="0">
            <a:spAutoFit/>
          </a:bodyPr>
          <a:lstStyle/>
          <a:p>
            <a:r>
              <a:rPr lang="es-MX" sz="1600" dirty="0" smtClean="0">
                <a:solidFill>
                  <a:schemeClr val="accent5">
                    <a:lumMod val="75000"/>
                  </a:schemeClr>
                </a:solidFill>
              </a:rPr>
              <a:t>Lateral </a:t>
            </a:r>
            <a:r>
              <a:rPr lang="es-MX" sz="1600" b="1" dirty="0" smtClean="0">
                <a:solidFill>
                  <a:schemeClr val="accent5">
                    <a:lumMod val="75000"/>
                  </a:schemeClr>
                </a:solidFill>
              </a:rPr>
              <a:t>E</a:t>
            </a:r>
            <a:r>
              <a:rPr lang="es-MX" sz="1600" dirty="0" smtClean="0">
                <a:solidFill>
                  <a:schemeClr val="accent5">
                    <a:lumMod val="75000"/>
                  </a:schemeClr>
                </a:solidFill>
              </a:rPr>
              <a:t> </a:t>
            </a:r>
            <a:r>
              <a:rPr lang="es-MX" sz="1600" dirty="0" err="1" smtClean="0">
                <a:solidFill>
                  <a:schemeClr val="accent5">
                    <a:lumMod val="75000"/>
                  </a:schemeClr>
                </a:solidFill>
              </a:rPr>
              <a:t>correction</a:t>
            </a:r>
            <a:r>
              <a:rPr lang="es-MX" sz="1600" dirty="0" smtClean="0">
                <a:solidFill>
                  <a:schemeClr val="accent5">
                    <a:lumMod val="75000"/>
                  </a:schemeClr>
                </a:solidFill>
              </a:rPr>
              <a:t> </a:t>
            </a:r>
            <a:r>
              <a:rPr lang="es-MX" sz="1600" dirty="0" err="1" smtClean="0">
                <a:solidFill>
                  <a:schemeClr val="accent5">
                    <a:lumMod val="75000"/>
                  </a:schemeClr>
                </a:solidFill>
              </a:rPr>
              <a:t>function</a:t>
            </a:r>
            <a:endParaRPr lang="es-ES" sz="1600" dirty="0">
              <a:solidFill>
                <a:schemeClr val="accent5">
                  <a:lumMod val="75000"/>
                </a:schemeClr>
              </a:solidFill>
            </a:endParaRPr>
          </a:p>
        </p:txBody>
      </p:sp>
      <p:sp>
        <p:nvSpPr>
          <p:cNvPr id="61" name="60 Rectángulo redondeado"/>
          <p:cNvSpPr/>
          <p:nvPr/>
        </p:nvSpPr>
        <p:spPr>
          <a:xfrm>
            <a:off x="5643570" y="5572140"/>
            <a:ext cx="928694" cy="357190"/>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smtClean="0"/>
              <a:t>Age</a:t>
            </a:r>
            <a:endParaRPr lang="es-ES" baseline="-25000" dirty="0"/>
          </a:p>
        </p:txBody>
      </p:sp>
      <p:sp>
        <p:nvSpPr>
          <p:cNvPr id="62" name="61 Rectángulo redondeado"/>
          <p:cNvSpPr/>
          <p:nvPr/>
        </p:nvSpPr>
        <p:spPr>
          <a:xfrm>
            <a:off x="5643570" y="6286520"/>
            <a:ext cx="928694" cy="357190"/>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S(500)</a:t>
            </a:r>
            <a:endParaRPr lang="es-ES" baseline="-25000" dirty="0"/>
          </a:p>
        </p:txBody>
      </p:sp>
      <p:sp>
        <p:nvSpPr>
          <p:cNvPr id="63" name="62 Rectángulo redondeado"/>
          <p:cNvSpPr/>
          <p:nvPr/>
        </p:nvSpPr>
        <p:spPr>
          <a:xfrm>
            <a:off x="4643438" y="714356"/>
            <a:ext cx="2857520" cy="71438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KASCADE Muon </a:t>
            </a:r>
          </a:p>
          <a:p>
            <a:pPr algn="ctr"/>
            <a:r>
              <a:rPr lang="es-MX" dirty="0" err="1" smtClean="0"/>
              <a:t>Detectors</a:t>
            </a:r>
            <a:r>
              <a:rPr lang="es-MX" dirty="0" smtClean="0"/>
              <a:t> (</a:t>
            </a:r>
            <a:r>
              <a:rPr lang="el-GR" dirty="0" smtClean="0"/>
              <a:t>ρ</a:t>
            </a:r>
            <a:r>
              <a:rPr lang="es-MX" baseline="30000" dirty="0" err="1" smtClean="0"/>
              <a:t>μ</a:t>
            </a:r>
            <a:r>
              <a:rPr lang="es-MX" baseline="-25000" dirty="0" err="1" smtClean="0"/>
              <a:t>k</a:t>
            </a:r>
            <a:r>
              <a:rPr lang="es-MX" dirty="0" smtClean="0"/>
              <a:t>)</a:t>
            </a:r>
            <a:endParaRPr lang="es-ES" dirty="0" smtClean="0"/>
          </a:p>
        </p:txBody>
      </p:sp>
      <p:cxnSp>
        <p:nvCxnSpPr>
          <p:cNvPr id="64" name="63 Conector recto de flecha"/>
          <p:cNvCxnSpPr/>
          <p:nvPr/>
        </p:nvCxnSpPr>
        <p:spPr>
          <a:xfrm rot="5400000">
            <a:off x="5786446" y="1713694"/>
            <a:ext cx="4286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64 CuadroTexto"/>
          <p:cNvSpPr txBox="1"/>
          <p:nvPr/>
        </p:nvSpPr>
        <p:spPr>
          <a:xfrm>
            <a:off x="6000760" y="1500174"/>
            <a:ext cx="1785950" cy="338554"/>
          </a:xfrm>
          <a:prstGeom prst="rect">
            <a:avLst/>
          </a:prstGeom>
          <a:noFill/>
        </p:spPr>
        <p:txBody>
          <a:bodyPr wrap="square" rtlCol="0">
            <a:spAutoFit/>
          </a:bodyPr>
          <a:lstStyle/>
          <a:p>
            <a:r>
              <a:rPr lang="es-MX" sz="1600" dirty="0" smtClean="0"/>
              <a:t>Lateral  </a:t>
            </a:r>
            <a:r>
              <a:rPr lang="es-MX" sz="1600" dirty="0" err="1" smtClean="0"/>
              <a:t>fit</a:t>
            </a:r>
            <a:r>
              <a:rPr lang="es-MX" sz="1600" dirty="0" smtClean="0"/>
              <a:t> (</a:t>
            </a:r>
            <a:r>
              <a:rPr lang="es-MX" sz="1600" dirty="0" err="1" smtClean="0"/>
              <a:t>Lagutin</a:t>
            </a:r>
            <a:r>
              <a:rPr lang="es-MX" sz="1600" dirty="0" smtClean="0"/>
              <a:t>)</a:t>
            </a:r>
          </a:p>
        </p:txBody>
      </p:sp>
      <p:sp>
        <p:nvSpPr>
          <p:cNvPr id="67"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5598519" y="620688"/>
            <a:ext cx="3509985" cy="2898657"/>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2646" y="3429001"/>
            <a:ext cx="6158624" cy="3168352"/>
          </a:xfrm>
          <a:prstGeom prst="rect">
            <a:avLst/>
          </a:prstGeom>
          <a:noFill/>
          <a:ln w="9525">
            <a:noFill/>
            <a:miter lim="800000"/>
            <a:headEnd/>
            <a:tailEnd/>
          </a:ln>
        </p:spPr>
      </p:pic>
      <p:sp>
        <p:nvSpPr>
          <p:cNvPr id="8" name="Rectangle 10"/>
          <p:cNvSpPr>
            <a:spLocks noChangeArrowheads="1"/>
          </p:cNvSpPr>
          <p:nvPr/>
        </p:nvSpPr>
        <p:spPr bwMode="auto">
          <a:xfrm>
            <a:off x="6120060" y="4149080"/>
            <a:ext cx="2772420" cy="369332"/>
          </a:xfrm>
          <a:prstGeom prst="rect">
            <a:avLst/>
          </a:prstGeom>
          <a:noFill/>
          <a:ln w="9525">
            <a:solidFill>
              <a:schemeClr val="tx1"/>
            </a:solidFill>
            <a:miter lim="800000"/>
            <a:headEnd/>
            <a:tailEnd/>
          </a:ln>
          <a:effectLst/>
        </p:spPr>
        <p:txBody>
          <a:bodyPr wrap="square">
            <a:spAutoFit/>
          </a:bodyPr>
          <a:lstStyle/>
          <a:p>
            <a:pPr>
              <a:spcBef>
                <a:spcPct val="50000"/>
              </a:spcBef>
              <a:buFont typeface="Wingdings" pitchFamily="2" charset="2"/>
              <a:buNone/>
            </a:pPr>
            <a:r>
              <a:rPr lang="es-MX" dirty="0" smtClean="0">
                <a:solidFill>
                  <a:srgbClr val="0000FF"/>
                </a:solidFill>
                <a:latin typeface="Tahoma" charset="0"/>
                <a:sym typeface="Symbol" pitchFamily="18" charset="2"/>
              </a:rPr>
              <a:t></a:t>
            </a:r>
            <a:r>
              <a:rPr lang="es-MX" baseline="-25000" dirty="0" smtClean="0">
                <a:solidFill>
                  <a:srgbClr val="0000FF"/>
                </a:solidFill>
                <a:latin typeface="Tahoma" charset="0"/>
                <a:sym typeface="Symbol" pitchFamily="18" charset="2"/>
              </a:rPr>
              <a:t></a:t>
            </a:r>
            <a:r>
              <a:rPr lang="es-MX" dirty="0" smtClean="0">
                <a:solidFill>
                  <a:srgbClr val="0000FF"/>
                </a:solidFill>
                <a:latin typeface="Tahoma" charset="0"/>
                <a:sym typeface="Symbol" pitchFamily="18" charset="2"/>
              </a:rPr>
              <a:t>(</a:t>
            </a:r>
            <a:r>
              <a:rPr lang="es-MX" dirty="0" err="1" smtClean="0">
                <a:solidFill>
                  <a:srgbClr val="0000FF"/>
                </a:solidFill>
                <a:latin typeface="Tahoma" charset="0"/>
                <a:sym typeface="Symbol" pitchFamily="18" charset="2"/>
              </a:rPr>
              <a:t>r</a:t>
            </a:r>
            <a:r>
              <a:rPr lang="es-MX" baseline="-25000" dirty="0" err="1" smtClean="0">
                <a:solidFill>
                  <a:srgbClr val="0000FF"/>
                </a:solidFill>
                <a:latin typeface="Tahoma" charset="0"/>
                <a:sym typeface="Symbol" pitchFamily="18" charset="2"/>
              </a:rPr>
              <a:t>i</a:t>
            </a:r>
            <a:r>
              <a:rPr lang="es-MX" dirty="0" smtClean="0">
                <a:solidFill>
                  <a:srgbClr val="0000FF"/>
                </a:solidFill>
                <a:latin typeface="Tahoma" charset="0"/>
                <a:sym typeface="Symbol" pitchFamily="18" charset="2"/>
              </a:rPr>
              <a:t>) </a:t>
            </a:r>
            <a:r>
              <a:rPr lang="es-MX" dirty="0">
                <a:solidFill>
                  <a:srgbClr val="0000FF"/>
                </a:solidFill>
                <a:latin typeface="Tahoma" charset="0"/>
                <a:sym typeface="Symbol" pitchFamily="18" charset="2"/>
              </a:rPr>
              <a:t>= </a:t>
            </a:r>
            <a:r>
              <a:rPr lang="es-MX" dirty="0" smtClean="0">
                <a:solidFill>
                  <a:srgbClr val="0000FF"/>
                </a:solidFill>
                <a:latin typeface="Tahoma" charset="0"/>
                <a:sym typeface="Symbol" pitchFamily="18" charset="2"/>
              </a:rPr>
              <a:t>n(</a:t>
            </a:r>
            <a:r>
              <a:rPr lang="es-MX" dirty="0" err="1" smtClean="0">
                <a:solidFill>
                  <a:srgbClr val="0000FF"/>
                </a:solidFill>
                <a:latin typeface="Tahoma" charset="0"/>
                <a:sym typeface="Symbol" pitchFamily="18" charset="2"/>
              </a:rPr>
              <a:t>r</a:t>
            </a:r>
            <a:r>
              <a:rPr lang="es-MX" baseline="-25000" dirty="0" err="1" smtClean="0">
                <a:solidFill>
                  <a:srgbClr val="0000FF"/>
                </a:solidFill>
                <a:latin typeface="Tahoma" charset="0"/>
                <a:sym typeface="Symbol" pitchFamily="18" charset="2"/>
              </a:rPr>
              <a:t>i</a:t>
            </a:r>
            <a:r>
              <a:rPr lang="es-MX" dirty="0" smtClean="0">
                <a:solidFill>
                  <a:srgbClr val="0000FF"/>
                </a:solidFill>
                <a:latin typeface="Tahoma" charset="0"/>
                <a:sym typeface="Symbol" pitchFamily="18" charset="2"/>
              </a:rPr>
              <a:t>) /(</a:t>
            </a:r>
            <a:r>
              <a:rPr lang="es-MX" dirty="0" err="1" smtClean="0">
                <a:solidFill>
                  <a:srgbClr val="0000FF"/>
                </a:solidFill>
                <a:latin typeface="Tahoma" charset="0"/>
                <a:sym typeface="Symbol" pitchFamily="18" charset="2"/>
              </a:rPr>
              <a:t>A</a:t>
            </a:r>
            <a:r>
              <a:rPr lang="es-MX" baseline="-25000" dirty="0" err="1" smtClean="0">
                <a:solidFill>
                  <a:srgbClr val="0000FF"/>
                </a:solidFill>
                <a:latin typeface="Tahoma" charset="0"/>
                <a:sym typeface="Symbol" pitchFamily="18" charset="2"/>
              </a:rPr>
              <a:t>i</a:t>
            </a:r>
            <a:r>
              <a:rPr lang="es-MX" dirty="0" err="1">
                <a:solidFill>
                  <a:srgbClr val="0000FF"/>
                </a:solidFill>
                <a:latin typeface="Tahoma" charset="0"/>
                <a:sym typeface="Symbol" pitchFamily="18" charset="2"/>
              </a:rPr>
              <a:t></a:t>
            </a:r>
            <a:r>
              <a:rPr lang="es-MX" dirty="0" err="1" smtClean="0">
                <a:solidFill>
                  <a:srgbClr val="0000FF"/>
                </a:solidFill>
                <a:latin typeface="Tahoma" charset="0"/>
                <a:sym typeface="Symbol" pitchFamily="18" charset="2"/>
              </a:rPr>
              <a:t>cos</a:t>
            </a:r>
            <a:r>
              <a:rPr lang="es-MX" dirty="0" smtClean="0">
                <a:solidFill>
                  <a:srgbClr val="0000FF"/>
                </a:solidFill>
                <a:latin typeface="Tahoma" charset="0"/>
                <a:sym typeface="Symbol" pitchFamily="18" charset="2"/>
              </a:rPr>
              <a:t>)</a:t>
            </a:r>
            <a:endParaRPr lang="es-MX" dirty="0">
              <a:solidFill>
                <a:srgbClr val="0000FF"/>
              </a:solidFill>
              <a:latin typeface="Tahoma" charset="0"/>
              <a:sym typeface="Symbol" pitchFamily="18" charset="2"/>
            </a:endParaRPr>
          </a:p>
        </p:txBody>
      </p:sp>
      <p:sp>
        <p:nvSpPr>
          <p:cNvPr id="9" name="Text Box 8"/>
          <p:cNvSpPr txBox="1">
            <a:spLocks noChangeArrowheads="1"/>
          </p:cNvSpPr>
          <p:nvPr/>
        </p:nvSpPr>
        <p:spPr bwMode="auto">
          <a:xfrm>
            <a:off x="6156151" y="5150520"/>
            <a:ext cx="1800225" cy="366712"/>
          </a:xfrm>
          <a:prstGeom prst="rect">
            <a:avLst/>
          </a:prstGeom>
          <a:noFill/>
          <a:ln w="9525">
            <a:solidFill>
              <a:schemeClr val="tx1"/>
            </a:solidFill>
            <a:miter lim="800000"/>
            <a:headEnd/>
            <a:tailEnd/>
          </a:ln>
          <a:effectLst/>
        </p:spPr>
        <p:txBody>
          <a:bodyPr>
            <a:spAutoFit/>
          </a:bodyPr>
          <a:lstStyle/>
          <a:p>
            <a:pPr marL="342900" indent="-342900">
              <a:spcBef>
                <a:spcPct val="50000"/>
              </a:spcBef>
              <a:buFont typeface="Wingdings" pitchFamily="2" charset="2"/>
              <a:buNone/>
            </a:pPr>
            <a:r>
              <a:rPr lang="es-MX" dirty="0">
                <a:solidFill>
                  <a:srgbClr val="0000FF"/>
                </a:solidFill>
                <a:latin typeface="Tahoma" charset="0"/>
                <a:sym typeface="Symbol" pitchFamily="18" charset="2"/>
              </a:rPr>
              <a:t></a:t>
            </a:r>
            <a:r>
              <a:rPr lang="es-MX" baseline="-25000" dirty="0">
                <a:solidFill>
                  <a:srgbClr val="0000FF"/>
                </a:solidFill>
                <a:latin typeface="Tahoma" charset="0"/>
                <a:sym typeface="Symbol" pitchFamily="18" charset="2"/>
              </a:rPr>
              <a:t></a:t>
            </a:r>
            <a:r>
              <a:rPr lang="es-MX" dirty="0">
                <a:solidFill>
                  <a:srgbClr val="0000FF"/>
                </a:solidFill>
                <a:latin typeface="Tahoma" charset="0"/>
                <a:sym typeface="Symbol" pitchFamily="18" charset="2"/>
              </a:rPr>
              <a:t>(r) = </a:t>
            </a:r>
            <a:r>
              <a:rPr lang="es-MX" dirty="0">
                <a:solidFill>
                  <a:srgbClr val="FF0000"/>
                </a:solidFill>
                <a:latin typeface="Tahoma" charset="0"/>
                <a:sym typeface="Symbol" pitchFamily="18" charset="2"/>
              </a:rPr>
              <a:t>N</a:t>
            </a:r>
            <a:r>
              <a:rPr lang="es-MX" baseline="-25000" dirty="0">
                <a:solidFill>
                  <a:srgbClr val="FF0000"/>
                </a:solidFill>
                <a:latin typeface="Tahoma" charset="0"/>
                <a:sym typeface="Symbol" pitchFamily="18" charset="2"/>
              </a:rPr>
              <a:t></a:t>
            </a:r>
            <a:r>
              <a:rPr lang="es-MX" dirty="0">
                <a:solidFill>
                  <a:srgbClr val="0000FF"/>
                </a:solidFill>
                <a:latin typeface="Tahoma" charset="0"/>
                <a:sym typeface="Symbol" pitchFamily="18" charset="2"/>
              </a:rPr>
              <a:t>  f(r)</a:t>
            </a:r>
          </a:p>
        </p:txBody>
      </p:sp>
      <p:sp>
        <p:nvSpPr>
          <p:cNvPr id="11" name="10 CuadroTexto"/>
          <p:cNvSpPr txBox="1"/>
          <p:nvPr/>
        </p:nvSpPr>
        <p:spPr>
          <a:xfrm>
            <a:off x="6156176" y="3645024"/>
            <a:ext cx="1584176" cy="369332"/>
          </a:xfrm>
          <a:prstGeom prst="rect">
            <a:avLst/>
          </a:prstGeom>
          <a:noFill/>
        </p:spPr>
        <p:txBody>
          <a:bodyPr wrap="square" rtlCol="0">
            <a:spAutoFit/>
          </a:bodyPr>
          <a:lstStyle/>
          <a:p>
            <a:r>
              <a:rPr lang="es-MX" dirty="0" smtClean="0"/>
              <a:t>Data </a:t>
            </a:r>
            <a:r>
              <a:rPr lang="es-MX" dirty="0" err="1" smtClean="0"/>
              <a:t>points</a:t>
            </a:r>
            <a:r>
              <a:rPr lang="es-MX" dirty="0" smtClean="0"/>
              <a:t>:</a:t>
            </a:r>
            <a:endParaRPr lang="es-ES" dirty="0"/>
          </a:p>
        </p:txBody>
      </p:sp>
      <p:sp>
        <p:nvSpPr>
          <p:cNvPr id="12" name="11 CuadroTexto"/>
          <p:cNvSpPr txBox="1"/>
          <p:nvPr/>
        </p:nvSpPr>
        <p:spPr>
          <a:xfrm>
            <a:off x="6156176" y="4725144"/>
            <a:ext cx="1584176" cy="369332"/>
          </a:xfrm>
          <a:prstGeom prst="rect">
            <a:avLst/>
          </a:prstGeom>
          <a:noFill/>
        </p:spPr>
        <p:txBody>
          <a:bodyPr wrap="square" rtlCol="0">
            <a:spAutoFit/>
          </a:bodyPr>
          <a:lstStyle/>
          <a:p>
            <a:r>
              <a:rPr lang="es-MX" dirty="0" err="1" smtClean="0"/>
              <a:t>Fit</a:t>
            </a:r>
            <a:r>
              <a:rPr lang="es-MX" dirty="0" smtClean="0"/>
              <a:t>:</a:t>
            </a:r>
            <a:endParaRPr lang="es-ES" dirty="0"/>
          </a:p>
        </p:txBody>
      </p:sp>
      <p:sp>
        <p:nvSpPr>
          <p:cNvPr id="13" name="12 Rectángulo redondeado"/>
          <p:cNvSpPr/>
          <p:nvPr/>
        </p:nvSpPr>
        <p:spPr>
          <a:xfrm>
            <a:off x="899592" y="877622"/>
            <a:ext cx="4357718"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smtClean="0"/>
              <a:t>Event</a:t>
            </a:r>
            <a:r>
              <a:rPr lang="es-MX" dirty="0" smtClean="0"/>
              <a:t> </a:t>
            </a:r>
            <a:r>
              <a:rPr lang="es-MX" dirty="0" err="1" smtClean="0"/>
              <a:t>reconstruction</a:t>
            </a:r>
            <a:endParaRPr lang="es-ES" dirty="0"/>
          </a:p>
        </p:txBody>
      </p:sp>
      <p:sp>
        <p:nvSpPr>
          <p:cNvPr id="14" name="13 CuadroTexto"/>
          <p:cNvSpPr txBox="1"/>
          <p:nvPr/>
        </p:nvSpPr>
        <p:spPr>
          <a:xfrm>
            <a:off x="899592" y="1458650"/>
            <a:ext cx="4357718" cy="1754326"/>
          </a:xfrm>
          <a:prstGeom prst="rect">
            <a:avLst/>
          </a:prstGeom>
          <a:noFill/>
          <a:ln>
            <a:solidFill>
              <a:schemeClr val="accent1"/>
            </a:solidFill>
          </a:ln>
        </p:spPr>
        <p:txBody>
          <a:bodyPr wrap="square" rtlCol="0">
            <a:spAutoFit/>
          </a:bodyPr>
          <a:lstStyle/>
          <a:p>
            <a:pPr>
              <a:buFontTx/>
              <a:buChar char="-"/>
            </a:pPr>
            <a:r>
              <a:rPr lang="es-MX" dirty="0" smtClean="0"/>
              <a:t> </a:t>
            </a:r>
            <a:r>
              <a:rPr lang="es-MX" dirty="0" err="1" smtClean="0"/>
              <a:t>Recorded</a:t>
            </a:r>
            <a:r>
              <a:rPr lang="es-MX" dirty="0" smtClean="0"/>
              <a:t> </a:t>
            </a:r>
            <a:r>
              <a:rPr lang="es-MX" dirty="0" err="1" smtClean="0"/>
              <a:t>on</a:t>
            </a:r>
            <a:r>
              <a:rPr lang="es-MX" dirty="0" smtClean="0"/>
              <a:t> </a:t>
            </a:r>
            <a:r>
              <a:rPr lang="es-MX" dirty="0" err="1" smtClean="0"/>
              <a:t>July</a:t>
            </a:r>
            <a:r>
              <a:rPr lang="es-MX" dirty="0" smtClean="0"/>
              <a:t> 8 2005 at 12:11 UTC</a:t>
            </a:r>
          </a:p>
          <a:p>
            <a:pPr>
              <a:buFontTx/>
              <a:buChar char="-"/>
            </a:pPr>
            <a:r>
              <a:rPr lang="es-MX" dirty="0" smtClean="0"/>
              <a:t> </a:t>
            </a:r>
            <a:r>
              <a:rPr lang="es-MX" dirty="0" err="1" smtClean="0"/>
              <a:t>Core</a:t>
            </a:r>
            <a:r>
              <a:rPr lang="es-MX" dirty="0" smtClean="0"/>
              <a:t>: (-155, -401) m</a:t>
            </a:r>
          </a:p>
          <a:p>
            <a:pPr>
              <a:buFontTx/>
              <a:buChar char="-"/>
            </a:pPr>
            <a:r>
              <a:rPr lang="es-MX" dirty="0" smtClean="0"/>
              <a:t> log</a:t>
            </a:r>
            <a:r>
              <a:rPr lang="es-MX" baseline="-25000" dirty="0" smtClean="0"/>
              <a:t>10</a:t>
            </a:r>
            <a:r>
              <a:rPr lang="es-MX" dirty="0" smtClean="0"/>
              <a:t>(</a:t>
            </a:r>
            <a:r>
              <a:rPr lang="es-MX" dirty="0" err="1" smtClean="0"/>
              <a:t>N</a:t>
            </a:r>
            <a:r>
              <a:rPr lang="es-MX" baseline="-25000" dirty="0" err="1" smtClean="0"/>
              <a:t>ch</a:t>
            </a:r>
            <a:r>
              <a:rPr lang="es-MX" dirty="0" smtClean="0"/>
              <a:t>)  = 7.0</a:t>
            </a:r>
          </a:p>
          <a:p>
            <a:pPr>
              <a:buFontTx/>
              <a:buChar char="-"/>
            </a:pPr>
            <a:r>
              <a:rPr lang="es-MX" dirty="0" smtClean="0"/>
              <a:t> log</a:t>
            </a:r>
            <a:r>
              <a:rPr lang="es-MX" baseline="-25000" dirty="0" smtClean="0"/>
              <a:t>10</a:t>
            </a:r>
            <a:r>
              <a:rPr lang="es-MX" dirty="0" smtClean="0"/>
              <a:t>(N</a:t>
            </a:r>
            <a:r>
              <a:rPr lang="el-GR" baseline="-25000" dirty="0" smtClean="0"/>
              <a:t>μ</a:t>
            </a:r>
            <a:r>
              <a:rPr lang="es-MX" dirty="0" smtClean="0"/>
              <a:t>)   = 5.7</a:t>
            </a:r>
          </a:p>
          <a:p>
            <a:pPr>
              <a:buFontTx/>
              <a:buChar char="-"/>
            </a:pPr>
            <a:r>
              <a:rPr lang="es-MX" dirty="0" smtClean="0"/>
              <a:t> </a:t>
            </a:r>
            <a:r>
              <a:rPr lang="es-MX" dirty="0" err="1" smtClean="0"/>
              <a:t>Zenith</a:t>
            </a:r>
            <a:r>
              <a:rPr lang="es-MX" dirty="0" smtClean="0"/>
              <a:t>    : 24.2°</a:t>
            </a:r>
          </a:p>
          <a:p>
            <a:pPr>
              <a:buFontTx/>
              <a:buChar char="-"/>
            </a:pPr>
            <a:r>
              <a:rPr lang="es-MX" dirty="0" smtClean="0"/>
              <a:t> </a:t>
            </a:r>
            <a:r>
              <a:rPr lang="es-MX" dirty="0" err="1" smtClean="0"/>
              <a:t>Azimuth</a:t>
            </a:r>
            <a:r>
              <a:rPr lang="es-MX" dirty="0" smtClean="0"/>
              <a:t>: 28.4°</a:t>
            </a:r>
          </a:p>
        </p:txBody>
      </p:sp>
      <p:sp>
        <p:nvSpPr>
          <p:cNvPr id="15"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467544" y="4437112"/>
            <a:ext cx="4608512" cy="1107996"/>
          </a:xfrm>
          <a:prstGeom prst="rect">
            <a:avLst/>
          </a:prstGeom>
          <a:noFill/>
          <a:ln w="9525">
            <a:noFill/>
            <a:miter lim="800000"/>
            <a:headEnd/>
            <a:tailEnd/>
          </a:ln>
          <a:effectLst/>
        </p:spPr>
        <p:txBody>
          <a:bodyPr wrap="square">
            <a:spAutoFit/>
          </a:bodyPr>
          <a:lstStyle/>
          <a:p>
            <a:pPr marL="342900" indent="-342900" algn="just">
              <a:spcBef>
                <a:spcPct val="50000"/>
              </a:spcBef>
              <a:buFont typeface="Wingdings" pitchFamily="2" charset="2"/>
              <a:buBlip>
                <a:blip r:embed="rId2"/>
              </a:buBlip>
            </a:pPr>
            <a:r>
              <a:rPr lang="es-MX" dirty="0" err="1" smtClean="0"/>
              <a:t>Arrival</a:t>
            </a:r>
            <a:r>
              <a:rPr lang="es-MX" dirty="0" smtClean="0"/>
              <a:t> </a:t>
            </a:r>
            <a:r>
              <a:rPr lang="es-MX" dirty="0" err="1" smtClean="0"/>
              <a:t>direction</a:t>
            </a:r>
            <a:r>
              <a:rPr lang="es-MX" dirty="0" smtClean="0"/>
              <a:t> </a:t>
            </a:r>
            <a:r>
              <a:rPr lang="es-MX" dirty="0" err="1" smtClean="0"/>
              <a:t>from</a:t>
            </a:r>
            <a:r>
              <a:rPr lang="es-MX" dirty="0" smtClean="0"/>
              <a:t> Chi</a:t>
            </a:r>
            <a:r>
              <a:rPr lang="es-MX" baseline="30000" dirty="0" smtClean="0"/>
              <a:t>2 </a:t>
            </a:r>
            <a:r>
              <a:rPr lang="es-MX" dirty="0" err="1" smtClean="0"/>
              <a:t>minimization</a:t>
            </a:r>
            <a:r>
              <a:rPr lang="es-MX" dirty="0" smtClean="0"/>
              <a:t> of </a:t>
            </a:r>
            <a:r>
              <a:rPr lang="es-MX" dirty="0" err="1" smtClean="0"/>
              <a:t>arrival</a:t>
            </a:r>
            <a:r>
              <a:rPr lang="es-MX" dirty="0" smtClean="0"/>
              <a:t> times:</a:t>
            </a:r>
            <a:endParaRPr lang="es-MX" dirty="0"/>
          </a:p>
          <a:p>
            <a:pPr marL="342900" indent="-342900" algn="ctr">
              <a:spcBef>
                <a:spcPct val="50000"/>
              </a:spcBef>
              <a:buFont typeface="Wingdings" pitchFamily="2" charset="2"/>
              <a:buNone/>
            </a:pPr>
            <a:r>
              <a:rPr lang="es-MX" dirty="0"/>
              <a:t> </a:t>
            </a:r>
            <a:r>
              <a:rPr lang="es-MX" dirty="0">
                <a:solidFill>
                  <a:srgbClr val="0000FF"/>
                </a:solidFill>
                <a:sym typeface="Symbol" pitchFamily="18" charset="2"/>
              </a:rPr>
              <a:t></a:t>
            </a:r>
            <a:r>
              <a:rPr lang="es-MX" baseline="30000" dirty="0">
                <a:solidFill>
                  <a:srgbClr val="0000FF"/>
                </a:solidFill>
                <a:sym typeface="Symbol" pitchFamily="18" charset="2"/>
              </a:rPr>
              <a:t>2</a:t>
            </a:r>
            <a:r>
              <a:rPr lang="es-MX" dirty="0">
                <a:solidFill>
                  <a:srgbClr val="0000FF"/>
                </a:solidFill>
                <a:sym typeface="Symbol" pitchFamily="18" charset="2"/>
              </a:rPr>
              <a:t> =  </a:t>
            </a:r>
            <a:r>
              <a:rPr lang="es-MX" sz="2000" dirty="0">
                <a:solidFill>
                  <a:srgbClr val="0000FF"/>
                </a:solidFill>
                <a:sym typeface="Symbol" pitchFamily="18" charset="2"/>
              </a:rPr>
              <a:t></a:t>
            </a:r>
            <a:r>
              <a:rPr lang="es-MX" dirty="0">
                <a:solidFill>
                  <a:srgbClr val="0000FF"/>
                </a:solidFill>
                <a:sym typeface="Symbol" pitchFamily="18" charset="2"/>
              </a:rPr>
              <a:t> (</a:t>
            </a:r>
            <a:r>
              <a:rPr lang="es-MX" dirty="0" err="1">
                <a:solidFill>
                  <a:srgbClr val="0000FF"/>
                </a:solidFill>
                <a:sym typeface="Symbol" pitchFamily="18" charset="2"/>
              </a:rPr>
              <a:t>Ti</a:t>
            </a:r>
            <a:r>
              <a:rPr lang="es-MX" baseline="30000" dirty="0" err="1">
                <a:solidFill>
                  <a:srgbClr val="0000FF"/>
                </a:solidFill>
                <a:sym typeface="Symbol" pitchFamily="18" charset="2"/>
              </a:rPr>
              <a:t>data</a:t>
            </a:r>
            <a:r>
              <a:rPr lang="es-MX" dirty="0">
                <a:solidFill>
                  <a:srgbClr val="0000FF"/>
                </a:solidFill>
                <a:sym typeface="Symbol" pitchFamily="18" charset="2"/>
              </a:rPr>
              <a:t> – </a:t>
            </a:r>
            <a:r>
              <a:rPr lang="es-MX" dirty="0" err="1">
                <a:solidFill>
                  <a:srgbClr val="0000FF"/>
                </a:solidFill>
                <a:sym typeface="Symbol" pitchFamily="18" charset="2"/>
              </a:rPr>
              <a:t>Ti</a:t>
            </a:r>
            <a:r>
              <a:rPr lang="es-MX" baseline="30000" dirty="0" err="1">
                <a:solidFill>
                  <a:srgbClr val="0000FF"/>
                </a:solidFill>
                <a:sym typeface="Symbol" pitchFamily="18" charset="2"/>
              </a:rPr>
              <a:t>model</a:t>
            </a:r>
            <a:r>
              <a:rPr lang="es-MX" dirty="0">
                <a:solidFill>
                  <a:srgbClr val="0000FF"/>
                </a:solidFill>
                <a:sym typeface="Symbol" pitchFamily="18" charset="2"/>
              </a:rPr>
              <a:t> </a:t>
            </a:r>
            <a:r>
              <a:rPr lang="es-MX" dirty="0" smtClean="0">
                <a:solidFill>
                  <a:srgbClr val="0000FF"/>
                </a:solidFill>
                <a:sym typeface="Symbol" pitchFamily="18" charset="2"/>
              </a:rPr>
              <a:t>(</a:t>
            </a:r>
            <a:r>
              <a:rPr lang="es-MX" dirty="0" smtClean="0">
                <a:solidFill>
                  <a:srgbClr val="0000FF"/>
                </a:solidFill>
                <a:sym typeface="Symbol"/>
              </a:rPr>
              <a:t>, </a:t>
            </a:r>
            <a:r>
              <a:rPr lang="es-MX" dirty="0" smtClean="0">
                <a:solidFill>
                  <a:srgbClr val="0000FF"/>
                </a:solidFill>
                <a:sym typeface="Symbol" pitchFamily="18" charset="2"/>
              </a:rPr>
              <a:t>)- </a:t>
            </a:r>
            <a:r>
              <a:rPr lang="es-MX" dirty="0">
                <a:solidFill>
                  <a:srgbClr val="0000FF"/>
                </a:solidFill>
                <a:sym typeface="Symbol" pitchFamily="18" charset="2"/>
              </a:rPr>
              <a:t>Ti)</a:t>
            </a:r>
            <a:r>
              <a:rPr lang="es-MX" baseline="30000" dirty="0">
                <a:solidFill>
                  <a:srgbClr val="0000FF"/>
                </a:solidFill>
                <a:sym typeface="Symbol" pitchFamily="18" charset="2"/>
              </a:rPr>
              <a:t>2</a:t>
            </a:r>
            <a:r>
              <a:rPr lang="es-MX" dirty="0">
                <a:solidFill>
                  <a:srgbClr val="0000FF"/>
                </a:solidFill>
                <a:sym typeface="Symbol" pitchFamily="18" charset="2"/>
              </a:rPr>
              <a:t>/ i</a:t>
            </a:r>
            <a:r>
              <a:rPr lang="es-MX" baseline="30000" dirty="0">
                <a:solidFill>
                  <a:srgbClr val="0000FF"/>
                </a:solidFill>
                <a:sym typeface="Symbol" pitchFamily="18" charset="2"/>
              </a:rPr>
              <a:t>2</a:t>
            </a:r>
            <a:endParaRPr lang="es-ES" baseline="30000" dirty="0">
              <a:solidFill>
                <a:srgbClr val="0000FF"/>
              </a:solidFill>
              <a:sym typeface="Symbol" pitchFamily="18" charset="2"/>
            </a:endParaRPr>
          </a:p>
        </p:txBody>
      </p:sp>
      <p:sp>
        <p:nvSpPr>
          <p:cNvPr id="10" name="Text Box 15"/>
          <p:cNvSpPr txBox="1">
            <a:spLocks noChangeArrowheads="1"/>
          </p:cNvSpPr>
          <p:nvPr/>
        </p:nvSpPr>
        <p:spPr bwMode="auto">
          <a:xfrm>
            <a:off x="1403648" y="5373216"/>
            <a:ext cx="288925" cy="336550"/>
          </a:xfrm>
          <a:prstGeom prst="rect">
            <a:avLst/>
          </a:prstGeom>
          <a:noFill/>
          <a:ln w="9525">
            <a:noFill/>
            <a:miter lim="800000"/>
            <a:headEnd/>
            <a:tailEnd/>
          </a:ln>
          <a:effectLst/>
        </p:spPr>
        <p:txBody>
          <a:bodyPr>
            <a:spAutoFit/>
          </a:bodyPr>
          <a:lstStyle/>
          <a:p>
            <a:pPr>
              <a:spcBef>
                <a:spcPct val="50000"/>
              </a:spcBef>
            </a:pPr>
            <a:r>
              <a:rPr lang="es-MX" sz="1600" dirty="0">
                <a:solidFill>
                  <a:srgbClr val="0000FF"/>
                </a:solidFill>
              </a:rPr>
              <a:t>i</a:t>
            </a:r>
            <a:endParaRPr lang="es-ES" sz="1600" dirty="0">
              <a:solidFill>
                <a:srgbClr val="0000FF"/>
              </a:solidFill>
            </a:endParaRPr>
          </a:p>
        </p:txBody>
      </p:sp>
      <p:sp>
        <p:nvSpPr>
          <p:cNvPr id="11" name="10 Rectángulo"/>
          <p:cNvSpPr/>
          <p:nvPr/>
        </p:nvSpPr>
        <p:spPr>
          <a:xfrm>
            <a:off x="1703860" y="5733256"/>
            <a:ext cx="2017925" cy="369332"/>
          </a:xfrm>
          <a:prstGeom prst="rect">
            <a:avLst/>
          </a:prstGeom>
        </p:spPr>
        <p:txBody>
          <a:bodyPr wrap="none">
            <a:spAutoFit/>
          </a:bodyPr>
          <a:lstStyle/>
          <a:p>
            <a:pPr algn="ctr">
              <a:spcBef>
                <a:spcPct val="50000"/>
              </a:spcBef>
            </a:pPr>
            <a:r>
              <a:rPr lang="es-MX" dirty="0" err="1" smtClean="0">
                <a:solidFill>
                  <a:srgbClr val="0000FF"/>
                </a:solidFill>
              </a:rPr>
              <a:t>Ti</a:t>
            </a:r>
            <a:r>
              <a:rPr lang="es-MX" baseline="30000" dirty="0" err="1" smtClean="0">
                <a:solidFill>
                  <a:srgbClr val="0000FF"/>
                </a:solidFill>
              </a:rPr>
              <a:t>model</a:t>
            </a:r>
            <a:r>
              <a:rPr lang="es-MX" baseline="30000" dirty="0" smtClean="0">
                <a:solidFill>
                  <a:srgbClr val="0000FF"/>
                </a:solidFill>
              </a:rPr>
              <a:t> </a:t>
            </a:r>
            <a:r>
              <a:rPr lang="es-MX" dirty="0" smtClean="0">
                <a:solidFill>
                  <a:srgbClr val="0000FF"/>
                </a:solidFill>
              </a:rPr>
              <a:t>= (</a:t>
            </a:r>
            <a:r>
              <a:rPr lang="es-MX" b="1" dirty="0" err="1" smtClean="0">
                <a:solidFill>
                  <a:srgbClr val="0000FF"/>
                </a:solidFill>
              </a:rPr>
              <a:t>r</a:t>
            </a:r>
            <a:r>
              <a:rPr lang="es-MX" b="1" baseline="-25000" dirty="0" err="1" smtClean="0">
                <a:solidFill>
                  <a:srgbClr val="0000FF"/>
                </a:solidFill>
              </a:rPr>
              <a:t>i</a:t>
            </a:r>
            <a:r>
              <a:rPr lang="es-MX" baseline="-25000" dirty="0" smtClean="0">
                <a:solidFill>
                  <a:srgbClr val="0000FF"/>
                </a:solidFill>
              </a:rPr>
              <a:t> </a:t>
            </a:r>
            <a:r>
              <a:rPr lang="es-MX" dirty="0" smtClean="0">
                <a:solidFill>
                  <a:srgbClr val="0000FF"/>
                </a:solidFill>
              </a:rPr>
              <a:t>-  </a:t>
            </a:r>
            <a:r>
              <a:rPr lang="es-MX" b="1" dirty="0" smtClean="0">
                <a:solidFill>
                  <a:srgbClr val="0000FF"/>
                </a:solidFill>
              </a:rPr>
              <a:t>r</a:t>
            </a:r>
            <a:r>
              <a:rPr lang="es-MX" b="1" baseline="-25000" dirty="0" smtClean="0">
                <a:solidFill>
                  <a:srgbClr val="0000FF"/>
                </a:solidFill>
              </a:rPr>
              <a:t>o</a:t>
            </a:r>
            <a:r>
              <a:rPr lang="es-MX" dirty="0" smtClean="0">
                <a:solidFill>
                  <a:srgbClr val="0000FF"/>
                </a:solidFill>
              </a:rPr>
              <a:t>)</a:t>
            </a:r>
            <a:r>
              <a:rPr lang="es-MX" dirty="0" smtClean="0">
                <a:solidFill>
                  <a:srgbClr val="0000FF"/>
                </a:solidFill>
                <a:sym typeface="Math1" pitchFamily="2" charset="2"/>
              </a:rPr>
              <a:t> </a:t>
            </a:r>
            <a:r>
              <a:rPr lang="es-MX" b="1" dirty="0" smtClean="0">
                <a:solidFill>
                  <a:srgbClr val="0000FF"/>
                </a:solidFill>
                <a:sym typeface="Math1" pitchFamily="2" charset="2"/>
              </a:rPr>
              <a:t>n</a:t>
            </a:r>
            <a:r>
              <a:rPr lang="es-MX" dirty="0" smtClean="0">
                <a:solidFill>
                  <a:srgbClr val="0000FF"/>
                </a:solidFill>
                <a:sym typeface="Math1" pitchFamily="2" charset="2"/>
              </a:rPr>
              <a:t>/c</a:t>
            </a:r>
            <a:endParaRPr lang="es-MX" dirty="0">
              <a:solidFill>
                <a:srgbClr val="0000FF"/>
              </a:solidFill>
              <a:sym typeface="Math1" pitchFamily="2" charset="2"/>
            </a:endParaRPr>
          </a:p>
        </p:txBody>
      </p:sp>
      <p:pic>
        <p:nvPicPr>
          <p:cNvPr id="12" name="Picture 9" descr="ResAngKG"/>
          <p:cNvPicPr>
            <a:picLocks noGrp="1" noChangeAspect="1" noChangeArrowheads="1"/>
          </p:cNvPicPr>
          <p:nvPr>
            <p:ph/>
          </p:nvPr>
        </p:nvPicPr>
        <p:blipFill>
          <a:blip r:embed="rId3" cstate="print"/>
          <a:srcRect/>
          <a:stretch>
            <a:fillRect/>
          </a:stretch>
        </p:blipFill>
        <p:spPr>
          <a:xfrm>
            <a:off x="5263787" y="3891579"/>
            <a:ext cx="3772709" cy="2489749"/>
          </a:xfrm>
          <a:noFill/>
          <a:ln/>
        </p:spPr>
      </p:pic>
      <p:pic>
        <p:nvPicPr>
          <p:cNvPr id="1026" name="Picture 2"/>
          <p:cNvPicPr>
            <a:picLocks noChangeAspect="1" noChangeArrowheads="1"/>
          </p:cNvPicPr>
          <p:nvPr/>
        </p:nvPicPr>
        <p:blipFill>
          <a:blip r:embed="rId4" cstate="print"/>
          <a:srcRect/>
          <a:stretch>
            <a:fillRect/>
          </a:stretch>
        </p:blipFill>
        <p:spPr bwMode="auto">
          <a:xfrm>
            <a:off x="323527" y="764704"/>
            <a:ext cx="4807181" cy="3312368"/>
          </a:xfrm>
          <a:prstGeom prst="rect">
            <a:avLst/>
          </a:prstGeom>
          <a:noFill/>
          <a:ln w="9525">
            <a:solidFill>
              <a:schemeClr val="tx1"/>
            </a:solidFill>
            <a:miter lim="800000"/>
            <a:headEnd/>
            <a:tailEnd/>
          </a:ln>
        </p:spPr>
      </p:pic>
      <p:pic>
        <p:nvPicPr>
          <p:cNvPr id="17" name="Picture 2"/>
          <p:cNvPicPr>
            <a:picLocks noChangeAspect="1" noChangeArrowheads="1"/>
          </p:cNvPicPr>
          <p:nvPr/>
        </p:nvPicPr>
        <p:blipFill>
          <a:blip r:embed="rId5" cstate="print"/>
          <a:srcRect/>
          <a:stretch>
            <a:fillRect/>
          </a:stretch>
        </p:blipFill>
        <p:spPr bwMode="auto">
          <a:xfrm>
            <a:off x="5598519" y="620688"/>
            <a:ext cx="3509985" cy="2898657"/>
          </a:xfrm>
          <a:prstGeom prst="rect">
            <a:avLst/>
          </a:prstGeom>
          <a:noFill/>
          <a:ln w="9525">
            <a:noFill/>
            <a:miter lim="800000"/>
            <a:headEnd/>
            <a:tailEnd/>
          </a:ln>
        </p:spPr>
      </p:pic>
      <p:sp>
        <p:nvSpPr>
          <p:cNvPr id="18"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sp>
        <p:nvSpPr>
          <p:cNvPr id="13" name="12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27584" y="1134036"/>
            <a:ext cx="7848872" cy="5098339"/>
          </a:xfrm>
          <a:prstGeom prst="rect">
            <a:avLst/>
          </a:prstGeom>
          <a:noFill/>
          <a:ln w="9525">
            <a:noFill/>
            <a:miter lim="800000"/>
            <a:headEnd/>
            <a:tailEnd/>
          </a:ln>
        </p:spPr>
      </p:pic>
      <p:sp>
        <p:nvSpPr>
          <p:cNvPr id="5" name="4 Rectángulo"/>
          <p:cNvSpPr/>
          <p:nvPr/>
        </p:nvSpPr>
        <p:spPr>
          <a:xfrm>
            <a:off x="1115616" y="5814556"/>
            <a:ext cx="2664296" cy="307777"/>
          </a:xfrm>
          <a:prstGeom prst="rect">
            <a:avLst/>
          </a:prstGeom>
        </p:spPr>
        <p:txBody>
          <a:bodyPr wrap="square">
            <a:spAutoFit/>
          </a:bodyPr>
          <a:lstStyle/>
          <a:p>
            <a:r>
              <a:rPr lang="es-ES" sz="1400" dirty="0" smtClean="0">
                <a:solidFill>
                  <a:schemeClr val="accent5">
                    <a:lumMod val="60000"/>
                    <a:lumOff val="40000"/>
                  </a:schemeClr>
                </a:solidFill>
              </a:rPr>
              <a:t>W. D. </a:t>
            </a:r>
            <a:r>
              <a:rPr lang="es-ES" sz="1400" dirty="0" err="1" smtClean="0">
                <a:solidFill>
                  <a:schemeClr val="accent5">
                    <a:lumMod val="60000"/>
                    <a:lumOff val="40000"/>
                  </a:schemeClr>
                </a:solidFill>
              </a:rPr>
              <a:t>Apel</a:t>
            </a:r>
            <a:r>
              <a:rPr lang="es-ES" sz="1400" dirty="0" smtClean="0">
                <a:solidFill>
                  <a:schemeClr val="accent5">
                    <a:lumMod val="60000"/>
                    <a:lumOff val="40000"/>
                  </a:schemeClr>
                </a:solidFill>
              </a:rPr>
              <a:t>, NIMA620, 202 (2010).</a:t>
            </a:r>
            <a:endParaRPr lang="es-ES" sz="1400" dirty="0">
              <a:solidFill>
                <a:schemeClr val="accent5">
                  <a:lumMod val="60000"/>
                  <a:lumOff val="40000"/>
                </a:schemeClr>
              </a:solidFill>
            </a:endParaRPr>
          </a:p>
        </p:txBody>
      </p:sp>
      <p:sp>
        <p:nvSpPr>
          <p:cNvPr id="6" name="5 Rectángulo"/>
          <p:cNvSpPr/>
          <p:nvPr/>
        </p:nvSpPr>
        <p:spPr>
          <a:xfrm>
            <a:off x="683568" y="692696"/>
            <a:ext cx="7560840" cy="369332"/>
          </a:xfrm>
          <a:prstGeom prst="rect">
            <a:avLst/>
          </a:prstGeom>
        </p:spPr>
        <p:txBody>
          <a:bodyPr wrap="square">
            <a:spAutoFit/>
          </a:bodyPr>
          <a:lstStyle/>
          <a:p>
            <a:pPr algn="ctr"/>
            <a:r>
              <a:rPr lang="es-MX" b="1" u="sng" dirty="0" smtClean="0">
                <a:solidFill>
                  <a:srgbClr val="3333FF"/>
                </a:solidFill>
                <a:cs typeface="Arial" pitchFamily="34" charset="0"/>
              </a:rPr>
              <a:t>KASCADE-Grande </a:t>
            </a:r>
            <a:r>
              <a:rPr lang="es-MX" b="1" u="sng" dirty="0" err="1" smtClean="0">
                <a:solidFill>
                  <a:srgbClr val="3333FF"/>
                </a:solidFill>
                <a:cs typeface="Arial" pitchFamily="34" charset="0"/>
              </a:rPr>
              <a:t>Accuracy</a:t>
            </a:r>
            <a:r>
              <a:rPr lang="es-MX" b="1" u="sng" dirty="0" smtClean="0">
                <a:solidFill>
                  <a:srgbClr val="3333FF"/>
                </a:solidFill>
                <a:cs typeface="Arial" pitchFamily="34" charset="0"/>
              </a:rPr>
              <a:t>: </a:t>
            </a:r>
            <a:r>
              <a:rPr lang="es-MX" b="1" u="sng" dirty="0" err="1" smtClean="0">
                <a:solidFill>
                  <a:srgbClr val="3333FF"/>
                </a:solidFill>
                <a:cs typeface="Arial" pitchFamily="34" charset="0"/>
              </a:rPr>
              <a:t>Direct</a:t>
            </a:r>
            <a:r>
              <a:rPr lang="es-MX" b="1" u="sng" dirty="0" smtClean="0">
                <a:solidFill>
                  <a:srgbClr val="3333FF"/>
                </a:solidFill>
                <a:cs typeface="Arial" pitchFamily="34" charset="0"/>
              </a:rPr>
              <a:t> </a:t>
            </a:r>
            <a:r>
              <a:rPr lang="es-MX" b="1" u="sng" dirty="0" err="1" smtClean="0">
                <a:solidFill>
                  <a:srgbClr val="3333FF"/>
                </a:solidFill>
                <a:cs typeface="Arial" pitchFamily="34" charset="0"/>
              </a:rPr>
              <a:t>comparison</a:t>
            </a:r>
            <a:r>
              <a:rPr lang="es-MX" b="1" u="sng" dirty="0" smtClean="0">
                <a:solidFill>
                  <a:srgbClr val="3333FF"/>
                </a:solidFill>
                <a:cs typeface="Arial" pitchFamily="34" charset="0"/>
              </a:rPr>
              <a:t> </a:t>
            </a:r>
            <a:r>
              <a:rPr lang="es-MX" b="1" u="sng" dirty="0" err="1" smtClean="0">
                <a:solidFill>
                  <a:srgbClr val="3333FF"/>
                </a:solidFill>
                <a:cs typeface="Arial" pitchFamily="34" charset="0"/>
              </a:rPr>
              <a:t>with</a:t>
            </a:r>
            <a:r>
              <a:rPr lang="es-MX" b="1" u="sng" dirty="0" smtClean="0">
                <a:solidFill>
                  <a:srgbClr val="3333FF"/>
                </a:solidFill>
                <a:cs typeface="Arial" pitchFamily="34" charset="0"/>
              </a:rPr>
              <a:t> KASCADE</a:t>
            </a:r>
            <a:endParaRPr lang="es-ES" b="1" u="sng" dirty="0" smtClean="0">
              <a:solidFill>
                <a:srgbClr val="3333FF"/>
              </a:solidFill>
              <a:cs typeface="Arial" pitchFamily="34" charset="0"/>
            </a:endParaRPr>
          </a:p>
        </p:txBody>
      </p:sp>
      <p:sp>
        <p:nvSpPr>
          <p:cNvPr id="9"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sp>
        <p:nvSpPr>
          <p:cNvPr id="7" name="6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755576" y="908720"/>
            <a:ext cx="3096344" cy="571504"/>
          </a:xfrm>
          <a:prstGeom prst="roundRect">
            <a:avLst/>
          </a:prstGeom>
          <a:solidFill>
            <a:schemeClr val="bg1"/>
          </a:solidFill>
          <a:ln w="9525">
            <a:solidFill>
              <a:schemeClr val="tx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err="1" smtClean="0">
                <a:solidFill>
                  <a:srgbClr val="FF0000"/>
                </a:solidFill>
                <a:latin typeface="Calibri" pitchFamily="34" charset="0"/>
                <a:cs typeface="Arial" pitchFamily="34" charset="0"/>
              </a:rPr>
              <a:t>Energy</a:t>
            </a:r>
            <a:r>
              <a:rPr lang="es-MX" sz="2400" dirty="0" smtClean="0">
                <a:solidFill>
                  <a:srgbClr val="FF0000"/>
                </a:solidFill>
                <a:latin typeface="Calibri" pitchFamily="34" charset="0"/>
                <a:cs typeface="Arial" pitchFamily="34" charset="0"/>
              </a:rPr>
              <a:t> </a:t>
            </a:r>
            <a:r>
              <a:rPr lang="es-MX" sz="2400" dirty="0" err="1" smtClean="0">
                <a:solidFill>
                  <a:srgbClr val="FF0000"/>
                </a:solidFill>
                <a:latin typeface="Calibri" pitchFamily="34" charset="0"/>
                <a:cs typeface="Arial" pitchFamily="34" charset="0"/>
              </a:rPr>
              <a:t>spectrum</a:t>
            </a:r>
            <a:endParaRPr lang="es-ES" sz="2400" baseline="-25000" dirty="0" smtClean="0">
              <a:solidFill>
                <a:srgbClr val="FF0000"/>
              </a:solidFill>
              <a:latin typeface="Calibri" pitchFamily="34" charset="0"/>
              <a:cs typeface="Arial" pitchFamily="34" charset="0"/>
            </a:endParaRPr>
          </a:p>
        </p:txBody>
      </p:sp>
      <p:sp>
        <p:nvSpPr>
          <p:cNvPr id="9" name="8 CuadroTexto"/>
          <p:cNvSpPr txBox="1"/>
          <p:nvPr/>
        </p:nvSpPr>
        <p:spPr>
          <a:xfrm>
            <a:off x="755576" y="5805264"/>
            <a:ext cx="3528392" cy="400110"/>
          </a:xfrm>
          <a:prstGeom prst="rect">
            <a:avLst/>
          </a:prstGeom>
          <a:noFill/>
        </p:spPr>
        <p:txBody>
          <a:bodyPr wrap="square" rtlCol="0">
            <a:spAutoFit/>
          </a:bodyPr>
          <a:lstStyle/>
          <a:p>
            <a:r>
              <a:rPr lang="es-MX" sz="2000" dirty="0" smtClean="0">
                <a:solidFill>
                  <a:srgbClr val="FF0000"/>
                </a:solidFill>
              </a:rPr>
              <a:t>N</a:t>
            </a:r>
            <a:r>
              <a:rPr lang="el-GR" sz="2000" baseline="-25000" dirty="0" smtClean="0">
                <a:solidFill>
                  <a:srgbClr val="FF0000"/>
                </a:solidFill>
              </a:rPr>
              <a:t>μ</a:t>
            </a:r>
            <a:r>
              <a:rPr lang="es-ES" sz="2000" dirty="0" smtClean="0">
                <a:solidFill>
                  <a:srgbClr val="FF0000"/>
                </a:solidFill>
              </a:rPr>
              <a:t>: </a:t>
            </a:r>
            <a:r>
              <a:rPr lang="es-ES" sz="2000" dirty="0" err="1" smtClean="0">
                <a:solidFill>
                  <a:srgbClr val="3333FF"/>
                </a:solidFill>
              </a:rPr>
              <a:t>Correction</a:t>
            </a:r>
            <a:r>
              <a:rPr lang="es-ES" sz="2000" dirty="0" smtClean="0">
                <a:solidFill>
                  <a:srgbClr val="3333FF"/>
                </a:solidFill>
              </a:rPr>
              <a:t> </a:t>
            </a:r>
            <a:r>
              <a:rPr lang="es-ES" sz="2000" dirty="0" err="1" smtClean="0">
                <a:solidFill>
                  <a:srgbClr val="3333FF"/>
                </a:solidFill>
              </a:rPr>
              <a:t>for</a:t>
            </a:r>
            <a:r>
              <a:rPr lang="es-ES" sz="2000" dirty="0" smtClean="0">
                <a:solidFill>
                  <a:srgbClr val="3333FF"/>
                </a:solidFill>
              </a:rPr>
              <a:t> </a:t>
            </a:r>
            <a:r>
              <a:rPr lang="es-ES" sz="2000" dirty="0" err="1" smtClean="0">
                <a:solidFill>
                  <a:srgbClr val="3333FF"/>
                </a:solidFill>
              </a:rPr>
              <a:t>systematics</a:t>
            </a:r>
            <a:endParaRPr lang="es-ES" sz="2000" dirty="0">
              <a:solidFill>
                <a:srgbClr val="3333FF"/>
              </a:solidFill>
            </a:endParaRPr>
          </a:p>
        </p:txBody>
      </p:sp>
      <p:pic>
        <p:nvPicPr>
          <p:cNvPr id="7" name="Picture 2"/>
          <p:cNvPicPr>
            <a:picLocks noChangeAspect="1" noChangeArrowheads="1"/>
          </p:cNvPicPr>
          <p:nvPr/>
        </p:nvPicPr>
        <p:blipFill>
          <a:blip r:embed="rId2" cstate="print"/>
          <a:srcRect/>
          <a:stretch>
            <a:fillRect/>
          </a:stretch>
        </p:blipFill>
        <p:spPr bwMode="auto">
          <a:xfrm>
            <a:off x="5652120" y="548680"/>
            <a:ext cx="2631739" cy="2664296"/>
          </a:xfrm>
          <a:prstGeom prst="rect">
            <a:avLst/>
          </a:prstGeom>
          <a:noFill/>
          <a:ln w="9525">
            <a:noFill/>
            <a:miter lim="800000"/>
            <a:headEnd/>
            <a:tailEnd/>
          </a:ln>
        </p:spPr>
      </p:pic>
      <p:pic>
        <p:nvPicPr>
          <p:cNvPr id="15" name="Picture 2"/>
          <p:cNvPicPr>
            <a:picLocks noChangeAspect="1" noChangeArrowheads="1"/>
          </p:cNvPicPr>
          <p:nvPr/>
        </p:nvPicPr>
        <p:blipFill>
          <a:blip r:embed="rId3" cstate="print"/>
          <a:srcRect/>
          <a:stretch>
            <a:fillRect/>
          </a:stretch>
        </p:blipFill>
        <p:spPr bwMode="auto">
          <a:xfrm>
            <a:off x="5004048" y="3356992"/>
            <a:ext cx="3936713" cy="3240360"/>
          </a:xfrm>
          <a:prstGeom prst="rect">
            <a:avLst/>
          </a:prstGeom>
          <a:noFill/>
          <a:ln w="9525">
            <a:noFill/>
            <a:miter lim="800000"/>
            <a:headEnd/>
            <a:tailEnd/>
          </a:ln>
        </p:spPr>
      </p:pic>
      <p:sp>
        <p:nvSpPr>
          <p:cNvPr id="17" name="16 CuadroTexto"/>
          <p:cNvSpPr txBox="1"/>
          <p:nvPr/>
        </p:nvSpPr>
        <p:spPr>
          <a:xfrm>
            <a:off x="358298" y="2426112"/>
            <a:ext cx="4357718" cy="1938992"/>
          </a:xfrm>
          <a:prstGeom prst="rect">
            <a:avLst/>
          </a:prstGeom>
          <a:noFill/>
          <a:ln>
            <a:solidFill>
              <a:schemeClr val="accent1"/>
            </a:solidFill>
          </a:ln>
        </p:spPr>
        <p:txBody>
          <a:bodyPr wrap="square" rtlCol="0">
            <a:spAutoFit/>
          </a:bodyPr>
          <a:lstStyle/>
          <a:p>
            <a:r>
              <a:rPr lang="es-MX" sz="2000" dirty="0" smtClean="0"/>
              <a:t>Experimental data set:</a:t>
            </a:r>
          </a:p>
          <a:p>
            <a:pPr>
              <a:buFont typeface="Arial" pitchFamily="34" charset="0"/>
              <a:buChar char="•"/>
            </a:pPr>
            <a:r>
              <a:rPr lang="es-MX" sz="2000" dirty="0" smtClean="0">
                <a:solidFill>
                  <a:srgbClr val="3333FF"/>
                </a:solidFill>
              </a:rPr>
              <a:t>1173 </a:t>
            </a:r>
            <a:r>
              <a:rPr lang="es-MX" sz="2000" dirty="0" err="1" smtClean="0">
                <a:solidFill>
                  <a:srgbClr val="3333FF"/>
                </a:solidFill>
              </a:rPr>
              <a:t>days</a:t>
            </a:r>
            <a:r>
              <a:rPr lang="es-MX" sz="2000" dirty="0" smtClean="0">
                <a:solidFill>
                  <a:srgbClr val="3333FF"/>
                </a:solidFill>
              </a:rPr>
              <a:t> </a:t>
            </a:r>
            <a:r>
              <a:rPr lang="es-MX" sz="2000" dirty="0" smtClean="0"/>
              <a:t>of </a:t>
            </a:r>
            <a:r>
              <a:rPr lang="es-MX" sz="2000" dirty="0" err="1" smtClean="0"/>
              <a:t>effective</a:t>
            </a:r>
            <a:r>
              <a:rPr lang="es-MX" sz="2000" dirty="0" smtClean="0"/>
              <a:t> DAQ time.</a:t>
            </a:r>
          </a:p>
          <a:p>
            <a:pPr>
              <a:buFont typeface="Arial" pitchFamily="34" charset="0"/>
              <a:buChar char="•"/>
            </a:pPr>
            <a:r>
              <a:rPr lang="es-MX" sz="2000" dirty="0" smtClean="0"/>
              <a:t> Performance of </a:t>
            </a:r>
            <a:r>
              <a:rPr lang="es-MX" sz="2000" dirty="0" err="1" smtClean="0"/>
              <a:t>reconstruction</a:t>
            </a:r>
            <a:r>
              <a:rPr lang="es-MX" sz="2000" dirty="0" smtClean="0"/>
              <a:t> and </a:t>
            </a:r>
          </a:p>
          <a:p>
            <a:r>
              <a:rPr lang="es-MX" sz="2000" dirty="0" smtClean="0"/>
              <a:t>  detector </a:t>
            </a:r>
            <a:r>
              <a:rPr lang="es-MX" sz="2000" dirty="0" err="1" smtClean="0"/>
              <a:t>is</a:t>
            </a:r>
            <a:r>
              <a:rPr lang="es-MX" sz="2000" dirty="0" smtClean="0"/>
              <a:t> </a:t>
            </a:r>
            <a:r>
              <a:rPr lang="es-MX" sz="2000" dirty="0" err="1" smtClean="0"/>
              <a:t>stable</a:t>
            </a:r>
            <a:r>
              <a:rPr lang="es-MX" sz="2000" dirty="0" smtClean="0"/>
              <a:t>.</a:t>
            </a:r>
          </a:p>
          <a:p>
            <a:pPr>
              <a:buFont typeface="Arial" pitchFamily="34" charset="0"/>
              <a:buChar char="•"/>
            </a:pPr>
            <a:r>
              <a:rPr lang="es-MX" sz="2000" dirty="0" smtClean="0"/>
              <a:t> θ &lt; 40°</a:t>
            </a:r>
          </a:p>
          <a:p>
            <a:pPr>
              <a:buFont typeface="Arial" pitchFamily="34" charset="0"/>
              <a:buChar char="•"/>
            </a:pPr>
            <a:r>
              <a:rPr lang="es-MX" sz="2000" dirty="0" smtClean="0"/>
              <a:t> </a:t>
            </a:r>
            <a:r>
              <a:rPr lang="es-MX" sz="2000" dirty="0" err="1" smtClean="0"/>
              <a:t>Exposure</a:t>
            </a:r>
            <a:r>
              <a:rPr lang="es-MX" sz="2000" dirty="0" smtClean="0"/>
              <a:t>: </a:t>
            </a:r>
            <a:r>
              <a:rPr lang="es-MX" sz="2000" dirty="0" smtClean="0">
                <a:solidFill>
                  <a:srgbClr val="3333FF"/>
                </a:solidFill>
              </a:rPr>
              <a:t>2 ∙10</a:t>
            </a:r>
            <a:r>
              <a:rPr lang="es-MX" sz="2000" baseline="30000" dirty="0" smtClean="0">
                <a:solidFill>
                  <a:srgbClr val="3333FF"/>
                </a:solidFill>
              </a:rPr>
              <a:t>17</a:t>
            </a:r>
            <a:r>
              <a:rPr lang="es-MX" sz="2000" dirty="0" smtClean="0">
                <a:solidFill>
                  <a:srgbClr val="3333FF"/>
                </a:solidFill>
              </a:rPr>
              <a:t> cm</a:t>
            </a:r>
            <a:r>
              <a:rPr lang="es-MX" sz="2000" baseline="30000" dirty="0" smtClean="0">
                <a:solidFill>
                  <a:srgbClr val="3333FF"/>
                </a:solidFill>
              </a:rPr>
              <a:t>2 </a:t>
            </a:r>
            <a:r>
              <a:rPr lang="es-MX" sz="2000" dirty="0" smtClean="0">
                <a:solidFill>
                  <a:srgbClr val="3333FF"/>
                </a:solidFill>
              </a:rPr>
              <a:t>∙ s ∙ sr</a:t>
            </a:r>
          </a:p>
        </p:txBody>
      </p:sp>
      <p:sp>
        <p:nvSpPr>
          <p:cNvPr id="18"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4"/>
          <p:cNvSpPr txBox="1">
            <a:spLocks noChangeArrowheads="1"/>
          </p:cNvSpPr>
          <p:nvPr/>
        </p:nvSpPr>
        <p:spPr bwMode="auto">
          <a:xfrm>
            <a:off x="539552" y="5956919"/>
            <a:ext cx="2448272" cy="523220"/>
          </a:xfrm>
          <a:prstGeom prst="rect">
            <a:avLst/>
          </a:prstGeom>
          <a:noFill/>
          <a:ln w="9525">
            <a:noFill/>
            <a:miter lim="800000"/>
            <a:headEnd/>
            <a:tailEnd/>
          </a:ln>
          <a:effectLst/>
        </p:spPr>
        <p:txBody>
          <a:bodyPr wrap="square">
            <a:spAutoFit/>
          </a:bodyPr>
          <a:lstStyle/>
          <a:p>
            <a:pPr>
              <a:spcBef>
                <a:spcPts val="0"/>
              </a:spcBef>
            </a:pPr>
            <a:r>
              <a:rPr lang="es-MX" sz="1400" dirty="0" err="1" smtClean="0">
                <a:solidFill>
                  <a:schemeClr val="bg1">
                    <a:lumMod val="50000"/>
                  </a:schemeClr>
                </a:solidFill>
              </a:rPr>
              <a:t>W.D.Apel</a:t>
            </a:r>
            <a:r>
              <a:rPr lang="es-MX" sz="1400" dirty="0" smtClean="0">
                <a:solidFill>
                  <a:schemeClr val="bg1">
                    <a:lumMod val="50000"/>
                  </a:schemeClr>
                </a:solidFill>
              </a:rPr>
              <a:t>, </a:t>
            </a:r>
            <a:r>
              <a:rPr lang="es-MX" sz="1400" dirty="0" err="1" smtClean="0">
                <a:solidFill>
                  <a:schemeClr val="bg1">
                    <a:lumMod val="50000"/>
                  </a:schemeClr>
                </a:solidFill>
              </a:rPr>
              <a:t>sent</a:t>
            </a:r>
            <a:r>
              <a:rPr lang="es-MX" sz="1400" dirty="0" smtClean="0">
                <a:solidFill>
                  <a:schemeClr val="bg1">
                    <a:lumMod val="50000"/>
                  </a:schemeClr>
                </a:solidFill>
              </a:rPr>
              <a:t> </a:t>
            </a:r>
            <a:r>
              <a:rPr lang="es-MX" sz="1400" dirty="0" err="1" smtClean="0">
                <a:solidFill>
                  <a:schemeClr val="bg1">
                    <a:lumMod val="50000"/>
                  </a:schemeClr>
                </a:solidFill>
              </a:rPr>
              <a:t>to</a:t>
            </a:r>
            <a:r>
              <a:rPr lang="es-MX" sz="1400" dirty="0" smtClean="0">
                <a:solidFill>
                  <a:schemeClr val="bg1">
                    <a:lumMod val="50000"/>
                  </a:schemeClr>
                </a:solidFill>
              </a:rPr>
              <a:t> </a:t>
            </a:r>
            <a:r>
              <a:rPr lang="es-MX" sz="1400" dirty="0" err="1" smtClean="0">
                <a:solidFill>
                  <a:schemeClr val="bg1">
                    <a:lumMod val="50000"/>
                  </a:schemeClr>
                </a:solidFill>
              </a:rPr>
              <a:t>Astrop</a:t>
            </a:r>
            <a:r>
              <a:rPr lang="es-MX" sz="1400" dirty="0" smtClean="0">
                <a:solidFill>
                  <a:schemeClr val="bg1">
                    <a:lumMod val="50000"/>
                  </a:schemeClr>
                </a:solidFill>
              </a:rPr>
              <a:t>. </a:t>
            </a:r>
            <a:r>
              <a:rPr lang="es-MX" sz="1400" dirty="0" err="1" smtClean="0">
                <a:solidFill>
                  <a:schemeClr val="bg1">
                    <a:lumMod val="50000"/>
                  </a:schemeClr>
                </a:solidFill>
              </a:rPr>
              <a:t>Phys</a:t>
            </a:r>
            <a:r>
              <a:rPr lang="es-MX" sz="1400" dirty="0" smtClean="0">
                <a:solidFill>
                  <a:schemeClr val="bg1">
                    <a:lumMod val="50000"/>
                  </a:schemeClr>
                </a:solidFill>
              </a:rPr>
              <a:t>.</a:t>
            </a:r>
          </a:p>
          <a:p>
            <a:pPr>
              <a:spcBef>
                <a:spcPts val="0"/>
              </a:spcBef>
            </a:pPr>
            <a:r>
              <a:rPr lang="es-MX" sz="1400" dirty="0" smtClean="0">
                <a:solidFill>
                  <a:schemeClr val="bg1">
                    <a:lumMod val="50000"/>
                  </a:schemeClr>
                </a:solidFill>
              </a:rPr>
              <a:t>astro-</a:t>
            </a:r>
            <a:r>
              <a:rPr lang="es-MX" sz="1400" dirty="0" err="1" smtClean="0">
                <a:solidFill>
                  <a:schemeClr val="bg1">
                    <a:lumMod val="50000"/>
                  </a:schemeClr>
                </a:solidFill>
              </a:rPr>
              <a:t>ph</a:t>
            </a:r>
            <a:r>
              <a:rPr lang="es-MX" sz="1400" dirty="0" smtClean="0">
                <a:solidFill>
                  <a:schemeClr val="bg1">
                    <a:lumMod val="50000"/>
                  </a:schemeClr>
                </a:solidFill>
              </a:rPr>
              <a:t>/1009.4716</a:t>
            </a:r>
            <a:endParaRPr lang="es-ES" sz="1400" dirty="0">
              <a:solidFill>
                <a:schemeClr val="bg1">
                  <a:lumMod val="50000"/>
                </a:schemeClr>
              </a:solidFill>
            </a:endParaRPr>
          </a:p>
        </p:txBody>
      </p:sp>
      <p:pic>
        <p:nvPicPr>
          <p:cNvPr id="22" name="Picture 5"/>
          <p:cNvPicPr>
            <a:picLocks noChangeAspect="1" noChangeArrowheads="1"/>
          </p:cNvPicPr>
          <p:nvPr/>
        </p:nvPicPr>
        <p:blipFill>
          <a:blip r:embed="rId2" cstate="print"/>
          <a:srcRect/>
          <a:stretch>
            <a:fillRect/>
          </a:stretch>
        </p:blipFill>
        <p:spPr bwMode="auto">
          <a:xfrm>
            <a:off x="5220072" y="850406"/>
            <a:ext cx="3706193" cy="5674938"/>
          </a:xfrm>
          <a:prstGeom prst="rect">
            <a:avLst/>
          </a:prstGeom>
          <a:noFill/>
          <a:ln w="9525">
            <a:noFill/>
            <a:miter lim="800000"/>
            <a:headEnd/>
            <a:tailEnd/>
          </a:ln>
        </p:spPr>
      </p:pic>
      <p:sp>
        <p:nvSpPr>
          <p:cNvPr id="23" name="22 Rectángulo redondeado"/>
          <p:cNvSpPr/>
          <p:nvPr/>
        </p:nvSpPr>
        <p:spPr>
          <a:xfrm>
            <a:off x="827584" y="991899"/>
            <a:ext cx="3024336" cy="664285"/>
          </a:xfrm>
          <a:prstGeom prst="roundRect">
            <a:avLst/>
          </a:prstGeom>
          <a:solidFill>
            <a:schemeClr val="accent6">
              <a:lumMod val="75000"/>
              <a:alpha val="18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4" name="Picture 4"/>
          <p:cNvPicPr>
            <a:picLocks noChangeAspect="1" noChangeArrowheads="1"/>
          </p:cNvPicPr>
          <p:nvPr/>
        </p:nvPicPr>
        <p:blipFill>
          <a:blip r:embed="rId3" cstate="print"/>
          <a:srcRect/>
          <a:stretch>
            <a:fillRect/>
          </a:stretch>
        </p:blipFill>
        <p:spPr bwMode="auto">
          <a:xfrm>
            <a:off x="389012" y="1800200"/>
            <a:ext cx="3966964" cy="880309"/>
          </a:xfrm>
          <a:prstGeom prst="rect">
            <a:avLst/>
          </a:prstGeom>
          <a:noFill/>
          <a:ln w="9525">
            <a:noFill/>
            <a:miter lim="800000"/>
            <a:headEnd/>
            <a:tailEnd/>
          </a:ln>
        </p:spPr>
      </p:pic>
      <p:pic>
        <p:nvPicPr>
          <p:cNvPr id="25" name="Picture 6"/>
          <p:cNvPicPr>
            <a:picLocks noChangeAspect="1" noChangeArrowheads="1"/>
          </p:cNvPicPr>
          <p:nvPr/>
        </p:nvPicPr>
        <p:blipFill>
          <a:blip r:embed="rId4" cstate="print"/>
          <a:srcRect/>
          <a:stretch>
            <a:fillRect/>
          </a:stretch>
        </p:blipFill>
        <p:spPr bwMode="auto">
          <a:xfrm>
            <a:off x="229517" y="4752528"/>
            <a:ext cx="5062563" cy="954200"/>
          </a:xfrm>
          <a:prstGeom prst="rect">
            <a:avLst/>
          </a:prstGeom>
          <a:noFill/>
          <a:ln w="9525">
            <a:noFill/>
            <a:miter lim="800000"/>
            <a:headEnd/>
            <a:tailEnd/>
          </a:ln>
        </p:spPr>
      </p:pic>
      <p:sp>
        <p:nvSpPr>
          <p:cNvPr id="26" name="25 CuadroTexto"/>
          <p:cNvSpPr txBox="1"/>
          <p:nvPr/>
        </p:nvSpPr>
        <p:spPr>
          <a:xfrm>
            <a:off x="827584" y="1009853"/>
            <a:ext cx="3096344" cy="646331"/>
          </a:xfrm>
          <a:prstGeom prst="rect">
            <a:avLst/>
          </a:prstGeom>
          <a:noFill/>
        </p:spPr>
        <p:txBody>
          <a:bodyPr wrap="square" rtlCol="0">
            <a:spAutoFit/>
          </a:bodyPr>
          <a:lstStyle/>
          <a:p>
            <a:pPr algn="ctr"/>
            <a:r>
              <a:rPr lang="es-MX" dirty="0" err="1" smtClean="0">
                <a:solidFill>
                  <a:srgbClr val="C00000"/>
                </a:solidFill>
              </a:rPr>
              <a:t>Consideration</a:t>
            </a:r>
            <a:r>
              <a:rPr lang="es-MX" dirty="0" smtClean="0">
                <a:solidFill>
                  <a:srgbClr val="C00000"/>
                </a:solidFill>
              </a:rPr>
              <a:t> of </a:t>
            </a:r>
            <a:r>
              <a:rPr lang="es-MX" dirty="0" err="1" smtClean="0">
                <a:solidFill>
                  <a:srgbClr val="C00000"/>
                </a:solidFill>
              </a:rPr>
              <a:t>N</a:t>
            </a:r>
            <a:r>
              <a:rPr lang="es-MX" baseline="-25000" dirty="0" err="1" smtClean="0">
                <a:solidFill>
                  <a:srgbClr val="C00000"/>
                </a:solidFill>
              </a:rPr>
              <a:t>ch</a:t>
            </a:r>
            <a:r>
              <a:rPr lang="es-MX" dirty="0" smtClean="0">
                <a:solidFill>
                  <a:srgbClr val="C00000"/>
                </a:solidFill>
              </a:rPr>
              <a:t>-N</a:t>
            </a:r>
            <a:r>
              <a:rPr lang="el-GR" baseline="-25000" dirty="0" smtClean="0">
                <a:solidFill>
                  <a:srgbClr val="C00000"/>
                </a:solidFill>
              </a:rPr>
              <a:t>μ</a:t>
            </a:r>
            <a:r>
              <a:rPr lang="es-MX" dirty="0" smtClean="0">
                <a:solidFill>
                  <a:srgbClr val="C00000"/>
                </a:solidFill>
              </a:rPr>
              <a:t> </a:t>
            </a:r>
            <a:r>
              <a:rPr lang="es-MX" dirty="0" err="1" smtClean="0">
                <a:solidFill>
                  <a:srgbClr val="C00000"/>
                </a:solidFill>
              </a:rPr>
              <a:t>correlation</a:t>
            </a:r>
            <a:endParaRPr lang="es-ES" b="1" dirty="0">
              <a:solidFill>
                <a:srgbClr val="C00000"/>
              </a:solidFill>
            </a:endParaRPr>
          </a:p>
        </p:txBody>
      </p:sp>
      <p:sp>
        <p:nvSpPr>
          <p:cNvPr id="27" name="26 Rectángulo redondeado"/>
          <p:cNvSpPr/>
          <p:nvPr/>
        </p:nvSpPr>
        <p:spPr>
          <a:xfrm>
            <a:off x="755576" y="3960440"/>
            <a:ext cx="3024336" cy="792088"/>
          </a:xfrm>
          <a:prstGeom prst="roundRect">
            <a:avLst/>
          </a:prstGeom>
          <a:solidFill>
            <a:schemeClr val="accent6">
              <a:lumMod val="75000"/>
              <a:alpha val="18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27 CuadroTexto"/>
          <p:cNvSpPr txBox="1"/>
          <p:nvPr/>
        </p:nvSpPr>
        <p:spPr>
          <a:xfrm>
            <a:off x="683568" y="4034189"/>
            <a:ext cx="3096344" cy="646331"/>
          </a:xfrm>
          <a:prstGeom prst="rect">
            <a:avLst/>
          </a:prstGeom>
          <a:noFill/>
        </p:spPr>
        <p:txBody>
          <a:bodyPr wrap="square" rtlCol="0">
            <a:spAutoFit/>
          </a:bodyPr>
          <a:lstStyle/>
          <a:p>
            <a:pPr algn="ctr"/>
            <a:r>
              <a:rPr lang="es-MX" dirty="0" err="1" smtClean="0">
                <a:solidFill>
                  <a:srgbClr val="C00000"/>
                </a:solidFill>
              </a:rPr>
              <a:t>Calibration</a:t>
            </a:r>
            <a:r>
              <a:rPr lang="es-MX" dirty="0" smtClean="0">
                <a:solidFill>
                  <a:srgbClr val="C00000"/>
                </a:solidFill>
              </a:rPr>
              <a:t> </a:t>
            </a:r>
            <a:r>
              <a:rPr lang="es-MX" dirty="0" err="1" smtClean="0">
                <a:solidFill>
                  <a:srgbClr val="C00000"/>
                </a:solidFill>
              </a:rPr>
              <a:t>function</a:t>
            </a:r>
            <a:r>
              <a:rPr lang="es-MX" dirty="0" smtClean="0">
                <a:solidFill>
                  <a:srgbClr val="C00000"/>
                </a:solidFill>
              </a:rPr>
              <a:t> </a:t>
            </a:r>
            <a:r>
              <a:rPr lang="es-MX" dirty="0" err="1" smtClean="0">
                <a:solidFill>
                  <a:srgbClr val="C00000"/>
                </a:solidFill>
              </a:rPr>
              <a:t>according</a:t>
            </a:r>
            <a:r>
              <a:rPr lang="es-MX" dirty="0" smtClean="0">
                <a:solidFill>
                  <a:srgbClr val="C00000"/>
                </a:solidFill>
              </a:rPr>
              <a:t> </a:t>
            </a:r>
            <a:r>
              <a:rPr lang="es-MX" dirty="0" err="1" smtClean="0">
                <a:solidFill>
                  <a:srgbClr val="C00000"/>
                </a:solidFill>
              </a:rPr>
              <a:t>to</a:t>
            </a:r>
            <a:r>
              <a:rPr lang="es-MX" dirty="0" smtClean="0">
                <a:solidFill>
                  <a:srgbClr val="C00000"/>
                </a:solidFill>
              </a:rPr>
              <a:t> </a:t>
            </a:r>
            <a:r>
              <a:rPr lang="es-MX" dirty="0" err="1" smtClean="0">
                <a:solidFill>
                  <a:srgbClr val="C00000"/>
                </a:solidFill>
              </a:rPr>
              <a:t>primary</a:t>
            </a:r>
            <a:r>
              <a:rPr lang="es-MX" dirty="0" smtClean="0">
                <a:solidFill>
                  <a:srgbClr val="C00000"/>
                </a:solidFill>
              </a:rPr>
              <a:t> </a:t>
            </a:r>
            <a:endParaRPr lang="es-ES" sz="2000" dirty="0">
              <a:solidFill>
                <a:srgbClr val="C00000"/>
              </a:solidFill>
            </a:endParaRPr>
          </a:p>
        </p:txBody>
      </p:sp>
      <p:sp>
        <p:nvSpPr>
          <p:cNvPr id="29" name="28 CuadroTexto"/>
          <p:cNvSpPr txBox="1"/>
          <p:nvPr/>
        </p:nvSpPr>
        <p:spPr>
          <a:xfrm>
            <a:off x="5940152" y="566772"/>
            <a:ext cx="2592288" cy="369332"/>
          </a:xfrm>
          <a:prstGeom prst="rect">
            <a:avLst/>
          </a:prstGeom>
          <a:noFill/>
        </p:spPr>
        <p:txBody>
          <a:bodyPr wrap="square" rtlCol="0">
            <a:spAutoFit/>
          </a:bodyPr>
          <a:lstStyle/>
          <a:p>
            <a:r>
              <a:rPr lang="es-MX" dirty="0" err="1" smtClean="0"/>
              <a:t>For</a:t>
            </a:r>
            <a:r>
              <a:rPr lang="es-MX" dirty="0" smtClean="0"/>
              <a:t> </a:t>
            </a:r>
            <a:r>
              <a:rPr lang="es-MX" dirty="0" err="1" smtClean="0"/>
              <a:t>each</a:t>
            </a:r>
            <a:r>
              <a:rPr lang="es-MX" dirty="0" smtClean="0"/>
              <a:t> </a:t>
            </a:r>
            <a:r>
              <a:rPr lang="es-MX" dirty="0" err="1" smtClean="0"/>
              <a:t>zenith</a:t>
            </a:r>
            <a:r>
              <a:rPr lang="es-MX" dirty="0" smtClean="0"/>
              <a:t> </a:t>
            </a:r>
            <a:r>
              <a:rPr lang="es-MX" dirty="0" err="1" smtClean="0"/>
              <a:t>angle</a:t>
            </a:r>
            <a:r>
              <a:rPr lang="es-MX" dirty="0" smtClean="0"/>
              <a:t> </a:t>
            </a:r>
            <a:r>
              <a:rPr lang="es-MX" dirty="0" err="1" smtClean="0"/>
              <a:t>bin</a:t>
            </a:r>
            <a:endParaRPr lang="es-ES" dirty="0"/>
          </a:p>
        </p:txBody>
      </p:sp>
      <p:sp>
        <p:nvSpPr>
          <p:cNvPr id="30" name="29 CuadroTexto"/>
          <p:cNvSpPr txBox="1"/>
          <p:nvPr/>
        </p:nvSpPr>
        <p:spPr>
          <a:xfrm>
            <a:off x="7236296" y="3004591"/>
            <a:ext cx="1512168" cy="307777"/>
          </a:xfrm>
          <a:prstGeom prst="rect">
            <a:avLst/>
          </a:prstGeom>
          <a:noFill/>
        </p:spPr>
        <p:txBody>
          <a:bodyPr wrap="square" rtlCol="0">
            <a:spAutoFit/>
          </a:bodyPr>
          <a:lstStyle/>
          <a:p>
            <a:r>
              <a:rPr lang="es-MX" sz="1400" b="1" dirty="0" smtClean="0">
                <a:solidFill>
                  <a:srgbClr val="3333FF"/>
                </a:solidFill>
              </a:rPr>
              <a:t>QGSJET II/FLUKA</a:t>
            </a:r>
            <a:endParaRPr lang="es-ES" sz="1400" b="1" dirty="0">
              <a:solidFill>
                <a:srgbClr val="3333FF"/>
              </a:solidFill>
            </a:endParaRPr>
          </a:p>
        </p:txBody>
      </p:sp>
      <p:sp>
        <p:nvSpPr>
          <p:cNvPr id="31" name="30 CuadroTexto"/>
          <p:cNvSpPr txBox="1"/>
          <p:nvPr/>
        </p:nvSpPr>
        <p:spPr>
          <a:xfrm>
            <a:off x="7308304" y="5884911"/>
            <a:ext cx="1512168" cy="307777"/>
          </a:xfrm>
          <a:prstGeom prst="rect">
            <a:avLst/>
          </a:prstGeom>
          <a:noFill/>
        </p:spPr>
        <p:txBody>
          <a:bodyPr wrap="square" rtlCol="0">
            <a:spAutoFit/>
          </a:bodyPr>
          <a:lstStyle/>
          <a:p>
            <a:r>
              <a:rPr lang="es-MX" sz="1400" b="1" dirty="0" smtClean="0">
                <a:solidFill>
                  <a:srgbClr val="3333FF"/>
                </a:solidFill>
              </a:rPr>
              <a:t>QGSJET II/FLUKA</a:t>
            </a:r>
            <a:endParaRPr lang="es-ES" sz="1400" b="1" dirty="0">
              <a:solidFill>
                <a:srgbClr val="3333FF"/>
              </a:solidFill>
            </a:endParaRPr>
          </a:p>
        </p:txBody>
      </p:sp>
      <p:sp>
        <p:nvSpPr>
          <p:cNvPr id="34" name="33 Rectángulo"/>
          <p:cNvSpPr/>
          <p:nvPr/>
        </p:nvSpPr>
        <p:spPr>
          <a:xfrm>
            <a:off x="827584" y="2204864"/>
            <a:ext cx="172819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Rectángulo"/>
          <p:cNvSpPr/>
          <p:nvPr/>
        </p:nvSpPr>
        <p:spPr>
          <a:xfrm>
            <a:off x="2627784" y="1700808"/>
            <a:ext cx="1584176" cy="864096"/>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7" name="36 Conector recto"/>
          <p:cNvCxnSpPr>
            <a:stCxn id="34" idx="2"/>
          </p:cNvCxnSpPr>
          <p:nvPr/>
        </p:nvCxnSpPr>
        <p:spPr>
          <a:xfrm>
            <a:off x="1691680" y="2564904"/>
            <a:ext cx="0" cy="2160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38 Conector recto"/>
          <p:cNvCxnSpPr/>
          <p:nvPr/>
        </p:nvCxnSpPr>
        <p:spPr>
          <a:xfrm>
            <a:off x="1691680" y="2780928"/>
            <a:ext cx="37444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a:off x="4211960" y="1988840"/>
            <a:ext cx="1224136" cy="0"/>
          </a:xfrm>
          <a:prstGeom prst="line">
            <a:avLst/>
          </a:prstGeom>
          <a:ln>
            <a:solidFill>
              <a:srgbClr val="3333FF"/>
            </a:solidFill>
          </a:ln>
        </p:spPr>
        <p:style>
          <a:lnRef idx="1">
            <a:schemeClr val="accent1"/>
          </a:lnRef>
          <a:fillRef idx="0">
            <a:schemeClr val="accent1"/>
          </a:fillRef>
          <a:effectRef idx="0">
            <a:schemeClr val="accent1"/>
          </a:effectRef>
          <a:fontRef idx="minor">
            <a:schemeClr val="tx1"/>
          </a:fontRef>
        </p:style>
      </p:cxnSp>
      <p:sp>
        <p:nvSpPr>
          <p:cNvPr id="45" name="44 CuadroTexto"/>
          <p:cNvSpPr txBox="1"/>
          <p:nvPr/>
        </p:nvSpPr>
        <p:spPr>
          <a:xfrm>
            <a:off x="467544" y="2771636"/>
            <a:ext cx="1656184" cy="369332"/>
          </a:xfrm>
          <a:prstGeom prst="rect">
            <a:avLst/>
          </a:prstGeom>
          <a:noFill/>
        </p:spPr>
        <p:txBody>
          <a:bodyPr wrap="square" rtlCol="0">
            <a:spAutoFit/>
          </a:bodyPr>
          <a:lstStyle/>
          <a:p>
            <a:r>
              <a:rPr lang="es-MX" dirty="0" smtClean="0"/>
              <a:t>k = 0 (p),  1(Fe)</a:t>
            </a:r>
          </a:p>
        </p:txBody>
      </p:sp>
      <p:sp>
        <p:nvSpPr>
          <p:cNvPr id="46"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sp>
        <p:nvSpPr>
          <p:cNvPr id="32" name="31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CuadroTexto"/>
          <p:cNvSpPr txBox="1"/>
          <p:nvPr/>
        </p:nvSpPr>
        <p:spPr>
          <a:xfrm>
            <a:off x="5580112" y="1949931"/>
            <a:ext cx="1656184" cy="830997"/>
          </a:xfrm>
          <a:prstGeom prst="rect">
            <a:avLst/>
          </a:prstGeom>
          <a:noFill/>
          <a:ln>
            <a:solidFill>
              <a:schemeClr val="tx2">
                <a:lumMod val="60000"/>
                <a:lumOff val="40000"/>
              </a:schemeClr>
            </a:solidFill>
          </a:ln>
        </p:spPr>
        <p:txBody>
          <a:bodyPr wrap="square" rtlCol="0">
            <a:spAutoFit/>
          </a:bodyPr>
          <a:lstStyle/>
          <a:p>
            <a:r>
              <a:rPr lang="es-MX" sz="1600" dirty="0" smtClean="0">
                <a:solidFill>
                  <a:schemeClr val="tx2">
                    <a:lumMod val="60000"/>
                    <a:lumOff val="40000"/>
                  </a:schemeClr>
                </a:solidFill>
              </a:rPr>
              <a:t>@10</a:t>
            </a:r>
            <a:r>
              <a:rPr lang="es-MX" sz="1600" baseline="30000" dirty="0" smtClean="0">
                <a:solidFill>
                  <a:schemeClr val="tx2">
                    <a:lumMod val="60000"/>
                    <a:lumOff val="40000"/>
                  </a:schemeClr>
                </a:solidFill>
              </a:rPr>
              <a:t>17</a:t>
            </a:r>
            <a:r>
              <a:rPr lang="es-MX" sz="1600" dirty="0" smtClean="0">
                <a:solidFill>
                  <a:schemeClr val="tx2">
                    <a:lumMod val="60000"/>
                    <a:lumOff val="40000"/>
                  </a:schemeClr>
                </a:solidFill>
              </a:rPr>
              <a:t> eV</a:t>
            </a:r>
          </a:p>
          <a:p>
            <a:r>
              <a:rPr lang="es-MX" sz="1600" dirty="0" smtClean="0">
                <a:solidFill>
                  <a:schemeClr val="tx2">
                    <a:lumMod val="60000"/>
                    <a:lumOff val="40000"/>
                  </a:schemeClr>
                </a:solidFill>
              </a:rPr>
              <a:t>Flux </a:t>
            </a:r>
            <a:r>
              <a:rPr lang="es-MX" sz="1600" dirty="0" err="1" smtClean="0">
                <a:solidFill>
                  <a:schemeClr val="tx2">
                    <a:lumMod val="60000"/>
                    <a:lumOff val="40000"/>
                  </a:schemeClr>
                </a:solidFill>
              </a:rPr>
              <a:t>Syst</a:t>
            </a:r>
            <a:r>
              <a:rPr lang="es-MX" sz="1600" dirty="0" smtClean="0">
                <a:solidFill>
                  <a:schemeClr val="tx2">
                    <a:lumMod val="60000"/>
                    <a:lumOff val="40000"/>
                  </a:schemeClr>
                </a:solidFill>
              </a:rPr>
              <a:t> </a:t>
            </a:r>
            <a:r>
              <a:rPr lang="es-MX" sz="1600" dirty="0" smtClean="0">
                <a:solidFill>
                  <a:schemeClr val="tx2">
                    <a:lumMod val="60000"/>
                    <a:lumOff val="40000"/>
                  </a:schemeClr>
                </a:solidFill>
                <a:sym typeface="Symbol"/>
              </a:rPr>
              <a:t></a:t>
            </a:r>
            <a:r>
              <a:rPr lang="es-MX" sz="1600" dirty="0" smtClean="0">
                <a:solidFill>
                  <a:schemeClr val="tx2">
                    <a:lumMod val="60000"/>
                    <a:lumOff val="40000"/>
                  </a:schemeClr>
                </a:solidFill>
              </a:rPr>
              <a:t>10 %</a:t>
            </a:r>
          </a:p>
          <a:p>
            <a:r>
              <a:rPr lang="es-MX" sz="1600" dirty="0" smtClean="0">
                <a:solidFill>
                  <a:schemeClr val="tx2">
                    <a:lumMod val="60000"/>
                    <a:lumOff val="40000"/>
                  </a:schemeClr>
                </a:solidFill>
                <a:sym typeface="Symbol"/>
              </a:rPr>
              <a:t>E  20 %</a:t>
            </a:r>
            <a:endParaRPr lang="es-ES" sz="1600" dirty="0">
              <a:solidFill>
                <a:schemeClr val="tx2">
                  <a:lumMod val="60000"/>
                  <a:lumOff val="40000"/>
                </a:schemeClr>
              </a:solidFill>
            </a:endParaRPr>
          </a:p>
        </p:txBody>
      </p:sp>
      <p:sp>
        <p:nvSpPr>
          <p:cNvPr id="6" name="Text Box 9"/>
          <p:cNvSpPr txBox="1">
            <a:spLocks noChangeArrowheads="1"/>
          </p:cNvSpPr>
          <p:nvPr/>
        </p:nvSpPr>
        <p:spPr bwMode="auto">
          <a:xfrm>
            <a:off x="5364088" y="2836739"/>
            <a:ext cx="2447925" cy="376237"/>
          </a:xfrm>
          <a:prstGeom prst="rect">
            <a:avLst/>
          </a:prstGeom>
          <a:solidFill>
            <a:schemeClr val="bg1"/>
          </a:solidFill>
          <a:ln w="9525">
            <a:noFill/>
            <a:miter lim="800000"/>
            <a:headEnd/>
            <a:tailEnd/>
          </a:ln>
          <a:effectLst/>
        </p:spPr>
        <p:txBody>
          <a:bodyPr>
            <a:spAutoFit/>
          </a:bodyPr>
          <a:lstStyle/>
          <a:p>
            <a:pPr algn="ctr">
              <a:spcBef>
                <a:spcPct val="50000"/>
              </a:spcBef>
            </a:pPr>
            <a:r>
              <a:rPr lang="es-ES" dirty="0" smtClean="0">
                <a:solidFill>
                  <a:srgbClr val="FF0000"/>
                </a:solidFill>
                <a:sym typeface="Symbol" pitchFamily="18" charset="2"/>
              </a:rPr>
              <a:t> </a:t>
            </a:r>
            <a:r>
              <a:rPr lang="es-ES" dirty="0">
                <a:solidFill>
                  <a:srgbClr val="FF0000"/>
                </a:solidFill>
                <a:sym typeface="Symbol" pitchFamily="18" charset="2"/>
              </a:rPr>
              <a:t>n[t A  </a:t>
            </a:r>
            <a:r>
              <a:rPr lang="es-ES" dirty="0" smtClean="0">
                <a:solidFill>
                  <a:srgbClr val="FF0000"/>
                </a:solidFill>
                <a:sym typeface="Symbol" pitchFamily="18" charset="2"/>
              </a:rPr>
              <a:t>E]</a:t>
            </a:r>
            <a:endParaRPr lang="es-ES" dirty="0">
              <a:solidFill>
                <a:srgbClr val="FF0000"/>
              </a:solidFill>
              <a:sym typeface="Symbol" pitchFamily="18" charset="2"/>
            </a:endParaRPr>
          </a:p>
        </p:txBody>
      </p:sp>
      <p:pic>
        <p:nvPicPr>
          <p:cNvPr id="9" name="Picture 5"/>
          <p:cNvPicPr>
            <a:picLocks noChangeAspect="1" noChangeArrowheads="1"/>
          </p:cNvPicPr>
          <p:nvPr/>
        </p:nvPicPr>
        <p:blipFill>
          <a:blip r:embed="rId2" cstate="print"/>
          <a:srcRect/>
          <a:stretch>
            <a:fillRect/>
          </a:stretch>
        </p:blipFill>
        <p:spPr bwMode="auto">
          <a:xfrm>
            <a:off x="467544" y="1422197"/>
            <a:ext cx="7992888" cy="4599091"/>
          </a:xfrm>
          <a:prstGeom prst="rect">
            <a:avLst/>
          </a:prstGeom>
          <a:noFill/>
          <a:ln w="9525">
            <a:noFill/>
            <a:miter lim="800000"/>
            <a:headEnd/>
            <a:tailEnd/>
          </a:ln>
        </p:spPr>
      </p:pic>
      <p:sp>
        <p:nvSpPr>
          <p:cNvPr id="17" name="16 CuadroTexto"/>
          <p:cNvSpPr txBox="1"/>
          <p:nvPr/>
        </p:nvSpPr>
        <p:spPr>
          <a:xfrm>
            <a:off x="6156176" y="1628800"/>
            <a:ext cx="1656184" cy="369332"/>
          </a:xfrm>
          <a:prstGeom prst="rect">
            <a:avLst/>
          </a:prstGeom>
          <a:solidFill>
            <a:schemeClr val="bg1"/>
          </a:solidFill>
          <a:ln>
            <a:solidFill>
              <a:schemeClr val="tx2">
                <a:lumMod val="75000"/>
              </a:schemeClr>
            </a:solidFill>
          </a:ln>
          <a:effectLst>
            <a:outerShdw blurRad="76200" dist="38100" dir="2700000" sx="102000" sy="102000" algn="tl" rotWithShape="0">
              <a:prstClr val="black"/>
            </a:outerShdw>
          </a:effectLst>
        </p:spPr>
        <p:txBody>
          <a:bodyPr wrap="square" rtlCol="0">
            <a:spAutoFit/>
          </a:bodyPr>
          <a:lstStyle/>
          <a:p>
            <a:pPr algn="ctr"/>
            <a:r>
              <a:rPr lang="es-MX" dirty="0" err="1" smtClean="0"/>
              <a:t>After</a:t>
            </a:r>
            <a:r>
              <a:rPr lang="es-MX" dirty="0" smtClean="0"/>
              <a:t> </a:t>
            </a:r>
            <a:r>
              <a:rPr lang="es-MX" dirty="0" err="1" smtClean="0"/>
              <a:t>unfolding</a:t>
            </a:r>
            <a:endParaRPr lang="es-ES" dirty="0"/>
          </a:p>
        </p:txBody>
      </p:sp>
      <p:sp>
        <p:nvSpPr>
          <p:cNvPr id="18" name="17 CuadroTexto"/>
          <p:cNvSpPr txBox="1"/>
          <p:nvPr/>
        </p:nvSpPr>
        <p:spPr>
          <a:xfrm>
            <a:off x="1979712" y="4931876"/>
            <a:ext cx="2016224" cy="369332"/>
          </a:xfrm>
          <a:prstGeom prst="rect">
            <a:avLst/>
          </a:prstGeom>
          <a:noFill/>
        </p:spPr>
        <p:txBody>
          <a:bodyPr wrap="square" rtlCol="0">
            <a:spAutoFit/>
          </a:bodyPr>
          <a:lstStyle/>
          <a:p>
            <a:r>
              <a:rPr lang="es-MX" dirty="0" smtClean="0"/>
              <a:t>QGSJET II/FLUKA</a:t>
            </a:r>
            <a:endParaRPr lang="es-ES" dirty="0"/>
          </a:p>
        </p:txBody>
      </p:sp>
      <p:sp>
        <p:nvSpPr>
          <p:cNvPr id="19" name="18 CuadroTexto"/>
          <p:cNvSpPr txBox="1"/>
          <p:nvPr/>
        </p:nvSpPr>
        <p:spPr>
          <a:xfrm>
            <a:off x="6228184" y="2348880"/>
            <a:ext cx="1656184" cy="830997"/>
          </a:xfrm>
          <a:prstGeom prst="rect">
            <a:avLst/>
          </a:prstGeom>
          <a:noFill/>
          <a:ln>
            <a:solidFill>
              <a:schemeClr val="tx2">
                <a:lumMod val="60000"/>
                <a:lumOff val="40000"/>
              </a:schemeClr>
            </a:solidFill>
          </a:ln>
        </p:spPr>
        <p:txBody>
          <a:bodyPr wrap="square" rtlCol="0">
            <a:spAutoFit/>
          </a:bodyPr>
          <a:lstStyle/>
          <a:p>
            <a:r>
              <a:rPr lang="es-MX" sz="1600" dirty="0" smtClean="0">
                <a:solidFill>
                  <a:schemeClr val="tx2">
                    <a:lumMod val="60000"/>
                    <a:lumOff val="40000"/>
                  </a:schemeClr>
                </a:solidFill>
              </a:rPr>
              <a:t>       @10</a:t>
            </a:r>
            <a:r>
              <a:rPr lang="es-MX" sz="1600" baseline="30000" dirty="0" smtClean="0">
                <a:solidFill>
                  <a:schemeClr val="tx2">
                    <a:lumMod val="60000"/>
                    <a:lumOff val="40000"/>
                  </a:schemeClr>
                </a:solidFill>
              </a:rPr>
              <a:t>17</a:t>
            </a:r>
            <a:r>
              <a:rPr lang="es-MX" sz="1600" dirty="0" smtClean="0">
                <a:solidFill>
                  <a:schemeClr val="tx2">
                    <a:lumMod val="60000"/>
                    <a:lumOff val="40000"/>
                  </a:schemeClr>
                </a:solidFill>
              </a:rPr>
              <a:t> eV</a:t>
            </a:r>
          </a:p>
          <a:p>
            <a:r>
              <a:rPr lang="es-MX" sz="1600" dirty="0" smtClean="0">
                <a:solidFill>
                  <a:schemeClr val="tx2">
                    <a:lumMod val="60000"/>
                    <a:lumOff val="40000"/>
                  </a:schemeClr>
                </a:solidFill>
              </a:rPr>
              <a:t>Flux </a:t>
            </a:r>
            <a:r>
              <a:rPr lang="es-MX" sz="1600" dirty="0" err="1" smtClean="0">
                <a:solidFill>
                  <a:schemeClr val="tx2">
                    <a:lumMod val="60000"/>
                    <a:lumOff val="40000"/>
                  </a:schemeClr>
                </a:solidFill>
              </a:rPr>
              <a:t>Syst</a:t>
            </a:r>
            <a:r>
              <a:rPr lang="es-MX" sz="1600" dirty="0" smtClean="0">
                <a:solidFill>
                  <a:schemeClr val="tx2">
                    <a:lumMod val="60000"/>
                    <a:lumOff val="40000"/>
                  </a:schemeClr>
                </a:solidFill>
              </a:rPr>
              <a:t> </a:t>
            </a:r>
            <a:r>
              <a:rPr lang="es-MX" sz="1600" dirty="0" smtClean="0">
                <a:solidFill>
                  <a:schemeClr val="tx2">
                    <a:lumMod val="60000"/>
                    <a:lumOff val="40000"/>
                  </a:schemeClr>
                </a:solidFill>
                <a:sym typeface="Symbol"/>
              </a:rPr>
              <a:t></a:t>
            </a:r>
            <a:r>
              <a:rPr lang="es-MX" sz="1600" dirty="0" smtClean="0">
                <a:solidFill>
                  <a:schemeClr val="tx2">
                    <a:lumMod val="60000"/>
                    <a:lumOff val="40000"/>
                  </a:schemeClr>
                </a:solidFill>
              </a:rPr>
              <a:t>14 %</a:t>
            </a:r>
          </a:p>
          <a:p>
            <a:r>
              <a:rPr lang="es-MX" sz="1600" dirty="0" smtClean="0">
                <a:solidFill>
                  <a:schemeClr val="tx2">
                    <a:lumMod val="60000"/>
                    <a:lumOff val="40000"/>
                  </a:schemeClr>
                </a:solidFill>
                <a:sym typeface="Symbol"/>
              </a:rPr>
              <a:t>E  20 %</a:t>
            </a:r>
            <a:endParaRPr lang="es-ES" sz="1600" dirty="0">
              <a:solidFill>
                <a:schemeClr val="tx2">
                  <a:lumMod val="60000"/>
                  <a:lumOff val="40000"/>
                </a:schemeClr>
              </a:solidFill>
            </a:endParaRPr>
          </a:p>
        </p:txBody>
      </p:sp>
      <p:sp>
        <p:nvSpPr>
          <p:cNvPr id="13" name="12 Rectángulo redondeado"/>
          <p:cNvSpPr/>
          <p:nvPr/>
        </p:nvSpPr>
        <p:spPr>
          <a:xfrm>
            <a:off x="3203848" y="692696"/>
            <a:ext cx="3096344" cy="571504"/>
          </a:xfrm>
          <a:prstGeom prst="roundRect">
            <a:avLst/>
          </a:prstGeom>
          <a:solidFill>
            <a:schemeClr val="bg1"/>
          </a:solidFill>
          <a:ln w="9525">
            <a:solidFill>
              <a:schemeClr val="tx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err="1" smtClean="0">
                <a:solidFill>
                  <a:srgbClr val="FF0000"/>
                </a:solidFill>
                <a:latin typeface="Calibri" pitchFamily="34" charset="0"/>
                <a:cs typeface="Arial" pitchFamily="34" charset="0"/>
              </a:rPr>
              <a:t>Energy</a:t>
            </a:r>
            <a:r>
              <a:rPr lang="es-MX" sz="2400" dirty="0" smtClean="0">
                <a:solidFill>
                  <a:srgbClr val="FF0000"/>
                </a:solidFill>
                <a:latin typeface="Calibri" pitchFamily="34" charset="0"/>
                <a:cs typeface="Arial" pitchFamily="34" charset="0"/>
              </a:rPr>
              <a:t> </a:t>
            </a:r>
            <a:r>
              <a:rPr lang="es-MX" sz="2400" dirty="0" err="1" smtClean="0">
                <a:solidFill>
                  <a:srgbClr val="FF0000"/>
                </a:solidFill>
                <a:latin typeface="Calibri" pitchFamily="34" charset="0"/>
                <a:cs typeface="Arial" pitchFamily="34" charset="0"/>
              </a:rPr>
              <a:t>spectrum</a:t>
            </a:r>
            <a:endParaRPr lang="es-ES" sz="2400" baseline="-25000" dirty="0" smtClean="0">
              <a:solidFill>
                <a:srgbClr val="FF0000"/>
              </a:solidFill>
              <a:latin typeface="Calibri" pitchFamily="34" charset="0"/>
              <a:cs typeface="Arial" pitchFamily="34" charset="0"/>
            </a:endParaRPr>
          </a:p>
        </p:txBody>
      </p:sp>
      <p:sp>
        <p:nvSpPr>
          <p:cNvPr id="14" name="Text Box 34"/>
          <p:cNvSpPr txBox="1">
            <a:spLocks noChangeArrowheads="1"/>
          </p:cNvSpPr>
          <p:nvPr/>
        </p:nvSpPr>
        <p:spPr bwMode="auto">
          <a:xfrm>
            <a:off x="899592" y="5661248"/>
            <a:ext cx="2448272" cy="523220"/>
          </a:xfrm>
          <a:prstGeom prst="rect">
            <a:avLst/>
          </a:prstGeom>
          <a:noFill/>
          <a:ln w="9525">
            <a:noFill/>
            <a:miter lim="800000"/>
            <a:headEnd/>
            <a:tailEnd/>
          </a:ln>
          <a:effectLst/>
        </p:spPr>
        <p:txBody>
          <a:bodyPr wrap="square">
            <a:spAutoFit/>
          </a:bodyPr>
          <a:lstStyle/>
          <a:p>
            <a:pPr>
              <a:spcBef>
                <a:spcPts val="0"/>
              </a:spcBef>
            </a:pPr>
            <a:r>
              <a:rPr lang="es-MX" sz="1400" dirty="0" err="1" smtClean="0">
                <a:solidFill>
                  <a:schemeClr val="bg1">
                    <a:lumMod val="50000"/>
                  </a:schemeClr>
                </a:solidFill>
              </a:rPr>
              <a:t>W.D.Apel</a:t>
            </a:r>
            <a:r>
              <a:rPr lang="es-MX" sz="1400" dirty="0" smtClean="0">
                <a:solidFill>
                  <a:schemeClr val="bg1">
                    <a:lumMod val="50000"/>
                  </a:schemeClr>
                </a:solidFill>
              </a:rPr>
              <a:t>, </a:t>
            </a:r>
            <a:r>
              <a:rPr lang="es-MX" sz="1400" dirty="0" err="1" smtClean="0">
                <a:solidFill>
                  <a:schemeClr val="bg1">
                    <a:lumMod val="50000"/>
                  </a:schemeClr>
                </a:solidFill>
              </a:rPr>
              <a:t>sent</a:t>
            </a:r>
            <a:r>
              <a:rPr lang="es-MX" sz="1400" dirty="0" smtClean="0">
                <a:solidFill>
                  <a:schemeClr val="bg1">
                    <a:lumMod val="50000"/>
                  </a:schemeClr>
                </a:solidFill>
              </a:rPr>
              <a:t> </a:t>
            </a:r>
            <a:r>
              <a:rPr lang="es-MX" sz="1400" dirty="0" err="1" smtClean="0">
                <a:solidFill>
                  <a:schemeClr val="bg1">
                    <a:lumMod val="50000"/>
                  </a:schemeClr>
                </a:solidFill>
              </a:rPr>
              <a:t>to</a:t>
            </a:r>
            <a:r>
              <a:rPr lang="es-MX" sz="1400" dirty="0" smtClean="0">
                <a:solidFill>
                  <a:schemeClr val="bg1">
                    <a:lumMod val="50000"/>
                  </a:schemeClr>
                </a:solidFill>
              </a:rPr>
              <a:t> </a:t>
            </a:r>
            <a:r>
              <a:rPr lang="es-MX" sz="1400" dirty="0" err="1" smtClean="0">
                <a:solidFill>
                  <a:schemeClr val="bg1">
                    <a:lumMod val="50000"/>
                  </a:schemeClr>
                </a:solidFill>
              </a:rPr>
              <a:t>Astrop</a:t>
            </a:r>
            <a:r>
              <a:rPr lang="es-MX" sz="1400" dirty="0" smtClean="0">
                <a:solidFill>
                  <a:schemeClr val="bg1">
                    <a:lumMod val="50000"/>
                  </a:schemeClr>
                </a:solidFill>
              </a:rPr>
              <a:t>. </a:t>
            </a:r>
            <a:r>
              <a:rPr lang="es-MX" sz="1400" dirty="0" err="1" smtClean="0">
                <a:solidFill>
                  <a:schemeClr val="bg1">
                    <a:lumMod val="50000"/>
                  </a:schemeClr>
                </a:solidFill>
              </a:rPr>
              <a:t>Phys</a:t>
            </a:r>
            <a:r>
              <a:rPr lang="es-MX" sz="1400" dirty="0" smtClean="0">
                <a:solidFill>
                  <a:schemeClr val="bg1">
                    <a:lumMod val="50000"/>
                  </a:schemeClr>
                </a:solidFill>
              </a:rPr>
              <a:t>.</a:t>
            </a:r>
          </a:p>
          <a:p>
            <a:r>
              <a:rPr lang="es-MX" sz="1400" dirty="0" smtClean="0">
                <a:solidFill>
                  <a:schemeClr val="bg1">
                    <a:lumMod val="50000"/>
                  </a:schemeClr>
                </a:solidFill>
              </a:rPr>
              <a:t>astro-</a:t>
            </a:r>
            <a:r>
              <a:rPr lang="es-MX" sz="1400" dirty="0" err="1" smtClean="0">
                <a:solidFill>
                  <a:schemeClr val="bg1">
                    <a:lumMod val="50000"/>
                  </a:schemeClr>
                </a:solidFill>
              </a:rPr>
              <a:t>ph</a:t>
            </a:r>
            <a:r>
              <a:rPr lang="es-MX" sz="1400" dirty="0" smtClean="0">
                <a:solidFill>
                  <a:schemeClr val="bg1">
                    <a:lumMod val="50000"/>
                  </a:schemeClr>
                </a:solidFill>
              </a:rPr>
              <a:t>/1009.4716</a:t>
            </a:r>
            <a:endParaRPr lang="es-ES" sz="1400" dirty="0" smtClean="0">
              <a:solidFill>
                <a:schemeClr val="bg1">
                  <a:lumMod val="50000"/>
                </a:schemeClr>
              </a:solidFill>
            </a:endParaRPr>
          </a:p>
        </p:txBody>
      </p:sp>
      <p:sp>
        <p:nvSpPr>
          <p:cNvPr id="15"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sp>
        <p:nvSpPr>
          <p:cNvPr id="20" name="19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CuadroTexto"/>
          <p:cNvSpPr txBox="1"/>
          <p:nvPr/>
        </p:nvSpPr>
        <p:spPr>
          <a:xfrm>
            <a:off x="323528" y="5877272"/>
            <a:ext cx="6408712" cy="400110"/>
          </a:xfrm>
          <a:prstGeom prst="rect">
            <a:avLst/>
          </a:prstGeom>
          <a:noFill/>
          <a:ln>
            <a:noFill/>
          </a:ln>
        </p:spPr>
        <p:txBody>
          <a:bodyPr wrap="square" rtlCol="0">
            <a:spAutoFit/>
          </a:bodyPr>
          <a:lstStyle/>
          <a:p>
            <a:r>
              <a:rPr lang="es-MX" sz="2000" dirty="0" smtClean="0">
                <a:solidFill>
                  <a:srgbClr val="3333FF"/>
                </a:solidFill>
              </a:rPr>
              <a:t>QGSJET II: Spectrum </a:t>
            </a:r>
            <a:r>
              <a:rPr lang="es-MX" sz="2000" dirty="0" err="1" smtClean="0">
                <a:solidFill>
                  <a:srgbClr val="3333FF"/>
                </a:solidFill>
              </a:rPr>
              <a:t>is</a:t>
            </a:r>
            <a:r>
              <a:rPr lang="es-MX" sz="2000" dirty="0" smtClean="0">
                <a:solidFill>
                  <a:srgbClr val="3333FF"/>
                </a:solidFill>
              </a:rPr>
              <a:t> </a:t>
            </a:r>
            <a:r>
              <a:rPr lang="es-MX" sz="2000" dirty="0" err="1" smtClean="0">
                <a:solidFill>
                  <a:srgbClr val="3333FF"/>
                </a:solidFill>
              </a:rPr>
              <a:t>not</a:t>
            </a:r>
            <a:r>
              <a:rPr lang="es-MX" sz="2000" dirty="0" smtClean="0">
                <a:solidFill>
                  <a:srgbClr val="3333FF"/>
                </a:solidFill>
              </a:rPr>
              <a:t> </a:t>
            </a:r>
            <a:r>
              <a:rPr lang="es-MX" sz="2000" dirty="0" err="1" smtClean="0">
                <a:solidFill>
                  <a:srgbClr val="3333FF"/>
                </a:solidFill>
              </a:rPr>
              <a:t>described</a:t>
            </a:r>
            <a:r>
              <a:rPr lang="es-MX" sz="2000" dirty="0" smtClean="0">
                <a:solidFill>
                  <a:srgbClr val="3333FF"/>
                </a:solidFill>
              </a:rPr>
              <a:t> </a:t>
            </a:r>
            <a:r>
              <a:rPr lang="es-MX" sz="2000" dirty="0" err="1" smtClean="0">
                <a:solidFill>
                  <a:srgbClr val="3333FF"/>
                </a:solidFill>
              </a:rPr>
              <a:t>by</a:t>
            </a:r>
            <a:r>
              <a:rPr lang="es-MX" sz="2000" dirty="0" smtClean="0">
                <a:solidFill>
                  <a:srgbClr val="3333FF"/>
                </a:solidFill>
              </a:rPr>
              <a:t> a single </a:t>
            </a:r>
            <a:r>
              <a:rPr lang="es-MX" sz="2000" dirty="0" err="1" smtClean="0">
                <a:solidFill>
                  <a:srgbClr val="3333FF"/>
                </a:solidFill>
              </a:rPr>
              <a:t>power</a:t>
            </a:r>
            <a:r>
              <a:rPr lang="es-MX" sz="2000" dirty="0" smtClean="0">
                <a:solidFill>
                  <a:srgbClr val="3333FF"/>
                </a:solidFill>
              </a:rPr>
              <a:t> </a:t>
            </a:r>
            <a:r>
              <a:rPr lang="es-MX" sz="2000" dirty="0" err="1" smtClean="0">
                <a:solidFill>
                  <a:srgbClr val="3333FF"/>
                </a:solidFill>
              </a:rPr>
              <a:t>law</a:t>
            </a:r>
            <a:endParaRPr lang="es-MX" sz="2000" dirty="0" smtClean="0">
              <a:solidFill>
                <a:srgbClr val="3333FF"/>
              </a:solidFill>
            </a:endParaRPr>
          </a:p>
        </p:txBody>
      </p:sp>
      <p:sp>
        <p:nvSpPr>
          <p:cNvPr id="28" name="Text Box 34"/>
          <p:cNvSpPr txBox="1">
            <a:spLocks noChangeArrowheads="1"/>
          </p:cNvSpPr>
          <p:nvPr/>
        </p:nvSpPr>
        <p:spPr bwMode="auto">
          <a:xfrm>
            <a:off x="6695728" y="5949280"/>
            <a:ext cx="2448272" cy="738664"/>
          </a:xfrm>
          <a:prstGeom prst="rect">
            <a:avLst/>
          </a:prstGeom>
          <a:noFill/>
          <a:ln w="9525">
            <a:noFill/>
            <a:miter lim="800000"/>
            <a:headEnd/>
            <a:tailEnd/>
          </a:ln>
          <a:effectLst/>
        </p:spPr>
        <p:txBody>
          <a:bodyPr wrap="square">
            <a:spAutoFit/>
          </a:bodyPr>
          <a:lstStyle/>
          <a:p>
            <a:pPr>
              <a:spcBef>
                <a:spcPts val="0"/>
              </a:spcBef>
            </a:pPr>
            <a:r>
              <a:rPr lang="es-MX" sz="1400" dirty="0" err="1" smtClean="0">
                <a:solidFill>
                  <a:schemeClr val="bg1">
                    <a:lumMod val="50000"/>
                  </a:schemeClr>
                </a:solidFill>
              </a:rPr>
              <a:t>W.D.Apel</a:t>
            </a:r>
            <a:r>
              <a:rPr lang="es-MX" sz="1400" dirty="0" smtClean="0">
                <a:solidFill>
                  <a:schemeClr val="bg1">
                    <a:lumMod val="50000"/>
                  </a:schemeClr>
                </a:solidFill>
              </a:rPr>
              <a:t>, </a:t>
            </a:r>
            <a:r>
              <a:rPr lang="es-MX" sz="1400" dirty="0" err="1" smtClean="0">
                <a:solidFill>
                  <a:schemeClr val="bg1">
                    <a:lumMod val="50000"/>
                  </a:schemeClr>
                </a:solidFill>
              </a:rPr>
              <a:t>sent</a:t>
            </a:r>
            <a:r>
              <a:rPr lang="es-MX" sz="1400" dirty="0" smtClean="0">
                <a:solidFill>
                  <a:schemeClr val="bg1">
                    <a:lumMod val="50000"/>
                  </a:schemeClr>
                </a:solidFill>
              </a:rPr>
              <a:t> </a:t>
            </a:r>
            <a:r>
              <a:rPr lang="es-MX" sz="1400" dirty="0" err="1" smtClean="0">
                <a:solidFill>
                  <a:schemeClr val="bg1">
                    <a:lumMod val="50000"/>
                  </a:schemeClr>
                </a:solidFill>
              </a:rPr>
              <a:t>to</a:t>
            </a:r>
            <a:r>
              <a:rPr lang="es-MX" sz="1400" dirty="0" smtClean="0">
                <a:solidFill>
                  <a:schemeClr val="bg1">
                    <a:lumMod val="50000"/>
                  </a:schemeClr>
                </a:solidFill>
              </a:rPr>
              <a:t> </a:t>
            </a:r>
            <a:r>
              <a:rPr lang="es-MX" sz="1400" dirty="0" err="1" smtClean="0">
                <a:solidFill>
                  <a:schemeClr val="bg1">
                    <a:lumMod val="50000"/>
                  </a:schemeClr>
                </a:solidFill>
              </a:rPr>
              <a:t>Astrop</a:t>
            </a:r>
            <a:r>
              <a:rPr lang="es-MX" sz="1400" dirty="0" smtClean="0">
                <a:solidFill>
                  <a:schemeClr val="bg1">
                    <a:lumMod val="50000"/>
                  </a:schemeClr>
                </a:solidFill>
              </a:rPr>
              <a:t>. </a:t>
            </a:r>
            <a:r>
              <a:rPr lang="es-MX" sz="1400" dirty="0" err="1" smtClean="0">
                <a:solidFill>
                  <a:schemeClr val="bg1">
                    <a:lumMod val="50000"/>
                  </a:schemeClr>
                </a:solidFill>
              </a:rPr>
              <a:t>Phys</a:t>
            </a:r>
            <a:r>
              <a:rPr lang="es-MX" sz="1400" dirty="0" smtClean="0">
                <a:solidFill>
                  <a:schemeClr val="bg1">
                    <a:lumMod val="50000"/>
                  </a:schemeClr>
                </a:solidFill>
              </a:rPr>
              <a:t>.</a:t>
            </a:r>
          </a:p>
          <a:p>
            <a:r>
              <a:rPr lang="es-MX" sz="1400" dirty="0" smtClean="0">
                <a:solidFill>
                  <a:schemeClr val="bg1">
                    <a:lumMod val="50000"/>
                  </a:schemeClr>
                </a:solidFill>
              </a:rPr>
              <a:t>astro-</a:t>
            </a:r>
            <a:r>
              <a:rPr lang="es-MX" sz="1400" dirty="0" err="1" smtClean="0">
                <a:solidFill>
                  <a:schemeClr val="bg1">
                    <a:lumMod val="50000"/>
                  </a:schemeClr>
                </a:solidFill>
              </a:rPr>
              <a:t>ph</a:t>
            </a:r>
            <a:r>
              <a:rPr lang="es-MX" sz="1400" dirty="0" smtClean="0">
                <a:solidFill>
                  <a:schemeClr val="bg1">
                    <a:lumMod val="50000"/>
                  </a:schemeClr>
                </a:solidFill>
              </a:rPr>
              <a:t>/1009.4716</a:t>
            </a:r>
            <a:endParaRPr lang="es-ES" sz="1400" dirty="0" smtClean="0">
              <a:solidFill>
                <a:schemeClr val="bg1">
                  <a:lumMod val="50000"/>
                </a:schemeClr>
              </a:solidFill>
            </a:endParaRPr>
          </a:p>
          <a:p>
            <a:pPr>
              <a:spcBef>
                <a:spcPts val="0"/>
              </a:spcBef>
            </a:pPr>
            <a:endParaRPr lang="es-ES" sz="1400" dirty="0">
              <a:solidFill>
                <a:schemeClr val="bg1">
                  <a:lumMod val="50000"/>
                </a:schemeClr>
              </a:solidFill>
            </a:endParaRPr>
          </a:p>
        </p:txBody>
      </p:sp>
      <p:sp>
        <p:nvSpPr>
          <p:cNvPr id="30"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pic>
        <p:nvPicPr>
          <p:cNvPr id="14" name="Picture 2"/>
          <p:cNvPicPr>
            <a:picLocks noChangeAspect="1" noChangeArrowheads="1"/>
          </p:cNvPicPr>
          <p:nvPr/>
        </p:nvPicPr>
        <p:blipFill>
          <a:blip r:embed="rId2" cstate="print"/>
          <a:srcRect/>
          <a:stretch>
            <a:fillRect/>
          </a:stretch>
        </p:blipFill>
        <p:spPr bwMode="auto">
          <a:xfrm>
            <a:off x="611560" y="692697"/>
            <a:ext cx="7704856" cy="5184575"/>
          </a:xfrm>
          <a:prstGeom prst="rect">
            <a:avLst/>
          </a:prstGeom>
          <a:noFill/>
          <a:ln w="9525">
            <a:noFill/>
            <a:miter lim="800000"/>
            <a:headEnd/>
            <a:tailEnd/>
          </a:ln>
        </p:spPr>
      </p:pic>
      <p:sp>
        <p:nvSpPr>
          <p:cNvPr id="15" name="14 CuadroTexto"/>
          <p:cNvSpPr txBox="1"/>
          <p:nvPr/>
        </p:nvSpPr>
        <p:spPr>
          <a:xfrm>
            <a:off x="5868144" y="836713"/>
            <a:ext cx="1800200" cy="369332"/>
          </a:xfrm>
          <a:prstGeom prst="rect">
            <a:avLst/>
          </a:prstGeom>
          <a:noFill/>
        </p:spPr>
        <p:txBody>
          <a:bodyPr wrap="square" rtlCol="0">
            <a:spAutoFit/>
          </a:bodyPr>
          <a:lstStyle/>
          <a:p>
            <a:r>
              <a:rPr lang="es-MX" b="1" dirty="0" smtClean="0">
                <a:solidFill>
                  <a:srgbClr val="3333FF"/>
                </a:solidFill>
              </a:rPr>
              <a:t>QGSJET II/FLUKA</a:t>
            </a:r>
            <a:endParaRPr lang="es-ES" b="1" dirty="0">
              <a:solidFill>
                <a:srgbClr val="3333FF"/>
              </a:solidFill>
            </a:endParaRPr>
          </a:p>
        </p:txBody>
      </p:sp>
      <p:sp>
        <p:nvSpPr>
          <p:cNvPr id="16" name="Line 19"/>
          <p:cNvSpPr>
            <a:spLocks noChangeShapeType="1"/>
          </p:cNvSpPr>
          <p:nvPr/>
        </p:nvSpPr>
        <p:spPr bwMode="auto">
          <a:xfrm flipH="1">
            <a:off x="2438740" y="1772817"/>
            <a:ext cx="621092" cy="720080"/>
          </a:xfrm>
          <a:prstGeom prst="line">
            <a:avLst/>
          </a:prstGeom>
          <a:noFill/>
          <a:ln w="31750">
            <a:solidFill>
              <a:schemeClr val="tx2">
                <a:lumMod val="75000"/>
              </a:schemeClr>
            </a:solidFill>
            <a:round/>
            <a:headEnd/>
            <a:tailEnd type="triangle" w="med" len="med"/>
          </a:ln>
          <a:effectLst/>
        </p:spPr>
        <p:txBody>
          <a:bodyPr/>
          <a:lstStyle/>
          <a:p>
            <a:endParaRPr lang="es-ES"/>
          </a:p>
        </p:txBody>
      </p:sp>
      <p:sp>
        <p:nvSpPr>
          <p:cNvPr id="17" name="Line 19"/>
          <p:cNvSpPr>
            <a:spLocks noChangeShapeType="1"/>
          </p:cNvSpPr>
          <p:nvPr/>
        </p:nvSpPr>
        <p:spPr bwMode="auto">
          <a:xfrm flipH="1">
            <a:off x="4499992" y="2348881"/>
            <a:ext cx="648072" cy="216024"/>
          </a:xfrm>
          <a:prstGeom prst="line">
            <a:avLst/>
          </a:prstGeom>
          <a:noFill/>
          <a:ln w="31750">
            <a:solidFill>
              <a:srgbClr val="C00000"/>
            </a:solidFill>
            <a:round/>
            <a:headEnd/>
            <a:tailEnd type="triangle" w="med" len="med"/>
          </a:ln>
          <a:effectLst/>
        </p:spPr>
        <p:txBody>
          <a:bodyPr/>
          <a:lstStyle/>
          <a:p>
            <a:endParaRPr lang="es-ES"/>
          </a:p>
        </p:txBody>
      </p:sp>
      <p:sp>
        <p:nvSpPr>
          <p:cNvPr id="18" name="17 Rectángulo redondeado"/>
          <p:cNvSpPr/>
          <p:nvPr/>
        </p:nvSpPr>
        <p:spPr>
          <a:xfrm>
            <a:off x="2339752" y="908721"/>
            <a:ext cx="1800200" cy="792088"/>
          </a:xfrm>
          <a:prstGeom prst="round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19 Rectángulo redondeado"/>
          <p:cNvSpPr/>
          <p:nvPr/>
        </p:nvSpPr>
        <p:spPr>
          <a:xfrm>
            <a:off x="2411760" y="1052737"/>
            <a:ext cx="1584176" cy="504056"/>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MX" sz="2400" dirty="0" smtClean="0">
                <a:solidFill>
                  <a:srgbClr val="3333FF"/>
                </a:solidFill>
              </a:rPr>
              <a:t>Concave </a:t>
            </a:r>
          </a:p>
          <a:p>
            <a:pPr algn="ctr"/>
            <a:r>
              <a:rPr lang="es-MX" sz="2400" dirty="0" smtClean="0">
                <a:solidFill>
                  <a:srgbClr val="3333FF"/>
                </a:solidFill>
              </a:rPr>
              <a:t>spectrum</a:t>
            </a:r>
          </a:p>
        </p:txBody>
      </p:sp>
      <p:sp>
        <p:nvSpPr>
          <p:cNvPr id="29" name="28 Rectángulo redondeado"/>
          <p:cNvSpPr/>
          <p:nvPr/>
        </p:nvSpPr>
        <p:spPr>
          <a:xfrm>
            <a:off x="5148064" y="1556793"/>
            <a:ext cx="2664296" cy="792088"/>
          </a:xfrm>
          <a:prstGeom prst="roundRect">
            <a:avLst/>
          </a:prstGeom>
          <a:solidFill>
            <a:schemeClr val="accent6">
              <a:lumMod val="75000"/>
              <a:alpha val="18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2" name="31 Rectángulo redondeado"/>
          <p:cNvSpPr/>
          <p:nvPr/>
        </p:nvSpPr>
        <p:spPr>
          <a:xfrm>
            <a:off x="5220072" y="1700809"/>
            <a:ext cx="2592288" cy="504056"/>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MX" sz="2400" dirty="0" err="1" smtClean="0">
                <a:solidFill>
                  <a:srgbClr val="FF0000"/>
                </a:solidFill>
              </a:rPr>
              <a:t>Possible</a:t>
            </a:r>
            <a:r>
              <a:rPr lang="es-MX" sz="2400" dirty="0" smtClean="0">
                <a:solidFill>
                  <a:srgbClr val="FF0000"/>
                </a:solidFill>
              </a:rPr>
              <a:t> </a:t>
            </a:r>
            <a:r>
              <a:rPr lang="es-MX" sz="2400" dirty="0" err="1" smtClean="0">
                <a:solidFill>
                  <a:srgbClr val="FF0000"/>
                </a:solidFill>
              </a:rPr>
              <a:t>structure</a:t>
            </a:r>
            <a:r>
              <a:rPr lang="es-MX" sz="2400" dirty="0" smtClean="0">
                <a:solidFill>
                  <a:srgbClr val="FF0000"/>
                </a:solidFill>
              </a:rPr>
              <a:t>: </a:t>
            </a:r>
            <a:r>
              <a:rPr lang="es-MX" sz="2400" dirty="0" err="1" smtClean="0">
                <a:solidFill>
                  <a:srgbClr val="FF0000"/>
                </a:solidFill>
              </a:rPr>
              <a:t>Iron</a:t>
            </a:r>
            <a:r>
              <a:rPr lang="es-MX" sz="2400" dirty="0" smtClean="0">
                <a:solidFill>
                  <a:srgbClr val="FF0000"/>
                </a:solidFill>
              </a:rPr>
              <a:t> </a:t>
            </a:r>
            <a:r>
              <a:rPr lang="es-MX" sz="2400" dirty="0" err="1" smtClean="0">
                <a:solidFill>
                  <a:srgbClr val="FF0000"/>
                </a:solidFill>
              </a:rPr>
              <a:t>knee</a:t>
            </a:r>
            <a:r>
              <a:rPr lang="es-MX" sz="2400" dirty="0" smtClean="0">
                <a:solidFill>
                  <a:srgbClr val="FF0000"/>
                </a:solidFill>
              </a:rPr>
              <a:t>?? </a:t>
            </a:r>
          </a:p>
        </p:txBody>
      </p:sp>
      <p:sp>
        <p:nvSpPr>
          <p:cNvPr id="19" name="18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p:bldP spid="29"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672408" y="2699628"/>
            <a:ext cx="3096344" cy="369332"/>
          </a:xfrm>
          <a:prstGeom prst="rect">
            <a:avLst/>
          </a:prstGeom>
          <a:noFill/>
        </p:spPr>
        <p:txBody>
          <a:bodyPr wrap="square" rtlCol="0">
            <a:spAutoFit/>
          </a:bodyPr>
          <a:lstStyle/>
          <a:p>
            <a:r>
              <a:rPr lang="es-MX" dirty="0" smtClean="0"/>
              <a:t>         Gap CON-Fe</a:t>
            </a:r>
            <a:endParaRPr lang="es-ES" dirty="0"/>
          </a:p>
        </p:txBody>
      </p:sp>
      <p:pic>
        <p:nvPicPr>
          <p:cNvPr id="6" name="Picture 2"/>
          <p:cNvPicPr>
            <a:picLocks noChangeAspect="1" noChangeArrowheads="1"/>
          </p:cNvPicPr>
          <p:nvPr/>
        </p:nvPicPr>
        <p:blipFill>
          <a:blip r:embed="rId2" cstate="print"/>
          <a:srcRect/>
          <a:stretch>
            <a:fillRect/>
          </a:stretch>
        </p:blipFill>
        <p:spPr bwMode="auto">
          <a:xfrm>
            <a:off x="2304256" y="332656"/>
            <a:ext cx="5436096" cy="2450338"/>
          </a:xfrm>
          <a:prstGeom prst="rect">
            <a:avLst/>
          </a:prstGeom>
          <a:noFill/>
          <a:ln w="9525">
            <a:noFill/>
            <a:miter lim="800000"/>
            <a:headEnd/>
            <a:tailEnd/>
          </a:ln>
        </p:spPr>
      </p:pic>
      <p:sp>
        <p:nvSpPr>
          <p:cNvPr id="7" name="6 CuadroTexto"/>
          <p:cNvSpPr txBox="1"/>
          <p:nvPr/>
        </p:nvSpPr>
        <p:spPr>
          <a:xfrm>
            <a:off x="3995936" y="6228020"/>
            <a:ext cx="1872208" cy="369332"/>
          </a:xfrm>
          <a:prstGeom prst="rect">
            <a:avLst/>
          </a:prstGeom>
          <a:noFill/>
        </p:spPr>
        <p:txBody>
          <a:bodyPr wrap="square" rtlCol="0">
            <a:spAutoFit/>
          </a:bodyPr>
          <a:lstStyle/>
          <a:p>
            <a:r>
              <a:rPr lang="es-MX" dirty="0" err="1" smtClean="0"/>
              <a:t>Close</a:t>
            </a:r>
            <a:r>
              <a:rPr lang="es-MX" dirty="0" smtClean="0"/>
              <a:t> </a:t>
            </a:r>
            <a:r>
              <a:rPr lang="es-MX" dirty="0" err="1" smtClean="0"/>
              <a:t>source</a:t>
            </a:r>
            <a:endParaRPr lang="es-ES" dirty="0"/>
          </a:p>
        </p:txBody>
      </p:sp>
      <p:sp>
        <p:nvSpPr>
          <p:cNvPr id="8" name="7 Rectángulo redondeado"/>
          <p:cNvSpPr/>
          <p:nvPr/>
        </p:nvSpPr>
        <p:spPr>
          <a:xfrm>
            <a:off x="251520" y="476672"/>
            <a:ext cx="1800200" cy="792088"/>
          </a:xfrm>
          <a:prstGeom prst="round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itchFamily="34" charset="0"/>
            </a:endParaRPr>
          </a:p>
        </p:txBody>
      </p:sp>
      <p:sp>
        <p:nvSpPr>
          <p:cNvPr id="10" name="9 Rectángulo redondeado"/>
          <p:cNvSpPr/>
          <p:nvPr/>
        </p:nvSpPr>
        <p:spPr>
          <a:xfrm>
            <a:off x="323528" y="620688"/>
            <a:ext cx="1584176" cy="504056"/>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MX" sz="2400" dirty="0" err="1" smtClean="0">
                <a:solidFill>
                  <a:srgbClr val="3333FF"/>
                </a:solidFill>
                <a:latin typeface="Calibri" pitchFamily="34" charset="0"/>
              </a:rPr>
              <a:t>Concavity</a:t>
            </a:r>
            <a:endParaRPr lang="es-MX" sz="2400" dirty="0" smtClean="0">
              <a:solidFill>
                <a:srgbClr val="3333FF"/>
              </a:solidFill>
              <a:latin typeface="Calibri" pitchFamily="34" charset="0"/>
            </a:endParaRPr>
          </a:p>
        </p:txBody>
      </p:sp>
      <p:pic>
        <p:nvPicPr>
          <p:cNvPr id="11" name="Picture 1"/>
          <p:cNvPicPr>
            <a:picLocks noChangeAspect="1" noChangeArrowheads="1"/>
          </p:cNvPicPr>
          <p:nvPr/>
        </p:nvPicPr>
        <p:blipFill>
          <a:blip r:embed="rId3" cstate="print"/>
          <a:srcRect/>
          <a:stretch>
            <a:fillRect/>
          </a:stretch>
        </p:blipFill>
        <p:spPr bwMode="auto">
          <a:xfrm>
            <a:off x="2915816" y="3415341"/>
            <a:ext cx="3794770" cy="2677955"/>
          </a:xfrm>
          <a:prstGeom prst="rect">
            <a:avLst/>
          </a:prstGeom>
          <a:noFill/>
          <a:ln w="9525">
            <a:noFill/>
            <a:miter lim="800000"/>
            <a:headEnd/>
            <a:tailEnd/>
          </a:ln>
        </p:spPr>
      </p:pic>
      <p:sp>
        <p:nvSpPr>
          <p:cNvPr id="12" name="11 CuadroTexto"/>
          <p:cNvSpPr txBox="1"/>
          <p:nvPr/>
        </p:nvSpPr>
        <p:spPr>
          <a:xfrm>
            <a:off x="6588224" y="3933056"/>
            <a:ext cx="1368152" cy="369332"/>
          </a:xfrm>
          <a:prstGeom prst="rect">
            <a:avLst/>
          </a:prstGeom>
          <a:noFill/>
        </p:spPr>
        <p:txBody>
          <a:bodyPr wrap="square" rtlCol="0">
            <a:spAutoFit/>
          </a:bodyPr>
          <a:lstStyle/>
          <a:p>
            <a:r>
              <a:rPr lang="es-MX" dirty="0" smtClean="0"/>
              <a:t>MILAGRO</a:t>
            </a:r>
            <a:endParaRPr lang="es-ES" dirty="0"/>
          </a:p>
        </p:txBody>
      </p:sp>
      <p:sp>
        <p:nvSpPr>
          <p:cNvPr id="13" name="12 CuadroTexto"/>
          <p:cNvSpPr txBox="1"/>
          <p:nvPr/>
        </p:nvSpPr>
        <p:spPr>
          <a:xfrm>
            <a:off x="6623720" y="5229200"/>
            <a:ext cx="1620688" cy="369332"/>
          </a:xfrm>
          <a:prstGeom prst="rect">
            <a:avLst/>
          </a:prstGeom>
          <a:noFill/>
        </p:spPr>
        <p:txBody>
          <a:bodyPr wrap="square" rtlCol="0">
            <a:spAutoFit/>
          </a:bodyPr>
          <a:lstStyle/>
          <a:p>
            <a:r>
              <a:rPr lang="es-MX" dirty="0" smtClean="0"/>
              <a:t>ICECUBE-40</a:t>
            </a:r>
            <a:endParaRPr lang="es-ES" dirty="0"/>
          </a:p>
        </p:txBody>
      </p:sp>
      <p:sp>
        <p:nvSpPr>
          <p:cNvPr id="14" name="Text Box 34"/>
          <p:cNvSpPr txBox="1">
            <a:spLocks noChangeArrowheads="1"/>
          </p:cNvSpPr>
          <p:nvPr/>
        </p:nvSpPr>
        <p:spPr bwMode="auto">
          <a:xfrm>
            <a:off x="3779912" y="2996952"/>
            <a:ext cx="2880320" cy="261610"/>
          </a:xfrm>
          <a:prstGeom prst="rect">
            <a:avLst/>
          </a:prstGeom>
          <a:noFill/>
          <a:ln w="9525">
            <a:noFill/>
            <a:miter lim="800000"/>
            <a:headEnd/>
            <a:tailEnd/>
          </a:ln>
          <a:effectLst/>
        </p:spPr>
        <p:txBody>
          <a:bodyPr wrap="square">
            <a:spAutoFit/>
          </a:bodyPr>
          <a:lstStyle/>
          <a:p>
            <a:pPr>
              <a:spcBef>
                <a:spcPts val="0"/>
              </a:spcBef>
            </a:pPr>
            <a:r>
              <a:rPr lang="es-MX" sz="1100" dirty="0" smtClean="0">
                <a:solidFill>
                  <a:schemeClr val="bg1">
                    <a:lumMod val="50000"/>
                  </a:schemeClr>
                </a:solidFill>
              </a:rPr>
              <a:t>T. Antoni, </a:t>
            </a:r>
            <a:r>
              <a:rPr lang="es-MX" sz="1100" dirty="0" err="1" smtClean="0">
                <a:solidFill>
                  <a:schemeClr val="bg1">
                    <a:lumMod val="50000"/>
                  </a:schemeClr>
                </a:solidFill>
              </a:rPr>
              <a:t>Astro.Phys</a:t>
            </a:r>
            <a:r>
              <a:rPr lang="es-MX" sz="1100" dirty="0" smtClean="0">
                <a:solidFill>
                  <a:schemeClr val="bg1">
                    <a:lumMod val="50000"/>
                  </a:schemeClr>
                </a:solidFill>
              </a:rPr>
              <a:t>. 24 (2005)</a:t>
            </a:r>
            <a:endParaRPr lang="es-ES" sz="1100" dirty="0">
              <a:solidFill>
                <a:schemeClr val="bg1">
                  <a:lumMod val="50000"/>
                </a:schemeClr>
              </a:solidFill>
            </a:endParaRPr>
          </a:p>
        </p:txBody>
      </p:sp>
      <p:sp>
        <p:nvSpPr>
          <p:cNvPr id="15" name="Text Box 34"/>
          <p:cNvSpPr txBox="1">
            <a:spLocks noChangeArrowheads="1"/>
          </p:cNvSpPr>
          <p:nvPr/>
        </p:nvSpPr>
        <p:spPr bwMode="auto">
          <a:xfrm>
            <a:off x="6516216" y="4221088"/>
            <a:ext cx="2880320" cy="261610"/>
          </a:xfrm>
          <a:prstGeom prst="rect">
            <a:avLst/>
          </a:prstGeom>
          <a:noFill/>
          <a:ln w="9525">
            <a:noFill/>
            <a:miter lim="800000"/>
            <a:headEnd/>
            <a:tailEnd/>
          </a:ln>
          <a:effectLst/>
        </p:spPr>
        <p:txBody>
          <a:bodyPr wrap="square">
            <a:spAutoFit/>
          </a:bodyPr>
          <a:lstStyle/>
          <a:p>
            <a:pPr>
              <a:spcBef>
                <a:spcPts val="0"/>
              </a:spcBef>
            </a:pPr>
            <a:r>
              <a:rPr lang="es-MX" sz="1100" dirty="0" err="1" smtClean="0">
                <a:solidFill>
                  <a:schemeClr val="bg1">
                    <a:lumMod val="50000"/>
                  </a:schemeClr>
                </a:solidFill>
              </a:rPr>
              <a:t>A.A.Abdo</a:t>
            </a:r>
            <a:r>
              <a:rPr lang="es-MX" sz="1100" dirty="0" smtClean="0">
                <a:solidFill>
                  <a:schemeClr val="bg1">
                    <a:lumMod val="50000"/>
                  </a:schemeClr>
                </a:solidFill>
              </a:rPr>
              <a:t>, </a:t>
            </a:r>
            <a:r>
              <a:rPr lang="es-MX" sz="1100" dirty="0" err="1" smtClean="0">
                <a:solidFill>
                  <a:schemeClr val="bg1">
                    <a:lumMod val="50000"/>
                  </a:schemeClr>
                </a:solidFill>
              </a:rPr>
              <a:t>Phys</a:t>
            </a:r>
            <a:r>
              <a:rPr lang="es-MX" sz="1100" dirty="0" smtClean="0">
                <a:solidFill>
                  <a:schemeClr val="bg1">
                    <a:lumMod val="50000"/>
                  </a:schemeClr>
                </a:solidFill>
              </a:rPr>
              <a:t>. Rev. </a:t>
            </a:r>
            <a:r>
              <a:rPr lang="es-MX" sz="1100" dirty="0" err="1" smtClean="0">
                <a:solidFill>
                  <a:schemeClr val="bg1">
                    <a:lumMod val="50000"/>
                  </a:schemeClr>
                </a:solidFill>
              </a:rPr>
              <a:t>Lett</a:t>
            </a:r>
            <a:r>
              <a:rPr lang="es-MX" sz="1100" dirty="0" smtClean="0">
                <a:solidFill>
                  <a:schemeClr val="bg1">
                    <a:lumMod val="50000"/>
                  </a:schemeClr>
                </a:solidFill>
              </a:rPr>
              <a:t>..101 (2008)</a:t>
            </a:r>
            <a:endParaRPr lang="es-ES" sz="1100" dirty="0">
              <a:solidFill>
                <a:schemeClr val="bg1">
                  <a:lumMod val="50000"/>
                </a:schemeClr>
              </a:solidFill>
            </a:endParaRPr>
          </a:p>
        </p:txBody>
      </p:sp>
      <p:sp>
        <p:nvSpPr>
          <p:cNvPr id="16" name="Text Box 34"/>
          <p:cNvSpPr txBox="1">
            <a:spLocks noChangeArrowheads="1"/>
          </p:cNvSpPr>
          <p:nvPr/>
        </p:nvSpPr>
        <p:spPr bwMode="auto">
          <a:xfrm>
            <a:off x="6588224" y="5543654"/>
            <a:ext cx="2880320" cy="261610"/>
          </a:xfrm>
          <a:prstGeom prst="rect">
            <a:avLst/>
          </a:prstGeom>
          <a:noFill/>
          <a:ln w="9525">
            <a:noFill/>
            <a:miter lim="800000"/>
            <a:headEnd/>
            <a:tailEnd/>
          </a:ln>
          <a:effectLst/>
        </p:spPr>
        <p:txBody>
          <a:bodyPr wrap="square">
            <a:spAutoFit/>
          </a:bodyPr>
          <a:lstStyle/>
          <a:p>
            <a:pPr>
              <a:spcBef>
                <a:spcPts val="0"/>
              </a:spcBef>
            </a:pPr>
            <a:r>
              <a:rPr lang="es-MX" sz="1100" dirty="0" err="1" smtClean="0">
                <a:solidFill>
                  <a:schemeClr val="bg1">
                    <a:lumMod val="50000"/>
                  </a:schemeClr>
                </a:solidFill>
              </a:rPr>
              <a:t>R.Abbasi</a:t>
            </a:r>
            <a:r>
              <a:rPr lang="es-MX" sz="1100" dirty="0" smtClean="0">
                <a:solidFill>
                  <a:schemeClr val="bg1">
                    <a:lumMod val="50000"/>
                  </a:schemeClr>
                </a:solidFill>
              </a:rPr>
              <a:t> et al., </a:t>
            </a:r>
            <a:r>
              <a:rPr lang="es-MX" sz="1100" dirty="0" err="1" smtClean="0">
                <a:solidFill>
                  <a:schemeClr val="bg1">
                    <a:lumMod val="50000"/>
                  </a:schemeClr>
                </a:solidFill>
              </a:rPr>
              <a:t>ApJ</a:t>
            </a:r>
            <a:r>
              <a:rPr lang="es-MX" sz="1100" dirty="0" smtClean="0">
                <a:solidFill>
                  <a:schemeClr val="bg1">
                    <a:lumMod val="50000"/>
                  </a:schemeClr>
                </a:solidFill>
              </a:rPr>
              <a:t> (2011)</a:t>
            </a:r>
            <a:endParaRPr lang="es-ES" sz="1100" dirty="0">
              <a:solidFill>
                <a:schemeClr val="bg1">
                  <a:lumMod val="50000"/>
                </a:schemeClr>
              </a:solidFill>
            </a:endParaRPr>
          </a:p>
        </p:txBody>
      </p:sp>
      <p:sp>
        <p:nvSpPr>
          <p:cNvPr id="17" name="16 CuadroTexto"/>
          <p:cNvSpPr txBox="1"/>
          <p:nvPr/>
        </p:nvSpPr>
        <p:spPr>
          <a:xfrm>
            <a:off x="1763688" y="4427820"/>
            <a:ext cx="1224136" cy="369332"/>
          </a:xfrm>
          <a:prstGeom prst="rect">
            <a:avLst/>
          </a:prstGeom>
          <a:noFill/>
        </p:spPr>
        <p:txBody>
          <a:bodyPr wrap="square" rtlCol="0">
            <a:spAutoFit/>
          </a:bodyPr>
          <a:lstStyle/>
          <a:p>
            <a:r>
              <a:rPr lang="es-MX" dirty="0" smtClean="0">
                <a:solidFill>
                  <a:srgbClr val="3333FF"/>
                </a:solidFill>
              </a:rPr>
              <a:t>E ~ </a:t>
            </a:r>
            <a:r>
              <a:rPr lang="es-MX" dirty="0" err="1" smtClean="0">
                <a:solidFill>
                  <a:srgbClr val="3333FF"/>
                </a:solidFill>
              </a:rPr>
              <a:t>TeV</a:t>
            </a:r>
            <a:endParaRPr lang="es-ES" dirty="0">
              <a:solidFill>
                <a:srgbClr val="3333FF"/>
              </a:solidFill>
            </a:endParaRPr>
          </a:p>
        </p:txBody>
      </p:sp>
      <p:sp>
        <p:nvSpPr>
          <p:cNvPr id="19" name="18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179512" y="260648"/>
            <a:ext cx="5755158" cy="6296090"/>
          </a:xfrm>
          <a:prstGeom prst="rect">
            <a:avLst/>
          </a:prstGeom>
          <a:noFill/>
          <a:ln w="9525">
            <a:noFill/>
            <a:miter lim="800000"/>
            <a:headEnd/>
            <a:tailEnd/>
          </a:ln>
        </p:spPr>
      </p:pic>
      <p:sp>
        <p:nvSpPr>
          <p:cNvPr id="19" name="18 CuadroTexto"/>
          <p:cNvSpPr txBox="1"/>
          <p:nvPr/>
        </p:nvSpPr>
        <p:spPr>
          <a:xfrm>
            <a:off x="1187624" y="620688"/>
            <a:ext cx="1872208" cy="461665"/>
          </a:xfrm>
          <a:prstGeom prst="rect">
            <a:avLst/>
          </a:prstGeom>
          <a:noFill/>
        </p:spPr>
        <p:txBody>
          <a:bodyPr wrap="square" rtlCol="0">
            <a:spAutoFit/>
          </a:bodyPr>
          <a:lstStyle/>
          <a:p>
            <a:r>
              <a:rPr lang="es-MX" sz="1200" b="1" dirty="0" smtClean="0"/>
              <a:t>CREAM</a:t>
            </a:r>
            <a:r>
              <a:rPr lang="es-MX" sz="1200" dirty="0" smtClean="0"/>
              <a:t>, BESS, AMS, JACEE, ATIC</a:t>
            </a:r>
            <a:endParaRPr lang="es-ES" sz="1200" dirty="0"/>
          </a:p>
        </p:txBody>
      </p:sp>
      <p:sp>
        <p:nvSpPr>
          <p:cNvPr id="20" name="19 CuadroTexto"/>
          <p:cNvSpPr txBox="1"/>
          <p:nvPr/>
        </p:nvSpPr>
        <p:spPr>
          <a:xfrm>
            <a:off x="6012160" y="4139788"/>
            <a:ext cx="1728192" cy="369332"/>
          </a:xfrm>
          <a:prstGeom prst="rect">
            <a:avLst/>
          </a:prstGeom>
          <a:noFill/>
        </p:spPr>
        <p:txBody>
          <a:bodyPr wrap="square" rtlCol="0">
            <a:spAutoFit/>
          </a:bodyPr>
          <a:lstStyle/>
          <a:p>
            <a:r>
              <a:rPr lang="es-MX" dirty="0" smtClean="0"/>
              <a:t>   </a:t>
            </a:r>
            <a:r>
              <a:rPr lang="es-MX" dirty="0" err="1" smtClean="0"/>
              <a:t>Superbubble</a:t>
            </a:r>
            <a:endParaRPr lang="es-ES" dirty="0"/>
          </a:p>
        </p:txBody>
      </p:sp>
      <p:sp>
        <p:nvSpPr>
          <p:cNvPr id="21" name="20 CuadroTexto"/>
          <p:cNvSpPr txBox="1"/>
          <p:nvPr/>
        </p:nvSpPr>
        <p:spPr>
          <a:xfrm>
            <a:off x="5796136" y="6237312"/>
            <a:ext cx="2808312" cy="369332"/>
          </a:xfrm>
          <a:prstGeom prst="rect">
            <a:avLst/>
          </a:prstGeom>
          <a:noFill/>
        </p:spPr>
        <p:txBody>
          <a:bodyPr wrap="square" rtlCol="0">
            <a:spAutoFit/>
          </a:bodyPr>
          <a:lstStyle/>
          <a:p>
            <a:r>
              <a:rPr lang="es-MX" dirty="0" err="1" smtClean="0"/>
              <a:t>Reacceleration</a:t>
            </a:r>
            <a:r>
              <a:rPr lang="es-MX" dirty="0" smtClean="0"/>
              <a:t> in </a:t>
            </a:r>
            <a:r>
              <a:rPr lang="es-MX" dirty="0" err="1" smtClean="0"/>
              <a:t>galaxy</a:t>
            </a:r>
            <a:endParaRPr lang="es-ES" dirty="0"/>
          </a:p>
        </p:txBody>
      </p:sp>
      <p:pic>
        <p:nvPicPr>
          <p:cNvPr id="22" name="Picture 4" descr="http://upload.wikimedia.org/wikipedia/commons/6/67/Superbubble_N70_in_LMC.jpg"/>
          <p:cNvPicPr>
            <a:picLocks noChangeAspect="1" noChangeArrowheads="1"/>
          </p:cNvPicPr>
          <p:nvPr/>
        </p:nvPicPr>
        <p:blipFill>
          <a:blip r:embed="rId3" cstate="print"/>
          <a:srcRect/>
          <a:stretch>
            <a:fillRect/>
          </a:stretch>
        </p:blipFill>
        <p:spPr bwMode="auto">
          <a:xfrm>
            <a:off x="6084168" y="2483604"/>
            <a:ext cx="1664563" cy="1656184"/>
          </a:xfrm>
          <a:prstGeom prst="rect">
            <a:avLst/>
          </a:prstGeom>
          <a:noFill/>
        </p:spPr>
      </p:pic>
      <p:pic>
        <p:nvPicPr>
          <p:cNvPr id="23" name="Picture 6" descr="http://cache.gawker.com/assets/images/io9/2009/07/e0102.jpg"/>
          <p:cNvPicPr>
            <a:picLocks noChangeAspect="1" noChangeArrowheads="1"/>
          </p:cNvPicPr>
          <p:nvPr/>
        </p:nvPicPr>
        <p:blipFill>
          <a:blip r:embed="rId4" cstate="print"/>
          <a:srcRect/>
          <a:stretch>
            <a:fillRect/>
          </a:stretch>
        </p:blipFill>
        <p:spPr bwMode="auto">
          <a:xfrm>
            <a:off x="5652120" y="404664"/>
            <a:ext cx="2566411" cy="1550540"/>
          </a:xfrm>
          <a:prstGeom prst="rect">
            <a:avLst/>
          </a:prstGeom>
          <a:noFill/>
        </p:spPr>
      </p:pic>
      <p:sp>
        <p:nvSpPr>
          <p:cNvPr id="24" name="23 CuadroTexto"/>
          <p:cNvSpPr txBox="1"/>
          <p:nvPr/>
        </p:nvSpPr>
        <p:spPr>
          <a:xfrm>
            <a:off x="5580112" y="1988840"/>
            <a:ext cx="3024336" cy="369332"/>
          </a:xfrm>
          <a:prstGeom prst="rect">
            <a:avLst/>
          </a:prstGeom>
          <a:noFill/>
        </p:spPr>
        <p:txBody>
          <a:bodyPr wrap="square" rtlCol="0">
            <a:spAutoFit/>
          </a:bodyPr>
          <a:lstStyle/>
          <a:p>
            <a:r>
              <a:rPr lang="es-MX" dirty="0" smtClean="0"/>
              <a:t>Non-lineal </a:t>
            </a:r>
            <a:r>
              <a:rPr lang="es-MX" dirty="0" err="1" smtClean="0"/>
              <a:t>effects</a:t>
            </a:r>
            <a:r>
              <a:rPr lang="es-MX" dirty="0" smtClean="0"/>
              <a:t> in SNR</a:t>
            </a:r>
            <a:endParaRPr lang="es-ES" dirty="0"/>
          </a:p>
        </p:txBody>
      </p:sp>
      <p:pic>
        <p:nvPicPr>
          <p:cNvPr id="25" name="Picture 6" descr="http://zuserver2.star.ucl.ac.uk/~apod/apod/image/0611/andromeda_gendler.jpg"/>
          <p:cNvPicPr>
            <a:picLocks noChangeAspect="1" noChangeArrowheads="1"/>
          </p:cNvPicPr>
          <p:nvPr/>
        </p:nvPicPr>
        <p:blipFill>
          <a:blip r:embed="rId5" cstate="print"/>
          <a:srcRect/>
          <a:stretch>
            <a:fillRect/>
          </a:stretch>
        </p:blipFill>
        <p:spPr bwMode="auto">
          <a:xfrm>
            <a:off x="5724128" y="4606778"/>
            <a:ext cx="2664296" cy="1630534"/>
          </a:xfrm>
          <a:prstGeom prst="rect">
            <a:avLst/>
          </a:prstGeom>
          <a:noFill/>
        </p:spPr>
      </p:pic>
      <p:sp>
        <p:nvSpPr>
          <p:cNvPr id="26" name="25 Rectángulo"/>
          <p:cNvSpPr/>
          <p:nvPr/>
        </p:nvSpPr>
        <p:spPr>
          <a:xfrm>
            <a:off x="1010875" y="188640"/>
            <a:ext cx="2249077" cy="276999"/>
          </a:xfrm>
          <a:prstGeom prst="rect">
            <a:avLst/>
          </a:prstGeom>
        </p:spPr>
        <p:txBody>
          <a:bodyPr wrap="none">
            <a:spAutoFit/>
          </a:bodyPr>
          <a:lstStyle/>
          <a:p>
            <a:r>
              <a:rPr lang="da-DK" sz="1200" b="1" dirty="0" smtClean="0">
                <a:solidFill>
                  <a:schemeClr val="bg1">
                    <a:lumMod val="65000"/>
                  </a:schemeClr>
                </a:solidFill>
                <a:latin typeface="Calibri" pitchFamily="34" charset="0"/>
              </a:rPr>
              <a:t>CREAM Coll., </a:t>
            </a:r>
            <a:r>
              <a:rPr lang="da-DK" sz="1200" b="1" i="1" dirty="0" smtClean="0">
                <a:solidFill>
                  <a:schemeClr val="bg1">
                    <a:lumMod val="65000"/>
                  </a:schemeClr>
                </a:solidFill>
                <a:latin typeface="Calibri" pitchFamily="34" charset="0"/>
              </a:rPr>
              <a:t>ApJ</a:t>
            </a:r>
            <a:r>
              <a:rPr lang="da-DK" sz="1200" b="1" dirty="0" smtClean="0">
                <a:solidFill>
                  <a:schemeClr val="bg1">
                    <a:lumMod val="65000"/>
                  </a:schemeClr>
                </a:solidFill>
                <a:latin typeface="Calibri" pitchFamily="34" charset="0"/>
              </a:rPr>
              <a:t> 714 L89 (2010)</a:t>
            </a:r>
            <a:endParaRPr lang="es-ES" sz="1200" b="1" dirty="0">
              <a:solidFill>
                <a:schemeClr val="bg1">
                  <a:lumMod val="65000"/>
                </a:schemeClr>
              </a:solidFill>
            </a:endParaRPr>
          </a:p>
        </p:txBody>
      </p:sp>
      <p:sp>
        <p:nvSpPr>
          <p:cNvPr id="27" name="26 Rectángulo"/>
          <p:cNvSpPr/>
          <p:nvPr/>
        </p:nvSpPr>
        <p:spPr>
          <a:xfrm>
            <a:off x="8028384" y="3966155"/>
            <a:ext cx="1043608" cy="461665"/>
          </a:xfrm>
          <a:prstGeom prst="rect">
            <a:avLst/>
          </a:prstGeom>
        </p:spPr>
        <p:txBody>
          <a:bodyPr wrap="square">
            <a:spAutoFit/>
          </a:bodyPr>
          <a:lstStyle/>
          <a:p>
            <a:r>
              <a:rPr lang="da-DK" sz="1200" b="1" dirty="0" smtClean="0">
                <a:solidFill>
                  <a:schemeClr val="bg1">
                    <a:lumMod val="65000"/>
                  </a:schemeClr>
                </a:solidFill>
                <a:latin typeface="Calibri" pitchFamily="34" charset="0"/>
              </a:rPr>
              <a:t>Nature 460, 701 (2009)</a:t>
            </a:r>
            <a:endParaRPr lang="es-ES" sz="1200" b="1"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Tierra_imagen"/>
          <p:cNvPicPr>
            <a:picLocks noChangeAspect="1" noChangeArrowheads="1"/>
          </p:cNvPicPr>
          <p:nvPr/>
        </p:nvPicPr>
        <p:blipFill>
          <a:blip r:embed="rId2" cstate="print"/>
          <a:srcRect/>
          <a:stretch>
            <a:fillRect/>
          </a:stretch>
        </p:blipFill>
        <p:spPr bwMode="auto">
          <a:xfrm>
            <a:off x="-36513" y="-26988"/>
            <a:ext cx="9223376" cy="6884988"/>
          </a:xfrm>
          <a:prstGeom prst="rect">
            <a:avLst/>
          </a:prstGeom>
          <a:noFill/>
        </p:spPr>
      </p:pic>
      <p:sp>
        <p:nvSpPr>
          <p:cNvPr id="17" name="16 Rectángulo"/>
          <p:cNvSpPr/>
          <p:nvPr/>
        </p:nvSpPr>
        <p:spPr>
          <a:xfrm>
            <a:off x="428596" y="714356"/>
            <a:ext cx="5143536" cy="1754326"/>
          </a:xfrm>
          <a:prstGeom prst="rect">
            <a:avLst/>
          </a:prstGeom>
        </p:spPr>
        <p:txBody>
          <a:bodyPr wrap="square">
            <a:spAutoFit/>
          </a:bodyPr>
          <a:lstStyle/>
          <a:p>
            <a:r>
              <a:rPr lang="es-MX" dirty="0" smtClean="0">
                <a:solidFill>
                  <a:srgbClr val="FFFF00"/>
                </a:solidFill>
                <a:latin typeface="Calibri" pitchFamily="34" charset="0"/>
              </a:rPr>
              <a:t> 1911-1912</a:t>
            </a:r>
            <a:r>
              <a:rPr lang="es-MX" dirty="0" smtClean="0">
                <a:solidFill>
                  <a:schemeClr val="bg1"/>
                </a:solidFill>
                <a:latin typeface="Calibri" pitchFamily="34" charset="0"/>
              </a:rPr>
              <a:t>. </a:t>
            </a:r>
            <a:r>
              <a:rPr lang="es-MX" b="1" u="sng" dirty="0" smtClean="0">
                <a:solidFill>
                  <a:srgbClr val="3333FF"/>
                </a:solidFill>
                <a:latin typeface="Calibri" pitchFamily="34" charset="0"/>
              </a:rPr>
              <a:t>V. F. </a:t>
            </a:r>
            <a:r>
              <a:rPr lang="es-MX" b="1" u="sng" dirty="0" err="1" smtClean="0">
                <a:solidFill>
                  <a:srgbClr val="3333FF"/>
                </a:solidFill>
                <a:latin typeface="Calibri" pitchFamily="34" charset="0"/>
              </a:rPr>
              <a:t>Hess</a:t>
            </a:r>
            <a:endParaRPr lang="es-MX" b="1" u="sng" dirty="0" smtClean="0">
              <a:solidFill>
                <a:srgbClr val="3333FF"/>
              </a:solidFill>
              <a:latin typeface="Calibri" pitchFamily="34" charset="0"/>
            </a:endParaRPr>
          </a:p>
          <a:p>
            <a:r>
              <a:rPr lang="es-MX" dirty="0" smtClean="0">
                <a:solidFill>
                  <a:schemeClr val="bg1"/>
                </a:solidFill>
                <a:latin typeface="Calibri" pitchFamily="34" charset="0"/>
              </a:rPr>
              <a:t>           </a:t>
            </a:r>
            <a:r>
              <a:rPr lang="es-MX" dirty="0" err="1" smtClean="0">
                <a:solidFill>
                  <a:schemeClr val="bg1"/>
                </a:solidFill>
                <a:latin typeface="Calibri" pitchFamily="34" charset="0"/>
              </a:rPr>
              <a:t>Balloon</a:t>
            </a:r>
            <a:r>
              <a:rPr lang="es-MX" dirty="0" smtClean="0">
                <a:solidFill>
                  <a:schemeClr val="bg1"/>
                </a:solidFill>
                <a:latin typeface="Calibri" pitchFamily="34" charset="0"/>
              </a:rPr>
              <a:t> </a:t>
            </a:r>
            <a:r>
              <a:rPr lang="es-MX" dirty="0" err="1" smtClean="0">
                <a:solidFill>
                  <a:schemeClr val="bg1"/>
                </a:solidFill>
                <a:latin typeface="Calibri" pitchFamily="34" charset="0"/>
              </a:rPr>
              <a:t>flights</a:t>
            </a:r>
            <a:r>
              <a:rPr lang="es-MX" dirty="0" smtClean="0">
                <a:solidFill>
                  <a:schemeClr val="bg1"/>
                </a:solidFill>
                <a:latin typeface="Calibri" pitchFamily="34" charset="0"/>
              </a:rPr>
              <a:t> up </a:t>
            </a:r>
            <a:r>
              <a:rPr lang="es-MX" dirty="0" err="1" smtClean="0">
                <a:solidFill>
                  <a:schemeClr val="bg1"/>
                </a:solidFill>
                <a:latin typeface="Calibri" pitchFamily="34" charset="0"/>
              </a:rPr>
              <a:t>to</a:t>
            </a:r>
            <a:r>
              <a:rPr lang="es-MX" dirty="0" smtClean="0">
                <a:solidFill>
                  <a:schemeClr val="bg1"/>
                </a:solidFill>
                <a:latin typeface="Calibri" pitchFamily="34" charset="0"/>
              </a:rPr>
              <a:t> 5 km </a:t>
            </a:r>
            <a:r>
              <a:rPr lang="es-MX" dirty="0" err="1" smtClean="0">
                <a:solidFill>
                  <a:schemeClr val="bg1"/>
                </a:solidFill>
                <a:latin typeface="Calibri" pitchFamily="34" charset="0"/>
              </a:rPr>
              <a:t>a.s.l.</a:t>
            </a:r>
            <a:r>
              <a:rPr lang="es-MX" dirty="0" smtClean="0">
                <a:solidFill>
                  <a:schemeClr val="bg1"/>
                </a:solidFill>
                <a:latin typeface="Calibri" pitchFamily="34" charset="0"/>
              </a:rPr>
              <a:t>	</a:t>
            </a:r>
          </a:p>
          <a:p>
            <a:r>
              <a:rPr lang="es-MX" dirty="0" smtClean="0">
                <a:solidFill>
                  <a:schemeClr val="bg1"/>
                </a:solidFill>
                <a:latin typeface="Calibri" pitchFamily="34" charset="0"/>
              </a:rPr>
              <a:t>           </a:t>
            </a:r>
            <a:r>
              <a:rPr lang="es-MX" dirty="0" err="1" smtClean="0">
                <a:solidFill>
                  <a:schemeClr val="bg1"/>
                </a:solidFill>
                <a:latin typeface="Calibri" pitchFamily="34" charset="0"/>
              </a:rPr>
              <a:t>Ionization</a:t>
            </a:r>
            <a:r>
              <a:rPr lang="es-MX" dirty="0" smtClean="0">
                <a:solidFill>
                  <a:schemeClr val="bg1"/>
                </a:solidFill>
                <a:latin typeface="Calibri" pitchFamily="34" charset="0"/>
              </a:rPr>
              <a:t> </a:t>
            </a:r>
            <a:r>
              <a:rPr lang="es-MX" dirty="0" err="1" smtClean="0">
                <a:solidFill>
                  <a:schemeClr val="bg1"/>
                </a:solidFill>
                <a:latin typeface="Calibri" pitchFamily="34" charset="0"/>
              </a:rPr>
              <a:t>increases</a:t>
            </a:r>
            <a:r>
              <a:rPr lang="es-MX" dirty="0" smtClean="0">
                <a:solidFill>
                  <a:schemeClr val="bg1"/>
                </a:solidFill>
                <a:latin typeface="Calibri" pitchFamily="34" charset="0"/>
              </a:rPr>
              <a:t> </a:t>
            </a:r>
            <a:r>
              <a:rPr lang="es-MX" dirty="0" err="1" smtClean="0">
                <a:solidFill>
                  <a:schemeClr val="bg1"/>
                </a:solidFill>
                <a:latin typeface="Calibri" pitchFamily="34" charset="0"/>
              </a:rPr>
              <a:t>with</a:t>
            </a:r>
            <a:r>
              <a:rPr lang="es-MX" dirty="0" smtClean="0">
                <a:solidFill>
                  <a:schemeClr val="bg1"/>
                </a:solidFill>
                <a:latin typeface="Calibri" pitchFamily="34" charset="0"/>
              </a:rPr>
              <a:t> </a:t>
            </a:r>
            <a:r>
              <a:rPr lang="es-MX" dirty="0" err="1" smtClean="0">
                <a:solidFill>
                  <a:schemeClr val="bg1"/>
                </a:solidFill>
                <a:latin typeface="Calibri" pitchFamily="34" charset="0"/>
              </a:rPr>
              <a:t>altitude</a:t>
            </a:r>
            <a:r>
              <a:rPr lang="es-MX" dirty="0" smtClean="0">
                <a:solidFill>
                  <a:schemeClr val="bg1"/>
                </a:solidFill>
                <a:latin typeface="Calibri" pitchFamily="34" charset="0"/>
              </a:rPr>
              <a:t> </a:t>
            </a:r>
          </a:p>
          <a:p>
            <a:endParaRPr lang="es-MX" dirty="0" smtClean="0">
              <a:solidFill>
                <a:schemeClr val="bg1"/>
              </a:solidFill>
              <a:latin typeface="Calibri" pitchFamily="34" charset="0"/>
            </a:endParaRPr>
          </a:p>
          <a:p>
            <a:r>
              <a:rPr lang="es-MX" dirty="0" smtClean="0">
                <a:solidFill>
                  <a:srgbClr val="CCFFFF"/>
                </a:solidFill>
                <a:latin typeface="Calibri" pitchFamily="34" charset="0"/>
              </a:rPr>
              <a:t>           “a </a:t>
            </a:r>
            <a:r>
              <a:rPr lang="es-MX" dirty="0" err="1" smtClean="0">
                <a:solidFill>
                  <a:srgbClr val="CCFFFF"/>
                </a:solidFill>
                <a:latin typeface="Calibri" pitchFamily="34" charset="0"/>
              </a:rPr>
              <a:t>radiation</a:t>
            </a:r>
            <a:r>
              <a:rPr lang="es-MX" dirty="0" smtClean="0">
                <a:solidFill>
                  <a:srgbClr val="CCFFFF"/>
                </a:solidFill>
                <a:latin typeface="Calibri" pitchFamily="34" charset="0"/>
              </a:rPr>
              <a:t> of </a:t>
            </a:r>
            <a:r>
              <a:rPr lang="es-MX" dirty="0" err="1" smtClean="0">
                <a:solidFill>
                  <a:srgbClr val="CCFFFF"/>
                </a:solidFill>
                <a:latin typeface="Calibri" pitchFamily="34" charset="0"/>
              </a:rPr>
              <a:t>very</a:t>
            </a:r>
            <a:r>
              <a:rPr lang="es-MX" dirty="0" smtClean="0">
                <a:solidFill>
                  <a:srgbClr val="CCFFFF"/>
                </a:solidFill>
                <a:latin typeface="Calibri" pitchFamily="34" charset="0"/>
              </a:rPr>
              <a:t> </a:t>
            </a:r>
            <a:r>
              <a:rPr lang="es-MX" dirty="0" err="1" smtClean="0">
                <a:solidFill>
                  <a:srgbClr val="CCFFFF"/>
                </a:solidFill>
                <a:latin typeface="Calibri" pitchFamily="34" charset="0"/>
              </a:rPr>
              <a:t>high</a:t>
            </a:r>
            <a:r>
              <a:rPr lang="es-MX" dirty="0" smtClean="0">
                <a:solidFill>
                  <a:srgbClr val="CCFFFF"/>
                </a:solidFill>
                <a:latin typeface="Calibri" pitchFamily="34" charset="0"/>
              </a:rPr>
              <a:t> </a:t>
            </a:r>
            <a:r>
              <a:rPr lang="es-MX" dirty="0" err="1" smtClean="0">
                <a:solidFill>
                  <a:srgbClr val="CCFFFF"/>
                </a:solidFill>
                <a:latin typeface="Calibri" pitchFamily="34" charset="0"/>
              </a:rPr>
              <a:t>penetrating</a:t>
            </a:r>
            <a:r>
              <a:rPr lang="es-MX" dirty="0" smtClean="0">
                <a:solidFill>
                  <a:srgbClr val="CCFFFF"/>
                </a:solidFill>
                <a:latin typeface="Calibri" pitchFamily="34" charset="0"/>
              </a:rPr>
              <a:t> </a:t>
            </a:r>
            <a:r>
              <a:rPr lang="es-MX" dirty="0" err="1" smtClean="0">
                <a:solidFill>
                  <a:srgbClr val="CCFFFF"/>
                </a:solidFill>
                <a:latin typeface="Calibri" pitchFamily="34" charset="0"/>
              </a:rPr>
              <a:t>power</a:t>
            </a:r>
            <a:r>
              <a:rPr lang="es-MX" dirty="0" smtClean="0">
                <a:solidFill>
                  <a:srgbClr val="CCFFFF"/>
                </a:solidFill>
                <a:latin typeface="Calibri" pitchFamily="34" charset="0"/>
              </a:rPr>
              <a:t> </a:t>
            </a:r>
          </a:p>
          <a:p>
            <a:r>
              <a:rPr lang="es-MX" dirty="0" smtClean="0">
                <a:solidFill>
                  <a:srgbClr val="CCFFFF"/>
                </a:solidFill>
                <a:latin typeface="Calibri" pitchFamily="34" charset="0"/>
              </a:rPr>
              <a:t>             </a:t>
            </a:r>
            <a:r>
              <a:rPr lang="es-MX" dirty="0" err="1" smtClean="0">
                <a:solidFill>
                  <a:srgbClr val="CCFFFF"/>
                </a:solidFill>
                <a:latin typeface="Calibri" pitchFamily="34" charset="0"/>
              </a:rPr>
              <a:t>enters</a:t>
            </a:r>
            <a:r>
              <a:rPr lang="es-MX" dirty="0" smtClean="0">
                <a:solidFill>
                  <a:srgbClr val="CCFFFF"/>
                </a:solidFill>
                <a:latin typeface="Calibri" pitchFamily="34" charset="0"/>
              </a:rPr>
              <a:t> </a:t>
            </a:r>
            <a:r>
              <a:rPr lang="es-MX" dirty="0" err="1" smtClean="0">
                <a:solidFill>
                  <a:srgbClr val="CCFFFF"/>
                </a:solidFill>
                <a:latin typeface="Calibri" pitchFamily="34" charset="0"/>
              </a:rPr>
              <a:t>our</a:t>
            </a:r>
            <a:r>
              <a:rPr lang="es-MX" dirty="0" smtClean="0">
                <a:solidFill>
                  <a:srgbClr val="CCFFFF"/>
                </a:solidFill>
                <a:latin typeface="Calibri" pitchFamily="34" charset="0"/>
              </a:rPr>
              <a:t> </a:t>
            </a:r>
            <a:r>
              <a:rPr lang="es-MX" dirty="0" err="1" smtClean="0">
                <a:solidFill>
                  <a:srgbClr val="CCFFFF"/>
                </a:solidFill>
                <a:latin typeface="Calibri" pitchFamily="34" charset="0"/>
              </a:rPr>
              <a:t>atmosphere</a:t>
            </a:r>
            <a:r>
              <a:rPr lang="es-MX" dirty="0" smtClean="0">
                <a:solidFill>
                  <a:srgbClr val="CCFFFF"/>
                </a:solidFill>
                <a:latin typeface="Calibri" pitchFamily="34" charset="0"/>
              </a:rPr>
              <a:t> </a:t>
            </a:r>
            <a:r>
              <a:rPr lang="es-MX" dirty="0" err="1" smtClean="0">
                <a:solidFill>
                  <a:srgbClr val="CCFFFF"/>
                </a:solidFill>
                <a:latin typeface="Calibri" pitchFamily="34" charset="0"/>
              </a:rPr>
              <a:t>from</a:t>
            </a:r>
            <a:r>
              <a:rPr lang="es-MX" dirty="0" smtClean="0">
                <a:solidFill>
                  <a:srgbClr val="CCFFFF"/>
                </a:solidFill>
                <a:latin typeface="Calibri" pitchFamily="34" charset="0"/>
              </a:rPr>
              <a:t> </a:t>
            </a:r>
            <a:r>
              <a:rPr lang="es-MX" dirty="0" err="1" smtClean="0">
                <a:solidFill>
                  <a:srgbClr val="CCFFFF"/>
                </a:solidFill>
                <a:latin typeface="Calibri" pitchFamily="34" charset="0"/>
              </a:rPr>
              <a:t>above</a:t>
            </a:r>
            <a:r>
              <a:rPr lang="es-MX" dirty="0" smtClean="0">
                <a:solidFill>
                  <a:srgbClr val="CCFFFF"/>
                </a:solidFill>
                <a:latin typeface="Calibri" pitchFamily="34" charset="0"/>
              </a:rPr>
              <a:t>”</a:t>
            </a:r>
          </a:p>
        </p:txBody>
      </p:sp>
      <p:pic>
        <p:nvPicPr>
          <p:cNvPr id="18" name="Picture 1"/>
          <p:cNvPicPr>
            <a:picLocks noChangeAspect="1" noChangeArrowheads="1"/>
          </p:cNvPicPr>
          <p:nvPr/>
        </p:nvPicPr>
        <p:blipFill>
          <a:blip r:embed="rId3" cstate="print"/>
          <a:srcRect/>
          <a:stretch>
            <a:fillRect/>
          </a:stretch>
        </p:blipFill>
        <p:spPr bwMode="auto">
          <a:xfrm>
            <a:off x="6732240" y="260079"/>
            <a:ext cx="2007206" cy="2494444"/>
          </a:xfrm>
          <a:prstGeom prst="rect">
            <a:avLst/>
          </a:prstGeom>
          <a:noFill/>
          <a:ln w="9525">
            <a:noFill/>
            <a:miter lim="800000"/>
            <a:headEnd/>
            <a:tailEnd/>
          </a:ln>
        </p:spPr>
      </p:pic>
      <p:sp>
        <p:nvSpPr>
          <p:cNvPr id="22" name="Text Box 8"/>
          <p:cNvSpPr txBox="1">
            <a:spLocks noChangeArrowheads="1"/>
          </p:cNvSpPr>
          <p:nvPr/>
        </p:nvSpPr>
        <p:spPr bwMode="auto">
          <a:xfrm>
            <a:off x="395288" y="188640"/>
            <a:ext cx="5391158" cy="457200"/>
          </a:xfrm>
          <a:prstGeom prst="rect">
            <a:avLst/>
          </a:prstGeom>
          <a:noFill/>
          <a:ln w="9525">
            <a:noFill/>
            <a:miter lim="800000"/>
            <a:headEnd/>
            <a:tailEnd/>
          </a:ln>
          <a:effectLst/>
        </p:spPr>
        <p:txBody>
          <a:bodyPr wrap="square">
            <a:spAutoFit/>
          </a:bodyPr>
          <a:lstStyle/>
          <a:p>
            <a:pPr marL="342900" indent="-342900">
              <a:spcBef>
                <a:spcPct val="50000"/>
              </a:spcBef>
              <a:buFontTx/>
              <a:buAutoNum type="arabicParenR"/>
            </a:pPr>
            <a:r>
              <a:rPr lang="es-MX" sz="2400" dirty="0" smtClean="0">
                <a:solidFill>
                  <a:srgbClr val="FFFF00"/>
                </a:solidFill>
                <a:latin typeface="Tahoma" pitchFamily="34" charset="0"/>
              </a:rPr>
              <a:t>Introduction</a:t>
            </a:r>
            <a:endParaRPr lang="es-ES" sz="2400" dirty="0">
              <a:solidFill>
                <a:srgbClr val="FFFF00"/>
              </a:solidFill>
              <a:latin typeface="Tahoma" pitchFamily="34" charset="0"/>
            </a:endParaRPr>
          </a:p>
        </p:txBody>
      </p:sp>
      <p:sp>
        <p:nvSpPr>
          <p:cNvPr id="23" name="22 Rectángulo"/>
          <p:cNvSpPr/>
          <p:nvPr/>
        </p:nvSpPr>
        <p:spPr>
          <a:xfrm>
            <a:off x="369698" y="3645024"/>
            <a:ext cx="5786478" cy="2308324"/>
          </a:xfrm>
          <a:prstGeom prst="rect">
            <a:avLst/>
          </a:prstGeom>
        </p:spPr>
        <p:txBody>
          <a:bodyPr wrap="square">
            <a:spAutoFit/>
          </a:bodyPr>
          <a:lstStyle/>
          <a:p>
            <a:r>
              <a:rPr lang="es-MX" dirty="0" smtClean="0">
                <a:solidFill>
                  <a:srgbClr val="FFFF00"/>
                </a:solidFill>
              </a:rPr>
              <a:t> </a:t>
            </a:r>
            <a:r>
              <a:rPr lang="es-MX" dirty="0" smtClean="0">
                <a:solidFill>
                  <a:srgbClr val="FFFF00"/>
                </a:solidFill>
                <a:latin typeface="Calibri" pitchFamily="34" charset="0"/>
              </a:rPr>
              <a:t>1930´s</a:t>
            </a:r>
            <a:r>
              <a:rPr lang="es-MX" dirty="0" smtClean="0">
                <a:solidFill>
                  <a:schemeClr val="bg1"/>
                </a:solidFill>
                <a:latin typeface="Calibri" pitchFamily="34" charset="0"/>
              </a:rPr>
              <a:t>. </a:t>
            </a:r>
            <a:r>
              <a:rPr lang="es-MX" b="1" u="sng" dirty="0" smtClean="0">
                <a:solidFill>
                  <a:srgbClr val="3333FF"/>
                </a:solidFill>
                <a:latin typeface="Calibri" pitchFamily="34" charset="0"/>
              </a:rPr>
              <a:t>P. </a:t>
            </a:r>
            <a:r>
              <a:rPr lang="es-MX" b="1" u="sng" dirty="0" err="1" smtClean="0">
                <a:solidFill>
                  <a:srgbClr val="3333FF"/>
                </a:solidFill>
                <a:latin typeface="Calibri" pitchFamily="34" charset="0"/>
              </a:rPr>
              <a:t>Auger</a:t>
            </a:r>
            <a:r>
              <a:rPr lang="es-MX" b="1" u="sng" dirty="0" smtClean="0">
                <a:solidFill>
                  <a:srgbClr val="3333FF"/>
                </a:solidFill>
                <a:latin typeface="Calibri" pitchFamily="34" charset="0"/>
              </a:rPr>
              <a:t> and </a:t>
            </a:r>
            <a:r>
              <a:rPr lang="es-MX" b="1" u="sng" dirty="0" err="1" smtClean="0">
                <a:solidFill>
                  <a:srgbClr val="3333FF"/>
                </a:solidFill>
                <a:latin typeface="Calibri" pitchFamily="34" charset="0"/>
              </a:rPr>
              <a:t>collaborators</a:t>
            </a:r>
            <a:endParaRPr lang="es-MX" b="1" u="sng" dirty="0" smtClean="0">
              <a:solidFill>
                <a:srgbClr val="3333FF"/>
              </a:solidFill>
              <a:latin typeface="Calibri" pitchFamily="34" charset="0"/>
            </a:endParaRPr>
          </a:p>
          <a:p>
            <a:r>
              <a:rPr lang="es-MX" dirty="0" smtClean="0">
                <a:solidFill>
                  <a:schemeClr val="bg1"/>
                </a:solidFill>
                <a:latin typeface="Calibri" pitchFamily="34" charset="0"/>
              </a:rPr>
              <a:t>               </a:t>
            </a:r>
            <a:r>
              <a:rPr lang="es-MX" dirty="0" err="1" smtClean="0">
                <a:solidFill>
                  <a:schemeClr val="bg1"/>
                </a:solidFill>
                <a:latin typeface="Calibri" pitchFamily="34" charset="0"/>
              </a:rPr>
              <a:t>Jungfraujoch</a:t>
            </a:r>
            <a:r>
              <a:rPr lang="es-MX" dirty="0" smtClean="0">
                <a:solidFill>
                  <a:schemeClr val="bg1"/>
                </a:solidFill>
                <a:latin typeface="Calibri" pitchFamily="34" charset="0"/>
              </a:rPr>
              <a:t>, </a:t>
            </a:r>
            <a:r>
              <a:rPr lang="es-MX" dirty="0" err="1" smtClean="0">
                <a:solidFill>
                  <a:schemeClr val="bg1"/>
                </a:solidFill>
                <a:latin typeface="Calibri" pitchFamily="34" charset="0"/>
              </a:rPr>
              <a:t>Switzerland</a:t>
            </a:r>
            <a:r>
              <a:rPr lang="es-MX" dirty="0" smtClean="0">
                <a:solidFill>
                  <a:schemeClr val="bg1"/>
                </a:solidFill>
                <a:latin typeface="Calibri" pitchFamily="34" charset="0"/>
              </a:rPr>
              <a:t>, 3500 m </a:t>
            </a:r>
            <a:r>
              <a:rPr lang="es-MX" dirty="0" err="1" smtClean="0">
                <a:solidFill>
                  <a:schemeClr val="bg1"/>
                </a:solidFill>
                <a:latin typeface="Calibri" pitchFamily="34" charset="0"/>
              </a:rPr>
              <a:t>a.s.l.</a:t>
            </a:r>
            <a:endParaRPr lang="es-MX" dirty="0" smtClean="0">
              <a:solidFill>
                <a:schemeClr val="bg1"/>
              </a:solidFill>
              <a:latin typeface="Calibri" pitchFamily="34" charset="0"/>
            </a:endParaRPr>
          </a:p>
          <a:p>
            <a:r>
              <a:rPr lang="es-MX" dirty="0" smtClean="0">
                <a:solidFill>
                  <a:schemeClr val="bg1"/>
                </a:solidFill>
                <a:latin typeface="Calibri" pitchFamily="34" charset="0"/>
              </a:rPr>
              <a:t>               </a:t>
            </a:r>
            <a:r>
              <a:rPr lang="es-MX" dirty="0" err="1" smtClean="0">
                <a:solidFill>
                  <a:schemeClr val="bg1"/>
                </a:solidFill>
                <a:latin typeface="Calibri" pitchFamily="34" charset="0"/>
              </a:rPr>
              <a:t>Geiger-Müller</a:t>
            </a:r>
            <a:r>
              <a:rPr lang="es-MX" dirty="0" smtClean="0">
                <a:solidFill>
                  <a:schemeClr val="bg1"/>
                </a:solidFill>
                <a:latin typeface="Calibri" pitchFamily="34" charset="0"/>
              </a:rPr>
              <a:t> </a:t>
            </a:r>
            <a:r>
              <a:rPr lang="es-MX" dirty="0" err="1" smtClean="0">
                <a:solidFill>
                  <a:schemeClr val="bg1"/>
                </a:solidFill>
                <a:latin typeface="Calibri" pitchFamily="34" charset="0"/>
              </a:rPr>
              <a:t>counters</a:t>
            </a:r>
            <a:r>
              <a:rPr lang="es-MX" dirty="0" smtClean="0">
                <a:solidFill>
                  <a:schemeClr val="bg1"/>
                </a:solidFill>
                <a:latin typeface="Calibri" pitchFamily="34" charset="0"/>
              </a:rPr>
              <a:t>: Long </a:t>
            </a:r>
            <a:r>
              <a:rPr lang="es-MX" dirty="0" err="1" smtClean="0">
                <a:solidFill>
                  <a:schemeClr val="bg1"/>
                </a:solidFill>
                <a:latin typeface="Calibri" pitchFamily="34" charset="0"/>
              </a:rPr>
              <a:t>distance</a:t>
            </a:r>
            <a:endParaRPr lang="es-MX" dirty="0" smtClean="0">
              <a:solidFill>
                <a:schemeClr val="bg1"/>
              </a:solidFill>
              <a:latin typeface="Calibri" pitchFamily="34" charset="0"/>
            </a:endParaRPr>
          </a:p>
          <a:p>
            <a:r>
              <a:rPr lang="es-MX" dirty="0" smtClean="0">
                <a:solidFill>
                  <a:schemeClr val="bg1"/>
                </a:solidFill>
                <a:latin typeface="Calibri" pitchFamily="34" charset="0"/>
              </a:rPr>
              <a:t>               </a:t>
            </a:r>
            <a:r>
              <a:rPr lang="es-MX" dirty="0" err="1" smtClean="0">
                <a:solidFill>
                  <a:schemeClr val="bg1"/>
                </a:solidFill>
                <a:latin typeface="Calibri" pitchFamily="34" charset="0"/>
              </a:rPr>
              <a:t>coincidences</a:t>
            </a:r>
            <a:r>
              <a:rPr lang="es-MX" dirty="0" smtClean="0">
                <a:solidFill>
                  <a:schemeClr val="bg1"/>
                </a:solidFill>
                <a:latin typeface="Calibri" pitchFamily="34" charset="0"/>
              </a:rPr>
              <a:t>, up </a:t>
            </a:r>
            <a:r>
              <a:rPr lang="es-MX" dirty="0" err="1" smtClean="0">
                <a:solidFill>
                  <a:schemeClr val="bg1"/>
                </a:solidFill>
                <a:latin typeface="Calibri" pitchFamily="34" charset="0"/>
              </a:rPr>
              <a:t>to</a:t>
            </a:r>
            <a:r>
              <a:rPr lang="es-MX" dirty="0" smtClean="0">
                <a:solidFill>
                  <a:schemeClr val="bg1"/>
                </a:solidFill>
                <a:latin typeface="Calibri" pitchFamily="34" charset="0"/>
              </a:rPr>
              <a:t> 300 m (</a:t>
            </a:r>
            <a:r>
              <a:rPr lang="es-MX" dirty="0" smtClean="0">
                <a:solidFill>
                  <a:schemeClr val="bg1"/>
                </a:solidFill>
                <a:latin typeface="Calibri" pitchFamily="34" charset="0"/>
                <a:sym typeface="Symbol"/>
              </a:rPr>
              <a:t>t  1 s</a:t>
            </a:r>
            <a:r>
              <a:rPr lang="es-MX" dirty="0" smtClean="0">
                <a:solidFill>
                  <a:schemeClr val="bg1"/>
                </a:solidFill>
                <a:latin typeface="Calibri" pitchFamily="34" charset="0"/>
              </a:rPr>
              <a:t>) .  </a:t>
            </a:r>
          </a:p>
          <a:p>
            <a:endParaRPr lang="es-MX" dirty="0" smtClean="0">
              <a:solidFill>
                <a:schemeClr val="bg1"/>
              </a:solidFill>
              <a:latin typeface="Calibri" pitchFamily="34" charset="0"/>
            </a:endParaRPr>
          </a:p>
          <a:p>
            <a:r>
              <a:rPr lang="es-MX" dirty="0" smtClean="0">
                <a:solidFill>
                  <a:schemeClr val="bg1"/>
                </a:solidFill>
                <a:latin typeface="Calibri" pitchFamily="34" charset="0"/>
              </a:rPr>
              <a:t>               </a:t>
            </a:r>
            <a:r>
              <a:rPr lang="es-MX" dirty="0" smtClean="0">
                <a:solidFill>
                  <a:srgbClr val="CCFFFF"/>
                </a:solidFill>
                <a:latin typeface="Calibri" pitchFamily="34" charset="0"/>
              </a:rPr>
              <a:t>“</a:t>
            </a:r>
            <a:r>
              <a:rPr lang="es-MX" dirty="0" err="1" smtClean="0">
                <a:solidFill>
                  <a:srgbClr val="CCFFFF"/>
                </a:solidFill>
                <a:latin typeface="Calibri" pitchFamily="34" charset="0"/>
              </a:rPr>
              <a:t>end</a:t>
            </a:r>
            <a:r>
              <a:rPr lang="es-MX" dirty="0" smtClean="0">
                <a:solidFill>
                  <a:srgbClr val="CCFFFF"/>
                </a:solidFill>
                <a:latin typeface="Calibri" pitchFamily="34" charset="0"/>
              </a:rPr>
              <a:t> </a:t>
            </a:r>
            <a:r>
              <a:rPr lang="es-MX" dirty="0" err="1" smtClean="0">
                <a:solidFill>
                  <a:srgbClr val="CCFFFF"/>
                </a:solidFill>
                <a:latin typeface="Calibri" pitchFamily="34" charset="0"/>
              </a:rPr>
              <a:t>effects</a:t>
            </a:r>
            <a:r>
              <a:rPr lang="es-MX" dirty="0" smtClean="0">
                <a:solidFill>
                  <a:srgbClr val="CCFFFF"/>
                </a:solidFill>
                <a:latin typeface="Calibri" pitchFamily="34" charset="0"/>
              </a:rPr>
              <a:t> of </a:t>
            </a:r>
            <a:r>
              <a:rPr lang="es-MX" dirty="0" err="1" smtClean="0">
                <a:solidFill>
                  <a:srgbClr val="CCFFFF"/>
                </a:solidFill>
                <a:latin typeface="Calibri" pitchFamily="34" charset="0"/>
              </a:rPr>
              <a:t>showers</a:t>
            </a:r>
            <a:r>
              <a:rPr lang="es-MX" dirty="0" smtClean="0">
                <a:solidFill>
                  <a:srgbClr val="CCFFFF"/>
                </a:solidFill>
                <a:latin typeface="Calibri" pitchFamily="34" charset="0"/>
              </a:rPr>
              <a:t> </a:t>
            </a:r>
            <a:r>
              <a:rPr lang="es-MX" dirty="0" err="1" smtClean="0">
                <a:solidFill>
                  <a:srgbClr val="CCFFFF"/>
                </a:solidFill>
                <a:latin typeface="Calibri" pitchFamily="34" charset="0"/>
              </a:rPr>
              <a:t>that</a:t>
            </a:r>
            <a:r>
              <a:rPr lang="es-MX" dirty="0" smtClean="0">
                <a:solidFill>
                  <a:srgbClr val="CCFFFF"/>
                </a:solidFill>
                <a:latin typeface="Calibri" pitchFamily="34" charset="0"/>
              </a:rPr>
              <a:t> </a:t>
            </a:r>
            <a:r>
              <a:rPr lang="es-MX" dirty="0" err="1" smtClean="0">
                <a:solidFill>
                  <a:srgbClr val="CCFFFF"/>
                </a:solidFill>
                <a:latin typeface="Calibri" pitchFamily="34" charset="0"/>
              </a:rPr>
              <a:t>the</a:t>
            </a:r>
            <a:r>
              <a:rPr lang="es-MX" dirty="0" smtClean="0">
                <a:solidFill>
                  <a:srgbClr val="CCFFFF"/>
                </a:solidFill>
                <a:latin typeface="Calibri" pitchFamily="34" charset="0"/>
              </a:rPr>
              <a:t> </a:t>
            </a:r>
            <a:r>
              <a:rPr lang="es-MX" dirty="0" err="1" smtClean="0">
                <a:solidFill>
                  <a:srgbClr val="CCFFFF"/>
                </a:solidFill>
                <a:latin typeface="Calibri" pitchFamily="34" charset="0"/>
              </a:rPr>
              <a:t>primary</a:t>
            </a:r>
            <a:r>
              <a:rPr lang="es-MX" dirty="0" smtClean="0">
                <a:solidFill>
                  <a:srgbClr val="CCFFFF"/>
                </a:solidFill>
                <a:latin typeface="Calibri" pitchFamily="34" charset="0"/>
              </a:rPr>
              <a:t> </a:t>
            </a:r>
          </a:p>
          <a:p>
            <a:r>
              <a:rPr lang="es-MX" dirty="0" smtClean="0">
                <a:solidFill>
                  <a:srgbClr val="CCFFFF"/>
                </a:solidFill>
                <a:latin typeface="Calibri" pitchFamily="34" charset="0"/>
              </a:rPr>
              <a:t>               </a:t>
            </a:r>
            <a:r>
              <a:rPr lang="es-MX" dirty="0" err="1" smtClean="0">
                <a:solidFill>
                  <a:srgbClr val="CCFFFF"/>
                </a:solidFill>
                <a:latin typeface="Calibri" pitchFamily="34" charset="0"/>
              </a:rPr>
              <a:t>particles</a:t>
            </a:r>
            <a:r>
              <a:rPr lang="es-MX" dirty="0" smtClean="0">
                <a:solidFill>
                  <a:srgbClr val="CCFFFF"/>
                </a:solidFill>
                <a:latin typeface="Calibri" pitchFamily="34" charset="0"/>
              </a:rPr>
              <a:t>…</a:t>
            </a:r>
            <a:r>
              <a:rPr lang="es-MX" dirty="0" err="1" smtClean="0">
                <a:solidFill>
                  <a:srgbClr val="CCFFFF"/>
                </a:solidFill>
                <a:latin typeface="Calibri" pitchFamily="34" charset="0"/>
              </a:rPr>
              <a:t>which</a:t>
            </a:r>
            <a:r>
              <a:rPr lang="es-MX" dirty="0" smtClean="0">
                <a:solidFill>
                  <a:srgbClr val="CCFFFF"/>
                </a:solidFill>
                <a:latin typeface="Calibri" pitchFamily="34" charset="0"/>
              </a:rPr>
              <a:t> </a:t>
            </a:r>
            <a:r>
              <a:rPr lang="es-MX" dirty="0" err="1" smtClean="0">
                <a:solidFill>
                  <a:srgbClr val="CCFFFF"/>
                </a:solidFill>
                <a:latin typeface="Calibri" pitchFamily="34" charset="0"/>
              </a:rPr>
              <a:t>enter</a:t>
            </a:r>
            <a:r>
              <a:rPr lang="es-MX" dirty="0" smtClean="0">
                <a:solidFill>
                  <a:srgbClr val="CCFFFF"/>
                </a:solidFill>
                <a:latin typeface="Calibri" pitchFamily="34" charset="0"/>
              </a:rPr>
              <a:t> </a:t>
            </a:r>
            <a:r>
              <a:rPr lang="es-MX" dirty="0" err="1" smtClean="0">
                <a:solidFill>
                  <a:srgbClr val="CCFFFF"/>
                </a:solidFill>
                <a:latin typeface="Calibri" pitchFamily="34" charset="0"/>
              </a:rPr>
              <a:t>the</a:t>
            </a:r>
            <a:r>
              <a:rPr lang="es-MX" dirty="0" smtClean="0">
                <a:solidFill>
                  <a:srgbClr val="CCFFFF"/>
                </a:solidFill>
                <a:latin typeface="Calibri" pitchFamily="34" charset="0"/>
              </a:rPr>
              <a:t> </a:t>
            </a:r>
            <a:r>
              <a:rPr lang="es-MX" dirty="0" err="1" smtClean="0">
                <a:solidFill>
                  <a:srgbClr val="CCFFFF"/>
                </a:solidFill>
                <a:latin typeface="Calibri" pitchFamily="34" charset="0"/>
              </a:rPr>
              <a:t>high</a:t>
            </a:r>
            <a:r>
              <a:rPr lang="es-MX" dirty="0" smtClean="0">
                <a:solidFill>
                  <a:srgbClr val="CCFFFF"/>
                </a:solidFill>
                <a:latin typeface="Calibri" pitchFamily="34" charset="0"/>
              </a:rPr>
              <a:t> </a:t>
            </a:r>
            <a:r>
              <a:rPr lang="es-MX" dirty="0" err="1" smtClean="0">
                <a:solidFill>
                  <a:srgbClr val="CCFFFF"/>
                </a:solidFill>
                <a:latin typeface="Calibri" pitchFamily="34" charset="0"/>
              </a:rPr>
              <a:t>atmosphere</a:t>
            </a:r>
            <a:endParaRPr lang="es-MX" dirty="0" smtClean="0">
              <a:solidFill>
                <a:srgbClr val="CCFFFF"/>
              </a:solidFill>
              <a:latin typeface="Calibri" pitchFamily="34" charset="0"/>
            </a:endParaRPr>
          </a:p>
          <a:p>
            <a:r>
              <a:rPr lang="es-MX" dirty="0" smtClean="0">
                <a:solidFill>
                  <a:srgbClr val="CCFFFF"/>
                </a:solidFill>
                <a:latin typeface="Calibri" pitchFamily="34" charset="0"/>
              </a:rPr>
              <a:t>               </a:t>
            </a:r>
            <a:r>
              <a:rPr lang="es-MX" dirty="0" err="1" smtClean="0">
                <a:solidFill>
                  <a:srgbClr val="CCFFFF"/>
                </a:solidFill>
                <a:latin typeface="Calibri" pitchFamily="34" charset="0"/>
              </a:rPr>
              <a:t>produced</a:t>
            </a:r>
            <a:r>
              <a:rPr lang="es-MX" dirty="0" smtClean="0">
                <a:solidFill>
                  <a:srgbClr val="CCFFFF"/>
                </a:solidFill>
                <a:latin typeface="Calibri" pitchFamily="34" charset="0"/>
              </a:rPr>
              <a:t> </a:t>
            </a:r>
            <a:r>
              <a:rPr lang="es-MX" dirty="0" err="1" smtClean="0">
                <a:solidFill>
                  <a:srgbClr val="CCFFFF"/>
                </a:solidFill>
                <a:latin typeface="Calibri" pitchFamily="34" charset="0"/>
              </a:rPr>
              <a:t>there</a:t>
            </a:r>
            <a:r>
              <a:rPr lang="es-MX" dirty="0" smtClean="0">
                <a:solidFill>
                  <a:srgbClr val="CCFFFF"/>
                </a:solidFill>
                <a:latin typeface="Calibri" pitchFamily="34" charset="0"/>
              </a:rPr>
              <a:t>”  (</a:t>
            </a:r>
            <a:r>
              <a:rPr lang="es-MX" dirty="0" smtClean="0">
                <a:solidFill>
                  <a:srgbClr val="CCFFFF"/>
                </a:solidFill>
                <a:latin typeface="Calibri" pitchFamily="34" charset="0"/>
                <a:sym typeface="Symbol"/>
              </a:rPr>
              <a:t>Ne  10</a:t>
            </a:r>
            <a:r>
              <a:rPr lang="es-MX" baseline="30000" dirty="0" smtClean="0">
                <a:solidFill>
                  <a:srgbClr val="CCFFFF"/>
                </a:solidFill>
                <a:latin typeface="Calibri" pitchFamily="34" charset="0"/>
                <a:sym typeface="Symbol"/>
              </a:rPr>
              <a:t>6 </a:t>
            </a:r>
            <a:r>
              <a:rPr lang="es-MX" dirty="0" smtClean="0">
                <a:solidFill>
                  <a:srgbClr val="CCFFFF"/>
                </a:solidFill>
                <a:latin typeface="Calibri" pitchFamily="34" charset="0"/>
                <a:sym typeface="Symbol"/>
              </a:rPr>
              <a:t> =&gt; </a:t>
            </a:r>
            <a:r>
              <a:rPr lang="es-MX" dirty="0" smtClean="0">
                <a:solidFill>
                  <a:srgbClr val="CCFFFF"/>
                </a:solidFill>
                <a:latin typeface="Calibri" pitchFamily="34" charset="0"/>
              </a:rPr>
              <a:t>E </a:t>
            </a:r>
            <a:r>
              <a:rPr lang="es-MX" dirty="0" smtClean="0">
                <a:solidFill>
                  <a:srgbClr val="CCFFFF"/>
                </a:solidFill>
                <a:latin typeface="Calibri" pitchFamily="34" charset="0"/>
                <a:sym typeface="Symbol"/>
              </a:rPr>
              <a:t> 10</a:t>
            </a:r>
            <a:r>
              <a:rPr lang="es-MX" baseline="30000" dirty="0" smtClean="0">
                <a:solidFill>
                  <a:srgbClr val="CCFFFF"/>
                </a:solidFill>
                <a:latin typeface="Calibri" pitchFamily="34" charset="0"/>
                <a:sym typeface="Symbol"/>
              </a:rPr>
              <a:t>15</a:t>
            </a:r>
            <a:r>
              <a:rPr lang="es-MX" dirty="0" smtClean="0">
                <a:solidFill>
                  <a:srgbClr val="CCFFFF"/>
                </a:solidFill>
                <a:latin typeface="Calibri" pitchFamily="34" charset="0"/>
                <a:sym typeface="Symbol"/>
              </a:rPr>
              <a:t> eV</a:t>
            </a:r>
            <a:r>
              <a:rPr lang="es-MX" dirty="0" smtClean="0">
                <a:solidFill>
                  <a:srgbClr val="CCFFFF"/>
                </a:solidFill>
                <a:latin typeface="Calibri" pitchFamily="34" charset="0"/>
              </a:rPr>
              <a:t>) </a:t>
            </a:r>
            <a:r>
              <a:rPr lang="es-MX" dirty="0" smtClean="0">
                <a:solidFill>
                  <a:schemeClr val="bg1"/>
                </a:solidFill>
                <a:latin typeface="Calibri" pitchFamily="34" charset="0"/>
              </a:rPr>
              <a:t>                                   </a:t>
            </a:r>
          </a:p>
        </p:txBody>
      </p:sp>
      <p:pic>
        <p:nvPicPr>
          <p:cNvPr id="26" name="Picture 5"/>
          <p:cNvPicPr>
            <a:picLocks noChangeAspect="1" noChangeArrowheads="1"/>
          </p:cNvPicPr>
          <p:nvPr/>
        </p:nvPicPr>
        <p:blipFill>
          <a:blip r:embed="rId4" cstate="print"/>
          <a:srcRect/>
          <a:stretch>
            <a:fillRect/>
          </a:stretch>
        </p:blipFill>
        <p:spPr bwMode="auto">
          <a:xfrm>
            <a:off x="6132351" y="5229200"/>
            <a:ext cx="1680009" cy="1437534"/>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6132351" y="3212976"/>
            <a:ext cx="2808312" cy="1940041"/>
          </a:xfrm>
          <a:prstGeom prst="rect">
            <a:avLst/>
          </a:prstGeom>
          <a:noFill/>
          <a:ln w="9525">
            <a:noFill/>
            <a:miter lim="800000"/>
            <a:headEnd/>
            <a:tailEnd/>
          </a:ln>
        </p:spPr>
      </p:pic>
      <p:sp>
        <p:nvSpPr>
          <p:cNvPr id="27" name="26 CuadroTexto"/>
          <p:cNvSpPr txBox="1"/>
          <p:nvPr/>
        </p:nvSpPr>
        <p:spPr>
          <a:xfrm rot="16200000">
            <a:off x="5734001" y="4283223"/>
            <a:ext cx="1296144" cy="307777"/>
          </a:xfrm>
          <a:prstGeom prst="rect">
            <a:avLst/>
          </a:prstGeom>
          <a:noFill/>
        </p:spPr>
        <p:txBody>
          <a:bodyPr wrap="square" rtlCol="0">
            <a:spAutoFit/>
          </a:bodyPr>
          <a:lstStyle/>
          <a:p>
            <a:r>
              <a:rPr lang="es-MX" sz="1400" dirty="0" err="1" smtClean="0">
                <a:latin typeface="Calibri" pitchFamily="34" charset="0"/>
              </a:rPr>
              <a:t>Coincidences</a:t>
            </a:r>
            <a:endParaRPr lang="es-ES" sz="1400" dirty="0">
              <a:latin typeface="Calibri" pitchFamily="34" charset="0"/>
            </a:endParaRPr>
          </a:p>
        </p:txBody>
      </p:sp>
      <p:pic>
        <p:nvPicPr>
          <p:cNvPr id="1027" name="Picture 3"/>
          <p:cNvPicPr>
            <a:picLocks noChangeAspect="1" noChangeArrowheads="1"/>
          </p:cNvPicPr>
          <p:nvPr/>
        </p:nvPicPr>
        <p:blipFill>
          <a:blip r:embed="rId6" cstate="print"/>
          <a:srcRect/>
          <a:stretch>
            <a:fillRect/>
          </a:stretch>
        </p:blipFill>
        <p:spPr bwMode="auto">
          <a:xfrm>
            <a:off x="6660232" y="188640"/>
            <a:ext cx="2160240" cy="2582416"/>
          </a:xfrm>
          <a:prstGeom prst="rect">
            <a:avLst/>
          </a:prstGeom>
          <a:noFill/>
          <a:ln w="9525">
            <a:noFill/>
            <a:miter lim="800000"/>
            <a:headEnd/>
            <a:tailEnd/>
          </a:ln>
        </p:spPr>
      </p:pic>
      <p:sp>
        <p:nvSpPr>
          <p:cNvPr id="28" name="27 Rectángulo"/>
          <p:cNvSpPr/>
          <p:nvPr/>
        </p:nvSpPr>
        <p:spPr>
          <a:xfrm>
            <a:off x="1115616" y="2473151"/>
            <a:ext cx="2652008" cy="307777"/>
          </a:xfrm>
          <a:prstGeom prst="rect">
            <a:avLst/>
          </a:prstGeom>
        </p:spPr>
        <p:txBody>
          <a:bodyPr wrap="none">
            <a:spAutoFit/>
          </a:bodyPr>
          <a:lstStyle/>
          <a:p>
            <a:r>
              <a:rPr lang="es-ES" sz="1400" dirty="0" err="1" smtClean="0">
                <a:solidFill>
                  <a:srgbClr val="FFFF00"/>
                </a:solidFill>
              </a:rPr>
              <a:t>Hess</a:t>
            </a:r>
            <a:r>
              <a:rPr lang="es-ES" sz="1400" dirty="0" smtClean="0">
                <a:solidFill>
                  <a:srgbClr val="FFFF00"/>
                </a:solidFill>
              </a:rPr>
              <a:t>, V.F., 1912, </a:t>
            </a:r>
            <a:r>
              <a:rPr lang="es-ES" sz="1400" i="1" dirty="0" err="1" smtClean="0">
                <a:solidFill>
                  <a:srgbClr val="FFFF00"/>
                </a:solidFill>
              </a:rPr>
              <a:t>Phys</a:t>
            </a:r>
            <a:r>
              <a:rPr lang="es-ES" sz="1400" i="1" dirty="0" smtClean="0">
                <a:solidFill>
                  <a:srgbClr val="FFFF00"/>
                </a:solidFill>
              </a:rPr>
              <a:t>.. </a:t>
            </a:r>
            <a:r>
              <a:rPr lang="es-ES" sz="1400" dirty="0" smtClean="0">
                <a:solidFill>
                  <a:srgbClr val="FFFF00"/>
                </a:solidFill>
              </a:rPr>
              <a:t>Z, </a:t>
            </a:r>
            <a:r>
              <a:rPr lang="es-ES" sz="1400" b="1" dirty="0" smtClean="0">
                <a:solidFill>
                  <a:srgbClr val="FFFF00"/>
                </a:solidFill>
              </a:rPr>
              <a:t>13</a:t>
            </a:r>
            <a:r>
              <a:rPr lang="es-ES" sz="1400" dirty="0" smtClean="0">
                <a:solidFill>
                  <a:srgbClr val="FFFF00"/>
                </a:solidFill>
              </a:rPr>
              <a:t> 1084</a:t>
            </a:r>
            <a:r>
              <a:rPr lang="es-ES" sz="1400" dirty="0" smtClean="0">
                <a:solidFill>
                  <a:srgbClr val="CCFFFF"/>
                </a:solidFill>
              </a:rPr>
              <a:t>.</a:t>
            </a:r>
            <a:endParaRPr lang="es-ES" sz="1400" dirty="0">
              <a:solidFill>
                <a:srgbClr val="CCFFFF"/>
              </a:solidFill>
            </a:endParaRPr>
          </a:p>
        </p:txBody>
      </p:sp>
      <p:sp>
        <p:nvSpPr>
          <p:cNvPr id="30" name="29 Rectángulo"/>
          <p:cNvSpPr/>
          <p:nvPr/>
        </p:nvSpPr>
        <p:spPr>
          <a:xfrm>
            <a:off x="1187624" y="6218148"/>
            <a:ext cx="4968552" cy="523220"/>
          </a:xfrm>
          <a:prstGeom prst="rect">
            <a:avLst/>
          </a:prstGeom>
        </p:spPr>
        <p:txBody>
          <a:bodyPr wrap="square">
            <a:spAutoFit/>
          </a:bodyPr>
          <a:lstStyle/>
          <a:p>
            <a:r>
              <a:rPr lang="en-US" sz="1400" dirty="0" smtClean="0">
                <a:solidFill>
                  <a:srgbClr val="FFFF00"/>
                </a:solidFill>
              </a:rPr>
              <a:t>Auger, P., Maze, R. and </a:t>
            </a:r>
            <a:r>
              <a:rPr lang="en-US" sz="1400" dirty="0" err="1" smtClean="0">
                <a:solidFill>
                  <a:srgbClr val="FFFF00"/>
                </a:solidFill>
              </a:rPr>
              <a:t>Robley</a:t>
            </a:r>
            <a:r>
              <a:rPr lang="en-US" sz="1400" dirty="0" smtClean="0">
                <a:solidFill>
                  <a:srgbClr val="FFFF00"/>
                </a:solidFill>
              </a:rPr>
              <a:t>, C.R., 1938, </a:t>
            </a:r>
            <a:r>
              <a:rPr lang="en-US" sz="1400" i="1" dirty="0" smtClean="0">
                <a:solidFill>
                  <a:srgbClr val="FFFF00"/>
                </a:solidFill>
              </a:rPr>
              <a:t>Compt. Rend., </a:t>
            </a:r>
            <a:r>
              <a:rPr lang="en-US" sz="1400" b="1" dirty="0" smtClean="0">
                <a:solidFill>
                  <a:srgbClr val="FFFF00"/>
                </a:solidFill>
              </a:rPr>
              <a:t>208</a:t>
            </a:r>
            <a:r>
              <a:rPr lang="en-US" sz="1400" dirty="0" smtClean="0">
                <a:solidFill>
                  <a:srgbClr val="FFFF00"/>
                </a:solidFill>
              </a:rPr>
              <a:t> 1641; Auger et al., </a:t>
            </a:r>
            <a:r>
              <a:rPr lang="en-US" sz="1400" i="1" dirty="0" smtClean="0">
                <a:solidFill>
                  <a:srgbClr val="FFFF00"/>
                </a:solidFill>
              </a:rPr>
              <a:t>Rev.  Mod. Phys.</a:t>
            </a:r>
            <a:r>
              <a:rPr lang="en-US" sz="1400" dirty="0" smtClean="0">
                <a:solidFill>
                  <a:srgbClr val="FFFF00"/>
                </a:solidFill>
              </a:rPr>
              <a:t> 11, 288 (1939).</a:t>
            </a:r>
            <a:endParaRPr lang="es-ES" sz="1400" dirty="0">
              <a:solidFill>
                <a:srgbClr val="FFFF00"/>
              </a:solidFill>
            </a:endParaRPr>
          </a:p>
        </p:txBody>
      </p:sp>
      <p:pic>
        <p:nvPicPr>
          <p:cNvPr id="1029" name="Picture 5" descr="http://www.telescopearray.org/images/auger.gif"/>
          <p:cNvPicPr>
            <a:picLocks noChangeAspect="1" noChangeArrowheads="1"/>
          </p:cNvPicPr>
          <p:nvPr/>
        </p:nvPicPr>
        <p:blipFill>
          <a:blip r:embed="rId7" cstate="print"/>
          <a:srcRect/>
          <a:stretch>
            <a:fillRect/>
          </a:stretch>
        </p:blipFill>
        <p:spPr bwMode="auto">
          <a:xfrm>
            <a:off x="7884368" y="5235766"/>
            <a:ext cx="1108400" cy="1400894"/>
          </a:xfrm>
          <a:prstGeom prst="rect">
            <a:avLst/>
          </a:prstGeom>
          <a:noFill/>
        </p:spPr>
      </p:pic>
      <p:pic>
        <p:nvPicPr>
          <p:cNvPr id="16" name="Picture 15"/>
          <p:cNvPicPr>
            <a:picLocks noChangeAspect="1" noChangeArrowheads="1"/>
          </p:cNvPicPr>
          <p:nvPr/>
        </p:nvPicPr>
        <p:blipFill>
          <a:blip r:embed="rId8" cstate="print"/>
          <a:srcRect/>
          <a:stretch>
            <a:fillRect/>
          </a:stretch>
        </p:blipFill>
        <p:spPr bwMode="auto">
          <a:xfrm>
            <a:off x="5161399" y="1700808"/>
            <a:ext cx="1426825" cy="10801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644008" y="1691516"/>
            <a:ext cx="4188687" cy="3384376"/>
          </a:xfrm>
          <a:prstGeom prst="rect">
            <a:avLst/>
          </a:prstGeom>
          <a:noFill/>
          <a:ln w="9525">
            <a:noFill/>
            <a:miter lim="800000"/>
            <a:headEnd/>
            <a:tailEnd/>
          </a:ln>
        </p:spPr>
      </p:pic>
      <p:sp>
        <p:nvSpPr>
          <p:cNvPr id="14" name="13 Rectángulo"/>
          <p:cNvSpPr/>
          <p:nvPr/>
        </p:nvSpPr>
        <p:spPr>
          <a:xfrm>
            <a:off x="4860032" y="5147900"/>
            <a:ext cx="4051302" cy="338554"/>
          </a:xfrm>
          <a:prstGeom prst="rect">
            <a:avLst/>
          </a:prstGeom>
        </p:spPr>
        <p:txBody>
          <a:bodyPr wrap="none">
            <a:spAutoFit/>
          </a:bodyPr>
          <a:lstStyle/>
          <a:p>
            <a:r>
              <a:rPr lang="it-IT" sz="1600" dirty="0" smtClean="0"/>
              <a:t>R.M. Martirosov [</a:t>
            </a:r>
            <a:r>
              <a:rPr lang="it-IT" sz="1600" dirty="0" smtClean="0">
                <a:solidFill>
                  <a:srgbClr val="3333FF"/>
                </a:solidFill>
              </a:rPr>
              <a:t>GAMMA Coll</a:t>
            </a:r>
            <a:r>
              <a:rPr lang="it-IT" sz="1600" dirty="0" smtClean="0"/>
              <a:t>.], icrc134, 2011</a:t>
            </a:r>
            <a:endParaRPr lang="es-ES" sz="1600" dirty="0"/>
          </a:p>
        </p:txBody>
      </p:sp>
      <p:pic>
        <p:nvPicPr>
          <p:cNvPr id="4099" name="Picture 3"/>
          <p:cNvPicPr>
            <a:picLocks noChangeAspect="1" noChangeArrowheads="1"/>
          </p:cNvPicPr>
          <p:nvPr/>
        </p:nvPicPr>
        <p:blipFill>
          <a:blip r:embed="rId3" cstate="print"/>
          <a:srcRect/>
          <a:stretch>
            <a:fillRect/>
          </a:stretch>
        </p:blipFill>
        <p:spPr bwMode="auto">
          <a:xfrm>
            <a:off x="179512" y="1763524"/>
            <a:ext cx="4320480" cy="3168352"/>
          </a:xfrm>
          <a:prstGeom prst="rect">
            <a:avLst/>
          </a:prstGeom>
          <a:noFill/>
          <a:ln w="9525">
            <a:noFill/>
            <a:miter lim="800000"/>
            <a:headEnd/>
            <a:tailEnd/>
          </a:ln>
        </p:spPr>
      </p:pic>
      <p:sp>
        <p:nvSpPr>
          <p:cNvPr id="16" name="15 Rectángulo"/>
          <p:cNvSpPr/>
          <p:nvPr/>
        </p:nvSpPr>
        <p:spPr>
          <a:xfrm>
            <a:off x="640087" y="5138608"/>
            <a:ext cx="3715889" cy="338554"/>
          </a:xfrm>
          <a:prstGeom prst="rect">
            <a:avLst/>
          </a:prstGeom>
        </p:spPr>
        <p:txBody>
          <a:bodyPr wrap="none">
            <a:spAutoFit/>
          </a:bodyPr>
          <a:lstStyle/>
          <a:p>
            <a:r>
              <a:rPr lang="es-ES" sz="1600" dirty="0" smtClean="0"/>
              <a:t>L.A. </a:t>
            </a:r>
            <a:r>
              <a:rPr lang="es-ES" sz="1600" dirty="0" err="1" smtClean="0"/>
              <a:t>Kuzmichev</a:t>
            </a:r>
            <a:r>
              <a:rPr lang="es-ES" sz="1600" dirty="0" smtClean="0"/>
              <a:t> [</a:t>
            </a:r>
            <a:r>
              <a:rPr lang="es-ES" sz="1600" dirty="0" err="1" smtClean="0">
                <a:solidFill>
                  <a:srgbClr val="3333FF"/>
                </a:solidFill>
              </a:rPr>
              <a:t>Tunka</a:t>
            </a:r>
            <a:r>
              <a:rPr lang="es-ES" sz="1600" dirty="0" smtClean="0">
                <a:solidFill>
                  <a:srgbClr val="3333FF"/>
                </a:solidFill>
              </a:rPr>
              <a:t> </a:t>
            </a:r>
            <a:r>
              <a:rPr lang="es-ES" sz="1600" dirty="0" err="1" smtClean="0">
                <a:solidFill>
                  <a:srgbClr val="3333FF"/>
                </a:solidFill>
              </a:rPr>
              <a:t>Coll</a:t>
            </a:r>
            <a:r>
              <a:rPr lang="es-ES" sz="1600" dirty="0" smtClean="0"/>
              <a:t>.], icrc250, 2011</a:t>
            </a:r>
            <a:endParaRPr lang="es-ES" sz="1600" dirty="0"/>
          </a:p>
        </p:txBody>
      </p:sp>
      <p:sp>
        <p:nvSpPr>
          <p:cNvPr id="6" name="5 CuadroTexto"/>
          <p:cNvSpPr txBox="1"/>
          <p:nvPr/>
        </p:nvSpPr>
        <p:spPr>
          <a:xfrm>
            <a:off x="2771800" y="1124744"/>
            <a:ext cx="3600400" cy="369332"/>
          </a:xfrm>
          <a:prstGeom prst="rect">
            <a:avLst/>
          </a:prstGeom>
          <a:noFill/>
        </p:spPr>
        <p:txBody>
          <a:bodyPr wrap="square" rtlCol="0">
            <a:spAutoFit/>
          </a:bodyPr>
          <a:lstStyle/>
          <a:p>
            <a:r>
              <a:rPr lang="es-MX" b="1" dirty="0" err="1" smtClean="0">
                <a:solidFill>
                  <a:srgbClr val="FF0000"/>
                </a:solidFill>
              </a:rPr>
              <a:t>Observations</a:t>
            </a:r>
            <a:r>
              <a:rPr lang="es-MX" b="1" dirty="0" smtClean="0">
                <a:solidFill>
                  <a:srgbClr val="FF0000"/>
                </a:solidFill>
              </a:rPr>
              <a:t> </a:t>
            </a:r>
            <a:r>
              <a:rPr lang="es-MX" b="1" dirty="0" err="1" smtClean="0">
                <a:solidFill>
                  <a:srgbClr val="FF0000"/>
                </a:solidFill>
              </a:rPr>
              <a:t>by</a:t>
            </a:r>
            <a:r>
              <a:rPr lang="es-MX" b="1" dirty="0" smtClean="0">
                <a:solidFill>
                  <a:srgbClr val="FF0000"/>
                </a:solidFill>
              </a:rPr>
              <a:t> </a:t>
            </a:r>
            <a:r>
              <a:rPr lang="es-MX" b="1" dirty="0" err="1" smtClean="0">
                <a:solidFill>
                  <a:srgbClr val="FF0000"/>
                </a:solidFill>
              </a:rPr>
              <a:t>other</a:t>
            </a:r>
            <a:r>
              <a:rPr lang="es-MX" b="1" dirty="0" smtClean="0">
                <a:solidFill>
                  <a:srgbClr val="FF0000"/>
                </a:solidFill>
              </a:rPr>
              <a:t> </a:t>
            </a:r>
            <a:r>
              <a:rPr lang="es-MX" b="1" dirty="0" err="1" smtClean="0">
                <a:solidFill>
                  <a:srgbClr val="FF0000"/>
                </a:solidFill>
              </a:rPr>
              <a:t>experiments</a:t>
            </a:r>
            <a:endParaRPr lang="es-ES" b="1" dirty="0">
              <a:solidFill>
                <a:srgbClr val="FF0000"/>
              </a:solidFill>
            </a:endParaRPr>
          </a:p>
        </p:txBody>
      </p:sp>
      <p:sp>
        <p:nvSpPr>
          <p:cNvPr id="7"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3) </a:t>
            </a:r>
            <a:r>
              <a:rPr lang="es-MX" sz="2400" dirty="0" err="1" smtClean="0">
                <a:solidFill>
                  <a:srgbClr val="FF0000"/>
                </a:solidFill>
                <a:latin typeface="Tahoma" pitchFamily="34" charset="0"/>
              </a:rPr>
              <a:t>The</a:t>
            </a:r>
            <a:r>
              <a:rPr lang="es-MX" sz="2400" dirty="0" smtClean="0">
                <a:solidFill>
                  <a:srgbClr val="FF0000"/>
                </a:solidFill>
                <a:latin typeface="Tahoma" pitchFamily="34" charset="0"/>
              </a:rPr>
              <a:t> KASCADE-Grande detector</a:t>
            </a:r>
            <a:endParaRPr lang="es-ES" sz="2400" dirty="0">
              <a:solidFill>
                <a:srgbClr val="FF0000"/>
              </a:solidFill>
              <a:latin typeface="Tahoma" pitchFamily="34" charset="0"/>
            </a:endParaRPr>
          </a:p>
        </p:txBody>
      </p:sp>
      <p:sp>
        <p:nvSpPr>
          <p:cNvPr id="8" name="7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4) </a:t>
            </a:r>
            <a:r>
              <a:rPr lang="es-MX" sz="2400" dirty="0" err="1" smtClean="0">
                <a:solidFill>
                  <a:srgbClr val="FF0000"/>
                </a:solidFill>
                <a:latin typeface="Tahoma" pitchFamily="34" charset="0"/>
              </a:rPr>
              <a:t>Results</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about</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composition</a:t>
            </a:r>
            <a:endParaRPr lang="es-ES" sz="2400" dirty="0">
              <a:solidFill>
                <a:srgbClr val="FF0000"/>
              </a:solidFill>
              <a:latin typeface="Tahoma"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72008" y="1736630"/>
            <a:ext cx="4211960" cy="190839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222903" y="1268760"/>
            <a:ext cx="4597569" cy="489654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899592" y="836712"/>
            <a:ext cx="6657975" cy="390525"/>
          </a:xfrm>
          <a:prstGeom prst="rect">
            <a:avLst/>
          </a:prstGeom>
          <a:noFill/>
          <a:ln w="9525">
            <a:noFill/>
            <a:miter lim="800000"/>
            <a:headEnd/>
            <a:tailEnd/>
          </a:ln>
        </p:spPr>
      </p:pic>
      <p:sp>
        <p:nvSpPr>
          <p:cNvPr id="12" name="11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ountains"/>
          <p:cNvPicPr>
            <a:picLocks noChangeAspect="1" noChangeArrowheads="1"/>
          </p:cNvPicPr>
          <p:nvPr/>
        </p:nvPicPr>
        <p:blipFill>
          <a:blip r:embed="rId2" cstate="print"/>
          <a:srcRect/>
          <a:stretch>
            <a:fillRect/>
          </a:stretch>
        </p:blipFill>
        <p:spPr bwMode="auto">
          <a:xfrm>
            <a:off x="649317" y="1940104"/>
            <a:ext cx="7993063" cy="3302000"/>
          </a:xfrm>
          <a:prstGeom prst="rect">
            <a:avLst/>
          </a:prstGeom>
          <a:noFill/>
        </p:spPr>
      </p:pic>
      <p:sp>
        <p:nvSpPr>
          <p:cNvPr id="12" name="Text Box 6"/>
          <p:cNvSpPr txBox="1">
            <a:spLocks noChangeArrowheads="1"/>
          </p:cNvSpPr>
          <p:nvPr/>
        </p:nvSpPr>
        <p:spPr bwMode="auto">
          <a:xfrm>
            <a:off x="3386167" y="3445054"/>
            <a:ext cx="647700" cy="366713"/>
          </a:xfrm>
          <a:prstGeom prst="rect">
            <a:avLst/>
          </a:prstGeom>
          <a:noFill/>
          <a:ln w="9525">
            <a:noFill/>
            <a:miter lim="800000"/>
            <a:headEnd/>
            <a:tailEnd/>
          </a:ln>
          <a:effectLst/>
        </p:spPr>
        <p:txBody>
          <a:bodyPr>
            <a:spAutoFit/>
          </a:bodyPr>
          <a:lstStyle/>
          <a:p>
            <a:pPr>
              <a:spcBef>
                <a:spcPct val="50000"/>
              </a:spcBef>
            </a:pPr>
            <a:r>
              <a:rPr lang="es-MX">
                <a:solidFill>
                  <a:srgbClr val="00FFFF"/>
                </a:solidFill>
              </a:rPr>
              <a:t>e/</a:t>
            </a:r>
            <a:r>
              <a:rPr lang="es-MX">
                <a:solidFill>
                  <a:srgbClr val="00FFFF"/>
                </a:solidFill>
                <a:sym typeface="Symbol" pitchFamily="18" charset="2"/>
              </a:rPr>
              <a:t></a:t>
            </a:r>
          </a:p>
        </p:txBody>
      </p:sp>
      <p:sp>
        <p:nvSpPr>
          <p:cNvPr id="13" name="Text Box 7"/>
          <p:cNvSpPr txBox="1">
            <a:spLocks noChangeArrowheads="1"/>
          </p:cNvSpPr>
          <p:nvPr/>
        </p:nvSpPr>
        <p:spPr bwMode="auto">
          <a:xfrm>
            <a:off x="7418417" y="4892854"/>
            <a:ext cx="647700" cy="366713"/>
          </a:xfrm>
          <a:prstGeom prst="rect">
            <a:avLst/>
          </a:prstGeom>
          <a:noFill/>
          <a:ln w="9525">
            <a:noFill/>
            <a:miter lim="800000"/>
            <a:headEnd/>
            <a:tailEnd/>
          </a:ln>
          <a:effectLst/>
        </p:spPr>
        <p:txBody>
          <a:bodyPr>
            <a:spAutoFit/>
          </a:bodyPr>
          <a:lstStyle/>
          <a:p>
            <a:pPr>
              <a:spcBef>
                <a:spcPct val="50000"/>
              </a:spcBef>
            </a:pPr>
            <a:r>
              <a:rPr lang="es-MX">
                <a:solidFill>
                  <a:srgbClr val="00FFFF"/>
                </a:solidFill>
              </a:rPr>
              <a:t>e/</a:t>
            </a:r>
            <a:r>
              <a:rPr lang="es-MX">
                <a:solidFill>
                  <a:srgbClr val="00FFFF"/>
                </a:solidFill>
                <a:sym typeface="Symbol" pitchFamily="18" charset="2"/>
              </a:rPr>
              <a:t></a:t>
            </a:r>
          </a:p>
        </p:txBody>
      </p:sp>
      <p:sp>
        <p:nvSpPr>
          <p:cNvPr id="14" name="Text Box 8"/>
          <p:cNvSpPr txBox="1">
            <a:spLocks noChangeArrowheads="1"/>
          </p:cNvSpPr>
          <p:nvPr/>
        </p:nvSpPr>
        <p:spPr bwMode="auto">
          <a:xfrm>
            <a:off x="6265892" y="3738742"/>
            <a:ext cx="431800" cy="366712"/>
          </a:xfrm>
          <a:prstGeom prst="rect">
            <a:avLst/>
          </a:prstGeom>
          <a:noFill/>
          <a:ln w="9525">
            <a:noFill/>
            <a:miter lim="800000"/>
            <a:headEnd/>
            <a:tailEnd/>
          </a:ln>
          <a:effectLst/>
        </p:spPr>
        <p:txBody>
          <a:bodyPr>
            <a:spAutoFit/>
          </a:bodyPr>
          <a:lstStyle/>
          <a:p>
            <a:pPr>
              <a:spcBef>
                <a:spcPct val="50000"/>
              </a:spcBef>
            </a:pPr>
            <a:r>
              <a:rPr lang="es-ES">
                <a:solidFill>
                  <a:srgbClr val="FF3300"/>
                </a:solidFill>
                <a:sym typeface="Symbol" pitchFamily="18" charset="2"/>
              </a:rPr>
              <a:t></a:t>
            </a:r>
          </a:p>
        </p:txBody>
      </p:sp>
      <p:sp>
        <p:nvSpPr>
          <p:cNvPr id="15" name="Text Box 9"/>
          <p:cNvSpPr txBox="1">
            <a:spLocks noChangeArrowheads="1"/>
          </p:cNvSpPr>
          <p:nvPr/>
        </p:nvSpPr>
        <p:spPr bwMode="auto">
          <a:xfrm>
            <a:off x="6049992" y="4891267"/>
            <a:ext cx="431800" cy="366712"/>
          </a:xfrm>
          <a:prstGeom prst="rect">
            <a:avLst/>
          </a:prstGeom>
          <a:noFill/>
          <a:ln w="9525">
            <a:noFill/>
            <a:miter lim="800000"/>
            <a:headEnd/>
            <a:tailEnd/>
          </a:ln>
          <a:effectLst/>
        </p:spPr>
        <p:txBody>
          <a:bodyPr>
            <a:spAutoFit/>
          </a:bodyPr>
          <a:lstStyle/>
          <a:p>
            <a:pPr>
              <a:spcBef>
                <a:spcPct val="50000"/>
              </a:spcBef>
            </a:pPr>
            <a:r>
              <a:rPr lang="es-ES">
                <a:solidFill>
                  <a:srgbClr val="FF3300"/>
                </a:solidFill>
                <a:sym typeface="Symbol" pitchFamily="18" charset="2"/>
              </a:rPr>
              <a:t></a:t>
            </a:r>
          </a:p>
        </p:txBody>
      </p:sp>
      <p:sp>
        <p:nvSpPr>
          <p:cNvPr id="16" name="Text Box 10"/>
          <p:cNvSpPr txBox="1">
            <a:spLocks noChangeArrowheads="1"/>
          </p:cNvSpPr>
          <p:nvPr/>
        </p:nvSpPr>
        <p:spPr bwMode="auto">
          <a:xfrm>
            <a:off x="8353455" y="4448354"/>
            <a:ext cx="431800" cy="366713"/>
          </a:xfrm>
          <a:prstGeom prst="rect">
            <a:avLst/>
          </a:prstGeom>
          <a:noFill/>
          <a:ln w="9525">
            <a:noFill/>
            <a:miter lim="800000"/>
            <a:headEnd/>
            <a:tailEnd/>
          </a:ln>
          <a:effectLst/>
        </p:spPr>
        <p:txBody>
          <a:bodyPr>
            <a:spAutoFit/>
          </a:bodyPr>
          <a:lstStyle/>
          <a:p>
            <a:pPr>
              <a:spcBef>
                <a:spcPct val="50000"/>
              </a:spcBef>
            </a:pPr>
            <a:r>
              <a:rPr lang="es-ES">
                <a:solidFill>
                  <a:srgbClr val="FF3300"/>
                </a:solidFill>
                <a:sym typeface="Symbol" pitchFamily="18" charset="2"/>
              </a:rPr>
              <a:t></a:t>
            </a:r>
          </a:p>
        </p:txBody>
      </p:sp>
      <p:sp>
        <p:nvSpPr>
          <p:cNvPr id="17" name="Text Box 11"/>
          <p:cNvSpPr txBox="1">
            <a:spLocks noChangeArrowheads="1"/>
          </p:cNvSpPr>
          <p:nvPr/>
        </p:nvSpPr>
        <p:spPr bwMode="auto">
          <a:xfrm>
            <a:off x="6553230" y="4448354"/>
            <a:ext cx="431800" cy="366713"/>
          </a:xfrm>
          <a:prstGeom prst="rect">
            <a:avLst/>
          </a:prstGeom>
          <a:noFill/>
          <a:ln w="9525">
            <a:noFill/>
            <a:miter lim="800000"/>
            <a:headEnd/>
            <a:tailEnd/>
          </a:ln>
          <a:effectLst/>
        </p:spPr>
        <p:txBody>
          <a:bodyPr>
            <a:spAutoFit/>
          </a:bodyPr>
          <a:lstStyle/>
          <a:p>
            <a:pPr>
              <a:spcBef>
                <a:spcPct val="50000"/>
              </a:spcBef>
            </a:pPr>
            <a:r>
              <a:rPr lang="es-ES">
                <a:solidFill>
                  <a:srgbClr val="FF3300"/>
                </a:solidFill>
                <a:sym typeface="Symbol" pitchFamily="18" charset="2"/>
              </a:rPr>
              <a:t></a:t>
            </a:r>
          </a:p>
        </p:txBody>
      </p:sp>
      <p:sp>
        <p:nvSpPr>
          <p:cNvPr id="18" name="Line 12"/>
          <p:cNvSpPr>
            <a:spLocks noChangeShapeType="1"/>
          </p:cNvSpPr>
          <p:nvPr/>
        </p:nvSpPr>
        <p:spPr bwMode="auto">
          <a:xfrm>
            <a:off x="8858280" y="1940104"/>
            <a:ext cx="0" cy="3384550"/>
          </a:xfrm>
          <a:prstGeom prst="line">
            <a:avLst/>
          </a:prstGeom>
          <a:noFill/>
          <a:ln w="38100">
            <a:solidFill>
              <a:schemeClr val="folHlink"/>
            </a:solidFill>
            <a:round/>
            <a:headEnd type="triangle" w="med" len="med"/>
            <a:tailEnd type="triangle" w="med" len="med"/>
          </a:ln>
          <a:effectLst/>
        </p:spPr>
        <p:txBody>
          <a:bodyPr/>
          <a:lstStyle/>
          <a:p>
            <a:endParaRPr lang="es-ES"/>
          </a:p>
        </p:txBody>
      </p:sp>
      <p:sp>
        <p:nvSpPr>
          <p:cNvPr id="19" name="Text Box 13"/>
          <p:cNvSpPr txBox="1">
            <a:spLocks noChangeArrowheads="1"/>
          </p:cNvSpPr>
          <p:nvPr/>
        </p:nvSpPr>
        <p:spPr bwMode="auto">
          <a:xfrm>
            <a:off x="7786710" y="1138252"/>
            <a:ext cx="1368425" cy="642937"/>
          </a:xfrm>
          <a:prstGeom prst="rect">
            <a:avLst/>
          </a:prstGeom>
          <a:noFill/>
          <a:ln w="9525">
            <a:noFill/>
            <a:miter lim="800000"/>
            <a:headEnd/>
            <a:tailEnd/>
          </a:ln>
          <a:effectLst/>
        </p:spPr>
        <p:txBody>
          <a:bodyPr>
            <a:spAutoFit/>
          </a:bodyPr>
          <a:lstStyle/>
          <a:p>
            <a:pPr algn="ctr">
              <a:spcBef>
                <a:spcPct val="50000"/>
              </a:spcBef>
            </a:pPr>
            <a:r>
              <a:rPr lang="es-MX" dirty="0">
                <a:solidFill>
                  <a:srgbClr val="0000FF"/>
                </a:solidFill>
              </a:rPr>
              <a:t>1 atm </a:t>
            </a:r>
          </a:p>
          <a:p>
            <a:pPr>
              <a:lnSpc>
                <a:spcPct val="50000"/>
              </a:lnSpc>
              <a:spcBef>
                <a:spcPct val="50000"/>
              </a:spcBef>
            </a:pPr>
            <a:r>
              <a:rPr lang="es-MX" dirty="0">
                <a:solidFill>
                  <a:srgbClr val="0000FF"/>
                </a:solidFill>
              </a:rPr>
              <a:t>(10</a:t>
            </a:r>
            <a:r>
              <a:rPr lang="es-MX" baseline="30000" dirty="0">
                <a:solidFill>
                  <a:srgbClr val="0000FF"/>
                </a:solidFill>
              </a:rPr>
              <a:t>3</a:t>
            </a:r>
            <a:r>
              <a:rPr lang="es-MX" dirty="0">
                <a:solidFill>
                  <a:srgbClr val="0000FF"/>
                </a:solidFill>
              </a:rPr>
              <a:t> g/cm</a:t>
            </a:r>
            <a:r>
              <a:rPr lang="es-MX" baseline="30000" dirty="0">
                <a:solidFill>
                  <a:srgbClr val="0000FF"/>
                </a:solidFill>
              </a:rPr>
              <a:t>2</a:t>
            </a:r>
            <a:r>
              <a:rPr lang="es-MX" dirty="0">
                <a:solidFill>
                  <a:srgbClr val="0000FF"/>
                </a:solidFill>
              </a:rPr>
              <a:t>)</a:t>
            </a:r>
            <a:endParaRPr lang="es-ES" dirty="0">
              <a:solidFill>
                <a:srgbClr val="0000FF"/>
              </a:solidFill>
            </a:endParaRPr>
          </a:p>
        </p:txBody>
      </p:sp>
      <p:sp>
        <p:nvSpPr>
          <p:cNvPr id="20" name="Line 14"/>
          <p:cNvSpPr>
            <a:spLocks noChangeShapeType="1"/>
          </p:cNvSpPr>
          <p:nvPr/>
        </p:nvSpPr>
        <p:spPr bwMode="auto">
          <a:xfrm>
            <a:off x="865217" y="4172129"/>
            <a:ext cx="2951163" cy="647700"/>
          </a:xfrm>
          <a:prstGeom prst="line">
            <a:avLst/>
          </a:prstGeom>
          <a:noFill/>
          <a:ln w="28575">
            <a:solidFill>
              <a:srgbClr val="FFFF00"/>
            </a:solidFill>
            <a:round/>
            <a:headEnd type="triangle" w="med" len="med"/>
            <a:tailEnd type="triangle" w="med" len="med"/>
          </a:ln>
          <a:effectLst/>
        </p:spPr>
        <p:txBody>
          <a:bodyPr/>
          <a:lstStyle/>
          <a:p>
            <a:endParaRPr lang="es-ES"/>
          </a:p>
        </p:txBody>
      </p:sp>
      <p:sp>
        <p:nvSpPr>
          <p:cNvPr id="21" name="Text Box 16"/>
          <p:cNvSpPr txBox="1">
            <a:spLocks noChangeArrowheads="1"/>
          </p:cNvSpPr>
          <p:nvPr/>
        </p:nvSpPr>
        <p:spPr bwMode="auto">
          <a:xfrm>
            <a:off x="1584355" y="4603929"/>
            <a:ext cx="1368425" cy="366713"/>
          </a:xfrm>
          <a:prstGeom prst="rect">
            <a:avLst/>
          </a:prstGeom>
          <a:noFill/>
          <a:ln w="9525">
            <a:noFill/>
            <a:miter lim="800000"/>
            <a:headEnd/>
            <a:tailEnd/>
          </a:ln>
          <a:effectLst/>
        </p:spPr>
        <p:txBody>
          <a:bodyPr>
            <a:spAutoFit/>
          </a:bodyPr>
          <a:lstStyle/>
          <a:p>
            <a:pPr>
              <a:spcBef>
                <a:spcPct val="50000"/>
              </a:spcBef>
            </a:pPr>
            <a:r>
              <a:rPr lang="es-MX">
                <a:solidFill>
                  <a:srgbClr val="FFFF00"/>
                </a:solidFill>
              </a:rPr>
              <a:t>1500 g/cm</a:t>
            </a:r>
            <a:r>
              <a:rPr lang="es-MX" baseline="30000">
                <a:solidFill>
                  <a:srgbClr val="FFFF00"/>
                </a:solidFill>
              </a:rPr>
              <a:t>2</a:t>
            </a:r>
            <a:endParaRPr lang="es-ES" baseline="30000">
              <a:solidFill>
                <a:srgbClr val="FFFF00"/>
              </a:solidFill>
            </a:endParaRPr>
          </a:p>
        </p:txBody>
      </p:sp>
      <p:sp>
        <p:nvSpPr>
          <p:cNvPr id="22" name="21 CuadroTexto"/>
          <p:cNvSpPr txBox="1"/>
          <p:nvPr/>
        </p:nvSpPr>
        <p:spPr>
          <a:xfrm>
            <a:off x="7308304" y="1547500"/>
            <a:ext cx="714380" cy="369332"/>
          </a:xfrm>
          <a:prstGeom prst="rect">
            <a:avLst/>
          </a:prstGeom>
          <a:noFill/>
        </p:spPr>
        <p:txBody>
          <a:bodyPr wrap="square" rtlCol="0">
            <a:spAutoFit/>
          </a:bodyPr>
          <a:lstStyle/>
          <a:p>
            <a:r>
              <a:rPr lang="es-ES" dirty="0" smtClean="0">
                <a:sym typeface="Symbol"/>
              </a:rPr>
              <a:t>J(E)</a:t>
            </a:r>
            <a:endParaRPr lang="es-ES" dirty="0"/>
          </a:p>
        </p:txBody>
      </p:sp>
      <p:sp>
        <p:nvSpPr>
          <p:cNvPr id="23" name="22 CuadroTexto"/>
          <p:cNvSpPr txBox="1"/>
          <p:nvPr/>
        </p:nvSpPr>
        <p:spPr>
          <a:xfrm>
            <a:off x="71406" y="3278940"/>
            <a:ext cx="714380" cy="369332"/>
          </a:xfrm>
          <a:prstGeom prst="rect">
            <a:avLst/>
          </a:prstGeom>
          <a:noFill/>
        </p:spPr>
        <p:txBody>
          <a:bodyPr wrap="square" rtlCol="0">
            <a:spAutoFit/>
          </a:bodyPr>
          <a:lstStyle/>
          <a:p>
            <a:r>
              <a:rPr lang="es-ES" dirty="0" smtClean="0">
                <a:sym typeface="Symbol"/>
              </a:rPr>
              <a:t>J(E)</a:t>
            </a:r>
            <a:endParaRPr lang="es-ES" dirty="0"/>
          </a:p>
        </p:txBody>
      </p:sp>
      <p:sp>
        <p:nvSpPr>
          <p:cNvPr id="24" name="23 CuadroTexto"/>
          <p:cNvSpPr txBox="1"/>
          <p:nvPr/>
        </p:nvSpPr>
        <p:spPr>
          <a:xfrm>
            <a:off x="785786" y="5530006"/>
            <a:ext cx="7786742" cy="923330"/>
          </a:xfrm>
          <a:prstGeom prst="rect">
            <a:avLst/>
          </a:prstGeom>
          <a:noFill/>
        </p:spPr>
        <p:txBody>
          <a:bodyPr wrap="square" rtlCol="0">
            <a:spAutoFit/>
          </a:bodyPr>
          <a:lstStyle/>
          <a:p>
            <a:r>
              <a:rPr lang="es-ES" b="1" dirty="0" err="1" smtClean="0">
                <a:sym typeface="Symbol"/>
              </a:rPr>
              <a:t>Isotropy</a:t>
            </a:r>
            <a:r>
              <a:rPr lang="es-ES" b="1" dirty="0" smtClean="0">
                <a:sym typeface="Symbol"/>
              </a:rPr>
              <a:t>: </a:t>
            </a:r>
          </a:p>
          <a:p>
            <a:endParaRPr lang="es-ES" b="1" dirty="0" smtClean="0">
              <a:sym typeface="Symbol"/>
            </a:endParaRPr>
          </a:p>
          <a:p>
            <a:pPr algn="ctr"/>
            <a:r>
              <a:rPr lang="es-ES" b="1" dirty="0" smtClean="0">
                <a:solidFill>
                  <a:srgbClr val="3333FF"/>
                </a:solidFill>
                <a:sym typeface="Symbol"/>
              </a:rPr>
              <a:t>    J(&gt;E) </a:t>
            </a:r>
            <a:r>
              <a:rPr lang="es-ES" b="1" dirty="0" err="1" smtClean="0">
                <a:solidFill>
                  <a:srgbClr val="3333FF"/>
                </a:solidFill>
                <a:sym typeface="Symbol"/>
              </a:rPr>
              <a:t>independent</a:t>
            </a:r>
            <a:r>
              <a:rPr lang="es-ES" b="1" dirty="0" smtClean="0">
                <a:solidFill>
                  <a:srgbClr val="3333FF"/>
                </a:solidFill>
                <a:sym typeface="Symbol"/>
              </a:rPr>
              <a:t> of       J</a:t>
            </a:r>
            <a:r>
              <a:rPr lang="es-ES" b="1" baseline="-25000" dirty="0" smtClean="0">
                <a:solidFill>
                  <a:srgbClr val="3333FF"/>
                </a:solidFill>
                <a:sym typeface="Symbol"/>
              </a:rPr>
              <a:t></a:t>
            </a:r>
            <a:r>
              <a:rPr lang="es-ES" b="1" dirty="0" smtClean="0">
                <a:solidFill>
                  <a:srgbClr val="3333FF"/>
                </a:solidFill>
                <a:sym typeface="Symbol"/>
              </a:rPr>
              <a:t> </a:t>
            </a:r>
            <a:r>
              <a:rPr lang="es-ES" b="1" dirty="0" err="1" smtClean="0">
                <a:solidFill>
                  <a:srgbClr val="3333FF"/>
                </a:solidFill>
                <a:sym typeface="Symbol"/>
              </a:rPr>
              <a:t>used</a:t>
            </a:r>
            <a:r>
              <a:rPr lang="es-ES" b="1" dirty="0" smtClean="0">
                <a:solidFill>
                  <a:srgbClr val="3333FF"/>
                </a:solidFill>
                <a:sym typeface="Symbol"/>
              </a:rPr>
              <a:t> as </a:t>
            </a:r>
            <a:r>
              <a:rPr lang="es-ES" b="1" dirty="0" err="1" smtClean="0">
                <a:solidFill>
                  <a:srgbClr val="3333FF"/>
                </a:solidFill>
                <a:sym typeface="Symbol"/>
              </a:rPr>
              <a:t>an</a:t>
            </a:r>
            <a:r>
              <a:rPr lang="es-ES" b="1" dirty="0" smtClean="0">
                <a:solidFill>
                  <a:srgbClr val="3333FF"/>
                </a:solidFill>
                <a:sym typeface="Symbol"/>
              </a:rPr>
              <a:t> </a:t>
            </a:r>
            <a:r>
              <a:rPr lang="es-ES" b="1" dirty="0" err="1" smtClean="0">
                <a:solidFill>
                  <a:srgbClr val="3333FF"/>
                </a:solidFill>
                <a:sym typeface="Symbol"/>
              </a:rPr>
              <a:t>energy</a:t>
            </a:r>
            <a:r>
              <a:rPr lang="es-ES" b="1" dirty="0" smtClean="0">
                <a:solidFill>
                  <a:srgbClr val="3333FF"/>
                </a:solidFill>
                <a:sym typeface="Symbol"/>
              </a:rPr>
              <a:t> </a:t>
            </a:r>
            <a:r>
              <a:rPr lang="es-ES" b="1" dirty="0" err="1" smtClean="0">
                <a:solidFill>
                  <a:srgbClr val="3333FF"/>
                </a:solidFill>
                <a:sym typeface="Symbol"/>
              </a:rPr>
              <a:t>scale</a:t>
            </a:r>
            <a:endParaRPr lang="es-ES" b="1" dirty="0" smtClean="0">
              <a:solidFill>
                <a:srgbClr val="3333FF"/>
              </a:solidFill>
            </a:endParaRPr>
          </a:p>
        </p:txBody>
      </p:sp>
      <p:sp>
        <p:nvSpPr>
          <p:cNvPr id="25" name="24 CuadroTexto"/>
          <p:cNvSpPr txBox="1"/>
          <p:nvPr/>
        </p:nvSpPr>
        <p:spPr>
          <a:xfrm>
            <a:off x="7000892" y="5207766"/>
            <a:ext cx="1500198" cy="369332"/>
          </a:xfrm>
          <a:prstGeom prst="rect">
            <a:avLst/>
          </a:prstGeom>
          <a:noFill/>
        </p:spPr>
        <p:txBody>
          <a:bodyPr wrap="square" rtlCol="0">
            <a:spAutoFit/>
          </a:bodyPr>
          <a:lstStyle/>
          <a:p>
            <a:r>
              <a:rPr lang="es-ES" b="1" dirty="0" smtClean="0">
                <a:solidFill>
                  <a:srgbClr val="FF0000"/>
                </a:solidFill>
                <a:sym typeface="Symbol"/>
              </a:rPr>
              <a:t>J</a:t>
            </a:r>
            <a:r>
              <a:rPr lang="es-ES" b="1" baseline="-25000" dirty="0" smtClean="0">
                <a:solidFill>
                  <a:srgbClr val="FF0000"/>
                </a:solidFill>
                <a:sym typeface="Symbol"/>
              </a:rPr>
              <a:t></a:t>
            </a:r>
            <a:r>
              <a:rPr lang="es-ES" b="1" dirty="0" smtClean="0">
                <a:solidFill>
                  <a:srgbClr val="FF0000"/>
                </a:solidFill>
                <a:sym typeface="Symbol"/>
              </a:rPr>
              <a:t>(N</a:t>
            </a:r>
            <a:r>
              <a:rPr lang="es-ES" b="1" baseline="-25000" dirty="0" smtClean="0">
                <a:solidFill>
                  <a:srgbClr val="FF0000"/>
                </a:solidFill>
                <a:sym typeface="Symbol"/>
              </a:rPr>
              <a:t>1</a:t>
            </a:r>
            <a:r>
              <a:rPr lang="es-ES" b="1" dirty="0" smtClean="0">
                <a:solidFill>
                  <a:srgbClr val="FF0000"/>
                </a:solidFill>
                <a:sym typeface="Symbol"/>
              </a:rPr>
              <a:t>, </a:t>
            </a:r>
            <a:r>
              <a:rPr lang="es-ES" sz="1600" b="1" baseline="-25000" dirty="0" smtClean="0">
                <a:solidFill>
                  <a:srgbClr val="FF0000"/>
                </a:solidFill>
                <a:sym typeface="Symbol"/>
              </a:rPr>
              <a:t>1</a:t>
            </a:r>
            <a:r>
              <a:rPr lang="es-ES" b="1" dirty="0" smtClean="0">
                <a:solidFill>
                  <a:srgbClr val="FF0000"/>
                </a:solidFill>
                <a:sym typeface="Symbol"/>
              </a:rPr>
              <a:t>)</a:t>
            </a:r>
            <a:endParaRPr lang="es-ES" b="1" dirty="0">
              <a:solidFill>
                <a:srgbClr val="FF0000"/>
              </a:solidFill>
            </a:endParaRPr>
          </a:p>
        </p:txBody>
      </p:sp>
      <p:sp>
        <p:nvSpPr>
          <p:cNvPr id="26" name="25 CuadroTexto"/>
          <p:cNvSpPr txBox="1"/>
          <p:nvPr/>
        </p:nvSpPr>
        <p:spPr>
          <a:xfrm>
            <a:off x="5000628" y="5219908"/>
            <a:ext cx="1428760" cy="369332"/>
          </a:xfrm>
          <a:prstGeom prst="rect">
            <a:avLst/>
          </a:prstGeom>
          <a:noFill/>
        </p:spPr>
        <p:txBody>
          <a:bodyPr wrap="square" rtlCol="0">
            <a:spAutoFit/>
          </a:bodyPr>
          <a:lstStyle/>
          <a:p>
            <a:r>
              <a:rPr lang="es-ES" b="1" dirty="0" smtClean="0">
                <a:solidFill>
                  <a:srgbClr val="FF0000"/>
                </a:solidFill>
                <a:sym typeface="Symbol"/>
              </a:rPr>
              <a:t>J</a:t>
            </a:r>
            <a:r>
              <a:rPr lang="es-ES" b="1" baseline="-25000" dirty="0" smtClean="0">
                <a:solidFill>
                  <a:srgbClr val="FF0000"/>
                </a:solidFill>
                <a:sym typeface="Symbol"/>
              </a:rPr>
              <a:t></a:t>
            </a:r>
            <a:r>
              <a:rPr lang="es-ES" b="1" dirty="0" smtClean="0">
                <a:solidFill>
                  <a:srgbClr val="FF0000"/>
                </a:solidFill>
                <a:sym typeface="Symbol"/>
              </a:rPr>
              <a:t>(N</a:t>
            </a:r>
            <a:r>
              <a:rPr lang="es-ES" b="1" baseline="-25000" dirty="0" smtClean="0">
                <a:solidFill>
                  <a:srgbClr val="FF0000"/>
                </a:solidFill>
                <a:sym typeface="Symbol"/>
              </a:rPr>
              <a:t>2</a:t>
            </a:r>
            <a:r>
              <a:rPr lang="es-ES" b="1" dirty="0" smtClean="0">
                <a:solidFill>
                  <a:srgbClr val="FF0000"/>
                </a:solidFill>
                <a:sym typeface="Symbol"/>
              </a:rPr>
              <a:t>, </a:t>
            </a:r>
            <a:r>
              <a:rPr lang="es-ES" sz="1600" b="1" baseline="-25000" dirty="0" smtClean="0">
                <a:solidFill>
                  <a:srgbClr val="FF0000"/>
                </a:solidFill>
                <a:sym typeface="Symbol"/>
              </a:rPr>
              <a:t>2</a:t>
            </a:r>
            <a:r>
              <a:rPr lang="es-ES" b="1" dirty="0" smtClean="0">
                <a:solidFill>
                  <a:srgbClr val="FF0000"/>
                </a:solidFill>
                <a:sym typeface="Symbol"/>
              </a:rPr>
              <a:t>)</a:t>
            </a:r>
            <a:endParaRPr lang="es-ES" b="1" dirty="0">
              <a:solidFill>
                <a:srgbClr val="FF0000"/>
              </a:solidFill>
            </a:endParaRPr>
          </a:p>
        </p:txBody>
      </p:sp>
      <p:sp>
        <p:nvSpPr>
          <p:cNvPr id="28"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4) </a:t>
            </a:r>
            <a:r>
              <a:rPr lang="es-MX" sz="2400" dirty="0" err="1" smtClean="0">
                <a:solidFill>
                  <a:srgbClr val="FF0000"/>
                </a:solidFill>
                <a:latin typeface="Tahoma" pitchFamily="34" charset="0"/>
              </a:rPr>
              <a:t>Results</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about</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composition</a:t>
            </a:r>
            <a:endParaRPr lang="es-ES" sz="2400" dirty="0">
              <a:solidFill>
                <a:srgbClr val="FF0000"/>
              </a:solidFill>
              <a:latin typeface="Tahoma" pitchFamily="34" charset="0"/>
            </a:endParaRPr>
          </a:p>
        </p:txBody>
      </p:sp>
      <p:sp>
        <p:nvSpPr>
          <p:cNvPr id="29" name="28 CuadroTexto"/>
          <p:cNvSpPr txBox="1"/>
          <p:nvPr/>
        </p:nvSpPr>
        <p:spPr>
          <a:xfrm>
            <a:off x="827584" y="692696"/>
            <a:ext cx="5328592" cy="923330"/>
          </a:xfrm>
          <a:prstGeom prst="rect">
            <a:avLst/>
          </a:prstGeom>
          <a:noFill/>
        </p:spPr>
        <p:txBody>
          <a:bodyPr wrap="square" rtlCol="0">
            <a:spAutoFit/>
          </a:bodyPr>
          <a:lstStyle/>
          <a:p>
            <a:r>
              <a:rPr lang="es-MX" b="1" dirty="0" smtClean="0"/>
              <a:t>Constant </a:t>
            </a:r>
            <a:r>
              <a:rPr lang="es-MX" b="1" dirty="0" err="1" smtClean="0"/>
              <a:t>intensity</a:t>
            </a:r>
            <a:r>
              <a:rPr lang="es-MX" b="1" dirty="0" smtClean="0"/>
              <a:t> </a:t>
            </a:r>
            <a:r>
              <a:rPr lang="es-MX" b="1" dirty="0" err="1" smtClean="0"/>
              <a:t>cut</a:t>
            </a:r>
            <a:r>
              <a:rPr lang="es-MX" b="1" dirty="0" smtClean="0"/>
              <a:t> </a:t>
            </a:r>
            <a:r>
              <a:rPr lang="es-MX" b="1" dirty="0" err="1" smtClean="0"/>
              <a:t>method</a:t>
            </a:r>
            <a:r>
              <a:rPr lang="es-MX" b="1" dirty="0" smtClean="0"/>
              <a:t>:</a:t>
            </a:r>
            <a:r>
              <a:rPr lang="es-ES" dirty="0" smtClean="0"/>
              <a:t/>
            </a:r>
            <a:br>
              <a:rPr lang="es-ES" dirty="0" smtClean="0"/>
            </a:br>
            <a:r>
              <a:rPr lang="es-ES" dirty="0" smtClean="0">
                <a:solidFill>
                  <a:srgbClr val="3333FF"/>
                </a:solidFill>
              </a:rPr>
              <a:t>  * </a:t>
            </a:r>
            <a:r>
              <a:rPr lang="es-ES" dirty="0" err="1" smtClean="0">
                <a:solidFill>
                  <a:srgbClr val="3333FF"/>
                </a:solidFill>
              </a:rPr>
              <a:t>Correct</a:t>
            </a:r>
            <a:r>
              <a:rPr lang="es-ES" dirty="0" smtClean="0">
                <a:solidFill>
                  <a:srgbClr val="3333FF"/>
                </a:solidFill>
              </a:rPr>
              <a:t> </a:t>
            </a:r>
            <a:r>
              <a:rPr lang="es-ES" dirty="0" err="1" smtClean="0">
                <a:solidFill>
                  <a:srgbClr val="3333FF"/>
                </a:solidFill>
              </a:rPr>
              <a:t>Nch</a:t>
            </a:r>
            <a:r>
              <a:rPr lang="es-ES" dirty="0" smtClean="0">
                <a:solidFill>
                  <a:srgbClr val="3333FF"/>
                </a:solidFill>
              </a:rPr>
              <a:t>, Ne, N</a:t>
            </a:r>
            <a:r>
              <a:rPr lang="es-ES" dirty="0" smtClean="0">
                <a:solidFill>
                  <a:srgbClr val="3333FF"/>
                </a:solidFill>
                <a:sym typeface="Symbol"/>
              </a:rPr>
              <a:t></a:t>
            </a:r>
            <a:r>
              <a:rPr lang="es-ES" dirty="0" smtClean="0">
                <a:solidFill>
                  <a:srgbClr val="3333FF"/>
                </a:solidFill>
              </a:rPr>
              <a:t> </a:t>
            </a:r>
            <a:r>
              <a:rPr lang="es-ES" dirty="0" err="1" smtClean="0">
                <a:solidFill>
                  <a:srgbClr val="3333FF"/>
                </a:solidFill>
              </a:rPr>
              <a:t>for</a:t>
            </a:r>
            <a:r>
              <a:rPr lang="es-ES" dirty="0" smtClean="0">
                <a:solidFill>
                  <a:srgbClr val="3333FF"/>
                </a:solidFill>
              </a:rPr>
              <a:t> </a:t>
            </a:r>
            <a:r>
              <a:rPr lang="es-ES" dirty="0" err="1" smtClean="0">
                <a:solidFill>
                  <a:srgbClr val="3333FF"/>
                </a:solidFill>
              </a:rPr>
              <a:t>atmospheric</a:t>
            </a:r>
            <a:r>
              <a:rPr lang="es-ES" dirty="0" smtClean="0">
                <a:solidFill>
                  <a:srgbClr val="3333FF"/>
                </a:solidFill>
              </a:rPr>
              <a:t> </a:t>
            </a:r>
            <a:r>
              <a:rPr lang="es-ES" dirty="0" err="1" smtClean="0">
                <a:solidFill>
                  <a:srgbClr val="3333FF"/>
                </a:solidFill>
              </a:rPr>
              <a:t>attenuation</a:t>
            </a:r>
            <a:r>
              <a:rPr lang="es-ES" dirty="0" smtClean="0">
                <a:solidFill>
                  <a:srgbClr val="3333FF"/>
                </a:solidFill>
              </a:rPr>
              <a:t>.</a:t>
            </a:r>
          </a:p>
          <a:p>
            <a:r>
              <a:rPr lang="es-MX" dirty="0" smtClean="0">
                <a:solidFill>
                  <a:srgbClr val="3333FF"/>
                </a:solidFill>
              </a:rPr>
              <a:t>  * </a:t>
            </a:r>
            <a:r>
              <a:rPr lang="es-MX" dirty="0" err="1" smtClean="0">
                <a:solidFill>
                  <a:srgbClr val="3333FF"/>
                </a:solidFill>
              </a:rPr>
              <a:t>Summe</a:t>
            </a:r>
            <a:r>
              <a:rPr lang="es-MX" dirty="0" smtClean="0">
                <a:solidFill>
                  <a:srgbClr val="3333FF"/>
                </a:solidFill>
              </a:rPr>
              <a:t> up data </a:t>
            </a:r>
            <a:r>
              <a:rPr lang="es-MX" dirty="0" err="1" smtClean="0">
                <a:solidFill>
                  <a:srgbClr val="3333FF"/>
                </a:solidFill>
              </a:rPr>
              <a:t>from</a:t>
            </a:r>
            <a:r>
              <a:rPr lang="es-MX" dirty="0" smtClean="0">
                <a:solidFill>
                  <a:srgbClr val="3333FF"/>
                </a:solidFill>
              </a:rPr>
              <a:t> </a:t>
            </a:r>
            <a:r>
              <a:rPr lang="es-MX" dirty="0" err="1" smtClean="0">
                <a:solidFill>
                  <a:srgbClr val="3333FF"/>
                </a:solidFill>
              </a:rPr>
              <a:t>different</a:t>
            </a:r>
            <a:r>
              <a:rPr lang="es-MX" dirty="0" smtClean="0">
                <a:solidFill>
                  <a:srgbClr val="3333FF"/>
                </a:solidFill>
              </a:rPr>
              <a:t> </a:t>
            </a:r>
            <a:r>
              <a:rPr lang="es-MX" dirty="0" err="1" smtClean="0">
                <a:solidFill>
                  <a:srgbClr val="3333FF"/>
                </a:solidFill>
              </a:rPr>
              <a:t>zenith</a:t>
            </a:r>
            <a:r>
              <a:rPr lang="es-MX" dirty="0" smtClean="0">
                <a:solidFill>
                  <a:srgbClr val="3333FF"/>
                </a:solidFill>
              </a:rPr>
              <a:t> </a:t>
            </a:r>
            <a:r>
              <a:rPr lang="es-MX" dirty="0" err="1" smtClean="0">
                <a:solidFill>
                  <a:srgbClr val="3333FF"/>
                </a:solidFill>
              </a:rPr>
              <a:t>angles</a:t>
            </a:r>
            <a:r>
              <a:rPr lang="es-MX" dirty="0" smtClean="0">
                <a:solidFill>
                  <a:srgbClr val="3333FF"/>
                </a:solidFill>
              </a:rPr>
              <a:t>.</a:t>
            </a:r>
            <a:endParaRPr lang="es-ES" dirty="0" smtClean="0">
              <a:solidFill>
                <a:srgbClr val="3333FF"/>
              </a:solidFill>
            </a:endParaRPr>
          </a:p>
        </p:txBody>
      </p:sp>
      <p:sp>
        <p:nvSpPr>
          <p:cNvPr id="30" name="29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85000"/>
                  </a:schemeClr>
                </a:solidFill>
              </a:rPr>
              <a:t>Kascade</a:t>
            </a:r>
            <a:r>
              <a:rPr lang="es-MX" sz="1400" dirty="0" smtClean="0">
                <a:solidFill>
                  <a:schemeClr val="bg1">
                    <a:lumMod val="85000"/>
                  </a:schemeClr>
                </a:solidFill>
              </a:rPr>
              <a:t>-Grande ,J.C. Arteaga, U. Michoacana                                                                                           XIII MWPF, October24, </a:t>
            </a:r>
            <a:r>
              <a:rPr lang="es-MX" sz="1400" dirty="0" err="1" smtClean="0">
                <a:solidFill>
                  <a:schemeClr val="bg1">
                    <a:lumMod val="85000"/>
                  </a:schemeClr>
                </a:solidFill>
              </a:rPr>
              <a:t>Leon</a:t>
            </a:r>
            <a:endParaRPr lang="es-ES" sz="14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cstate="print"/>
          <a:srcRect/>
          <a:stretch>
            <a:fillRect/>
          </a:stretch>
        </p:blipFill>
        <p:spPr bwMode="auto">
          <a:xfrm>
            <a:off x="110631" y="1556792"/>
            <a:ext cx="4389361" cy="3055400"/>
          </a:xfrm>
          <a:prstGeom prst="rect">
            <a:avLst/>
          </a:prstGeom>
          <a:noFill/>
          <a:ln w="9525">
            <a:noFill/>
            <a:miter lim="800000"/>
            <a:headEnd/>
            <a:tailEnd/>
          </a:ln>
        </p:spPr>
      </p:pic>
      <p:pic>
        <p:nvPicPr>
          <p:cNvPr id="29" name="Picture 3"/>
          <p:cNvPicPr>
            <a:picLocks noChangeAspect="1" noChangeArrowheads="1"/>
          </p:cNvPicPr>
          <p:nvPr/>
        </p:nvPicPr>
        <p:blipFill>
          <a:blip r:embed="rId3" cstate="print"/>
          <a:srcRect/>
          <a:stretch>
            <a:fillRect/>
          </a:stretch>
        </p:blipFill>
        <p:spPr bwMode="auto">
          <a:xfrm>
            <a:off x="4716016" y="1628800"/>
            <a:ext cx="4320480" cy="2952462"/>
          </a:xfrm>
          <a:prstGeom prst="rect">
            <a:avLst/>
          </a:prstGeom>
          <a:noFill/>
          <a:ln w="9525">
            <a:noFill/>
            <a:miter lim="800000"/>
            <a:headEnd/>
            <a:tailEnd/>
          </a:ln>
        </p:spPr>
      </p:pic>
      <p:cxnSp>
        <p:nvCxnSpPr>
          <p:cNvPr id="30" name="29 Conector recto"/>
          <p:cNvCxnSpPr/>
          <p:nvPr/>
        </p:nvCxnSpPr>
        <p:spPr>
          <a:xfrm>
            <a:off x="611560" y="2204864"/>
            <a:ext cx="86409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rot="5400000">
            <a:off x="-144524" y="3176972"/>
            <a:ext cx="194421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a:off x="71500" y="3176972"/>
            <a:ext cx="194421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rot="5400000">
            <a:off x="223900" y="3176972"/>
            <a:ext cx="194421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rot="5400000">
            <a:off x="359532" y="3176972"/>
            <a:ext cx="194421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rot="5400000">
            <a:off x="511932" y="3176972"/>
            <a:ext cx="194421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35 Rectángulo"/>
          <p:cNvSpPr/>
          <p:nvPr/>
        </p:nvSpPr>
        <p:spPr>
          <a:xfrm>
            <a:off x="827584" y="4077072"/>
            <a:ext cx="72008" cy="72008"/>
          </a:xfrm>
          <a:prstGeom prst="rect">
            <a:avLst/>
          </a:prstGeom>
          <a:solidFill>
            <a:schemeClr val="tx2">
              <a:lumMod val="75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Rectángulo"/>
          <p:cNvSpPr/>
          <p:nvPr/>
        </p:nvSpPr>
        <p:spPr>
          <a:xfrm>
            <a:off x="1043608" y="4077072"/>
            <a:ext cx="72008" cy="72008"/>
          </a:xfrm>
          <a:prstGeom prst="rect">
            <a:avLst/>
          </a:prstGeom>
          <a:solidFill>
            <a:schemeClr val="tx2">
              <a:lumMod val="75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Rectángulo"/>
          <p:cNvSpPr/>
          <p:nvPr/>
        </p:nvSpPr>
        <p:spPr>
          <a:xfrm>
            <a:off x="1187624" y="4077072"/>
            <a:ext cx="72008" cy="72008"/>
          </a:xfrm>
          <a:prstGeom prst="rect">
            <a:avLst/>
          </a:prstGeom>
          <a:solidFill>
            <a:schemeClr val="tx2">
              <a:lumMod val="75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Rectángulo"/>
          <p:cNvSpPr/>
          <p:nvPr/>
        </p:nvSpPr>
        <p:spPr>
          <a:xfrm>
            <a:off x="1331640" y="4077072"/>
            <a:ext cx="72008" cy="72008"/>
          </a:xfrm>
          <a:prstGeom prst="rect">
            <a:avLst/>
          </a:prstGeom>
          <a:solidFill>
            <a:schemeClr val="tx2">
              <a:lumMod val="75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Rectángulo"/>
          <p:cNvSpPr/>
          <p:nvPr/>
        </p:nvSpPr>
        <p:spPr>
          <a:xfrm>
            <a:off x="1475656" y="4077072"/>
            <a:ext cx="72008" cy="72008"/>
          </a:xfrm>
          <a:prstGeom prst="rect">
            <a:avLst/>
          </a:prstGeom>
          <a:solidFill>
            <a:schemeClr val="tx2">
              <a:lumMod val="75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8244408" y="3717032"/>
            <a:ext cx="144016" cy="144016"/>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7380312" y="3573016"/>
            <a:ext cx="144016" cy="144016"/>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42 Elipse"/>
          <p:cNvSpPr/>
          <p:nvPr/>
        </p:nvSpPr>
        <p:spPr>
          <a:xfrm>
            <a:off x="6588224" y="3429000"/>
            <a:ext cx="144016" cy="144016"/>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Elipse"/>
          <p:cNvSpPr/>
          <p:nvPr/>
        </p:nvSpPr>
        <p:spPr>
          <a:xfrm>
            <a:off x="5940152" y="3284984"/>
            <a:ext cx="144016" cy="144016"/>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Elipse"/>
          <p:cNvSpPr/>
          <p:nvPr/>
        </p:nvSpPr>
        <p:spPr>
          <a:xfrm>
            <a:off x="5364088" y="3212976"/>
            <a:ext cx="144016" cy="144016"/>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6" name="Picture 4"/>
          <p:cNvPicPr>
            <a:picLocks noChangeAspect="1" noChangeArrowheads="1"/>
          </p:cNvPicPr>
          <p:nvPr/>
        </p:nvPicPr>
        <p:blipFill>
          <a:blip r:embed="rId4" cstate="print"/>
          <a:srcRect/>
          <a:stretch>
            <a:fillRect/>
          </a:stretch>
        </p:blipFill>
        <p:spPr bwMode="auto">
          <a:xfrm>
            <a:off x="1691680" y="4973106"/>
            <a:ext cx="5905500" cy="657225"/>
          </a:xfrm>
          <a:prstGeom prst="rect">
            <a:avLst/>
          </a:prstGeom>
          <a:noFill/>
          <a:ln w="9525">
            <a:noFill/>
            <a:miter lim="800000"/>
            <a:headEnd/>
            <a:tailEnd/>
          </a:ln>
        </p:spPr>
      </p:pic>
      <p:pic>
        <p:nvPicPr>
          <p:cNvPr id="47" name="Picture 5"/>
          <p:cNvPicPr>
            <a:picLocks noChangeAspect="1" noChangeArrowheads="1"/>
          </p:cNvPicPr>
          <p:nvPr/>
        </p:nvPicPr>
        <p:blipFill>
          <a:blip r:embed="rId5" cstate="print"/>
          <a:srcRect/>
          <a:stretch>
            <a:fillRect/>
          </a:stretch>
        </p:blipFill>
        <p:spPr bwMode="auto">
          <a:xfrm>
            <a:off x="7020272" y="1772816"/>
            <a:ext cx="509017" cy="333782"/>
          </a:xfrm>
          <a:prstGeom prst="rect">
            <a:avLst/>
          </a:prstGeom>
          <a:noFill/>
          <a:ln w="9525">
            <a:noFill/>
            <a:miter lim="800000"/>
            <a:headEnd/>
            <a:tailEnd/>
          </a:ln>
        </p:spPr>
      </p:pic>
      <p:sp>
        <p:nvSpPr>
          <p:cNvPr id="49" name="48 CuadroTexto"/>
          <p:cNvSpPr txBox="1"/>
          <p:nvPr/>
        </p:nvSpPr>
        <p:spPr>
          <a:xfrm>
            <a:off x="1187624" y="980728"/>
            <a:ext cx="6336704" cy="400110"/>
          </a:xfrm>
          <a:prstGeom prst="rect">
            <a:avLst/>
          </a:prstGeom>
          <a:noFill/>
        </p:spPr>
        <p:txBody>
          <a:bodyPr wrap="square" rtlCol="0">
            <a:spAutoFit/>
          </a:bodyPr>
          <a:lstStyle/>
          <a:p>
            <a:pPr algn="ctr"/>
            <a:r>
              <a:rPr lang="es-MX" sz="2000" b="1" u="sng" dirty="0" smtClean="0">
                <a:solidFill>
                  <a:srgbClr val="3333FF"/>
                </a:solidFill>
              </a:rPr>
              <a:t>Constant </a:t>
            </a:r>
            <a:r>
              <a:rPr lang="es-MX" sz="2000" b="1" u="sng" dirty="0" err="1" smtClean="0">
                <a:solidFill>
                  <a:srgbClr val="3333FF"/>
                </a:solidFill>
              </a:rPr>
              <a:t>intensity</a:t>
            </a:r>
            <a:r>
              <a:rPr lang="es-MX" sz="2000" b="1" u="sng" dirty="0" smtClean="0">
                <a:solidFill>
                  <a:srgbClr val="3333FF"/>
                </a:solidFill>
              </a:rPr>
              <a:t> </a:t>
            </a:r>
            <a:r>
              <a:rPr lang="es-MX" sz="2000" b="1" u="sng" dirty="0" err="1" smtClean="0">
                <a:solidFill>
                  <a:srgbClr val="3333FF"/>
                </a:solidFill>
              </a:rPr>
              <a:t>cut</a:t>
            </a:r>
            <a:r>
              <a:rPr lang="es-MX" sz="2000" b="1" u="sng" dirty="0" smtClean="0">
                <a:solidFill>
                  <a:srgbClr val="3333FF"/>
                </a:solidFill>
              </a:rPr>
              <a:t> </a:t>
            </a:r>
            <a:r>
              <a:rPr lang="es-MX" sz="2000" b="1" u="sng" dirty="0" err="1" smtClean="0">
                <a:solidFill>
                  <a:srgbClr val="3333FF"/>
                </a:solidFill>
              </a:rPr>
              <a:t>method</a:t>
            </a:r>
            <a:endParaRPr lang="es-ES" sz="2000" b="1" u="sng" dirty="0">
              <a:solidFill>
                <a:srgbClr val="3333FF"/>
              </a:solidFill>
            </a:endParaRPr>
          </a:p>
        </p:txBody>
      </p:sp>
      <p:sp>
        <p:nvSpPr>
          <p:cNvPr id="50" name="49 CuadroTexto"/>
          <p:cNvSpPr txBox="1"/>
          <p:nvPr/>
        </p:nvSpPr>
        <p:spPr>
          <a:xfrm>
            <a:off x="2051720" y="5621178"/>
            <a:ext cx="5184576" cy="400110"/>
          </a:xfrm>
          <a:prstGeom prst="rect">
            <a:avLst/>
          </a:prstGeom>
          <a:noFill/>
          <a:ln>
            <a:solidFill>
              <a:schemeClr val="accent1"/>
            </a:solidFill>
          </a:ln>
        </p:spPr>
        <p:txBody>
          <a:bodyPr wrap="square" rtlCol="0">
            <a:spAutoFit/>
          </a:bodyPr>
          <a:lstStyle/>
          <a:p>
            <a:r>
              <a:rPr lang="es-MX" sz="2000" dirty="0" err="1" smtClean="0">
                <a:solidFill>
                  <a:srgbClr val="3333FF"/>
                </a:solidFill>
              </a:rPr>
              <a:t>Shower</a:t>
            </a:r>
            <a:r>
              <a:rPr lang="es-MX" sz="2000" dirty="0" smtClean="0">
                <a:solidFill>
                  <a:srgbClr val="3333FF"/>
                </a:solidFill>
              </a:rPr>
              <a:t> </a:t>
            </a:r>
            <a:r>
              <a:rPr lang="es-MX" sz="2000" dirty="0" err="1" smtClean="0">
                <a:solidFill>
                  <a:srgbClr val="3333FF"/>
                </a:solidFill>
              </a:rPr>
              <a:t>size</a:t>
            </a:r>
            <a:r>
              <a:rPr lang="es-MX" sz="2000" dirty="0" smtClean="0">
                <a:solidFill>
                  <a:srgbClr val="3333FF"/>
                </a:solidFill>
              </a:rPr>
              <a:t> </a:t>
            </a:r>
            <a:r>
              <a:rPr lang="es-MX" sz="2000" dirty="0" err="1" smtClean="0">
                <a:solidFill>
                  <a:srgbClr val="3333FF"/>
                </a:solidFill>
              </a:rPr>
              <a:t>normalized</a:t>
            </a:r>
            <a:r>
              <a:rPr lang="es-MX" sz="2000" dirty="0" smtClean="0">
                <a:solidFill>
                  <a:srgbClr val="3333FF"/>
                </a:solidFill>
              </a:rPr>
              <a:t> </a:t>
            </a:r>
            <a:r>
              <a:rPr lang="es-MX" sz="2000" dirty="0" err="1" smtClean="0">
                <a:solidFill>
                  <a:srgbClr val="3333FF"/>
                </a:solidFill>
              </a:rPr>
              <a:t>to</a:t>
            </a:r>
            <a:r>
              <a:rPr lang="es-MX" sz="2000" dirty="0" smtClean="0">
                <a:solidFill>
                  <a:srgbClr val="3333FF"/>
                </a:solidFill>
              </a:rPr>
              <a:t> a </a:t>
            </a:r>
            <a:r>
              <a:rPr lang="es-MX" sz="2000" dirty="0" err="1" smtClean="0">
                <a:solidFill>
                  <a:srgbClr val="3333FF"/>
                </a:solidFill>
              </a:rPr>
              <a:t>certain</a:t>
            </a:r>
            <a:r>
              <a:rPr lang="es-MX" sz="2000" dirty="0" smtClean="0">
                <a:solidFill>
                  <a:srgbClr val="3333FF"/>
                </a:solidFill>
              </a:rPr>
              <a:t> </a:t>
            </a:r>
            <a:r>
              <a:rPr lang="es-MX" sz="2000" dirty="0" err="1" smtClean="0">
                <a:solidFill>
                  <a:srgbClr val="3333FF"/>
                </a:solidFill>
              </a:rPr>
              <a:t>zenith</a:t>
            </a:r>
            <a:r>
              <a:rPr lang="es-MX" sz="2000" dirty="0" smtClean="0">
                <a:solidFill>
                  <a:srgbClr val="3333FF"/>
                </a:solidFill>
              </a:rPr>
              <a:t> </a:t>
            </a:r>
            <a:r>
              <a:rPr lang="es-MX" sz="2000" dirty="0" err="1" smtClean="0">
                <a:solidFill>
                  <a:srgbClr val="3333FF"/>
                </a:solidFill>
              </a:rPr>
              <a:t>angle</a:t>
            </a:r>
            <a:endParaRPr lang="es-MX" sz="2000" dirty="0" smtClean="0">
              <a:solidFill>
                <a:srgbClr val="3333FF"/>
              </a:solidFill>
            </a:endParaRPr>
          </a:p>
        </p:txBody>
      </p:sp>
      <p:sp>
        <p:nvSpPr>
          <p:cNvPr id="51"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4) </a:t>
            </a:r>
            <a:r>
              <a:rPr lang="es-MX" sz="2400" dirty="0" err="1" smtClean="0">
                <a:solidFill>
                  <a:srgbClr val="FF0000"/>
                </a:solidFill>
                <a:latin typeface="Tahoma" pitchFamily="34" charset="0"/>
              </a:rPr>
              <a:t>Results</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about</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composition</a:t>
            </a:r>
            <a:endParaRPr lang="es-ES" sz="2400" dirty="0">
              <a:solidFill>
                <a:srgbClr val="FF0000"/>
              </a:solidFill>
              <a:latin typeface="Tahoma" pitchFamily="34" charset="0"/>
            </a:endParaRPr>
          </a:p>
        </p:txBody>
      </p:sp>
      <p:sp>
        <p:nvSpPr>
          <p:cNvPr id="26" name="25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0.05"/>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 calcmode="lin" valueType="num">
                                      <p:cBhvr>
                                        <p:cTn id="9" dur="500" fill="hold"/>
                                        <p:tgtEl>
                                          <p:spTgt spid="30"/>
                                        </p:tgtEl>
                                        <p:attrNameLst>
                                          <p:attrName>ppt_x</p:attrName>
                                        </p:attrNameLst>
                                      </p:cBhvr>
                                      <p:tavLst>
                                        <p:tav tm="0">
                                          <p:val>
                                            <p:strVal val="#ppt_x-.2"/>
                                          </p:val>
                                        </p:tav>
                                        <p:tav tm="100000">
                                          <p:val>
                                            <p:strVal val="#ppt_x"/>
                                          </p:val>
                                        </p:tav>
                                      </p:tavLst>
                                    </p:anim>
                                    <p:anim calcmode="lin" valueType="num">
                                      <p:cBhvr>
                                        <p:cTn id="10" dur="500" fill="hold"/>
                                        <p:tgtEl>
                                          <p:spTgt spid="30"/>
                                        </p:tgtEl>
                                        <p:attrNameLst>
                                          <p:attrName>ppt_y</p:attrName>
                                        </p:attrNameLst>
                                      </p:cBhvr>
                                      <p:tavLst>
                                        <p:tav tm="0">
                                          <p:val>
                                            <p:strVal val="#ppt_y"/>
                                          </p:val>
                                        </p:tav>
                                        <p:tav tm="100000">
                                          <p:val>
                                            <p:strVal val="#ppt_y"/>
                                          </p:val>
                                        </p:tav>
                                      </p:tavLst>
                                    </p:anim>
                                    <p:animEffect transition="in" filter="fade">
                                      <p:cBhvr>
                                        <p:cTn id="11" dur="500"/>
                                        <p:tgtEl>
                                          <p:spTgt spid="30"/>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par>
                          <p:cTn id="23" fill="hold">
                            <p:stCondLst>
                              <p:cond delay="1000"/>
                            </p:stCondLst>
                            <p:childTnLst>
                              <p:par>
                                <p:cTn id="24" presetID="47" presetClass="entr" presetSubtype="0"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childTnLst>
                          </p:cTn>
                        </p:par>
                        <p:par>
                          <p:cTn id="34" fill="hold">
                            <p:stCondLst>
                              <p:cond delay="1500"/>
                            </p:stCondLst>
                            <p:childTnLst>
                              <p:par>
                                <p:cTn id="35" presetID="47"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anim calcmode="lin" valueType="num">
                                      <p:cBhvr>
                                        <p:cTn id="38" dur="500" fill="hold"/>
                                        <p:tgtEl>
                                          <p:spTgt spid="33"/>
                                        </p:tgtEl>
                                        <p:attrNameLst>
                                          <p:attrName>ppt_x</p:attrName>
                                        </p:attrNameLst>
                                      </p:cBhvr>
                                      <p:tavLst>
                                        <p:tav tm="0">
                                          <p:val>
                                            <p:strVal val="#ppt_x"/>
                                          </p:val>
                                        </p:tav>
                                        <p:tav tm="100000">
                                          <p:val>
                                            <p:strVal val="#ppt_x"/>
                                          </p:val>
                                        </p:tav>
                                      </p:tavLst>
                                    </p:anim>
                                    <p:anim calcmode="lin" valueType="num">
                                      <p:cBhvr>
                                        <p:cTn id="39" dur="500" fill="hold"/>
                                        <p:tgtEl>
                                          <p:spTgt spid="33"/>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anim calcmode="lin" valueType="num">
                                      <p:cBhvr>
                                        <p:cTn id="49" dur="500" fill="hold"/>
                                        <p:tgtEl>
                                          <p:spTgt spid="34"/>
                                        </p:tgtEl>
                                        <p:attrNameLst>
                                          <p:attrName>ppt_x</p:attrName>
                                        </p:attrNameLst>
                                      </p:cBhvr>
                                      <p:tavLst>
                                        <p:tav tm="0">
                                          <p:val>
                                            <p:strVal val="#ppt_x"/>
                                          </p:val>
                                        </p:tav>
                                        <p:tav tm="100000">
                                          <p:val>
                                            <p:strVal val="#ppt_x"/>
                                          </p:val>
                                        </p:tav>
                                      </p:tavLst>
                                    </p:anim>
                                    <p:anim calcmode="lin" valueType="num">
                                      <p:cBhvr>
                                        <p:cTn id="50" dur="500" fill="hold"/>
                                        <p:tgtEl>
                                          <p:spTgt spid="34"/>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childTnLst>
                                </p:cTn>
                              </p:par>
                            </p:childTnLst>
                          </p:cTn>
                        </p:par>
                        <p:par>
                          <p:cTn id="56" fill="hold">
                            <p:stCondLst>
                              <p:cond delay="2500"/>
                            </p:stCondLst>
                            <p:childTnLst>
                              <p:par>
                                <p:cTn id="57" presetID="47" presetClass="entr" presetSubtype="0"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anim calcmode="lin" valueType="num">
                                      <p:cBhvr>
                                        <p:cTn id="60" dur="500" fill="hold"/>
                                        <p:tgtEl>
                                          <p:spTgt spid="35"/>
                                        </p:tgtEl>
                                        <p:attrNameLst>
                                          <p:attrName>ppt_x</p:attrName>
                                        </p:attrNameLst>
                                      </p:cBhvr>
                                      <p:tavLst>
                                        <p:tav tm="0">
                                          <p:val>
                                            <p:strVal val="#ppt_x"/>
                                          </p:val>
                                        </p:tav>
                                        <p:tav tm="100000">
                                          <p:val>
                                            <p:strVal val="#ppt_x"/>
                                          </p:val>
                                        </p:tav>
                                      </p:tavLst>
                                    </p:anim>
                                    <p:anim calcmode="lin" valueType="num">
                                      <p:cBhvr>
                                        <p:cTn id="61" dur="500" fill="hold"/>
                                        <p:tgtEl>
                                          <p:spTgt spid="35"/>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1" presetClass="entr" presetSubtype="0" fill="hold" grpId="0" nodeType="after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par>
                          <p:cTn id="67" fill="hold">
                            <p:stCondLst>
                              <p:cond delay="3000"/>
                            </p:stCondLst>
                            <p:childTnLst>
                              <p:par>
                                <p:cTn id="68" presetID="1" presetClass="entr" presetSubtype="0" fill="hold" nodeType="afterEffect">
                                  <p:stCondLst>
                                    <p:cond delay="0"/>
                                  </p:stCondLst>
                                  <p:childTnLst>
                                    <p:set>
                                      <p:cBhvr>
                                        <p:cTn id="69" dur="1" fill="hold">
                                          <p:stCondLst>
                                            <p:cond delay="0"/>
                                          </p:stCondLst>
                                        </p:cTn>
                                        <p:tgtEl>
                                          <p:spTgt spid="46"/>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4"/>
          <p:cNvSpPr txBox="1">
            <a:spLocks noChangeArrowheads="1"/>
          </p:cNvSpPr>
          <p:nvPr/>
        </p:nvSpPr>
        <p:spPr bwMode="auto">
          <a:xfrm>
            <a:off x="755576" y="6119718"/>
            <a:ext cx="3600400" cy="261610"/>
          </a:xfrm>
          <a:prstGeom prst="rect">
            <a:avLst/>
          </a:prstGeom>
          <a:noFill/>
          <a:ln w="9525">
            <a:noFill/>
            <a:miter lim="800000"/>
            <a:headEnd/>
            <a:tailEnd/>
          </a:ln>
          <a:effectLst/>
        </p:spPr>
        <p:txBody>
          <a:bodyPr wrap="square">
            <a:spAutoFit/>
          </a:bodyPr>
          <a:lstStyle/>
          <a:p>
            <a:pPr>
              <a:spcBef>
                <a:spcPts val="0"/>
              </a:spcBef>
            </a:pPr>
            <a:r>
              <a:rPr lang="es-MX" sz="1100" b="1" dirty="0" smtClean="0">
                <a:solidFill>
                  <a:srgbClr val="3333FF"/>
                </a:solidFill>
                <a:latin typeface="Arial" pitchFamily="34" charset="0"/>
                <a:cs typeface="Arial" pitchFamily="34" charset="0"/>
              </a:rPr>
              <a:t>KASCADE-Grande </a:t>
            </a:r>
            <a:r>
              <a:rPr lang="es-MX" sz="1100" b="1" dirty="0" err="1" smtClean="0">
                <a:solidFill>
                  <a:srgbClr val="3333FF"/>
                </a:solidFill>
                <a:latin typeface="Arial" pitchFamily="34" charset="0"/>
                <a:cs typeface="Arial" pitchFamily="34" charset="0"/>
              </a:rPr>
              <a:t>Coll</a:t>
            </a:r>
            <a:r>
              <a:rPr lang="es-MX" sz="1100" b="1" dirty="0" smtClean="0">
                <a:solidFill>
                  <a:srgbClr val="3333FF"/>
                </a:solidFill>
                <a:latin typeface="Arial" pitchFamily="34" charset="0"/>
                <a:cs typeface="Arial" pitchFamily="34" charset="0"/>
              </a:rPr>
              <a:t>, PRL 107, 171104 (2011) </a:t>
            </a:r>
          </a:p>
        </p:txBody>
      </p:sp>
      <p:pic>
        <p:nvPicPr>
          <p:cNvPr id="15" name="Picture 7"/>
          <p:cNvPicPr>
            <a:picLocks noChangeAspect="1" noChangeArrowheads="1"/>
          </p:cNvPicPr>
          <p:nvPr/>
        </p:nvPicPr>
        <p:blipFill>
          <a:blip r:embed="rId2" cstate="print"/>
          <a:srcRect/>
          <a:stretch>
            <a:fillRect/>
          </a:stretch>
        </p:blipFill>
        <p:spPr bwMode="auto">
          <a:xfrm>
            <a:off x="35496" y="1052736"/>
            <a:ext cx="4320480" cy="4392488"/>
          </a:xfrm>
          <a:prstGeom prst="rect">
            <a:avLst/>
          </a:prstGeom>
          <a:noFill/>
          <a:ln w="9525">
            <a:noFill/>
            <a:miter lim="800000"/>
            <a:headEnd/>
            <a:tailEnd/>
          </a:ln>
        </p:spPr>
      </p:pic>
      <p:pic>
        <p:nvPicPr>
          <p:cNvPr id="16" name="Picture 2"/>
          <p:cNvPicPr>
            <a:picLocks noChangeAspect="1" noChangeArrowheads="1"/>
          </p:cNvPicPr>
          <p:nvPr/>
        </p:nvPicPr>
        <p:blipFill>
          <a:blip r:embed="rId3" cstate="print"/>
          <a:srcRect/>
          <a:stretch>
            <a:fillRect/>
          </a:stretch>
        </p:blipFill>
        <p:spPr bwMode="auto">
          <a:xfrm>
            <a:off x="776486" y="5693246"/>
            <a:ext cx="3219450" cy="400050"/>
          </a:xfrm>
          <a:prstGeom prst="rect">
            <a:avLst/>
          </a:prstGeom>
          <a:noFill/>
          <a:ln w="9525">
            <a:noFill/>
            <a:miter lim="800000"/>
            <a:headEnd/>
            <a:tailEnd/>
          </a:ln>
        </p:spPr>
      </p:pic>
      <p:pic>
        <p:nvPicPr>
          <p:cNvPr id="59394" name="Picture 2"/>
          <p:cNvPicPr>
            <a:picLocks noChangeAspect="1" noChangeArrowheads="1"/>
          </p:cNvPicPr>
          <p:nvPr/>
        </p:nvPicPr>
        <p:blipFill>
          <a:blip r:embed="rId4" cstate="print"/>
          <a:srcRect/>
          <a:stretch>
            <a:fillRect/>
          </a:stretch>
        </p:blipFill>
        <p:spPr bwMode="auto">
          <a:xfrm>
            <a:off x="4355976" y="1052736"/>
            <a:ext cx="4788024" cy="4392488"/>
          </a:xfrm>
          <a:prstGeom prst="rect">
            <a:avLst/>
          </a:prstGeom>
          <a:noFill/>
          <a:ln w="9525">
            <a:noFill/>
            <a:miter lim="800000"/>
            <a:headEnd/>
            <a:tailEnd/>
          </a:ln>
        </p:spPr>
      </p:pic>
      <p:pic>
        <p:nvPicPr>
          <p:cNvPr id="59395" name="Picture 3"/>
          <p:cNvPicPr>
            <a:picLocks noChangeAspect="1" noChangeArrowheads="1"/>
          </p:cNvPicPr>
          <p:nvPr/>
        </p:nvPicPr>
        <p:blipFill>
          <a:blip r:embed="rId5" cstate="print"/>
          <a:srcRect/>
          <a:stretch>
            <a:fillRect/>
          </a:stretch>
        </p:blipFill>
        <p:spPr bwMode="auto">
          <a:xfrm>
            <a:off x="5004048" y="5670540"/>
            <a:ext cx="1399034" cy="328168"/>
          </a:xfrm>
          <a:prstGeom prst="rect">
            <a:avLst/>
          </a:prstGeom>
          <a:noFill/>
          <a:ln w="9525">
            <a:noFill/>
            <a:miter lim="800000"/>
            <a:headEnd/>
            <a:tailEnd/>
          </a:ln>
        </p:spPr>
      </p:pic>
      <p:pic>
        <p:nvPicPr>
          <p:cNvPr id="59397" name="Picture 5"/>
          <p:cNvPicPr>
            <a:picLocks noChangeAspect="1" noChangeArrowheads="1"/>
          </p:cNvPicPr>
          <p:nvPr/>
        </p:nvPicPr>
        <p:blipFill>
          <a:blip r:embed="rId6" cstate="print"/>
          <a:srcRect/>
          <a:stretch>
            <a:fillRect/>
          </a:stretch>
        </p:blipFill>
        <p:spPr bwMode="auto">
          <a:xfrm>
            <a:off x="5004048" y="5968778"/>
            <a:ext cx="3024336" cy="277826"/>
          </a:xfrm>
          <a:prstGeom prst="rect">
            <a:avLst/>
          </a:prstGeom>
          <a:noFill/>
          <a:ln w="9525">
            <a:noFill/>
            <a:miter lim="800000"/>
            <a:headEnd/>
            <a:tailEnd/>
          </a:ln>
        </p:spPr>
      </p:pic>
      <p:sp>
        <p:nvSpPr>
          <p:cNvPr id="28" name="27 Rectángulo"/>
          <p:cNvSpPr/>
          <p:nvPr/>
        </p:nvSpPr>
        <p:spPr>
          <a:xfrm>
            <a:off x="4891559" y="5373216"/>
            <a:ext cx="2683235" cy="369332"/>
          </a:xfrm>
          <a:prstGeom prst="rect">
            <a:avLst/>
          </a:prstGeom>
        </p:spPr>
        <p:txBody>
          <a:bodyPr wrap="none">
            <a:spAutoFit/>
          </a:bodyPr>
          <a:lstStyle/>
          <a:p>
            <a:r>
              <a:rPr lang="es-MX" dirty="0" err="1" smtClean="0">
                <a:solidFill>
                  <a:srgbClr val="FF0000"/>
                </a:solidFill>
                <a:latin typeface="Calibri" pitchFamily="34" charset="0"/>
              </a:rPr>
              <a:t>Knee</a:t>
            </a:r>
            <a:r>
              <a:rPr lang="es-MX" dirty="0" smtClean="0">
                <a:solidFill>
                  <a:srgbClr val="FF0000"/>
                </a:solidFill>
                <a:latin typeface="Calibri" pitchFamily="34" charset="0"/>
              </a:rPr>
              <a:t> in heavy </a:t>
            </a:r>
            <a:r>
              <a:rPr lang="es-MX" dirty="0" err="1" smtClean="0">
                <a:solidFill>
                  <a:srgbClr val="FF0000"/>
                </a:solidFill>
                <a:latin typeface="Calibri" pitchFamily="34" charset="0"/>
              </a:rPr>
              <a:t>component</a:t>
            </a:r>
            <a:r>
              <a:rPr lang="es-MX" dirty="0" smtClean="0">
                <a:solidFill>
                  <a:srgbClr val="FF0000"/>
                </a:solidFill>
                <a:latin typeface="Calibri" pitchFamily="34" charset="0"/>
              </a:rPr>
              <a:t>:</a:t>
            </a:r>
            <a:endParaRPr lang="es-ES" dirty="0"/>
          </a:p>
        </p:txBody>
      </p:sp>
      <p:sp>
        <p:nvSpPr>
          <p:cNvPr id="10"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4) </a:t>
            </a:r>
            <a:r>
              <a:rPr lang="es-MX" sz="2400" dirty="0" err="1" smtClean="0">
                <a:solidFill>
                  <a:srgbClr val="FF0000"/>
                </a:solidFill>
                <a:latin typeface="Tahoma" pitchFamily="34" charset="0"/>
              </a:rPr>
              <a:t>Results</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about</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composition</a:t>
            </a:r>
            <a:endParaRPr lang="es-ES" sz="2400" dirty="0">
              <a:solidFill>
                <a:srgbClr val="FF0000"/>
              </a:solidFill>
              <a:latin typeface="Tahoma" pitchFamily="34" charset="0"/>
            </a:endParaRPr>
          </a:p>
        </p:txBody>
      </p:sp>
      <p:sp>
        <p:nvSpPr>
          <p:cNvPr id="11" name="Text Box 34"/>
          <p:cNvSpPr txBox="1">
            <a:spLocks noChangeArrowheads="1"/>
          </p:cNvSpPr>
          <p:nvPr/>
        </p:nvSpPr>
        <p:spPr bwMode="auto">
          <a:xfrm>
            <a:off x="755576" y="6309320"/>
            <a:ext cx="2376264" cy="261610"/>
          </a:xfrm>
          <a:prstGeom prst="rect">
            <a:avLst/>
          </a:prstGeom>
          <a:noFill/>
          <a:ln w="9525">
            <a:noFill/>
            <a:miter lim="800000"/>
            <a:headEnd/>
            <a:tailEnd/>
          </a:ln>
          <a:effectLst/>
        </p:spPr>
        <p:txBody>
          <a:bodyPr wrap="square">
            <a:spAutoFit/>
          </a:bodyPr>
          <a:lstStyle/>
          <a:p>
            <a:pPr>
              <a:spcBef>
                <a:spcPts val="0"/>
              </a:spcBef>
            </a:pPr>
            <a:r>
              <a:rPr lang="es-MX" sz="1100" dirty="0" smtClean="0">
                <a:solidFill>
                  <a:schemeClr val="tx1">
                    <a:lumMod val="75000"/>
                    <a:lumOff val="25000"/>
                  </a:schemeClr>
                </a:solidFill>
              </a:rPr>
              <a:t>J.C. Arteaga, ICRC </a:t>
            </a:r>
            <a:r>
              <a:rPr lang="es-MX" sz="1100" dirty="0" err="1" smtClean="0">
                <a:solidFill>
                  <a:schemeClr val="tx1">
                    <a:lumMod val="75000"/>
                    <a:lumOff val="25000"/>
                  </a:schemeClr>
                </a:solidFill>
              </a:rPr>
              <a:t>Proc</a:t>
            </a:r>
            <a:r>
              <a:rPr lang="es-MX" sz="1100" dirty="0" smtClean="0">
                <a:solidFill>
                  <a:schemeClr val="tx1">
                    <a:lumMod val="75000"/>
                    <a:lumOff val="25000"/>
                  </a:schemeClr>
                </a:solidFill>
              </a:rPr>
              <a:t>., (2011)</a:t>
            </a:r>
            <a:endParaRPr lang="es-ES" sz="11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7 Rectángulo"/>
          <p:cNvSpPr/>
          <p:nvPr/>
        </p:nvSpPr>
        <p:spPr>
          <a:xfrm>
            <a:off x="4891559" y="5734997"/>
            <a:ext cx="2736134" cy="646331"/>
          </a:xfrm>
          <a:prstGeom prst="rect">
            <a:avLst/>
          </a:prstGeom>
        </p:spPr>
        <p:txBody>
          <a:bodyPr wrap="none">
            <a:spAutoFit/>
          </a:bodyPr>
          <a:lstStyle/>
          <a:p>
            <a:r>
              <a:rPr lang="es-MX" dirty="0" err="1" smtClean="0">
                <a:solidFill>
                  <a:srgbClr val="FF0000"/>
                </a:solidFill>
                <a:latin typeface="Calibri" pitchFamily="34" charset="0"/>
              </a:rPr>
              <a:t>Knee</a:t>
            </a:r>
            <a:r>
              <a:rPr lang="es-MX" dirty="0" smtClean="0">
                <a:solidFill>
                  <a:srgbClr val="FF0000"/>
                </a:solidFill>
                <a:latin typeface="Calibri" pitchFamily="34" charset="0"/>
              </a:rPr>
              <a:t> in heavy </a:t>
            </a:r>
            <a:r>
              <a:rPr lang="es-MX" dirty="0" err="1" smtClean="0">
                <a:solidFill>
                  <a:srgbClr val="FF0000"/>
                </a:solidFill>
                <a:latin typeface="Calibri" pitchFamily="34" charset="0"/>
              </a:rPr>
              <a:t>component</a:t>
            </a:r>
            <a:r>
              <a:rPr lang="es-MX" dirty="0" smtClean="0">
                <a:solidFill>
                  <a:srgbClr val="FF0000"/>
                </a:solidFill>
                <a:latin typeface="Calibri" pitchFamily="34" charset="0"/>
              </a:rPr>
              <a:t>: </a:t>
            </a:r>
          </a:p>
          <a:p>
            <a:r>
              <a:rPr lang="es-MX" dirty="0" err="1" smtClean="0">
                <a:solidFill>
                  <a:srgbClr val="3333FF"/>
                </a:solidFill>
                <a:latin typeface="Calibri" pitchFamily="34" charset="0"/>
              </a:rPr>
              <a:t>Independent</a:t>
            </a:r>
            <a:r>
              <a:rPr lang="es-MX" dirty="0" smtClean="0">
                <a:solidFill>
                  <a:srgbClr val="3333FF"/>
                </a:solidFill>
                <a:latin typeface="Calibri" pitchFamily="34" charset="0"/>
              </a:rPr>
              <a:t> of Y</a:t>
            </a:r>
            <a:r>
              <a:rPr lang="es-MX" baseline="30000" dirty="0" smtClean="0">
                <a:solidFill>
                  <a:srgbClr val="3333FF"/>
                </a:solidFill>
                <a:latin typeface="Calibri" pitchFamily="34" charset="0"/>
              </a:rPr>
              <a:t>CIC </a:t>
            </a:r>
            <a:r>
              <a:rPr lang="es-MX" dirty="0" err="1" smtClean="0">
                <a:solidFill>
                  <a:srgbClr val="3333FF"/>
                </a:solidFill>
                <a:latin typeface="Calibri" pitchFamily="34" charset="0"/>
              </a:rPr>
              <a:t>cut</a:t>
            </a:r>
            <a:endParaRPr lang="es-ES" dirty="0">
              <a:solidFill>
                <a:srgbClr val="3333FF"/>
              </a:solidFill>
            </a:endParaRPr>
          </a:p>
        </p:txBody>
      </p:sp>
      <p:pic>
        <p:nvPicPr>
          <p:cNvPr id="60418" name="Picture 2"/>
          <p:cNvPicPr>
            <a:picLocks noChangeAspect="1" noChangeArrowheads="1"/>
          </p:cNvPicPr>
          <p:nvPr/>
        </p:nvPicPr>
        <p:blipFill>
          <a:blip r:embed="rId2" cstate="print"/>
          <a:srcRect/>
          <a:stretch>
            <a:fillRect/>
          </a:stretch>
        </p:blipFill>
        <p:spPr bwMode="auto">
          <a:xfrm>
            <a:off x="1547664" y="908720"/>
            <a:ext cx="5892981" cy="4670077"/>
          </a:xfrm>
          <a:prstGeom prst="rect">
            <a:avLst/>
          </a:prstGeom>
          <a:noFill/>
          <a:ln w="9525">
            <a:noFill/>
            <a:miter lim="800000"/>
            <a:headEnd/>
            <a:tailEnd/>
          </a:ln>
        </p:spPr>
      </p:pic>
      <p:sp>
        <p:nvSpPr>
          <p:cNvPr id="9" name="Text Box 34"/>
          <p:cNvSpPr txBox="1">
            <a:spLocks noChangeArrowheads="1"/>
          </p:cNvSpPr>
          <p:nvPr/>
        </p:nvSpPr>
        <p:spPr bwMode="auto">
          <a:xfrm>
            <a:off x="755576" y="6119718"/>
            <a:ext cx="3600400" cy="261610"/>
          </a:xfrm>
          <a:prstGeom prst="rect">
            <a:avLst/>
          </a:prstGeom>
          <a:noFill/>
          <a:ln w="9525">
            <a:noFill/>
            <a:miter lim="800000"/>
            <a:headEnd/>
            <a:tailEnd/>
          </a:ln>
          <a:effectLst/>
        </p:spPr>
        <p:txBody>
          <a:bodyPr wrap="square">
            <a:spAutoFit/>
          </a:bodyPr>
          <a:lstStyle/>
          <a:p>
            <a:pPr>
              <a:spcBef>
                <a:spcPts val="0"/>
              </a:spcBef>
            </a:pPr>
            <a:r>
              <a:rPr lang="es-MX" sz="1100" b="1" dirty="0" smtClean="0">
                <a:solidFill>
                  <a:srgbClr val="3333FF"/>
                </a:solidFill>
                <a:latin typeface="Arial" pitchFamily="34" charset="0"/>
                <a:cs typeface="Arial" pitchFamily="34" charset="0"/>
              </a:rPr>
              <a:t>KASCADE-Grande </a:t>
            </a:r>
            <a:r>
              <a:rPr lang="es-MX" sz="1100" b="1" dirty="0" err="1" smtClean="0">
                <a:solidFill>
                  <a:srgbClr val="3333FF"/>
                </a:solidFill>
                <a:latin typeface="Arial" pitchFamily="34" charset="0"/>
                <a:cs typeface="Arial" pitchFamily="34" charset="0"/>
              </a:rPr>
              <a:t>Coll</a:t>
            </a:r>
            <a:r>
              <a:rPr lang="es-MX" sz="1100" b="1" dirty="0" smtClean="0">
                <a:solidFill>
                  <a:srgbClr val="3333FF"/>
                </a:solidFill>
                <a:latin typeface="Arial" pitchFamily="34" charset="0"/>
                <a:cs typeface="Arial" pitchFamily="34" charset="0"/>
              </a:rPr>
              <a:t>, PRL 107, 171104 (2011) </a:t>
            </a:r>
          </a:p>
        </p:txBody>
      </p:sp>
      <p:pic>
        <p:nvPicPr>
          <p:cNvPr id="10" name="Picture 2"/>
          <p:cNvPicPr>
            <a:picLocks noChangeAspect="1" noChangeArrowheads="1"/>
          </p:cNvPicPr>
          <p:nvPr/>
        </p:nvPicPr>
        <p:blipFill>
          <a:blip r:embed="rId3" cstate="print"/>
          <a:srcRect/>
          <a:stretch>
            <a:fillRect/>
          </a:stretch>
        </p:blipFill>
        <p:spPr bwMode="auto">
          <a:xfrm>
            <a:off x="776486" y="5693246"/>
            <a:ext cx="3219450" cy="400050"/>
          </a:xfrm>
          <a:prstGeom prst="rect">
            <a:avLst/>
          </a:prstGeom>
          <a:noFill/>
          <a:ln w="9525">
            <a:noFill/>
            <a:miter lim="800000"/>
            <a:headEnd/>
            <a:tailEnd/>
          </a:ln>
        </p:spPr>
      </p:pic>
      <p:sp>
        <p:nvSpPr>
          <p:cNvPr id="11"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4) </a:t>
            </a:r>
            <a:r>
              <a:rPr lang="es-MX" sz="2400" dirty="0" err="1" smtClean="0">
                <a:solidFill>
                  <a:srgbClr val="FF0000"/>
                </a:solidFill>
                <a:latin typeface="Tahoma" pitchFamily="34" charset="0"/>
              </a:rPr>
              <a:t>Results</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about</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composition</a:t>
            </a:r>
            <a:endParaRPr lang="es-ES" sz="2400" dirty="0">
              <a:solidFill>
                <a:srgbClr val="FF0000"/>
              </a:solidFill>
              <a:latin typeface="Tahoma" pitchFamily="34" charset="0"/>
            </a:endParaRPr>
          </a:p>
        </p:txBody>
      </p:sp>
      <p:sp>
        <p:nvSpPr>
          <p:cNvPr id="8" name="7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srcRect/>
          <a:stretch>
            <a:fillRect/>
          </a:stretch>
        </p:blipFill>
        <p:spPr bwMode="auto">
          <a:xfrm>
            <a:off x="227037" y="902564"/>
            <a:ext cx="3840907" cy="4341118"/>
          </a:xfrm>
          <a:prstGeom prst="rect">
            <a:avLst/>
          </a:prstGeom>
          <a:noFill/>
          <a:ln w="9525">
            <a:noFill/>
            <a:miter lim="800000"/>
            <a:headEnd/>
            <a:tailEnd/>
          </a:ln>
        </p:spPr>
      </p:pic>
      <p:pic>
        <p:nvPicPr>
          <p:cNvPr id="16" name="Picture 2"/>
          <p:cNvPicPr>
            <a:picLocks noChangeAspect="1" noChangeArrowheads="1"/>
          </p:cNvPicPr>
          <p:nvPr/>
        </p:nvPicPr>
        <p:blipFill>
          <a:blip r:embed="rId3" cstate="print"/>
          <a:srcRect/>
          <a:stretch>
            <a:fillRect/>
          </a:stretch>
        </p:blipFill>
        <p:spPr bwMode="auto">
          <a:xfrm>
            <a:off x="4211960" y="836712"/>
            <a:ext cx="4686300" cy="4629150"/>
          </a:xfrm>
          <a:prstGeom prst="rect">
            <a:avLst/>
          </a:prstGeom>
          <a:noFill/>
          <a:ln w="9525">
            <a:noFill/>
            <a:miter lim="800000"/>
            <a:headEnd/>
            <a:tailEnd/>
          </a:ln>
        </p:spPr>
      </p:pic>
      <p:pic>
        <p:nvPicPr>
          <p:cNvPr id="17" name="Picture 4"/>
          <p:cNvPicPr>
            <a:picLocks noChangeAspect="1" noChangeArrowheads="1"/>
          </p:cNvPicPr>
          <p:nvPr/>
        </p:nvPicPr>
        <p:blipFill>
          <a:blip r:embed="rId4" cstate="print"/>
          <a:srcRect/>
          <a:stretch>
            <a:fillRect/>
          </a:stretch>
        </p:blipFill>
        <p:spPr bwMode="auto">
          <a:xfrm>
            <a:off x="395536" y="5301208"/>
            <a:ext cx="3966964" cy="880309"/>
          </a:xfrm>
          <a:prstGeom prst="rect">
            <a:avLst/>
          </a:prstGeom>
          <a:noFill/>
          <a:ln w="9525">
            <a:noFill/>
            <a:miter lim="800000"/>
            <a:headEnd/>
            <a:tailEnd/>
          </a:ln>
        </p:spPr>
      </p:pic>
      <p:sp>
        <p:nvSpPr>
          <p:cNvPr id="18" name="17 Rectángulo redondeado"/>
          <p:cNvSpPr/>
          <p:nvPr/>
        </p:nvSpPr>
        <p:spPr>
          <a:xfrm>
            <a:off x="5076056" y="5373216"/>
            <a:ext cx="3528392" cy="792088"/>
          </a:xfrm>
          <a:prstGeom prst="round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itchFamily="34" charset="0"/>
            </a:endParaRPr>
          </a:p>
        </p:txBody>
      </p:sp>
      <p:sp>
        <p:nvSpPr>
          <p:cNvPr id="19" name="18 Rectángulo redondeado"/>
          <p:cNvSpPr/>
          <p:nvPr/>
        </p:nvSpPr>
        <p:spPr>
          <a:xfrm>
            <a:off x="5148064" y="5533445"/>
            <a:ext cx="3240360" cy="504056"/>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MX" sz="2400" dirty="0" err="1" smtClean="0">
                <a:solidFill>
                  <a:srgbClr val="3333FF"/>
                </a:solidFill>
                <a:latin typeface="Calibri" pitchFamily="34" charset="0"/>
              </a:rPr>
              <a:t>Confirmed</a:t>
            </a:r>
            <a:r>
              <a:rPr lang="es-MX" sz="2400" dirty="0" smtClean="0">
                <a:solidFill>
                  <a:srgbClr val="3333FF"/>
                </a:solidFill>
                <a:latin typeface="Calibri" pitchFamily="34" charset="0"/>
              </a:rPr>
              <a:t> </a:t>
            </a:r>
            <a:r>
              <a:rPr lang="es-MX" sz="2400" dirty="0" err="1" smtClean="0">
                <a:solidFill>
                  <a:srgbClr val="3333FF"/>
                </a:solidFill>
                <a:latin typeface="Calibri" pitchFamily="34" charset="0"/>
              </a:rPr>
              <a:t>by</a:t>
            </a:r>
            <a:r>
              <a:rPr lang="es-MX" sz="2400" dirty="0" smtClean="0">
                <a:solidFill>
                  <a:srgbClr val="3333FF"/>
                </a:solidFill>
                <a:latin typeface="Calibri" pitchFamily="34" charset="0"/>
              </a:rPr>
              <a:t> </a:t>
            </a:r>
            <a:r>
              <a:rPr lang="es-MX" sz="2400" dirty="0" err="1" smtClean="0">
                <a:solidFill>
                  <a:srgbClr val="3333FF"/>
                </a:solidFill>
                <a:latin typeface="Calibri" pitchFamily="34" charset="0"/>
              </a:rPr>
              <a:t>independent</a:t>
            </a:r>
            <a:r>
              <a:rPr lang="es-MX" sz="2400" dirty="0" smtClean="0">
                <a:solidFill>
                  <a:srgbClr val="3333FF"/>
                </a:solidFill>
                <a:latin typeface="Calibri" pitchFamily="34" charset="0"/>
              </a:rPr>
              <a:t>  </a:t>
            </a:r>
            <a:r>
              <a:rPr lang="es-MX" sz="2400" dirty="0" err="1" smtClean="0">
                <a:solidFill>
                  <a:srgbClr val="3333FF"/>
                </a:solidFill>
                <a:latin typeface="Calibri" pitchFamily="34" charset="0"/>
              </a:rPr>
              <a:t>analyses</a:t>
            </a:r>
            <a:endParaRPr lang="es-MX" sz="2400" dirty="0" smtClean="0">
              <a:solidFill>
                <a:srgbClr val="3333FF"/>
              </a:solidFill>
              <a:latin typeface="Calibri" pitchFamily="34" charset="0"/>
            </a:endParaRPr>
          </a:p>
        </p:txBody>
      </p:sp>
      <p:sp>
        <p:nvSpPr>
          <p:cNvPr id="11"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4) </a:t>
            </a:r>
            <a:r>
              <a:rPr lang="es-MX" sz="2400" dirty="0" err="1" smtClean="0">
                <a:solidFill>
                  <a:srgbClr val="FF0000"/>
                </a:solidFill>
                <a:latin typeface="Tahoma" pitchFamily="34" charset="0"/>
              </a:rPr>
              <a:t>Results</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about</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composition</a:t>
            </a:r>
            <a:endParaRPr lang="es-ES" sz="2400" dirty="0">
              <a:solidFill>
                <a:srgbClr val="FF0000"/>
              </a:solidFill>
              <a:latin typeface="Tahoma" pitchFamily="34" charset="0"/>
            </a:endParaRPr>
          </a:p>
        </p:txBody>
      </p:sp>
      <p:sp>
        <p:nvSpPr>
          <p:cNvPr id="12" name="Text Box 34"/>
          <p:cNvSpPr txBox="1">
            <a:spLocks noChangeArrowheads="1"/>
          </p:cNvSpPr>
          <p:nvPr/>
        </p:nvSpPr>
        <p:spPr bwMode="auto">
          <a:xfrm>
            <a:off x="4860032" y="4221088"/>
            <a:ext cx="3600400" cy="261610"/>
          </a:xfrm>
          <a:prstGeom prst="rect">
            <a:avLst/>
          </a:prstGeom>
          <a:noFill/>
          <a:ln w="9525">
            <a:noFill/>
            <a:miter lim="800000"/>
            <a:headEnd/>
            <a:tailEnd/>
          </a:ln>
          <a:effectLst/>
        </p:spPr>
        <p:txBody>
          <a:bodyPr wrap="square">
            <a:spAutoFit/>
          </a:bodyPr>
          <a:lstStyle/>
          <a:p>
            <a:pPr>
              <a:spcBef>
                <a:spcPts val="0"/>
              </a:spcBef>
            </a:pPr>
            <a:r>
              <a:rPr lang="es-MX" sz="1100" b="1" dirty="0" smtClean="0">
                <a:solidFill>
                  <a:srgbClr val="3333FF"/>
                </a:solidFill>
                <a:latin typeface="Arial" pitchFamily="34" charset="0"/>
                <a:cs typeface="Arial" pitchFamily="34" charset="0"/>
              </a:rPr>
              <a:t>KASCADE-Grande </a:t>
            </a:r>
            <a:r>
              <a:rPr lang="es-MX" sz="1100" b="1" dirty="0" err="1" smtClean="0">
                <a:solidFill>
                  <a:srgbClr val="3333FF"/>
                </a:solidFill>
                <a:latin typeface="Arial" pitchFamily="34" charset="0"/>
                <a:cs typeface="Arial" pitchFamily="34" charset="0"/>
              </a:rPr>
              <a:t>Coll</a:t>
            </a:r>
            <a:r>
              <a:rPr lang="es-MX" sz="1100" b="1" dirty="0" smtClean="0">
                <a:solidFill>
                  <a:srgbClr val="3333FF"/>
                </a:solidFill>
                <a:latin typeface="Arial" pitchFamily="34" charset="0"/>
                <a:cs typeface="Arial" pitchFamily="34" charset="0"/>
              </a:rPr>
              <a:t>, PRL 107, 171104 (2011) </a:t>
            </a:r>
          </a:p>
        </p:txBody>
      </p:sp>
      <p:sp>
        <p:nvSpPr>
          <p:cNvPr id="10" name="9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702496" y="1532781"/>
            <a:ext cx="5334000" cy="600075"/>
          </a:xfrm>
          <a:prstGeom prst="rect">
            <a:avLst/>
          </a:prstGeom>
          <a:noFill/>
          <a:ln w="9525">
            <a:noFill/>
            <a:miter lim="800000"/>
            <a:headEnd/>
            <a:tailEnd/>
          </a:ln>
        </p:spPr>
      </p:pic>
      <p:sp>
        <p:nvSpPr>
          <p:cNvPr id="8" name="Text Box 34"/>
          <p:cNvSpPr txBox="1">
            <a:spLocks noChangeArrowheads="1"/>
          </p:cNvSpPr>
          <p:nvPr/>
        </p:nvSpPr>
        <p:spPr bwMode="auto">
          <a:xfrm>
            <a:off x="5724128" y="6021288"/>
            <a:ext cx="2376264" cy="261610"/>
          </a:xfrm>
          <a:prstGeom prst="rect">
            <a:avLst/>
          </a:prstGeom>
          <a:noFill/>
          <a:ln w="9525">
            <a:noFill/>
            <a:miter lim="800000"/>
            <a:headEnd/>
            <a:tailEnd/>
          </a:ln>
          <a:effectLst/>
        </p:spPr>
        <p:txBody>
          <a:bodyPr wrap="square">
            <a:spAutoFit/>
          </a:bodyPr>
          <a:lstStyle/>
          <a:p>
            <a:pPr>
              <a:spcBef>
                <a:spcPts val="0"/>
              </a:spcBef>
            </a:pPr>
            <a:r>
              <a:rPr lang="es-MX" sz="1100" dirty="0" smtClean="0">
                <a:solidFill>
                  <a:schemeClr val="tx1">
                    <a:lumMod val="75000"/>
                    <a:lumOff val="25000"/>
                  </a:schemeClr>
                </a:solidFill>
              </a:rPr>
              <a:t>D. </a:t>
            </a:r>
            <a:r>
              <a:rPr lang="es-MX" sz="1100" dirty="0" err="1" smtClean="0">
                <a:solidFill>
                  <a:schemeClr val="tx1">
                    <a:lumMod val="75000"/>
                    <a:lumOff val="25000"/>
                  </a:schemeClr>
                </a:solidFill>
              </a:rPr>
              <a:t>Fuhrmann</a:t>
            </a:r>
            <a:r>
              <a:rPr lang="es-MX" sz="1100" dirty="0" smtClean="0">
                <a:solidFill>
                  <a:schemeClr val="tx1">
                    <a:lumMod val="75000"/>
                    <a:lumOff val="25000"/>
                  </a:schemeClr>
                </a:solidFill>
              </a:rPr>
              <a:t>, ICRC </a:t>
            </a:r>
            <a:r>
              <a:rPr lang="es-MX" sz="1100" dirty="0" err="1" smtClean="0">
                <a:solidFill>
                  <a:schemeClr val="tx1">
                    <a:lumMod val="75000"/>
                    <a:lumOff val="25000"/>
                  </a:schemeClr>
                </a:solidFill>
              </a:rPr>
              <a:t>Proc</a:t>
            </a:r>
            <a:r>
              <a:rPr lang="es-MX" sz="1100" dirty="0" smtClean="0">
                <a:solidFill>
                  <a:schemeClr val="tx1">
                    <a:lumMod val="75000"/>
                    <a:lumOff val="25000"/>
                  </a:schemeClr>
                </a:solidFill>
              </a:rPr>
              <a:t>., (2011)</a:t>
            </a:r>
            <a:endParaRPr lang="es-ES" sz="1100" dirty="0">
              <a:solidFill>
                <a:schemeClr val="tx1">
                  <a:lumMod val="75000"/>
                  <a:lumOff val="25000"/>
                </a:schemeClr>
              </a:solidFill>
            </a:endParaRPr>
          </a:p>
        </p:txBody>
      </p:sp>
      <p:pic>
        <p:nvPicPr>
          <p:cNvPr id="9" name="Picture 1"/>
          <p:cNvPicPr>
            <a:picLocks noChangeAspect="1" noChangeArrowheads="1"/>
          </p:cNvPicPr>
          <p:nvPr/>
        </p:nvPicPr>
        <p:blipFill>
          <a:blip r:embed="rId3" cstate="print"/>
          <a:srcRect/>
          <a:stretch>
            <a:fillRect/>
          </a:stretch>
        </p:blipFill>
        <p:spPr bwMode="auto">
          <a:xfrm>
            <a:off x="251520" y="908720"/>
            <a:ext cx="3452347" cy="2160240"/>
          </a:xfrm>
          <a:prstGeom prst="rect">
            <a:avLst/>
          </a:prstGeom>
          <a:noFill/>
          <a:ln w="9525">
            <a:noFill/>
            <a:miter lim="800000"/>
            <a:headEnd/>
            <a:tailEnd/>
          </a:ln>
        </p:spPr>
      </p:pic>
      <p:sp>
        <p:nvSpPr>
          <p:cNvPr id="12" name="11 Rectángulo"/>
          <p:cNvSpPr/>
          <p:nvPr/>
        </p:nvSpPr>
        <p:spPr>
          <a:xfrm>
            <a:off x="971600" y="2492896"/>
            <a:ext cx="144016" cy="144016"/>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3" name="12 Conector recto"/>
          <p:cNvCxnSpPr>
            <a:stCxn id="12" idx="3"/>
          </p:cNvCxnSpPr>
          <p:nvPr/>
        </p:nvCxnSpPr>
        <p:spPr>
          <a:xfrm>
            <a:off x="1115616" y="2564904"/>
            <a:ext cx="35283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flipV="1">
            <a:off x="4644008" y="1988840"/>
            <a:ext cx="0" cy="5760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
          <p:cNvPicPr>
            <a:picLocks noChangeAspect="1" noChangeArrowheads="1"/>
          </p:cNvPicPr>
          <p:nvPr/>
        </p:nvPicPr>
        <p:blipFill>
          <a:blip r:embed="rId4" cstate="print"/>
          <a:srcRect/>
          <a:stretch>
            <a:fillRect/>
          </a:stretch>
        </p:blipFill>
        <p:spPr bwMode="auto">
          <a:xfrm>
            <a:off x="323528" y="3284984"/>
            <a:ext cx="2552324" cy="1728192"/>
          </a:xfrm>
          <a:prstGeom prst="rect">
            <a:avLst/>
          </a:prstGeom>
          <a:noFill/>
          <a:ln w="9525">
            <a:noFill/>
            <a:miter lim="800000"/>
            <a:headEnd/>
            <a:tailEnd/>
          </a:ln>
        </p:spPr>
      </p:pic>
      <p:sp>
        <p:nvSpPr>
          <p:cNvPr id="20" name="19 CuadroTexto"/>
          <p:cNvSpPr txBox="1"/>
          <p:nvPr/>
        </p:nvSpPr>
        <p:spPr>
          <a:xfrm>
            <a:off x="1007096" y="3068960"/>
            <a:ext cx="1944216" cy="369332"/>
          </a:xfrm>
          <a:prstGeom prst="rect">
            <a:avLst/>
          </a:prstGeom>
          <a:noFill/>
        </p:spPr>
        <p:txBody>
          <a:bodyPr wrap="square" rtlCol="0">
            <a:spAutoFit/>
          </a:bodyPr>
          <a:lstStyle/>
          <a:p>
            <a:r>
              <a:rPr lang="es-MX" i="1" dirty="0" err="1" smtClean="0">
                <a:solidFill>
                  <a:srgbClr val="3333FF"/>
                </a:solidFill>
              </a:rPr>
              <a:t>Efficiency</a:t>
            </a:r>
            <a:endParaRPr lang="es-ES" i="1" dirty="0">
              <a:solidFill>
                <a:srgbClr val="3333FF"/>
              </a:solidFill>
            </a:endParaRPr>
          </a:p>
        </p:txBody>
      </p:sp>
      <p:pic>
        <p:nvPicPr>
          <p:cNvPr id="21" name="Picture 2"/>
          <p:cNvPicPr>
            <a:picLocks noChangeAspect="1" noChangeArrowheads="1"/>
          </p:cNvPicPr>
          <p:nvPr/>
        </p:nvPicPr>
        <p:blipFill>
          <a:blip r:embed="rId5" cstate="print"/>
          <a:srcRect/>
          <a:stretch>
            <a:fillRect/>
          </a:stretch>
        </p:blipFill>
        <p:spPr bwMode="auto">
          <a:xfrm>
            <a:off x="3131840" y="4725144"/>
            <a:ext cx="2552323" cy="1728192"/>
          </a:xfrm>
          <a:prstGeom prst="rect">
            <a:avLst/>
          </a:prstGeom>
          <a:noFill/>
          <a:ln w="9525">
            <a:noFill/>
            <a:miter lim="800000"/>
            <a:headEnd/>
            <a:tailEnd/>
          </a:ln>
        </p:spPr>
      </p:pic>
      <p:sp>
        <p:nvSpPr>
          <p:cNvPr id="22" name="21 CuadroTexto"/>
          <p:cNvSpPr txBox="1"/>
          <p:nvPr/>
        </p:nvSpPr>
        <p:spPr>
          <a:xfrm>
            <a:off x="3275856" y="4365104"/>
            <a:ext cx="2880320" cy="369332"/>
          </a:xfrm>
          <a:prstGeom prst="rect">
            <a:avLst/>
          </a:prstGeom>
          <a:noFill/>
        </p:spPr>
        <p:txBody>
          <a:bodyPr wrap="square" rtlCol="0">
            <a:spAutoFit/>
          </a:bodyPr>
          <a:lstStyle/>
          <a:p>
            <a:r>
              <a:rPr lang="es-MX" i="1" dirty="0" err="1" smtClean="0">
                <a:solidFill>
                  <a:srgbClr val="3333FF"/>
                </a:solidFill>
              </a:rPr>
              <a:t>Shower</a:t>
            </a:r>
            <a:r>
              <a:rPr lang="es-MX" i="1" dirty="0" smtClean="0">
                <a:solidFill>
                  <a:srgbClr val="3333FF"/>
                </a:solidFill>
              </a:rPr>
              <a:t> </a:t>
            </a:r>
            <a:r>
              <a:rPr lang="es-MX" i="1" dirty="0" err="1" smtClean="0">
                <a:solidFill>
                  <a:srgbClr val="3333FF"/>
                </a:solidFill>
              </a:rPr>
              <a:t>fluctuations</a:t>
            </a:r>
            <a:endParaRPr lang="es-ES" i="1" dirty="0">
              <a:solidFill>
                <a:srgbClr val="3333FF"/>
              </a:solidFill>
            </a:endParaRPr>
          </a:p>
        </p:txBody>
      </p:sp>
      <p:pic>
        <p:nvPicPr>
          <p:cNvPr id="23" name="Picture 3"/>
          <p:cNvPicPr>
            <a:picLocks noChangeAspect="1" noChangeArrowheads="1"/>
          </p:cNvPicPr>
          <p:nvPr/>
        </p:nvPicPr>
        <p:blipFill>
          <a:blip r:embed="rId6" cstate="print"/>
          <a:srcRect/>
          <a:stretch>
            <a:fillRect/>
          </a:stretch>
        </p:blipFill>
        <p:spPr bwMode="auto">
          <a:xfrm>
            <a:off x="6444208" y="2636912"/>
            <a:ext cx="2448272" cy="1657739"/>
          </a:xfrm>
          <a:prstGeom prst="rect">
            <a:avLst/>
          </a:prstGeom>
          <a:noFill/>
          <a:ln w="9525">
            <a:noFill/>
            <a:miter lim="800000"/>
            <a:headEnd/>
            <a:tailEnd/>
          </a:ln>
        </p:spPr>
      </p:pic>
      <p:sp>
        <p:nvSpPr>
          <p:cNvPr id="24" name="23 CuadroTexto"/>
          <p:cNvSpPr txBox="1"/>
          <p:nvPr/>
        </p:nvSpPr>
        <p:spPr>
          <a:xfrm>
            <a:off x="6516216" y="2204864"/>
            <a:ext cx="2880320" cy="369332"/>
          </a:xfrm>
          <a:prstGeom prst="rect">
            <a:avLst/>
          </a:prstGeom>
          <a:noFill/>
        </p:spPr>
        <p:txBody>
          <a:bodyPr wrap="square" rtlCol="0">
            <a:spAutoFit/>
          </a:bodyPr>
          <a:lstStyle/>
          <a:p>
            <a:r>
              <a:rPr lang="es-MX" i="1" dirty="0" err="1" smtClean="0">
                <a:solidFill>
                  <a:srgbClr val="3333FF"/>
                </a:solidFill>
              </a:rPr>
              <a:t>Reconstruction</a:t>
            </a:r>
            <a:r>
              <a:rPr lang="es-MX" i="1" dirty="0" smtClean="0">
                <a:solidFill>
                  <a:srgbClr val="3333FF"/>
                </a:solidFill>
              </a:rPr>
              <a:t> </a:t>
            </a:r>
            <a:r>
              <a:rPr lang="es-MX" i="1" dirty="0" err="1" smtClean="0">
                <a:solidFill>
                  <a:srgbClr val="3333FF"/>
                </a:solidFill>
              </a:rPr>
              <a:t>accuracy</a:t>
            </a:r>
            <a:endParaRPr lang="es-ES" i="1" dirty="0">
              <a:solidFill>
                <a:srgbClr val="3333FF"/>
              </a:solidFill>
            </a:endParaRPr>
          </a:p>
        </p:txBody>
      </p:sp>
      <p:cxnSp>
        <p:nvCxnSpPr>
          <p:cNvPr id="25" name="24 Conector recto"/>
          <p:cNvCxnSpPr/>
          <p:nvPr/>
        </p:nvCxnSpPr>
        <p:spPr>
          <a:xfrm>
            <a:off x="2699792" y="3861048"/>
            <a:ext cx="18722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V="1">
            <a:off x="4572000" y="2852936"/>
            <a:ext cx="0" cy="15121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4572000" y="2852936"/>
            <a:ext cx="18722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flipV="1">
            <a:off x="6372200" y="2060848"/>
            <a:ext cx="0" cy="7920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4) </a:t>
            </a:r>
            <a:r>
              <a:rPr lang="es-MX" sz="2400" dirty="0" err="1" smtClean="0">
                <a:solidFill>
                  <a:srgbClr val="FF0000"/>
                </a:solidFill>
                <a:latin typeface="Tahoma" pitchFamily="34" charset="0"/>
              </a:rPr>
              <a:t>Results</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about</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composition</a:t>
            </a:r>
            <a:endParaRPr lang="es-ES" sz="2400" dirty="0">
              <a:solidFill>
                <a:srgbClr val="FF0000"/>
              </a:solidFill>
              <a:latin typeface="Tahoma" pitchFamily="34" charset="0"/>
            </a:endParaRPr>
          </a:p>
        </p:txBody>
      </p:sp>
      <p:sp>
        <p:nvSpPr>
          <p:cNvPr id="31" name="Rectangle 11"/>
          <p:cNvSpPr>
            <a:spLocks noChangeArrowheads="1"/>
          </p:cNvSpPr>
          <p:nvPr/>
        </p:nvSpPr>
        <p:spPr bwMode="auto">
          <a:xfrm>
            <a:off x="3851920" y="980728"/>
            <a:ext cx="5112568" cy="369332"/>
          </a:xfrm>
          <a:prstGeom prst="rect">
            <a:avLst/>
          </a:prstGeom>
          <a:noFill/>
          <a:ln w="9525">
            <a:noFill/>
            <a:miter lim="800000"/>
            <a:headEnd/>
            <a:tailEnd/>
          </a:ln>
          <a:effectLst/>
        </p:spPr>
        <p:txBody>
          <a:bodyPr wrap="square">
            <a:spAutoFit/>
          </a:bodyPr>
          <a:lstStyle/>
          <a:p>
            <a:r>
              <a:rPr lang="es-MX" dirty="0" err="1" smtClean="0">
                <a:solidFill>
                  <a:srgbClr val="3333FF"/>
                </a:solidFill>
                <a:latin typeface="Tahoma" pitchFamily="34" charset="0"/>
              </a:rPr>
              <a:t>Problem</a:t>
            </a:r>
            <a:r>
              <a:rPr lang="es-MX" dirty="0" smtClean="0">
                <a:solidFill>
                  <a:srgbClr val="3333FF"/>
                </a:solidFill>
                <a:latin typeface="Tahoma" pitchFamily="34" charset="0"/>
              </a:rPr>
              <a:t>: </a:t>
            </a:r>
            <a:r>
              <a:rPr lang="es-MX" dirty="0" err="1" smtClean="0">
                <a:solidFill>
                  <a:srgbClr val="3333FF"/>
                </a:solidFill>
                <a:latin typeface="Tahoma" pitchFamily="34" charset="0"/>
              </a:rPr>
              <a:t>Find</a:t>
            </a:r>
            <a:r>
              <a:rPr lang="es-MX" dirty="0" smtClean="0">
                <a:solidFill>
                  <a:srgbClr val="3333FF"/>
                </a:solidFill>
                <a:latin typeface="Tahoma" pitchFamily="34" charset="0"/>
              </a:rPr>
              <a:t> </a:t>
            </a:r>
            <a:r>
              <a:rPr lang="es-MX" dirty="0" err="1" smtClean="0">
                <a:solidFill>
                  <a:srgbClr val="3333FF"/>
                </a:solidFill>
                <a:latin typeface="Tahoma" pitchFamily="34" charset="0"/>
              </a:rPr>
              <a:t>primary</a:t>
            </a:r>
            <a:r>
              <a:rPr lang="es-MX" dirty="0" smtClean="0">
                <a:solidFill>
                  <a:srgbClr val="3333FF"/>
                </a:solidFill>
                <a:latin typeface="Tahoma" pitchFamily="34" charset="0"/>
              </a:rPr>
              <a:t> </a:t>
            </a:r>
            <a:r>
              <a:rPr lang="es-MX" dirty="0" smtClean="0">
                <a:solidFill>
                  <a:srgbClr val="FF0000"/>
                </a:solidFill>
                <a:latin typeface="Tahoma" pitchFamily="34" charset="0"/>
              </a:rPr>
              <a:t>flux</a:t>
            </a:r>
            <a:r>
              <a:rPr lang="es-MX" dirty="0" smtClean="0">
                <a:solidFill>
                  <a:srgbClr val="3333FF"/>
                </a:solidFill>
                <a:latin typeface="Tahoma" pitchFamily="34" charset="0"/>
              </a:rPr>
              <a:t> and </a:t>
            </a:r>
            <a:r>
              <a:rPr lang="es-MX" dirty="0">
                <a:solidFill>
                  <a:srgbClr val="FF0000"/>
                </a:solidFill>
                <a:latin typeface="Tahoma" pitchFamily="34" charset="0"/>
              </a:rPr>
              <a:t>A</a:t>
            </a:r>
            <a:r>
              <a:rPr lang="es-MX" dirty="0">
                <a:solidFill>
                  <a:srgbClr val="3333FF"/>
                </a:solidFill>
                <a:latin typeface="Tahoma" pitchFamily="34" charset="0"/>
              </a:rPr>
              <a:t> </a:t>
            </a:r>
            <a:r>
              <a:rPr lang="es-MX" dirty="0" err="1" smtClean="0">
                <a:solidFill>
                  <a:srgbClr val="3333FF"/>
                </a:solidFill>
                <a:latin typeface="Tahoma" pitchFamily="34" charset="0"/>
              </a:rPr>
              <a:t>from</a:t>
            </a:r>
            <a:r>
              <a:rPr lang="es-MX" dirty="0" smtClean="0">
                <a:solidFill>
                  <a:srgbClr val="3333FF"/>
                </a:solidFill>
                <a:latin typeface="Tahoma" pitchFamily="34" charset="0"/>
              </a:rPr>
              <a:t> </a:t>
            </a:r>
            <a:r>
              <a:rPr lang="es-MX" dirty="0" smtClean="0">
                <a:solidFill>
                  <a:srgbClr val="FF0000"/>
                </a:solidFill>
                <a:latin typeface="Tahoma" pitchFamily="34" charset="0"/>
              </a:rPr>
              <a:t>N</a:t>
            </a:r>
            <a:r>
              <a:rPr lang="es-MX" baseline="-25000" dirty="0" smtClean="0">
                <a:solidFill>
                  <a:srgbClr val="FF0000"/>
                </a:solidFill>
                <a:latin typeface="Tahoma" pitchFamily="34" charset="0"/>
              </a:rPr>
              <a:t>e</a:t>
            </a:r>
            <a:r>
              <a:rPr lang="es-MX" dirty="0" smtClean="0">
                <a:solidFill>
                  <a:srgbClr val="3333FF"/>
                </a:solidFill>
                <a:latin typeface="Tahoma" pitchFamily="34" charset="0"/>
              </a:rPr>
              <a:t> </a:t>
            </a:r>
            <a:r>
              <a:rPr lang="es-MX" dirty="0">
                <a:solidFill>
                  <a:srgbClr val="3333FF"/>
                </a:solidFill>
                <a:latin typeface="Tahoma" pitchFamily="34" charset="0"/>
              </a:rPr>
              <a:t>y </a:t>
            </a:r>
            <a:r>
              <a:rPr lang="es-MX" dirty="0">
                <a:solidFill>
                  <a:srgbClr val="FF0000"/>
                </a:solidFill>
                <a:latin typeface="Tahoma" pitchFamily="34" charset="0"/>
              </a:rPr>
              <a:t>N</a:t>
            </a:r>
            <a:r>
              <a:rPr lang="es-MX" baseline="-25000" dirty="0">
                <a:solidFill>
                  <a:srgbClr val="FF0000"/>
                </a:solidFill>
                <a:latin typeface="Tahoma" pitchFamily="34" charset="0"/>
                <a:sym typeface="Symbol" pitchFamily="18" charset="2"/>
              </a:rPr>
              <a:t></a:t>
            </a:r>
            <a:r>
              <a:rPr lang="es-MX" dirty="0">
                <a:solidFill>
                  <a:srgbClr val="3333FF"/>
                </a:solidFill>
                <a:latin typeface="Tahoma" pitchFamily="34" charset="0"/>
              </a:rPr>
              <a:t>.</a:t>
            </a:r>
          </a:p>
        </p:txBody>
      </p:sp>
      <p:sp>
        <p:nvSpPr>
          <p:cNvPr id="29" name="28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20" grpId="0"/>
      <p:bldP spid="22"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cstate="print"/>
          <a:srcRect/>
          <a:stretch>
            <a:fillRect/>
          </a:stretch>
        </p:blipFill>
        <p:spPr bwMode="auto">
          <a:xfrm>
            <a:off x="3702496" y="1532781"/>
            <a:ext cx="5334000" cy="600075"/>
          </a:xfrm>
          <a:prstGeom prst="rect">
            <a:avLst/>
          </a:prstGeom>
          <a:noFill/>
          <a:ln w="9525">
            <a:noFill/>
            <a:miter lim="800000"/>
            <a:headEnd/>
            <a:tailEnd/>
          </a:ln>
        </p:spPr>
      </p:pic>
      <p:pic>
        <p:nvPicPr>
          <p:cNvPr id="7" name="Picture 1"/>
          <p:cNvPicPr>
            <a:picLocks noChangeAspect="1" noChangeArrowheads="1"/>
          </p:cNvPicPr>
          <p:nvPr/>
        </p:nvPicPr>
        <p:blipFill>
          <a:blip r:embed="rId3" cstate="print"/>
          <a:srcRect/>
          <a:stretch>
            <a:fillRect/>
          </a:stretch>
        </p:blipFill>
        <p:spPr bwMode="auto">
          <a:xfrm>
            <a:off x="251520" y="908720"/>
            <a:ext cx="3452347" cy="2160240"/>
          </a:xfrm>
          <a:prstGeom prst="rect">
            <a:avLst/>
          </a:prstGeom>
          <a:noFill/>
          <a:ln w="9525">
            <a:noFill/>
            <a:miter lim="800000"/>
            <a:headEnd/>
            <a:tailEnd/>
          </a:ln>
        </p:spPr>
      </p:pic>
      <p:sp>
        <p:nvSpPr>
          <p:cNvPr id="12" name="11 Rectángulo"/>
          <p:cNvSpPr/>
          <p:nvPr/>
        </p:nvSpPr>
        <p:spPr>
          <a:xfrm>
            <a:off x="971600" y="2492896"/>
            <a:ext cx="144016" cy="144016"/>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3" name="12 Conector recto"/>
          <p:cNvCxnSpPr>
            <a:stCxn id="12" idx="3"/>
          </p:cNvCxnSpPr>
          <p:nvPr/>
        </p:nvCxnSpPr>
        <p:spPr>
          <a:xfrm>
            <a:off x="1115616" y="2564904"/>
            <a:ext cx="35283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flipV="1">
            <a:off x="4644008" y="1988840"/>
            <a:ext cx="0" cy="5760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8028384" y="1556792"/>
            <a:ext cx="72008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1"/>
          <p:cNvPicPr>
            <a:picLocks noChangeAspect="1" noChangeArrowheads="1"/>
          </p:cNvPicPr>
          <p:nvPr/>
        </p:nvPicPr>
        <p:blipFill>
          <a:blip r:embed="rId4" cstate="print"/>
          <a:srcRect/>
          <a:stretch>
            <a:fillRect/>
          </a:stretch>
        </p:blipFill>
        <p:spPr bwMode="auto">
          <a:xfrm>
            <a:off x="3521122" y="2663334"/>
            <a:ext cx="5443366" cy="3672408"/>
          </a:xfrm>
          <a:prstGeom prst="rect">
            <a:avLst/>
          </a:prstGeom>
          <a:noFill/>
          <a:ln w="9525">
            <a:noFill/>
            <a:miter lim="800000"/>
            <a:headEnd/>
            <a:tailEnd/>
          </a:ln>
        </p:spPr>
      </p:pic>
      <p:cxnSp>
        <p:nvCxnSpPr>
          <p:cNvPr id="17" name="16 Conector recto de flecha"/>
          <p:cNvCxnSpPr>
            <a:stCxn id="15" idx="2"/>
          </p:cNvCxnSpPr>
          <p:nvPr/>
        </p:nvCxnSpPr>
        <p:spPr>
          <a:xfrm>
            <a:off x="8388424" y="1988840"/>
            <a:ext cx="0" cy="6480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4) </a:t>
            </a:r>
            <a:r>
              <a:rPr lang="es-MX" sz="2400" dirty="0" err="1" smtClean="0">
                <a:solidFill>
                  <a:srgbClr val="FF0000"/>
                </a:solidFill>
                <a:latin typeface="Tahoma" pitchFamily="34" charset="0"/>
              </a:rPr>
              <a:t>Results</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about</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composition</a:t>
            </a:r>
            <a:endParaRPr lang="es-ES" sz="2400" dirty="0">
              <a:solidFill>
                <a:srgbClr val="FF0000"/>
              </a:solidFill>
              <a:latin typeface="Tahoma" pitchFamily="34" charset="0"/>
            </a:endParaRPr>
          </a:p>
        </p:txBody>
      </p:sp>
      <p:sp>
        <p:nvSpPr>
          <p:cNvPr id="19" name="Rectangle 11"/>
          <p:cNvSpPr>
            <a:spLocks noChangeArrowheads="1"/>
          </p:cNvSpPr>
          <p:nvPr/>
        </p:nvSpPr>
        <p:spPr bwMode="auto">
          <a:xfrm>
            <a:off x="3851920" y="980728"/>
            <a:ext cx="5112568" cy="369332"/>
          </a:xfrm>
          <a:prstGeom prst="rect">
            <a:avLst/>
          </a:prstGeom>
          <a:noFill/>
          <a:ln w="9525">
            <a:noFill/>
            <a:miter lim="800000"/>
            <a:headEnd/>
            <a:tailEnd/>
          </a:ln>
          <a:effectLst/>
        </p:spPr>
        <p:txBody>
          <a:bodyPr wrap="square">
            <a:spAutoFit/>
          </a:bodyPr>
          <a:lstStyle/>
          <a:p>
            <a:r>
              <a:rPr lang="es-MX" dirty="0" err="1" smtClean="0">
                <a:solidFill>
                  <a:srgbClr val="3333FF"/>
                </a:solidFill>
                <a:latin typeface="Tahoma" pitchFamily="34" charset="0"/>
              </a:rPr>
              <a:t>Problem</a:t>
            </a:r>
            <a:r>
              <a:rPr lang="es-MX" dirty="0" smtClean="0">
                <a:solidFill>
                  <a:srgbClr val="3333FF"/>
                </a:solidFill>
                <a:latin typeface="Tahoma" pitchFamily="34" charset="0"/>
              </a:rPr>
              <a:t>: </a:t>
            </a:r>
            <a:r>
              <a:rPr lang="es-MX" dirty="0" err="1" smtClean="0">
                <a:solidFill>
                  <a:srgbClr val="3333FF"/>
                </a:solidFill>
                <a:latin typeface="Tahoma" pitchFamily="34" charset="0"/>
              </a:rPr>
              <a:t>Find</a:t>
            </a:r>
            <a:r>
              <a:rPr lang="es-MX" dirty="0" smtClean="0">
                <a:solidFill>
                  <a:srgbClr val="3333FF"/>
                </a:solidFill>
                <a:latin typeface="Tahoma" pitchFamily="34" charset="0"/>
              </a:rPr>
              <a:t> </a:t>
            </a:r>
            <a:r>
              <a:rPr lang="es-MX" dirty="0" err="1" smtClean="0">
                <a:solidFill>
                  <a:srgbClr val="3333FF"/>
                </a:solidFill>
                <a:latin typeface="Tahoma" pitchFamily="34" charset="0"/>
              </a:rPr>
              <a:t>primary</a:t>
            </a:r>
            <a:r>
              <a:rPr lang="es-MX" dirty="0" smtClean="0">
                <a:solidFill>
                  <a:srgbClr val="3333FF"/>
                </a:solidFill>
                <a:latin typeface="Tahoma" pitchFamily="34" charset="0"/>
              </a:rPr>
              <a:t> </a:t>
            </a:r>
            <a:r>
              <a:rPr lang="es-MX" dirty="0" smtClean="0">
                <a:solidFill>
                  <a:srgbClr val="FF0000"/>
                </a:solidFill>
                <a:latin typeface="Tahoma" pitchFamily="34" charset="0"/>
              </a:rPr>
              <a:t>flux</a:t>
            </a:r>
            <a:r>
              <a:rPr lang="es-MX" dirty="0" smtClean="0">
                <a:solidFill>
                  <a:srgbClr val="3333FF"/>
                </a:solidFill>
                <a:latin typeface="Tahoma" pitchFamily="34" charset="0"/>
              </a:rPr>
              <a:t> and </a:t>
            </a:r>
            <a:r>
              <a:rPr lang="es-MX" dirty="0">
                <a:solidFill>
                  <a:srgbClr val="FF0000"/>
                </a:solidFill>
                <a:latin typeface="Tahoma" pitchFamily="34" charset="0"/>
              </a:rPr>
              <a:t>A</a:t>
            </a:r>
            <a:r>
              <a:rPr lang="es-MX" dirty="0">
                <a:solidFill>
                  <a:srgbClr val="3333FF"/>
                </a:solidFill>
                <a:latin typeface="Tahoma" pitchFamily="34" charset="0"/>
              </a:rPr>
              <a:t> </a:t>
            </a:r>
            <a:r>
              <a:rPr lang="es-MX" dirty="0" err="1" smtClean="0">
                <a:solidFill>
                  <a:srgbClr val="3333FF"/>
                </a:solidFill>
                <a:latin typeface="Tahoma" pitchFamily="34" charset="0"/>
              </a:rPr>
              <a:t>from</a:t>
            </a:r>
            <a:r>
              <a:rPr lang="es-MX" dirty="0" smtClean="0">
                <a:solidFill>
                  <a:srgbClr val="3333FF"/>
                </a:solidFill>
                <a:latin typeface="Tahoma" pitchFamily="34" charset="0"/>
              </a:rPr>
              <a:t> </a:t>
            </a:r>
            <a:r>
              <a:rPr lang="es-MX" dirty="0" smtClean="0">
                <a:solidFill>
                  <a:srgbClr val="FF0000"/>
                </a:solidFill>
                <a:latin typeface="Tahoma" pitchFamily="34" charset="0"/>
              </a:rPr>
              <a:t>N</a:t>
            </a:r>
            <a:r>
              <a:rPr lang="es-MX" baseline="-25000" dirty="0" smtClean="0">
                <a:solidFill>
                  <a:srgbClr val="FF0000"/>
                </a:solidFill>
                <a:latin typeface="Tahoma" pitchFamily="34" charset="0"/>
              </a:rPr>
              <a:t>e</a:t>
            </a:r>
            <a:r>
              <a:rPr lang="es-MX" dirty="0" smtClean="0">
                <a:solidFill>
                  <a:srgbClr val="3333FF"/>
                </a:solidFill>
                <a:latin typeface="Tahoma" pitchFamily="34" charset="0"/>
              </a:rPr>
              <a:t> </a:t>
            </a:r>
            <a:r>
              <a:rPr lang="es-MX" dirty="0">
                <a:solidFill>
                  <a:srgbClr val="3333FF"/>
                </a:solidFill>
                <a:latin typeface="Tahoma" pitchFamily="34" charset="0"/>
              </a:rPr>
              <a:t>y </a:t>
            </a:r>
            <a:r>
              <a:rPr lang="es-MX" dirty="0">
                <a:solidFill>
                  <a:srgbClr val="FF0000"/>
                </a:solidFill>
                <a:latin typeface="Tahoma" pitchFamily="34" charset="0"/>
              </a:rPr>
              <a:t>N</a:t>
            </a:r>
            <a:r>
              <a:rPr lang="es-MX" baseline="-25000" dirty="0">
                <a:solidFill>
                  <a:srgbClr val="FF0000"/>
                </a:solidFill>
                <a:latin typeface="Tahoma" pitchFamily="34" charset="0"/>
                <a:sym typeface="Symbol" pitchFamily="18" charset="2"/>
              </a:rPr>
              <a:t></a:t>
            </a:r>
            <a:r>
              <a:rPr lang="es-MX" dirty="0">
                <a:solidFill>
                  <a:srgbClr val="3333FF"/>
                </a:solidFill>
                <a:latin typeface="Tahoma" pitchFamily="34" charset="0"/>
              </a:rPr>
              <a:t>.</a:t>
            </a:r>
          </a:p>
        </p:txBody>
      </p:sp>
      <p:sp>
        <p:nvSpPr>
          <p:cNvPr id="20" name="Text Box 34"/>
          <p:cNvSpPr txBox="1">
            <a:spLocks noChangeArrowheads="1"/>
          </p:cNvSpPr>
          <p:nvPr/>
        </p:nvSpPr>
        <p:spPr bwMode="auto">
          <a:xfrm>
            <a:off x="1115616" y="5661248"/>
            <a:ext cx="2376264" cy="261610"/>
          </a:xfrm>
          <a:prstGeom prst="rect">
            <a:avLst/>
          </a:prstGeom>
          <a:noFill/>
          <a:ln w="9525">
            <a:noFill/>
            <a:miter lim="800000"/>
            <a:headEnd/>
            <a:tailEnd/>
          </a:ln>
          <a:effectLst/>
        </p:spPr>
        <p:txBody>
          <a:bodyPr wrap="square">
            <a:spAutoFit/>
          </a:bodyPr>
          <a:lstStyle/>
          <a:p>
            <a:pPr>
              <a:spcBef>
                <a:spcPts val="0"/>
              </a:spcBef>
            </a:pPr>
            <a:r>
              <a:rPr lang="es-MX" sz="1100" dirty="0" smtClean="0">
                <a:solidFill>
                  <a:schemeClr val="tx1">
                    <a:lumMod val="75000"/>
                    <a:lumOff val="25000"/>
                  </a:schemeClr>
                </a:solidFill>
              </a:rPr>
              <a:t>D. </a:t>
            </a:r>
            <a:r>
              <a:rPr lang="es-MX" sz="1100" dirty="0" err="1" smtClean="0">
                <a:solidFill>
                  <a:schemeClr val="tx1">
                    <a:lumMod val="75000"/>
                    <a:lumOff val="25000"/>
                  </a:schemeClr>
                </a:solidFill>
              </a:rPr>
              <a:t>Fuhrmann</a:t>
            </a:r>
            <a:r>
              <a:rPr lang="es-MX" sz="1100" dirty="0" smtClean="0">
                <a:solidFill>
                  <a:schemeClr val="tx1">
                    <a:lumMod val="75000"/>
                    <a:lumOff val="25000"/>
                  </a:schemeClr>
                </a:solidFill>
              </a:rPr>
              <a:t>, ICRC </a:t>
            </a:r>
            <a:r>
              <a:rPr lang="es-MX" sz="1100" dirty="0" err="1" smtClean="0">
                <a:solidFill>
                  <a:schemeClr val="tx1">
                    <a:lumMod val="75000"/>
                    <a:lumOff val="25000"/>
                  </a:schemeClr>
                </a:solidFill>
              </a:rPr>
              <a:t>Proc</a:t>
            </a:r>
            <a:r>
              <a:rPr lang="es-MX" sz="1100" dirty="0" smtClean="0">
                <a:solidFill>
                  <a:schemeClr val="tx1">
                    <a:lumMod val="75000"/>
                    <a:lumOff val="25000"/>
                  </a:schemeClr>
                </a:solidFill>
              </a:rPr>
              <a:t>., (2011)</a:t>
            </a:r>
            <a:endParaRPr lang="es-ES" sz="1100" dirty="0">
              <a:solidFill>
                <a:schemeClr val="tx1">
                  <a:lumMod val="75000"/>
                  <a:lumOff val="25000"/>
                </a:schemeClr>
              </a:solidFill>
            </a:endParaRPr>
          </a:p>
        </p:txBody>
      </p:sp>
      <p:sp>
        <p:nvSpPr>
          <p:cNvPr id="23" name="22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2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0.70"/>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1475656" y="836712"/>
            <a:ext cx="5760640" cy="4028197"/>
          </a:xfrm>
          <a:prstGeom prst="rect">
            <a:avLst/>
          </a:prstGeom>
          <a:noFill/>
          <a:ln w="9525">
            <a:noFill/>
            <a:miter lim="800000"/>
            <a:headEnd/>
            <a:tailEnd/>
          </a:ln>
        </p:spPr>
      </p:pic>
      <p:sp>
        <p:nvSpPr>
          <p:cNvPr id="10" name="Text Box 34"/>
          <p:cNvSpPr txBox="1">
            <a:spLocks noChangeArrowheads="1"/>
          </p:cNvSpPr>
          <p:nvPr/>
        </p:nvSpPr>
        <p:spPr bwMode="auto">
          <a:xfrm>
            <a:off x="2123728" y="3933056"/>
            <a:ext cx="2376264" cy="261610"/>
          </a:xfrm>
          <a:prstGeom prst="rect">
            <a:avLst/>
          </a:prstGeom>
          <a:noFill/>
          <a:ln w="9525">
            <a:noFill/>
            <a:miter lim="800000"/>
            <a:headEnd/>
            <a:tailEnd/>
          </a:ln>
          <a:effectLst/>
        </p:spPr>
        <p:txBody>
          <a:bodyPr wrap="square">
            <a:spAutoFit/>
          </a:bodyPr>
          <a:lstStyle/>
          <a:p>
            <a:pPr>
              <a:spcBef>
                <a:spcPts val="0"/>
              </a:spcBef>
            </a:pPr>
            <a:r>
              <a:rPr lang="es-MX" sz="1100" dirty="0" smtClean="0">
                <a:solidFill>
                  <a:schemeClr val="tx1">
                    <a:lumMod val="75000"/>
                    <a:lumOff val="25000"/>
                  </a:schemeClr>
                </a:solidFill>
              </a:rPr>
              <a:t>D. </a:t>
            </a:r>
            <a:r>
              <a:rPr lang="es-MX" sz="1100" dirty="0" err="1" smtClean="0">
                <a:solidFill>
                  <a:schemeClr val="tx1">
                    <a:lumMod val="75000"/>
                    <a:lumOff val="25000"/>
                  </a:schemeClr>
                </a:solidFill>
              </a:rPr>
              <a:t>Fuhrmann</a:t>
            </a:r>
            <a:r>
              <a:rPr lang="es-MX" sz="1100" dirty="0" smtClean="0">
                <a:solidFill>
                  <a:schemeClr val="tx1">
                    <a:lumMod val="75000"/>
                    <a:lumOff val="25000"/>
                  </a:schemeClr>
                </a:solidFill>
              </a:rPr>
              <a:t>, ICRC </a:t>
            </a:r>
            <a:r>
              <a:rPr lang="es-MX" sz="1100" dirty="0" err="1" smtClean="0">
                <a:solidFill>
                  <a:schemeClr val="tx1">
                    <a:lumMod val="75000"/>
                    <a:lumOff val="25000"/>
                  </a:schemeClr>
                </a:solidFill>
              </a:rPr>
              <a:t>Proc</a:t>
            </a:r>
            <a:r>
              <a:rPr lang="es-MX" sz="1100" dirty="0" smtClean="0">
                <a:solidFill>
                  <a:schemeClr val="tx1">
                    <a:lumMod val="75000"/>
                    <a:lumOff val="25000"/>
                  </a:schemeClr>
                </a:solidFill>
              </a:rPr>
              <a:t>., (2011)</a:t>
            </a:r>
            <a:endParaRPr lang="es-ES" sz="1100" dirty="0">
              <a:solidFill>
                <a:schemeClr val="tx1">
                  <a:lumMod val="75000"/>
                  <a:lumOff val="25000"/>
                </a:schemeClr>
              </a:solidFill>
            </a:endParaRPr>
          </a:p>
        </p:txBody>
      </p:sp>
      <p:cxnSp>
        <p:nvCxnSpPr>
          <p:cNvPr id="13" name="12 Conector recto de flecha"/>
          <p:cNvCxnSpPr/>
          <p:nvPr/>
        </p:nvCxnSpPr>
        <p:spPr>
          <a:xfrm>
            <a:off x="4716016" y="4437112"/>
            <a:ext cx="93610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4932040" y="4725144"/>
            <a:ext cx="720080" cy="0"/>
          </a:xfrm>
          <a:prstGeom prst="straightConnector1">
            <a:avLst/>
          </a:prstGeom>
          <a:ln w="38100">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6300192" y="4725144"/>
            <a:ext cx="720080" cy="0"/>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2555776" y="4437112"/>
            <a:ext cx="21602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2555776" y="4437112"/>
            <a:ext cx="0"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flipV="1">
            <a:off x="4932040" y="4725144"/>
            <a:ext cx="0" cy="1008112"/>
          </a:xfrm>
          <a:prstGeom prst="line">
            <a:avLst/>
          </a:prstGeom>
          <a:ln>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V="1">
            <a:off x="7020272" y="4725144"/>
            <a:ext cx="0" cy="7920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1835696" y="5445224"/>
            <a:ext cx="1152128" cy="369332"/>
          </a:xfrm>
          <a:prstGeom prst="rect">
            <a:avLst/>
          </a:prstGeom>
          <a:noFill/>
          <a:ln>
            <a:solidFill>
              <a:srgbClr val="FF0000"/>
            </a:solidFill>
          </a:ln>
        </p:spPr>
        <p:txBody>
          <a:bodyPr wrap="square" rtlCol="0">
            <a:spAutoFit/>
          </a:bodyPr>
          <a:lstStyle/>
          <a:p>
            <a:r>
              <a:rPr lang="es-MX" dirty="0" err="1" smtClean="0"/>
              <a:t>This</a:t>
            </a:r>
            <a:r>
              <a:rPr lang="es-MX" dirty="0" smtClean="0"/>
              <a:t> </a:t>
            </a:r>
            <a:r>
              <a:rPr lang="es-MX" dirty="0" err="1" smtClean="0"/>
              <a:t>work</a:t>
            </a:r>
            <a:endParaRPr lang="es-ES" dirty="0"/>
          </a:p>
        </p:txBody>
      </p:sp>
      <p:sp>
        <p:nvSpPr>
          <p:cNvPr id="22" name="21 CuadroTexto"/>
          <p:cNvSpPr txBox="1"/>
          <p:nvPr/>
        </p:nvSpPr>
        <p:spPr>
          <a:xfrm>
            <a:off x="4067944" y="5733256"/>
            <a:ext cx="1872208" cy="646331"/>
          </a:xfrm>
          <a:prstGeom prst="rect">
            <a:avLst/>
          </a:prstGeom>
          <a:noFill/>
          <a:ln>
            <a:solidFill>
              <a:srgbClr val="3333FF"/>
            </a:solidFill>
          </a:ln>
        </p:spPr>
        <p:txBody>
          <a:bodyPr wrap="square" rtlCol="0">
            <a:spAutoFit/>
          </a:bodyPr>
          <a:lstStyle/>
          <a:p>
            <a:r>
              <a:rPr lang="es-MX" dirty="0" err="1" smtClean="0"/>
              <a:t>Expected</a:t>
            </a:r>
            <a:r>
              <a:rPr lang="es-MX" dirty="0" smtClean="0"/>
              <a:t> </a:t>
            </a:r>
            <a:r>
              <a:rPr lang="es-MX" dirty="0" err="1" smtClean="0"/>
              <a:t>from</a:t>
            </a:r>
            <a:r>
              <a:rPr lang="es-MX" dirty="0" smtClean="0"/>
              <a:t> KASCADE </a:t>
            </a:r>
            <a:r>
              <a:rPr lang="es-MX" dirty="0" err="1" smtClean="0"/>
              <a:t>if</a:t>
            </a:r>
            <a:r>
              <a:rPr lang="es-MX" dirty="0" smtClean="0"/>
              <a:t> </a:t>
            </a:r>
            <a:r>
              <a:rPr lang="es-MX" dirty="0" err="1" smtClean="0">
                <a:sym typeface="Symbol"/>
              </a:rPr>
              <a:t>E</a:t>
            </a:r>
            <a:r>
              <a:rPr lang="es-MX" baseline="-25000" dirty="0" err="1" smtClean="0">
                <a:sym typeface="Symbol"/>
              </a:rPr>
              <a:t>k</a:t>
            </a:r>
            <a:r>
              <a:rPr lang="es-MX" dirty="0" smtClean="0">
                <a:sym typeface="Symbol"/>
              </a:rPr>
              <a:t> Z</a:t>
            </a:r>
            <a:endParaRPr lang="es-ES" dirty="0"/>
          </a:p>
        </p:txBody>
      </p:sp>
      <p:sp>
        <p:nvSpPr>
          <p:cNvPr id="23" name="22 CuadroTexto"/>
          <p:cNvSpPr txBox="1"/>
          <p:nvPr/>
        </p:nvSpPr>
        <p:spPr>
          <a:xfrm>
            <a:off x="7020272" y="5517232"/>
            <a:ext cx="1800200" cy="369332"/>
          </a:xfrm>
          <a:prstGeom prst="rect">
            <a:avLst/>
          </a:prstGeom>
          <a:noFill/>
          <a:ln w="3175">
            <a:solidFill>
              <a:schemeClr val="bg1">
                <a:lumMod val="50000"/>
              </a:schemeClr>
            </a:solidFill>
          </a:ln>
        </p:spPr>
        <p:txBody>
          <a:bodyPr wrap="square" rtlCol="0">
            <a:spAutoFit/>
          </a:bodyPr>
          <a:lstStyle/>
          <a:p>
            <a:r>
              <a:rPr lang="es-MX" dirty="0" err="1" smtClean="0"/>
              <a:t>Expected</a:t>
            </a:r>
            <a:r>
              <a:rPr lang="es-MX" dirty="0" smtClean="0"/>
              <a:t> </a:t>
            </a:r>
            <a:r>
              <a:rPr lang="es-MX" dirty="0" err="1" smtClean="0"/>
              <a:t>if</a:t>
            </a:r>
            <a:r>
              <a:rPr lang="es-MX" dirty="0" smtClean="0"/>
              <a:t> </a:t>
            </a:r>
            <a:r>
              <a:rPr lang="es-MX" dirty="0" err="1" smtClean="0">
                <a:sym typeface="Symbol"/>
              </a:rPr>
              <a:t>E</a:t>
            </a:r>
            <a:r>
              <a:rPr lang="es-MX" baseline="-25000" dirty="0" err="1" smtClean="0">
                <a:sym typeface="Symbol"/>
              </a:rPr>
              <a:t>k</a:t>
            </a:r>
            <a:r>
              <a:rPr lang="es-MX" dirty="0" smtClean="0">
                <a:sym typeface="Symbol"/>
              </a:rPr>
              <a:t> A</a:t>
            </a:r>
            <a:endParaRPr lang="es-ES" dirty="0"/>
          </a:p>
        </p:txBody>
      </p:sp>
      <p:sp>
        <p:nvSpPr>
          <p:cNvPr id="24" name="23 Rectángulo redondeado"/>
          <p:cNvSpPr/>
          <p:nvPr/>
        </p:nvSpPr>
        <p:spPr>
          <a:xfrm>
            <a:off x="2123728" y="3501008"/>
            <a:ext cx="3168352" cy="792088"/>
          </a:xfrm>
          <a:prstGeom prst="round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itchFamily="34" charset="0"/>
            </a:endParaRPr>
          </a:p>
        </p:txBody>
      </p:sp>
      <p:sp>
        <p:nvSpPr>
          <p:cNvPr id="25" name="24 Rectángulo redondeado"/>
          <p:cNvSpPr/>
          <p:nvPr/>
        </p:nvSpPr>
        <p:spPr>
          <a:xfrm>
            <a:off x="2195736" y="3645024"/>
            <a:ext cx="2808312" cy="504056"/>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MX" sz="2400" dirty="0" err="1" smtClean="0">
                <a:solidFill>
                  <a:srgbClr val="3333FF"/>
                </a:solidFill>
                <a:latin typeface="Calibri" pitchFamily="34" charset="0"/>
              </a:rPr>
              <a:t>Dependence</a:t>
            </a:r>
            <a:r>
              <a:rPr lang="es-MX" sz="2400" dirty="0" smtClean="0">
                <a:solidFill>
                  <a:srgbClr val="3333FF"/>
                </a:solidFill>
                <a:latin typeface="Calibri" pitchFamily="34" charset="0"/>
              </a:rPr>
              <a:t> </a:t>
            </a:r>
            <a:r>
              <a:rPr lang="es-MX" sz="2400" dirty="0" err="1" smtClean="0">
                <a:solidFill>
                  <a:srgbClr val="3333FF"/>
                </a:solidFill>
                <a:latin typeface="Calibri" pitchFamily="34" charset="0"/>
              </a:rPr>
              <a:t>with</a:t>
            </a:r>
            <a:r>
              <a:rPr lang="es-MX" sz="2400" dirty="0" smtClean="0">
                <a:solidFill>
                  <a:srgbClr val="3333FF"/>
                </a:solidFill>
                <a:latin typeface="Calibri" pitchFamily="34" charset="0"/>
              </a:rPr>
              <a:t> Z </a:t>
            </a:r>
            <a:r>
              <a:rPr lang="es-MX" sz="2400" dirty="0" err="1" smtClean="0">
                <a:solidFill>
                  <a:srgbClr val="3333FF"/>
                </a:solidFill>
                <a:latin typeface="Calibri" pitchFamily="34" charset="0"/>
              </a:rPr>
              <a:t>is</a:t>
            </a:r>
            <a:r>
              <a:rPr lang="es-MX" sz="2400" dirty="0" smtClean="0">
                <a:solidFill>
                  <a:srgbClr val="3333FF"/>
                </a:solidFill>
                <a:latin typeface="Calibri" pitchFamily="34" charset="0"/>
              </a:rPr>
              <a:t> more probable</a:t>
            </a:r>
          </a:p>
        </p:txBody>
      </p:sp>
      <p:sp>
        <p:nvSpPr>
          <p:cNvPr id="19"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4) </a:t>
            </a:r>
            <a:r>
              <a:rPr lang="es-MX" sz="2400" dirty="0" err="1" smtClean="0">
                <a:solidFill>
                  <a:srgbClr val="FF0000"/>
                </a:solidFill>
                <a:latin typeface="Tahoma" pitchFamily="34" charset="0"/>
              </a:rPr>
              <a:t>Results</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about</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composition</a:t>
            </a:r>
            <a:endParaRPr lang="es-ES" sz="2400" dirty="0">
              <a:solidFill>
                <a:srgbClr val="FF0000"/>
              </a:solidFill>
              <a:latin typeface="Tahoma" pitchFamily="34" charset="0"/>
            </a:endParaRPr>
          </a:p>
        </p:txBody>
      </p:sp>
      <p:sp>
        <p:nvSpPr>
          <p:cNvPr id="26" name="25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background4christian.com/wp-content/uploads/2008/08/blue-sea-and-sky.jpg"/>
          <p:cNvPicPr>
            <a:picLocks noChangeAspect="1" noChangeArrowheads="1"/>
          </p:cNvPicPr>
          <p:nvPr/>
        </p:nvPicPr>
        <p:blipFill>
          <a:blip r:embed="rId2" cstate="print"/>
          <a:srcRect/>
          <a:stretch>
            <a:fillRect/>
          </a:stretch>
        </p:blipFill>
        <p:spPr bwMode="auto">
          <a:xfrm>
            <a:off x="-36513" y="-1251520"/>
            <a:ext cx="11046129" cy="8280920"/>
          </a:xfrm>
          <a:prstGeom prst="rect">
            <a:avLst/>
          </a:prstGeom>
          <a:noFill/>
        </p:spPr>
      </p:pic>
      <p:pic>
        <p:nvPicPr>
          <p:cNvPr id="30" name="Picture 2" descr="Ikseminar_EAScomponent2"/>
          <p:cNvPicPr>
            <a:picLocks noChangeAspect="1" noChangeArrowheads="1"/>
          </p:cNvPicPr>
          <p:nvPr/>
        </p:nvPicPr>
        <p:blipFill>
          <a:blip r:embed="rId3" cstate="print"/>
          <a:srcRect/>
          <a:stretch>
            <a:fillRect/>
          </a:stretch>
        </p:blipFill>
        <p:spPr bwMode="auto">
          <a:xfrm>
            <a:off x="1044649" y="1011906"/>
            <a:ext cx="7343775" cy="4865687"/>
          </a:xfrm>
          <a:prstGeom prst="rect">
            <a:avLst/>
          </a:prstGeom>
          <a:noFill/>
        </p:spPr>
      </p:pic>
      <p:sp>
        <p:nvSpPr>
          <p:cNvPr id="31" name="30 CuadroTexto"/>
          <p:cNvSpPr txBox="1"/>
          <p:nvPr/>
        </p:nvSpPr>
        <p:spPr>
          <a:xfrm>
            <a:off x="3500430" y="6084004"/>
            <a:ext cx="2643206" cy="369332"/>
          </a:xfrm>
          <a:prstGeom prst="rect">
            <a:avLst/>
          </a:prstGeom>
          <a:noFill/>
        </p:spPr>
        <p:txBody>
          <a:bodyPr wrap="square" rtlCol="0">
            <a:spAutoFit/>
          </a:bodyPr>
          <a:lstStyle/>
          <a:p>
            <a:r>
              <a:rPr lang="es-MX" dirty="0" err="1" smtClean="0">
                <a:solidFill>
                  <a:schemeClr val="bg1"/>
                </a:solidFill>
                <a:latin typeface="Calibri" pitchFamily="34" charset="0"/>
              </a:rPr>
              <a:t>Extensive</a:t>
            </a:r>
            <a:r>
              <a:rPr lang="es-MX" dirty="0" smtClean="0">
                <a:solidFill>
                  <a:schemeClr val="bg1"/>
                </a:solidFill>
                <a:latin typeface="Calibri" pitchFamily="34" charset="0"/>
              </a:rPr>
              <a:t> air </a:t>
            </a:r>
            <a:r>
              <a:rPr lang="es-MX" dirty="0" err="1" smtClean="0">
                <a:solidFill>
                  <a:schemeClr val="bg1"/>
                </a:solidFill>
                <a:latin typeface="Calibri" pitchFamily="34" charset="0"/>
              </a:rPr>
              <a:t>shower</a:t>
            </a:r>
            <a:endParaRPr lang="es-ES" dirty="0">
              <a:solidFill>
                <a:schemeClr val="bg1"/>
              </a:solidFill>
              <a:latin typeface="Calibri" pitchFamily="34" charset="0"/>
            </a:endParaRPr>
          </a:p>
        </p:txBody>
      </p:sp>
      <p:pic>
        <p:nvPicPr>
          <p:cNvPr id="10" name="Picture 2"/>
          <p:cNvPicPr>
            <a:picLocks noChangeAspect="1" noChangeArrowheads="1"/>
          </p:cNvPicPr>
          <p:nvPr/>
        </p:nvPicPr>
        <p:blipFill>
          <a:blip r:embed="rId4" cstate="print"/>
          <a:srcRect/>
          <a:stretch>
            <a:fillRect/>
          </a:stretch>
        </p:blipFill>
        <p:spPr bwMode="auto">
          <a:xfrm>
            <a:off x="4860481" y="1124744"/>
            <a:ext cx="3959991" cy="2880320"/>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srcRect/>
          <a:stretch>
            <a:fillRect/>
          </a:stretch>
        </p:blipFill>
        <p:spPr bwMode="auto">
          <a:xfrm>
            <a:off x="251520" y="1124744"/>
            <a:ext cx="4425857" cy="2880320"/>
          </a:xfrm>
          <a:prstGeom prst="rect">
            <a:avLst/>
          </a:prstGeom>
          <a:noFill/>
          <a:ln w="9525">
            <a:noFill/>
            <a:miter lim="800000"/>
            <a:headEnd/>
            <a:tailEnd/>
          </a:ln>
        </p:spPr>
      </p:pic>
      <p:sp>
        <p:nvSpPr>
          <p:cNvPr id="12" name="Text Box 8"/>
          <p:cNvSpPr txBox="1">
            <a:spLocks noChangeArrowheads="1"/>
          </p:cNvSpPr>
          <p:nvPr/>
        </p:nvSpPr>
        <p:spPr bwMode="auto">
          <a:xfrm>
            <a:off x="395288" y="188913"/>
            <a:ext cx="5391158" cy="457200"/>
          </a:xfrm>
          <a:prstGeom prst="rect">
            <a:avLst/>
          </a:prstGeom>
          <a:noFill/>
          <a:ln w="9525">
            <a:noFill/>
            <a:miter lim="800000"/>
            <a:headEnd/>
            <a:tailEnd/>
          </a:ln>
          <a:effectLst/>
        </p:spPr>
        <p:txBody>
          <a:bodyPr wrap="square">
            <a:spAutoFit/>
          </a:bodyPr>
          <a:lstStyle/>
          <a:p>
            <a:pPr marL="342900" indent="-342900">
              <a:spcBef>
                <a:spcPct val="50000"/>
              </a:spcBef>
              <a:buFontTx/>
              <a:buAutoNum type="arabicParenR"/>
            </a:pPr>
            <a:r>
              <a:rPr lang="es-MX" sz="2400" dirty="0" smtClean="0">
                <a:solidFill>
                  <a:srgbClr val="FFFF00"/>
                </a:solidFill>
                <a:latin typeface="Tahoma" pitchFamily="34" charset="0"/>
              </a:rPr>
              <a:t>Introduction</a:t>
            </a:r>
            <a:endParaRPr lang="es-ES" sz="2400" dirty="0">
              <a:solidFill>
                <a:srgbClr val="FFFF00"/>
              </a:solidFill>
              <a:latin typeface="Tahoma" pitchFamily="34" charset="0"/>
            </a:endParaRPr>
          </a:p>
        </p:txBody>
      </p:sp>
      <p:sp>
        <p:nvSpPr>
          <p:cNvPr id="9" name="8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solidFill>
              </a:rPr>
              <a:t>Kascade</a:t>
            </a:r>
            <a:r>
              <a:rPr lang="es-MX" sz="1400" dirty="0" smtClean="0">
                <a:solidFill>
                  <a:schemeClr val="bg1"/>
                </a:solidFill>
              </a:rPr>
              <a:t>-Grande ,J.C. Arteaga, U. Michoacana                                                                                     XIII MWPF, </a:t>
            </a:r>
            <a:r>
              <a:rPr lang="es-MX" sz="1400" dirty="0" err="1" smtClean="0">
                <a:solidFill>
                  <a:schemeClr val="bg1"/>
                </a:solidFill>
              </a:rPr>
              <a:t>October</a:t>
            </a:r>
            <a:r>
              <a:rPr lang="es-MX" sz="1400" dirty="0" smtClean="0">
                <a:solidFill>
                  <a:schemeClr val="bg1"/>
                </a:solidFill>
              </a:rPr>
              <a:t>, Guanajuato</a:t>
            </a:r>
            <a:endParaRPr lang="es-E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251520" y="980728"/>
            <a:ext cx="8404774" cy="4568924"/>
          </a:xfrm>
          <a:prstGeom prst="rect">
            <a:avLst/>
          </a:prstGeom>
          <a:noFill/>
          <a:ln w="9525">
            <a:noFill/>
            <a:miter lim="800000"/>
            <a:headEnd/>
            <a:tailEnd/>
          </a:ln>
        </p:spPr>
      </p:pic>
      <p:sp>
        <p:nvSpPr>
          <p:cNvPr id="9" name="8 Rectángulo redondeado"/>
          <p:cNvSpPr/>
          <p:nvPr/>
        </p:nvSpPr>
        <p:spPr>
          <a:xfrm>
            <a:off x="2051720" y="5661248"/>
            <a:ext cx="5328592" cy="792088"/>
          </a:xfrm>
          <a:prstGeom prst="round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itchFamily="34" charset="0"/>
            </a:endParaRPr>
          </a:p>
        </p:txBody>
      </p:sp>
      <p:sp>
        <p:nvSpPr>
          <p:cNvPr id="10" name="9 Rectángulo redondeado"/>
          <p:cNvSpPr/>
          <p:nvPr/>
        </p:nvSpPr>
        <p:spPr>
          <a:xfrm>
            <a:off x="2123728" y="5805264"/>
            <a:ext cx="5400600" cy="504056"/>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MX" sz="2400" dirty="0" err="1" smtClean="0">
                <a:solidFill>
                  <a:srgbClr val="3333FF"/>
                </a:solidFill>
                <a:latin typeface="Calibri" pitchFamily="34" charset="0"/>
              </a:rPr>
              <a:t>Agreement</a:t>
            </a:r>
            <a:r>
              <a:rPr lang="es-MX" sz="2400" dirty="0" smtClean="0">
                <a:solidFill>
                  <a:srgbClr val="3333FF"/>
                </a:solidFill>
                <a:latin typeface="Calibri" pitchFamily="34" charset="0"/>
              </a:rPr>
              <a:t> </a:t>
            </a:r>
            <a:r>
              <a:rPr lang="es-MX" sz="2400" dirty="0" err="1" smtClean="0">
                <a:solidFill>
                  <a:srgbClr val="3333FF"/>
                </a:solidFill>
                <a:latin typeface="Calibri" pitchFamily="34" charset="0"/>
              </a:rPr>
              <a:t>with</a:t>
            </a:r>
            <a:r>
              <a:rPr lang="es-MX" sz="2400" dirty="0" smtClean="0">
                <a:solidFill>
                  <a:srgbClr val="3333FF"/>
                </a:solidFill>
                <a:latin typeface="Calibri" pitchFamily="34" charset="0"/>
              </a:rPr>
              <a:t> </a:t>
            </a:r>
            <a:r>
              <a:rPr lang="es-MX" sz="2400" dirty="0" err="1" smtClean="0">
                <a:solidFill>
                  <a:srgbClr val="3333FF"/>
                </a:solidFill>
                <a:latin typeface="Calibri" pitchFamily="34" charset="0"/>
              </a:rPr>
              <a:t>other</a:t>
            </a:r>
            <a:r>
              <a:rPr lang="es-MX" sz="2400" dirty="0" smtClean="0">
                <a:solidFill>
                  <a:srgbClr val="3333FF"/>
                </a:solidFill>
                <a:latin typeface="Calibri" pitchFamily="34" charset="0"/>
              </a:rPr>
              <a:t> </a:t>
            </a:r>
            <a:r>
              <a:rPr lang="es-MX" sz="2400" dirty="0" err="1" smtClean="0">
                <a:solidFill>
                  <a:srgbClr val="3333FF"/>
                </a:solidFill>
                <a:latin typeface="Calibri" pitchFamily="34" charset="0"/>
              </a:rPr>
              <a:t>experiments</a:t>
            </a:r>
            <a:endParaRPr lang="es-MX" sz="2400" dirty="0" smtClean="0">
              <a:solidFill>
                <a:srgbClr val="3333FF"/>
              </a:solidFill>
              <a:latin typeface="Calibri" pitchFamily="34" charset="0"/>
            </a:endParaRPr>
          </a:p>
        </p:txBody>
      </p:sp>
      <p:sp>
        <p:nvSpPr>
          <p:cNvPr id="6" name="Text Box 34"/>
          <p:cNvSpPr txBox="1">
            <a:spLocks noChangeArrowheads="1"/>
          </p:cNvSpPr>
          <p:nvPr/>
        </p:nvSpPr>
        <p:spPr bwMode="auto">
          <a:xfrm>
            <a:off x="6012160" y="3068960"/>
            <a:ext cx="2376264" cy="261610"/>
          </a:xfrm>
          <a:prstGeom prst="rect">
            <a:avLst/>
          </a:prstGeom>
          <a:noFill/>
          <a:ln w="9525">
            <a:noFill/>
            <a:miter lim="800000"/>
            <a:headEnd/>
            <a:tailEnd/>
          </a:ln>
          <a:effectLst/>
        </p:spPr>
        <p:txBody>
          <a:bodyPr wrap="square">
            <a:spAutoFit/>
          </a:bodyPr>
          <a:lstStyle/>
          <a:p>
            <a:pPr>
              <a:spcBef>
                <a:spcPts val="0"/>
              </a:spcBef>
            </a:pPr>
            <a:r>
              <a:rPr lang="es-MX" sz="1100" dirty="0" smtClean="0">
                <a:solidFill>
                  <a:srgbClr val="FF0000"/>
                </a:solidFill>
              </a:rPr>
              <a:t>A. </a:t>
            </a:r>
            <a:r>
              <a:rPr lang="es-MX" sz="1100" dirty="0" err="1" smtClean="0">
                <a:solidFill>
                  <a:srgbClr val="FF0000"/>
                </a:solidFill>
              </a:rPr>
              <a:t>Haungs</a:t>
            </a:r>
            <a:r>
              <a:rPr lang="es-MX" sz="1100" dirty="0" smtClean="0">
                <a:solidFill>
                  <a:srgbClr val="FF0000"/>
                </a:solidFill>
              </a:rPr>
              <a:t>, ICRC </a:t>
            </a:r>
            <a:r>
              <a:rPr lang="es-MX" sz="1100" dirty="0" err="1" smtClean="0">
                <a:solidFill>
                  <a:srgbClr val="FF0000"/>
                </a:solidFill>
              </a:rPr>
              <a:t>Proc</a:t>
            </a:r>
            <a:r>
              <a:rPr lang="es-MX" sz="1100" dirty="0" smtClean="0">
                <a:solidFill>
                  <a:srgbClr val="FF0000"/>
                </a:solidFill>
              </a:rPr>
              <a:t>., (2011)</a:t>
            </a:r>
            <a:endParaRPr lang="es-ES" sz="1100" dirty="0">
              <a:solidFill>
                <a:srgbClr val="FF0000"/>
              </a:solidFill>
            </a:endParaRPr>
          </a:p>
        </p:txBody>
      </p:sp>
      <p:sp>
        <p:nvSpPr>
          <p:cNvPr id="11"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4) </a:t>
            </a:r>
            <a:r>
              <a:rPr lang="es-MX" sz="2400" dirty="0" err="1" smtClean="0">
                <a:solidFill>
                  <a:srgbClr val="FF0000"/>
                </a:solidFill>
                <a:latin typeface="Tahoma" pitchFamily="34" charset="0"/>
              </a:rPr>
              <a:t>Results</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about</a:t>
            </a:r>
            <a:r>
              <a:rPr lang="es-MX" sz="2400" dirty="0" smtClean="0">
                <a:solidFill>
                  <a:srgbClr val="FF0000"/>
                </a:solidFill>
                <a:latin typeface="Tahoma" pitchFamily="34" charset="0"/>
              </a:rPr>
              <a:t> </a:t>
            </a:r>
            <a:r>
              <a:rPr lang="es-MX" sz="2400" dirty="0" err="1" smtClean="0">
                <a:solidFill>
                  <a:srgbClr val="FF0000"/>
                </a:solidFill>
                <a:latin typeface="Tahoma" pitchFamily="34" charset="0"/>
              </a:rPr>
              <a:t>composition</a:t>
            </a:r>
            <a:endParaRPr lang="es-ES" sz="2400" dirty="0">
              <a:solidFill>
                <a:srgbClr val="FF0000"/>
              </a:solidFill>
              <a:latin typeface="Tahoma" pitchFamily="34" charset="0"/>
            </a:endParaRPr>
          </a:p>
        </p:txBody>
      </p:sp>
      <p:sp>
        <p:nvSpPr>
          <p:cNvPr id="8" name="7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williamsclass.com/EighthScienceWork/ImagesEighth/SuperNovaReminant.jpg"/>
          <p:cNvPicPr>
            <a:picLocks noChangeAspect="1" noChangeArrowheads="1"/>
          </p:cNvPicPr>
          <p:nvPr/>
        </p:nvPicPr>
        <p:blipFill>
          <a:blip r:embed="rId2" cstate="print"/>
          <a:srcRect/>
          <a:stretch>
            <a:fillRect/>
          </a:stretch>
        </p:blipFill>
        <p:spPr bwMode="auto">
          <a:xfrm>
            <a:off x="7642836" y="79499"/>
            <a:ext cx="1393660" cy="1045245"/>
          </a:xfrm>
          <a:prstGeom prst="rect">
            <a:avLst/>
          </a:prstGeom>
          <a:noFill/>
        </p:spPr>
      </p:pic>
      <p:sp>
        <p:nvSpPr>
          <p:cNvPr id="11" name="10 CuadroTexto"/>
          <p:cNvSpPr txBox="1"/>
          <p:nvPr/>
        </p:nvSpPr>
        <p:spPr>
          <a:xfrm>
            <a:off x="539552" y="1556792"/>
            <a:ext cx="8064896" cy="3139321"/>
          </a:xfrm>
          <a:prstGeom prst="rect">
            <a:avLst/>
          </a:prstGeom>
          <a:noFill/>
        </p:spPr>
        <p:txBody>
          <a:bodyPr wrap="square" rtlCol="0">
            <a:spAutoFit/>
          </a:bodyPr>
          <a:lstStyle/>
          <a:p>
            <a:pPr algn="just">
              <a:buFont typeface="Wingdings" pitchFamily="2" charset="2"/>
              <a:buChar char="Ø"/>
            </a:pPr>
            <a:r>
              <a:rPr lang="es-MX" dirty="0" smtClean="0">
                <a:latin typeface="Calibri" pitchFamily="34" charset="0"/>
              </a:rPr>
              <a:t> </a:t>
            </a:r>
            <a:r>
              <a:rPr lang="es-MX" dirty="0" err="1" smtClean="0">
                <a:latin typeface="Calibri" pitchFamily="34" charset="0"/>
              </a:rPr>
              <a:t>Our</a:t>
            </a:r>
            <a:r>
              <a:rPr lang="es-MX" dirty="0" smtClean="0">
                <a:latin typeface="Calibri" pitchFamily="34" charset="0"/>
              </a:rPr>
              <a:t> </a:t>
            </a:r>
            <a:r>
              <a:rPr lang="es-MX" dirty="0" err="1" smtClean="0">
                <a:latin typeface="Calibri" pitchFamily="34" charset="0"/>
              </a:rPr>
              <a:t>knowledge</a:t>
            </a:r>
            <a:r>
              <a:rPr lang="es-MX" dirty="0" smtClean="0">
                <a:latin typeface="Calibri" pitchFamily="34" charset="0"/>
              </a:rPr>
              <a:t> </a:t>
            </a:r>
            <a:r>
              <a:rPr lang="es-MX" dirty="0" err="1" smtClean="0">
                <a:latin typeface="Calibri" pitchFamily="34" charset="0"/>
              </a:rPr>
              <a:t>about</a:t>
            </a:r>
            <a:r>
              <a:rPr lang="es-MX" dirty="0" smtClean="0">
                <a:latin typeface="Calibri" pitchFamily="34" charset="0"/>
              </a:rPr>
              <a:t> </a:t>
            </a:r>
            <a:r>
              <a:rPr lang="es-MX" dirty="0" err="1" smtClean="0">
                <a:latin typeface="Calibri" pitchFamily="34" charset="0"/>
              </a:rPr>
              <a:t>the</a:t>
            </a:r>
            <a:r>
              <a:rPr lang="es-MX" dirty="0" smtClean="0">
                <a:latin typeface="Calibri" pitchFamily="34" charset="0"/>
              </a:rPr>
              <a:t> </a:t>
            </a:r>
            <a:r>
              <a:rPr lang="es-MX" dirty="0" err="1" smtClean="0">
                <a:solidFill>
                  <a:srgbClr val="074BB9"/>
                </a:solidFill>
                <a:latin typeface="Calibri" pitchFamily="34" charset="0"/>
              </a:rPr>
              <a:t>origin</a:t>
            </a:r>
            <a:r>
              <a:rPr lang="es-MX" dirty="0" smtClean="0">
                <a:solidFill>
                  <a:srgbClr val="074BB9"/>
                </a:solidFill>
                <a:latin typeface="Calibri" pitchFamily="34" charset="0"/>
              </a:rPr>
              <a:t>, </a:t>
            </a:r>
            <a:r>
              <a:rPr lang="es-MX" dirty="0" err="1" smtClean="0">
                <a:solidFill>
                  <a:srgbClr val="074BB9"/>
                </a:solidFill>
                <a:latin typeface="Calibri" pitchFamily="34" charset="0"/>
              </a:rPr>
              <a:t>acceleration</a:t>
            </a:r>
            <a:r>
              <a:rPr lang="es-MX" dirty="0" smtClean="0">
                <a:solidFill>
                  <a:srgbClr val="074BB9"/>
                </a:solidFill>
                <a:latin typeface="Calibri" pitchFamily="34" charset="0"/>
              </a:rPr>
              <a:t> </a:t>
            </a:r>
            <a:r>
              <a:rPr lang="es-MX" dirty="0" err="1" smtClean="0">
                <a:solidFill>
                  <a:srgbClr val="074BB9"/>
                </a:solidFill>
                <a:latin typeface="Calibri" pitchFamily="34" charset="0"/>
              </a:rPr>
              <a:t>mechanism</a:t>
            </a:r>
            <a:r>
              <a:rPr lang="es-MX" dirty="0" smtClean="0">
                <a:solidFill>
                  <a:srgbClr val="074BB9"/>
                </a:solidFill>
                <a:latin typeface="Calibri" pitchFamily="34" charset="0"/>
              </a:rPr>
              <a:t> and </a:t>
            </a:r>
            <a:r>
              <a:rPr lang="es-MX" dirty="0" err="1" smtClean="0">
                <a:solidFill>
                  <a:srgbClr val="074BB9"/>
                </a:solidFill>
                <a:latin typeface="Calibri" pitchFamily="34" charset="0"/>
              </a:rPr>
              <a:t>propagation</a:t>
            </a:r>
            <a:r>
              <a:rPr lang="es-MX" dirty="0" smtClean="0">
                <a:solidFill>
                  <a:srgbClr val="074BB9"/>
                </a:solidFill>
                <a:latin typeface="Calibri" pitchFamily="34" charset="0"/>
              </a:rPr>
              <a:t> </a:t>
            </a:r>
            <a:r>
              <a:rPr lang="es-MX" dirty="0" smtClean="0">
                <a:latin typeface="Calibri" pitchFamily="34" charset="0"/>
              </a:rPr>
              <a:t>of </a:t>
            </a:r>
            <a:r>
              <a:rPr lang="es-MX" dirty="0" err="1" smtClean="0">
                <a:latin typeface="Calibri" pitchFamily="34" charset="0"/>
              </a:rPr>
              <a:t>galactic</a:t>
            </a:r>
            <a:r>
              <a:rPr lang="es-MX" dirty="0" smtClean="0">
                <a:latin typeface="Calibri" pitchFamily="34" charset="0"/>
              </a:rPr>
              <a:t> </a:t>
            </a:r>
            <a:r>
              <a:rPr lang="es-MX" dirty="0" err="1" smtClean="0">
                <a:latin typeface="Calibri" pitchFamily="34" charset="0"/>
              </a:rPr>
              <a:t>cosmic</a:t>
            </a:r>
            <a:r>
              <a:rPr lang="es-MX" dirty="0" smtClean="0">
                <a:latin typeface="Calibri" pitchFamily="34" charset="0"/>
              </a:rPr>
              <a:t> </a:t>
            </a:r>
            <a:r>
              <a:rPr lang="es-MX" dirty="0" err="1" smtClean="0">
                <a:latin typeface="Calibri" pitchFamily="34" charset="0"/>
              </a:rPr>
              <a:t>rays</a:t>
            </a:r>
            <a:r>
              <a:rPr lang="es-MX" dirty="0" smtClean="0">
                <a:latin typeface="Calibri" pitchFamily="34" charset="0"/>
              </a:rPr>
              <a:t> </a:t>
            </a:r>
            <a:r>
              <a:rPr lang="es-MX" dirty="0" err="1" smtClean="0">
                <a:latin typeface="Calibri" pitchFamily="34" charset="0"/>
              </a:rPr>
              <a:t>is</a:t>
            </a:r>
            <a:r>
              <a:rPr lang="es-MX" dirty="0" smtClean="0">
                <a:latin typeface="Calibri" pitchFamily="34" charset="0"/>
              </a:rPr>
              <a:t> </a:t>
            </a:r>
            <a:r>
              <a:rPr lang="es-MX" dirty="0" err="1" smtClean="0">
                <a:latin typeface="Calibri" pitchFamily="34" charset="0"/>
              </a:rPr>
              <a:t>still</a:t>
            </a:r>
            <a:r>
              <a:rPr lang="es-MX" dirty="0" smtClean="0">
                <a:latin typeface="Calibri" pitchFamily="34" charset="0"/>
              </a:rPr>
              <a:t> </a:t>
            </a:r>
            <a:r>
              <a:rPr lang="es-MX" dirty="0" err="1" smtClean="0">
                <a:latin typeface="Calibri" pitchFamily="34" charset="0"/>
              </a:rPr>
              <a:t>incomplete</a:t>
            </a:r>
            <a:r>
              <a:rPr lang="es-MX" dirty="0" smtClean="0">
                <a:latin typeface="Calibri" pitchFamily="34" charset="0"/>
              </a:rPr>
              <a:t>.</a:t>
            </a:r>
          </a:p>
          <a:p>
            <a:pPr algn="just"/>
            <a:endParaRPr lang="es-MX" dirty="0" smtClean="0">
              <a:latin typeface="Calibri" pitchFamily="34" charset="0"/>
            </a:endParaRPr>
          </a:p>
          <a:p>
            <a:pPr algn="just">
              <a:buFont typeface="Wingdings" pitchFamily="2" charset="2"/>
              <a:buChar char="Ø"/>
            </a:pPr>
            <a:r>
              <a:rPr lang="es-MX" dirty="0" smtClean="0">
                <a:latin typeface="Calibri" pitchFamily="34" charset="0"/>
              </a:rPr>
              <a:t> KASCADE-Grande has </a:t>
            </a:r>
            <a:r>
              <a:rPr lang="es-MX" dirty="0" err="1" smtClean="0">
                <a:latin typeface="Calibri" pitchFamily="34" charset="0"/>
              </a:rPr>
              <a:t>found</a:t>
            </a:r>
            <a:r>
              <a:rPr lang="es-MX" dirty="0" smtClean="0">
                <a:latin typeface="Calibri" pitchFamily="34" charset="0"/>
              </a:rPr>
              <a:t> </a:t>
            </a:r>
            <a:r>
              <a:rPr lang="es-MX" dirty="0" err="1" smtClean="0">
                <a:solidFill>
                  <a:srgbClr val="3333CC"/>
                </a:solidFill>
                <a:latin typeface="Calibri" pitchFamily="34" charset="0"/>
              </a:rPr>
              <a:t>two</a:t>
            </a:r>
            <a:r>
              <a:rPr lang="es-MX" dirty="0" smtClean="0">
                <a:solidFill>
                  <a:srgbClr val="3333CC"/>
                </a:solidFill>
                <a:latin typeface="Calibri" pitchFamily="34" charset="0"/>
              </a:rPr>
              <a:t> new </a:t>
            </a:r>
            <a:r>
              <a:rPr lang="es-MX" dirty="0" err="1" smtClean="0">
                <a:solidFill>
                  <a:srgbClr val="3333CC"/>
                </a:solidFill>
                <a:latin typeface="Calibri" pitchFamily="34" charset="0"/>
              </a:rPr>
              <a:t>structures</a:t>
            </a:r>
            <a:r>
              <a:rPr lang="es-MX" dirty="0" smtClean="0">
                <a:latin typeface="Calibri" pitchFamily="34" charset="0"/>
              </a:rPr>
              <a:t>:  a </a:t>
            </a:r>
            <a:r>
              <a:rPr lang="es-MX" dirty="0" err="1" smtClean="0">
                <a:latin typeface="Calibri" pitchFamily="34" charset="0"/>
              </a:rPr>
              <a:t>concavity</a:t>
            </a:r>
            <a:r>
              <a:rPr lang="es-MX" dirty="0" smtClean="0">
                <a:latin typeface="Calibri" pitchFamily="34" charset="0"/>
              </a:rPr>
              <a:t> (~ 10</a:t>
            </a:r>
            <a:r>
              <a:rPr lang="es-MX" baseline="30000" dirty="0" smtClean="0">
                <a:latin typeface="Calibri" pitchFamily="34" charset="0"/>
              </a:rPr>
              <a:t>16</a:t>
            </a:r>
            <a:r>
              <a:rPr lang="es-MX" dirty="0" smtClean="0">
                <a:latin typeface="Calibri" pitchFamily="34" charset="0"/>
              </a:rPr>
              <a:t> eV)  and a new </a:t>
            </a:r>
            <a:r>
              <a:rPr lang="es-MX" dirty="0" err="1" smtClean="0">
                <a:latin typeface="Calibri" pitchFamily="34" charset="0"/>
              </a:rPr>
              <a:t>knee</a:t>
            </a:r>
            <a:r>
              <a:rPr lang="es-MX" dirty="0" smtClean="0">
                <a:latin typeface="Calibri" pitchFamily="34" charset="0"/>
              </a:rPr>
              <a:t> (~ 10</a:t>
            </a:r>
            <a:r>
              <a:rPr lang="es-MX" baseline="30000" dirty="0" smtClean="0">
                <a:latin typeface="Calibri" pitchFamily="34" charset="0"/>
              </a:rPr>
              <a:t>17</a:t>
            </a:r>
            <a:r>
              <a:rPr lang="es-MX" dirty="0" smtClean="0">
                <a:latin typeface="Calibri" pitchFamily="34" charset="0"/>
              </a:rPr>
              <a:t> eV).</a:t>
            </a:r>
          </a:p>
          <a:p>
            <a:pPr algn="just"/>
            <a:endParaRPr lang="es-MX" dirty="0" smtClean="0">
              <a:latin typeface="Calibri" pitchFamily="34" charset="0"/>
            </a:endParaRPr>
          </a:p>
          <a:p>
            <a:pPr algn="just">
              <a:buFont typeface="Wingdings" pitchFamily="2" charset="2"/>
              <a:buChar char="Ø"/>
            </a:pPr>
            <a:r>
              <a:rPr lang="es-MX" dirty="0" smtClean="0">
                <a:latin typeface="Calibri" pitchFamily="34" charset="0"/>
                <a:sym typeface="Symbol" pitchFamily="18" charset="2"/>
              </a:rPr>
              <a:t> A </a:t>
            </a:r>
            <a:r>
              <a:rPr lang="es-MX" dirty="0" err="1" smtClean="0">
                <a:solidFill>
                  <a:srgbClr val="3333CC"/>
                </a:solidFill>
                <a:latin typeface="Calibri" pitchFamily="34" charset="0"/>
                <a:sym typeface="Symbol" pitchFamily="18" charset="2"/>
              </a:rPr>
              <a:t>knee</a:t>
            </a:r>
            <a:r>
              <a:rPr lang="es-MX" dirty="0" smtClean="0">
                <a:solidFill>
                  <a:srgbClr val="3333CC"/>
                </a:solidFill>
                <a:latin typeface="Calibri" pitchFamily="34" charset="0"/>
                <a:sym typeface="Symbol" pitchFamily="18" charset="2"/>
              </a:rPr>
              <a:t> in </a:t>
            </a:r>
            <a:r>
              <a:rPr lang="es-MX" dirty="0" err="1" smtClean="0">
                <a:solidFill>
                  <a:srgbClr val="3333CC"/>
                </a:solidFill>
                <a:latin typeface="Calibri" pitchFamily="34" charset="0"/>
                <a:sym typeface="Symbol" pitchFamily="18" charset="2"/>
              </a:rPr>
              <a:t>the</a:t>
            </a:r>
            <a:r>
              <a:rPr lang="es-MX" dirty="0" smtClean="0">
                <a:solidFill>
                  <a:srgbClr val="3333CC"/>
                </a:solidFill>
                <a:latin typeface="Calibri" pitchFamily="34" charset="0"/>
                <a:sym typeface="Symbol" pitchFamily="18" charset="2"/>
              </a:rPr>
              <a:t> heavy </a:t>
            </a:r>
            <a:r>
              <a:rPr lang="es-MX" dirty="0" err="1" smtClean="0">
                <a:solidFill>
                  <a:srgbClr val="3333CC"/>
                </a:solidFill>
                <a:latin typeface="Calibri" pitchFamily="34" charset="0"/>
                <a:sym typeface="Symbol" pitchFamily="18" charset="2"/>
              </a:rPr>
              <a:t>component</a:t>
            </a:r>
            <a:r>
              <a:rPr lang="es-MX" dirty="0" smtClean="0">
                <a:solidFill>
                  <a:srgbClr val="3333CC"/>
                </a:solidFill>
                <a:latin typeface="Calibri" pitchFamily="34" charset="0"/>
                <a:sym typeface="Symbol" pitchFamily="18" charset="2"/>
              </a:rPr>
              <a:t>  </a:t>
            </a:r>
            <a:r>
              <a:rPr lang="es-MX" dirty="0" smtClean="0">
                <a:latin typeface="Calibri" pitchFamily="34" charset="0"/>
                <a:sym typeface="Symbol" pitchFamily="18" charset="2"/>
              </a:rPr>
              <a:t>of </a:t>
            </a:r>
            <a:r>
              <a:rPr lang="es-MX" dirty="0" err="1" smtClean="0">
                <a:latin typeface="Calibri" pitchFamily="34" charset="0"/>
                <a:sym typeface="Symbol" pitchFamily="18" charset="2"/>
              </a:rPr>
              <a:t>cosmic</a:t>
            </a:r>
            <a:r>
              <a:rPr lang="es-MX" dirty="0" smtClean="0">
                <a:latin typeface="Calibri" pitchFamily="34" charset="0"/>
                <a:sym typeface="Symbol" pitchFamily="18" charset="2"/>
              </a:rPr>
              <a:t> </a:t>
            </a:r>
            <a:r>
              <a:rPr lang="es-MX" dirty="0" err="1" smtClean="0">
                <a:latin typeface="Calibri" pitchFamily="34" charset="0"/>
                <a:sym typeface="Symbol" pitchFamily="18" charset="2"/>
              </a:rPr>
              <a:t>rays</a:t>
            </a:r>
            <a:r>
              <a:rPr lang="es-MX" dirty="0" smtClean="0">
                <a:latin typeface="Calibri" pitchFamily="34" charset="0"/>
                <a:sym typeface="Symbol" pitchFamily="18" charset="2"/>
              </a:rPr>
              <a:t> has </a:t>
            </a:r>
            <a:r>
              <a:rPr lang="es-MX" dirty="0" err="1" smtClean="0">
                <a:latin typeface="Calibri" pitchFamily="34" charset="0"/>
                <a:sym typeface="Symbol" pitchFamily="18" charset="2"/>
              </a:rPr>
              <a:t>been</a:t>
            </a:r>
            <a:r>
              <a:rPr lang="es-MX" dirty="0" smtClean="0">
                <a:latin typeface="Calibri" pitchFamily="34" charset="0"/>
                <a:sym typeface="Symbol" pitchFamily="18" charset="2"/>
              </a:rPr>
              <a:t> </a:t>
            </a:r>
            <a:r>
              <a:rPr lang="es-MX" dirty="0" err="1" smtClean="0">
                <a:latin typeface="Calibri" pitchFamily="34" charset="0"/>
                <a:sym typeface="Symbol" pitchFamily="18" charset="2"/>
              </a:rPr>
              <a:t>found</a:t>
            </a:r>
            <a:r>
              <a:rPr lang="es-MX" dirty="0" smtClean="0">
                <a:latin typeface="Calibri" pitchFamily="34" charset="0"/>
                <a:sym typeface="Symbol" pitchFamily="18" charset="2"/>
              </a:rPr>
              <a:t> </a:t>
            </a:r>
            <a:r>
              <a:rPr lang="es-MX" dirty="0" err="1" smtClean="0">
                <a:latin typeface="Calibri" pitchFamily="34" charset="0"/>
                <a:sym typeface="Symbol" pitchFamily="18" charset="2"/>
              </a:rPr>
              <a:t>around</a:t>
            </a:r>
            <a:r>
              <a:rPr lang="es-MX" dirty="0" smtClean="0">
                <a:latin typeface="Calibri" pitchFamily="34" charset="0"/>
                <a:sym typeface="Symbol" pitchFamily="18" charset="2"/>
              </a:rPr>
              <a:t> </a:t>
            </a:r>
            <a:r>
              <a:rPr lang="es-MX" dirty="0" smtClean="0">
                <a:solidFill>
                  <a:srgbClr val="3333CC"/>
                </a:solidFill>
                <a:latin typeface="Calibri" pitchFamily="34" charset="0"/>
              </a:rPr>
              <a:t>~ 10</a:t>
            </a:r>
            <a:r>
              <a:rPr lang="es-MX" baseline="30000" dirty="0" smtClean="0">
                <a:solidFill>
                  <a:srgbClr val="3333CC"/>
                </a:solidFill>
                <a:latin typeface="Calibri" pitchFamily="34" charset="0"/>
              </a:rPr>
              <a:t>17</a:t>
            </a:r>
            <a:r>
              <a:rPr lang="es-MX" dirty="0" smtClean="0">
                <a:solidFill>
                  <a:srgbClr val="3333CC"/>
                </a:solidFill>
                <a:latin typeface="Calibri" pitchFamily="34" charset="0"/>
              </a:rPr>
              <a:t> eV </a:t>
            </a:r>
            <a:r>
              <a:rPr lang="es-MX" dirty="0" smtClean="0">
                <a:latin typeface="Calibri" pitchFamily="34" charset="0"/>
                <a:sym typeface="Symbol" pitchFamily="18" charset="2"/>
              </a:rPr>
              <a:t>.</a:t>
            </a:r>
          </a:p>
          <a:p>
            <a:pPr algn="just">
              <a:buFont typeface="Wingdings" pitchFamily="2" charset="2"/>
              <a:buChar char="Ø"/>
            </a:pPr>
            <a:endParaRPr lang="es-MX" dirty="0" smtClean="0">
              <a:latin typeface="Calibri" pitchFamily="34" charset="0"/>
              <a:sym typeface="Symbol" pitchFamily="18" charset="2"/>
            </a:endParaRPr>
          </a:p>
          <a:p>
            <a:pPr algn="just">
              <a:buFont typeface="Wingdings" pitchFamily="2" charset="2"/>
              <a:buChar char="Ø"/>
            </a:pPr>
            <a:r>
              <a:rPr lang="es-MX" dirty="0" smtClean="0">
                <a:latin typeface="Calibri" pitchFamily="34" charset="0"/>
                <a:sym typeface="Symbol" pitchFamily="18" charset="2"/>
              </a:rPr>
              <a:t> </a:t>
            </a:r>
            <a:r>
              <a:rPr lang="es-MX" dirty="0" err="1" smtClean="0">
                <a:solidFill>
                  <a:srgbClr val="3333CC"/>
                </a:solidFill>
                <a:latin typeface="Calibri" pitchFamily="34" charset="0"/>
                <a:sym typeface="Symbol" pitchFamily="18" charset="2"/>
              </a:rPr>
              <a:t>Possible</a:t>
            </a:r>
            <a:r>
              <a:rPr lang="es-MX" dirty="0" smtClean="0">
                <a:solidFill>
                  <a:srgbClr val="3333CC"/>
                </a:solidFill>
                <a:latin typeface="Calibri" pitchFamily="34" charset="0"/>
                <a:sym typeface="Symbol" pitchFamily="18" charset="2"/>
              </a:rPr>
              <a:t>  Z </a:t>
            </a:r>
            <a:r>
              <a:rPr lang="es-MX" dirty="0" err="1" smtClean="0">
                <a:solidFill>
                  <a:srgbClr val="3333CC"/>
                </a:solidFill>
                <a:latin typeface="Calibri" pitchFamily="34" charset="0"/>
                <a:sym typeface="Symbol" pitchFamily="18" charset="2"/>
              </a:rPr>
              <a:t>dependence</a:t>
            </a:r>
            <a:r>
              <a:rPr lang="es-MX" dirty="0" smtClean="0">
                <a:latin typeface="Calibri" pitchFamily="34" charset="0"/>
                <a:sym typeface="Symbol" pitchFamily="18" charset="2"/>
              </a:rPr>
              <a:t> of </a:t>
            </a:r>
            <a:r>
              <a:rPr lang="es-MX" dirty="0" err="1" smtClean="0">
                <a:latin typeface="Calibri" pitchFamily="34" charset="0"/>
                <a:sym typeface="Symbol" pitchFamily="18" charset="2"/>
              </a:rPr>
              <a:t>the</a:t>
            </a:r>
            <a:r>
              <a:rPr lang="es-MX" dirty="0" smtClean="0">
                <a:latin typeface="Calibri" pitchFamily="34" charset="0"/>
                <a:sym typeface="Symbol" pitchFamily="18" charset="2"/>
              </a:rPr>
              <a:t> </a:t>
            </a:r>
            <a:r>
              <a:rPr lang="es-MX" dirty="0" err="1" smtClean="0">
                <a:solidFill>
                  <a:srgbClr val="3333CC"/>
                </a:solidFill>
                <a:latin typeface="Calibri" pitchFamily="34" charset="0"/>
                <a:sym typeface="Symbol" pitchFamily="18" charset="2"/>
              </a:rPr>
              <a:t>knees</a:t>
            </a:r>
            <a:r>
              <a:rPr lang="es-MX" dirty="0" smtClean="0">
                <a:solidFill>
                  <a:srgbClr val="3333CC"/>
                </a:solidFill>
                <a:latin typeface="Calibri" pitchFamily="34" charset="0"/>
                <a:sym typeface="Symbol" pitchFamily="18" charset="2"/>
              </a:rPr>
              <a:t> </a:t>
            </a:r>
            <a:r>
              <a:rPr lang="es-MX" dirty="0" smtClean="0">
                <a:latin typeface="Calibri" pitchFamily="34" charset="0"/>
                <a:sym typeface="Symbol" pitchFamily="18" charset="2"/>
              </a:rPr>
              <a:t>of </a:t>
            </a:r>
            <a:r>
              <a:rPr lang="es-MX" dirty="0" err="1" smtClean="0">
                <a:latin typeface="Calibri" pitchFamily="34" charset="0"/>
                <a:sym typeface="Symbol" pitchFamily="18" charset="2"/>
              </a:rPr>
              <a:t>the</a:t>
            </a:r>
            <a:r>
              <a:rPr lang="es-MX" dirty="0" smtClean="0">
                <a:latin typeface="Calibri" pitchFamily="34" charset="0"/>
                <a:sym typeface="Symbol" pitchFamily="18" charset="2"/>
              </a:rPr>
              <a:t> light and heavy </a:t>
            </a:r>
            <a:r>
              <a:rPr lang="es-MX" dirty="0" err="1" smtClean="0">
                <a:latin typeface="Calibri" pitchFamily="34" charset="0"/>
                <a:sym typeface="Symbol" pitchFamily="18" charset="2"/>
              </a:rPr>
              <a:t>components</a:t>
            </a:r>
            <a:r>
              <a:rPr lang="es-MX" dirty="0" smtClean="0">
                <a:latin typeface="Calibri" pitchFamily="34" charset="0"/>
                <a:sym typeface="Symbol" pitchFamily="18" charset="2"/>
              </a:rPr>
              <a:t>.</a:t>
            </a:r>
          </a:p>
          <a:p>
            <a:pPr algn="just"/>
            <a:endParaRPr lang="es-MX" dirty="0" smtClean="0">
              <a:latin typeface="Calibri" pitchFamily="34" charset="0"/>
              <a:sym typeface="Symbol" pitchFamily="18" charset="2"/>
            </a:endParaRPr>
          </a:p>
          <a:p>
            <a:pPr algn="just">
              <a:buFont typeface="Wingdings" pitchFamily="2" charset="2"/>
              <a:buChar char="Ø"/>
            </a:pPr>
            <a:r>
              <a:rPr lang="es-MX" dirty="0" smtClean="0">
                <a:latin typeface="Calibri" pitchFamily="34" charset="0"/>
                <a:sym typeface="Symbol" pitchFamily="18" charset="2"/>
              </a:rPr>
              <a:t> ¿</a:t>
            </a:r>
            <a:r>
              <a:rPr lang="es-MX" dirty="0" err="1" smtClean="0">
                <a:latin typeface="Calibri" pitchFamily="34" charset="0"/>
                <a:sym typeface="Symbol" pitchFamily="18" charset="2"/>
              </a:rPr>
              <a:t>What</a:t>
            </a:r>
            <a:r>
              <a:rPr lang="es-MX" dirty="0" smtClean="0">
                <a:latin typeface="Calibri" pitchFamily="34" charset="0"/>
                <a:sym typeface="Symbol" pitchFamily="18" charset="2"/>
              </a:rPr>
              <a:t> </a:t>
            </a:r>
            <a:r>
              <a:rPr lang="es-MX" dirty="0" err="1" smtClean="0">
                <a:latin typeface="Calibri" pitchFamily="34" charset="0"/>
                <a:sym typeface="Symbol" pitchFamily="18" charset="2"/>
              </a:rPr>
              <a:t>astrophysical</a:t>
            </a:r>
            <a:r>
              <a:rPr lang="es-MX" dirty="0" smtClean="0">
                <a:latin typeface="Calibri" pitchFamily="34" charset="0"/>
                <a:sym typeface="Symbol" pitchFamily="18" charset="2"/>
              </a:rPr>
              <a:t> </a:t>
            </a:r>
            <a:r>
              <a:rPr lang="es-MX" dirty="0" err="1" smtClean="0">
                <a:latin typeface="Calibri" pitchFamily="34" charset="0"/>
                <a:sym typeface="Symbol" pitchFamily="18" charset="2"/>
              </a:rPr>
              <a:t>models</a:t>
            </a:r>
            <a:r>
              <a:rPr lang="es-MX" dirty="0" smtClean="0">
                <a:latin typeface="Calibri" pitchFamily="34" charset="0"/>
                <a:sym typeface="Symbol" pitchFamily="18" charset="2"/>
              </a:rPr>
              <a:t> describe at </a:t>
            </a:r>
            <a:r>
              <a:rPr lang="es-MX" dirty="0" err="1" smtClean="0">
                <a:latin typeface="Calibri" pitchFamily="34" charset="0"/>
                <a:sym typeface="Symbol" pitchFamily="18" charset="2"/>
              </a:rPr>
              <a:t>best</a:t>
            </a:r>
            <a:r>
              <a:rPr lang="es-MX" dirty="0" smtClean="0">
                <a:latin typeface="Calibri" pitchFamily="34" charset="0"/>
                <a:sym typeface="Symbol" pitchFamily="18" charset="2"/>
              </a:rPr>
              <a:t> </a:t>
            </a:r>
            <a:r>
              <a:rPr lang="es-MX" dirty="0" err="1" smtClean="0">
                <a:latin typeface="Calibri" pitchFamily="34" charset="0"/>
                <a:sym typeface="Symbol" pitchFamily="18" charset="2"/>
              </a:rPr>
              <a:t>the</a:t>
            </a:r>
            <a:r>
              <a:rPr lang="es-MX" dirty="0" smtClean="0">
                <a:latin typeface="Calibri" pitchFamily="34" charset="0"/>
                <a:sym typeface="Symbol" pitchFamily="18" charset="2"/>
              </a:rPr>
              <a:t> data?</a:t>
            </a:r>
          </a:p>
        </p:txBody>
      </p:sp>
      <p:sp>
        <p:nvSpPr>
          <p:cNvPr id="5"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0000"/>
                </a:solidFill>
                <a:latin typeface="Tahoma" pitchFamily="34" charset="0"/>
              </a:rPr>
              <a:t>5) </a:t>
            </a:r>
            <a:r>
              <a:rPr lang="es-MX" sz="2400" dirty="0" err="1" smtClean="0">
                <a:solidFill>
                  <a:srgbClr val="FF0000"/>
                </a:solidFill>
                <a:latin typeface="Tahoma" pitchFamily="34" charset="0"/>
              </a:rPr>
              <a:t>Summary</a:t>
            </a:r>
            <a:endParaRPr lang="es-ES" sz="2400" dirty="0">
              <a:solidFill>
                <a:srgbClr val="FF0000"/>
              </a:solidFill>
              <a:latin typeface="Tahoma" pitchFamily="34" charset="0"/>
            </a:endParaRPr>
          </a:p>
        </p:txBody>
      </p:sp>
      <p:sp>
        <p:nvSpPr>
          <p:cNvPr id="7" name="6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lumMod val="75000"/>
                  </a:schemeClr>
                </a:solidFill>
              </a:rPr>
              <a:t>Kascade</a:t>
            </a:r>
            <a:r>
              <a:rPr lang="es-MX" sz="1400" dirty="0" smtClean="0">
                <a:solidFill>
                  <a:schemeClr val="bg1">
                    <a:lumMod val="75000"/>
                  </a:schemeClr>
                </a:solidFill>
              </a:rPr>
              <a:t>-Grande ,J.C. Arteaga, U. Michoacana                                                                                     XIII MWPF, </a:t>
            </a:r>
            <a:r>
              <a:rPr lang="es-MX" sz="1400" dirty="0" err="1" smtClean="0">
                <a:solidFill>
                  <a:schemeClr val="bg1">
                    <a:lumMod val="75000"/>
                  </a:schemeClr>
                </a:solidFill>
              </a:rPr>
              <a:t>October</a:t>
            </a:r>
            <a:r>
              <a:rPr lang="es-MX" sz="1400" dirty="0" smtClean="0">
                <a:solidFill>
                  <a:schemeClr val="bg1">
                    <a:lumMod val="75000"/>
                  </a:schemeClr>
                </a:solidFill>
              </a:rPr>
              <a:t>, Guanajuato</a:t>
            </a:r>
            <a:endParaRPr lang="es-ES" sz="1400" dirty="0">
              <a:solidFill>
                <a:schemeClr val="bg1">
                  <a:lumMod val="75000"/>
                </a:schemeClr>
              </a:solidFill>
            </a:endParaRPr>
          </a:p>
        </p:txBody>
      </p:sp>
      <p:pic>
        <p:nvPicPr>
          <p:cNvPr id="8" name="Picture 6" descr="Das &quot;Knie&quot; der kosmischen Strahlung, ein Knick im Energiespektrum, tritt für leichte und schwere Teilchen bei unterschiedlichen Energien auf. (Grafik: KIT)"/>
          <p:cNvPicPr>
            <a:picLocks noChangeAspect="1" noChangeArrowheads="1"/>
          </p:cNvPicPr>
          <p:nvPr/>
        </p:nvPicPr>
        <p:blipFill>
          <a:blip r:embed="rId3" cstate="print"/>
          <a:srcRect/>
          <a:stretch>
            <a:fillRect/>
          </a:stretch>
        </p:blipFill>
        <p:spPr bwMode="auto">
          <a:xfrm>
            <a:off x="5495268" y="116632"/>
            <a:ext cx="1885044" cy="112474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KASCADE-Grande-coll-June10.jpg"/>
          <p:cNvPicPr>
            <a:picLocks noChangeAspect="1"/>
          </p:cNvPicPr>
          <p:nvPr/>
        </p:nvPicPr>
        <p:blipFill>
          <a:blip r:embed="rId2" cstate="print"/>
          <a:stretch>
            <a:fillRect/>
          </a:stretch>
        </p:blipFill>
        <p:spPr>
          <a:xfrm>
            <a:off x="107504" y="332656"/>
            <a:ext cx="8919394" cy="619268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86000" y="197346"/>
            <a:ext cx="4572000" cy="6463308"/>
          </a:xfrm>
          <a:prstGeom prst="rect">
            <a:avLst/>
          </a:prstGeom>
        </p:spPr>
        <p:txBody>
          <a:bodyPr>
            <a:spAutoFit/>
          </a:bodyPr>
          <a:lstStyle/>
          <a:p>
            <a:r>
              <a:rPr lang="en-US" dirty="0" smtClean="0"/>
              <a:t>KASCADE-Grande is an air-shower observatory devoted to the detection of cosmic rays with energies in the range of $10^{16}$ and $10^{18}$ </a:t>
            </a:r>
            <a:r>
              <a:rPr lang="en-US" dirty="0" err="1" smtClean="0"/>
              <a:t>eV</a:t>
            </a:r>
            <a:r>
              <a:rPr lang="en-US" dirty="0" smtClean="0"/>
              <a:t>. This energy region is of particular interest for the cosmic ray astrophysics, since it is the place where several models predict the existence of a galactic- extragalactic transition in the cosmic ray spectrum and the presence of a break in the flux of its heavy component. The detection of these features requires detailed and simultaneous measurements of the energy and composition of cosmic rays with sufficient statistics. This kind of studies are possible for the first time in KASCADE-Grande due to the accurate measurements of several air-shower observables, i.e., the number of charged particle, electrons and </a:t>
            </a:r>
            <a:r>
              <a:rPr lang="en-US" dirty="0" err="1" smtClean="0"/>
              <a:t>muons</a:t>
            </a:r>
            <a:r>
              <a:rPr lang="en-US" dirty="0" smtClean="0"/>
              <a:t> in the shower, using the different detector systems of the observatory. In this contribution, a detailed look into the composition of $10^{16}-10^{18}$ </a:t>
            </a:r>
            <a:r>
              <a:rPr lang="en-US" dirty="0" err="1" smtClean="0"/>
              <a:t>eV</a:t>
            </a:r>
            <a:r>
              <a:rPr lang="en-US" dirty="0" smtClean="0"/>
              <a:t> cosmic rays with KASCADE-Grande is presented.</a:t>
            </a:r>
            <a:endParaRPr lang="es-ES" dirty="0"/>
          </a:p>
        </p:txBody>
      </p:sp>
      <p:sp>
        <p:nvSpPr>
          <p:cNvPr id="5" name="4 CuadroTexto"/>
          <p:cNvSpPr txBox="1"/>
          <p:nvPr/>
        </p:nvSpPr>
        <p:spPr>
          <a:xfrm>
            <a:off x="395536" y="116632"/>
            <a:ext cx="1296144" cy="369332"/>
          </a:xfrm>
          <a:prstGeom prst="rect">
            <a:avLst/>
          </a:prstGeom>
          <a:noFill/>
        </p:spPr>
        <p:txBody>
          <a:bodyPr wrap="square" rtlCol="0">
            <a:spAutoFit/>
          </a:bodyPr>
          <a:lstStyle/>
          <a:p>
            <a:r>
              <a:rPr lang="es-MX" b="1" dirty="0" err="1" smtClean="0"/>
              <a:t>Abstract</a:t>
            </a:r>
            <a:r>
              <a:rPr lang="es-MX" b="1" dirty="0" smtClean="0"/>
              <a:t>:</a:t>
            </a:r>
            <a:endParaRPr lang="es-ES" b="1" dirty="0"/>
          </a:p>
        </p:txBody>
      </p:sp>
      <p:pic>
        <p:nvPicPr>
          <p:cNvPr id="6" name="Picture 6" descr="Das &quot;Knie&quot; der kosmischen Strahlung, ein Knick im Energiespektrum, tritt für leichte und schwere Teilchen bei unterschiedlichen Energien auf. (Grafik: KIT)"/>
          <p:cNvPicPr>
            <a:picLocks noChangeAspect="1" noChangeArrowheads="1"/>
          </p:cNvPicPr>
          <p:nvPr/>
        </p:nvPicPr>
        <p:blipFill>
          <a:blip r:embed="rId2" cstate="print"/>
          <a:srcRect/>
          <a:stretch>
            <a:fillRect/>
          </a:stretch>
        </p:blipFill>
        <p:spPr bwMode="auto">
          <a:xfrm>
            <a:off x="395536" y="548680"/>
            <a:ext cx="1771346" cy="105690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Tierra_imagen"/>
          <p:cNvPicPr>
            <a:picLocks noChangeAspect="1" noChangeArrowheads="1"/>
          </p:cNvPicPr>
          <p:nvPr/>
        </p:nvPicPr>
        <p:blipFill>
          <a:blip r:embed="rId2" cstate="print"/>
          <a:srcRect/>
          <a:stretch>
            <a:fillRect/>
          </a:stretch>
        </p:blipFill>
        <p:spPr bwMode="auto">
          <a:xfrm>
            <a:off x="-36513" y="-26988"/>
            <a:ext cx="9223376" cy="6884988"/>
          </a:xfrm>
          <a:prstGeom prst="rect">
            <a:avLst/>
          </a:prstGeom>
          <a:noFill/>
        </p:spPr>
      </p:pic>
      <p:sp>
        <p:nvSpPr>
          <p:cNvPr id="17" name="16 Rectángulo"/>
          <p:cNvSpPr/>
          <p:nvPr/>
        </p:nvSpPr>
        <p:spPr>
          <a:xfrm>
            <a:off x="428596" y="714356"/>
            <a:ext cx="5143536" cy="1754326"/>
          </a:xfrm>
          <a:prstGeom prst="rect">
            <a:avLst/>
          </a:prstGeom>
        </p:spPr>
        <p:txBody>
          <a:bodyPr wrap="square">
            <a:spAutoFit/>
          </a:bodyPr>
          <a:lstStyle/>
          <a:p>
            <a:r>
              <a:rPr lang="es-MX" dirty="0" smtClean="0">
                <a:solidFill>
                  <a:srgbClr val="FFFF00"/>
                </a:solidFill>
                <a:latin typeface="Calibri" pitchFamily="34" charset="0"/>
              </a:rPr>
              <a:t> 1958.</a:t>
            </a:r>
            <a:r>
              <a:rPr lang="es-MX" dirty="0" smtClean="0">
                <a:solidFill>
                  <a:schemeClr val="bg1"/>
                </a:solidFill>
                <a:latin typeface="Calibri" pitchFamily="34" charset="0"/>
              </a:rPr>
              <a:t> </a:t>
            </a:r>
            <a:r>
              <a:rPr lang="es-MX" b="1" u="sng" dirty="0" smtClean="0">
                <a:solidFill>
                  <a:srgbClr val="3333FF"/>
                </a:solidFill>
                <a:latin typeface="Calibri" pitchFamily="34" charset="0"/>
              </a:rPr>
              <a:t>G. </a:t>
            </a:r>
            <a:r>
              <a:rPr lang="es-MX" b="1" u="sng" dirty="0" err="1" smtClean="0">
                <a:solidFill>
                  <a:srgbClr val="3333FF"/>
                </a:solidFill>
                <a:latin typeface="Calibri" pitchFamily="34" charset="0"/>
              </a:rPr>
              <a:t>Christiansen</a:t>
            </a:r>
            <a:r>
              <a:rPr lang="es-MX" b="1" u="sng" dirty="0" smtClean="0">
                <a:solidFill>
                  <a:srgbClr val="3333FF"/>
                </a:solidFill>
                <a:latin typeface="Calibri" pitchFamily="34" charset="0"/>
              </a:rPr>
              <a:t> y G. </a:t>
            </a:r>
            <a:r>
              <a:rPr lang="es-MX" b="1" u="sng" dirty="0" err="1" smtClean="0">
                <a:solidFill>
                  <a:srgbClr val="3333FF"/>
                </a:solidFill>
                <a:latin typeface="Calibri" pitchFamily="34" charset="0"/>
              </a:rPr>
              <a:t>Kulikov</a:t>
            </a:r>
            <a:endParaRPr lang="es-MX" b="1" u="sng" dirty="0" smtClean="0">
              <a:solidFill>
                <a:srgbClr val="3333FF"/>
              </a:solidFill>
              <a:latin typeface="Calibri" pitchFamily="34" charset="0"/>
            </a:endParaRPr>
          </a:p>
          <a:p>
            <a:r>
              <a:rPr lang="es-MX" dirty="0" smtClean="0">
                <a:solidFill>
                  <a:schemeClr val="bg1"/>
                </a:solidFill>
                <a:latin typeface="Calibri" pitchFamily="34" charset="0"/>
              </a:rPr>
              <a:t>            </a:t>
            </a:r>
            <a:r>
              <a:rPr lang="es-MX" dirty="0" err="1" smtClean="0">
                <a:solidFill>
                  <a:schemeClr val="bg1"/>
                </a:solidFill>
                <a:latin typeface="Calibri" pitchFamily="34" charset="0"/>
              </a:rPr>
              <a:t>Group</a:t>
            </a:r>
            <a:r>
              <a:rPr lang="es-MX" dirty="0" smtClean="0">
                <a:solidFill>
                  <a:schemeClr val="bg1"/>
                </a:solidFill>
                <a:latin typeface="Calibri" pitchFamily="34" charset="0"/>
              </a:rPr>
              <a:t> </a:t>
            </a:r>
            <a:r>
              <a:rPr lang="es-MX" dirty="0" err="1" smtClean="0">
                <a:solidFill>
                  <a:schemeClr val="bg1"/>
                </a:solidFill>
                <a:latin typeface="Calibri" pitchFamily="34" charset="0"/>
              </a:rPr>
              <a:t>from</a:t>
            </a:r>
            <a:r>
              <a:rPr lang="es-MX" dirty="0" smtClean="0">
                <a:solidFill>
                  <a:schemeClr val="bg1"/>
                </a:solidFill>
                <a:latin typeface="Calibri" pitchFamily="34" charset="0"/>
              </a:rPr>
              <a:t> </a:t>
            </a:r>
            <a:r>
              <a:rPr lang="es-MX" dirty="0" err="1" smtClean="0">
                <a:solidFill>
                  <a:schemeClr val="bg1"/>
                </a:solidFill>
                <a:latin typeface="Calibri" pitchFamily="34" charset="0"/>
              </a:rPr>
              <a:t>Moscow</a:t>
            </a:r>
            <a:r>
              <a:rPr lang="es-MX" dirty="0" smtClean="0">
                <a:solidFill>
                  <a:schemeClr val="bg1"/>
                </a:solidFill>
                <a:latin typeface="Calibri" pitchFamily="34" charset="0"/>
              </a:rPr>
              <a:t> </a:t>
            </a:r>
            <a:r>
              <a:rPr lang="es-MX" dirty="0" err="1" smtClean="0">
                <a:solidFill>
                  <a:schemeClr val="bg1"/>
                </a:solidFill>
                <a:latin typeface="Calibri" pitchFamily="34" charset="0"/>
              </a:rPr>
              <a:t>University</a:t>
            </a:r>
            <a:r>
              <a:rPr lang="es-MX" dirty="0" smtClean="0">
                <a:solidFill>
                  <a:schemeClr val="bg1"/>
                </a:solidFill>
                <a:latin typeface="Calibri" pitchFamily="34" charset="0"/>
              </a:rPr>
              <a:t>	</a:t>
            </a:r>
          </a:p>
          <a:p>
            <a:r>
              <a:rPr lang="es-MX" dirty="0" smtClean="0">
                <a:solidFill>
                  <a:schemeClr val="bg1"/>
                </a:solidFill>
                <a:latin typeface="Calibri" pitchFamily="34" charset="0"/>
              </a:rPr>
              <a:t>            </a:t>
            </a:r>
            <a:r>
              <a:rPr lang="es-MX" dirty="0" err="1" smtClean="0">
                <a:solidFill>
                  <a:schemeClr val="bg1"/>
                </a:solidFill>
                <a:latin typeface="Calibri" pitchFamily="34" charset="0"/>
              </a:rPr>
              <a:t>Measured</a:t>
            </a:r>
            <a:r>
              <a:rPr lang="es-MX" dirty="0" smtClean="0">
                <a:solidFill>
                  <a:schemeClr val="bg1"/>
                </a:solidFill>
                <a:latin typeface="Calibri" pitchFamily="34" charset="0"/>
              </a:rPr>
              <a:t> </a:t>
            </a:r>
            <a:r>
              <a:rPr lang="es-MX" dirty="0" err="1" smtClean="0">
                <a:solidFill>
                  <a:schemeClr val="bg1"/>
                </a:solidFill>
                <a:latin typeface="Calibri" pitchFamily="34" charset="0"/>
              </a:rPr>
              <a:t>the</a:t>
            </a:r>
            <a:r>
              <a:rPr lang="es-MX" dirty="0" smtClean="0">
                <a:solidFill>
                  <a:schemeClr val="bg1"/>
                </a:solidFill>
                <a:latin typeface="Calibri" pitchFamily="34" charset="0"/>
              </a:rPr>
              <a:t> flux of </a:t>
            </a:r>
            <a:r>
              <a:rPr lang="es-MX" dirty="0" err="1" smtClean="0">
                <a:solidFill>
                  <a:schemeClr val="bg1"/>
                </a:solidFill>
                <a:latin typeface="Calibri" pitchFamily="34" charset="0"/>
              </a:rPr>
              <a:t>events</a:t>
            </a:r>
            <a:r>
              <a:rPr lang="es-MX" dirty="0" smtClean="0">
                <a:solidFill>
                  <a:schemeClr val="bg1"/>
                </a:solidFill>
                <a:latin typeface="Calibri" pitchFamily="34" charset="0"/>
              </a:rPr>
              <a:t> vs</a:t>
            </a:r>
          </a:p>
          <a:p>
            <a:r>
              <a:rPr lang="es-MX" dirty="0" smtClean="0">
                <a:solidFill>
                  <a:schemeClr val="bg1"/>
                </a:solidFill>
                <a:latin typeface="Calibri" pitchFamily="34" charset="0"/>
              </a:rPr>
              <a:t>            </a:t>
            </a:r>
            <a:r>
              <a:rPr lang="es-MX" dirty="0" err="1" smtClean="0">
                <a:solidFill>
                  <a:schemeClr val="bg1"/>
                </a:solidFill>
                <a:latin typeface="Calibri" pitchFamily="34" charset="0"/>
              </a:rPr>
              <a:t>Numb</a:t>
            </a:r>
            <a:r>
              <a:rPr lang="es-MX" dirty="0" smtClean="0">
                <a:solidFill>
                  <a:schemeClr val="bg1"/>
                </a:solidFill>
                <a:latin typeface="Calibri" pitchFamily="34" charset="0"/>
              </a:rPr>
              <a:t>. of </a:t>
            </a:r>
            <a:r>
              <a:rPr lang="es-MX" dirty="0" err="1" smtClean="0">
                <a:solidFill>
                  <a:schemeClr val="bg1"/>
                </a:solidFill>
                <a:latin typeface="Calibri" pitchFamily="34" charset="0"/>
              </a:rPr>
              <a:t>charged</a:t>
            </a:r>
            <a:r>
              <a:rPr lang="es-MX" dirty="0" smtClean="0">
                <a:solidFill>
                  <a:schemeClr val="bg1"/>
                </a:solidFill>
                <a:latin typeface="Calibri" pitchFamily="34" charset="0"/>
              </a:rPr>
              <a:t> </a:t>
            </a:r>
            <a:r>
              <a:rPr lang="es-MX" dirty="0" err="1" smtClean="0">
                <a:solidFill>
                  <a:schemeClr val="bg1"/>
                </a:solidFill>
                <a:latin typeface="Calibri" pitchFamily="34" charset="0"/>
              </a:rPr>
              <a:t>particles</a:t>
            </a:r>
            <a:r>
              <a:rPr lang="es-MX" dirty="0" smtClean="0">
                <a:solidFill>
                  <a:schemeClr val="bg1"/>
                </a:solidFill>
                <a:latin typeface="Calibri" pitchFamily="34" charset="0"/>
              </a:rPr>
              <a:t> (</a:t>
            </a:r>
            <a:r>
              <a:rPr lang="es-MX" dirty="0" err="1" smtClean="0">
                <a:solidFill>
                  <a:schemeClr val="bg1"/>
                </a:solidFill>
                <a:latin typeface="Times New Roman"/>
                <a:cs typeface="Times New Roman"/>
                <a:sym typeface="Symbol"/>
              </a:rPr>
              <a:t>N</a:t>
            </a:r>
            <a:r>
              <a:rPr lang="es-MX" baseline="-25000" dirty="0" err="1" smtClean="0">
                <a:solidFill>
                  <a:schemeClr val="bg1"/>
                </a:solidFill>
                <a:latin typeface="Times New Roman"/>
                <a:cs typeface="Times New Roman"/>
                <a:sym typeface="Symbol"/>
              </a:rPr>
              <a:t>ch</a:t>
            </a:r>
            <a:r>
              <a:rPr lang="es-MX" baseline="-25000" dirty="0" smtClean="0">
                <a:solidFill>
                  <a:schemeClr val="bg1"/>
                </a:solidFill>
                <a:latin typeface="Times New Roman"/>
                <a:cs typeface="Times New Roman"/>
                <a:sym typeface="Symbol"/>
              </a:rPr>
              <a:t> </a:t>
            </a:r>
            <a:r>
              <a:rPr lang="es-MX" dirty="0" smtClean="0">
                <a:solidFill>
                  <a:schemeClr val="bg1"/>
                </a:solidFill>
                <a:latin typeface="Calibri" pitchFamily="34" charset="0"/>
                <a:sym typeface="Symbol"/>
              </a:rPr>
              <a:t></a:t>
            </a:r>
            <a:r>
              <a:rPr lang="es-MX" dirty="0" smtClean="0">
                <a:solidFill>
                  <a:schemeClr val="bg1"/>
                </a:solidFill>
                <a:latin typeface="Calibri" pitchFamily="34" charset="0"/>
              </a:rPr>
              <a:t> E</a:t>
            </a:r>
            <a:r>
              <a:rPr lang="el-GR" baseline="30000" dirty="0" smtClean="0">
                <a:solidFill>
                  <a:schemeClr val="bg1"/>
                </a:solidFill>
                <a:latin typeface="Times New Roman"/>
                <a:cs typeface="Times New Roman"/>
                <a:sym typeface="Symbol"/>
              </a:rPr>
              <a:t>β</a:t>
            </a:r>
            <a:r>
              <a:rPr lang="es-MX" dirty="0" smtClean="0">
                <a:solidFill>
                  <a:schemeClr val="bg1"/>
                </a:solidFill>
                <a:latin typeface="Times New Roman"/>
                <a:cs typeface="Times New Roman"/>
                <a:sym typeface="Symbol"/>
              </a:rPr>
              <a:t>)</a:t>
            </a:r>
            <a:endParaRPr lang="es-MX" dirty="0" smtClean="0">
              <a:solidFill>
                <a:schemeClr val="bg1"/>
              </a:solidFill>
              <a:latin typeface="Calibri" pitchFamily="34" charset="0"/>
            </a:endParaRPr>
          </a:p>
          <a:p>
            <a:r>
              <a:rPr lang="es-MX" dirty="0" smtClean="0">
                <a:solidFill>
                  <a:schemeClr val="bg1"/>
                </a:solidFill>
                <a:latin typeface="Calibri" pitchFamily="34" charset="0"/>
              </a:rPr>
              <a:t> </a:t>
            </a:r>
          </a:p>
          <a:p>
            <a:r>
              <a:rPr lang="es-MX" dirty="0" smtClean="0">
                <a:solidFill>
                  <a:schemeClr val="bg1"/>
                </a:solidFill>
                <a:latin typeface="Calibri" pitchFamily="34" charset="0"/>
              </a:rPr>
              <a:t>            </a:t>
            </a:r>
            <a:endParaRPr lang="es-MX" dirty="0" smtClean="0">
              <a:solidFill>
                <a:srgbClr val="FFFF00"/>
              </a:solidFill>
              <a:latin typeface="Calibri" pitchFamily="34" charset="0"/>
            </a:endParaRPr>
          </a:p>
        </p:txBody>
      </p:sp>
      <p:pic>
        <p:nvPicPr>
          <p:cNvPr id="14" name="Picture 5"/>
          <p:cNvPicPr>
            <a:picLocks noChangeAspect="1" noChangeArrowheads="1"/>
          </p:cNvPicPr>
          <p:nvPr/>
        </p:nvPicPr>
        <p:blipFill>
          <a:blip r:embed="rId3" cstate="print"/>
          <a:srcRect/>
          <a:stretch>
            <a:fillRect/>
          </a:stretch>
        </p:blipFill>
        <p:spPr bwMode="auto">
          <a:xfrm>
            <a:off x="1650126" y="2564904"/>
            <a:ext cx="1913762" cy="1767087"/>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5412500" y="2564904"/>
            <a:ext cx="3407972" cy="4075752"/>
          </a:xfrm>
          <a:prstGeom prst="rect">
            <a:avLst/>
          </a:prstGeom>
          <a:noFill/>
          <a:ln w="9525">
            <a:noFill/>
            <a:miter lim="800000"/>
            <a:headEnd/>
            <a:tailEnd/>
          </a:ln>
        </p:spPr>
      </p:pic>
      <p:sp>
        <p:nvSpPr>
          <p:cNvPr id="25" name="24 Rectángulo"/>
          <p:cNvSpPr/>
          <p:nvPr/>
        </p:nvSpPr>
        <p:spPr>
          <a:xfrm>
            <a:off x="4932040" y="620688"/>
            <a:ext cx="3816424" cy="1477328"/>
          </a:xfrm>
          <a:prstGeom prst="rect">
            <a:avLst/>
          </a:prstGeom>
        </p:spPr>
        <p:txBody>
          <a:bodyPr wrap="square">
            <a:spAutoFit/>
          </a:bodyPr>
          <a:lstStyle/>
          <a:p>
            <a:endParaRPr lang="es-MX" dirty="0" smtClean="0">
              <a:solidFill>
                <a:schemeClr val="bg1"/>
              </a:solidFill>
              <a:latin typeface="Calibri" pitchFamily="34" charset="0"/>
            </a:endParaRPr>
          </a:p>
          <a:p>
            <a:r>
              <a:rPr lang="es-MX" dirty="0" smtClean="0">
                <a:solidFill>
                  <a:srgbClr val="CCFFFF"/>
                </a:solidFill>
                <a:latin typeface="Calibri" pitchFamily="34" charset="0"/>
              </a:rPr>
              <a:t>           “</a:t>
            </a:r>
            <a:r>
              <a:rPr lang="es-MX" dirty="0" err="1" smtClean="0">
                <a:solidFill>
                  <a:srgbClr val="CCFFFF"/>
                </a:solidFill>
                <a:latin typeface="Calibri" pitchFamily="34" charset="0"/>
              </a:rPr>
              <a:t>the</a:t>
            </a:r>
            <a:r>
              <a:rPr lang="es-MX" dirty="0" smtClean="0">
                <a:solidFill>
                  <a:srgbClr val="CCFFFF"/>
                </a:solidFill>
                <a:latin typeface="Calibri" pitchFamily="34" charset="0"/>
              </a:rPr>
              <a:t> </a:t>
            </a:r>
            <a:r>
              <a:rPr lang="es-MX" dirty="0" err="1" smtClean="0">
                <a:solidFill>
                  <a:srgbClr val="CCFFFF"/>
                </a:solidFill>
                <a:latin typeface="Calibri" pitchFamily="34" charset="0"/>
              </a:rPr>
              <a:t>observed</a:t>
            </a:r>
            <a:r>
              <a:rPr lang="es-MX" dirty="0" smtClean="0">
                <a:solidFill>
                  <a:srgbClr val="CCFFFF"/>
                </a:solidFill>
                <a:latin typeface="Calibri" pitchFamily="34" charset="0"/>
              </a:rPr>
              <a:t> </a:t>
            </a:r>
            <a:r>
              <a:rPr lang="es-MX" dirty="0" err="1" smtClean="0">
                <a:solidFill>
                  <a:srgbClr val="CCFFFF"/>
                </a:solidFill>
                <a:latin typeface="Calibri" pitchFamily="34" charset="0"/>
              </a:rPr>
              <a:t>spectrum</a:t>
            </a:r>
            <a:r>
              <a:rPr lang="es-MX" dirty="0" smtClean="0">
                <a:solidFill>
                  <a:srgbClr val="CCFFFF"/>
                </a:solidFill>
                <a:latin typeface="Calibri" pitchFamily="34" charset="0"/>
              </a:rPr>
              <a:t> </a:t>
            </a:r>
            <a:r>
              <a:rPr lang="es-MX" dirty="0" err="1" smtClean="0">
                <a:solidFill>
                  <a:srgbClr val="CCFFFF"/>
                </a:solidFill>
                <a:latin typeface="Calibri" pitchFamily="34" charset="0"/>
              </a:rPr>
              <a:t>is</a:t>
            </a:r>
            <a:r>
              <a:rPr lang="es-MX" dirty="0" smtClean="0">
                <a:solidFill>
                  <a:srgbClr val="CCFFFF"/>
                </a:solidFill>
                <a:latin typeface="Calibri" pitchFamily="34" charset="0"/>
              </a:rPr>
              <a:t>  a  </a:t>
            </a:r>
          </a:p>
          <a:p>
            <a:r>
              <a:rPr lang="es-MX" dirty="0" smtClean="0">
                <a:solidFill>
                  <a:srgbClr val="CCFFFF"/>
                </a:solidFill>
                <a:latin typeface="Calibri" pitchFamily="34" charset="0"/>
              </a:rPr>
              <a:t>             </a:t>
            </a:r>
            <a:r>
              <a:rPr lang="es-MX" dirty="0" err="1" smtClean="0">
                <a:solidFill>
                  <a:srgbClr val="CCFFFF"/>
                </a:solidFill>
                <a:latin typeface="Calibri" pitchFamily="34" charset="0"/>
              </a:rPr>
              <a:t>superposition</a:t>
            </a:r>
            <a:r>
              <a:rPr lang="es-MX" dirty="0" smtClean="0">
                <a:solidFill>
                  <a:srgbClr val="CCFFFF"/>
                </a:solidFill>
                <a:latin typeface="Calibri" pitchFamily="34" charset="0"/>
              </a:rPr>
              <a:t> of </a:t>
            </a:r>
            <a:r>
              <a:rPr lang="es-MX" dirty="0" err="1" smtClean="0">
                <a:solidFill>
                  <a:srgbClr val="CCFFFF"/>
                </a:solidFill>
                <a:latin typeface="Calibri" pitchFamily="34" charset="0"/>
              </a:rPr>
              <a:t>the</a:t>
            </a:r>
            <a:r>
              <a:rPr lang="es-MX" dirty="0" smtClean="0">
                <a:solidFill>
                  <a:srgbClr val="CCFFFF"/>
                </a:solidFill>
                <a:latin typeface="Calibri" pitchFamily="34" charset="0"/>
              </a:rPr>
              <a:t> </a:t>
            </a:r>
            <a:r>
              <a:rPr lang="es-MX" dirty="0" err="1" smtClean="0">
                <a:solidFill>
                  <a:srgbClr val="CCFFFF"/>
                </a:solidFill>
                <a:latin typeface="Calibri" pitchFamily="34" charset="0"/>
              </a:rPr>
              <a:t>spectra</a:t>
            </a:r>
            <a:endParaRPr lang="es-MX" dirty="0" smtClean="0">
              <a:solidFill>
                <a:srgbClr val="CCFFFF"/>
              </a:solidFill>
              <a:latin typeface="Calibri" pitchFamily="34" charset="0"/>
            </a:endParaRPr>
          </a:p>
          <a:p>
            <a:r>
              <a:rPr lang="es-MX" dirty="0" smtClean="0">
                <a:solidFill>
                  <a:srgbClr val="CCFFFF"/>
                </a:solidFill>
                <a:latin typeface="Calibri" pitchFamily="34" charset="0"/>
              </a:rPr>
              <a:t>             of </a:t>
            </a:r>
            <a:r>
              <a:rPr lang="es-MX" dirty="0" err="1" smtClean="0">
                <a:solidFill>
                  <a:srgbClr val="CCFFFF"/>
                </a:solidFill>
                <a:latin typeface="Calibri" pitchFamily="34" charset="0"/>
              </a:rPr>
              <a:t>particles</a:t>
            </a:r>
            <a:r>
              <a:rPr lang="es-MX" dirty="0" smtClean="0">
                <a:solidFill>
                  <a:srgbClr val="CCFFFF"/>
                </a:solidFill>
                <a:latin typeface="Calibri" pitchFamily="34" charset="0"/>
              </a:rPr>
              <a:t>  of  </a:t>
            </a:r>
            <a:r>
              <a:rPr lang="es-MX" dirty="0" err="1" smtClean="0">
                <a:solidFill>
                  <a:srgbClr val="CCFFFF"/>
                </a:solidFill>
                <a:latin typeface="Calibri" pitchFamily="34" charset="0"/>
              </a:rPr>
              <a:t>galactic</a:t>
            </a:r>
            <a:r>
              <a:rPr lang="es-MX" dirty="0" smtClean="0">
                <a:solidFill>
                  <a:srgbClr val="CCFFFF"/>
                </a:solidFill>
                <a:latin typeface="Calibri" pitchFamily="34" charset="0"/>
              </a:rPr>
              <a:t>  and</a:t>
            </a:r>
          </a:p>
          <a:p>
            <a:r>
              <a:rPr lang="es-MX" dirty="0" smtClean="0">
                <a:solidFill>
                  <a:srgbClr val="CCFFFF"/>
                </a:solidFill>
                <a:latin typeface="Calibri" pitchFamily="34" charset="0"/>
              </a:rPr>
              <a:t>             </a:t>
            </a:r>
            <a:r>
              <a:rPr lang="es-MX" dirty="0" err="1" smtClean="0">
                <a:solidFill>
                  <a:srgbClr val="CCFFFF"/>
                </a:solidFill>
                <a:latin typeface="Calibri" pitchFamily="34" charset="0"/>
              </a:rPr>
              <a:t>metagalactic</a:t>
            </a:r>
            <a:r>
              <a:rPr lang="es-MX" dirty="0" smtClean="0">
                <a:solidFill>
                  <a:srgbClr val="CCFFFF"/>
                </a:solidFill>
                <a:latin typeface="Calibri" pitchFamily="34" charset="0"/>
              </a:rPr>
              <a:t> </a:t>
            </a:r>
            <a:r>
              <a:rPr lang="es-MX" dirty="0" err="1" smtClean="0">
                <a:solidFill>
                  <a:srgbClr val="CCFFFF"/>
                </a:solidFill>
                <a:latin typeface="Calibri" pitchFamily="34" charset="0"/>
              </a:rPr>
              <a:t>origin</a:t>
            </a:r>
            <a:r>
              <a:rPr lang="es-MX" dirty="0" smtClean="0">
                <a:solidFill>
                  <a:srgbClr val="CCFFFF"/>
                </a:solidFill>
                <a:latin typeface="Calibri" pitchFamily="34" charset="0"/>
              </a:rPr>
              <a:t>”</a:t>
            </a:r>
          </a:p>
        </p:txBody>
      </p:sp>
      <p:sp>
        <p:nvSpPr>
          <p:cNvPr id="29" name="28 Rectángulo"/>
          <p:cNvSpPr/>
          <p:nvPr/>
        </p:nvSpPr>
        <p:spPr>
          <a:xfrm>
            <a:off x="755576" y="6165304"/>
            <a:ext cx="4968552" cy="523220"/>
          </a:xfrm>
          <a:prstGeom prst="rect">
            <a:avLst/>
          </a:prstGeom>
        </p:spPr>
        <p:txBody>
          <a:bodyPr wrap="square">
            <a:spAutoFit/>
          </a:bodyPr>
          <a:lstStyle/>
          <a:p>
            <a:r>
              <a:rPr lang="en-US" sz="1400" dirty="0" err="1" smtClean="0">
                <a:solidFill>
                  <a:srgbClr val="FFFF00"/>
                </a:solidFill>
              </a:rPr>
              <a:t>Kulikov</a:t>
            </a:r>
            <a:r>
              <a:rPr lang="en-US" sz="1400" dirty="0" smtClean="0">
                <a:solidFill>
                  <a:srgbClr val="FFFF00"/>
                </a:solidFill>
              </a:rPr>
              <a:t> and </a:t>
            </a:r>
            <a:r>
              <a:rPr lang="en-US" sz="1400" dirty="0" err="1" smtClean="0">
                <a:solidFill>
                  <a:srgbClr val="FFFF00"/>
                </a:solidFill>
              </a:rPr>
              <a:t>Khristiansen</a:t>
            </a:r>
            <a:r>
              <a:rPr lang="en-US" sz="1400" dirty="0" smtClean="0">
                <a:solidFill>
                  <a:srgbClr val="FFFF00"/>
                </a:solidFill>
              </a:rPr>
              <a:t> , </a:t>
            </a:r>
            <a:r>
              <a:rPr lang="en-US" sz="1400" i="1" dirty="0" smtClean="0">
                <a:solidFill>
                  <a:srgbClr val="FFFF00"/>
                </a:solidFill>
              </a:rPr>
              <a:t>On the size distribution of extensive atmospheric showers,  J. </a:t>
            </a:r>
            <a:r>
              <a:rPr lang="en-US" sz="1400" i="1" dirty="0" err="1" smtClean="0">
                <a:solidFill>
                  <a:srgbClr val="FFFF00"/>
                </a:solidFill>
              </a:rPr>
              <a:t>Exper</a:t>
            </a:r>
            <a:r>
              <a:rPr lang="en-US" sz="1400" i="1" dirty="0" smtClean="0">
                <a:solidFill>
                  <a:srgbClr val="FFFF00"/>
                </a:solidFill>
              </a:rPr>
              <a:t>. </a:t>
            </a:r>
            <a:r>
              <a:rPr lang="en-US" sz="1400" i="1" dirty="0" err="1" smtClean="0">
                <a:solidFill>
                  <a:srgbClr val="FFFF00"/>
                </a:solidFill>
              </a:rPr>
              <a:t>Theor</a:t>
            </a:r>
            <a:r>
              <a:rPr lang="en-US" sz="1400" i="1" dirty="0" smtClean="0">
                <a:solidFill>
                  <a:srgbClr val="FFFF00"/>
                </a:solidFill>
              </a:rPr>
              <a:t>. Phys</a:t>
            </a:r>
            <a:r>
              <a:rPr lang="en-US" sz="1400" dirty="0" smtClean="0">
                <a:solidFill>
                  <a:srgbClr val="FFFF00"/>
                </a:solidFill>
              </a:rPr>
              <a:t>. 35, 635, (1958).</a:t>
            </a:r>
            <a:endParaRPr lang="es-ES" sz="1400" dirty="0">
              <a:solidFill>
                <a:srgbClr val="FFFF00"/>
              </a:solidFill>
            </a:endParaRPr>
          </a:p>
        </p:txBody>
      </p:sp>
      <p:sp>
        <p:nvSpPr>
          <p:cNvPr id="12" name="11 Rectángulo"/>
          <p:cNvSpPr/>
          <p:nvPr/>
        </p:nvSpPr>
        <p:spPr>
          <a:xfrm>
            <a:off x="6516216" y="3573016"/>
            <a:ext cx="720080"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5940152" y="4725144"/>
            <a:ext cx="2664296" cy="369332"/>
          </a:xfrm>
          <a:prstGeom prst="rect">
            <a:avLst/>
          </a:prstGeom>
          <a:noFill/>
        </p:spPr>
        <p:txBody>
          <a:bodyPr wrap="square" rtlCol="0">
            <a:spAutoFit/>
          </a:bodyPr>
          <a:lstStyle/>
          <a:p>
            <a:r>
              <a:rPr lang="es-MX" dirty="0" err="1" smtClean="0">
                <a:solidFill>
                  <a:srgbClr val="FF0000"/>
                </a:solidFill>
              </a:rPr>
              <a:t>Discovery</a:t>
            </a:r>
            <a:r>
              <a:rPr lang="es-MX" dirty="0" smtClean="0">
                <a:solidFill>
                  <a:srgbClr val="FF0000"/>
                </a:solidFill>
              </a:rPr>
              <a:t> of </a:t>
            </a:r>
            <a:r>
              <a:rPr lang="es-MX" dirty="0" err="1" smtClean="0">
                <a:solidFill>
                  <a:srgbClr val="FF0000"/>
                </a:solidFill>
              </a:rPr>
              <a:t>the</a:t>
            </a:r>
            <a:r>
              <a:rPr lang="es-MX" dirty="0" smtClean="0">
                <a:solidFill>
                  <a:srgbClr val="FF0000"/>
                </a:solidFill>
              </a:rPr>
              <a:t> “</a:t>
            </a:r>
            <a:r>
              <a:rPr lang="es-MX" dirty="0" err="1" smtClean="0">
                <a:solidFill>
                  <a:srgbClr val="FF0000"/>
                </a:solidFill>
              </a:rPr>
              <a:t>Knee</a:t>
            </a:r>
            <a:r>
              <a:rPr lang="es-MX" dirty="0" smtClean="0"/>
              <a:t>”</a:t>
            </a:r>
            <a:endParaRPr lang="es-ES" dirty="0"/>
          </a:p>
        </p:txBody>
      </p:sp>
      <p:sp>
        <p:nvSpPr>
          <p:cNvPr id="15" name="Text Box 8"/>
          <p:cNvSpPr txBox="1">
            <a:spLocks noChangeArrowheads="1"/>
          </p:cNvSpPr>
          <p:nvPr/>
        </p:nvSpPr>
        <p:spPr bwMode="auto">
          <a:xfrm>
            <a:off x="395288" y="188913"/>
            <a:ext cx="5391158" cy="457200"/>
          </a:xfrm>
          <a:prstGeom prst="rect">
            <a:avLst/>
          </a:prstGeom>
          <a:noFill/>
          <a:ln w="9525">
            <a:noFill/>
            <a:miter lim="800000"/>
            <a:headEnd/>
            <a:tailEnd/>
          </a:ln>
          <a:effectLst/>
        </p:spPr>
        <p:txBody>
          <a:bodyPr wrap="square">
            <a:spAutoFit/>
          </a:bodyPr>
          <a:lstStyle/>
          <a:p>
            <a:pPr marL="342900" indent="-342900">
              <a:spcBef>
                <a:spcPct val="50000"/>
              </a:spcBef>
              <a:buFontTx/>
              <a:buAutoNum type="arabicParenR"/>
            </a:pPr>
            <a:r>
              <a:rPr lang="es-MX" sz="2400" dirty="0" smtClean="0">
                <a:solidFill>
                  <a:srgbClr val="FFFF00"/>
                </a:solidFill>
                <a:latin typeface="Tahoma" pitchFamily="34" charset="0"/>
              </a:rPr>
              <a:t>Introduction</a:t>
            </a:r>
            <a:endParaRPr lang="es-ES" sz="2400" dirty="0">
              <a:solidFill>
                <a:srgbClr val="FFFF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Tierra_imagen"/>
          <p:cNvPicPr>
            <a:picLocks noChangeAspect="1" noChangeArrowheads="1"/>
          </p:cNvPicPr>
          <p:nvPr/>
        </p:nvPicPr>
        <p:blipFill>
          <a:blip r:embed="rId2" cstate="print"/>
          <a:srcRect/>
          <a:stretch>
            <a:fillRect/>
          </a:stretch>
        </p:blipFill>
        <p:spPr bwMode="auto">
          <a:xfrm>
            <a:off x="-36513" y="-26988"/>
            <a:ext cx="9223376" cy="6884988"/>
          </a:xfrm>
          <a:prstGeom prst="rect">
            <a:avLst/>
          </a:prstGeom>
          <a:noFill/>
        </p:spPr>
      </p:pic>
      <p:sp>
        <p:nvSpPr>
          <p:cNvPr id="15" name="Text Box 8"/>
          <p:cNvSpPr txBox="1">
            <a:spLocks noChangeArrowheads="1"/>
          </p:cNvSpPr>
          <p:nvPr/>
        </p:nvSpPr>
        <p:spPr bwMode="auto">
          <a:xfrm>
            <a:off x="395288" y="188913"/>
            <a:ext cx="5391158" cy="457200"/>
          </a:xfrm>
          <a:prstGeom prst="rect">
            <a:avLst/>
          </a:prstGeom>
          <a:noFill/>
          <a:ln w="9525">
            <a:noFill/>
            <a:miter lim="800000"/>
            <a:headEnd/>
            <a:tailEnd/>
          </a:ln>
          <a:effectLst/>
        </p:spPr>
        <p:txBody>
          <a:bodyPr wrap="square">
            <a:spAutoFit/>
          </a:bodyPr>
          <a:lstStyle/>
          <a:p>
            <a:pPr marL="342900" indent="-342900">
              <a:spcBef>
                <a:spcPct val="50000"/>
              </a:spcBef>
              <a:buFontTx/>
              <a:buAutoNum type="arabicParenR"/>
            </a:pPr>
            <a:r>
              <a:rPr lang="es-MX" sz="2400" dirty="0" smtClean="0">
                <a:solidFill>
                  <a:srgbClr val="FFFF00"/>
                </a:solidFill>
                <a:latin typeface="Tahoma" pitchFamily="34" charset="0"/>
              </a:rPr>
              <a:t>Introduction</a:t>
            </a:r>
            <a:endParaRPr lang="es-ES" sz="2400" dirty="0">
              <a:solidFill>
                <a:srgbClr val="FFFF00"/>
              </a:solidFill>
              <a:latin typeface="Tahoma" pitchFamily="34" charset="0"/>
            </a:endParaRPr>
          </a:p>
        </p:txBody>
      </p:sp>
      <p:pic>
        <p:nvPicPr>
          <p:cNvPr id="16" name="Picture 2" descr="http://www.revolutionsf.com/bb/weblogs/upload/16/5150554944725e992cb84c.jpg"/>
          <p:cNvPicPr>
            <a:picLocks noChangeAspect="1" noChangeArrowheads="1"/>
          </p:cNvPicPr>
          <p:nvPr/>
        </p:nvPicPr>
        <p:blipFill>
          <a:blip r:embed="rId3" cstate="print"/>
          <a:srcRect/>
          <a:stretch>
            <a:fillRect/>
          </a:stretch>
        </p:blipFill>
        <p:spPr bwMode="auto">
          <a:xfrm>
            <a:off x="773547" y="1772246"/>
            <a:ext cx="3587430" cy="3929090"/>
          </a:xfrm>
          <a:prstGeom prst="rect">
            <a:avLst/>
          </a:prstGeom>
          <a:noFill/>
        </p:spPr>
      </p:pic>
      <p:pic>
        <p:nvPicPr>
          <p:cNvPr id="18" name="Picture 2" descr="FF509.jpg">
            <a:hlinkClick r:id="rId4"/>
          </p:cNvPr>
          <p:cNvPicPr>
            <a:picLocks noChangeAspect="1" noChangeArrowheads="1"/>
          </p:cNvPicPr>
          <p:nvPr/>
        </p:nvPicPr>
        <p:blipFill>
          <a:blip r:embed="rId5" cstate="print"/>
          <a:srcRect/>
          <a:stretch>
            <a:fillRect/>
          </a:stretch>
        </p:blipFill>
        <p:spPr bwMode="auto">
          <a:xfrm>
            <a:off x="5388091" y="1772816"/>
            <a:ext cx="2640293" cy="3960440"/>
          </a:xfrm>
          <a:prstGeom prst="rect">
            <a:avLst/>
          </a:prstGeom>
          <a:noFill/>
        </p:spPr>
      </p:pic>
      <p:sp>
        <p:nvSpPr>
          <p:cNvPr id="19" name="18 Rectángulo"/>
          <p:cNvSpPr/>
          <p:nvPr/>
        </p:nvSpPr>
        <p:spPr>
          <a:xfrm>
            <a:off x="436576" y="714356"/>
            <a:ext cx="5143536" cy="646331"/>
          </a:xfrm>
          <a:prstGeom prst="rect">
            <a:avLst/>
          </a:prstGeom>
        </p:spPr>
        <p:txBody>
          <a:bodyPr wrap="square">
            <a:spAutoFit/>
          </a:bodyPr>
          <a:lstStyle/>
          <a:p>
            <a:r>
              <a:rPr lang="es-MX" dirty="0" smtClean="0">
                <a:solidFill>
                  <a:srgbClr val="FFFF00"/>
                </a:solidFill>
                <a:latin typeface="Calibri" pitchFamily="34" charset="0"/>
              </a:rPr>
              <a:t> 1961.</a:t>
            </a:r>
            <a:r>
              <a:rPr lang="es-MX" dirty="0" smtClean="0">
                <a:solidFill>
                  <a:schemeClr val="bg1"/>
                </a:solidFill>
                <a:latin typeface="Calibri" pitchFamily="34" charset="0"/>
              </a:rPr>
              <a:t> </a:t>
            </a:r>
            <a:r>
              <a:rPr lang="es-MX" b="1" u="sng" dirty="0" err="1" smtClean="0">
                <a:solidFill>
                  <a:srgbClr val="3333FF"/>
                </a:solidFill>
                <a:latin typeface="Calibri" pitchFamily="34" charset="0"/>
              </a:rPr>
              <a:t>Fantastic</a:t>
            </a:r>
            <a:r>
              <a:rPr lang="es-MX" b="1" u="sng" dirty="0" smtClean="0">
                <a:solidFill>
                  <a:srgbClr val="3333FF"/>
                </a:solidFill>
                <a:latin typeface="Calibri" pitchFamily="34" charset="0"/>
              </a:rPr>
              <a:t> </a:t>
            </a:r>
            <a:r>
              <a:rPr lang="es-MX" b="1" u="sng" dirty="0" err="1" smtClean="0">
                <a:solidFill>
                  <a:srgbClr val="3333FF"/>
                </a:solidFill>
                <a:latin typeface="Calibri" pitchFamily="34" charset="0"/>
              </a:rPr>
              <a:t>Four</a:t>
            </a:r>
            <a:r>
              <a:rPr lang="es-MX" b="1" u="sng" dirty="0" smtClean="0">
                <a:solidFill>
                  <a:srgbClr val="3333FF"/>
                </a:solidFill>
                <a:latin typeface="Calibri" pitchFamily="34" charset="0"/>
              </a:rPr>
              <a:t> </a:t>
            </a:r>
            <a:r>
              <a:rPr lang="es-MX" b="1" u="sng" dirty="0" err="1" smtClean="0">
                <a:solidFill>
                  <a:srgbClr val="3333FF"/>
                </a:solidFill>
                <a:latin typeface="Calibri" pitchFamily="34" charset="0"/>
              </a:rPr>
              <a:t>get</a:t>
            </a:r>
            <a:r>
              <a:rPr lang="es-MX" b="1" u="sng" dirty="0" smtClean="0">
                <a:solidFill>
                  <a:srgbClr val="3333FF"/>
                </a:solidFill>
                <a:latin typeface="Calibri" pitchFamily="34" charset="0"/>
              </a:rPr>
              <a:t> </a:t>
            </a:r>
            <a:r>
              <a:rPr lang="es-MX" b="1" u="sng" dirty="0" err="1" smtClean="0">
                <a:solidFill>
                  <a:srgbClr val="3333FF"/>
                </a:solidFill>
                <a:latin typeface="Calibri" pitchFamily="34" charset="0"/>
              </a:rPr>
              <a:t>powers</a:t>
            </a:r>
            <a:r>
              <a:rPr lang="es-MX" b="1" u="sng" dirty="0" smtClean="0">
                <a:solidFill>
                  <a:srgbClr val="3333FF"/>
                </a:solidFill>
                <a:latin typeface="Calibri" pitchFamily="34" charset="0"/>
              </a:rPr>
              <a:t> </a:t>
            </a:r>
            <a:r>
              <a:rPr lang="es-MX" b="1" u="sng" dirty="0" err="1" smtClean="0">
                <a:solidFill>
                  <a:srgbClr val="3333FF"/>
                </a:solidFill>
                <a:latin typeface="Calibri" pitchFamily="34" charset="0"/>
              </a:rPr>
              <a:t>from</a:t>
            </a:r>
            <a:r>
              <a:rPr lang="es-MX" b="1" u="sng" dirty="0" smtClean="0">
                <a:solidFill>
                  <a:srgbClr val="3333FF"/>
                </a:solidFill>
                <a:latin typeface="Calibri" pitchFamily="34" charset="0"/>
              </a:rPr>
              <a:t> </a:t>
            </a:r>
            <a:r>
              <a:rPr lang="es-MX" b="1" u="sng" dirty="0" err="1" smtClean="0">
                <a:solidFill>
                  <a:srgbClr val="3333FF"/>
                </a:solidFill>
                <a:latin typeface="Calibri" pitchFamily="34" charset="0"/>
              </a:rPr>
              <a:t>cosmic</a:t>
            </a:r>
            <a:r>
              <a:rPr lang="es-MX" b="1" u="sng" dirty="0" smtClean="0">
                <a:solidFill>
                  <a:srgbClr val="3333FF"/>
                </a:solidFill>
                <a:latin typeface="Calibri" pitchFamily="34" charset="0"/>
              </a:rPr>
              <a:t> </a:t>
            </a:r>
            <a:r>
              <a:rPr lang="es-MX" b="1" u="sng" dirty="0" err="1" smtClean="0">
                <a:solidFill>
                  <a:srgbClr val="3333FF"/>
                </a:solidFill>
                <a:latin typeface="Calibri" pitchFamily="34" charset="0"/>
              </a:rPr>
              <a:t>rays</a:t>
            </a:r>
            <a:endParaRPr lang="es-MX" b="1" u="sng" dirty="0" smtClean="0">
              <a:solidFill>
                <a:srgbClr val="3333FF"/>
              </a:solidFill>
              <a:latin typeface="Calibri" pitchFamily="34" charset="0"/>
            </a:endParaRPr>
          </a:p>
          <a:p>
            <a:r>
              <a:rPr lang="es-MX" dirty="0" smtClean="0">
                <a:solidFill>
                  <a:schemeClr val="bg1"/>
                </a:solidFill>
                <a:latin typeface="Calibri" pitchFamily="34" charset="0"/>
              </a:rPr>
              <a:t>             </a:t>
            </a:r>
            <a:endParaRPr lang="es-MX" dirty="0" smtClean="0">
              <a:solidFill>
                <a:srgbClr val="FFFF00"/>
              </a:solidFill>
              <a:latin typeface="Calibri" pitchFamily="34" charset="0"/>
            </a:endParaRPr>
          </a:p>
        </p:txBody>
      </p:sp>
      <p:sp>
        <p:nvSpPr>
          <p:cNvPr id="7" name="6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solidFill>
              </a:rPr>
              <a:t>Kascade</a:t>
            </a:r>
            <a:r>
              <a:rPr lang="es-MX" sz="1400" dirty="0" smtClean="0">
                <a:solidFill>
                  <a:schemeClr val="bg1"/>
                </a:solidFill>
              </a:rPr>
              <a:t>-Grande ,J.C. Arteaga, U. Michoacana                                                                                     XIII MWPF, </a:t>
            </a:r>
            <a:r>
              <a:rPr lang="es-MX" sz="1400" dirty="0" err="1" smtClean="0">
                <a:solidFill>
                  <a:schemeClr val="bg1"/>
                </a:solidFill>
              </a:rPr>
              <a:t>October</a:t>
            </a:r>
            <a:r>
              <a:rPr lang="es-MX" sz="1400" dirty="0" smtClean="0">
                <a:solidFill>
                  <a:schemeClr val="bg1"/>
                </a:solidFill>
              </a:rPr>
              <a:t>, Guanajuato</a:t>
            </a:r>
            <a:endParaRPr lang="es-ES" sz="14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4" descr="Tierra_imagen"/>
          <p:cNvPicPr>
            <a:picLocks noChangeAspect="1" noChangeArrowheads="1"/>
          </p:cNvPicPr>
          <p:nvPr/>
        </p:nvPicPr>
        <p:blipFill>
          <a:blip r:embed="rId2" cstate="print"/>
          <a:srcRect/>
          <a:stretch>
            <a:fillRect/>
          </a:stretch>
        </p:blipFill>
        <p:spPr bwMode="auto">
          <a:xfrm>
            <a:off x="-36513" y="-26988"/>
            <a:ext cx="9223376" cy="6884988"/>
          </a:xfrm>
          <a:prstGeom prst="rect">
            <a:avLst/>
          </a:prstGeom>
          <a:noFill/>
        </p:spPr>
      </p:pic>
      <p:sp>
        <p:nvSpPr>
          <p:cNvPr id="21" name="20 CuadroTexto"/>
          <p:cNvSpPr txBox="1"/>
          <p:nvPr/>
        </p:nvSpPr>
        <p:spPr>
          <a:xfrm>
            <a:off x="5436096" y="260648"/>
            <a:ext cx="3528392" cy="323165"/>
          </a:xfrm>
          <a:prstGeom prst="rect">
            <a:avLst/>
          </a:prstGeom>
          <a:noFill/>
          <a:ln>
            <a:solidFill>
              <a:srgbClr val="CCFFFF"/>
            </a:solidFill>
          </a:ln>
        </p:spPr>
        <p:txBody>
          <a:bodyPr wrap="square" rtlCol="0">
            <a:spAutoFit/>
          </a:bodyPr>
          <a:lstStyle/>
          <a:p>
            <a:r>
              <a:rPr lang="es-MX" sz="1500" dirty="0" err="1" smtClean="0">
                <a:solidFill>
                  <a:srgbClr val="CCFFFF"/>
                </a:solidFill>
                <a:latin typeface="Calibri" pitchFamily="34" charset="0"/>
              </a:rPr>
              <a:t>Different</a:t>
            </a:r>
            <a:r>
              <a:rPr lang="es-MX" sz="1500" dirty="0" smtClean="0">
                <a:solidFill>
                  <a:srgbClr val="CCFFFF"/>
                </a:solidFill>
                <a:latin typeface="Calibri" pitchFamily="34" charset="0"/>
              </a:rPr>
              <a:t> </a:t>
            </a:r>
            <a:r>
              <a:rPr lang="es-MX" sz="1500" dirty="0" err="1" smtClean="0">
                <a:solidFill>
                  <a:srgbClr val="CCFFFF"/>
                </a:solidFill>
                <a:latin typeface="Calibri" pitchFamily="34" charset="0"/>
              </a:rPr>
              <a:t>models</a:t>
            </a:r>
            <a:r>
              <a:rPr lang="es-MX" sz="1500" dirty="0" smtClean="0">
                <a:solidFill>
                  <a:srgbClr val="CCFFFF"/>
                </a:solidFill>
                <a:latin typeface="Calibri" pitchFamily="34" charset="0"/>
              </a:rPr>
              <a:t>, </a:t>
            </a:r>
            <a:r>
              <a:rPr lang="es-MX" sz="1500" dirty="0" err="1" smtClean="0">
                <a:solidFill>
                  <a:srgbClr val="CCFFFF"/>
                </a:solidFill>
                <a:latin typeface="Calibri" pitchFamily="34" charset="0"/>
              </a:rPr>
              <a:t>depths</a:t>
            </a:r>
            <a:r>
              <a:rPr lang="es-MX" sz="1500" dirty="0" smtClean="0">
                <a:solidFill>
                  <a:srgbClr val="CCFFFF"/>
                </a:solidFill>
                <a:latin typeface="Calibri" pitchFamily="34" charset="0"/>
              </a:rPr>
              <a:t> and observables</a:t>
            </a:r>
          </a:p>
        </p:txBody>
      </p:sp>
      <p:sp>
        <p:nvSpPr>
          <p:cNvPr id="26"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FF00"/>
                </a:solidFill>
                <a:latin typeface="Tahoma" pitchFamily="34" charset="0"/>
              </a:rPr>
              <a:t>2) </a:t>
            </a:r>
            <a:r>
              <a:rPr lang="es-MX" sz="2400" dirty="0" err="1" smtClean="0">
                <a:solidFill>
                  <a:srgbClr val="FFFF00"/>
                </a:solidFill>
                <a:latin typeface="Tahoma" pitchFamily="34" charset="0"/>
              </a:rPr>
              <a:t>Experiments</a:t>
            </a:r>
            <a:r>
              <a:rPr lang="es-MX" sz="2400" dirty="0" smtClean="0">
                <a:solidFill>
                  <a:srgbClr val="FFFF00"/>
                </a:solidFill>
                <a:latin typeface="Tahoma" pitchFamily="34" charset="0"/>
              </a:rPr>
              <a:t> </a:t>
            </a:r>
            <a:r>
              <a:rPr lang="es-MX" sz="2400" dirty="0" err="1" smtClean="0">
                <a:solidFill>
                  <a:srgbClr val="FFFF00"/>
                </a:solidFill>
                <a:latin typeface="Tahoma" pitchFamily="34" charset="0"/>
              </a:rPr>
              <a:t>around</a:t>
            </a:r>
            <a:r>
              <a:rPr lang="es-MX" sz="2400" dirty="0" smtClean="0">
                <a:solidFill>
                  <a:srgbClr val="FFFF00"/>
                </a:solidFill>
                <a:latin typeface="Tahoma" pitchFamily="34" charset="0"/>
              </a:rPr>
              <a:t> E </a:t>
            </a:r>
            <a:r>
              <a:rPr lang="es-MX" sz="2400" dirty="0" smtClean="0">
                <a:solidFill>
                  <a:srgbClr val="FFFF00"/>
                </a:solidFill>
                <a:latin typeface="Tahoma" pitchFamily="34" charset="0"/>
                <a:sym typeface="Symbol"/>
              </a:rPr>
              <a:t> 10</a:t>
            </a:r>
            <a:r>
              <a:rPr lang="es-MX" sz="2400" baseline="30000" dirty="0" smtClean="0">
                <a:solidFill>
                  <a:srgbClr val="FFFF00"/>
                </a:solidFill>
                <a:latin typeface="Tahoma" pitchFamily="34" charset="0"/>
                <a:sym typeface="Symbol"/>
              </a:rPr>
              <a:t>15</a:t>
            </a:r>
            <a:r>
              <a:rPr lang="es-MX" sz="2400" dirty="0" smtClean="0">
                <a:solidFill>
                  <a:srgbClr val="FFFF00"/>
                </a:solidFill>
                <a:latin typeface="Tahoma" pitchFamily="34" charset="0"/>
                <a:sym typeface="Symbol"/>
              </a:rPr>
              <a:t> eV</a:t>
            </a:r>
            <a:endParaRPr lang="es-ES" sz="2400" dirty="0">
              <a:solidFill>
                <a:srgbClr val="FFFF00"/>
              </a:solidFill>
              <a:latin typeface="Tahoma" pitchFamily="34" charset="0"/>
            </a:endParaRPr>
          </a:p>
        </p:txBody>
      </p:sp>
      <p:pic>
        <p:nvPicPr>
          <p:cNvPr id="3074" name="Picture 2" descr="http://4.bp.blogspot.com/-FHMeyimCHYc/Td6EHrp64JI/AAAAAAAAAFA/Ez50BCUbdrA/s1600/12.gif"/>
          <p:cNvPicPr>
            <a:picLocks noChangeAspect="1" noChangeArrowheads="1" noCrop="1"/>
          </p:cNvPicPr>
          <p:nvPr/>
        </p:nvPicPr>
        <p:blipFill>
          <a:blip r:embed="rId3" cstate="print"/>
          <a:srcRect/>
          <a:stretch>
            <a:fillRect/>
          </a:stretch>
        </p:blipFill>
        <p:spPr bwMode="auto">
          <a:xfrm>
            <a:off x="1043608" y="1746489"/>
            <a:ext cx="7262621" cy="3770743"/>
          </a:xfrm>
          <a:prstGeom prst="rect">
            <a:avLst/>
          </a:prstGeom>
          <a:noFill/>
        </p:spPr>
      </p:pic>
      <p:pic>
        <p:nvPicPr>
          <p:cNvPr id="22" name="Picture 8" descr="http://marge.phys.washington.edu/jacee/jacee-11/jacee-12-inflate.jpg"/>
          <p:cNvPicPr>
            <a:picLocks noChangeAspect="1" noChangeArrowheads="1"/>
          </p:cNvPicPr>
          <p:nvPr/>
        </p:nvPicPr>
        <p:blipFill>
          <a:blip r:embed="rId4" cstate="print"/>
          <a:srcRect/>
          <a:stretch>
            <a:fillRect/>
          </a:stretch>
        </p:blipFill>
        <p:spPr bwMode="auto">
          <a:xfrm>
            <a:off x="755576" y="5661248"/>
            <a:ext cx="504056" cy="705128"/>
          </a:xfrm>
          <a:prstGeom prst="rect">
            <a:avLst/>
          </a:prstGeom>
          <a:noFill/>
        </p:spPr>
      </p:pic>
      <p:sp>
        <p:nvSpPr>
          <p:cNvPr id="28" name="27 CuadroTexto"/>
          <p:cNvSpPr txBox="1"/>
          <p:nvPr/>
        </p:nvSpPr>
        <p:spPr>
          <a:xfrm>
            <a:off x="510698" y="6381328"/>
            <a:ext cx="1108974" cy="415498"/>
          </a:xfrm>
          <a:prstGeom prst="rect">
            <a:avLst/>
          </a:prstGeom>
          <a:noFill/>
        </p:spPr>
        <p:txBody>
          <a:bodyPr wrap="square" rtlCol="0">
            <a:spAutoFit/>
          </a:bodyPr>
          <a:lstStyle/>
          <a:p>
            <a:r>
              <a:rPr lang="es-MX" sz="1050" dirty="0" smtClean="0">
                <a:solidFill>
                  <a:schemeClr val="bg1"/>
                </a:solidFill>
                <a:latin typeface="Calibri" pitchFamily="34" charset="0"/>
              </a:rPr>
              <a:t>JACEE, </a:t>
            </a:r>
            <a:r>
              <a:rPr lang="es-MX" sz="1050" dirty="0" err="1" smtClean="0">
                <a:solidFill>
                  <a:schemeClr val="bg1"/>
                </a:solidFill>
                <a:latin typeface="Calibri" pitchFamily="34" charset="0"/>
              </a:rPr>
              <a:t>Antartic</a:t>
            </a:r>
            <a:r>
              <a:rPr lang="es-MX" sz="1050" dirty="0" smtClean="0">
                <a:solidFill>
                  <a:schemeClr val="bg1"/>
                </a:solidFill>
                <a:latin typeface="Calibri" pitchFamily="34" charset="0"/>
              </a:rPr>
              <a:t> (1979-1996)</a:t>
            </a:r>
            <a:endParaRPr lang="es-ES" sz="1050" dirty="0">
              <a:solidFill>
                <a:schemeClr val="bg1"/>
              </a:solidFill>
              <a:latin typeface="Calibri" pitchFamily="34" charset="0"/>
            </a:endParaRPr>
          </a:p>
        </p:txBody>
      </p:sp>
      <p:pic>
        <p:nvPicPr>
          <p:cNvPr id="29" name="Picture 6" descr="http://oldsite.to.infn.it/activities/experiments/cream/polo1.jpg"/>
          <p:cNvPicPr>
            <a:picLocks noChangeAspect="1" noChangeArrowheads="1"/>
          </p:cNvPicPr>
          <p:nvPr/>
        </p:nvPicPr>
        <p:blipFill>
          <a:blip r:embed="rId5" cstate="print"/>
          <a:srcRect/>
          <a:stretch>
            <a:fillRect/>
          </a:stretch>
        </p:blipFill>
        <p:spPr bwMode="auto">
          <a:xfrm>
            <a:off x="2483768" y="5661248"/>
            <a:ext cx="959255" cy="720080"/>
          </a:xfrm>
          <a:prstGeom prst="rect">
            <a:avLst/>
          </a:prstGeom>
          <a:noFill/>
        </p:spPr>
      </p:pic>
      <p:sp>
        <p:nvSpPr>
          <p:cNvPr id="31" name="30 CuadroTexto"/>
          <p:cNvSpPr txBox="1"/>
          <p:nvPr/>
        </p:nvSpPr>
        <p:spPr>
          <a:xfrm>
            <a:off x="2434911" y="6397878"/>
            <a:ext cx="1224136" cy="415498"/>
          </a:xfrm>
          <a:prstGeom prst="rect">
            <a:avLst/>
          </a:prstGeom>
          <a:noFill/>
        </p:spPr>
        <p:txBody>
          <a:bodyPr wrap="square" rtlCol="0">
            <a:spAutoFit/>
          </a:bodyPr>
          <a:lstStyle/>
          <a:p>
            <a:r>
              <a:rPr lang="es-MX" sz="1050" dirty="0" smtClean="0">
                <a:solidFill>
                  <a:schemeClr val="bg1"/>
                </a:solidFill>
                <a:latin typeface="Calibri" pitchFamily="34" charset="0"/>
              </a:rPr>
              <a:t>CREAM, </a:t>
            </a:r>
            <a:r>
              <a:rPr lang="es-MX" sz="1050" dirty="0" err="1" smtClean="0">
                <a:solidFill>
                  <a:schemeClr val="bg1"/>
                </a:solidFill>
                <a:latin typeface="Calibri" pitchFamily="34" charset="0"/>
              </a:rPr>
              <a:t>Antartic</a:t>
            </a:r>
            <a:r>
              <a:rPr lang="es-MX" sz="1050" dirty="0" smtClean="0">
                <a:solidFill>
                  <a:schemeClr val="bg1"/>
                </a:solidFill>
                <a:latin typeface="Calibri" pitchFamily="34" charset="0"/>
              </a:rPr>
              <a:t> </a:t>
            </a:r>
          </a:p>
          <a:p>
            <a:r>
              <a:rPr lang="es-MX" sz="1050" dirty="0" smtClean="0">
                <a:solidFill>
                  <a:schemeClr val="bg1"/>
                </a:solidFill>
                <a:latin typeface="Calibri" pitchFamily="34" charset="0"/>
              </a:rPr>
              <a:t>(2004-2006)</a:t>
            </a:r>
            <a:endParaRPr lang="es-ES" sz="1050" dirty="0">
              <a:solidFill>
                <a:schemeClr val="bg1"/>
              </a:solidFill>
              <a:latin typeface="Calibri" pitchFamily="34" charset="0"/>
            </a:endParaRPr>
          </a:p>
        </p:txBody>
      </p:sp>
      <p:pic>
        <p:nvPicPr>
          <p:cNvPr id="32" name="Picture 9"/>
          <p:cNvPicPr>
            <a:picLocks noChangeAspect="1" noChangeArrowheads="1"/>
          </p:cNvPicPr>
          <p:nvPr/>
        </p:nvPicPr>
        <p:blipFill>
          <a:blip r:embed="rId6" cstate="print"/>
          <a:srcRect/>
          <a:stretch>
            <a:fillRect/>
          </a:stretch>
        </p:blipFill>
        <p:spPr bwMode="auto">
          <a:xfrm>
            <a:off x="1979712" y="685589"/>
            <a:ext cx="1153268" cy="799195"/>
          </a:xfrm>
          <a:prstGeom prst="rect">
            <a:avLst/>
          </a:prstGeom>
          <a:noFill/>
          <a:ln w="9525">
            <a:noFill/>
            <a:miter lim="800000"/>
            <a:headEnd/>
            <a:tailEnd/>
          </a:ln>
        </p:spPr>
      </p:pic>
      <p:sp>
        <p:nvSpPr>
          <p:cNvPr id="33" name="32 CuadroTexto"/>
          <p:cNvSpPr txBox="1"/>
          <p:nvPr/>
        </p:nvSpPr>
        <p:spPr>
          <a:xfrm>
            <a:off x="1710894" y="1484784"/>
            <a:ext cx="2213034" cy="253916"/>
          </a:xfrm>
          <a:prstGeom prst="rect">
            <a:avLst/>
          </a:prstGeom>
          <a:noFill/>
        </p:spPr>
        <p:txBody>
          <a:bodyPr wrap="square" rtlCol="0">
            <a:spAutoFit/>
          </a:bodyPr>
          <a:lstStyle/>
          <a:p>
            <a:r>
              <a:rPr lang="es-MX" sz="1050" dirty="0" smtClean="0">
                <a:solidFill>
                  <a:schemeClr val="bg1"/>
                </a:solidFill>
                <a:latin typeface="Calibri" pitchFamily="34" charset="0"/>
              </a:rPr>
              <a:t> TRACER, </a:t>
            </a:r>
            <a:r>
              <a:rPr lang="es-MX" sz="1050" dirty="0" err="1" smtClean="0">
                <a:solidFill>
                  <a:schemeClr val="bg1"/>
                </a:solidFill>
                <a:latin typeface="Calibri" pitchFamily="34" charset="0"/>
              </a:rPr>
              <a:t>Hemis</a:t>
            </a:r>
            <a:r>
              <a:rPr lang="es-MX" sz="1050" dirty="0" smtClean="0">
                <a:solidFill>
                  <a:schemeClr val="bg1"/>
                </a:solidFill>
                <a:latin typeface="Calibri" pitchFamily="34" charset="0"/>
              </a:rPr>
              <a:t>. (1999- 2006)</a:t>
            </a:r>
            <a:endParaRPr lang="es-ES" sz="1050" dirty="0">
              <a:solidFill>
                <a:schemeClr val="bg1"/>
              </a:solidFill>
              <a:latin typeface="Calibri" pitchFamily="34" charset="0"/>
            </a:endParaRPr>
          </a:p>
        </p:txBody>
      </p:sp>
      <p:pic>
        <p:nvPicPr>
          <p:cNvPr id="34" name="Picture 4"/>
          <p:cNvPicPr>
            <a:picLocks noChangeAspect="1" noChangeArrowheads="1"/>
          </p:cNvPicPr>
          <p:nvPr/>
        </p:nvPicPr>
        <p:blipFill>
          <a:blip r:embed="rId7" cstate="print"/>
          <a:srcRect/>
          <a:stretch>
            <a:fillRect/>
          </a:stretch>
        </p:blipFill>
        <p:spPr bwMode="auto">
          <a:xfrm>
            <a:off x="107504" y="4437112"/>
            <a:ext cx="1368152" cy="766371"/>
          </a:xfrm>
          <a:prstGeom prst="rect">
            <a:avLst/>
          </a:prstGeom>
          <a:noFill/>
          <a:ln w="9525">
            <a:noFill/>
            <a:miter lim="800000"/>
            <a:headEnd/>
            <a:tailEnd/>
          </a:ln>
        </p:spPr>
      </p:pic>
      <p:sp>
        <p:nvSpPr>
          <p:cNvPr id="35" name="34 CuadroTexto"/>
          <p:cNvSpPr txBox="1"/>
          <p:nvPr/>
        </p:nvSpPr>
        <p:spPr>
          <a:xfrm>
            <a:off x="35496" y="5191308"/>
            <a:ext cx="1657324" cy="253916"/>
          </a:xfrm>
          <a:prstGeom prst="rect">
            <a:avLst/>
          </a:prstGeom>
          <a:noFill/>
        </p:spPr>
        <p:txBody>
          <a:bodyPr wrap="square" rtlCol="0">
            <a:spAutoFit/>
          </a:bodyPr>
          <a:lstStyle/>
          <a:p>
            <a:r>
              <a:rPr lang="es-MX" sz="1050" dirty="0" smtClean="0">
                <a:solidFill>
                  <a:schemeClr val="bg1"/>
                </a:solidFill>
                <a:latin typeface="Calibri" pitchFamily="34" charset="0"/>
              </a:rPr>
              <a:t>HEGRA, La Palma, Canarias</a:t>
            </a:r>
            <a:endParaRPr lang="es-ES" sz="1050" dirty="0">
              <a:solidFill>
                <a:schemeClr val="bg1"/>
              </a:solidFill>
              <a:latin typeface="Calibri" pitchFamily="34" charset="0"/>
            </a:endParaRPr>
          </a:p>
        </p:txBody>
      </p:sp>
      <p:cxnSp>
        <p:nvCxnSpPr>
          <p:cNvPr id="37" name="36 Conector recto de flecha"/>
          <p:cNvCxnSpPr/>
          <p:nvPr/>
        </p:nvCxnSpPr>
        <p:spPr>
          <a:xfrm>
            <a:off x="2987824" y="1700808"/>
            <a:ext cx="1080120" cy="50405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flipV="1">
            <a:off x="1619672" y="2996952"/>
            <a:ext cx="2736304" cy="187220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43" name="Picture 3"/>
          <p:cNvPicPr>
            <a:picLocks noChangeAspect="1" noChangeArrowheads="1"/>
          </p:cNvPicPr>
          <p:nvPr/>
        </p:nvPicPr>
        <p:blipFill>
          <a:blip r:embed="rId8" cstate="print"/>
          <a:srcRect/>
          <a:stretch>
            <a:fillRect/>
          </a:stretch>
        </p:blipFill>
        <p:spPr bwMode="auto">
          <a:xfrm>
            <a:off x="3713259" y="764704"/>
            <a:ext cx="1002757" cy="676869"/>
          </a:xfrm>
          <a:prstGeom prst="rect">
            <a:avLst/>
          </a:prstGeom>
          <a:noFill/>
          <a:ln w="9525">
            <a:noFill/>
            <a:miter lim="800000"/>
            <a:headEnd/>
            <a:tailEnd/>
          </a:ln>
        </p:spPr>
      </p:pic>
      <p:sp>
        <p:nvSpPr>
          <p:cNvPr id="44" name="43 CuadroTexto"/>
          <p:cNvSpPr txBox="1"/>
          <p:nvPr/>
        </p:nvSpPr>
        <p:spPr>
          <a:xfrm>
            <a:off x="3557853" y="1484784"/>
            <a:ext cx="1374187" cy="253916"/>
          </a:xfrm>
          <a:prstGeom prst="rect">
            <a:avLst/>
          </a:prstGeom>
          <a:noFill/>
        </p:spPr>
        <p:txBody>
          <a:bodyPr wrap="square" rtlCol="0">
            <a:spAutoFit/>
          </a:bodyPr>
          <a:lstStyle/>
          <a:p>
            <a:r>
              <a:rPr lang="es-MX" sz="1050" dirty="0" smtClean="0">
                <a:solidFill>
                  <a:schemeClr val="bg1"/>
                </a:solidFill>
                <a:latin typeface="Calibri" pitchFamily="34" charset="0"/>
              </a:rPr>
              <a:t>EAS-TOP, Gran </a:t>
            </a:r>
            <a:r>
              <a:rPr lang="es-MX" sz="1050" dirty="0" err="1" smtClean="0">
                <a:solidFill>
                  <a:schemeClr val="bg1"/>
                </a:solidFill>
                <a:latin typeface="Calibri" pitchFamily="34" charset="0"/>
              </a:rPr>
              <a:t>Sasso</a:t>
            </a:r>
            <a:endParaRPr lang="es-ES" sz="1050" dirty="0">
              <a:solidFill>
                <a:schemeClr val="bg1"/>
              </a:solidFill>
              <a:latin typeface="Calibri" pitchFamily="34" charset="0"/>
            </a:endParaRPr>
          </a:p>
        </p:txBody>
      </p:sp>
      <p:cxnSp>
        <p:nvCxnSpPr>
          <p:cNvPr id="45" name="44 Conector recto de flecha"/>
          <p:cNvCxnSpPr/>
          <p:nvPr/>
        </p:nvCxnSpPr>
        <p:spPr>
          <a:xfrm>
            <a:off x="4283968" y="1700808"/>
            <a:ext cx="576064" cy="93610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p:nvPr/>
        </p:nvCxnSpPr>
        <p:spPr>
          <a:xfrm flipV="1">
            <a:off x="1331640" y="5229200"/>
            <a:ext cx="3168352" cy="36004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0" name="49 Conector recto de flecha"/>
          <p:cNvCxnSpPr/>
          <p:nvPr/>
        </p:nvCxnSpPr>
        <p:spPr>
          <a:xfrm flipV="1">
            <a:off x="3491880" y="5373216"/>
            <a:ext cx="1224136" cy="57606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53" name="Picture 2" descr="http://www.icrr.u-tokyo.ac.jp/em/tibet_exp/pic/TibetIII-2003.jpg"/>
          <p:cNvPicPr>
            <a:picLocks noChangeAspect="1" noChangeArrowheads="1"/>
          </p:cNvPicPr>
          <p:nvPr/>
        </p:nvPicPr>
        <p:blipFill>
          <a:blip r:embed="rId9" cstate="print"/>
          <a:srcRect/>
          <a:stretch>
            <a:fillRect/>
          </a:stretch>
        </p:blipFill>
        <p:spPr bwMode="auto">
          <a:xfrm>
            <a:off x="7056784" y="692696"/>
            <a:ext cx="1907704" cy="746493"/>
          </a:xfrm>
          <a:prstGeom prst="rect">
            <a:avLst/>
          </a:prstGeom>
          <a:noFill/>
        </p:spPr>
      </p:pic>
      <p:sp>
        <p:nvSpPr>
          <p:cNvPr id="54" name="53 CuadroTexto"/>
          <p:cNvSpPr txBox="1"/>
          <p:nvPr/>
        </p:nvSpPr>
        <p:spPr>
          <a:xfrm>
            <a:off x="7343074" y="1484784"/>
            <a:ext cx="1549406" cy="253916"/>
          </a:xfrm>
          <a:prstGeom prst="rect">
            <a:avLst/>
          </a:prstGeom>
          <a:noFill/>
        </p:spPr>
        <p:txBody>
          <a:bodyPr wrap="square" rtlCol="0">
            <a:spAutoFit/>
          </a:bodyPr>
          <a:lstStyle/>
          <a:p>
            <a:r>
              <a:rPr lang="es-MX" sz="1050" dirty="0" err="1" smtClean="0">
                <a:solidFill>
                  <a:schemeClr val="bg1"/>
                </a:solidFill>
                <a:latin typeface="Calibri" pitchFamily="34" charset="0"/>
              </a:rPr>
              <a:t>Tibet</a:t>
            </a:r>
            <a:r>
              <a:rPr lang="es-MX" sz="1050" dirty="0" smtClean="0">
                <a:solidFill>
                  <a:schemeClr val="bg1"/>
                </a:solidFill>
                <a:latin typeface="Calibri" pitchFamily="34" charset="0"/>
              </a:rPr>
              <a:t> AS-Gamma,  </a:t>
            </a:r>
            <a:r>
              <a:rPr lang="es-MX" sz="1050" dirty="0" err="1" smtClean="0">
                <a:solidFill>
                  <a:schemeClr val="bg1"/>
                </a:solidFill>
                <a:latin typeface="Calibri" pitchFamily="34" charset="0"/>
              </a:rPr>
              <a:t>Tibet</a:t>
            </a:r>
            <a:endParaRPr lang="es-ES" sz="1050" dirty="0">
              <a:solidFill>
                <a:schemeClr val="bg1"/>
              </a:solidFill>
              <a:latin typeface="Calibri" pitchFamily="34" charset="0"/>
            </a:endParaRPr>
          </a:p>
        </p:txBody>
      </p:sp>
      <p:pic>
        <p:nvPicPr>
          <p:cNvPr id="3076" name="Picture 4" descr="http://www.lngs.infn.it/lngs_infn/contents/lngs_photos/experiments/eastop/Eas-Top2.jpg"/>
          <p:cNvPicPr>
            <a:picLocks noChangeAspect="1" noChangeArrowheads="1"/>
          </p:cNvPicPr>
          <p:nvPr/>
        </p:nvPicPr>
        <p:blipFill>
          <a:blip r:embed="rId10" cstate="print"/>
          <a:srcRect/>
          <a:stretch>
            <a:fillRect/>
          </a:stretch>
        </p:blipFill>
        <p:spPr bwMode="auto">
          <a:xfrm>
            <a:off x="3635896" y="670267"/>
            <a:ext cx="1152128" cy="766826"/>
          </a:xfrm>
          <a:prstGeom prst="rect">
            <a:avLst/>
          </a:prstGeom>
          <a:noFill/>
        </p:spPr>
      </p:pic>
      <p:cxnSp>
        <p:nvCxnSpPr>
          <p:cNvPr id="55" name="54 Conector recto de flecha"/>
          <p:cNvCxnSpPr/>
          <p:nvPr/>
        </p:nvCxnSpPr>
        <p:spPr>
          <a:xfrm flipH="1">
            <a:off x="6372200" y="1412776"/>
            <a:ext cx="648072" cy="151216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58" name="Picture 2"/>
          <p:cNvPicPr>
            <a:picLocks noChangeAspect="1" noChangeArrowheads="1"/>
          </p:cNvPicPr>
          <p:nvPr/>
        </p:nvPicPr>
        <p:blipFill>
          <a:blip r:embed="rId11" cstate="print"/>
          <a:srcRect/>
          <a:stretch>
            <a:fillRect/>
          </a:stretch>
        </p:blipFill>
        <p:spPr bwMode="auto">
          <a:xfrm>
            <a:off x="107504" y="1844824"/>
            <a:ext cx="1440160" cy="864106"/>
          </a:xfrm>
          <a:prstGeom prst="rect">
            <a:avLst/>
          </a:prstGeom>
          <a:noFill/>
          <a:ln w="9525">
            <a:noFill/>
            <a:miter lim="800000"/>
            <a:headEnd/>
            <a:tailEnd/>
          </a:ln>
        </p:spPr>
      </p:pic>
      <p:sp>
        <p:nvSpPr>
          <p:cNvPr id="59" name="58 CuadroTexto"/>
          <p:cNvSpPr txBox="1"/>
          <p:nvPr/>
        </p:nvSpPr>
        <p:spPr>
          <a:xfrm>
            <a:off x="107504" y="2708920"/>
            <a:ext cx="1584176" cy="415498"/>
          </a:xfrm>
          <a:prstGeom prst="rect">
            <a:avLst/>
          </a:prstGeom>
          <a:noFill/>
        </p:spPr>
        <p:txBody>
          <a:bodyPr wrap="square" rtlCol="0">
            <a:spAutoFit/>
          </a:bodyPr>
          <a:lstStyle/>
          <a:p>
            <a:r>
              <a:rPr lang="es-MX" sz="1050" dirty="0" smtClean="0">
                <a:solidFill>
                  <a:schemeClr val="bg1"/>
                </a:solidFill>
                <a:latin typeface="Calibri" pitchFamily="34" charset="0"/>
              </a:rPr>
              <a:t>CASA-MIA, Utah</a:t>
            </a:r>
          </a:p>
          <a:p>
            <a:r>
              <a:rPr lang="es-MX" sz="1050" dirty="0" smtClean="0">
                <a:solidFill>
                  <a:schemeClr val="bg1"/>
                </a:solidFill>
                <a:latin typeface="Calibri" pitchFamily="34" charset="0"/>
              </a:rPr>
              <a:t>(1990-1998)</a:t>
            </a:r>
            <a:endParaRPr lang="es-ES" sz="1050" dirty="0">
              <a:solidFill>
                <a:schemeClr val="bg1"/>
              </a:solidFill>
              <a:latin typeface="Calibri" pitchFamily="34" charset="0"/>
            </a:endParaRPr>
          </a:p>
        </p:txBody>
      </p:sp>
      <p:cxnSp>
        <p:nvCxnSpPr>
          <p:cNvPr id="60" name="59 Conector recto de flecha"/>
          <p:cNvCxnSpPr/>
          <p:nvPr/>
        </p:nvCxnSpPr>
        <p:spPr>
          <a:xfrm>
            <a:off x="1619672" y="2132856"/>
            <a:ext cx="1008112" cy="57606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6" descr="http://bzhang.lamost.org/images/astron/theory/GZK-cutoff/GZK-cutoff_2.jpg"/>
          <p:cNvPicPr>
            <a:picLocks noChangeAspect="1" noChangeArrowheads="1"/>
          </p:cNvPicPr>
          <p:nvPr/>
        </p:nvPicPr>
        <p:blipFill>
          <a:blip r:embed="rId12" cstate="print"/>
          <a:srcRect/>
          <a:stretch>
            <a:fillRect/>
          </a:stretch>
        </p:blipFill>
        <p:spPr bwMode="auto">
          <a:xfrm>
            <a:off x="7707621" y="2060848"/>
            <a:ext cx="1256867" cy="864096"/>
          </a:xfrm>
          <a:prstGeom prst="rect">
            <a:avLst/>
          </a:prstGeom>
          <a:noFill/>
        </p:spPr>
      </p:pic>
      <p:sp>
        <p:nvSpPr>
          <p:cNvPr id="62" name="61 CuadroTexto"/>
          <p:cNvSpPr txBox="1"/>
          <p:nvPr/>
        </p:nvSpPr>
        <p:spPr>
          <a:xfrm>
            <a:off x="7884368" y="2924944"/>
            <a:ext cx="1084680" cy="253916"/>
          </a:xfrm>
          <a:prstGeom prst="rect">
            <a:avLst/>
          </a:prstGeom>
          <a:noFill/>
        </p:spPr>
        <p:txBody>
          <a:bodyPr wrap="square" rtlCol="0">
            <a:spAutoFit/>
          </a:bodyPr>
          <a:lstStyle/>
          <a:p>
            <a:r>
              <a:rPr lang="es-MX" sz="1050" dirty="0" err="1" smtClean="0">
                <a:solidFill>
                  <a:schemeClr val="bg1"/>
                </a:solidFill>
                <a:latin typeface="Calibri" pitchFamily="34" charset="0"/>
              </a:rPr>
              <a:t>Akeno</a:t>
            </a:r>
            <a:r>
              <a:rPr lang="es-MX" sz="1050" dirty="0" smtClean="0">
                <a:solidFill>
                  <a:schemeClr val="bg1"/>
                </a:solidFill>
                <a:latin typeface="Calibri" pitchFamily="34" charset="0"/>
              </a:rPr>
              <a:t>, </a:t>
            </a:r>
            <a:r>
              <a:rPr lang="es-MX" sz="1050" dirty="0" err="1" smtClean="0">
                <a:solidFill>
                  <a:schemeClr val="bg1"/>
                </a:solidFill>
                <a:latin typeface="Calibri" pitchFamily="34" charset="0"/>
              </a:rPr>
              <a:t>Japan</a:t>
            </a:r>
            <a:endParaRPr lang="es-ES" sz="1050" dirty="0">
              <a:solidFill>
                <a:schemeClr val="bg1"/>
              </a:solidFill>
              <a:latin typeface="Calibri" pitchFamily="34" charset="0"/>
            </a:endParaRPr>
          </a:p>
        </p:txBody>
      </p:sp>
      <p:cxnSp>
        <p:nvCxnSpPr>
          <p:cNvPr id="63" name="62 Conector recto de flecha"/>
          <p:cNvCxnSpPr/>
          <p:nvPr/>
        </p:nvCxnSpPr>
        <p:spPr>
          <a:xfrm flipH="1">
            <a:off x="7092280" y="2564904"/>
            <a:ext cx="504056" cy="28803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71" name="Picture 9" descr="http://grapes-3.tifr.res.in/grapes3files/photogallery/7.JPG"/>
          <p:cNvPicPr>
            <a:picLocks noChangeAspect="1" noChangeArrowheads="1"/>
          </p:cNvPicPr>
          <p:nvPr/>
        </p:nvPicPr>
        <p:blipFill>
          <a:blip r:embed="rId13" cstate="print"/>
          <a:srcRect/>
          <a:stretch>
            <a:fillRect/>
          </a:stretch>
        </p:blipFill>
        <p:spPr bwMode="auto">
          <a:xfrm>
            <a:off x="4543822" y="5756286"/>
            <a:ext cx="1468338" cy="865942"/>
          </a:xfrm>
          <a:prstGeom prst="rect">
            <a:avLst/>
          </a:prstGeom>
          <a:noFill/>
        </p:spPr>
      </p:pic>
      <p:sp>
        <p:nvSpPr>
          <p:cNvPr id="72" name="71 CuadroTexto"/>
          <p:cNvSpPr txBox="1"/>
          <p:nvPr/>
        </p:nvSpPr>
        <p:spPr>
          <a:xfrm>
            <a:off x="4786265" y="6559460"/>
            <a:ext cx="1050184" cy="253916"/>
          </a:xfrm>
          <a:prstGeom prst="rect">
            <a:avLst/>
          </a:prstGeom>
          <a:noFill/>
        </p:spPr>
        <p:txBody>
          <a:bodyPr wrap="square" rtlCol="0">
            <a:spAutoFit/>
          </a:bodyPr>
          <a:lstStyle/>
          <a:p>
            <a:r>
              <a:rPr lang="es-MX" sz="1050" dirty="0" smtClean="0">
                <a:solidFill>
                  <a:schemeClr val="bg1"/>
                </a:solidFill>
                <a:latin typeface="Calibri" pitchFamily="34" charset="0"/>
              </a:rPr>
              <a:t>Grapes, India </a:t>
            </a:r>
            <a:endParaRPr lang="es-ES" sz="1050" dirty="0">
              <a:solidFill>
                <a:schemeClr val="bg1"/>
              </a:solidFill>
              <a:latin typeface="Calibri" pitchFamily="34" charset="0"/>
            </a:endParaRPr>
          </a:p>
        </p:txBody>
      </p:sp>
      <p:pic>
        <p:nvPicPr>
          <p:cNvPr id="73" name="Picture 7" descr="http://grapes-3.tifr.res.in/grapes3files/img/detector.jpg"/>
          <p:cNvPicPr>
            <a:picLocks noChangeAspect="1" noChangeArrowheads="1"/>
          </p:cNvPicPr>
          <p:nvPr/>
        </p:nvPicPr>
        <p:blipFill>
          <a:blip r:embed="rId14" cstate="print"/>
          <a:srcRect/>
          <a:stretch>
            <a:fillRect/>
          </a:stretch>
        </p:blipFill>
        <p:spPr bwMode="auto">
          <a:xfrm>
            <a:off x="5522419" y="6149953"/>
            <a:ext cx="424888" cy="461559"/>
          </a:xfrm>
          <a:prstGeom prst="rect">
            <a:avLst/>
          </a:prstGeom>
          <a:noFill/>
        </p:spPr>
      </p:pic>
      <p:cxnSp>
        <p:nvCxnSpPr>
          <p:cNvPr id="74" name="73 Conector recto de flecha"/>
          <p:cNvCxnSpPr/>
          <p:nvPr/>
        </p:nvCxnSpPr>
        <p:spPr>
          <a:xfrm flipV="1">
            <a:off x="5436096" y="3356992"/>
            <a:ext cx="720080" cy="230425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1" name="80 CuadroTexto"/>
          <p:cNvSpPr txBox="1"/>
          <p:nvPr/>
        </p:nvSpPr>
        <p:spPr>
          <a:xfrm>
            <a:off x="7884368" y="4149080"/>
            <a:ext cx="1024114" cy="253916"/>
          </a:xfrm>
          <a:prstGeom prst="rect">
            <a:avLst/>
          </a:prstGeom>
          <a:noFill/>
        </p:spPr>
        <p:txBody>
          <a:bodyPr wrap="square" rtlCol="0">
            <a:spAutoFit/>
          </a:bodyPr>
          <a:lstStyle/>
          <a:p>
            <a:r>
              <a:rPr lang="es-MX" sz="1050" dirty="0" smtClean="0">
                <a:solidFill>
                  <a:schemeClr val="bg1"/>
                </a:solidFill>
                <a:latin typeface="Calibri" pitchFamily="34" charset="0"/>
              </a:rPr>
              <a:t>Yakutsk, </a:t>
            </a:r>
            <a:r>
              <a:rPr lang="es-MX" sz="1050" dirty="0" err="1" smtClean="0">
                <a:solidFill>
                  <a:schemeClr val="bg1"/>
                </a:solidFill>
                <a:latin typeface="Calibri" pitchFamily="34" charset="0"/>
              </a:rPr>
              <a:t>Russia</a:t>
            </a:r>
            <a:endParaRPr lang="es-ES" sz="1050" dirty="0">
              <a:solidFill>
                <a:schemeClr val="bg1"/>
              </a:solidFill>
              <a:latin typeface="Calibri" pitchFamily="34" charset="0"/>
            </a:endParaRPr>
          </a:p>
        </p:txBody>
      </p:sp>
      <p:pic>
        <p:nvPicPr>
          <p:cNvPr id="82" name="Picture 5"/>
          <p:cNvPicPr>
            <a:picLocks noChangeAspect="1" noChangeArrowheads="1"/>
          </p:cNvPicPr>
          <p:nvPr/>
        </p:nvPicPr>
        <p:blipFill>
          <a:blip r:embed="rId15" cstate="print"/>
          <a:srcRect/>
          <a:stretch>
            <a:fillRect/>
          </a:stretch>
        </p:blipFill>
        <p:spPr bwMode="auto">
          <a:xfrm>
            <a:off x="7812360" y="3356992"/>
            <a:ext cx="1152128" cy="797627"/>
          </a:xfrm>
          <a:prstGeom prst="rect">
            <a:avLst/>
          </a:prstGeom>
          <a:noFill/>
          <a:ln w="9525">
            <a:noFill/>
            <a:miter lim="800000"/>
            <a:headEnd/>
            <a:tailEnd/>
          </a:ln>
        </p:spPr>
      </p:pic>
      <p:cxnSp>
        <p:nvCxnSpPr>
          <p:cNvPr id="88" name="87 Conector recto de flecha"/>
          <p:cNvCxnSpPr/>
          <p:nvPr/>
        </p:nvCxnSpPr>
        <p:spPr>
          <a:xfrm flipH="1" flipV="1">
            <a:off x="6660232" y="2276872"/>
            <a:ext cx="1080120" cy="151216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5" name="94 CuadroTexto"/>
          <p:cNvSpPr txBox="1"/>
          <p:nvPr/>
        </p:nvSpPr>
        <p:spPr>
          <a:xfrm>
            <a:off x="7812361" y="5301208"/>
            <a:ext cx="1152128" cy="253916"/>
          </a:xfrm>
          <a:prstGeom prst="rect">
            <a:avLst/>
          </a:prstGeom>
          <a:noFill/>
        </p:spPr>
        <p:txBody>
          <a:bodyPr wrap="square" rtlCol="0">
            <a:spAutoFit/>
          </a:bodyPr>
          <a:lstStyle/>
          <a:p>
            <a:r>
              <a:rPr lang="es-MX" sz="1050" dirty="0" err="1" smtClean="0">
                <a:solidFill>
                  <a:schemeClr val="bg1"/>
                </a:solidFill>
                <a:latin typeface="Calibri" pitchFamily="34" charset="0"/>
              </a:rPr>
              <a:t>Tunka</a:t>
            </a:r>
            <a:r>
              <a:rPr lang="es-MX" sz="1050" dirty="0" smtClean="0">
                <a:solidFill>
                  <a:schemeClr val="bg1"/>
                </a:solidFill>
                <a:latin typeface="Calibri" pitchFamily="34" charset="0"/>
              </a:rPr>
              <a:t> 25, </a:t>
            </a:r>
            <a:r>
              <a:rPr lang="es-MX" sz="1050" dirty="0" err="1" smtClean="0">
                <a:solidFill>
                  <a:schemeClr val="bg1"/>
                </a:solidFill>
                <a:latin typeface="Calibri" pitchFamily="34" charset="0"/>
              </a:rPr>
              <a:t>Russia</a:t>
            </a:r>
            <a:endParaRPr lang="es-ES" sz="1050" dirty="0">
              <a:solidFill>
                <a:schemeClr val="bg1"/>
              </a:solidFill>
              <a:latin typeface="Calibri" pitchFamily="34" charset="0"/>
            </a:endParaRPr>
          </a:p>
        </p:txBody>
      </p:sp>
      <p:pic>
        <p:nvPicPr>
          <p:cNvPr id="96" name="Picture 6" descr="peizaj"/>
          <p:cNvPicPr>
            <a:picLocks noChangeAspect="1" noChangeArrowheads="1"/>
          </p:cNvPicPr>
          <p:nvPr/>
        </p:nvPicPr>
        <p:blipFill>
          <a:blip r:embed="rId16" cstate="print"/>
          <a:srcRect/>
          <a:stretch>
            <a:fillRect/>
          </a:stretch>
        </p:blipFill>
        <p:spPr bwMode="auto">
          <a:xfrm>
            <a:off x="7767721" y="4615244"/>
            <a:ext cx="1157249" cy="720080"/>
          </a:xfrm>
          <a:prstGeom prst="rect">
            <a:avLst/>
          </a:prstGeom>
          <a:noFill/>
          <a:ln w="9525">
            <a:noFill/>
            <a:miter lim="800000"/>
            <a:headEnd/>
            <a:tailEnd/>
          </a:ln>
        </p:spPr>
      </p:pic>
      <p:cxnSp>
        <p:nvCxnSpPr>
          <p:cNvPr id="97" name="96 Conector recto de flecha"/>
          <p:cNvCxnSpPr/>
          <p:nvPr/>
        </p:nvCxnSpPr>
        <p:spPr>
          <a:xfrm flipH="1" flipV="1">
            <a:off x="6300192" y="2492896"/>
            <a:ext cx="1368152" cy="252028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2" name="Picture 4" descr="http://argo.na.infn.it/argofig/ARGO_NOV02/Argo_20cl_1.jpg"/>
          <p:cNvPicPr>
            <a:picLocks noChangeAspect="1" noChangeArrowheads="1"/>
          </p:cNvPicPr>
          <p:nvPr/>
        </p:nvPicPr>
        <p:blipFill>
          <a:blip r:embed="rId17" cstate="print"/>
          <a:srcRect/>
          <a:stretch>
            <a:fillRect/>
          </a:stretch>
        </p:blipFill>
        <p:spPr bwMode="auto">
          <a:xfrm>
            <a:off x="6660232" y="5756286"/>
            <a:ext cx="2195736" cy="756574"/>
          </a:xfrm>
          <a:prstGeom prst="rect">
            <a:avLst/>
          </a:prstGeom>
          <a:noFill/>
        </p:spPr>
      </p:pic>
      <p:sp>
        <p:nvSpPr>
          <p:cNvPr id="103" name="102 CuadroTexto"/>
          <p:cNvSpPr txBox="1"/>
          <p:nvPr/>
        </p:nvSpPr>
        <p:spPr>
          <a:xfrm>
            <a:off x="7380312" y="6548374"/>
            <a:ext cx="1512168" cy="253916"/>
          </a:xfrm>
          <a:prstGeom prst="rect">
            <a:avLst/>
          </a:prstGeom>
          <a:noFill/>
        </p:spPr>
        <p:txBody>
          <a:bodyPr wrap="square" rtlCol="0">
            <a:spAutoFit/>
          </a:bodyPr>
          <a:lstStyle/>
          <a:p>
            <a:r>
              <a:rPr lang="es-MX" sz="1050" dirty="0" smtClean="0">
                <a:solidFill>
                  <a:schemeClr val="bg1"/>
                </a:solidFill>
                <a:latin typeface="Calibri" pitchFamily="34" charset="0"/>
              </a:rPr>
              <a:t>ARGO-YBJ, </a:t>
            </a:r>
            <a:r>
              <a:rPr lang="es-MX" sz="1050" dirty="0" err="1" smtClean="0">
                <a:solidFill>
                  <a:schemeClr val="bg1"/>
                </a:solidFill>
                <a:latin typeface="Calibri" pitchFamily="34" charset="0"/>
              </a:rPr>
              <a:t>Tibet</a:t>
            </a:r>
            <a:endParaRPr lang="es-ES" sz="1050" dirty="0">
              <a:solidFill>
                <a:schemeClr val="bg1"/>
              </a:solidFill>
              <a:latin typeface="Calibri" pitchFamily="34" charset="0"/>
            </a:endParaRPr>
          </a:p>
        </p:txBody>
      </p:sp>
      <p:cxnSp>
        <p:nvCxnSpPr>
          <p:cNvPr id="108" name="107 Conector recto de flecha"/>
          <p:cNvCxnSpPr/>
          <p:nvPr/>
        </p:nvCxnSpPr>
        <p:spPr>
          <a:xfrm flipH="1" flipV="1">
            <a:off x="6372200" y="2924944"/>
            <a:ext cx="1008112" cy="273630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080" name="Picture 8" descr="Ver imagen en tamaño completo">
            <a:hlinkClick r:id="rId18"/>
          </p:cNvPr>
          <p:cNvPicPr>
            <a:picLocks noChangeAspect="1" noChangeArrowheads="1"/>
          </p:cNvPicPr>
          <p:nvPr/>
        </p:nvPicPr>
        <p:blipFill>
          <a:blip r:embed="rId19" cstate="print"/>
          <a:srcRect/>
          <a:stretch>
            <a:fillRect/>
          </a:stretch>
        </p:blipFill>
        <p:spPr bwMode="auto">
          <a:xfrm>
            <a:off x="755576" y="2196010"/>
            <a:ext cx="792088" cy="512910"/>
          </a:xfrm>
          <a:prstGeom prst="rect">
            <a:avLst/>
          </a:prstGeom>
          <a:noFill/>
        </p:spPr>
      </p:pic>
      <p:pic>
        <p:nvPicPr>
          <p:cNvPr id="3083" name="Picture 11" descr="http://web.archive.org/web/20031211100022im_/http:/cygnus.uchicago.edu/~lucy/blanca_det.gif"/>
          <p:cNvPicPr>
            <a:picLocks noChangeAspect="1" noChangeArrowheads="1"/>
          </p:cNvPicPr>
          <p:nvPr/>
        </p:nvPicPr>
        <p:blipFill>
          <a:blip r:embed="rId20" cstate="print"/>
          <a:srcRect/>
          <a:stretch>
            <a:fillRect/>
          </a:stretch>
        </p:blipFill>
        <p:spPr bwMode="auto">
          <a:xfrm>
            <a:off x="107504" y="3252980"/>
            <a:ext cx="833742" cy="858208"/>
          </a:xfrm>
          <a:prstGeom prst="rect">
            <a:avLst/>
          </a:prstGeom>
          <a:noFill/>
        </p:spPr>
      </p:pic>
      <p:sp>
        <p:nvSpPr>
          <p:cNvPr id="114" name="113 CuadroTexto"/>
          <p:cNvSpPr txBox="1"/>
          <p:nvPr/>
        </p:nvSpPr>
        <p:spPr>
          <a:xfrm>
            <a:off x="107504" y="4111188"/>
            <a:ext cx="936104" cy="253916"/>
          </a:xfrm>
          <a:prstGeom prst="rect">
            <a:avLst/>
          </a:prstGeom>
          <a:noFill/>
        </p:spPr>
        <p:txBody>
          <a:bodyPr wrap="square" rtlCol="0">
            <a:spAutoFit/>
          </a:bodyPr>
          <a:lstStyle/>
          <a:p>
            <a:r>
              <a:rPr lang="es-MX" sz="1050" dirty="0" smtClean="0">
                <a:solidFill>
                  <a:schemeClr val="bg1"/>
                </a:solidFill>
                <a:latin typeface="Calibri" pitchFamily="34" charset="0"/>
              </a:rPr>
              <a:t>Blanca Utah</a:t>
            </a:r>
            <a:endParaRPr lang="es-ES" sz="1050" dirty="0">
              <a:solidFill>
                <a:schemeClr val="bg1"/>
              </a:solidFill>
              <a:latin typeface="Calibri" pitchFamily="34" charset="0"/>
            </a:endParaRPr>
          </a:p>
        </p:txBody>
      </p:sp>
      <p:cxnSp>
        <p:nvCxnSpPr>
          <p:cNvPr id="115" name="114 Conector recto de flecha"/>
          <p:cNvCxnSpPr>
            <a:stCxn id="3074" idx="1"/>
          </p:cNvCxnSpPr>
          <p:nvPr/>
        </p:nvCxnSpPr>
        <p:spPr>
          <a:xfrm flipV="1">
            <a:off x="1043608" y="2708920"/>
            <a:ext cx="1584176" cy="922941"/>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65" name="Picture 20" descr="036_gondora"/>
          <p:cNvPicPr>
            <a:picLocks noChangeAspect="1" noChangeArrowheads="1"/>
          </p:cNvPicPr>
          <p:nvPr/>
        </p:nvPicPr>
        <p:blipFill>
          <a:blip r:embed="rId21" cstate="print"/>
          <a:srcRect/>
          <a:stretch>
            <a:fillRect/>
          </a:stretch>
        </p:blipFill>
        <p:spPr bwMode="auto">
          <a:xfrm>
            <a:off x="5436095" y="692697"/>
            <a:ext cx="959722" cy="720080"/>
          </a:xfrm>
          <a:prstGeom prst="rect">
            <a:avLst/>
          </a:prstGeom>
          <a:noFill/>
        </p:spPr>
      </p:pic>
      <p:sp>
        <p:nvSpPr>
          <p:cNvPr id="66" name="65 CuadroTexto"/>
          <p:cNvSpPr txBox="1"/>
          <p:nvPr/>
        </p:nvSpPr>
        <p:spPr>
          <a:xfrm>
            <a:off x="4860031" y="1484784"/>
            <a:ext cx="2016225" cy="253916"/>
          </a:xfrm>
          <a:prstGeom prst="rect">
            <a:avLst/>
          </a:prstGeom>
          <a:noFill/>
        </p:spPr>
        <p:txBody>
          <a:bodyPr wrap="square" rtlCol="0">
            <a:spAutoFit/>
          </a:bodyPr>
          <a:lstStyle/>
          <a:p>
            <a:r>
              <a:rPr lang="es-MX" sz="1050" dirty="0" err="1" smtClean="0">
                <a:solidFill>
                  <a:schemeClr val="bg1"/>
                </a:solidFill>
                <a:latin typeface="Calibri" pitchFamily="34" charset="0"/>
              </a:rPr>
              <a:t>RunJob</a:t>
            </a:r>
            <a:r>
              <a:rPr lang="es-MX" sz="1050" dirty="0" smtClean="0">
                <a:solidFill>
                  <a:schemeClr val="bg1"/>
                </a:solidFill>
                <a:latin typeface="Calibri" pitchFamily="34" charset="0"/>
              </a:rPr>
              <a:t>, </a:t>
            </a:r>
            <a:r>
              <a:rPr lang="es-MX" sz="1050" dirty="0" err="1" smtClean="0">
                <a:solidFill>
                  <a:schemeClr val="bg1"/>
                </a:solidFill>
                <a:latin typeface="Calibri" pitchFamily="34" charset="0"/>
              </a:rPr>
              <a:t>over</a:t>
            </a:r>
            <a:r>
              <a:rPr lang="es-MX" sz="1050" dirty="0" smtClean="0">
                <a:solidFill>
                  <a:schemeClr val="bg1"/>
                </a:solidFill>
                <a:latin typeface="Calibri" pitchFamily="34" charset="0"/>
              </a:rPr>
              <a:t> </a:t>
            </a:r>
            <a:r>
              <a:rPr lang="es-MX" sz="1050" dirty="0" err="1" smtClean="0">
                <a:solidFill>
                  <a:schemeClr val="bg1"/>
                </a:solidFill>
                <a:latin typeface="Calibri" pitchFamily="34" charset="0"/>
              </a:rPr>
              <a:t>Russia</a:t>
            </a:r>
            <a:r>
              <a:rPr lang="es-MX" sz="1050" dirty="0" smtClean="0">
                <a:solidFill>
                  <a:schemeClr val="bg1"/>
                </a:solidFill>
                <a:latin typeface="Calibri" pitchFamily="34" charset="0"/>
              </a:rPr>
              <a:t> (1996-2011)</a:t>
            </a:r>
            <a:endParaRPr lang="es-ES" sz="1050" dirty="0">
              <a:solidFill>
                <a:schemeClr val="bg1"/>
              </a:solidFill>
              <a:latin typeface="Calibri" pitchFamily="34" charset="0"/>
            </a:endParaRPr>
          </a:p>
        </p:txBody>
      </p:sp>
      <p:cxnSp>
        <p:nvCxnSpPr>
          <p:cNvPr id="67" name="66 Conector recto de flecha"/>
          <p:cNvCxnSpPr>
            <a:stCxn id="66" idx="2"/>
          </p:cNvCxnSpPr>
          <p:nvPr/>
        </p:nvCxnSpPr>
        <p:spPr>
          <a:xfrm>
            <a:off x="5868144" y="1738700"/>
            <a:ext cx="216023" cy="61018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7" name="76 CuadroTexto"/>
          <p:cNvSpPr txBox="1"/>
          <p:nvPr/>
        </p:nvSpPr>
        <p:spPr>
          <a:xfrm>
            <a:off x="54710" y="1484784"/>
            <a:ext cx="2213034" cy="253916"/>
          </a:xfrm>
          <a:prstGeom prst="rect">
            <a:avLst/>
          </a:prstGeom>
          <a:noFill/>
        </p:spPr>
        <p:txBody>
          <a:bodyPr wrap="square" rtlCol="0">
            <a:spAutoFit/>
          </a:bodyPr>
          <a:lstStyle/>
          <a:p>
            <a:r>
              <a:rPr lang="es-MX" sz="1050" dirty="0" err="1" smtClean="0">
                <a:solidFill>
                  <a:schemeClr val="bg1"/>
                </a:solidFill>
                <a:latin typeface="Calibri" pitchFamily="34" charset="0"/>
              </a:rPr>
              <a:t>Sokol</a:t>
            </a:r>
            <a:r>
              <a:rPr lang="es-MX" sz="1050" dirty="0" smtClean="0">
                <a:solidFill>
                  <a:schemeClr val="bg1"/>
                </a:solidFill>
                <a:latin typeface="Calibri" pitchFamily="34" charset="0"/>
              </a:rPr>
              <a:t>, Kosmos1713 </a:t>
            </a:r>
            <a:r>
              <a:rPr lang="es-MX" sz="1050" dirty="0" err="1" smtClean="0">
                <a:solidFill>
                  <a:schemeClr val="bg1"/>
                </a:solidFill>
                <a:latin typeface="Calibri" pitchFamily="34" charset="0"/>
              </a:rPr>
              <a:t>Satellite</a:t>
            </a:r>
            <a:endParaRPr lang="es-ES" sz="1050" dirty="0">
              <a:solidFill>
                <a:schemeClr val="bg1"/>
              </a:solidFill>
              <a:latin typeface="Calibri" pitchFamily="34" charset="0"/>
            </a:endParaRPr>
          </a:p>
        </p:txBody>
      </p:sp>
      <p:pic>
        <p:nvPicPr>
          <p:cNvPr id="40962" name="Picture 2" descr="Proton 4 Experiments Package"/>
          <p:cNvPicPr>
            <a:picLocks noChangeAspect="1" noChangeArrowheads="1"/>
          </p:cNvPicPr>
          <p:nvPr/>
        </p:nvPicPr>
        <p:blipFill>
          <a:blip r:embed="rId22" cstate="print"/>
          <a:srcRect/>
          <a:stretch>
            <a:fillRect/>
          </a:stretch>
        </p:blipFill>
        <p:spPr bwMode="auto">
          <a:xfrm rot="16200000">
            <a:off x="475946" y="468270"/>
            <a:ext cx="792088" cy="124093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ierra_imagen"/>
          <p:cNvPicPr>
            <a:picLocks noChangeAspect="1" noChangeArrowheads="1"/>
          </p:cNvPicPr>
          <p:nvPr/>
        </p:nvPicPr>
        <p:blipFill>
          <a:blip r:embed="rId2" cstate="print"/>
          <a:srcRect/>
          <a:stretch>
            <a:fillRect/>
          </a:stretch>
        </p:blipFill>
        <p:spPr bwMode="auto">
          <a:xfrm>
            <a:off x="-36513" y="-26988"/>
            <a:ext cx="9223376" cy="6884988"/>
          </a:xfrm>
          <a:prstGeom prst="rect">
            <a:avLst/>
          </a:prstGeom>
          <a:noFill/>
        </p:spPr>
      </p:pic>
      <p:pic>
        <p:nvPicPr>
          <p:cNvPr id="13" name="Picture 2"/>
          <p:cNvPicPr>
            <a:picLocks noChangeAspect="1" noChangeArrowheads="1"/>
          </p:cNvPicPr>
          <p:nvPr/>
        </p:nvPicPr>
        <p:blipFill>
          <a:blip r:embed="rId3" cstate="print"/>
          <a:srcRect/>
          <a:stretch>
            <a:fillRect/>
          </a:stretch>
        </p:blipFill>
        <p:spPr bwMode="auto">
          <a:xfrm>
            <a:off x="2824428" y="1659065"/>
            <a:ext cx="5949946" cy="4071966"/>
          </a:xfrm>
          <a:prstGeom prst="rect">
            <a:avLst/>
          </a:prstGeom>
          <a:noFill/>
          <a:ln w="9525">
            <a:noFill/>
            <a:miter lim="800000"/>
            <a:headEnd/>
            <a:tailEnd/>
          </a:ln>
        </p:spPr>
      </p:pic>
      <p:sp>
        <p:nvSpPr>
          <p:cNvPr id="14" name="13 CuadroTexto"/>
          <p:cNvSpPr txBox="1"/>
          <p:nvPr/>
        </p:nvSpPr>
        <p:spPr>
          <a:xfrm>
            <a:off x="395536" y="1556792"/>
            <a:ext cx="2500330" cy="3970318"/>
          </a:xfrm>
          <a:prstGeom prst="rect">
            <a:avLst/>
          </a:prstGeom>
          <a:noFill/>
        </p:spPr>
        <p:txBody>
          <a:bodyPr wrap="square" rtlCol="0">
            <a:spAutoFit/>
          </a:bodyPr>
          <a:lstStyle/>
          <a:p>
            <a:endParaRPr lang="es-MX" dirty="0" smtClean="0"/>
          </a:p>
          <a:p>
            <a:pPr>
              <a:buBlip>
                <a:blip r:embed="rId4"/>
              </a:buBlip>
            </a:pPr>
            <a:r>
              <a:rPr lang="es-MX" dirty="0" smtClean="0">
                <a:solidFill>
                  <a:srgbClr val="CCFFFF"/>
                </a:solidFill>
                <a:latin typeface="Calibri" pitchFamily="34" charset="0"/>
              </a:rPr>
              <a:t> A similar </a:t>
            </a:r>
            <a:r>
              <a:rPr lang="es-MX" dirty="0" err="1" smtClean="0">
                <a:solidFill>
                  <a:srgbClr val="CCFFFF"/>
                </a:solidFill>
                <a:latin typeface="Calibri" pitchFamily="34" charset="0"/>
              </a:rPr>
              <a:t>behaviour</a:t>
            </a:r>
            <a:endParaRPr lang="es-MX" dirty="0" smtClean="0">
              <a:solidFill>
                <a:srgbClr val="CCFFFF"/>
              </a:solidFill>
              <a:latin typeface="Calibri" pitchFamily="34" charset="0"/>
            </a:endParaRPr>
          </a:p>
          <a:p>
            <a:r>
              <a:rPr lang="es-MX" dirty="0" smtClean="0">
                <a:solidFill>
                  <a:srgbClr val="CCFFFF"/>
                </a:solidFill>
                <a:latin typeface="Calibri" pitchFamily="34" charset="0"/>
              </a:rPr>
              <a:t>    </a:t>
            </a:r>
            <a:r>
              <a:rPr lang="es-MX" dirty="0" err="1" smtClean="0">
                <a:solidFill>
                  <a:srgbClr val="CCFFFF"/>
                </a:solidFill>
                <a:latin typeface="Calibri" pitchFamily="34" charset="0"/>
              </a:rPr>
              <a:t>is</a:t>
            </a:r>
            <a:r>
              <a:rPr lang="es-MX" dirty="0" smtClean="0">
                <a:solidFill>
                  <a:srgbClr val="CCFFFF"/>
                </a:solidFill>
                <a:latin typeface="Calibri" pitchFamily="34" charset="0"/>
              </a:rPr>
              <a:t> </a:t>
            </a:r>
            <a:r>
              <a:rPr lang="es-MX" dirty="0" err="1" smtClean="0">
                <a:solidFill>
                  <a:srgbClr val="CCFFFF"/>
                </a:solidFill>
                <a:latin typeface="Calibri" pitchFamily="34" charset="0"/>
              </a:rPr>
              <a:t>observed</a:t>
            </a:r>
            <a:r>
              <a:rPr lang="es-MX" dirty="0" smtClean="0">
                <a:solidFill>
                  <a:srgbClr val="CCFFFF"/>
                </a:solidFill>
                <a:latin typeface="Calibri" pitchFamily="34" charset="0"/>
              </a:rPr>
              <a:t>: “</a:t>
            </a:r>
            <a:r>
              <a:rPr lang="es-MX" dirty="0" err="1" smtClean="0">
                <a:solidFill>
                  <a:srgbClr val="CCFFFF"/>
                </a:solidFill>
                <a:latin typeface="Calibri" pitchFamily="34" charset="0"/>
              </a:rPr>
              <a:t>knee</a:t>
            </a:r>
            <a:r>
              <a:rPr lang="es-MX" dirty="0" smtClean="0">
                <a:solidFill>
                  <a:srgbClr val="CCFFFF"/>
                </a:solidFill>
                <a:latin typeface="Calibri" pitchFamily="34" charset="0"/>
              </a:rPr>
              <a:t>”</a:t>
            </a:r>
          </a:p>
          <a:p>
            <a:r>
              <a:rPr lang="es-MX" dirty="0" smtClean="0">
                <a:solidFill>
                  <a:srgbClr val="CCFFFF"/>
                </a:solidFill>
                <a:latin typeface="Calibri" pitchFamily="34" charset="0"/>
              </a:rPr>
              <a:t>    </a:t>
            </a:r>
            <a:r>
              <a:rPr lang="es-MX" dirty="0" err="1" smtClean="0">
                <a:solidFill>
                  <a:srgbClr val="CCFFFF"/>
                </a:solidFill>
                <a:latin typeface="Calibri" pitchFamily="34" charset="0"/>
              </a:rPr>
              <a:t>around</a:t>
            </a:r>
            <a:r>
              <a:rPr lang="es-MX" dirty="0" smtClean="0">
                <a:solidFill>
                  <a:srgbClr val="CCFFFF"/>
                </a:solidFill>
                <a:latin typeface="Calibri" pitchFamily="34" charset="0"/>
              </a:rPr>
              <a:t> </a:t>
            </a:r>
            <a:r>
              <a:rPr lang="es-MX" dirty="0" smtClean="0">
                <a:solidFill>
                  <a:srgbClr val="FFFF00"/>
                </a:solidFill>
                <a:latin typeface="Calibri" pitchFamily="34" charset="0"/>
                <a:sym typeface="Symbol"/>
              </a:rPr>
              <a:t>4 </a:t>
            </a:r>
            <a:r>
              <a:rPr lang="es-MX" dirty="0" err="1" smtClean="0">
                <a:solidFill>
                  <a:srgbClr val="FFFF00"/>
                </a:solidFill>
                <a:latin typeface="Calibri" pitchFamily="34" charset="0"/>
                <a:sym typeface="Symbol"/>
              </a:rPr>
              <a:t>PeV</a:t>
            </a:r>
            <a:r>
              <a:rPr lang="es-MX" dirty="0" smtClean="0">
                <a:solidFill>
                  <a:srgbClr val="FFFF00"/>
                </a:solidFill>
                <a:latin typeface="Calibri" pitchFamily="34" charset="0"/>
                <a:sym typeface="Symbol"/>
              </a:rPr>
              <a:t>.</a:t>
            </a:r>
            <a:endParaRPr lang="es-MX" dirty="0" smtClean="0">
              <a:solidFill>
                <a:srgbClr val="CCFFFF"/>
              </a:solidFill>
              <a:latin typeface="Calibri" pitchFamily="34" charset="0"/>
            </a:endParaRPr>
          </a:p>
          <a:p>
            <a:pPr>
              <a:buFont typeface="Arial" charset="0"/>
              <a:buChar char="•"/>
            </a:pPr>
            <a:endParaRPr lang="es-MX" dirty="0" smtClean="0">
              <a:solidFill>
                <a:srgbClr val="CCFFFF"/>
              </a:solidFill>
              <a:latin typeface="Calibri" pitchFamily="34" charset="0"/>
            </a:endParaRPr>
          </a:p>
          <a:p>
            <a:pPr>
              <a:buBlip>
                <a:blip r:embed="rId4"/>
              </a:buBlip>
            </a:pPr>
            <a:r>
              <a:rPr lang="es-MX" dirty="0" smtClean="0">
                <a:solidFill>
                  <a:srgbClr val="CCFFFF"/>
                </a:solidFill>
                <a:latin typeface="Calibri" pitchFamily="34" charset="0"/>
              </a:rPr>
              <a:t> </a:t>
            </a:r>
            <a:r>
              <a:rPr lang="es-MX" dirty="0" err="1" smtClean="0">
                <a:solidFill>
                  <a:srgbClr val="CCFFFF"/>
                </a:solidFill>
                <a:latin typeface="Calibri" pitchFamily="34" charset="0"/>
              </a:rPr>
              <a:t>Agreement</a:t>
            </a:r>
            <a:r>
              <a:rPr lang="es-MX" dirty="0" smtClean="0">
                <a:solidFill>
                  <a:srgbClr val="CCFFFF"/>
                </a:solidFill>
                <a:latin typeface="Calibri" pitchFamily="34" charset="0"/>
              </a:rPr>
              <a:t> </a:t>
            </a:r>
            <a:r>
              <a:rPr lang="es-MX" dirty="0" err="1" smtClean="0">
                <a:solidFill>
                  <a:srgbClr val="CCFFFF"/>
                </a:solidFill>
                <a:latin typeface="Calibri" pitchFamily="34" charset="0"/>
              </a:rPr>
              <a:t>within</a:t>
            </a:r>
            <a:r>
              <a:rPr lang="es-MX" dirty="0" smtClean="0">
                <a:solidFill>
                  <a:srgbClr val="CCFFFF"/>
                </a:solidFill>
                <a:latin typeface="Calibri" pitchFamily="34" charset="0"/>
              </a:rPr>
              <a:t>    </a:t>
            </a:r>
          </a:p>
          <a:p>
            <a:r>
              <a:rPr lang="es-MX" dirty="0" smtClean="0">
                <a:solidFill>
                  <a:srgbClr val="CCFFFF"/>
                </a:solidFill>
                <a:latin typeface="Calibri" pitchFamily="34" charset="0"/>
              </a:rPr>
              <a:t>    a factor of </a:t>
            </a:r>
            <a:r>
              <a:rPr lang="es-MX" dirty="0" err="1" smtClean="0">
                <a:solidFill>
                  <a:srgbClr val="CCFFFF"/>
                </a:solidFill>
                <a:latin typeface="Calibri" pitchFamily="34" charset="0"/>
              </a:rPr>
              <a:t>two</a:t>
            </a:r>
            <a:r>
              <a:rPr lang="es-MX" dirty="0" smtClean="0">
                <a:solidFill>
                  <a:srgbClr val="CCFFFF"/>
                </a:solidFill>
                <a:latin typeface="Calibri" pitchFamily="34" charset="0"/>
              </a:rPr>
              <a:t>.</a:t>
            </a:r>
          </a:p>
          <a:p>
            <a:r>
              <a:rPr lang="es-MX" dirty="0" smtClean="0">
                <a:solidFill>
                  <a:srgbClr val="CCFFFF"/>
                </a:solidFill>
                <a:latin typeface="Calibri" pitchFamily="34" charset="0"/>
              </a:rPr>
              <a:t>    </a:t>
            </a:r>
          </a:p>
          <a:p>
            <a:pPr>
              <a:buBlip>
                <a:blip r:embed="rId4"/>
              </a:buBlip>
            </a:pPr>
            <a:r>
              <a:rPr lang="es-MX" dirty="0" smtClean="0">
                <a:solidFill>
                  <a:srgbClr val="CCFFFF"/>
                </a:solidFill>
                <a:latin typeface="Calibri" pitchFamily="34" charset="0"/>
              </a:rPr>
              <a:t> </a:t>
            </a:r>
            <a:r>
              <a:rPr lang="es-MX" dirty="0" err="1" smtClean="0">
                <a:solidFill>
                  <a:srgbClr val="CCFFFF"/>
                </a:solidFill>
                <a:latin typeface="Calibri" pitchFamily="34" charset="0"/>
              </a:rPr>
              <a:t>Agreement</a:t>
            </a:r>
            <a:r>
              <a:rPr lang="es-MX" dirty="0" smtClean="0">
                <a:solidFill>
                  <a:srgbClr val="CCFFFF"/>
                </a:solidFill>
                <a:latin typeface="Calibri" pitchFamily="34" charset="0"/>
              </a:rPr>
              <a:t> </a:t>
            </a:r>
            <a:r>
              <a:rPr lang="es-MX" dirty="0" err="1" smtClean="0">
                <a:solidFill>
                  <a:srgbClr val="CCFFFF"/>
                </a:solidFill>
                <a:latin typeface="Calibri" pitchFamily="34" charset="0"/>
              </a:rPr>
              <a:t>between</a:t>
            </a:r>
            <a:endParaRPr lang="es-MX" dirty="0" smtClean="0">
              <a:solidFill>
                <a:srgbClr val="CCFFFF"/>
              </a:solidFill>
              <a:latin typeface="Calibri" pitchFamily="34" charset="0"/>
            </a:endParaRPr>
          </a:p>
          <a:p>
            <a:r>
              <a:rPr lang="es-MX" dirty="0" smtClean="0">
                <a:solidFill>
                  <a:srgbClr val="CCFFFF"/>
                </a:solidFill>
                <a:latin typeface="Calibri" pitchFamily="34" charset="0"/>
              </a:rPr>
              <a:t>    </a:t>
            </a:r>
            <a:r>
              <a:rPr lang="es-MX" dirty="0" err="1" smtClean="0">
                <a:solidFill>
                  <a:srgbClr val="CCFFFF"/>
                </a:solidFill>
                <a:latin typeface="Calibri" pitchFamily="34" charset="0"/>
              </a:rPr>
              <a:t>direct</a:t>
            </a:r>
            <a:r>
              <a:rPr lang="es-MX" dirty="0" smtClean="0">
                <a:solidFill>
                  <a:srgbClr val="CCFFFF"/>
                </a:solidFill>
                <a:latin typeface="Calibri" pitchFamily="34" charset="0"/>
              </a:rPr>
              <a:t> and </a:t>
            </a:r>
            <a:r>
              <a:rPr lang="es-MX" dirty="0" err="1" smtClean="0">
                <a:solidFill>
                  <a:srgbClr val="CCFFFF"/>
                </a:solidFill>
                <a:latin typeface="Calibri" pitchFamily="34" charset="0"/>
              </a:rPr>
              <a:t>indirect</a:t>
            </a:r>
            <a:endParaRPr lang="es-MX" dirty="0" smtClean="0">
              <a:solidFill>
                <a:srgbClr val="CCFFFF"/>
              </a:solidFill>
              <a:latin typeface="Calibri" pitchFamily="34" charset="0"/>
            </a:endParaRPr>
          </a:p>
          <a:p>
            <a:r>
              <a:rPr lang="es-MX" dirty="0" smtClean="0">
                <a:solidFill>
                  <a:srgbClr val="CCFFFF"/>
                </a:solidFill>
                <a:latin typeface="Calibri" pitchFamily="34" charset="0"/>
              </a:rPr>
              <a:t>    </a:t>
            </a:r>
            <a:r>
              <a:rPr lang="es-MX" dirty="0" err="1" smtClean="0">
                <a:solidFill>
                  <a:srgbClr val="CCFFFF"/>
                </a:solidFill>
                <a:latin typeface="Calibri" pitchFamily="34" charset="0"/>
              </a:rPr>
              <a:t>experiments</a:t>
            </a:r>
            <a:r>
              <a:rPr lang="es-MX" dirty="0" smtClean="0">
                <a:solidFill>
                  <a:srgbClr val="CCFFFF"/>
                </a:solidFill>
                <a:latin typeface="Calibri" pitchFamily="34" charset="0"/>
              </a:rPr>
              <a:t>.</a:t>
            </a:r>
          </a:p>
          <a:p>
            <a:pPr>
              <a:buFont typeface="Arial" charset="0"/>
              <a:buChar char="•"/>
            </a:pPr>
            <a:endParaRPr lang="es-MX" dirty="0" smtClean="0">
              <a:solidFill>
                <a:srgbClr val="CCFFFF"/>
              </a:solidFill>
              <a:latin typeface="Calibri" pitchFamily="34" charset="0"/>
            </a:endParaRPr>
          </a:p>
          <a:p>
            <a:pPr>
              <a:buBlip>
                <a:blip r:embed="rId4"/>
              </a:buBlip>
            </a:pPr>
            <a:r>
              <a:rPr lang="es-MX" dirty="0" smtClean="0">
                <a:solidFill>
                  <a:srgbClr val="CCFFFF"/>
                </a:solidFill>
                <a:latin typeface="Calibri" pitchFamily="34" charset="0"/>
                <a:sym typeface="Symbol"/>
              </a:rPr>
              <a:t> </a:t>
            </a:r>
            <a:r>
              <a:rPr lang="es-MX" dirty="0" err="1" smtClean="0">
                <a:solidFill>
                  <a:srgbClr val="CCFFFF"/>
                </a:solidFill>
                <a:latin typeface="Calibri" pitchFamily="34" charset="0"/>
                <a:sym typeface="Symbol"/>
              </a:rPr>
              <a:t>Systematic</a:t>
            </a:r>
            <a:r>
              <a:rPr lang="es-MX" dirty="0" smtClean="0">
                <a:solidFill>
                  <a:srgbClr val="CCFFFF"/>
                </a:solidFill>
                <a:latin typeface="Calibri" pitchFamily="34" charset="0"/>
                <a:sym typeface="Symbol"/>
              </a:rPr>
              <a:t> </a:t>
            </a:r>
            <a:r>
              <a:rPr lang="es-MX" dirty="0" err="1" smtClean="0">
                <a:solidFill>
                  <a:srgbClr val="CCFFFF"/>
                </a:solidFill>
                <a:latin typeface="Calibri" pitchFamily="34" charset="0"/>
                <a:sym typeface="Symbol"/>
              </a:rPr>
              <a:t>errors</a:t>
            </a:r>
            <a:r>
              <a:rPr lang="es-MX" dirty="0" smtClean="0">
                <a:solidFill>
                  <a:srgbClr val="CCFFFF"/>
                </a:solidFill>
                <a:latin typeface="Calibri" pitchFamily="34" charset="0"/>
                <a:sym typeface="Symbol"/>
              </a:rPr>
              <a:t>:</a:t>
            </a:r>
          </a:p>
          <a:p>
            <a:r>
              <a:rPr lang="es-MX" dirty="0" smtClean="0">
                <a:solidFill>
                  <a:srgbClr val="FFFF00"/>
                </a:solidFill>
                <a:latin typeface="Calibri" pitchFamily="34" charset="0"/>
                <a:sym typeface="Symbol"/>
              </a:rPr>
              <a:t>      E/E = 15-25 %</a:t>
            </a:r>
            <a:endParaRPr lang="es-MX" dirty="0" smtClean="0">
              <a:solidFill>
                <a:srgbClr val="FFFF00"/>
              </a:solidFill>
              <a:latin typeface="Calibri" pitchFamily="34" charset="0"/>
            </a:endParaRPr>
          </a:p>
        </p:txBody>
      </p:sp>
      <p:sp>
        <p:nvSpPr>
          <p:cNvPr id="15" name="14 CuadroTexto"/>
          <p:cNvSpPr txBox="1"/>
          <p:nvPr/>
        </p:nvSpPr>
        <p:spPr>
          <a:xfrm>
            <a:off x="571472" y="1115452"/>
            <a:ext cx="2857520" cy="369332"/>
          </a:xfrm>
          <a:prstGeom prst="rect">
            <a:avLst/>
          </a:prstGeom>
          <a:noFill/>
        </p:spPr>
        <p:txBody>
          <a:bodyPr wrap="square" rtlCol="0">
            <a:spAutoFit/>
          </a:bodyPr>
          <a:lstStyle/>
          <a:p>
            <a:r>
              <a:rPr lang="es-MX" dirty="0" err="1" smtClean="0">
                <a:solidFill>
                  <a:srgbClr val="FF0000"/>
                </a:solidFill>
                <a:latin typeface="Calibri" pitchFamily="34" charset="0"/>
              </a:rPr>
              <a:t>Energy</a:t>
            </a:r>
            <a:r>
              <a:rPr lang="es-MX" dirty="0" smtClean="0">
                <a:solidFill>
                  <a:srgbClr val="FF0000"/>
                </a:solidFill>
                <a:latin typeface="Calibri" pitchFamily="34" charset="0"/>
              </a:rPr>
              <a:t> </a:t>
            </a:r>
            <a:r>
              <a:rPr lang="es-MX" dirty="0" err="1" smtClean="0">
                <a:solidFill>
                  <a:srgbClr val="FF0000"/>
                </a:solidFill>
                <a:latin typeface="Calibri" pitchFamily="34" charset="0"/>
              </a:rPr>
              <a:t>spectrum</a:t>
            </a:r>
            <a:endParaRPr lang="es-ES" dirty="0">
              <a:solidFill>
                <a:srgbClr val="FF0000"/>
              </a:solidFill>
              <a:latin typeface="Calibri" pitchFamily="34" charset="0"/>
            </a:endParaRPr>
          </a:p>
        </p:txBody>
      </p:sp>
      <p:sp>
        <p:nvSpPr>
          <p:cNvPr id="9"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FF00"/>
                </a:solidFill>
                <a:latin typeface="Tahoma" pitchFamily="34" charset="0"/>
              </a:rPr>
              <a:t>2) </a:t>
            </a:r>
            <a:r>
              <a:rPr lang="es-MX" sz="2400" dirty="0" err="1" smtClean="0">
                <a:solidFill>
                  <a:srgbClr val="FFFF00"/>
                </a:solidFill>
                <a:latin typeface="Tahoma" pitchFamily="34" charset="0"/>
              </a:rPr>
              <a:t>Experiments</a:t>
            </a:r>
            <a:r>
              <a:rPr lang="es-MX" sz="2400" dirty="0" smtClean="0">
                <a:solidFill>
                  <a:srgbClr val="FFFF00"/>
                </a:solidFill>
                <a:latin typeface="Tahoma" pitchFamily="34" charset="0"/>
              </a:rPr>
              <a:t> </a:t>
            </a:r>
            <a:r>
              <a:rPr lang="es-MX" sz="2400" dirty="0" err="1" smtClean="0">
                <a:solidFill>
                  <a:srgbClr val="FFFF00"/>
                </a:solidFill>
                <a:latin typeface="Tahoma" pitchFamily="34" charset="0"/>
              </a:rPr>
              <a:t>around</a:t>
            </a:r>
            <a:r>
              <a:rPr lang="es-MX" sz="2400" dirty="0" smtClean="0">
                <a:solidFill>
                  <a:srgbClr val="FFFF00"/>
                </a:solidFill>
                <a:latin typeface="Tahoma" pitchFamily="34" charset="0"/>
              </a:rPr>
              <a:t> E </a:t>
            </a:r>
            <a:r>
              <a:rPr lang="es-MX" sz="2400" dirty="0" smtClean="0">
                <a:solidFill>
                  <a:srgbClr val="FFFF00"/>
                </a:solidFill>
                <a:latin typeface="Tahoma" pitchFamily="34" charset="0"/>
                <a:sym typeface="Symbol"/>
              </a:rPr>
              <a:t> 10</a:t>
            </a:r>
            <a:r>
              <a:rPr lang="es-MX" sz="2400" baseline="30000" dirty="0" smtClean="0">
                <a:solidFill>
                  <a:srgbClr val="FFFF00"/>
                </a:solidFill>
                <a:latin typeface="Tahoma" pitchFamily="34" charset="0"/>
                <a:sym typeface="Symbol"/>
              </a:rPr>
              <a:t>15</a:t>
            </a:r>
            <a:r>
              <a:rPr lang="es-MX" sz="2400" dirty="0" smtClean="0">
                <a:solidFill>
                  <a:srgbClr val="FFFF00"/>
                </a:solidFill>
                <a:latin typeface="Tahoma" pitchFamily="34" charset="0"/>
                <a:sym typeface="Symbol"/>
              </a:rPr>
              <a:t> eV</a:t>
            </a:r>
            <a:endParaRPr lang="es-ES" sz="2400" dirty="0">
              <a:solidFill>
                <a:srgbClr val="FFFF00"/>
              </a:solidFill>
              <a:latin typeface="Tahoma" pitchFamily="34" charset="0"/>
            </a:endParaRPr>
          </a:p>
        </p:txBody>
      </p:sp>
      <p:sp>
        <p:nvSpPr>
          <p:cNvPr id="10" name="9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solidFill>
              </a:rPr>
              <a:t>Kascade</a:t>
            </a:r>
            <a:r>
              <a:rPr lang="es-MX" sz="1400" dirty="0" smtClean="0">
                <a:solidFill>
                  <a:schemeClr val="bg1"/>
                </a:solidFill>
              </a:rPr>
              <a:t>-Grande ,J.C. Arteaga, U. Michoacana                                                                                     XIII MWPF, </a:t>
            </a:r>
            <a:r>
              <a:rPr lang="es-MX" sz="1400" dirty="0" err="1" smtClean="0">
                <a:solidFill>
                  <a:schemeClr val="bg1"/>
                </a:solidFill>
              </a:rPr>
              <a:t>October</a:t>
            </a:r>
            <a:r>
              <a:rPr lang="es-MX" sz="1400" dirty="0" smtClean="0">
                <a:solidFill>
                  <a:schemeClr val="bg1"/>
                </a:solidFill>
              </a:rPr>
              <a:t>, Guanajuato</a:t>
            </a:r>
            <a:endParaRPr lang="es-ES" sz="14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http://zuserver2.star.ucl.ac.uk/~apod/apod/image/0611/andromeda_gendler.jpg"/>
          <p:cNvPicPr>
            <a:picLocks noChangeAspect="1" noChangeArrowheads="1"/>
          </p:cNvPicPr>
          <p:nvPr/>
        </p:nvPicPr>
        <p:blipFill>
          <a:blip r:embed="rId2" cstate="print"/>
          <a:srcRect/>
          <a:stretch>
            <a:fillRect/>
          </a:stretch>
        </p:blipFill>
        <p:spPr bwMode="auto">
          <a:xfrm>
            <a:off x="0" y="0"/>
            <a:ext cx="9324528" cy="7029400"/>
          </a:xfrm>
          <a:prstGeom prst="rect">
            <a:avLst/>
          </a:prstGeom>
          <a:noFill/>
        </p:spPr>
      </p:pic>
      <p:pic>
        <p:nvPicPr>
          <p:cNvPr id="13" name="12 Imagen" descr="Spec_experiments.gif"/>
          <p:cNvPicPr>
            <a:picLocks noChangeAspect="1"/>
          </p:cNvPicPr>
          <p:nvPr/>
        </p:nvPicPr>
        <p:blipFill>
          <a:blip r:embed="rId3" cstate="print"/>
          <a:stretch>
            <a:fillRect/>
          </a:stretch>
        </p:blipFill>
        <p:spPr>
          <a:xfrm>
            <a:off x="179512" y="1124744"/>
            <a:ext cx="6936122" cy="5184576"/>
          </a:xfrm>
          <a:prstGeom prst="rect">
            <a:avLst/>
          </a:prstGeom>
        </p:spPr>
      </p:pic>
      <p:sp>
        <p:nvSpPr>
          <p:cNvPr id="5" name="4 Rectángulo redondeado"/>
          <p:cNvSpPr/>
          <p:nvPr/>
        </p:nvSpPr>
        <p:spPr>
          <a:xfrm>
            <a:off x="7250546" y="4511970"/>
            <a:ext cx="1785950"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Data</a:t>
            </a:r>
            <a:endParaRPr lang="es-ES" dirty="0"/>
          </a:p>
        </p:txBody>
      </p:sp>
      <p:sp>
        <p:nvSpPr>
          <p:cNvPr id="8" name="7 CuadroTexto"/>
          <p:cNvSpPr txBox="1"/>
          <p:nvPr/>
        </p:nvSpPr>
        <p:spPr>
          <a:xfrm>
            <a:off x="7236296" y="1707773"/>
            <a:ext cx="1785950" cy="2585323"/>
          </a:xfrm>
          <a:prstGeom prst="rect">
            <a:avLst/>
          </a:prstGeom>
          <a:noFill/>
          <a:ln>
            <a:solidFill>
              <a:schemeClr val="accent1"/>
            </a:solidFill>
          </a:ln>
        </p:spPr>
        <p:txBody>
          <a:bodyPr wrap="square" rtlCol="0">
            <a:spAutoFit/>
          </a:bodyPr>
          <a:lstStyle/>
          <a:p>
            <a:pPr>
              <a:buFontTx/>
              <a:buChar char="-"/>
            </a:pPr>
            <a:r>
              <a:rPr lang="es-MX" dirty="0" err="1" smtClean="0">
                <a:solidFill>
                  <a:srgbClr val="CCFFFF"/>
                </a:solidFill>
                <a:latin typeface="Calibri" pitchFamily="34" charset="0"/>
              </a:rPr>
              <a:t>Knee</a:t>
            </a:r>
            <a:r>
              <a:rPr lang="es-MX" dirty="0" smtClean="0">
                <a:solidFill>
                  <a:srgbClr val="CCFFFF"/>
                </a:solidFill>
                <a:latin typeface="Calibri" pitchFamily="34" charset="0"/>
              </a:rPr>
              <a:t> </a:t>
            </a:r>
            <a:r>
              <a:rPr lang="es-MX" dirty="0" err="1" smtClean="0">
                <a:solidFill>
                  <a:srgbClr val="CCFFFF"/>
                </a:solidFill>
                <a:latin typeface="Calibri" pitchFamily="34" charset="0"/>
              </a:rPr>
              <a:t>origin</a:t>
            </a:r>
            <a:endParaRPr lang="es-MX" dirty="0" smtClean="0">
              <a:solidFill>
                <a:srgbClr val="CCFFFF"/>
              </a:solidFill>
              <a:latin typeface="Calibri" pitchFamily="34" charset="0"/>
            </a:endParaRPr>
          </a:p>
          <a:p>
            <a:pPr>
              <a:buFontTx/>
              <a:buChar char="-"/>
            </a:pPr>
            <a:r>
              <a:rPr lang="es-MX" dirty="0" err="1" smtClean="0">
                <a:solidFill>
                  <a:srgbClr val="CCFFFF"/>
                </a:solidFill>
                <a:latin typeface="Calibri" pitchFamily="34" charset="0"/>
              </a:rPr>
              <a:t>Second</a:t>
            </a:r>
            <a:r>
              <a:rPr lang="es-MX" dirty="0" smtClean="0">
                <a:solidFill>
                  <a:srgbClr val="CCFFFF"/>
                </a:solidFill>
                <a:latin typeface="Calibri" pitchFamily="34" charset="0"/>
              </a:rPr>
              <a:t> </a:t>
            </a:r>
            <a:r>
              <a:rPr lang="es-MX" dirty="0" err="1" smtClean="0">
                <a:solidFill>
                  <a:srgbClr val="CCFFFF"/>
                </a:solidFill>
                <a:latin typeface="Calibri" pitchFamily="34" charset="0"/>
              </a:rPr>
              <a:t>knee</a:t>
            </a:r>
            <a:r>
              <a:rPr lang="es-MX" dirty="0" smtClean="0">
                <a:solidFill>
                  <a:srgbClr val="CCFFFF"/>
                </a:solidFill>
                <a:latin typeface="Calibri" pitchFamily="34" charset="0"/>
              </a:rPr>
              <a:t>? </a:t>
            </a:r>
          </a:p>
          <a:p>
            <a:r>
              <a:rPr lang="es-MX" dirty="0" smtClean="0">
                <a:solidFill>
                  <a:srgbClr val="CCFFFF"/>
                </a:solidFill>
                <a:latin typeface="Calibri" pitchFamily="34" charset="0"/>
              </a:rPr>
              <a:t>-</a:t>
            </a:r>
            <a:r>
              <a:rPr lang="es-MX" dirty="0" err="1" smtClean="0">
                <a:solidFill>
                  <a:srgbClr val="CCFFFF"/>
                </a:solidFill>
                <a:latin typeface="Calibri" pitchFamily="34" charset="0"/>
              </a:rPr>
              <a:t>Iron</a:t>
            </a:r>
            <a:r>
              <a:rPr lang="es-MX" dirty="0" smtClean="0">
                <a:solidFill>
                  <a:srgbClr val="CCFFFF"/>
                </a:solidFill>
                <a:latin typeface="Calibri" pitchFamily="34" charset="0"/>
              </a:rPr>
              <a:t> </a:t>
            </a:r>
            <a:r>
              <a:rPr lang="es-MX" dirty="0" err="1" smtClean="0">
                <a:solidFill>
                  <a:srgbClr val="CCFFFF"/>
                </a:solidFill>
                <a:latin typeface="Calibri" pitchFamily="34" charset="0"/>
              </a:rPr>
              <a:t>knee</a:t>
            </a:r>
            <a:r>
              <a:rPr lang="es-MX" dirty="0" smtClean="0">
                <a:solidFill>
                  <a:srgbClr val="CCFFFF"/>
                </a:solidFill>
                <a:latin typeface="Calibri" pitchFamily="34" charset="0"/>
              </a:rPr>
              <a:t>?</a:t>
            </a:r>
          </a:p>
          <a:p>
            <a:pPr>
              <a:buFontTx/>
              <a:buChar char="-"/>
            </a:pPr>
            <a:r>
              <a:rPr lang="es-MX" dirty="0" err="1" smtClean="0">
                <a:solidFill>
                  <a:srgbClr val="CCFFFF"/>
                </a:solidFill>
                <a:latin typeface="Calibri" pitchFamily="34" charset="0"/>
              </a:rPr>
              <a:t>Galactic</a:t>
            </a:r>
            <a:r>
              <a:rPr lang="es-MX" dirty="0" smtClean="0">
                <a:solidFill>
                  <a:srgbClr val="CCFFFF"/>
                </a:solidFill>
                <a:latin typeface="Calibri" pitchFamily="34" charset="0"/>
              </a:rPr>
              <a:t> </a:t>
            </a:r>
            <a:r>
              <a:rPr lang="es-MX" dirty="0" err="1" smtClean="0">
                <a:solidFill>
                  <a:srgbClr val="CCFFFF"/>
                </a:solidFill>
                <a:latin typeface="Calibri" pitchFamily="34" charset="0"/>
              </a:rPr>
              <a:t>to</a:t>
            </a:r>
            <a:r>
              <a:rPr lang="es-MX" dirty="0" smtClean="0">
                <a:solidFill>
                  <a:srgbClr val="CCFFFF"/>
                </a:solidFill>
                <a:latin typeface="Calibri" pitchFamily="34" charset="0"/>
              </a:rPr>
              <a:t> </a:t>
            </a:r>
          </a:p>
          <a:p>
            <a:r>
              <a:rPr lang="es-MX" dirty="0" smtClean="0">
                <a:solidFill>
                  <a:srgbClr val="CCFFFF"/>
                </a:solidFill>
                <a:latin typeface="Calibri" pitchFamily="34" charset="0"/>
              </a:rPr>
              <a:t>  </a:t>
            </a:r>
            <a:r>
              <a:rPr lang="es-MX" dirty="0" err="1" smtClean="0">
                <a:solidFill>
                  <a:srgbClr val="CCFFFF"/>
                </a:solidFill>
                <a:latin typeface="Calibri" pitchFamily="34" charset="0"/>
              </a:rPr>
              <a:t>extragalactic</a:t>
            </a:r>
            <a:endParaRPr lang="es-MX" dirty="0" smtClean="0">
              <a:solidFill>
                <a:srgbClr val="CCFFFF"/>
              </a:solidFill>
              <a:latin typeface="Calibri" pitchFamily="34" charset="0"/>
            </a:endParaRPr>
          </a:p>
          <a:p>
            <a:r>
              <a:rPr lang="es-MX" dirty="0" smtClean="0">
                <a:solidFill>
                  <a:srgbClr val="CCFFFF"/>
                </a:solidFill>
                <a:latin typeface="Calibri" pitchFamily="34" charset="0"/>
              </a:rPr>
              <a:t>  </a:t>
            </a:r>
            <a:r>
              <a:rPr lang="es-MX" dirty="0" err="1" smtClean="0">
                <a:solidFill>
                  <a:srgbClr val="CCFFFF"/>
                </a:solidFill>
                <a:latin typeface="Calibri" pitchFamily="34" charset="0"/>
              </a:rPr>
              <a:t>transition</a:t>
            </a:r>
            <a:endParaRPr lang="es-MX" dirty="0" smtClean="0">
              <a:solidFill>
                <a:srgbClr val="CCFFFF"/>
              </a:solidFill>
              <a:latin typeface="Calibri" pitchFamily="34" charset="0"/>
            </a:endParaRPr>
          </a:p>
          <a:p>
            <a:r>
              <a:rPr lang="es-MX" dirty="0" smtClean="0">
                <a:solidFill>
                  <a:srgbClr val="CCFFFF"/>
                </a:solidFill>
                <a:latin typeface="Calibri" pitchFamily="34" charset="0"/>
              </a:rPr>
              <a:t>-</a:t>
            </a:r>
            <a:r>
              <a:rPr lang="es-MX" dirty="0" err="1" smtClean="0">
                <a:solidFill>
                  <a:srgbClr val="CCFFFF"/>
                </a:solidFill>
                <a:latin typeface="Calibri" pitchFamily="34" charset="0"/>
              </a:rPr>
              <a:t>Sources</a:t>
            </a:r>
            <a:endParaRPr lang="es-MX" dirty="0" smtClean="0">
              <a:solidFill>
                <a:srgbClr val="CCFFFF"/>
              </a:solidFill>
              <a:latin typeface="Calibri" pitchFamily="34" charset="0"/>
            </a:endParaRPr>
          </a:p>
          <a:p>
            <a:r>
              <a:rPr lang="es-MX" dirty="0" smtClean="0">
                <a:solidFill>
                  <a:srgbClr val="CCFFFF"/>
                </a:solidFill>
                <a:latin typeface="Calibri" pitchFamily="34" charset="0"/>
              </a:rPr>
              <a:t>-</a:t>
            </a:r>
            <a:r>
              <a:rPr lang="es-MX" dirty="0" err="1" smtClean="0">
                <a:solidFill>
                  <a:srgbClr val="CCFFFF"/>
                </a:solidFill>
                <a:latin typeface="Calibri" pitchFamily="34" charset="0"/>
              </a:rPr>
              <a:t>Propagation</a:t>
            </a:r>
            <a:endParaRPr lang="es-MX" dirty="0" smtClean="0">
              <a:solidFill>
                <a:srgbClr val="CCFFFF"/>
              </a:solidFill>
              <a:latin typeface="Calibri" pitchFamily="34" charset="0"/>
            </a:endParaRPr>
          </a:p>
          <a:p>
            <a:r>
              <a:rPr lang="es-MX" dirty="0" smtClean="0">
                <a:solidFill>
                  <a:srgbClr val="CCFFFF"/>
                </a:solidFill>
                <a:latin typeface="Calibri" pitchFamily="34" charset="0"/>
              </a:rPr>
              <a:t>-</a:t>
            </a:r>
            <a:r>
              <a:rPr lang="es-MX" dirty="0" err="1" smtClean="0">
                <a:solidFill>
                  <a:srgbClr val="CCFFFF"/>
                </a:solidFill>
                <a:latin typeface="Calibri" pitchFamily="34" charset="0"/>
              </a:rPr>
              <a:t>Acceleration</a:t>
            </a:r>
            <a:endParaRPr lang="es-MX" dirty="0" smtClean="0">
              <a:solidFill>
                <a:srgbClr val="CCFFFF"/>
              </a:solidFill>
              <a:latin typeface="Calibri" pitchFamily="34" charset="0"/>
            </a:endParaRPr>
          </a:p>
        </p:txBody>
      </p:sp>
      <p:sp>
        <p:nvSpPr>
          <p:cNvPr id="14" name="13 Rectángulo"/>
          <p:cNvSpPr/>
          <p:nvPr/>
        </p:nvSpPr>
        <p:spPr>
          <a:xfrm>
            <a:off x="2571736" y="1772816"/>
            <a:ext cx="2072272" cy="3888432"/>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redondeado"/>
          <p:cNvSpPr/>
          <p:nvPr/>
        </p:nvSpPr>
        <p:spPr>
          <a:xfrm>
            <a:off x="7250546" y="1268760"/>
            <a:ext cx="1785950"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err="1" smtClean="0"/>
              <a:t>Questions</a:t>
            </a:r>
            <a:endParaRPr lang="es-ES" dirty="0"/>
          </a:p>
        </p:txBody>
      </p:sp>
      <p:sp>
        <p:nvSpPr>
          <p:cNvPr id="15" name="14 CuadroTexto"/>
          <p:cNvSpPr txBox="1"/>
          <p:nvPr/>
        </p:nvSpPr>
        <p:spPr>
          <a:xfrm>
            <a:off x="7236296" y="4948133"/>
            <a:ext cx="1785950" cy="1200329"/>
          </a:xfrm>
          <a:prstGeom prst="rect">
            <a:avLst/>
          </a:prstGeom>
          <a:noFill/>
          <a:ln>
            <a:solidFill>
              <a:schemeClr val="accent1"/>
            </a:solidFill>
          </a:ln>
        </p:spPr>
        <p:txBody>
          <a:bodyPr wrap="square" rtlCol="0">
            <a:spAutoFit/>
          </a:bodyPr>
          <a:lstStyle/>
          <a:p>
            <a:pPr>
              <a:buFontTx/>
              <a:buChar char="-"/>
            </a:pPr>
            <a:r>
              <a:rPr lang="es-MX" dirty="0" err="1" smtClean="0">
                <a:solidFill>
                  <a:srgbClr val="CCFFFF"/>
                </a:solidFill>
                <a:latin typeface="Calibri" pitchFamily="34" charset="0"/>
              </a:rPr>
              <a:t>Spectrum</a:t>
            </a:r>
            <a:endParaRPr lang="es-MX" dirty="0" smtClean="0">
              <a:solidFill>
                <a:srgbClr val="CCFFFF"/>
              </a:solidFill>
              <a:latin typeface="Calibri" pitchFamily="34" charset="0"/>
            </a:endParaRPr>
          </a:p>
          <a:p>
            <a:pPr>
              <a:buFontTx/>
              <a:buChar char="-"/>
            </a:pPr>
            <a:r>
              <a:rPr lang="es-MX" dirty="0" err="1" smtClean="0">
                <a:solidFill>
                  <a:srgbClr val="CCFFFF"/>
                </a:solidFill>
                <a:latin typeface="Calibri" pitchFamily="34" charset="0"/>
              </a:rPr>
              <a:t>Composition</a:t>
            </a:r>
            <a:endParaRPr lang="es-MX" dirty="0" smtClean="0">
              <a:solidFill>
                <a:srgbClr val="CCFFFF"/>
              </a:solidFill>
              <a:latin typeface="Calibri" pitchFamily="34" charset="0"/>
            </a:endParaRPr>
          </a:p>
          <a:p>
            <a:pPr>
              <a:buFontTx/>
              <a:buChar char="-"/>
            </a:pPr>
            <a:r>
              <a:rPr lang="es-MX" dirty="0" err="1" smtClean="0">
                <a:solidFill>
                  <a:srgbClr val="CCFFFF"/>
                </a:solidFill>
                <a:latin typeface="Calibri" pitchFamily="34" charset="0"/>
              </a:rPr>
              <a:t>Arrival</a:t>
            </a:r>
            <a:r>
              <a:rPr lang="es-MX" dirty="0" smtClean="0">
                <a:solidFill>
                  <a:srgbClr val="CCFFFF"/>
                </a:solidFill>
                <a:latin typeface="Calibri" pitchFamily="34" charset="0"/>
              </a:rPr>
              <a:t> </a:t>
            </a:r>
            <a:r>
              <a:rPr lang="es-MX" dirty="0" err="1" smtClean="0">
                <a:solidFill>
                  <a:srgbClr val="CCFFFF"/>
                </a:solidFill>
                <a:latin typeface="Calibri" pitchFamily="34" charset="0"/>
              </a:rPr>
              <a:t>direction</a:t>
            </a:r>
            <a:endParaRPr lang="es-MX" dirty="0" smtClean="0">
              <a:solidFill>
                <a:srgbClr val="CCFFFF"/>
              </a:solidFill>
              <a:latin typeface="Calibri" pitchFamily="34" charset="0"/>
            </a:endParaRPr>
          </a:p>
          <a:p>
            <a:pPr>
              <a:buFontTx/>
              <a:buChar char="-"/>
            </a:pPr>
            <a:r>
              <a:rPr lang="es-MX" dirty="0" smtClean="0">
                <a:solidFill>
                  <a:srgbClr val="CCFFFF"/>
                </a:solidFill>
                <a:latin typeface="Calibri" pitchFamily="34" charset="0"/>
                <a:sym typeface="Symbol"/>
              </a:rPr>
              <a:t>γ/</a:t>
            </a:r>
            <a:r>
              <a:rPr lang="el-GR" dirty="0" smtClean="0">
                <a:solidFill>
                  <a:srgbClr val="CCFFFF"/>
                </a:solidFill>
                <a:latin typeface="Calibri" pitchFamily="34" charset="0"/>
                <a:sym typeface="Symbol"/>
              </a:rPr>
              <a:t>ν</a:t>
            </a:r>
            <a:endParaRPr lang="es-MX" dirty="0" smtClean="0">
              <a:solidFill>
                <a:srgbClr val="CCFFFF"/>
              </a:solidFill>
              <a:latin typeface="Calibri" pitchFamily="34" charset="0"/>
            </a:endParaRPr>
          </a:p>
        </p:txBody>
      </p:sp>
      <p:sp>
        <p:nvSpPr>
          <p:cNvPr id="11" name="Text Box 8"/>
          <p:cNvSpPr txBox="1">
            <a:spLocks noChangeArrowheads="1"/>
          </p:cNvSpPr>
          <p:nvPr/>
        </p:nvSpPr>
        <p:spPr bwMode="auto">
          <a:xfrm>
            <a:off x="395536" y="188640"/>
            <a:ext cx="5391158" cy="457200"/>
          </a:xfrm>
          <a:prstGeom prst="rect">
            <a:avLst/>
          </a:prstGeom>
          <a:noFill/>
          <a:ln w="9525">
            <a:noFill/>
            <a:miter lim="800000"/>
            <a:headEnd/>
            <a:tailEnd/>
          </a:ln>
          <a:effectLst/>
        </p:spPr>
        <p:txBody>
          <a:bodyPr wrap="square">
            <a:spAutoFit/>
          </a:bodyPr>
          <a:lstStyle/>
          <a:p>
            <a:pPr marL="342900" indent="-342900">
              <a:spcBef>
                <a:spcPct val="50000"/>
              </a:spcBef>
            </a:pPr>
            <a:r>
              <a:rPr lang="es-MX" sz="2400" dirty="0" smtClean="0">
                <a:solidFill>
                  <a:srgbClr val="FFFF00"/>
                </a:solidFill>
                <a:latin typeface="Tahoma" pitchFamily="34" charset="0"/>
              </a:rPr>
              <a:t>2) Experimentos: E </a:t>
            </a:r>
            <a:r>
              <a:rPr lang="es-MX" sz="2400" dirty="0" smtClean="0">
                <a:solidFill>
                  <a:srgbClr val="FFFF00"/>
                </a:solidFill>
                <a:latin typeface="Tahoma" pitchFamily="34" charset="0"/>
                <a:sym typeface="Symbol"/>
              </a:rPr>
              <a:t> 10</a:t>
            </a:r>
            <a:r>
              <a:rPr lang="es-MX" sz="2400" baseline="30000" dirty="0" smtClean="0">
                <a:solidFill>
                  <a:srgbClr val="FFFF00"/>
                </a:solidFill>
                <a:latin typeface="Tahoma" pitchFamily="34" charset="0"/>
                <a:sym typeface="Symbol"/>
              </a:rPr>
              <a:t>15</a:t>
            </a:r>
            <a:r>
              <a:rPr lang="es-MX" sz="2400" dirty="0" smtClean="0">
                <a:solidFill>
                  <a:srgbClr val="FFFF00"/>
                </a:solidFill>
                <a:latin typeface="Tahoma" pitchFamily="34" charset="0"/>
                <a:sym typeface="Symbol"/>
              </a:rPr>
              <a:t> eV</a:t>
            </a:r>
            <a:endParaRPr lang="es-ES" sz="2400" dirty="0">
              <a:solidFill>
                <a:srgbClr val="FFFF00"/>
              </a:solidFill>
              <a:latin typeface="Tahoma" pitchFamily="34" charset="0"/>
            </a:endParaRPr>
          </a:p>
        </p:txBody>
      </p:sp>
      <p:sp>
        <p:nvSpPr>
          <p:cNvPr id="16" name="15 CuadroTexto"/>
          <p:cNvSpPr txBox="1"/>
          <p:nvPr/>
        </p:nvSpPr>
        <p:spPr>
          <a:xfrm>
            <a:off x="0" y="6453336"/>
            <a:ext cx="9144000" cy="307777"/>
          </a:xfrm>
          <a:prstGeom prst="rect">
            <a:avLst/>
          </a:prstGeom>
          <a:noFill/>
        </p:spPr>
        <p:txBody>
          <a:bodyPr wrap="square" rtlCol="0">
            <a:spAutoFit/>
          </a:bodyPr>
          <a:lstStyle/>
          <a:p>
            <a:r>
              <a:rPr lang="es-MX" sz="1400" dirty="0" err="1" smtClean="0">
                <a:solidFill>
                  <a:schemeClr val="bg1"/>
                </a:solidFill>
              </a:rPr>
              <a:t>Kascade</a:t>
            </a:r>
            <a:r>
              <a:rPr lang="es-MX" sz="1400" dirty="0" smtClean="0">
                <a:solidFill>
                  <a:schemeClr val="bg1"/>
                </a:solidFill>
              </a:rPr>
              <a:t>-Grande ,J.C. Arteaga, U. Michoacana                                                                                     XIII MWPF, </a:t>
            </a:r>
            <a:r>
              <a:rPr lang="es-MX" sz="1400" dirty="0" err="1" smtClean="0">
                <a:solidFill>
                  <a:schemeClr val="bg1"/>
                </a:solidFill>
              </a:rPr>
              <a:t>October</a:t>
            </a:r>
            <a:r>
              <a:rPr lang="es-MX" sz="1400" dirty="0" smtClean="0">
                <a:solidFill>
                  <a:schemeClr val="bg1"/>
                </a:solidFill>
              </a:rPr>
              <a:t>, Guanajuato</a:t>
            </a:r>
            <a:endParaRPr lang="es-E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strVal val="#ppt_h"/>
                                          </p:val>
                                        </p:tav>
                                        <p:tav tm="100000">
                                          <p:val>
                                            <p:strVal val="#ppt_h"/>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5"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3103</TotalTime>
  <Words>2401</Words>
  <Application>Microsoft Office PowerPoint</Application>
  <PresentationFormat>Presentación en pantalla (4:3)</PresentationFormat>
  <Paragraphs>388</Paragraphs>
  <Slides>43</Slides>
  <Notes>0</Notes>
  <HiddenSlides>0</HiddenSlides>
  <MMClips>0</MMClips>
  <ScaleCrop>false</ScaleCrop>
  <HeadingPairs>
    <vt:vector size="4" baseType="variant">
      <vt:variant>
        <vt:lpstr>Tema</vt:lpstr>
      </vt:variant>
      <vt:variant>
        <vt:i4>1</vt:i4>
      </vt:variant>
      <vt:variant>
        <vt:lpstr>Títulos de diapositiva</vt:lpstr>
      </vt:variant>
      <vt:variant>
        <vt:i4>43</vt:i4>
      </vt:variant>
    </vt:vector>
  </HeadingPairs>
  <TitlesOfParts>
    <vt:vector size="44"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 Juan Carlos</dc:creator>
  <cp:lastModifiedBy> Juan Carlos</cp:lastModifiedBy>
  <cp:revision>351</cp:revision>
  <dcterms:created xsi:type="dcterms:W3CDTF">2010-06-09T03:31:10Z</dcterms:created>
  <dcterms:modified xsi:type="dcterms:W3CDTF">2011-10-24T20:32:22Z</dcterms:modified>
</cp:coreProperties>
</file>