
<file path=[Content_Types].xml><?xml version="1.0" encoding="utf-8"?>
<Types xmlns="http://schemas.openxmlformats.org/package/2006/content-types">
  <Default Extension="gif" ContentType="image/gif"/>
  <Default Extension="jpe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256" r:id="rId3"/>
    <p:sldId id="273" r:id="rId4"/>
    <p:sldId id="279" r:id="rId5"/>
    <p:sldId id="259" r:id="rId6"/>
    <p:sldId id="262" r:id="rId7"/>
    <p:sldId id="274" r:id="rId8"/>
    <p:sldId id="275" r:id="rId9"/>
    <p:sldId id="276" r:id="rId10"/>
    <p:sldId id="278" r:id="rId11"/>
    <p:sldId id="282" r:id="rId12"/>
    <p:sldId id="266" r:id="rId13"/>
    <p:sldId id="267" r:id="rId14"/>
    <p:sldId id="268" r:id="rId15"/>
    <p:sldId id="269" r:id="rId16"/>
    <p:sldId id="270" r:id="rId17"/>
    <p:sldId id="271" r:id="rId18"/>
    <p:sldId id="283" r:id="rId19"/>
    <p:sldId id="280" r:id="rId20"/>
    <p:sldId id="281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B9D84A-FB07-49B6-AEBC-52B425725F6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9DF99A-9A5A-444D-93CE-3C0DFA2AECCA}">
      <dgm:prSet/>
      <dgm:spPr/>
      <dgm:t>
        <a:bodyPr/>
        <a:lstStyle/>
        <a:p>
          <a:r>
            <a:rPr lang="es-MX"/>
            <a:t>White regions indicate geometrical configurations excluded due to detected overlaps.</a:t>
          </a:r>
          <a:endParaRPr lang="en-US"/>
        </a:p>
      </dgm:t>
    </dgm:pt>
    <dgm:pt modelId="{5BED4628-B0A2-43DA-BE20-52334E3952E0}" type="parTrans" cxnId="{8F31D9E9-6E32-4DCF-A0CD-0A76C2369AD5}">
      <dgm:prSet/>
      <dgm:spPr/>
      <dgm:t>
        <a:bodyPr/>
        <a:lstStyle/>
        <a:p>
          <a:endParaRPr lang="en-US"/>
        </a:p>
      </dgm:t>
    </dgm:pt>
    <dgm:pt modelId="{63CFBC65-B79E-483C-B1B4-7F1555736730}" type="sibTrans" cxnId="{8F31D9E9-6E32-4DCF-A0CD-0A76C2369AD5}">
      <dgm:prSet/>
      <dgm:spPr/>
      <dgm:t>
        <a:bodyPr/>
        <a:lstStyle/>
        <a:p>
          <a:endParaRPr lang="en-US"/>
        </a:p>
      </dgm:t>
    </dgm:pt>
    <dgm:pt modelId="{BB289862-1B49-4DB4-BDEA-17EF34C6EDC5}">
      <dgm:prSet/>
      <dgm:spPr/>
      <dgm:t>
        <a:bodyPr/>
        <a:lstStyle/>
        <a:p>
          <a:r>
            <a:rPr lang="es-MX"/>
            <a:t>At dzCenters = 100 cm, overlap-free configurations occur mainly at zTiltDeg = 0° and within a second region at larger zTiltDeg.</a:t>
          </a:r>
          <a:endParaRPr lang="en-US"/>
        </a:p>
      </dgm:t>
    </dgm:pt>
    <dgm:pt modelId="{E10A234F-1BFE-4501-9297-9331355302E3}" type="parTrans" cxnId="{1515408C-4E82-4B70-9C2A-719889670551}">
      <dgm:prSet/>
      <dgm:spPr/>
      <dgm:t>
        <a:bodyPr/>
        <a:lstStyle/>
        <a:p>
          <a:endParaRPr lang="en-US"/>
        </a:p>
      </dgm:t>
    </dgm:pt>
    <dgm:pt modelId="{57F4922A-81D2-4830-B5BD-8DB2205C8D07}" type="sibTrans" cxnId="{1515408C-4E82-4B70-9C2A-719889670551}">
      <dgm:prSet/>
      <dgm:spPr/>
      <dgm:t>
        <a:bodyPr/>
        <a:lstStyle/>
        <a:p>
          <a:endParaRPr lang="en-US"/>
        </a:p>
      </dgm:t>
    </dgm:pt>
    <dgm:pt modelId="{82C616E0-49B4-44D9-BFE6-FA7F1B2BB643}">
      <dgm:prSet/>
      <dgm:spPr/>
      <dgm:t>
        <a:bodyPr/>
        <a:lstStyle/>
        <a:p>
          <a:r>
            <a:rPr lang="es-MX"/>
            <a:t>The highest integrated acceptance among overlap-free configurations is 99.59%, at tiltDeg = 1° and zTiltDeg = 0°.</a:t>
          </a:r>
          <a:endParaRPr lang="en-US"/>
        </a:p>
      </dgm:t>
    </dgm:pt>
    <dgm:pt modelId="{E998D2D0-0451-4472-A6AA-A4D98EB568D3}" type="parTrans" cxnId="{88125164-4C3E-499D-A60B-83ACC0FAA32E}">
      <dgm:prSet/>
      <dgm:spPr/>
      <dgm:t>
        <a:bodyPr/>
        <a:lstStyle/>
        <a:p>
          <a:endParaRPr lang="en-US"/>
        </a:p>
      </dgm:t>
    </dgm:pt>
    <dgm:pt modelId="{F57D7F81-3344-4561-B19D-FEC93C14831E}" type="sibTrans" cxnId="{88125164-4C3E-499D-A60B-83ACC0FAA32E}">
      <dgm:prSet/>
      <dgm:spPr/>
      <dgm:t>
        <a:bodyPr/>
        <a:lstStyle/>
        <a:p>
          <a:endParaRPr lang="en-US"/>
        </a:p>
      </dgm:t>
    </dgm:pt>
    <dgm:pt modelId="{A999BDE4-9446-4566-8F91-59BE01A98631}">
      <dgm:prSet/>
      <dgm:spPr/>
      <dgm:t>
        <a:bodyPr/>
        <a:lstStyle/>
        <a:p>
          <a:r>
            <a:rPr lang="es-MX"/>
            <a:t>Increasing zTiltDeg generally reduces acceptance, even in geometrically valid regions.</a:t>
          </a:r>
          <a:endParaRPr lang="en-US"/>
        </a:p>
      </dgm:t>
    </dgm:pt>
    <dgm:pt modelId="{31EC3CA4-E361-40AF-85B0-676CF7AC42DC}" type="parTrans" cxnId="{0006EA78-D23D-4FBD-9C8E-DA23B6038EFA}">
      <dgm:prSet/>
      <dgm:spPr/>
      <dgm:t>
        <a:bodyPr/>
        <a:lstStyle/>
        <a:p>
          <a:endParaRPr lang="en-US"/>
        </a:p>
      </dgm:t>
    </dgm:pt>
    <dgm:pt modelId="{E7A85321-0698-4FE8-A9F0-4D38FC413781}" type="sibTrans" cxnId="{0006EA78-D23D-4FBD-9C8E-DA23B6038EFA}">
      <dgm:prSet/>
      <dgm:spPr/>
      <dgm:t>
        <a:bodyPr/>
        <a:lstStyle/>
        <a:p>
          <a:endParaRPr lang="en-US"/>
        </a:p>
      </dgm:t>
    </dgm:pt>
    <dgm:pt modelId="{A1F8EEEB-8347-4A57-8C9F-4FABC1999605}" type="pres">
      <dgm:prSet presAssocID="{D1B9D84A-FB07-49B6-AEBC-52B425725F6F}" presName="vert0" presStyleCnt="0">
        <dgm:presLayoutVars>
          <dgm:dir/>
          <dgm:animOne val="branch"/>
          <dgm:animLvl val="lvl"/>
        </dgm:presLayoutVars>
      </dgm:prSet>
      <dgm:spPr/>
    </dgm:pt>
    <dgm:pt modelId="{473E96AA-8572-4557-A696-5D78F47E79C6}" type="pres">
      <dgm:prSet presAssocID="{4B9DF99A-9A5A-444D-93CE-3C0DFA2AECCA}" presName="thickLine" presStyleLbl="alignNode1" presStyleIdx="0" presStyleCnt="4"/>
      <dgm:spPr/>
    </dgm:pt>
    <dgm:pt modelId="{CB304867-1B16-42CB-9D47-79781FCAC3C7}" type="pres">
      <dgm:prSet presAssocID="{4B9DF99A-9A5A-444D-93CE-3C0DFA2AECCA}" presName="horz1" presStyleCnt="0"/>
      <dgm:spPr/>
    </dgm:pt>
    <dgm:pt modelId="{2E4DE47D-ABFF-41CD-A686-8F10C87E4267}" type="pres">
      <dgm:prSet presAssocID="{4B9DF99A-9A5A-444D-93CE-3C0DFA2AECCA}" presName="tx1" presStyleLbl="revTx" presStyleIdx="0" presStyleCnt="4"/>
      <dgm:spPr/>
    </dgm:pt>
    <dgm:pt modelId="{BD41969F-36B6-4C73-BEB3-87C669B77704}" type="pres">
      <dgm:prSet presAssocID="{4B9DF99A-9A5A-444D-93CE-3C0DFA2AECCA}" presName="vert1" presStyleCnt="0"/>
      <dgm:spPr/>
    </dgm:pt>
    <dgm:pt modelId="{A05A4805-B4F3-4585-AB66-A31D4F118D72}" type="pres">
      <dgm:prSet presAssocID="{BB289862-1B49-4DB4-BDEA-17EF34C6EDC5}" presName="thickLine" presStyleLbl="alignNode1" presStyleIdx="1" presStyleCnt="4"/>
      <dgm:spPr/>
    </dgm:pt>
    <dgm:pt modelId="{C396CE53-3F26-425E-8C17-3B4F1898F911}" type="pres">
      <dgm:prSet presAssocID="{BB289862-1B49-4DB4-BDEA-17EF34C6EDC5}" presName="horz1" presStyleCnt="0"/>
      <dgm:spPr/>
    </dgm:pt>
    <dgm:pt modelId="{4463C8B6-687F-43A4-89BC-E32B6196E678}" type="pres">
      <dgm:prSet presAssocID="{BB289862-1B49-4DB4-BDEA-17EF34C6EDC5}" presName="tx1" presStyleLbl="revTx" presStyleIdx="1" presStyleCnt="4"/>
      <dgm:spPr/>
    </dgm:pt>
    <dgm:pt modelId="{0857FFB5-9ED0-4135-AD5B-D5C9F2C8DEB3}" type="pres">
      <dgm:prSet presAssocID="{BB289862-1B49-4DB4-BDEA-17EF34C6EDC5}" presName="vert1" presStyleCnt="0"/>
      <dgm:spPr/>
    </dgm:pt>
    <dgm:pt modelId="{998D1464-57B0-4D13-8FCA-1523ECE0F87E}" type="pres">
      <dgm:prSet presAssocID="{82C616E0-49B4-44D9-BFE6-FA7F1B2BB643}" presName="thickLine" presStyleLbl="alignNode1" presStyleIdx="2" presStyleCnt="4"/>
      <dgm:spPr/>
    </dgm:pt>
    <dgm:pt modelId="{55B7961A-C228-45BA-A4A4-9E0734ED0DD7}" type="pres">
      <dgm:prSet presAssocID="{82C616E0-49B4-44D9-BFE6-FA7F1B2BB643}" presName="horz1" presStyleCnt="0"/>
      <dgm:spPr/>
    </dgm:pt>
    <dgm:pt modelId="{8F369B48-1B6D-4F48-B631-021E35A6B3B7}" type="pres">
      <dgm:prSet presAssocID="{82C616E0-49B4-44D9-BFE6-FA7F1B2BB643}" presName="tx1" presStyleLbl="revTx" presStyleIdx="2" presStyleCnt="4"/>
      <dgm:spPr/>
    </dgm:pt>
    <dgm:pt modelId="{C61801AD-5D1B-4E2C-A8C2-2888E581390D}" type="pres">
      <dgm:prSet presAssocID="{82C616E0-49B4-44D9-BFE6-FA7F1B2BB643}" presName="vert1" presStyleCnt="0"/>
      <dgm:spPr/>
    </dgm:pt>
    <dgm:pt modelId="{16F3D61D-33EB-44F6-AA84-F900E8EBB11A}" type="pres">
      <dgm:prSet presAssocID="{A999BDE4-9446-4566-8F91-59BE01A98631}" presName="thickLine" presStyleLbl="alignNode1" presStyleIdx="3" presStyleCnt="4"/>
      <dgm:spPr/>
    </dgm:pt>
    <dgm:pt modelId="{84123873-4359-4E88-B8BC-099584372428}" type="pres">
      <dgm:prSet presAssocID="{A999BDE4-9446-4566-8F91-59BE01A98631}" presName="horz1" presStyleCnt="0"/>
      <dgm:spPr/>
    </dgm:pt>
    <dgm:pt modelId="{370371E4-0BC3-46BD-8EAF-67203FC9DFD2}" type="pres">
      <dgm:prSet presAssocID="{A999BDE4-9446-4566-8F91-59BE01A98631}" presName="tx1" presStyleLbl="revTx" presStyleIdx="3" presStyleCnt="4"/>
      <dgm:spPr/>
    </dgm:pt>
    <dgm:pt modelId="{CA80BB6F-96D4-435A-B3A5-AF645EDD1DCD}" type="pres">
      <dgm:prSet presAssocID="{A999BDE4-9446-4566-8F91-59BE01A98631}" presName="vert1" presStyleCnt="0"/>
      <dgm:spPr/>
    </dgm:pt>
  </dgm:ptLst>
  <dgm:cxnLst>
    <dgm:cxn modelId="{1B7A8207-80C5-4CB1-A9A2-FA3ED815BA96}" type="presOf" srcId="{A999BDE4-9446-4566-8F91-59BE01A98631}" destId="{370371E4-0BC3-46BD-8EAF-67203FC9DFD2}" srcOrd="0" destOrd="0" presId="urn:microsoft.com/office/officeart/2008/layout/LinedList"/>
    <dgm:cxn modelId="{88125164-4C3E-499D-A60B-83ACC0FAA32E}" srcId="{D1B9D84A-FB07-49B6-AEBC-52B425725F6F}" destId="{82C616E0-49B4-44D9-BFE6-FA7F1B2BB643}" srcOrd="2" destOrd="0" parTransId="{E998D2D0-0451-4472-A6AA-A4D98EB568D3}" sibTransId="{F57D7F81-3344-4561-B19D-FEC93C14831E}"/>
    <dgm:cxn modelId="{B5AC8758-F7C2-431F-9AB9-6B7D4439646B}" type="presOf" srcId="{D1B9D84A-FB07-49B6-AEBC-52B425725F6F}" destId="{A1F8EEEB-8347-4A57-8C9F-4FABC1999605}" srcOrd="0" destOrd="0" presId="urn:microsoft.com/office/officeart/2008/layout/LinedList"/>
    <dgm:cxn modelId="{0006EA78-D23D-4FBD-9C8E-DA23B6038EFA}" srcId="{D1B9D84A-FB07-49B6-AEBC-52B425725F6F}" destId="{A999BDE4-9446-4566-8F91-59BE01A98631}" srcOrd="3" destOrd="0" parTransId="{31EC3CA4-E361-40AF-85B0-676CF7AC42DC}" sibTransId="{E7A85321-0698-4FE8-A9F0-4D38FC413781}"/>
    <dgm:cxn modelId="{1515408C-4E82-4B70-9C2A-719889670551}" srcId="{D1B9D84A-FB07-49B6-AEBC-52B425725F6F}" destId="{BB289862-1B49-4DB4-BDEA-17EF34C6EDC5}" srcOrd="1" destOrd="0" parTransId="{E10A234F-1BFE-4501-9297-9331355302E3}" sibTransId="{57F4922A-81D2-4830-B5BD-8DB2205C8D07}"/>
    <dgm:cxn modelId="{3912ABD8-EE45-47EC-9980-702E9F7D36CD}" type="presOf" srcId="{82C616E0-49B4-44D9-BFE6-FA7F1B2BB643}" destId="{8F369B48-1B6D-4F48-B631-021E35A6B3B7}" srcOrd="0" destOrd="0" presId="urn:microsoft.com/office/officeart/2008/layout/LinedList"/>
    <dgm:cxn modelId="{5BF41CE4-36EA-4630-B03D-EE3258839264}" type="presOf" srcId="{4B9DF99A-9A5A-444D-93CE-3C0DFA2AECCA}" destId="{2E4DE47D-ABFF-41CD-A686-8F10C87E4267}" srcOrd="0" destOrd="0" presId="urn:microsoft.com/office/officeart/2008/layout/LinedList"/>
    <dgm:cxn modelId="{8F31D9E9-6E32-4DCF-A0CD-0A76C2369AD5}" srcId="{D1B9D84A-FB07-49B6-AEBC-52B425725F6F}" destId="{4B9DF99A-9A5A-444D-93CE-3C0DFA2AECCA}" srcOrd="0" destOrd="0" parTransId="{5BED4628-B0A2-43DA-BE20-52334E3952E0}" sibTransId="{63CFBC65-B79E-483C-B1B4-7F1555736730}"/>
    <dgm:cxn modelId="{A95F53FF-05DB-41F0-ABAC-82E2C644B9FE}" type="presOf" srcId="{BB289862-1B49-4DB4-BDEA-17EF34C6EDC5}" destId="{4463C8B6-687F-43A4-89BC-E32B6196E678}" srcOrd="0" destOrd="0" presId="urn:microsoft.com/office/officeart/2008/layout/LinedList"/>
    <dgm:cxn modelId="{88212243-1A0B-4661-A098-5F1ED15D8066}" type="presParOf" srcId="{A1F8EEEB-8347-4A57-8C9F-4FABC1999605}" destId="{473E96AA-8572-4557-A696-5D78F47E79C6}" srcOrd="0" destOrd="0" presId="urn:microsoft.com/office/officeart/2008/layout/LinedList"/>
    <dgm:cxn modelId="{7D71096D-BFF5-4D46-8479-7B9AE6460F60}" type="presParOf" srcId="{A1F8EEEB-8347-4A57-8C9F-4FABC1999605}" destId="{CB304867-1B16-42CB-9D47-79781FCAC3C7}" srcOrd="1" destOrd="0" presId="urn:microsoft.com/office/officeart/2008/layout/LinedList"/>
    <dgm:cxn modelId="{CBD19A00-B636-417C-8265-B74BD8EC3CD0}" type="presParOf" srcId="{CB304867-1B16-42CB-9D47-79781FCAC3C7}" destId="{2E4DE47D-ABFF-41CD-A686-8F10C87E4267}" srcOrd="0" destOrd="0" presId="urn:microsoft.com/office/officeart/2008/layout/LinedList"/>
    <dgm:cxn modelId="{09E52A90-C698-4BDB-90C6-0AA6D092CD91}" type="presParOf" srcId="{CB304867-1B16-42CB-9D47-79781FCAC3C7}" destId="{BD41969F-36B6-4C73-BEB3-87C669B77704}" srcOrd="1" destOrd="0" presId="urn:microsoft.com/office/officeart/2008/layout/LinedList"/>
    <dgm:cxn modelId="{54D46511-9FC6-4B71-B9B5-7E4F05B2CE4C}" type="presParOf" srcId="{A1F8EEEB-8347-4A57-8C9F-4FABC1999605}" destId="{A05A4805-B4F3-4585-AB66-A31D4F118D72}" srcOrd="2" destOrd="0" presId="urn:microsoft.com/office/officeart/2008/layout/LinedList"/>
    <dgm:cxn modelId="{3DFD86E5-F700-4F69-8234-833BBB4561D6}" type="presParOf" srcId="{A1F8EEEB-8347-4A57-8C9F-4FABC1999605}" destId="{C396CE53-3F26-425E-8C17-3B4F1898F911}" srcOrd="3" destOrd="0" presId="urn:microsoft.com/office/officeart/2008/layout/LinedList"/>
    <dgm:cxn modelId="{AB689074-3EF7-412F-991D-2E0C0D50BE6A}" type="presParOf" srcId="{C396CE53-3F26-425E-8C17-3B4F1898F911}" destId="{4463C8B6-687F-43A4-89BC-E32B6196E678}" srcOrd="0" destOrd="0" presId="urn:microsoft.com/office/officeart/2008/layout/LinedList"/>
    <dgm:cxn modelId="{1FA97EF2-B0DC-46BB-B697-BBC94870B540}" type="presParOf" srcId="{C396CE53-3F26-425E-8C17-3B4F1898F911}" destId="{0857FFB5-9ED0-4135-AD5B-D5C9F2C8DEB3}" srcOrd="1" destOrd="0" presId="urn:microsoft.com/office/officeart/2008/layout/LinedList"/>
    <dgm:cxn modelId="{C7B9F5C4-027C-4858-B5C0-AB861BB1FF89}" type="presParOf" srcId="{A1F8EEEB-8347-4A57-8C9F-4FABC1999605}" destId="{998D1464-57B0-4D13-8FCA-1523ECE0F87E}" srcOrd="4" destOrd="0" presId="urn:microsoft.com/office/officeart/2008/layout/LinedList"/>
    <dgm:cxn modelId="{45736133-48EA-4064-8F9A-192A9FCA5297}" type="presParOf" srcId="{A1F8EEEB-8347-4A57-8C9F-4FABC1999605}" destId="{55B7961A-C228-45BA-A4A4-9E0734ED0DD7}" srcOrd="5" destOrd="0" presId="urn:microsoft.com/office/officeart/2008/layout/LinedList"/>
    <dgm:cxn modelId="{451AB4A7-8D2E-43DE-AB05-8C1474DA5BD7}" type="presParOf" srcId="{55B7961A-C228-45BA-A4A4-9E0734ED0DD7}" destId="{8F369B48-1B6D-4F48-B631-021E35A6B3B7}" srcOrd="0" destOrd="0" presId="urn:microsoft.com/office/officeart/2008/layout/LinedList"/>
    <dgm:cxn modelId="{0420AD55-29B1-4DAC-B125-93D0B5751568}" type="presParOf" srcId="{55B7961A-C228-45BA-A4A4-9E0734ED0DD7}" destId="{C61801AD-5D1B-4E2C-A8C2-2888E581390D}" srcOrd="1" destOrd="0" presId="urn:microsoft.com/office/officeart/2008/layout/LinedList"/>
    <dgm:cxn modelId="{F37D29E7-4EA7-4BBE-941C-A90C60B85523}" type="presParOf" srcId="{A1F8EEEB-8347-4A57-8C9F-4FABC1999605}" destId="{16F3D61D-33EB-44F6-AA84-F900E8EBB11A}" srcOrd="6" destOrd="0" presId="urn:microsoft.com/office/officeart/2008/layout/LinedList"/>
    <dgm:cxn modelId="{8604E34C-A384-4C98-B605-0AD418AF7D62}" type="presParOf" srcId="{A1F8EEEB-8347-4A57-8C9F-4FABC1999605}" destId="{84123873-4359-4E88-B8BC-099584372428}" srcOrd="7" destOrd="0" presId="urn:microsoft.com/office/officeart/2008/layout/LinedList"/>
    <dgm:cxn modelId="{92C6235D-8DF8-4D69-8CAB-F94F1EA6970D}" type="presParOf" srcId="{84123873-4359-4E88-B8BC-099584372428}" destId="{370371E4-0BC3-46BD-8EAF-67203FC9DFD2}" srcOrd="0" destOrd="0" presId="urn:microsoft.com/office/officeart/2008/layout/LinedList"/>
    <dgm:cxn modelId="{683A93D3-B696-444C-81E4-B85E2A9D36EF}" type="presParOf" srcId="{84123873-4359-4E88-B8BC-099584372428}" destId="{CA80BB6F-96D4-435A-B3A5-AF645EDD1DC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014FF7-4EAE-445F-A8E8-CC2AE90FBE3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2F3A2B-0DDA-4E2E-B290-7A073C186067}">
      <dgm:prSet/>
      <dgm:spPr/>
      <dgm:t>
        <a:bodyPr/>
        <a:lstStyle/>
        <a:p>
          <a:r>
            <a:rPr lang="es-MX"/>
            <a:t>Green regions: geometrical configurations without overlaps.</a:t>
          </a:r>
          <a:endParaRPr lang="en-US"/>
        </a:p>
      </dgm:t>
    </dgm:pt>
    <dgm:pt modelId="{3BE62F6D-C4F3-40E1-8C59-9119FE176F9D}" type="parTrans" cxnId="{1790945C-B71F-404F-ADB7-DC98FF2B558F}">
      <dgm:prSet/>
      <dgm:spPr/>
      <dgm:t>
        <a:bodyPr/>
        <a:lstStyle/>
        <a:p>
          <a:endParaRPr lang="en-US"/>
        </a:p>
      </dgm:t>
    </dgm:pt>
    <dgm:pt modelId="{AF03009D-D3DF-497E-93B5-73EC5DCC8527}" type="sibTrans" cxnId="{1790945C-B71F-404F-ADB7-DC98FF2B558F}">
      <dgm:prSet/>
      <dgm:spPr/>
      <dgm:t>
        <a:bodyPr/>
        <a:lstStyle/>
        <a:p>
          <a:endParaRPr lang="en-US"/>
        </a:p>
      </dgm:t>
    </dgm:pt>
    <dgm:pt modelId="{DFFE9DB2-AE38-4A4B-9E10-699FBEFCDA22}">
      <dgm:prSet/>
      <dgm:spPr/>
      <dgm:t>
        <a:bodyPr/>
        <a:lstStyle/>
        <a:p>
          <a:r>
            <a:rPr lang="es-MX"/>
            <a:t>Red regions: configurations where overlapping detector elements are detected.</a:t>
          </a:r>
          <a:endParaRPr lang="en-US"/>
        </a:p>
      </dgm:t>
    </dgm:pt>
    <dgm:pt modelId="{E1875316-3A0E-4EA7-B1EA-2BF624A3AE07}" type="parTrans" cxnId="{8F60F9ED-D59A-47B3-820D-6C17926C2295}">
      <dgm:prSet/>
      <dgm:spPr/>
      <dgm:t>
        <a:bodyPr/>
        <a:lstStyle/>
        <a:p>
          <a:endParaRPr lang="en-US"/>
        </a:p>
      </dgm:t>
    </dgm:pt>
    <dgm:pt modelId="{52309AEA-B3BC-478B-A91F-58EAB6674F18}" type="sibTrans" cxnId="{8F60F9ED-D59A-47B3-820D-6C17926C2295}">
      <dgm:prSet/>
      <dgm:spPr/>
      <dgm:t>
        <a:bodyPr/>
        <a:lstStyle/>
        <a:p>
          <a:endParaRPr lang="en-US"/>
        </a:p>
      </dgm:t>
    </dgm:pt>
    <dgm:pt modelId="{168A8635-852A-4213-BEBB-F029E0678135}">
      <dgm:prSet/>
      <dgm:spPr/>
      <dgm:t>
        <a:bodyPr/>
        <a:lstStyle/>
        <a:p>
          <a:r>
            <a:rPr lang="es-MX"/>
            <a:t>Increasing dzCenters from 100.00 to 100.20 cm increases the number of overlap-free configurations from 78 to 183 out of 289.</a:t>
          </a:r>
          <a:endParaRPr lang="en-US"/>
        </a:p>
      </dgm:t>
    </dgm:pt>
    <dgm:pt modelId="{2DFFB4F5-789F-4B33-A440-5362919AB62F}" type="parTrans" cxnId="{1F67F867-CDCC-4A2E-9B14-FF7A7E230495}">
      <dgm:prSet/>
      <dgm:spPr/>
      <dgm:t>
        <a:bodyPr/>
        <a:lstStyle/>
        <a:p>
          <a:endParaRPr lang="en-US"/>
        </a:p>
      </dgm:t>
    </dgm:pt>
    <dgm:pt modelId="{B1886AE1-D5A3-41DF-9140-037BD508FEA7}" type="sibTrans" cxnId="{1F67F867-CDCC-4A2E-9B14-FF7A7E230495}">
      <dgm:prSet/>
      <dgm:spPr/>
      <dgm:t>
        <a:bodyPr/>
        <a:lstStyle/>
        <a:p>
          <a:endParaRPr lang="en-US"/>
        </a:p>
      </dgm:t>
    </dgm:pt>
    <dgm:pt modelId="{E9FD307E-BD0B-4821-83EF-7E9E228CF888}">
      <dgm:prSet/>
      <dgm:spPr/>
      <dgm:t>
        <a:bodyPr/>
        <a:lstStyle/>
        <a:p>
          <a:r>
            <a:rPr lang="es-MX"/>
            <a:t>Larger longitudinal separations progressively expand the valid region at low zTiltDeg, while some configurations remain invalid.</a:t>
          </a:r>
          <a:endParaRPr lang="en-US"/>
        </a:p>
      </dgm:t>
    </dgm:pt>
    <dgm:pt modelId="{F905F3AB-C6D6-47F8-8301-D95EC6D6CF51}" type="parTrans" cxnId="{115EADCC-09F9-4675-AC2B-DBAC2BB814E3}">
      <dgm:prSet/>
      <dgm:spPr/>
      <dgm:t>
        <a:bodyPr/>
        <a:lstStyle/>
        <a:p>
          <a:endParaRPr lang="en-US"/>
        </a:p>
      </dgm:t>
    </dgm:pt>
    <dgm:pt modelId="{B92A530F-7C97-411C-B2B5-0B9829E0676D}" type="sibTrans" cxnId="{115EADCC-09F9-4675-AC2B-DBAC2BB814E3}">
      <dgm:prSet/>
      <dgm:spPr/>
      <dgm:t>
        <a:bodyPr/>
        <a:lstStyle/>
        <a:p>
          <a:endParaRPr lang="en-US"/>
        </a:p>
      </dgm:t>
    </dgm:pt>
    <dgm:pt modelId="{13BCE6F1-E288-49D0-8AC3-1D19EB48ACE0}" type="pres">
      <dgm:prSet presAssocID="{30014FF7-4EAE-445F-A8E8-CC2AE90FBE37}" presName="vert0" presStyleCnt="0">
        <dgm:presLayoutVars>
          <dgm:dir/>
          <dgm:animOne val="branch"/>
          <dgm:animLvl val="lvl"/>
        </dgm:presLayoutVars>
      </dgm:prSet>
      <dgm:spPr/>
    </dgm:pt>
    <dgm:pt modelId="{0919A133-BA92-417F-AAD3-2B02E006D371}" type="pres">
      <dgm:prSet presAssocID="{D32F3A2B-0DDA-4E2E-B290-7A073C186067}" presName="thickLine" presStyleLbl="alignNode1" presStyleIdx="0" presStyleCnt="4"/>
      <dgm:spPr/>
    </dgm:pt>
    <dgm:pt modelId="{F4C2C05D-A2D2-48A6-BF64-26537D6E2ED5}" type="pres">
      <dgm:prSet presAssocID="{D32F3A2B-0DDA-4E2E-B290-7A073C186067}" presName="horz1" presStyleCnt="0"/>
      <dgm:spPr/>
    </dgm:pt>
    <dgm:pt modelId="{2CB3BB46-68CB-432E-B5FA-3CE341B02316}" type="pres">
      <dgm:prSet presAssocID="{D32F3A2B-0DDA-4E2E-B290-7A073C186067}" presName="tx1" presStyleLbl="revTx" presStyleIdx="0" presStyleCnt="4"/>
      <dgm:spPr/>
    </dgm:pt>
    <dgm:pt modelId="{3636E181-F178-4BA2-87B5-83542B9F2220}" type="pres">
      <dgm:prSet presAssocID="{D32F3A2B-0DDA-4E2E-B290-7A073C186067}" presName="vert1" presStyleCnt="0"/>
      <dgm:spPr/>
    </dgm:pt>
    <dgm:pt modelId="{506F92E8-8616-441E-8875-EFF8144DEA9D}" type="pres">
      <dgm:prSet presAssocID="{DFFE9DB2-AE38-4A4B-9E10-699FBEFCDA22}" presName="thickLine" presStyleLbl="alignNode1" presStyleIdx="1" presStyleCnt="4"/>
      <dgm:spPr/>
    </dgm:pt>
    <dgm:pt modelId="{BC5FF3F4-FCBB-4957-B741-061328CA0D1E}" type="pres">
      <dgm:prSet presAssocID="{DFFE9DB2-AE38-4A4B-9E10-699FBEFCDA22}" presName="horz1" presStyleCnt="0"/>
      <dgm:spPr/>
    </dgm:pt>
    <dgm:pt modelId="{DF6C53F8-6594-4C3B-B217-1571E5BF40C8}" type="pres">
      <dgm:prSet presAssocID="{DFFE9DB2-AE38-4A4B-9E10-699FBEFCDA22}" presName="tx1" presStyleLbl="revTx" presStyleIdx="1" presStyleCnt="4"/>
      <dgm:spPr/>
    </dgm:pt>
    <dgm:pt modelId="{7C5F421B-EFBB-4463-A638-D1FF4BBDB4CF}" type="pres">
      <dgm:prSet presAssocID="{DFFE9DB2-AE38-4A4B-9E10-699FBEFCDA22}" presName="vert1" presStyleCnt="0"/>
      <dgm:spPr/>
    </dgm:pt>
    <dgm:pt modelId="{6194A1A8-BA26-4827-8CC1-3D373985C7DE}" type="pres">
      <dgm:prSet presAssocID="{168A8635-852A-4213-BEBB-F029E0678135}" presName="thickLine" presStyleLbl="alignNode1" presStyleIdx="2" presStyleCnt="4"/>
      <dgm:spPr/>
    </dgm:pt>
    <dgm:pt modelId="{41B43382-FF5A-4393-9A2C-3D6A6D58CA4B}" type="pres">
      <dgm:prSet presAssocID="{168A8635-852A-4213-BEBB-F029E0678135}" presName="horz1" presStyleCnt="0"/>
      <dgm:spPr/>
    </dgm:pt>
    <dgm:pt modelId="{749D699B-10C4-43A1-80BD-8091E270FB17}" type="pres">
      <dgm:prSet presAssocID="{168A8635-852A-4213-BEBB-F029E0678135}" presName="tx1" presStyleLbl="revTx" presStyleIdx="2" presStyleCnt="4"/>
      <dgm:spPr/>
    </dgm:pt>
    <dgm:pt modelId="{F5F60CB8-FB42-43A3-A608-9304BF0576AC}" type="pres">
      <dgm:prSet presAssocID="{168A8635-852A-4213-BEBB-F029E0678135}" presName="vert1" presStyleCnt="0"/>
      <dgm:spPr/>
    </dgm:pt>
    <dgm:pt modelId="{681949BA-0FC3-4BB0-9A62-3A9B20C1FD38}" type="pres">
      <dgm:prSet presAssocID="{E9FD307E-BD0B-4821-83EF-7E9E228CF888}" presName="thickLine" presStyleLbl="alignNode1" presStyleIdx="3" presStyleCnt="4"/>
      <dgm:spPr/>
    </dgm:pt>
    <dgm:pt modelId="{0A2900EB-336A-442C-86C4-A1CF843CFCDB}" type="pres">
      <dgm:prSet presAssocID="{E9FD307E-BD0B-4821-83EF-7E9E228CF888}" presName="horz1" presStyleCnt="0"/>
      <dgm:spPr/>
    </dgm:pt>
    <dgm:pt modelId="{3336697C-1A77-47A3-840C-6CFEE141382B}" type="pres">
      <dgm:prSet presAssocID="{E9FD307E-BD0B-4821-83EF-7E9E228CF888}" presName="tx1" presStyleLbl="revTx" presStyleIdx="3" presStyleCnt="4"/>
      <dgm:spPr/>
    </dgm:pt>
    <dgm:pt modelId="{DB02FDAA-6340-4BAF-A78E-A8EEB21BF645}" type="pres">
      <dgm:prSet presAssocID="{E9FD307E-BD0B-4821-83EF-7E9E228CF888}" presName="vert1" presStyleCnt="0"/>
      <dgm:spPr/>
    </dgm:pt>
  </dgm:ptLst>
  <dgm:cxnLst>
    <dgm:cxn modelId="{6D3B9D01-8B4D-48AC-AACC-5636C9DCFD2D}" type="presOf" srcId="{E9FD307E-BD0B-4821-83EF-7E9E228CF888}" destId="{3336697C-1A77-47A3-840C-6CFEE141382B}" srcOrd="0" destOrd="0" presId="urn:microsoft.com/office/officeart/2008/layout/LinedList"/>
    <dgm:cxn modelId="{1C0DDE08-8C39-4CF0-92E8-41D7B86D331E}" type="presOf" srcId="{30014FF7-4EAE-445F-A8E8-CC2AE90FBE37}" destId="{13BCE6F1-E288-49D0-8AC3-1D19EB48ACE0}" srcOrd="0" destOrd="0" presId="urn:microsoft.com/office/officeart/2008/layout/LinedList"/>
    <dgm:cxn modelId="{DC932132-8532-4F3B-8C96-A993E8790C86}" type="presOf" srcId="{D32F3A2B-0DDA-4E2E-B290-7A073C186067}" destId="{2CB3BB46-68CB-432E-B5FA-3CE341B02316}" srcOrd="0" destOrd="0" presId="urn:microsoft.com/office/officeart/2008/layout/LinedList"/>
    <dgm:cxn modelId="{1790945C-B71F-404F-ADB7-DC98FF2B558F}" srcId="{30014FF7-4EAE-445F-A8E8-CC2AE90FBE37}" destId="{D32F3A2B-0DDA-4E2E-B290-7A073C186067}" srcOrd="0" destOrd="0" parTransId="{3BE62F6D-C4F3-40E1-8C59-9119FE176F9D}" sibTransId="{AF03009D-D3DF-497E-93B5-73EC5DCC8527}"/>
    <dgm:cxn modelId="{1F67F867-CDCC-4A2E-9B14-FF7A7E230495}" srcId="{30014FF7-4EAE-445F-A8E8-CC2AE90FBE37}" destId="{168A8635-852A-4213-BEBB-F029E0678135}" srcOrd="2" destOrd="0" parTransId="{2DFFB4F5-789F-4B33-A440-5362919AB62F}" sibTransId="{B1886AE1-D5A3-41DF-9140-037BD508FEA7}"/>
    <dgm:cxn modelId="{17AAFB9E-D281-4186-B427-04D082E741DD}" type="presOf" srcId="{168A8635-852A-4213-BEBB-F029E0678135}" destId="{749D699B-10C4-43A1-80BD-8091E270FB17}" srcOrd="0" destOrd="0" presId="urn:microsoft.com/office/officeart/2008/layout/LinedList"/>
    <dgm:cxn modelId="{115EADCC-09F9-4675-AC2B-DBAC2BB814E3}" srcId="{30014FF7-4EAE-445F-A8E8-CC2AE90FBE37}" destId="{E9FD307E-BD0B-4821-83EF-7E9E228CF888}" srcOrd="3" destOrd="0" parTransId="{F905F3AB-C6D6-47F8-8301-D95EC6D6CF51}" sibTransId="{B92A530F-7C97-411C-B2B5-0B9829E0676D}"/>
    <dgm:cxn modelId="{3B9ACFED-2C54-4EB9-95BF-A7579D877537}" type="presOf" srcId="{DFFE9DB2-AE38-4A4B-9E10-699FBEFCDA22}" destId="{DF6C53F8-6594-4C3B-B217-1571E5BF40C8}" srcOrd="0" destOrd="0" presId="urn:microsoft.com/office/officeart/2008/layout/LinedList"/>
    <dgm:cxn modelId="{8F60F9ED-D59A-47B3-820D-6C17926C2295}" srcId="{30014FF7-4EAE-445F-A8E8-CC2AE90FBE37}" destId="{DFFE9DB2-AE38-4A4B-9E10-699FBEFCDA22}" srcOrd="1" destOrd="0" parTransId="{E1875316-3A0E-4EA7-B1EA-2BF624A3AE07}" sibTransId="{52309AEA-B3BC-478B-A91F-58EAB6674F18}"/>
    <dgm:cxn modelId="{D5B968C2-1FA8-4276-BEF7-3A16A94361F6}" type="presParOf" srcId="{13BCE6F1-E288-49D0-8AC3-1D19EB48ACE0}" destId="{0919A133-BA92-417F-AAD3-2B02E006D371}" srcOrd="0" destOrd="0" presId="urn:microsoft.com/office/officeart/2008/layout/LinedList"/>
    <dgm:cxn modelId="{C98FA646-2739-47F2-B1C6-99A0E308AF6F}" type="presParOf" srcId="{13BCE6F1-E288-49D0-8AC3-1D19EB48ACE0}" destId="{F4C2C05D-A2D2-48A6-BF64-26537D6E2ED5}" srcOrd="1" destOrd="0" presId="urn:microsoft.com/office/officeart/2008/layout/LinedList"/>
    <dgm:cxn modelId="{D5D77DCE-9974-4952-94ED-ADB240956EBB}" type="presParOf" srcId="{F4C2C05D-A2D2-48A6-BF64-26537D6E2ED5}" destId="{2CB3BB46-68CB-432E-B5FA-3CE341B02316}" srcOrd="0" destOrd="0" presId="urn:microsoft.com/office/officeart/2008/layout/LinedList"/>
    <dgm:cxn modelId="{BFC02AF7-A327-4489-99C3-308A62FCD974}" type="presParOf" srcId="{F4C2C05D-A2D2-48A6-BF64-26537D6E2ED5}" destId="{3636E181-F178-4BA2-87B5-83542B9F2220}" srcOrd="1" destOrd="0" presId="urn:microsoft.com/office/officeart/2008/layout/LinedList"/>
    <dgm:cxn modelId="{EED496FF-24F4-45A7-BAB9-820081303F92}" type="presParOf" srcId="{13BCE6F1-E288-49D0-8AC3-1D19EB48ACE0}" destId="{506F92E8-8616-441E-8875-EFF8144DEA9D}" srcOrd="2" destOrd="0" presId="urn:microsoft.com/office/officeart/2008/layout/LinedList"/>
    <dgm:cxn modelId="{76D3F068-C58F-424A-9CD8-A458DFF2850A}" type="presParOf" srcId="{13BCE6F1-E288-49D0-8AC3-1D19EB48ACE0}" destId="{BC5FF3F4-FCBB-4957-B741-061328CA0D1E}" srcOrd="3" destOrd="0" presId="urn:microsoft.com/office/officeart/2008/layout/LinedList"/>
    <dgm:cxn modelId="{403DB910-9701-437B-8405-1F9B5F035E1A}" type="presParOf" srcId="{BC5FF3F4-FCBB-4957-B741-061328CA0D1E}" destId="{DF6C53F8-6594-4C3B-B217-1571E5BF40C8}" srcOrd="0" destOrd="0" presId="urn:microsoft.com/office/officeart/2008/layout/LinedList"/>
    <dgm:cxn modelId="{42B10393-8029-4FC4-AA72-DCCF7A368CBB}" type="presParOf" srcId="{BC5FF3F4-FCBB-4957-B741-061328CA0D1E}" destId="{7C5F421B-EFBB-4463-A638-D1FF4BBDB4CF}" srcOrd="1" destOrd="0" presId="urn:microsoft.com/office/officeart/2008/layout/LinedList"/>
    <dgm:cxn modelId="{5B728EA6-D62F-4254-8FEE-4E8327E67786}" type="presParOf" srcId="{13BCE6F1-E288-49D0-8AC3-1D19EB48ACE0}" destId="{6194A1A8-BA26-4827-8CC1-3D373985C7DE}" srcOrd="4" destOrd="0" presId="urn:microsoft.com/office/officeart/2008/layout/LinedList"/>
    <dgm:cxn modelId="{D1401DF7-9793-45D6-BB2A-688A3D193E35}" type="presParOf" srcId="{13BCE6F1-E288-49D0-8AC3-1D19EB48ACE0}" destId="{41B43382-FF5A-4393-9A2C-3D6A6D58CA4B}" srcOrd="5" destOrd="0" presId="urn:microsoft.com/office/officeart/2008/layout/LinedList"/>
    <dgm:cxn modelId="{0F555F6F-85B2-4C83-BD77-371E96CC4808}" type="presParOf" srcId="{41B43382-FF5A-4393-9A2C-3D6A6D58CA4B}" destId="{749D699B-10C4-43A1-80BD-8091E270FB17}" srcOrd="0" destOrd="0" presId="urn:microsoft.com/office/officeart/2008/layout/LinedList"/>
    <dgm:cxn modelId="{ADB3343A-EFA7-4150-BE16-403C390D5111}" type="presParOf" srcId="{41B43382-FF5A-4393-9A2C-3D6A6D58CA4B}" destId="{F5F60CB8-FB42-43A3-A608-9304BF0576AC}" srcOrd="1" destOrd="0" presId="urn:microsoft.com/office/officeart/2008/layout/LinedList"/>
    <dgm:cxn modelId="{BB40EED2-544A-4688-9D4A-6511C08E6F04}" type="presParOf" srcId="{13BCE6F1-E288-49D0-8AC3-1D19EB48ACE0}" destId="{681949BA-0FC3-4BB0-9A62-3A9B20C1FD38}" srcOrd="6" destOrd="0" presId="urn:microsoft.com/office/officeart/2008/layout/LinedList"/>
    <dgm:cxn modelId="{786AC781-3CEF-41DF-81FD-D42FE9BED71F}" type="presParOf" srcId="{13BCE6F1-E288-49D0-8AC3-1D19EB48ACE0}" destId="{0A2900EB-336A-442C-86C4-A1CF843CFCDB}" srcOrd="7" destOrd="0" presId="urn:microsoft.com/office/officeart/2008/layout/LinedList"/>
    <dgm:cxn modelId="{909DFB23-192B-406A-88CE-4B3F21492F81}" type="presParOf" srcId="{0A2900EB-336A-442C-86C4-A1CF843CFCDB}" destId="{3336697C-1A77-47A3-840C-6CFEE141382B}" srcOrd="0" destOrd="0" presId="urn:microsoft.com/office/officeart/2008/layout/LinedList"/>
    <dgm:cxn modelId="{0B38081A-FE07-4FCA-B9A1-CADC0A032930}" type="presParOf" srcId="{0A2900EB-336A-442C-86C4-A1CF843CFCDB}" destId="{DB02FDAA-6340-4BAF-A78E-A8EEB21BF6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E96AA-8572-4557-A696-5D78F47E79C6}">
      <dsp:nvSpPr>
        <dsp:cNvPr id="0" name=""/>
        <dsp:cNvSpPr/>
      </dsp:nvSpPr>
      <dsp:spPr>
        <a:xfrm>
          <a:off x="0" y="0"/>
          <a:ext cx="10138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DE47D-ABFF-41CD-A686-8F10C87E4267}">
      <dsp:nvSpPr>
        <dsp:cNvPr id="0" name=""/>
        <dsp:cNvSpPr/>
      </dsp:nvSpPr>
      <dsp:spPr>
        <a:xfrm>
          <a:off x="0" y="0"/>
          <a:ext cx="10138601" cy="1107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White regions indicate geometrical configurations excluded due to detected overlaps.</a:t>
          </a:r>
          <a:endParaRPr lang="en-US" sz="2800" kern="1200"/>
        </a:p>
      </dsp:txBody>
      <dsp:txXfrm>
        <a:off x="0" y="0"/>
        <a:ext cx="10138601" cy="1107995"/>
      </dsp:txXfrm>
    </dsp:sp>
    <dsp:sp modelId="{A05A4805-B4F3-4585-AB66-A31D4F118D72}">
      <dsp:nvSpPr>
        <dsp:cNvPr id="0" name=""/>
        <dsp:cNvSpPr/>
      </dsp:nvSpPr>
      <dsp:spPr>
        <a:xfrm>
          <a:off x="0" y="1107995"/>
          <a:ext cx="10138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63C8B6-687F-43A4-89BC-E32B6196E678}">
      <dsp:nvSpPr>
        <dsp:cNvPr id="0" name=""/>
        <dsp:cNvSpPr/>
      </dsp:nvSpPr>
      <dsp:spPr>
        <a:xfrm>
          <a:off x="0" y="1107995"/>
          <a:ext cx="10138601" cy="1107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At dzCenters = 100 cm, overlap-free configurations occur mainly at zTiltDeg = 0° and within a second region at larger zTiltDeg.</a:t>
          </a:r>
          <a:endParaRPr lang="en-US" sz="2800" kern="1200"/>
        </a:p>
      </dsp:txBody>
      <dsp:txXfrm>
        <a:off x="0" y="1107995"/>
        <a:ext cx="10138601" cy="1107995"/>
      </dsp:txXfrm>
    </dsp:sp>
    <dsp:sp modelId="{998D1464-57B0-4D13-8FCA-1523ECE0F87E}">
      <dsp:nvSpPr>
        <dsp:cNvPr id="0" name=""/>
        <dsp:cNvSpPr/>
      </dsp:nvSpPr>
      <dsp:spPr>
        <a:xfrm>
          <a:off x="0" y="2215991"/>
          <a:ext cx="10138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69B48-1B6D-4F48-B631-021E35A6B3B7}">
      <dsp:nvSpPr>
        <dsp:cNvPr id="0" name=""/>
        <dsp:cNvSpPr/>
      </dsp:nvSpPr>
      <dsp:spPr>
        <a:xfrm>
          <a:off x="0" y="2215991"/>
          <a:ext cx="10138601" cy="1107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The highest integrated acceptance among overlap-free configurations is 99.59%, at tiltDeg = 1° and zTiltDeg = 0°.</a:t>
          </a:r>
          <a:endParaRPr lang="en-US" sz="2800" kern="1200"/>
        </a:p>
      </dsp:txBody>
      <dsp:txXfrm>
        <a:off x="0" y="2215991"/>
        <a:ext cx="10138601" cy="1107995"/>
      </dsp:txXfrm>
    </dsp:sp>
    <dsp:sp modelId="{16F3D61D-33EB-44F6-AA84-F900E8EBB11A}">
      <dsp:nvSpPr>
        <dsp:cNvPr id="0" name=""/>
        <dsp:cNvSpPr/>
      </dsp:nvSpPr>
      <dsp:spPr>
        <a:xfrm>
          <a:off x="0" y="3323987"/>
          <a:ext cx="10138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371E4-0BC3-46BD-8EAF-67203FC9DFD2}">
      <dsp:nvSpPr>
        <dsp:cNvPr id="0" name=""/>
        <dsp:cNvSpPr/>
      </dsp:nvSpPr>
      <dsp:spPr>
        <a:xfrm>
          <a:off x="0" y="3323987"/>
          <a:ext cx="10138601" cy="1107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/>
            <a:t>Increasing zTiltDeg generally reduces acceptance, even in geometrically valid regions.</a:t>
          </a:r>
          <a:endParaRPr lang="en-US" sz="2800" kern="1200"/>
        </a:p>
      </dsp:txBody>
      <dsp:txXfrm>
        <a:off x="0" y="3323987"/>
        <a:ext cx="10138601" cy="1107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9A133-BA92-417F-AAD3-2B02E006D371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3BB46-68CB-432E-B5FA-3CE341B02316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/>
            <a:t>Green regions: geometrical configurations without overlaps.</a:t>
          </a:r>
          <a:endParaRPr lang="en-US" sz="2900" kern="1200"/>
        </a:p>
      </dsp:txBody>
      <dsp:txXfrm>
        <a:off x="0" y="0"/>
        <a:ext cx="10515600" cy="1087834"/>
      </dsp:txXfrm>
    </dsp:sp>
    <dsp:sp modelId="{506F92E8-8616-441E-8875-EFF8144DEA9D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C53F8-6594-4C3B-B217-1571E5BF40C8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/>
            <a:t>Red regions: configurations where overlapping detector elements are detected.</a:t>
          </a:r>
          <a:endParaRPr lang="en-US" sz="2900" kern="1200"/>
        </a:p>
      </dsp:txBody>
      <dsp:txXfrm>
        <a:off x="0" y="1087834"/>
        <a:ext cx="10515600" cy="1087834"/>
      </dsp:txXfrm>
    </dsp:sp>
    <dsp:sp modelId="{6194A1A8-BA26-4827-8CC1-3D373985C7D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9D699B-10C4-43A1-80BD-8091E270FB17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/>
            <a:t>Increasing dzCenters from 100.00 to 100.20 cm increases the number of overlap-free configurations from 78 to 183 out of 289.</a:t>
          </a:r>
          <a:endParaRPr lang="en-US" sz="2900" kern="1200"/>
        </a:p>
      </dsp:txBody>
      <dsp:txXfrm>
        <a:off x="0" y="2175669"/>
        <a:ext cx="10515600" cy="1087834"/>
      </dsp:txXfrm>
    </dsp:sp>
    <dsp:sp modelId="{681949BA-0FC3-4BB0-9A62-3A9B20C1FD38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6697C-1A77-47A3-840C-6CFEE141382B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900" kern="1200"/>
            <a:t>Larger longitudinal separations progressively expand the valid region at low zTiltDeg, while some configurations remain invalid.</a:t>
          </a:r>
          <a:endParaRPr lang="en-US" sz="2900" kern="1200"/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BC3F25-7B62-C668-CEC9-C1329E8930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BD29D5-23F6-4C85-2E78-AF222A4D84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AC7FA-F24B-45F5-9EC2-177F33B5581B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A05AB5-10B7-D761-9CB2-79027A4878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C394D-BAFE-A581-7E70-181FC0ADE4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4D2F6-E7A4-44BE-9CF7-5E1C04B85ED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9304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DB7C1-EC82-4EE8-A976-0DB2EE008F95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B5324-974D-4B68-8B76-06FEF8B9B7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6456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B5324-974D-4B68-8B76-06FEF8B9B75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4895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AADFB-AFE9-45B6-977F-DEE80C651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8985D2-3B86-034B-2990-D971C14DA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7683CF-35F5-9F18-A9C4-53E48B64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8E8A-E44D-4D20-A1E9-612FA72C3A03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82F15D-F468-D797-57C0-DE901C5A0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4864" y="6172469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4BD7F0-352E-36EF-9D5C-B7A33B31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68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954FF-18FA-C09B-6FCC-8FFA3B17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39609E-C710-6353-F790-C97018AA9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A167E-2109-D069-9076-92648BC4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4D121-0A19-4C5A-95CC-19D24712BF41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07B2AA-846F-8F38-C0CC-747AAD9FD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14A4F1-907F-4AF7-700A-1E2741F0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477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D69E3-B3D7-24CD-A327-EFEA0F5A3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E16132-4454-AF84-284E-F2641C5F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6B3B3D-017F-28D7-F240-1E8CAB99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4D5D-3A70-432B-B7F5-B2B932D45FC7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4E1FF6-F03F-E547-344B-CAC4D7667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5D83DD-17F6-E000-4EE6-D6B9C123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078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6A07E-9326-777A-3098-F01834C5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3E1047-561C-CE51-E654-5399DA405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BB6A97-809F-BA1C-757D-28D8D535E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4F7E95-FF0E-D25E-2BAC-5CE4402F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1EB5-6769-4F0C-9E41-1DBC8C14F083}" type="datetime1">
              <a:rPr lang="es-MX" smtClean="0"/>
              <a:t>22/10/2026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B0D9BC-E908-3783-7DAA-E7A08C56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B86EC3-9552-996C-39EA-0671673D5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16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EC493-A028-9D58-8E6E-A0327E62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B6377B-3805-5C2D-4FD5-71FBD5EDF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79A6B2-F82C-EB6D-27DC-39B2546F4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8A12CF-82F0-B59B-385F-9AD64A7BF3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C055CE-2970-E9FF-C09E-09057D8225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C0B944-1E9C-73D4-BEFF-68B18CA2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0D482-775A-4433-8BE0-095A87935729}" type="datetime1">
              <a:rPr lang="es-MX" smtClean="0"/>
              <a:t>22/10/2026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AA18F4-B327-AA14-46A8-9D3F5920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7D6FE46-F13C-4CBE-ADA3-BB2AD1844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856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73036-5F2C-696A-3688-6FFD7AC9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454227-7788-0077-4809-C8021194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8F23-E595-48C0-9FE7-38D5816B394D}" type="datetime1">
              <a:rPr lang="es-MX" smtClean="0"/>
              <a:t>22/10/2026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60A7EC-EF8B-4CDA-D427-3443C3DB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20EDB1A-0CFC-9B62-04BE-0B3D48B8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536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616E40D-0831-A60C-F87C-597FB0CAF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3A3C9-0906-4446-83FC-37F355BB8233}" type="datetime1">
              <a:rPr lang="es-MX" smtClean="0"/>
              <a:t>22/10/2026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D56C6A-911C-33DC-9F66-F2DDD4D13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584DD9-15AF-DABE-B457-626C6FA94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04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D5192-E406-1C68-9A26-B69FF1E7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514855-5C31-95F4-421F-D93C93EB7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BF4D210-AD42-E5E7-09E3-833EA2A0D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043803-B76B-F6D5-A92B-8E255516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C850-DC30-4008-865E-8A6644E16EF2}" type="datetime1">
              <a:rPr lang="es-MX" smtClean="0"/>
              <a:t>22/10/2026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CA75B3-8766-76C9-153E-3E3183DD0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8827D4-EBB7-C1D3-22FB-F755E919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54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9A8B9-C430-3F52-E324-BB0E2A2B7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A39924F-BDDB-3D37-59A5-3F815C7BC57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EF6F50-C1AF-4AD0-D9EB-F843A61D0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692213-3A1E-349B-FD74-3B77B8A4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69F7-FBC9-4A81-9C72-5089488BCFDD}" type="datetime1">
              <a:rPr lang="es-MX" smtClean="0"/>
              <a:t>22/10/2026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AD53CB-C107-04EE-73F7-1959589D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B91A2B-DE49-B099-CD02-65F7F6E8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37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880859-A4E1-A361-16A6-BF114B91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413335-D06F-A876-3DF2-9D2C3C705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7E7125-0524-F5F1-3CF4-033533F7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C3922-66E4-43EC-B0F4-84AD4ED0E384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C8039F-D95C-48B6-5920-0A552C58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636F41-BF5E-292E-7E8E-E50F687C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264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027BA2-BD6F-5F14-E6A8-19D919766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DDFD9D-D858-6FB9-BC2E-38365F923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458DD6-9AC6-E692-8FA8-59A0C2A0A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6B3F-6929-4AEF-BF6F-7C6E1992A130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962B4-CE09-CE85-0C28-DE854922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CC3D0E-B366-0A6C-2A75-1DB0CB6B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303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B914-E06F-D321-29E1-E44DCE80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2B663-F157-8840-7992-6B51932D5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C15D5-BDCA-8A0D-06DE-A3D5E6053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B3F5D-C38D-4EB1-1A87-D0109EA3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E619C-853A-BEE6-A1CA-29211213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535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E6DC-4022-3C4A-9AC7-1234E84FF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50A3-6664-ABE9-5BB4-A1189842D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0ECF9-99F3-8EA9-AFC3-3FD749E4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FC857-366E-914E-0154-557C1EAB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A6D2A-BF6A-012E-CFF2-9A923F21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674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C464-446C-FEB0-3CB6-C8B6E4BF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85BCE-6B32-850E-1C2E-350CF462A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F5EE-3184-1F24-4AB5-6E07D4AFF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DA1B5-742A-FCE7-D9FB-55785A44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853E7-DE4C-6196-470C-1A318059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8678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91E39-1D43-A473-B1B1-9C78613C5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EF210-790C-AA7A-5FD1-3729DF105A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D276C-543D-8385-9719-274D6722C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91ADD-9B39-8FB7-635B-ED55B3F6C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0C688-1BB6-277F-5D9B-925DF8DF0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D5D61-7783-483D-43AA-B2762772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3773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9293-CA13-D988-1B24-047C7508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48F5F-A79E-BB8A-37C4-045A4BBDD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D8ADD-9E64-5249-2C0F-863FF1DDF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DBC00-9F59-8EB0-00A4-5DCD50D105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B98C2E-08EB-EDD3-7578-F21EC6308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4C2252-E121-949A-5F7B-A1D5E75C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8AA60D-E2EF-33F7-BEAE-27309523F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ACA18C-D530-8085-B6C3-FDD0D033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3965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9A1C-31CD-E4B7-06AB-4C1FEF6A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BB312A-4436-7C7C-C805-083B11C5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E9A7E-C5A1-7A96-8B87-90AB1E1A0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07406-84B7-737D-30B0-41D7A576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5183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94045C-D09C-E5C9-9F9D-3C551469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FF374-D9AE-B884-27BC-47C071E1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E2FC6-B6AE-87FE-43B9-8AB48C036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0507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893A-A7FE-904D-32EA-B8246918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A614D-8066-A9E7-4EA8-BCE0AECB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42D6A-823F-A293-2D7D-CAA16EE1D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BFE6F-FF52-F6D3-3419-58C6B7239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4A99D-CE74-762C-77FC-210227AD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9A584-0A46-CE4C-AF34-14656E29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0938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E855-3DC0-E5EA-6504-0B574662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626EF1-3D7D-30FD-FA19-9381D7D0BA0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75A03-51B9-7BF3-7CB2-F7ADB3302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306A9-EEF9-CDD5-6EB0-1E4D67572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DED25-49BD-AC1E-6B75-7180EEA3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7A474-A5EC-EFCF-C6FA-39F7C2EA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357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3A1C-652E-F2EC-DC0D-1684E4757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86496-767A-DC52-B261-850ED0C72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5CE40-E7ED-B4C1-A73F-F92E174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81D05-EACF-7593-ABD0-19A813EB2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59E73-7060-3370-62E8-B85780C9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778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378D54-CEF8-5A84-71C3-A64C0A51D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8B82A-9022-0586-914A-2935E1AEE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F27CE-4E63-8882-BADB-ECDD6DC8B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A634A-8DF4-5D7F-9332-B3E0EEA97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789EF-9D22-0AF8-6680-88301FF6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895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BB21837-B1DF-9E89-E9F8-DCDC2748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2BD020-15C9-2288-9B8D-A4BECEE00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B25AE4-6CBE-8C1D-2504-E57462AAA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FB8234-5F49-4CDE-9ECC-F759F161580A}" type="datetime1">
              <a:rPr lang="es-MX" smtClean="0"/>
              <a:t>22/10/2026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9F8F0B-B1AA-5A61-3E92-26E0E5288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81BAE4-5D08-8674-49CB-F23295980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E5DA66-4B71-4762-B59A-CB998C69F9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622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A706F7-C1D3-B397-0943-50B76F9BF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8324A-356B-33AE-D827-24CA388A0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DD48-1AAA-9446-5EC2-D25F76E0B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51D44-01F1-4EB0-A01B-6F1D611B49FF}" type="datetimeFigureOut">
              <a:rPr lang="es-MX" smtClean="0"/>
              <a:t>22/10/2026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11931-CDA0-E968-D0A0-3817EBDF5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E70EC-0CF1-2982-5C0A-903854CA7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C67454-4951-486C-BEA1-6D2925F7BA7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621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org&amp;utm_campaign=index&amp;utm_content=thumbnai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7C4D75-D9B8-7158-50F9-B7391F3F9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s-MX" sz="5000" b="1" dirty="0" err="1">
                <a:solidFill>
                  <a:srgbClr val="FFFFFF"/>
                </a:solidFill>
              </a:rPr>
              <a:t>Geometrical</a:t>
            </a:r>
            <a:r>
              <a:rPr lang="es-MX" sz="5000" b="1" dirty="0">
                <a:solidFill>
                  <a:srgbClr val="FFFFFF"/>
                </a:solidFill>
              </a:rPr>
              <a:t> </a:t>
            </a:r>
            <a:r>
              <a:rPr lang="es-MX" sz="5000" b="1" dirty="0" err="1">
                <a:solidFill>
                  <a:srgbClr val="FFFFFF"/>
                </a:solidFill>
              </a:rPr>
              <a:t>Optimization</a:t>
            </a:r>
            <a:r>
              <a:rPr lang="es-MX" sz="5000" b="1" dirty="0">
                <a:solidFill>
                  <a:srgbClr val="FFFFFF"/>
                </a:solidFill>
              </a:rPr>
              <a:t> </a:t>
            </a:r>
            <a:r>
              <a:rPr lang="es-MX" sz="5000" b="1" dirty="0" err="1">
                <a:solidFill>
                  <a:srgbClr val="FFFFFF"/>
                </a:solidFill>
              </a:rPr>
              <a:t>of</a:t>
            </a:r>
            <a:r>
              <a:rPr lang="es-MX" sz="5000" b="1" dirty="0">
                <a:solidFill>
                  <a:srgbClr val="FFFFFF"/>
                </a:solidFill>
              </a:rPr>
              <a:t> </a:t>
            </a:r>
            <a:r>
              <a:rPr lang="es-MX" sz="5000" b="1" dirty="0" err="1">
                <a:solidFill>
                  <a:srgbClr val="FFFFFF"/>
                </a:solidFill>
              </a:rPr>
              <a:t>the</a:t>
            </a:r>
            <a:r>
              <a:rPr lang="es-MX" sz="5000" b="1" dirty="0">
                <a:solidFill>
                  <a:srgbClr val="FFFFFF"/>
                </a:solidFill>
              </a:rPr>
              <a:t> Muon </a:t>
            </a:r>
            <a:r>
              <a:rPr lang="es-MX" sz="5000" b="1" dirty="0" err="1">
                <a:solidFill>
                  <a:srgbClr val="FFFFFF"/>
                </a:solidFill>
              </a:rPr>
              <a:t>Identification</a:t>
            </a:r>
            <a:r>
              <a:rPr lang="es-MX" sz="5000" b="1" dirty="0">
                <a:solidFill>
                  <a:srgbClr val="FFFFFF"/>
                </a:solidFill>
              </a:rPr>
              <a:t> (MID) </a:t>
            </a:r>
            <a:r>
              <a:rPr lang="es-MX" sz="5000" b="1" dirty="0" err="1">
                <a:solidFill>
                  <a:srgbClr val="FFFFFF"/>
                </a:solidFill>
              </a:rPr>
              <a:t>for</a:t>
            </a:r>
            <a:r>
              <a:rPr lang="es-MX" sz="5000" b="1" dirty="0">
                <a:solidFill>
                  <a:srgbClr val="FFFFFF"/>
                </a:solidFill>
              </a:rPr>
              <a:t> Maximum </a:t>
            </a:r>
            <a:r>
              <a:rPr lang="es-MX" sz="5000" b="1" dirty="0" err="1">
                <a:solidFill>
                  <a:srgbClr val="FFFFFF"/>
                </a:solidFill>
              </a:rPr>
              <a:t>Particle</a:t>
            </a:r>
            <a:r>
              <a:rPr lang="es-MX" sz="5000" b="1" dirty="0">
                <a:solidFill>
                  <a:srgbClr val="FFFFFF"/>
                </a:solidFill>
              </a:rPr>
              <a:t> </a:t>
            </a:r>
            <a:r>
              <a:rPr lang="es-MX" sz="5000" b="1" dirty="0" err="1">
                <a:solidFill>
                  <a:srgbClr val="FFFFFF"/>
                </a:solidFill>
              </a:rPr>
              <a:t>Acceptance</a:t>
            </a:r>
            <a:br>
              <a:rPr lang="es-MX" sz="5000" b="1" dirty="0">
                <a:solidFill>
                  <a:srgbClr val="FFFFFF"/>
                </a:solidFill>
              </a:rPr>
            </a:br>
            <a:endParaRPr lang="es-MX" sz="5000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B827FF-2DF2-AD8D-DB79-7672F8B2C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1437" y="3429000"/>
            <a:ext cx="3949592" cy="504825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FFFFFF"/>
                </a:solidFill>
              </a:rPr>
              <a:t>Francisco Emmanuel Perez Mejia </a:t>
            </a:r>
            <a:endParaRPr lang="es-MX" sz="20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8C0997-FED7-86BB-9D94-46E6373E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24937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2E5DA66-4B71-4762-B59A-CB998C69F91D}" type="slidenum">
              <a:rPr lang="es-MX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s-MX">
              <a:solidFill>
                <a:srgbClr val="FFFFFF"/>
              </a:solidFill>
            </a:endParaRPr>
          </a:p>
        </p:txBody>
      </p:sp>
      <p:sp>
        <p:nvSpPr>
          <p:cNvPr id="2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34576E1-897C-34CA-AC2E-72B455031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35" b="21229"/>
          <a:stretch>
            <a:fillRect/>
          </a:stretch>
        </p:blipFill>
        <p:spPr>
          <a:xfrm>
            <a:off x="10135905" y="4884118"/>
            <a:ext cx="1552576" cy="1656659"/>
          </a:xfrm>
          <a:prstGeom prst="rect">
            <a:avLst/>
          </a:prstGeom>
        </p:spPr>
      </p:pic>
      <p:pic>
        <p:nvPicPr>
          <p:cNvPr id="12" name="Imagen 11" descr="Archivo:Logo de la BUAP.svg - Wikipedia, la enciclopedia libre">
            <a:extLst>
              <a:ext uri="{FF2B5EF4-FFF2-40B4-BE49-F238E27FC236}">
                <a16:creationId xmlns:a16="http://schemas.microsoft.com/office/drawing/2014/main" id="{45B19E80-0D00-19FB-589E-4093BEA6E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35" y="627003"/>
            <a:ext cx="1724026" cy="172402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75B43A5-035E-E8E5-BE24-A1025C319720}"/>
              </a:ext>
            </a:extLst>
          </p:cNvPr>
          <p:cNvSpPr txBox="1"/>
          <p:nvPr/>
        </p:nvSpPr>
        <p:spPr>
          <a:xfrm>
            <a:off x="1400252" y="5731589"/>
            <a:ext cx="7871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XXI Mexican School on Particles and Fields 2026  </a:t>
            </a:r>
            <a:endParaRPr lang="es-MX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33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F2255F8-AE04-021D-9251-EB9581273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2</a:t>
            </a:fld>
            <a:endParaRPr lang="es-MX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8011CCC-903C-25D6-F1DC-D2503A9955F5}"/>
              </a:ext>
            </a:extLst>
          </p:cNvPr>
          <p:cNvSpPr txBox="1">
            <a:spLocks/>
          </p:cNvSpPr>
          <p:nvPr/>
        </p:nvSpPr>
        <p:spPr>
          <a:xfrm>
            <a:off x="799913" y="306325"/>
            <a:ext cx="10592174" cy="7086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</a:rPr>
              <a:t>Muon Identification </a:t>
            </a:r>
            <a:endParaRPr lang="es-MX" sz="4000" dirty="0">
              <a:solidFill>
                <a:schemeClr val="tx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A3C892-A0AD-2E55-CC48-D2F79B08D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47" y="1029214"/>
            <a:ext cx="8864653" cy="555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0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5E038-80E8-38D0-2FAB-4054C0DDE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6C1F4D8-E6E2-9056-61CF-CDF33735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3</a:t>
            </a:fld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7D088F-D97E-9872-7117-1EAAFA26B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36" b="8703"/>
          <a:stretch>
            <a:fillRect/>
          </a:stretch>
        </p:blipFill>
        <p:spPr>
          <a:xfrm>
            <a:off x="0" y="873471"/>
            <a:ext cx="12192001" cy="420144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CDA0787-997B-0275-3CC7-5A8A03A0CA71}"/>
              </a:ext>
            </a:extLst>
          </p:cNvPr>
          <p:cNvSpPr txBox="1">
            <a:spLocks/>
          </p:cNvSpPr>
          <p:nvPr/>
        </p:nvSpPr>
        <p:spPr>
          <a:xfrm>
            <a:off x="799913" y="306325"/>
            <a:ext cx="10592174" cy="7086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tx2"/>
                </a:solidFill>
              </a:rPr>
              <a:t>Plastic Scintillator Bar </a:t>
            </a:r>
            <a:endParaRPr lang="es-MX" sz="4000" dirty="0">
              <a:solidFill>
                <a:schemeClr val="tx2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A319757-230F-44AE-A302-549E22384EA9}"/>
              </a:ext>
            </a:extLst>
          </p:cNvPr>
          <p:cNvSpPr txBox="1"/>
          <p:nvPr/>
        </p:nvSpPr>
        <p:spPr>
          <a:xfrm>
            <a:off x="1170432" y="5074920"/>
            <a:ext cx="913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ptos ExtraBold" panose="020B0004020202020204" pitchFamily="34" charset="0"/>
              </a:rPr>
              <a:t>Length: 100 cm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ptos ExtraBold" panose="020B0004020202020204" pitchFamily="34" charset="0"/>
              </a:rPr>
              <a:t>Width: 5 cm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ptos ExtraBold" panose="020B0004020202020204" pitchFamily="34" charset="0"/>
              </a:rPr>
              <a:t>Height: 1 cm </a:t>
            </a:r>
          </a:p>
        </p:txBody>
      </p:sp>
    </p:spTree>
    <p:extLst>
      <p:ext uri="{BB962C8B-B14F-4D97-AF65-F5344CB8AC3E}">
        <p14:creationId xmlns:p14="http://schemas.microsoft.com/office/powerpoint/2010/main" val="25134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9CE8F2-3FB4-4739-F330-3348052FB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7255" y="365759"/>
            <a:ext cx="3973385" cy="915035"/>
          </a:xfrm>
          <a:noFill/>
        </p:spPr>
        <p:txBody>
          <a:bodyPr>
            <a:noAutofit/>
          </a:bodyPr>
          <a:lstStyle/>
          <a:p>
            <a:pPr algn="l"/>
            <a:r>
              <a:rPr lang="es-MX" sz="3700" dirty="0" err="1"/>
              <a:t>Scintillator</a:t>
            </a:r>
            <a:r>
              <a:rPr lang="es-MX" sz="3700" dirty="0"/>
              <a:t> Element</a:t>
            </a:r>
            <a:r>
              <a:rPr lang="en-US" sz="3700" noProof="0" dirty="0"/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CB366FC-C3C3-6F6D-B080-A993E839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2" r="1" b="1"/>
          <a:stretch>
            <a:fillRect/>
          </a:stretch>
        </p:blipFill>
        <p:spPr>
          <a:xfrm>
            <a:off x="193763" y="10"/>
            <a:ext cx="6992881" cy="68579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4671D-B892-4651-EE9C-6633ED6C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8FCB72-5EC0-ED54-8CF3-4493AB67F622}"/>
              </a:ext>
            </a:extLst>
          </p:cNvPr>
          <p:cNvSpPr txBox="1"/>
          <p:nvPr/>
        </p:nvSpPr>
        <p:spPr>
          <a:xfrm>
            <a:off x="7380408" y="1874520"/>
            <a:ext cx="41056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Aptos ExtraBold" panose="020B0004020202020204" pitchFamily="34" charset="0"/>
              </a:rPr>
              <a:t>One element are 21 Scintillator Bars </a:t>
            </a:r>
          </a:p>
          <a:p>
            <a:endParaRPr lang="en-US" sz="2400" noProof="0" dirty="0"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Aptos ExtraBold" panose="020B0004020202020204" pitchFamily="34" charset="0"/>
              </a:rPr>
              <a:t>0.1 cm of separation between bars</a:t>
            </a:r>
          </a:p>
          <a:p>
            <a:r>
              <a:rPr lang="en-US" sz="2400" noProof="0" dirty="0">
                <a:latin typeface="Aptos ExtraBold" panose="020B00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Aptos ExtraBold" panose="020B0004020202020204" pitchFamily="34" charset="0"/>
              </a:rPr>
              <a:t>Length: 100 cm </a:t>
            </a:r>
          </a:p>
          <a:p>
            <a:endParaRPr lang="en-US" sz="2400" noProof="0" dirty="0"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Aptos ExtraBold" panose="020B0004020202020204" pitchFamily="34" charset="0"/>
              </a:rPr>
              <a:t>Width: 107 cm </a:t>
            </a:r>
          </a:p>
          <a:p>
            <a:endParaRPr lang="en-US" sz="2400" noProof="0" dirty="0"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noProof="0" dirty="0">
                <a:latin typeface="Aptos ExtraBold" panose="020B0004020202020204" pitchFamily="34" charset="0"/>
              </a:rPr>
              <a:t>Height: 1 cm </a:t>
            </a:r>
          </a:p>
        </p:txBody>
      </p:sp>
    </p:spTree>
    <p:extLst>
      <p:ext uri="{BB962C8B-B14F-4D97-AF65-F5344CB8AC3E}">
        <p14:creationId xmlns:p14="http://schemas.microsoft.com/office/powerpoint/2010/main" val="398458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29DF09-16B8-9B92-1992-D3B2740AC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9402" y="270222"/>
            <a:ext cx="5760719" cy="638310"/>
          </a:xfrm>
        </p:spPr>
        <p:txBody>
          <a:bodyPr>
            <a:normAutofit/>
          </a:bodyPr>
          <a:lstStyle/>
          <a:p>
            <a:r>
              <a:rPr lang="es-MX" sz="3600" dirty="0"/>
              <a:t>Full </a:t>
            </a:r>
            <a:r>
              <a:rPr lang="es-MX" sz="3600" dirty="0" err="1"/>
              <a:t>Simulated</a:t>
            </a:r>
            <a:r>
              <a:rPr lang="es-MX" sz="3600" dirty="0"/>
              <a:t> </a:t>
            </a:r>
            <a:r>
              <a:rPr lang="es-MX" sz="3600" dirty="0" err="1"/>
              <a:t>Geometry</a:t>
            </a:r>
            <a:r>
              <a:rPr lang="es-MX" sz="3600" dirty="0"/>
              <a:t>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B76A4-9C8E-0138-F051-C7F78B04D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5</a:t>
            </a:fld>
            <a:endParaRPr lang="es-MX"/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920F16B0-8A7C-12D7-4B62-76B6780B5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06" t="11849" r="25272" b="6689"/>
          <a:stretch>
            <a:fillRect/>
          </a:stretch>
        </p:blipFill>
        <p:spPr>
          <a:xfrm>
            <a:off x="137160" y="263880"/>
            <a:ext cx="4507992" cy="550595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4F63A55-80C1-F8D7-10BE-656DAB4D77F9}"/>
              </a:ext>
            </a:extLst>
          </p:cNvPr>
          <p:cNvSpPr txBox="1"/>
          <p:nvPr/>
        </p:nvSpPr>
        <p:spPr>
          <a:xfrm>
            <a:off x="5346192" y="4799965"/>
            <a:ext cx="5760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One ring is made by 18 elements</a:t>
            </a:r>
          </a:p>
          <a:p>
            <a:endParaRPr lang="en-US" dirty="0"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The cylinder is made by 10 rings  </a:t>
            </a:r>
          </a:p>
          <a:p>
            <a:endParaRPr lang="en-US" dirty="0"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21 bars x 18 elements x 10 rings = 3780 simulated bars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  <a:endParaRPr lang="es-MX" dirty="0"/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04537C7F-53F7-DF08-58D8-341A4F88FE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74" t="16233" r="17577" b="9739"/>
          <a:stretch>
            <a:fillRect/>
          </a:stretch>
        </p:blipFill>
        <p:spPr>
          <a:xfrm>
            <a:off x="5768060" y="820420"/>
            <a:ext cx="4343401" cy="397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3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8766C4-9D3B-CF5B-56A2-0C6577C27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6184" y="811872"/>
            <a:ext cx="8007096" cy="1006475"/>
          </a:xfrm>
        </p:spPr>
        <p:txBody>
          <a:bodyPr/>
          <a:lstStyle/>
          <a:p>
            <a:r>
              <a:rPr lang="en-US" dirty="0">
                <a:latin typeface="Aptos ExtraBold" panose="020B0004020202020204" pitchFamily="34" charset="0"/>
              </a:rPr>
              <a:t>Parameter: </a:t>
            </a:r>
            <a:r>
              <a:rPr lang="en-US" dirty="0" err="1">
                <a:latin typeface="Aptos ExtraBold" panose="020B0004020202020204" pitchFamily="34" charset="0"/>
              </a:rPr>
              <a:t>TiltDeg</a:t>
            </a:r>
            <a:endParaRPr lang="es-MX" dirty="0">
              <a:latin typeface="Aptos ExtraBold" panose="020B00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BF1A93-F5D6-A221-7C09-127B215FE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8224" y="2272267"/>
            <a:ext cx="6505575" cy="531686"/>
          </a:xfrm>
        </p:spPr>
        <p:txBody>
          <a:bodyPr>
            <a:normAutofit/>
          </a:bodyPr>
          <a:lstStyle/>
          <a:p>
            <a:r>
              <a:rPr lang="es-MX" sz="2800" dirty="0" err="1">
                <a:latin typeface="Aptos ExtraBold" panose="020B0004020202020204" pitchFamily="34" charset="0"/>
              </a:rPr>
              <a:t>Rotation</a:t>
            </a:r>
            <a:r>
              <a:rPr lang="es-MX" sz="2800" dirty="0">
                <a:latin typeface="Aptos ExtraBold" panose="020B0004020202020204" pitchFamily="34" charset="0"/>
              </a:rPr>
              <a:t> in </a:t>
            </a:r>
            <a:r>
              <a:rPr lang="es-MX" sz="2800" dirty="0" err="1">
                <a:latin typeface="Aptos ExtraBold" panose="020B0004020202020204" pitchFamily="34" charset="0"/>
              </a:rPr>
              <a:t>the</a:t>
            </a:r>
            <a:r>
              <a:rPr lang="es-MX" sz="2800" dirty="0">
                <a:latin typeface="Aptos ExtraBold" panose="020B0004020202020204" pitchFamily="34" charset="0"/>
              </a:rPr>
              <a:t> transverse (XY) plane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2047A71-3443-29E0-13D3-C9B2D143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6</a:t>
            </a:fld>
            <a:endParaRPr lang="es-MX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405BCB2-176F-453C-6D2E-965BA81B1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19985"/>
          <a:stretch>
            <a:fillRect/>
          </a:stretch>
        </p:blipFill>
        <p:spPr>
          <a:xfrm>
            <a:off x="732116" y="357952"/>
            <a:ext cx="3134932" cy="261117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79C60E-9A45-E7AC-29F9-7E1BD7892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19985"/>
          <a:stretch>
            <a:fillRect/>
          </a:stretch>
        </p:blipFill>
        <p:spPr>
          <a:xfrm>
            <a:off x="732116" y="3528046"/>
            <a:ext cx="3134932" cy="261117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899C493-3457-C5DA-BAEE-DAD7896EC368}"/>
              </a:ext>
            </a:extLst>
          </p:cNvPr>
          <p:cNvSpPr txBox="1"/>
          <p:nvPr/>
        </p:nvSpPr>
        <p:spPr>
          <a:xfrm>
            <a:off x="4848224" y="3602736"/>
            <a:ext cx="58430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400" dirty="0">
                <a:latin typeface="Aptos ExtraBold" panose="020B0004020202020204" pitchFamily="34" charset="0"/>
              </a:rPr>
              <a:t>Changes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angular </a:t>
            </a:r>
            <a:r>
              <a:rPr lang="es-MX" sz="2400" dirty="0" err="1">
                <a:latin typeface="Aptos ExtraBold" panose="020B0004020202020204" pitchFamily="34" charset="0"/>
              </a:rPr>
              <a:t>orientation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of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scintillator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arrays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within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each</a:t>
            </a:r>
            <a:r>
              <a:rPr lang="es-MX" sz="2400" dirty="0">
                <a:latin typeface="Aptos ExtraBold" panose="020B0004020202020204" pitchFamily="34" charset="0"/>
              </a:rPr>
              <a:t> ring.</a:t>
            </a:r>
          </a:p>
          <a:p>
            <a:pPr lvl="0"/>
            <a:endParaRPr lang="es-MX" sz="2400" dirty="0">
              <a:latin typeface="Aptos ExtraBold" panose="020B00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Affects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coverage</a:t>
            </a:r>
            <a:r>
              <a:rPr lang="es-MX" sz="2400" dirty="0">
                <a:latin typeface="Aptos ExtraBold" panose="020B0004020202020204" pitchFamily="34" charset="0"/>
              </a:rPr>
              <a:t> and </a:t>
            </a:r>
            <a:r>
              <a:rPr lang="es-MX" sz="2400" dirty="0" err="1">
                <a:latin typeface="Aptos ExtraBold" panose="020B0004020202020204" pitchFamily="34" charset="0"/>
              </a:rPr>
              <a:t>particle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acceptance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6192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A744C-A685-79E5-5DEF-993C0AB3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4933A-DE27-0561-29F2-7414D3AA35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6184" y="811872"/>
            <a:ext cx="8007096" cy="1006475"/>
          </a:xfrm>
        </p:spPr>
        <p:txBody>
          <a:bodyPr/>
          <a:lstStyle/>
          <a:p>
            <a:r>
              <a:rPr lang="en-US" noProof="0" dirty="0">
                <a:latin typeface="Aptos ExtraBold" panose="020B0004020202020204" pitchFamily="34" charset="0"/>
              </a:rPr>
              <a:t>Parameter: </a:t>
            </a:r>
            <a:r>
              <a:rPr lang="en-US" noProof="0" dirty="0" err="1">
                <a:latin typeface="Aptos ExtraBold" panose="020B0004020202020204" pitchFamily="34" charset="0"/>
              </a:rPr>
              <a:t>zTiltDeg</a:t>
            </a:r>
            <a:endParaRPr lang="en-US" noProof="0" dirty="0">
              <a:latin typeface="Aptos ExtraBold" panose="020B00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88B6BB-C909-CF97-12FC-F3FC81E55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0520" y="2272267"/>
            <a:ext cx="7612760" cy="531686"/>
          </a:xfrm>
        </p:spPr>
        <p:txBody>
          <a:bodyPr>
            <a:noAutofit/>
          </a:bodyPr>
          <a:lstStyle/>
          <a:p>
            <a:r>
              <a:rPr lang="en-US" sz="2800" noProof="0" dirty="0">
                <a:latin typeface="Aptos ExtraBold" panose="020B0004020202020204" pitchFamily="34" charset="0"/>
              </a:rPr>
              <a:t>Inclination relative to the longitudinal Z-axis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E3AAD6-95CA-9BFB-A2D7-27E656787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0B6C74F-5FDF-7416-F10C-2FB2DCC26392}"/>
              </a:ext>
            </a:extLst>
          </p:cNvPr>
          <p:cNvSpPr txBox="1"/>
          <p:nvPr/>
        </p:nvSpPr>
        <p:spPr>
          <a:xfrm>
            <a:off x="4848224" y="3429000"/>
            <a:ext cx="58430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Modifies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longitudinal </a:t>
            </a:r>
            <a:r>
              <a:rPr lang="es-MX" sz="2400" dirty="0" err="1">
                <a:latin typeface="Aptos ExtraBold" panose="020B0004020202020204" pitchFamily="34" charset="0"/>
              </a:rPr>
              <a:t>inclination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of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scintillator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arrays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pPr lvl="0"/>
            <a:endParaRPr lang="es-MX" sz="2400" dirty="0">
              <a:latin typeface="Aptos ExtraBold" panose="020B00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Affects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spatial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arrangement</a:t>
            </a:r>
            <a:r>
              <a:rPr lang="es-MX" sz="2400" dirty="0">
                <a:latin typeface="Aptos ExtraBold" panose="020B0004020202020204" pitchFamily="34" charset="0"/>
              </a:rPr>
              <a:t> and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overlaps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endParaRPr lang="en-US" noProof="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C1647B3-7660-5FCA-D7BB-C3915FC50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0" r="20040"/>
          <a:stretch>
            <a:fillRect/>
          </a:stretch>
        </p:blipFill>
        <p:spPr>
          <a:xfrm>
            <a:off x="631252" y="400716"/>
            <a:ext cx="3134932" cy="261592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50BC0F5-5D09-32AB-144B-A8690CF58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19985"/>
          <a:stretch>
            <a:fillRect/>
          </a:stretch>
        </p:blipFill>
        <p:spPr>
          <a:xfrm>
            <a:off x="631250" y="3434952"/>
            <a:ext cx="3134934" cy="261117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770445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C5839-0358-6E95-9392-BBC0B3964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F3B6D-708B-3E56-D02D-8C64892FD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053" y="510120"/>
            <a:ext cx="8007096" cy="1006475"/>
          </a:xfrm>
        </p:spPr>
        <p:txBody>
          <a:bodyPr/>
          <a:lstStyle/>
          <a:p>
            <a:r>
              <a:rPr lang="en-US" noProof="0" dirty="0">
                <a:latin typeface="Aptos ExtraBold" panose="020B0004020202020204" pitchFamily="34" charset="0"/>
              </a:rPr>
              <a:t>Parameter: </a:t>
            </a:r>
            <a:r>
              <a:rPr lang="en-US" noProof="0" dirty="0" err="1">
                <a:latin typeface="Aptos ExtraBold" panose="020B0004020202020204" pitchFamily="34" charset="0"/>
              </a:rPr>
              <a:t>dzCenters</a:t>
            </a:r>
            <a:endParaRPr lang="en-US" noProof="0" dirty="0">
              <a:latin typeface="Aptos ExtraBold" panose="020B00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862620-9A0B-D410-714B-844245C31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680" y="1641331"/>
            <a:ext cx="10415016" cy="681246"/>
          </a:xfrm>
        </p:spPr>
        <p:txBody>
          <a:bodyPr>
            <a:noAutofit/>
          </a:bodyPr>
          <a:lstStyle/>
          <a:p>
            <a:r>
              <a:rPr lang="en-US" sz="2800" noProof="0" dirty="0">
                <a:latin typeface="Aptos ExtraBold" panose="020B0004020202020204" pitchFamily="34" charset="0"/>
              </a:rPr>
              <a:t>Distance between consecutive ring centers along the Z-axis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662FD2-6069-84C4-A221-091CEF288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4A1DD6-8D5D-9C54-8FC4-CBDF238ABE5A}"/>
              </a:ext>
            </a:extLst>
          </p:cNvPr>
          <p:cNvSpPr txBox="1"/>
          <p:nvPr/>
        </p:nvSpPr>
        <p:spPr>
          <a:xfrm>
            <a:off x="4932481" y="2548198"/>
            <a:ext cx="584301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Controls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longitudinal </a:t>
            </a:r>
            <a:r>
              <a:rPr lang="es-MX" sz="2400" dirty="0" err="1">
                <a:latin typeface="Aptos ExtraBold" panose="020B0004020202020204" pitchFamily="34" charset="0"/>
              </a:rPr>
              <a:t>spacing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between</a:t>
            </a:r>
            <a:r>
              <a:rPr lang="es-MX" sz="2400" dirty="0">
                <a:latin typeface="Aptos ExtraBold" panose="020B0004020202020204" pitchFamily="34" charset="0"/>
              </a:rPr>
              <a:t> consecutive detector </a:t>
            </a:r>
            <a:r>
              <a:rPr lang="es-MX" sz="2400" dirty="0" err="1">
                <a:latin typeface="Aptos ExtraBold" panose="020B0004020202020204" pitchFamily="34" charset="0"/>
              </a:rPr>
              <a:t>rings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pPr lvl="0"/>
            <a:endParaRPr lang="es-MX" sz="2400" dirty="0">
              <a:latin typeface="Aptos ExtraBold" panose="020B00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Modifies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gaps </a:t>
            </a:r>
            <a:r>
              <a:rPr lang="es-MX" sz="2400" dirty="0" err="1">
                <a:latin typeface="Aptos ExtraBold" panose="020B0004020202020204" pitchFamily="34" charset="0"/>
              </a:rPr>
              <a:t>or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overlaps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between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adjacent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scintillator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arrays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pPr lvl="0"/>
            <a:endParaRPr lang="es-MX" sz="2400" dirty="0">
              <a:latin typeface="Aptos ExtraBold" panose="020B00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Influences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continuity</a:t>
            </a:r>
            <a:r>
              <a:rPr lang="es-MX" sz="2400" dirty="0">
                <a:latin typeface="Aptos ExtraBold" panose="020B0004020202020204" pitchFamily="34" charset="0"/>
              </a:rPr>
              <a:t> and </a:t>
            </a:r>
            <a:r>
              <a:rPr lang="es-MX" sz="2400" dirty="0" err="1">
                <a:latin typeface="Aptos ExtraBold" panose="020B0004020202020204" pitchFamily="34" charset="0"/>
              </a:rPr>
              <a:t>particle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acceptance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endParaRPr lang="en-US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82BE22A-206F-2FD1-4778-1D51DB29F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r="14841"/>
          <a:stretch>
            <a:fillRect/>
          </a:stretch>
        </p:blipFill>
        <p:spPr>
          <a:xfrm>
            <a:off x="823336" y="2640569"/>
            <a:ext cx="3926265" cy="2791775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782684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07EC77-835B-26BF-2086-27377937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9</a:t>
            </a:fld>
            <a:endParaRPr lang="es-MX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15D4CC5-8CE8-E359-FEB8-EF21A0D2B2EB}"/>
              </a:ext>
            </a:extLst>
          </p:cNvPr>
          <p:cNvSpPr txBox="1">
            <a:spLocks/>
          </p:cNvSpPr>
          <p:nvPr/>
        </p:nvSpPr>
        <p:spPr>
          <a:xfrm>
            <a:off x="641180" y="136525"/>
            <a:ext cx="1090964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600" dirty="0" err="1">
                <a:latin typeface="Aptos ExtraBold" panose="020B0004020202020204" pitchFamily="34" charset="0"/>
              </a:rPr>
              <a:t>Combined</a:t>
            </a:r>
            <a:r>
              <a:rPr lang="es-MX" sz="4600" dirty="0">
                <a:latin typeface="Aptos ExtraBold" panose="020B0004020202020204" pitchFamily="34" charset="0"/>
              </a:rPr>
              <a:t> </a:t>
            </a:r>
            <a:r>
              <a:rPr lang="es-MX" sz="4600" dirty="0" err="1">
                <a:latin typeface="Aptos ExtraBold" panose="020B0004020202020204" pitchFamily="34" charset="0"/>
              </a:rPr>
              <a:t>Effect</a:t>
            </a:r>
            <a:r>
              <a:rPr lang="es-MX" sz="4600" dirty="0">
                <a:latin typeface="Aptos ExtraBold" panose="020B0004020202020204" pitchFamily="34" charset="0"/>
              </a:rPr>
              <a:t> </a:t>
            </a:r>
            <a:r>
              <a:rPr lang="es-MX" sz="4600" dirty="0" err="1">
                <a:latin typeface="Aptos ExtraBold" panose="020B0004020202020204" pitchFamily="34" charset="0"/>
              </a:rPr>
              <a:t>of</a:t>
            </a:r>
            <a:r>
              <a:rPr lang="es-MX" sz="4600" dirty="0">
                <a:latin typeface="Aptos ExtraBold" panose="020B0004020202020204" pitchFamily="34" charset="0"/>
              </a:rPr>
              <a:t> </a:t>
            </a:r>
            <a:r>
              <a:rPr lang="es-MX" sz="4600" dirty="0" err="1">
                <a:latin typeface="Aptos ExtraBold" panose="020B0004020202020204" pitchFamily="34" charset="0"/>
              </a:rPr>
              <a:t>tiltDeg</a:t>
            </a:r>
            <a:r>
              <a:rPr lang="es-MX" sz="4600" dirty="0">
                <a:latin typeface="Aptos ExtraBold" panose="020B0004020202020204" pitchFamily="34" charset="0"/>
              </a:rPr>
              <a:t> and </a:t>
            </a:r>
            <a:r>
              <a:rPr lang="es-MX" sz="4600" dirty="0" err="1">
                <a:latin typeface="Aptos ExtraBold" panose="020B0004020202020204" pitchFamily="34" charset="0"/>
              </a:rPr>
              <a:t>zTiltDeg</a:t>
            </a:r>
            <a:endParaRPr lang="en-US" sz="4600" dirty="0">
              <a:latin typeface="Aptos ExtraBold" panose="020B00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1B2363E-BB0D-E2FD-2453-6FCD04C70CE3}"/>
              </a:ext>
            </a:extLst>
          </p:cNvPr>
          <p:cNvSpPr txBox="1">
            <a:spLocks/>
          </p:cNvSpPr>
          <p:nvPr/>
        </p:nvSpPr>
        <p:spPr>
          <a:xfrm>
            <a:off x="638881" y="1505139"/>
            <a:ext cx="10909643" cy="1923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s-MX" sz="2600" dirty="0">
                <a:latin typeface="Aptos ExtraBold" panose="020B0004020202020204" pitchFamily="34" charset="0"/>
              </a:rPr>
              <a:t>The </a:t>
            </a:r>
            <a:r>
              <a:rPr lang="es-MX" sz="2600" dirty="0" err="1">
                <a:latin typeface="Aptos ExtraBold" panose="020B0004020202020204" pitchFamily="34" charset="0"/>
              </a:rPr>
              <a:t>combination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of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tiltDeg</a:t>
            </a:r>
            <a:r>
              <a:rPr lang="es-MX" sz="2600" dirty="0">
                <a:latin typeface="Aptos ExtraBold" panose="020B0004020202020204" pitchFamily="34" charset="0"/>
              </a:rPr>
              <a:t> and </a:t>
            </a:r>
            <a:r>
              <a:rPr lang="es-MX" sz="2600" dirty="0" err="1">
                <a:latin typeface="Aptos ExtraBold" panose="020B0004020202020204" pitchFamily="34" charset="0"/>
              </a:rPr>
              <a:t>zTiltDeg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modifies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the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spatial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orientation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of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the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scintillator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arrays</a:t>
            </a:r>
            <a:r>
              <a:rPr lang="es-MX" sz="2600" dirty="0">
                <a:latin typeface="Aptos ExtraBold" panose="020B0004020202020204" pitchFamily="34" charset="0"/>
              </a:rPr>
              <a:t>.</a:t>
            </a:r>
          </a:p>
          <a:p>
            <a:endParaRPr lang="es-MX" sz="2600" dirty="0">
              <a:latin typeface="Aptos ExtraBold" panose="020B0004020202020204" pitchFamily="34" charset="0"/>
            </a:endParaRPr>
          </a:p>
          <a:p>
            <a:pPr marL="342900" indent="-342900"/>
            <a:r>
              <a:rPr lang="es-MX" sz="2600" dirty="0" err="1">
                <a:latin typeface="Aptos ExtraBold" panose="020B0004020202020204" pitchFamily="34" charset="0"/>
              </a:rPr>
              <a:t>Their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combined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effect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influences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geometrical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coverage</a:t>
            </a:r>
            <a:r>
              <a:rPr lang="es-MX" sz="2600" dirty="0">
                <a:latin typeface="Aptos ExtraBold" panose="020B0004020202020204" pitchFamily="34" charset="0"/>
              </a:rPr>
              <a:t>, </a:t>
            </a:r>
            <a:r>
              <a:rPr lang="es-MX" sz="2600" dirty="0" err="1">
                <a:latin typeface="Aptos ExtraBold" panose="020B0004020202020204" pitchFamily="34" charset="0"/>
              </a:rPr>
              <a:t>overlaps</a:t>
            </a:r>
            <a:r>
              <a:rPr lang="es-MX" sz="2600" dirty="0">
                <a:latin typeface="Aptos ExtraBold" panose="020B0004020202020204" pitchFamily="34" charset="0"/>
              </a:rPr>
              <a:t>, and </a:t>
            </a:r>
            <a:r>
              <a:rPr lang="es-MX" sz="2600" dirty="0" err="1">
                <a:latin typeface="Aptos ExtraBold" panose="020B0004020202020204" pitchFamily="34" charset="0"/>
              </a:rPr>
              <a:t>particle</a:t>
            </a:r>
            <a:r>
              <a:rPr lang="es-MX" sz="2600" dirty="0">
                <a:latin typeface="Aptos ExtraBold" panose="020B0004020202020204" pitchFamily="34" charset="0"/>
              </a:rPr>
              <a:t> </a:t>
            </a:r>
            <a:r>
              <a:rPr lang="es-MX" sz="2600" dirty="0" err="1">
                <a:latin typeface="Aptos ExtraBold" panose="020B0004020202020204" pitchFamily="34" charset="0"/>
              </a:rPr>
              <a:t>acceptance</a:t>
            </a:r>
            <a:r>
              <a:rPr lang="es-MX" sz="2600" dirty="0">
                <a:latin typeface="Aptos ExtraBold" panose="020B0004020202020204" pitchFamily="34" charset="0"/>
              </a:rPr>
              <a:t>.</a:t>
            </a:r>
          </a:p>
          <a:p>
            <a:endParaRPr lang="en-US" dirty="0">
              <a:latin typeface="Aptos ExtraBold" panose="020B00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8773A1F-FAB5-0A4D-6375-76F34FBCD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19985"/>
          <a:stretch>
            <a:fillRect/>
          </a:stretch>
        </p:blipFill>
        <p:spPr>
          <a:xfrm>
            <a:off x="1566200" y="3429000"/>
            <a:ext cx="3216112" cy="267875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C16CC64-FEDC-A03B-6673-0C5E47429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5" r="19985"/>
          <a:stretch>
            <a:fillRect/>
          </a:stretch>
        </p:blipFill>
        <p:spPr>
          <a:xfrm>
            <a:off x="6900436" y="3258905"/>
            <a:ext cx="3420328" cy="28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75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4809E-7088-B001-479B-D67EB523F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6525"/>
            <a:ext cx="9144000" cy="702755"/>
          </a:xfrm>
        </p:spPr>
        <p:txBody>
          <a:bodyPr>
            <a:normAutofit/>
          </a:bodyPr>
          <a:lstStyle/>
          <a:p>
            <a:r>
              <a:rPr lang="es-MX" sz="4400" dirty="0" err="1">
                <a:latin typeface="Aptos ExtraBold" panose="020B0004020202020204" pitchFamily="34" charset="0"/>
              </a:rPr>
              <a:t>Motivation</a:t>
            </a:r>
            <a:r>
              <a:rPr lang="es-MX" sz="4400" dirty="0">
                <a:latin typeface="Aptos ExtraBold" panose="020B0004020202020204" pitchFamily="34" charset="0"/>
              </a:rPr>
              <a:t> and </a:t>
            </a:r>
            <a:r>
              <a:rPr lang="es-MX" sz="4400" dirty="0" err="1">
                <a:latin typeface="Aptos ExtraBold" panose="020B0004020202020204" pitchFamily="34" charset="0"/>
              </a:rPr>
              <a:t>Objectives</a:t>
            </a:r>
            <a:endParaRPr lang="es-MX" sz="4400" dirty="0">
              <a:latin typeface="Aptos ExtraBold" panose="020B00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2B6F13-6778-9F67-93BE-240322981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24" y="3441469"/>
            <a:ext cx="2197608" cy="548640"/>
          </a:xfrm>
        </p:spPr>
        <p:txBody>
          <a:bodyPr>
            <a:normAutofit/>
          </a:bodyPr>
          <a:lstStyle/>
          <a:p>
            <a:r>
              <a:rPr lang="es-MX" sz="2600" dirty="0" err="1">
                <a:latin typeface="Aptos ExtraBold" panose="020B0004020202020204" pitchFamily="34" charset="0"/>
              </a:rPr>
              <a:t>Objectives</a:t>
            </a:r>
            <a:endParaRPr lang="es-MX" sz="2600" dirty="0">
              <a:latin typeface="Aptos ExtraBold" panose="020B0004020202020204" pitchFamily="34" charset="0"/>
            </a:endParaRPr>
          </a:p>
          <a:p>
            <a:endParaRPr lang="es-MX" dirty="0">
              <a:latin typeface="Aptos ExtraBold" panose="020B00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4E37E6-958F-0500-B8AE-70333C11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10</a:t>
            </a:fld>
            <a:endParaRPr lang="es-MX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C4DC47-7B53-5463-7C56-1AC87D33B01B}"/>
              </a:ext>
            </a:extLst>
          </p:cNvPr>
          <p:cNvSpPr txBox="1"/>
          <p:nvPr/>
        </p:nvSpPr>
        <p:spPr>
          <a:xfrm>
            <a:off x="960120" y="1408358"/>
            <a:ext cx="1068933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Aptos ExtraBold" panose="020B0004020202020204" pitchFamily="34" charset="0"/>
              </a:rPr>
              <a:t>The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arrangement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of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scintillator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bars</a:t>
            </a:r>
            <a:r>
              <a:rPr lang="es-MX" sz="2400" dirty="0">
                <a:latin typeface="Aptos ExtraBold" panose="020B0004020202020204" pitchFamily="34" charset="0"/>
              </a:rPr>
              <a:t> can </a:t>
            </a:r>
            <a:r>
              <a:rPr lang="es-MX" sz="2400" dirty="0" err="1">
                <a:latin typeface="Aptos ExtraBold" panose="020B0004020202020204" pitchFamily="34" charset="0"/>
              </a:rPr>
              <a:t>affect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particle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acceptance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MX" sz="2400" dirty="0">
              <a:latin typeface="Aptos ExtraBold" panose="020B00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MX" sz="2400" dirty="0">
                <a:latin typeface="Aptos ExtraBold" panose="020B0004020202020204" pitchFamily="34" charset="0"/>
              </a:rPr>
              <a:t>Gaps and </a:t>
            </a:r>
            <a:r>
              <a:rPr lang="es-MX" sz="2400" dirty="0" err="1">
                <a:latin typeface="Aptos ExtraBold" panose="020B0004020202020204" pitchFamily="34" charset="0"/>
              </a:rPr>
              <a:t>overlaps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between</a:t>
            </a:r>
            <a:r>
              <a:rPr lang="es-MX" sz="2400" dirty="0">
                <a:latin typeface="Aptos ExtraBold" panose="020B0004020202020204" pitchFamily="34" charset="0"/>
              </a:rPr>
              <a:t> detector </a:t>
            </a:r>
            <a:r>
              <a:rPr lang="es-MX" sz="2400" dirty="0" err="1">
                <a:latin typeface="Aptos ExtraBold" panose="020B0004020202020204" pitchFamily="34" charset="0"/>
              </a:rPr>
              <a:t>elements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may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limit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effective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coverage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endParaRPr lang="es-MX" dirty="0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496A6659-8BC8-36D3-D5CC-E6C0109ACEF7}"/>
              </a:ext>
            </a:extLst>
          </p:cNvPr>
          <p:cNvSpPr txBox="1">
            <a:spLocks/>
          </p:cNvSpPr>
          <p:nvPr/>
        </p:nvSpPr>
        <p:spPr>
          <a:xfrm>
            <a:off x="1139952" y="892348"/>
            <a:ext cx="2197608" cy="548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600" dirty="0" err="1">
                <a:latin typeface="Aptos ExtraBold" panose="020B0004020202020204" pitchFamily="34" charset="0"/>
              </a:rPr>
              <a:t>Motivation</a:t>
            </a:r>
            <a:endParaRPr lang="es-MX" sz="2600" dirty="0">
              <a:latin typeface="Aptos ExtraBold" panose="020B0004020202020204" pitchFamily="34" charset="0"/>
            </a:endParaRPr>
          </a:p>
          <a:p>
            <a:endParaRPr lang="es-MX" dirty="0">
              <a:latin typeface="Aptos ExtraBold" panose="020B00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AD9A73C-7B44-2833-0464-54196445DE1E}"/>
              </a:ext>
            </a:extLst>
          </p:cNvPr>
          <p:cNvSpPr txBox="1"/>
          <p:nvPr/>
        </p:nvSpPr>
        <p:spPr>
          <a:xfrm>
            <a:off x="960120" y="3990109"/>
            <a:ext cx="1068933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Maximize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geometrical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particle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acceptance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by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optimizing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tiltDeg</a:t>
            </a:r>
            <a:r>
              <a:rPr lang="es-MX" sz="2400" dirty="0">
                <a:latin typeface="Aptos ExtraBold" panose="020B0004020202020204" pitchFamily="34" charset="0"/>
              </a:rPr>
              <a:t>, </a:t>
            </a:r>
            <a:r>
              <a:rPr lang="es-MX" sz="2400" dirty="0" err="1">
                <a:latin typeface="Aptos ExtraBold" panose="020B0004020202020204" pitchFamily="34" charset="0"/>
              </a:rPr>
              <a:t>zTiltDeg</a:t>
            </a:r>
            <a:r>
              <a:rPr lang="es-MX" sz="2400" dirty="0">
                <a:latin typeface="Aptos ExtraBold" panose="020B0004020202020204" pitchFamily="34" charset="0"/>
              </a:rPr>
              <a:t>, and </a:t>
            </a:r>
            <a:r>
              <a:rPr lang="es-MX" sz="2400" dirty="0" err="1">
                <a:latin typeface="Aptos ExtraBold" panose="020B0004020202020204" pitchFamily="34" charset="0"/>
              </a:rPr>
              <a:t>dzCenters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pPr lvl="0"/>
            <a:endParaRPr lang="es-MX" sz="2400" dirty="0">
              <a:latin typeface="Aptos ExtraBold" panose="020B00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2400" dirty="0" err="1">
                <a:latin typeface="Aptos ExtraBold" panose="020B0004020202020204" pitchFamily="34" charset="0"/>
              </a:rPr>
              <a:t>Identify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overlap</a:t>
            </a:r>
            <a:r>
              <a:rPr lang="es-MX" sz="2400" dirty="0">
                <a:latin typeface="Aptos ExtraBold" panose="020B0004020202020204" pitchFamily="34" charset="0"/>
              </a:rPr>
              <a:t>-free </a:t>
            </a:r>
            <a:r>
              <a:rPr lang="es-MX" sz="2400" dirty="0" err="1">
                <a:latin typeface="Aptos ExtraBold" panose="020B0004020202020204" pitchFamily="34" charset="0"/>
              </a:rPr>
              <a:t>configurations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while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minimizing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acceptance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losses</a:t>
            </a:r>
            <a:r>
              <a:rPr lang="es-MX" sz="2400" dirty="0">
                <a:latin typeface="Aptos ExtraBold" panose="020B0004020202020204" pitchFamily="34" charset="0"/>
              </a:rPr>
              <a:t>, </a:t>
            </a:r>
            <a:r>
              <a:rPr lang="es-MX" sz="2400" dirty="0" err="1">
                <a:latin typeface="Aptos ExtraBold" panose="020B0004020202020204" pitchFamily="34" charset="0"/>
              </a:rPr>
              <a:t>particularly</a:t>
            </a:r>
            <a:r>
              <a:rPr lang="es-MX" sz="2400" dirty="0">
                <a:latin typeface="Aptos ExtraBold" panose="020B0004020202020204" pitchFamily="34" charset="0"/>
              </a:rPr>
              <a:t> at </a:t>
            </a:r>
            <a:r>
              <a:rPr lang="es-MX" sz="2400" dirty="0" err="1">
                <a:latin typeface="Aptos ExtraBold" panose="020B0004020202020204" pitchFamily="34" charset="0"/>
              </a:rPr>
              <a:t>the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transitions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between</a:t>
            </a:r>
            <a:r>
              <a:rPr lang="es-MX" sz="2400" dirty="0">
                <a:latin typeface="Aptos ExtraBold" panose="020B0004020202020204" pitchFamily="34" charset="0"/>
              </a:rPr>
              <a:t> </a:t>
            </a:r>
            <a:r>
              <a:rPr lang="es-MX" sz="2400" dirty="0" err="1">
                <a:latin typeface="Aptos ExtraBold" panose="020B0004020202020204" pitchFamily="34" charset="0"/>
              </a:rPr>
              <a:t>rings</a:t>
            </a:r>
            <a:r>
              <a:rPr lang="es-MX" sz="2400" dirty="0">
                <a:latin typeface="Aptos ExtraBold" panose="020B0004020202020204" pitchFamily="34" charset="0"/>
              </a:rPr>
              <a:t>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9580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1FAB5-053B-36C2-ACC8-EFB927D779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684AA4-8F8C-3B8E-5AE8-2791635FBF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194B40-3C0B-BC94-5C6A-A5FFEC52A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0"/>
            <a:ext cx="9429749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31966-0BF3-BAA8-AFCC-B67091D1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4646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B8DD87-F0EE-0BED-3146-EA3A22B43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0"/>
            <a:ext cx="942974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BDC2-FC8F-F827-7561-76CF1411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5605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A50D0A-6A94-C20D-E7B7-941FE0B41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0"/>
            <a:ext cx="942974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48020-6F8B-0E68-B804-618D1484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3159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8AC5E05-9D96-7F79-44BC-A79A9F140185}"/>
              </a:ext>
            </a:extLst>
          </p:cNvPr>
          <p:cNvSpPr txBox="1"/>
          <p:nvPr/>
        </p:nvSpPr>
        <p:spPr>
          <a:xfrm>
            <a:off x="1026698" y="402336"/>
            <a:ext cx="95620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>
                <a:latin typeface="Aptos ExtraBold" panose="020B0004020202020204" pitchFamily="34" charset="0"/>
              </a:rPr>
              <a:t>Geometrical</a:t>
            </a:r>
            <a:r>
              <a:rPr lang="es-MX" sz="3200" dirty="0">
                <a:latin typeface="Aptos ExtraBold" panose="020B0004020202020204" pitchFamily="34" charset="0"/>
              </a:rPr>
              <a:t> </a:t>
            </a:r>
            <a:r>
              <a:rPr lang="es-MX" sz="3200" dirty="0" err="1">
                <a:latin typeface="Aptos ExtraBold" panose="020B0004020202020204" pitchFamily="34" charset="0"/>
              </a:rPr>
              <a:t>Overlap</a:t>
            </a:r>
            <a:r>
              <a:rPr lang="es-MX" sz="3200" dirty="0">
                <a:latin typeface="Aptos ExtraBold" panose="020B0004020202020204" pitchFamily="34" charset="0"/>
              </a:rPr>
              <a:t> </a:t>
            </a:r>
            <a:r>
              <a:rPr lang="es-MX" sz="3200" dirty="0" err="1">
                <a:latin typeface="Aptos ExtraBold" panose="020B0004020202020204" pitchFamily="34" charset="0"/>
              </a:rPr>
              <a:t>Constraints</a:t>
            </a:r>
            <a:r>
              <a:rPr lang="es-MX" sz="3200" dirty="0">
                <a:latin typeface="Aptos ExtraBold" panose="020B0004020202020204" pitchFamily="34" charset="0"/>
              </a:rPr>
              <a:t> </a:t>
            </a:r>
            <a:r>
              <a:rPr lang="es-MX" sz="3200" dirty="0" err="1">
                <a:latin typeface="Aptos ExtraBold" panose="020B0004020202020204" pitchFamily="34" charset="0"/>
              </a:rPr>
              <a:t>on</a:t>
            </a:r>
            <a:r>
              <a:rPr lang="es-MX" sz="3200" dirty="0">
                <a:latin typeface="Aptos ExtraBold" panose="020B0004020202020204" pitchFamily="34" charset="0"/>
              </a:rPr>
              <a:t> MID </a:t>
            </a:r>
            <a:r>
              <a:rPr lang="es-MX" sz="3200" dirty="0" err="1">
                <a:latin typeface="Aptos ExtraBold" panose="020B0004020202020204" pitchFamily="34" charset="0"/>
              </a:rPr>
              <a:t>Acceptance</a:t>
            </a:r>
            <a:endParaRPr lang="es-MX" sz="3200" dirty="0">
              <a:latin typeface="Aptos ExtraBold" panose="020B0004020202020204" pitchFamily="34" charset="0"/>
            </a:endParaRPr>
          </a:p>
        </p:txBody>
      </p:sp>
      <p:graphicFrame>
        <p:nvGraphicFramePr>
          <p:cNvPr id="5" name="CuadroTexto 1">
            <a:extLst>
              <a:ext uri="{FF2B5EF4-FFF2-40B4-BE49-F238E27FC236}">
                <a16:creationId xmlns:a16="http://schemas.microsoft.com/office/drawing/2014/main" id="{000B11AE-3DB0-1C49-C130-8D9F6642B2F1}"/>
              </a:ext>
            </a:extLst>
          </p:cNvPr>
          <p:cNvGraphicFramePr/>
          <p:nvPr/>
        </p:nvGraphicFramePr>
        <p:xfrm>
          <a:off x="1026699" y="1705230"/>
          <a:ext cx="10138601" cy="443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4D4C-2C50-CBEC-89C3-1C54EFDC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416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E67D8-9314-0DD4-B635-2A804C4567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5EBCF1-33D7-5E77-4B5C-78CD013858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6CB583-3F58-9616-8676-8AA26F654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0"/>
            <a:ext cx="97155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1EC44-4EED-E9F3-F1A1-80A15F9E5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283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2319B-C284-22B3-AD0C-B49D2F21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err="1">
                <a:latin typeface="Aptos ExtraBold" panose="020B0004020202020204" pitchFamily="34" charset="0"/>
              </a:rPr>
              <a:t>Evolution</a:t>
            </a:r>
            <a:r>
              <a:rPr lang="es-MX" sz="3200" dirty="0">
                <a:latin typeface="Aptos ExtraBold" panose="020B0004020202020204" pitchFamily="34" charset="0"/>
              </a:rPr>
              <a:t> </a:t>
            </a:r>
            <a:r>
              <a:rPr lang="es-MX" sz="3200" dirty="0" err="1">
                <a:latin typeface="Aptos ExtraBold" panose="020B0004020202020204" pitchFamily="34" charset="0"/>
              </a:rPr>
              <a:t>of</a:t>
            </a:r>
            <a:r>
              <a:rPr lang="es-MX" sz="3200" dirty="0">
                <a:latin typeface="Aptos ExtraBold" panose="020B0004020202020204" pitchFamily="34" charset="0"/>
              </a:rPr>
              <a:t> </a:t>
            </a:r>
            <a:r>
              <a:rPr lang="es-MX" sz="3200" dirty="0" err="1">
                <a:latin typeface="Aptos ExtraBold" panose="020B0004020202020204" pitchFamily="34" charset="0"/>
              </a:rPr>
              <a:t>Overlap</a:t>
            </a:r>
            <a:r>
              <a:rPr lang="es-MX" sz="3200" dirty="0">
                <a:latin typeface="Aptos ExtraBold" panose="020B0004020202020204" pitchFamily="34" charset="0"/>
              </a:rPr>
              <a:t>-Free </a:t>
            </a:r>
            <a:r>
              <a:rPr lang="es-MX" sz="3200" dirty="0" err="1">
                <a:latin typeface="Aptos ExtraBold" panose="020B0004020202020204" pitchFamily="34" charset="0"/>
              </a:rPr>
              <a:t>Geometries</a:t>
            </a:r>
            <a:endParaRPr lang="es-MX" sz="3200" dirty="0">
              <a:latin typeface="Aptos ExtraBold" panose="020B0004020202020204" pitchFamily="34" charset="0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4E63021-BA63-0C84-038C-66A0985920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78A07-4AA1-1A0C-1D0B-1C4001F17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09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0BBBC2-3CFA-08CA-F4B8-FCAC1A5AD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224" y="40195"/>
            <a:ext cx="9144000" cy="1187387"/>
          </a:xfrm>
        </p:spPr>
        <p:txBody>
          <a:bodyPr/>
          <a:lstStyle/>
          <a:p>
            <a:r>
              <a:rPr lang="en-US" dirty="0">
                <a:latin typeface="Aptos ExtraBold" panose="020B0004020202020204" pitchFamily="34" charset="0"/>
              </a:rPr>
              <a:t>Conclusion </a:t>
            </a:r>
            <a:endParaRPr lang="es-MX" dirty="0">
              <a:latin typeface="Aptos ExtraBold" panose="020B00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526D67-48C4-7468-F056-9C4675DC2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5128" y="1227582"/>
            <a:ext cx="9144000" cy="498119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>
                <a:latin typeface="Aptos ExtraBold" panose="020B0004020202020204" pitchFamily="34" charset="0"/>
              </a:rPr>
              <a:t>High </a:t>
            </a:r>
            <a:r>
              <a:rPr lang="es-MX" dirty="0" err="1">
                <a:latin typeface="Aptos ExtraBold" panose="020B0004020202020204" pitchFamily="34" charset="0"/>
              </a:rPr>
              <a:t>geometrical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acceptance</a:t>
            </a:r>
            <a:endParaRPr lang="es-MX" dirty="0">
              <a:latin typeface="Aptos ExtraBold" panose="020B0004020202020204" pitchFamily="34" charset="0"/>
            </a:endParaRPr>
          </a:p>
          <a:p>
            <a:pPr algn="l"/>
            <a:r>
              <a:rPr lang="es-MX" dirty="0" err="1">
                <a:latin typeface="Aptos ExtraBold" panose="020B0004020202020204" pitchFamily="34" charset="0"/>
              </a:rPr>
              <a:t>An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integrated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acceptance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of</a:t>
            </a:r>
            <a:r>
              <a:rPr lang="es-MX" dirty="0">
                <a:latin typeface="Aptos ExtraBold" panose="020B0004020202020204" pitchFamily="34" charset="0"/>
              </a:rPr>
              <a:t> 99.59% </a:t>
            </a:r>
            <a:r>
              <a:rPr lang="es-MX" dirty="0" err="1">
                <a:latin typeface="Aptos ExtraBold" panose="020B0004020202020204" pitchFamily="34" charset="0"/>
              </a:rPr>
              <a:t>was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achieved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for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an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overlap</a:t>
            </a:r>
            <a:r>
              <a:rPr lang="es-MX" dirty="0">
                <a:latin typeface="Aptos ExtraBold" panose="020B0004020202020204" pitchFamily="34" charset="0"/>
              </a:rPr>
              <a:t>-free </a:t>
            </a:r>
            <a:r>
              <a:rPr lang="es-MX" dirty="0" err="1">
                <a:latin typeface="Aptos ExtraBold" panose="020B0004020202020204" pitchFamily="34" charset="0"/>
              </a:rPr>
              <a:t>configuration</a:t>
            </a:r>
            <a:r>
              <a:rPr lang="es-MX" dirty="0">
                <a:latin typeface="Aptos ExtraBold" panose="020B0004020202020204" pitchFamily="34" charset="0"/>
              </a:rPr>
              <a:t> at </a:t>
            </a:r>
            <a:r>
              <a:rPr lang="es-MX" dirty="0" err="1">
                <a:latin typeface="Aptos ExtraBold" panose="020B0004020202020204" pitchFamily="34" charset="0"/>
              </a:rPr>
              <a:t>tiltDeg</a:t>
            </a:r>
            <a:r>
              <a:rPr lang="es-MX" dirty="0">
                <a:latin typeface="Aptos ExtraBold" panose="020B0004020202020204" pitchFamily="34" charset="0"/>
              </a:rPr>
              <a:t> = 1° and </a:t>
            </a:r>
            <a:r>
              <a:rPr lang="es-MX" dirty="0" err="1">
                <a:latin typeface="Aptos ExtraBold" panose="020B0004020202020204" pitchFamily="34" charset="0"/>
              </a:rPr>
              <a:t>zTiltDeg</a:t>
            </a:r>
            <a:r>
              <a:rPr lang="es-MX" dirty="0">
                <a:latin typeface="Aptos ExtraBold" panose="020B0004020202020204" pitchFamily="34" charset="0"/>
              </a:rPr>
              <a:t> = 0°, </a:t>
            </a:r>
            <a:r>
              <a:rPr lang="es-MX" dirty="0" err="1">
                <a:latin typeface="Aptos ExtraBold" panose="020B0004020202020204" pitchFamily="34" charset="0"/>
              </a:rPr>
              <a:t>with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dzCenters</a:t>
            </a:r>
            <a:r>
              <a:rPr lang="es-MX" dirty="0">
                <a:latin typeface="Aptos ExtraBold" panose="020B0004020202020204" pitchFamily="34" charset="0"/>
              </a:rPr>
              <a:t> = 100 cm.</a:t>
            </a:r>
          </a:p>
          <a:p>
            <a:pPr algn="l"/>
            <a:endParaRPr lang="es-MX" dirty="0">
              <a:latin typeface="Aptos ExtraBold" panose="020B00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>
                <a:latin typeface="Aptos ExtraBold" panose="020B0004020202020204" pitchFamily="34" charset="0"/>
              </a:rPr>
              <a:t> Longitudinal </a:t>
            </a:r>
            <a:r>
              <a:rPr lang="es-MX" dirty="0" err="1">
                <a:latin typeface="Aptos ExtraBold" panose="020B0004020202020204" pitchFamily="34" charset="0"/>
              </a:rPr>
              <a:t>separation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matters</a:t>
            </a:r>
            <a:endParaRPr lang="es-MX" dirty="0">
              <a:latin typeface="Aptos ExtraBold" panose="020B0004020202020204" pitchFamily="34" charset="0"/>
            </a:endParaRPr>
          </a:p>
          <a:p>
            <a:pPr algn="l"/>
            <a:r>
              <a:rPr lang="es-MX" dirty="0" err="1">
                <a:latin typeface="Aptos ExtraBold" panose="020B0004020202020204" pitchFamily="34" charset="0"/>
              </a:rPr>
              <a:t>Increasing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dzCenters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from</a:t>
            </a:r>
            <a:r>
              <a:rPr lang="es-MX" dirty="0">
                <a:latin typeface="Aptos ExtraBold" panose="020B0004020202020204" pitchFamily="34" charset="0"/>
              </a:rPr>
              <a:t> 100.00 </a:t>
            </a:r>
            <a:r>
              <a:rPr lang="es-MX" dirty="0" err="1">
                <a:latin typeface="Aptos ExtraBold" panose="020B0004020202020204" pitchFamily="34" charset="0"/>
              </a:rPr>
              <a:t>to</a:t>
            </a:r>
            <a:r>
              <a:rPr lang="es-MX" dirty="0">
                <a:latin typeface="Aptos ExtraBold" panose="020B0004020202020204" pitchFamily="34" charset="0"/>
              </a:rPr>
              <a:t> 100.20 cm </a:t>
            </a:r>
            <a:r>
              <a:rPr lang="es-MX" dirty="0" err="1">
                <a:latin typeface="Aptos ExtraBold" panose="020B0004020202020204" pitchFamily="34" charset="0"/>
              </a:rPr>
              <a:t>expanded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the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number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of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overlap</a:t>
            </a:r>
            <a:r>
              <a:rPr lang="es-MX" dirty="0">
                <a:latin typeface="Aptos ExtraBold" panose="020B0004020202020204" pitchFamily="34" charset="0"/>
              </a:rPr>
              <a:t>-free </a:t>
            </a:r>
            <a:r>
              <a:rPr lang="es-MX" dirty="0" err="1">
                <a:latin typeface="Aptos ExtraBold" panose="020B0004020202020204" pitchFamily="34" charset="0"/>
              </a:rPr>
              <a:t>configurations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from</a:t>
            </a:r>
            <a:r>
              <a:rPr lang="es-MX" dirty="0">
                <a:latin typeface="Aptos ExtraBold" panose="020B0004020202020204" pitchFamily="34" charset="0"/>
              </a:rPr>
              <a:t> 78 </a:t>
            </a:r>
            <a:r>
              <a:rPr lang="es-MX" dirty="0" err="1">
                <a:latin typeface="Aptos ExtraBold" panose="020B0004020202020204" pitchFamily="34" charset="0"/>
              </a:rPr>
              <a:t>to</a:t>
            </a:r>
            <a:r>
              <a:rPr lang="es-MX" dirty="0">
                <a:latin typeface="Aptos ExtraBold" panose="020B0004020202020204" pitchFamily="34" charset="0"/>
              </a:rPr>
              <a:t> 183.</a:t>
            </a:r>
          </a:p>
          <a:p>
            <a:pPr algn="l"/>
            <a:endParaRPr lang="es-MX" dirty="0">
              <a:latin typeface="Aptos ExtraBold" panose="020B00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 err="1">
                <a:latin typeface="Aptos ExtraBold" panose="020B0004020202020204" pitchFamily="34" charset="0"/>
              </a:rPr>
              <a:t>Geometry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optimization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requires</a:t>
            </a:r>
            <a:r>
              <a:rPr lang="es-MX" dirty="0">
                <a:latin typeface="Aptos ExtraBold" panose="020B0004020202020204" pitchFamily="34" charset="0"/>
              </a:rPr>
              <a:t> a balance</a:t>
            </a:r>
          </a:p>
          <a:p>
            <a:pPr algn="l"/>
            <a:r>
              <a:rPr lang="es-MX" dirty="0" err="1">
                <a:latin typeface="Aptos ExtraBold" panose="020B0004020202020204" pitchFamily="34" charset="0"/>
              </a:rPr>
              <a:t>Maximizing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particle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acceptance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requires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controlling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geometrical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overlaps</a:t>
            </a:r>
            <a:r>
              <a:rPr lang="es-MX" dirty="0">
                <a:latin typeface="Aptos ExtraBold" panose="020B0004020202020204" pitchFamily="34" charset="0"/>
              </a:rPr>
              <a:t> and </a:t>
            </a:r>
            <a:r>
              <a:rPr lang="es-MX" dirty="0" err="1">
                <a:latin typeface="Aptos ExtraBold" panose="020B0004020202020204" pitchFamily="34" charset="0"/>
              </a:rPr>
              <a:t>the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spacing</a:t>
            </a:r>
            <a:r>
              <a:rPr lang="es-MX" dirty="0">
                <a:latin typeface="Aptos ExtraBold" panose="020B0004020202020204" pitchFamily="34" charset="0"/>
              </a:rPr>
              <a:t> </a:t>
            </a:r>
            <a:r>
              <a:rPr lang="es-MX" dirty="0" err="1">
                <a:latin typeface="Aptos ExtraBold" panose="020B0004020202020204" pitchFamily="34" charset="0"/>
              </a:rPr>
              <a:t>between</a:t>
            </a:r>
            <a:r>
              <a:rPr lang="es-MX" dirty="0">
                <a:latin typeface="Aptos ExtraBold" panose="020B0004020202020204" pitchFamily="34" charset="0"/>
              </a:rPr>
              <a:t> detector </a:t>
            </a:r>
            <a:r>
              <a:rPr lang="es-MX" dirty="0" err="1">
                <a:latin typeface="Aptos ExtraBold" panose="020B0004020202020204" pitchFamily="34" charset="0"/>
              </a:rPr>
              <a:t>rings</a:t>
            </a:r>
            <a:r>
              <a:rPr lang="es-MX" dirty="0">
                <a:latin typeface="Aptos ExtraBold" panose="020B0004020202020204" pitchFamily="34" charset="0"/>
              </a:rPr>
              <a:t>.</a:t>
            </a:r>
          </a:p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1929F6-8A5B-EFF3-DDC3-0929C6B2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3146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8D1301A-D453-3150-FFD2-709D4D1E8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5360" y="4313936"/>
            <a:ext cx="9144000" cy="165576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Equilateral triangular bars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52 bars make a module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ptos ExtraBold" panose="020B0004020202020204" pitchFamily="34" charset="0"/>
              </a:rPr>
              <a:t>52 bars x 18 modules x 10 rings = 9360 triangular bars </a:t>
            </a:r>
          </a:p>
          <a:p>
            <a:pPr algn="l"/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A97909-C582-48F7-3795-7911BF36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18</a:t>
            </a:fld>
            <a:endParaRPr lang="es-MX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49CE794-6D40-9317-D24B-089B89744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775" y="136525"/>
            <a:ext cx="9144000" cy="928688"/>
          </a:xfrm>
        </p:spPr>
        <p:txBody>
          <a:bodyPr/>
          <a:lstStyle/>
          <a:p>
            <a:r>
              <a:rPr lang="en-US" dirty="0">
                <a:latin typeface="Aptos ExtraBold" panose="020B0004020202020204" pitchFamily="34" charset="0"/>
              </a:rPr>
              <a:t>Work in Progress </a:t>
            </a:r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A102606-5923-F15B-BF23-0248AAFD77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6" t="6862" r="836" b="6862"/>
          <a:stretch>
            <a:fillRect/>
          </a:stretch>
        </p:blipFill>
        <p:spPr>
          <a:xfrm>
            <a:off x="2035652" y="1065213"/>
            <a:ext cx="6806246" cy="2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93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917D-1D7F-CC71-A073-2213C2E9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2766218"/>
            <a:ext cx="10515600" cy="1325563"/>
          </a:xfrm>
        </p:spPr>
        <p:txBody>
          <a:bodyPr>
            <a:noAutofit/>
          </a:bodyPr>
          <a:lstStyle/>
          <a:p>
            <a:r>
              <a:rPr lang="en-US" sz="9600" dirty="0">
                <a:latin typeface="Aptos ExtraBold" panose="020B0004020202020204" pitchFamily="34" charset="0"/>
              </a:rPr>
              <a:t>Thank you</a:t>
            </a:r>
            <a:br>
              <a:rPr lang="en-US" sz="9600" dirty="0">
                <a:latin typeface="Aptos ExtraBold" panose="020B0004020202020204" pitchFamily="34" charset="0"/>
              </a:rPr>
            </a:br>
            <a:r>
              <a:rPr lang="en-US" sz="9600" dirty="0">
                <a:latin typeface="Aptos ExtraBold" panose="020B0004020202020204" pitchFamily="34" charset="0"/>
              </a:rPr>
              <a:t> </a:t>
            </a:r>
            <a:endParaRPr lang="es-MX" sz="9600" dirty="0">
              <a:latin typeface="Aptos ExtraBold" panose="020B00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B671E0-A28C-8745-0DF9-5EA5973C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5DA66-4B71-4762-B59A-CB998C69F91D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3753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540</Words>
  <Application>Microsoft Office PowerPoint</Application>
  <PresentationFormat>Panorámica</PresentationFormat>
  <Paragraphs>100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Aptos ExtraBold</vt:lpstr>
      <vt:lpstr>Arial</vt:lpstr>
      <vt:lpstr>Tema de Office</vt:lpstr>
      <vt:lpstr>Custom Design</vt:lpstr>
      <vt:lpstr>Geometrical Optimization of the Muon Identification (MID) for Maximum Particle Acceptance </vt:lpstr>
      <vt:lpstr>Presentación de PowerPoint</vt:lpstr>
      <vt:lpstr>Presentación de PowerPoint</vt:lpstr>
      <vt:lpstr>Scintillator Element </vt:lpstr>
      <vt:lpstr>Full Simulated Geometry: </vt:lpstr>
      <vt:lpstr>Parameter: TiltDeg</vt:lpstr>
      <vt:lpstr>Parameter: zTiltDeg</vt:lpstr>
      <vt:lpstr>Parameter: dzCenters</vt:lpstr>
      <vt:lpstr>Presentación de PowerPoint</vt:lpstr>
      <vt:lpstr>Motivation and Objectives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Evolution of Overlap-Free Geometries</vt:lpstr>
      <vt:lpstr>Conclusion </vt:lpstr>
      <vt:lpstr>Work in Progress </vt:lpstr>
      <vt:lpstr>Thank you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EMMANUEL PEREZ MEJIA</dc:creator>
  <cp:lastModifiedBy>FRANCISCO EMMANUEL PEREZ MEJIA</cp:lastModifiedBy>
  <cp:revision>11</cp:revision>
  <dcterms:created xsi:type="dcterms:W3CDTF">2026-10-21T23:58:42Z</dcterms:created>
  <dcterms:modified xsi:type="dcterms:W3CDTF">2026-10-23T01:27:24Z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c6c1fee-2f04-49ca-98cf-bcf61896c7fa_Enabled">
    <vt:lpwstr>true</vt:lpwstr>
  </property>
  <property fmtid="{D5CDD505-2E9C-101B-9397-08002B2CF9AE}" pid="3" name="MSIP_Label_fc6c1fee-2f04-49ca-98cf-bcf61896c7fa_SetDate">
    <vt:lpwstr>2026-10-22T05:32:07Z</vt:lpwstr>
  </property>
  <property fmtid="{D5CDD505-2E9C-101B-9397-08002B2CF9AE}" pid="4" name="MSIP_Label_fc6c1fee-2f04-49ca-98cf-bcf61896c7fa_Method">
    <vt:lpwstr>Standard</vt:lpwstr>
  </property>
  <property fmtid="{D5CDD505-2E9C-101B-9397-08002B2CF9AE}" pid="5" name="MSIP_Label_fc6c1fee-2f04-49ca-98cf-bcf61896c7fa_Name">
    <vt:lpwstr>Internal</vt:lpwstr>
  </property>
  <property fmtid="{D5CDD505-2E9C-101B-9397-08002B2CF9AE}" pid="6" name="MSIP_Label_fc6c1fee-2f04-49ca-98cf-bcf61896c7fa_SiteId">
    <vt:lpwstr>4a90c23a-3ece-4ef2-b857-522f23b8204c</vt:lpwstr>
  </property>
  <property fmtid="{D5CDD505-2E9C-101B-9397-08002B2CF9AE}" pid="7" name="MSIP_Label_fc6c1fee-2f04-49ca-98cf-bcf61896c7fa_ActionId">
    <vt:lpwstr>73089b80-2b25-4464-bf94-598e42aeb876</vt:lpwstr>
  </property>
  <property fmtid="{D5CDD505-2E9C-101B-9397-08002B2CF9AE}" pid="8" name="MSIP_Label_fc6c1fee-2f04-49ca-98cf-bcf61896c7fa_ContentBits">
    <vt:lpwstr>2</vt:lpwstr>
  </property>
  <property fmtid="{D5CDD505-2E9C-101B-9397-08002B2CF9AE}" pid="9" name="MSIP_Label_fc6c1fee-2f04-49ca-98cf-bcf61896c7fa_Tag">
    <vt:lpwstr>10, 3, 0, 1</vt:lpwstr>
  </property>
  <property fmtid="{D5CDD505-2E9C-101B-9397-08002B2CF9AE}" pid="10" name="ClassificationContentMarkingFooterLocations">
    <vt:lpwstr>Tema de Office:8</vt:lpwstr>
  </property>
  <property fmtid="{D5CDD505-2E9C-101B-9397-08002B2CF9AE}" pid="11" name="ClassificationContentMarkingFooterText">
    <vt:lpwstr>DSV internal</vt:lpwstr>
  </property>
</Properties>
</file>