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jpg" ContentType="image/jpeg"/>
  <Default Extension="rels" ContentType="application/vnd.openxmlformats-package.relationships+xml"/>
  <Default Extension="tif" ContentType="image/tif"/>
  <Default Extension="gif" ContentType="image/gif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5"/>
  </p:notesMasterIdLst>
  <p:sldIdLst>
    <p:sldId id="404" r:id="rId2"/>
    <p:sldId id="388" r:id="rId3"/>
    <p:sldId id="431" r:id="rId4"/>
    <p:sldId id="432" r:id="rId5"/>
    <p:sldId id="433" r:id="rId6"/>
    <p:sldId id="435" r:id="rId7"/>
    <p:sldId id="436" r:id="rId8"/>
    <p:sldId id="457" r:id="rId9"/>
    <p:sldId id="437" r:id="rId10"/>
    <p:sldId id="441" r:id="rId11"/>
    <p:sldId id="465" r:id="rId12"/>
    <p:sldId id="442" r:id="rId13"/>
    <p:sldId id="418" r:id="rId14"/>
    <p:sldId id="443" r:id="rId15"/>
    <p:sldId id="466" r:id="rId16"/>
    <p:sldId id="467" r:id="rId17"/>
    <p:sldId id="458" r:id="rId18"/>
    <p:sldId id="445" r:id="rId19"/>
    <p:sldId id="446" r:id="rId20"/>
    <p:sldId id="447" r:id="rId21"/>
    <p:sldId id="448" r:id="rId22"/>
    <p:sldId id="402" r:id="rId23"/>
    <p:sldId id="415" r:id="rId24"/>
    <p:sldId id="468" r:id="rId25"/>
    <p:sldId id="419" r:id="rId26"/>
    <p:sldId id="420" r:id="rId27"/>
    <p:sldId id="430" r:id="rId28"/>
    <p:sldId id="426" r:id="rId29"/>
    <p:sldId id="425" r:id="rId30"/>
    <p:sldId id="421" r:id="rId31"/>
    <p:sldId id="459" r:id="rId32"/>
    <p:sldId id="449" r:id="rId33"/>
    <p:sldId id="450" r:id="rId34"/>
    <p:sldId id="451" r:id="rId35"/>
    <p:sldId id="452" r:id="rId36"/>
    <p:sldId id="453" r:id="rId37"/>
    <p:sldId id="454" r:id="rId38"/>
    <p:sldId id="456" r:id="rId39"/>
    <p:sldId id="469" r:id="rId40"/>
    <p:sldId id="471" r:id="rId41"/>
    <p:sldId id="463" r:id="rId42"/>
    <p:sldId id="470" r:id="rId43"/>
    <p:sldId id="464" r:id="rId4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clrMru>
    <a:srgbClr val="FFD55B"/>
    <a:srgbClr val="F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>
        <p:scale>
          <a:sx n="76" d="100"/>
          <a:sy n="76" d="100"/>
        </p:scale>
        <p:origin x="-1216" y="-440"/>
      </p:cViewPr>
      <p:guideLst>
        <p:guide orient="horz" pos="2266"/>
        <p:guide pos="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46" Type="http://schemas.openxmlformats.org/officeDocument/2006/relationships/printerSettings" Target="printerSettings/printerSettings1.bin"/><Relationship Id="rId47" Type="http://schemas.openxmlformats.org/officeDocument/2006/relationships/presProps" Target="presProps.xml"/><Relationship Id="rId48" Type="http://schemas.openxmlformats.org/officeDocument/2006/relationships/viewProps" Target="viewProps.xml"/><Relationship Id="rId49" Type="http://schemas.openxmlformats.org/officeDocument/2006/relationships/theme" Target="theme/theme1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5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Relationship Id="rId42" Type="http://schemas.openxmlformats.org/officeDocument/2006/relationships/slide" Target="slides/slide41.xml"/><Relationship Id="rId43" Type="http://schemas.openxmlformats.org/officeDocument/2006/relationships/slide" Target="slides/slide42.xml"/><Relationship Id="rId44" Type="http://schemas.openxmlformats.org/officeDocument/2006/relationships/slide" Target="slides/slide43.xml"/><Relationship Id="rId45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97118A8-1828-6144-B5F1-ABE0D12FAC6A}" type="datetimeFigureOut">
              <a:rPr lang="es-ES" smtClean="0"/>
              <a:t>26/05/26</a:t>
            </a:fld>
            <a:endParaRPr lang="en-U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n-U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64A9480-D112-C34A-BF7A-3461B7D0D7ED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47662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tif"/><Relationship Id="rId4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516624"/>
            <a:ext cx="7315200" cy="2595025"/>
          </a:xfrm>
        </p:spPr>
        <p:txBody>
          <a:bodyPr>
            <a:normAutofit/>
          </a:bodyPr>
          <a:lstStyle>
            <a:lvl1pPr>
              <a:defRPr sz="4800"/>
            </a:lvl1pPr>
          </a:lstStyle>
          <a:p>
            <a:r>
              <a:rPr lang="es-ES_tradnl" smtClean="0"/>
              <a:t>Clic para editar título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5166530"/>
            <a:ext cx="7315200" cy="1144632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_tradnl" smtClean="0"/>
              <a:t>Haga clic para modificar el estilo de subtítulo del patrón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E7D661-1836-44F7-8FAF-35E8F866ECD3}" type="datetime1">
              <a:rPr lang="en-US" smtClean="0"/>
              <a:pPr/>
              <a:t>26/05/26</a:t>
            </a:fld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E8079A4-7AA8-4A4F-87E2-7781EC5097DD}" type="slidenum">
              <a:rPr lang="en-US" smtClean="0"/>
              <a:pPr/>
              <a:t>‹Nr.›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FF71CE-B899-4B2B-848D-9F12F0C901B6}" type="datetimeFigureOut">
              <a:rPr lang="en-US" smtClean="0"/>
              <a:t>26/05/26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97606D-E5C4-4C2F-8241-EC2663EF1CD4}" type="slidenum">
              <a:rPr lang="en-US" smtClean="0"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248400" y="1826709"/>
            <a:ext cx="1492499" cy="4484454"/>
          </a:xfrm>
        </p:spPr>
        <p:txBody>
          <a:bodyPr vert="eaVert"/>
          <a:lstStyle/>
          <a:p>
            <a:r>
              <a:rPr lang="es-ES_tradnl" smtClean="0"/>
              <a:t>Clic para editar título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54524" y="1826709"/>
            <a:ext cx="5241476" cy="4484454"/>
          </a:xfrm>
        </p:spPr>
        <p:txBody>
          <a:bodyPr vert="eaVert"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2CF1CA-F464-4B29-B867-EAF8A9B936E3}" type="datetime1">
              <a:rPr lang="en-US" smtClean="0"/>
              <a:pPr/>
              <a:t>26/05/26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8079A4-7AA8-4A4F-87E2-7781EC5097DD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hape 11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120089830"/>
      </p:ext>
    </p:extLst>
  </p:cSld>
  <p:clrMapOvr>
    <a:masterClrMapping/>
  </p:clrMapOvr>
  <p:transition xmlns:p14="http://schemas.microsoft.com/office/powerpoint/2010/main"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Shape 18"/>
          <p:cNvSpPr>
            <a:spLocks noGrp="1"/>
          </p:cNvSpPr>
          <p:nvPr>
            <p:ph type="title"/>
          </p:nvPr>
        </p:nvSpPr>
        <p:spPr>
          <a:xfrm>
            <a:off x="1360714" y="151658"/>
            <a:ext cx="7458778" cy="663528"/>
          </a:xfrm>
          <a:prstGeom prst="rect">
            <a:avLst/>
          </a:prstGeom>
        </p:spPr>
        <p:txBody>
          <a:bodyPr>
            <a:normAutofit/>
          </a:bodyPr>
          <a:lstStyle>
            <a:lvl1pPr defTabSz="457200">
              <a:defRPr>
                <a:solidFill>
                  <a:srgbClr val="0000FF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Texto del título</a:t>
            </a:r>
          </a:p>
        </p:txBody>
      </p:sp>
      <p:sp>
        <p:nvSpPr>
          <p:cNvPr id="19" name="Shape 19"/>
          <p:cNvSpPr>
            <a:spLocks noGrp="1"/>
          </p:cNvSpPr>
          <p:nvPr>
            <p:ph type="body" idx="1"/>
          </p:nvPr>
        </p:nvSpPr>
        <p:spPr>
          <a:xfrm>
            <a:off x="189562" y="1034132"/>
            <a:ext cx="8776724" cy="5267153"/>
          </a:xfrm>
          <a:prstGeom prst="rect">
            <a:avLst/>
          </a:prstGeom>
        </p:spPr>
        <p:txBody>
          <a:bodyPr>
            <a:normAutofit/>
          </a:bodyPr>
          <a:lstStyle>
            <a:lvl1pPr defTabSz="457200">
              <a:buFont typeface="Arial"/>
              <a:buChar char="•"/>
              <a:defRPr>
                <a:latin typeface="Calibri"/>
                <a:ea typeface="Calibri"/>
                <a:cs typeface="Calibri"/>
                <a:sym typeface="Calibri"/>
              </a:defRPr>
            </a:lvl1pPr>
            <a:lvl2pPr defTabSz="457200">
              <a:buFont typeface="Arial"/>
              <a:defRPr>
                <a:latin typeface="Calibri"/>
                <a:ea typeface="Calibri"/>
                <a:cs typeface="Calibri"/>
                <a:sym typeface="Calibri"/>
              </a:defRPr>
            </a:lvl2pPr>
            <a:lvl3pPr defTabSz="457200">
              <a:buFont typeface="Arial"/>
              <a:defRPr>
                <a:latin typeface="Calibri"/>
                <a:ea typeface="Calibri"/>
                <a:cs typeface="Calibri"/>
                <a:sym typeface="Calibri"/>
              </a:defRPr>
            </a:lvl3pPr>
            <a:lvl4pPr defTabSz="457200">
              <a:buFont typeface="Arial"/>
              <a:defRPr>
                <a:latin typeface="Calibri"/>
                <a:ea typeface="Calibri"/>
                <a:cs typeface="Calibri"/>
                <a:sym typeface="Calibri"/>
              </a:defRPr>
            </a:lvl4pPr>
            <a:lvl5pPr marL="2194560" indent="-365760" defTabSz="457200">
              <a:buFont typeface="Arial"/>
              <a:defRPr>
                <a:latin typeface="Calibri"/>
                <a:ea typeface="Calibri"/>
                <a:cs typeface="Calibri"/>
                <a:sym typeface="Calibri"/>
              </a:defRPr>
            </a:lvl5pPr>
          </a:lstStyle>
          <a:p>
            <a:r>
              <a:t>Nivel de texto 1</a:t>
            </a:r>
          </a:p>
          <a:p>
            <a:pPr lvl="1"/>
            <a:r>
              <a:t>Nivel de texto 2</a:t>
            </a:r>
          </a:p>
          <a:p>
            <a:pPr lvl="2"/>
            <a:r>
              <a:t>Nivel de texto 3</a:t>
            </a:r>
          </a:p>
          <a:p>
            <a:pPr lvl="3"/>
            <a:r>
              <a:t>Nivel de texto 4</a:t>
            </a:r>
          </a:p>
          <a:p>
            <a:pPr lvl="4"/>
            <a:r>
              <a:t>Nivel de texto 5</a:t>
            </a:r>
          </a:p>
        </p:txBody>
      </p:sp>
      <p:sp>
        <p:nvSpPr>
          <p:cNvPr id="20" name="Shape 20"/>
          <p:cNvSpPr>
            <a:spLocks noGrp="1"/>
          </p:cNvSpPr>
          <p:nvPr>
            <p:ph type="sldNum" sz="quarter" idx="2"/>
          </p:nvPr>
        </p:nvSpPr>
        <p:spPr>
          <a:xfrm>
            <a:off x="8877762" y="6591427"/>
            <a:ext cx="263983" cy="269241"/>
          </a:xfrm>
          <a:prstGeom prst="rect">
            <a:avLst/>
          </a:prstGeom>
        </p:spPr>
        <p:txBody>
          <a:bodyPr anchor="ctr"/>
          <a:lstStyle>
            <a:lvl1pPr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fld id="{86CB4B4D-7CA3-9044-876B-883B54F8677D}" type="slidenum">
              <a:t>‹Nr.›</a:t>
            </a:fld>
            <a:endParaRPr/>
          </a:p>
        </p:txBody>
      </p:sp>
      <p:pic>
        <p:nvPicPr>
          <p:cNvPr id="21" name="image1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29824" y="1"/>
            <a:ext cx="1390539" cy="899639"/>
          </a:xfrm>
          <a:prstGeom prst="rect">
            <a:avLst/>
          </a:prstGeom>
          <a:ln w="12700">
            <a:miter lim="400000"/>
          </a:ln>
        </p:spPr>
      </p:pic>
      <p:pic>
        <p:nvPicPr>
          <p:cNvPr id="22" name="image2.tif" descr="Slice-galactic-sources.tiff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0" y="891015"/>
            <a:ext cx="9144000" cy="143117"/>
          </a:xfrm>
          <a:prstGeom prst="rect">
            <a:avLst/>
          </a:prstGeom>
          <a:ln w="12700">
            <a:miter lim="400000"/>
          </a:ln>
        </p:spPr>
      </p:pic>
      <p:pic>
        <p:nvPicPr>
          <p:cNvPr id="23" name="image3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-68195" y="6373857"/>
            <a:ext cx="9212196" cy="171647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2131608322"/>
      </p:ext>
    </p:extLst>
  </p:cSld>
  <p:clrMapOvr>
    <a:masterClrMapping/>
  </p:clrMapOvr>
  <p:transition xmlns:p14="http://schemas.microsoft.com/office/powerpoint/2010/main"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E6B357-51B9-47D2-A71D-0D06CB03185D}" type="datetime1">
              <a:rPr lang="en-US" smtClean="0"/>
              <a:pPr/>
              <a:t>26/05/26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8079A4-7AA8-4A4F-87E2-7781EC5097DD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017572"/>
            <a:ext cx="7315200" cy="1293592"/>
          </a:xfrm>
        </p:spPr>
        <p:txBody>
          <a:bodyPr anchor="t"/>
          <a:lstStyle>
            <a:lvl1pPr algn="l">
              <a:defRPr sz="4000" b="0" cap="none"/>
            </a:lvl1pPr>
          </a:lstStyle>
          <a:p>
            <a:r>
              <a:rPr lang="es-ES_tradnl" smtClean="0"/>
              <a:t>Clic para editar título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3865097"/>
            <a:ext cx="7315200" cy="109843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8CB827-F132-4DF6-9FB9-4035A4C798EF}" type="datetime1">
              <a:rPr lang="en-US" smtClean="0"/>
              <a:pPr/>
              <a:t>26/05/26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8079A4-7AA8-4A4F-87E2-7781EC5097DD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92A601-7D32-4ED7-AD1A-974B6DDBDCDC}" type="datetime1">
              <a:rPr lang="en-US" smtClean="0"/>
              <a:pPr/>
              <a:t>26/05/26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8079A4-7AA8-4A4F-87E2-7781EC5097DD}" type="slidenum">
              <a:rPr lang="en-US" smtClean="0"/>
              <a:pPr/>
              <a:t>‹Nr.›</a:t>
            </a:fld>
            <a:endParaRPr lang="en-US"/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914400" y="1544715"/>
            <a:ext cx="7315200" cy="1154097"/>
          </a:xfrm>
        </p:spPr>
        <p:txBody>
          <a:bodyPr/>
          <a:lstStyle/>
          <a:p>
            <a:r>
              <a:rPr lang="es-ES_tradnl" smtClean="0"/>
              <a:t>Clic para editar título</a:t>
            </a:r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914400" y="2743200"/>
            <a:ext cx="3566160" cy="3593592"/>
          </a:xfrm>
        </p:spPr>
        <p:txBody>
          <a:bodyPr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81728" y="2743200"/>
            <a:ext cx="3566160" cy="3595687"/>
          </a:xfrm>
        </p:spPr>
        <p:txBody>
          <a:bodyPr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16348" y="2743200"/>
            <a:ext cx="3364992" cy="621792"/>
          </a:xfrm>
        </p:spPr>
        <p:txBody>
          <a:bodyPr anchor="b">
            <a:noAutofit/>
          </a:bodyPr>
          <a:lstStyle>
            <a:lvl1pPr marL="0" indent="0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85144" y="2743200"/>
            <a:ext cx="3362062" cy="621792"/>
          </a:xfrm>
        </p:spPr>
        <p:txBody>
          <a:bodyPr anchor="b">
            <a:noAutofit/>
          </a:bodyPr>
          <a:lstStyle>
            <a:lvl1pPr marL="0" indent="0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7B41-4A0C-4639-A132-E5C8F99A4BE8}" type="datetime1">
              <a:rPr lang="en-US" smtClean="0"/>
              <a:pPr/>
              <a:t>26/05/26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8079A4-7AA8-4A4F-87E2-7781EC5097DD}" type="slidenum">
              <a:rPr lang="en-US" smtClean="0"/>
              <a:pPr/>
              <a:t>‹Nr.›</a:t>
            </a:fld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914400" y="1544715"/>
            <a:ext cx="7315200" cy="1154097"/>
          </a:xfrm>
        </p:spPr>
        <p:txBody>
          <a:bodyPr/>
          <a:lstStyle/>
          <a:p>
            <a:r>
              <a:rPr lang="es-ES_tradnl" smtClean="0"/>
              <a:t>Clic para editar título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914400" y="3383280"/>
            <a:ext cx="3566160" cy="2953512"/>
          </a:xfrm>
        </p:spPr>
        <p:txBody>
          <a:bodyPr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81727" y="3383280"/>
            <a:ext cx="3566160" cy="2953512"/>
          </a:xfrm>
        </p:spPr>
        <p:txBody>
          <a:bodyPr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9967FD-6084-4075-993E-77EC8038773F}" type="datetime1">
              <a:rPr lang="en-US" smtClean="0"/>
              <a:pPr/>
              <a:t>26/05/26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8079A4-7AA8-4A4F-87E2-7781EC5097DD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988B47-74BA-4873-ADAE-EB0120124E83}" type="datetime1">
              <a:rPr lang="en-US" smtClean="0"/>
              <a:pPr/>
              <a:t>26/05/26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8079A4-7AA8-4A4F-87E2-7781EC5097DD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1825362"/>
            <a:ext cx="2950936" cy="2173015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s-ES_tradnl" smtClean="0"/>
              <a:t>Clic para editar título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21752" y="1826709"/>
            <a:ext cx="4207848" cy="4476614"/>
          </a:xfrm>
        </p:spPr>
        <p:txBody>
          <a:bodyPr anchor="ctr"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4061095"/>
            <a:ext cx="2950936" cy="224538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F52C1-9A39-494C-9977-BBEFAB872C1F}" type="datetime1">
              <a:rPr lang="en-US" smtClean="0"/>
              <a:pPr/>
              <a:t>26/05/26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8079A4-7AA8-4A4F-87E2-7781EC5097DD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1828800"/>
            <a:ext cx="2953512" cy="2176272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s-ES_tradnl" smtClean="0"/>
              <a:t>Clic para editar título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191000" y="2286000"/>
            <a:ext cx="4038600" cy="3352800"/>
          </a:xfrm>
          <a:solidFill>
            <a:schemeClr val="accent2"/>
          </a:solidFill>
          <a:ln w="12700">
            <a:noFill/>
          </a:ln>
          <a:effectLst>
            <a:reflection blurRad="12700" stA="30000" endPos="30000" dist="31750" dir="5400000" sy="-100000" algn="bl" rotWithShape="0"/>
          </a:effectLst>
          <a:scene3d>
            <a:camera prst="perspectiveRight" fov="2700000">
              <a:rot lat="240000" lon="900000" rev="0"/>
            </a:camera>
            <a:lightRig rig="threePt" dir="t">
              <a:rot lat="0" lon="0" rev="2700000"/>
            </a:lightRig>
          </a:scene3d>
          <a:sp3d/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_tradnl" smtClean="0"/>
              <a:t>Arrastre la imagen al marcador de posición o haga clic en el icono para agregar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4059936"/>
            <a:ext cx="2953512" cy="2249424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1EACE2-EA00-4376-9A66-47ABB8B02CF5}" type="datetime1">
              <a:rPr lang="en-US" smtClean="0"/>
              <a:pPr/>
              <a:t>26/05/26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8079A4-7AA8-4A4F-87E2-7781EC5097DD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8435268" y="573807"/>
            <a:ext cx="86236" cy="57231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8569419" y="573807"/>
            <a:ext cx="576072" cy="57231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4400" y="1544715"/>
            <a:ext cx="7315200" cy="115409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s-ES_tradnl" smtClean="0"/>
              <a:t>Clic para editar título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2769833"/>
            <a:ext cx="7315200" cy="353952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07690" y="548797"/>
            <a:ext cx="1189132" cy="29791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alpha val="50000"/>
                  </a:schemeClr>
                </a:solidFill>
              </a:defRPr>
            </a:lvl1pPr>
          </a:lstStyle>
          <a:p>
            <a:fld id="{DA47DADC-55EA-4839-91C8-5BCC0EC06F5C}" type="datetime1">
              <a:rPr lang="en-US" smtClean="0"/>
              <a:pPr/>
              <a:t>26/05/26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314415" y="548797"/>
            <a:ext cx="941203" cy="30175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CE8079A4-7AA8-4A4F-87E2-7781EC5097DD}" type="slidenum">
              <a:rPr lang="en-US" smtClean="0"/>
              <a:pPr/>
              <a:t>‹Nr.›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08688" y="855956"/>
            <a:ext cx="2246489" cy="301227"/>
          </a:xfrm>
          <a:prstGeom prst="rect">
            <a:avLst/>
          </a:prstGeom>
        </p:spPr>
        <p:txBody>
          <a:bodyPr vert="horz" lIns="91440" tIns="0" rIns="91440" bIns="45720" rtlCol="0" anchor="t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2" r:id="rId10"/>
    <p:sldLayoutId id="2147483671" r:id="rId11"/>
    <p:sldLayoutId id="2147483673" r:id="rId12"/>
    <p:sldLayoutId id="2147483674" r:id="rId13"/>
  </p:sldLayoutIdLst>
  <p:hf sldNum="0" hdr="0" ftr="0" dt="0"/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0292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1430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6002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8288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0574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5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4" Type="http://schemas.openxmlformats.org/officeDocument/2006/relationships/image" Target="../media/image28.png"/><Relationship Id="rId5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6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30.png"/><Relationship Id="rId3" Type="http://schemas.openxmlformats.org/officeDocument/2006/relationships/image" Target="../media/image31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4" Type="http://schemas.openxmlformats.org/officeDocument/2006/relationships/image" Target="../media/image35.pn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3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6.png"/><Relationship Id="rId3" Type="http://schemas.openxmlformats.org/officeDocument/2006/relationships/image" Target="../media/image37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8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6.png"/><Relationship Id="rId3" Type="http://schemas.openxmlformats.org/officeDocument/2006/relationships/image" Target="../media/image39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0.png"/><Relationship Id="rId3" Type="http://schemas.openxmlformats.org/officeDocument/2006/relationships/image" Target="../media/image41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2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3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4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5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46.png"/><Relationship Id="rId3" Type="http://schemas.openxmlformats.org/officeDocument/2006/relationships/image" Target="../media/image47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48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49.png"/><Relationship Id="rId3" Type="http://schemas.openxmlformats.org/officeDocument/2006/relationships/image" Target="../media/image50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51.pn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52.jp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48.pn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53.png"/><Relationship Id="rId3" Type="http://schemas.openxmlformats.org/officeDocument/2006/relationships/image" Target="../media/image54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gif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55.png"/><Relationship Id="rId3" Type="http://schemas.openxmlformats.org/officeDocument/2006/relationships/image" Target="../media/image56.pn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57.pn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58.png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59.png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60.png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61.png"/><Relationship Id="rId3" Type="http://schemas.openxmlformats.org/officeDocument/2006/relationships/image" Target="../media/image62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4" Type="http://schemas.openxmlformats.org/officeDocument/2006/relationships/image" Target="../media/image65.png"/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63.png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66.png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67.png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68.png"/><Relationship Id="rId3" Type="http://schemas.openxmlformats.org/officeDocument/2006/relationships/image" Target="../media/image69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png"/><Relationship Id="rId3" Type="http://schemas.openxmlformats.org/officeDocument/2006/relationships/image" Target="../media/image9.png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70.png"/><Relationship Id="rId3" Type="http://schemas.openxmlformats.org/officeDocument/2006/relationships/image" Target="../media/image71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4" Type="http://schemas.openxmlformats.org/officeDocument/2006/relationships/image" Target="../media/image74.png"/><Relationship Id="rId5" Type="http://schemas.openxmlformats.org/officeDocument/2006/relationships/image" Target="../media/image75.png"/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72.png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4" Type="http://schemas.openxmlformats.org/officeDocument/2006/relationships/image" Target="../media/image12.png"/><Relationship Id="rId5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4.png"/><Relationship Id="rId3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4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4" Type="http://schemas.openxmlformats.org/officeDocument/2006/relationships/image" Target="../media/image20.png"/><Relationship Id="rId5" Type="http://schemas.openxmlformats.org/officeDocument/2006/relationships/image" Target="../media/image21.png"/><Relationship Id="rId6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4" Type="http://schemas.openxmlformats.org/officeDocument/2006/relationships/image" Target="../media/image25.jp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 descr="nasa-hubble-space-telescope-P_8gNHAxJXg-unsplash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49" y="408931"/>
            <a:ext cx="9078234" cy="614199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5658" y="2143977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es-ES_tradnl" dirty="0" smtClean="0"/>
              <a:t> </a:t>
            </a:r>
            <a:r>
              <a:rPr lang="es-ES_tradnl" dirty="0">
                <a:solidFill>
                  <a:srgbClr val="FFFFFF"/>
                </a:solidFill>
              </a:rPr>
              <a:t>Buscando Señales de Materia Oscura en Fuentes Astrofísicas de Muy Alta Energía: Restricciones sobre </a:t>
            </a:r>
            <a:r>
              <a:rPr lang="es-ES_tradnl" dirty="0" err="1">
                <a:solidFill>
                  <a:srgbClr val="FFFFFF"/>
                </a:solidFill>
              </a:rPr>
              <a:t>WIMPs</a:t>
            </a:r>
            <a:r>
              <a:rPr lang="es-ES_tradnl" dirty="0">
                <a:solidFill>
                  <a:srgbClr val="FFFFFF"/>
                </a:solidFill>
              </a:rPr>
              <a:t> y </a:t>
            </a:r>
            <a:r>
              <a:rPr lang="es-ES_tradnl" dirty="0" err="1">
                <a:solidFill>
                  <a:srgbClr val="FFFFFF"/>
                </a:solidFill>
              </a:rPr>
              <a:t>ALPs</a:t>
            </a:r>
            <a:r>
              <a:rPr lang="es-ES_tradnl" dirty="0">
                <a:solidFill>
                  <a:srgbClr val="FFFFFF"/>
                </a:solidFill>
              </a:rPr>
              <a:t>. 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54899" y="5299241"/>
            <a:ext cx="6400800" cy="1752600"/>
          </a:xfrm>
        </p:spPr>
        <p:txBody>
          <a:bodyPr/>
          <a:lstStyle/>
          <a:p>
            <a:r>
              <a:rPr lang="es-ES_tradnl" sz="2800" dirty="0" smtClean="0">
                <a:solidFill>
                  <a:srgbClr val="FFFF00"/>
                </a:solidFill>
              </a:rPr>
              <a:t>Ruben Alfaro</a:t>
            </a:r>
          </a:p>
          <a:p>
            <a:r>
              <a:rPr lang="es-ES_tradnl" sz="2400" dirty="0" smtClean="0">
                <a:solidFill>
                  <a:srgbClr val="FFFF00"/>
                </a:solidFill>
              </a:rPr>
              <a:t>Instituto de Física, UNAM</a:t>
            </a:r>
          </a:p>
          <a:p>
            <a:r>
              <a:rPr lang="es-ES_tradnl" sz="2400" dirty="0" err="1" smtClean="0">
                <a:solidFill>
                  <a:srgbClr val="FFFF00"/>
                </a:solidFill>
              </a:rPr>
              <a:t>ruben@fisica.unam.mx</a:t>
            </a:r>
            <a:endParaRPr lang="es-ES_tradnl" sz="24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417994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9471" y="158657"/>
            <a:ext cx="7590973" cy="5865752"/>
          </a:xfrm>
          <a:prstGeom prst="rect">
            <a:avLst/>
          </a:prstGeom>
        </p:spPr>
      </p:pic>
      <p:sp>
        <p:nvSpPr>
          <p:cNvPr id="8" name="CuadroTexto 7"/>
          <p:cNvSpPr txBox="1"/>
          <p:nvPr/>
        </p:nvSpPr>
        <p:spPr>
          <a:xfrm>
            <a:off x="4794044" y="1214299"/>
            <a:ext cx="301968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 smtClean="0">
                <a:solidFill>
                  <a:srgbClr val="F000FF"/>
                </a:solidFill>
              </a:rPr>
              <a:t>Gas </a:t>
            </a:r>
            <a:r>
              <a:rPr lang="es-ES" dirty="0" err="1" smtClean="0">
                <a:solidFill>
                  <a:srgbClr val="F000FF"/>
                </a:solidFill>
              </a:rPr>
              <a:t>intrac</a:t>
            </a:r>
            <a:r>
              <a:rPr lang="es-ES" dirty="0" err="1" smtClean="0">
                <a:solidFill>
                  <a:srgbClr val="F000FF"/>
                </a:solidFill>
              </a:rPr>
              <a:t>úmulo</a:t>
            </a:r>
            <a:r>
              <a:rPr lang="es-ES" dirty="0" smtClean="0">
                <a:solidFill>
                  <a:srgbClr val="F000FF"/>
                </a:solidFill>
              </a:rPr>
              <a:t> (Rayos X), </a:t>
            </a:r>
          </a:p>
          <a:p>
            <a:r>
              <a:rPr lang="es-ES" dirty="0" err="1" smtClean="0">
                <a:solidFill>
                  <a:srgbClr val="F000FF"/>
                </a:solidFill>
              </a:rPr>
              <a:t>Chandra</a:t>
            </a:r>
            <a:endParaRPr lang="es-ES" dirty="0" smtClean="0">
              <a:solidFill>
                <a:srgbClr val="F000FF"/>
              </a:solidFill>
            </a:endParaRPr>
          </a:p>
          <a:p>
            <a:endParaRPr lang="es-ES" dirty="0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420750" y="5750832"/>
            <a:ext cx="7315200" cy="1154097"/>
          </a:xfrm>
        </p:spPr>
        <p:txBody>
          <a:bodyPr/>
          <a:lstStyle/>
          <a:p>
            <a:r>
              <a:rPr lang="es-ES" dirty="0" smtClean="0"/>
              <a:t>C</a:t>
            </a:r>
            <a:r>
              <a:rPr lang="es-ES" dirty="0" smtClean="0"/>
              <a:t>úmulo de Bala</a:t>
            </a:r>
            <a:endParaRPr lang="es-ES" dirty="0"/>
          </a:p>
        </p:txBody>
      </p:sp>
      <p:grpSp>
        <p:nvGrpSpPr>
          <p:cNvPr id="11" name="Agrupar 10"/>
          <p:cNvGrpSpPr/>
          <p:nvPr/>
        </p:nvGrpSpPr>
        <p:grpSpPr>
          <a:xfrm>
            <a:off x="149471" y="158657"/>
            <a:ext cx="8472373" cy="6048208"/>
            <a:chOff x="1772208" y="2931498"/>
            <a:chExt cx="8095159" cy="5638668"/>
          </a:xfrm>
        </p:grpSpPr>
        <p:pic>
          <p:nvPicPr>
            <p:cNvPr id="7" name="Imagen 6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772208" y="2931498"/>
              <a:ext cx="7807386" cy="5638668"/>
            </a:xfrm>
            <a:prstGeom prst="rect">
              <a:avLst/>
            </a:prstGeom>
          </p:spPr>
        </p:pic>
        <p:sp>
          <p:nvSpPr>
            <p:cNvPr id="10" name="CuadroTexto 9"/>
            <p:cNvSpPr txBox="1"/>
            <p:nvPr/>
          </p:nvSpPr>
          <p:spPr>
            <a:xfrm>
              <a:off x="7595291" y="3380536"/>
              <a:ext cx="2272076" cy="156966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sz="2400" dirty="0" smtClean="0"/>
                <a:t>Superposici</a:t>
              </a:r>
              <a:r>
                <a:rPr lang="es-ES" sz="2400" dirty="0" smtClean="0"/>
                <a:t>ón </a:t>
              </a:r>
            </a:p>
            <a:p>
              <a:r>
                <a:rPr lang="es-ES" sz="2400" dirty="0" smtClean="0">
                  <a:solidFill>
                    <a:srgbClr val="FFD55B"/>
                  </a:solidFill>
                </a:rPr>
                <a:t>Óptico</a:t>
              </a:r>
              <a:r>
                <a:rPr lang="es-ES" sz="2400" dirty="0" smtClean="0"/>
                <a:t> </a:t>
              </a:r>
            </a:p>
            <a:p>
              <a:r>
                <a:rPr lang="es-ES" sz="2400" dirty="0" smtClean="0">
                  <a:solidFill>
                    <a:srgbClr val="F000FF"/>
                  </a:solidFill>
                </a:rPr>
                <a:t>Rayos X</a:t>
              </a:r>
            </a:p>
            <a:p>
              <a:r>
                <a:rPr lang="es-ES" sz="2400" dirty="0" smtClean="0">
                  <a:solidFill>
                    <a:srgbClr val="5D5AD2"/>
                  </a:solidFill>
                </a:rPr>
                <a:t>Masa deducida</a:t>
              </a:r>
              <a:endParaRPr lang="es-ES" sz="2400" dirty="0">
                <a:solidFill>
                  <a:srgbClr val="5D5AD2"/>
                </a:solidFill>
              </a:endParaRPr>
            </a:p>
          </p:txBody>
        </p:sp>
      </p:grpSp>
      <p:pic>
        <p:nvPicPr>
          <p:cNvPr id="3" name="Imagen 2" descr="Captura de pantalla 2025-05-20 a la(s) 20.59.47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725" y="2904410"/>
            <a:ext cx="2946400" cy="2984500"/>
          </a:xfrm>
          <a:prstGeom prst="rect">
            <a:avLst/>
          </a:prstGeom>
        </p:spPr>
      </p:pic>
      <p:pic>
        <p:nvPicPr>
          <p:cNvPr id="4" name="Imagen 3" descr="Captura de pantalla 2025-05-20 a la(s) 21.00.30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471" y="2924516"/>
            <a:ext cx="3237126" cy="3529197"/>
          </a:xfrm>
          <a:prstGeom prst="rect">
            <a:avLst/>
          </a:prstGeom>
        </p:spPr>
      </p:pic>
      <p:sp>
        <p:nvSpPr>
          <p:cNvPr id="12" name="CuadroTexto 11"/>
          <p:cNvSpPr txBox="1"/>
          <p:nvPr/>
        </p:nvSpPr>
        <p:spPr>
          <a:xfrm>
            <a:off x="5881880" y="3698594"/>
            <a:ext cx="2799865" cy="1200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400" dirty="0" smtClean="0"/>
              <a:t>La componente </a:t>
            </a:r>
          </a:p>
          <a:p>
            <a:r>
              <a:rPr lang="es-ES" sz="2400" dirty="0" smtClean="0"/>
              <a:t>Gravitacional</a:t>
            </a:r>
          </a:p>
          <a:p>
            <a:r>
              <a:rPr lang="es-ES" sz="2400" dirty="0"/>
              <a:t>n</a:t>
            </a:r>
            <a:r>
              <a:rPr lang="es-ES" sz="2400" dirty="0" smtClean="0"/>
              <a:t>o es </a:t>
            </a:r>
            <a:r>
              <a:rPr lang="es-ES" sz="2400" dirty="0" err="1" smtClean="0"/>
              <a:t>bari</a:t>
            </a:r>
            <a:r>
              <a:rPr lang="es-ES" sz="2400" dirty="0" err="1" smtClean="0"/>
              <a:t>ó</a:t>
            </a:r>
            <a:r>
              <a:rPr lang="es-ES" sz="2400" dirty="0" err="1" smtClean="0"/>
              <a:t>nica</a:t>
            </a:r>
            <a:r>
              <a:rPr lang="es-ES" sz="2400" dirty="0" smtClean="0"/>
              <a:t>, 8</a:t>
            </a:r>
            <a:r>
              <a:rPr lang="es-ES" sz="2400" dirty="0" smtClean="0">
                <a:latin typeface="Symbol" charset="2"/>
                <a:cs typeface="Symbol" charset="2"/>
              </a:rPr>
              <a:t>s</a:t>
            </a:r>
            <a:endParaRPr lang="es-ES" sz="2400" dirty="0"/>
          </a:p>
        </p:txBody>
      </p:sp>
    </p:spTree>
    <p:extLst>
      <p:ext uri="{BB962C8B-B14F-4D97-AF65-F5344CB8AC3E}">
        <p14:creationId xmlns:p14="http://schemas.microsoft.com/office/powerpoint/2010/main" val="138649983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/>
          <p:cNvSpPr txBox="1"/>
          <p:nvPr/>
        </p:nvSpPr>
        <p:spPr>
          <a:xfrm>
            <a:off x="1136212" y="164398"/>
            <a:ext cx="657403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3600" dirty="0" smtClean="0"/>
              <a:t>Fondo C</a:t>
            </a:r>
            <a:r>
              <a:rPr lang="es-ES" sz="3600" dirty="0" smtClean="0"/>
              <a:t>ósmico de Microondas</a:t>
            </a:r>
            <a:r>
              <a:rPr lang="es-ES" sz="3600" dirty="0" smtClean="0"/>
              <a:t> </a:t>
            </a:r>
            <a:endParaRPr lang="es-ES" sz="3600" dirty="0"/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3416" y="1219944"/>
            <a:ext cx="4472684" cy="2504703"/>
          </a:xfrm>
          <a:prstGeom prst="rect">
            <a:avLst/>
          </a:prstGeom>
        </p:spPr>
      </p:pic>
      <p:sp>
        <p:nvSpPr>
          <p:cNvPr id="8" name="CuadroTexto 7"/>
          <p:cNvSpPr txBox="1"/>
          <p:nvPr/>
        </p:nvSpPr>
        <p:spPr>
          <a:xfrm>
            <a:off x="333416" y="3842109"/>
            <a:ext cx="3777321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800" dirty="0" err="1" smtClean="0"/>
              <a:t>Anisotropias</a:t>
            </a:r>
            <a:r>
              <a:rPr lang="es-ES" sz="2800" dirty="0" smtClean="0"/>
              <a:t> del </a:t>
            </a:r>
          </a:p>
          <a:p>
            <a:r>
              <a:rPr lang="es-ES" sz="2800" dirty="0" smtClean="0"/>
              <a:t>Fondo de Micro-ondas</a:t>
            </a:r>
            <a:endParaRPr lang="es-ES" sz="2800" dirty="0"/>
          </a:p>
        </p:txBody>
      </p:sp>
      <p:pic>
        <p:nvPicPr>
          <p:cNvPr id="2" name="Imagen 1" descr="Captura de Pantalla 2026-05-27 a la(s) 0.30.11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96245" y="1277169"/>
            <a:ext cx="3794028" cy="2982137"/>
          </a:xfrm>
          <a:prstGeom prst="rect">
            <a:avLst/>
          </a:prstGeom>
        </p:spPr>
      </p:pic>
      <p:sp>
        <p:nvSpPr>
          <p:cNvPr id="5" name="CuadroTexto 4"/>
          <p:cNvSpPr txBox="1"/>
          <p:nvPr/>
        </p:nvSpPr>
        <p:spPr>
          <a:xfrm>
            <a:off x="5280044" y="4395131"/>
            <a:ext cx="4171034" cy="267765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400" dirty="0" smtClean="0"/>
              <a:t>Las </a:t>
            </a:r>
            <a:r>
              <a:rPr lang="es-ES" sz="2400" dirty="0" err="1" smtClean="0"/>
              <a:t>inhomogeneidades</a:t>
            </a:r>
            <a:r>
              <a:rPr lang="es-ES" sz="2400" dirty="0" smtClean="0"/>
              <a:t> </a:t>
            </a:r>
          </a:p>
          <a:p>
            <a:r>
              <a:rPr lang="es-ES" sz="2400" dirty="0" smtClean="0"/>
              <a:t>primordiales </a:t>
            </a:r>
            <a:r>
              <a:rPr lang="es-ES" sz="2400" dirty="0"/>
              <a:t>oscilan como </a:t>
            </a:r>
            <a:endParaRPr lang="es-ES" sz="2400" dirty="0" smtClean="0"/>
          </a:p>
          <a:p>
            <a:r>
              <a:rPr lang="es-ES" sz="2400" dirty="0" smtClean="0"/>
              <a:t>ondas </a:t>
            </a:r>
            <a:r>
              <a:rPr lang="es-ES" sz="2400" dirty="0"/>
              <a:t>de sonido. Tras el </a:t>
            </a:r>
            <a:endParaRPr lang="es-ES" sz="2400" dirty="0" smtClean="0"/>
          </a:p>
          <a:p>
            <a:r>
              <a:rPr lang="es-ES" sz="2400" dirty="0" smtClean="0"/>
              <a:t>desacoplo</a:t>
            </a:r>
            <a:r>
              <a:rPr lang="es-ES" sz="2400" dirty="0"/>
              <a:t>, esas oscilaciones </a:t>
            </a:r>
            <a:endParaRPr lang="es-ES" sz="2400" dirty="0" smtClean="0"/>
          </a:p>
          <a:p>
            <a:r>
              <a:rPr lang="es-ES" sz="2400" dirty="0" smtClean="0"/>
              <a:t>quedan </a:t>
            </a:r>
            <a:r>
              <a:rPr lang="es-ES" sz="2400" dirty="0"/>
              <a:t>fosilizadas en las </a:t>
            </a:r>
            <a:endParaRPr lang="es-ES" sz="2400" dirty="0" smtClean="0"/>
          </a:p>
          <a:p>
            <a:r>
              <a:rPr lang="es-ES" sz="2400" dirty="0" smtClean="0"/>
              <a:t>Anisotrop</a:t>
            </a:r>
            <a:r>
              <a:rPr lang="es-ES" sz="2400" dirty="0" smtClean="0"/>
              <a:t>í</a:t>
            </a:r>
            <a:r>
              <a:rPr lang="es-ES" sz="2400" dirty="0" smtClean="0"/>
              <a:t>as </a:t>
            </a:r>
            <a:r>
              <a:rPr lang="es-ES" sz="2400" dirty="0"/>
              <a:t>del CMB. </a:t>
            </a:r>
            <a:endParaRPr lang="es-ES" sz="2400" dirty="0"/>
          </a:p>
          <a:p>
            <a:r>
              <a:rPr lang="es-ES" sz="2400" dirty="0" smtClean="0"/>
              <a:t>  </a:t>
            </a:r>
            <a:endParaRPr lang="es-ES" sz="2400" dirty="0"/>
          </a:p>
        </p:txBody>
      </p:sp>
      <p:sp>
        <p:nvSpPr>
          <p:cNvPr id="9" name="CuadroTexto 8"/>
          <p:cNvSpPr txBox="1"/>
          <p:nvPr/>
        </p:nvSpPr>
        <p:spPr>
          <a:xfrm>
            <a:off x="333416" y="5057951"/>
            <a:ext cx="4393150" cy="147732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400" dirty="0"/>
              <a:t>Las amplitudes relativas de los </a:t>
            </a:r>
            <a:endParaRPr lang="es-ES" sz="2400" dirty="0" smtClean="0"/>
          </a:p>
          <a:p>
            <a:r>
              <a:rPr lang="es-ES" sz="2400" dirty="0" smtClean="0"/>
              <a:t>Picos dependen </a:t>
            </a:r>
            <a:r>
              <a:rPr lang="es-ES" sz="2400" dirty="0"/>
              <a:t>del </a:t>
            </a:r>
            <a:r>
              <a:rPr lang="es-ES" sz="2400" dirty="0" smtClean="0"/>
              <a:t>cociente </a:t>
            </a:r>
          </a:p>
          <a:p>
            <a:r>
              <a:rPr lang="es-ES" sz="2400" dirty="0" err="1" smtClean="0"/>
              <a:t>Ωb</a:t>
            </a:r>
            <a:r>
              <a:rPr lang="es-ES" sz="2400" dirty="0"/>
              <a:t>/ΩDM: </a:t>
            </a:r>
            <a:endParaRPr lang="es-ES" sz="2400" dirty="0"/>
          </a:p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389583962"/>
      </p:ext>
    </p:extLst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12621" y="414582"/>
            <a:ext cx="8559603" cy="1154097"/>
          </a:xfrm>
        </p:spPr>
        <p:txBody>
          <a:bodyPr>
            <a:normAutofit fontScale="90000"/>
          </a:bodyPr>
          <a:lstStyle/>
          <a:p>
            <a:r>
              <a:rPr lang="es-ES" dirty="0"/>
              <a:t>Propiedades físicas requeridas para un candidato a materia oscura</a:t>
            </a:r>
            <a:endParaRPr lang="es-E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914400" y="2105655"/>
            <a:ext cx="7315200" cy="4203705"/>
          </a:xfrm>
        </p:spPr>
        <p:txBody>
          <a:bodyPr>
            <a:normAutofit/>
          </a:bodyPr>
          <a:lstStyle/>
          <a:p>
            <a:r>
              <a:rPr lang="es-ES" sz="2400" dirty="0" smtClean="0"/>
              <a:t>La materia oscura: </a:t>
            </a:r>
          </a:p>
          <a:p>
            <a:r>
              <a:rPr lang="es-ES" sz="2400" dirty="0" smtClean="0"/>
              <a:t>No tiene carga</a:t>
            </a:r>
          </a:p>
          <a:p>
            <a:r>
              <a:rPr lang="es-ES" sz="2400" dirty="0"/>
              <a:t>N</a:t>
            </a:r>
            <a:r>
              <a:rPr lang="es-ES" sz="2400" dirty="0" smtClean="0"/>
              <a:t>o tiene interacción </a:t>
            </a:r>
            <a:r>
              <a:rPr lang="es-ES" sz="2400" dirty="0" err="1" smtClean="0"/>
              <a:t>electromagnetica</a:t>
            </a:r>
            <a:endParaRPr lang="es-ES" sz="2400" dirty="0" smtClean="0"/>
          </a:p>
          <a:p>
            <a:r>
              <a:rPr lang="es-ES" sz="2400" dirty="0" smtClean="0"/>
              <a:t>No es </a:t>
            </a:r>
            <a:r>
              <a:rPr lang="es-ES" sz="2400" dirty="0" err="1" smtClean="0"/>
              <a:t>bariónica</a:t>
            </a:r>
            <a:endParaRPr lang="es-ES" sz="2400" dirty="0" smtClean="0"/>
          </a:p>
          <a:p>
            <a:r>
              <a:rPr lang="es-ES" sz="2400" dirty="0" smtClean="0"/>
              <a:t>Por lo tanto no tiene interacción fuerte</a:t>
            </a:r>
          </a:p>
          <a:p>
            <a:r>
              <a:rPr lang="es-ES" sz="2400" dirty="0" smtClean="0"/>
              <a:t>Es masiva</a:t>
            </a:r>
          </a:p>
          <a:p>
            <a:r>
              <a:rPr lang="es-ES" sz="2400" dirty="0" smtClean="0"/>
              <a:t>Por lo tanto tiene interacción gravitacional</a:t>
            </a:r>
          </a:p>
          <a:p>
            <a:r>
              <a:rPr lang="es-ES" sz="2400" dirty="0" smtClean="0"/>
              <a:t>Podría tener interacción débil.</a:t>
            </a:r>
          </a:p>
        </p:txBody>
      </p:sp>
    </p:spTree>
    <p:extLst>
      <p:ext uri="{BB962C8B-B14F-4D97-AF65-F5344CB8AC3E}">
        <p14:creationId xmlns:p14="http://schemas.microsoft.com/office/powerpoint/2010/main" val="427737630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/>
          <p:cNvSpPr txBox="1">
            <a:spLocks/>
          </p:cNvSpPr>
          <p:nvPr/>
        </p:nvSpPr>
        <p:spPr>
          <a:xfrm>
            <a:off x="-38014" y="414582"/>
            <a:ext cx="8559603" cy="1154097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0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s-ES" dirty="0" smtClean="0"/>
              <a:t>Composici</a:t>
            </a:r>
            <a:r>
              <a:rPr lang="es-ES" dirty="0" smtClean="0"/>
              <a:t>ón </a:t>
            </a:r>
            <a:r>
              <a:rPr lang="es-ES" dirty="0" err="1" smtClean="0"/>
              <a:t>energetica</a:t>
            </a:r>
            <a:r>
              <a:rPr lang="es-ES" dirty="0" smtClean="0"/>
              <a:t> del universo</a:t>
            </a:r>
            <a:endParaRPr lang="es-ES" dirty="0"/>
          </a:p>
        </p:txBody>
      </p:sp>
      <p:pic>
        <p:nvPicPr>
          <p:cNvPr id="2" name="Imagen 1" descr="Captura de Pantalla 2026-05-27 a la(s) 1.27.30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327" y="1368140"/>
            <a:ext cx="4306357" cy="3840205"/>
          </a:xfrm>
          <a:prstGeom prst="rect">
            <a:avLst/>
          </a:prstGeom>
        </p:spPr>
      </p:pic>
      <p:sp>
        <p:nvSpPr>
          <p:cNvPr id="3" name="CuadroTexto 2"/>
          <p:cNvSpPr txBox="1"/>
          <p:nvPr/>
        </p:nvSpPr>
        <p:spPr>
          <a:xfrm>
            <a:off x="5246626" y="1535256"/>
            <a:ext cx="3520665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000" dirty="0" smtClean="0"/>
              <a:t>La fracci</a:t>
            </a:r>
            <a:r>
              <a:rPr lang="es-ES" sz="2000" dirty="0" smtClean="0"/>
              <a:t>ón </a:t>
            </a:r>
            <a:r>
              <a:rPr lang="es-ES" sz="2000" dirty="0" err="1" smtClean="0"/>
              <a:t>bariónica</a:t>
            </a:r>
            <a:r>
              <a:rPr lang="es-ES" sz="2000" dirty="0" smtClean="0"/>
              <a:t> se mide</a:t>
            </a:r>
          </a:p>
          <a:p>
            <a:r>
              <a:rPr lang="es-ES" sz="2000" dirty="0" smtClean="0"/>
              <a:t>Independientemente por:</a:t>
            </a:r>
          </a:p>
          <a:p>
            <a:r>
              <a:rPr lang="es-ES" sz="2000" dirty="0"/>
              <a:t>1</a:t>
            </a:r>
            <a:r>
              <a:rPr lang="es-ES" sz="2000" dirty="0" smtClean="0"/>
              <a:t>) Amplitudes de </a:t>
            </a:r>
            <a:r>
              <a:rPr lang="es-ES" sz="2000" dirty="0" err="1" smtClean="0"/>
              <a:t>anisotropia</a:t>
            </a:r>
            <a:endParaRPr lang="es-ES" sz="2000" dirty="0" smtClean="0"/>
          </a:p>
          <a:p>
            <a:r>
              <a:rPr lang="es-ES" sz="2000" dirty="0" smtClean="0"/>
              <a:t>2)</a:t>
            </a:r>
            <a:r>
              <a:rPr lang="es-ES" sz="2000" dirty="0" err="1" smtClean="0"/>
              <a:t>Nucleo</a:t>
            </a:r>
            <a:r>
              <a:rPr lang="es-ES" sz="2000" dirty="0" err="1"/>
              <a:t>-</a:t>
            </a:r>
            <a:r>
              <a:rPr lang="es-ES" sz="2000" dirty="0" err="1" smtClean="0"/>
              <a:t>sintesis</a:t>
            </a:r>
            <a:r>
              <a:rPr lang="es-ES" sz="2000" dirty="0" smtClean="0"/>
              <a:t> primordial:</a:t>
            </a:r>
          </a:p>
          <a:p>
            <a:r>
              <a:rPr lang="es-ES" sz="2000" dirty="0" err="1" smtClean="0"/>
              <a:t>Abundacias</a:t>
            </a:r>
            <a:r>
              <a:rPr lang="es-ES" sz="2000" dirty="0" smtClean="0"/>
              <a:t> D, 3He, 7Li. </a:t>
            </a:r>
          </a:p>
          <a:p>
            <a:endParaRPr lang="es-ES" sz="2000" dirty="0"/>
          </a:p>
        </p:txBody>
      </p:sp>
      <p:sp>
        <p:nvSpPr>
          <p:cNvPr id="4" name="CuadroTexto 3"/>
          <p:cNvSpPr txBox="1"/>
          <p:nvPr/>
        </p:nvSpPr>
        <p:spPr>
          <a:xfrm>
            <a:off x="5580806" y="4094328"/>
            <a:ext cx="3353991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 smtClean="0"/>
              <a:t>El modelo </a:t>
            </a:r>
            <a:r>
              <a:rPr lang="es-ES" dirty="0" smtClean="0"/>
              <a:t>estándar describe la </a:t>
            </a:r>
          </a:p>
          <a:p>
            <a:r>
              <a:rPr lang="es-ES" dirty="0" smtClean="0"/>
              <a:t>parte </a:t>
            </a:r>
            <a:r>
              <a:rPr lang="es-ES" dirty="0" err="1" smtClean="0"/>
              <a:t>bariónica</a:t>
            </a:r>
            <a:r>
              <a:rPr lang="es-ES" dirty="0" smtClean="0"/>
              <a:t>, se quiere </a:t>
            </a:r>
          </a:p>
          <a:p>
            <a:r>
              <a:rPr lang="es-ES" dirty="0"/>
              <a:t>e</a:t>
            </a:r>
            <a:r>
              <a:rPr lang="es-ES" dirty="0" smtClean="0"/>
              <a:t>xtensiones de éste para </a:t>
            </a:r>
          </a:p>
          <a:p>
            <a:r>
              <a:rPr lang="es-ES" dirty="0" smtClean="0"/>
              <a:t>describir la fracción restante  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1035085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/>
          <p:cNvSpPr txBox="1"/>
          <p:nvPr/>
        </p:nvSpPr>
        <p:spPr>
          <a:xfrm>
            <a:off x="212621" y="667699"/>
            <a:ext cx="4882917" cy="1200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s-ES" sz="2400" dirty="0" smtClean="0"/>
          </a:p>
          <a:p>
            <a:r>
              <a:rPr lang="es-ES" sz="2400" dirty="0" smtClean="0"/>
              <a:t>WIMP</a:t>
            </a:r>
          </a:p>
          <a:p>
            <a:r>
              <a:rPr lang="es-ES" sz="2400" dirty="0" err="1" smtClean="0"/>
              <a:t>Weakly</a:t>
            </a:r>
            <a:r>
              <a:rPr lang="es-ES" sz="2400" dirty="0" smtClean="0"/>
              <a:t> </a:t>
            </a:r>
            <a:r>
              <a:rPr lang="es-ES" sz="2400" dirty="0" err="1" smtClean="0"/>
              <a:t>Interaction</a:t>
            </a:r>
            <a:r>
              <a:rPr lang="es-ES" sz="2400" dirty="0" smtClean="0"/>
              <a:t> </a:t>
            </a:r>
            <a:r>
              <a:rPr lang="es-ES" sz="2400" dirty="0" err="1" smtClean="0"/>
              <a:t>Masive</a:t>
            </a:r>
            <a:r>
              <a:rPr lang="es-ES" sz="2400" dirty="0" smtClean="0"/>
              <a:t> </a:t>
            </a:r>
            <a:r>
              <a:rPr lang="es-ES" sz="2400" dirty="0" err="1" smtClean="0"/>
              <a:t>Particle</a:t>
            </a:r>
            <a:endParaRPr lang="es-ES" sz="2400" dirty="0" smtClean="0"/>
          </a:p>
        </p:txBody>
      </p:sp>
      <p:sp>
        <p:nvSpPr>
          <p:cNvPr id="5" name="Título 1"/>
          <p:cNvSpPr txBox="1">
            <a:spLocks/>
          </p:cNvSpPr>
          <p:nvPr/>
        </p:nvSpPr>
        <p:spPr>
          <a:xfrm>
            <a:off x="212621" y="414582"/>
            <a:ext cx="8559603" cy="1154097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0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s-ES" dirty="0" smtClean="0"/>
              <a:t>Candidatos a Materia Oscura</a:t>
            </a:r>
            <a:endParaRPr lang="es-ES" dirty="0"/>
          </a:p>
        </p:txBody>
      </p:sp>
      <p:sp>
        <p:nvSpPr>
          <p:cNvPr id="6" name="CuadroTexto 5"/>
          <p:cNvSpPr txBox="1"/>
          <p:nvPr/>
        </p:nvSpPr>
        <p:spPr>
          <a:xfrm>
            <a:off x="418518" y="4445271"/>
            <a:ext cx="8076249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/>
              <a:t>L</a:t>
            </a:r>
            <a:r>
              <a:rPr lang="es-ES" dirty="0" smtClean="0"/>
              <a:t>os </a:t>
            </a:r>
            <a:r>
              <a:rPr lang="es-ES" dirty="0" err="1"/>
              <a:t>WIMPs</a:t>
            </a:r>
            <a:r>
              <a:rPr lang="es-ES" dirty="0"/>
              <a:t> son candidatos atractivos. </a:t>
            </a:r>
            <a:endParaRPr lang="es-ES" dirty="0" smtClean="0"/>
          </a:p>
          <a:p>
            <a:r>
              <a:rPr lang="es-ES" dirty="0" smtClean="0"/>
              <a:t>Si </a:t>
            </a:r>
            <a:r>
              <a:rPr lang="es-ES" dirty="0"/>
              <a:t>una partícula tiene masa de escala </a:t>
            </a:r>
            <a:endParaRPr lang="es-ES" dirty="0" smtClean="0"/>
          </a:p>
          <a:p>
            <a:r>
              <a:rPr lang="es-ES" dirty="0" err="1" smtClean="0"/>
              <a:t>electrodébil</a:t>
            </a:r>
            <a:r>
              <a:rPr lang="es-ES" dirty="0" smtClean="0"/>
              <a:t> </a:t>
            </a:r>
            <a:r>
              <a:rPr lang="es-ES" dirty="0"/>
              <a:t>y sección eficaz de interacción </a:t>
            </a:r>
            <a:endParaRPr lang="es-ES" dirty="0" smtClean="0"/>
          </a:p>
          <a:p>
            <a:r>
              <a:rPr lang="es-ES" dirty="0" smtClean="0"/>
              <a:t>débil</a:t>
            </a:r>
            <a:r>
              <a:rPr lang="es-ES" dirty="0"/>
              <a:t>, su abundancia </a:t>
            </a:r>
            <a:r>
              <a:rPr lang="es-ES" dirty="0" smtClean="0"/>
              <a:t>reliquia </a:t>
            </a:r>
            <a:r>
              <a:rPr lang="es-ES" dirty="0"/>
              <a:t>cosmológica resulta automáticamente del orden </a:t>
            </a:r>
            <a:endParaRPr lang="es-ES" dirty="0" smtClean="0"/>
          </a:p>
          <a:p>
            <a:r>
              <a:rPr lang="es-ES" dirty="0" smtClean="0"/>
              <a:t>de </a:t>
            </a:r>
            <a:r>
              <a:rPr lang="es-ES" dirty="0"/>
              <a:t>ΩDM≈</a:t>
            </a:r>
            <a:r>
              <a:rPr lang="es-ES" dirty="0" smtClean="0"/>
              <a:t>0.26</a:t>
            </a:r>
            <a:r>
              <a:rPr lang="es-ES" dirty="0"/>
              <a:t> </a:t>
            </a:r>
            <a:r>
              <a:rPr lang="es-ES" dirty="0" smtClean="0"/>
              <a:t>que coincide con lo esperado de las medidas de Planck.</a:t>
            </a:r>
            <a:endParaRPr lang="es-ES" dirty="0"/>
          </a:p>
        </p:txBody>
      </p:sp>
      <p:grpSp>
        <p:nvGrpSpPr>
          <p:cNvPr id="8" name="Agrupar 7"/>
          <p:cNvGrpSpPr/>
          <p:nvPr/>
        </p:nvGrpSpPr>
        <p:grpSpPr>
          <a:xfrm>
            <a:off x="5301612" y="1937070"/>
            <a:ext cx="3470612" cy="3104396"/>
            <a:chOff x="923854" y="1819346"/>
            <a:chExt cx="6032270" cy="4710916"/>
          </a:xfrm>
        </p:grpSpPr>
        <p:pic>
          <p:nvPicPr>
            <p:cNvPr id="9" name="Imagen 8" descr="Captura de pantalla 2025-05-21 a la(s) 00.35.32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23854" y="1819346"/>
              <a:ext cx="6032270" cy="4710916"/>
            </a:xfrm>
            <a:prstGeom prst="rect">
              <a:avLst/>
            </a:prstGeom>
          </p:spPr>
        </p:pic>
        <p:pic>
          <p:nvPicPr>
            <p:cNvPr id="10" name="Imagen 9" descr="Captura de pantalla 2025-05-21 a la(s) 00.46.09.pn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786998" y="4801035"/>
              <a:ext cx="1346200" cy="520700"/>
            </a:xfrm>
            <a:prstGeom prst="rect">
              <a:avLst/>
            </a:prstGeom>
          </p:spPr>
        </p:pic>
        <p:pic>
          <p:nvPicPr>
            <p:cNvPr id="11" name="Imagen 10" descr="Captura de pantalla 2025-05-21 a la(s) 00.49.07.png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578366" y="4637482"/>
              <a:ext cx="1816100" cy="952500"/>
            </a:xfrm>
            <a:prstGeom prst="rect">
              <a:avLst/>
            </a:prstGeom>
          </p:spPr>
        </p:pic>
      </p:grpSp>
      <p:sp>
        <p:nvSpPr>
          <p:cNvPr id="12" name="CuadroTexto 11"/>
          <p:cNvSpPr txBox="1"/>
          <p:nvPr/>
        </p:nvSpPr>
        <p:spPr>
          <a:xfrm>
            <a:off x="212621" y="2205924"/>
            <a:ext cx="4628115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000" dirty="0" smtClean="0"/>
              <a:t>WIMP </a:t>
            </a:r>
            <a:r>
              <a:rPr lang="es-ES" sz="2000" dirty="0"/>
              <a:t>es una clase fenomenológica de </a:t>
            </a:r>
            <a:endParaRPr lang="es-ES" sz="2000" dirty="0" smtClean="0"/>
          </a:p>
          <a:p>
            <a:r>
              <a:rPr lang="es-ES" sz="2000" dirty="0" smtClean="0"/>
              <a:t>candidatos </a:t>
            </a:r>
            <a:r>
              <a:rPr lang="es-ES" sz="2000" dirty="0"/>
              <a:t>a MO, definida por dos </a:t>
            </a:r>
            <a:endParaRPr lang="es-ES" sz="2000" dirty="0" smtClean="0"/>
          </a:p>
          <a:p>
            <a:r>
              <a:rPr lang="es-ES" sz="2000" dirty="0" smtClean="0"/>
              <a:t>propiedades</a:t>
            </a:r>
            <a:r>
              <a:rPr lang="es-ES" sz="2000" dirty="0"/>
              <a:t>: masa (</a:t>
            </a:r>
            <a:r>
              <a:rPr lang="es-ES" sz="2000" dirty="0" err="1" smtClean="0"/>
              <a:t>GeV</a:t>
            </a:r>
            <a:r>
              <a:rPr lang="es-ES" sz="2000" dirty="0"/>
              <a:t>–</a:t>
            </a:r>
            <a:r>
              <a:rPr lang="es-ES" sz="2000" dirty="0" err="1" smtClean="0"/>
              <a:t>TeV</a:t>
            </a:r>
            <a:r>
              <a:rPr lang="es-ES" sz="2000" dirty="0" smtClean="0"/>
              <a:t>) </a:t>
            </a:r>
            <a:r>
              <a:rPr lang="es-ES" sz="2000" dirty="0"/>
              <a:t>y </a:t>
            </a:r>
            <a:endParaRPr lang="es-ES" sz="2000" dirty="0" smtClean="0"/>
          </a:p>
          <a:p>
            <a:r>
              <a:rPr lang="es-ES" sz="2000" dirty="0" smtClean="0"/>
              <a:t>sección </a:t>
            </a:r>
            <a:r>
              <a:rPr lang="es-ES" sz="2000" dirty="0"/>
              <a:t>eficaz </a:t>
            </a:r>
            <a:r>
              <a:rPr lang="es-ES" sz="2000" dirty="0" smtClean="0"/>
              <a:t>∼ escala </a:t>
            </a:r>
            <a:r>
              <a:rPr lang="es-ES" sz="2000" dirty="0"/>
              <a:t>débil</a:t>
            </a:r>
          </a:p>
        </p:txBody>
      </p:sp>
    </p:spTree>
    <p:extLst>
      <p:ext uri="{BB962C8B-B14F-4D97-AF65-F5344CB8AC3E}">
        <p14:creationId xmlns:p14="http://schemas.microsoft.com/office/powerpoint/2010/main" val="160769507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 txBox="1">
            <a:spLocks/>
          </p:cNvSpPr>
          <p:nvPr/>
        </p:nvSpPr>
        <p:spPr>
          <a:xfrm>
            <a:off x="212621" y="214038"/>
            <a:ext cx="8559603" cy="1154097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0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s-ES" dirty="0" smtClean="0"/>
              <a:t>Estrategias de </a:t>
            </a:r>
            <a:r>
              <a:rPr lang="es-ES" dirty="0" err="1" smtClean="0"/>
              <a:t>busqueda</a:t>
            </a:r>
            <a:r>
              <a:rPr lang="es-ES" dirty="0" smtClean="0"/>
              <a:t> de </a:t>
            </a:r>
            <a:r>
              <a:rPr lang="es-ES" dirty="0" err="1" smtClean="0"/>
              <a:t>WIMPs</a:t>
            </a:r>
            <a:r>
              <a:rPr lang="es-ES" dirty="0" smtClean="0"/>
              <a:t> </a:t>
            </a:r>
            <a:endParaRPr lang="es-ES" dirty="0"/>
          </a:p>
        </p:txBody>
      </p:sp>
      <p:pic>
        <p:nvPicPr>
          <p:cNvPr id="5" name="Imagen 4" descr="Captura de pantalla 2025-05-21 a la(s) 00.28.17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479" y="1368135"/>
            <a:ext cx="8689700" cy="2420487"/>
          </a:xfrm>
          <a:prstGeom prst="rect">
            <a:avLst/>
          </a:prstGeom>
        </p:spPr>
      </p:pic>
      <p:pic>
        <p:nvPicPr>
          <p:cNvPr id="3" name="Imagen 2" descr="Captura de Pantalla 2026-05-27 a la(s) 2.02.19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762" y="4068954"/>
            <a:ext cx="8420100" cy="1320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864195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 txBox="1">
            <a:spLocks/>
          </p:cNvSpPr>
          <p:nvPr/>
        </p:nvSpPr>
        <p:spPr>
          <a:xfrm>
            <a:off x="212621" y="214038"/>
            <a:ext cx="8559603" cy="1154097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0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s-ES" dirty="0" smtClean="0"/>
              <a:t>Principales observatorios de gama </a:t>
            </a:r>
            <a:endParaRPr lang="es-ES" dirty="0"/>
          </a:p>
        </p:txBody>
      </p:sp>
      <p:pic>
        <p:nvPicPr>
          <p:cNvPr id="3" name="Imagen 2" descr="Captura de Pantalla 2026-05-27 a la(s) 2.06.31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33413"/>
            <a:ext cx="9144000" cy="44193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306503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 txBox="1">
            <a:spLocks/>
          </p:cNvSpPr>
          <p:nvPr/>
        </p:nvSpPr>
        <p:spPr>
          <a:xfrm>
            <a:off x="212621" y="214038"/>
            <a:ext cx="8559603" cy="1154097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0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s-ES" dirty="0" smtClean="0"/>
              <a:t>Estrategias de </a:t>
            </a:r>
            <a:r>
              <a:rPr lang="es-ES" dirty="0" err="1" smtClean="0"/>
              <a:t>busqueda</a:t>
            </a:r>
            <a:r>
              <a:rPr lang="es-ES" dirty="0" smtClean="0"/>
              <a:t> de </a:t>
            </a:r>
            <a:r>
              <a:rPr lang="es-ES" dirty="0" err="1" smtClean="0"/>
              <a:t>WIMPs</a:t>
            </a:r>
            <a:r>
              <a:rPr lang="es-ES" dirty="0" smtClean="0"/>
              <a:t> </a:t>
            </a:r>
            <a:endParaRPr lang="es-ES" dirty="0"/>
          </a:p>
        </p:txBody>
      </p:sp>
      <p:pic>
        <p:nvPicPr>
          <p:cNvPr id="5" name="Imagen 4" descr="Captura de pantalla 2025-05-21 a la(s) 00.28.17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479" y="1618815"/>
            <a:ext cx="8689700" cy="2420487"/>
          </a:xfrm>
          <a:prstGeom prst="rect">
            <a:avLst/>
          </a:prstGeom>
        </p:spPr>
      </p:pic>
      <p:pic>
        <p:nvPicPr>
          <p:cNvPr id="2" name="Imagen 1" descr="Captura de pantalla 2019-06-13 a la(s) 23.33.55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479" y="1149526"/>
            <a:ext cx="8690558" cy="51329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991135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 descr="Captura de pantalla 2024-03-14 a la(s) 05.03.34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620" y="1568679"/>
            <a:ext cx="8668269" cy="4398107"/>
          </a:xfrm>
          <a:prstGeom prst="rect">
            <a:avLst/>
          </a:prstGeom>
        </p:spPr>
      </p:pic>
      <p:sp>
        <p:nvSpPr>
          <p:cNvPr id="3" name="Título 1"/>
          <p:cNvSpPr txBox="1">
            <a:spLocks/>
          </p:cNvSpPr>
          <p:nvPr/>
        </p:nvSpPr>
        <p:spPr>
          <a:xfrm>
            <a:off x="95658" y="414582"/>
            <a:ext cx="8559603" cy="1154097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0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s-ES" dirty="0" smtClean="0"/>
              <a:t>Candidatos </a:t>
            </a:r>
            <a:r>
              <a:rPr lang="es-ES" dirty="0" err="1" smtClean="0"/>
              <a:t>alternativos:Axion</a:t>
            </a:r>
            <a:r>
              <a:rPr lang="es-ES" dirty="0" smtClean="0"/>
              <a:t> y ALP</a:t>
            </a:r>
            <a:endParaRPr lang="es-ES" dirty="0"/>
          </a:p>
        </p:txBody>
      </p:sp>
      <p:pic>
        <p:nvPicPr>
          <p:cNvPr id="4" name="Imagen 3" descr="Captura de Pantalla 2026-05-27 a la(s) 2.38.27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36344" y="2073582"/>
            <a:ext cx="1765300" cy="431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76699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 txBox="1">
            <a:spLocks/>
          </p:cNvSpPr>
          <p:nvPr/>
        </p:nvSpPr>
        <p:spPr>
          <a:xfrm>
            <a:off x="212621" y="414582"/>
            <a:ext cx="8559603" cy="1154097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0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s-ES" dirty="0" smtClean="0"/>
              <a:t>Presentan oscilaciones ALP-</a:t>
            </a:r>
            <a:r>
              <a:rPr lang="es-ES" dirty="0" err="1" smtClean="0"/>
              <a:t>Foton</a:t>
            </a:r>
            <a:endParaRPr lang="es-ES" dirty="0"/>
          </a:p>
        </p:txBody>
      </p:sp>
      <p:pic>
        <p:nvPicPr>
          <p:cNvPr id="3" name="Imagen 2" descr="Captura de pantalla 2024-03-14 a la(s) 05.08.17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621" y="1568679"/>
            <a:ext cx="8559603" cy="38950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850903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1"/>
          <p:cNvSpPr txBox="1">
            <a:spLocks/>
          </p:cNvSpPr>
          <p:nvPr/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0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s-ES" smtClean="0"/>
              <a:t>Organización de la platica.</a:t>
            </a:r>
            <a:endParaRPr lang="es-ES" dirty="0"/>
          </a:p>
        </p:txBody>
      </p:sp>
      <p:sp>
        <p:nvSpPr>
          <p:cNvPr id="6" name="Marcador de contenido 2"/>
          <p:cNvSpPr>
            <a:spLocks noGrp="1"/>
          </p:cNvSpPr>
          <p:nvPr>
            <p:ph idx="1"/>
          </p:nvPr>
        </p:nvSpPr>
        <p:spPr>
          <a:xfrm>
            <a:off x="628650" y="2009452"/>
            <a:ext cx="7886700" cy="4351338"/>
          </a:xfrm>
        </p:spPr>
        <p:txBody>
          <a:bodyPr/>
          <a:lstStyle/>
          <a:p>
            <a:r>
              <a:rPr lang="es-ES" sz="2800" dirty="0" smtClean="0"/>
              <a:t>Evidencia observacional de la Materia Oscura</a:t>
            </a:r>
          </a:p>
          <a:p>
            <a:r>
              <a:rPr lang="es-ES" sz="2800" dirty="0" smtClean="0"/>
              <a:t>Candidatos a Materia Oscura : WIPS y </a:t>
            </a:r>
            <a:r>
              <a:rPr lang="es-ES" sz="2800" dirty="0" err="1" smtClean="0"/>
              <a:t>ALPs</a:t>
            </a:r>
            <a:endParaRPr lang="es-ES" sz="2800" dirty="0" smtClean="0"/>
          </a:p>
          <a:p>
            <a:r>
              <a:rPr lang="es-ES" sz="2800" dirty="0" smtClean="0"/>
              <a:t> </a:t>
            </a:r>
            <a:r>
              <a:rPr lang="es-ES" sz="2800" dirty="0" smtClean="0"/>
              <a:t>MO </a:t>
            </a:r>
            <a:r>
              <a:rPr lang="es-ES" sz="2800" dirty="0" smtClean="0"/>
              <a:t>con Observatorios de Gammas</a:t>
            </a:r>
          </a:p>
          <a:p>
            <a:r>
              <a:rPr lang="es-ES" sz="2800" dirty="0" smtClean="0"/>
              <a:t>Estrategia de búsqueda y resultados.  </a:t>
            </a:r>
          </a:p>
          <a:p>
            <a:r>
              <a:rPr lang="es-ES" sz="2800" dirty="0" smtClean="0"/>
              <a:t>Conclusiones y perspectivas. </a:t>
            </a:r>
          </a:p>
          <a:p>
            <a:pPr marL="45720" indent="0">
              <a:buNone/>
            </a:pPr>
            <a:endParaRPr lang="es-ES" dirty="0" smtClean="0"/>
          </a:p>
          <a:p>
            <a:endParaRPr lang="es-ES" dirty="0" smtClean="0"/>
          </a:p>
          <a:p>
            <a:endParaRPr lang="es-ES" dirty="0" smtClean="0"/>
          </a:p>
        </p:txBody>
      </p:sp>
      <p:pic>
        <p:nvPicPr>
          <p:cNvPr id="7" name="Imagen 6" descr="HAWC BLACO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0354" y="5535025"/>
            <a:ext cx="1594191" cy="10556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187016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 txBox="1">
            <a:spLocks/>
          </p:cNvSpPr>
          <p:nvPr/>
        </p:nvSpPr>
        <p:spPr>
          <a:xfrm>
            <a:off x="212621" y="414582"/>
            <a:ext cx="8559603" cy="1154097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0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s-ES" dirty="0" smtClean="0"/>
              <a:t>Probabilidad de transición</a:t>
            </a:r>
            <a:endParaRPr lang="es-ES" dirty="0"/>
          </a:p>
        </p:txBody>
      </p:sp>
      <p:pic>
        <p:nvPicPr>
          <p:cNvPr id="3" name="Imagen 2" descr="Captura de pantalla 2024-03-14 a la(s) 05.09.32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68679"/>
            <a:ext cx="9021848" cy="33151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03602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 descr="Captura de pantalla 2024-03-14 a la(s) 05.20.16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42083"/>
            <a:ext cx="9144000" cy="4466705"/>
          </a:xfrm>
          <a:prstGeom prst="rect">
            <a:avLst/>
          </a:prstGeom>
        </p:spPr>
      </p:pic>
      <p:sp>
        <p:nvSpPr>
          <p:cNvPr id="3" name="CuadroTexto 2"/>
          <p:cNvSpPr txBox="1"/>
          <p:nvPr/>
        </p:nvSpPr>
        <p:spPr>
          <a:xfrm>
            <a:off x="0" y="5680237"/>
            <a:ext cx="913543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000" b="1" dirty="0"/>
              <a:t>Ambas </a:t>
            </a:r>
            <a:r>
              <a:rPr lang="es-ES" sz="2000" b="1" dirty="0" smtClean="0"/>
              <a:t>señales </a:t>
            </a:r>
            <a:r>
              <a:rPr lang="es-ES" sz="2000" b="1" dirty="0"/>
              <a:t>(gamma de WIMP, gamma de propagación ALP) requieren </a:t>
            </a:r>
            <a:endParaRPr lang="es-ES" sz="2000" b="1" dirty="0" smtClean="0"/>
          </a:p>
          <a:p>
            <a:r>
              <a:rPr lang="es-ES" sz="2000" b="1" dirty="0" smtClean="0"/>
              <a:t>un </a:t>
            </a:r>
            <a:r>
              <a:rPr lang="es-ES" sz="2000" b="1" dirty="0"/>
              <a:t>detector sensible al rango </a:t>
            </a:r>
            <a:r>
              <a:rPr lang="es-ES" sz="2000" b="1" dirty="0" smtClean="0"/>
              <a:t>∼</a:t>
            </a:r>
            <a:r>
              <a:rPr lang="es-ES" sz="2000" b="1" dirty="0"/>
              <a:t>100 </a:t>
            </a:r>
            <a:r>
              <a:rPr lang="es-ES" sz="2000" b="1" dirty="0" err="1"/>
              <a:t>GeV</a:t>
            </a:r>
            <a:r>
              <a:rPr lang="es-ES" sz="2000" b="1" dirty="0"/>
              <a:t> </a:t>
            </a:r>
            <a:r>
              <a:rPr lang="es-ES" sz="2000" b="1" dirty="0" smtClean="0"/>
              <a:t>− </a:t>
            </a:r>
            <a:r>
              <a:rPr lang="es-ES" sz="2000" b="1" dirty="0"/>
              <a:t>100 </a:t>
            </a:r>
            <a:r>
              <a:rPr lang="es-ES" sz="2000" b="1" dirty="0" err="1"/>
              <a:t>TeV</a:t>
            </a:r>
            <a:endParaRPr lang="es-ES" sz="2000" b="1" dirty="0"/>
          </a:p>
        </p:txBody>
      </p:sp>
      <p:sp>
        <p:nvSpPr>
          <p:cNvPr id="5" name="Título 1"/>
          <p:cNvSpPr txBox="1">
            <a:spLocks/>
          </p:cNvSpPr>
          <p:nvPr/>
        </p:nvSpPr>
        <p:spPr>
          <a:xfrm>
            <a:off x="212621" y="147190"/>
            <a:ext cx="8559603" cy="1154097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0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s-ES" dirty="0" smtClean="0"/>
              <a:t>Señales observables: gamas (</a:t>
            </a:r>
            <a:r>
              <a:rPr lang="es-ES" dirty="0" err="1" smtClean="0"/>
              <a:t>TeV</a:t>
            </a:r>
            <a:r>
              <a:rPr lang="es-ES" dirty="0" smtClean="0"/>
              <a:t>) 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7007528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 descr="HAWC_graphic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6903" y="167115"/>
            <a:ext cx="7707607" cy="65070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018345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lane_nogrid_nolabel_B_ps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1177633" y="116246"/>
            <a:ext cx="11268361" cy="3278118"/>
          </a:xfrm>
          <a:prstGeom prst="rect">
            <a:avLst/>
          </a:prstGeom>
          <a:ln w="12700">
            <a:miter lim="400000"/>
          </a:ln>
        </p:spPr>
      </p:pic>
      <p:pic>
        <p:nvPicPr>
          <p:cNvPr id="16" name="pasted-image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2000828" y="3765457"/>
            <a:ext cx="3450078" cy="2676907"/>
          </a:xfrm>
          <a:prstGeom prst="rect">
            <a:avLst/>
          </a:prstGeom>
          <a:ln w="12700">
            <a:miter lim="400000"/>
          </a:ln>
        </p:spPr>
      </p:pic>
      <p:cxnSp>
        <p:nvCxnSpPr>
          <p:cNvPr id="18" name="Conector recto 17"/>
          <p:cNvCxnSpPr/>
          <p:nvPr/>
        </p:nvCxnSpPr>
        <p:spPr>
          <a:xfrm flipV="1">
            <a:off x="2000828" y="1754909"/>
            <a:ext cx="1508990" cy="201054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Conector recto 19"/>
          <p:cNvCxnSpPr/>
          <p:nvPr/>
        </p:nvCxnSpPr>
        <p:spPr>
          <a:xfrm flipH="1" flipV="1">
            <a:off x="3925455" y="1754909"/>
            <a:ext cx="1525451" cy="201054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" name="Rectángulo 22"/>
          <p:cNvSpPr/>
          <p:nvPr/>
        </p:nvSpPr>
        <p:spPr>
          <a:xfrm>
            <a:off x="288605" y="3983349"/>
            <a:ext cx="144321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dirty="0" smtClean="0">
                <a:latin typeface="Calibri" charset="0"/>
                <a:ea typeface="Calibri" charset="0"/>
                <a:cs typeface="Calibri" charset="0"/>
              </a:rPr>
              <a:t>Asociación incierta</a:t>
            </a:r>
            <a:endParaRPr lang="es-ES" dirty="0"/>
          </a:p>
        </p:txBody>
      </p:sp>
      <p:sp>
        <p:nvSpPr>
          <p:cNvPr id="24" name="Rectangle 27"/>
          <p:cNvSpPr/>
          <p:nvPr/>
        </p:nvSpPr>
        <p:spPr>
          <a:xfrm>
            <a:off x="288605" y="5004899"/>
            <a:ext cx="171222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dirty="0" smtClean="0">
                <a:latin typeface="Calibri" charset="0"/>
                <a:ea typeface="Calibri" charset="0"/>
                <a:cs typeface="Calibri" charset="0"/>
              </a:rPr>
              <a:t>Remanente de supernova con pulsar muy energético</a:t>
            </a:r>
            <a:endParaRPr lang="es-ES" dirty="0"/>
          </a:p>
        </p:txBody>
      </p:sp>
      <p:sp>
        <p:nvSpPr>
          <p:cNvPr id="26" name="TextBox 2"/>
          <p:cNvSpPr txBox="1"/>
          <p:nvPr/>
        </p:nvSpPr>
        <p:spPr>
          <a:xfrm>
            <a:off x="5820362" y="3777170"/>
            <a:ext cx="3485276" cy="1563354"/>
          </a:xfrm>
          <a:prstGeom prst="rect">
            <a:avLst/>
          </a:prstGeom>
          <a:noFill/>
        </p:spPr>
        <p:txBody>
          <a:bodyPr wrap="none" lIns="221175" tIns="110588" rIns="221175" bIns="110588" rtlCol="0">
            <a:noAutofit/>
          </a:bodyPr>
          <a:lstStyle/>
          <a:p>
            <a:r>
              <a:rPr lang="es-ES" dirty="0" smtClean="0">
                <a:latin typeface="Calibri" charset="0"/>
                <a:ea typeface="Calibri" charset="0"/>
                <a:cs typeface="Calibri" charset="0"/>
              </a:rPr>
              <a:t>~40 fuentes identificadas </a:t>
            </a:r>
          </a:p>
          <a:p>
            <a:r>
              <a:rPr lang="es-ES" dirty="0" smtClean="0">
                <a:latin typeface="Calibri" charset="0"/>
                <a:ea typeface="Calibri" charset="0"/>
                <a:cs typeface="Calibri" charset="0"/>
              </a:rPr>
              <a:t>¼ de ellas son nuevas</a:t>
            </a:r>
            <a:endParaRPr lang="es-ES" dirty="0"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27" name="Rectangle 4"/>
          <p:cNvSpPr/>
          <p:nvPr/>
        </p:nvSpPr>
        <p:spPr>
          <a:xfrm>
            <a:off x="5820362" y="5180464"/>
            <a:ext cx="277907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dirty="0" smtClean="0">
                <a:latin typeface="Calibri" charset="0"/>
                <a:ea typeface="Calibri" charset="0"/>
                <a:cs typeface="Calibri" charset="0"/>
              </a:rPr>
              <a:t>Pulsar a  ~ 26,000 años luz</a:t>
            </a:r>
            <a:endParaRPr lang="es-ES" dirty="0"/>
          </a:p>
        </p:txBody>
      </p:sp>
      <p:cxnSp>
        <p:nvCxnSpPr>
          <p:cNvPr id="29" name="Conector recto de flecha 28"/>
          <p:cNvCxnSpPr/>
          <p:nvPr/>
        </p:nvCxnSpPr>
        <p:spPr>
          <a:xfrm flipV="1">
            <a:off x="1731818" y="5180464"/>
            <a:ext cx="1108364" cy="753900"/>
          </a:xfrm>
          <a:prstGeom prst="straightConnector1">
            <a:avLst/>
          </a:prstGeom>
          <a:ln>
            <a:solidFill>
              <a:srgbClr val="CCFFCC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Conector recto de flecha 29"/>
          <p:cNvCxnSpPr/>
          <p:nvPr/>
        </p:nvCxnSpPr>
        <p:spPr>
          <a:xfrm>
            <a:off x="1731818" y="4478497"/>
            <a:ext cx="1560947" cy="151183"/>
          </a:xfrm>
          <a:prstGeom prst="straightConnector1">
            <a:avLst/>
          </a:prstGeom>
          <a:ln>
            <a:solidFill>
              <a:srgbClr val="CCFFCC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Conector recto de flecha 32"/>
          <p:cNvCxnSpPr/>
          <p:nvPr/>
        </p:nvCxnSpPr>
        <p:spPr>
          <a:xfrm flipH="1" flipV="1">
            <a:off x="4156364" y="5180464"/>
            <a:ext cx="1663998" cy="160060"/>
          </a:xfrm>
          <a:prstGeom prst="straightConnector1">
            <a:avLst/>
          </a:prstGeom>
          <a:ln>
            <a:solidFill>
              <a:srgbClr val="CCFFCC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95890786"/>
      </p:ext>
    </p:extLst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" dirty="0" smtClean="0">
                <a:solidFill>
                  <a:schemeClr val="tx1"/>
                </a:solidFill>
              </a:rPr>
              <a:t>Flujo de rayos gamma de MO </a:t>
            </a:r>
            <a:r>
              <a:rPr lang="es-ES" dirty="0" err="1" smtClean="0">
                <a:solidFill>
                  <a:schemeClr val="tx1"/>
                </a:solidFill>
              </a:rPr>
              <a:t>WIMPs</a:t>
            </a:r>
            <a:endParaRPr lang="es-ES" dirty="0">
              <a:solidFill>
                <a:schemeClr val="tx1"/>
              </a:solidFill>
            </a:endParaRPr>
          </a:p>
        </p:txBody>
      </p:sp>
      <p:pic>
        <p:nvPicPr>
          <p:cNvPr id="4" name="Imagen 3" descr="Captura de pantalla 2019-06-13 a la(s) 23.40.19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342" y="1453904"/>
            <a:ext cx="6444240" cy="4986306"/>
          </a:xfrm>
          <a:prstGeom prst="rect">
            <a:avLst/>
          </a:prstGeom>
        </p:spPr>
      </p:pic>
      <p:sp>
        <p:nvSpPr>
          <p:cNvPr id="5" name="CuadroTexto 4"/>
          <p:cNvSpPr txBox="1"/>
          <p:nvPr/>
        </p:nvSpPr>
        <p:spPr>
          <a:xfrm>
            <a:off x="6900817" y="2322905"/>
            <a:ext cx="2262158" cy="175432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Symbol" charset="0"/>
              <a:buChar char="r"/>
            </a:pPr>
            <a:r>
              <a:rPr lang="es-ES" dirty="0" smtClean="0"/>
              <a:t>es </a:t>
            </a:r>
            <a:r>
              <a:rPr lang="es-ES" dirty="0" smtClean="0"/>
              <a:t>el perfil </a:t>
            </a:r>
            <a:r>
              <a:rPr lang="es-ES" dirty="0" smtClean="0"/>
              <a:t>de </a:t>
            </a:r>
          </a:p>
          <a:p>
            <a:r>
              <a:rPr lang="es-ES" dirty="0" smtClean="0"/>
              <a:t>Distribuci</a:t>
            </a:r>
            <a:r>
              <a:rPr lang="es-ES" dirty="0" smtClean="0"/>
              <a:t>ón </a:t>
            </a:r>
            <a:r>
              <a:rPr lang="es-ES" dirty="0" smtClean="0"/>
              <a:t>de </a:t>
            </a:r>
            <a:r>
              <a:rPr lang="es-ES" dirty="0" smtClean="0"/>
              <a:t>la </a:t>
            </a:r>
          </a:p>
          <a:p>
            <a:r>
              <a:rPr lang="es-ES" dirty="0" smtClean="0"/>
              <a:t>MO.</a:t>
            </a:r>
            <a:endParaRPr lang="es-ES" dirty="0" smtClean="0"/>
          </a:p>
          <a:p>
            <a:pPr marL="285750" indent="-285750">
              <a:buFont typeface="Symbol" charset="0"/>
              <a:buChar char="r"/>
            </a:pPr>
            <a:r>
              <a:rPr lang="es-ES" dirty="0" smtClean="0">
                <a:cs typeface="Symbol" charset="2"/>
              </a:rPr>
              <a:t>se estima</a:t>
            </a:r>
            <a:r>
              <a:rPr lang="es-ES" dirty="0" smtClean="0"/>
              <a:t> </a:t>
            </a:r>
            <a:r>
              <a:rPr lang="es-ES" dirty="0" smtClean="0"/>
              <a:t>a </a:t>
            </a:r>
            <a:r>
              <a:rPr lang="es-ES" dirty="0" smtClean="0"/>
              <a:t>partir </a:t>
            </a:r>
          </a:p>
          <a:p>
            <a:r>
              <a:rPr lang="es-ES" dirty="0" smtClean="0"/>
              <a:t>de </a:t>
            </a:r>
            <a:r>
              <a:rPr lang="es-ES" dirty="0" smtClean="0"/>
              <a:t>la </a:t>
            </a:r>
            <a:r>
              <a:rPr lang="es-ES" dirty="0" err="1"/>
              <a:t>d</a:t>
            </a:r>
            <a:r>
              <a:rPr lang="es-ES" dirty="0" err="1" smtClean="0"/>
              <a:t>ispersion</a:t>
            </a:r>
            <a:r>
              <a:rPr lang="es-ES" dirty="0" smtClean="0"/>
              <a:t> </a:t>
            </a:r>
            <a:r>
              <a:rPr lang="es-ES" dirty="0" smtClean="0"/>
              <a:t>de </a:t>
            </a:r>
          </a:p>
          <a:p>
            <a:r>
              <a:rPr lang="es-ES" dirty="0" smtClean="0"/>
              <a:t>velocidades</a:t>
            </a:r>
            <a:endParaRPr lang="es-ES" dirty="0"/>
          </a:p>
        </p:txBody>
      </p:sp>
      <p:sp>
        <p:nvSpPr>
          <p:cNvPr id="6" name="CuadroTexto 5"/>
          <p:cNvSpPr txBox="1"/>
          <p:nvPr/>
        </p:nvSpPr>
        <p:spPr>
          <a:xfrm>
            <a:off x="6917527" y="4460305"/>
            <a:ext cx="2172170" cy="17543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smtClean="0"/>
              <a:t>La distribución de </a:t>
            </a:r>
          </a:p>
          <a:p>
            <a:r>
              <a:rPr lang="es-ES" dirty="0" smtClean="0"/>
              <a:t>gammas se supone </a:t>
            </a:r>
            <a:endParaRPr lang="es-ES" dirty="0"/>
          </a:p>
          <a:p>
            <a:r>
              <a:rPr lang="es-ES" dirty="0"/>
              <a:t>d</a:t>
            </a:r>
            <a:r>
              <a:rPr lang="es-ES" dirty="0" smtClean="0"/>
              <a:t>e </a:t>
            </a:r>
            <a:r>
              <a:rPr lang="es-ES" dirty="0" smtClean="0"/>
              <a:t>partículas débilmente</a:t>
            </a:r>
          </a:p>
          <a:p>
            <a:r>
              <a:rPr lang="es-ES" dirty="0" smtClean="0"/>
              <a:t>Interactuantes que conocemos</a:t>
            </a:r>
            <a:endParaRPr lang="es-ES" dirty="0"/>
          </a:p>
        </p:txBody>
      </p:sp>
      <p:cxnSp>
        <p:nvCxnSpPr>
          <p:cNvPr id="7" name="Conector recto de flecha 6"/>
          <p:cNvCxnSpPr/>
          <p:nvPr/>
        </p:nvCxnSpPr>
        <p:spPr>
          <a:xfrm>
            <a:off x="2038498" y="1971962"/>
            <a:ext cx="768614" cy="484635"/>
          </a:xfrm>
          <a:prstGeom prst="straightConnector1">
            <a:avLst/>
          </a:prstGeom>
          <a:ln w="38100" cmpd="sng">
            <a:solidFill>
              <a:schemeClr val="accent4">
                <a:lumMod val="60000"/>
                <a:lumOff val="40000"/>
              </a:schemeClr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16372412"/>
      </p:ext>
    </p:extLst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sz="2400" dirty="0">
                <a:solidFill>
                  <a:srgbClr val="FFFFFF"/>
                </a:solidFill>
              </a:rPr>
              <a:t>Factor J en aproximación de fuente puntual y perfil NFW</a:t>
            </a:r>
            <a:endParaRPr lang="es-ES" sz="2400" dirty="0">
              <a:solidFill>
                <a:srgbClr val="FFFFFF"/>
              </a:solidFill>
            </a:endParaRPr>
          </a:p>
        </p:txBody>
      </p:sp>
      <p:pic>
        <p:nvPicPr>
          <p:cNvPr id="4" name="Marcador de contenido 3" descr="Captura de pantalla 2019-06-13 a la(s) 23.53.25.pn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9" r="1669"/>
          <a:stretch>
            <a:fillRect/>
          </a:stretch>
        </p:blipFill>
        <p:spPr>
          <a:xfrm>
            <a:off x="457200" y="755321"/>
            <a:ext cx="8229600" cy="4772963"/>
          </a:xfrm>
        </p:spPr>
      </p:pic>
      <p:pic>
        <p:nvPicPr>
          <p:cNvPr id="5" name="Imagen 4" descr="Captura de pantalla 2019-06-13 a la(s) 23.55.05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9037" y="5349728"/>
            <a:ext cx="3243409" cy="13181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9139199"/>
      </p:ext>
    </p:extLst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" dirty="0" smtClean="0">
                <a:solidFill>
                  <a:srgbClr val="FFFF00"/>
                </a:solidFill>
              </a:rPr>
              <a:t>Ejemplos de la integral </a:t>
            </a:r>
            <a:r>
              <a:rPr lang="es-ES" dirty="0" err="1" smtClean="0">
                <a:solidFill>
                  <a:srgbClr val="FFFF00"/>
                </a:solidFill>
              </a:rPr>
              <a:t>l.o.s</a:t>
            </a:r>
            <a:endParaRPr lang="es-ES" dirty="0">
              <a:solidFill>
                <a:srgbClr val="FFFF00"/>
              </a:solidFill>
            </a:endParaRPr>
          </a:p>
        </p:txBody>
      </p:sp>
      <p:pic>
        <p:nvPicPr>
          <p:cNvPr id="4" name="Imagen 3" descr="Captura de pantalla 2019-06-13 a la(s) 23.45.14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87689"/>
            <a:ext cx="9144000" cy="3639700"/>
          </a:xfrm>
          <a:prstGeom prst="rect">
            <a:avLst/>
          </a:prstGeom>
        </p:spPr>
      </p:pic>
      <p:sp>
        <p:nvSpPr>
          <p:cNvPr id="5" name="CuadroTexto 4"/>
          <p:cNvSpPr txBox="1"/>
          <p:nvPr/>
        </p:nvSpPr>
        <p:spPr>
          <a:xfrm>
            <a:off x="2573186" y="5080309"/>
            <a:ext cx="534199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 smtClean="0"/>
              <a:t>También se conoce como el factor J para aniquilación y </a:t>
            </a:r>
          </a:p>
          <a:p>
            <a:r>
              <a:rPr lang="es-ES" dirty="0" smtClean="0"/>
              <a:t>Factor D para decaimiento.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98587885"/>
      </p:ext>
    </p:extLst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" dirty="0" smtClean="0">
                <a:solidFill>
                  <a:srgbClr val="FFFF00"/>
                </a:solidFill>
              </a:rPr>
              <a:t>Donde buscar?</a:t>
            </a:r>
            <a:endParaRPr lang="es-ES" dirty="0">
              <a:solidFill>
                <a:srgbClr val="FFFF00"/>
              </a:solidFill>
            </a:endParaRPr>
          </a:p>
        </p:txBody>
      </p:sp>
      <p:pic>
        <p:nvPicPr>
          <p:cNvPr id="5" name="Imagen 4" descr="galaxia-enana-2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6581" y="2037613"/>
            <a:ext cx="4290604" cy="3443774"/>
          </a:xfrm>
          <a:prstGeom prst="rect">
            <a:avLst/>
          </a:prstGeom>
        </p:spPr>
      </p:pic>
      <p:sp>
        <p:nvSpPr>
          <p:cNvPr id="6" name="CuadroTexto 5"/>
          <p:cNvSpPr txBox="1"/>
          <p:nvPr/>
        </p:nvSpPr>
        <p:spPr>
          <a:xfrm>
            <a:off x="4887185" y="1870497"/>
            <a:ext cx="4102656" cy="378565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400" dirty="0" smtClean="0"/>
              <a:t>Galaxias con poco tasa de </a:t>
            </a:r>
          </a:p>
          <a:p>
            <a:r>
              <a:rPr lang="es-ES" sz="2400" dirty="0"/>
              <a:t>f</a:t>
            </a:r>
            <a:r>
              <a:rPr lang="es-ES" sz="2400" dirty="0" smtClean="0"/>
              <a:t>ormación </a:t>
            </a:r>
            <a:r>
              <a:rPr lang="es-ES" sz="2400" dirty="0" smtClean="0"/>
              <a:t>estelar, es decir</a:t>
            </a:r>
          </a:p>
          <a:p>
            <a:r>
              <a:rPr lang="es-ES" sz="2400" dirty="0" smtClean="0"/>
              <a:t>Galaxias en las que no se </a:t>
            </a:r>
          </a:p>
          <a:p>
            <a:r>
              <a:rPr lang="es-ES" sz="2400" dirty="0"/>
              <a:t>e</a:t>
            </a:r>
            <a:r>
              <a:rPr lang="es-ES" sz="2400" dirty="0" smtClean="0"/>
              <a:t>spera </a:t>
            </a:r>
            <a:r>
              <a:rPr lang="es-ES" sz="2400" dirty="0" smtClean="0"/>
              <a:t>que las interacciones</a:t>
            </a:r>
          </a:p>
          <a:p>
            <a:r>
              <a:rPr lang="es-ES" sz="2400" dirty="0" err="1" smtClean="0"/>
              <a:t>pr</a:t>
            </a:r>
            <a:r>
              <a:rPr lang="es-ES" sz="2400" dirty="0" err="1" smtClean="0"/>
              <a:t>oduscan</a:t>
            </a:r>
            <a:r>
              <a:rPr lang="es-ES" sz="2400" dirty="0" smtClean="0"/>
              <a:t> </a:t>
            </a:r>
            <a:r>
              <a:rPr lang="es-ES" sz="2400" dirty="0" smtClean="0"/>
              <a:t>rayos gama de </a:t>
            </a:r>
          </a:p>
          <a:p>
            <a:r>
              <a:rPr lang="es-ES" sz="2400" dirty="0"/>
              <a:t>m</a:t>
            </a:r>
            <a:r>
              <a:rPr lang="es-ES" sz="2400" dirty="0" smtClean="0"/>
              <a:t>uy </a:t>
            </a:r>
            <a:r>
              <a:rPr lang="es-ES" sz="2400" dirty="0" smtClean="0"/>
              <a:t>alta energía.</a:t>
            </a:r>
          </a:p>
          <a:p>
            <a:endParaRPr lang="es-ES" sz="2400" dirty="0"/>
          </a:p>
          <a:p>
            <a:r>
              <a:rPr lang="es-ES" sz="2400" dirty="0" smtClean="0"/>
              <a:t>Ejemplo: Galaxias enanas </a:t>
            </a:r>
          </a:p>
          <a:p>
            <a:r>
              <a:rPr lang="es-ES" sz="2400" dirty="0" smtClean="0"/>
              <a:t>Esferoidales</a:t>
            </a:r>
            <a:r>
              <a:rPr lang="es-ES" sz="2400" dirty="0"/>
              <a:t>,</a:t>
            </a:r>
            <a:r>
              <a:rPr lang="es-ES" sz="2400" dirty="0" smtClean="0"/>
              <a:t> irregulares, </a:t>
            </a:r>
          </a:p>
          <a:p>
            <a:r>
              <a:rPr lang="es-ES" sz="2400" dirty="0" smtClean="0"/>
              <a:t>Cúmulos de galaxias.</a:t>
            </a:r>
            <a:endParaRPr lang="es-ES" sz="2400" dirty="0"/>
          </a:p>
        </p:txBody>
      </p:sp>
    </p:spTree>
    <p:extLst>
      <p:ext uri="{BB962C8B-B14F-4D97-AF65-F5344CB8AC3E}">
        <p14:creationId xmlns:p14="http://schemas.microsoft.com/office/powerpoint/2010/main" val="1986593911"/>
      </p:ext>
    </p:extLst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" dirty="0" smtClean="0">
                <a:solidFill>
                  <a:schemeClr val="tx1"/>
                </a:solidFill>
              </a:rPr>
              <a:t>Flujo de rayos gamma de MO</a:t>
            </a:r>
            <a:endParaRPr lang="es-ES" dirty="0">
              <a:solidFill>
                <a:schemeClr val="tx1"/>
              </a:solidFill>
            </a:endParaRPr>
          </a:p>
        </p:txBody>
      </p:sp>
      <p:pic>
        <p:nvPicPr>
          <p:cNvPr id="4" name="Imagen 3" descr="Captura de pantalla 2019-06-13 a la(s) 23.40.19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342" y="1453904"/>
            <a:ext cx="6444240" cy="4986306"/>
          </a:xfrm>
          <a:prstGeom prst="rect">
            <a:avLst/>
          </a:prstGeom>
        </p:spPr>
      </p:pic>
      <p:sp>
        <p:nvSpPr>
          <p:cNvPr id="5" name="CuadroTexto 4"/>
          <p:cNvSpPr txBox="1"/>
          <p:nvPr/>
        </p:nvSpPr>
        <p:spPr>
          <a:xfrm>
            <a:off x="6900817" y="2322905"/>
            <a:ext cx="2262158" cy="175432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Symbol" charset="0"/>
              <a:buChar char="r"/>
            </a:pPr>
            <a:r>
              <a:rPr lang="es-ES" dirty="0" smtClean="0"/>
              <a:t>es </a:t>
            </a:r>
            <a:r>
              <a:rPr lang="es-ES" dirty="0" smtClean="0"/>
              <a:t>el perfil </a:t>
            </a:r>
            <a:r>
              <a:rPr lang="es-ES" dirty="0" smtClean="0"/>
              <a:t>de </a:t>
            </a:r>
          </a:p>
          <a:p>
            <a:r>
              <a:rPr lang="es-ES" dirty="0" smtClean="0"/>
              <a:t>Distribuci</a:t>
            </a:r>
            <a:r>
              <a:rPr lang="es-ES" dirty="0" smtClean="0"/>
              <a:t>ón </a:t>
            </a:r>
            <a:r>
              <a:rPr lang="es-ES" dirty="0" smtClean="0"/>
              <a:t>de </a:t>
            </a:r>
            <a:r>
              <a:rPr lang="es-ES" dirty="0" smtClean="0"/>
              <a:t>la </a:t>
            </a:r>
          </a:p>
          <a:p>
            <a:r>
              <a:rPr lang="es-ES" dirty="0" smtClean="0"/>
              <a:t>MO.</a:t>
            </a:r>
            <a:endParaRPr lang="es-ES" dirty="0" smtClean="0"/>
          </a:p>
          <a:p>
            <a:pPr marL="285750" indent="-285750">
              <a:buFont typeface="Symbol" charset="0"/>
              <a:buChar char="r"/>
            </a:pPr>
            <a:r>
              <a:rPr lang="es-ES" dirty="0" smtClean="0">
                <a:cs typeface="Symbol" charset="2"/>
              </a:rPr>
              <a:t>se estima</a:t>
            </a:r>
            <a:r>
              <a:rPr lang="es-ES" dirty="0" smtClean="0"/>
              <a:t> </a:t>
            </a:r>
            <a:r>
              <a:rPr lang="es-ES" dirty="0" smtClean="0"/>
              <a:t>a </a:t>
            </a:r>
            <a:r>
              <a:rPr lang="es-ES" dirty="0" smtClean="0"/>
              <a:t>partir </a:t>
            </a:r>
          </a:p>
          <a:p>
            <a:r>
              <a:rPr lang="es-ES" dirty="0" smtClean="0"/>
              <a:t>de </a:t>
            </a:r>
            <a:r>
              <a:rPr lang="es-ES" dirty="0" smtClean="0"/>
              <a:t>la </a:t>
            </a:r>
            <a:r>
              <a:rPr lang="es-ES" dirty="0" err="1"/>
              <a:t>d</a:t>
            </a:r>
            <a:r>
              <a:rPr lang="es-ES" dirty="0" err="1" smtClean="0"/>
              <a:t>ispersion</a:t>
            </a:r>
            <a:r>
              <a:rPr lang="es-ES" dirty="0" smtClean="0"/>
              <a:t> </a:t>
            </a:r>
            <a:r>
              <a:rPr lang="es-ES" dirty="0" smtClean="0"/>
              <a:t>de </a:t>
            </a:r>
          </a:p>
          <a:p>
            <a:r>
              <a:rPr lang="es-ES" dirty="0" smtClean="0"/>
              <a:t>velocidades</a:t>
            </a:r>
            <a:endParaRPr lang="es-ES" dirty="0"/>
          </a:p>
        </p:txBody>
      </p:sp>
      <p:sp>
        <p:nvSpPr>
          <p:cNvPr id="6" name="CuadroTexto 5"/>
          <p:cNvSpPr txBox="1"/>
          <p:nvPr/>
        </p:nvSpPr>
        <p:spPr>
          <a:xfrm>
            <a:off x="6917527" y="4460305"/>
            <a:ext cx="2172170" cy="17543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smtClean="0"/>
              <a:t>La distribución de </a:t>
            </a:r>
          </a:p>
          <a:p>
            <a:r>
              <a:rPr lang="es-ES" dirty="0" smtClean="0"/>
              <a:t>gammas se supone </a:t>
            </a:r>
            <a:endParaRPr lang="es-ES" dirty="0"/>
          </a:p>
          <a:p>
            <a:r>
              <a:rPr lang="es-ES" dirty="0"/>
              <a:t>d</a:t>
            </a:r>
            <a:r>
              <a:rPr lang="es-ES" dirty="0" smtClean="0"/>
              <a:t>e </a:t>
            </a:r>
            <a:r>
              <a:rPr lang="es-ES" dirty="0" smtClean="0"/>
              <a:t>partículas débilmente</a:t>
            </a:r>
          </a:p>
          <a:p>
            <a:r>
              <a:rPr lang="es-ES" dirty="0" smtClean="0"/>
              <a:t>Interactuantes que conocemos</a:t>
            </a:r>
            <a:endParaRPr lang="es-ES" dirty="0"/>
          </a:p>
        </p:txBody>
      </p:sp>
      <p:cxnSp>
        <p:nvCxnSpPr>
          <p:cNvPr id="7" name="Conector recto de flecha 6"/>
          <p:cNvCxnSpPr/>
          <p:nvPr/>
        </p:nvCxnSpPr>
        <p:spPr>
          <a:xfrm>
            <a:off x="2038498" y="1971962"/>
            <a:ext cx="768614" cy="484635"/>
          </a:xfrm>
          <a:prstGeom prst="straightConnector1">
            <a:avLst/>
          </a:prstGeom>
          <a:ln w="38100" cmpd="sng">
            <a:solidFill>
              <a:schemeClr val="accent4">
                <a:lumMod val="60000"/>
                <a:lumOff val="40000"/>
              </a:schemeClr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5250852"/>
      </p:ext>
    </p:extLst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80217" y="636306"/>
            <a:ext cx="6027261" cy="663528"/>
          </a:xfrm>
        </p:spPr>
        <p:txBody>
          <a:bodyPr>
            <a:normAutofit fontScale="90000"/>
          </a:bodyPr>
          <a:lstStyle/>
          <a:p>
            <a:r>
              <a:rPr lang="en-US" dirty="0" err="1" smtClean="0">
                <a:solidFill>
                  <a:srgbClr val="FFFFFF"/>
                </a:solidFill>
              </a:rPr>
              <a:t>L</a:t>
            </a:r>
            <a:r>
              <a:rPr lang="en-US" dirty="0" err="1" smtClean="0">
                <a:solidFill>
                  <a:srgbClr val="FFFFFF"/>
                </a:solidFill>
              </a:rPr>
              <a:t>í</a:t>
            </a:r>
            <a:r>
              <a:rPr lang="en-US" dirty="0" err="1" smtClean="0">
                <a:solidFill>
                  <a:srgbClr val="FFFFFF"/>
                </a:solidFill>
              </a:rPr>
              <a:t>mite</a:t>
            </a:r>
            <a:r>
              <a:rPr lang="en-US" dirty="0" smtClean="0">
                <a:solidFill>
                  <a:srgbClr val="FFFFFF"/>
                </a:solidFill>
              </a:rPr>
              <a:t> de la </a:t>
            </a:r>
            <a:r>
              <a:rPr lang="en-US" dirty="0" err="1" smtClean="0">
                <a:solidFill>
                  <a:srgbClr val="FFFFFF"/>
                </a:solidFill>
              </a:rPr>
              <a:t>secci</a:t>
            </a:r>
            <a:r>
              <a:rPr lang="en-US" dirty="0" err="1" smtClean="0">
                <a:solidFill>
                  <a:srgbClr val="FFFFFF"/>
                </a:solidFill>
              </a:rPr>
              <a:t>ón</a:t>
            </a:r>
            <a:r>
              <a:rPr lang="en-US" dirty="0" smtClean="0">
                <a:solidFill>
                  <a:srgbClr val="FFFFFF"/>
                </a:solidFill>
              </a:rPr>
              <a:t> </a:t>
            </a:r>
            <a:r>
              <a:rPr lang="en-US" dirty="0" err="1" smtClean="0">
                <a:solidFill>
                  <a:srgbClr val="FFFFFF"/>
                </a:solidFill>
              </a:rPr>
              <a:t>eficaz</a:t>
            </a:r>
            <a:r>
              <a:rPr lang="en-US" dirty="0" smtClean="0">
                <a:solidFill>
                  <a:srgbClr val="FFFFFF"/>
                </a:solidFill>
              </a:rPr>
              <a:t> de </a:t>
            </a:r>
            <a:r>
              <a:rPr lang="en-US" dirty="0" err="1">
                <a:solidFill>
                  <a:srgbClr val="FFFFFF"/>
                </a:solidFill>
              </a:rPr>
              <a:t>a</a:t>
            </a:r>
            <a:r>
              <a:rPr lang="en-US" dirty="0" err="1" smtClean="0">
                <a:solidFill>
                  <a:srgbClr val="FFFFFF"/>
                </a:solidFill>
              </a:rPr>
              <a:t>niquilaci</a:t>
            </a:r>
            <a:r>
              <a:rPr lang="en-US" dirty="0" err="1" smtClean="0">
                <a:solidFill>
                  <a:srgbClr val="FFFFFF"/>
                </a:solidFill>
              </a:rPr>
              <a:t>ón</a:t>
            </a:r>
            <a:r>
              <a:rPr lang="en-US" dirty="0" smtClean="0">
                <a:solidFill>
                  <a:srgbClr val="FFFF00"/>
                </a:solidFill>
              </a:rPr>
              <a:t> </a:t>
            </a:r>
            <a:endParaRPr lang="en-US" dirty="0">
              <a:solidFill>
                <a:srgbClr val="FFFF0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294967295"/>
          </p:nvPr>
        </p:nvSpPr>
        <p:spPr>
          <a:xfrm>
            <a:off x="8719850" y="6543485"/>
            <a:ext cx="421894" cy="365125"/>
          </a:xfrm>
          <a:prstGeom prst="rect">
            <a:avLst/>
          </a:prstGeom>
        </p:spPr>
        <p:txBody>
          <a:bodyPr/>
          <a:lstStyle/>
          <a:p>
            <a:fld id="{FDAF818F-61DB-9546-A90B-C33BEA752D94}" type="slidenum">
              <a:rPr lang="en-US" smtClean="0"/>
              <a:t>29</a:t>
            </a:fld>
            <a:endParaRPr lang="en-US" dirty="0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41838" y="2306320"/>
            <a:ext cx="4594659" cy="3596639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2306319"/>
            <a:ext cx="4619537" cy="3596639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833120" y="1637714"/>
            <a:ext cx="313419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DM limits for a stacked analysis</a:t>
            </a:r>
          </a:p>
          <a:p>
            <a:r>
              <a:rPr lang="en-US" dirty="0" smtClean="0"/>
              <a:t>of 14 dwarf spheroidal galaxies</a:t>
            </a:r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5080000" y="1778000"/>
            <a:ext cx="34274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DM limits for Virgo, M31 and </a:t>
            </a:r>
            <a:r>
              <a:rPr lang="en-US" dirty="0" err="1" smtClean="0"/>
              <a:t>dSph</a:t>
            </a:r>
            <a:r>
              <a:rPr lang="en-US" dirty="0" smtClean="0"/>
              <a:t>  </a:t>
            </a:r>
            <a:endParaRPr lang="en-US" dirty="0"/>
          </a:p>
        </p:txBody>
      </p:sp>
      <p:sp>
        <p:nvSpPr>
          <p:cNvPr id="9" name="Marcador de pie de página 3"/>
          <p:cNvSpPr>
            <a:spLocks noGrp="1"/>
          </p:cNvSpPr>
          <p:nvPr>
            <p:ph type="ftr" sz="quarter" idx="4294967295"/>
          </p:nvPr>
        </p:nvSpPr>
        <p:spPr>
          <a:xfrm>
            <a:off x="3124200" y="654267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Ruben Alfaro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9715363"/>
      </p:ext>
    </p:extLst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532" y="340483"/>
            <a:ext cx="8810238" cy="862748"/>
          </a:xfrm>
        </p:spPr>
        <p:txBody>
          <a:bodyPr>
            <a:normAutofit fontScale="90000"/>
          </a:bodyPr>
          <a:lstStyle/>
          <a:p>
            <a:r>
              <a:rPr lang="es-ES" dirty="0" smtClean="0"/>
              <a:t>Precedente </a:t>
            </a:r>
            <a:r>
              <a:rPr lang="es-ES" dirty="0" err="1" smtClean="0"/>
              <a:t>historico</a:t>
            </a:r>
            <a:r>
              <a:rPr lang="es-ES" dirty="0" smtClean="0"/>
              <a:t>: Inferencia gravitacional de una masa no observada. </a:t>
            </a:r>
            <a:endParaRPr lang="es-E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646691" y="1354064"/>
            <a:ext cx="6972248" cy="1071548"/>
          </a:xfrm>
        </p:spPr>
        <p:txBody>
          <a:bodyPr/>
          <a:lstStyle/>
          <a:p>
            <a:r>
              <a:rPr lang="es-ES" dirty="0" smtClean="0"/>
              <a:t>Ciertas anomalías nos indican la existencia de “algo” que, aunque no lo podemos ver, tiene un efecto en el medio que lo rodea. </a:t>
            </a:r>
            <a:endParaRPr lang="es-ES" dirty="0"/>
          </a:p>
        </p:txBody>
      </p:sp>
      <p:sp>
        <p:nvSpPr>
          <p:cNvPr id="9" name="CuadroTexto 8"/>
          <p:cNvSpPr txBox="1"/>
          <p:nvPr/>
        </p:nvSpPr>
        <p:spPr>
          <a:xfrm>
            <a:off x="4725003" y="2257658"/>
            <a:ext cx="4130767" cy="17543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/>
              <a:t>En 1781 </a:t>
            </a:r>
            <a:r>
              <a:rPr lang="es-ES" dirty="0" err="1"/>
              <a:t>Herschel</a:t>
            </a:r>
            <a:r>
              <a:rPr lang="es-ES" dirty="0"/>
              <a:t> propuso que lo que se </a:t>
            </a:r>
            <a:r>
              <a:rPr lang="es-ES" dirty="0" err="1"/>
              <a:t>creía</a:t>
            </a:r>
            <a:r>
              <a:rPr lang="es-ES" dirty="0"/>
              <a:t> que era </a:t>
            </a:r>
            <a:r>
              <a:rPr lang="es-ES" dirty="0" smtClean="0"/>
              <a:t>un cometa, </a:t>
            </a:r>
            <a:r>
              <a:rPr lang="es-ES" dirty="0"/>
              <a:t>era en realidad un planeta. Para comprobarlo </a:t>
            </a:r>
            <a:r>
              <a:rPr lang="es-ES" dirty="0" smtClean="0"/>
              <a:t>se </a:t>
            </a:r>
            <a:r>
              <a:rPr lang="es-ES" dirty="0"/>
              <a:t>realizaron observaciones cuidadosas </a:t>
            </a:r>
          </a:p>
          <a:p>
            <a:endParaRPr lang="es-ES" dirty="0"/>
          </a:p>
        </p:txBody>
      </p:sp>
      <p:pic>
        <p:nvPicPr>
          <p:cNvPr id="5" name="Imagen 4" descr="urano.gi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7198" y="2442324"/>
            <a:ext cx="4336633" cy="4284594"/>
          </a:xfrm>
          <a:prstGeom prst="rect">
            <a:avLst/>
          </a:prstGeom>
        </p:spPr>
      </p:pic>
      <p:sp>
        <p:nvSpPr>
          <p:cNvPr id="11" name="CuadroTexto 10"/>
          <p:cNvSpPr txBox="1"/>
          <p:nvPr/>
        </p:nvSpPr>
        <p:spPr>
          <a:xfrm>
            <a:off x="4725003" y="4259780"/>
            <a:ext cx="4252524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 smtClean="0"/>
              <a:t>Para 1847, Urano casi ha realizado una</a:t>
            </a:r>
          </a:p>
          <a:p>
            <a:r>
              <a:rPr lang="es-ES" dirty="0"/>
              <a:t>o</a:t>
            </a:r>
            <a:r>
              <a:rPr lang="es-ES" dirty="0" smtClean="0"/>
              <a:t>rbita completa y se comprueba sin </a:t>
            </a:r>
          </a:p>
          <a:p>
            <a:r>
              <a:rPr lang="es-ES" dirty="0" smtClean="0"/>
              <a:t>lugar a dudas que es un planeta.</a:t>
            </a:r>
          </a:p>
          <a:p>
            <a:r>
              <a:rPr lang="es-ES" dirty="0" smtClean="0"/>
              <a:t>Aunque </a:t>
            </a:r>
            <a:r>
              <a:rPr lang="mr-IN" dirty="0" smtClean="0"/>
              <a:t>…</a:t>
            </a:r>
            <a:r>
              <a:rPr lang="es-ES_tradnl" dirty="0" smtClean="0"/>
              <a:t>. 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977780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endParaRPr lang="es-ES"/>
          </a:p>
        </p:txBody>
      </p:sp>
      <p:pic>
        <p:nvPicPr>
          <p:cNvPr id="4" name="Imagen 3" descr="Captura de pantalla 2019-06-13 a la(s) 23.48.09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9630" y="37240"/>
            <a:ext cx="7001071" cy="3561520"/>
          </a:xfrm>
          <a:prstGeom prst="rect">
            <a:avLst/>
          </a:prstGeom>
        </p:spPr>
      </p:pic>
      <p:pic>
        <p:nvPicPr>
          <p:cNvPr id="3" name="Imagen 2" descr="Captura de Pantalla 2026-05-27 a la(s) 3.57.25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7028" y="3231123"/>
            <a:ext cx="5098847" cy="3399231"/>
          </a:xfrm>
          <a:prstGeom prst="rect">
            <a:avLst/>
          </a:prstGeom>
        </p:spPr>
      </p:pic>
      <p:sp>
        <p:nvSpPr>
          <p:cNvPr id="6" name="CuadroTexto 5"/>
          <p:cNvSpPr txBox="1"/>
          <p:nvPr/>
        </p:nvSpPr>
        <p:spPr>
          <a:xfrm>
            <a:off x="6265875" y="6031214"/>
            <a:ext cx="26612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 smtClean="0"/>
              <a:t>Alfaro et </a:t>
            </a:r>
            <a:r>
              <a:rPr lang="es-ES" dirty="0" err="1" smtClean="0"/>
              <a:t>al,ApJ</a:t>
            </a:r>
            <a:r>
              <a:rPr lang="es-ES" dirty="0" smtClean="0"/>
              <a:t>, </a:t>
            </a:r>
            <a:r>
              <a:rPr lang="es-ES" dirty="0"/>
              <a:t>945:</a:t>
            </a:r>
            <a:r>
              <a:rPr lang="es-ES" dirty="0" smtClean="0"/>
              <a:t>25, 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730049440"/>
      </p:ext>
    </p:extLst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" dirty="0" smtClean="0">
                <a:solidFill>
                  <a:srgbClr val="FFFFFF"/>
                </a:solidFill>
              </a:rPr>
              <a:t>L</a:t>
            </a:r>
            <a:r>
              <a:rPr lang="es-ES" dirty="0" smtClean="0">
                <a:solidFill>
                  <a:srgbClr val="FFFFFF"/>
                </a:solidFill>
              </a:rPr>
              <a:t>ímites  vida media </a:t>
            </a:r>
            <a:endParaRPr lang="es-ES" dirty="0">
              <a:solidFill>
                <a:srgbClr val="FFFFFF"/>
              </a:solidFill>
            </a:endParaRPr>
          </a:p>
        </p:txBody>
      </p:sp>
      <p:sp>
        <p:nvSpPr>
          <p:cNvPr id="5" name="CuadroTexto 4"/>
          <p:cNvSpPr txBox="1"/>
          <p:nvPr/>
        </p:nvSpPr>
        <p:spPr>
          <a:xfrm>
            <a:off x="6499801" y="2005385"/>
            <a:ext cx="203301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 smtClean="0"/>
              <a:t> límites a la vida</a:t>
            </a:r>
            <a:endParaRPr lang="es-ES" dirty="0" smtClean="0"/>
          </a:p>
          <a:p>
            <a:r>
              <a:rPr lang="es-ES" dirty="0"/>
              <a:t>m</a:t>
            </a:r>
            <a:r>
              <a:rPr lang="es-ES" dirty="0" smtClean="0"/>
              <a:t>edia de </a:t>
            </a:r>
            <a:r>
              <a:rPr lang="es-ES" dirty="0" err="1" smtClean="0"/>
              <a:t>wimps</a:t>
            </a:r>
            <a:r>
              <a:rPr lang="es-ES" dirty="0" smtClean="0"/>
              <a:t> </a:t>
            </a:r>
          </a:p>
          <a:p>
            <a:r>
              <a:rPr lang="es-ES" dirty="0"/>
              <a:t>q</a:t>
            </a:r>
            <a:r>
              <a:rPr lang="es-ES" dirty="0" smtClean="0"/>
              <a:t>ue decaen en </a:t>
            </a:r>
            <a:r>
              <a:rPr lang="es-ES" dirty="0" err="1" smtClean="0"/>
              <a:t>bb</a:t>
            </a:r>
            <a:r>
              <a:rPr lang="es-ES" dirty="0" smtClean="0"/>
              <a:t> </a:t>
            </a:r>
            <a:endParaRPr lang="es-ES" dirty="0" smtClean="0"/>
          </a:p>
        </p:txBody>
      </p:sp>
      <p:pic>
        <p:nvPicPr>
          <p:cNvPr id="6" name="Imagen 5" descr="Captura de pantalla 2025-05-21 a la(s) 01.56.10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3646" y="1554172"/>
            <a:ext cx="5658684" cy="43162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0547044"/>
      </p:ext>
    </p:extLst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>
            <a:spLocks noGrp="1"/>
          </p:cNvSpPr>
          <p:nvPr>
            <p:ph type="title"/>
          </p:nvPr>
        </p:nvSpPr>
        <p:spPr>
          <a:xfrm>
            <a:off x="2585300" y="0"/>
            <a:ext cx="3580322" cy="863567"/>
          </a:xfrm>
        </p:spPr>
        <p:txBody>
          <a:bodyPr>
            <a:normAutofit/>
          </a:bodyPr>
          <a:lstStyle/>
          <a:p>
            <a:r>
              <a:rPr lang="es-ES" dirty="0" smtClean="0">
                <a:solidFill>
                  <a:srgbClr val="FFFFFF"/>
                </a:solidFill>
              </a:rPr>
              <a:t>Para los ALP</a:t>
            </a:r>
            <a:endParaRPr lang="es-ES" dirty="0">
              <a:solidFill>
                <a:srgbClr val="FFFFFF"/>
              </a:solidFill>
            </a:endParaRPr>
          </a:p>
        </p:txBody>
      </p:sp>
      <p:pic>
        <p:nvPicPr>
          <p:cNvPr id="5" name="Imagen 4" descr="Captura de pantalla 2024-03-14 a la(s) 05.26.49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306" y="1615607"/>
            <a:ext cx="8432477" cy="46470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7229758"/>
      </p:ext>
    </p:extLst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 descr="Captura de pantalla 2024-03-14 a la(s) 05.27.35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052" y="1629805"/>
            <a:ext cx="8697233" cy="4052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1434290"/>
      </p:ext>
    </p:extLst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/>
          <p:cNvSpPr txBox="1"/>
          <p:nvPr/>
        </p:nvSpPr>
        <p:spPr>
          <a:xfrm>
            <a:off x="-50126" y="1821558"/>
            <a:ext cx="223900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dirty="0" smtClean="0"/>
              <a:t>Observaciones de la fuente </a:t>
            </a:r>
            <a:endParaRPr lang="es-ES" sz="2400" dirty="0"/>
          </a:p>
        </p:txBody>
      </p:sp>
      <p:pic>
        <p:nvPicPr>
          <p:cNvPr id="8" name="Imagen 7" descr="Captura de pantalla 2024-03-14 a la(s) 05.33.58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8331" y="1249450"/>
            <a:ext cx="6397058" cy="49889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6240869"/>
      </p:ext>
    </p:extLst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 descr="Captura de pantalla 2024-03-14 a la(s) 05.34.48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3591" y="2174251"/>
            <a:ext cx="7125995" cy="3958886"/>
          </a:xfrm>
          <a:prstGeom prst="rect">
            <a:avLst/>
          </a:prstGeom>
        </p:spPr>
      </p:pic>
      <p:pic>
        <p:nvPicPr>
          <p:cNvPr id="5" name="Imagen 4" descr="Captura de pantalla 2024-03-14 a la(s) 05.35.29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8603" y="1188210"/>
            <a:ext cx="4394357" cy="11346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6237936"/>
      </p:ext>
    </p:extLst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 descr="Captura de pantalla 2024-03-14 a la(s) 05.37.54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328" y="1107373"/>
            <a:ext cx="3931359" cy="3656586"/>
          </a:xfrm>
          <a:prstGeom prst="rect">
            <a:avLst/>
          </a:prstGeom>
        </p:spPr>
      </p:pic>
      <p:pic>
        <p:nvPicPr>
          <p:cNvPr id="6" name="Imagen 5" descr="Captura de pantalla 2024-03-14 a la(s) 05.38.51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6799" y="1240981"/>
            <a:ext cx="4197201" cy="3759032"/>
          </a:xfrm>
          <a:prstGeom prst="rect">
            <a:avLst/>
          </a:prstGeom>
        </p:spPr>
      </p:pic>
      <p:pic>
        <p:nvPicPr>
          <p:cNvPr id="5" name="Imagen 4" descr="Captura de pantalla 2024-03-14 a la(s) 05.38.20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1772" y="1240981"/>
            <a:ext cx="4852336" cy="45669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4092922"/>
      </p:ext>
    </p:extLst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 descr="Captura de pantalla 2024-03-14 a la(s) 05.43.56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425" y="1118733"/>
            <a:ext cx="8801171" cy="3059143"/>
          </a:xfrm>
          <a:prstGeom prst="rect">
            <a:avLst/>
          </a:prstGeom>
        </p:spPr>
      </p:pic>
      <p:sp>
        <p:nvSpPr>
          <p:cNvPr id="5" name="CuadroTexto 4"/>
          <p:cNvSpPr txBox="1"/>
          <p:nvPr/>
        </p:nvSpPr>
        <p:spPr>
          <a:xfrm>
            <a:off x="969122" y="4411837"/>
            <a:ext cx="771955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dirty="0" smtClean="0"/>
              <a:t>Este criterio me dice que con un 95% nivel de confianza, el flujo de fotones </a:t>
            </a:r>
          </a:p>
          <a:p>
            <a:r>
              <a:rPr lang="es-ES" sz="2400" dirty="0" smtClean="0"/>
              <a:t>Es mejor descrito si tomamos en cuenta las oscilaciones ALP-Fotón</a:t>
            </a:r>
          </a:p>
        </p:txBody>
      </p:sp>
    </p:spTree>
    <p:extLst>
      <p:ext uri="{BB962C8B-B14F-4D97-AF65-F5344CB8AC3E}">
        <p14:creationId xmlns:p14="http://schemas.microsoft.com/office/powerpoint/2010/main" val="2983495094"/>
      </p:ext>
    </p:extLst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193624" y="253159"/>
            <a:ext cx="7458778" cy="663528"/>
          </a:xfrm>
        </p:spPr>
        <p:txBody>
          <a:bodyPr>
            <a:normAutofit fontScale="90000"/>
          </a:bodyPr>
          <a:lstStyle/>
          <a:p>
            <a:r>
              <a:rPr lang="es-ES" dirty="0" smtClean="0">
                <a:solidFill>
                  <a:srgbClr val="FFFFFF"/>
                </a:solidFill>
              </a:rPr>
              <a:t>Regi</a:t>
            </a:r>
            <a:r>
              <a:rPr lang="es-ES" dirty="0" smtClean="0">
                <a:solidFill>
                  <a:srgbClr val="FFFFFF"/>
                </a:solidFill>
              </a:rPr>
              <a:t>ón de exclusión</a:t>
            </a:r>
            <a:endParaRPr lang="es-ES" dirty="0">
              <a:solidFill>
                <a:srgbClr val="FFFFFF"/>
              </a:solidFill>
            </a:endParaRPr>
          </a:p>
        </p:txBody>
      </p:sp>
      <p:sp>
        <p:nvSpPr>
          <p:cNvPr id="5" name="CuadroTexto 4"/>
          <p:cNvSpPr txBox="1"/>
          <p:nvPr/>
        </p:nvSpPr>
        <p:spPr>
          <a:xfrm>
            <a:off x="5533479" y="6000294"/>
            <a:ext cx="36105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err="1" smtClean="0"/>
              <a:t>R</a:t>
            </a:r>
            <a:r>
              <a:rPr lang="it-IT" dirty="0"/>
              <a:t>. Alfaro et al JCAP05(2026)024</a:t>
            </a:r>
            <a:endParaRPr lang="es-ES" dirty="0"/>
          </a:p>
        </p:txBody>
      </p:sp>
      <p:pic>
        <p:nvPicPr>
          <p:cNvPr id="7" name="Imagen 6" descr="Captura de Pantalla 2026-05-27 a la(s) 3.34.40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016" y="1313270"/>
            <a:ext cx="6783854" cy="4570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4264237"/>
      </p:ext>
    </p:extLst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042196" y="153348"/>
            <a:ext cx="7458778" cy="663528"/>
          </a:xfrm>
        </p:spPr>
        <p:txBody>
          <a:bodyPr>
            <a:normAutofit fontScale="90000"/>
          </a:bodyPr>
          <a:lstStyle/>
          <a:p>
            <a:r>
              <a:rPr lang="es-ES" dirty="0" smtClean="0">
                <a:solidFill>
                  <a:srgbClr val="FFFFFF"/>
                </a:solidFill>
              </a:rPr>
              <a:t>Fuentes </a:t>
            </a:r>
            <a:r>
              <a:rPr lang="es-ES" dirty="0" err="1" smtClean="0">
                <a:solidFill>
                  <a:srgbClr val="FFFFFF"/>
                </a:solidFill>
              </a:rPr>
              <a:t>extragalacticas</a:t>
            </a:r>
            <a:endParaRPr lang="es-ES" dirty="0">
              <a:solidFill>
                <a:srgbClr val="FFFFFF"/>
              </a:solidFill>
            </a:endParaRPr>
          </a:p>
        </p:txBody>
      </p:sp>
      <p:pic>
        <p:nvPicPr>
          <p:cNvPr id="6" name="Imagen 5" descr="Captura de Pantalla 2026-05-27 a la(s) 3.39.49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096" y="1514508"/>
            <a:ext cx="4633475" cy="4200831"/>
          </a:xfrm>
          <a:prstGeom prst="rect">
            <a:avLst/>
          </a:prstGeom>
        </p:spPr>
      </p:pic>
      <p:sp>
        <p:nvSpPr>
          <p:cNvPr id="8" name="CuadroTexto 7"/>
          <p:cNvSpPr txBox="1"/>
          <p:nvPr/>
        </p:nvSpPr>
        <p:spPr>
          <a:xfrm>
            <a:off x="2300741" y="5915884"/>
            <a:ext cx="64973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 smtClean="0"/>
              <a:t>R. Alfaro et al, </a:t>
            </a:r>
            <a:r>
              <a:rPr lang="es-ES" dirty="0" err="1" smtClean="0"/>
              <a:t>Physics</a:t>
            </a:r>
            <a:r>
              <a:rPr lang="es-ES" dirty="0" smtClean="0"/>
              <a:t> </a:t>
            </a:r>
            <a:r>
              <a:rPr lang="es-ES" dirty="0"/>
              <a:t>of </a:t>
            </a:r>
            <a:r>
              <a:rPr lang="es-ES" dirty="0" err="1"/>
              <a:t>the</a:t>
            </a:r>
            <a:r>
              <a:rPr lang="es-ES" dirty="0"/>
              <a:t> </a:t>
            </a:r>
            <a:r>
              <a:rPr lang="es-ES" dirty="0" err="1"/>
              <a:t>Dark</a:t>
            </a:r>
            <a:r>
              <a:rPr lang="es-ES" dirty="0"/>
              <a:t> </a:t>
            </a:r>
            <a:r>
              <a:rPr lang="es-ES" dirty="0" err="1"/>
              <a:t>Universe</a:t>
            </a:r>
            <a:r>
              <a:rPr lang="es-ES" dirty="0"/>
              <a:t> 52 (2026) 102260</a:t>
            </a:r>
          </a:p>
        </p:txBody>
      </p:sp>
      <p:pic>
        <p:nvPicPr>
          <p:cNvPr id="9" name="Imagen 8" descr="Captura de Pantalla 2026-05-27 a la(s) 3.43.22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0989" y="1704578"/>
            <a:ext cx="4332865" cy="2876316"/>
          </a:xfrm>
          <a:prstGeom prst="rect">
            <a:avLst/>
          </a:prstGeom>
        </p:spPr>
      </p:pic>
      <p:sp>
        <p:nvSpPr>
          <p:cNvPr id="10" name="CuadroTexto 9"/>
          <p:cNvSpPr txBox="1"/>
          <p:nvPr/>
        </p:nvSpPr>
        <p:spPr>
          <a:xfrm>
            <a:off x="5179790" y="1253363"/>
            <a:ext cx="29880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 smtClean="0"/>
              <a:t>Corrimiento al rojo Z=0.004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274338968"/>
      </p:ext>
    </p:extLst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068707" y="144572"/>
            <a:ext cx="6069962" cy="761477"/>
          </a:xfrm>
        </p:spPr>
        <p:txBody>
          <a:bodyPr/>
          <a:lstStyle/>
          <a:p>
            <a:r>
              <a:rPr lang="es-ES" dirty="0" smtClean="0"/>
              <a:t>Una </a:t>
            </a:r>
            <a:r>
              <a:rPr lang="es-ES" dirty="0" smtClean="0"/>
              <a:t>anomalía </a:t>
            </a:r>
            <a:endParaRPr lang="es-E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205084" y="1279563"/>
            <a:ext cx="3938916" cy="1479183"/>
          </a:xfrm>
        </p:spPr>
        <p:txBody>
          <a:bodyPr>
            <a:normAutofit lnSpcReduction="10000"/>
          </a:bodyPr>
          <a:lstStyle/>
          <a:p>
            <a:r>
              <a:rPr lang="es-ES" dirty="0" smtClean="0"/>
              <a:t>Se consideraba que la teoría de la gravedad era correcta. Su aplicación para predecir las orbitas de los planetas conocidos no estaba en duda. </a:t>
            </a:r>
            <a:endParaRPr lang="es-ES" dirty="0"/>
          </a:p>
        </p:txBody>
      </p:sp>
      <p:sp>
        <p:nvSpPr>
          <p:cNvPr id="5" name="Marcador de contenido 2"/>
          <p:cNvSpPr txBox="1">
            <a:spLocks/>
          </p:cNvSpPr>
          <p:nvPr/>
        </p:nvSpPr>
        <p:spPr>
          <a:xfrm>
            <a:off x="5293223" y="2996549"/>
            <a:ext cx="3970823" cy="913944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228600" indent="-18288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2920" indent="-18288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-18288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18288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3000" indent="-18288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71600" indent="-18288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00200" indent="-18288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828800" indent="-18288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057400" indent="-18288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" indent="0">
              <a:buNone/>
            </a:pPr>
            <a:endParaRPr lang="es-ES" dirty="0" smtClean="0"/>
          </a:p>
          <a:p>
            <a:r>
              <a:rPr lang="es-ES" dirty="0" smtClean="0"/>
              <a:t>Error experimental</a:t>
            </a:r>
          </a:p>
          <a:p>
            <a:r>
              <a:rPr lang="es-ES" dirty="0" smtClean="0"/>
              <a:t>.</a:t>
            </a:r>
            <a:endParaRPr lang="es-ES" dirty="0"/>
          </a:p>
        </p:txBody>
      </p:sp>
      <p:sp>
        <p:nvSpPr>
          <p:cNvPr id="7" name="CuadroTexto 6"/>
          <p:cNvSpPr txBox="1"/>
          <p:nvPr/>
        </p:nvSpPr>
        <p:spPr>
          <a:xfrm>
            <a:off x="5664351" y="4515728"/>
            <a:ext cx="233926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/>
              <a:t>ó existe una masa extra que perturba la orbita</a:t>
            </a: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127" y="1133905"/>
            <a:ext cx="5376768" cy="4186197"/>
          </a:xfrm>
          <a:prstGeom prst="rect">
            <a:avLst/>
          </a:prstGeom>
        </p:spPr>
      </p:pic>
      <p:sp>
        <p:nvSpPr>
          <p:cNvPr id="8" name="CuadroTexto 7"/>
          <p:cNvSpPr txBox="1"/>
          <p:nvPr/>
        </p:nvSpPr>
        <p:spPr>
          <a:xfrm>
            <a:off x="0" y="5455763"/>
            <a:ext cx="914069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 smtClean="0"/>
              <a:t>En 1843 Adams y Le </a:t>
            </a:r>
            <a:r>
              <a:rPr lang="es-ES" dirty="0" err="1" smtClean="0"/>
              <a:t>Vierrier</a:t>
            </a:r>
            <a:r>
              <a:rPr lang="es-ES" dirty="0" smtClean="0"/>
              <a:t>, confiando en la gravitación, comienza los cálculos para </a:t>
            </a:r>
          </a:p>
          <a:p>
            <a:r>
              <a:rPr lang="es-ES" dirty="0"/>
              <a:t>m</a:t>
            </a:r>
            <a:r>
              <a:rPr lang="es-ES" dirty="0" smtClean="0"/>
              <a:t>ostrar cual podría ser la orbita de la otra masa. Publican su cálculos entre 1845-1846.  </a:t>
            </a:r>
          </a:p>
          <a:p>
            <a:r>
              <a:rPr lang="es-ES" dirty="0" smtClean="0"/>
              <a:t>En 1846 en el observatorio de Berlín se observa el planeta Neptuno.</a:t>
            </a:r>
          </a:p>
        </p:txBody>
      </p:sp>
      <p:sp>
        <p:nvSpPr>
          <p:cNvPr id="9" name="CuadroTexto 8"/>
          <p:cNvSpPr txBox="1"/>
          <p:nvPr/>
        </p:nvSpPr>
        <p:spPr>
          <a:xfrm>
            <a:off x="5443722" y="3537191"/>
            <a:ext cx="334521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/>
              <a:t> La ley de la gravitación no es del todo </a:t>
            </a:r>
            <a:r>
              <a:rPr lang="es-ES" dirty="0" smtClean="0"/>
              <a:t>correcta</a:t>
            </a:r>
            <a:endParaRPr lang="es-ES" dirty="0"/>
          </a:p>
          <a:p>
            <a:endParaRPr lang="es-ES" dirty="0"/>
          </a:p>
        </p:txBody>
      </p:sp>
      <p:sp>
        <p:nvSpPr>
          <p:cNvPr id="11" name="CuadroTexto 10"/>
          <p:cNvSpPr txBox="1"/>
          <p:nvPr/>
        </p:nvSpPr>
        <p:spPr>
          <a:xfrm>
            <a:off x="7268415" y="3793507"/>
            <a:ext cx="123702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/>
              <a:t>a</a:t>
            </a:r>
            <a:r>
              <a:rPr lang="es-ES" dirty="0" smtClean="0"/>
              <a:t> grandes </a:t>
            </a:r>
          </a:p>
          <a:p>
            <a:r>
              <a:rPr lang="es-ES" dirty="0" smtClean="0"/>
              <a:t>distancias</a:t>
            </a:r>
            <a:endParaRPr lang="es-ES" dirty="0"/>
          </a:p>
        </p:txBody>
      </p:sp>
      <p:sp>
        <p:nvSpPr>
          <p:cNvPr id="12" name="CuadroTexto 11"/>
          <p:cNvSpPr txBox="1"/>
          <p:nvPr/>
        </p:nvSpPr>
        <p:spPr>
          <a:xfrm>
            <a:off x="5464357" y="2924520"/>
            <a:ext cx="27122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b="1" dirty="0" smtClean="0"/>
              <a:t>Posibles explicaciones</a:t>
            </a:r>
            <a:endParaRPr lang="es-ES" b="1" dirty="0"/>
          </a:p>
        </p:txBody>
      </p:sp>
      <p:pic>
        <p:nvPicPr>
          <p:cNvPr id="13" name="Imagen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476500"/>
            <a:ext cx="9144000" cy="1894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343236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8" grpId="0"/>
      <p:bldP spid="9" grpId="0"/>
      <p:bldP spid="11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561222" y="749592"/>
            <a:ext cx="7458778" cy="663528"/>
          </a:xfrm>
        </p:spPr>
        <p:txBody>
          <a:bodyPr>
            <a:normAutofit fontScale="90000"/>
          </a:bodyPr>
          <a:lstStyle/>
          <a:p>
            <a:r>
              <a:rPr lang="es-ES" dirty="0" smtClean="0">
                <a:solidFill>
                  <a:srgbClr val="FFFFFF"/>
                </a:solidFill>
              </a:rPr>
              <a:t>La emisi</a:t>
            </a:r>
            <a:r>
              <a:rPr lang="es-ES" dirty="0" smtClean="0">
                <a:solidFill>
                  <a:srgbClr val="FFFFFF"/>
                </a:solidFill>
              </a:rPr>
              <a:t>ón de alta energía del </a:t>
            </a:r>
            <a:r>
              <a:rPr lang="es-ES" dirty="0" smtClean="0">
                <a:solidFill>
                  <a:srgbClr val="FFFFFF"/>
                </a:solidFill>
              </a:rPr>
              <a:t>GRB 221009A</a:t>
            </a:r>
            <a:endParaRPr lang="es-ES" dirty="0">
              <a:solidFill>
                <a:srgbClr val="FFFFFF"/>
              </a:solidFill>
            </a:endParaRPr>
          </a:p>
        </p:txBody>
      </p:sp>
      <p:pic>
        <p:nvPicPr>
          <p:cNvPr id="4" name="Imagen 3" descr="Captura de Pantalla 2026-05-27 a la(s) 11.53.51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0355" y="1541755"/>
            <a:ext cx="3415202" cy="2903516"/>
          </a:xfrm>
          <a:prstGeom prst="rect">
            <a:avLst/>
          </a:prstGeom>
        </p:spPr>
      </p:pic>
      <p:sp>
        <p:nvSpPr>
          <p:cNvPr id="5" name="CuadroTexto 4"/>
          <p:cNvSpPr txBox="1"/>
          <p:nvPr/>
        </p:nvSpPr>
        <p:spPr>
          <a:xfrm>
            <a:off x="4387377" y="1086235"/>
            <a:ext cx="4790169" cy="215443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000" dirty="0" smtClean="0"/>
              <a:t>El GRB mas brillante observado</a:t>
            </a:r>
          </a:p>
          <a:p>
            <a:r>
              <a:rPr lang="es-ES" sz="2000" dirty="0" smtClean="0"/>
              <a:t>Observado en varias longitudes de onda</a:t>
            </a:r>
          </a:p>
          <a:p>
            <a:r>
              <a:rPr lang="es-ES" sz="2000" dirty="0" smtClean="0"/>
              <a:t>Z=0.151 </a:t>
            </a:r>
          </a:p>
          <a:p>
            <a:r>
              <a:rPr lang="es-ES" sz="2000" dirty="0" smtClean="0"/>
              <a:t>Emisi</a:t>
            </a:r>
            <a:r>
              <a:rPr lang="es-ES" sz="2000" dirty="0" smtClean="0"/>
              <a:t>ón gamma totalmente inesperada </a:t>
            </a:r>
            <a:endParaRPr lang="es-ES" dirty="0" smtClean="0"/>
          </a:p>
          <a:p>
            <a:r>
              <a:rPr lang="es-ES" dirty="0"/>
              <a:t>&gt;</a:t>
            </a:r>
            <a:r>
              <a:rPr lang="es-ES" dirty="0" smtClean="0"/>
              <a:t>10 </a:t>
            </a:r>
            <a:r>
              <a:rPr lang="es-ES" dirty="0" err="1" smtClean="0"/>
              <a:t>TeV</a:t>
            </a:r>
            <a:r>
              <a:rPr lang="es-ES" dirty="0" smtClean="0"/>
              <a:t>. </a:t>
            </a:r>
          </a:p>
          <a:p>
            <a:endParaRPr lang="es-ES" dirty="0"/>
          </a:p>
          <a:p>
            <a:r>
              <a:rPr lang="es-ES" dirty="0" smtClean="0"/>
              <a:t>Una posible explicaci</a:t>
            </a:r>
            <a:r>
              <a:rPr lang="es-ES" dirty="0" smtClean="0"/>
              <a:t>ón ALP</a:t>
            </a:r>
            <a:endParaRPr lang="es-ES" dirty="0"/>
          </a:p>
        </p:txBody>
      </p:sp>
      <p:pic>
        <p:nvPicPr>
          <p:cNvPr id="6" name="Imagen 5" descr="Captura de Pantalla 2026-05-27 a la(s) 11.42.10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3588" y="3242037"/>
            <a:ext cx="4401760" cy="2824251"/>
          </a:xfrm>
          <a:prstGeom prst="rect">
            <a:avLst/>
          </a:prstGeom>
        </p:spPr>
      </p:pic>
      <p:sp>
        <p:nvSpPr>
          <p:cNvPr id="7" name="CuadroTexto 6"/>
          <p:cNvSpPr txBox="1"/>
          <p:nvPr/>
        </p:nvSpPr>
        <p:spPr>
          <a:xfrm>
            <a:off x="546063" y="4710977"/>
            <a:ext cx="3700440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 smtClean="0"/>
              <a:t>Las regiones en violeta muestra</a:t>
            </a:r>
          </a:p>
          <a:p>
            <a:r>
              <a:rPr lang="es-ES" dirty="0" smtClean="0"/>
              <a:t>ALP con valores de </a:t>
            </a:r>
            <a:r>
              <a:rPr lang="es-ES" i="1" dirty="0" smtClean="0"/>
              <a:t>m</a:t>
            </a:r>
            <a:r>
              <a:rPr lang="es-ES" dirty="0" smtClean="0"/>
              <a:t> y </a:t>
            </a:r>
            <a:r>
              <a:rPr lang="es-ES" i="1" dirty="0" smtClean="0"/>
              <a:t>g </a:t>
            </a:r>
            <a:r>
              <a:rPr lang="es-ES" dirty="0" smtClean="0"/>
              <a:t>cuya </a:t>
            </a:r>
          </a:p>
          <a:p>
            <a:r>
              <a:rPr lang="es-ES" dirty="0"/>
              <a:t>p</a:t>
            </a:r>
            <a:r>
              <a:rPr lang="es-ES" dirty="0" smtClean="0"/>
              <a:t>robabilidad de oscilación podría</a:t>
            </a:r>
          </a:p>
          <a:p>
            <a:r>
              <a:rPr lang="es-ES" dirty="0"/>
              <a:t>e</a:t>
            </a:r>
            <a:r>
              <a:rPr lang="es-ES" dirty="0" smtClean="0"/>
              <a:t>xplicar la emisión de alta energía</a:t>
            </a:r>
          </a:p>
        </p:txBody>
      </p:sp>
      <p:sp>
        <p:nvSpPr>
          <p:cNvPr id="8" name="CuadroTexto 7"/>
          <p:cNvSpPr txBox="1"/>
          <p:nvPr/>
        </p:nvSpPr>
        <p:spPr>
          <a:xfrm>
            <a:off x="4594975" y="5982725"/>
            <a:ext cx="379040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 err="1"/>
              <a:t>The</a:t>
            </a:r>
            <a:r>
              <a:rPr lang="es-ES" dirty="0"/>
              <a:t> </a:t>
            </a:r>
            <a:r>
              <a:rPr lang="es-ES" dirty="0" err="1"/>
              <a:t>Astrophysical</a:t>
            </a:r>
            <a:r>
              <a:rPr lang="es-ES" dirty="0"/>
              <a:t> </a:t>
            </a:r>
            <a:r>
              <a:rPr lang="es-ES" dirty="0" err="1"/>
              <a:t>Journal</a:t>
            </a:r>
            <a:r>
              <a:rPr lang="es-ES" dirty="0"/>
              <a:t>, 944:178 </a:t>
            </a:r>
            <a:endParaRPr lang="es-ES" dirty="0"/>
          </a:p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66881936"/>
      </p:ext>
    </p:extLst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360713" y="151658"/>
            <a:ext cx="8113289" cy="663528"/>
          </a:xfrm>
        </p:spPr>
        <p:txBody>
          <a:bodyPr>
            <a:normAutofit fontScale="90000"/>
          </a:bodyPr>
          <a:lstStyle/>
          <a:p>
            <a:r>
              <a:rPr lang="es-ES" dirty="0" smtClean="0">
                <a:solidFill>
                  <a:srgbClr val="FFFFFF"/>
                </a:solidFill>
              </a:rPr>
              <a:t>Necesitamos instrumentos mas sensibles</a:t>
            </a:r>
            <a:endParaRPr lang="es-ES" dirty="0">
              <a:solidFill>
                <a:srgbClr val="FFFFFF"/>
              </a:solidFill>
            </a:endParaRPr>
          </a:p>
        </p:txBody>
      </p:sp>
      <p:pic>
        <p:nvPicPr>
          <p:cNvPr id="4" name="Imagen 3" descr="Captura de pantalla 2025-05-21 a la(s) 02.00.54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472" y="868991"/>
            <a:ext cx="4959458" cy="3609693"/>
          </a:xfrm>
          <a:prstGeom prst="rect">
            <a:avLst/>
          </a:prstGeom>
        </p:spPr>
      </p:pic>
      <p:pic>
        <p:nvPicPr>
          <p:cNvPr id="3" name="Imagen 2" descr="Captura de Pantalla 2026-05-27 a la(s) 4.24.57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726" y="3542846"/>
            <a:ext cx="5051403" cy="2599745"/>
          </a:xfrm>
          <a:prstGeom prst="rect">
            <a:avLst/>
          </a:prstGeom>
        </p:spPr>
      </p:pic>
      <p:grpSp>
        <p:nvGrpSpPr>
          <p:cNvPr id="8" name="Agrupar 7"/>
          <p:cNvGrpSpPr/>
          <p:nvPr/>
        </p:nvGrpSpPr>
        <p:grpSpPr>
          <a:xfrm>
            <a:off x="5580806" y="944126"/>
            <a:ext cx="3026809" cy="5368709"/>
            <a:chOff x="5580806" y="944126"/>
            <a:chExt cx="3026809" cy="5368709"/>
          </a:xfrm>
        </p:grpSpPr>
        <p:sp>
          <p:nvSpPr>
            <p:cNvPr id="5" name="CuadroTexto 4"/>
            <p:cNvSpPr txBox="1"/>
            <p:nvPr/>
          </p:nvSpPr>
          <p:spPr>
            <a:xfrm>
              <a:off x="5580806" y="1236649"/>
              <a:ext cx="1159242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sz="2400" dirty="0" smtClean="0"/>
                <a:t>SWGO</a:t>
              </a:r>
              <a:endParaRPr lang="es-ES" sz="2400" dirty="0"/>
            </a:p>
          </p:txBody>
        </p:sp>
        <p:pic>
          <p:nvPicPr>
            <p:cNvPr id="6" name="Imagen 5" descr="Captura de Pantalla 2026-05-27 a la(s) 4.29.17.png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80806" y="3542846"/>
              <a:ext cx="3026809" cy="2769989"/>
            </a:xfrm>
            <a:prstGeom prst="rect">
              <a:avLst/>
            </a:prstGeom>
          </p:spPr>
        </p:pic>
        <p:pic>
          <p:nvPicPr>
            <p:cNvPr id="7" name="Imagen 6" descr="Captura de Pantalla 2026-05-27 a la(s) 4.27.29.png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619952" y="944126"/>
              <a:ext cx="2753737" cy="260030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150815908"/>
      </p:ext>
    </p:extLst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993116" y="820112"/>
            <a:ext cx="7458778" cy="663528"/>
          </a:xfrm>
        </p:spPr>
        <p:txBody>
          <a:bodyPr>
            <a:normAutofit fontScale="90000"/>
          </a:bodyPr>
          <a:lstStyle/>
          <a:p>
            <a:r>
              <a:rPr lang="es-ES" dirty="0" smtClean="0">
                <a:solidFill>
                  <a:srgbClr val="FFFFFF"/>
                </a:solidFill>
              </a:rPr>
              <a:t>Conclusiones y perspectivas </a:t>
            </a:r>
            <a:endParaRPr lang="es-ES" dirty="0">
              <a:solidFill>
                <a:srgbClr val="FFFFFF"/>
              </a:solidFill>
            </a:endParaRPr>
          </a:p>
        </p:txBody>
      </p:sp>
      <p:sp>
        <p:nvSpPr>
          <p:cNvPr id="5" name="CuadroTexto 4"/>
          <p:cNvSpPr txBox="1"/>
          <p:nvPr/>
        </p:nvSpPr>
        <p:spPr>
          <a:xfrm>
            <a:off x="66836" y="1740281"/>
            <a:ext cx="9233868" cy="415498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400" dirty="0" smtClean="0"/>
              <a:t>Se han establecidos limites a la secci</a:t>
            </a:r>
            <a:r>
              <a:rPr lang="es-ES" sz="2400" dirty="0" smtClean="0"/>
              <a:t>ón eficaz de aniquilación </a:t>
            </a:r>
          </a:p>
          <a:p>
            <a:r>
              <a:rPr lang="es-ES" sz="2400" dirty="0" smtClean="0"/>
              <a:t>y en la vida media de </a:t>
            </a:r>
            <a:r>
              <a:rPr lang="es-ES" sz="2400" dirty="0" err="1" smtClean="0"/>
              <a:t>WIMPs</a:t>
            </a:r>
            <a:r>
              <a:rPr lang="es-ES" sz="2400" dirty="0" smtClean="0"/>
              <a:t>, se esta alcanzando el límite térmico</a:t>
            </a:r>
          </a:p>
          <a:p>
            <a:endParaRPr lang="es-ES" sz="2400" dirty="0"/>
          </a:p>
          <a:p>
            <a:r>
              <a:rPr lang="es-ES" sz="2400" dirty="0" smtClean="0"/>
              <a:t>Se han determinado regiones de exclusión en el espacio de </a:t>
            </a:r>
          </a:p>
          <a:p>
            <a:r>
              <a:rPr lang="es-ES" sz="2400" dirty="0"/>
              <a:t>p</a:t>
            </a:r>
            <a:r>
              <a:rPr lang="es-ES" sz="2400" dirty="0" smtClean="0"/>
              <a:t>arámetros  g vs m, para partículas tipo </a:t>
            </a:r>
            <a:r>
              <a:rPr lang="es-ES" sz="2400" dirty="0" err="1" smtClean="0"/>
              <a:t>axión</a:t>
            </a:r>
            <a:r>
              <a:rPr lang="es-ES" sz="2400" dirty="0" smtClean="0"/>
              <a:t>. </a:t>
            </a:r>
          </a:p>
          <a:p>
            <a:endParaRPr lang="es-ES" sz="2400" dirty="0"/>
          </a:p>
          <a:p>
            <a:r>
              <a:rPr lang="es-ES" sz="2400" dirty="0"/>
              <a:t>La </a:t>
            </a:r>
            <a:r>
              <a:rPr lang="es-ES" sz="2400" dirty="0" smtClean="0"/>
              <a:t>identificación </a:t>
            </a:r>
            <a:r>
              <a:rPr lang="es-ES" sz="2400" dirty="0"/>
              <a:t>de la materia oscura requiere la convergencia </a:t>
            </a:r>
            <a:endParaRPr lang="es-ES" sz="2400" dirty="0" smtClean="0"/>
          </a:p>
          <a:p>
            <a:r>
              <a:rPr lang="es-ES" sz="2400" dirty="0" smtClean="0"/>
              <a:t>de múltiples líneas </a:t>
            </a:r>
            <a:r>
              <a:rPr lang="es-ES" sz="2400" dirty="0"/>
              <a:t>experimentales: </a:t>
            </a:r>
            <a:r>
              <a:rPr lang="es-ES" sz="2400" dirty="0" smtClean="0"/>
              <a:t>detección </a:t>
            </a:r>
            <a:r>
              <a:rPr lang="es-ES" sz="2400" dirty="0"/>
              <a:t>directa, indirecta, </a:t>
            </a:r>
            <a:endParaRPr lang="es-ES" sz="2400" dirty="0" smtClean="0"/>
          </a:p>
          <a:p>
            <a:r>
              <a:rPr lang="es-ES" sz="2400" dirty="0" smtClean="0"/>
              <a:t>y producción </a:t>
            </a:r>
            <a:r>
              <a:rPr lang="es-ES" sz="2400" dirty="0"/>
              <a:t>en </a:t>
            </a:r>
            <a:r>
              <a:rPr lang="es-ES" sz="2400" dirty="0" err="1"/>
              <a:t>colisionadores</a:t>
            </a:r>
            <a:r>
              <a:rPr lang="es-ES" sz="2400" dirty="0"/>
              <a:t>. HAWC y su sucesor SWGO </a:t>
            </a:r>
            <a:endParaRPr lang="es-ES" sz="2400" dirty="0" smtClean="0"/>
          </a:p>
          <a:p>
            <a:r>
              <a:rPr lang="es-ES" sz="2400" dirty="0" smtClean="0"/>
              <a:t>Mantendrán </a:t>
            </a:r>
            <a:r>
              <a:rPr lang="es-ES" sz="2400" dirty="0"/>
              <a:t>la frontera de altas </a:t>
            </a:r>
            <a:r>
              <a:rPr lang="es-ES" sz="2400" dirty="0" smtClean="0"/>
              <a:t>energías </a:t>
            </a:r>
            <a:r>
              <a:rPr lang="es-ES" sz="2400" dirty="0"/>
              <a:t>en esta </a:t>
            </a:r>
            <a:r>
              <a:rPr lang="es-ES" sz="2400" dirty="0" smtClean="0"/>
              <a:t>búsqueda </a:t>
            </a:r>
          </a:p>
          <a:p>
            <a:r>
              <a:rPr lang="es-ES" sz="2400" dirty="0" smtClean="0"/>
              <a:t>durante </a:t>
            </a:r>
            <a:r>
              <a:rPr lang="es-ES" sz="2400" dirty="0"/>
              <a:t>la </a:t>
            </a:r>
            <a:r>
              <a:rPr lang="es-ES" sz="2400" dirty="0" smtClean="0"/>
              <a:t>próxima década</a:t>
            </a:r>
            <a:r>
              <a:rPr lang="es-ES" sz="2400" dirty="0"/>
              <a:t>.. </a:t>
            </a:r>
            <a:endParaRPr lang="es-ES" sz="2400" dirty="0"/>
          </a:p>
        </p:txBody>
      </p:sp>
    </p:spTree>
    <p:extLst>
      <p:ext uri="{BB962C8B-B14F-4D97-AF65-F5344CB8AC3E}">
        <p14:creationId xmlns:p14="http://schemas.microsoft.com/office/powerpoint/2010/main" val="2170719522"/>
      </p:ext>
    </p:extLst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39712668"/>
      </p:ext>
    </p:extLst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7555" y="1465852"/>
            <a:ext cx="7848600" cy="3746500"/>
          </a:xfrm>
          <a:prstGeom prst="rect">
            <a:avLst/>
          </a:prstGeom>
        </p:spPr>
      </p:pic>
      <p:sp>
        <p:nvSpPr>
          <p:cNvPr id="5" name="CuadroTexto 4"/>
          <p:cNvSpPr txBox="1"/>
          <p:nvPr/>
        </p:nvSpPr>
        <p:spPr>
          <a:xfrm>
            <a:off x="5637082" y="1938539"/>
            <a:ext cx="271741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smtClean="0">
                <a:solidFill>
                  <a:srgbClr val="FF0000"/>
                </a:solidFill>
              </a:rPr>
              <a:t>Por </a:t>
            </a:r>
            <a:r>
              <a:rPr lang="es-ES" dirty="0" err="1" smtClean="0">
                <a:solidFill>
                  <a:srgbClr val="FF0000"/>
                </a:solidFill>
              </a:rPr>
              <a:t>analogia</a:t>
            </a:r>
            <a:r>
              <a:rPr lang="es-ES" dirty="0" smtClean="0">
                <a:solidFill>
                  <a:srgbClr val="FF0000"/>
                </a:solidFill>
              </a:rPr>
              <a:t> con el </a:t>
            </a:r>
            <a:r>
              <a:rPr lang="es-ES" dirty="0" smtClean="0">
                <a:solidFill>
                  <a:srgbClr val="FF0000"/>
                </a:solidFill>
              </a:rPr>
              <a:t>éxito de </a:t>
            </a:r>
            <a:r>
              <a:rPr lang="es-ES" dirty="0" smtClean="0">
                <a:solidFill>
                  <a:srgbClr val="FF0000"/>
                </a:solidFill>
              </a:rPr>
              <a:t>Neptuno Le </a:t>
            </a:r>
            <a:r>
              <a:rPr lang="es-ES" dirty="0" err="1" smtClean="0">
                <a:solidFill>
                  <a:srgbClr val="FF0000"/>
                </a:solidFill>
              </a:rPr>
              <a:t>Verrier</a:t>
            </a:r>
            <a:r>
              <a:rPr lang="es-ES" dirty="0" smtClean="0">
                <a:solidFill>
                  <a:srgbClr val="FF0000"/>
                </a:solidFill>
              </a:rPr>
              <a:t> postulo un </a:t>
            </a:r>
          </a:p>
          <a:p>
            <a:r>
              <a:rPr lang="es-ES" dirty="0">
                <a:solidFill>
                  <a:srgbClr val="FF0000"/>
                </a:solidFill>
              </a:rPr>
              <a:t>p</a:t>
            </a:r>
            <a:r>
              <a:rPr lang="es-ES" dirty="0" smtClean="0">
                <a:solidFill>
                  <a:srgbClr val="FF0000"/>
                </a:solidFill>
              </a:rPr>
              <a:t>laneta </a:t>
            </a:r>
            <a:r>
              <a:rPr lang="es-ES" dirty="0" err="1" smtClean="0">
                <a:solidFill>
                  <a:srgbClr val="FF0000"/>
                </a:solidFill>
              </a:rPr>
              <a:t>intermercurial</a:t>
            </a:r>
            <a:r>
              <a:rPr lang="es-ES" dirty="0" smtClean="0">
                <a:solidFill>
                  <a:srgbClr val="FF0000"/>
                </a:solidFill>
              </a:rPr>
              <a:t> :Vulcano.</a:t>
            </a:r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76045" y="709150"/>
            <a:ext cx="8965048" cy="560940"/>
          </a:xfrm>
        </p:spPr>
        <p:txBody>
          <a:bodyPr>
            <a:normAutofit fontScale="90000"/>
          </a:bodyPr>
          <a:lstStyle/>
          <a:p>
            <a:r>
              <a:rPr lang="es-ES" dirty="0" smtClean="0"/>
              <a:t>Precesión anómala del perihelio de Mercurio.</a:t>
            </a:r>
            <a:endParaRPr lang="es-ES" dirty="0"/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5537" y="1356328"/>
            <a:ext cx="5501672" cy="5501672"/>
          </a:xfrm>
          <a:prstGeom prst="rect">
            <a:avLst/>
          </a:prstGeom>
        </p:spPr>
      </p:pic>
      <p:pic>
        <p:nvPicPr>
          <p:cNvPr id="10" name="Imagen 9" descr="Captura de pantalla 2024-03-14 a la(s) 03.36.41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537" y="1143097"/>
            <a:ext cx="7667693" cy="5566582"/>
          </a:xfrm>
          <a:prstGeom prst="rect">
            <a:avLst/>
          </a:prstGeom>
        </p:spPr>
      </p:pic>
      <p:sp>
        <p:nvSpPr>
          <p:cNvPr id="11" name="CuadroTexto 10"/>
          <p:cNvSpPr txBox="1"/>
          <p:nvPr/>
        </p:nvSpPr>
        <p:spPr>
          <a:xfrm>
            <a:off x="0" y="9413188"/>
            <a:ext cx="85380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 smtClean="0"/>
              <a:t>La explicación no fue tan sencilla, se recurrió a la teoría de la relatividad general </a:t>
            </a:r>
            <a:endParaRPr lang="es-ES" dirty="0"/>
          </a:p>
        </p:txBody>
      </p:sp>
      <p:pic>
        <p:nvPicPr>
          <p:cNvPr id="8" name="Imagen 7" descr="Captura de Pantalla 2026-05-26 a la(s) 12.32.59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045" y="1690889"/>
            <a:ext cx="3086100" cy="495300"/>
          </a:xfrm>
          <a:prstGeom prst="rect">
            <a:avLst/>
          </a:prstGeom>
        </p:spPr>
      </p:pic>
      <p:sp>
        <p:nvSpPr>
          <p:cNvPr id="12" name="CuadroTexto 11"/>
          <p:cNvSpPr txBox="1"/>
          <p:nvPr/>
        </p:nvSpPr>
        <p:spPr>
          <a:xfrm>
            <a:off x="4752428" y="1690889"/>
            <a:ext cx="330282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 smtClean="0"/>
              <a:t>Fue la relatividad general la </a:t>
            </a:r>
          </a:p>
          <a:p>
            <a:r>
              <a:rPr lang="es-ES" dirty="0" smtClean="0"/>
              <a:t>Que pudo explicar la anomalía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82620213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1" grpId="0"/>
      <p:bldP spid="11" grpId="1"/>
      <p:bldP spid="1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14146" y="618335"/>
            <a:ext cx="8141878" cy="843831"/>
          </a:xfrm>
        </p:spPr>
        <p:txBody>
          <a:bodyPr>
            <a:normAutofit fontScale="90000"/>
          </a:bodyPr>
          <a:lstStyle/>
          <a:p>
            <a:r>
              <a:rPr lang="es-ES" dirty="0" smtClean="0"/>
              <a:t>Curvas de rotación galácticas: </a:t>
            </a:r>
            <a:r>
              <a:rPr lang="es-ES" dirty="0" err="1" smtClean="0"/>
              <a:t>prediccion</a:t>
            </a:r>
            <a:r>
              <a:rPr lang="es-ES" dirty="0" smtClean="0"/>
              <a:t> clásica.</a:t>
            </a:r>
            <a:endParaRPr lang="es-ES" dirty="0"/>
          </a:p>
        </p:txBody>
      </p:sp>
      <p:pic>
        <p:nvPicPr>
          <p:cNvPr id="4" name="Imagen 3" descr="Captura de pantalla 2024-03-14 a la(s) 03.45.34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090" y="1726121"/>
            <a:ext cx="5600700" cy="5003800"/>
          </a:xfrm>
          <a:prstGeom prst="rect">
            <a:avLst/>
          </a:prstGeom>
        </p:spPr>
      </p:pic>
      <p:pic>
        <p:nvPicPr>
          <p:cNvPr id="5" name="Imagen 4" descr="Captura de pantalla 2024-03-14 a la(s) 03.46.57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3081" y="5320221"/>
            <a:ext cx="3911600" cy="1409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14131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8823" y="5538793"/>
            <a:ext cx="4282099" cy="962017"/>
          </a:xfrm>
        </p:spPr>
        <p:txBody>
          <a:bodyPr>
            <a:noAutofit/>
          </a:bodyPr>
          <a:lstStyle/>
          <a:p>
            <a:r>
              <a:rPr lang="es-ES" sz="2600" dirty="0" smtClean="0">
                <a:solidFill>
                  <a:schemeClr val="tx1"/>
                </a:solidFill>
              </a:rPr>
              <a:t>La masa interior crece</a:t>
            </a:r>
            <a:br>
              <a:rPr lang="es-ES" sz="2600" dirty="0" smtClean="0">
                <a:solidFill>
                  <a:schemeClr val="tx1"/>
                </a:solidFill>
              </a:rPr>
            </a:br>
            <a:r>
              <a:rPr lang="es-ES" sz="2600" dirty="0" smtClean="0">
                <a:solidFill>
                  <a:schemeClr val="tx1"/>
                </a:solidFill>
              </a:rPr>
              <a:t>linealmente con r </a:t>
            </a:r>
            <a:br>
              <a:rPr lang="es-ES" sz="2600" dirty="0" smtClean="0">
                <a:solidFill>
                  <a:schemeClr val="tx1"/>
                </a:solidFill>
              </a:rPr>
            </a:br>
            <a:r>
              <a:rPr lang="es-ES" sz="2600" dirty="0" smtClean="0">
                <a:solidFill>
                  <a:schemeClr val="tx1"/>
                </a:solidFill>
              </a:rPr>
              <a:t>mucho mas all</a:t>
            </a:r>
            <a:r>
              <a:rPr lang="es-ES" sz="2600" dirty="0" smtClean="0">
                <a:solidFill>
                  <a:schemeClr val="tx1"/>
                </a:solidFill>
              </a:rPr>
              <a:t>á del </a:t>
            </a:r>
            <a:br>
              <a:rPr lang="es-ES" sz="2600" dirty="0" smtClean="0">
                <a:solidFill>
                  <a:schemeClr val="tx1"/>
                </a:solidFill>
              </a:rPr>
            </a:br>
            <a:r>
              <a:rPr lang="es-ES" sz="2600" dirty="0" smtClean="0">
                <a:solidFill>
                  <a:schemeClr val="tx1"/>
                </a:solidFill>
              </a:rPr>
              <a:t>radio luminoso</a:t>
            </a:r>
            <a:endParaRPr lang="es-ES" sz="2600" dirty="0">
              <a:solidFill>
                <a:schemeClr val="tx1"/>
              </a:solidFill>
            </a:endParaRPr>
          </a:p>
        </p:txBody>
      </p:sp>
      <p:pic>
        <p:nvPicPr>
          <p:cNvPr id="4" name="Imagen 3" descr="Captura de pantalla 2024-03-14 a la(s) 03.47.39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1156" y="116980"/>
            <a:ext cx="5682845" cy="6607327"/>
          </a:xfrm>
          <a:prstGeom prst="rect">
            <a:avLst/>
          </a:prstGeom>
        </p:spPr>
      </p:pic>
      <p:pic>
        <p:nvPicPr>
          <p:cNvPr id="5" name="Imagen 4" descr="Captura de pantalla 2024-03-14 a la(s) 03.52.07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1208" y="3459058"/>
            <a:ext cx="3256161" cy="1072504"/>
          </a:xfrm>
          <a:prstGeom prst="rect">
            <a:avLst/>
          </a:prstGeom>
        </p:spPr>
      </p:pic>
      <p:pic>
        <p:nvPicPr>
          <p:cNvPr id="6" name="Imagen 5" descr="Captura de pantalla 2024-03-14 a la(s) 03.45.34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080" y="501346"/>
            <a:ext cx="3311059" cy="29581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873884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 txBox="1">
            <a:spLocks/>
          </p:cNvSpPr>
          <p:nvPr/>
        </p:nvSpPr>
        <p:spPr>
          <a:xfrm>
            <a:off x="296167" y="317519"/>
            <a:ext cx="8141878" cy="843831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0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s-ES" dirty="0"/>
              <a:t>H</a:t>
            </a:r>
            <a:r>
              <a:rPr lang="es-ES" dirty="0" smtClean="0"/>
              <a:t>ipótesis alternativa</a:t>
            </a:r>
            <a:endParaRPr lang="es-ES" dirty="0"/>
          </a:p>
        </p:txBody>
      </p:sp>
      <p:pic>
        <p:nvPicPr>
          <p:cNvPr id="5" name="Imagen 4" descr="Captura de pantalla 2025-05-20 a la(s) 21.31.18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2438" y="1842765"/>
            <a:ext cx="7302500" cy="4102100"/>
          </a:xfrm>
          <a:prstGeom prst="rect">
            <a:avLst/>
          </a:prstGeom>
        </p:spPr>
      </p:pic>
      <p:sp>
        <p:nvSpPr>
          <p:cNvPr id="6" name="CuadroTexto 5"/>
          <p:cNvSpPr txBox="1"/>
          <p:nvPr/>
        </p:nvSpPr>
        <p:spPr>
          <a:xfrm>
            <a:off x="2155461" y="1319373"/>
            <a:ext cx="439254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400" dirty="0" err="1" smtClean="0"/>
              <a:t>MO</a:t>
            </a:r>
            <a:r>
              <a:rPr lang="es-ES" sz="2400" dirty="0" err="1" smtClean="0">
                <a:solidFill>
                  <a:srgbClr val="FF6600"/>
                </a:solidFill>
              </a:rPr>
              <a:t>dified</a:t>
            </a:r>
            <a:r>
              <a:rPr lang="es-ES" sz="2400" dirty="0" smtClean="0">
                <a:solidFill>
                  <a:srgbClr val="FF6600"/>
                </a:solidFill>
              </a:rPr>
              <a:t> </a:t>
            </a:r>
            <a:r>
              <a:rPr lang="es-ES" sz="2400" dirty="0" err="1" smtClean="0">
                <a:solidFill>
                  <a:srgbClr val="FFFFFF"/>
                </a:solidFill>
              </a:rPr>
              <a:t>N</a:t>
            </a:r>
            <a:r>
              <a:rPr lang="es-ES" sz="2400" dirty="0" err="1" smtClean="0">
                <a:solidFill>
                  <a:srgbClr val="FF6600"/>
                </a:solidFill>
              </a:rPr>
              <a:t>ewtonian</a:t>
            </a:r>
            <a:r>
              <a:rPr lang="es-ES" sz="2400" dirty="0" smtClean="0">
                <a:solidFill>
                  <a:srgbClr val="FF6600"/>
                </a:solidFill>
              </a:rPr>
              <a:t> </a:t>
            </a:r>
            <a:r>
              <a:rPr lang="es-ES" sz="2400" dirty="0" smtClean="0"/>
              <a:t>D</a:t>
            </a:r>
            <a:r>
              <a:rPr lang="es-ES" sz="2400" dirty="0" smtClean="0">
                <a:solidFill>
                  <a:srgbClr val="FF6600"/>
                </a:solidFill>
              </a:rPr>
              <a:t>ynamics </a:t>
            </a:r>
            <a:endParaRPr lang="es-ES" sz="2400" dirty="0">
              <a:solidFill>
                <a:srgbClr val="FF6600"/>
              </a:solidFill>
            </a:endParaRPr>
          </a:p>
        </p:txBody>
      </p:sp>
      <p:pic>
        <p:nvPicPr>
          <p:cNvPr id="7" name="Imagen 6" descr="Captura de pantalla 2025-05-20 a la(s) 21.44.24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2438" y="1883334"/>
            <a:ext cx="7248139" cy="4235591"/>
          </a:xfrm>
          <a:prstGeom prst="rect">
            <a:avLst/>
          </a:prstGeom>
        </p:spPr>
      </p:pic>
      <p:pic>
        <p:nvPicPr>
          <p:cNvPr id="2" name="Imagen 1" descr="Captura de Pantalla 2026-05-26 a la(s) 21.05.26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8818" y="4729045"/>
            <a:ext cx="1651000" cy="368300"/>
          </a:xfrm>
          <a:prstGeom prst="rect">
            <a:avLst/>
          </a:prstGeom>
        </p:spPr>
      </p:pic>
      <p:pic>
        <p:nvPicPr>
          <p:cNvPr id="3" name="Imagen 2" descr="Captura de Pantalla 2026-05-26 a la(s) 21.19.17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80525" y="4708177"/>
            <a:ext cx="2918514" cy="1987973"/>
          </a:xfrm>
          <a:prstGeom prst="rect">
            <a:avLst/>
          </a:prstGeom>
        </p:spPr>
      </p:pic>
      <p:pic>
        <p:nvPicPr>
          <p:cNvPr id="8" name="Imagen 7" descr="Captura de Pantalla 2026-05-26 a la(s) 21.21.20.pn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17964" y="6174390"/>
            <a:ext cx="2470970" cy="5217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34844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46088" y="-226716"/>
            <a:ext cx="7315200" cy="1154097"/>
          </a:xfrm>
        </p:spPr>
        <p:txBody>
          <a:bodyPr/>
          <a:lstStyle/>
          <a:p>
            <a:r>
              <a:rPr lang="es-ES" dirty="0" smtClean="0"/>
              <a:t>Deflexi</a:t>
            </a:r>
            <a:r>
              <a:rPr lang="es-ES" dirty="0" smtClean="0"/>
              <a:t>ón de la luz </a:t>
            </a:r>
            <a:endParaRPr lang="es-ES" dirty="0"/>
          </a:p>
        </p:txBody>
      </p:sp>
      <p:sp>
        <p:nvSpPr>
          <p:cNvPr id="7" name="Marcador de contenido 6"/>
          <p:cNvSpPr>
            <a:spLocks noGrp="1"/>
          </p:cNvSpPr>
          <p:nvPr>
            <p:ph idx="1"/>
          </p:nvPr>
        </p:nvSpPr>
        <p:spPr>
          <a:xfrm>
            <a:off x="-5054" y="1132262"/>
            <a:ext cx="3614198" cy="1575007"/>
          </a:xfrm>
        </p:spPr>
        <p:txBody>
          <a:bodyPr>
            <a:normAutofit fontScale="70000" lnSpcReduction="20000"/>
          </a:bodyPr>
          <a:lstStyle/>
          <a:p>
            <a:r>
              <a:rPr lang="es-ES" sz="2600" dirty="0" smtClean="0"/>
              <a:t>Predicciones de la </a:t>
            </a:r>
            <a:r>
              <a:rPr lang="es-ES" sz="2600" dirty="0" smtClean="0"/>
              <a:t> Relatividad General: </a:t>
            </a:r>
            <a:r>
              <a:rPr lang="es-ES" sz="2600" dirty="0" smtClean="0"/>
              <a:t>un </a:t>
            </a:r>
            <a:r>
              <a:rPr lang="es-ES" sz="2600" dirty="0"/>
              <a:t>rayo de luz </a:t>
            </a:r>
            <a:endParaRPr lang="es-ES" sz="2600" dirty="0" smtClean="0"/>
          </a:p>
          <a:p>
            <a:pPr marL="45720" indent="0">
              <a:buNone/>
            </a:pPr>
            <a:r>
              <a:rPr lang="es-ES" sz="2600" dirty="0" smtClean="0"/>
              <a:t>que </a:t>
            </a:r>
            <a:r>
              <a:rPr lang="es-ES" sz="2600" dirty="0"/>
              <a:t>pasa con </a:t>
            </a:r>
            <a:r>
              <a:rPr lang="es-ES" sz="2600" dirty="0" smtClean="0"/>
              <a:t>par</a:t>
            </a:r>
            <a:r>
              <a:rPr lang="es-ES" sz="2600" dirty="0" smtClean="0"/>
              <a:t>á</a:t>
            </a:r>
            <a:r>
              <a:rPr lang="es-ES" sz="2600" dirty="0" smtClean="0"/>
              <a:t>metro </a:t>
            </a:r>
            <a:r>
              <a:rPr lang="es-ES" sz="2600" dirty="0"/>
              <a:t>de impacto </a:t>
            </a:r>
            <a:r>
              <a:rPr lang="es-ES" sz="2600" dirty="0" err="1" smtClean="0"/>
              <a:t>b,cerca</a:t>
            </a:r>
            <a:r>
              <a:rPr lang="es-ES" sz="2600" dirty="0" smtClean="0"/>
              <a:t> </a:t>
            </a:r>
            <a:r>
              <a:rPr lang="es-ES" sz="2600" dirty="0"/>
              <a:t>de una masa M es </a:t>
            </a:r>
            <a:r>
              <a:rPr lang="es-ES" sz="2600" dirty="0" err="1"/>
              <a:t>deflectado</a:t>
            </a:r>
            <a:r>
              <a:rPr lang="es-ES" sz="2600" dirty="0"/>
              <a:t> un</a:t>
            </a:r>
            <a:r>
              <a:rPr lang="es-ES" sz="2600" dirty="0" smtClean="0"/>
              <a:t> ́</a:t>
            </a:r>
            <a:r>
              <a:rPr lang="es-ES" sz="2600" dirty="0" smtClean="0"/>
              <a:t>á</a:t>
            </a:r>
            <a:r>
              <a:rPr lang="es-ES" sz="2600" dirty="0" smtClean="0"/>
              <a:t>ngulo alfa.</a:t>
            </a:r>
            <a:endParaRPr lang="es-ES" sz="2600" dirty="0"/>
          </a:p>
          <a:p>
            <a:pPr marL="45720" indent="0">
              <a:buNone/>
            </a:pPr>
            <a:endParaRPr lang="es-ES" dirty="0" smtClean="0"/>
          </a:p>
          <a:p>
            <a:pPr marL="45720" indent="0">
              <a:buNone/>
            </a:pPr>
            <a:endParaRPr lang="es-ES" dirty="0"/>
          </a:p>
        </p:txBody>
      </p:sp>
      <p:pic>
        <p:nvPicPr>
          <p:cNvPr id="8" name="Imagen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0508" y="2929001"/>
            <a:ext cx="7184870" cy="3770038"/>
          </a:xfrm>
          <a:prstGeom prst="rect">
            <a:avLst/>
          </a:prstGeom>
        </p:spPr>
      </p:pic>
      <p:pic>
        <p:nvPicPr>
          <p:cNvPr id="11" name="Imagen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21908" y="2929001"/>
            <a:ext cx="5680433" cy="3619634"/>
          </a:xfrm>
          <a:prstGeom prst="rect">
            <a:avLst/>
          </a:prstGeom>
        </p:spPr>
      </p:pic>
      <p:pic>
        <p:nvPicPr>
          <p:cNvPr id="5" name="Imagen 4" descr="Figura_Geometria_Lente_Horizontal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4896" y="910669"/>
            <a:ext cx="5033948" cy="2433438"/>
          </a:xfrm>
          <a:prstGeom prst="rect">
            <a:avLst/>
          </a:prstGeom>
        </p:spPr>
      </p:pic>
      <p:sp>
        <p:nvSpPr>
          <p:cNvPr id="6" name="CuadroTexto 5"/>
          <p:cNvSpPr txBox="1"/>
          <p:nvPr/>
        </p:nvSpPr>
        <p:spPr>
          <a:xfrm>
            <a:off x="7051199" y="4127748"/>
            <a:ext cx="1971661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/>
              <a:t>Anillo de Einstein "</a:t>
            </a:r>
            <a:r>
              <a:rPr lang="es-ES" dirty="0" err="1"/>
              <a:t>Cosmic</a:t>
            </a:r>
            <a:r>
              <a:rPr lang="es-ES" dirty="0"/>
              <a:t> </a:t>
            </a:r>
            <a:r>
              <a:rPr lang="es-ES" dirty="0" err="1"/>
              <a:t>Horseshoe</a:t>
            </a:r>
            <a:r>
              <a:rPr lang="es-ES" dirty="0"/>
              <a:t>" (LRG 3-757). Imagen: HST/WFC3, ESA/Hubble &amp; NASA</a:t>
            </a:r>
          </a:p>
        </p:txBody>
      </p:sp>
    </p:spTree>
    <p:extLst>
      <p:ext uri="{BB962C8B-B14F-4D97-AF65-F5344CB8AC3E}">
        <p14:creationId xmlns:p14="http://schemas.microsoft.com/office/powerpoint/2010/main" val="349708621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erspectiva">
  <a:themeElements>
    <a:clrScheme name="Perspective">
      <a:dk1>
        <a:sysClr val="windowText" lastClr="000000"/>
      </a:dk1>
      <a:lt1>
        <a:sysClr val="window" lastClr="FFFFFF"/>
      </a:lt1>
      <a:dk2>
        <a:srgbClr val="283138"/>
      </a:dk2>
      <a:lt2>
        <a:srgbClr val="FF8600"/>
      </a:lt2>
      <a:accent1>
        <a:srgbClr val="838D9B"/>
      </a:accent1>
      <a:accent2>
        <a:srgbClr val="D2610C"/>
      </a:accent2>
      <a:accent3>
        <a:srgbClr val="80716A"/>
      </a:accent3>
      <a:accent4>
        <a:srgbClr val="94147C"/>
      </a:accent4>
      <a:accent5>
        <a:srgbClr val="5D5AD2"/>
      </a:accent5>
      <a:accent6>
        <a:srgbClr val="6F6C7D"/>
      </a:accent6>
      <a:hlink>
        <a:srgbClr val="6187E3"/>
      </a:hlink>
      <a:folHlink>
        <a:srgbClr val="7B8EB8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돋움"/>
        <a:font script="Hans" typeface="华文新魏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华文新魏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erspectiv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alpha val="100000"/>
                <a:satMod val="160000"/>
                <a:lumMod val="105000"/>
              </a:schemeClr>
            </a:gs>
            <a:gs pos="41000">
              <a:schemeClr val="phClr">
                <a:tint val="57000"/>
                <a:satMod val="180000"/>
                <a:lumMod val="99000"/>
              </a:schemeClr>
            </a:gs>
            <a:gs pos="100000">
              <a:schemeClr val="phClr">
                <a:tint val="80000"/>
                <a:satMod val="200000"/>
                <a:lumMod val="104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6000"/>
                <a:satMod val="130000"/>
                <a:lumMod val="114000"/>
              </a:schemeClr>
            </a:gs>
            <a:gs pos="60000">
              <a:schemeClr val="phClr">
                <a:tint val="100000"/>
                <a:satMod val="106000"/>
                <a:lumMod val="110000"/>
              </a:schemeClr>
            </a:gs>
            <a:gs pos="100000">
              <a:schemeClr val="phClr"/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47625" dist="38100" dir="5400000" sy="98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woPt" dir="br">
              <a:rot lat="0" lon="0" rev="8700000"/>
            </a:lightRig>
          </a:scene3d>
          <a:sp3d prstMaterial="matte">
            <a:bevelT w="25400" h="53975"/>
          </a:sp3d>
        </a:effectStyle>
        <a:effectStyle>
          <a:effectLst>
            <a:reflection blurRad="12700" stA="24000" endPos="28000" dist="50800" dir="5400000" sy="-100000" rotWithShape="0"/>
          </a:effectLst>
          <a:scene3d>
            <a:camera prst="orthographicFront">
              <a:rot lat="0" lon="0" rev="0"/>
            </a:camera>
            <a:lightRig rig="threePt" dir="t">
              <a:rot lat="0" lon="0" rev="4800000"/>
            </a:lightRig>
          </a:scene3d>
          <a:sp3d>
            <a:bevelT w="69850" h="3175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80000"/>
                <a:satMod val="100000"/>
                <a:lumMod val="100000"/>
              </a:schemeClr>
            </a:gs>
            <a:gs pos="65000">
              <a:schemeClr val="phClr">
                <a:tint val="100000"/>
                <a:shade val="95000"/>
                <a:satMod val="100000"/>
                <a:lumMod val="100000"/>
              </a:schemeClr>
            </a:gs>
            <a:gs pos="100000">
              <a:schemeClr val="phClr">
                <a:tint val="88000"/>
                <a:shade val="100000"/>
                <a:satMod val="400000"/>
                <a:lumMod val="10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  <a:satMod val="90000"/>
              </a:schemeClr>
              <a:schemeClr val="phClr">
                <a:shade val="92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37395</TotalTime>
  <Words>1145</Words>
  <Application>Microsoft Macintosh PowerPoint</Application>
  <PresentationFormat>Presentación en pantalla (4:3)</PresentationFormat>
  <Paragraphs>198</Paragraphs>
  <Slides>43</Slides>
  <Notes>0</Notes>
  <HiddenSlides>1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43</vt:i4>
      </vt:variant>
    </vt:vector>
  </HeadingPairs>
  <TitlesOfParts>
    <vt:vector size="44" baseType="lpstr">
      <vt:lpstr>Perspectiva</vt:lpstr>
      <vt:lpstr> Buscando Señales de Materia Oscura en Fuentes Astrofísicas de Muy Alta Energía: Restricciones sobre WIMPs y ALPs. </vt:lpstr>
      <vt:lpstr>Presentación de PowerPoint</vt:lpstr>
      <vt:lpstr>Precedente historico: Inferencia gravitacional de una masa no observada. </vt:lpstr>
      <vt:lpstr>Una anomalía </vt:lpstr>
      <vt:lpstr>Precesión anómala del perihelio de Mercurio.</vt:lpstr>
      <vt:lpstr>Curvas de rotación galácticas: prediccion clásica.</vt:lpstr>
      <vt:lpstr>La masa interior crece linealmente con r  mucho mas allá del  radio luminoso</vt:lpstr>
      <vt:lpstr>Presentación de PowerPoint</vt:lpstr>
      <vt:lpstr>Deflexión de la luz </vt:lpstr>
      <vt:lpstr>Cúmulo de Bala</vt:lpstr>
      <vt:lpstr>Presentación de PowerPoint</vt:lpstr>
      <vt:lpstr>Propiedades físicas requeridas para un candidato a materia oscura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Flujo de rayos gamma de MO WIMPs</vt:lpstr>
      <vt:lpstr>Factor J en aproximación de fuente puntual y perfil NFW</vt:lpstr>
      <vt:lpstr>Ejemplos de la integral l.o.s</vt:lpstr>
      <vt:lpstr>Donde buscar?</vt:lpstr>
      <vt:lpstr>Flujo de rayos gamma de MO</vt:lpstr>
      <vt:lpstr>Límite de la sección eficaz de aniquilación </vt:lpstr>
      <vt:lpstr>Presentación de PowerPoint</vt:lpstr>
      <vt:lpstr>Límites  vida media </vt:lpstr>
      <vt:lpstr>Para los ALP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Región de exclusión</vt:lpstr>
      <vt:lpstr>Fuentes extragalacticas</vt:lpstr>
      <vt:lpstr>La emisión de alta energía del GRB 221009A</vt:lpstr>
      <vt:lpstr>Necesitamos instrumentos mas sensibles</vt:lpstr>
      <vt:lpstr>Conclusiones y perspectivas </vt:lpstr>
      <vt:lpstr>Presentación de PowerPoint</vt:lpstr>
    </vt:vector>
  </TitlesOfParts>
  <Company>UNAM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Aceleradores de Partículas en el Universo</dc:title>
  <dc:creator>Magdalena Gonzalez</dc:creator>
  <cp:lastModifiedBy>Ruben Alfaro</cp:lastModifiedBy>
  <cp:revision>390</cp:revision>
  <cp:lastPrinted>2026-05-26T17:12:18Z</cp:lastPrinted>
  <dcterms:created xsi:type="dcterms:W3CDTF">2013-09-19T19:25:41Z</dcterms:created>
  <dcterms:modified xsi:type="dcterms:W3CDTF">2026-05-27T18:46:37Z</dcterms:modified>
</cp:coreProperties>
</file>