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404" r:id="rId2"/>
    <p:sldId id="388" r:id="rId3"/>
    <p:sldId id="431" r:id="rId4"/>
    <p:sldId id="432" r:id="rId5"/>
    <p:sldId id="433" r:id="rId6"/>
    <p:sldId id="435" r:id="rId7"/>
    <p:sldId id="436" r:id="rId8"/>
    <p:sldId id="457" r:id="rId9"/>
    <p:sldId id="437" r:id="rId10"/>
    <p:sldId id="441" r:id="rId11"/>
    <p:sldId id="465" r:id="rId12"/>
    <p:sldId id="442" r:id="rId13"/>
    <p:sldId id="418" r:id="rId14"/>
    <p:sldId id="443" r:id="rId15"/>
    <p:sldId id="466" r:id="rId16"/>
    <p:sldId id="467" r:id="rId17"/>
    <p:sldId id="458" r:id="rId18"/>
    <p:sldId id="445" r:id="rId19"/>
    <p:sldId id="446" r:id="rId20"/>
    <p:sldId id="447" r:id="rId21"/>
    <p:sldId id="448" r:id="rId22"/>
    <p:sldId id="402" r:id="rId23"/>
    <p:sldId id="415" r:id="rId24"/>
    <p:sldId id="468" r:id="rId25"/>
    <p:sldId id="419" r:id="rId26"/>
    <p:sldId id="420" r:id="rId27"/>
    <p:sldId id="430" r:id="rId28"/>
    <p:sldId id="426" r:id="rId29"/>
    <p:sldId id="425" r:id="rId30"/>
    <p:sldId id="421" r:id="rId31"/>
    <p:sldId id="459" r:id="rId32"/>
    <p:sldId id="449" r:id="rId33"/>
    <p:sldId id="450" r:id="rId34"/>
    <p:sldId id="451" r:id="rId35"/>
    <p:sldId id="452" r:id="rId36"/>
    <p:sldId id="453" r:id="rId37"/>
    <p:sldId id="454" r:id="rId38"/>
    <p:sldId id="456" r:id="rId39"/>
    <p:sldId id="469" r:id="rId40"/>
    <p:sldId id="471" r:id="rId41"/>
    <p:sldId id="463" r:id="rId42"/>
    <p:sldId id="470" r:id="rId43"/>
    <p:sldId id="46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D55B"/>
    <a:srgbClr val="F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16" y="-440"/>
      </p:cViewPr>
      <p:guideLst>
        <p:guide orient="horz" pos="2266"/>
        <p:guide pos="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118A8-1828-6144-B5F1-ABE0D12FAC6A}" type="datetimeFigureOut">
              <a:rPr lang="es-ES" smtClean="0"/>
              <a:t>26/05/26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A9480-D112-C34A-BF7A-3461B7D0D7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6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26/05/26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26/05/26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26/05/26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089830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1360714" y="151658"/>
            <a:ext cx="7458778" cy="663528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189562" y="1034132"/>
            <a:ext cx="8776724" cy="5267153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defTabSz="457200"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 defTabSz="457200"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 defTabSz="457200"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 defTabSz="457200"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877762" y="6591427"/>
            <a:ext cx="26398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824" y="1"/>
            <a:ext cx="1390539" cy="899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2.tif" descr="Slice-galactic-sources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91015"/>
            <a:ext cx="9144000" cy="143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8195" y="6373857"/>
            <a:ext cx="9212196" cy="1716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160832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26/05/26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26/05/26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26/05/26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26/05/26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26/05/26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26/05/26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26/05/26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26/05/26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26/05/26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  <p:sldLayoutId id="2147483673" r:id="rId12"/>
    <p:sldLayoutId id="2147483674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nasa-hubble-space-telescope-P_8gNHAxJXg-unspl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" y="408931"/>
            <a:ext cx="9078234" cy="6141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658" y="21439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 </a:t>
            </a:r>
            <a:r>
              <a:rPr lang="es-ES_tradnl" dirty="0">
                <a:solidFill>
                  <a:srgbClr val="FFFFFF"/>
                </a:solidFill>
              </a:rPr>
              <a:t>Buscando Señales de Materia Oscura en Fuentes Astrofísicas de Muy Alta Energía: Restricciones sobre </a:t>
            </a:r>
            <a:r>
              <a:rPr lang="es-ES_tradnl" dirty="0" err="1">
                <a:solidFill>
                  <a:srgbClr val="FFFFFF"/>
                </a:solidFill>
              </a:rPr>
              <a:t>WIMPs</a:t>
            </a:r>
            <a:r>
              <a:rPr lang="es-ES_tradnl" dirty="0">
                <a:solidFill>
                  <a:srgbClr val="FFFFFF"/>
                </a:solidFill>
              </a:rPr>
              <a:t> y </a:t>
            </a:r>
            <a:r>
              <a:rPr lang="es-ES_tradnl" dirty="0" err="1">
                <a:solidFill>
                  <a:srgbClr val="FFFFFF"/>
                </a:solidFill>
              </a:rPr>
              <a:t>ALPs</a:t>
            </a:r>
            <a:r>
              <a:rPr lang="es-ES_tradnl" dirty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4899" y="5299241"/>
            <a:ext cx="6400800" cy="1752600"/>
          </a:xfrm>
        </p:spPr>
        <p:txBody>
          <a:bodyPr/>
          <a:lstStyle/>
          <a:p>
            <a:r>
              <a:rPr lang="es-ES_tradnl" sz="2800" dirty="0" smtClean="0">
                <a:solidFill>
                  <a:srgbClr val="FFFF00"/>
                </a:solidFill>
              </a:rPr>
              <a:t>Ruben Alfaro</a:t>
            </a:r>
          </a:p>
          <a:p>
            <a:r>
              <a:rPr lang="es-ES_tradnl" sz="2400" dirty="0" smtClean="0">
                <a:solidFill>
                  <a:srgbClr val="FFFF00"/>
                </a:solidFill>
              </a:rPr>
              <a:t>Instituto de Física, UNAM</a:t>
            </a:r>
          </a:p>
          <a:p>
            <a:r>
              <a:rPr lang="es-ES_tradnl" sz="2400" dirty="0" err="1" smtClean="0">
                <a:solidFill>
                  <a:srgbClr val="FFFF00"/>
                </a:solidFill>
              </a:rPr>
              <a:t>ruben@fisica.unam.mx</a:t>
            </a:r>
            <a:endParaRPr lang="es-ES_tradnl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7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71" y="158657"/>
            <a:ext cx="7590973" cy="586575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94044" y="1214299"/>
            <a:ext cx="3019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000FF"/>
                </a:solidFill>
              </a:rPr>
              <a:t>Gas </a:t>
            </a:r>
            <a:r>
              <a:rPr lang="es-ES" dirty="0" err="1" smtClean="0">
                <a:solidFill>
                  <a:srgbClr val="F000FF"/>
                </a:solidFill>
              </a:rPr>
              <a:t>intrac</a:t>
            </a:r>
            <a:r>
              <a:rPr lang="es-ES" dirty="0" err="1" smtClean="0">
                <a:solidFill>
                  <a:srgbClr val="F000FF"/>
                </a:solidFill>
              </a:rPr>
              <a:t>úmulo</a:t>
            </a:r>
            <a:r>
              <a:rPr lang="es-ES" dirty="0" smtClean="0">
                <a:solidFill>
                  <a:srgbClr val="F000FF"/>
                </a:solidFill>
              </a:rPr>
              <a:t> (Rayos X), </a:t>
            </a:r>
          </a:p>
          <a:p>
            <a:r>
              <a:rPr lang="es-ES" dirty="0" err="1" smtClean="0">
                <a:solidFill>
                  <a:srgbClr val="F000FF"/>
                </a:solidFill>
              </a:rPr>
              <a:t>Chandra</a:t>
            </a:r>
            <a:endParaRPr lang="es-ES" dirty="0" smtClean="0">
              <a:solidFill>
                <a:srgbClr val="F000FF"/>
              </a:solidFill>
            </a:endParaRPr>
          </a:p>
          <a:p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0750" y="5750832"/>
            <a:ext cx="7315200" cy="1154097"/>
          </a:xfrm>
        </p:spPr>
        <p:txBody>
          <a:bodyPr/>
          <a:lstStyle/>
          <a:p>
            <a:r>
              <a:rPr lang="es-ES" dirty="0" smtClean="0"/>
              <a:t>C</a:t>
            </a:r>
            <a:r>
              <a:rPr lang="es-ES" dirty="0" smtClean="0"/>
              <a:t>úmulo de Bala</a:t>
            </a:r>
            <a:endParaRPr lang="es-ES" dirty="0"/>
          </a:p>
        </p:txBody>
      </p:sp>
      <p:grpSp>
        <p:nvGrpSpPr>
          <p:cNvPr id="11" name="Agrupar 10"/>
          <p:cNvGrpSpPr/>
          <p:nvPr/>
        </p:nvGrpSpPr>
        <p:grpSpPr>
          <a:xfrm>
            <a:off x="149471" y="158657"/>
            <a:ext cx="8472373" cy="6048208"/>
            <a:chOff x="1772208" y="2931498"/>
            <a:chExt cx="8095159" cy="5638668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2208" y="2931498"/>
              <a:ext cx="7807386" cy="5638668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7595291" y="3380536"/>
              <a:ext cx="227207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smtClean="0"/>
                <a:t>Superposici</a:t>
              </a:r>
              <a:r>
                <a:rPr lang="es-ES" sz="2400" dirty="0" smtClean="0"/>
                <a:t>ón </a:t>
              </a:r>
            </a:p>
            <a:p>
              <a:r>
                <a:rPr lang="es-ES" sz="2400" dirty="0" smtClean="0">
                  <a:solidFill>
                    <a:srgbClr val="FFD55B"/>
                  </a:solidFill>
                </a:rPr>
                <a:t>Óptico</a:t>
              </a:r>
              <a:r>
                <a:rPr lang="es-ES" sz="2400" dirty="0" smtClean="0"/>
                <a:t> </a:t>
              </a:r>
            </a:p>
            <a:p>
              <a:r>
                <a:rPr lang="es-ES" sz="2400" dirty="0" smtClean="0">
                  <a:solidFill>
                    <a:srgbClr val="F000FF"/>
                  </a:solidFill>
                </a:rPr>
                <a:t>Rayos X</a:t>
              </a:r>
            </a:p>
            <a:p>
              <a:r>
                <a:rPr lang="es-ES" sz="2400" dirty="0" smtClean="0">
                  <a:solidFill>
                    <a:srgbClr val="5D5AD2"/>
                  </a:solidFill>
                </a:rPr>
                <a:t>Masa deducida</a:t>
              </a:r>
              <a:endParaRPr lang="es-ES" sz="2400" dirty="0">
                <a:solidFill>
                  <a:srgbClr val="5D5AD2"/>
                </a:solidFill>
              </a:endParaRPr>
            </a:p>
          </p:txBody>
        </p:sp>
      </p:grpSp>
      <p:pic>
        <p:nvPicPr>
          <p:cNvPr id="3" name="Imagen 2" descr="Captura de pantalla 2025-05-20 a la(s) 20.59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5" y="2904410"/>
            <a:ext cx="2946400" cy="2984500"/>
          </a:xfrm>
          <a:prstGeom prst="rect">
            <a:avLst/>
          </a:prstGeom>
        </p:spPr>
      </p:pic>
      <p:pic>
        <p:nvPicPr>
          <p:cNvPr id="4" name="Imagen 3" descr="Captura de pantalla 2025-05-20 a la(s) 21.00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1" y="2924516"/>
            <a:ext cx="3237126" cy="352919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881880" y="3698594"/>
            <a:ext cx="279986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La componente </a:t>
            </a:r>
          </a:p>
          <a:p>
            <a:r>
              <a:rPr lang="es-ES" sz="2400" dirty="0" smtClean="0"/>
              <a:t>Gravitacional</a:t>
            </a:r>
          </a:p>
          <a:p>
            <a:r>
              <a:rPr lang="es-ES" sz="2400" dirty="0"/>
              <a:t>n</a:t>
            </a:r>
            <a:r>
              <a:rPr lang="es-ES" sz="2400" dirty="0" smtClean="0"/>
              <a:t>o es </a:t>
            </a:r>
            <a:r>
              <a:rPr lang="es-ES" sz="2400" dirty="0" err="1" smtClean="0"/>
              <a:t>bari</a:t>
            </a:r>
            <a:r>
              <a:rPr lang="es-ES" sz="2400" dirty="0" err="1" smtClean="0"/>
              <a:t>ó</a:t>
            </a:r>
            <a:r>
              <a:rPr lang="es-ES" sz="2400" dirty="0" err="1" smtClean="0"/>
              <a:t>nica</a:t>
            </a:r>
            <a:r>
              <a:rPr lang="es-ES" sz="2400" dirty="0" smtClean="0"/>
              <a:t>, 8</a:t>
            </a:r>
            <a:r>
              <a:rPr lang="es-ES" sz="2400" dirty="0" smtClean="0">
                <a:latin typeface="Symbol" charset="2"/>
                <a:cs typeface="Symbol" charset="2"/>
              </a:rPr>
              <a:t>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38649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36212" y="164398"/>
            <a:ext cx="657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Fondo C</a:t>
            </a:r>
            <a:r>
              <a:rPr lang="es-ES" sz="3600" dirty="0" smtClean="0"/>
              <a:t>ósmico de Microondas</a:t>
            </a:r>
            <a:r>
              <a:rPr lang="es-ES" sz="3600" dirty="0" smtClean="0"/>
              <a:t> </a:t>
            </a:r>
            <a:endParaRPr lang="es-E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16" y="1219944"/>
            <a:ext cx="4472684" cy="250470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33416" y="3842109"/>
            <a:ext cx="3777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/>
              <a:t>Anisotropias</a:t>
            </a:r>
            <a:r>
              <a:rPr lang="es-ES" sz="2800" dirty="0" smtClean="0"/>
              <a:t> del </a:t>
            </a:r>
          </a:p>
          <a:p>
            <a:r>
              <a:rPr lang="es-ES" sz="2800" dirty="0" smtClean="0"/>
              <a:t>Fondo de Micro-ondas</a:t>
            </a:r>
            <a:endParaRPr lang="es-ES" sz="2800" dirty="0"/>
          </a:p>
        </p:txBody>
      </p:sp>
      <p:pic>
        <p:nvPicPr>
          <p:cNvPr id="2" name="Imagen 1" descr="Captura de Pantalla 2026-05-27 a la(s) 0.3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45" y="1277169"/>
            <a:ext cx="3794028" cy="29821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280044" y="4395131"/>
            <a:ext cx="417103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Las </a:t>
            </a:r>
            <a:r>
              <a:rPr lang="es-ES" sz="2400" dirty="0" err="1" smtClean="0"/>
              <a:t>inhomogeneidades</a:t>
            </a:r>
            <a:r>
              <a:rPr lang="es-ES" sz="2400" dirty="0" smtClean="0"/>
              <a:t> </a:t>
            </a:r>
          </a:p>
          <a:p>
            <a:r>
              <a:rPr lang="es-ES" sz="2400" dirty="0" smtClean="0"/>
              <a:t>primordiales </a:t>
            </a:r>
            <a:r>
              <a:rPr lang="es-ES" sz="2400" dirty="0"/>
              <a:t>oscilan como </a:t>
            </a:r>
            <a:endParaRPr lang="es-ES" sz="2400" dirty="0" smtClean="0"/>
          </a:p>
          <a:p>
            <a:r>
              <a:rPr lang="es-ES" sz="2400" dirty="0" smtClean="0"/>
              <a:t>ondas </a:t>
            </a:r>
            <a:r>
              <a:rPr lang="es-ES" sz="2400" dirty="0"/>
              <a:t>de sonido. Tras el </a:t>
            </a:r>
            <a:endParaRPr lang="es-ES" sz="2400" dirty="0" smtClean="0"/>
          </a:p>
          <a:p>
            <a:r>
              <a:rPr lang="es-ES" sz="2400" dirty="0" smtClean="0"/>
              <a:t>desacoplo</a:t>
            </a:r>
            <a:r>
              <a:rPr lang="es-ES" sz="2400" dirty="0"/>
              <a:t>, esas oscilaciones </a:t>
            </a:r>
            <a:endParaRPr lang="es-ES" sz="2400" dirty="0" smtClean="0"/>
          </a:p>
          <a:p>
            <a:r>
              <a:rPr lang="es-ES" sz="2400" dirty="0" smtClean="0"/>
              <a:t>quedan </a:t>
            </a:r>
            <a:r>
              <a:rPr lang="es-ES" sz="2400" dirty="0"/>
              <a:t>fosilizadas en las </a:t>
            </a:r>
            <a:endParaRPr lang="es-ES" sz="2400" dirty="0" smtClean="0"/>
          </a:p>
          <a:p>
            <a:r>
              <a:rPr lang="es-ES" sz="2400" dirty="0" smtClean="0"/>
              <a:t>Anisotrop</a:t>
            </a:r>
            <a:r>
              <a:rPr lang="es-ES" sz="2400" dirty="0" smtClean="0"/>
              <a:t>í</a:t>
            </a:r>
            <a:r>
              <a:rPr lang="es-ES" sz="2400" dirty="0" smtClean="0"/>
              <a:t>as </a:t>
            </a:r>
            <a:r>
              <a:rPr lang="es-ES" sz="2400" dirty="0"/>
              <a:t>del CMB. </a:t>
            </a:r>
            <a:endParaRPr lang="es-ES" sz="2400" dirty="0"/>
          </a:p>
          <a:p>
            <a:r>
              <a:rPr lang="es-ES" sz="2400" dirty="0" smtClean="0"/>
              <a:t>  </a:t>
            </a:r>
            <a:endParaRPr lang="es-ES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333416" y="5057951"/>
            <a:ext cx="4393150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Las amplitudes relativas de los </a:t>
            </a:r>
            <a:endParaRPr lang="es-ES" sz="2400" dirty="0" smtClean="0"/>
          </a:p>
          <a:p>
            <a:r>
              <a:rPr lang="es-ES" sz="2400" dirty="0" smtClean="0"/>
              <a:t>Picos dependen </a:t>
            </a:r>
            <a:r>
              <a:rPr lang="es-ES" sz="2400" dirty="0"/>
              <a:t>del </a:t>
            </a:r>
            <a:r>
              <a:rPr lang="es-ES" sz="2400" dirty="0" smtClean="0"/>
              <a:t>cociente </a:t>
            </a:r>
          </a:p>
          <a:p>
            <a:r>
              <a:rPr lang="es-ES" sz="2400" dirty="0" err="1" smtClean="0"/>
              <a:t>Ωb</a:t>
            </a:r>
            <a:r>
              <a:rPr lang="es-ES" sz="2400" dirty="0"/>
              <a:t>/ΩDM: </a:t>
            </a:r>
            <a:endParaRPr lang="es-ES" sz="24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95839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621" y="414582"/>
            <a:ext cx="8559603" cy="1154097"/>
          </a:xfrm>
        </p:spPr>
        <p:txBody>
          <a:bodyPr>
            <a:normAutofit fontScale="90000"/>
          </a:bodyPr>
          <a:lstStyle/>
          <a:p>
            <a:r>
              <a:rPr lang="es-ES" dirty="0"/>
              <a:t>Propiedades físicas requeridas para un candidato a materia oscura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4400" y="2105655"/>
            <a:ext cx="7315200" cy="4203705"/>
          </a:xfrm>
        </p:spPr>
        <p:txBody>
          <a:bodyPr>
            <a:normAutofit/>
          </a:bodyPr>
          <a:lstStyle/>
          <a:p>
            <a:r>
              <a:rPr lang="es-ES" sz="2400" dirty="0" smtClean="0"/>
              <a:t>La materia oscura: </a:t>
            </a:r>
          </a:p>
          <a:p>
            <a:r>
              <a:rPr lang="es-ES" sz="2400" dirty="0" smtClean="0"/>
              <a:t>No tiene carga</a:t>
            </a:r>
          </a:p>
          <a:p>
            <a:r>
              <a:rPr lang="es-ES" sz="2400" dirty="0"/>
              <a:t>N</a:t>
            </a:r>
            <a:r>
              <a:rPr lang="es-ES" sz="2400" dirty="0" smtClean="0"/>
              <a:t>o tiene interacción </a:t>
            </a:r>
            <a:r>
              <a:rPr lang="es-ES" sz="2400" dirty="0" err="1" smtClean="0"/>
              <a:t>electromagnetica</a:t>
            </a:r>
            <a:endParaRPr lang="es-ES" sz="2400" dirty="0" smtClean="0"/>
          </a:p>
          <a:p>
            <a:r>
              <a:rPr lang="es-ES" sz="2400" dirty="0" smtClean="0"/>
              <a:t>No es </a:t>
            </a:r>
            <a:r>
              <a:rPr lang="es-ES" sz="2400" dirty="0" err="1" smtClean="0"/>
              <a:t>bariónica</a:t>
            </a:r>
            <a:endParaRPr lang="es-ES" sz="2400" dirty="0" smtClean="0"/>
          </a:p>
          <a:p>
            <a:r>
              <a:rPr lang="es-ES" sz="2400" dirty="0" smtClean="0"/>
              <a:t>Por lo tanto no tiene interacción fuerte</a:t>
            </a:r>
          </a:p>
          <a:p>
            <a:r>
              <a:rPr lang="es-ES" sz="2400" dirty="0" smtClean="0"/>
              <a:t>Es masiva</a:t>
            </a:r>
          </a:p>
          <a:p>
            <a:r>
              <a:rPr lang="es-ES" sz="2400" dirty="0" smtClean="0"/>
              <a:t>Por lo tanto tiene interacción gravitacional</a:t>
            </a:r>
          </a:p>
          <a:p>
            <a:r>
              <a:rPr lang="es-ES" sz="2400" dirty="0" smtClean="0"/>
              <a:t>Podría tener interacción débil.</a:t>
            </a:r>
          </a:p>
        </p:txBody>
      </p:sp>
    </p:spTree>
    <p:extLst>
      <p:ext uri="{BB962C8B-B14F-4D97-AF65-F5344CB8AC3E}">
        <p14:creationId xmlns:p14="http://schemas.microsoft.com/office/powerpoint/2010/main" val="427737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-38014" y="414582"/>
            <a:ext cx="8559603" cy="11540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Composici</a:t>
            </a:r>
            <a:r>
              <a:rPr lang="es-ES" dirty="0" smtClean="0"/>
              <a:t>ón </a:t>
            </a:r>
            <a:r>
              <a:rPr lang="es-ES" dirty="0" err="1" smtClean="0"/>
              <a:t>energetica</a:t>
            </a:r>
            <a:r>
              <a:rPr lang="es-ES" dirty="0" smtClean="0"/>
              <a:t> del universo</a:t>
            </a:r>
            <a:endParaRPr lang="es-ES" dirty="0"/>
          </a:p>
        </p:txBody>
      </p:sp>
      <p:pic>
        <p:nvPicPr>
          <p:cNvPr id="2" name="Imagen 1" descr="Captura de Pantalla 2026-05-27 a la(s) 1.27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7" y="1368140"/>
            <a:ext cx="4306357" cy="384020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46626" y="1535256"/>
            <a:ext cx="35206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La fracci</a:t>
            </a:r>
            <a:r>
              <a:rPr lang="es-ES" sz="2000" dirty="0" smtClean="0"/>
              <a:t>ón </a:t>
            </a:r>
            <a:r>
              <a:rPr lang="es-ES" sz="2000" dirty="0" err="1" smtClean="0"/>
              <a:t>bariónica</a:t>
            </a:r>
            <a:r>
              <a:rPr lang="es-ES" sz="2000" dirty="0" smtClean="0"/>
              <a:t> se mide</a:t>
            </a:r>
          </a:p>
          <a:p>
            <a:r>
              <a:rPr lang="es-ES" sz="2000" dirty="0" smtClean="0"/>
              <a:t>Independientemente por:</a:t>
            </a:r>
          </a:p>
          <a:p>
            <a:r>
              <a:rPr lang="es-ES" sz="2000" dirty="0"/>
              <a:t>1</a:t>
            </a:r>
            <a:r>
              <a:rPr lang="es-ES" sz="2000" dirty="0" smtClean="0"/>
              <a:t>) Amplitudes de </a:t>
            </a:r>
            <a:r>
              <a:rPr lang="es-ES" sz="2000" dirty="0" err="1" smtClean="0"/>
              <a:t>anisotropia</a:t>
            </a:r>
            <a:endParaRPr lang="es-ES" sz="2000" dirty="0" smtClean="0"/>
          </a:p>
          <a:p>
            <a:r>
              <a:rPr lang="es-ES" sz="2000" dirty="0" smtClean="0"/>
              <a:t>2)</a:t>
            </a:r>
            <a:r>
              <a:rPr lang="es-ES" sz="2000" dirty="0" err="1" smtClean="0"/>
              <a:t>Nucleo</a:t>
            </a:r>
            <a:r>
              <a:rPr lang="es-ES" sz="2000" dirty="0" err="1"/>
              <a:t>-</a:t>
            </a:r>
            <a:r>
              <a:rPr lang="es-ES" sz="2000" dirty="0" err="1" smtClean="0"/>
              <a:t>sintesis</a:t>
            </a:r>
            <a:r>
              <a:rPr lang="es-ES" sz="2000" dirty="0" smtClean="0"/>
              <a:t> primordial:</a:t>
            </a:r>
          </a:p>
          <a:p>
            <a:r>
              <a:rPr lang="es-ES" sz="2000" dirty="0" err="1" smtClean="0"/>
              <a:t>Abundacias</a:t>
            </a:r>
            <a:r>
              <a:rPr lang="es-ES" sz="2000" dirty="0" smtClean="0"/>
              <a:t> D, 3He, 7Li. </a:t>
            </a:r>
          </a:p>
          <a:p>
            <a:endParaRPr lang="es-ES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580806" y="4094328"/>
            <a:ext cx="3353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El modelo </a:t>
            </a:r>
            <a:r>
              <a:rPr lang="es-ES" dirty="0" smtClean="0"/>
              <a:t>estándar describe la </a:t>
            </a:r>
          </a:p>
          <a:p>
            <a:r>
              <a:rPr lang="es-ES" dirty="0" smtClean="0"/>
              <a:t>parte </a:t>
            </a:r>
            <a:r>
              <a:rPr lang="es-ES" dirty="0" err="1" smtClean="0"/>
              <a:t>bariónica</a:t>
            </a:r>
            <a:r>
              <a:rPr lang="es-ES" dirty="0" smtClean="0"/>
              <a:t>, se quiere </a:t>
            </a:r>
          </a:p>
          <a:p>
            <a:r>
              <a:rPr lang="es-ES" dirty="0"/>
              <a:t>e</a:t>
            </a:r>
            <a:r>
              <a:rPr lang="es-ES" dirty="0" smtClean="0"/>
              <a:t>xtensiones de éste para </a:t>
            </a:r>
          </a:p>
          <a:p>
            <a:r>
              <a:rPr lang="es-ES" dirty="0" smtClean="0"/>
              <a:t>describir la fracción restante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35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2621" y="667699"/>
            <a:ext cx="48829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400" dirty="0" smtClean="0"/>
          </a:p>
          <a:p>
            <a:r>
              <a:rPr lang="es-ES" sz="2400" dirty="0" smtClean="0"/>
              <a:t>WIMP</a:t>
            </a:r>
          </a:p>
          <a:p>
            <a:r>
              <a:rPr lang="es-ES" sz="2400" dirty="0" err="1" smtClean="0"/>
              <a:t>Weakly</a:t>
            </a:r>
            <a:r>
              <a:rPr lang="es-ES" sz="2400" dirty="0" smtClean="0"/>
              <a:t> </a:t>
            </a:r>
            <a:r>
              <a:rPr lang="es-ES" sz="2400" dirty="0" err="1" smtClean="0"/>
              <a:t>Interaction</a:t>
            </a:r>
            <a:r>
              <a:rPr lang="es-ES" sz="2400" dirty="0" smtClean="0"/>
              <a:t> </a:t>
            </a:r>
            <a:r>
              <a:rPr lang="es-ES" sz="2400" dirty="0" err="1" smtClean="0"/>
              <a:t>Masive</a:t>
            </a:r>
            <a:r>
              <a:rPr lang="es-ES" sz="2400" dirty="0" smtClean="0"/>
              <a:t> </a:t>
            </a:r>
            <a:r>
              <a:rPr lang="es-ES" sz="2400" dirty="0" err="1" smtClean="0"/>
              <a:t>Particle</a:t>
            </a:r>
            <a:endParaRPr lang="es-ES" sz="2400" dirty="0" smtClean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12621" y="414582"/>
            <a:ext cx="8559603" cy="11540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Candidatos a Materia Oscura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418518" y="4445271"/>
            <a:ext cx="80762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</a:t>
            </a:r>
            <a:r>
              <a:rPr lang="es-ES" dirty="0" smtClean="0"/>
              <a:t>os </a:t>
            </a:r>
            <a:r>
              <a:rPr lang="es-ES" dirty="0" err="1"/>
              <a:t>WIMPs</a:t>
            </a:r>
            <a:r>
              <a:rPr lang="es-ES" dirty="0"/>
              <a:t> son candidatos atractivos. </a:t>
            </a:r>
            <a:endParaRPr lang="es-ES" dirty="0" smtClean="0"/>
          </a:p>
          <a:p>
            <a:r>
              <a:rPr lang="es-ES" dirty="0" smtClean="0"/>
              <a:t>Si </a:t>
            </a:r>
            <a:r>
              <a:rPr lang="es-ES" dirty="0"/>
              <a:t>una partícula tiene masa de escala </a:t>
            </a:r>
            <a:endParaRPr lang="es-ES" dirty="0" smtClean="0"/>
          </a:p>
          <a:p>
            <a:r>
              <a:rPr lang="es-ES" dirty="0" err="1" smtClean="0"/>
              <a:t>electrodébil</a:t>
            </a:r>
            <a:r>
              <a:rPr lang="es-ES" dirty="0" smtClean="0"/>
              <a:t> </a:t>
            </a:r>
            <a:r>
              <a:rPr lang="es-ES" dirty="0"/>
              <a:t>y sección eficaz de interacción </a:t>
            </a:r>
            <a:endParaRPr lang="es-ES" dirty="0" smtClean="0"/>
          </a:p>
          <a:p>
            <a:r>
              <a:rPr lang="es-ES" dirty="0" smtClean="0"/>
              <a:t>débil</a:t>
            </a:r>
            <a:r>
              <a:rPr lang="es-ES" dirty="0"/>
              <a:t>, su abundancia </a:t>
            </a:r>
            <a:r>
              <a:rPr lang="es-ES" dirty="0" smtClean="0"/>
              <a:t>reliquia </a:t>
            </a:r>
            <a:r>
              <a:rPr lang="es-ES" dirty="0"/>
              <a:t>cosmológica resulta automáticamente del orden </a:t>
            </a:r>
            <a:endParaRPr lang="es-ES" dirty="0" smtClean="0"/>
          </a:p>
          <a:p>
            <a:r>
              <a:rPr lang="es-ES" dirty="0" smtClean="0"/>
              <a:t>de </a:t>
            </a:r>
            <a:r>
              <a:rPr lang="es-ES" dirty="0"/>
              <a:t>ΩDM≈</a:t>
            </a:r>
            <a:r>
              <a:rPr lang="es-ES" dirty="0" smtClean="0"/>
              <a:t>0.26</a:t>
            </a:r>
            <a:r>
              <a:rPr lang="es-ES" dirty="0"/>
              <a:t> </a:t>
            </a:r>
            <a:r>
              <a:rPr lang="es-ES" dirty="0" smtClean="0"/>
              <a:t>que coincide con lo esperado de las medidas de Planck.</a:t>
            </a:r>
            <a:endParaRPr lang="es-ES" dirty="0"/>
          </a:p>
        </p:txBody>
      </p:sp>
      <p:grpSp>
        <p:nvGrpSpPr>
          <p:cNvPr id="8" name="Agrupar 7"/>
          <p:cNvGrpSpPr/>
          <p:nvPr/>
        </p:nvGrpSpPr>
        <p:grpSpPr>
          <a:xfrm>
            <a:off x="5301612" y="1937070"/>
            <a:ext cx="3470612" cy="3104396"/>
            <a:chOff x="923854" y="1819346"/>
            <a:chExt cx="6032270" cy="4710916"/>
          </a:xfrm>
        </p:grpSpPr>
        <p:pic>
          <p:nvPicPr>
            <p:cNvPr id="9" name="Imagen 8" descr="Captura de pantalla 2025-05-21 a la(s) 00.35.3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854" y="1819346"/>
              <a:ext cx="6032270" cy="4710916"/>
            </a:xfrm>
            <a:prstGeom prst="rect">
              <a:avLst/>
            </a:prstGeom>
          </p:spPr>
        </p:pic>
        <p:pic>
          <p:nvPicPr>
            <p:cNvPr id="10" name="Imagen 9" descr="Captura de pantalla 2025-05-21 a la(s) 00.46.09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998" y="4801035"/>
              <a:ext cx="1346200" cy="520700"/>
            </a:xfrm>
            <a:prstGeom prst="rect">
              <a:avLst/>
            </a:prstGeom>
          </p:spPr>
        </p:pic>
        <p:pic>
          <p:nvPicPr>
            <p:cNvPr id="11" name="Imagen 10" descr="Captura de pantalla 2025-05-21 a la(s) 00.49.0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366" y="4637482"/>
              <a:ext cx="1816100" cy="952500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212621" y="2205924"/>
            <a:ext cx="46281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WIMP </a:t>
            </a:r>
            <a:r>
              <a:rPr lang="es-ES" sz="2000" dirty="0"/>
              <a:t>es una clase fenomenológica de </a:t>
            </a:r>
            <a:endParaRPr lang="es-ES" sz="2000" dirty="0" smtClean="0"/>
          </a:p>
          <a:p>
            <a:r>
              <a:rPr lang="es-ES" sz="2000" dirty="0" smtClean="0"/>
              <a:t>candidatos </a:t>
            </a:r>
            <a:r>
              <a:rPr lang="es-ES" sz="2000" dirty="0"/>
              <a:t>a MO, definida por dos </a:t>
            </a:r>
            <a:endParaRPr lang="es-ES" sz="2000" dirty="0" smtClean="0"/>
          </a:p>
          <a:p>
            <a:r>
              <a:rPr lang="es-ES" sz="2000" dirty="0" smtClean="0"/>
              <a:t>propiedades</a:t>
            </a:r>
            <a:r>
              <a:rPr lang="es-ES" sz="2000" dirty="0"/>
              <a:t>: masa (</a:t>
            </a:r>
            <a:r>
              <a:rPr lang="es-ES" sz="2000" dirty="0" err="1" smtClean="0"/>
              <a:t>GeV</a:t>
            </a:r>
            <a:r>
              <a:rPr lang="es-ES" sz="2000" dirty="0"/>
              <a:t>–</a:t>
            </a:r>
            <a:r>
              <a:rPr lang="es-ES" sz="2000" dirty="0" err="1" smtClean="0"/>
              <a:t>TeV</a:t>
            </a:r>
            <a:r>
              <a:rPr lang="es-ES" sz="2000" dirty="0" smtClean="0"/>
              <a:t>) </a:t>
            </a:r>
            <a:r>
              <a:rPr lang="es-ES" sz="2000" dirty="0"/>
              <a:t>y </a:t>
            </a:r>
            <a:endParaRPr lang="es-ES" sz="2000" dirty="0" smtClean="0"/>
          </a:p>
          <a:p>
            <a:r>
              <a:rPr lang="es-ES" sz="2000" dirty="0" smtClean="0"/>
              <a:t>sección </a:t>
            </a:r>
            <a:r>
              <a:rPr lang="es-ES" sz="2000" dirty="0"/>
              <a:t>eficaz </a:t>
            </a:r>
            <a:r>
              <a:rPr lang="es-ES" sz="2000" dirty="0" smtClean="0"/>
              <a:t>∼ escala </a:t>
            </a:r>
            <a:r>
              <a:rPr lang="es-ES" sz="2000" dirty="0"/>
              <a:t>débil</a:t>
            </a:r>
          </a:p>
        </p:txBody>
      </p:sp>
    </p:spTree>
    <p:extLst>
      <p:ext uri="{BB962C8B-B14F-4D97-AF65-F5344CB8AC3E}">
        <p14:creationId xmlns:p14="http://schemas.microsoft.com/office/powerpoint/2010/main" val="160769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2621" y="214038"/>
            <a:ext cx="8559603" cy="11540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Estrategias de </a:t>
            </a:r>
            <a:r>
              <a:rPr lang="es-ES" dirty="0" err="1" smtClean="0"/>
              <a:t>busqueda</a:t>
            </a:r>
            <a:r>
              <a:rPr lang="es-ES" dirty="0" smtClean="0"/>
              <a:t> de </a:t>
            </a:r>
            <a:r>
              <a:rPr lang="es-ES" dirty="0" err="1" smtClean="0"/>
              <a:t>WIMPs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Imagen 4" descr="Captura de pantalla 2025-05-21 a la(s) 00.28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9" y="1368135"/>
            <a:ext cx="8689700" cy="2420487"/>
          </a:xfrm>
          <a:prstGeom prst="rect">
            <a:avLst/>
          </a:prstGeom>
        </p:spPr>
      </p:pic>
      <p:pic>
        <p:nvPicPr>
          <p:cNvPr id="3" name="Imagen 2" descr="Captura de Pantalla 2026-05-27 a la(s) 2.02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2" y="4068954"/>
            <a:ext cx="84201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4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2621" y="214038"/>
            <a:ext cx="8559603" cy="11540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Principales observatorios de gama </a:t>
            </a:r>
            <a:endParaRPr lang="es-ES" dirty="0"/>
          </a:p>
        </p:txBody>
      </p:sp>
      <p:pic>
        <p:nvPicPr>
          <p:cNvPr id="3" name="Imagen 2" descr="Captura de Pantalla 2026-05-27 a la(s) 2.06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413"/>
            <a:ext cx="9144000" cy="44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6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2621" y="214038"/>
            <a:ext cx="8559603" cy="11540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Estrategias de </a:t>
            </a:r>
            <a:r>
              <a:rPr lang="es-ES" dirty="0" err="1" smtClean="0"/>
              <a:t>busqueda</a:t>
            </a:r>
            <a:r>
              <a:rPr lang="es-ES" dirty="0" smtClean="0"/>
              <a:t> de </a:t>
            </a:r>
            <a:r>
              <a:rPr lang="es-ES" dirty="0" err="1" smtClean="0"/>
              <a:t>WIMPs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Imagen 4" descr="Captura de pantalla 2025-05-21 a la(s) 00.28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9" y="1618815"/>
            <a:ext cx="8689700" cy="2420487"/>
          </a:xfrm>
          <a:prstGeom prst="rect">
            <a:avLst/>
          </a:prstGeom>
        </p:spPr>
      </p:pic>
      <p:pic>
        <p:nvPicPr>
          <p:cNvPr id="2" name="Imagen 1" descr="Captura de pantalla 2019-06-13 a la(s) 23.33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9" y="1149526"/>
            <a:ext cx="8690558" cy="51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1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4-03-14 a la(s) 05.03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0" y="1568679"/>
            <a:ext cx="8668269" cy="4398107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95658" y="414582"/>
            <a:ext cx="8559603" cy="11540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Candidatos </a:t>
            </a:r>
            <a:r>
              <a:rPr lang="es-ES" dirty="0" err="1" smtClean="0"/>
              <a:t>alternativos:Axion</a:t>
            </a:r>
            <a:r>
              <a:rPr lang="es-ES" dirty="0" smtClean="0"/>
              <a:t> y ALP</a:t>
            </a:r>
            <a:endParaRPr lang="es-ES" dirty="0"/>
          </a:p>
        </p:txBody>
      </p:sp>
      <p:pic>
        <p:nvPicPr>
          <p:cNvPr id="4" name="Imagen 3" descr="Captura de Pantalla 2026-05-27 a la(s) 2.38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44" y="2073582"/>
            <a:ext cx="1765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12621" y="414582"/>
            <a:ext cx="8559603" cy="11540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Presentan oscilaciones ALP-</a:t>
            </a:r>
            <a:r>
              <a:rPr lang="es-ES" dirty="0" err="1" smtClean="0"/>
              <a:t>Foton</a:t>
            </a:r>
            <a:endParaRPr lang="es-ES" dirty="0"/>
          </a:p>
        </p:txBody>
      </p:sp>
      <p:pic>
        <p:nvPicPr>
          <p:cNvPr id="3" name="Imagen 2" descr="Captura de pantalla 2024-03-14 a la(s) 05.08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1" y="1568679"/>
            <a:ext cx="8559603" cy="38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0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mtClean="0"/>
              <a:t>Organización de la platica.</a:t>
            </a:r>
            <a:endParaRPr lang="es-ES" dirty="0"/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28650" y="2009452"/>
            <a:ext cx="7886700" cy="4351338"/>
          </a:xfrm>
        </p:spPr>
        <p:txBody>
          <a:bodyPr/>
          <a:lstStyle/>
          <a:p>
            <a:r>
              <a:rPr lang="es-ES" sz="2800" dirty="0" smtClean="0"/>
              <a:t>Evidencia observacional de la Materia Oscura</a:t>
            </a:r>
          </a:p>
          <a:p>
            <a:r>
              <a:rPr lang="es-ES" sz="2800" dirty="0" smtClean="0"/>
              <a:t>Candidatos a Materia Oscura : WIPS y </a:t>
            </a:r>
            <a:r>
              <a:rPr lang="es-ES" sz="2800" dirty="0" err="1" smtClean="0"/>
              <a:t>ALPs</a:t>
            </a:r>
            <a:endParaRPr lang="es-ES" sz="2800" dirty="0" smtClean="0"/>
          </a:p>
          <a:p>
            <a:r>
              <a:rPr lang="es-ES" sz="2800" dirty="0" smtClean="0"/>
              <a:t> </a:t>
            </a:r>
            <a:r>
              <a:rPr lang="es-ES" sz="2800" dirty="0" smtClean="0"/>
              <a:t>MO </a:t>
            </a:r>
            <a:r>
              <a:rPr lang="es-ES" sz="2800" dirty="0" smtClean="0"/>
              <a:t>con Observatorios de Gammas</a:t>
            </a:r>
          </a:p>
          <a:p>
            <a:r>
              <a:rPr lang="es-ES" sz="2800" dirty="0" smtClean="0"/>
              <a:t>Estrategia de búsqueda y resultados.  </a:t>
            </a:r>
          </a:p>
          <a:p>
            <a:r>
              <a:rPr lang="es-ES" sz="2800" dirty="0" smtClean="0"/>
              <a:t>Conclusiones y perspectivas. </a:t>
            </a:r>
          </a:p>
          <a:p>
            <a:pPr marL="45720" indent="0"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7" name="Imagen 6" descr="HAWC BLAC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354" y="5535025"/>
            <a:ext cx="1594191" cy="10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7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12621" y="414582"/>
            <a:ext cx="8559603" cy="11540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Probabilidad de transición</a:t>
            </a:r>
            <a:endParaRPr lang="es-ES" dirty="0"/>
          </a:p>
        </p:txBody>
      </p:sp>
      <p:pic>
        <p:nvPicPr>
          <p:cNvPr id="3" name="Imagen 2" descr="Captura de pantalla 2024-03-14 a la(s) 05.09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79"/>
            <a:ext cx="9021848" cy="33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4-03-14 a la(s) 05.2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083"/>
            <a:ext cx="9144000" cy="446670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680237"/>
            <a:ext cx="9135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Ambas </a:t>
            </a:r>
            <a:r>
              <a:rPr lang="es-ES" sz="2000" b="1" dirty="0" smtClean="0"/>
              <a:t>señales </a:t>
            </a:r>
            <a:r>
              <a:rPr lang="es-ES" sz="2000" b="1" dirty="0"/>
              <a:t>(gamma de WIMP, gamma de propagación ALP) requieren </a:t>
            </a:r>
            <a:endParaRPr lang="es-ES" sz="2000" b="1" dirty="0" smtClean="0"/>
          </a:p>
          <a:p>
            <a:r>
              <a:rPr lang="es-ES" sz="2000" b="1" dirty="0" smtClean="0"/>
              <a:t>un </a:t>
            </a:r>
            <a:r>
              <a:rPr lang="es-ES" sz="2000" b="1" dirty="0"/>
              <a:t>detector sensible al rango </a:t>
            </a:r>
            <a:r>
              <a:rPr lang="es-ES" sz="2000" b="1" dirty="0" smtClean="0"/>
              <a:t>∼</a:t>
            </a:r>
            <a:r>
              <a:rPr lang="es-ES" sz="2000" b="1" dirty="0"/>
              <a:t>100 </a:t>
            </a:r>
            <a:r>
              <a:rPr lang="es-ES" sz="2000" b="1" dirty="0" err="1"/>
              <a:t>GeV</a:t>
            </a:r>
            <a:r>
              <a:rPr lang="es-ES" sz="2000" b="1" dirty="0"/>
              <a:t> </a:t>
            </a:r>
            <a:r>
              <a:rPr lang="es-ES" sz="2000" b="1" dirty="0" smtClean="0"/>
              <a:t>− </a:t>
            </a:r>
            <a:r>
              <a:rPr lang="es-ES" sz="2000" b="1" dirty="0"/>
              <a:t>100 </a:t>
            </a:r>
            <a:r>
              <a:rPr lang="es-ES" sz="2000" b="1" dirty="0" err="1"/>
              <a:t>TeV</a:t>
            </a:r>
            <a:endParaRPr lang="es-ES" sz="2000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12621" y="147190"/>
            <a:ext cx="8559603" cy="11540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Señales observables: gamas (</a:t>
            </a:r>
            <a:r>
              <a:rPr lang="es-ES" dirty="0" err="1" smtClean="0"/>
              <a:t>TeV</a:t>
            </a:r>
            <a:r>
              <a:rPr lang="es-ES" dirty="0" smtClean="0"/>
              <a:t>)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007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AWC_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3" y="167115"/>
            <a:ext cx="7707607" cy="65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83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ne_nogrid_nolabel_B_p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7633" y="116246"/>
            <a:ext cx="11268361" cy="3278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0828" y="3765457"/>
            <a:ext cx="3450078" cy="2676907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8" name="Conector recto 17"/>
          <p:cNvCxnSpPr/>
          <p:nvPr/>
        </p:nvCxnSpPr>
        <p:spPr>
          <a:xfrm flipV="1">
            <a:off x="2000828" y="1754909"/>
            <a:ext cx="1508990" cy="20105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H="1" flipV="1">
            <a:off x="3925455" y="1754909"/>
            <a:ext cx="1525451" cy="20105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288605" y="3983349"/>
            <a:ext cx="1443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alibri" charset="0"/>
                <a:ea typeface="Calibri" charset="0"/>
                <a:cs typeface="Calibri" charset="0"/>
              </a:rPr>
              <a:t>Asociación incierta</a:t>
            </a:r>
            <a:endParaRPr lang="es-ES" dirty="0"/>
          </a:p>
        </p:txBody>
      </p:sp>
      <p:sp>
        <p:nvSpPr>
          <p:cNvPr id="24" name="Rectangle 27"/>
          <p:cNvSpPr/>
          <p:nvPr/>
        </p:nvSpPr>
        <p:spPr>
          <a:xfrm>
            <a:off x="288605" y="5004899"/>
            <a:ext cx="1712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alibri" charset="0"/>
                <a:ea typeface="Calibri" charset="0"/>
                <a:cs typeface="Calibri" charset="0"/>
              </a:rPr>
              <a:t>Remanente de supernova con pulsar muy energético</a:t>
            </a:r>
            <a:endParaRPr lang="es-ES" dirty="0"/>
          </a:p>
        </p:txBody>
      </p:sp>
      <p:sp>
        <p:nvSpPr>
          <p:cNvPr id="26" name="TextBox 2"/>
          <p:cNvSpPr txBox="1"/>
          <p:nvPr/>
        </p:nvSpPr>
        <p:spPr>
          <a:xfrm>
            <a:off x="5820362" y="3777170"/>
            <a:ext cx="3485276" cy="1563354"/>
          </a:xfrm>
          <a:prstGeom prst="rect">
            <a:avLst/>
          </a:prstGeom>
          <a:noFill/>
        </p:spPr>
        <p:txBody>
          <a:bodyPr wrap="none" lIns="221175" tIns="110588" rIns="221175" bIns="110588" rtlCol="0">
            <a:noAutofit/>
          </a:bodyPr>
          <a:lstStyle/>
          <a:p>
            <a:r>
              <a:rPr lang="es-ES" dirty="0" smtClean="0">
                <a:latin typeface="Calibri" charset="0"/>
                <a:ea typeface="Calibri" charset="0"/>
                <a:cs typeface="Calibri" charset="0"/>
              </a:rPr>
              <a:t>~40 fuentes identificadas </a:t>
            </a:r>
          </a:p>
          <a:p>
            <a:r>
              <a:rPr lang="es-ES" dirty="0" smtClean="0">
                <a:latin typeface="Calibri" charset="0"/>
                <a:ea typeface="Calibri" charset="0"/>
                <a:cs typeface="Calibri" charset="0"/>
              </a:rPr>
              <a:t>¼ de ellas son nuevas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5820362" y="5180464"/>
            <a:ext cx="2779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alibri" charset="0"/>
                <a:ea typeface="Calibri" charset="0"/>
                <a:cs typeface="Calibri" charset="0"/>
              </a:rPr>
              <a:t>Pulsar a  ~ 26,000 años luz</a:t>
            </a:r>
            <a:endParaRPr lang="es-ES" dirty="0"/>
          </a:p>
        </p:txBody>
      </p:sp>
      <p:cxnSp>
        <p:nvCxnSpPr>
          <p:cNvPr id="29" name="Conector recto de flecha 28"/>
          <p:cNvCxnSpPr/>
          <p:nvPr/>
        </p:nvCxnSpPr>
        <p:spPr>
          <a:xfrm flipV="1">
            <a:off x="1731818" y="5180464"/>
            <a:ext cx="1108364" cy="753900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1731818" y="4478497"/>
            <a:ext cx="1560947" cy="151183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 flipV="1">
            <a:off x="4156364" y="5180464"/>
            <a:ext cx="1663998" cy="160060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890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Flujo de rayos gamma de MO </a:t>
            </a:r>
            <a:r>
              <a:rPr lang="es-ES" dirty="0" err="1" smtClean="0">
                <a:solidFill>
                  <a:schemeClr val="tx1"/>
                </a:solidFill>
              </a:rPr>
              <a:t>WIMPs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 descr="Captura de pantalla 2019-06-13 a la(s) 23.40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2" y="1453904"/>
            <a:ext cx="6444240" cy="49863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00817" y="2322905"/>
            <a:ext cx="226215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charset="0"/>
              <a:buChar char="r"/>
            </a:pPr>
            <a:r>
              <a:rPr lang="es-ES" dirty="0" smtClean="0"/>
              <a:t>es </a:t>
            </a:r>
            <a:r>
              <a:rPr lang="es-ES" dirty="0" smtClean="0"/>
              <a:t>el perfil </a:t>
            </a:r>
            <a:r>
              <a:rPr lang="es-ES" dirty="0" smtClean="0"/>
              <a:t>de </a:t>
            </a:r>
          </a:p>
          <a:p>
            <a:r>
              <a:rPr lang="es-ES" dirty="0" smtClean="0"/>
              <a:t>Distribuci</a:t>
            </a:r>
            <a:r>
              <a:rPr lang="es-ES" dirty="0" smtClean="0"/>
              <a:t>ón </a:t>
            </a:r>
            <a:r>
              <a:rPr lang="es-ES" dirty="0" smtClean="0"/>
              <a:t>de </a:t>
            </a:r>
            <a:r>
              <a:rPr lang="es-ES" dirty="0" smtClean="0"/>
              <a:t>la </a:t>
            </a:r>
          </a:p>
          <a:p>
            <a:r>
              <a:rPr lang="es-ES" dirty="0" smtClean="0"/>
              <a:t>MO.</a:t>
            </a:r>
            <a:endParaRPr lang="es-ES" dirty="0" smtClean="0"/>
          </a:p>
          <a:p>
            <a:pPr marL="285750" indent="-285750">
              <a:buFont typeface="Symbol" charset="0"/>
              <a:buChar char="r"/>
            </a:pPr>
            <a:r>
              <a:rPr lang="es-ES" dirty="0" smtClean="0">
                <a:cs typeface="Symbol" charset="2"/>
              </a:rPr>
              <a:t>se estima</a:t>
            </a:r>
            <a:r>
              <a:rPr lang="es-ES" dirty="0" smtClean="0"/>
              <a:t> </a:t>
            </a:r>
            <a:r>
              <a:rPr lang="es-ES" dirty="0" smtClean="0"/>
              <a:t>a </a:t>
            </a:r>
            <a:r>
              <a:rPr lang="es-ES" dirty="0" smtClean="0"/>
              <a:t>partir </a:t>
            </a:r>
          </a:p>
          <a:p>
            <a:r>
              <a:rPr lang="es-ES" dirty="0" smtClean="0"/>
              <a:t>de </a:t>
            </a:r>
            <a:r>
              <a:rPr lang="es-ES" dirty="0" smtClean="0"/>
              <a:t>la </a:t>
            </a:r>
            <a:r>
              <a:rPr lang="es-ES" dirty="0" err="1"/>
              <a:t>d</a:t>
            </a:r>
            <a:r>
              <a:rPr lang="es-ES" dirty="0" err="1" smtClean="0"/>
              <a:t>ispersion</a:t>
            </a:r>
            <a:r>
              <a:rPr lang="es-ES" dirty="0" smtClean="0"/>
              <a:t> </a:t>
            </a:r>
            <a:r>
              <a:rPr lang="es-ES" dirty="0" smtClean="0"/>
              <a:t>de </a:t>
            </a:r>
          </a:p>
          <a:p>
            <a:r>
              <a:rPr lang="es-ES" dirty="0" smtClean="0"/>
              <a:t>velocidades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6917527" y="4460305"/>
            <a:ext cx="217217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distribución de </a:t>
            </a:r>
          </a:p>
          <a:p>
            <a:r>
              <a:rPr lang="es-ES" dirty="0" smtClean="0"/>
              <a:t>gammas se supone </a:t>
            </a:r>
            <a:endParaRPr lang="es-ES" dirty="0"/>
          </a:p>
          <a:p>
            <a:r>
              <a:rPr lang="es-ES" dirty="0"/>
              <a:t>d</a:t>
            </a:r>
            <a:r>
              <a:rPr lang="es-ES" dirty="0" smtClean="0"/>
              <a:t>e </a:t>
            </a:r>
            <a:r>
              <a:rPr lang="es-ES" dirty="0" smtClean="0"/>
              <a:t>partículas débilmente</a:t>
            </a:r>
          </a:p>
          <a:p>
            <a:r>
              <a:rPr lang="es-ES" dirty="0" smtClean="0"/>
              <a:t>Interactuantes que conocemos</a:t>
            </a:r>
            <a:endParaRPr lang="es-ES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2038498" y="1971962"/>
            <a:ext cx="768614" cy="484635"/>
          </a:xfrm>
          <a:prstGeom prst="straightConnector1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3724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solidFill>
                  <a:srgbClr val="FFFFFF"/>
                </a:solidFill>
              </a:rPr>
              <a:t>Factor J en aproximación de fuente puntual y perfil NFW</a:t>
            </a:r>
            <a:endParaRPr lang="es-ES" sz="2400" dirty="0">
              <a:solidFill>
                <a:srgbClr val="FFFFFF"/>
              </a:solidFill>
            </a:endParaRPr>
          </a:p>
        </p:txBody>
      </p:sp>
      <p:pic>
        <p:nvPicPr>
          <p:cNvPr id="4" name="Marcador de contenido 3" descr="Captura de pantalla 2019-06-13 a la(s) 23.53.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1669"/>
          <a:stretch>
            <a:fillRect/>
          </a:stretch>
        </p:blipFill>
        <p:spPr>
          <a:xfrm>
            <a:off x="457200" y="755321"/>
            <a:ext cx="8229600" cy="4772963"/>
          </a:xfrm>
        </p:spPr>
      </p:pic>
      <p:pic>
        <p:nvPicPr>
          <p:cNvPr id="5" name="Imagen 4" descr="Captura de pantalla 2019-06-13 a la(s) 23.55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37" y="5349728"/>
            <a:ext cx="3243409" cy="13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391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Ejemplos de la integral </a:t>
            </a:r>
            <a:r>
              <a:rPr lang="es-ES" dirty="0" err="1" smtClean="0">
                <a:solidFill>
                  <a:srgbClr val="FFFF00"/>
                </a:solidFill>
              </a:rPr>
              <a:t>l.o.s</a:t>
            </a: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4" name="Imagen 3" descr="Captura de pantalla 2019-06-13 a la(s) 23.45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689"/>
            <a:ext cx="9144000" cy="36397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3186" y="5080309"/>
            <a:ext cx="5341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También se conoce como el factor J para aniquilación y </a:t>
            </a:r>
          </a:p>
          <a:p>
            <a:r>
              <a:rPr lang="es-ES" dirty="0" smtClean="0"/>
              <a:t>Factor D para decaimiento.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5878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Donde buscar?</a:t>
            </a: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5" name="Imagen 4" descr="galaxia-enana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1" y="2037613"/>
            <a:ext cx="4290604" cy="34437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87185" y="1870497"/>
            <a:ext cx="41026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Galaxias con poco tasa de </a:t>
            </a:r>
          </a:p>
          <a:p>
            <a:r>
              <a:rPr lang="es-ES" sz="2400" dirty="0"/>
              <a:t>f</a:t>
            </a:r>
            <a:r>
              <a:rPr lang="es-ES" sz="2400" dirty="0" smtClean="0"/>
              <a:t>ormación </a:t>
            </a:r>
            <a:r>
              <a:rPr lang="es-ES" sz="2400" dirty="0" smtClean="0"/>
              <a:t>estelar, es decir</a:t>
            </a:r>
          </a:p>
          <a:p>
            <a:r>
              <a:rPr lang="es-ES" sz="2400" dirty="0" smtClean="0"/>
              <a:t>Galaxias en las que no se </a:t>
            </a:r>
          </a:p>
          <a:p>
            <a:r>
              <a:rPr lang="es-ES" sz="2400" dirty="0"/>
              <a:t>e</a:t>
            </a:r>
            <a:r>
              <a:rPr lang="es-ES" sz="2400" dirty="0" smtClean="0"/>
              <a:t>spera </a:t>
            </a:r>
            <a:r>
              <a:rPr lang="es-ES" sz="2400" dirty="0" smtClean="0"/>
              <a:t>que las interacciones</a:t>
            </a:r>
          </a:p>
          <a:p>
            <a:r>
              <a:rPr lang="es-ES" sz="2400" dirty="0" err="1" smtClean="0"/>
              <a:t>pr</a:t>
            </a:r>
            <a:r>
              <a:rPr lang="es-ES" sz="2400" dirty="0" err="1" smtClean="0"/>
              <a:t>oduscan</a:t>
            </a:r>
            <a:r>
              <a:rPr lang="es-ES" sz="2400" dirty="0" smtClean="0"/>
              <a:t> </a:t>
            </a:r>
            <a:r>
              <a:rPr lang="es-ES" sz="2400" dirty="0" smtClean="0"/>
              <a:t>rayos gama de </a:t>
            </a:r>
          </a:p>
          <a:p>
            <a:r>
              <a:rPr lang="es-ES" sz="2400" dirty="0"/>
              <a:t>m</a:t>
            </a:r>
            <a:r>
              <a:rPr lang="es-ES" sz="2400" dirty="0" smtClean="0"/>
              <a:t>uy </a:t>
            </a:r>
            <a:r>
              <a:rPr lang="es-ES" sz="2400" dirty="0" smtClean="0"/>
              <a:t>alta energía.</a:t>
            </a:r>
          </a:p>
          <a:p>
            <a:endParaRPr lang="es-ES" sz="2400" dirty="0"/>
          </a:p>
          <a:p>
            <a:r>
              <a:rPr lang="es-ES" sz="2400" dirty="0" smtClean="0"/>
              <a:t>Ejemplo: Galaxias enanas </a:t>
            </a:r>
          </a:p>
          <a:p>
            <a:r>
              <a:rPr lang="es-ES" sz="2400" dirty="0" smtClean="0"/>
              <a:t>Esferoidales</a:t>
            </a:r>
            <a:r>
              <a:rPr lang="es-ES" sz="2400" dirty="0"/>
              <a:t>,</a:t>
            </a:r>
            <a:r>
              <a:rPr lang="es-ES" sz="2400" dirty="0" smtClean="0"/>
              <a:t> irregulares, </a:t>
            </a:r>
          </a:p>
          <a:p>
            <a:r>
              <a:rPr lang="es-ES" sz="2400" dirty="0" smtClean="0"/>
              <a:t>Cúmulos de galaxias.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865939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Flujo de rayos gamma de MO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 descr="Captura de pantalla 2019-06-13 a la(s) 23.40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2" y="1453904"/>
            <a:ext cx="6444240" cy="49863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00817" y="2322905"/>
            <a:ext cx="226215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charset="0"/>
              <a:buChar char="r"/>
            </a:pPr>
            <a:r>
              <a:rPr lang="es-ES" dirty="0" smtClean="0"/>
              <a:t>es </a:t>
            </a:r>
            <a:r>
              <a:rPr lang="es-ES" dirty="0" smtClean="0"/>
              <a:t>el perfil </a:t>
            </a:r>
            <a:r>
              <a:rPr lang="es-ES" dirty="0" smtClean="0"/>
              <a:t>de </a:t>
            </a:r>
          </a:p>
          <a:p>
            <a:r>
              <a:rPr lang="es-ES" dirty="0" smtClean="0"/>
              <a:t>Distribuci</a:t>
            </a:r>
            <a:r>
              <a:rPr lang="es-ES" dirty="0" smtClean="0"/>
              <a:t>ón </a:t>
            </a:r>
            <a:r>
              <a:rPr lang="es-ES" dirty="0" smtClean="0"/>
              <a:t>de </a:t>
            </a:r>
            <a:r>
              <a:rPr lang="es-ES" dirty="0" smtClean="0"/>
              <a:t>la </a:t>
            </a:r>
          </a:p>
          <a:p>
            <a:r>
              <a:rPr lang="es-ES" dirty="0" smtClean="0"/>
              <a:t>MO.</a:t>
            </a:r>
            <a:endParaRPr lang="es-ES" dirty="0" smtClean="0"/>
          </a:p>
          <a:p>
            <a:pPr marL="285750" indent="-285750">
              <a:buFont typeface="Symbol" charset="0"/>
              <a:buChar char="r"/>
            </a:pPr>
            <a:r>
              <a:rPr lang="es-ES" dirty="0" smtClean="0">
                <a:cs typeface="Symbol" charset="2"/>
              </a:rPr>
              <a:t>se estima</a:t>
            </a:r>
            <a:r>
              <a:rPr lang="es-ES" dirty="0" smtClean="0"/>
              <a:t> </a:t>
            </a:r>
            <a:r>
              <a:rPr lang="es-ES" dirty="0" smtClean="0"/>
              <a:t>a </a:t>
            </a:r>
            <a:r>
              <a:rPr lang="es-ES" dirty="0" smtClean="0"/>
              <a:t>partir </a:t>
            </a:r>
          </a:p>
          <a:p>
            <a:r>
              <a:rPr lang="es-ES" dirty="0" smtClean="0"/>
              <a:t>de </a:t>
            </a:r>
            <a:r>
              <a:rPr lang="es-ES" dirty="0" smtClean="0"/>
              <a:t>la </a:t>
            </a:r>
            <a:r>
              <a:rPr lang="es-ES" dirty="0" err="1"/>
              <a:t>d</a:t>
            </a:r>
            <a:r>
              <a:rPr lang="es-ES" dirty="0" err="1" smtClean="0"/>
              <a:t>ispersion</a:t>
            </a:r>
            <a:r>
              <a:rPr lang="es-ES" dirty="0" smtClean="0"/>
              <a:t> </a:t>
            </a:r>
            <a:r>
              <a:rPr lang="es-ES" dirty="0" smtClean="0"/>
              <a:t>de </a:t>
            </a:r>
          </a:p>
          <a:p>
            <a:r>
              <a:rPr lang="es-ES" dirty="0" smtClean="0"/>
              <a:t>velocidades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6917527" y="4460305"/>
            <a:ext cx="217217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distribución de </a:t>
            </a:r>
          </a:p>
          <a:p>
            <a:r>
              <a:rPr lang="es-ES" dirty="0" smtClean="0"/>
              <a:t>gammas se supone </a:t>
            </a:r>
            <a:endParaRPr lang="es-ES" dirty="0"/>
          </a:p>
          <a:p>
            <a:r>
              <a:rPr lang="es-ES" dirty="0"/>
              <a:t>d</a:t>
            </a:r>
            <a:r>
              <a:rPr lang="es-ES" dirty="0" smtClean="0"/>
              <a:t>e </a:t>
            </a:r>
            <a:r>
              <a:rPr lang="es-ES" dirty="0" smtClean="0"/>
              <a:t>partículas débilmente</a:t>
            </a:r>
          </a:p>
          <a:p>
            <a:r>
              <a:rPr lang="es-ES" dirty="0" smtClean="0"/>
              <a:t>Interactuantes que conocemos</a:t>
            </a:r>
            <a:endParaRPr lang="es-ES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2038498" y="1971962"/>
            <a:ext cx="768614" cy="484635"/>
          </a:xfrm>
          <a:prstGeom prst="straightConnector1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508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217" y="636306"/>
            <a:ext cx="6027261" cy="663528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L</a:t>
            </a:r>
            <a:r>
              <a:rPr lang="en-US" dirty="0" err="1" smtClean="0">
                <a:solidFill>
                  <a:srgbClr val="FFFFFF"/>
                </a:solidFill>
              </a:rPr>
              <a:t>í</a:t>
            </a:r>
            <a:r>
              <a:rPr lang="en-US" dirty="0" err="1" smtClean="0">
                <a:solidFill>
                  <a:srgbClr val="FFFFFF"/>
                </a:solidFill>
              </a:rPr>
              <a:t>mite</a:t>
            </a:r>
            <a:r>
              <a:rPr lang="en-US" dirty="0" smtClean="0">
                <a:solidFill>
                  <a:srgbClr val="FFFFFF"/>
                </a:solidFill>
              </a:rPr>
              <a:t> de la </a:t>
            </a:r>
            <a:r>
              <a:rPr lang="en-US" dirty="0" err="1" smtClean="0">
                <a:solidFill>
                  <a:srgbClr val="FFFFFF"/>
                </a:solidFill>
              </a:rPr>
              <a:t>secci</a:t>
            </a:r>
            <a:r>
              <a:rPr lang="en-US" dirty="0" err="1" smtClean="0">
                <a:solidFill>
                  <a:srgbClr val="FFFFFF"/>
                </a:solidFill>
              </a:rPr>
              <a:t>ón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eficaz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a</a:t>
            </a:r>
            <a:r>
              <a:rPr lang="en-US" dirty="0" err="1" smtClean="0">
                <a:solidFill>
                  <a:srgbClr val="FFFFFF"/>
                </a:solidFill>
              </a:rPr>
              <a:t>niquilaci</a:t>
            </a:r>
            <a:r>
              <a:rPr lang="en-US" dirty="0" err="1" smtClean="0">
                <a:solidFill>
                  <a:srgbClr val="FFFFFF"/>
                </a:solidFill>
              </a:rPr>
              <a:t>ón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19850" y="6543485"/>
            <a:ext cx="421894" cy="365125"/>
          </a:xfrm>
          <a:prstGeom prst="rect">
            <a:avLst/>
          </a:prstGeom>
        </p:spPr>
        <p:txBody>
          <a:bodyPr/>
          <a:lstStyle/>
          <a:p>
            <a:fld id="{FDAF818F-61DB-9546-A90B-C33BEA752D94}" type="slidenum">
              <a:rPr lang="en-US" smtClean="0"/>
              <a:t>29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838" y="2306320"/>
            <a:ext cx="4594659" cy="3596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06319"/>
            <a:ext cx="4619537" cy="35966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3120" y="1637714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DM limits for a stacked analysis</a:t>
            </a:r>
          </a:p>
          <a:p>
            <a:r>
              <a:rPr lang="en-US" dirty="0" smtClean="0"/>
              <a:t>of 14 dwarf spheroidal galaxies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80000" y="1778000"/>
            <a:ext cx="342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DM limits for Virgo, M31 and </a:t>
            </a:r>
            <a:r>
              <a:rPr lang="en-US" dirty="0" err="1" smtClean="0"/>
              <a:t>dSph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Marcador de pie de página 3"/>
          <p:cNvSpPr>
            <a:spLocks noGrp="1"/>
          </p:cNvSpPr>
          <p:nvPr>
            <p:ph type="ftr" sz="quarter" idx="4294967295"/>
          </p:nvPr>
        </p:nvSpPr>
        <p:spPr>
          <a:xfrm>
            <a:off x="3124200" y="654267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Ruben Alfaro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153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532" y="340483"/>
            <a:ext cx="8810238" cy="86274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Precedente </a:t>
            </a:r>
            <a:r>
              <a:rPr lang="es-ES" dirty="0" err="1" smtClean="0"/>
              <a:t>historico</a:t>
            </a:r>
            <a:r>
              <a:rPr lang="es-ES" dirty="0" smtClean="0"/>
              <a:t>: Inferencia gravitacional de una masa no observada.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691" y="1354064"/>
            <a:ext cx="6972248" cy="1071548"/>
          </a:xfrm>
        </p:spPr>
        <p:txBody>
          <a:bodyPr/>
          <a:lstStyle/>
          <a:p>
            <a:r>
              <a:rPr lang="es-ES" dirty="0" smtClean="0"/>
              <a:t>Ciertas anomalías nos indican la existencia de “algo” que, aunque no lo podemos ver, tiene un efecto en el medio que lo rodea. 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725003" y="2257658"/>
            <a:ext cx="41307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1781 </a:t>
            </a:r>
            <a:r>
              <a:rPr lang="es-ES" dirty="0" err="1"/>
              <a:t>Herschel</a:t>
            </a:r>
            <a:r>
              <a:rPr lang="es-ES" dirty="0"/>
              <a:t> propuso que lo que se </a:t>
            </a:r>
            <a:r>
              <a:rPr lang="es-ES" dirty="0" err="1"/>
              <a:t>creía</a:t>
            </a:r>
            <a:r>
              <a:rPr lang="es-ES" dirty="0"/>
              <a:t> que era </a:t>
            </a:r>
            <a:r>
              <a:rPr lang="es-ES" dirty="0" smtClean="0"/>
              <a:t>un cometa, </a:t>
            </a:r>
            <a:r>
              <a:rPr lang="es-ES" dirty="0"/>
              <a:t>era en realidad un planeta. Para comprobarlo </a:t>
            </a:r>
            <a:r>
              <a:rPr lang="es-ES" dirty="0" smtClean="0"/>
              <a:t>se </a:t>
            </a:r>
            <a:r>
              <a:rPr lang="es-ES" dirty="0"/>
              <a:t>realizaron observaciones cuidadosas </a:t>
            </a:r>
          </a:p>
          <a:p>
            <a:endParaRPr lang="es-ES" dirty="0"/>
          </a:p>
        </p:txBody>
      </p:sp>
      <p:pic>
        <p:nvPicPr>
          <p:cNvPr id="5" name="Imagen 4" descr="uran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8" y="2442324"/>
            <a:ext cx="4336633" cy="428459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725003" y="4259780"/>
            <a:ext cx="4252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Para 1847, Urano casi ha realizado una</a:t>
            </a:r>
          </a:p>
          <a:p>
            <a:r>
              <a:rPr lang="es-ES" dirty="0"/>
              <a:t>o</a:t>
            </a:r>
            <a:r>
              <a:rPr lang="es-ES" dirty="0" smtClean="0"/>
              <a:t>rbita completa y se comprueba sin </a:t>
            </a:r>
          </a:p>
          <a:p>
            <a:r>
              <a:rPr lang="es-ES" dirty="0" smtClean="0"/>
              <a:t>lugar a dudas que es un planeta.</a:t>
            </a:r>
          </a:p>
          <a:p>
            <a:r>
              <a:rPr lang="es-ES" dirty="0" smtClean="0"/>
              <a:t>Aunque </a:t>
            </a:r>
            <a:r>
              <a:rPr lang="mr-IN" dirty="0" smtClean="0"/>
              <a:t>…</a:t>
            </a:r>
            <a:r>
              <a:rPr lang="es-ES_tradnl" dirty="0" smtClean="0"/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7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ES"/>
          </a:p>
        </p:txBody>
      </p:sp>
      <p:pic>
        <p:nvPicPr>
          <p:cNvPr id="4" name="Imagen 3" descr="Captura de pantalla 2019-06-13 a la(s) 23.48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30" y="37240"/>
            <a:ext cx="7001071" cy="3561520"/>
          </a:xfrm>
          <a:prstGeom prst="rect">
            <a:avLst/>
          </a:prstGeom>
        </p:spPr>
      </p:pic>
      <p:pic>
        <p:nvPicPr>
          <p:cNvPr id="3" name="Imagen 2" descr="Captura de Pantalla 2026-05-27 a la(s) 3.57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28" y="3231123"/>
            <a:ext cx="5098847" cy="33992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265875" y="6031214"/>
            <a:ext cx="266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Alfaro et </a:t>
            </a:r>
            <a:r>
              <a:rPr lang="es-ES" dirty="0" err="1" smtClean="0"/>
              <a:t>al,ApJ</a:t>
            </a:r>
            <a:r>
              <a:rPr lang="es-ES" dirty="0" smtClean="0"/>
              <a:t>, </a:t>
            </a:r>
            <a:r>
              <a:rPr lang="es-ES" dirty="0"/>
              <a:t>945:</a:t>
            </a:r>
            <a:r>
              <a:rPr lang="es-ES" dirty="0" smtClean="0"/>
              <a:t>25,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00494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L</a:t>
            </a:r>
            <a:r>
              <a:rPr lang="es-ES" dirty="0" smtClean="0">
                <a:solidFill>
                  <a:srgbClr val="FFFFFF"/>
                </a:solidFill>
              </a:rPr>
              <a:t>ímites  vida media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499801" y="2005385"/>
            <a:ext cx="2033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límites a la vida</a:t>
            </a:r>
            <a:endParaRPr lang="es-ES" dirty="0" smtClean="0"/>
          </a:p>
          <a:p>
            <a:r>
              <a:rPr lang="es-ES" dirty="0"/>
              <a:t>m</a:t>
            </a:r>
            <a:r>
              <a:rPr lang="es-ES" dirty="0" smtClean="0"/>
              <a:t>edia de </a:t>
            </a:r>
            <a:r>
              <a:rPr lang="es-ES" dirty="0" err="1" smtClean="0"/>
              <a:t>wimps</a:t>
            </a:r>
            <a:r>
              <a:rPr lang="es-ES" dirty="0" smtClean="0"/>
              <a:t> </a:t>
            </a:r>
          </a:p>
          <a:p>
            <a:r>
              <a:rPr lang="es-ES" dirty="0"/>
              <a:t>q</a:t>
            </a:r>
            <a:r>
              <a:rPr lang="es-ES" dirty="0" smtClean="0"/>
              <a:t>ue decaen en </a:t>
            </a:r>
            <a:r>
              <a:rPr lang="es-ES" dirty="0" err="1" smtClean="0"/>
              <a:t>bb</a:t>
            </a:r>
            <a:r>
              <a:rPr lang="es-ES" dirty="0" smtClean="0"/>
              <a:t> </a:t>
            </a:r>
            <a:endParaRPr lang="es-ES" dirty="0" smtClean="0"/>
          </a:p>
        </p:txBody>
      </p:sp>
      <p:pic>
        <p:nvPicPr>
          <p:cNvPr id="6" name="Imagen 5" descr="Captura de pantalla 2025-05-21 a la(s) 01.5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6" y="1554172"/>
            <a:ext cx="5658684" cy="431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470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585300" y="0"/>
            <a:ext cx="3580322" cy="863567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Para los ALP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5" name="Imagen 4" descr="Captura de pantalla 2024-03-14 a la(s) 05.26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6" y="1615607"/>
            <a:ext cx="8432477" cy="46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297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24-03-14 a la(s) 05.2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2" y="1629805"/>
            <a:ext cx="8697233" cy="40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342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-50126" y="1821558"/>
            <a:ext cx="2239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Observaciones de la fuente </a:t>
            </a:r>
            <a:endParaRPr lang="es-ES" sz="2400" dirty="0"/>
          </a:p>
        </p:txBody>
      </p:sp>
      <p:pic>
        <p:nvPicPr>
          <p:cNvPr id="8" name="Imagen 7" descr="Captura de pantalla 2024-03-14 a la(s) 05.3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31" y="1249450"/>
            <a:ext cx="6397058" cy="49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408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4-03-14 a la(s) 05.34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91" y="2174251"/>
            <a:ext cx="7125995" cy="3958886"/>
          </a:xfrm>
          <a:prstGeom prst="rect">
            <a:avLst/>
          </a:prstGeom>
        </p:spPr>
      </p:pic>
      <p:pic>
        <p:nvPicPr>
          <p:cNvPr id="5" name="Imagen 4" descr="Captura de pantalla 2024-03-14 a la(s) 05.35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3" y="1188210"/>
            <a:ext cx="4394357" cy="11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379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4-03-14 a la(s) 05.37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8" y="1107373"/>
            <a:ext cx="3931359" cy="3656586"/>
          </a:xfrm>
          <a:prstGeom prst="rect">
            <a:avLst/>
          </a:prstGeom>
        </p:spPr>
      </p:pic>
      <p:pic>
        <p:nvPicPr>
          <p:cNvPr id="6" name="Imagen 5" descr="Captura de pantalla 2024-03-14 a la(s) 05.38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99" y="1240981"/>
            <a:ext cx="4197201" cy="3759032"/>
          </a:xfrm>
          <a:prstGeom prst="rect">
            <a:avLst/>
          </a:prstGeom>
        </p:spPr>
      </p:pic>
      <p:pic>
        <p:nvPicPr>
          <p:cNvPr id="5" name="Imagen 4" descr="Captura de pantalla 2024-03-14 a la(s) 05.38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72" y="1240981"/>
            <a:ext cx="4852336" cy="456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929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4-03-14 a la(s) 05.4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5" y="1118733"/>
            <a:ext cx="8801171" cy="305914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69122" y="4411837"/>
            <a:ext cx="7719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Este criterio me dice que con un 95% nivel de confianza, el flujo de fotones </a:t>
            </a:r>
          </a:p>
          <a:p>
            <a:r>
              <a:rPr lang="es-ES" sz="2400" dirty="0" smtClean="0"/>
              <a:t>Es mejor descrito si tomamos en cuenta las oscilaciones ALP-Fotón</a:t>
            </a:r>
          </a:p>
        </p:txBody>
      </p:sp>
    </p:spTree>
    <p:extLst>
      <p:ext uri="{BB962C8B-B14F-4D97-AF65-F5344CB8AC3E}">
        <p14:creationId xmlns:p14="http://schemas.microsoft.com/office/powerpoint/2010/main" val="29834950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3624" y="253159"/>
            <a:ext cx="7458778" cy="663528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Regi</a:t>
            </a:r>
            <a:r>
              <a:rPr lang="es-ES" dirty="0" smtClean="0">
                <a:solidFill>
                  <a:srgbClr val="FFFFFF"/>
                </a:solidFill>
              </a:rPr>
              <a:t>ón de exclusión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533479" y="6000294"/>
            <a:ext cx="361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</a:t>
            </a:r>
            <a:r>
              <a:rPr lang="it-IT" dirty="0"/>
              <a:t>. Alfaro et al JCAP05(2026)024</a:t>
            </a:r>
            <a:endParaRPr lang="es-ES" dirty="0"/>
          </a:p>
        </p:txBody>
      </p:sp>
      <p:pic>
        <p:nvPicPr>
          <p:cNvPr id="7" name="Imagen 6" descr="Captura de Pantalla 2026-05-27 a la(s) 3.34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6" y="1313270"/>
            <a:ext cx="6783854" cy="45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642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2196" y="153348"/>
            <a:ext cx="7458778" cy="663528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Fuentes </a:t>
            </a:r>
            <a:r>
              <a:rPr lang="es-ES" dirty="0" err="1" smtClean="0">
                <a:solidFill>
                  <a:srgbClr val="FFFFFF"/>
                </a:solidFill>
              </a:rPr>
              <a:t>extragalacticas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6" name="Imagen 5" descr="Captura de Pantalla 2026-05-27 a la(s) 3.3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" y="1514508"/>
            <a:ext cx="4633475" cy="420083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300741" y="5915884"/>
            <a:ext cx="649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R. Alfaro et al, </a:t>
            </a:r>
            <a:r>
              <a:rPr lang="es-ES" dirty="0" err="1" smtClean="0"/>
              <a:t>Physics</a:t>
            </a:r>
            <a:r>
              <a:rPr lang="es-ES" dirty="0" smtClean="0"/>
              <a:t> </a:t>
            </a:r>
            <a:r>
              <a:rPr lang="es-ES" dirty="0"/>
              <a:t>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Dark</a:t>
            </a:r>
            <a:r>
              <a:rPr lang="es-ES" dirty="0"/>
              <a:t> </a:t>
            </a:r>
            <a:r>
              <a:rPr lang="es-ES" dirty="0" err="1"/>
              <a:t>Universe</a:t>
            </a:r>
            <a:r>
              <a:rPr lang="es-ES" dirty="0"/>
              <a:t> 52 (2026) 102260</a:t>
            </a:r>
          </a:p>
        </p:txBody>
      </p:sp>
      <p:pic>
        <p:nvPicPr>
          <p:cNvPr id="9" name="Imagen 8" descr="Captura de Pantalla 2026-05-27 a la(s) 3.4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89" y="1704578"/>
            <a:ext cx="4332865" cy="287631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179790" y="1253363"/>
            <a:ext cx="298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Corrimiento al rojo Z=0.004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43389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8707" y="144572"/>
            <a:ext cx="6069962" cy="761477"/>
          </a:xfrm>
        </p:spPr>
        <p:txBody>
          <a:bodyPr/>
          <a:lstStyle/>
          <a:p>
            <a:r>
              <a:rPr lang="es-ES" dirty="0" smtClean="0"/>
              <a:t>Una </a:t>
            </a:r>
            <a:r>
              <a:rPr lang="es-ES" dirty="0" smtClean="0"/>
              <a:t>anomalía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05084" y="1279563"/>
            <a:ext cx="3938916" cy="1479183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Se consideraba que la teoría de la gravedad era correcta. Su aplicación para predecir las orbitas de los planetas conocidos no estaba en duda. </a:t>
            </a:r>
            <a:endParaRPr lang="es-ES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293223" y="2996549"/>
            <a:ext cx="3970823" cy="9139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es-ES" dirty="0" smtClean="0"/>
          </a:p>
          <a:p>
            <a:r>
              <a:rPr lang="es-ES" dirty="0" smtClean="0"/>
              <a:t>Error experimental</a:t>
            </a:r>
          </a:p>
          <a:p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664351" y="4515728"/>
            <a:ext cx="2339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ó existe una masa extra que perturba la orbita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27" y="1133905"/>
            <a:ext cx="5376768" cy="418619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5455763"/>
            <a:ext cx="9140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En 1843 Adams y Le </a:t>
            </a:r>
            <a:r>
              <a:rPr lang="es-ES" dirty="0" err="1" smtClean="0"/>
              <a:t>Vierrier</a:t>
            </a:r>
            <a:r>
              <a:rPr lang="es-ES" dirty="0" smtClean="0"/>
              <a:t>, confiando en la gravitación, comienza los cálculos para </a:t>
            </a:r>
          </a:p>
          <a:p>
            <a:r>
              <a:rPr lang="es-ES" dirty="0"/>
              <a:t>m</a:t>
            </a:r>
            <a:r>
              <a:rPr lang="es-ES" dirty="0" smtClean="0"/>
              <a:t>ostrar cual podría ser la orbita de la otra masa. Publican su cálculos entre 1845-1846.  </a:t>
            </a:r>
          </a:p>
          <a:p>
            <a:r>
              <a:rPr lang="es-ES" dirty="0" smtClean="0"/>
              <a:t>En 1846 en el observatorio de Berlín se observa el planeta Neptuno.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443722" y="3537191"/>
            <a:ext cx="334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La ley de la gravitación no es del todo </a:t>
            </a:r>
            <a:r>
              <a:rPr lang="es-ES" dirty="0" smtClean="0"/>
              <a:t>correcta</a:t>
            </a:r>
            <a:endParaRPr lang="es-ES" dirty="0"/>
          </a:p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268415" y="379350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</a:t>
            </a:r>
            <a:r>
              <a:rPr lang="es-ES" dirty="0" smtClean="0"/>
              <a:t> grandes </a:t>
            </a:r>
          </a:p>
          <a:p>
            <a:r>
              <a:rPr lang="es-ES" dirty="0" smtClean="0"/>
              <a:t>distancias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464357" y="2924520"/>
            <a:ext cx="271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Posibles explicaciones</a:t>
            </a:r>
            <a:endParaRPr lang="es-ES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6500"/>
            <a:ext cx="9144000" cy="18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3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1222" y="749592"/>
            <a:ext cx="7458778" cy="663528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La emisi</a:t>
            </a:r>
            <a:r>
              <a:rPr lang="es-ES" dirty="0" smtClean="0">
                <a:solidFill>
                  <a:srgbClr val="FFFFFF"/>
                </a:solidFill>
              </a:rPr>
              <a:t>ón de alta energía del </a:t>
            </a:r>
            <a:r>
              <a:rPr lang="es-ES" dirty="0" smtClean="0">
                <a:solidFill>
                  <a:srgbClr val="FFFFFF"/>
                </a:solidFill>
              </a:rPr>
              <a:t>GRB 221009A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4" name="Imagen 3" descr="Captura de Pantalla 2026-05-27 a la(s) 11.53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5" y="1541755"/>
            <a:ext cx="3415202" cy="29035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87377" y="1086235"/>
            <a:ext cx="4790169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El GRB mas brillante observado</a:t>
            </a:r>
          </a:p>
          <a:p>
            <a:r>
              <a:rPr lang="es-ES" sz="2000" dirty="0" smtClean="0"/>
              <a:t>Observado en varias longitudes de onda</a:t>
            </a:r>
          </a:p>
          <a:p>
            <a:r>
              <a:rPr lang="es-ES" sz="2000" dirty="0" smtClean="0"/>
              <a:t>Z=0.151 </a:t>
            </a:r>
          </a:p>
          <a:p>
            <a:r>
              <a:rPr lang="es-ES" sz="2000" dirty="0" smtClean="0"/>
              <a:t>Emisi</a:t>
            </a:r>
            <a:r>
              <a:rPr lang="es-ES" sz="2000" dirty="0" smtClean="0"/>
              <a:t>ón gamma totalmente inesperada </a:t>
            </a:r>
            <a:endParaRPr lang="es-ES" dirty="0" smtClean="0"/>
          </a:p>
          <a:p>
            <a:r>
              <a:rPr lang="es-ES" dirty="0"/>
              <a:t>&gt;</a:t>
            </a:r>
            <a:r>
              <a:rPr lang="es-ES" dirty="0" smtClean="0"/>
              <a:t>10 </a:t>
            </a:r>
            <a:r>
              <a:rPr lang="es-ES" dirty="0" err="1" smtClean="0"/>
              <a:t>TeV</a:t>
            </a:r>
            <a:r>
              <a:rPr lang="es-ES" dirty="0" smtClean="0"/>
              <a:t>. </a:t>
            </a:r>
          </a:p>
          <a:p>
            <a:endParaRPr lang="es-ES" dirty="0"/>
          </a:p>
          <a:p>
            <a:r>
              <a:rPr lang="es-ES" dirty="0" smtClean="0"/>
              <a:t>Una posible explicaci</a:t>
            </a:r>
            <a:r>
              <a:rPr lang="es-ES" dirty="0" smtClean="0"/>
              <a:t>ón ALP</a:t>
            </a:r>
            <a:endParaRPr lang="es-ES" dirty="0"/>
          </a:p>
        </p:txBody>
      </p:sp>
      <p:pic>
        <p:nvPicPr>
          <p:cNvPr id="6" name="Imagen 5" descr="Captura de Pantalla 2026-05-27 a la(s) 11.42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88" y="3242037"/>
            <a:ext cx="4401760" cy="282425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46063" y="4710977"/>
            <a:ext cx="37004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Las regiones en violeta muestra</a:t>
            </a:r>
          </a:p>
          <a:p>
            <a:r>
              <a:rPr lang="es-ES" dirty="0" smtClean="0"/>
              <a:t>ALP con valores de </a:t>
            </a:r>
            <a:r>
              <a:rPr lang="es-ES" i="1" dirty="0" smtClean="0"/>
              <a:t>m</a:t>
            </a:r>
            <a:r>
              <a:rPr lang="es-ES" dirty="0" smtClean="0"/>
              <a:t> y </a:t>
            </a:r>
            <a:r>
              <a:rPr lang="es-ES" i="1" dirty="0" smtClean="0"/>
              <a:t>g </a:t>
            </a:r>
            <a:r>
              <a:rPr lang="es-ES" dirty="0" smtClean="0"/>
              <a:t>cuya </a:t>
            </a:r>
          </a:p>
          <a:p>
            <a:r>
              <a:rPr lang="es-ES" dirty="0"/>
              <a:t>p</a:t>
            </a:r>
            <a:r>
              <a:rPr lang="es-ES" dirty="0" smtClean="0"/>
              <a:t>robabilidad de oscilación podría</a:t>
            </a:r>
          </a:p>
          <a:p>
            <a:r>
              <a:rPr lang="es-ES" dirty="0"/>
              <a:t>e</a:t>
            </a:r>
            <a:r>
              <a:rPr lang="es-ES" dirty="0" smtClean="0"/>
              <a:t>xplicar la emisión de alta energía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594975" y="5982725"/>
            <a:ext cx="37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Astrophysical</a:t>
            </a:r>
            <a:r>
              <a:rPr lang="es-ES" dirty="0"/>
              <a:t> </a:t>
            </a:r>
            <a:r>
              <a:rPr lang="es-ES" dirty="0" err="1"/>
              <a:t>Journal</a:t>
            </a:r>
            <a:r>
              <a:rPr lang="es-ES" dirty="0"/>
              <a:t>, 944:178 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8819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0713" y="151658"/>
            <a:ext cx="8113289" cy="663528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Necesitamos instrumentos mas sensibles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4" name="Imagen 3" descr="Captura de pantalla 2025-05-21 a la(s) 02.0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2" y="868991"/>
            <a:ext cx="4959458" cy="3609693"/>
          </a:xfrm>
          <a:prstGeom prst="rect">
            <a:avLst/>
          </a:prstGeom>
        </p:spPr>
      </p:pic>
      <p:pic>
        <p:nvPicPr>
          <p:cNvPr id="3" name="Imagen 2" descr="Captura de Pantalla 2026-05-27 a la(s) 4.24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6" y="3542846"/>
            <a:ext cx="5051403" cy="2599745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5580806" y="944126"/>
            <a:ext cx="3026809" cy="5368709"/>
            <a:chOff x="5580806" y="944126"/>
            <a:chExt cx="3026809" cy="5368709"/>
          </a:xfrm>
        </p:grpSpPr>
        <p:sp>
          <p:nvSpPr>
            <p:cNvPr id="5" name="CuadroTexto 4"/>
            <p:cNvSpPr txBox="1"/>
            <p:nvPr/>
          </p:nvSpPr>
          <p:spPr>
            <a:xfrm>
              <a:off x="5580806" y="1236649"/>
              <a:ext cx="1159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smtClean="0"/>
                <a:t>SWGO</a:t>
              </a:r>
              <a:endParaRPr lang="es-ES" sz="2400" dirty="0"/>
            </a:p>
          </p:txBody>
        </p:sp>
        <p:pic>
          <p:nvPicPr>
            <p:cNvPr id="6" name="Imagen 5" descr="Captura de Pantalla 2026-05-27 a la(s) 4.29.1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06" y="3542846"/>
              <a:ext cx="3026809" cy="2769989"/>
            </a:xfrm>
            <a:prstGeom prst="rect">
              <a:avLst/>
            </a:prstGeom>
          </p:spPr>
        </p:pic>
        <p:pic>
          <p:nvPicPr>
            <p:cNvPr id="7" name="Imagen 6" descr="Captura de Pantalla 2026-05-27 a la(s) 4.27.2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952" y="944126"/>
              <a:ext cx="2753737" cy="2600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8159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3116" y="820112"/>
            <a:ext cx="7458778" cy="663528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Conclusiones y perspectivas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836" y="1740281"/>
            <a:ext cx="9233868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Se han establecidos limites a la secci</a:t>
            </a:r>
            <a:r>
              <a:rPr lang="es-ES" sz="2400" dirty="0" smtClean="0"/>
              <a:t>ón eficaz de aniquilación </a:t>
            </a:r>
          </a:p>
          <a:p>
            <a:r>
              <a:rPr lang="es-ES" sz="2400" dirty="0" smtClean="0"/>
              <a:t>y en la vida media de </a:t>
            </a:r>
            <a:r>
              <a:rPr lang="es-ES" sz="2400" dirty="0" err="1" smtClean="0"/>
              <a:t>WIMPs</a:t>
            </a:r>
            <a:r>
              <a:rPr lang="es-ES" sz="2400" dirty="0" smtClean="0"/>
              <a:t>, se esta alcanzando el límite térmico</a:t>
            </a:r>
          </a:p>
          <a:p>
            <a:endParaRPr lang="es-ES" sz="2400" dirty="0"/>
          </a:p>
          <a:p>
            <a:r>
              <a:rPr lang="es-ES" sz="2400" dirty="0" smtClean="0"/>
              <a:t>Se han determinado regiones de exclusión en el espacio de </a:t>
            </a:r>
          </a:p>
          <a:p>
            <a:r>
              <a:rPr lang="es-ES" sz="2400" dirty="0"/>
              <a:t>p</a:t>
            </a:r>
            <a:r>
              <a:rPr lang="es-ES" sz="2400" dirty="0" smtClean="0"/>
              <a:t>arámetros  g vs m, para partículas tipo </a:t>
            </a:r>
            <a:r>
              <a:rPr lang="es-ES" sz="2400" dirty="0" err="1" smtClean="0"/>
              <a:t>axión</a:t>
            </a:r>
            <a:r>
              <a:rPr lang="es-ES" sz="2400" dirty="0" smtClean="0"/>
              <a:t>. </a:t>
            </a:r>
          </a:p>
          <a:p>
            <a:endParaRPr lang="es-ES" sz="2400" dirty="0"/>
          </a:p>
          <a:p>
            <a:r>
              <a:rPr lang="es-ES" sz="2400" dirty="0"/>
              <a:t>La </a:t>
            </a:r>
            <a:r>
              <a:rPr lang="es-ES" sz="2400" dirty="0" smtClean="0"/>
              <a:t>identificación </a:t>
            </a:r>
            <a:r>
              <a:rPr lang="es-ES" sz="2400" dirty="0"/>
              <a:t>de la materia oscura requiere la convergencia </a:t>
            </a:r>
            <a:endParaRPr lang="es-ES" sz="2400" dirty="0" smtClean="0"/>
          </a:p>
          <a:p>
            <a:r>
              <a:rPr lang="es-ES" sz="2400" dirty="0" smtClean="0"/>
              <a:t>de múltiples líneas </a:t>
            </a:r>
            <a:r>
              <a:rPr lang="es-ES" sz="2400" dirty="0"/>
              <a:t>experimentales: </a:t>
            </a:r>
            <a:r>
              <a:rPr lang="es-ES" sz="2400" dirty="0" smtClean="0"/>
              <a:t>detección </a:t>
            </a:r>
            <a:r>
              <a:rPr lang="es-ES" sz="2400" dirty="0"/>
              <a:t>directa, indirecta, </a:t>
            </a:r>
            <a:endParaRPr lang="es-ES" sz="2400" dirty="0" smtClean="0"/>
          </a:p>
          <a:p>
            <a:r>
              <a:rPr lang="es-ES" sz="2400" dirty="0" smtClean="0"/>
              <a:t>y producción </a:t>
            </a:r>
            <a:r>
              <a:rPr lang="es-ES" sz="2400" dirty="0"/>
              <a:t>en </a:t>
            </a:r>
            <a:r>
              <a:rPr lang="es-ES" sz="2400" dirty="0" err="1"/>
              <a:t>colisionadores</a:t>
            </a:r>
            <a:r>
              <a:rPr lang="es-ES" sz="2400" dirty="0"/>
              <a:t>. HAWC y su sucesor SWGO </a:t>
            </a:r>
            <a:endParaRPr lang="es-ES" sz="2400" dirty="0" smtClean="0"/>
          </a:p>
          <a:p>
            <a:r>
              <a:rPr lang="es-ES" sz="2400" dirty="0" smtClean="0"/>
              <a:t>Mantendrán </a:t>
            </a:r>
            <a:r>
              <a:rPr lang="es-ES" sz="2400" dirty="0"/>
              <a:t>la frontera de altas </a:t>
            </a:r>
            <a:r>
              <a:rPr lang="es-ES" sz="2400" dirty="0" smtClean="0"/>
              <a:t>energías </a:t>
            </a:r>
            <a:r>
              <a:rPr lang="es-ES" sz="2400" dirty="0"/>
              <a:t>en esta </a:t>
            </a:r>
            <a:r>
              <a:rPr lang="es-ES" sz="2400" dirty="0" smtClean="0"/>
              <a:t>búsqueda </a:t>
            </a:r>
          </a:p>
          <a:p>
            <a:r>
              <a:rPr lang="es-ES" sz="2400" dirty="0" smtClean="0"/>
              <a:t>durante </a:t>
            </a:r>
            <a:r>
              <a:rPr lang="es-ES" sz="2400" dirty="0"/>
              <a:t>la </a:t>
            </a:r>
            <a:r>
              <a:rPr lang="es-ES" sz="2400" dirty="0" smtClean="0"/>
              <a:t>próxima década</a:t>
            </a:r>
            <a:r>
              <a:rPr lang="es-ES" sz="2400" dirty="0"/>
              <a:t>..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707195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7126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55" y="1465852"/>
            <a:ext cx="7848600" cy="37465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637082" y="1938539"/>
            <a:ext cx="2717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Por </a:t>
            </a:r>
            <a:r>
              <a:rPr lang="es-ES" dirty="0" err="1" smtClean="0">
                <a:solidFill>
                  <a:srgbClr val="FF0000"/>
                </a:solidFill>
              </a:rPr>
              <a:t>analogia</a:t>
            </a:r>
            <a:r>
              <a:rPr lang="es-ES" dirty="0" smtClean="0">
                <a:solidFill>
                  <a:srgbClr val="FF0000"/>
                </a:solidFill>
              </a:rPr>
              <a:t> con el </a:t>
            </a:r>
            <a:r>
              <a:rPr lang="es-ES" dirty="0" smtClean="0">
                <a:solidFill>
                  <a:srgbClr val="FF0000"/>
                </a:solidFill>
              </a:rPr>
              <a:t>éxito de </a:t>
            </a:r>
            <a:r>
              <a:rPr lang="es-ES" dirty="0" smtClean="0">
                <a:solidFill>
                  <a:srgbClr val="FF0000"/>
                </a:solidFill>
              </a:rPr>
              <a:t>Neptuno Le </a:t>
            </a:r>
            <a:r>
              <a:rPr lang="es-ES" dirty="0" err="1" smtClean="0">
                <a:solidFill>
                  <a:srgbClr val="FF0000"/>
                </a:solidFill>
              </a:rPr>
              <a:t>Verrier</a:t>
            </a:r>
            <a:r>
              <a:rPr lang="es-ES" dirty="0" smtClean="0">
                <a:solidFill>
                  <a:srgbClr val="FF0000"/>
                </a:solidFill>
              </a:rPr>
              <a:t> postulo un </a:t>
            </a:r>
          </a:p>
          <a:p>
            <a:r>
              <a:rPr lang="es-ES" dirty="0">
                <a:solidFill>
                  <a:srgbClr val="FF0000"/>
                </a:solidFill>
              </a:rPr>
              <a:t>p</a:t>
            </a:r>
            <a:r>
              <a:rPr lang="es-ES" dirty="0" smtClean="0">
                <a:solidFill>
                  <a:srgbClr val="FF0000"/>
                </a:solidFill>
              </a:rPr>
              <a:t>laneta </a:t>
            </a:r>
            <a:r>
              <a:rPr lang="es-ES" dirty="0" err="1" smtClean="0">
                <a:solidFill>
                  <a:srgbClr val="FF0000"/>
                </a:solidFill>
              </a:rPr>
              <a:t>intermercurial</a:t>
            </a:r>
            <a:r>
              <a:rPr lang="es-ES" dirty="0" smtClean="0">
                <a:solidFill>
                  <a:srgbClr val="FF0000"/>
                </a:solidFill>
              </a:rPr>
              <a:t> :Vulcano.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6045" y="709150"/>
            <a:ext cx="8965048" cy="56094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Precesión anómala del perihelio de Mercurio.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7" y="1356328"/>
            <a:ext cx="5501672" cy="5501672"/>
          </a:xfrm>
          <a:prstGeom prst="rect">
            <a:avLst/>
          </a:prstGeom>
        </p:spPr>
      </p:pic>
      <p:pic>
        <p:nvPicPr>
          <p:cNvPr id="10" name="Imagen 9" descr="Captura de pantalla 2024-03-14 a la(s) 03.36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7" y="1143097"/>
            <a:ext cx="7667693" cy="556658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0" y="9413188"/>
            <a:ext cx="853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La explicación no fue tan sencilla, se recurrió a la teoría de la relatividad general </a:t>
            </a:r>
            <a:endParaRPr lang="es-ES" dirty="0"/>
          </a:p>
        </p:txBody>
      </p:sp>
      <p:pic>
        <p:nvPicPr>
          <p:cNvPr id="8" name="Imagen 7" descr="Captura de Pantalla 2026-05-26 a la(s) 12.32.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5" y="1690889"/>
            <a:ext cx="3086100" cy="4953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752428" y="1690889"/>
            <a:ext cx="3302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Fue la relatividad general la </a:t>
            </a:r>
          </a:p>
          <a:p>
            <a:r>
              <a:rPr lang="es-ES" dirty="0" smtClean="0"/>
              <a:t>Que pudo explicar la anomalía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620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1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4146" y="618335"/>
            <a:ext cx="8141878" cy="84383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Curvas de rotación galácticas: </a:t>
            </a:r>
            <a:r>
              <a:rPr lang="es-ES" dirty="0" err="1" smtClean="0"/>
              <a:t>prediccion</a:t>
            </a:r>
            <a:r>
              <a:rPr lang="es-ES" dirty="0" smtClean="0"/>
              <a:t> clásica.</a:t>
            </a:r>
            <a:endParaRPr lang="es-ES" dirty="0"/>
          </a:p>
        </p:txBody>
      </p:sp>
      <p:pic>
        <p:nvPicPr>
          <p:cNvPr id="4" name="Imagen 3" descr="Captura de pantalla 2024-03-14 a la(s) 03.4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0" y="1726121"/>
            <a:ext cx="5600700" cy="5003800"/>
          </a:xfrm>
          <a:prstGeom prst="rect">
            <a:avLst/>
          </a:prstGeom>
        </p:spPr>
      </p:pic>
      <p:pic>
        <p:nvPicPr>
          <p:cNvPr id="5" name="Imagen 4" descr="Captura de pantalla 2024-03-14 a la(s) 03.46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81" y="5320221"/>
            <a:ext cx="3911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23" y="5538793"/>
            <a:ext cx="4282099" cy="962017"/>
          </a:xfrm>
        </p:spPr>
        <p:txBody>
          <a:bodyPr>
            <a:noAutofit/>
          </a:bodyPr>
          <a:lstStyle/>
          <a:p>
            <a:r>
              <a:rPr lang="es-ES" sz="2600" dirty="0" smtClean="0">
                <a:solidFill>
                  <a:schemeClr val="tx1"/>
                </a:solidFill>
              </a:rPr>
              <a:t>La masa interior crece</a:t>
            </a:r>
            <a:br>
              <a:rPr lang="es-ES" sz="2600" dirty="0" smtClean="0">
                <a:solidFill>
                  <a:schemeClr val="tx1"/>
                </a:solidFill>
              </a:rPr>
            </a:br>
            <a:r>
              <a:rPr lang="es-ES" sz="2600" dirty="0" smtClean="0">
                <a:solidFill>
                  <a:schemeClr val="tx1"/>
                </a:solidFill>
              </a:rPr>
              <a:t>linealmente con r </a:t>
            </a:r>
            <a:br>
              <a:rPr lang="es-ES" sz="2600" dirty="0" smtClean="0">
                <a:solidFill>
                  <a:schemeClr val="tx1"/>
                </a:solidFill>
              </a:rPr>
            </a:br>
            <a:r>
              <a:rPr lang="es-ES" sz="2600" dirty="0" smtClean="0">
                <a:solidFill>
                  <a:schemeClr val="tx1"/>
                </a:solidFill>
              </a:rPr>
              <a:t>mucho mas all</a:t>
            </a:r>
            <a:r>
              <a:rPr lang="es-ES" sz="2600" dirty="0" smtClean="0">
                <a:solidFill>
                  <a:schemeClr val="tx1"/>
                </a:solidFill>
              </a:rPr>
              <a:t>á del </a:t>
            </a:r>
            <a:br>
              <a:rPr lang="es-ES" sz="2600" dirty="0" smtClean="0">
                <a:solidFill>
                  <a:schemeClr val="tx1"/>
                </a:solidFill>
              </a:rPr>
            </a:br>
            <a:r>
              <a:rPr lang="es-ES" sz="2600" dirty="0" smtClean="0">
                <a:solidFill>
                  <a:schemeClr val="tx1"/>
                </a:solidFill>
              </a:rPr>
              <a:t>radio luminoso</a:t>
            </a:r>
            <a:endParaRPr lang="es-ES" sz="2600" dirty="0">
              <a:solidFill>
                <a:schemeClr val="tx1"/>
              </a:solidFill>
            </a:endParaRPr>
          </a:p>
        </p:txBody>
      </p:sp>
      <p:pic>
        <p:nvPicPr>
          <p:cNvPr id="4" name="Imagen 3" descr="Captura de pantalla 2024-03-14 a la(s) 03.47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56" y="116980"/>
            <a:ext cx="5682845" cy="6607327"/>
          </a:xfrm>
          <a:prstGeom prst="rect">
            <a:avLst/>
          </a:prstGeom>
        </p:spPr>
      </p:pic>
      <p:pic>
        <p:nvPicPr>
          <p:cNvPr id="5" name="Imagen 4" descr="Captura de pantalla 2024-03-14 a la(s) 03.52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" y="3459058"/>
            <a:ext cx="3256161" cy="1072504"/>
          </a:xfrm>
          <a:prstGeom prst="rect">
            <a:avLst/>
          </a:prstGeom>
        </p:spPr>
      </p:pic>
      <p:pic>
        <p:nvPicPr>
          <p:cNvPr id="6" name="Imagen 5" descr="Captura de pantalla 2024-03-14 a la(s) 03.45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0" y="501346"/>
            <a:ext cx="3311059" cy="295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96167" y="317519"/>
            <a:ext cx="8141878" cy="843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H</a:t>
            </a:r>
            <a:r>
              <a:rPr lang="es-ES" dirty="0" smtClean="0"/>
              <a:t>ipótesis alternativa</a:t>
            </a:r>
            <a:endParaRPr lang="es-ES" dirty="0"/>
          </a:p>
        </p:txBody>
      </p:sp>
      <p:pic>
        <p:nvPicPr>
          <p:cNvPr id="5" name="Imagen 4" descr="Captura de pantalla 2025-05-20 a la(s) 21.31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1842765"/>
            <a:ext cx="7302500" cy="41021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155461" y="1319373"/>
            <a:ext cx="439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MO</a:t>
            </a:r>
            <a:r>
              <a:rPr lang="es-ES" sz="2400" dirty="0" err="1" smtClean="0">
                <a:solidFill>
                  <a:srgbClr val="FF6600"/>
                </a:solidFill>
              </a:rPr>
              <a:t>dified</a:t>
            </a:r>
            <a:r>
              <a:rPr lang="es-ES" sz="2400" dirty="0" smtClean="0">
                <a:solidFill>
                  <a:srgbClr val="FF6600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N</a:t>
            </a:r>
            <a:r>
              <a:rPr lang="es-ES" sz="2400" dirty="0" err="1" smtClean="0">
                <a:solidFill>
                  <a:srgbClr val="FF6600"/>
                </a:solidFill>
              </a:rPr>
              <a:t>ewtonian</a:t>
            </a:r>
            <a:r>
              <a:rPr lang="es-ES" sz="2400" dirty="0" smtClean="0">
                <a:solidFill>
                  <a:srgbClr val="FF6600"/>
                </a:solidFill>
              </a:rPr>
              <a:t> </a:t>
            </a:r>
            <a:r>
              <a:rPr lang="es-ES" sz="2400" dirty="0" smtClean="0"/>
              <a:t>D</a:t>
            </a:r>
            <a:r>
              <a:rPr lang="es-ES" sz="2400" dirty="0" smtClean="0">
                <a:solidFill>
                  <a:srgbClr val="FF6600"/>
                </a:solidFill>
              </a:rPr>
              <a:t>ynamics </a:t>
            </a:r>
            <a:endParaRPr lang="es-ES" sz="2400" dirty="0">
              <a:solidFill>
                <a:srgbClr val="FF6600"/>
              </a:solidFill>
            </a:endParaRPr>
          </a:p>
        </p:txBody>
      </p:sp>
      <p:pic>
        <p:nvPicPr>
          <p:cNvPr id="7" name="Imagen 6" descr="Captura de pantalla 2025-05-20 a la(s) 21.44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1883334"/>
            <a:ext cx="7248139" cy="4235591"/>
          </a:xfrm>
          <a:prstGeom prst="rect">
            <a:avLst/>
          </a:prstGeom>
        </p:spPr>
      </p:pic>
      <p:pic>
        <p:nvPicPr>
          <p:cNvPr id="2" name="Imagen 1" descr="Captura de Pantalla 2026-05-26 a la(s) 21.05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18" y="4729045"/>
            <a:ext cx="1651000" cy="368300"/>
          </a:xfrm>
          <a:prstGeom prst="rect">
            <a:avLst/>
          </a:prstGeom>
        </p:spPr>
      </p:pic>
      <p:pic>
        <p:nvPicPr>
          <p:cNvPr id="3" name="Imagen 2" descr="Captura de Pantalla 2026-05-26 a la(s) 21.19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525" y="4708177"/>
            <a:ext cx="2918514" cy="1987973"/>
          </a:xfrm>
          <a:prstGeom prst="rect">
            <a:avLst/>
          </a:prstGeom>
        </p:spPr>
      </p:pic>
      <p:pic>
        <p:nvPicPr>
          <p:cNvPr id="8" name="Imagen 7" descr="Captura de Pantalla 2026-05-26 a la(s) 21.21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64" y="6174390"/>
            <a:ext cx="2470970" cy="5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088" y="-226716"/>
            <a:ext cx="7315200" cy="1154097"/>
          </a:xfrm>
        </p:spPr>
        <p:txBody>
          <a:bodyPr/>
          <a:lstStyle/>
          <a:p>
            <a:r>
              <a:rPr lang="es-ES" dirty="0" smtClean="0"/>
              <a:t>Deflexi</a:t>
            </a:r>
            <a:r>
              <a:rPr lang="es-ES" dirty="0" smtClean="0"/>
              <a:t>ón de la luz 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-5054" y="1132262"/>
            <a:ext cx="3614198" cy="1575007"/>
          </a:xfrm>
        </p:spPr>
        <p:txBody>
          <a:bodyPr>
            <a:normAutofit fontScale="70000" lnSpcReduction="20000"/>
          </a:bodyPr>
          <a:lstStyle/>
          <a:p>
            <a:r>
              <a:rPr lang="es-ES" sz="2600" dirty="0" smtClean="0"/>
              <a:t>Predicciones de la </a:t>
            </a:r>
            <a:r>
              <a:rPr lang="es-ES" sz="2600" dirty="0" smtClean="0"/>
              <a:t> Relatividad General: </a:t>
            </a:r>
            <a:r>
              <a:rPr lang="es-ES" sz="2600" dirty="0" smtClean="0"/>
              <a:t>un </a:t>
            </a:r>
            <a:r>
              <a:rPr lang="es-ES" sz="2600" dirty="0"/>
              <a:t>rayo de luz </a:t>
            </a:r>
            <a:endParaRPr lang="es-ES" sz="2600" dirty="0" smtClean="0"/>
          </a:p>
          <a:p>
            <a:pPr marL="45720" indent="0">
              <a:buNone/>
            </a:pPr>
            <a:r>
              <a:rPr lang="es-ES" sz="2600" dirty="0" smtClean="0"/>
              <a:t>que </a:t>
            </a:r>
            <a:r>
              <a:rPr lang="es-ES" sz="2600" dirty="0"/>
              <a:t>pasa con </a:t>
            </a:r>
            <a:r>
              <a:rPr lang="es-ES" sz="2600" dirty="0" smtClean="0"/>
              <a:t>par</a:t>
            </a:r>
            <a:r>
              <a:rPr lang="es-ES" sz="2600" dirty="0" smtClean="0"/>
              <a:t>á</a:t>
            </a:r>
            <a:r>
              <a:rPr lang="es-ES" sz="2600" dirty="0" smtClean="0"/>
              <a:t>metro </a:t>
            </a:r>
            <a:r>
              <a:rPr lang="es-ES" sz="2600" dirty="0"/>
              <a:t>de impacto </a:t>
            </a:r>
            <a:r>
              <a:rPr lang="es-ES" sz="2600" dirty="0" err="1" smtClean="0"/>
              <a:t>b,cerca</a:t>
            </a:r>
            <a:r>
              <a:rPr lang="es-ES" sz="2600" dirty="0" smtClean="0"/>
              <a:t> </a:t>
            </a:r>
            <a:r>
              <a:rPr lang="es-ES" sz="2600" dirty="0"/>
              <a:t>de una masa M es </a:t>
            </a:r>
            <a:r>
              <a:rPr lang="es-ES" sz="2600" dirty="0" err="1"/>
              <a:t>deflectado</a:t>
            </a:r>
            <a:r>
              <a:rPr lang="es-ES" sz="2600" dirty="0"/>
              <a:t> un</a:t>
            </a:r>
            <a:r>
              <a:rPr lang="es-ES" sz="2600" dirty="0" smtClean="0"/>
              <a:t> ́</a:t>
            </a:r>
            <a:r>
              <a:rPr lang="es-ES" sz="2600" dirty="0" smtClean="0"/>
              <a:t>á</a:t>
            </a:r>
            <a:r>
              <a:rPr lang="es-ES" sz="2600" dirty="0" smtClean="0"/>
              <a:t>ngulo alfa.</a:t>
            </a:r>
            <a:endParaRPr lang="es-ES" sz="2600" dirty="0"/>
          </a:p>
          <a:p>
            <a:pPr marL="45720" indent="0">
              <a:buNone/>
            </a:pPr>
            <a:endParaRPr lang="es-ES" dirty="0" smtClean="0"/>
          </a:p>
          <a:p>
            <a:pPr marL="45720" indent="0">
              <a:buNone/>
            </a:pP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8" y="2929001"/>
            <a:ext cx="7184870" cy="377003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08" y="2929001"/>
            <a:ext cx="5680433" cy="3619634"/>
          </a:xfrm>
          <a:prstGeom prst="rect">
            <a:avLst/>
          </a:prstGeom>
        </p:spPr>
      </p:pic>
      <p:pic>
        <p:nvPicPr>
          <p:cNvPr id="5" name="Imagen 4" descr="Figura_Geometria_Lente_Horizont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96" y="910669"/>
            <a:ext cx="5033948" cy="24334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051199" y="4127748"/>
            <a:ext cx="19716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Anillo de Einstein "</a:t>
            </a:r>
            <a:r>
              <a:rPr lang="es-ES" dirty="0" err="1"/>
              <a:t>Cosmic</a:t>
            </a:r>
            <a:r>
              <a:rPr lang="es-ES" dirty="0"/>
              <a:t> </a:t>
            </a:r>
            <a:r>
              <a:rPr lang="es-ES" dirty="0" err="1"/>
              <a:t>Horseshoe</a:t>
            </a:r>
            <a:r>
              <a:rPr lang="es-ES" dirty="0"/>
              <a:t>" (LRG 3-757). Imagen: HST/WFC3, ESA/Hubble &amp; NASA</a:t>
            </a:r>
          </a:p>
        </p:txBody>
      </p:sp>
    </p:spTree>
    <p:extLst>
      <p:ext uri="{BB962C8B-B14F-4D97-AF65-F5344CB8AC3E}">
        <p14:creationId xmlns:p14="http://schemas.microsoft.com/office/powerpoint/2010/main" val="349708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a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37395</TotalTime>
  <Words>1145</Words>
  <Application>Microsoft Macintosh PowerPoint</Application>
  <PresentationFormat>Presentación en pantalla (4:3)</PresentationFormat>
  <Paragraphs>198</Paragraphs>
  <Slides>43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Perspectiva</vt:lpstr>
      <vt:lpstr> Buscando Señales de Materia Oscura en Fuentes Astrofísicas de Muy Alta Energía: Restricciones sobre WIMPs y ALPs. </vt:lpstr>
      <vt:lpstr>Presentación de PowerPoint</vt:lpstr>
      <vt:lpstr>Precedente historico: Inferencia gravitacional de una masa no observada. </vt:lpstr>
      <vt:lpstr>Una anomalía </vt:lpstr>
      <vt:lpstr>Precesión anómala del perihelio de Mercurio.</vt:lpstr>
      <vt:lpstr>Curvas de rotación galácticas: prediccion clásica.</vt:lpstr>
      <vt:lpstr>La masa interior crece linealmente con r  mucho mas allá del  radio luminoso</vt:lpstr>
      <vt:lpstr>Presentación de PowerPoint</vt:lpstr>
      <vt:lpstr>Deflexión de la luz </vt:lpstr>
      <vt:lpstr>Cúmulo de Bala</vt:lpstr>
      <vt:lpstr>Presentación de PowerPoint</vt:lpstr>
      <vt:lpstr>Propiedades físicas requeridas para un candidato a materia oscura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Flujo de rayos gamma de MO WIMPs</vt:lpstr>
      <vt:lpstr>Factor J en aproximación de fuente puntual y perfil NFW</vt:lpstr>
      <vt:lpstr>Ejemplos de la integral l.o.s</vt:lpstr>
      <vt:lpstr>Donde buscar?</vt:lpstr>
      <vt:lpstr>Flujo de rayos gamma de MO</vt:lpstr>
      <vt:lpstr>Límite de la sección eficaz de aniquilación </vt:lpstr>
      <vt:lpstr>Presentación de PowerPoint</vt:lpstr>
      <vt:lpstr>Límites  vida media </vt:lpstr>
      <vt:lpstr>Para los ALP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Región de exclusión</vt:lpstr>
      <vt:lpstr>Fuentes extragalacticas</vt:lpstr>
      <vt:lpstr>La emisión de alta energía del GRB 221009A</vt:lpstr>
      <vt:lpstr>Necesitamos instrumentos mas sensibles</vt:lpstr>
      <vt:lpstr>Conclusiones y perspectivas </vt:lpstr>
      <vt:lpstr>Presentación de PowerPoint</vt:lpstr>
    </vt:vector>
  </TitlesOfParts>
  <Company>UNAM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Aceleradores de Partículas en el Universo</dc:title>
  <dc:creator>Magdalena Gonzalez</dc:creator>
  <cp:lastModifiedBy>Ruben Alfaro</cp:lastModifiedBy>
  <cp:revision>390</cp:revision>
  <cp:lastPrinted>2026-05-26T17:12:18Z</cp:lastPrinted>
  <dcterms:created xsi:type="dcterms:W3CDTF">2013-09-19T19:25:41Z</dcterms:created>
  <dcterms:modified xsi:type="dcterms:W3CDTF">2026-05-27T18:46:37Z</dcterms:modified>
</cp:coreProperties>
</file>