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171" r:id="rId2"/>
    <p:sldId id="1991" r:id="rId3"/>
    <p:sldId id="2173" r:id="rId4"/>
    <p:sldId id="2172" r:id="rId5"/>
    <p:sldId id="2076" r:id="rId6"/>
    <p:sldId id="2109" r:id="rId7"/>
    <p:sldId id="2117" r:id="rId8"/>
    <p:sldId id="2168" r:id="rId9"/>
    <p:sldId id="2169" r:id="rId10"/>
    <p:sldId id="262" r:id="rId11"/>
    <p:sldId id="2098" r:id="rId12"/>
    <p:sldId id="2138" r:id="rId13"/>
    <p:sldId id="256" r:id="rId14"/>
    <p:sldId id="2175" r:id="rId15"/>
    <p:sldId id="2153" r:id="rId16"/>
    <p:sldId id="2156" r:id="rId17"/>
    <p:sldId id="2165" r:id="rId18"/>
    <p:sldId id="2163" r:id="rId19"/>
    <p:sldId id="1973" r:id="rId20"/>
    <p:sldId id="2174" r:id="rId21"/>
    <p:sldId id="2065" r:id="rId22"/>
    <p:sldId id="2124" r:id="rId23"/>
    <p:sldId id="1960" r:id="rId24"/>
    <p:sldId id="2160" r:id="rId25"/>
    <p:sldId id="2099" r:id="rId26"/>
    <p:sldId id="2148" r:id="rId27"/>
    <p:sldId id="2108" r:id="rId28"/>
    <p:sldId id="2094" r:id="rId29"/>
    <p:sldId id="2115" r:id="rId30"/>
    <p:sldId id="2133" r:id="rId31"/>
    <p:sldId id="2129" r:id="rId32"/>
    <p:sldId id="259" r:id="rId33"/>
    <p:sldId id="257" r:id="rId34"/>
    <p:sldId id="258" r:id="rId35"/>
    <p:sldId id="2170" r:id="rId3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6"/>
    <p:restoredTop sz="92182"/>
  </p:normalViewPr>
  <p:slideViewPr>
    <p:cSldViewPr snapToGrid="0">
      <p:cViewPr varScale="1">
        <p:scale>
          <a:sx n="138" d="100"/>
          <a:sy n="138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EE2E4-752A-6946-9CD2-7456CA52DB67}" type="datetimeFigureOut">
              <a:rPr lang="es-MX" smtClean="0"/>
              <a:t>15/04/26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9AFA-8893-7945-84AF-3B27AF0E86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99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cf41ea07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3dcf41ea0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b130090962_0_1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b130090962_0_1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b130090962_0_17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3b130090962_0_1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62F1ED-5CC0-76C0-B5FE-301E9CA3FA7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2A05E01-3984-3245-8464-5133E0FFC69D}" type="slidenum">
              <a:t>13</a:t>
            </a:fld>
            <a:endParaRPr lang="es-MX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F7ED6B8-C10F-0C35-CA2B-27B8B0B8E43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F40426D-1BF4-2A8A-3BA4-B21644A10A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CE3015-D22D-7AA5-E75A-30F56064FA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C12067D-5A77-A144-88B2-60B4EBE67B10}" type="slidenum">
              <a:t>14</a:t>
            </a:fld>
            <a:endParaRPr lang="es-MX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1B8F6C8-600B-1FE7-DF31-732EC3F246D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24F50B-491D-028D-3B8F-B234610A957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130090962_0_16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g3b130090962_0_1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455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b130090962_0_16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g3b130090962_0_1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146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cf41ea07a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3dcf41ea07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124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b130090962_0_16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3b130090962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317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3E54F-B4E6-20C0-1470-C18C73410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1FDB88-A6B9-B3B9-8138-9C7AD6F37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D9E447-7817-3649-0C4C-631C98B11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3BDD1-048E-8849-9B85-6C3C569B7A7C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B7DB5E-3A3F-1938-F5F5-FB6C3C5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F70C7-B414-93B5-AAE4-56E72527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999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BFE46-6619-447B-C37E-7034E9A5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68CEAF-A388-354E-B834-8418FCAE4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764D10-FC2E-7A97-3EB6-2CEC0632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2554-FC82-D341-A13C-17CB216E67BD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5A47E-723D-5ADE-413F-0C81E869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7DC41D-48EB-F56B-DAB0-8A2BC756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558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5F4411-4425-0E58-0F1B-4897BEE7A0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B497E7-BC8C-845F-EC0C-7C5B1456F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E5A46A-3D34-D3C7-3671-DC8586BE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D788-B10F-374F-A59B-D39F1B169CB8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29E59C-9DCD-6013-D784-F18B5D18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FD1864-5452-7045-E486-A3F7EB36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37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A9C91-F4E5-2066-3DFE-F0B4D6978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BF47A-8108-5411-E965-606D8B87F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0CF254-5F9D-6267-FB41-7C39DAC8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92D7-F282-FA41-8CFE-C1C75FC510B3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732436-88FF-2F08-A922-5E5B5EBB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F57E09-6821-5DFE-70AB-CB73C6B0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02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5ECD9-5F01-482F-0C79-FEC877AE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8FE61C-9DC4-B61C-0B56-2672EDA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D61199-9025-F911-5ACB-928A3F0D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63FD-48AD-D343-9797-45F0928408D0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682E0C-E839-7CD1-0208-4857ABF73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7AE721-C8CF-9CA4-2349-C56D5561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914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3482D-A9F4-CF84-2B96-8A66DCDB3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55958A-A53D-2489-6600-829A6AA97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C4483-7175-EAFA-5A54-CECA882DB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721E43-E952-10A0-259B-7DEA6122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A3FD-1B08-1C48-9723-E20A57B3FF08}" type="datetime1">
              <a:rPr lang="es-MX" smtClean="0"/>
              <a:t>15/04/26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B1C243-F9B2-7131-7F4D-A1BFD129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710120-F289-DD66-9105-35AC153F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05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A58DF-F40D-9739-9CD9-4976B185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AAD7DD-4D71-D499-5DF9-44BBA0B0B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B5D1F6-249D-673F-9928-E434FB930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DCFCB0-5EDA-9E04-B804-FF121AD116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384CC-2451-5875-414D-35C975A6D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4EFC3B-9698-C0E7-F981-EA25756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564FF-17ED-954C-93D3-294334616B26}" type="datetime1">
              <a:rPr lang="es-MX" smtClean="0"/>
              <a:t>15/04/26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E706A8-41D1-A04B-A9F3-B5A5C4C8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F6AE28-55E2-8FD6-F4B4-6FCBDE563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975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3F51B-30E2-A1C2-9211-6449BCB2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797B5E-6878-9AF7-A75B-FB401C93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82032-CE99-4F4E-AAF7-1C166584F0E2}" type="datetime1">
              <a:rPr lang="es-MX" smtClean="0"/>
              <a:t>15/04/26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5C724A-74F2-9B1B-7A33-79F4558B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860AE0-7BC2-5EED-DF29-C8EEC164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495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883F033-2FE1-FD11-6551-A015A30D6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EBDB-157C-D14A-BD15-68D09C7F1144}" type="datetime1">
              <a:rPr lang="es-MX" smtClean="0"/>
              <a:t>15/04/26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28A83C2-1B87-C0C9-4825-197AB612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1FE3C5-72B1-F7FB-0C24-E2485E6F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057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628EB-1403-C575-EEE4-04B8F849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570569-FDB1-37E7-DD2C-13245015B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5A681B-5DE8-A6CF-50FB-730BAEC77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056099-851A-D241-8632-1A834610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BA0DB-2AB6-0F48-B1D4-7D94C35AB815}" type="datetime1">
              <a:rPr lang="es-MX" smtClean="0"/>
              <a:t>15/04/26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0EA4AD-4269-AF6D-3EF6-C5E1C0AC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D1E623-B5E7-6EA8-A6DD-9FFED59E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12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94625-A25B-855F-AD6D-CBEE22DC2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5478A2-B87A-1F7E-6323-0A68E228A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5BF9AF-6896-8FBD-5605-C5A7FCC57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472AD4-7032-130B-A280-D1CF8D41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07F0-EEE5-B845-819D-B4FAAA30A34F}" type="datetime1">
              <a:rPr lang="es-MX" smtClean="0"/>
              <a:t>15/04/26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C0A5D8-36EE-B480-2AD1-8A3BD556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E53026-8727-030D-6D2E-75CDD1A5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12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25E8F8-E279-F55D-551A-55BB33D90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836AB8-ADA8-30DA-9763-F147EE0C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2FEFDB-24A4-62DC-EE1A-9570CAB7FF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90C0B-896F-BE47-A73B-B4FD89F8CAFF}" type="datetime1">
              <a:rPr lang="es-MX" smtClean="0"/>
              <a:t>15/04/26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881C0C-28B9-2AA0-AAE1-E41F4D1E5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364766-9E29-0275-08F9-3D4464C90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57484A-FB85-C047-8B39-AAFB8F3F3AB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689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nucleares.unam.mx/event/257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244" descr="Close-up of illuminated circuit board">
            <a:extLst>
              <a:ext uri="{FF2B5EF4-FFF2-40B4-BE49-F238E27FC236}">
                <a16:creationId xmlns:a16="http://schemas.microsoft.com/office/drawing/2014/main" id="{8D68C22D-2A95-844E-FA67-A950ECD744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21329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24311E-5141-86A5-005C-0765B13F6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s-MX" sz="5400" dirty="0">
                <a:solidFill>
                  <a:srgbClr val="002060"/>
                </a:solidFill>
                <a:latin typeface="Aptos" panose="020B0004020202020204" pitchFamily="34" charset="0"/>
              </a:rPr>
              <a:t>MID FEC: plastic scintillator option</a:t>
            </a:r>
            <a:br>
              <a:rPr lang="es-MX" sz="5400" dirty="0">
                <a:solidFill>
                  <a:srgbClr val="002060"/>
                </a:solidFill>
                <a:latin typeface="Aptos" panose="020B0004020202020204" pitchFamily="34" charset="0"/>
              </a:rPr>
            </a:br>
            <a:r>
              <a:rPr lang="es-MX" sz="5400" dirty="0">
                <a:solidFill>
                  <a:srgbClr val="002060"/>
                </a:solidFill>
                <a:latin typeface="Aptos" panose="020B0004020202020204" pitchFamily="34" charset="0"/>
              </a:rPr>
              <a:t>(WP3)</a:t>
            </a:r>
            <a:endParaRPr lang="en-US" sz="5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0F54BD-6383-C4E4-312B-2BDC91C01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14853"/>
            <a:ext cx="9795637" cy="277511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ALICE Mexico MID meeting</a:t>
            </a:r>
            <a:endParaRPr lang="en-US" sz="28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April 15, 2026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0000"/>
                </a:solidFill>
                <a:latin typeface="Aptos" panose="020B0004020202020204" pitchFamily="34" charset="0"/>
              </a:rPr>
              <a:t>Guillermo Tejeda, for the MID-Mexico electronics group</a:t>
            </a:r>
            <a:endParaRPr lang="es-MX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A13BDC-D3BC-E040-95FE-4F2A6936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F57484A-FB85-C047-8B39-AAFB8F3F3AB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5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b130090962_0_1708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3b130090962_0_1708"/>
          <p:cNvSpPr txBox="1">
            <a:spLocks noGrp="1"/>
          </p:cNvSpPr>
          <p:nvPr>
            <p:ph type="dt" idx="10"/>
          </p:nvPr>
        </p:nvSpPr>
        <p:spPr>
          <a:xfrm>
            <a:off x="657534" y="640424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93" name="Google Shape;193;g3b130090962_0_1708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g3b130090962_0_1708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3b130090962_0_1708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b130090962_0_1708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1" name="Google Shape;201;g3b130090962_0_17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275" y="1436900"/>
            <a:ext cx="6601032" cy="49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1F40F-059C-A2E2-84F3-E008E45F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11"/>
            <a:ext cx="7603833" cy="1325563"/>
          </a:xfrm>
        </p:spPr>
        <p:txBody>
          <a:bodyPr/>
          <a:lstStyle/>
          <a:p>
            <a:r>
              <a:rPr lang="es-MX" dirty="0"/>
              <a:t>MuonID FEC details (Version 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3C507A-8B37-32AD-26C5-E6F0BAF6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4831-334C-E84B-B0EC-4673DB9B5CFB}" type="slidenum">
              <a:rPr lang="es-MX" smtClean="0"/>
              <a:t>11</a:t>
            </a:fld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AC72C4D-7F69-4CB4-890D-A3E5A0D7D91B}"/>
              </a:ext>
            </a:extLst>
          </p:cNvPr>
          <p:cNvSpPr/>
          <p:nvPr/>
        </p:nvSpPr>
        <p:spPr>
          <a:xfrm>
            <a:off x="3598709" y="3032981"/>
            <a:ext cx="1434164" cy="1318661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FPGA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CE782D1-D57D-449F-C736-369C8FFFDAF3}"/>
              </a:ext>
            </a:extLst>
          </p:cNvPr>
          <p:cNvCxnSpPr>
            <a:cxnSpLocks/>
          </p:cNvCxnSpPr>
          <p:nvPr/>
        </p:nvCxnSpPr>
        <p:spPr>
          <a:xfrm flipH="1" flipV="1">
            <a:off x="2545144" y="4119590"/>
            <a:ext cx="1034745" cy="5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492507-7FB0-4EBC-2D01-ED80435725A4}"/>
              </a:ext>
            </a:extLst>
          </p:cNvPr>
          <p:cNvSpPr txBox="1"/>
          <p:nvPr/>
        </p:nvSpPr>
        <p:spPr>
          <a:xfrm>
            <a:off x="2657229" y="3827645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Trigger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4CA1B9-71F8-92C6-A16D-89E693E3ADFE}"/>
              </a:ext>
            </a:extLst>
          </p:cNvPr>
          <p:cNvSpPr txBox="1"/>
          <p:nvPr/>
        </p:nvSpPr>
        <p:spPr>
          <a:xfrm>
            <a:off x="2629845" y="3627523"/>
            <a:ext cx="952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Control 2</a:t>
            </a:r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594BC91-B310-D6B4-5142-F97FE0A39CE8}"/>
              </a:ext>
            </a:extLst>
          </p:cNvPr>
          <p:cNvSpPr/>
          <p:nvPr/>
        </p:nvSpPr>
        <p:spPr>
          <a:xfrm>
            <a:off x="7747518" y="2484539"/>
            <a:ext cx="1257872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VTRx+</a:t>
            </a:r>
          </a:p>
        </p:txBody>
      </p:sp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39EA30A3-B26D-F108-172E-ADD8E814D358}"/>
              </a:ext>
            </a:extLst>
          </p:cNvPr>
          <p:cNvSpPr/>
          <p:nvPr/>
        </p:nvSpPr>
        <p:spPr>
          <a:xfrm>
            <a:off x="6826644" y="2517494"/>
            <a:ext cx="920873" cy="235543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A3E13F8-9DB5-0EDB-8195-81EF8B2CA699}"/>
              </a:ext>
            </a:extLst>
          </p:cNvPr>
          <p:cNvCxnSpPr/>
          <p:nvPr/>
        </p:nvCxnSpPr>
        <p:spPr>
          <a:xfrm>
            <a:off x="2545144" y="3894163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echa derecha 23">
            <a:extLst>
              <a:ext uri="{FF2B5EF4-FFF2-40B4-BE49-F238E27FC236}">
                <a16:creationId xmlns:a16="http://schemas.microsoft.com/office/drawing/2014/main" id="{630F7CC9-C64C-92FC-5EBC-7F7572589A91}"/>
              </a:ext>
            </a:extLst>
          </p:cNvPr>
          <p:cNvSpPr/>
          <p:nvPr/>
        </p:nvSpPr>
        <p:spPr>
          <a:xfrm rot="10800000">
            <a:off x="6779815" y="3100695"/>
            <a:ext cx="920872" cy="225426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AF299D-3BA4-505A-0948-11EB690EC233}"/>
              </a:ext>
            </a:extLst>
          </p:cNvPr>
          <p:cNvSpPr txBox="1"/>
          <p:nvPr/>
        </p:nvSpPr>
        <p:spPr>
          <a:xfrm>
            <a:off x="6901172" y="2283464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Uplink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7187DDE-6976-0D33-B3F9-71201E04BBD2}"/>
              </a:ext>
            </a:extLst>
          </p:cNvPr>
          <p:cNvSpPr txBox="1"/>
          <p:nvPr/>
        </p:nvSpPr>
        <p:spPr>
          <a:xfrm>
            <a:off x="6756571" y="2835548"/>
            <a:ext cx="967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Downlink</a:t>
            </a:r>
            <a:endParaRPr lang="es-MX" dirty="0"/>
          </a:p>
        </p:txBody>
      </p:sp>
      <p:sp>
        <p:nvSpPr>
          <p:cNvPr id="27" name="Flecha izquierda y derecha 26">
            <a:extLst>
              <a:ext uri="{FF2B5EF4-FFF2-40B4-BE49-F238E27FC236}">
                <a16:creationId xmlns:a16="http://schemas.microsoft.com/office/drawing/2014/main" id="{D46FD539-E74F-42B7-E293-CB74F31DF732}"/>
              </a:ext>
            </a:extLst>
          </p:cNvPr>
          <p:cNvSpPr/>
          <p:nvPr/>
        </p:nvSpPr>
        <p:spPr>
          <a:xfrm>
            <a:off x="9036288" y="2727434"/>
            <a:ext cx="594557" cy="258276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1AC5CB0-FC53-EB79-B2E8-403D000982B1}"/>
              </a:ext>
            </a:extLst>
          </p:cNvPr>
          <p:cNvSpPr txBox="1"/>
          <p:nvPr/>
        </p:nvSpPr>
        <p:spPr>
          <a:xfrm>
            <a:off x="9584015" y="36783"/>
            <a:ext cx="261221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B0F0"/>
                </a:solidFill>
              </a:rPr>
              <a:t>Designed to test Temporoc with the Final MID module prototype.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2 Erni connectors with 32 ch</a:t>
            </a:r>
          </a:p>
          <a:p>
            <a:r>
              <a:rPr lang="es-MX" dirty="0">
                <a:solidFill>
                  <a:srgbClr val="00B0F0"/>
                </a:solidFill>
              </a:rPr>
              <a:t>64 ch input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1 ASIC Temporoc 3 designed for SiPM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1 FPGA CycloneVI </a:t>
            </a:r>
            <a:br>
              <a:rPr lang="es-MX" dirty="0">
                <a:solidFill>
                  <a:srgbClr val="00B0F0"/>
                </a:solidFill>
              </a:rPr>
            </a:br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Power supply regulators for FEC and SiPM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Analog and digital outputs for debugging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LpGBT – VTRx </a:t>
            </a:r>
          </a:p>
          <a:p>
            <a:r>
              <a:rPr lang="es-MX" dirty="0">
                <a:solidFill>
                  <a:srgbClr val="00B0F0"/>
                </a:solidFill>
              </a:rPr>
              <a:t>USB</a:t>
            </a:r>
          </a:p>
          <a:p>
            <a:r>
              <a:rPr lang="es-MX" dirty="0">
                <a:solidFill>
                  <a:srgbClr val="00B0F0"/>
                </a:solidFill>
              </a:rPr>
              <a:t>Ethernet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endParaRPr lang="es-MX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B0568F84-29AD-B0C5-97D1-900C530ECA2D}"/>
              </a:ext>
            </a:extLst>
          </p:cNvPr>
          <p:cNvCxnSpPr>
            <a:cxnSpLocks/>
          </p:cNvCxnSpPr>
          <p:nvPr/>
        </p:nvCxnSpPr>
        <p:spPr>
          <a:xfrm>
            <a:off x="4778238" y="2105918"/>
            <a:ext cx="2646" cy="879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8057966-2B51-5A0F-B825-646E493DC689}"/>
              </a:ext>
            </a:extLst>
          </p:cNvPr>
          <p:cNvSpPr txBox="1"/>
          <p:nvPr/>
        </p:nvSpPr>
        <p:spPr>
          <a:xfrm>
            <a:off x="4663501" y="1582698"/>
            <a:ext cx="716861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12700">
            <a:solidFill>
              <a:schemeClr val="tx1">
                <a:alpha val="96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Clk</a:t>
            </a:r>
            <a:br>
              <a:rPr lang="es-MX" sz="1400" dirty="0"/>
            </a:br>
            <a:r>
              <a:rPr lang="es-MX" sz="1400" dirty="0"/>
              <a:t>40MHz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A82C63-736A-6B14-99E3-C9F9077A433A}"/>
              </a:ext>
            </a:extLst>
          </p:cNvPr>
          <p:cNvSpPr txBox="1"/>
          <p:nvPr/>
        </p:nvSpPr>
        <p:spPr>
          <a:xfrm>
            <a:off x="2688046" y="4060074"/>
            <a:ext cx="72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Data 2</a:t>
            </a:r>
            <a:endParaRPr lang="es-MX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133C312-9494-E9B6-E047-7CF2E03726D4}"/>
              </a:ext>
            </a:extLst>
          </p:cNvPr>
          <p:cNvCxnSpPr/>
          <p:nvPr/>
        </p:nvCxnSpPr>
        <p:spPr>
          <a:xfrm>
            <a:off x="2539894" y="4323148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C6386C-7A45-1F83-10FA-01205EA70B7D}"/>
              </a:ext>
            </a:extLst>
          </p:cNvPr>
          <p:cNvSpPr/>
          <p:nvPr/>
        </p:nvSpPr>
        <p:spPr>
          <a:xfrm>
            <a:off x="7434545" y="5388699"/>
            <a:ext cx="1535458" cy="828607"/>
          </a:xfrm>
          <a:prstGeom prst="rect">
            <a:avLst/>
          </a:prstGeom>
          <a:solidFill>
            <a:schemeClr val="accent2">
              <a:lumMod val="75000"/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Power_Reg 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sz="1050" dirty="0">
                <a:solidFill>
                  <a:schemeClr val="accent2">
                    <a:lumMod val="75000"/>
                  </a:schemeClr>
                </a:solidFill>
              </a:rPr>
              <a:t>(5V, 3.3V, 2.5V, 1.2V)</a:t>
            </a:r>
            <a:endParaRPr lang="es-MX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EA40BBF-66BB-3DD4-F829-8386B12897C2}"/>
              </a:ext>
            </a:extLst>
          </p:cNvPr>
          <p:cNvSpPr/>
          <p:nvPr/>
        </p:nvSpPr>
        <p:spPr>
          <a:xfrm>
            <a:off x="1293302" y="5136218"/>
            <a:ext cx="1044781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Ch14/Ch15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Test inputs</a:t>
            </a:r>
          </a:p>
        </p:txBody>
      </p:sp>
      <p:sp>
        <p:nvSpPr>
          <p:cNvPr id="20" name="Flecha derecha 19">
            <a:extLst>
              <a:ext uri="{FF2B5EF4-FFF2-40B4-BE49-F238E27FC236}">
                <a16:creationId xmlns:a16="http://schemas.microsoft.com/office/drawing/2014/main" id="{C6E60C47-FB6A-6F8B-C345-E942C1F98AD1}"/>
              </a:ext>
            </a:extLst>
          </p:cNvPr>
          <p:cNvSpPr/>
          <p:nvPr/>
        </p:nvSpPr>
        <p:spPr>
          <a:xfrm rot="16200000">
            <a:off x="1563212" y="4776335"/>
            <a:ext cx="504963" cy="214802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D42F296-F462-286C-A89D-9DBBD69666D6}"/>
              </a:ext>
            </a:extLst>
          </p:cNvPr>
          <p:cNvSpPr/>
          <p:nvPr/>
        </p:nvSpPr>
        <p:spPr>
          <a:xfrm>
            <a:off x="2699882" y="5186506"/>
            <a:ext cx="1253233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Analog and Digital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Output Probes</a:t>
            </a:r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8F2CDD0F-4F42-81EF-D59A-2825DAED5E2D}"/>
              </a:ext>
            </a:extLst>
          </p:cNvPr>
          <p:cNvSpPr/>
          <p:nvPr/>
        </p:nvSpPr>
        <p:spPr>
          <a:xfrm rot="5400000">
            <a:off x="3315430" y="4661674"/>
            <a:ext cx="793059" cy="214800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692FF1-44B8-C3CE-3859-9BA77ECBD991}"/>
              </a:ext>
            </a:extLst>
          </p:cNvPr>
          <p:cNvSpPr/>
          <p:nvPr/>
        </p:nvSpPr>
        <p:spPr>
          <a:xfrm>
            <a:off x="3257227" y="1296449"/>
            <a:ext cx="645324" cy="42613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EPCQ16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F174555-660D-80F6-A7BB-127CA9CA6F95}"/>
              </a:ext>
            </a:extLst>
          </p:cNvPr>
          <p:cNvCxnSpPr>
            <a:cxnSpLocks/>
          </p:cNvCxnSpPr>
          <p:nvPr/>
        </p:nvCxnSpPr>
        <p:spPr>
          <a:xfrm flipH="1">
            <a:off x="3691850" y="1759268"/>
            <a:ext cx="5912" cy="1271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2402811-0E13-8A21-C74D-082E3E31849E}"/>
              </a:ext>
            </a:extLst>
          </p:cNvPr>
          <p:cNvSpPr/>
          <p:nvPr/>
        </p:nvSpPr>
        <p:spPr>
          <a:xfrm>
            <a:off x="3958111" y="1638988"/>
            <a:ext cx="645324" cy="42613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JTAG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832DD90-AA6F-BEB3-7A0D-51246E5C232D}"/>
              </a:ext>
            </a:extLst>
          </p:cNvPr>
          <p:cNvCxnSpPr>
            <a:cxnSpLocks/>
            <a:stCxn id="11" idx="2"/>
            <a:endCxn id="5" idx="0"/>
          </p:cNvCxnSpPr>
          <p:nvPr/>
        </p:nvCxnSpPr>
        <p:spPr>
          <a:xfrm>
            <a:off x="4280773" y="2065125"/>
            <a:ext cx="35018" cy="967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70CE512-1716-6C71-8FEE-E8EF51D86D80}"/>
              </a:ext>
            </a:extLst>
          </p:cNvPr>
          <p:cNvCxnSpPr>
            <a:cxnSpLocks/>
          </p:cNvCxnSpPr>
          <p:nvPr/>
        </p:nvCxnSpPr>
        <p:spPr>
          <a:xfrm>
            <a:off x="5728250" y="1473942"/>
            <a:ext cx="0" cy="971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4615726-4C54-AD4D-59F9-A4B90DC5EBD2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3902551" y="1473942"/>
            <a:ext cx="1825699" cy="35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B615455-B073-B187-D09E-80B57FA827BC}"/>
              </a:ext>
            </a:extLst>
          </p:cNvPr>
          <p:cNvSpPr/>
          <p:nvPr/>
        </p:nvSpPr>
        <p:spPr>
          <a:xfrm>
            <a:off x="4007178" y="5187081"/>
            <a:ext cx="833506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Ext_Trigger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92D10614-D874-D4E6-69FA-3C07C4C7D5E0}"/>
              </a:ext>
            </a:extLst>
          </p:cNvPr>
          <p:cNvCxnSpPr>
            <a:cxnSpLocks/>
          </p:cNvCxnSpPr>
          <p:nvPr/>
        </p:nvCxnSpPr>
        <p:spPr>
          <a:xfrm flipV="1">
            <a:off x="4427515" y="4372544"/>
            <a:ext cx="0" cy="79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BF6B094-CDCB-1ECA-323F-EB172447A9F6}"/>
              </a:ext>
            </a:extLst>
          </p:cNvPr>
          <p:cNvSpPr/>
          <p:nvPr/>
        </p:nvSpPr>
        <p:spPr>
          <a:xfrm>
            <a:off x="4894745" y="5186506"/>
            <a:ext cx="833505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11 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I/O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6248D80-AC5A-42E2-555B-A5F30364FFD1}"/>
              </a:ext>
            </a:extLst>
          </p:cNvPr>
          <p:cNvSpPr/>
          <p:nvPr/>
        </p:nvSpPr>
        <p:spPr>
          <a:xfrm>
            <a:off x="225794" y="3646499"/>
            <a:ext cx="389929" cy="1396674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32 CH Input</a:t>
            </a:r>
          </a:p>
        </p:txBody>
      </p:sp>
      <p:sp>
        <p:nvSpPr>
          <p:cNvPr id="32" name="Flecha derecha 31">
            <a:extLst>
              <a:ext uri="{FF2B5EF4-FFF2-40B4-BE49-F238E27FC236}">
                <a16:creationId xmlns:a16="http://schemas.microsoft.com/office/drawing/2014/main" id="{CDFCD053-4C32-2D02-AA88-8AF27193C18B}"/>
              </a:ext>
            </a:extLst>
          </p:cNvPr>
          <p:cNvSpPr/>
          <p:nvPr/>
        </p:nvSpPr>
        <p:spPr>
          <a:xfrm>
            <a:off x="620597" y="4207814"/>
            <a:ext cx="490383" cy="221357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Flecha izquierda y derecha 32">
            <a:extLst>
              <a:ext uri="{FF2B5EF4-FFF2-40B4-BE49-F238E27FC236}">
                <a16:creationId xmlns:a16="http://schemas.microsoft.com/office/drawing/2014/main" id="{21AF8B3F-C560-D341-486B-62EFB5097B3C}"/>
              </a:ext>
            </a:extLst>
          </p:cNvPr>
          <p:cNvSpPr/>
          <p:nvPr/>
        </p:nvSpPr>
        <p:spPr>
          <a:xfrm rot="16200000">
            <a:off x="4575265" y="4636060"/>
            <a:ext cx="826774" cy="232313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AF5DD4BE-158C-A9A0-58D5-6C61BB3ACEA3}"/>
              </a:ext>
            </a:extLst>
          </p:cNvPr>
          <p:cNvSpPr/>
          <p:nvPr/>
        </p:nvSpPr>
        <p:spPr>
          <a:xfrm>
            <a:off x="1090677" y="2486696"/>
            <a:ext cx="1434164" cy="2105988"/>
          </a:xfrm>
          <a:prstGeom prst="rect">
            <a:avLst/>
          </a:prstGeom>
          <a:solidFill>
            <a:srgbClr val="FF0000">
              <a:alpha val="6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Temporoc 3 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(64 ch)</a:t>
            </a:r>
          </a:p>
        </p:txBody>
      </p:sp>
      <p:sp>
        <p:nvSpPr>
          <p:cNvPr id="36" name="Flecha derecha 35">
            <a:extLst>
              <a:ext uri="{FF2B5EF4-FFF2-40B4-BE49-F238E27FC236}">
                <a16:creationId xmlns:a16="http://schemas.microsoft.com/office/drawing/2014/main" id="{DFA89FFF-3CC8-8631-B0CB-4E487922C207}"/>
              </a:ext>
            </a:extLst>
          </p:cNvPr>
          <p:cNvSpPr/>
          <p:nvPr/>
        </p:nvSpPr>
        <p:spPr>
          <a:xfrm>
            <a:off x="623212" y="2795711"/>
            <a:ext cx="490383" cy="221357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3A195279-4B3C-C21A-D84C-2F17CE4FF652}"/>
              </a:ext>
            </a:extLst>
          </p:cNvPr>
          <p:cNvCxnSpPr>
            <a:cxnSpLocks/>
          </p:cNvCxnSpPr>
          <p:nvPr/>
        </p:nvCxnSpPr>
        <p:spPr>
          <a:xfrm flipH="1" flipV="1">
            <a:off x="2537331" y="3283239"/>
            <a:ext cx="1034745" cy="59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94F7A88-4D43-FD5C-A37D-ADE040C10CCF}"/>
              </a:ext>
            </a:extLst>
          </p:cNvPr>
          <p:cNvSpPr txBox="1"/>
          <p:nvPr/>
        </p:nvSpPr>
        <p:spPr>
          <a:xfrm>
            <a:off x="2649416" y="2991294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Trigger</a:t>
            </a:r>
            <a:endParaRPr lang="es-MX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BC29D0F-6571-B9FE-A549-CF4A637EFFC7}"/>
              </a:ext>
            </a:extLst>
          </p:cNvPr>
          <p:cNvSpPr txBox="1"/>
          <p:nvPr/>
        </p:nvSpPr>
        <p:spPr>
          <a:xfrm>
            <a:off x="2622032" y="2756000"/>
            <a:ext cx="952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Control 1</a:t>
            </a:r>
            <a:endParaRPr lang="es-MX" dirty="0"/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28DA1148-11F7-5A9B-2784-86B2CBE6E3C1}"/>
              </a:ext>
            </a:extLst>
          </p:cNvPr>
          <p:cNvCxnSpPr/>
          <p:nvPr/>
        </p:nvCxnSpPr>
        <p:spPr>
          <a:xfrm>
            <a:off x="2537331" y="3057812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17038CB5-EC32-29B5-6BDC-0ED94C478B92}"/>
              </a:ext>
            </a:extLst>
          </p:cNvPr>
          <p:cNvCxnSpPr/>
          <p:nvPr/>
        </p:nvCxnSpPr>
        <p:spPr>
          <a:xfrm>
            <a:off x="2532081" y="3486797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CF4C6591-C933-98F2-0C54-B0512381D800}"/>
              </a:ext>
            </a:extLst>
          </p:cNvPr>
          <p:cNvSpPr txBox="1"/>
          <p:nvPr/>
        </p:nvSpPr>
        <p:spPr>
          <a:xfrm>
            <a:off x="2681806" y="3221028"/>
            <a:ext cx="722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Data 1</a:t>
            </a:r>
            <a:endParaRPr lang="es-MX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CBE1819B-042C-42B4-ECDB-A13987BA208D}"/>
              </a:ext>
            </a:extLst>
          </p:cNvPr>
          <p:cNvSpPr/>
          <p:nvPr/>
        </p:nvSpPr>
        <p:spPr>
          <a:xfrm>
            <a:off x="5467509" y="2454632"/>
            <a:ext cx="1257872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LpGBT</a:t>
            </a:r>
          </a:p>
        </p:txBody>
      </p:sp>
      <p:sp>
        <p:nvSpPr>
          <p:cNvPr id="50" name="Flecha izquierda y derecha 49">
            <a:extLst>
              <a:ext uri="{FF2B5EF4-FFF2-40B4-BE49-F238E27FC236}">
                <a16:creationId xmlns:a16="http://schemas.microsoft.com/office/drawing/2014/main" id="{4952709F-7434-12E8-7E07-E969A7219DA5}"/>
              </a:ext>
            </a:extLst>
          </p:cNvPr>
          <p:cNvSpPr/>
          <p:nvPr/>
        </p:nvSpPr>
        <p:spPr>
          <a:xfrm>
            <a:off x="5063433" y="3057148"/>
            <a:ext cx="373515" cy="258276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DA43C95D-D517-0A54-3F21-29B2D25A8A6B}"/>
              </a:ext>
            </a:extLst>
          </p:cNvPr>
          <p:cNvSpPr/>
          <p:nvPr/>
        </p:nvSpPr>
        <p:spPr>
          <a:xfrm>
            <a:off x="7661511" y="3894163"/>
            <a:ext cx="1257872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USB</a:t>
            </a:r>
          </a:p>
        </p:txBody>
      </p:sp>
      <p:sp>
        <p:nvSpPr>
          <p:cNvPr id="56" name="Flecha izquierda y derecha 55">
            <a:extLst>
              <a:ext uri="{FF2B5EF4-FFF2-40B4-BE49-F238E27FC236}">
                <a16:creationId xmlns:a16="http://schemas.microsoft.com/office/drawing/2014/main" id="{7177DE93-21FB-DE21-675C-4AF6394E31C0}"/>
              </a:ext>
            </a:extLst>
          </p:cNvPr>
          <p:cNvSpPr/>
          <p:nvPr/>
        </p:nvSpPr>
        <p:spPr>
          <a:xfrm>
            <a:off x="5057495" y="3839210"/>
            <a:ext cx="2564008" cy="258276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B6B2AFEF-D47D-9637-5AB6-B8A044A1311C}"/>
              </a:ext>
            </a:extLst>
          </p:cNvPr>
          <p:cNvSpPr/>
          <p:nvPr/>
        </p:nvSpPr>
        <p:spPr>
          <a:xfrm>
            <a:off x="5915687" y="4787193"/>
            <a:ext cx="1257872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Ethernet</a:t>
            </a:r>
          </a:p>
        </p:txBody>
      </p:sp>
      <p:sp>
        <p:nvSpPr>
          <p:cNvPr id="59" name="Flecha izquierda y derecha 58">
            <a:extLst>
              <a:ext uri="{FF2B5EF4-FFF2-40B4-BE49-F238E27FC236}">
                <a16:creationId xmlns:a16="http://schemas.microsoft.com/office/drawing/2014/main" id="{5C99FC3A-E837-8451-A1FE-8E59F926A815}"/>
              </a:ext>
            </a:extLst>
          </p:cNvPr>
          <p:cNvSpPr/>
          <p:nvPr/>
        </p:nvSpPr>
        <p:spPr>
          <a:xfrm>
            <a:off x="8961729" y="4179328"/>
            <a:ext cx="594557" cy="258276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Flecha izquierda y arriba 63">
            <a:extLst>
              <a:ext uri="{FF2B5EF4-FFF2-40B4-BE49-F238E27FC236}">
                <a16:creationId xmlns:a16="http://schemas.microsoft.com/office/drawing/2014/main" id="{FF57E90A-5655-952B-A874-F070DB195254}"/>
              </a:ext>
            </a:extLst>
          </p:cNvPr>
          <p:cNvSpPr/>
          <p:nvPr/>
        </p:nvSpPr>
        <p:spPr>
          <a:xfrm rot="10800000" flipH="1">
            <a:off x="5089238" y="4181212"/>
            <a:ext cx="1493058" cy="502852"/>
          </a:xfrm>
          <a:prstGeom prst="leftUpArrow">
            <a:avLst>
              <a:gd name="adj1" fmla="val 25000"/>
              <a:gd name="adj2" fmla="val 25000"/>
              <a:gd name="adj3" fmla="val 2867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6E5DCF40-B49D-5F33-2C55-07C885431786}"/>
              </a:ext>
            </a:extLst>
          </p:cNvPr>
          <p:cNvSpPr/>
          <p:nvPr/>
        </p:nvSpPr>
        <p:spPr>
          <a:xfrm>
            <a:off x="230272" y="2158235"/>
            <a:ext cx="389929" cy="1396674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32 CH Input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1A6FDC1E-5BDD-D0EB-251D-5520E9562368}"/>
              </a:ext>
            </a:extLst>
          </p:cNvPr>
          <p:cNvSpPr/>
          <p:nvPr/>
        </p:nvSpPr>
        <p:spPr>
          <a:xfrm>
            <a:off x="5236029" y="2189644"/>
            <a:ext cx="3984171" cy="1365265"/>
          </a:xfrm>
          <a:prstGeom prst="rect">
            <a:avLst/>
          </a:prstGeom>
          <a:solidFill>
            <a:srgbClr val="7030A0">
              <a:alpha val="4349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2693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97483-4631-0EFF-29D8-FDC92512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6" y="0"/>
            <a:ext cx="3081001" cy="1067749"/>
          </a:xfrm>
        </p:spPr>
        <p:txBody>
          <a:bodyPr>
            <a:normAutofit/>
          </a:bodyPr>
          <a:lstStyle/>
          <a:p>
            <a:r>
              <a:rPr lang="es-MX" dirty="0"/>
              <a:t>LpGBT V3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349A3-395D-824D-3338-FD10866F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87" y="1184602"/>
            <a:ext cx="5133384" cy="4895850"/>
          </a:xfrm>
        </p:spPr>
        <p:txBody>
          <a:bodyPr>
            <a:normAutofit/>
          </a:bodyPr>
          <a:lstStyle/>
          <a:p>
            <a:r>
              <a:rPr lang="es-MX" dirty="0"/>
              <a:t>MuonID DB from LpGBT group</a:t>
            </a:r>
          </a:p>
          <a:p>
            <a:pPr lvl="1"/>
            <a:r>
              <a:rPr lang="es-MX" dirty="0"/>
              <a:t>Version 3</a:t>
            </a:r>
          </a:p>
          <a:p>
            <a:endParaRPr lang="es-MX" dirty="0"/>
          </a:p>
          <a:p>
            <a:r>
              <a:rPr lang="es-MX" dirty="0"/>
              <a:t>First PCB components for prototypes</a:t>
            </a:r>
          </a:p>
          <a:p>
            <a:pPr lvl="1"/>
            <a:r>
              <a:rPr lang="es-MX" dirty="0"/>
              <a:t>4 bPol12V (36 CHF)</a:t>
            </a:r>
          </a:p>
          <a:p>
            <a:pPr lvl="1"/>
            <a:r>
              <a:rPr lang="es-MX" dirty="0"/>
              <a:t>4 bPol2V5 (56 CHF)</a:t>
            </a:r>
          </a:p>
          <a:p>
            <a:pPr lvl="1"/>
            <a:r>
              <a:rPr lang="es-MX" dirty="0"/>
              <a:t>4 LpGBT (100 CHF)</a:t>
            </a:r>
          </a:p>
          <a:p>
            <a:pPr lvl="1"/>
            <a:r>
              <a:rPr lang="es-MX" dirty="0">
                <a:solidFill>
                  <a:srgbClr val="FF0000"/>
                </a:solidFill>
              </a:rPr>
              <a:t>VtRX+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935132-E630-290C-6EA6-D90867A0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12</a:t>
            </a:fld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FD22FC-A9E9-E5B7-A223-AD0C4BC9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554"/>
          <a:stretch>
            <a:fillRect/>
          </a:stretch>
        </p:blipFill>
        <p:spPr>
          <a:xfrm>
            <a:off x="5032047" y="777548"/>
            <a:ext cx="5759859" cy="5036949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44001EAA-5DD5-F769-CA20-45D4A0524A89}"/>
              </a:ext>
            </a:extLst>
          </p:cNvPr>
          <p:cNvCxnSpPr/>
          <p:nvPr/>
        </p:nvCxnSpPr>
        <p:spPr>
          <a:xfrm flipH="1">
            <a:off x="9951564" y="2728896"/>
            <a:ext cx="1159497" cy="904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56C90E9-49AA-7084-AA17-8AA4A462E269}"/>
              </a:ext>
            </a:extLst>
          </p:cNvPr>
          <p:cNvSpPr txBox="1"/>
          <p:nvPr/>
        </p:nvSpPr>
        <p:spPr>
          <a:xfrm>
            <a:off x="10961016" y="2210422"/>
            <a:ext cx="115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bPol 2.5V</a:t>
            </a:r>
          </a:p>
          <a:p>
            <a:r>
              <a:rPr lang="es-MX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bPol 12V</a:t>
            </a:r>
            <a:endParaRPr lang="es-MX" dirty="0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70BE859-5F83-58A0-C9BF-07014B837CEB}"/>
              </a:ext>
            </a:extLst>
          </p:cNvPr>
          <p:cNvCxnSpPr>
            <a:cxnSpLocks/>
          </p:cNvCxnSpPr>
          <p:nvPr/>
        </p:nvCxnSpPr>
        <p:spPr>
          <a:xfrm flipH="1">
            <a:off x="8052741" y="1484558"/>
            <a:ext cx="2857607" cy="188865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A629AE-20D3-5FD7-3DBB-34B37921E2F7}"/>
              </a:ext>
            </a:extLst>
          </p:cNvPr>
          <p:cNvSpPr txBox="1"/>
          <p:nvPr/>
        </p:nvSpPr>
        <p:spPr>
          <a:xfrm>
            <a:off x="11045073" y="1258315"/>
            <a:ext cx="97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LpGBT</a:t>
            </a:r>
            <a:endParaRPr lang="es-MX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9522BD5-1D01-8288-063C-57357547D0E2}"/>
              </a:ext>
            </a:extLst>
          </p:cNvPr>
          <p:cNvCxnSpPr>
            <a:cxnSpLocks/>
          </p:cNvCxnSpPr>
          <p:nvPr/>
        </p:nvCxnSpPr>
        <p:spPr>
          <a:xfrm flipH="1" flipV="1">
            <a:off x="8164120" y="5127675"/>
            <a:ext cx="620207" cy="12695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860A8D-52BE-6542-7109-191174B89D7E}"/>
              </a:ext>
            </a:extLst>
          </p:cNvPr>
          <p:cNvSpPr txBox="1"/>
          <p:nvPr/>
        </p:nvSpPr>
        <p:spPr>
          <a:xfrm>
            <a:off x="8610600" y="63563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VtRX+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12175867-70CB-A5E5-771F-A64244BD761C}"/>
              </a:ext>
            </a:extLst>
          </p:cNvPr>
          <p:cNvCxnSpPr>
            <a:cxnSpLocks/>
          </p:cNvCxnSpPr>
          <p:nvPr/>
        </p:nvCxnSpPr>
        <p:spPr>
          <a:xfrm>
            <a:off x="4778880" y="642749"/>
            <a:ext cx="1505657" cy="615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C870BE8-3DDE-9AE3-C84D-1DD00A329363}"/>
              </a:ext>
            </a:extLst>
          </p:cNvPr>
          <p:cNvSpPr txBox="1"/>
          <p:nvPr/>
        </p:nvSpPr>
        <p:spPr>
          <a:xfrm>
            <a:off x="4059021" y="408216"/>
            <a:ext cx="84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FMC</a:t>
            </a:r>
            <a:endParaRPr lang="es-MX" dirty="0"/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E623F5A-9581-790E-D3E1-A827A707EB3A}"/>
              </a:ext>
            </a:extLst>
          </p:cNvPr>
          <p:cNvCxnSpPr>
            <a:cxnSpLocks/>
          </p:cNvCxnSpPr>
          <p:nvPr/>
        </p:nvCxnSpPr>
        <p:spPr>
          <a:xfrm flipH="1">
            <a:off x="6523581" y="2728896"/>
            <a:ext cx="4521492" cy="904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5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8DCE9-62E2-82B7-5DF3-E354C61047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5600" y="-56165"/>
            <a:ext cx="10971300" cy="1144631"/>
          </a:xfrm>
        </p:spPr>
        <p:txBody>
          <a:bodyPr vert="horz"/>
          <a:lstStyle/>
          <a:p>
            <a:pPr lvl="0"/>
            <a:r>
              <a:rPr lang="es-MX"/>
              <a:t>Simulation LPGBT - FPGA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13F69B6-5DAD-A51D-D8B7-0CB2986778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95622" y="3700784"/>
            <a:ext cx="5877716" cy="24442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C68E43-B559-0694-8AA5-82F01F0860E2}"/>
              </a:ext>
            </a:extLst>
          </p:cNvPr>
          <p:cNvSpPr txBox="1"/>
          <p:nvPr/>
        </p:nvSpPr>
        <p:spPr>
          <a:xfrm>
            <a:off x="6531009" y="6313102"/>
            <a:ext cx="5442329" cy="43095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s-MX" sz="2177">
                <a:latin typeface="Liberation Sans" pitchFamily="18"/>
                <a:ea typeface="Microsoft YaHei" pitchFamily="2"/>
                <a:cs typeface="Lucida Sans" pitchFamily="2"/>
              </a:rPr>
              <a:t>Original simulation without modifying files.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E515D73D-AA55-EEAC-EFBB-6BB3C0C2911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4507" y="1523417"/>
            <a:ext cx="5385729" cy="23950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4169BC6-14EA-B775-0862-2EE95D36815F}"/>
              </a:ext>
            </a:extLst>
          </p:cNvPr>
          <p:cNvSpPr txBox="1"/>
          <p:nvPr/>
        </p:nvSpPr>
        <p:spPr>
          <a:xfrm>
            <a:off x="1519277" y="1088466"/>
            <a:ext cx="3705572" cy="41927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/>
            <a:r>
              <a:rPr lang="es-MX" sz="2177">
                <a:latin typeface="Liberation Sans" pitchFamily="18"/>
                <a:ea typeface="Microsoft YaHei" pitchFamily="2"/>
                <a:cs typeface="Lucida Sans" pitchFamily="2"/>
              </a:rPr>
              <a:t>Simulation process diagram.</a:t>
            </a:r>
          </a:p>
        </p:txBody>
      </p:sp>
      <p:pic>
        <p:nvPicPr>
          <p:cNvPr id="7" name="">
            <a:extLst>
              <a:ext uri="{FF2B5EF4-FFF2-40B4-BE49-F238E27FC236}">
                <a16:creationId xmlns:a16="http://schemas.microsoft.com/office/drawing/2014/main" id="{08929B3A-C21E-33C6-0798-5ACAED263C3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31009" y="870772"/>
            <a:ext cx="4571557" cy="2280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9103642B-5F8A-542B-4A5D-3F0A8A5860F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17907" y="4136170"/>
            <a:ext cx="5560754" cy="21769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E1D25EF-1431-4E11-845A-0C7C0584E51B}"/>
              </a:ext>
            </a:extLst>
          </p:cNvPr>
          <p:cNvSpPr txBox="1"/>
          <p:nvPr/>
        </p:nvSpPr>
        <p:spPr>
          <a:xfrm>
            <a:off x="6313316" y="3151326"/>
            <a:ext cx="4789250" cy="46641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>
              <a:spcBef>
                <a:spcPts val="1440"/>
              </a:spcBef>
              <a:spcAft>
                <a:spcPts val="1200"/>
              </a:spcAft>
              <a:defRPr sz="1000"/>
            </a:pPr>
            <a:r>
              <a:rPr lang="es-MX" sz="1209" b="1">
                <a:latin typeface="Liberation Sans" pitchFamily="18"/>
                <a:ea typeface="Microsoft YaHei" pitchFamily="2"/>
                <a:cs typeface="Lucida Sans" pitchFamily="2"/>
              </a:rPr>
              <a:t>Downlink Frame:</a:t>
            </a:r>
            <a:r>
              <a:rPr lang="es-MX" sz="1209">
                <a:latin typeface="Liberation Sans" pitchFamily="18"/>
                <a:ea typeface="Microsoft YaHei" pitchFamily="2"/>
                <a:cs typeface="Lucida Sans" pitchFamily="2"/>
              </a:rPr>
              <a:t> 64‑bit bus @ 40 MHz → Reed‑Solomon encoded → serial link at 2.56 Gbps.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E42A1C-7D74-AFEF-3DA9-F472B1B1709C}"/>
              </a:ext>
            </a:extLst>
          </p:cNvPr>
          <p:cNvSpPr txBox="1"/>
          <p:nvPr/>
        </p:nvSpPr>
        <p:spPr>
          <a:xfrm>
            <a:off x="1736971" y="6313102"/>
            <a:ext cx="3705572" cy="41927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/>
          <a:lstStyle/>
          <a:p>
            <a:pPr hangingPunct="0"/>
            <a:r>
              <a:rPr lang="es-MX" sz="2177">
                <a:latin typeface="Liberation Sans" pitchFamily="18"/>
                <a:ea typeface="Microsoft YaHei" pitchFamily="2"/>
                <a:cs typeface="Lucida Sans" pitchFamily="2"/>
              </a:rPr>
              <a:t>Uplink Frame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CD0BE-47FD-B644-D633-F71D1BBF97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754" y="0"/>
            <a:ext cx="10971300" cy="1144631"/>
          </a:xfrm>
        </p:spPr>
        <p:txBody>
          <a:bodyPr vert="horz"/>
          <a:lstStyle/>
          <a:p>
            <a:pPr lvl="0"/>
            <a:r>
              <a:rPr lang="es-MX"/>
              <a:t>Simulation Uplink and Downlink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F635451-7892-8F43-CFB0-2D1E204D15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164" t="20326" r="2491" b="5773"/>
          <a:stretch>
            <a:fillRect/>
          </a:stretch>
        </p:blipFill>
        <p:spPr>
          <a:xfrm>
            <a:off x="653729" y="1833412"/>
            <a:ext cx="5441894" cy="143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4F44915B-ED3F-A31F-4D85-23415C82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42911"/>
          <a:stretch>
            <a:fillRect/>
          </a:stretch>
        </p:blipFill>
        <p:spPr>
          <a:xfrm>
            <a:off x="435600" y="3483091"/>
            <a:ext cx="5653056" cy="2176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51FDDF4-67A6-9353-1475-B009A76080DA}"/>
              </a:ext>
            </a:extLst>
          </p:cNvPr>
          <p:cNvSpPr txBox="1"/>
          <p:nvPr/>
        </p:nvSpPr>
        <p:spPr>
          <a:xfrm>
            <a:off x="609754" y="907781"/>
            <a:ext cx="5703561" cy="912436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>
              <a:defRPr sz="1500"/>
            </a:pPr>
            <a:r>
              <a:rPr lang="es-MX" sz="1814">
                <a:latin typeface="Liberation Sans" pitchFamily="18"/>
                <a:ea typeface="Microsoft YaHei" pitchFamily="2"/>
                <a:cs typeface="Lucida Sans" pitchFamily="2"/>
              </a:rPr>
              <a:t>Data frame: data frame generated by the Temporoc ASIC chip, comprising a header, data per channel and a footer.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B457D166-BF43-2B30-B567-AC711387A61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21153" y="1306159"/>
            <a:ext cx="5652185" cy="653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4085B4-37BA-98C8-0BCD-ADCCEDCE7704}"/>
              </a:ext>
            </a:extLst>
          </p:cNvPr>
          <p:cNvSpPr txBox="1"/>
          <p:nvPr/>
        </p:nvSpPr>
        <p:spPr>
          <a:xfrm>
            <a:off x="6678170" y="870773"/>
            <a:ext cx="5442329" cy="395243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>
              <a:defRPr sz="1600"/>
            </a:pPr>
            <a:r>
              <a:rPr lang="es-MX" sz="1935">
                <a:latin typeface="Liberation Sans" pitchFamily="18"/>
                <a:ea typeface="Microsoft YaHei" pitchFamily="2"/>
                <a:cs typeface="Lucida Sans" pitchFamily="2"/>
              </a:rPr>
              <a:t>Data frame sent for use in the uplink simulation.</a:t>
            </a:r>
          </a:p>
        </p:txBody>
      </p:sp>
      <p:pic>
        <p:nvPicPr>
          <p:cNvPr id="8" name="">
            <a:extLst>
              <a:ext uri="{FF2B5EF4-FFF2-40B4-BE49-F238E27FC236}">
                <a16:creationId xmlns:a16="http://schemas.microsoft.com/office/drawing/2014/main" id="{F625DF42-70AF-D097-91B5-297731D2B2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b="47062"/>
          <a:stretch>
            <a:fillRect/>
          </a:stretch>
        </p:blipFill>
        <p:spPr>
          <a:xfrm>
            <a:off x="6531009" y="2176932"/>
            <a:ext cx="5437540" cy="174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E2951AF5-EB07-B04D-4265-2565A566C99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b="69625"/>
          <a:stretch>
            <a:fillRect/>
          </a:stretch>
        </p:blipFill>
        <p:spPr>
          <a:xfrm>
            <a:off x="6792241" y="4005553"/>
            <a:ext cx="4905498" cy="87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68DFFA38-F560-CF59-68AE-CCFC1C65DB2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t="46" r="73227"/>
          <a:stretch>
            <a:fillRect/>
          </a:stretch>
        </p:blipFill>
        <p:spPr>
          <a:xfrm>
            <a:off x="10331061" y="4789249"/>
            <a:ext cx="1206890" cy="195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>
            <a:extLst>
              <a:ext uri="{FF2B5EF4-FFF2-40B4-BE49-F238E27FC236}">
                <a16:creationId xmlns:a16="http://schemas.microsoft.com/office/drawing/2014/main" id="{96254747-DEF8-16F6-4501-9DF59C87E2A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 r="75673"/>
          <a:stretch>
            <a:fillRect/>
          </a:stretch>
        </p:blipFill>
        <p:spPr>
          <a:xfrm>
            <a:off x="11102565" y="4789250"/>
            <a:ext cx="870773" cy="20650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2ED915-0A59-92B9-EEDD-7D307CE19D3B}"/>
              </a:ext>
            </a:extLst>
          </p:cNvPr>
          <p:cNvSpPr txBox="1"/>
          <p:nvPr/>
        </p:nvSpPr>
        <p:spPr>
          <a:xfrm>
            <a:off x="6922857" y="5398791"/>
            <a:ext cx="2873550" cy="1447455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algn="ctr" hangingPunct="0">
              <a:defRPr sz="1500"/>
            </a:pPr>
            <a:r>
              <a:rPr lang="es-MX" sz="1814">
                <a:latin typeface="Liberation Sans" pitchFamily="18"/>
                <a:ea typeface="Microsoft YaHei" pitchFamily="2"/>
                <a:cs typeface="Lucida Sans" pitchFamily="2"/>
              </a:rPr>
              <a:t>Simulation of the downlink by injecting a data file with the same structure as the data sent by the Temporoc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CE5BB6-48A5-AEFF-192C-671224E1FA8C}"/>
              </a:ext>
            </a:extLst>
          </p:cNvPr>
          <p:cNvSpPr txBox="1"/>
          <p:nvPr/>
        </p:nvSpPr>
        <p:spPr>
          <a:xfrm>
            <a:off x="392062" y="5871185"/>
            <a:ext cx="5703561" cy="64492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>
              <a:defRPr sz="1500"/>
            </a:pPr>
            <a:r>
              <a:rPr lang="es-MX" sz="1814">
                <a:latin typeface="Liberation Sans" pitchFamily="18"/>
                <a:ea typeface="Microsoft YaHei" pitchFamily="2"/>
                <a:cs typeface="Lucida Sans" pitchFamily="2"/>
              </a:rPr>
              <a:t>Simulation of the Slow Control transmission for LPGBT programming.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A89AA-F9C0-FA9D-3708-CEE94326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Plan for LpGBT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7EF095-3DE6-0854-D920-19DD475B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95574A-2AB3-79C1-34C2-8D713AC3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15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A53F83-EACF-838D-30D4-F0372D79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5972"/>
            <a:ext cx="6682381" cy="36106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02DCDD-AEEA-B32F-6126-1B001D7E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820" y="1845775"/>
            <a:ext cx="5222378" cy="431103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99F431-DB45-C9D0-A4B5-FAB372A24B09}"/>
              </a:ext>
            </a:extLst>
          </p:cNvPr>
          <p:cNvSpPr txBox="1"/>
          <p:nvPr/>
        </p:nvSpPr>
        <p:spPr>
          <a:xfrm>
            <a:off x="10160000" y="2386472"/>
            <a:ext cx="13589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LpGBT card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720652-540F-1F79-35C6-457AB02A154F}"/>
              </a:ext>
            </a:extLst>
          </p:cNvPr>
          <p:cNvSpPr txBox="1"/>
          <p:nvPr/>
        </p:nvSpPr>
        <p:spPr>
          <a:xfrm>
            <a:off x="4597400" y="3816626"/>
            <a:ext cx="1358900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LpGBT card </a:t>
            </a:r>
          </a:p>
        </p:txBody>
      </p:sp>
    </p:spTree>
    <p:extLst>
      <p:ext uri="{BB962C8B-B14F-4D97-AF65-F5344CB8AC3E}">
        <p14:creationId xmlns:p14="http://schemas.microsoft.com/office/powerpoint/2010/main" val="277142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A8657-582E-A5D6-1A8C-BC2B46AC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Simulation and test of the complete communications ALICE 3 System (1)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C39053-6CD0-C807-6019-EF772849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16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260D90-6218-187C-5A58-535471F0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31" y="2133755"/>
            <a:ext cx="7556500" cy="4508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E2E3084-3DBF-83B4-1773-E03C11AD4207}"/>
              </a:ext>
            </a:extLst>
          </p:cNvPr>
          <p:cNvSpPr txBox="1"/>
          <p:nvPr/>
        </p:nvSpPr>
        <p:spPr>
          <a:xfrm>
            <a:off x="6485343" y="2201178"/>
            <a:ext cx="2147807" cy="52322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/>
              <a:t>LpGBT card</a:t>
            </a:r>
          </a:p>
        </p:txBody>
      </p:sp>
    </p:spTree>
    <p:extLst>
      <p:ext uri="{BB962C8B-B14F-4D97-AF65-F5344CB8AC3E}">
        <p14:creationId xmlns:p14="http://schemas.microsoft.com/office/powerpoint/2010/main" val="109966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7DB33-7195-ED1F-2987-85F87623D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B9A11-3EE1-6515-10F0-70ADA7CF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Simulation and test of the complete communications ALICE 3 System (2)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3A8F83-AD9D-F952-2403-DB4E199B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17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7C3171D-937A-A9E3-D535-1A66AD07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31" y="2133755"/>
            <a:ext cx="7556500" cy="4508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B2D2EB1-AD3D-6E12-5657-411D3DB07BAB}"/>
              </a:ext>
            </a:extLst>
          </p:cNvPr>
          <p:cNvSpPr/>
          <p:nvPr/>
        </p:nvSpPr>
        <p:spPr>
          <a:xfrm>
            <a:off x="1779373" y="1964724"/>
            <a:ext cx="3002692" cy="4677531"/>
          </a:xfrm>
          <a:custGeom>
            <a:avLst/>
            <a:gdLst>
              <a:gd name="csX0" fmla="*/ 0 w 3002692"/>
              <a:gd name="csY0" fmla="*/ 0 h 4677531"/>
              <a:gd name="csX1" fmla="*/ 510458 w 3002692"/>
              <a:gd name="csY1" fmla="*/ 0 h 4677531"/>
              <a:gd name="csX2" fmla="*/ 1171050 w 3002692"/>
              <a:gd name="csY2" fmla="*/ 0 h 4677531"/>
              <a:gd name="csX3" fmla="*/ 1801615 w 3002692"/>
              <a:gd name="csY3" fmla="*/ 0 h 4677531"/>
              <a:gd name="csX4" fmla="*/ 2312073 w 3002692"/>
              <a:gd name="csY4" fmla="*/ 0 h 4677531"/>
              <a:gd name="csX5" fmla="*/ 3002692 w 3002692"/>
              <a:gd name="csY5" fmla="*/ 0 h 4677531"/>
              <a:gd name="csX6" fmla="*/ 3002692 w 3002692"/>
              <a:gd name="csY6" fmla="*/ 761769 h 4677531"/>
              <a:gd name="csX7" fmla="*/ 3002692 w 3002692"/>
              <a:gd name="csY7" fmla="*/ 1476763 h 4677531"/>
              <a:gd name="csX8" fmla="*/ 3002692 w 3002692"/>
              <a:gd name="csY8" fmla="*/ 2051431 h 4677531"/>
              <a:gd name="csX9" fmla="*/ 3002692 w 3002692"/>
              <a:gd name="csY9" fmla="*/ 2579324 h 4677531"/>
              <a:gd name="csX10" fmla="*/ 3002692 w 3002692"/>
              <a:gd name="csY10" fmla="*/ 3153992 h 4677531"/>
              <a:gd name="csX11" fmla="*/ 3002692 w 3002692"/>
              <a:gd name="csY11" fmla="*/ 3868986 h 4677531"/>
              <a:gd name="csX12" fmla="*/ 3002692 w 3002692"/>
              <a:gd name="csY12" fmla="*/ 4677531 h 4677531"/>
              <a:gd name="csX13" fmla="*/ 2492234 w 3002692"/>
              <a:gd name="csY13" fmla="*/ 4677531 h 4677531"/>
              <a:gd name="csX14" fmla="*/ 1981777 w 3002692"/>
              <a:gd name="csY14" fmla="*/ 4677531 h 4677531"/>
              <a:gd name="csX15" fmla="*/ 1351211 w 3002692"/>
              <a:gd name="csY15" fmla="*/ 4677531 h 4677531"/>
              <a:gd name="csX16" fmla="*/ 840754 w 3002692"/>
              <a:gd name="csY16" fmla="*/ 4677531 h 4677531"/>
              <a:gd name="csX17" fmla="*/ 0 w 3002692"/>
              <a:gd name="csY17" fmla="*/ 4677531 h 4677531"/>
              <a:gd name="csX18" fmla="*/ 0 w 3002692"/>
              <a:gd name="csY18" fmla="*/ 4102863 h 4677531"/>
              <a:gd name="csX19" fmla="*/ 0 w 3002692"/>
              <a:gd name="csY19" fmla="*/ 3574970 h 4677531"/>
              <a:gd name="csX20" fmla="*/ 0 w 3002692"/>
              <a:gd name="csY20" fmla="*/ 2906751 h 4677531"/>
              <a:gd name="csX21" fmla="*/ 0 w 3002692"/>
              <a:gd name="csY21" fmla="*/ 2144982 h 4677531"/>
              <a:gd name="csX22" fmla="*/ 0 w 3002692"/>
              <a:gd name="csY22" fmla="*/ 1523539 h 4677531"/>
              <a:gd name="csX23" fmla="*/ 0 w 3002692"/>
              <a:gd name="csY23" fmla="*/ 902095 h 4677531"/>
              <a:gd name="csX24" fmla="*/ 0 w 3002692"/>
              <a:gd name="csY24" fmla="*/ 0 h 46775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002692" h="4677531" fill="none" extrusionOk="0">
                <a:moveTo>
                  <a:pt x="0" y="0"/>
                </a:moveTo>
                <a:cubicBezTo>
                  <a:pt x="171708" y="-7952"/>
                  <a:pt x="314346" y="394"/>
                  <a:pt x="510458" y="0"/>
                </a:cubicBezTo>
                <a:cubicBezTo>
                  <a:pt x="706570" y="-394"/>
                  <a:pt x="979648" y="-32153"/>
                  <a:pt x="1171050" y="0"/>
                </a:cubicBezTo>
                <a:cubicBezTo>
                  <a:pt x="1362452" y="32153"/>
                  <a:pt x="1653429" y="21677"/>
                  <a:pt x="1801615" y="0"/>
                </a:cubicBezTo>
                <a:cubicBezTo>
                  <a:pt x="1949802" y="-21677"/>
                  <a:pt x="2186547" y="3321"/>
                  <a:pt x="2312073" y="0"/>
                </a:cubicBezTo>
                <a:cubicBezTo>
                  <a:pt x="2437599" y="-3321"/>
                  <a:pt x="2664101" y="-7318"/>
                  <a:pt x="3002692" y="0"/>
                </a:cubicBezTo>
                <a:cubicBezTo>
                  <a:pt x="2979228" y="371388"/>
                  <a:pt x="2993391" y="549410"/>
                  <a:pt x="3002692" y="761769"/>
                </a:cubicBezTo>
                <a:cubicBezTo>
                  <a:pt x="3011993" y="974128"/>
                  <a:pt x="3002437" y="1290964"/>
                  <a:pt x="3002692" y="1476763"/>
                </a:cubicBezTo>
                <a:cubicBezTo>
                  <a:pt x="3002947" y="1662562"/>
                  <a:pt x="3005815" y="1921228"/>
                  <a:pt x="3002692" y="2051431"/>
                </a:cubicBezTo>
                <a:cubicBezTo>
                  <a:pt x="2999569" y="2181634"/>
                  <a:pt x="2982733" y="2467333"/>
                  <a:pt x="3002692" y="2579324"/>
                </a:cubicBezTo>
                <a:cubicBezTo>
                  <a:pt x="3022651" y="2691315"/>
                  <a:pt x="3016140" y="2900790"/>
                  <a:pt x="3002692" y="3153992"/>
                </a:cubicBezTo>
                <a:cubicBezTo>
                  <a:pt x="2989244" y="3407194"/>
                  <a:pt x="3019240" y="3517974"/>
                  <a:pt x="3002692" y="3868986"/>
                </a:cubicBezTo>
                <a:cubicBezTo>
                  <a:pt x="2986144" y="4219998"/>
                  <a:pt x="2969746" y="4275243"/>
                  <a:pt x="3002692" y="4677531"/>
                </a:cubicBezTo>
                <a:cubicBezTo>
                  <a:pt x="2884200" y="4678815"/>
                  <a:pt x="2727533" y="4701113"/>
                  <a:pt x="2492234" y="4677531"/>
                </a:cubicBezTo>
                <a:cubicBezTo>
                  <a:pt x="2256935" y="4653949"/>
                  <a:pt x="2180410" y="4671243"/>
                  <a:pt x="1981777" y="4677531"/>
                </a:cubicBezTo>
                <a:cubicBezTo>
                  <a:pt x="1783144" y="4683819"/>
                  <a:pt x="1511751" y="4667024"/>
                  <a:pt x="1351211" y="4677531"/>
                </a:cubicBezTo>
                <a:cubicBezTo>
                  <a:pt x="1190671" y="4688038"/>
                  <a:pt x="1004199" y="4702397"/>
                  <a:pt x="840754" y="4677531"/>
                </a:cubicBezTo>
                <a:cubicBezTo>
                  <a:pt x="677309" y="4652665"/>
                  <a:pt x="409412" y="4711021"/>
                  <a:pt x="0" y="4677531"/>
                </a:cubicBezTo>
                <a:cubicBezTo>
                  <a:pt x="-28145" y="4465061"/>
                  <a:pt x="1500" y="4322169"/>
                  <a:pt x="0" y="4102863"/>
                </a:cubicBezTo>
                <a:cubicBezTo>
                  <a:pt x="-1500" y="3883557"/>
                  <a:pt x="-25982" y="3781379"/>
                  <a:pt x="0" y="3574970"/>
                </a:cubicBezTo>
                <a:cubicBezTo>
                  <a:pt x="25982" y="3368561"/>
                  <a:pt x="7038" y="3216883"/>
                  <a:pt x="0" y="2906751"/>
                </a:cubicBezTo>
                <a:cubicBezTo>
                  <a:pt x="-7038" y="2596619"/>
                  <a:pt x="15263" y="2425962"/>
                  <a:pt x="0" y="2144982"/>
                </a:cubicBezTo>
                <a:cubicBezTo>
                  <a:pt x="-15263" y="1864002"/>
                  <a:pt x="1573" y="1813921"/>
                  <a:pt x="0" y="1523539"/>
                </a:cubicBezTo>
                <a:cubicBezTo>
                  <a:pt x="-1573" y="1233157"/>
                  <a:pt x="18719" y="1167857"/>
                  <a:pt x="0" y="902095"/>
                </a:cubicBezTo>
                <a:cubicBezTo>
                  <a:pt x="-18719" y="636333"/>
                  <a:pt x="30221" y="285349"/>
                  <a:pt x="0" y="0"/>
                </a:cubicBezTo>
                <a:close/>
              </a:path>
              <a:path w="3002692" h="4677531" stroke="0" extrusionOk="0">
                <a:moveTo>
                  <a:pt x="0" y="0"/>
                </a:moveTo>
                <a:cubicBezTo>
                  <a:pt x="147900" y="19098"/>
                  <a:pt x="367361" y="-8688"/>
                  <a:pt x="570511" y="0"/>
                </a:cubicBezTo>
                <a:cubicBezTo>
                  <a:pt x="773661" y="8688"/>
                  <a:pt x="943585" y="2132"/>
                  <a:pt x="1080969" y="0"/>
                </a:cubicBezTo>
                <a:cubicBezTo>
                  <a:pt x="1218353" y="-2132"/>
                  <a:pt x="1593337" y="12985"/>
                  <a:pt x="1741561" y="0"/>
                </a:cubicBezTo>
                <a:cubicBezTo>
                  <a:pt x="1889785" y="-12985"/>
                  <a:pt x="2065033" y="-7287"/>
                  <a:pt x="2312073" y="0"/>
                </a:cubicBezTo>
                <a:cubicBezTo>
                  <a:pt x="2559113" y="7287"/>
                  <a:pt x="2811658" y="1111"/>
                  <a:pt x="3002692" y="0"/>
                </a:cubicBezTo>
                <a:cubicBezTo>
                  <a:pt x="3040033" y="253704"/>
                  <a:pt x="3000907" y="475261"/>
                  <a:pt x="3002692" y="761769"/>
                </a:cubicBezTo>
                <a:cubicBezTo>
                  <a:pt x="3004477" y="1048277"/>
                  <a:pt x="2978244" y="1242200"/>
                  <a:pt x="3002692" y="1429988"/>
                </a:cubicBezTo>
                <a:cubicBezTo>
                  <a:pt x="3027140" y="1617776"/>
                  <a:pt x="3013303" y="1841091"/>
                  <a:pt x="3002692" y="2098207"/>
                </a:cubicBezTo>
                <a:cubicBezTo>
                  <a:pt x="2992081" y="2355323"/>
                  <a:pt x="3007475" y="2489727"/>
                  <a:pt x="3002692" y="2672875"/>
                </a:cubicBezTo>
                <a:cubicBezTo>
                  <a:pt x="2997909" y="2856023"/>
                  <a:pt x="3027315" y="3072344"/>
                  <a:pt x="3002692" y="3247543"/>
                </a:cubicBezTo>
                <a:cubicBezTo>
                  <a:pt x="2978069" y="3422742"/>
                  <a:pt x="3009540" y="3610532"/>
                  <a:pt x="3002692" y="3915762"/>
                </a:cubicBezTo>
                <a:cubicBezTo>
                  <a:pt x="2995844" y="4220992"/>
                  <a:pt x="2980033" y="4477440"/>
                  <a:pt x="3002692" y="4677531"/>
                </a:cubicBezTo>
                <a:cubicBezTo>
                  <a:pt x="2760210" y="4660199"/>
                  <a:pt x="2715238" y="4667490"/>
                  <a:pt x="2492234" y="4677531"/>
                </a:cubicBezTo>
                <a:cubicBezTo>
                  <a:pt x="2269230" y="4687572"/>
                  <a:pt x="2152191" y="4661979"/>
                  <a:pt x="1831642" y="4677531"/>
                </a:cubicBezTo>
                <a:cubicBezTo>
                  <a:pt x="1511093" y="4693083"/>
                  <a:pt x="1514634" y="4676999"/>
                  <a:pt x="1291158" y="4677531"/>
                </a:cubicBezTo>
                <a:cubicBezTo>
                  <a:pt x="1067682" y="4678063"/>
                  <a:pt x="856491" y="4688655"/>
                  <a:pt x="690619" y="4677531"/>
                </a:cubicBezTo>
                <a:cubicBezTo>
                  <a:pt x="524747" y="4666407"/>
                  <a:pt x="227532" y="4658543"/>
                  <a:pt x="0" y="4677531"/>
                </a:cubicBezTo>
                <a:cubicBezTo>
                  <a:pt x="12779" y="4494360"/>
                  <a:pt x="19467" y="4247781"/>
                  <a:pt x="0" y="4009312"/>
                </a:cubicBezTo>
                <a:cubicBezTo>
                  <a:pt x="-19467" y="3770843"/>
                  <a:pt x="18644" y="3613393"/>
                  <a:pt x="0" y="3434644"/>
                </a:cubicBezTo>
                <a:cubicBezTo>
                  <a:pt x="-18644" y="3255895"/>
                  <a:pt x="18559" y="3076027"/>
                  <a:pt x="0" y="2859976"/>
                </a:cubicBezTo>
                <a:cubicBezTo>
                  <a:pt x="-18559" y="2643925"/>
                  <a:pt x="20903" y="2368971"/>
                  <a:pt x="0" y="2238533"/>
                </a:cubicBezTo>
                <a:cubicBezTo>
                  <a:pt x="-20903" y="2108095"/>
                  <a:pt x="-24446" y="1693311"/>
                  <a:pt x="0" y="1476763"/>
                </a:cubicBezTo>
                <a:cubicBezTo>
                  <a:pt x="24446" y="1260215"/>
                  <a:pt x="-21340" y="1024351"/>
                  <a:pt x="0" y="808545"/>
                </a:cubicBezTo>
                <a:cubicBezTo>
                  <a:pt x="21340" y="592739"/>
                  <a:pt x="-6241" y="338770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9269"/>
            </a:schemeClr>
          </a:solidFill>
          <a:ln cmpd="dbl"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8D006F1-3523-07BB-8440-8B715EF0A6A5}"/>
              </a:ext>
            </a:extLst>
          </p:cNvPr>
          <p:cNvCxnSpPr>
            <a:cxnSpLocks/>
          </p:cNvCxnSpPr>
          <p:nvPr/>
        </p:nvCxnSpPr>
        <p:spPr>
          <a:xfrm flipV="1">
            <a:off x="1248032" y="2224216"/>
            <a:ext cx="531341" cy="889687"/>
          </a:xfrm>
          <a:prstGeom prst="straightConnector1">
            <a:avLst/>
          </a:prstGeom>
          <a:ln w="317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E5B774D-C7C4-4DC6-D54E-371D543EB2AC}"/>
              </a:ext>
            </a:extLst>
          </p:cNvPr>
          <p:cNvSpPr txBox="1"/>
          <p:nvPr/>
        </p:nvSpPr>
        <p:spPr>
          <a:xfrm>
            <a:off x="247135" y="3657600"/>
            <a:ext cx="143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MID Electronics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7F9BCFC-1CC5-0899-9478-4C5219820BFE}"/>
              </a:ext>
            </a:extLst>
          </p:cNvPr>
          <p:cNvSpPr/>
          <p:nvPr/>
        </p:nvSpPr>
        <p:spPr>
          <a:xfrm>
            <a:off x="9687697" y="2863927"/>
            <a:ext cx="2257168" cy="2879124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743D815-6AA6-9A87-3A2B-8969E265EBF4}"/>
              </a:ext>
            </a:extLst>
          </p:cNvPr>
          <p:cNvCxnSpPr/>
          <p:nvPr/>
        </p:nvCxnSpPr>
        <p:spPr>
          <a:xfrm>
            <a:off x="9082216" y="1964724"/>
            <a:ext cx="0" cy="4574188"/>
          </a:xfrm>
          <a:prstGeom prst="line">
            <a:avLst/>
          </a:prstGeom>
          <a:ln w="2222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737EC0C-5D06-E67D-87DA-F57BCC0756FF}"/>
              </a:ext>
            </a:extLst>
          </p:cNvPr>
          <p:cNvSpPr txBox="1"/>
          <p:nvPr/>
        </p:nvSpPr>
        <p:spPr>
          <a:xfrm>
            <a:off x="10412627" y="3990208"/>
            <a:ext cx="116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DCS</a:t>
            </a:r>
            <a:endParaRPr lang="es-MX" b="1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44212177-FEFD-8278-1CDB-5DF70194B275}"/>
              </a:ext>
            </a:extLst>
          </p:cNvPr>
          <p:cNvCxnSpPr>
            <a:stCxn id="5" idx="3"/>
          </p:cNvCxnSpPr>
          <p:nvPr/>
        </p:nvCxnSpPr>
        <p:spPr>
          <a:xfrm>
            <a:off x="9238631" y="4388005"/>
            <a:ext cx="449066" cy="0"/>
          </a:xfrm>
          <a:prstGeom prst="straightConnector1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A07B92B-4176-0549-B9E8-57E0BE55F8DF}"/>
              </a:ext>
            </a:extLst>
          </p:cNvPr>
          <p:cNvSpPr txBox="1"/>
          <p:nvPr/>
        </p:nvSpPr>
        <p:spPr>
          <a:xfrm>
            <a:off x="6485343" y="2201178"/>
            <a:ext cx="2147807" cy="52322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/>
              <a:t>LpGBT card</a:t>
            </a:r>
          </a:p>
        </p:txBody>
      </p:sp>
    </p:spTree>
    <p:extLst>
      <p:ext uri="{BB962C8B-B14F-4D97-AF65-F5344CB8AC3E}">
        <p14:creationId xmlns:p14="http://schemas.microsoft.com/office/powerpoint/2010/main" val="261982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F80EFF-A51B-3BBB-7C67-277197D73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8" y="3991"/>
            <a:ext cx="10515600" cy="722270"/>
          </a:xfrm>
        </p:spPr>
        <p:txBody>
          <a:bodyPr/>
          <a:lstStyle/>
          <a:p>
            <a:r>
              <a:rPr lang="es-MX" dirty="0"/>
              <a:t>VC707 firmware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DA01CA-036E-D032-EF4E-4FACAEB5F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0DFB33-C9AC-12D1-E705-CDF04217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18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5DD869-4CC9-2C64-6603-3EF773B5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84" y="858410"/>
            <a:ext cx="10981432" cy="56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3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6F02E-57BC-AD45-0011-99FD817B9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264"/>
          </a:xfrm>
        </p:spPr>
        <p:txBody>
          <a:bodyPr/>
          <a:lstStyle/>
          <a:p>
            <a:r>
              <a:rPr lang="es-MX" dirty="0"/>
              <a:t>Muon ID Electronics Organization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046672-73BC-157A-77EA-0B0CA286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390"/>
            <a:ext cx="4957293" cy="5232484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Sinaloa</a:t>
            </a:r>
          </a:p>
          <a:p>
            <a:pPr lvl="1"/>
            <a:r>
              <a:rPr lang="es-MX" dirty="0"/>
              <a:t>Carlos Duarte Galvan</a:t>
            </a:r>
          </a:p>
          <a:p>
            <a:pPr lvl="1"/>
            <a:r>
              <a:rPr lang="es-MX" dirty="0"/>
              <a:t>Juan Manuel Mejia Camacho</a:t>
            </a:r>
          </a:p>
          <a:p>
            <a:pPr lvl="1"/>
            <a:r>
              <a:rPr lang="es-MX" dirty="0"/>
              <a:t>Cesar Regalado Elenes</a:t>
            </a:r>
          </a:p>
          <a:p>
            <a:pPr lvl="1"/>
            <a:r>
              <a:rPr lang="es-MX" dirty="0"/>
              <a:t>Juan Carlos Cabanillas</a:t>
            </a:r>
          </a:p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UNAM</a:t>
            </a:r>
          </a:p>
          <a:p>
            <a:pPr lvl="1"/>
            <a:r>
              <a:rPr lang="es-MX" dirty="0"/>
              <a:t>Enrique Patiño Salazar</a:t>
            </a:r>
          </a:p>
          <a:p>
            <a:pPr lvl="1"/>
            <a:r>
              <a:rPr lang="es-MX" dirty="0"/>
              <a:t>Saul Aguilar </a:t>
            </a:r>
          </a:p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Puebla</a:t>
            </a:r>
            <a:r>
              <a:rPr lang="es-MX" dirty="0"/>
              <a:t> </a:t>
            </a:r>
          </a:p>
          <a:p>
            <a:pPr lvl="1"/>
            <a:r>
              <a:rPr lang="es-MX" dirty="0"/>
              <a:t>Emigdio Jimenez Dominguez</a:t>
            </a:r>
          </a:p>
          <a:p>
            <a:pPr lvl="1"/>
            <a:r>
              <a:rPr lang="es-MX" dirty="0"/>
              <a:t>Yael Antonio Vazquez Beltrán</a:t>
            </a:r>
          </a:p>
          <a:p>
            <a:pPr lvl="1"/>
            <a:r>
              <a:rPr lang="es-MX" dirty="0"/>
              <a:t>Guillermo Tejeda Muñoz</a:t>
            </a:r>
          </a:p>
          <a:p>
            <a:pPr lvl="1"/>
            <a:r>
              <a:rPr lang="es-MX" dirty="0"/>
              <a:t>Beymar Mamani Mamani</a:t>
            </a:r>
          </a:p>
          <a:p>
            <a:endParaRPr lang="es-MX" dirty="0"/>
          </a:p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External member</a:t>
            </a:r>
            <a:r>
              <a:rPr lang="es-MX" dirty="0"/>
              <a:t> </a:t>
            </a:r>
          </a:p>
          <a:p>
            <a:pPr lvl="1"/>
            <a:r>
              <a:rPr lang="es-MX" dirty="0"/>
              <a:t>Luis A. Pérez Moreno</a:t>
            </a:r>
          </a:p>
          <a:p>
            <a:pPr lvl="1"/>
            <a:r>
              <a:rPr lang="es-MX" dirty="0"/>
              <a:t>Salvador ventura </a:t>
            </a:r>
          </a:p>
          <a:p>
            <a:endParaRPr lang="es-MX" dirty="0"/>
          </a:p>
          <a:p>
            <a:endParaRPr lang="es-MX" dirty="0"/>
          </a:p>
          <a:p>
            <a:pPr marL="457200" lvl="1" indent="0">
              <a:buNone/>
            </a:pPr>
            <a:endParaRPr lang="es-MX" dirty="0"/>
          </a:p>
          <a:p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7FC81C-C4B5-DB63-C910-22C9613891CD}"/>
              </a:ext>
            </a:extLst>
          </p:cNvPr>
          <p:cNvSpPr txBox="1"/>
          <p:nvPr/>
        </p:nvSpPr>
        <p:spPr>
          <a:xfrm>
            <a:off x="6012880" y="1651505"/>
            <a:ext cx="303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1"/>
                </a:solidFill>
              </a:rPr>
              <a:t>FEE</a:t>
            </a:r>
          </a:p>
          <a:p>
            <a:r>
              <a:rPr lang="es-MX" sz="3200" dirty="0">
                <a:solidFill>
                  <a:schemeClr val="accent1"/>
                </a:solidFill>
              </a:rPr>
              <a:t>Grafic Interface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DE8ABB-8611-4DA6-B989-9D093B17F787}"/>
              </a:ext>
            </a:extLst>
          </p:cNvPr>
          <p:cNvSpPr txBox="1"/>
          <p:nvPr/>
        </p:nvSpPr>
        <p:spPr>
          <a:xfrm>
            <a:off x="6003234" y="3159815"/>
            <a:ext cx="148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1"/>
                </a:solidFill>
              </a:rPr>
              <a:t>SiPM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5B571E-94ED-02A2-B96E-3C096663C8B9}"/>
              </a:ext>
            </a:extLst>
          </p:cNvPr>
          <p:cNvSpPr txBox="1"/>
          <p:nvPr/>
        </p:nvSpPr>
        <p:spPr>
          <a:xfrm>
            <a:off x="6003234" y="4057990"/>
            <a:ext cx="34886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accent1"/>
                </a:solidFill>
              </a:rPr>
              <a:t>FEC-PCB </a:t>
            </a:r>
          </a:p>
          <a:p>
            <a:r>
              <a:rPr lang="es-MX" sz="3200" dirty="0">
                <a:solidFill>
                  <a:schemeClr val="accent1"/>
                </a:solidFill>
              </a:rPr>
              <a:t>FEC-Firmware</a:t>
            </a:r>
          </a:p>
          <a:p>
            <a:br>
              <a:rPr lang="es-MX" sz="3200" dirty="0">
                <a:solidFill>
                  <a:schemeClr val="accent1"/>
                </a:solidFill>
              </a:rPr>
            </a:br>
            <a:r>
              <a:rPr lang="es-MX" sz="3200" dirty="0">
                <a:solidFill>
                  <a:schemeClr val="accent1"/>
                </a:solidFill>
              </a:rPr>
              <a:t>Communication protocols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58AB5A-2097-3F31-710D-20180EE784D3}"/>
              </a:ext>
            </a:extLst>
          </p:cNvPr>
          <p:cNvSpPr txBox="1"/>
          <p:nvPr/>
        </p:nvSpPr>
        <p:spPr>
          <a:xfrm>
            <a:off x="9491870" y="3429000"/>
            <a:ext cx="255512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- Bi weekly meeting. 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EC3EA06-FB89-8FC3-5506-284D91A1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4831-334C-E84B-B0EC-4673DB9B5CFB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421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319C12-1075-10AF-2BF1-E3F9938CC33C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Outline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5D016E4-0DB9-E10E-BFBF-08408C9A7671}"/>
              </a:ext>
            </a:extLst>
          </p:cNvPr>
          <p:cNvSpPr txBox="1"/>
          <p:nvPr/>
        </p:nvSpPr>
        <p:spPr>
          <a:xfrm>
            <a:off x="838200" y="2004446"/>
            <a:ext cx="10515600" cy="4176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Introduction (MID detector)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FEC V1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Data from Beam Test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FEC Version 2 and </a:t>
            </a:r>
            <a:r>
              <a:rPr lang="en-US" sz="2000" b="1" dirty="0" err="1"/>
              <a:t>LpGBT</a:t>
            </a:r>
            <a:r>
              <a:rPr lang="en-US" sz="2000" b="1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Organization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Summary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773AA9F-7C97-9495-0B34-CAF65D9A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0B34831-334C-E84B-B0EC-4673DB9B5CFB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182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F1950-CCFF-7D32-8C5E-8047514E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6" y="365125"/>
            <a:ext cx="6086764" cy="662781"/>
          </a:xfrm>
        </p:spPr>
        <p:txBody>
          <a:bodyPr>
            <a:normAutofit fontScale="90000"/>
          </a:bodyPr>
          <a:lstStyle/>
          <a:p>
            <a:r>
              <a:rPr lang="es-MX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Cost approximations FEC </a:t>
            </a:r>
            <a:br>
              <a:rPr lang="es-MX" b="1" i="0" u="none" strike="noStrike" dirty="0">
                <a:solidFill>
                  <a:srgbClr val="333333"/>
                </a:solidFill>
                <a:effectLst/>
                <a:latin typeface="-apple-system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DF082C-0B81-8651-FEBB-E08347CA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135" y="955980"/>
            <a:ext cx="2853267" cy="5853218"/>
          </a:xfrm>
        </p:spPr>
        <p:txBody>
          <a:bodyPr>
            <a:normAutofit fontScale="62500" lnSpcReduction="20000"/>
          </a:bodyPr>
          <a:lstStyle/>
          <a:p>
            <a:r>
              <a:rPr lang="es-MX" dirty="0"/>
              <a:t>Pigtail</a:t>
            </a:r>
            <a:br>
              <a:rPr lang="es-MX" dirty="0"/>
            </a:br>
            <a:r>
              <a:rPr lang="es-MX" dirty="0"/>
              <a:t>Lenght : 25 cm</a:t>
            </a:r>
            <a:br>
              <a:rPr lang="es-MX" dirty="0"/>
            </a:br>
            <a:r>
              <a:rPr lang="es-MX" dirty="0"/>
              <a:t>180 for detector </a:t>
            </a:r>
            <a:br>
              <a:rPr lang="es-MX" dirty="0"/>
            </a:br>
            <a:r>
              <a:rPr lang="es-MX" dirty="0"/>
              <a:t>20 for spare</a:t>
            </a:r>
            <a:br>
              <a:rPr lang="es-MX" dirty="0"/>
            </a:br>
            <a:r>
              <a:rPr lang="es-MX" dirty="0"/>
              <a:t>5 for lab use</a:t>
            </a:r>
          </a:p>
          <a:p>
            <a:r>
              <a:rPr lang="es-MX" dirty="0">
                <a:solidFill>
                  <a:srgbClr val="0070C0"/>
                </a:solidFill>
              </a:rPr>
              <a:t>LpGBT: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180 for detector 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20 for spare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5 for lab use</a:t>
            </a:r>
          </a:p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VTRx+: 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180 for detector 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20 for spare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5 for lab use</a:t>
            </a:r>
            <a:endParaRPr lang="es-MX" dirty="0"/>
          </a:p>
          <a:p>
            <a:r>
              <a:rPr lang="es-MX" dirty="0">
                <a:solidFill>
                  <a:srgbClr val="00B050"/>
                </a:solidFill>
              </a:rPr>
              <a:t>Felix card:</a:t>
            </a:r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3 for detector</a:t>
            </a:r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1 for spare and lab use</a:t>
            </a:r>
          </a:p>
          <a:p>
            <a:r>
              <a:rPr lang="es-MX" dirty="0">
                <a:solidFill>
                  <a:srgbClr val="7030A0"/>
                </a:solidFill>
              </a:rPr>
              <a:t>bPOL2V5: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180 for detector 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20 for spare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5 for lab use</a:t>
            </a:r>
          </a:p>
          <a:p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bPOL12V: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180 for detector 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20 for spare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5 for lab use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62249C-A5C2-18B5-827C-3A07840E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0D957-6A16-A74B-ACD7-53F524967E92}" type="slidenum">
              <a:rPr lang="es-MX" smtClean="0"/>
              <a:t>20</a:t>
            </a:fld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66E0B6-307A-914D-38FD-1789D670A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523" y="290538"/>
            <a:ext cx="2222178" cy="21043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C914B58-A10B-9C07-25F2-59CB833ABF90}"/>
              </a:ext>
            </a:extLst>
          </p:cNvPr>
          <p:cNvSpPr txBox="1"/>
          <p:nvPr/>
        </p:nvSpPr>
        <p:spPr>
          <a:xfrm>
            <a:off x="6745988" y="4324594"/>
            <a:ext cx="2001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bPOL2V5 -&gt; 205</a:t>
            </a:r>
          </a:p>
          <a:p>
            <a:r>
              <a:rPr lang="es-MX" dirty="0">
                <a:solidFill>
                  <a:srgbClr val="FF0000"/>
                </a:solidFill>
              </a:rPr>
              <a:t>2870 CHF</a:t>
            </a:r>
          </a:p>
          <a:p>
            <a:endParaRPr lang="es-MX" dirty="0"/>
          </a:p>
          <a:p>
            <a:r>
              <a:rPr lang="es-MX" dirty="0"/>
              <a:t>bPOL12V -&gt; 205</a:t>
            </a:r>
          </a:p>
          <a:p>
            <a:r>
              <a:rPr lang="es-MX" dirty="0">
                <a:solidFill>
                  <a:srgbClr val="FF0000"/>
                </a:solidFill>
              </a:rPr>
              <a:t>1845 CHF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E3783B-0D7F-8F4D-D1DC-49803B9E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48" y="4972977"/>
            <a:ext cx="2074279" cy="14558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EEF25D-E87F-6D7F-A9A1-9CAED4BAFC18}"/>
              </a:ext>
            </a:extLst>
          </p:cNvPr>
          <p:cNvSpPr txBox="1"/>
          <p:nvPr/>
        </p:nvSpPr>
        <p:spPr>
          <a:xfrm>
            <a:off x="6745988" y="2833650"/>
            <a:ext cx="1608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lpGBT -&gt; 205</a:t>
            </a:r>
          </a:p>
          <a:p>
            <a:r>
              <a:rPr lang="es-MX" dirty="0">
                <a:solidFill>
                  <a:srgbClr val="FF0000"/>
                </a:solidFill>
              </a:rPr>
              <a:t>5125 CHF</a:t>
            </a:r>
          </a:p>
          <a:p>
            <a:endParaRPr lang="es-MX" dirty="0"/>
          </a:p>
          <a:p>
            <a:r>
              <a:rPr lang="es-MX" dirty="0"/>
              <a:t>VTRx -&gt; 205</a:t>
            </a:r>
          </a:p>
          <a:p>
            <a:r>
              <a:rPr lang="es-MX" dirty="0">
                <a:solidFill>
                  <a:srgbClr val="FF0000"/>
                </a:solidFill>
              </a:rPr>
              <a:t>26650 CHF</a:t>
            </a:r>
          </a:p>
          <a:p>
            <a:endParaRPr lang="es-MX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4A8C72-1F71-7B28-6FC6-D7F842A0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1" y="2209617"/>
            <a:ext cx="1315727" cy="5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E9B3C-0DF7-F637-9248-16533790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82201" y="674395"/>
            <a:ext cx="662781" cy="12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112825-BB21-88E7-B2E7-8EF308F8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8" y="3429000"/>
            <a:ext cx="1944970" cy="84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28429F-FF24-600B-C205-018954028224}"/>
              </a:ext>
            </a:extLst>
          </p:cNvPr>
          <p:cNvSpPr txBox="1"/>
          <p:nvPr/>
        </p:nvSpPr>
        <p:spPr>
          <a:xfrm>
            <a:off x="8894183" y="1342705"/>
            <a:ext cx="30364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FEC V2   costs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Temporoc 3 -&gt; 133 KCHF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FPGA -&gt;  82 KCHF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PCB FEC -&gt; 20 KCHF</a:t>
            </a:r>
          </a:p>
          <a:p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Components</a:t>
            </a:r>
          </a:p>
          <a:p>
            <a:r>
              <a:rPr lang="es-MX" dirty="0">
                <a:solidFill>
                  <a:srgbClr val="002060"/>
                </a:solidFill>
              </a:rPr>
              <a:t>And connectors  -&gt; 50 KCHF</a:t>
            </a:r>
          </a:p>
          <a:p>
            <a:endParaRPr lang="es-MX" dirty="0">
              <a:solidFill>
                <a:srgbClr val="FF0000"/>
              </a:solidFill>
            </a:endParaRPr>
          </a:p>
          <a:p>
            <a:r>
              <a:rPr lang="es-MX" dirty="0">
                <a:solidFill>
                  <a:schemeClr val="accent3">
                    <a:lumMod val="75000"/>
                  </a:schemeClr>
                </a:solidFill>
              </a:rPr>
              <a:t>Assembling -&gt; 20 KCHF</a:t>
            </a:r>
          </a:p>
          <a:p>
            <a:endParaRPr lang="es-MX" dirty="0">
              <a:solidFill>
                <a:srgbClr val="FF0000"/>
              </a:solidFill>
            </a:endParaRPr>
          </a:p>
          <a:p>
            <a:r>
              <a:rPr lang="es-MX" dirty="0">
                <a:solidFill>
                  <a:srgbClr val="FF0000"/>
                </a:solidFill>
              </a:rPr>
              <a:t>TOTAL = 341 KCHF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770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362AC0-44CC-EBBC-D49E-E16EFE4B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650"/>
          </a:xfrm>
        </p:spPr>
        <p:txBody>
          <a:bodyPr>
            <a:normAutofit/>
          </a:bodyPr>
          <a:lstStyle/>
          <a:p>
            <a:pPr algn="ctr"/>
            <a:r>
              <a:rPr lang="es-MX" sz="4400" b="1" dirty="0">
                <a:solidFill>
                  <a:srgbClr val="002060"/>
                </a:solidFill>
              </a:rPr>
              <a:t>Summary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40A6A2-A954-EF39-0DE5-2E1676AC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7776"/>
            <a:ext cx="10515600" cy="5245098"/>
          </a:xfrm>
        </p:spPr>
        <p:txBody>
          <a:bodyPr>
            <a:normAutofit/>
          </a:bodyPr>
          <a:lstStyle/>
          <a:p>
            <a:r>
              <a:rPr lang="es-MX" dirty="0"/>
              <a:t>FEC V1 prototype completed</a:t>
            </a:r>
            <a:br>
              <a:rPr lang="es-MX" dirty="0"/>
            </a:br>
            <a:r>
              <a:rPr lang="es-MX" dirty="0"/>
              <a:t>-&gt; SiPM and RPCs 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Development of the FEC version 2</a:t>
            </a:r>
            <a:br>
              <a:rPr lang="es-MX" dirty="0"/>
            </a:br>
            <a:r>
              <a:rPr lang="es-MX" dirty="0"/>
              <a:t>-&gt; working on schematic and PCB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LpGBT communication protocol and VtRX+</a:t>
            </a:r>
            <a:br>
              <a:rPr lang="es-MX" dirty="0"/>
            </a:br>
            <a:r>
              <a:rPr lang="es-MX" dirty="0"/>
              <a:t>-&gt; working on simulation and Hardware</a:t>
            </a:r>
            <a:br>
              <a:rPr lang="es-MX" dirty="0"/>
            </a:b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5416D2-31B5-FEEB-0CC1-1976B466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4831-334C-E84B-B0EC-4673DB9B5CFB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285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BF5D7-C01D-13FD-2804-5E683111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Next activities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DFC47B-1B01-098B-D41F-D217B883F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dirty="0"/>
              <a:t>Capturing schematic for FEC V2</a:t>
            </a:r>
          </a:p>
          <a:p>
            <a:pPr lvl="1"/>
            <a:r>
              <a:rPr lang="es-MX" dirty="0"/>
              <a:t>(PCB July ∼ 2026)</a:t>
            </a:r>
          </a:p>
          <a:p>
            <a:endParaRPr lang="es-MX" dirty="0"/>
          </a:p>
          <a:p>
            <a:r>
              <a:rPr lang="es-MX" dirty="0"/>
              <a:t>Review of LpGBT and VtRx+ documentation (hardware)</a:t>
            </a:r>
          </a:p>
          <a:p>
            <a:endParaRPr lang="es-MX" dirty="0"/>
          </a:p>
          <a:p>
            <a:r>
              <a:rPr lang="es-MX" dirty="0"/>
              <a:t>Analysing data of Beam Test 2025 </a:t>
            </a:r>
          </a:p>
          <a:p>
            <a:endParaRPr lang="es-MX" dirty="0"/>
          </a:p>
          <a:p>
            <a:r>
              <a:rPr lang="es-MX" dirty="0"/>
              <a:t>Continue with data taking to improve parameters configurations</a:t>
            </a:r>
          </a:p>
          <a:p>
            <a:endParaRPr lang="es-MX" dirty="0"/>
          </a:p>
          <a:p>
            <a:r>
              <a:rPr lang="es-MX" dirty="0"/>
              <a:t>LpGBT PCB -&gt; Ok</a:t>
            </a:r>
          </a:p>
          <a:p>
            <a:endParaRPr lang="es-MX" dirty="0"/>
          </a:p>
          <a:p>
            <a:r>
              <a:rPr lang="es-MX" dirty="0"/>
              <a:t>Test Board - &gt; Ok</a:t>
            </a:r>
          </a:p>
          <a:p>
            <a:endParaRPr lang="es-MX" dirty="0"/>
          </a:p>
          <a:p>
            <a:r>
              <a:rPr lang="es-MX" dirty="0"/>
              <a:t>Simulation -&gt; LpGBT model OK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5B5306B-ECB3-189A-5172-1940D864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769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pa sobre fondo claro">
            <a:extLst>
              <a:ext uri="{FF2B5EF4-FFF2-40B4-BE49-F238E27FC236}">
                <a16:creationId xmlns:a16="http://schemas.microsoft.com/office/drawing/2014/main" id="{89E4BC32-AC8B-DE3E-3514-8393AEFD4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4330" y="-3169"/>
            <a:ext cx="12191981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994D8FD-CA23-4264-CAE5-9F824C57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07" y="2783816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Thank You for your attention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EE08558-F68C-8DC0-489F-16C89AAD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1454" y="6048238"/>
            <a:ext cx="2743200" cy="365125"/>
          </a:xfrm>
        </p:spPr>
        <p:txBody>
          <a:bodyPr/>
          <a:lstStyle/>
          <a:p>
            <a:fld id="{40B34831-334C-E84B-B0EC-4673DB9B5CFB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527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6E81B-2A9B-F45B-C38D-B386C0C9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3D View Adapt board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8E6C06-F016-B77F-665F-0C8156E0F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49B9A15-C0E9-2347-003B-A39A0BC9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24</a:t>
            </a:fld>
            <a:endParaRPr lang="es-MX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4A90CB-1E1A-BC8A-FCB4-D949BD01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8" y="1960562"/>
            <a:ext cx="56668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79554B-A070-6A50-BA85-F814DDB9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63" y="1960562"/>
            <a:ext cx="56335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08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2B7CE-C662-0561-5A8E-C463C5BA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5" y="44004"/>
            <a:ext cx="2556446" cy="1142220"/>
          </a:xfrm>
        </p:spPr>
        <p:txBody>
          <a:bodyPr>
            <a:normAutofit fontScale="90000"/>
          </a:bodyPr>
          <a:lstStyle/>
          <a:p>
            <a:r>
              <a:rPr lang="es-MX" dirty="0"/>
              <a:t>MID Proposal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549C28-058E-BF48-EEC7-91EE9A76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0D957-6A16-A74B-ACD7-53F524967E92}" type="slidenum">
              <a:rPr lang="es-MX" smtClean="0"/>
              <a:t>25</a:t>
            </a:fld>
            <a:endParaRPr lang="es-MX"/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69174B06-DA87-98B4-2DEB-BA490F1E42B4}"/>
              </a:ext>
            </a:extLst>
          </p:cNvPr>
          <p:cNvGrpSpPr/>
          <p:nvPr/>
        </p:nvGrpSpPr>
        <p:grpSpPr>
          <a:xfrm rot="5400000">
            <a:off x="-891242" y="3629963"/>
            <a:ext cx="4351337" cy="1624451"/>
            <a:chOff x="225794" y="1533074"/>
            <a:chExt cx="9319785" cy="444497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AB6B278-4D08-2824-BDA1-F87D62CBE154}"/>
                </a:ext>
              </a:extLst>
            </p:cNvPr>
            <p:cNvSpPr/>
            <p:nvPr/>
          </p:nvSpPr>
          <p:spPr>
            <a:xfrm>
              <a:off x="3598709" y="3032981"/>
              <a:ext cx="1434164" cy="1318661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FPGA</a:t>
              </a: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8662ACD-EA65-E33F-F495-0AEAE87C887B}"/>
                </a:ext>
              </a:extLst>
            </p:cNvPr>
            <p:cNvSpPr/>
            <p:nvPr/>
          </p:nvSpPr>
          <p:spPr>
            <a:xfrm>
              <a:off x="1110980" y="3649460"/>
              <a:ext cx="1434164" cy="1318661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Petiroc 2A </a:t>
              </a:r>
            </a:p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49B7BD11-DF21-7713-0871-6B21740273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5144" y="4119590"/>
              <a:ext cx="1034745" cy="59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D1B7AC9-BC17-5F96-59EA-40FC5940F017}"/>
                </a:ext>
              </a:extLst>
            </p:cNvPr>
            <p:cNvSpPr txBox="1"/>
            <p:nvPr/>
          </p:nvSpPr>
          <p:spPr>
            <a:xfrm>
              <a:off x="2681874" y="3786383"/>
              <a:ext cx="707958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Trigger</a:t>
              </a:r>
              <a:endParaRPr lang="es-MX" sz="500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E5E1285-4C96-A4BF-EFA1-7852DA1B1EDC}"/>
                </a:ext>
              </a:extLst>
            </p:cNvPr>
            <p:cNvSpPr txBox="1"/>
            <p:nvPr/>
          </p:nvSpPr>
          <p:spPr>
            <a:xfrm>
              <a:off x="2702103" y="3586262"/>
              <a:ext cx="807522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Control 2</a:t>
              </a:r>
              <a:endParaRPr lang="es-MX" sz="500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41B6192-06E2-64F2-8E31-0B8ECB8B0A32}"/>
                </a:ext>
              </a:extLst>
            </p:cNvPr>
            <p:cNvSpPr/>
            <p:nvPr/>
          </p:nvSpPr>
          <p:spPr>
            <a:xfrm>
              <a:off x="7644748" y="2908558"/>
              <a:ext cx="1257872" cy="82860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VTRx+</a:t>
              </a:r>
            </a:p>
          </p:txBody>
        </p:sp>
        <p:sp>
          <p:nvSpPr>
            <p:cNvPr id="11" name="Flecha derecha 10">
              <a:extLst>
                <a:ext uri="{FF2B5EF4-FFF2-40B4-BE49-F238E27FC236}">
                  <a16:creationId xmlns:a16="http://schemas.microsoft.com/office/drawing/2014/main" id="{2343F533-4C0F-7303-5DC1-A5779167D21C}"/>
                </a:ext>
              </a:extLst>
            </p:cNvPr>
            <p:cNvSpPr/>
            <p:nvPr/>
          </p:nvSpPr>
          <p:spPr>
            <a:xfrm>
              <a:off x="6723874" y="2941513"/>
              <a:ext cx="920873" cy="235543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A7BA4D72-42BA-8A5E-3F94-20C11E1D4348}"/>
                </a:ext>
              </a:extLst>
            </p:cNvPr>
            <p:cNvCxnSpPr/>
            <p:nvPr/>
          </p:nvCxnSpPr>
          <p:spPr>
            <a:xfrm>
              <a:off x="2545144" y="3894163"/>
              <a:ext cx="1053565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echa derecha 12">
              <a:extLst>
                <a:ext uri="{FF2B5EF4-FFF2-40B4-BE49-F238E27FC236}">
                  <a16:creationId xmlns:a16="http://schemas.microsoft.com/office/drawing/2014/main" id="{38726C2D-E3EA-6682-2B1A-4AE710BE721B}"/>
                </a:ext>
              </a:extLst>
            </p:cNvPr>
            <p:cNvSpPr/>
            <p:nvPr/>
          </p:nvSpPr>
          <p:spPr>
            <a:xfrm rot="10800000">
              <a:off x="6677045" y="3524714"/>
              <a:ext cx="920872" cy="225426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C084D64-FC3F-1C9E-C22D-03CFC5C781B3}"/>
                </a:ext>
              </a:extLst>
            </p:cNvPr>
            <p:cNvSpPr txBox="1"/>
            <p:nvPr/>
          </p:nvSpPr>
          <p:spPr>
            <a:xfrm>
              <a:off x="6814860" y="2666222"/>
              <a:ext cx="683922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Uplink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573E26D-3EF8-60E0-B5AB-026B126B1E94}"/>
                </a:ext>
              </a:extLst>
            </p:cNvPr>
            <p:cNvSpPr txBox="1"/>
            <p:nvPr/>
          </p:nvSpPr>
          <p:spPr>
            <a:xfrm>
              <a:off x="6728731" y="3218307"/>
              <a:ext cx="817824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Downlink</a:t>
              </a:r>
              <a:endParaRPr lang="es-MX" sz="500" dirty="0"/>
            </a:p>
          </p:txBody>
        </p:sp>
        <p:sp>
          <p:nvSpPr>
            <p:cNvPr id="16" name="Flecha izquierda y derecha 15">
              <a:extLst>
                <a:ext uri="{FF2B5EF4-FFF2-40B4-BE49-F238E27FC236}">
                  <a16:creationId xmlns:a16="http://schemas.microsoft.com/office/drawing/2014/main" id="{664B467E-1DF2-750C-E27F-D85781F9DC37}"/>
                </a:ext>
              </a:extLst>
            </p:cNvPr>
            <p:cNvSpPr/>
            <p:nvPr/>
          </p:nvSpPr>
          <p:spPr>
            <a:xfrm>
              <a:off x="8949450" y="3199920"/>
              <a:ext cx="594557" cy="258276"/>
            </a:xfrm>
            <a:prstGeom prst="leftRightArrow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DC515DE1-16AB-D5E7-70E4-84F750041DCC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 flipV="1">
              <a:off x="4976177" y="2459949"/>
              <a:ext cx="44449" cy="92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0F5C83C-F6D8-7A41-2D9E-024781EAB0A0}"/>
                </a:ext>
              </a:extLst>
            </p:cNvPr>
            <p:cNvSpPr txBox="1"/>
            <p:nvPr/>
          </p:nvSpPr>
          <p:spPr>
            <a:xfrm>
              <a:off x="4676116" y="1972436"/>
              <a:ext cx="716861" cy="505300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54000"/>
              </a:schemeClr>
            </a:solidFill>
            <a:ln w="12700">
              <a:solidFill>
                <a:schemeClr val="tx1">
                  <a:alpha val="96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00" dirty="0"/>
                <a:t>Clk</a:t>
              </a:r>
              <a:br>
                <a:rPr lang="es-MX" sz="300" dirty="0"/>
              </a:br>
              <a:r>
                <a:rPr lang="es-MX" sz="300" dirty="0"/>
                <a:t>40MHz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336A5556-1AA7-60AE-9CC1-4A4A757E5145}"/>
                </a:ext>
              </a:extLst>
            </p:cNvPr>
            <p:cNvSpPr txBox="1"/>
            <p:nvPr/>
          </p:nvSpPr>
          <p:spPr>
            <a:xfrm>
              <a:off x="2707104" y="4018812"/>
              <a:ext cx="683922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Data 2</a:t>
              </a:r>
              <a:endParaRPr lang="es-MX" sz="500" dirty="0"/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D55F662E-ED94-8813-1668-6AB612D914C9}"/>
                </a:ext>
              </a:extLst>
            </p:cNvPr>
            <p:cNvCxnSpPr/>
            <p:nvPr/>
          </p:nvCxnSpPr>
          <p:spPr>
            <a:xfrm>
              <a:off x="2539894" y="4323148"/>
              <a:ext cx="1053565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4361066-1A2C-F86E-2C8E-C6CE301A9B06}"/>
                </a:ext>
              </a:extLst>
            </p:cNvPr>
            <p:cNvSpPr/>
            <p:nvPr/>
          </p:nvSpPr>
          <p:spPr>
            <a:xfrm>
              <a:off x="6964421" y="1533074"/>
              <a:ext cx="1535458" cy="82860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Power_Reg </a:t>
              </a:r>
              <a:br>
                <a:rPr lang="es-MX" sz="500" dirty="0">
                  <a:solidFill>
                    <a:schemeClr val="tx1"/>
                  </a:solidFill>
                </a:rPr>
              </a:br>
              <a:r>
                <a:rPr lang="es-MX" sz="100" dirty="0">
                  <a:solidFill>
                    <a:schemeClr val="tx1"/>
                  </a:solidFill>
                </a:rPr>
                <a:t>(5V, 3.3V, 2.5V, 1.2V)</a:t>
              </a:r>
              <a:endParaRPr lang="es-MX" sz="5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FAD3B897-6186-1730-E0F8-B63B4D5C1635}"/>
                </a:ext>
              </a:extLst>
            </p:cNvPr>
            <p:cNvSpPr/>
            <p:nvPr/>
          </p:nvSpPr>
          <p:spPr>
            <a:xfrm>
              <a:off x="1289904" y="5473084"/>
              <a:ext cx="1044781" cy="504962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Ch14/Ch15</a:t>
              </a:r>
              <a:br>
                <a:rPr lang="es-MX" sz="100" dirty="0">
                  <a:solidFill>
                    <a:schemeClr val="tx1"/>
                  </a:solidFill>
                </a:rPr>
              </a:br>
              <a:r>
                <a:rPr lang="es-MX" sz="100" dirty="0">
                  <a:solidFill>
                    <a:schemeClr val="tx1"/>
                  </a:solidFill>
                </a:rPr>
                <a:t>Test inputs</a:t>
              </a:r>
            </a:p>
          </p:txBody>
        </p:sp>
        <p:sp>
          <p:nvSpPr>
            <p:cNvPr id="23" name="Flecha derecha 22">
              <a:extLst>
                <a:ext uri="{FF2B5EF4-FFF2-40B4-BE49-F238E27FC236}">
                  <a16:creationId xmlns:a16="http://schemas.microsoft.com/office/drawing/2014/main" id="{797501B8-DEF0-FF92-98E1-36D172B2B8D2}"/>
                </a:ext>
              </a:extLst>
            </p:cNvPr>
            <p:cNvSpPr/>
            <p:nvPr/>
          </p:nvSpPr>
          <p:spPr>
            <a:xfrm rot="16200000">
              <a:off x="1559814" y="5113201"/>
              <a:ext cx="504963" cy="214802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442E667-4F8D-3C89-FD7B-EDF67C3A1D1A}"/>
                </a:ext>
              </a:extLst>
            </p:cNvPr>
            <p:cNvSpPr/>
            <p:nvPr/>
          </p:nvSpPr>
          <p:spPr>
            <a:xfrm>
              <a:off x="2908334" y="5186506"/>
              <a:ext cx="1044781" cy="504962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Analog and Digital</a:t>
              </a:r>
              <a:br>
                <a:rPr lang="es-MX" sz="100" dirty="0">
                  <a:solidFill>
                    <a:schemeClr val="tx1"/>
                  </a:solidFill>
                </a:rPr>
              </a:br>
              <a:r>
                <a:rPr lang="es-MX" sz="100" dirty="0">
                  <a:solidFill>
                    <a:schemeClr val="tx1"/>
                  </a:solidFill>
                </a:rPr>
                <a:t>Output Probes</a:t>
              </a:r>
            </a:p>
          </p:txBody>
        </p:sp>
        <p:sp>
          <p:nvSpPr>
            <p:cNvPr id="25" name="Flecha derecha 24">
              <a:extLst>
                <a:ext uri="{FF2B5EF4-FFF2-40B4-BE49-F238E27FC236}">
                  <a16:creationId xmlns:a16="http://schemas.microsoft.com/office/drawing/2014/main" id="{8D7628B9-8D8C-2205-3B2C-DB0B8F73C4D2}"/>
                </a:ext>
              </a:extLst>
            </p:cNvPr>
            <p:cNvSpPr/>
            <p:nvPr/>
          </p:nvSpPr>
          <p:spPr>
            <a:xfrm rot="5400000">
              <a:off x="3315430" y="4661674"/>
              <a:ext cx="793059" cy="214800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A7D05BA-F0FD-EE95-62A4-B8C0D25802A8}"/>
                </a:ext>
              </a:extLst>
            </p:cNvPr>
            <p:cNvSpPr/>
            <p:nvPr/>
          </p:nvSpPr>
          <p:spPr>
            <a:xfrm>
              <a:off x="3257227" y="1601700"/>
              <a:ext cx="645324" cy="42613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EPCQ16</a:t>
              </a:r>
            </a:p>
          </p:txBody>
        </p:sp>
        <p:cxnSp>
          <p:nvCxnSpPr>
            <p:cNvPr id="27" name="Conector recto de flecha 26">
              <a:extLst>
                <a:ext uri="{FF2B5EF4-FFF2-40B4-BE49-F238E27FC236}">
                  <a16:creationId xmlns:a16="http://schemas.microsoft.com/office/drawing/2014/main" id="{240484C7-0618-8E65-AA92-15C14F78E02F}"/>
                </a:ext>
              </a:extLst>
            </p:cNvPr>
            <p:cNvCxnSpPr>
              <a:cxnSpLocks/>
            </p:cNvCxnSpPr>
            <p:nvPr/>
          </p:nvCxnSpPr>
          <p:spPr>
            <a:xfrm>
              <a:off x="3677603" y="2070797"/>
              <a:ext cx="14247" cy="9600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D292A49F-10B7-329C-A63C-1872533EAF78}"/>
                </a:ext>
              </a:extLst>
            </p:cNvPr>
            <p:cNvSpPr/>
            <p:nvPr/>
          </p:nvSpPr>
          <p:spPr>
            <a:xfrm>
              <a:off x="3970730" y="2019765"/>
              <a:ext cx="645324" cy="42613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JTAG</a:t>
              </a: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BA326452-0691-A852-D038-D8872C265F7F}"/>
                </a:ext>
              </a:extLst>
            </p:cNvPr>
            <p:cNvCxnSpPr>
              <a:cxnSpLocks/>
            </p:cNvCxnSpPr>
            <p:nvPr/>
          </p:nvCxnSpPr>
          <p:spPr>
            <a:xfrm>
              <a:off x="4343251" y="2460044"/>
              <a:ext cx="8983" cy="579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C7DD2D0D-199F-408B-A570-52F91BC90DCC}"/>
                </a:ext>
              </a:extLst>
            </p:cNvPr>
            <p:cNvCxnSpPr>
              <a:cxnSpLocks/>
            </p:cNvCxnSpPr>
            <p:nvPr/>
          </p:nvCxnSpPr>
          <p:spPr>
            <a:xfrm>
              <a:off x="5728250" y="1779193"/>
              <a:ext cx="0" cy="10773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BE8C6DF2-6217-7685-29D0-AB74193DB7F5}"/>
                </a:ext>
              </a:extLst>
            </p:cNvPr>
            <p:cNvCxnSpPr>
              <a:cxnSpLocks/>
              <a:endCxn id="26" idx="3"/>
            </p:cNvCxnSpPr>
            <p:nvPr/>
          </p:nvCxnSpPr>
          <p:spPr>
            <a:xfrm flipH="1">
              <a:off x="3902551" y="1779193"/>
              <a:ext cx="1825699" cy="355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042E102A-F619-C2F7-841C-FB43F0DF6FA7}"/>
                </a:ext>
              </a:extLst>
            </p:cNvPr>
            <p:cNvSpPr/>
            <p:nvPr/>
          </p:nvSpPr>
          <p:spPr>
            <a:xfrm>
              <a:off x="4007178" y="5187081"/>
              <a:ext cx="833506" cy="504962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Ext_Trigger</a:t>
              </a:r>
            </a:p>
          </p:txBody>
        </p: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C6CF6A38-3A9A-FF0B-FCA1-6F7B5A07A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7515" y="4372544"/>
              <a:ext cx="0" cy="7930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CA532558-B6D8-675F-4722-0D910FD58A6C}"/>
                </a:ext>
              </a:extLst>
            </p:cNvPr>
            <p:cNvSpPr/>
            <p:nvPr/>
          </p:nvSpPr>
          <p:spPr>
            <a:xfrm>
              <a:off x="4894745" y="5186506"/>
              <a:ext cx="833505" cy="504962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" dirty="0">
                  <a:solidFill>
                    <a:schemeClr val="tx1"/>
                  </a:solidFill>
                </a:rPr>
                <a:t>11 </a:t>
              </a:r>
              <a:br>
                <a:rPr lang="es-MX" sz="100" dirty="0">
                  <a:solidFill>
                    <a:schemeClr val="tx1"/>
                  </a:solidFill>
                </a:rPr>
              </a:br>
              <a:r>
                <a:rPr lang="es-MX" sz="100" dirty="0">
                  <a:solidFill>
                    <a:schemeClr val="tx1"/>
                  </a:solidFill>
                </a:rPr>
                <a:t>I/O</a:t>
              </a:r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DD5ACCE3-A3AC-C0A5-A05D-3BBDE8AE8F28}"/>
                </a:ext>
              </a:extLst>
            </p:cNvPr>
            <p:cNvSpPr/>
            <p:nvPr/>
          </p:nvSpPr>
          <p:spPr>
            <a:xfrm>
              <a:off x="225794" y="3646499"/>
              <a:ext cx="389929" cy="1396674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32 CH Input</a:t>
              </a:r>
            </a:p>
          </p:txBody>
        </p:sp>
        <p:sp>
          <p:nvSpPr>
            <p:cNvPr id="36" name="Flecha derecha 35">
              <a:extLst>
                <a:ext uri="{FF2B5EF4-FFF2-40B4-BE49-F238E27FC236}">
                  <a16:creationId xmlns:a16="http://schemas.microsoft.com/office/drawing/2014/main" id="{9876D957-A43D-D4DD-63E1-1D21DDF03E5B}"/>
                </a:ext>
              </a:extLst>
            </p:cNvPr>
            <p:cNvSpPr/>
            <p:nvPr/>
          </p:nvSpPr>
          <p:spPr>
            <a:xfrm>
              <a:off x="620597" y="4207814"/>
              <a:ext cx="490383" cy="221357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37" name="Flecha izquierda y derecha 36">
              <a:extLst>
                <a:ext uri="{FF2B5EF4-FFF2-40B4-BE49-F238E27FC236}">
                  <a16:creationId xmlns:a16="http://schemas.microsoft.com/office/drawing/2014/main" id="{4F0683FF-1666-6CC7-5547-DB0DA7ED9021}"/>
                </a:ext>
              </a:extLst>
            </p:cNvPr>
            <p:cNvSpPr/>
            <p:nvPr/>
          </p:nvSpPr>
          <p:spPr>
            <a:xfrm rot="16200000">
              <a:off x="4575265" y="4636060"/>
              <a:ext cx="826774" cy="232313"/>
            </a:xfrm>
            <a:prstGeom prst="leftRightArrow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04C182FC-D81D-639F-6BAC-1B244DF848E7}"/>
                </a:ext>
              </a:extLst>
            </p:cNvPr>
            <p:cNvSpPr/>
            <p:nvPr/>
          </p:nvSpPr>
          <p:spPr>
            <a:xfrm>
              <a:off x="1101456" y="2227844"/>
              <a:ext cx="1434164" cy="1318661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Petiroc 2A </a:t>
              </a:r>
            </a:p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9" name="Flecha derecha 38">
              <a:extLst>
                <a:ext uri="{FF2B5EF4-FFF2-40B4-BE49-F238E27FC236}">
                  <a16:creationId xmlns:a16="http://schemas.microsoft.com/office/drawing/2014/main" id="{7A68B87B-AFBE-56D0-8EB2-8D04BEFCA3FD}"/>
                </a:ext>
              </a:extLst>
            </p:cNvPr>
            <p:cNvSpPr/>
            <p:nvPr/>
          </p:nvSpPr>
          <p:spPr>
            <a:xfrm>
              <a:off x="623212" y="2795711"/>
              <a:ext cx="490383" cy="221357"/>
            </a:xfrm>
            <a:prstGeom prst="rightArrow">
              <a:avLst/>
            </a:prstGeom>
            <a:solidFill>
              <a:srgbClr val="FF0000">
                <a:alpha val="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cxnSp>
          <p:nvCxnSpPr>
            <p:cNvPr id="40" name="Conector recto de flecha 39">
              <a:extLst>
                <a:ext uri="{FF2B5EF4-FFF2-40B4-BE49-F238E27FC236}">
                  <a16:creationId xmlns:a16="http://schemas.microsoft.com/office/drawing/2014/main" id="{44BCC225-A454-B5AD-2E99-4DCA149E45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7331" y="3283239"/>
              <a:ext cx="1034745" cy="598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49CCAEA5-E52C-D9DE-8885-91F2F165F157}"/>
                </a:ext>
              </a:extLst>
            </p:cNvPr>
            <p:cNvSpPr txBox="1"/>
            <p:nvPr/>
          </p:nvSpPr>
          <p:spPr>
            <a:xfrm>
              <a:off x="2674054" y="2950033"/>
              <a:ext cx="707958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Trigger</a:t>
              </a:r>
              <a:endParaRPr lang="es-MX" sz="500" dirty="0"/>
            </a:p>
          </p:txBody>
        </p:sp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357C00D1-98A4-54C4-3C74-9CD7916663C2}"/>
                </a:ext>
              </a:extLst>
            </p:cNvPr>
            <p:cNvSpPr txBox="1"/>
            <p:nvPr/>
          </p:nvSpPr>
          <p:spPr>
            <a:xfrm>
              <a:off x="2694292" y="2714739"/>
              <a:ext cx="807522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Control 1</a:t>
              </a:r>
              <a:endParaRPr lang="es-MX" sz="500" dirty="0"/>
            </a:p>
          </p:txBody>
        </p: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9996177B-8364-C41F-5F88-9A6C6AC5BE1A}"/>
                </a:ext>
              </a:extLst>
            </p:cNvPr>
            <p:cNvCxnSpPr/>
            <p:nvPr/>
          </p:nvCxnSpPr>
          <p:spPr>
            <a:xfrm>
              <a:off x="2537331" y="3057812"/>
              <a:ext cx="1053565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>
              <a:extLst>
                <a:ext uri="{FF2B5EF4-FFF2-40B4-BE49-F238E27FC236}">
                  <a16:creationId xmlns:a16="http://schemas.microsoft.com/office/drawing/2014/main" id="{5BA11751-2816-AD15-946A-49A3789D4357}"/>
                </a:ext>
              </a:extLst>
            </p:cNvPr>
            <p:cNvCxnSpPr/>
            <p:nvPr/>
          </p:nvCxnSpPr>
          <p:spPr>
            <a:xfrm>
              <a:off x="2532081" y="3486797"/>
              <a:ext cx="1053565" cy="0"/>
            </a:xfrm>
            <a:prstGeom prst="straightConnector1">
              <a:avLst/>
            </a:prstGeom>
            <a:ln w="127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553EE64A-980C-636F-F86A-9A79D1CFEAB5}"/>
                </a:ext>
              </a:extLst>
            </p:cNvPr>
            <p:cNvSpPr txBox="1"/>
            <p:nvPr/>
          </p:nvSpPr>
          <p:spPr>
            <a:xfrm>
              <a:off x="2700865" y="3179763"/>
              <a:ext cx="683922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400" dirty="0"/>
                <a:t>Data 1</a:t>
              </a:r>
              <a:endParaRPr lang="es-MX" sz="500" dirty="0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F5F1EBB3-2FB3-2F82-04A3-D2C4A3A0725F}"/>
                </a:ext>
              </a:extLst>
            </p:cNvPr>
            <p:cNvSpPr/>
            <p:nvPr/>
          </p:nvSpPr>
          <p:spPr>
            <a:xfrm>
              <a:off x="5412699" y="2856572"/>
              <a:ext cx="1257872" cy="82860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LpGBT</a:t>
              </a:r>
            </a:p>
          </p:txBody>
        </p:sp>
        <p:sp>
          <p:nvSpPr>
            <p:cNvPr id="47" name="Flecha izquierda y derecha 46">
              <a:extLst>
                <a:ext uri="{FF2B5EF4-FFF2-40B4-BE49-F238E27FC236}">
                  <a16:creationId xmlns:a16="http://schemas.microsoft.com/office/drawing/2014/main" id="{57AE0672-3E1D-562E-FBCC-D6CBD4C23A2F}"/>
                </a:ext>
              </a:extLst>
            </p:cNvPr>
            <p:cNvSpPr/>
            <p:nvPr/>
          </p:nvSpPr>
          <p:spPr>
            <a:xfrm>
              <a:off x="5038887" y="3141737"/>
              <a:ext cx="373515" cy="258276"/>
            </a:xfrm>
            <a:prstGeom prst="leftRightArrow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id="{866512E9-99F2-2BB2-097D-BE86073A10D8}"/>
                </a:ext>
              </a:extLst>
            </p:cNvPr>
            <p:cNvSpPr/>
            <p:nvPr/>
          </p:nvSpPr>
          <p:spPr>
            <a:xfrm>
              <a:off x="7644748" y="3860706"/>
              <a:ext cx="1257872" cy="82860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USB</a:t>
              </a:r>
            </a:p>
          </p:txBody>
        </p:sp>
        <p:sp>
          <p:nvSpPr>
            <p:cNvPr id="49" name="Flecha izquierda y derecha 48">
              <a:extLst>
                <a:ext uri="{FF2B5EF4-FFF2-40B4-BE49-F238E27FC236}">
                  <a16:creationId xmlns:a16="http://schemas.microsoft.com/office/drawing/2014/main" id="{3487F810-B8CC-8697-990D-F2175EAFC33C}"/>
                </a:ext>
              </a:extLst>
            </p:cNvPr>
            <p:cNvSpPr/>
            <p:nvPr/>
          </p:nvSpPr>
          <p:spPr>
            <a:xfrm>
              <a:off x="5057495" y="3839210"/>
              <a:ext cx="2564008" cy="258276"/>
            </a:xfrm>
            <a:prstGeom prst="leftRightArrow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95DECE46-D146-CE9A-B036-1CDDC6E77C8C}"/>
                </a:ext>
              </a:extLst>
            </p:cNvPr>
            <p:cNvSpPr/>
            <p:nvPr/>
          </p:nvSpPr>
          <p:spPr>
            <a:xfrm>
              <a:off x="6093447" y="4726982"/>
              <a:ext cx="1257872" cy="828607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Ethernet</a:t>
              </a:r>
            </a:p>
          </p:txBody>
        </p:sp>
        <p:sp>
          <p:nvSpPr>
            <p:cNvPr id="51" name="Flecha izquierda y derecha 50">
              <a:extLst>
                <a:ext uri="{FF2B5EF4-FFF2-40B4-BE49-F238E27FC236}">
                  <a16:creationId xmlns:a16="http://schemas.microsoft.com/office/drawing/2014/main" id="{B7010383-488E-2618-E8A0-7AC0A93F87DF}"/>
                </a:ext>
              </a:extLst>
            </p:cNvPr>
            <p:cNvSpPr/>
            <p:nvPr/>
          </p:nvSpPr>
          <p:spPr>
            <a:xfrm>
              <a:off x="8951022" y="4166199"/>
              <a:ext cx="594557" cy="258276"/>
            </a:xfrm>
            <a:prstGeom prst="leftRightArrow">
              <a:avLst/>
            </a:prstGeom>
            <a:solidFill>
              <a:schemeClr val="accent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52" name="Flecha izquierda y arriba 51">
              <a:extLst>
                <a:ext uri="{FF2B5EF4-FFF2-40B4-BE49-F238E27FC236}">
                  <a16:creationId xmlns:a16="http://schemas.microsoft.com/office/drawing/2014/main" id="{5DCF673F-8781-6454-AFB1-7E2C408BAC5A}"/>
                </a:ext>
              </a:extLst>
            </p:cNvPr>
            <p:cNvSpPr/>
            <p:nvPr/>
          </p:nvSpPr>
          <p:spPr>
            <a:xfrm rot="10800000" flipH="1">
              <a:off x="5089237" y="4181212"/>
              <a:ext cx="1722079" cy="502852"/>
            </a:xfrm>
            <a:prstGeom prst="leftUpArrow">
              <a:avLst>
                <a:gd name="adj1" fmla="val 25000"/>
                <a:gd name="adj2" fmla="val 25000"/>
                <a:gd name="adj3" fmla="val 2867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500"/>
            </a:p>
          </p:txBody>
        </p:sp>
        <p:sp>
          <p:nvSpPr>
            <p:cNvPr id="53" name="Rectángulo 52">
              <a:extLst>
                <a:ext uri="{FF2B5EF4-FFF2-40B4-BE49-F238E27FC236}">
                  <a16:creationId xmlns:a16="http://schemas.microsoft.com/office/drawing/2014/main" id="{64DDC92F-AE57-97F4-EC8F-C64D757F5D54}"/>
                </a:ext>
              </a:extLst>
            </p:cNvPr>
            <p:cNvSpPr/>
            <p:nvPr/>
          </p:nvSpPr>
          <p:spPr>
            <a:xfrm>
              <a:off x="230272" y="2158235"/>
              <a:ext cx="389929" cy="1396674"/>
            </a:xfrm>
            <a:prstGeom prst="rect">
              <a:avLst/>
            </a:prstGeom>
            <a:solidFill>
              <a:schemeClr val="accent1">
                <a:alpha val="159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MX" sz="500" dirty="0">
                  <a:solidFill>
                    <a:schemeClr val="tx1"/>
                  </a:solidFill>
                </a:rPr>
                <a:t>32 CH Input</a:t>
              </a:r>
            </a:p>
          </p:txBody>
        </p:sp>
      </p:grpSp>
      <p:sp>
        <p:nvSpPr>
          <p:cNvPr id="55" name="Rectángulo 54">
            <a:extLst>
              <a:ext uri="{FF2B5EF4-FFF2-40B4-BE49-F238E27FC236}">
                <a16:creationId xmlns:a16="http://schemas.microsoft.com/office/drawing/2014/main" id="{001E3FAF-3849-EA01-C91A-C2C3D62E9DE0}"/>
              </a:ext>
            </a:extLst>
          </p:cNvPr>
          <p:cNvSpPr/>
          <p:nvPr/>
        </p:nvSpPr>
        <p:spPr>
          <a:xfrm>
            <a:off x="314035" y="2099541"/>
            <a:ext cx="1902691" cy="4758459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1DBF1F7B-F000-4599-9967-8F41C5E4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11" y="40065"/>
            <a:ext cx="5994104" cy="289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178FEF9E-0BF0-6D98-3760-6E8C8A1D3096}"/>
              </a:ext>
            </a:extLst>
          </p:cNvPr>
          <p:cNvCxnSpPr>
            <a:cxnSpLocks/>
          </p:cNvCxnSpPr>
          <p:nvPr/>
        </p:nvCxnSpPr>
        <p:spPr>
          <a:xfrm>
            <a:off x="2238547" y="4422878"/>
            <a:ext cx="12040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F6822134-41D2-7A3E-8CDC-D5C492D3B09B}"/>
              </a:ext>
            </a:extLst>
          </p:cNvPr>
          <p:cNvSpPr txBox="1"/>
          <p:nvPr/>
        </p:nvSpPr>
        <p:spPr>
          <a:xfrm>
            <a:off x="2274346" y="4117956"/>
            <a:ext cx="1168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1 x 0.5 Gb/s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D5873758-A4AD-8882-E946-466C3E80E688}"/>
              </a:ext>
            </a:extLst>
          </p:cNvPr>
          <p:cNvSpPr/>
          <p:nvPr/>
        </p:nvSpPr>
        <p:spPr>
          <a:xfrm>
            <a:off x="3500171" y="3567417"/>
            <a:ext cx="1283854" cy="17781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CRU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FCB732F7-2EA4-53A0-1147-6248A07C1611}"/>
              </a:ext>
            </a:extLst>
          </p:cNvPr>
          <p:cNvSpPr/>
          <p:nvPr/>
        </p:nvSpPr>
        <p:spPr>
          <a:xfrm>
            <a:off x="6730494" y="3364197"/>
            <a:ext cx="1345914" cy="3034247"/>
          </a:xfrm>
          <a:prstGeom prst="rect">
            <a:avLst/>
          </a:prstGeom>
          <a:solidFill>
            <a:schemeClr val="accent1">
              <a:alpha val="1018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BEC287D4-315B-E8DB-8FB0-28BEFAD604BC}"/>
              </a:ext>
            </a:extLst>
          </p:cNvPr>
          <p:cNvSpPr/>
          <p:nvPr/>
        </p:nvSpPr>
        <p:spPr>
          <a:xfrm>
            <a:off x="7012068" y="3519077"/>
            <a:ext cx="821933" cy="6089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ASIC 1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F5A54D19-6618-B499-48B4-4884719CC602}"/>
              </a:ext>
            </a:extLst>
          </p:cNvPr>
          <p:cNvSpPr/>
          <p:nvPr/>
        </p:nvSpPr>
        <p:spPr>
          <a:xfrm>
            <a:off x="7012067" y="4329241"/>
            <a:ext cx="821933" cy="6089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ASIC 1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96D6DA0C-F314-B47E-59A6-79E060AB3672}"/>
              </a:ext>
            </a:extLst>
          </p:cNvPr>
          <p:cNvSpPr/>
          <p:nvPr/>
        </p:nvSpPr>
        <p:spPr>
          <a:xfrm>
            <a:off x="7012067" y="5190038"/>
            <a:ext cx="821933" cy="5285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lpGBT</a:t>
            </a:r>
          </a:p>
        </p:txBody>
      </p: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E7943760-8250-56C1-3DF2-DE323231059B}"/>
              </a:ext>
            </a:extLst>
          </p:cNvPr>
          <p:cNvCxnSpPr>
            <a:cxnSpLocks/>
          </p:cNvCxnSpPr>
          <p:nvPr/>
        </p:nvCxnSpPr>
        <p:spPr>
          <a:xfrm>
            <a:off x="8093789" y="5084272"/>
            <a:ext cx="12040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002FC7E4-DDAC-BB24-FCF6-FABCF67C4503}"/>
              </a:ext>
            </a:extLst>
          </p:cNvPr>
          <p:cNvSpPr txBox="1"/>
          <p:nvPr/>
        </p:nvSpPr>
        <p:spPr>
          <a:xfrm>
            <a:off x="8129588" y="4779350"/>
            <a:ext cx="1168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1 x 0.5 Gb/s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F9A6EE9E-4927-B3FC-4DB2-AB4CD91818E7}"/>
              </a:ext>
            </a:extLst>
          </p:cNvPr>
          <p:cNvSpPr/>
          <p:nvPr/>
        </p:nvSpPr>
        <p:spPr>
          <a:xfrm>
            <a:off x="7012067" y="5775275"/>
            <a:ext cx="821933" cy="5285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VTRx+</a:t>
            </a: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512A1601-E779-2B7E-FF4C-8764326B83F8}"/>
              </a:ext>
            </a:extLst>
          </p:cNvPr>
          <p:cNvSpPr/>
          <p:nvPr/>
        </p:nvSpPr>
        <p:spPr>
          <a:xfrm>
            <a:off x="9362133" y="4059534"/>
            <a:ext cx="1283854" cy="17781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/>
              <a:t>CRU</a:t>
            </a:r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6BE52B9C-B17F-DEB9-C5FE-386971279944}"/>
              </a:ext>
            </a:extLst>
          </p:cNvPr>
          <p:cNvCxnSpPr/>
          <p:nvPr/>
        </p:nvCxnSpPr>
        <p:spPr>
          <a:xfrm>
            <a:off x="5681609" y="3251145"/>
            <a:ext cx="60823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B8A86127-F7D6-A064-FD6C-8A4DE506F6FC}"/>
              </a:ext>
            </a:extLst>
          </p:cNvPr>
          <p:cNvCxnSpPr/>
          <p:nvPr/>
        </p:nvCxnSpPr>
        <p:spPr>
          <a:xfrm>
            <a:off x="5681609" y="3251145"/>
            <a:ext cx="0" cy="336597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282E0CB4-3559-6CB1-7A94-6FEE464EE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523" y="781577"/>
            <a:ext cx="7772400" cy="51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8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305FA-2CBA-731D-3C8C-F99F52EE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4839"/>
            <a:ext cx="10515600" cy="844928"/>
          </a:xfrm>
        </p:spPr>
        <p:txBody>
          <a:bodyPr>
            <a:normAutofit/>
          </a:bodyPr>
          <a:lstStyle/>
          <a:p>
            <a:r>
              <a:rPr lang="es-MX" dirty="0"/>
              <a:t>LpGBT DC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5A9DD-AB11-2DBD-4E2C-BFD1562F5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5A321B-396F-A74C-7E45-FCCFB263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26</a:t>
            </a:fld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0D064AC-DE78-AA07-0561-1C3D5C9E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8" y="919767"/>
            <a:ext cx="11137863" cy="55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8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F1950-CCFF-7D32-8C5E-8047514E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s-MX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lpGBT VTRX+ and bPol components</a:t>
            </a:r>
            <a:br>
              <a:rPr lang="es-MX" b="1" i="0" u="none" strike="noStrike" dirty="0">
                <a:solidFill>
                  <a:srgbClr val="333333"/>
                </a:solidFill>
                <a:effectLst/>
                <a:latin typeface="-apple-system"/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DF082C-0B81-8651-FEBB-E08347CA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66" y="937048"/>
            <a:ext cx="2853267" cy="5853218"/>
          </a:xfrm>
        </p:spPr>
        <p:txBody>
          <a:bodyPr>
            <a:normAutofit fontScale="62500" lnSpcReduction="20000"/>
          </a:bodyPr>
          <a:lstStyle/>
          <a:p>
            <a:r>
              <a:rPr lang="es-MX" dirty="0"/>
              <a:t>Pigtail</a:t>
            </a:r>
            <a:br>
              <a:rPr lang="es-MX" dirty="0"/>
            </a:br>
            <a:r>
              <a:rPr lang="es-MX" dirty="0"/>
              <a:t>Lenght : 25 cm</a:t>
            </a:r>
            <a:br>
              <a:rPr lang="es-MX" dirty="0"/>
            </a:br>
            <a:r>
              <a:rPr lang="es-MX" dirty="0"/>
              <a:t>180 for detector </a:t>
            </a:r>
            <a:br>
              <a:rPr lang="es-MX" dirty="0"/>
            </a:br>
            <a:r>
              <a:rPr lang="es-MX" dirty="0"/>
              <a:t>20 for spare</a:t>
            </a:r>
            <a:br>
              <a:rPr lang="es-MX" dirty="0"/>
            </a:br>
            <a:r>
              <a:rPr lang="es-MX" dirty="0"/>
              <a:t>5 for lab use</a:t>
            </a:r>
          </a:p>
          <a:p>
            <a:r>
              <a:rPr lang="es-MX" dirty="0">
                <a:solidFill>
                  <a:srgbClr val="0070C0"/>
                </a:solidFill>
              </a:rPr>
              <a:t>LpGBT: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180 for detector 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20 for spare</a:t>
            </a:r>
            <a:br>
              <a:rPr lang="es-MX" dirty="0">
                <a:solidFill>
                  <a:srgbClr val="0070C0"/>
                </a:solidFill>
              </a:rPr>
            </a:br>
            <a:r>
              <a:rPr lang="es-MX" dirty="0">
                <a:solidFill>
                  <a:srgbClr val="0070C0"/>
                </a:solidFill>
              </a:rPr>
              <a:t>5 for lab use</a:t>
            </a:r>
          </a:p>
          <a:p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VTRx+: 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180 for detector 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20 for spare</a:t>
            </a:r>
            <a:br>
              <a:rPr lang="es-MX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accent2">
                    <a:lumMod val="75000"/>
                  </a:schemeClr>
                </a:solidFill>
              </a:rPr>
              <a:t>5 for lab use</a:t>
            </a:r>
            <a:endParaRPr lang="es-MX" dirty="0"/>
          </a:p>
          <a:p>
            <a:r>
              <a:rPr lang="es-MX" dirty="0">
                <a:solidFill>
                  <a:srgbClr val="00B050"/>
                </a:solidFill>
              </a:rPr>
              <a:t>Felix card:</a:t>
            </a:r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3 for detector</a:t>
            </a:r>
            <a:br>
              <a:rPr lang="es-MX" dirty="0">
                <a:solidFill>
                  <a:srgbClr val="00B050"/>
                </a:solidFill>
              </a:rPr>
            </a:br>
            <a:r>
              <a:rPr lang="es-MX" dirty="0">
                <a:solidFill>
                  <a:srgbClr val="00B050"/>
                </a:solidFill>
              </a:rPr>
              <a:t>1 for spare and lab use</a:t>
            </a:r>
          </a:p>
          <a:p>
            <a:r>
              <a:rPr lang="es-MX" dirty="0">
                <a:solidFill>
                  <a:srgbClr val="7030A0"/>
                </a:solidFill>
              </a:rPr>
              <a:t>bPOL2V5: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180 for detector 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20 for spare</a:t>
            </a:r>
            <a:br>
              <a:rPr lang="es-MX" dirty="0">
                <a:solidFill>
                  <a:srgbClr val="7030A0"/>
                </a:solidFill>
              </a:rPr>
            </a:br>
            <a:r>
              <a:rPr lang="es-MX" dirty="0">
                <a:solidFill>
                  <a:srgbClr val="7030A0"/>
                </a:solidFill>
              </a:rPr>
              <a:t>5 for lab use</a:t>
            </a:r>
          </a:p>
          <a:p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bPOL12V: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180 for detector 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20 for spare</a:t>
            </a:r>
            <a:br>
              <a:rPr lang="es-MX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s-MX" dirty="0">
                <a:solidFill>
                  <a:schemeClr val="tx2">
                    <a:lumMod val="75000"/>
                  </a:schemeClr>
                </a:solidFill>
              </a:rPr>
              <a:t>5 for lab use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62249C-A5C2-18B5-827C-3A07840E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0D957-6A16-A74B-ACD7-53F524967E92}" type="slidenum">
              <a:rPr lang="es-MX" smtClean="0"/>
              <a:t>27</a:t>
            </a:fld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66E0B6-307A-914D-38FD-1789D670A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55" y="877929"/>
            <a:ext cx="2222178" cy="21043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C914B58-A10B-9C07-25F2-59CB833ABF90}"/>
              </a:ext>
            </a:extLst>
          </p:cNvPr>
          <p:cNvSpPr txBox="1"/>
          <p:nvPr/>
        </p:nvSpPr>
        <p:spPr>
          <a:xfrm>
            <a:off x="8475543" y="4967149"/>
            <a:ext cx="2001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bPOL2V5 -&gt; 205</a:t>
            </a:r>
          </a:p>
          <a:p>
            <a:r>
              <a:rPr lang="es-MX" dirty="0">
                <a:solidFill>
                  <a:srgbClr val="FF0000"/>
                </a:solidFill>
              </a:rPr>
              <a:t>2870 CHF</a:t>
            </a:r>
          </a:p>
          <a:p>
            <a:endParaRPr lang="es-MX" dirty="0"/>
          </a:p>
          <a:p>
            <a:r>
              <a:rPr lang="es-MX" dirty="0"/>
              <a:t>bPOL12V -&gt; 205</a:t>
            </a:r>
          </a:p>
          <a:p>
            <a:r>
              <a:rPr lang="es-MX" dirty="0">
                <a:solidFill>
                  <a:srgbClr val="FF0000"/>
                </a:solidFill>
              </a:rPr>
              <a:t>1845 CHF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E3783B-0D7F-8F4D-D1DC-49803B9EE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0" y="5051122"/>
            <a:ext cx="2379847" cy="167035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EEF25D-E87F-6D7F-A9A1-9CAED4BAFC18}"/>
              </a:ext>
            </a:extLst>
          </p:cNvPr>
          <p:cNvSpPr txBox="1"/>
          <p:nvPr/>
        </p:nvSpPr>
        <p:spPr>
          <a:xfrm>
            <a:off x="8475543" y="3212823"/>
            <a:ext cx="1608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lpGBT -&gt; 205</a:t>
            </a:r>
          </a:p>
          <a:p>
            <a:r>
              <a:rPr lang="es-MX" dirty="0">
                <a:solidFill>
                  <a:srgbClr val="FF0000"/>
                </a:solidFill>
              </a:rPr>
              <a:t>5125 CHF</a:t>
            </a:r>
          </a:p>
          <a:p>
            <a:endParaRPr lang="es-MX" dirty="0"/>
          </a:p>
          <a:p>
            <a:r>
              <a:rPr lang="es-MX" dirty="0"/>
              <a:t>VTRx -&gt; 205</a:t>
            </a:r>
          </a:p>
          <a:p>
            <a:r>
              <a:rPr lang="es-MX" dirty="0">
                <a:solidFill>
                  <a:srgbClr val="FF0000"/>
                </a:solidFill>
              </a:rPr>
              <a:t>26650 CHF</a:t>
            </a:r>
          </a:p>
          <a:p>
            <a:endParaRPr lang="es-MX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4A8C72-1F71-7B28-6FC6-D7F842A0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1" y="2392864"/>
            <a:ext cx="2211591" cy="98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6E9B3C-0DF7-F637-9248-16533790E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4931" y="511664"/>
            <a:ext cx="1045806" cy="193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112825-BB21-88E7-B2E7-8EF308F8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8" y="3579616"/>
            <a:ext cx="2945176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78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FCAB5-2126-B54D-94D5-B99DDD194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86211-C892-55E3-CD53-2C5DA835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41"/>
            <a:ext cx="10515600" cy="637654"/>
          </a:xfrm>
        </p:spPr>
        <p:txBody>
          <a:bodyPr>
            <a:normAutofit fontScale="90000"/>
          </a:bodyPr>
          <a:lstStyle/>
          <a:p>
            <a:r>
              <a:rPr lang="es-MX" dirty="0"/>
              <a:t>Channels Distribution (proposal)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79C8DC1-2887-63E1-D071-199388E8BA8B}"/>
              </a:ext>
            </a:extLst>
          </p:cNvPr>
          <p:cNvSpPr txBox="1"/>
          <p:nvPr/>
        </p:nvSpPr>
        <p:spPr>
          <a:xfrm>
            <a:off x="368698" y="2338235"/>
            <a:ext cx="827690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 </a:t>
            </a:r>
            <a:r>
              <a:rPr lang="es-MX" b="1" dirty="0">
                <a:solidFill>
                  <a:srgbClr val="00B050"/>
                </a:solidFill>
              </a:rPr>
              <a:t>FEC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8CAFD44-85DF-2966-9D3C-8AC8F3EAE1C0}"/>
              </a:ext>
            </a:extLst>
          </p:cNvPr>
          <p:cNvSpPr txBox="1"/>
          <p:nvPr/>
        </p:nvSpPr>
        <p:spPr>
          <a:xfrm>
            <a:off x="8319434" y="2200857"/>
            <a:ext cx="1089742" cy="64633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18 FEC per ring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1015D2BF-7876-01DB-A119-D78C38681E4F}"/>
              </a:ext>
            </a:extLst>
          </p:cNvPr>
          <p:cNvCxnSpPr/>
          <p:nvPr/>
        </p:nvCxnSpPr>
        <p:spPr>
          <a:xfrm>
            <a:off x="2405346" y="1231599"/>
            <a:ext cx="4709947" cy="105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E18A68E-74AF-0DB4-2869-E0C4A85D39A8}"/>
              </a:ext>
            </a:extLst>
          </p:cNvPr>
          <p:cNvSpPr txBox="1"/>
          <p:nvPr/>
        </p:nvSpPr>
        <p:spPr>
          <a:xfrm>
            <a:off x="4356328" y="934662"/>
            <a:ext cx="195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 m (10 rings)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849CA981-ED33-C310-1556-0E887973E068}"/>
              </a:ext>
            </a:extLst>
          </p:cNvPr>
          <p:cNvSpPr txBox="1"/>
          <p:nvPr/>
        </p:nvSpPr>
        <p:spPr>
          <a:xfrm>
            <a:off x="9461407" y="353076"/>
            <a:ext cx="26735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180 FECs in total</a:t>
            </a:r>
          </a:p>
          <a:p>
            <a:endParaRPr lang="es-MX" dirty="0"/>
          </a:p>
          <a:p>
            <a:r>
              <a:rPr lang="es-MX" dirty="0"/>
              <a:t>40 channels/FEC</a:t>
            </a:r>
          </a:p>
          <a:p>
            <a:endParaRPr lang="es-MX" dirty="0"/>
          </a:p>
          <a:p>
            <a:r>
              <a:rPr lang="es-MX" dirty="0"/>
              <a:t>Energy &amp; Time measuremnt</a:t>
            </a:r>
          </a:p>
          <a:p>
            <a:br>
              <a:rPr lang="es-MX" dirty="0"/>
            </a:br>
            <a:r>
              <a:rPr lang="es-MX" dirty="0"/>
              <a:t>Required 180 PigTails</a:t>
            </a:r>
          </a:p>
          <a:p>
            <a:endParaRPr lang="es-MX" dirty="0"/>
          </a:p>
          <a:p>
            <a:r>
              <a:rPr lang="es-MX" dirty="0"/>
              <a:t>3 Break Out Box</a:t>
            </a:r>
          </a:p>
          <a:p>
            <a:endParaRPr lang="es-MX" dirty="0"/>
          </a:p>
          <a:p>
            <a:r>
              <a:rPr lang="es-MX" dirty="0"/>
              <a:t>10 Optical links from Break Out Box to Felix Cards</a:t>
            </a:r>
          </a:p>
          <a:p>
            <a:endParaRPr lang="es-MX" dirty="0"/>
          </a:p>
          <a:p>
            <a:r>
              <a:rPr lang="es-MX" dirty="0"/>
              <a:t>9 Gb/s required for each MID Ring</a:t>
            </a:r>
          </a:p>
          <a:p>
            <a:endParaRPr lang="es-MX" dirty="0"/>
          </a:p>
          <a:p>
            <a:r>
              <a:rPr lang="es-MX" dirty="0">
                <a:solidFill>
                  <a:srgbClr val="0070C0"/>
                </a:solidFill>
              </a:rPr>
              <a:t>3</a:t>
            </a:r>
            <a:r>
              <a:rPr lang="es-MX" dirty="0"/>
              <a:t> Felix Card -&gt; 24 links up to 10 Gb/s</a:t>
            </a:r>
          </a:p>
          <a:p>
            <a:endParaRPr lang="es-MX" dirty="0"/>
          </a:p>
          <a:p>
            <a:r>
              <a:rPr lang="es-MX" dirty="0"/>
              <a:t>Compatible with MWPC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079FBC34-C4C7-B2E4-134F-0872D471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28</a:t>
            </a:fld>
            <a:endParaRPr lang="en-US" dirty="0"/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14431391-5408-7AD8-BF1D-14AEE2230C6F}"/>
              </a:ext>
            </a:extLst>
          </p:cNvPr>
          <p:cNvCxnSpPr>
            <a:cxnSpLocks/>
          </p:cNvCxnSpPr>
          <p:nvPr/>
        </p:nvCxnSpPr>
        <p:spPr>
          <a:xfrm flipH="1">
            <a:off x="7814257" y="2539877"/>
            <a:ext cx="505177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ilindro 37">
            <a:extLst>
              <a:ext uri="{FF2B5EF4-FFF2-40B4-BE49-F238E27FC236}">
                <a16:creationId xmlns:a16="http://schemas.microsoft.com/office/drawing/2014/main" id="{6F028BF1-F087-3C2B-44B0-3B8A7D626078}"/>
              </a:ext>
            </a:extLst>
          </p:cNvPr>
          <p:cNvSpPr/>
          <p:nvPr/>
        </p:nvSpPr>
        <p:spPr>
          <a:xfrm rot="16200000">
            <a:off x="2247824" y="2582506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E4D0DEEF-3A60-7A86-E9D0-A53D59EA881A}"/>
              </a:ext>
            </a:extLst>
          </p:cNvPr>
          <p:cNvCxnSpPr>
            <a:cxnSpLocks/>
          </p:cNvCxnSpPr>
          <p:nvPr/>
        </p:nvCxnSpPr>
        <p:spPr>
          <a:xfrm>
            <a:off x="3312158" y="1910665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E5B0DBCC-242F-97C9-B499-D402294935A8}"/>
              </a:ext>
            </a:extLst>
          </p:cNvPr>
          <p:cNvCxnSpPr>
            <a:cxnSpLocks/>
          </p:cNvCxnSpPr>
          <p:nvPr/>
        </p:nvCxnSpPr>
        <p:spPr>
          <a:xfrm>
            <a:off x="3345692" y="2236485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AFF4D79A-E5ED-3FC4-797F-44B773EDFB38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3350426" y="2903893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0BBCB3B8-570A-7D9C-64CB-EC8CBE279F75}"/>
              </a:ext>
            </a:extLst>
          </p:cNvPr>
          <p:cNvCxnSpPr>
            <a:cxnSpLocks/>
          </p:cNvCxnSpPr>
          <p:nvPr/>
        </p:nvCxnSpPr>
        <p:spPr>
          <a:xfrm>
            <a:off x="3316776" y="3947044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BCCD7981-61A5-5179-C6E0-39B2FF78AAB2}"/>
              </a:ext>
            </a:extLst>
          </p:cNvPr>
          <p:cNvCxnSpPr>
            <a:cxnSpLocks/>
          </p:cNvCxnSpPr>
          <p:nvPr/>
        </p:nvCxnSpPr>
        <p:spPr>
          <a:xfrm>
            <a:off x="3345692" y="3584437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D18061D-BD04-4C04-4CB0-A3BB4470D221}"/>
              </a:ext>
            </a:extLst>
          </p:cNvPr>
          <p:cNvCxnSpPr>
            <a:cxnSpLocks/>
          </p:cNvCxnSpPr>
          <p:nvPr/>
        </p:nvCxnSpPr>
        <p:spPr>
          <a:xfrm>
            <a:off x="3337256" y="3229713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14B5A904-41D6-8034-28AA-F9422589AF5E}"/>
              </a:ext>
            </a:extLst>
          </p:cNvPr>
          <p:cNvCxnSpPr>
            <a:cxnSpLocks/>
          </p:cNvCxnSpPr>
          <p:nvPr/>
        </p:nvCxnSpPr>
        <p:spPr>
          <a:xfrm>
            <a:off x="3349440" y="256493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ilindro 49">
            <a:extLst>
              <a:ext uri="{FF2B5EF4-FFF2-40B4-BE49-F238E27FC236}">
                <a16:creationId xmlns:a16="http://schemas.microsoft.com/office/drawing/2014/main" id="{55A1C229-CDC4-A02B-1035-A3E36A79A16F}"/>
              </a:ext>
            </a:extLst>
          </p:cNvPr>
          <p:cNvSpPr/>
          <p:nvPr/>
        </p:nvSpPr>
        <p:spPr>
          <a:xfrm rot="16200000">
            <a:off x="1746590" y="2582505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CCC12357-48B6-7241-A940-35303CBD7A27}"/>
              </a:ext>
            </a:extLst>
          </p:cNvPr>
          <p:cNvCxnSpPr>
            <a:cxnSpLocks/>
          </p:cNvCxnSpPr>
          <p:nvPr/>
        </p:nvCxnSpPr>
        <p:spPr>
          <a:xfrm>
            <a:off x="2810924" y="1910664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E1580583-18D1-6859-6B34-8A7DD343505B}"/>
              </a:ext>
            </a:extLst>
          </p:cNvPr>
          <p:cNvCxnSpPr>
            <a:cxnSpLocks/>
          </p:cNvCxnSpPr>
          <p:nvPr/>
        </p:nvCxnSpPr>
        <p:spPr>
          <a:xfrm>
            <a:off x="2844458" y="2236484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18ECAE72-70BF-AC14-DCF8-511C15608666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2849192" y="2903892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659196EB-1562-9DD8-DDD6-83F4972E6DD1}"/>
              </a:ext>
            </a:extLst>
          </p:cNvPr>
          <p:cNvCxnSpPr>
            <a:cxnSpLocks/>
          </p:cNvCxnSpPr>
          <p:nvPr/>
        </p:nvCxnSpPr>
        <p:spPr>
          <a:xfrm>
            <a:off x="2815542" y="3947043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107B98C5-E8C3-7E63-5715-B3FEB48B7773}"/>
              </a:ext>
            </a:extLst>
          </p:cNvPr>
          <p:cNvCxnSpPr>
            <a:cxnSpLocks/>
          </p:cNvCxnSpPr>
          <p:nvPr/>
        </p:nvCxnSpPr>
        <p:spPr>
          <a:xfrm>
            <a:off x="2844458" y="3584436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DEA1A295-6A62-1A46-615A-1C9B2CA2254A}"/>
              </a:ext>
            </a:extLst>
          </p:cNvPr>
          <p:cNvCxnSpPr>
            <a:cxnSpLocks/>
          </p:cNvCxnSpPr>
          <p:nvPr/>
        </p:nvCxnSpPr>
        <p:spPr>
          <a:xfrm>
            <a:off x="2836022" y="3229712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BDED1FD6-CD23-46CB-3564-14784289A723}"/>
              </a:ext>
            </a:extLst>
          </p:cNvPr>
          <p:cNvCxnSpPr>
            <a:cxnSpLocks/>
          </p:cNvCxnSpPr>
          <p:nvPr/>
        </p:nvCxnSpPr>
        <p:spPr>
          <a:xfrm>
            <a:off x="2848206" y="2564932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ilindro 4">
            <a:extLst>
              <a:ext uri="{FF2B5EF4-FFF2-40B4-BE49-F238E27FC236}">
                <a16:creationId xmlns:a16="http://schemas.microsoft.com/office/drawing/2014/main" id="{8784D41C-097D-B301-76D8-420035DB5444}"/>
              </a:ext>
            </a:extLst>
          </p:cNvPr>
          <p:cNvSpPr/>
          <p:nvPr/>
        </p:nvSpPr>
        <p:spPr>
          <a:xfrm rot="16200000">
            <a:off x="1247329" y="2582506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D0D3B74-97FA-73A6-636A-B4FAF3B46ECD}"/>
              </a:ext>
            </a:extLst>
          </p:cNvPr>
          <p:cNvCxnSpPr>
            <a:cxnSpLocks/>
          </p:cNvCxnSpPr>
          <p:nvPr/>
        </p:nvCxnSpPr>
        <p:spPr>
          <a:xfrm>
            <a:off x="2311663" y="1910665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3EF2392-B2EA-09C8-516B-1B4612F29CD2}"/>
              </a:ext>
            </a:extLst>
          </p:cNvPr>
          <p:cNvCxnSpPr>
            <a:cxnSpLocks/>
          </p:cNvCxnSpPr>
          <p:nvPr/>
        </p:nvCxnSpPr>
        <p:spPr>
          <a:xfrm>
            <a:off x="2345197" y="2236485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86291F6-3578-0696-0F35-CCC486ECBFDB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349931" y="2903893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C5A25AA5-1433-7C49-E92A-1EF7C47DBADC}"/>
              </a:ext>
            </a:extLst>
          </p:cNvPr>
          <p:cNvCxnSpPr>
            <a:cxnSpLocks/>
          </p:cNvCxnSpPr>
          <p:nvPr/>
        </p:nvCxnSpPr>
        <p:spPr>
          <a:xfrm>
            <a:off x="2316281" y="3947044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0ED0152-A585-A145-5410-60A4471DB1B8}"/>
              </a:ext>
            </a:extLst>
          </p:cNvPr>
          <p:cNvCxnSpPr>
            <a:cxnSpLocks/>
          </p:cNvCxnSpPr>
          <p:nvPr/>
        </p:nvCxnSpPr>
        <p:spPr>
          <a:xfrm>
            <a:off x="2345197" y="3584437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95BDF53-75C1-0DE8-455F-36D2F5FD4DFC}"/>
              </a:ext>
            </a:extLst>
          </p:cNvPr>
          <p:cNvCxnSpPr>
            <a:cxnSpLocks/>
          </p:cNvCxnSpPr>
          <p:nvPr/>
        </p:nvCxnSpPr>
        <p:spPr>
          <a:xfrm>
            <a:off x="2336761" y="3229713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070075E-68AC-92A3-2CDE-A0301F207E72}"/>
              </a:ext>
            </a:extLst>
          </p:cNvPr>
          <p:cNvCxnSpPr>
            <a:cxnSpLocks/>
          </p:cNvCxnSpPr>
          <p:nvPr/>
        </p:nvCxnSpPr>
        <p:spPr>
          <a:xfrm>
            <a:off x="2348945" y="256493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8302AD39-C043-B21E-B889-E284A3F51E14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1201006" y="2507278"/>
            <a:ext cx="1080651" cy="567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693F227-6930-7A98-1C82-9BA432E88074}"/>
              </a:ext>
            </a:extLst>
          </p:cNvPr>
          <p:cNvSpPr/>
          <p:nvPr/>
        </p:nvSpPr>
        <p:spPr>
          <a:xfrm>
            <a:off x="2475820" y="231495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4D92D08-475E-94C2-0C56-00523E83D1A2}"/>
              </a:ext>
            </a:extLst>
          </p:cNvPr>
          <p:cNvSpPr/>
          <p:nvPr/>
        </p:nvSpPr>
        <p:spPr>
          <a:xfrm>
            <a:off x="2479252" y="264091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F3FF13C-EA65-E5BC-A68D-2DAB0302D31B}"/>
              </a:ext>
            </a:extLst>
          </p:cNvPr>
          <p:cNvSpPr/>
          <p:nvPr/>
        </p:nvSpPr>
        <p:spPr>
          <a:xfrm>
            <a:off x="2471586" y="2979581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FD4D1E5-AF4A-6326-A011-A13F120F8620}"/>
              </a:ext>
            </a:extLst>
          </p:cNvPr>
          <p:cNvSpPr/>
          <p:nvPr/>
        </p:nvSpPr>
        <p:spPr>
          <a:xfrm>
            <a:off x="2468527" y="331395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E709447-C6BB-605F-8C7D-9BE74929D538}"/>
              </a:ext>
            </a:extLst>
          </p:cNvPr>
          <p:cNvSpPr/>
          <p:nvPr/>
        </p:nvSpPr>
        <p:spPr>
          <a:xfrm>
            <a:off x="2441155" y="3677372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5AB0948-6A08-8D62-CEFB-8B9122201206}"/>
              </a:ext>
            </a:extLst>
          </p:cNvPr>
          <p:cNvSpPr/>
          <p:nvPr/>
        </p:nvSpPr>
        <p:spPr>
          <a:xfrm>
            <a:off x="2443303" y="198049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972188A4-671E-6104-976B-70891243B540}"/>
              </a:ext>
            </a:extLst>
          </p:cNvPr>
          <p:cNvCxnSpPr>
            <a:cxnSpLocks/>
          </p:cNvCxnSpPr>
          <p:nvPr/>
        </p:nvCxnSpPr>
        <p:spPr>
          <a:xfrm>
            <a:off x="2852906" y="2242582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8E7FBD90-5C87-8DC3-433A-D0B9667BED73}"/>
              </a:ext>
            </a:extLst>
          </p:cNvPr>
          <p:cNvCxnSpPr>
            <a:cxnSpLocks/>
          </p:cNvCxnSpPr>
          <p:nvPr/>
        </p:nvCxnSpPr>
        <p:spPr>
          <a:xfrm flipV="1">
            <a:off x="2857640" y="2909990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483640C9-CA0C-A53B-C5B3-CEB5A86FBFA4}"/>
              </a:ext>
            </a:extLst>
          </p:cNvPr>
          <p:cNvCxnSpPr>
            <a:cxnSpLocks/>
          </p:cNvCxnSpPr>
          <p:nvPr/>
        </p:nvCxnSpPr>
        <p:spPr>
          <a:xfrm>
            <a:off x="2823990" y="3953141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F5DCA5FB-6D3F-78E0-845F-F0EC1E8585B8}"/>
              </a:ext>
            </a:extLst>
          </p:cNvPr>
          <p:cNvCxnSpPr>
            <a:cxnSpLocks/>
          </p:cNvCxnSpPr>
          <p:nvPr/>
        </p:nvCxnSpPr>
        <p:spPr>
          <a:xfrm>
            <a:off x="2852906" y="3590534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8102152A-DB23-AC92-F604-44418D2B11B9}"/>
              </a:ext>
            </a:extLst>
          </p:cNvPr>
          <p:cNvCxnSpPr>
            <a:cxnSpLocks/>
          </p:cNvCxnSpPr>
          <p:nvPr/>
        </p:nvCxnSpPr>
        <p:spPr>
          <a:xfrm>
            <a:off x="2844470" y="3235810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02A0FFDF-DF3F-3C1C-3640-24D27F0F9E7C}"/>
              </a:ext>
            </a:extLst>
          </p:cNvPr>
          <p:cNvCxnSpPr>
            <a:cxnSpLocks/>
          </p:cNvCxnSpPr>
          <p:nvPr/>
        </p:nvCxnSpPr>
        <p:spPr>
          <a:xfrm>
            <a:off x="2856654" y="2571030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ángulo 69">
            <a:extLst>
              <a:ext uri="{FF2B5EF4-FFF2-40B4-BE49-F238E27FC236}">
                <a16:creationId xmlns:a16="http://schemas.microsoft.com/office/drawing/2014/main" id="{D0C89555-A5CD-D6AB-95E7-8B3CD0651AE3}"/>
              </a:ext>
            </a:extLst>
          </p:cNvPr>
          <p:cNvSpPr/>
          <p:nvPr/>
        </p:nvSpPr>
        <p:spPr>
          <a:xfrm>
            <a:off x="2983529" y="2321052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77D57ABD-AFD7-1688-5138-90185B02E9DC}"/>
              </a:ext>
            </a:extLst>
          </p:cNvPr>
          <p:cNvSpPr/>
          <p:nvPr/>
        </p:nvSpPr>
        <p:spPr>
          <a:xfrm>
            <a:off x="2986961" y="264701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CDBD5C1A-7E9E-3838-D2B2-9D82A8B0781A}"/>
              </a:ext>
            </a:extLst>
          </p:cNvPr>
          <p:cNvSpPr/>
          <p:nvPr/>
        </p:nvSpPr>
        <p:spPr>
          <a:xfrm>
            <a:off x="2979295" y="298567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6EE4D8F8-F285-B376-B24A-6AE53A0C72B3}"/>
              </a:ext>
            </a:extLst>
          </p:cNvPr>
          <p:cNvSpPr/>
          <p:nvPr/>
        </p:nvSpPr>
        <p:spPr>
          <a:xfrm>
            <a:off x="2976236" y="3320054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24709841-7F3F-432A-2685-E825B22F2B52}"/>
              </a:ext>
            </a:extLst>
          </p:cNvPr>
          <p:cNvSpPr/>
          <p:nvPr/>
        </p:nvSpPr>
        <p:spPr>
          <a:xfrm>
            <a:off x="2948864" y="368346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0E754418-025E-AF22-E10D-C6D04EF2AE9A}"/>
              </a:ext>
            </a:extLst>
          </p:cNvPr>
          <p:cNvSpPr/>
          <p:nvPr/>
        </p:nvSpPr>
        <p:spPr>
          <a:xfrm>
            <a:off x="2951012" y="198659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87A4C5EB-87E1-F0C1-AE52-A6ACE3F41612}"/>
              </a:ext>
            </a:extLst>
          </p:cNvPr>
          <p:cNvCxnSpPr>
            <a:cxnSpLocks/>
          </p:cNvCxnSpPr>
          <p:nvPr/>
        </p:nvCxnSpPr>
        <p:spPr>
          <a:xfrm>
            <a:off x="3350165" y="2238230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A784B079-9D3C-6931-7609-5BC412C62ACB}"/>
              </a:ext>
            </a:extLst>
          </p:cNvPr>
          <p:cNvCxnSpPr>
            <a:cxnSpLocks/>
          </p:cNvCxnSpPr>
          <p:nvPr/>
        </p:nvCxnSpPr>
        <p:spPr>
          <a:xfrm flipV="1">
            <a:off x="3354899" y="2905638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AC08946A-C37C-3761-E40B-F854302DA07C}"/>
              </a:ext>
            </a:extLst>
          </p:cNvPr>
          <p:cNvCxnSpPr>
            <a:cxnSpLocks/>
          </p:cNvCxnSpPr>
          <p:nvPr/>
        </p:nvCxnSpPr>
        <p:spPr>
          <a:xfrm>
            <a:off x="3321249" y="3948789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33C7C6FC-5EF6-CFB1-D850-4C385449DADF}"/>
              </a:ext>
            </a:extLst>
          </p:cNvPr>
          <p:cNvCxnSpPr>
            <a:cxnSpLocks/>
          </p:cNvCxnSpPr>
          <p:nvPr/>
        </p:nvCxnSpPr>
        <p:spPr>
          <a:xfrm>
            <a:off x="3350165" y="3586182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11873AB8-0FC0-2B7A-982B-63D150C2404E}"/>
              </a:ext>
            </a:extLst>
          </p:cNvPr>
          <p:cNvCxnSpPr>
            <a:cxnSpLocks/>
          </p:cNvCxnSpPr>
          <p:nvPr/>
        </p:nvCxnSpPr>
        <p:spPr>
          <a:xfrm>
            <a:off x="3341729" y="3231458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046F5B4F-0F85-31D3-38FC-BE78202B6BFC}"/>
              </a:ext>
            </a:extLst>
          </p:cNvPr>
          <p:cNvCxnSpPr>
            <a:cxnSpLocks/>
          </p:cNvCxnSpPr>
          <p:nvPr/>
        </p:nvCxnSpPr>
        <p:spPr>
          <a:xfrm>
            <a:off x="3353913" y="2566678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ángulo 81">
            <a:extLst>
              <a:ext uri="{FF2B5EF4-FFF2-40B4-BE49-F238E27FC236}">
                <a16:creationId xmlns:a16="http://schemas.microsoft.com/office/drawing/2014/main" id="{92BEE838-A319-5BB0-246A-034B866730DF}"/>
              </a:ext>
            </a:extLst>
          </p:cNvPr>
          <p:cNvSpPr/>
          <p:nvPr/>
        </p:nvSpPr>
        <p:spPr>
          <a:xfrm>
            <a:off x="3480788" y="231670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418C67E3-A066-673C-A939-51B34948D9DD}"/>
              </a:ext>
            </a:extLst>
          </p:cNvPr>
          <p:cNvSpPr/>
          <p:nvPr/>
        </p:nvSpPr>
        <p:spPr>
          <a:xfrm>
            <a:off x="3484220" y="2642663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AEEF37B5-01DB-78B1-E9C6-6412D8CE6322}"/>
              </a:ext>
            </a:extLst>
          </p:cNvPr>
          <p:cNvSpPr/>
          <p:nvPr/>
        </p:nvSpPr>
        <p:spPr>
          <a:xfrm>
            <a:off x="3476554" y="298132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3F6A5267-9FDD-C077-9061-AB469D4880F3}"/>
              </a:ext>
            </a:extLst>
          </p:cNvPr>
          <p:cNvSpPr/>
          <p:nvPr/>
        </p:nvSpPr>
        <p:spPr>
          <a:xfrm>
            <a:off x="3473495" y="3315702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2042DAC2-77E5-25CC-D95C-BAB32E5F4CFD}"/>
              </a:ext>
            </a:extLst>
          </p:cNvPr>
          <p:cNvSpPr/>
          <p:nvPr/>
        </p:nvSpPr>
        <p:spPr>
          <a:xfrm>
            <a:off x="3446123" y="367911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BE80DD52-8869-DD4F-A8BD-2A903D9886E6}"/>
              </a:ext>
            </a:extLst>
          </p:cNvPr>
          <p:cNvSpPr/>
          <p:nvPr/>
        </p:nvSpPr>
        <p:spPr>
          <a:xfrm>
            <a:off x="3448271" y="1982244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93147475-E5B5-7576-85B2-1AEC7FD19C10}"/>
              </a:ext>
            </a:extLst>
          </p:cNvPr>
          <p:cNvSpPr txBox="1"/>
          <p:nvPr/>
        </p:nvSpPr>
        <p:spPr>
          <a:xfrm>
            <a:off x="-63" y="129598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MID Module</a:t>
            </a:r>
          </a:p>
        </p:txBody>
      </p:sp>
      <p:cxnSp>
        <p:nvCxnSpPr>
          <p:cNvPr id="90" name="Conector recto de flecha 89">
            <a:extLst>
              <a:ext uri="{FF2B5EF4-FFF2-40B4-BE49-F238E27FC236}">
                <a16:creationId xmlns:a16="http://schemas.microsoft.com/office/drawing/2014/main" id="{32DBBB60-CDC2-CA99-4025-95F652666779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1390061" y="1480654"/>
            <a:ext cx="1078466" cy="299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2702EDCB-4B55-CD84-786F-CD77628E9276}"/>
              </a:ext>
            </a:extLst>
          </p:cNvPr>
          <p:cNvSpPr/>
          <p:nvPr/>
        </p:nvSpPr>
        <p:spPr>
          <a:xfrm>
            <a:off x="2281657" y="2917297"/>
            <a:ext cx="652615" cy="314161"/>
          </a:xfrm>
          <a:prstGeom prst="ellipse">
            <a:avLst/>
          </a:prstGeom>
          <a:solidFill>
            <a:srgbClr val="FF0000">
              <a:alpha val="4578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5" name="Rectángulo 334">
            <a:extLst>
              <a:ext uri="{FF2B5EF4-FFF2-40B4-BE49-F238E27FC236}">
                <a16:creationId xmlns:a16="http://schemas.microsoft.com/office/drawing/2014/main" id="{BD7F8663-9701-8351-BEC1-37E435728230}"/>
              </a:ext>
            </a:extLst>
          </p:cNvPr>
          <p:cNvSpPr/>
          <p:nvPr/>
        </p:nvSpPr>
        <p:spPr>
          <a:xfrm>
            <a:off x="2314789" y="5975692"/>
            <a:ext cx="1278140" cy="8378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/>
              <a:t>Felix Card 1</a:t>
            </a:r>
          </a:p>
          <a:p>
            <a:pPr algn="ctr"/>
            <a:r>
              <a:rPr lang="es-MX" sz="1400" dirty="0"/>
              <a:t>MID ring 1 to 3</a:t>
            </a:r>
          </a:p>
          <a:p>
            <a:pPr algn="ctr"/>
            <a:endParaRPr lang="es-MX" sz="1400" dirty="0"/>
          </a:p>
        </p:txBody>
      </p:sp>
      <p:cxnSp>
        <p:nvCxnSpPr>
          <p:cNvPr id="344" name="Conector recto de flecha 343">
            <a:extLst>
              <a:ext uri="{FF2B5EF4-FFF2-40B4-BE49-F238E27FC236}">
                <a16:creationId xmlns:a16="http://schemas.microsoft.com/office/drawing/2014/main" id="{76CD9E0F-1564-BCA9-1C0D-13589F3864E2}"/>
              </a:ext>
            </a:extLst>
          </p:cNvPr>
          <p:cNvCxnSpPr>
            <a:cxnSpLocks/>
          </p:cNvCxnSpPr>
          <p:nvPr/>
        </p:nvCxnSpPr>
        <p:spPr>
          <a:xfrm flipV="1">
            <a:off x="1653309" y="5088964"/>
            <a:ext cx="530098" cy="122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55" name="Imagen 354">
            <a:extLst>
              <a:ext uri="{FF2B5EF4-FFF2-40B4-BE49-F238E27FC236}">
                <a16:creationId xmlns:a16="http://schemas.microsoft.com/office/drawing/2014/main" id="{2E0A3234-AC71-F472-953B-F86279E8C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77" y="5530102"/>
            <a:ext cx="1080652" cy="436314"/>
          </a:xfrm>
          <a:prstGeom prst="rect">
            <a:avLst/>
          </a:prstGeom>
        </p:spPr>
      </p:pic>
      <p:pic>
        <p:nvPicPr>
          <p:cNvPr id="357" name="Imagen 356">
            <a:extLst>
              <a:ext uri="{FF2B5EF4-FFF2-40B4-BE49-F238E27FC236}">
                <a16:creationId xmlns:a16="http://schemas.microsoft.com/office/drawing/2014/main" id="{343E89F5-E847-29DC-9E85-D8C0B3609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62" y="5566527"/>
            <a:ext cx="1080652" cy="436314"/>
          </a:xfrm>
          <a:prstGeom prst="rect">
            <a:avLst/>
          </a:prstGeom>
        </p:spPr>
      </p:pic>
      <p:pic>
        <p:nvPicPr>
          <p:cNvPr id="1026" name="Picture 2" descr="24 Fiber MTP Elite to LC Breakout Cables">
            <a:extLst>
              <a:ext uri="{FF2B5EF4-FFF2-40B4-BE49-F238E27FC236}">
                <a16:creationId xmlns:a16="http://schemas.microsoft.com/office/drawing/2014/main" id="{1C9ACC28-027C-DE82-27FA-27B73C31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1032" y="4620405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3D977200-A2F1-12C7-9244-E33630534A4A}"/>
              </a:ext>
            </a:extLst>
          </p:cNvPr>
          <p:cNvSpPr/>
          <p:nvPr/>
        </p:nvSpPr>
        <p:spPr>
          <a:xfrm>
            <a:off x="6529178" y="5994131"/>
            <a:ext cx="1379238" cy="8378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/>
              <a:t>Felix Card 3</a:t>
            </a:r>
          </a:p>
          <a:p>
            <a:pPr algn="ctr"/>
            <a:r>
              <a:rPr lang="es-MX" sz="1400" dirty="0"/>
              <a:t>MID ring 7 to 10</a:t>
            </a:r>
          </a:p>
          <a:p>
            <a:pPr algn="ctr"/>
            <a:endParaRPr lang="es-MX" sz="14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B4B1773-B10E-2D20-C834-D289A8D5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804" y="5534005"/>
            <a:ext cx="1080652" cy="436314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A6B14B78-5606-8252-76A1-435FC1227B02}"/>
              </a:ext>
            </a:extLst>
          </p:cNvPr>
          <p:cNvSpPr/>
          <p:nvPr/>
        </p:nvSpPr>
        <p:spPr>
          <a:xfrm>
            <a:off x="4387620" y="5961609"/>
            <a:ext cx="1379238" cy="8378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400" dirty="0"/>
              <a:t>Felix Card 2</a:t>
            </a:r>
          </a:p>
          <a:p>
            <a:pPr algn="ctr"/>
            <a:r>
              <a:rPr lang="es-MX" sz="1400" dirty="0"/>
              <a:t>MID ring 4 to 6</a:t>
            </a:r>
          </a:p>
          <a:p>
            <a:pPr algn="ctr"/>
            <a:endParaRPr lang="es-MX" sz="1400" dirty="0"/>
          </a:p>
        </p:txBody>
      </p:sp>
      <p:sp>
        <p:nvSpPr>
          <p:cNvPr id="30" name="Cilindro 29">
            <a:extLst>
              <a:ext uri="{FF2B5EF4-FFF2-40B4-BE49-F238E27FC236}">
                <a16:creationId xmlns:a16="http://schemas.microsoft.com/office/drawing/2014/main" id="{9D2D24CB-69C5-20A1-4585-53EB6EF3A7EF}"/>
              </a:ext>
            </a:extLst>
          </p:cNvPr>
          <p:cNvSpPr/>
          <p:nvPr/>
        </p:nvSpPr>
        <p:spPr>
          <a:xfrm rot="16200000">
            <a:off x="4164344" y="2582505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6F5A1609-74D4-309C-3BCC-2D0116664B7D}"/>
              </a:ext>
            </a:extLst>
          </p:cNvPr>
          <p:cNvCxnSpPr>
            <a:cxnSpLocks/>
          </p:cNvCxnSpPr>
          <p:nvPr/>
        </p:nvCxnSpPr>
        <p:spPr>
          <a:xfrm>
            <a:off x="5228678" y="1910664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BA730A17-D12F-48F5-B913-90DD41E1F90D}"/>
              </a:ext>
            </a:extLst>
          </p:cNvPr>
          <p:cNvCxnSpPr>
            <a:cxnSpLocks/>
          </p:cNvCxnSpPr>
          <p:nvPr/>
        </p:nvCxnSpPr>
        <p:spPr>
          <a:xfrm>
            <a:off x="5262212" y="2236484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EB641605-8109-575F-DC2B-995262B4DD3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5266946" y="2903892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072EFC60-06D7-062E-E461-BD706B7B60D0}"/>
              </a:ext>
            </a:extLst>
          </p:cNvPr>
          <p:cNvCxnSpPr>
            <a:cxnSpLocks/>
          </p:cNvCxnSpPr>
          <p:nvPr/>
        </p:nvCxnSpPr>
        <p:spPr>
          <a:xfrm>
            <a:off x="5233296" y="3947043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91E38A6E-1E70-7722-BF85-39A069E9FB3A}"/>
              </a:ext>
            </a:extLst>
          </p:cNvPr>
          <p:cNvCxnSpPr>
            <a:cxnSpLocks/>
          </p:cNvCxnSpPr>
          <p:nvPr/>
        </p:nvCxnSpPr>
        <p:spPr>
          <a:xfrm>
            <a:off x="5262212" y="3584436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36AD4C6-75F7-78C7-5778-44DFF46D8D0C}"/>
              </a:ext>
            </a:extLst>
          </p:cNvPr>
          <p:cNvCxnSpPr>
            <a:cxnSpLocks/>
          </p:cNvCxnSpPr>
          <p:nvPr/>
        </p:nvCxnSpPr>
        <p:spPr>
          <a:xfrm>
            <a:off x="5253776" y="3229712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B82D1AA0-54B1-FD6E-81A5-0B503F9340BA}"/>
              </a:ext>
            </a:extLst>
          </p:cNvPr>
          <p:cNvCxnSpPr>
            <a:cxnSpLocks/>
          </p:cNvCxnSpPr>
          <p:nvPr/>
        </p:nvCxnSpPr>
        <p:spPr>
          <a:xfrm>
            <a:off x="5265960" y="2564932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ángulo 96">
            <a:extLst>
              <a:ext uri="{FF2B5EF4-FFF2-40B4-BE49-F238E27FC236}">
                <a16:creationId xmlns:a16="http://schemas.microsoft.com/office/drawing/2014/main" id="{0722BDA4-B876-DB0B-F6D7-FDD9A9BF7524}"/>
              </a:ext>
            </a:extLst>
          </p:cNvPr>
          <p:cNvSpPr/>
          <p:nvPr/>
        </p:nvSpPr>
        <p:spPr>
          <a:xfrm>
            <a:off x="5392835" y="2314954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23E2EFCF-806A-AC51-A091-6B3AA694F23A}"/>
              </a:ext>
            </a:extLst>
          </p:cNvPr>
          <p:cNvSpPr/>
          <p:nvPr/>
        </p:nvSpPr>
        <p:spPr>
          <a:xfrm>
            <a:off x="5396267" y="264091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0115B223-2531-8AC7-B951-6E3CA67140CC}"/>
              </a:ext>
            </a:extLst>
          </p:cNvPr>
          <p:cNvSpPr/>
          <p:nvPr/>
        </p:nvSpPr>
        <p:spPr>
          <a:xfrm>
            <a:off x="5388601" y="297958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5F6F8D22-E570-CA14-A021-87FF44B89A2D}"/>
              </a:ext>
            </a:extLst>
          </p:cNvPr>
          <p:cNvSpPr/>
          <p:nvPr/>
        </p:nvSpPr>
        <p:spPr>
          <a:xfrm>
            <a:off x="5385542" y="331395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1" name="Rectángulo 100">
            <a:extLst>
              <a:ext uri="{FF2B5EF4-FFF2-40B4-BE49-F238E27FC236}">
                <a16:creationId xmlns:a16="http://schemas.microsoft.com/office/drawing/2014/main" id="{6C1AD31F-9D94-D9F3-7D68-295F5C1905C9}"/>
              </a:ext>
            </a:extLst>
          </p:cNvPr>
          <p:cNvSpPr/>
          <p:nvPr/>
        </p:nvSpPr>
        <p:spPr>
          <a:xfrm>
            <a:off x="5358170" y="3677371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8D849F89-9EA3-B9AF-10CD-FCAA091713B8}"/>
              </a:ext>
            </a:extLst>
          </p:cNvPr>
          <p:cNvSpPr/>
          <p:nvPr/>
        </p:nvSpPr>
        <p:spPr>
          <a:xfrm>
            <a:off x="5360318" y="198049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5" name="Cilindro 104">
            <a:extLst>
              <a:ext uri="{FF2B5EF4-FFF2-40B4-BE49-F238E27FC236}">
                <a16:creationId xmlns:a16="http://schemas.microsoft.com/office/drawing/2014/main" id="{CB177E31-25E1-9766-8EA6-BA05AB814D3E}"/>
              </a:ext>
            </a:extLst>
          </p:cNvPr>
          <p:cNvSpPr/>
          <p:nvPr/>
        </p:nvSpPr>
        <p:spPr>
          <a:xfrm rot="16200000">
            <a:off x="3664127" y="2582504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E41B7C75-46CC-780F-962B-FDD66A82799F}"/>
              </a:ext>
            </a:extLst>
          </p:cNvPr>
          <p:cNvCxnSpPr>
            <a:cxnSpLocks/>
          </p:cNvCxnSpPr>
          <p:nvPr/>
        </p:nvCxnSpPr>
        <p:spPr>
          <a:xfrm>
            <a:off x="4728461" y="1910663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045E1515-9F34-0135-CA3A-168EA71D61EF}"/>
              </a:ext>
            </a:extLst>
          </p:cNvPr>
          <p:cNvCxnSpPr>
            <a:cxnSpLocks/>
          </p:cNvCxnSpPr>
          <p:nvPr/>
        </p:nvCxnSpPr>
        <p:spPr>
          <a:xfrm>
            <a:off x="4761995" y="223648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69C04440-3237-D8DF-3019-02122F510066}"/>
              </a:ext>
            </a:extLst>
          </p:cNvPr>
          <p:cNvCxnSpPr>
            <a:cxnSpLocks/>
            <a:stCxn id="105" idx="0"/>
          </p:cNvCxnSpPr>
          <p:nvPr/>
        </p:nvCxnSpPr>
        <p:spPr>
          <a:xfrm flipV="1">
            <a:off x="4766729" y="2903891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6F3F4094-E87B-31EB-66C3-8D6AF4B9C6A4}"/>
              </a:ext>
            </a:extLst>
          </p:cNvPr>
          <p:cNvCxnSpPr>
            <a:cxnSpLocks/>
          </p:cNvCxnSpPr>
          <p:nvPr/>
        </p:nvCxnSpPr>
        <p:spPr>
          <a:xfrm>
            <a:off x="4733079" y="3947042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738FF579-FE59-2F7E-2322-911A37A40C7E}"/>
              </a:ext>
            </a:extLst>
          </p:cNvPr>
          <p:cNvCxnSpPr>
            <a:cxnSpLocks/>
          </p:cNvCxnSpPr>
          <p:nvPr/>
        </p:nvCxnSpPr>
        <p:spPr>
          <a:xfrm>
            <a:off x="4761995" y="3584435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cto 110">
            <a:extLst>
              <a:ext uri="{FF2B5EF4-FFF2-40B4-BE49-F238E27FC236}">
                <a16:creationId xmlns:a16="http://schemas.microsoft.com/office/drawing/2014/main" id="{03F789C2-F45A-57F9-220D-EBF968B6A7CA}"/>
              </a:ext>
            </a:extLst>
          </p:cNvPr>
          <p:cNvCxnSpPr>
            <a:cxnSpLocks/>
          </p:cNvCxnSpPr>
          <p:nvPr/>
        </p:nvCxnSpPr>
        <p:spPr>
          <a:xfrm>
            <a:off x="4753559" y="3229711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id="{418DBF87-45D7-33F0-1ED9-CFAA0F8B1C6A}"/>
              </a:ext>
            </a:extLst>
          </p:cNvPr>
          <p:cNvCxnSpPr>
            <a:cxnSpLocks/>
          </p:cNvCxnSpPr>
          <p:nvPr/>
        </p:nvCxnSpPr>
        <p:spPr>
          <a:xfrm>
            <a:off x="4765743" y="2564931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46C7ECEC-40AA-684F-802E-96E0911F61D1}"/>
              </a:ext>
            </a:extLst>
          </p:cNvPr>
          <p:cNvSpPr/>
          <p:nvPr/>
        </p:nvSpPr>
        <p:spPr>
          <a:xfrm>
            <a:off x="4892618" y="2314953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4" name="Rectángulo 113">
            <a:extLst>
              <a:ext uri="{FF2B5EF4-FFF2-40B4-BE49-F238E27FC236}">
                <a16:creationId xmlns:a16="http://schemas.microsoft.com/office/drawing/2014/main" id="{47295C50-EED6-AD4D-2D59-8A94F1E71CB5}"/>
              </a:ext>
            </a:extLst>
          </p:cNvPr>
          <p:cNvSpPr/>
          <p:nvPr/>
        </p:nvSpPr>
        <p:spPr>
          <a:xfrm>
            <a:off x="4896050" y="264091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5" name="Rectángulo 114">
            <a:extLst>
              <a:ext uri="{FF2B5EF4-FFF2-40B4-BE49-F238E27FC236}">
                <a16:creationId xmlns:a16="http://schemas.microsoft.com/office/drawing/2014/main" id="{0C74BDE2-FB09-AA60-4ADE-D6D77D45FA32}"/>
              </a:ext>
            </a:extLst>
          </p:cNvPr>
          <p:cNvSpPr/>
          <p:nvPr/>
        </p:nvSpPr>
        <p:spPr>
          <a:xfrm>
            <a:off x="4888384" y="297957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F1D73D1F-5A69-E7BC-E7C1-933480AE249C}"/>
              </a:ext>
            </a:extLst>
          </p:cNvPr>
          <p:cNvSpPr/>
          <p:nvPr/>
        </p:nvSpPr>
        <p:spPr>
          <a:xfrm>
            <a:off x="4885325" y="331395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9AADB202-C7A5-6B0A-79A6-4B27CB0216EB}"/>
              </a:ext>
            </a:extLst>
          </p:cNvPr>
          <p:cNvSpPr/>
          <p:nvPr/>
        </p:nvSpPr>
        <p:spPr>
          <a:xfrm>
            <a:off x="4857953" y="367737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A2B9369A-89B3-9AEF-8D0B-F9E66988B661}"/>
              </a:ext>
            </a:extLst>
          </p:cNvPr>
          <p:cNvSpPr/>
          <p:nvPr/>
        </p:nvSpPr>
        <p:spPr>
          <a:xfrm>
            <a:off x="4860101" y="198049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0" name="Cilindro 119">
            <a:extLst>
              <a:ext uri="{FF2B5EF4-FFF2-40B4-BE49-F238E27FC236}">
                <a16:creationId xmlns:a16="http://schemas.microsoft.com/office/drawing/2014/main" id="{FD44DD57-E626-0C51-091D-61242C5479DC}"/>
              </a:ext>
            </a:extLst>
          </p:cNvPr>
          <p:cNvSpPr/>
          <p:nvPr/>
        </p:nvSpPr>
        <p:spPr>
          <a:xfrm rot="16200000">
            <a:off x="3168407" y="2582505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009D972A-7AE0-EDD4-AD6F-7DAFE9A26B5A}"/>
              </a:ext>
            </a:extLst>
          </p:cNvPr>
          <p:cNvCxnSpPr>
            <a:cxnSpLocks/>
          </p:cNvCxnSpPr>
          <p:nvPr/>
        </p:nvCxnSpPr>
        <p:spPr>
          <a:xfrm>
            <a:off x="4232741" y="1910664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ector recto 121">
            <a:extLst>
              <a:ext uri="{FF2B5EF4-FFF2-40B4-BE49-F238E27FC236}">
                <a16:creationId xmlns:a16="http://schemas.microsoft.com/office/drawing/2014/main" id="{92B467D0-1BE8-8938-C1E3-4D9BD4E61DA6}"/>
              </a:ext>
            </a:extLst>
          </p:cNvPr>
          <p:cNvCxnSpPr>
            <a:cxnSpLocks/>
          </p:cNvCxnSpPr>
          <p:nvPr/>
        </p:nvCxnSpPr>
        <p:spPr>
          <a:xfrm>
            <a:off x="4266275" y="2236484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31FA16C2-0A00-66E4-6BB1-7E54CA8A69D0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4271009" y="2903892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ector recto 123">
            <a:extLst>
              <a:ext uri="{FF2B5EF4-FFF2-40B4-BE49-F238E27FC236}">
                <a16:creationId xmlns:a16="http://schemas.microsoft.com/office/drawing/2014/main" id="{9E6FC7B3-CE38-E90B-01AB-47CC0B28FB53}"/>
              </a:ext>
            </a:extLst>
          </p:cNvPr>
          <p:cNvCxnSpPr>
            <a:cxnSpLocks/>
          </p:cNvCxnSpPr>
          <p:nvPr/>
        </p:nvCxnSpPr>
        <p:spPr>
          <a:xfrm>
            <a:off x="4237359" y="3947043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6A8A779B-2699-210D-48B2-FB334F581272}"/>
              </a:ext>
            </a:extLst>
          </p:cNvPr>
          <p:cNvCxnSpPr>
            <a:cxnSpLocks/>
          </p:cNvCxnSpPr>
          <p:nvPr/>
        </p:nvCxnSpPr>
        <p:spPr>
          <a:xfrm>
            <a:off x="4266275" y="3584436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3BBDC278-4942-8ECC-766C-4E66ADD73C42}"/>
              </a:ext>
            </a:extLst>
          </p:cNvPr>
          <p:cNvCxnSpPr>
            <a:cxnSpLocks/>
          </p:cNvCxnSpPr>
          <p:nvPr/>
        </p:nvCxnSpPr>
        <p:spPr>
          <a:xfrm>
            <a:off x="4257839" y="3229712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788A5AF9-09B6-7E6B-2089-B525DB592755}"/>
              </a:ext>
            </a:extLst>
          </p:cNvPr>
          <p:cNvCxnSpPr>
            <a:cxnSpLocks/>
          </p:cNvCxnSpPr>
          <p:nvPr/>
        </p:nvCxnSpPr>
        <p:spPr>
          <a:xfrm>
            <a:off x="4270023" y="2564932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ángulo 1023">
            <a:extLst>
              <a:ext uri="{FF2B5EF4-FFF2-40B4-BE49-F238E27FC236}">
                <a16:creationId xmlns:a16="http://schemas.microsoft.com/office/drawing/2014/main" id="{428D8823-F670-EE8B-5ACB-CB7635C8F87A}"/>
              </a:ext>
            </a:extLst>
          </p:cNvPr>
          <p:cNvSpPr/>
          <p:nvPr/>
        </p:nvSpPr>
        <p:spPr>
          <a:xfrm>
            <a:off x="4396898" y="2314954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5" name="Rectángulo 1024">
            <a:extLst>
              <a:ext uri="{FF2B5EF4-FFF2-40B4-BE49-F238E27FC236}">
                <a16:creationId xmlns:a16="http://schemas.microsoft.com/office/drawing/2014/main" id="{8B81EF57-29D7-939A-BE33-3F7CA47C94ED}"/>
              </a:ext>
            </a:extLst>
          </p:cNvPr>
          <p:cNvSpPr/>
          <p:nvPr/>
        </p:nvSpPr>
        <p:spPr>
          <a:xfrm>
            <a:off x="4400330" y="264091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7" name="Rectángulo 1026">
            <a:extLst>
              <a:ext uri="{FF2B5EF4-FFF2-40B4-BE49-F238E27FC236}">
                <a16:creationId xmlns:a16="http://schemas.microsoft.com/office/drawing/2014/main" id="{3A99BC41-7207-02F9-DEF1-9F8A221CA10E}"/>
              </a:ext>
            </a:extLst>
          </p:cNvPr>
          <p:cNvSpPr/>
          <p:nvPr/>
        </p:nvSpPr>
        <p:spPr>
          <a:xfrm>
            <a:off x="4392664" y="297958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8" name="Rectángulo 1027">
            <a:extLst>
              <a:ext uri="{FF2B5EF4-FFF2-40B4-BE49-F238E27FC236}">
                <a16:creationId xmlns:a16="http://schemas.microsoft.com/office/drawing/2014/main" id="{CBF0EE68-EFFE-104B-E0E5-25F34564A8F1}"/>
              </a:ext>
            </a:extLst>
          </p:cNvPr>
          <p:cNvSpPr/>
          <p:nvPr/>
        </p:nvSpPr>
        <p:spPr>
          <a:xfrm>
            <a:off x="4389605" y="331395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29" name="Rectángulo 1028">
            <a:extLst>
              <a:ext uri="{FF2B5EF4-FFF2-40B4-BE49-F238E27FC236}">
                <a16:creationId xmlns:a16="http://schemas.microsoft.com/office/drawing/2014/main" id="{80A5E16C-E0BA-C06C-3152-9B1540C70025}"/>
              </a:ext>
            </a:extLst>
          </p:cNvPr>
          <p:cNvSpPr/>
          <p:nvPr/>
        </p:nvSpPr>
        <p:spPr>
          <a:xfrm>
            <a:off x="4362233" y="3677371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30" name="Rectángulo 1029">
            <a:extLst>
              <a:ext uri="{FF2B5EF4-FFF2-40B4-BE49-F238E27FC236}">
                <a16:creationId xmlns:a16="http://schemas.microsoft.com/office/drawing/2014/main" id="{3E231C90-843E-08F5-F8FD-668FC2695435}"/>
              </a:ext>
            </a:extLst>
          </p:cNvPr>
          <p:cNvSpPr/>
          <p:nvPr/>
        </p:nvSpPr>
        <p:spPr>
          <a:xfrm>
            <a:off x="4364381" y="198049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32" name="CuadroTexto 1031">
            <a:extLst>
              <a:ext uri="{FF2B5EF4-FFF2-40B4-BE49-F238E27FC236}">
                <a16:creationId xmlns:a16="http://schemas.microsoft.com/office/drawing/2014/main" id="{9917453F-0ABF-418D-3FFB-22851759A878}"/>
              </a:ext>
            </a:extLst>
          </p:cNvPr>
          <p:cNvSpPr txBox="1"/>
          <p:nvPr/>
        </p:nvSpPr>
        <p:spPr>
          <a:xfrm>
            <a:off x="-51840" y="4851248"/>
            <a:ext cx="1736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FF0000"/>
                </a:solidFill>
              </a:rPr>
              <a:t>MuonID Break Out box to Felix Card Rack </a:t>
            </a:r>
          </a:p>
        </p:txBody>
      </p:sp>
      <p:sp>
        <p:nvSpPr>
          <p:cNvPr id="1033" name="CuadroTexto 1032">
            <a:extLst>
              <a:ext uri="{FF2B5EF4-FFF2-40B4-BE49-F238E27FC236}">
                <a16:creationId xmlns:a16="http://schemas.microsoft.com/office/drawing/2014/main" id="{84B3A88B-2AE9-6ACD-C706-EC83617D2F16}"/>
              </a:ext>
            </a:extLst>
          </p:cNvPr>
          <p:cNvSpPr txBox="1"/>
          <p:nvPr/>
        </p:nvSpPr>
        <p:spPr>
          <a:xfrm>
            <a:off x="-46200" y="3769705"/>
            <a:ext cx="1969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00B050"/>
                </a:solidFill>
              </a:rPr>
              <a:t>Distance from MuonID module to break out Box -&gt; 12m</a:t>
            </a:r>
          </a:p>
        </p:txBody>
      </p:sp>
      <p:cxnSp>
        <p:nvCxnSpPr>
          <p:cNvPr id="1034" name="Conector recto de flecha 1033">
            <a:extLst>
              <a:ext uri="{FF2B5EF4-FFF2-40B4-BE49-F238E27FC236}">
                <a16:creationId xmlns:a16="http://schemas.microsoft.com/office/drawing/2014/main" id="{27651FCA-46CF-7069-58B0-DD370EA9807B}"/>
              </a:ext>
            </a:extLst>
          </p:cNvPr>
          <p:cNvCxnSpPr>
            <a:cxnSpLocks/>
          </p:cNvCxnSpPr>
          <p:nvPr/>
        </p:nvCxnSpPr>
        <p:spPr>
          <a:xfrm>
            <a:off x="1680757" y="4181934"/>
            <a:ext cx="502650" cy="2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79" name="Cilindro 1078">
            <a:extLst>
              <a:ext uri="{FF2B5EF4-FFF2-40B4-BE49-F238E27FC236}">
                <a16:creationId xmlns:a16="http://schemas.microsoft.com/office/drawing/2014/main" id="{5A9DCFE2-26EA-00A8-94B5-AE67FC8DE7C7}"/>
              </a:ext>
            </a:extLst>
          </p:cNvPr>
          <p:cNvSpPr/>
          <p:nvPr/>
        </p:nvSpPr>
        <p:spPr>
          <a:xfrm rot="16200000">
            <a:off x="6588824" y="2582504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080" name="Conector recto 1079">
            <a:extLst>
              <a:ext uri="{FF2B5EF4-FFF2-40B4-BE49-F238E27FC236}">
                <a16:creationId xmlns:a16="http://schemas.microsoft.com/office/drawing/2014/main" id="{C01DBE0C-0FA4-41A1-341D-F5C97C2E8990}"/>
              </a:ext>
            </a:extLst>
          </p:cNvPr>
          <p:cNvCxnSpPr>
            <a:cxnSpLocks/>
          </p:cNvCxnSpPr>
          <p:nvPr/>
        </p:nvCxnSpPr>
        <p:spPr>
          <a:xfrm>
            <a:off x="7653158" y="1910663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Conector recto 1080">
            <a:extLst>
              <a:ext uri="{FF2B5EF4-FFF2-40B4-BE49-F238E27FC236}">
                <a16:creationId xmlns:a16="http://schemas.microsoft.com/office/drawing/2014/main" id="{C5CA9B0E-1070-A089-A968-9583F2883107}"/>
              </a:ext>
            </a:extLst>
          </p:cNvPr>
          <p:cNvCxnSpPr>
            <a:cxnSpLocks/>
          </p:cNvCxnSpPr>
          <p:nvPr/>
        </p:nvCxnSpPr>
        <p:spPr>
          <a:xfrm>
            <a:off x="7686692" y="223648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Conector recto 1081">
            <a:extLst>
              <a:ext uri="{FF2B5EF4-FFF2-40B4-BE49-F238E27FC236}">
                <a16:creationId xmlns:a16="http://schemas.microsoft.com/office/drawing/2014/main" id="{23F16C2E-A6C1-E923-D010-81B790B020D7}"/>
              </a:ext>
            </a:extLst>
          </p:cNvPr>
          <p:cNvCxnSpPr>
            <a:cxnSpLocks/>
            <a:stCxn id="1079" idx="0"/>
          </p:cNvCxnSpPr>
          <p:nvPr/>
        </p:nvCxnSpPr>
        <p:spPr>
          <a:xfrm flipV="1">
            <a:off x="7691426" y="2903891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Conector recto 1082">
            <a:extLst>
              <a:ext uri="{FF2B5EF4-FFF2-40B4-BE49-F238E27FC236}">
                <a16:creationId xmlns:a16="http://schemas.microsoft.com/office/drawing/2014/main" id="{246C94D9-4027-4917-84AB-E505B2663AF8}"/>
              </a:ext>
            </a:extLst>
          </p:cNvPr>
          <p:cNvCxnSpPr>
            <a:cxnSpLocks/>
          </p:cNvCxnSpPr>
          <p:nvPr/>
        </p:nvCxnSpPr>
        <p:spPr>
          <a:xfrm>
            <a:off x="7657776" y="3947042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onector recto 1083">
            <a:extLst>
              <a:ext uri="{FF2B5EF4-FFF2-40B4-BE49-F238E27FC236}">
                <a16:creationId xmlns:a16="http://schemas.microsoft.com/office/drawing/2014/main" id="{72AB4CDA-5E3A-DF30-2A98-42F7EFD6ED3F}"/>
              </a:ext>
            </a:extLst>
          </p:cNvPr>
          <p:cNvCxnSpPr>
            <a:cxnSpLocks/>
          </p:cNvCxnSpPr>
          <p:nvPr/>
        </p:nvCxnSpPr>
        <p:spPr>
          <a:xfrm>
            <a:off x="7686692" y="3584435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Conector recto 1084">
            <a:extLst>
              <a:ext uri="{FF2B5EF4-FFF2-40B4-BE49-F238E27FC236}">
                <a16:creationId xmlns:a16="http://schemas.microsoft.com/office/drawing/2014/main" id="{9FB6FC6D-2301-17B0-E9FE-064374BE0EDC}"/>
              </a:ext>
            </a:extLst>
          </p:cNvPr>
          <p:cNvCxnSpPr>
            <a:cxnSpLocks/>
          </p:cNvCxnSpPr>
          <p:nvPr/>
        </p:nvCxnSpPr>
        <p:spPr>
          <a:xfrm>
            <a:off x="7678256" y="3229711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Conector recto 1085">
            <a:extLst>
              <a:ext uri="{FF2B5EF4-FFF2-40B4-BE49-F238E27FC236}">
                <a16:creationId xmlns:a16="http://schemas.microsoft.com/office/drawing/2014/main" id="{276B6848-2A9C-EA1F-B76D-E145B8FD151F}"/>
              </a:ext>
            </a:extLst>
          </p:cNvPr>
          <p:cNvCxnSpPr>
            <a:cxnSpLocks/>
          </p:cNvCxnSpPr>
          <p:nvPr/>
        </p:nvCxnSpPr>
        <p:spPr>
          <a:xfrm>
            <a:off x="7690440" y="2564931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7" name="Rectángulo 1086">
            <a:extLst>
              <a:ext uri="{FF2B5EF4-FFF2-40B4-BE49-F238E27FC236}">
                <a16:creationId xmlns:a16="http://schemas.microsoft.com/office/drawing/2014/main" id="{7B3C2DD2-23BF-DDD1-4B86-A4F4EADBC643}"/>
              </a:ext>
            </a:extLst>
          </p:cNvPr>
          <p:cNvSpPr/>
          <p:nvPr/>
        </p:nvSpPr>
        <p:spPr>
          <a:xfrm>
            <a:off x="7817315" y="2314953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0" name="Rectángulo 319">
            <a:extLst>
              <a:ext uri="{FF2B5EF4-FFF2-40B4-BE49-F238E27FC236}">
                <a16:creationId xmlns:a16="http://schemas.microsoft.com/office/drawing/2014/main" id="{BA0E66FC-ED94-85DE-99D5-D80577B839AB}"/>
              </a:ext>
            </a:extLst>
          </p:cNvPr>
          <p:cNvSpPr/>
          <p:nvPr/>
        </p:nvSpPr>
        <p:spPr>
          <a:xfrm>
            <a:off x="7820747" y="264091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1" name="Rectángulo 320">
            <a:extLst>
              <a:ext uri="{FF2B5EF4-FFF2-40B4-BE49-F238E27FC236}">
                <a16:creationId xmlns:a16="http://schemas.microsoft.com/office/drawing/2014/main" id="{FD91036D-F030-D6EC-DCC3-2B1D3665BD45}"/>
              </a:ext>
            </a:extLst>
          </p:cNvPr>
          <p:cNvSpPr/>
          <p:nvPr/>
        </p:nvSpPr>
        <p:spPr>
          <a:xfrm>
            <a:off x="7813081" y="297957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2" name="Rectángulo 321">
            <a:extLst>
              <a:ext uri="{FF2B5EF4-FFF2-40B4-BE49-F238E27FC236}">
                <a16:creationId xmlns:a16="http://schemas.microsoft.com/office/drawing/2014/main" id="{6E72A43E-44A9-6044-96F5-457EE73F82E4}"/>
              </a:ext>
            </a:extLst>
          </p:cNvPr>
          <p:cNvSpPr/>
          <p:nvPr/>
        </p:nvSpPr>
        <p:spPr>
          <a:xfrm>
            <a:off x="7810022" y="331395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3" name="Rectángulo 322">
            <a:extLst>
              <a:ext uri="{FF2B5EF4-FFF2-40B4-BE49-F238E27FC236}">
                <a16:creationId xmlns:a16="http://schemas.microsoft.com/office/drawing/2014/main" id="{75FF8E16-1CB9-A227-5875-ABEE25A88F87}"/>
              </a:ext>
            </a:extLst>
          </p:cNvPr>
          <p:cNvSpPr/>
          <p:nvPr/>
        </p:nvSpPr>
        <p:spPr>
          <a:xfrm>
            <a:off x="7782650" y="367737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4" name="Rectángulo 323">
            <a:extLst>
              <a:ext uri="{FF2B5EF4-FFF2-40B4-BE49-F238E27FC236}">
                <a16:creationId xmlns:a16="http://schemas.microsoft.com/office/drawing/2014/main" id="{1C7B24F9-C644-DA9C-9A84-7752D346FD2F}"/>
              </a:ext>
            </a:extLst>
          </p:cNvPr>
          <p:cNvSpPr/>
          <p:nvPr/>
        </p:nvSpPr>
        <p:spPr>
          <a:xfrm>
            <a:off x="7784798" y="198049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6" name="Cilindro 325">
            <a:extLst>
              <a:ext uri="{FF2B5EF4-FFF2-40B4-BE49-F238E27FC236}">
                <a16:creationId xmlns:a16="http://schemas.microsoft.com/office/drawing/2014/main" id="{3A47B480-CD92-34CE-F97A-D5BC2B257D71}"/>
              </a:ext>
            </a:extLst>
          </p:cNvPr>
          <p:cNvSpPr/>
          <p:nvPr/>
        </p:nvSpPr>
        <p:spPr>
          <a:xfrm rot="16200000">
            <a:off x="6088607" y="2582503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27" name="Conector recto 326">
            <a:extLst>
              <a:ext uri="{FF2B5EF4-FFF2-40B4-BE49-F238E27FC236}">
                <a16:creationId xmlns:a16="http://schemas.microsoft.com/office/drawing/2014/main" id="{60AAE618-2798-8FF7-94F1-CE923FB199BC}"/>
              </a:ext>
            </a:extLst>
          </p:cNvPr>
          <p:cNvCxnSpPr>
            <a:cxnSpLocks/>
          </p:cNvCxnSpPr>
          <p:nvPr/>
        </p:nvCxnSpPr>
        <p:spPr>
          <a:xfrm>
            <a:off x="7152941" y="1910662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Conector recto 327">
            <a:extLst>
              <a:ext uri="{FF2B5EF4-FFF2-40B4-BE49-F238E27FC236}">
                <a16:creationId xmlns:a16="http://schemas.microsoft.com/office/drawing/2014/main" id="{7AC3D20A-14BF-3000-79E3-5C7B4DA56F41}"/>
              </a:ext>
            </a:extLst>
          </p:cNvPr>
          <p:cNvCxnSpPr>
            <a:cxnSpLocks/>
          </p:cNvCxnSpPr>
          <p:nvPr/>
        </p:nvCxnSpPr>
        <p:spPr>
          <a:xfrm>
            <a:off x="7186475" y="2236482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Conector recto 328">
            <a:extLst>
              <a:ext uri="{FF2B5EF4-FFF2-40B4-BE49-F238E27FC236}">
                <a16:creationId xmlns:a16="http://schemas.microsoft.com/office/drawing/2014/main" id="{ED5E935C-FB18-EAAC-2B36-C25DF6E6B002}"/>
              </a:ext>
            </a:extLst>
          </p:cNvPr>
          <p:cNvCxnSpPr>
            <a:cxnSpLocks/>
            <a:stCxn id="326" idx="0"/>
          </p:cNvCxnSpPr>
          <p:nvPr/>
        </p:nvCxnSpPr>
        <p:spPr>
          <a:xfrm flipV="1">
            <a:off x="7191209" y="2903890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ector recto 329">
            <a:extLst>
              <a:ext uri="{FF2B5EF4-FFF2-40B4-BE49-F238E27FC236}">
                <a16:creationId xmlns:a16="http://schemas.microsoft.com/office/drawing/2014/main" id="{7DB27C29-73B1-E33B-1778-AD6511080E61}"/>
              </a:ext>
            </a:extLst>
          </p:cNvPr>
          <p:cNvCxnSpPr>
            <a:cxnSpLocks/>
          </p:cNvCxnSpPr>
          <p:nvPr/>
        </p:nvCxnSpPr>
        <p:spPr>
          <a:xfrm>
            <a:off x="7157559" y="3947041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Conector recto 330">
            <a:extLst>
              <a:ext uri="{FF2B5EF4-FFF2-40B4-BE49-F238E27FC236}">
                <a16:creationId xmlns:a16="http://schemas.microsoft.com/office/drawing/2014/main" id="{E3250B46-CC8A-36BB-5018-9D33EF624227}"/>
              </a:ext>
            </a:extLst>
          </p:cNvPr>
          <p:cNvCxnSpPr>
            <a:cxnSpLocks/>
          </p:cNvCxnSpPr>
          <p:nvPr/>
        </p:nvCxnSpPr>
        <p:spPr>
          <a:xfrm>
            <a:off x="7186475" y="3584434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ector recto 331">
            <a:extLst>
              <a:ext uri="{FF2B5EF4-FFF2-40B4-BE49-F238E27FC236}">
                <a16:creationId xmlns:a16="http://schemas.microsoft.com/office/drawing/2014/main" id="{AA0F66B6-E261-1ED6-A0D4-903DF9F856ED}"/>
              </a:ext>
            </a:extLst>
          </p:cNvPr>
          <p:cNvCxnSpPr>
            <a:cxnSpLocks/>
          </p:cNvCxnSpPr>
          <p:nvPr/>
        </p:nvCxnSpPr>
        <p:spPr>
          <a:xfrm>
            <a:off x="7178039" y="3229710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Conector recto 332">
            <a:extLst>
              <a:ext uri="{FF2B5EF4-FFF2-40B4-BE49-F238E27FC236}">
                <a16:creationId xmlns:a16="http://schemas.microsoft.com/office/drawing/2014/main" id="{1F57EEB9-B5CF-CA96-5256-0E35C3059880}"/>
              </a:ext>
            </a:extLst>
          </p:cNvPr>
          <p:cNvCxnSpPr>
            <a:cxnSpLocks/>
          </p:cNvCxnSpPr>
          <p:nvPr/>
        </p:nvCxnSpPr>
        <p:spPr>
          <a:xfrm>
            <a:off x="7190223" y="2564930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Rectángulo 333">
            <a:extLst>
              <a:ext uri="{FF2B5EF4-FFF2-40B4-BE49-F238E27FC236}">
                <a16:creationId xmlns:a16="http://schemas.microsoft.com/office/drawing/2014/main" id="{E6D7869D-2D26-9052-CB93-1E41FAEEA1C9}"/>
              </a:ext>
            </a:extLst>
          </p:cNvPr>
          <p:cNvSpPr/>
          <p:nvPr/>
        </p:nvSpPr>
        <p:spPr>
          <a:xfrm>
            <a:off x="7317098" y="2314952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6" name="Rectángulo 335">
            <a:extLst>
              <a:ext uri="{FF2B5EF4-FFF2-40B4-BE49-F238E27FC236}">
                <a16:creationId xmlns:a16="http://schemas.microsoft.com/office/drawing/2014/main" id="{BFE898B6-C85C-8A73-F956-59CC54B30247}"/>
              </a:ext>
            </a:extLst>
          </p:cNvPr>
          <p:cNvSpPr/>
          <p:nvPr/>
        </p:nvSpPr>
        <p:spPr>
          <a:xfrm>
            <a:off x="7320530" y="264091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7" name="Rectángulo 336">
            <a:extLst>
              <a:ext uri="{FF2B5EF4-FFF2-40B4-BE49-F238E27FC236}">
                <a16:creationId xmlns:a16="http://schemas.microsoft.com/office/drawing/2014/main" id="{ACCE1178-6964-AE0C-E367-2BF228F1F578}"/>
              </a:ext>
            </a:extLst>
          </p:cNvPr>
          <p:cNvSpPr/>
          <p:nvPr/>
        </p:nvSpPr>
        <p:spPr>
          <a:xfrm>
            <a:off x="7312864" y="297957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8" name="Rectángulo 337">
            <a:extLst>
              <a:ext uri="{FF2B5EF4-FFF2-40B4-BE49-F238E27FC236}">
                <a16:creationId xmlns:a16="http://schemas.microsoft.com/office/drawing/2014/main" id="{87330AC0-BA29-762F-75B0-451972648BF7}"/>
              </a:ext>
            </a:extLst>
          </p:cNvPr>
          <p:cNvSpPr/>
          <p:nvPr/>
        </p:nvSpPr>
        <p:spPr>
          <a:xfrm>
            <a:off x="7309805" y="3313954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9" name="Rectángulo 338">
            <a:extLst>
              <a:ext uri="{FF2B5EF4-FFF2-40B4-BE49-F238E27FC236}">
                <a16:creationId xmlns:a16="http://schemas.microsoft.com/office/drawing/2014/main" id="{75BC2A64-0115-FEBC-3F9B-96EE16122EF6}"/>
              </a:ext>
            </a:extLst>
          </p:cNvPr>
          <p:cNvSpPr/>
          <p:nvPr/>
        </p:nvSpPr>
        <p:spPr>
          <a:xfrm>
            <a:off x="7282433" y="367736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0" name="Rectángulo 339">
            <a:extLst>
              <a:ext uri="{FF2B5EF4-FFF2-40B4-BE49-F238E27FC236}">
                <a16:creationId xmlns:a16="http://schemas.microsoft.com/office/drawing/2014/main" id="{F4C3853C-005B-D92B-4E26-5D70433E98A2}"/>
              </a:ext>
            </a:extLst>
          </p:cNvPr>
          <p:cNvSpPr/>
          <p:nvPr/>
        </p:nvSpPr>
        <p:spPr>
          <a:xfrm>
            <a:off x="7284581" y="198049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2" name="Cilindro 341">
            <a:extLst>
              <a:ext uri="{FF2B5EF4-FFF2-40B4-BE49-F238E27FC236}">
                <a16:creationId xmlns:a16="http://schemas.microsoft.com/office/drawing/2014/main" id="{C25B0D2A-FAD1-FF2F-771A-5C7F7875A804}"/>
              </a:ext>
            </a:extLst>
          </p:cNvPr>
          <p:cNvSpPr/>
          <p:nvPr/>
        </p:nvSpPr>
        <p:spPr>
          <a:xfrm rot="16200000">
            <a:off x="5592887" y="2582504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43" name="Conector recto 342">
            <a:extLst>
              <a:ext uri="{FF2B5EF4-FFF2-40B4-BE49-F238E27FC236}">
                <a16:creationId xmlns:a16="http://schemas.microsoft.com/office/drawing/2014/main" id="{D0936D4C-8DEC-937E-DD43-1DA696149DFE}"/>
              </a:ext>
            </a:extLst>
          </p:cNvPr>
          <p:cNvCxnSpPr>
            <a:cxnSpLocks/>
          </p:cNvCxnSpPr>
          <p:nvPr/>
        </p:nvCxnSpPr>
        <p:spPr>
          <a:xfrm>
            <a:off x="6657221" y="1910663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Conector recto 344">
            <a:extLst>
              <a:ext uri="{FF2B5EF4-FFF2-40B4-BE49-F238E27FC236}">
                <a16:creationId xmlns:a16="http://schemas.microsoft.com/office/drawing/2014/main" id="{B7295DD6-7C90-6B36-4C61-C6841BBA0522}"/>
              </a:ext>
            </a:extLst>
          </p:cNvPr>
          <p:cNvCxnSpPr>
            <a:cxnSpLocks/>
          </p:cNvCxnSpPr>
          <p:nvPr/>
        </p:nvCxnSpPr>
        <p:spPr>
          <a:xfrm>
            <a:off x="6690755" y="223648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Conector recto 345">
            <a:extLst>
              <a:ext uri="{FF2B5EF4-FFF2-40B4-BE49-F238E27FC236}">
                <a16:creationId xmlns:a16="http://schemas.microsoft.com/office/drawing/2014/main" id="{5460E327-3D19-6EE2-0A61-22FE00CBBD96}"/>
              </a:ext>
            </a:extLst>
          </p:cNvPr>
          <p:cNvCxnSpPr>
            <a:cxnSpLocks/>
            <a:stCxn id="342" idx="0"/>
          </p:cNvCxnSpPr>
          <p:nvPr/>
        </p:nvCxnSpPr>
        <p:spPr>
          <a:xfrm flipV="1">
            <a:off x="6695489" y="2903891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Conector recto 346">
            <a:extLst>
              <a:ext uri="{FF2B5EF4-FFF2-40B4-BE49-F238E27FC236}">
                <a16:creationId xmlns:a16="http://schemas.microsoft.com/office/drawing/2014/main" id="{4C8EE521-DA68-BFD8-4A47-6D8A0449D2A4}"/>
              </a:ext>
            </a:extLst>
          </p:cNvPr>
          <p:cNvCxnSpPr>
            <a:cxnSpLocks/>
          </p:cNvCxnSpPr>
          <p:nvPr/>
        </p:nvCxnSpPr>
        <p:spPr>
          <a:xfrm>
            <a:off x="6661839" y="3947042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Conector recto 347">
            <a:extLst>
              <a:ext uri="{FF2B5EF4-FFF2-40B4-BE49-F238E27FC236}">
                <a16:creationId xmlns:a16="http://schemas.microsoft.com/office/drawing/2014/main" id="{8A177FEC-87C2-1895-0052-00E3F683EA40}"/>
              </a:ext>
            </a:extLst>
          </p:cNvPr>
          <p:cNvCxnSpPr>
            <a:cxnSpLocks/>
          </p:cNvCxnSpPr>
          <p:nvPr/>
        </p:nvCxnSpPr>
        <p:spPr>
          <a:xfrm>
            <a:off x="6690755" y="3584435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Conector recto 348">
            <a:extLst>
              <a:ext uri="{FF2B5EF4-FFF2-40B4-BE49-F238E27FC236}">
                <a16:creationId xmlns:a16="http://schemas.microsoft.com/office/drawing/2014/main" id="{6E04E5BA-3716-6BB5-EDDB-68DE290547C0}"/>
              </a:ext>
            </a:extLst>
          </p:cNvPr>
          <p:cNvCxnSpPr>
            <a:cxnSpLocks/>
          </p:cNvCxnSpPr>
          <p:nvPr/>
        </p:nvCxnSpPr>
        <p:spPr>
          <a:xfrm>
            <a:off x="6682319" y="3229711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Conector recto 349">
            <a:extLst>
              <a:ext uri="{FF2B5EF4-FFF2-40B4-BE49-F238E27FC236}">
                <a16:creationId xmlns:a16="http://schemas.microsoft.com/office/drawing/2014/main" id="{C6ADB86A-EE45-609F-4E50-A506651E37D9}"/>
              </a:ext>
            </a:extLst>
          </p:cNvPr>
          <p:cNvCxnSpPr>
            <a:cxnSpLocks/>
          </p:cNvCxnSpPr>
          <p:nvPr/>
        </p:nvCxnSpPr>
        <p:spPr>
          <a:xfrm>
            <a:off x="6694503" y="2564931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Rectángulo 350">
            <a:extLst>
              <a:ext uri="{FF2B5EF4-FFF2-40B4-BE49-F238E27FC236}">
                <a16:creationId xmlns:a16="http://schemas.microsoft.com/office/drawing/2014/main" id="{DAE98627-476F-0A99-D128-D3D2A07BCE80}"/>
              </a:ext>
            </a:extLst>
          </p:cNvPr>
          <p:cNvSpPr/>
          <p:nvPr/>
        </p:nvSpPr>
        <p:spPr>
          <a:xfrm>
            <a:off x="6821378" y="2314953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2" name="Rectángulo 351">
            <a:extLst>
              <a:ext uri="{FF2B5EF4-FFF2-40B4-BE49-F238E27FC236}">
                <a16:creationId xmlns:a16="http://schemas.microsoft.com/office/drawing/2014/main" id="{FD08EAD8-8984-5869-5B7B-C8A3F66DE29E}"/>
              </a:ext>
            </a:extLst>
          </p:cNvPr>
          <p:cNvSpPr/>
          <p:nvPr/>
        </p:nvSpPr>
        <p:spPr>
          <a:xfrm>
            <a:off x="6824810" y="2640916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3" name="Rectángulo 352">
            <a:extLst>
              <a:ext uri="{FF2B5EF4-FFF2-40B4-BE49-F238E27FC236}">
                <a16:creationId xmlns:a16="http://schemas.microsoft.com/office/drawing/2014/main" id="{8E3869BE-58AA-6D2F-CC97-400F2F917394}"/>
              </a:ext>
            </a:extLst>
          </p:cNvPr>
          <p:cNvSpPr/>
          <p:nvPr/>
        </p:nvSpPr>
        <p:spPr>
          <a:xfrm>
            <a:off x="6817144" y="297957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4" name="Rectángulo 353">
            <a:extLst>
              <a:ext uri="{FF2B5EF4-FFF2-40B4-BE49-F238E27FC236}">
                <a16:creationId xmlns:a16="http://schemas.microsoft.com/office/drawing/2014/main" id="{278BEEB3-5ABC-9A75-9BBB-709151D05D81}"/>
              </a:ext>
            </a:extLst>
          </p:cNvPr>
          <p:cNvSpPr/>
          <p:nvPr/>
        </p:nvSpPr>
        <p:spPr>
          <a:xfrm>
            <a:off x="6814085" y="331395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6" name="Rectángulo 355">
            <a:extLst>
              <a:ext uri="{FF2B5EF4-FFF2-40B4-BE49-F238E27FC236}">
                <a16:creationId xmlns:a16="http://schemas.microsoft.com/office/drawing/2014/main" id="{E05DDA98-64D8-DF7E-0701-88E29713F862}"/>
              </a:ext>
            </a:extLst>
          </p:cNvPr>
          <p:cNvSpPr/>
          <p:nvPr/>
        </p:nvSpPr>
        <p:spPr>
          <a:xfrm>
            <a:off x="6786713" y="3677370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9" name="Rectángulo 358">
            <a:extLst>
              <a:ext uri="{FF2B5EF4-FFF2-40B4-BE49-F238E27FC236}">
                <a16:creationId xmlns:a16="http://schemas.microsoft.com/office/drawing/2014/main" id="{5655BA65-5041-87F2-DF14-BD7BB69AB8CC}"/>
              </a:ext>
            </a:extLst>
          </p:cNvPr>
          <p:cNvSpPr/>
          <p:nvPr/>
        </p:nvSpPr>
        <p:spPr>
          <a:xfrm>
            <a:off x="6788861" y="198049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ilindro 11">
            <a:extLst>
              <a:ext uri="{FF2B5EF4-FFF2-40B4-BE49-F238E27FC236}">
                <a16:creationId xmlns:a16="http://schemas.microsoft.com/office/drawing/2014/main" id="{AC9E279C-A49C-4791-7E5A-E2D61B6409E8}"/>
              </a:ext>
            </a:extLst>
          </p:cNvPr>
          <p:cNvSpPr/>
          <p:nvPr/>
        </p:nvSpPr>
        <p:spPr>
          <a:xfrm rot="16200000">
            <a:off x="5089194" y="2584436"/>
            <a:ext cx="2538248" cy="666091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EB793E8-75DA-C978-39C6-0A428D849633}"/>
              </a:ext>
            </a:extLst>
          </p:cNvPr>
          <p:cNvCxnSpPr>
            <a:cxnSpLocks/>
          </p:cNvCxnSpPr>
          <p:nvPr/>
        </p:nvCxnSpPr>
        <p:spPr>
          <a:xfrm>
            <a:off x="6153528" y="1912595"/>
            <a:ext cx="513608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6BEC9FE2-2084-D3A0-4D60-1A197FCB2428}"/>
              </a:ext>
            </a:extLst>
          </p:cNvPr>
          <p:cNvCxnSpPr>
            <a:cxnSpLocks/>
          </p:cNvCxnSpPr>
          <p:nvPr/>
        </p:nvCxnSpPr>
        <p:spPr>
          <a:xfrm>
            <a:off x="6187062" y="2238415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68252F1B-459F-854A-CD8B-5716432B5F6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191796" y="2905823"/>
            <a:ext cx="499568" cy="11659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EA1AA1AD-48B6-388A-97DA-BA31D2D5A731}"/>
              </a:ext>
            </a:extLst>
          </p:cNvPr>
          <p:cNvCxnSpPr>
            <a:cxnSpLocks/>
          </p:cNvCxnSpPr>
          <p:nvPr/>
        </p:nvCxnSpPr>
        <p:spPr>
          <a:xfrm>
            <a:off x="6158146" y="3948974"/>
            <a:ext cx="49344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BA12D73-B3CD-3865-D4AE-4B0036313DC6}"/>
              </a:ext>
            </a:extLst>
          </p:cNvPr>
          <p:cNvCxnSpPr>
            <a:cxnSpLocks/>
          </p:cNvCxnSpPr>
          <p:nvPr/>
        </p:nvCxnSpPr>
        <p:spPr>
          <a:xfrm>
            <a:off x="6187062" y="3586367"/>
            <a:ext cx="49506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817FE18-C87F-185B-2360-7A0DCF74F8F2}"/>
              </a:ext>
            </a:extLst>
          </p:cNvPr>
          <p:cNvCxnSpPr>
            <a:cxnSpLocks/>
          </p:cNvCxnSpPr>
          <p:nvPr/>
        </p:nvCxnSpPr>
        <p:spPr>
          <a:xfrm>
            <a:off x="6178626" y="3231643"/>
            <a:ext cx="517356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A3D6D4C2-3068-C6EF-62CF-17251DAFA424}"/>
              </a:ext>
            </a:extLst>
          </p:cNvPr>
          <p:cNvCxnSpPr>
            <a:cxnSpLocks/>
          </p:cNvCxnSpPr>
          <p:nvPr/>
        </p:nvCxnSpPr>
        <p:spPr>
          <a:xfrm>
            <a:off x="6190810" y="2566863"/>
            <a:ext cx="500554" cy="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35">
            <a:extLst>
              <a:ext uri="{FF2B5EF4-FFF2-40B4-BE49-F238E27FC236}">
                <a16:creationId xmlns:a16="http://schemas.microsoft.com/office/drawing/2014/main" id="{B8AE5DE1-401A-89C5-1D6B-979B930944E0}"/>
              </a:ext>
            </a:extLst>
          </p:cNvPr>
          <p:cNvSpPr/>
          <p:nvPr/>
        </p:nvSpPr>
        <p:spPr>
          <a:xfrm>
            <a:off x="6317685" y="2316885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B3FD92B3-5E24-DFBE-E1A8-56603315AE4C}"/>
              </a:ext>
            </a:extLst>
          </p:cNvPr>
          <p:cNvSpPr/>
          <p:nvPr/>
        </p:nvSpPr>
        <p:spPr>
          <a:xfrm>
            <a:off x="6321117" y="2642848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F105A5A-80B5-0DEA-09DA-6E21C4899D78}"/>
              </a:ext>
            </a:extLst>
          </p:cNvPr>
          <p:cNvSpPr/>
          <p:nvPr/>
        </p:nvSpPr>
        <p:spPr>
          <a:xfrm>
            <a:off x="6313451" y="2981511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994D60A-FCB0-B1AE-7696-79F986C4D820}"/>
              </a:ext>
            </a:extLst>
          </p:cNvPr>
          <p:cNvSpPr/>
          <p:nvPr/>
        </p:nvSpPr>
        <p:spPr>
          <a:xfrm>
            <a:off x="6310392" y="3315887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AECBF66B-7540-09B1-4E4F-FFE197D98E41}"/>
              </a:ext>
            </a:extLst>
          </p:cNvPr>
          <p:cNvSpPr/>
          <p:nvPr/>
        </p:nvSpPr>
        <p:spPr>
          <a:xfrm>
            <a:off x="6283020" y="3679302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03AD012D-B22C-3AE0-10B6-7F9DE3574BB0}"/>
              </a:ext>
            </a:extLst>
          </p:cNvPr>
          <p:cNvSpPr/>
          <p:nvPr/>
        </p:nvSpPr>
        <p:spPr>
          <a:xfrm>
            <a:off x="6285168" y="1982429"/>
            <a:ext cx="258418" cy="184666"/>
          </a:xfrm>
          <a:prstGeom prst="rect">
            <a:avLst/>
          </a:prstGeom>
          <a:solidFill>
            <a:srgbClr val="00B050">
              <a:alpha val="5885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2" name="Picture 2" descr="24 Fiber MTP Elite to LC Breakout Cables">
            <a:extLst>
              <a:ext uri="{FF2B5EF4-FFF2-40B4-BE49-F238E27FC236}">
                <a16:creationId xmlns:a16="http://schemas.microsoft.com/office/drawing/2014/main" id="{A5EB71CD-19F0-74AD-60EC-ED0E43A1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5615" y="4620406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2" descr="24 Fiber MTP Elite to LC Breakout Cables">
            <a:extLst>
              <a:ext uri="{FF2B5EF4-FFF2-40B4-BE49-F238E27FC236}">
                <a16:creationId xmlns:a16="http://schemas.microsoft.com/office/drawing/2014/main" id="{2D120239-7CFC-B820-47B4-9E7B74B1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4618" y="4620405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" name="Rectángulo 360">
            <a:extLst>
              <a:ext uri="{FF2B5EF4-FFF2-40B4-BE49-F238E27FC236}">
                <a16:creationId xmlns:a16="http://schemas.microsoft.com/office/drawing/2014/main" id="{0C5A8EFE-1607-DCE8-0E97-6762FB8D8F9F}"/>
              </a:ext>
            </a:extLst>
          </p:cNvPr>
          <p:cNvSpPr/>
          <p:nvPr/>
        </p:nvSpPr>
        <p:spPr>
          <a:xfrm>
            <a:off x="2370893" y="4955910"/>
            <a:ext cx="1278140" cy="29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Break Out box 1</a:t>
            </a:r>
            <a:endParaRPr lang="es-MX" dirty="0"/>
          </a:p>
        </p:txBody>
      </p:sp>
      <p:pic>
        <p:nvPicPr>
          <p:cNvPr id="364" name="Picture 2" descr="24 Fiber MTP Elite to LC Breakout Cables">
            <a:extLst>
              <a:ext uri="{FF2B5EF4-FFF2-40B4-BE49-F238E27FC236}">
                <a16:creationId xmlns:a16="http://schemas.microsoft.com/office/drawing/2014/main" id="{DAA835E1-2A32-7836-6870-0119A19D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1126" y="4620405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Picture 2" descr="24 Fiber MTP Elite to LC Breakout Cables">
            <a:extLst>
              <a:ext uri="{FF2B5EF4-FFF2-40B4-BE49-F238E27FC236}">
                <a16:creationId xmlns:a16="http://schemas.microsoft.com/office/drawing/2014/main" id="{CCD5E2D5-D438-1FFC-7F04-4F49AF40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5709" y="4620406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Picture 2" descr="24 Fiber MTP Elite to LC Breakout Cables">
            <a:extLst>
              <a:ext uri="{FF2B5EF4-FFF2-40B4-BE49-F238E27FC236}">
                <a16:creationId xmlns:a16="http://schemas.microsoft.com/office/drawing/2014/main" id="{97ADD6F1-093B-2554-4442-F1460DF0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44712" y="4620405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" name="Rectángulo 366">
            <a:extLst>
              <a:ext uri="{FF2B5EF4-FFF2-40B4-BE49-F238E27FC236}">
                <a16:creationId xmlns:a16="http://schemas.microsoft.com/office/drawing/2014/main" id="{2223F5A9-CBB6-D9E5-CB09-A61B7C82AE40}"/>
              </a:ext>
            </a:extLst>
          </p:cNvPr>
          <p:cNvSpPr/>
          <p:nvPr/>
        </p:nvSpPr>
        <p:spPr>
          <a:xfrm>
            <a:off x="4330987" y="4955910"/>
            <a:ext cx="1278140" cy="29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/>
              <a:t>Break Out box 2</a:t>
            </a:r>
          </a:p>
        </p:txBody>
      </p:sp>
      <p:pic>
        <p:nvPicPr>
          <p:cNvPr id="368" name="Picture 2" descr="24 Fiber MTP Elite to LC Breakout Cables">
            <a:extLst>
              <a:ext uri="{FF2B5EF4-FFF2-40B4-BE49-F238E27FC236}">
                <a16:creationId xmlns:a16="http://schemas.microsoft.com/office/drawing/2014/main" id="{198D8019-329A-910D-7DBE-83E2BEF3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3045" y="4620404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24 Fiber MTP Elite to LC Breakout Cables">
            <a:extLst>
              <a:ext uri="{FF2B5EF4-FFF2-40B4-BE49-F238E27FC236}">
                <a16:creationId xmlns:a16="http://schemas.microsoft.com/office/drawing/2014/main" id="{3F364C3D-5CB2-8B96-29EA-69C2CEBDB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37628" y="4620405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Picture 2" descr="24 Fiber MTP Elite to LC Breakout Cables">
            <a:extLst>
              <a:ext uri="{FF2B5EF4-FFF2-40B4-BE49-F238E27FC236}">
                <a16:creationId xmlns:a16="http://schemas.microsoft.com/office/drawing/2014/main" id="{69130047-87D7-1412-D0BC-83E3EBA9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56631" y="4620404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Picture 2" descr="24 Fiber MTP Elite to LC Breakout Cables">
            <a:extLst>
              <a:ext uri="{FF2B5EF4-FFF2-40B4-BE49-F238E27FC236}">
                <a16:creationId xmlns:a16="http://schemas.microsoft.com/office/drawing/2014/main" id="{BCE6C071-D893-2DA9-307C-407F42F5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26029" y="4620406"/>
            <a:ext cx="1334067" cy="4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" name="Rectángulo 370">
            <a:extLst>
              <a:ext uri="{FF2B5EF4-FFF2-40B4-BE49-F238E27FC236}">
                <a16:creationId xmlns:a16="http://schemas.microsoft.com/office/drawing/2014/main" id="{0F455663-7FE1-F90D-7CFB-633F056D42D9}"/>
              </a:ext>
            </a:extLst>
          </p:cNvPr>
          <p:cNvSpPr/>
          <p:nvPr/>
        </p:nvSpPr>
        <p:spPr>
          <a:xfrm>
            <a:off x="6242906" y="4955909"/>
            <a:ext cx="1808980" cy="298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/>
              <a:t>Break Out box 3</a:t>
            </a:r>
          </a:p>
        </p:txBody>
      </p:sp>
    </p:spTree>
    <p:extLst>
      <p:ext uri="{BB962C8B-B14F-4D97-AF65-F5344CB8AC3E}">
        <p14:creationId xmlns:p14="http://schemas.microsoft.com/office/powerpoint/2010/main" val="33245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430AEE-B29B-9E5A-9BC9-1DDF5F16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21" y="0"/>
            <a:ext cx="11433930" cy="1680519"/>
          </a:xfrm>
        </p:spPr>
        <p:txBody>
          <a:bodyPr>
            <a:normAutofit/>
          </a:bodyPr>
          <a:lstStyle/>
          <a:p>
            <a:r>
              <a:rPr lang="es-MX" sz="3200" dirty="0">
                <a:solidFill>
                  <a:srgbClr val="002060"/>
                </a:solidFill>
              </a:rPr>
              <a:t>MID Charge </a:t>
            </a:r>
            <a:br>
              <a:rPr lang="es-MX" sz="3200" dirty="0">
                <a:solidFill>
                  <a:srgbClr val="002060"/>
                </a:solidFill>
              </a:rPr>
            </a:br>
            <a:r>
              <a:rPr lang="es-MX" sz="3200" dirty="0">
                <a:solidFill>
                  <a:srgbClr val="002060"/>
                </a:solidFill>
              </a:rPr>
              <a:t>(Data from coincidence between layers, Cosmics)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866FBC-3489-A707-7E56-7BA3AC1FE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34197" y="1312728"/>
            <a:ext cx="4324866" cy="59907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C0191A-4F9A-6C1F-1C14-9B277FE54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66346" y="1361850"/>
            <a:ext cx="4223755" cy="5993607"/>
          </a:xfrm>
          <a:prstGeom prst="rect">
            <a:avLst/>
          </a:prstGeom>
        </p:spPr>
      </p:pic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08E86EC-3236-3191-B18A-42D48E451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29</a:t>
            </a:fld>
            <a:endParaRPr lang="es-MX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734747AD-72FB-15ED-6585-A78A69D56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5378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EB99DC-5CDB-FFE9-2F0D-5068FA88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49" t="7626" r="10906" b="19115"/>
          <a:stretch/>
        </p:blipFill>
        <p:spPr>
          <a:xfrm>
            <a:off x="8934994" y="0"/>
            <a:ext cx="3257006" cy="21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B6F4-7A34-9DE4-511B-AB21218B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7" y="6627"/>
            <a:ext cx="10515600" cy="1325563"/>
          </a:xfrm>
        </p:spPr>
        <p:txBody>
          <a:bodyPr/>
          <a:lstStyle/>
          <a:p>
            <a:r>
              <a:rPr lang="es-MX" b="1" dirty="0">
                <a:solidFill>
                  <a:srgbClr val="00B050"/>
                </a:solidFill>
              </a:rPr>
              <a:t>MuonID Detector</a:t>
            </a:r>
            <a:br>
              <a:rPr lang="es-MX" b="1" dirty="0">
                <a:solidFill>
                  <a:srgbClr val="00B050"/>
                </a:solidFill>
              </a:rPr>
            </a:br>
            <a:r>
              <a:rPr lang="es-MX" sz="2000" b="1" dirty="0">
                <a:solidFill>
                  <a:srgbClr val="00B050"/>
                </a:solidFill>
              </a:rPr>
              <a:t>Plastic Scintillator Option</a:t>
            </a:r>
            <a:endParaRPr lang="es-MX" b="1" dirty="0">
              <a:solidFill>
                <a:srgbClr val="00B050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A39852-9D0E-BBE5-F58B-4E043735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F2BC34-EBCC-7338-96CA-88A00861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078" y="1"/>
            <a:ext cx="3984921" cy="2902226"/>
          </a:xfrm>
          <a:prstGeom prst="rect">
            <a:avLst/>
          </a:prstGeom>
        </p:spPr>
      </p:pic>
      <p:sp>
        <p:nvSpPr>
          <p:cNvPr id="3" name="Marcador de contenido 5">
            <a:extLst>
              <a:ext uri="{FF2B5EF4-FFF2-40B4-BE49-F238E27FC236}">
                <a16:creationId xmlns:a16="http://schemas.microsoft.com/office/drawing/2014/main" id="{424B1AB5-04ED-9328-C4AD-6E711780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3040" y="3813678"/>
            <a:ext cx="3664226" cy="2542672"/>
          </a:xfrm>
        </p:spPr>
        <p:txBody>
          <a:bodyPr>
            <a:normAutofit/>
          </a:bodyPr>
          <a:lstStyle/>
          <a:p>
            <a:pPr algn="l" fontAlgn="base"/>
            <a:r>
              <a:rPr lang="es-MX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Assumptions:</a:t>
            </a:r>
            <a:endParaRPr lang="es-MX" sz="4000" b="0" i="0" u="none" strike="noStrike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s-MX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10 rings</a:t>
            </a:r>
            <a:endParaRPr lang="es-MX" sz="3600" b="0" i="0" u="none" strike="noStrike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s-MX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18 segments per ring</a:t>
            </a:r>
            <a:endParaRPr lang="es-MX" sz="3600" b="0" i="0" u="none" strike="noStrike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s-MX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1 chamber per segment</a:t>
            </a:r>
            <a:endParaRPr lang="es-MX" sz="3600" b="0" i="0" u="none" strike="noStrike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es-MX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40 channels per chamber</a:t>
            </a:r>
            <a:endParaRPr lang="es-MX" sz="2200" b="0" i="0" u="none" strike="noStrike" dirty="0">
              <a:solidFill>
                <a:srgbClr val="002060"/>
              </a:solidFill>
              <a:effectLst/>
              <a:latin typeface="Aptos" panose="020B0004020202020204" pitchFamily="34" charset="0"/>
            </a:endParaRPr>
          </a:p>
          <a:p>
            <a:pPr lvl="1" fontAlgn="base"/>
            <a:r>
              <a:rPr lang="es-MX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1 SiPM per channel</a:t>
            </a:r>
          </a:p>
          <a:p>
            <a:pPr lvl="1"/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E0DFFD-04BE-A451-644E-D7F1CFC6D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59" y="2243641"/>
            <a:ext cx="4325581" cy="26369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6E5A8A-7D5C-797D-6D07-B523EB642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4" y="1690688"/>
            <a:ext cx="4156456" cy="41395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FF4A40B-C5D0-AD6D-EFFC-C70455937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619" y="5063451"/>
            <a:ext cx="4830827" cy="927774"/>
          </a:xfrm>
          <a:prstGeom prst="rect">
            <a:avLst/>
          </a:prstGeom>
        </p:spPr>
      </p:pic>
      <p:pic>
        <p:nvPicPr>
          <p:cNvPr id="1026" name="Picture 2" descr="S13360-6025PE,S13360-6050PE,etc">
            <a:extLst>
              <a:ext uri="{FF2B5EF4-FFF2-40B4-BE49-F238E27FC236}">
                <a16:creationId xmlns:a16="http://schemas.microsoft.com/office/drawing/2014/main" id="{00DC5629-F04A-26F3-641B-1FBB1978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89" y="4341788"/>
            <a:ext cx="630251" cy="63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02DE06B-75AF-0B89-3B25-7936E5168EEC}"/>
              </a:ext>
            </a:extLst>
          </p:cNvPr>
          <p:cNvCxnSpPr>
            <a:endCxn id="1026" idx="2"/>
          </p:cNvCxnSpPr>
          <p:nvPr/>
        </p:nvCxnSpPr>
        <p:spPr>
          <a:xfrm flipV="1">
            <a:off x="8177914" y="4972039"/>
            <a:ext cx="1" cy="34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212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B4859-9BDB-7303-40E9-05623A077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33"/>
            <a:ext cx="10515600" cy="1325563"/>
          </a:xfrm>
        </p:spPr>
        <p:txBody>
          <a:bodyPr/>
          <a:lstStyle/>
          <a:p>
            <a:r>
              <a:rPr lang="es-MX" dirty="0"/>
              <a:t>Using 2 PMTs for external trigger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76B7C1-EE68-BCDA-309E-367D60A8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57507A-7AE2-0598-CB64-EFF0AAAAB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30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E0F4CE-C418-DEB9-A133-6FFE0B9B4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9065" y="1113477"/>
            <a:ext cx="4216043" cy="58941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0EB2FA-98B8-3A96-1612-EE45407F0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7505" y="871854"/>
            <a:ext cx="4671164" cy="62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6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F28729-295B-E459-2028-53DA2C9B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Time difference (SiPM)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B06F3FA-4896-6B4A-FB39-36844153B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1690"/>
            <a:ext cx="4057895" cy="1660877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04EBC9-C9A9-DEFE-59C8-F85E96C8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484A-FB85-C047-8B39-AAFB8F3F3ABA}" type="slidenum">
              <a:rPr lang="es-MX" smtClean="0"/>
              <a:t>31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CFD963-4B26-4628-12E5-8DF7835EA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21" y="2073580"/>
            <a:ext cx="3723286" cy="152392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5B0384-CDAB-2257-F3C7-4F8EC5DBE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714" y="2061776"/>
            <a:ext cx="3723286" cy="152392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5DEF1E8-D784-31E2-DCBD-3391256CF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874" y="4461906"/>
            <a:ext cx="3723286" cy="152392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8C9C45A-CFD1-E98C-33E8-3A3200992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9766" y="4461906"/>
            <a:ext cx="3723286" cy="152392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3412399-86D0-E1F3-B7B7-B954ECBF2E5A}"/>
              </a:ext>
            </a:extLst>
          </p:cNvPr>
          <p:cNvSpPr txBox="1"/>
          <p:nvPr/>
        </p:nvSpPr>
        <p:spPr>
          <a:xfrm>
            <a:off x="1689899" y="1631714"/>
            <a:ext cx="1461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00B050"/>
                </a:solidFill>
              </a:rPr>
              <a:t>CH9 &amp; Ch16 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817A28-E3DC-8832-FD56-36865EB3A9D1}"/>
              </a:ext>
            </a:extLst>
          </p:cNvPr>
          <p:cNvSpPr txBox="1"/>
          <p:nvPr/>
        </p:nvSpPr>
        <p:spPr>
          <a:xfrm>
            <a:off x="6182803" y="1690688"/>
            <a:ext cx="1378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00B050"/>
                </a:solidFill>
              </a:rPr>
              <a:t>CH9 &amp; CH17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574AAC1-C80A-E057-6256-D9D72045A56B}"/>
              </a:ext>
            </a:extLst>
          </p:cNvPr>
          <p:cNvSpPr txBox="1"/>
          <p:nvPr/>
        </p:nvSpPr>
        <p:spPr>
          <a:xfrm>
            <a:off x="10163052" y="1634132"/>
            <a:ext cx="1461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00B050"/>
                </a:solidFill>
              </a:rPr>
              <a:t>CH9 &amp; CH18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CCC0DEE-1503-80BF-1088-C46B6F85A638}"/>
              </a:ext>
            </a:extLst>
          </p:cNvPr>
          <p:cNvSpPr txBox="1"/>
          <p:nvPr/>
        </p:nvSpPr>
        <p:spPr>
          <a:xfrm>
            <a:off x="4153856" y="4151774"/>
            <a:ext cx="1676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00B050"/>
                </a:solidFill>
              </a:rPr>
              <a:t>CH9 &amp; CH 20</a:t>
            </a:r>
            <a:endParaRPr lang="es-MX" dirty="0">
              <a:solidFill>
                <a:srgbClr val="00B05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4C0ABB8-AA7F-1737-8519-C7D4DB09556D}"/>
              </a:ext>
            </a:extLst>
          </p:cNvPr>
          <p:cNvSpPr txBox="1"/>
          <p:nvPr/>
        </p:nvSpPr>
        <p:spPr>
          <a:xfrm>
            <a:off x="8129602" y="4177040"/>
            <a:ext cx="1676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00B050"/>
                </a:solidFill>
              </a:rPr>
              <a:t>CH9 &amp; CH 21</a:t>
            </a:r>
            <a:endParaRPr lang="es-MX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52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b130090962_0_1662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3b130090962_0_1662"/>
          <p:cNvSpPr txBox="1">
            <a:spLocks noGrp="1"/>
          </p:cNvSpPr>
          <p:nvPr>
            <p:ph type="dt" idx="10"/>
          </p:nvPr>
        </p:nvSpPr>
        <p:spPr>
          <a:xfrm>
            <a:off x="657534" y="640424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48" name="Google Shape;148;g3b130090962_0_1662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g3b130090962_0_1662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g3b130090962_0_1662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3b130090962_0_1662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g3b130090962_0_16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563" y="1423875"/>
            <a:ext cx="6622535" cy="498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57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b130090962_0_1646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3b130090962_0_1646"/>
          <p:cNvSpPr txBox="1">
            <a:spLocks noGrp="1"/>
          </p:cNvSpPr>
          <p:nvPr>
            <p:ph type="dt" idx="10"/>
          </p:nvPr>
        </p:nvSpPr>
        <p:spPr>
          <a:xfrm>
            <a:off x="657534" y="640424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16" name="Google Shape;116;g3b130090962_0_1646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g3b130090962_0_1646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g3b130090962_0_1646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b130090962_0_1646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g3b130090962_0_1646"/>
          <p:cNvSpPr txBox="1">
            <a:spLocks noGrp="1"/>
          </p:cNvSpPr>
          <p:nvPr>
            <p:ph type="body" idx="4294967295"/>
          </p:nvPr>
        </p:nvSpPr>
        <p:spPr>
          <a:xfrm>
            <a:off x="736675" y="1740023"/>
            <a:ext cx="113607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2 GeV/c Muons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RPCs = 7500 V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RPC1 Eff = 92.78%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g3b130090962_0_1646" title="Charge_RPC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9400" y="1423870"/>
            <a:ext cx="7070674" cy="4580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805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cf41ea07a_0_15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3dcf41ea07a_0_15"/>
          <p:cNvSpPr txBox="1">
            <a:spLocks noGrp="1"/>
          </p:cNvSpPr>
          <p:nvPr>
            <p:ph type="dt" idx="10"/>
          </p:nvPr>
        </p:nvSpPr>
        <p:spPr>
          <a:xfrm>
            <a:off x="657534" y="640424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32" name="Google Shape;132;g3dcf41ea07a_0_15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g3dcf41ea07a_0_15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g3dcf41ea07a_0_15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3dcf41ea07a_0_15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g3dcf41ea07a_0_15"/>
          <p:cNvSpPr txBox="1">
            <a:spLocks noGrp="1"/>
          </p:cNvSpPr>
          <p:nvPr>
            <p:ph type="body" idx="4294967295"/>
          </p:nvPr>
        </p:nvSpPr>
        <p:spPr>
          <a:xfrm>
            <a:off x="754500" y="1775748"/>
            <a:ext cx="113607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2 GeV/c Muons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RPCs = 7500 V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RPC1 Eff = 92.78%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es-MX" sz="2600">
                <a:latin typeface="Times New Roman"/>
                <a:ea typeface="Times New Roman"/>
                <a:cs typeface="Times New Roman"/>
                <a:sym typeface="Times New Roman"/>
              </a:rPr>
              <a:t>RPC3 Eff = 21.94%  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g3dcf41ea07a_0_15" title="TimeDiff_RPC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825" y="1382938"/>
            <a:ext cx="7535076" cy="4880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761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130090962_0_1693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3b130090962_0_1693"/>
          <p:cNvSpPr txBox="1">
            <a:spLocks noGrp="1"/>
          </p:cNvSpPr>
          <p:nvPr>
            <p:ph type="dt" idx="10"/>
          </p:nvPr>
        </p:nvSpPr>
        <p:spPr>
          <a:xfrm>
            <a:off x="657534" y="641317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78" name="Google Shape;178;g3b130090962_0_1693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g3b130090962_0_1693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g3b130090962_0_1693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b130090962_0_1693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g3b130090962_0_16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563" y="1420725"/>
            <a:ext cx="6622531" cy="498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61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02C91A8-B005-0CB4-7EF3-D7F7A2053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>
            <a:fillRect/>
          </a:stretch>
        </p:blipFill>
        <p:spPr>
          <a:xfrm>
            <a:off x="-11721" y="-28460"/>
            <a:ext cx="12191980" cy="6856718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D132E6-638A-D670-B3E2-DB202711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F57484A-FB85-C047-8B39-AAFB8F3F3AB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FCCB06-5BCA-E118-0EAD-F968DD193223}"/>
              </a:ext>
            </a:extLst>
          </p:cNvPr>
          <p:cNvSpPr txBox="1"/>
          <p:nvPr/>
        </p:nvSpPr>
        <p:spPr>
          <a:xfrm>
            <a:off x="240945" y="6046253"/>
            <a:ext cx="60236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100" dirty="0"/>
              <a:t>100cm</a:t>
            </a:r>
            <a:endParaRPr lang="es-MX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19DBE0-ED81-43F3-DB2F-CC566CFF5C3C}"/>
              </a:ext>
            </a:extLst>
          </p:cNvPr>
          <p:cNvSpPr txBox="1"/>
          <p:nvPr/>
        </p:nvSpPr>
        <p:spPr>
          <a:xfrm>
            <a:off x="879832" y="6605514"/>
            <a:ext cx="6845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1100" dirty="0"/>
              <a:t>100cm</a:t>
            </a:r>
          </a:p>
        </p:txBody>
      </p:sp>
    </p:spTree>
    <p:extLst>
      <p:ext uri="{BB962C8B-B14F-4D97-AF65-F5344CB8AC3E}">
        <p14:creationId xmlns:p14="http://schemas.microsoft.com/office/powerpoint/2010/main" val="212115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1F40F-059C-A2E2-84F3-E008E45F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MuonID FEC details (Version 1)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3C507A-8B37-32AD-26C5-E6F0BAF6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34831-334C-E84B-B0EC-4673DB9B5CFB}" type="slidenum">
              <a:rPr lang="es-MX" smtClean="0"/>
              <a:t>5</a:t>
            </a:fld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AC72C4D-7F69-4CB4-890D-A3E5A0D7D91B}"/>
              </a:ext>
            </a:extLst>
          </p:cNvPr>
          <p:cNvSpPr/>
          <p:nvPr/>
        </p:nvSpPr>
        <p:spPr>
          <a:xfrm>
            <a:off x="3598709" y="3032981"/>
            <a:ext cx="1434164" cy="1318661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FPGA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91D8F6A-488A-50C2-CCBE-265A664F49BF}"/>
              </a:ext>
            </a:extLst>
          </p:cNvPr>
          <p:cNvSpPr/>
          <p:nvPr/>
        </p:nvSpPr>
        <p:spPr>
          <a:xfrm>
            <a:off x="1110980" y="2995118"/>
            <a:ext cx="1434164" cy="1318661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Petiroc 2A 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CE782D1-D57D-449F-C736-369C8FFFDAF3}"/>
              </a:ext>
            </a:extLst>
          </p:cNvPr>
          <p:cNvCxnSpPr/>
          <p:nvPr/>
        </p:nvCxnSpPr>
        <p:spPr>
          <a:xfrm>
            <a:off x="2545144" y="3651625"/>
            <a:ext cx="105356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6492507-7FB0-4EBC-2D01-ED80435725A4}"/>
              </a:ext>
            </a:extLst>
          </p:cNvPr>
          <p:cNvSpPr txBox="1"/>
          <p:nvPr/>
        </p:nvSpPr>
        <p:spPr>
          <a:xfrm>
            <a:off x="2657229" y="3282293"/>
            <a:ext cx="757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Trigger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4CA1B9-71F8-92C6-A16D-89E693E3ADFE}"/>
              </a:ext>
            </a:extLst>
          </p:cNvPr>
          <p:cNvSpPr txBox="1"/>
          <p:nvPr/>
        </p:nvSpPr>
        <p:spPr>
          <a:xfrm>
            <a:off x="2693296" y="2930437"/>
            <a:ext cx="80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Control</a:t>
            </a:r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594BC91-B310-D6B4-5142-F97FE0A39CE8}"/>
              </a:ext>
            </a:extLst>
          </p:cNvPr>
          <p:cNvSpPr/>
          <p:nvPr/>
        </p:nvSpPr>
        <p:spPr>
          <a:xfrm>
            <a:off x="6185409" y="3278007"/>
            <a:ext cx="1257872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USB</a:t>
            </a:r>
          </a:p>
        </p:txBody>
      </p:sp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39EA30A3-B26D-F108-172E-ADD8E814D358}"/>
              </a:ext>
            </a:extLst>
          </p:cNvPr>
          <p:cNvSpPr/>
          <p:nvPr/>
        </p:nvSpPr>
        <p:spPr>
          <a:xfrm>
            <a:off x="5032873" y="3310962"/>
            <a:ext cx="1152535" cy="218859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A3E13F8-9DB5-0EDB-8195-81EF8B2CA699}"/>
              </a:ext>
            </a:extLst>
          </p:cNvPr>
          <p:cNvCxnSpPr/>
          <p:nvPr/>
        </p:nvCxnSpPr>
        <p:spPr>
          <a:xfrm>
            <a:off x="2545144" y="3264208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echa derecha 23">
            <a:extLst>
              <a:ext uri="{FF2B5EF4-FFF2-40B4-BE49-F238E27FC236}">
                <a16:creationId xmlns:a16="http://schemas.microsoft.com/office/drawing/2014/main" id="{630F7CC9-C64C-92FC-5EBC-7F7572589A91}"/>
              </a:ext>
            </a:extLst>
          </p:cNvPr>
          <p:cNvSpPr/>
          <p:nvPr/>
        </p:nvSpPr>
        <p:spPr>
          <a:xfrm rot="10800000">
            <a:off x="5032871" y="3883256"/>
            <a:ext cx="1152537" cy="218871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0AF299D-3BA4-505A-0948-11EB690EC233}"/>
              </a:ext>
            </a:extLst>
          </p:cNvPr>
          <p:cNvSpPr txBox="1"/>
          <p:nvPr/>
        </p:nvSpPr>
        <p:spPr>
          <a:xfrm>
            <a:off x="5273700" y="3030846"/>
            <a:ext cx="716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Uplink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7187DDE-6976-0D33-B3F9-71201E04BBD2}"/>
              </a:ext>
            </a:extLst>
          </p:cNvPr>
          <p:cNvSpPr txBox="1"/>
          <p:nvPr/>
        </p:nvSpPr>
        <p:spPr>
          <a:xfrm>
            <a:off x="5148282" y="3629016"/>
            <a:ext cx="967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Downlink</a:t>
            </a:r>
            <a:endParaRPr lang="es-MX" dirty="0"/>
          </a:p>
        </p:txBody>
      </p:sp>
      <p:sp>
        <p:nvSpPr>
          <p:cNvPr id="27" name="Flecha izquierda y derecha 26">
            <a:extLst>
              <a:ext uri="{FF2B5EF4-FFF2-40B4-BE49-F238E27FC236}">
                <a16:creationId xmlns:a16="http://schemas.microsoft.com/office/drawing/2014/main" id="{D46FD539-E74F-42B7-E293-CB74F31DF732}"/>
              </a:ext>
            </a:extLst>
          </p:cNvPr>
          <p:cNvSpPr/>
          <p:nvPr/>
        </p:nvSpPr>
        <p:spPr>
          <a:xfrm>
            <a:off x="7443281" y="3563172"/>
            <a:ext cx="1167319" cy="258276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1AC5CB0-FC53-EB79-B2E8-403D000982B1}"/>
              </a:ext>
            </a:extLst>
          </p:cNvPr>
          <p:cNvSpPr txBox="1"/>
          <p:nvPr/>
        </p:nvSpPr>
        <p:spPr>
          <a:xfrm>
            <a:off x="8573764" y="1435436"/>
            <a:ext cx="3578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00B0F0"/>
                </a:solidFill>
              </a:rPr>
              <a:t>Designed to test PETIROC 2A with the MID module prototype.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1 Erni connectors with 32 ch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1 ASIC Petiroc 2A designed for SiPM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1 Cyclone FPGA</a:t>
            </a:r>
            <a:br>
              <a:rPr lang="es-MX" dirty="0">
                <a:solidFill>
                  <a:srgbClr val="00B0F0"/>
                </a:solidFill>
              </a:rPr>
            </a:br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Power supply regulators for FEC and SiPM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Analog and digital outputs for debugging</a:t>
            </a:r>
          </a:p>
          <a:p>
            <a:endParaRPr lang="es-MX" dirty="0">
              <a:solidFill>
                <a:srgbClr val="00B0F0"/>
              </a:solidFill>
            </a:endParaRPr>
          </a:p>
          <a:p>
            <a:r>
              <a:rPr lang="es-MX" dirty="0">
                <a:solidFill>
                  <a:srgbClr val="00B0F0"/>
                </a:solidFill>
              </a:rPr>
              <a:t>USB communications</a:t>
            </a:r>
          </a:p>
          <a:p>
            <a:endParaRPr lang="es-MX" dirty="0"/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1384218-505F-5BC9-0699-EFC2CA3371B2}"/>
              </a:ext>
            </a:extLst>
          </p:cNvPr>
          <p:cNvCxnSpPr/>
          <p:nvPr/>
        </p:nvCxnSpPr>
        <p:spPr>
          <a:xfrm>
            <a:off x="6493565" y="2524054"/>
            <a:ext cx="0" cy="685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B0568F84-29AD-B0C5-97D1-900C530ECA2D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5023147" y="2486695"/>
            <a:ext cx="11404" cy="546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8057966-2B51-5A0F-B825-646E493DC689}"/>
              </a:ext>
            </a:extLst>
          </p:cNvPr>
          <p:cNvSpPr txBox="1"/>
          <p:nvPr/>
        </p:nvSpPr>
        <p:spPr>
          <a:xfrm>
            <a:off x="4676120" y="1963475"/>
            <a:ext cx="716861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12700">
            <a:solidFill>
              <a:schemeClr val="tx1">
                <a:alpha val="96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Clk</a:t>
            </a:r>
            <a:br>
              <a:rPr lang="es-MX" sz="1400" dirty="0"/>
            </a:br>
            <a:r>
              <a:rPr lang="es-MX" sz="1400" dirty="0"/>
              <a:t>40MHz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A82C63-736A-6B14-99E3-C9F9077A433A}"/>
              </a:ext>
            </a:extLst>
          </p:cNvPr>
          <p:cNvSpPr txBox="1"/>
          <p:nvPr/>
        </p:nvSpPr>
        <p:spPr>
          <a:xfrm>
            <a:off x="2688046" y="3692436"/>
            <a:ext cx="571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/>
              <a:t>Data</a:t>
            </a:r>
            <a:endParaRPr lang="es-MX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133C312-9494-E9B6-E047-7CF2E03726D4}"/>
              </a:ext>
            </a:extLst>
          </p:cNvPr>
          <p:cNvCxnSpPr/>
          <p:nvPr/>
        </p:nvCxnSpPr>
        <p:spPr>
          <a:xfrm>
            <a:off x="2539894" y="4026207"/>
            <a:ext cx="1053565" cy="0"/>
          </a:xfrm>
          <a:prstGeom prst="straightConnector1">
            <a:avLst/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C6386C-7A45-1F83-10FA-01205EA70B7D}"/>
              </a:ext>
            </a:extLst>
          </p:cNvPr>
          <p:cNvSpPr/>
          <p:nvPr/>
        </p:nvSpPr>
        <p:spPr>
          <a:xfrm>
            <a:off x="5942580" y="4693915"/>
            <a:ext cx="1568547" cy="82860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Power_Reg </a:t>
            </a:r>
            <a:r>
              <a:rPr lang="es-MX" sz="1050" dirty="0">
                <a:solidFill>
                  <a:schemeClr val="tx1"/>
                </a:solidFill>
              </a:rPr>
              <a:t>(3.3V, 2.5V, 1.2V)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EA40BBF-66BB-3DD4-F829-8386B12897C2}"/>
              </a:ext>
            </a:extLst>
          </p:cNvPr>
          <p:cNvSpPr/>
          <p:nvPr/>
        </p:nvSpPr>
        <p:spPr>
          <a:xfrm>
            <a:off x="1143371" y="5106838"/>
            <a:ext cx="1340768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Ch14/Ch15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Test inputs</a:t>
            </a:r>
          </a:p>
        </p:txBody>
      </p:sp>
      <p:sp>
        <p:nvSpPr>
          <p:cNvPr id="20" name="Flecha derecha 19">
            <a:extLst>
              <a:ext uri="{FF2B5EF4-FFF2-40B4-BE49-F238E27FC236}">
                <a16:creationId xmlns:a16="http://schemas.microsoft.com/office/drawing/2014/main" id="{C6E60C47-FB6A-6F8B-C345-E942C1F98AD1}"/>
              </a:ext>
            </a:extLst>
          </p:cNvPr>
          <p:cNvSpPr/>
          <p:nvPr/>
        </p:nvSpPr>
        <p:spPr>
          <a:xfrm rot="16200000">
            <a:off x="1415765" y="4602908"/>
            <a:ext cx="793059" cy="214800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D42F296-F462-286C-A89D-9DBBD69666D6}"/>
              </a:ext>
            </a:extLst>
          </p:cNvPr>
          <p:cNvSpPr/>
          <p:nvPr/>
        </p:nvSpPr>
        <p:spPr>
          <a:xfrm>
            <a:off x="2612348" y="5186506"/>
            <a:ext cx="1340768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Analog and Digital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Output Probes</a:t>
            </a:r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8F2CDD0F-4F42-81EF-D59A-2825DAED5E2D}"/>
              </a:ext>
            </a:extLst>
          </p:cNvPr>
          <p:cNvSpPr/>
          <p:nvPr/>
        </p:nvSpPr>
        <p:spPr>
          <a:xfrm rot="5400000">
            <a:off x="3315430" y="4661674"/>
            <a:ext cx="793059" cy="214800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692FF1-44B8-C3CE-3859-9BA77ECBD991}"/>
              </a:ext>
            </a:extLst>
          </p:cNvPr>
          <p:cNvSpPr/>
          <p:nvPr/>
        </p:nvSpPr>
        <p:spPr>
          <a:xfrm>
            <a:off x="3257227" y="1601700"/>
            <a:ext cx="645324" cy="42613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EPCQ16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F174555-660D-80F6-A7BB-127CA9CA6F95}"/>
              </a:ext>
            </a:extLst>
          </p:cNvPr>
          <p:cNvCxnSpPr>
            <a:cxnSpLocks/>
          </p:cNvCxnSpPr>
          <p:nvPr/>
        </p:nvCxnSpPr>
        <p:spPr>
          <a:xfrm>
            <a:off x="3677603" y="2070797"/>
            <a:ext cx="14247" cy="960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2402811-0E13-8A21-C74D-082E3E31849E}"/>
              </a:ext>
            </a:extLst>
          </p:cNvPr>
          <p:cNvSpPr/>
          <p:nvPr/>
        </p:nvSpPr>
        <p:spPr>
          <a:xfrm>
            <a:off x="3970730" y="2019765"/>
            <a:ext cx="645324" cy="42613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JTAG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832DD90-AA6F-BEB3-7A0D-51246E5C232D}"/>
              </a:ext>
            </a:extLst>
          </p:cNvPr>
          <p:cNvCxnSpPr>
            <a:cxnSpLocks/>
          </p:cNvCxnSpPr>
          <p:nvPr/>
        </p:nvCxnSpPr>
        <p:spPr>
          <a:xfrm>
            <a:off x="4343251" y="2460044"/>
            <a:ext cx="8983" cy="579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70CE512-1716-6C71-8FEE-E8EF51D86D80}"/>
              </a:ext>
            </a:extLst>
          </p:cNvPr>
          <p:cNvCxnSpPr>
            <a:cxnSpLocks/>
          </p:cNvCxnSpPr>
          <p:nvPr/>
        </p:nvCxnSpPr>
        <p:spPr>
          <a:xfrm>
            <a:off x="7255558" y="1760575"/>
            <a:ext cx="0" cy="1477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04615726-4C54-AD4D-59F9-A4B90DC5EBD2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3902551" y="1779193"/>
            <a:ext cx="3353007" cy="35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>
            <a:extLst>
              <a:ext uri="{FF2B5EF4-FFF2-40B4-BE49-F238E27FC236}">
                <a16:creationId xmlns:a16="http://schemas.microsoft.com/office/drawing/2014/main" id="{7B615455-B073-B187-D09E-80B57FA827BC}"/>
              </a:ext>
            </a:extLst>
          </p:cNvPr>
          <p:cNvSpPr/>
          <p:nvPr/>
        </p:nvSpPr>
        <p:spPr>
          <a:xfrm>
            <a:off x="4007178" y="5187081"/>
            <a:ext cx="833505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Ext_Trigger</a:t>
            </a:r>
          </a:p>
        </p:txBody>
      </p: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92D10614-D874-D4E6-69FA-3C07C4C7D5E0}"/>
              </a:ext>
            </a:extLst>
          </p:cNvPr>
          <p:cNvCxnSpPr>
            <a:cxnSpLocks/>
          </p:cNvCxnSpPr>
          <p:nvPr/>
        </p:nvCxnSpPr>
        <p:spPr>
          <a:xfrm flipV="1">
            <a:off x="4427515" y="4372544"/>
            <a:ext cx="0" cy="793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BF6B094-CDCB-1ECA-323F-EB172447A9F6}"/>
              </a:ext>
            </a:extLst>
          </p:cNvPr>
          <p:cNvSpPr/>
          <p:nvPr/>
        </p:nvSpPr>
        <p:spPr>
          <a:xfrm>
            <a:off x="4894745" y="5186506"/>
            <a:ext cx="833505" cy="504962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dirty="0">
                <a:solidFill>
                  <a:schemeClr val="tx1"/>
                </a:solidFill>
              </a:rPr>
              <a:t>11 </a:t>
            </a:r>
            <a:br>
              <a:rPr lang="es-MX" sz="1100" dirty="0">
                <a:solidFill>
                  <a:schemeClr val="tx1"/>
                </a:solidFill>
              </a:rPr>
            </a:br>
            <a:r>
              <a:rPr lang="es-MX" sz="1100" dirty="0">
                <a:solidFill>
                  <a:schemeClr val="tx1"/>
                </a:solidFill>
              </a:rPr>
              <a:t>I/O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6248D80-AC5A-42E2-555B-A5F30364FFD1}"/>
              </a:ext>
            </a:extLst>
          </p:cNvPr>
          <p:cNvSpPr/>
          <p:nvPr/>
        </p:nvSpPr>
        <p:spPr>
          <a:xfrm>
            <a:off x="225610" y="2252545"/>
            <a:ext cx="389929" cy="2897487"/>
          </a:xfrm>
          <a:prstGeom prst="rect">
            <a:avLst/>
          </a:prstGeom>
          <a:solidFill>
            <a:schemeClr val="accent1">
              <a:alpha val="1596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32 CH Input</a:t>
            </a:r>
          </a:p>
        </p:txBody>
      </p:sp>
      <p:sp>
        <p:nvSpPr>
          <p:cNvPr id="32" name="Flecha derecha 31">
            <a:extLst>
              <a:ext uri="{FF2B5EF4-FFF2-40B4-BE49-F238E27FC236}">
                <a16:creationId xmlns:a16="http://schemas.microsoft.com/office/drawing/2014/main" id="{CDFCD053-4C32-2D02-AA88-8AF27193C18B}"/>
              </a:ext>
            </a:extLst>
          </p:cNvPr>
          <p:cNvSpPr/>
          <p:nvPr/>
        </p:nvSpPr>
        <p:spPr>
          <a:xfrm>
            <a:off x="620597" y="3600090"/>
            <a:ext cx="490383" cy="221357"/>
          </a:xfrm>
          <a:prstGeom prst="rightArrow">
            <a:avLst/>
          </a:prstGeom>
          <a:solidFill>
            <a:srgbClr val="FF0000">
              <a:alpha val="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Flecha izquierda y derecha 32">
            <a:extLst>
              <a:ext uri="{FF2B5EF4-FFF2-40B4-BE49-F238E27FC236}">
                <a16:creationId xmlns:a16="http://schemas.microsoft.com/office/drawing/2014/main" id="{21AF8B3F-C560-D341-486B-62EFB5097B3C}"/>
              </a:ext>
            </a:extLst>
          </p:cNvPr>
          <p:cNvSpPr/>
          <p:nvPr/>
        </p:nvSpPr>
        <p:spPr>
          <a:xfrm rot="16200000">
            <a:off x="4575265" y="4636060"/>
            <a:ext cx="826774" cy="232313"/>
          </a:xfrm>
          <a:prstGeom prst="leftRightArrow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FEC7794-2513-9646-A98B-26E57E2A811A}"/>
              </a:ext>
            </a:extLst>
          </p:cNvPr>
          <p:cNvSpPr txBox="1"/>
          <p:nvPr/>
        </p:nvSpPr>
        <p:spPr>
          <a:xfrm>
            <a:off x="6126111" y="1961127"/>
            <a:ext cx="716861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  <a:ln w="12700">
            <a:solidFill>
              <a:schemeClr val="tx1">
                <a:alpha val="96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/>
              <a:t>Clk</a:t>
            </a:r>
            <a:br>
              <a:rPr lang="es-MX" sz="1400" dirty="0"/>
            </a:br>
            <a:r>
              <a:rPr lang="es-MX" sz="1400" dirty="0"/>
              <a:t>12MHz</a:t>
            </a:r>
          </a:p>
        </p:txBody>
      </p:sp>
    </p:spTree>
    <p:extLst>
      <p:ext uri="{BB962C8B-B14F-4D97-AF65-F5344CB8AC3E}">
        <p14:creationId xmlns:p14="http://schemas.microsoft.com/office/powerpoint/2010/main" val="3180762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0AE29-DB5F-9D58-FB4B-7AA68E50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FEC + PP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19C36C-F286-62A2-7331-3991396E9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61" y="2698860"/>
            <a:ext cx="4456965" cy="2301649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Communication </a:t>
            </a:r>
          </a:p>
          <a:p>
            <a:r>
              <a:rPr lang="es-MX" dirty="0"/>
              <a:t>Power consumption</a:t>
            </a:r>
          </a:p>
          <a:p>
            <a:r>
              <a:rPr lang="es-MX" dirty="0"/>
              <a:t>Internal trigger</a:t>
            </a:r>
          </a:p>
          <a:p>
            <a:r>
              <a:rPr lang="es-MX" dirty="0"/>
              <a:t>External trigger</a:t>
            </a:r>
          </a:p>
          <a:p>
            <a:r>
              <a:rPr lang="es-MX" dirty="0"/>
              <a:t>PP (reduce components)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920F2E-B601-0528-EAA0-1D179DF0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0D957-6A16-A74B-ACD7-53F524967E92}" type="slidenum">
              <a:rPr lang="es-MX" smtClean="0"/>
              <a:t>6</a:t>
            </a:fld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73CE4C7-5C9D-7B2A-6A6D-CFA87AF7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9" t="8150" r="21377" b="6075"/>
          <a:stretch/>
        </p:blipFill>
        <p:spPr>
          <a:xfrm rot="16200000">
            <a:off x="6077997" y="-156012"/>
            <a:ext cx="4648858" cy="75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8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38AB8-536C-173D-1BC5-7FAEEC559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40080"/>
            <a:ext cx="6928700" cy="8516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FEC + RPCs</a:t>
            </a:r>
            <a:br>
              <a:rPr lang="en-US" sz="5400" dirty="0">
                <a:solidFill>
                  <a:srgbClr val="0070C0"/>
                </a:solidFill>
              </a:rPr>
            </a:br>
            <a:r>
              <a:rPr lang="en-US" sz="5400" dirty="0">
                <a:solidFill>
                  <a:srgbClr val="0070C0"/>
                </a:solidFill>
              </a:rPr>
              <a:t>Beam Test August 2025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A66D189-8B91-9414-D02A-3623DD717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" t="15462" r="-1" b="47150"/>
          <a:stretch/>
        </p:blipFill>
        <p:spPr>
          <a:xfrm>
            <a:off x="6096000" y="11"/>
            <a:ext cx="5490754" cy="273707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5A3C03-001E-F630-9113-2ACD1EBD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F57484A-FB85-C047-8B39-AAFB8F3F3AB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Google Shape;242;p26">
            <a:extLst>
              <a:ext uri="{FF2B5EF4-FFF2-40B4-BE49-F238E27FC236}">
                <a16:creationId xmlns:a16="http://schemas.microsoft.com/office/drawing/2014/main" id="{B2EA7994-8824-F3B1-B08A-5E58D044EC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3368"/>
          <a:stretch/>
        </p:blipFill>
        <p:spPr>
          <a:xfrm>
            <a:off x="1548634" y="2581350"/>
            <a:ext cx="8892900" cy="4276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DD614EE-582F-AA61-1362-DFF65F4BC7AF}"/>
              </a:ext>
            </a:extLst>
          </p:cNvPr>
          <p:cNvCxnSpPr>
            <a:cxnSpLocks/>
          </p:cNvCxnSpPr>
          <p:nvPr/>
        </p:nvCxnSpPr>
        <p:spPr>
          <a:xfrm flipH="1">
            <a:off x="2188029" y="2448733"/>
            <a:ext cx="1164771" cy="2526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8E036FB-CDC2-3CFC-51D7-9986786716AA}"/>
              </a:ext>
            </a:extLst>
          </p:cNvPr>
          <p:cNvSpPr txBox="1"/>
          <p:nvPr/>
        </p:nvSpPr>
        <p:spPr>
          <a:xfrm>
            <a:off x="3013216" y="2079401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RPC 3       RPC 1 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BB244F6-9937-8165-1704-F5E7821ED4F3}"/>
              </a:ext>
            </a:extLst>
          </p:cNvPr>
          <p:cNvCxnSpPr>
            <a:cxnSpLocks/>
          </p:cNvCxnSpPr>
          <p:nvPr/>
        </p:nvCxnSpPr>
        <p:spPr>
          <a:xfrm>
            <a:off x="4404360" y="2448733"/>
            <a:ext cx="3200400" cy="26185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09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dcf41ea07a_0_0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dcf41ea07a_0_0"/>
          <p:cNvSpPr txBox="1">
            <a:spLocks noGrp="1"/>
          </p:cNvSpPr>
          <p:nvPr>
            <p:ph type="dt" idx="10"/>
          </p:nvPr>
        </p:nvSpPr>
        <p:spPr>
          <a:xfrm>
            <a:off x="657534" y="640424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 dirty="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 dirty="0"/>
          </a:p>
        </p:txBody>
      </p:sp>
      <p:sp>
        <p:nvSpPr>
          <p:cNvPr id="100" name="Google Shape;100;g3dcf41ea07a_0_0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g3dcf41ea07a_0_0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g3dcf41ea07a_0_0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3dcf41ea07a_0_0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 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g3dcf41ea07a_0_0"/>
          <p:cNvSpPr txBox="1">
            <a:spLocks noGrp="1"/>
          </p:cNvSpPr>
          <p:nvPr>
            <p:ph type="body" idx="4294967295"/>
          </p:nvPr>
        </p:nvSpPr>
        <p:spPr>
          <a:xfrm>
            <a:off x="754500" y="1775748"/>
            <a:ext cx="113607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 dirty="0">
                <a:latin typeface="Times New Roman"/>
                <a:ea typeface="Times New Roman"/>
                <a:cs typeface="Times New Roman"/>
                <a:sym typeface="Times New Roman"/>
              </a:rPr>
              <a:t>2 GeV/c Muons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 dirty="0">
                <a:latin typeface="Times New Roman"/>
                <a:ea typeface="Times New Roman"/>
                <a:cs typeface="Times New Roman"/>
                <a:sym typeface="Times New Roman"/>
              </a:rPr>
              <a:t>RPCs = 7500 V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MX" sz="2600" dirty="0">
                <a:latin typeface="Times New Roman"/>
                <a:ea typeface="Times New Roman"/>
                <a:cs typeface="Times New Roman"/>
                <a:sym typeface="Times New Roman"/>
              </a:rPr>
              <a:t>RPC1 Eff = 92.78%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g3dcf41ea07a_0_0" title="effici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300" y="1560725"/>
            <a:ext cx="7740799" cy="43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2A87799-6133-89E0-B556-8CD00493B986}"/>
              </a:ext>
            </a:extLst>
          </p:cNvPr>
          <p:cNvSpPr/>
          <p:nvPr/>
        </p:nvSpPr>
        <p:spPr>
          <a:xfrm>
            <a:off x="657534" y="5245451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1_2</a:t>
            </a:r>
            <a:endParaRPr lang="es-MX" sz="6000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ED04DC-48D1-86F5-2201-DBAAB7D55C7E}"/>
              </a:ext>
            </a:extLst>
          </p:cNvPr>
          <p:cNvSpPr/>
          <p:nvPr/>
        </p:nvSpPr>
        <p:spPr>
          <a:xfrm>
            <a:off x="1165533" y="5246865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1_3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1FD463-4CA6-12DD-5D23-2204B1526627}"/>
              </a:ext>
            </a:extLst>
          </p:cNvPr>
          <p:cNvSpPr/>
          <p:nvPr/>
        </p:nvSpPr>
        <p:spPr>
          <a:xfrm>
            <a:off x="657534" y="5705563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1_1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DCDF43-834F-DF07-BDE4-091D79A0D9E8}"/>
              </a:ext>
            </a:extLst>
          </p:cNvPr>
          <p:cNvSpPr/>
          <p:nvPr/>
        </p:nvSpPr>
        <p:spPr>
          <a:xfrm>
            <a:off x="1165533" y="5706977"/>
            <a:ext cx="498763" cy="443345"/>
          </a:xfrm>
          <a:prstGeom prst="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1_4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0297438-BA09-C31E-BBA5-88C8C20222CD}"/>
              </a:ext>
            </a:extLst>
          </p:cNvPr>
          <p:cNvSpPr/>
          <p:nvPr/>
        </p:nvSpPr>
        <p:spPr>
          <a:xfrm>
            <a:off x="657534" y="3991945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3_2</a:t>
            </a:r>
            <a:endParaRPr lang="es-MX" sz="6000" dirty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4103DF2-9CEE-26E8-14E7-E2D4D6B9C2F1}"/>
              </a:ext>
            </a:extLst>
          </p:cNvPr>
          <p:cNvSpPr/>
          <p:nvPr/>
        </p:nvSpPr>
        <p:spPr>
          <a:xfrm>
            <a:off x="1165533" y="3993359"/>
            <a:ext cx="498763" cy="443345"/>
          </a:xfrm>
          <a:prstGeom prst="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3_3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CF2BF76-8E4F-D1A9-758F-716D941C776E}"/>
              </a:ext>
            </a:extLst>
          </p:cNvPr>
          <p:cNvSpPr/>
          <p:nvPr/>
        </p:nvSpPr>
        <p:spPr>
          <a:xfrm>
            <a:off x="657534" y="4452057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3_1</a:t>
            </a:r>
            <a:endParaRPr lang="es-MX" sz="2400" dirty="0">
              <a:solidFill>
                <a:schemeClr val="tx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3865A07-CAE5-3280-1198-1BB0D216D737}"/>
              </a:ext>
            </a:extLst>
          </p:cNvPr>
          <p:cNvSpPr/>
          <p:nvPr/>
        </p:nvSpPr>
        <p:spPr>
          <a:xfrm>
            <a:off x="1165533" y="4453471"/>
            <a:ext cx="498763" cy="443345"/>
          </a:xfrm>
          <a:prstGeom prst="rect">
            <a:avLst/>
          </a:prstGeom>
          <a:solidFill>
            <a:schemeClr val="bg2">
              <a:lumMod val="75000"/>
              <a:alpha val="5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800" dirty="0">
                <a:solidFill>
                  <a:schemeClr val="tx1"/>
                </a:solidFill>
              </a:rPr>
              <a:t>RPC 3_4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130090962_0_1678"/>
          <p:cNvSpPr/>
          <p:nvPr/>
        </p:nvSpPr>
        <p:spPr>
          <a:xfrm>
            <a:off x="695634" y="6404248"/>
            <a:ext cx="10800000" cy="36000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b130090962_0_1678"/>
          <p:cNvSpPr txBox="1">
            <a:spLocks noGrp="1"/>
          </p:cNvSpPr>
          <p:nvPr>
            <p:ph type="dt" idx="10"/>
          </p:nvPr>
        </p:nvSpPr>
        <p:spPr>
          <a:xfrm>
            <a:off x="657534" y="641317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31/03/2026</a:t>
            </a:r>
            <a:endParaRPr/>
          </a:p>
        </p:txBody>
      </p:sp>
      <p:sp>
        <p:nvSpPr>
          <p:cNvPr id="163" name="Google Shape;163;g3b130090962_0_1678"/>
          <p:cNvSpPr txBox="1"/>
          <p:nvPr/>
        </p:nvSpPr>
        <p:spPr>
          <a:xfrm>
            <a:off x="4302918" y="6404245"/>
            <a:ext cx="327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5757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3b130090962_0_1678"/>
          <p:cNvSpPr txBox="1">
            <a:spLocks noGrp="1"/>
          </p:cNvSpPr>
          <p:nvPr>
            <p:ph type="sldNum" idx="12"/>
          </p:nvPr>
        </p:nvSpPr>
        <p:spPr>
          <a:xfrm>
            <a:off x="8752434" y="6404246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 sz="1400"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g3b130090962_0_1678"/>
          <p:cNvSpPr/>
          <p:nvPr/>
        </p:nvSpPr>
        <p:spPr>
          <a:xfrm>
            <a:off x="1506000" y="638375"/>
            <a:ext cx="9180000" cy="36000"/>
          </a:xfrm>
          <a:prstGeom prst="rect">
            <a:avLst/>
          </a:prstGeom>
          <a:gradFill>
            <a:gsLst>
              <a:gs pos="0">
                <a:srgbClr val="002B4C"/>
              </a:gs>
              <a:gs pos="40000">
                <a:srgbClr val="4892DC"/>
              </a:gs>
              <a:gs pos="60000">
                <a:srgbClr val="E17D7D"/>
              </a:gs>
              <a:gs pos="100000">
                <a:srgbClr val="E4061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b130090962_0_1678"/>
          <p:cNvSpPr txBox="1">
            <a:spLocks noGrp="1"/>
          </p:cNvSpPr>
          <p:nvPr>
            <p:ph type="ctrTitle"/>
          </p:nvPr>
        </p:nvSpPr>
        <p:spPr>
          <a:xfrm>
            <a:off x="1523625" y="683324"/>
            <a:ext cx="9144000" cy="7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s-MX" sz="4000" dirty="0">
                <a:latin typeface="Times New Roman"/>
                <a:ea typeface="Times New Roman"/>
                <a:cs typeface="Times New Roman"/>
                <a:sym typeface="Times New Roman"/>
              </a:rPr>
              <a:t>Beam Test 2025</a:t>
            </a:r>
            <a:endParaRPr sz="4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g3b130090962_0_16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8475" y="1420725"/>
            <a:ext cx="6600700" cy="49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18231</TotalTime>
  <Words>1327</Words>
  <Application>Microsoft Macintosh PowerPoint</Application>
  <PresentationFormat>Panorámica</PresentationFormat>
  <Paragraphs>389</Paragraphs>
  <Slides>35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-apple-system</vt:lpstr>
      <vt:lpstr>Aptos</vt:lpstr>
      <vt:lpstr>Aptos Display</vt:lpstr>
      <vt:lpstr>Arial</vt:lpstr>
      <vt:lpstr>Calibri</vt:lpstr>
      <vt:lpstr>Liberation Sans</vt:lpstr>
      <vt:lpstr>Segoe UI</vt:lpstr>
      <vt:lpstr>Times New Roman</vt:lpstr>
      <vt:lpstr>Tema de Office</vt:lpstr>
      <vt:lpstr>MID FEC: plastic scintillator option (WP3)</vt:lpstr>
      <vt:lpstr>Presentación de PowerPoint</vt:lpstr>
      <vt:lpstr>MuonID Detector Plastic Scintillator Option</vt:lpstr>
      <vt:lpstr>Presentación de PowerPoint</vt:lpstr>
      <vt:lpstr>MuonID FEC details (Version 1)</vt:lpstr>
      <vt:lpstr>FEC + PP</vt:lpstr>
      <vt:lpstr>FEC + RPCs Beam Test August 2025</vt:lpstr>
      <vt:lpstr> Beam Test 2025</vt:lpstr>
      <vt:lpstr>Beam Test 2025</vt:lpstr>
      <vt:lpstr>Beam Test 2025</vt:lpstr>
      <vt:lpstr>MuonID FEC details (Version 2)</vt:lpstr>
      <vt:lpstr>LpGBT V3</vt:lpstr>
      <vt:lpstr>Simulation LPGBT - FPGA</vt:lpstr>
      <vt:lpstr>Simulation Uplink and Downlink</vt:lpstr>
      <vt:lpstr>Plan for LpGBT</vt:lpstr>
      <vt:lpstr>Simulation and test of the complete communications ALICE 3 System (1)</vt:lpstr>
      <vt:lpstr>Simulation and test of the complete communications ALICE 3 System (2)</vt:lpstr>
      <vt:lpstr>VC707 firmware</vt:lpstr>
      <vt:lpstr>Muon ID Electronics Organization</vt:lpstr>
      <vt:lpstr>Cost approximations FEC  </vt:lpstr>
      <vt:lpstr>Summary</vt:lpstr>
      <vt:lpstr>Next activities</vt:lpstr>
      <vt:lpstr>Thank You for your attention</vt:lpstr>
      <vt:lpstr>3D View Adapt board</vt:lpstr>
      <vt:lpstr>MID Proposal</vt:lpstr>
      <vt:lpstr>LpGBT DC</vt:lpstr>
      <vt:lpstr>lpGBT VTRX+ and bPol components </vt:lpstr>
      <vt:lpstr>Channels Distribution (proposal)</vt:lpstr>
      <vt:lpstr>MID Charge  (Data from coincidence between layers, Cosmics) </vt:lpstr>
      <vt:lpstr>Using 2 PMTs for external trigger</vt:lpstr>
      <vt:lpstr>Time difference (SiPM)</vt:lpstr>
      <vt:lpstr>Beam Test 2025</vt:lpstr>
      <vt:lpstr>Beam Test 2025</vt:lpstr>
      <vt:lpstr>Beam Test 2025</vt:lpstr>
      <vt:lpstr>Beam Test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GUILLERMO TEJEDA - MUNOZ</dc:creator>
  <cp:lastModifiedBy>GUILLERMO TEJEDA - MUNOZ</cp:lastModifiedBy>
  <cp:revision>114</cp:revision>
  <dcterms:created xsi:type="dcterms:W3CDTF">2025-06-26T16:34:44Z</dcterms:created>
  <dcterms:modified xsi:type="dcterms:W3CDTF">2026-04-15T15:00:32Z</dcterms:modified>
</cp:coreProperties>
</file>