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16"/>
  </p:notesMasterIdLst>
  <p:handoutMasterIdLst>
    <p:handoutMasterId r:id="rId17"/>
  </p:handoutMasterIdLst>
  <p:sldIdLst>
    <p:sldId id="286" r:id="rId2"/>
    <p:sldId id="289" r:id="rId3"/>
    <p:sldId id="294" r:id="rId4"/>
    <p:sldId id="295" r:id="rId5"/>
    <p:sldId id="310" r:id="rId6"/>
    <p:sldId id="311" r:id="rId7"/>
    <p:sldId id="290" r:id="rId8"/>
    <p:sldId id="325" r:id="rId9"/>
    <p:sldId id="326" r:id="rId10"/>
    <p:sldId id="328" r:id="rId11"/>
    <p:sldId id="291" r:id="rId12"/>
    <p:sldId id="324" r:id="rId13"/>
    <p:sldId id="327" r:id="rId14"/>
    <p:sldId id="292" r:id="rId15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C"/>
    <a:srgbClr val="FF6600"/>
    <a:srgbClr val="E0E0E0"/>
    <a:srgbClr val="6FF76F"/>
    <a:srgbClr val="FF5050"/>
    <a:srgbClr val="66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FECB4D8-DB02-4DC6-A0A2-4F2EBAE1DC90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85567" autoAdjust="0"/>
  </p:normalViewPr>
  <p:slideViewPr>
    <p:cSldViewPr snapToGrid="0">
      <p:cViewPr varScale="1">
        <p:scale>
          <a:sx n="100" d="100"/>
          <a:sy n="100" d="100"/>
        </p:scale>
        <p:origin x="105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8600C-1C24-4385-BA00-246CB01A78C2}" type="datetimeFigureOut">
              <a:rPr lang="es-MX" smtClean="0"/>
              <a:t>15/04/2026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6233D-823C-473A-A088-21D919128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521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3F312-D79A-4E89-9DAB-D39D850DFF9B}" type="datetimeFigureOut">
              <a:rPr lang="es-MX" smtClean="0"/>
              <a:t>15/04/2026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D3643-9DBE-42CD-9BE1-1DF33BB71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792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Juan Carlos Cabanillas Noris, and I am professor at the National Technological Institute of Mexico (</a:t>
            </a:r>
            <a:r>
              <a:rPr lang="en-US" dirty="0" err="1"/>
              <a:t>TecNM</a:t>
            </a:r>
            <a:r>
              <a:rPr lang="en-US" dirty="0"/>
              <a:t>), Campus Culiacán</a:t>
            </a:r>
          </a:p>
          <a:p>
            <a:endParaRPr lang="en-US" dirty="0"/>
          </a:p>
          <a:p>
            <a:r>
              <a:rPr lang="en-US" dirty="0"/>
              <a:t>I would like to present our institution's interests and plans for the ALICE collaboration.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D3643-9DBE-42CD-9BE1-1DF33BB71A97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94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TecNM members have been involved in ALICE Collaboration projects for over 10 years. </a:t>
            </a:r>
          </a:p>
          <a:p>
            <a:r>
              <a:rPr lang="en-US" dirty="0"/>
              <a:t>In my case, I began participating in the development of the AD detector during my doctoral studies.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collaborated in the development, commissioning and operation of the AD-DCS during Run-2  from 2015-2018 (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fifteen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eighteen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dirty="0"/>
              <a:t>Also I participated in the detector construction and different beam tests.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3E53C-9CFC-47BB-9D42-51F9EC5F69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1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project we are participating in:</a:t>
            </a:r>
          </a:p>
          <a:p>
            <a:endParaRPr lang="en-US" dirty="0"/>
          </a:p>
          <a:p>
            <a:r>
              <a:rPr lang="en-US" dirty="0"/>
              <a:t>--Development, commissioning and operation of FDD-DCS during LHC Run-3. </a:t>
            </a:r>
          </a:p>
          <a:p>
            <a:r>
              <a:rPr lang="en-US" dirty="0"/>
              <a:t>--Installation of the crates and boards for Electronics (FEE) and High Voltage.</a:t>
            </a:r>
          </a:p>
          <a:p>
            <a:r>
              <a:rPr lang="en-US" dirty="0"/>
              <a:t>--And acquisition of detector materials.</a:t>
            </a:r>
          </a:p>
          <a:p>
            <a:endParaRPr lang="en-US" dirty="0"/>
          </a:p>
          <a:p>
            <a:r>
              <a:rPr lang="en-US" dirty="0"/>
              <a:t>A student of our PhD program, Juan M. Mejía Camacho, graduated with this project.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3E53C-9CFC-47BB-9D42-51F9EC5F6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9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2023 (two thousand twenty three), we participated in the first MID beam test.</a:t>
            </a:r>
          </a:p>
          <a:p>
            <a:endParaRPr lang="en-US" dirty="0"/>
          </a:p>
          <a:p>
            <a:r>
              <a:rPr lang="en-US" dirty="0"/>
              <a:t>Specifically, with: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Montserrat" panose="00000500000000000000" pitchFamily="2" charset="0"/>
              </a:rPr>
              <a:t>The installation and test of a prototype of scintillator plastic developed by the Sinaloa working group.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200" dirty="0">
                <a:latin typeface="Montserrat" panose="00000500000000000000" pitchFamily="2" charset="0"/>
              </a:rPr>
              <a:t>And </a:t>
            </a:r>
            <a:r>
              <a:rPr lang="es-MX" sz="1200" dirty="0" err="1">
                <a:latin typeface="Montserrat" panose="00000500000000000000" pitchFamily="2" charset="0"/>
              </a:rPr>
              <a:t>doing</a:t>
            </a:r>
            <a:r>
              <a:rPr lang="es-MX" sz="1200" dirty="0">
                <a:latin typeface="Montserrat" panose="00000500000000000000" pitchFamily="2" charset="0"/>
              </a:rPr>
              <a:t> </a:t>
            </a:r>
            <a:r>
              <a:rPr lang="es-MX" sz="1200" dirty="0" err="1">
                <a:latin typeface="Montserrat" panose="00000500000000000000" pitchFamily="2" charset="0"/>
              </a:rPr>
              <a:t>shifts</a:t>
            </a:r>
            <a:r>
              <a:rPr lang="es-MX" sz="1200" dirty="0">
                <a:latin typeface="Montserrat" panose="00000500000000000000" pitchFamily="2" charset="0"/>
              </a:rPr>
              <a:t> for data taking.</a:t>
            </a:r>
          </a:p>
          <a:p>
            <a:endParaRPr lang="es-MX" dirty="0"/>
          </a:p>
          <a:p>
            <a:r>
              <a:rPr lang="en-US" dirty="0"/>
              <a:t>A doctoral student and I were present.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3E53C-9CFC-47BB-9D42-51F9EC5F6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9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second beam test we participated in:</a:t>
            </a:r>
          </a:p>
          <a:p>
            <a:endParaRPr lang="en-US" dirty="0"/>
          </a:p>
          <a:p>
            <a:r>
              <a:rPr lang="en-US" dirty="0"/>
              <a:t>- A new prototype of scintillator plastic developed by Sinaloa working group was tested.</a:t>
            </a:r>
          </a:p>
          <a:p>
            <a:r>
              <a:rPr lang="en-US" dirty="0"/>
              <a:t>- Doing shifts for data taking.</a:t>
            </a:r>
          </a:p>
          <a:p>
            <a:endParaRPr lang="en-US" dirty="0"/>
          </a:p>
          <a:p>
            <a:r>
              <a:rPr lang="en-US" dirty="0"/>
              <a:t>A student of the master in science of our institution participated directly, Kevin Núñez, and who recently graduated (</a:t>
            </a:r>
            <a:r>
              <a:rPr lang="en-US" dirty="0" err="1"/>
              <a:t>september</a:t>
            </a:r>
            <a:r>
              <a:rPr lang="en-US" dirty="0"/>
              <a:t> 2025).</a:t>
            </a:r>
          </a:p>
          <a:p>
            <a:endParaRPr lang="en-US" dirty="0"/>
          </a:p>
          <a:p>
            <a:r>
              <a:rPr lang="en-US" dirty="0"/>
              <a:t>And the student Narcio Laveaga participated remotely. 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3E53C-9CFC-47BB-9D42-51F9EC5F6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65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E7A7B9-C3FF-9941-B4DF-8C4DAD65D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71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12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8D6615-B37D-7745-9A29-FCE43C7F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74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124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4" r:id="rId2"/>
    <p:sldLayoutId id="2147483775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F7979C-6A17-5CEB-E09A-85CD32A0E6D1}"/>
              </a:ext>
            </a:extLst>
          </p:cNvPr>
          <p:cNvSpPr txBox="1"/>
          <p:nvPr/>
        </p:nvSpPr>
        <p:spPr>
          <a:xfrm>
            <a:off x="784592" y="1861555"/>
            <a:ext cx="9238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DCS and absorber design for ALICE-3 MID</a:t>
            </a:r>
            <a:endParaRPr lang="es-MX" sz="5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EB777D-0EBB-6983-07D7-8183B88E0E79}"/>
              </a:ext>
            </a:extLst>
          </p:cNvPr>
          <p:cNvSpPr txBox="1"/>
          <p:nvPr/>
        </p:nvSpPr>
        <p:spPr>
          <a:xfrm>
            <a:off x="7772400" y="5755640"/>
            <a:ext cx="37186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2400">
                <a:solidFill>
                  <a:srgbClr val="565656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r>
              <a:rPr lang="es-MX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April 15, 2026</a:t>
            </a:r>
            <a:endParaRPr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186FF8-A81F-3897-B924-A806EC869618}"/>
              </a:ext>
            </a:extLst>
          </p:cNvPr>
          <p:cNvSpPr txBox="1">
            <a:spLocks/>
          </p:cNvSpPr>
          <p:nvPr/>
        </p:nvSpPr>
        <p:spPr>
          <a:xfrm>
            <a:off x="643204" y="3947160"/>
            <a:ext cx="10546365" cy="1600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66"/>
                </a:solidFill>
                <a:latin typeface="Avenir Next LT Pro" panose="020B0504020202020204" pitchFamily="34" charset="0"/>
              </a:rPr>
              <a:t>Juan Carlos Cabanillas Noris</a:t>
            </a:r>
          </a:p>
          <a:p>
            <a:endParaRPr lang="en-US" sz="2400" b="1" dirty="0">
              <a:solidFill>
                <a:srgbClr val="000066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asted-image.pdf" descr="pasted-image.pdf">
            <a:extLst>
              <a:ext uri="{FF2B5EF4-FFF2-40B4-BE49-F238E27FC236}">
                <a16:creationId xmlns:a16="http://schemas.microsoft.com/office/drawing/2014/main" id="{131D461F-9725-DC86-E077-A979CCFA1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308" y="361950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29E07364-B38A-6C37-DDE0-7455F744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860" y="265446"/>
            <a:ext cx="742790" cy="7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B70277-7D8A-B5B1-F064-45BC22BF31E6}"/>
              </a:ext>
            </a:extLst>
          </p:cNvPr>
          <p:cNvSpPr txBox="1"/>
          <p:nvPr/>
        </p:nvSpPr>
        <p:spPr>
          <a:xfrm>
            <a:off x="85725" y="48667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750"/>
              </a:spcAft>
              <a:buNone/>
            </a:pPr>
            <a:r>
              <a:rPr lang="es-MX" sz="2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ALICE Mexico MID meeting</a:t>
            </a:r>
          </a:p>
        </p:txBody>
      </p:sp>
    </p:spTree>
    <p:extLst>
      <p:ext uri="{BB962C8B-B14F-4D97-AF65-F5344CB8AC3E}">
        <p14:creationId xmlns:p14="http://schemas.microsoft.com/office/powerpoint/2010/main" val="247301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F3E41-31EE-6489-5112-25348AF13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DA5808C8-B61E-DAAD-520C-5889F018A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33" y="295275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23BE1C38-8B62-EA37-5C43-E351FB10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9451A1B-17E2-CB6F-B2C3-7AFFAE9E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8" y="2212181"/>
            <a:ext cx="3797300" cy="21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6C449-8938-A12B-CF89-4E4AF37F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7" y="4410075"/>
            <a:ext cx="382693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de la pantalla de una ventana&#10;&#10;El contenido generado por IA puede ser incorrecto.">
            <a:extLst>
              <a:ext uri="{FF2B5EF4-FFF2-40B4-BE49-F238E27FC236}">
                <a16:creationId xmlns:a16="http://schemas.microsoft.com/office/drawing/2014/main" id="{17518D18-B031-57F9-32DC-E5B377E61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24" y="1528008"/>
            <a:ext cx="1715192" cy="2285019"/>
          </a:xfrm>
          <a:prstGeom prst="rect">
            <a:avLst/>
          </a:prstGeom>
        </p:spPr>
      </p:pic>
      <p:pic>
        <p:nvPicPr>
          <p:cNvPr id="9" name="Imagen 8" descr="Imagen que contiene interior, tabla, ventana, edificio&#10;&#10;El contenido generado por IA puede ser incorrecto.">
            <a:extLst>
              <a:ext uri="{FF2B5EF4-FFF2-40B4-BE49-F238E27FC236}">
                <a16:creationId xmlns:a16="http://schemas.microsoft.com/office/drawing/2014/main" id="{A1D0DF6E-8398-AEBA-D21D-0A69EAB63E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00" y="4410075"/>
            <a:ext cx="2832526" cy="2126165"/>
          </a:xfrm>
          <a:prstGeom prst="rect">
            <a:avLst/>
          </a:prstGeom>
        </p:spPr>
      </p:pic>
      <p:pic>
        <p:nvPicPr>
          <p:cNvPr id="10" name="WhatsApp Video 2025-12-01 at 11.23.29 AM">
            <a:hlinkClick r:id="" action="ppaction://media"/>
            <a:extLst>
              <a:ext uri="{FF2B5EF4-FFF2-40B4-BE49-F238E27FC236}">
                <a16:creationId xmlns:a16="http://schemas.microsoft.com/office/drawing/2014/main" id="{BD18202E-2DE3-883D-35D9-8A546FDC7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95691" y="1775358"/>
            <a:ext cx="4400895" cy="2491073"/>
          </a:xfrm>
          <a:prstGeom prst="rect">
            <a:avLst/>
          </a:prstGeom>
        </p:spPr>
      </p:pic>
      <p:pic>
        <p:nvPicPr>
          <p:cNvPr id="11" name="Imagen 10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D92727CE-6B89-6ABF-C73E-9540176338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39" y="3949673"/>
            <a:ext cx="1941542" cy="258656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F0C8D57-7525-6E73-FD32-2A567AEE95BB}"/>
              </a:ext>
            </a:extLst>
          </p:cNvPr>
          <p:cNvSpPr txBox="1"/>
          <p:nvPr/>
        </p:nvSpPr>
        <p:spPr>
          <a:xfrm>
            <a:off x="267755" y="12623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New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r</a:t>
            </a:r>
            <a:r>
              <a:rPr lang="es-MX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esearch</a:t>
            </a: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 center / (TecNM – IT </a:t>
            </a:r>
            <a:r>
              <a:rPr lang="es-MX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Culiacan</a:t>
            </a: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)  </a:t>
            </a:r>
          </a:p>
          <a:p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CIIDETec</a:t>
            </a:r>
            <a:endParaRPr lang="es-MX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6395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95AA0F-E783-BA49-0483-8A9A6BC69A9E}"/>
              </a:ext>
            </a:extLst>
          </p:cNvPr>
          <p:cNvSpPr txBox="1"/>
          <p:nvPr/>
        </p:nvSpPr>
        <p:spPr>
          <a:xfrm>
            <a:off x="208784" y="1332533"/>
            <a:ext cx="781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Future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Projects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(in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management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CE7693-699D-6C69-BFC3-11BF8224B387}"/>
              </a:ext>
            </a:extLst>
          </p:cNvPr>
          <p:cNvSpPr txBox="1"/>
          <p:nvPr/>
        </p:nvSpPr>
        <p:spPr>
          <a:xfrm>
            <a:off x="270229" y="2021197"/>
            <a:ext cx="788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a) DCS Laboratory 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8B2A0393-F403-640D-969B-D332E48346CA}"/>
              </a:ext>
            </a:extLst>
          </p:cNvPr>
          <p:cNvSpPr txBox="1">
            <a:spLocks/>
          </p:cNvSpPr>
          <p:nvPr/>
        </p:nvSpPr>
        <p:spPr>
          <a:xfrm>
            <a:off x="208784" y="2640458"/>
            <a:ext cx="6260883" cy="14317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latin typeface="Montserrat" panose="00000500000000000000" pitchFamily="2" charset="0"/>
              </a:rPr>
              <a:t>Training and development center.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Update and development for FDD-DCS during Run-4.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Design and development of MID-DCS for Run-5.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Like FIT-Lab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16" name="Imagen 15" descr="Un escritorio con una computadora&#10;&#10;El contenido generado por IA puede ser incorrecto.">
            <a:extLst>
              <a:ext uri="{FF2B5EF4-FFF2-40B4-BE49-F238E27FC236}">
                <a16:creationId xmlns:a16="http://schemas.microsoft.com/office/drawing/2014/main" id="{747615DE-E567-9F6D-11CB-85F3ACE7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310" y="2608856"/>
            <a:ext cx="3888413" cy="3627822"/>
          </a:xfrm>
          <a:prstGeom prst="rect">
            <a:avLst/>
          </a:prstGeom>
        </p:spPr>
      </p:pic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ECA3BECF-B6C7-F625-9590-7EB6FDC42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9" y="4229779"/>
            <a:ext cx="5323634" cy="2517675"/>
          </a:xfrm>
          <a:prstGeom prst="rect">
            <a:avLst/>
          </a:prstGeom>
        </p:spPr>
      </p:pic>
      <p:pic>
        <p:nvPicPr>
          <p:cNvPr id="2" name="pasted-image.pdf" descr="pasted-image.pdf">
            <a:extLst>
              <a:ext uri="{FF2B5EF4-FFF2-40B4-BE49-F238E27FC236}">
                <a16:creationId xmlns:a16="http://schemas.microsoft.com/office/drawing/2014/main" id="{65653148-3D7F-138A-C82E-4C1B756C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58" y="314325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7E99640A-FC96-4275-2704-DC1428D5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388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F459-3CA1-5E23-D19E-AEE18A06A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3E18CA-6A01-E1C0-C688-939A44144E44}"/>
              </a:ext>
            </a:extLst>
          </p:cNvPr>
          <p:cNvSpPr txBox="1"/>
          <p:nvPr/>
        </p:nvSpPr>
        <p:spPr>
          <a:xfrm>
            <a:off x="270229" y="1350226"/>
            <a:ext cx="781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Future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Projects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(in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management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F9FD26-6638-600C-98AB-1D15F568A475}"/>
              </a:ext>
            </a:extLst>
          </p:cNvPr>
          <p:cNvSpPr txBox="1"/>
          <p:nvPr/>
        </p:nvSpPr>
        <p:spPr>
          <a:xfrm>
            <a:off x="270229" y="2021197"/>
            <a:ext cx="10016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a)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 Computer cluster for IA and massive data analysis for ALICE collaboration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</a:endParaRPr>
          </a:p>
          <a:p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  <a:ea typeface="+mj-ea"/>
              <a:cs typeface="+mj-cs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F7277D50-A7DD-9FF8-47F8-3CFACED548FF}"/>
              </a:ext>
            </a:extLst>
          </p:cNvPr>
          <p:cNvSpPr txBox="1">
            <a:spLocks/>
          </p:cNvSpPr>
          <p:nvPr/>
        </p:nvSpPr>
        <p:spPr>
          <a:xfrm>
            <a:off x="399749" y="3027663"/>
            <a:ext cx="9948695" cy="2156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latin typeface="Montserrat" panose="00000500000000000000" pitchFamily="2" charset="0"/>
              </a:rPr>
              <a:t>Process real LHC data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Develop and train AI models for ALICE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Publish in high-impact scientific journals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Train graduate students in HPC + ML + Physics + Engineering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</a:rPr>
              <a:t>Other types of applications: Agriculture, aquaculture, economic strategy, logistics, etc.</a:t>
            </a: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0D20321A-1874-240C-5BA2-6AAB6EA2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658" y="304800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443B3F39-C3B8-982F-4CF3-0B6C3D85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972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552B-A283-B4C4-034A-6D3A8939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50A5E-C020-A052-F346-89D31B7861CB}"/>
              </a:ext>
            </a:extLst>
          </p:cNvPr>
          <p:cNvSpPr txBox="1"/>
          <p:nvPr/>
        </p:nvSpPr>
        <p:spPr>
          <a:xfrm>
            <a:off x="443283" y="1294433"/>
            <a:ext cx="6184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TecNM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request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SECIHTI</a:t>
            </a: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D64838CA-7C01-FDD7-EE79-6032D092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658" y="304800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0BF3E751-859A-C7A9-8C84-69708435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Texto, Carta&#10;&#10;El contenido generado por IA puede ser incorrecto.">
            <a:extLst>
              <a:ext uri="{FF2B5EF4-FFF2-40B4-BE49-F238E27FC236}">
                <a16:creationId xmlns:a16="http://schemas.microsoft.com/office/drawing/2014/main" id="{8A1C5852-E6A5-4777-4733-2DDBD37D7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194" y="1926896"/>
            <a:ext cx="3522126" cy="4626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Texto, Carta&#10;&#10;El contenido generado por IA puede ser incorrecto.">
            <a:extLst>
              <a:ext uri="{FF2B5EF4-FFF2-40B4-BE49-F238E27FC236}">
                <a16:creationId xmlns:a16="http://schemas.microsoft.com/office/drawing/2014/main" id="{E233D939-FBC4-CE25-7A0A-82B7DBBB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798" y="2046868"/>
            <a:ext cx="3367839" cy="45576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246259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504A83B-F312-0783-CD6D-8411603B5646}"/>
              </a:ext>
            </a:extLst>
          </p:cNvPr>
          <p:cNvSpPr txBox="1"/>
          <p:nvPr/>
        </p:nvSpPr>
        <p:spPr>
          <a:xfrm>
            <a:off x="2932339" y="2816678"/>
            <a:ext cx="632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/>
              <a:t>THANKS!</a:t>
            </a:r>
          </a:p>
        </p:txBody>
      </p:sp>
      <p:pic>
        <p:nvPicPr>
          <p:cNvPr id="3" name="pasted-image.pdf" descr="pasted-image.pdf">
            <a:extLst>
              <a:ext uri="{FF2B5EF4-FFF2-40B4-BE49-F238E27FC236}">
                <a16:creationId xmlns:a16="http://schemas.microsoft.com/office/drawing/2014/main" id="{4E1FC0F1-7E9B-FB8F-7969-26F80120A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508" y="285750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3761093F-BACE-A4F8-2DD5-1A5A985F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40" y="285750"/>
            <a:ext cx="79394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B2F5A6-40AE-872F-C3D3-15B1965DAEE3}"/>
              </a:ext>
            </a:extLst>
          </p:cNvPr>
          <p:cNvSpPr txBox="1"/>
          <p:nvPr/>
        </p:nvSpPr>
        <p:spPr>
          <a:xfrm>
            <a:off x="2552700" y="1604971"/>
            <a:ext cx="734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0000"/>
                </a:solidFill>
              </a:rPr>
              <a:t>ALICE Mexico MID meeting</a:t>
            </a:r>
          </a:p>
          <a:p>
            <a:pPr algn="ctr"/>
            <a:endParaRPr lang="es-MX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56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654BF61-E445-66C9-5B86-1F1E4DD93746}"/>
              </a:ext>
            </a:extLst>
          </p:cNvPr>
          <p:cNvSpPr txBox="1"/>
          <p:nvPr/>
        </p:nvSpPr>
        <p:spPr>
          <a:xfrm>
            <a:off x="209552" y="1550356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Participation history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298C8-16BB-755F-3BC2-8F473E851DE6}"/>
              </a:ext>
            </a:extLst>
          </p:cNvPr>
          <p:cNvSpPr txBox="1">
            <a:spLocks/>
          </p:cNvSpPr>
          <p:nvPr/>
        </p:nvSpPr>
        <p:spPr>
          <a:xfrm>
            <a:off x="209552" y="2386654"/>
            <a:ext cx="10003969" cy="3804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participation of TecNM members in the ALICE Collaboration dates back more than 10 years.</a:t>
            </a:r>
          </a:p>
          <a:p>
            <a:endParaRPr lang="en-US" dirty="0"/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/>
              <a:t>AD Detector            (Run-2) </a:t>
            </a:r>
            <a:r>
              <a:rPr lang="en-US" sz="3200" dirty="0">
                <a:sym typeface="Wingdings" panose="05000000000000000000" pitchFamily="2" charset="2"/>
              </a:rPr>
              <a:t> 2015-2018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>
                <a:sym typeface="Wingdings" panose="05000000000000000000" pitchFamily="2" charset="2"/>
              </a:rPr>
              <a:t>FDD Detector (FIT) (Run-3)  2019-2016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>
                <a:sym typeface="Wingdings" panose="05000000000000000000" pitchFamily="2" charset="2"/>
              </a:rPr>
              <a:t>MID Detector          (Run-5)  From 2022</a:t>
            </a:r>
            <a:endParaRPr lang="en-US" sz="3200" dirty="0"/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D38B1CBA-4CA3-F643-35D2-0454DB51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133" y="1550356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FCC8EF21-CE15-0FE0-3669-226899D6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20" y="2386654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045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A03174D-5783-F325-EE4F-5352401B6D75}"/>
              </a:ext>
            </a:extLst>
          </p:cNvPr>
          <p:cNvSpPr txBox="1"/>
          <p:nvPr/>
        </p:nvSpPr>
        <p:spPr>
          <a:xfrm>
            <a:off x="411397" y="1944703"/>
            <a:ext cx="716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1. ALICE </a:t>
            </a:r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Diffractive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 (AD) 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 2015-2018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 </a:t>
            </a:r>
          </a:p>
        </p:txBody>
      </p:sp>
      <p:pic>
        <p:nvPicPr>
          <p:cNvPr id="11" name="283 Imagen" descr="CAM00335.jpg">
            <a:extLst>
              <a:ext uri="{FF2B5EF4-FFF2-40B4-BE49-F238E27FC236}">
                <a16:creationId xmlns:a16="http://schemas.microsoft.com/office/drawing/2014/main" id="{5635741B-EDB9-5D8C-067C-E877B7EC6E2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615" y="4578926"/>
            <a:ext cx="2604315" cy="2064901"/>
          </a:xfrm>
          <a:prstGeom prst="rect">
            <a:avLst/>
          </a:prstGeom>
        </p:spPr>
      </p:pic>
      <p:pic>
        <p:nvPicPr>
          <p:cNvPr id="12" name="570 Imagen" descr="DSC_0264.JPG">
            <a:extLst>
              <a:ext uri="{FF2B5EF4-FFF2-40B4-BE49-F238E27FC236}">
                <a16:creationId xmlns:a16="http://schemas.microsoft.com/office/drawing/2014/main" id="{C89A4B01-B02B-EDE5-EE8F-B5A2D1038C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669704" y="4247560"/>
            <a:ext cx="2064900" cy="2727633"/>
          </a:xfrm>
          <a:prstGeom prst="rect">
            <a:avLst/>
          </a:prstGeom>
        </p:spPr>
      </p:pic>
      <p:pic>
        <p:nvPicPr>
          <p:cNvPr id="19" name="Imagen 18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DDB3A281-7C97-2720-D533-072794828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5" y="4022333"/>
            <a:ext cx="1958031" cy="2621495"/>
          </a:xfrm>
          <a:prstGeom prst="rect">
            <a:avLst/>
          </a:prstGeom>
        </p:spPr>
      </p:pic>
      <p:pic>
        <p:nvPicPr>
          <p:cNvPr id="21" name="Imagen 20" descr="Grupo de personas en una oficina&#10;&#10;Descripción generada automáticamente">
            <a:extLst>
              <a:ext uri="{FF2B5EF4-FFF2-40B4-BE49-F238E27FC236}">
                <a16:creationId xmlns:a16="http://schemas.microsoft.com/office/drawing/2014/main" id="{0A8638D4-92EA-05DB-C1D2-65C11D998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11" y="1462283"/>
            <a:ext cx="3364305" cy="2512845"/>
          </a:xfrm>
          <a:prstGeom prst="rect">
            <a:avLst/>
          </a:prstGeom>
        </p:spPr>
      </p:pic>
      <p:pic>
        <p:nvPicPr>
          <p:cNvPr id="23" name="Imagen 22" descr="Imagen que contiene edificio, hombre, parado, niño&#10;&#10;Descripción generada automáticamente">
            <a:extLst>
              <a:ext uri="{FF2B5EF4-FFF2-40B4-BE49-F238E27FC236}">
                <a16:creationId xmlns:a16="http://schemas.microsoft.com/office/drawing/2014/main" id="{38C3151A-E521-306F-6AFE-1A9ECBE2A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75" y="4599680"/>
            <a:ext cx="3075696" cy="2050464"/>
          </a:xfrm>
          <a:prstGeom prst="rect">
            <a:avLst/>
          </a:prstGeom>
        </p:spPr>
      </p:pic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A6829711-7D0F-DD43-6DDA-0EB26B018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15" y="2513148"/>
            <a:ext cx="7762795" cy="2002224"/>
          </a:xfrm>
        </p:spPr>
        <p:txBody>
          <a:bodyPr>
            <a:normAutofit lnSpcReduction="10000"/>
          </a:bodyPr>
          <a:lstStyle/>
          <a:p>
            <a:pPr marL="64849" marR="3081" indent="-285744" algn="just">
              <a:spcBef>
                <a:spcPts val="69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700" dirty="0">
                <a:latin typeface="Montserrat" panose="00000500000000000000" pitchFamily="2" charset="0"/>
              </a:rPr>
              <a:t>In </a:t>
            </a:r>
            <a:r>
              <a:rPr lang="es-MX" sz="1700" dirty="0" err="1">
                <a:latin typeface="Montserrat" panose="00000500000000000000" pitchFamily="2" charset="0"/>
              </a:rPr>
              <a:t>this</a:t>
            </a:r>
            <a:r>
              <a:rPr lang="es-MX" sz="1700" dirty="0">
                <a:latin typeface="Montserrat" panose="00000500000000000000" pitchFamily="2" charset="0"/>
              </a:rPr>
              <a:t> </a:t>
            </a:r>
            <a:r>
              <a:rPr lang="es-MX" sz="1700" dirty="0" err="1">
                <a:latin typeface="Montserrat" panose="00000500000000000000" pitchFamily="2" charset="0"/>
              </a:rPr>
              <a:t>project</a:t>
            </a:r>
            <a:r>
              <a:rPr lang="es-MX" sz="1700" dirty="0">
                <a:latin typeface="Montserrat" panose="00000500000000000000" pitchFamily="2" charset="0"/>
              </a:rPr>
              <a:t> </a:t>
            </a:r>
            <a:r>
              <a:rPr lang="es-MX" sz="1700" dirty="0" err="1">
                <a:latin typeface="Montserrat" panose="00000500000000000000" pitchFamily="2" charset="0"/>
              </a:rPr>
              <a:t>we</a:t>
            </a:r>
            <a:r>
              <a:rPr lang="es-MX" sz="1700" dirty="0">
                <a:latin typeface="Montserrat" panose="00000500000000000000" pitchFamily="2" charset="0"/>
              </a:rPr>
              <a:t> </a:t>
            </a:r>
            <a:r>
              <a:rPr lang="es-MX" sz="1700" dirty="0" err="1">
                <a:latin typeface="Montserrat" panose="00000500000000000000" pitchFamily="2" charset="0"/>
              </a:rPr>
              <a:t>participated</a:t>
            </a:r>
            <a:r>
              <a:rPr lang="es-MX" sz="1700" dirty="0">
                <a:latin typeface="Montserrat" panose="00000500000000000000" pitchFamily="2" charset="0"/>
              </a:rPr>
              <a:t> in:</a:t>
            </a:r>
          </a:p>
          <a:p>
            <a:pPr marL="64849" marR="3081" indent="-285744" algn="just">
              <a:spcBef>
                <a:spcPts val="69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s-MX" sz="800" dirty="0">
              <a:latin typeface="Montserrat" panose="00000500000000000000" pitchFamily="2" charset="0"/>
            </a:endParaRP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dirty="0" err="1">
                <a:latin typeface="Montserrat" panose="00000500000000000000" pitchFamily="2" charset="0"/>
              </a:rPr>
              <a:t>Development</a:t>
            </a:r>
            <a:r>
              <a:rPr lang="es-MX" sz="1600" dirty="0">
                <a:latin typeface="Montserrat" panose="00000500000000000000" pitchFamily="2" charset="0"/>
              </a:rPr>
              <a:t>, </a:t>
            </a:r>
            <a:r>
              <a:rPr lang="es-ES" sz="1600" dirty="0" err="1">
                <a:latin typeface="Montserrat" panose="00000500000000000000" pitchFamily="2" charset="0"/>
              </a:rPr>
              <a:t>commissioning</a:t>
            </a:r>
            <a:r>
              <a:rPr lang="es-ES" sz="1600" dirty="0">
                <a:latin typeface="Montserrat" panose="00000500000000000000" pitchFamily="2" charset="0"/>
              </a:rPr>
              <a:t> and </a:t>
            </a:r>
            <a:r>
              <a:rPr lang="es-ES" sz="1600" dirty="0" err="1">
                <a:latin typeface="Montserrat" panose="00000500000000000000" pitchFamily="2" charset="0"/>
              </a:rPr>
              <a:t>operation</a:t>
            </a:r>
            <a:r>
              <a:rPr lang="es-ES" sz="1600" dirty="0">
                <a:latin typeface="Montserrat" panose="00000500000000000000" pitchFamily="2" charset="0"/>
              </a:rPr>
              <a:t> </a:t>
            </a:r>
            <a:r>
              <a:rPr lang="es-ES" sz="1600" dirty="0" err="1">
                <a:latin typeface="Montserrat" panose="00000500000000000000" pitchFamily="2" charset="0"/>
              </a:rPr>
              <a:t>of</a:t>
            </a:r>
            <a:r>
              <a:rPr lang="es-ES" sz="1600" dirty="0">
                <a:latin typeface="Montserrat" panose="00000500000000000000" pitchFamily="2" charset="0"/>
              </a:rPr>
              <a:t> </a:t>
            </a:r>
            <a:r>
              <a:rPr lang="es-MX" sz="1600" b="1" dirty="0">
                <a:latin typeface="Montserrat" panose="00000500000000000000" pitchFamily="2" charset="0"/>
              </a:rPr>
              <a:t>Detector Control System </a:t>
            </a:r>
            <a:r>
              <a:rPr lang="es-MX" sz="1600" dirty="0">
                <a:latin typeface="Montserrat" panose="00000500000000000000" pitchFamily="2" charset="0"/>
              </a:rPr>
              <a:t>(DCS) for ADA y ADC subdetector during </a:t>
            </a:r>
            <a:r>
              <a:rPr lang="es-MX" sz="1600" b="1" dirty="0">
                <a:latin typeface="Montserrat" panose="00000500000000000000" pitchFamily="2" charset="0"/>
              </a:rPr>
              <a:t>LHC</a:t>
            </a:r>
            <a:r>
              <a:rPr lang="es-MX" sz="1600" dirty="0">
                <a:latin typeface="Montserrat" panose="00000500000000000000" pitchFamily="2" charset="0"/>
              </a:rPr>
              <a:t> </a:t>
            </a:r>
            <a:r>
              <a:rPr lang="es-MX" sz="1600" b="1" dirty="0">
                <a:latin typeface="Montserrat" panose="00000500000000000000" pitchFamily="2" charset="0"/>
              </a:rPr>
              <a:t>Run-2</a:t>
            </a:r>
            <a:r>
              <a:rPr lang="es-MX" sz="1600" dirty="0">
                <a:latin typeface="Montserrat" panose="00000500000000000000" pitchFamily="2" charset="0"/>
              </a:rPr>
              <a:t> (</a:t>
            </a:r>
            <a:r>
              <a:rPr lang="es-MX" sz="1600" b="1" dirty="0">
                <a:latin typeface="Montserrat" panose="00000500000000000000" pitchFamily="2" charset="0"/>
              </a:rPr>
              <a:t>2015-2018</a:t>
            </a:r>
            <a:r>
              <a:rPr lang="es-MX" sz="1600" dirty="0">
                <a:latin typeface="Montserrat" panose="00000500000000000000" pitchFamily="2" charset="0"/>
              </a:rPr>
              <a:t>).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latin typeface="Montserrat" panose="00000500000000000000" pitchFamily="2" charset="0"/>
              </a:rPr>
              <a:t>Detector </a:t>
            </a:r>
            <a:r>
              <a:rPr lang="es-MX" sz="1600" b="1" dirty="0" err="1">
                <a:latin typeface="Montserrat" panose="00000500000000000000" pitchFamily="2" charset="0"/>
              </a:rPr>
              <a:t>Construction</a:t>
            </a:r>
            <a:r>
              <a:rPr lang="es-MX" sz="1600" b="1" dirty="0">
                <a:latin typeface="Montserrat" panose="00000500000000000000" pitchFamily="2" charset="0"/>
              </a:rPr>
              <a:t>.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latin typeface="Montserrat" panose="00000500000000000000" pitchFamily="2" charset="0"/>
              </a:rPr>
              <a:t>Beam </a:t>
            </a:r>
            <a:r>
              <a:rPr lang="es-MX" sz="1600" b="1" dirty="0" err="1">
                <a:latin typeface="Montserrat" panose="00000500000000000000" pitchFamily="2" charset="0"/>
              </a:rPr>
              <a:t>tests</a:t>
            </a:r>
            <a:r>
              <a:rPr lang="es-MX" sz="1600" dirty="0">
                <a:latin typeface="Montserrat" panose="00000500000000000000" pitchFamily="2" charset="0"/>
              </a:rPr>
              <a:t>.</a:t>
            </a:r>
            <a:endParaRPr lang="es-MX" sz="500" dirty="0">
              <a:latin typeface="Montserrat" panose="00000500000000000000" pitchFamily="2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s-MX" sz="1600" dirty="0"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A0443B8-D452-35C4-675D-6DC0B73A4467}"/>
              </a:ext>
            </a:extLst>
          </p:cNvPr>
          <p:cNvSpPr txBox="1"/>
          <p:nvPr/>
        </p:nvSpPr>
        <p:spPr>
          <a:xfrm>
            <a:off x="340181" y="1298372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Participation history</a:t>
            </a:r>
          </a:p>
        </p:txBody>
      </p:sp>
      <p:pic>
        <p:nvPicPr>
          <p:cNvPr id="2" name="pasted-image.pdf" descr="pasted-image.pdf">
            <a:extLst>
              <a:ext uri="{FF2B5EF4-FFF2-40B4-BE49-F238E27FC236}">
                <a16:creationId xmlns:a16="http://schemas.microsoft.com/office/drawing/2014/main" id="{975C98D0-B61C-8D0D-6B13-02B720227A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3308" y="361950"/>
            <a:ext cx="562662" cy="7223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6AFF07-4BB8-F023-DA37-A8C99712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1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A03174D-5783-F325-EE4F-5352401B6D75}"/>
              </a:ext>
            </a:extLst>
          </p:cNvPr>
          <p:cNvSpPr txBox="1"/>
          <p:nvPr/>
        </p:nvSpPr>
        <p:spPr>
          <a:xfrm>
            <a:off x="357665" y="1939257"/>
            <a:ext cx="788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2. Detector FDD (FIT Project)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 2019  - 2026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 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2C9D5CFD-4D05-E92B-21B8-2469871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09" y="2395475"/>
            <a:ext cx="7143308" cy="2512844"/>
          </a:xfrm>
        </p:spPr>
        <p:txBody>
          <a:bodyPr>
            <a:normAutofit/>
          </a:bodyPr>
          <a:lstStyle/>
          <a:p>
            <a:pPr marL="64849" marR="3081" indent="-285744" algn="just">
              <a:lnSpc>
                <a:spcPct val="100000"/>
              </a:lnSpc>
              <a:spcBef>
                <a:spcPts val="69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latin typeface="Montserrat" panose="00000500000000000000" pitchFamily="2" charset="0"/>
              </a:rPr>
              <a:t>In this project we are participating in: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" panose="00000500000000000000" pitchFamily="2" charset="0"/>
              </a:rPr>
              <a:t>Development, commissioning and operation of FDD-DCS during LHC Run-3. 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Instalation of </a:t>
            </a:r>
            <a:r>
              <a:rPr lang="es-MX" sz="1600" b="1" dirty="0" err="1">
                <a:latin typeface="Montserrat" panose="00000500000000000000" pitchFamily="2" charset="0"/>
              </a:rPr>
              <a:t>Electronics</a:t>
            </a:r>
            <a:r>
              <a:rPr lang="es-MX" sz="1600" dirty="0">
                <a:latin typeface="Montserrat" panose="00000500000000000000" pitchFamily="2" charset="0"/>
              </a:rPr>
              <a:t> (FEE) and </a:t>
            </a:r>
            <a:r>
              <a:rPr lang="es-MX" sz="1600" b="1" dirty="0">
                <a:latin typeface="Montserrat" panose="00000500000000000000" pitchFamily="2" charset="0"/>
              </a:rPr>
              <a:t>High </a:t>
            </a:r>
            <a:r>
              <a:rPr lang="es-MX" sz="1600" b="1" dirty="0" err="1">
                <a:latin typeface="Montserrat" panose="00000500000000000000" pitchFamily="2" charset="0"/>
              </a:rPr>
              <a:t>Voltage</a:t>
            </a:r>
            <a:r>
              <a:rPr lang="es-MX" sz="1600" dirty="0">
                <a:latin typeface="Montserrat" panose="00000500000000000000" pitchFamily="2" charset="0"/>
              </a:rPr>
              <a:t>.</a:t>
            </a:r>
          </a:p>
          <a:p>
            <a:pPr marL="628635" indent="-285744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Detector </a:t>
            </a:r>
            <a:r>
              <a:rPr lang="es-MX" sz="1600" dirty="0" err="1">
                <a:latin typeface="Montserrat" panose="00000500000000000000" pitchFamily="2" charset="0"/>
              </a:rPr>
              <a:t>materials</a:t>
            </a:r>
            <a:endParaRPr lang="es-MX" sz="1600" dirty="0">
              <a:latin typeface="Montserrat" panose="00000500000000000000" pitchFamily="2" charset="0"/>
            </a:endParaRPr>
          </a:p>
        </p:txBody>
      </p:sp>
      <p:pic>
        <p:nvPicPr>
          <p:cNvPr id="4" name="fila de góndolas azules con Venecia de fondo" descr="fila de góndolas azules con Venecia de fondo">
            <a:extLst>
              <a:ext uri="{FF2B5EF4-FFF2-40B4-BE49-F238E27FC236}">
                <a16:creationId xmlns:a16="http://schemas.microsoft.com/office/drawing/2014/main" id="{693523AA-2675-82AA-8E13-D071ECE58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83" b="241"/>
          <a:stretch>
            <a:fillRect/>
          </a:stretch>
        </p:blipFill>
        <p:spPr>
          <a:xfrm>
            <a:off x="9406666" y="1426491"/>
            <a:ext cx="2618235" cy="2945515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04A6FB41-3B43-B99B-DA9F-6FC87E5680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5921" y="1519454"/>
            <a:ext cx="1963441" cy="2244336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AB5940C7-FABB-B79B-1F40-E9E3E7F2022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2823" y="4439257"/>
            <a:ext cx="2633868" cy="19855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56EEB96-0BAC-80BE-EC84-742B0D0677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9" y="4011547"/>
            <a:ext cx="3886521" cy="26610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Imagen 15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739501AC-E483-7CE3-2EB1-41BB4C7E7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80" y="4071172"/>
            <a:ext cx="5106325" cy="2601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Rectángulo Rectángulo" descr="Rectángulo Rectángulo">
            <a:extLst>
              <a:ext uri="{FF2B5EF4-FFF2-40B4-BE49-F238E27FC236}">
                <a16:creationId xmlns:a16="http://schemas.microsoft.com/office/drawing/2014/main" id="{FC82DB1D-865F-3A2E-EFB5-73F07032697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047468" y="4685937"/>
            <a:ext cx="380512" cy="359897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8F36D7C-6D80-171E-17AB-BDEC39E1192F}"/>
              </a:ext>
            </a:extLst>
          </p:cNvPr>
          <p:cNvSpPr txBox="1"/>
          <p:nvPr/>
        </p:nvSpPr>
        <p:spPr>
          <a:xfrm>
            <a:off x="340181" y="1298372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Participation history</a:t>
            </a:r>
          </a:p>
        </p:txBody>
      </p:sp>
      <p:pic>
        <p:nvPicPr>
          <p:cNvPr id="2" name="pasted-image.pdf" descr="pasted-image.pdf">
            <a:extLst>
              <a:ext uri="{FF2B5EF4-FFF2-40B4-BE49-F238E27FC236}">
                <a16:creationId xmlns:a16="http://schemas.microsoft.com/office/drawing/2014/main" id="{7C4166F2-13CF-D219-5C2B-7D22E509A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3308" y="361950"/>
            <a:ext cx="562662" cy="722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36CEDDD-EADE-7320-86E8-992E7151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7A92F-C743-4707-7F27-93D556017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A05D57B-D214-7EAE-16EA-367E9BFE11D0}"/>
              </a:ext>
            </a:extLst>
          </p:cNvPr>
          <p:cNvSpPr txBox="1"/>
          <p:nvPr/>
        </p:nvSpPr>
        <p:spPr>
          <a:xfrm>
            <a:off x="340181" y="1814724"/>
            <a:ext cx="788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3. First MID Beam Test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 June 2023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  <a:ea typeface="+mj-ea"/>
              <a:cs typeface="+mj-cs"/>
            </a:endParaRP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5370B60F-62C5-F9B0-8BB0-242CED84D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81" y="2451542"/>
            <a:ext cx="7261059" cy="1505122"/>
          </a:xfrm>
        </p:spPr>
        <p:txBody>
          <a:bodyPr>
            <a:normAutofit/>
          </a:bodyPr>
          <a:lstStyle/>
          <a:p>
            <a:pPr marL="64849" marR="3081" indent="-285744" algn="just">
              <a:lnSpc>
                <a:spcPct val="100000"/>
              </a:lnSpc>
              <a:spcBef>
                <a:spcPts val="69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For </a:t>
            </a:r>
            <a:r>
              <a:rPr lang="es-MX" sz="1600" dirty="0" err="1">
                <a:latin typeface="Montserrat" panose="00000500000000000000" pitchFamily="2" charset="0"/>
              </a:rPr>
              <a:t>this</a:t>
            </a:r>
            <a:r>
              <a:rPr lang="es-MX" sz="1600" dirty="0">
                <a:latin typeface="Montserrat" panose="00000500000000000000" pitchFamily="2" charset="0"/>
              </a:rPr>
              <a:t> test </a:t>
            </a:r>
            <a:r>
              <a:rPr lang="es-MX" sz="1600" dirty="0" err="1">
                <a:latin typeface="Montserrat" panose="00000500000000000000" pitchFamily="2" charset="0"/>
              </a:rPr>
              <a:t>we</a:t>
            </a:r>
            <a:r>
              <a:rPr lang="es-MX" sz="1600" dirty="0">
                <a:latin typeface="Montserrat" panose="00000500000000000000" pitchFamily="2" charset="0"/>
              </a:rPr>
              <a:t> </a:t>
            </a:r>
            <a:r>
              <a:rPr lang="es-MX" sz="1600" dirty="0" err="1">
                <a:latin typeface="Montserrat" panose="00000500000000000000" pitchFamily="2" charset="0"/>
              </a:rPr>
              <a:t>participated</a:t>
            </a:r>
            <a:r>
              <a:rPr lang="es-MX" sz="1600" dirty="0">
                <a:latin typeface="Montserrat" panose="00000500000000000000" pitchFamily="2" charset="0"/>
              </a:rPr>
              <a:t> in: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" panose="00000500000000000000" pitchFamily="2" charset="0"/>
              </a:rPr>
              <a:t>Installation of a prototype of scintillator plastic developed by the Sinaloa working group.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Shifts for data taking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E01758-F621-D3BD-0896-05F57B0D2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954" y="3762387"/>
            <a:ext cx="4096610" cy="2835890"/>
          </a:xfrm>
          <a:prstGeom prst="rect">
            <a:avLst/>
          </a:prstGeom>
        </p:spPr>
      </p:pic>
      <p:pic>
        <p:nvPicPr>
          <p:cNvPr id="3" name="Picture 2" descr="Puede ser una imagen de 8 personas y texto que dice &quot;adidas&quot;">
            <a:extLst>
              <a:ext uri="{FF2B5EF4-FFF2-40B4-BE49-F238E27FC236}">
                <a16:creationId xmlns:a16="http://schemas.microsoft.com/office/drawing/2014/main" id="{8D6251CE-5F4B-81BD-0F70-263E249C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57" y="1446834"/>
            <a:ext cx="3176287" cy="23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96770F-42A2-7526-657C-9706B1B86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724" y="3940486"/>
            <a:ext cx="3543720" cy="2657791"/>
          </a:xfrm>
          <a:prstGeom prst="rect">
            <a:avLst/>
          </a:prstGeom>
        </p:spPr>
      </p:pic>
      <p:pic>
        <p:nvPicPr>
          <p:cNvPr id="13" name="Content Placeholder 3" descr="A black rectangular object with a white label on it&#10;&#10;Description automatically generated">
            <a:extLst>
              <a:ext uri="{FF2B5EF4-FFF2-40B4-BE49-F238E27FC236}">
                <a16:creationId xmlns:a16="http://schemas.microsoft.com/office/drawing/2014/main" id="{64BC4368-6179-4600-E6E3-E88668638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812" y="3829050"/>
            <a:ext cx="2051271" cy="276922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8ED251-2E08-113A-DB0C-D780A573CDD2}"/>
              </a:ext>
            </a:extLst>
          </p:cNvPr>
          <p:cNvSpPr txBox="1"/>
          <p:nvPr/>
        </p:nvSpPr>
        <p:spPr>
          <a:xfrm>
            <a:off x="405496" y="1274446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Participation history</a:t>
            </a: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C799D069-380A-2625-71A5-BA02AE442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308" y="361950"/>
            <a:ext cx="562662" cy="722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5A8211DF-E4FB-4BD1-D809-07A99AD0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0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16DB2-98BC-A12E-EDAB-ADBFDA6E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ECDBA3B-AE78-C406-978B-74A8D12C26BD}"/>
              </a:ext>
            </a:extLst>
          </p:cNvPr>
          <p:cNvSpPr txBox="1"/>
          <p:nvPr/>
        </p:nvSpPr>
        <p:spPr>
          <a:xfrm>
            <a:off x="340181" y="1910088"/>
            <a:ext cx="788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4. </a:t>
            </a:r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Second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</a:rPr>
              <a:t> MID Beam Test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Octuber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  <a:ea typeface="+mj-ea"/>
                <a:cs typeface="+mj-cs"/>
                <a:sym typeface="Wingdings" panose="05000000000000000000" pitchFamily="2" charset="2"/>
              </a:rPr>
              <a:t> 2024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  <a:ea typeface="+mj-ea"/>
              <a:cs typeface="+mj-cs"/>
            </a:endParaRP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B37433C0-6F66-5B87-361F-152AEEBC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06" y="2407664"/>
            <a:ext cx="7655743" cy="2042671"/>
          </a:xfrm>
        </p:spPr>
        <p:txBody>
          <a:bodyPr>
            <a:normAutofit/>
          </a:bodyPr>
          <a:lstStyle/>
          <a:p>
            <a:pPr marL="64849" marR="3081" indent="-285744" algn="just">
              <a:lnSpc>
                <a:spcPct val="100000"/>
              </a:lnSpc>
              <a:spcBef>
                <a:spcPts val="69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latin typeface="Montserrat" panose="00000500000000000000" pitchFamily="2" charset="0"/>
              </a:rPr>
              <a:t>For this test we participated in: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2" charset="0"/>
              </a:rPr>
              <a:t>Installation of a new plastic scintillator prototype developed by Sinaloa working group.</a:t>
            </a:r>
          </a:p>
          <a:p>
            <a:pPr marL="628635" indent="-285744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2" charset="0"/>
              </a:rPr>
              <a:t>Shifts for data taking.</a:t>
            </a:r>
          </a:p>
          <a:p>
            <a:pPr marL="0" marR="3081" indent="0" algn="just">
              <a:spcBef>
                <a:spcPts val="69"/>
              </a:spcBef>
              <a:buNone/>
            </a:pPr>
            <a:endParaRPr lang="es-ES" sz="1400" dirty="0">
              <a:latin typeface="Montserrat" panose="00000500000000000000" pitchFamily="2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s-MX" sz="1600" dirty="0">
              <a:latin typeface="Montserrat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00DCE6-B4E0-87AD-7503-A3417097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18" t="5950" r="9815" b="4053"/>
          <a:stretch/>
        </p:blipFill>
        <p:spPr>
          <a:xfrm>
            <a:off x="7721323" y="4717078"/>
            <a:ext cx="3782701" cy="1906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Puede ser una imagen de 5 personas y texto">
            <a:extLst>
              <a:ext uri="{FF2B5EF4-FFF2-40B4-BE49-F238E27FC236}">
                <a16:creationId xmlns:a16="http://schemas.microsoft.com/office/drawing/2014/main" id="{467BA810-61B2-292E-3CC9-B546C214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6" y="3773907"/>
            <a:ext cx="2157024" cy="2696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1EF0A40-5ADB-F362-56A9-BADDCBF2AB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61" r="23106" b="10730"/>
          <a:stretch/>
        </p:blipFill>
        <p:spPr>
          <a:xfrm>
            <a:off x="3103701" y="3773907"/>
            <a:ext cx="4010949" cy="2696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Puede ser una imagen de 15 personas y texto">
            <a:extLst>
              <a:ext uri="{FF2B5EF4-FFF2-40B4-BE49-F238E27FC236}">
                <a16:creationId xmlns:a16="http://schemas.microsoft.com/office/drawing/2014/main" id="{EE278B99-AAC9-0050-C5E5-C3835C78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38" y="1417596"/>
            <a:ext cx="3046417" cy="3046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3386AC-73D1-20BD-97CF-E85D16D4BE0D}"/>
              </a:ext>
            </a:extLst>
          </p:cNvPr>
          <p:cNvSpPr txBox="1"/>
          <p:nvPr/>
        </p:nvSpPr>
        <p:spPr>
          <a:xfrm>
            <a:off x="340181" y="1298372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Participation history</a:t>
            </a:r>
          </a:p>
        </p:txBody>
      </p:sp>
      <p:pic>
        <p:nvPicPr>
          <p:cNvPr id="2" name="pasted-image.pdf" descr="pasted-image.pdf">
            <a:extLst>
              <a:ext uri="{FF2B5EF4-FFF2-40B4-BE49-F238E27FC236}">
                <a16:creationId xmlns:a16="http://schemas.microsoft.com/office/drawing/2014/main" id="{5510F554-D8C4-55EF-D824-937040B61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308" y="361950"/>
            <a:ext cx="562662" cy="72233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1CA489-8B40-8750-A031-1D9D43A3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017F85-884E-8AF2-DC21-FD456965971B}"/>
              </a:ext>
            </a:extLst>
          </p:cNvPr>
          <p:cNvSpPr txBox="1"/>
          <p:nvPr/>
        </p:nvSpPr>
        <p:spPr>
          <a:xfrm>
            <a:off x="137579" y="1363686"/>
            <a:ext cx="5798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Plans for Run4 &amp; ALICE 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E815C9-C24F-EC5A-49A6-A3F9E8C2D2AA}"/>
              </a:ext>
            </a:extLst>
          </p:cNvPr>
          <p:cNvSpPr txBox="1">
            <a:spLocks/>
          </p:cNvSpPr>
          <p:nvPr/>
        </p:nvSpPr>
        <p:spPr>
          <a:xfrm>
            <a:off x="209552" y="2386654"/>
            <a:ext cx="7595505" cy="4471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en-US" dirty="0"/>
              <a:t>Updating, standardizing and preparing the FDD-DCS for integration into the LHC-Run4 from the FIT Project.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Development of materials for MID in ALICE 3.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Development of the MID-DCS in ALICE 3.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Absorber structure design that will be used for the MID detector in ALICE-3.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dirty="0">
                <a:latin typeface="Montserrat" panose="00000500000000000000" pitchFamily="2" charset="0"/>
              </a:rPr>
              <a:t> Integrate at least one member who is a specialist in the subject.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dirty="0">
                <a:latin typeface="Montserrat" panose="00000500000000000000" pitchFamily="2" charset="0"/>
              </a:rPr>
              <a:t> Collaborate with Pakistani group on this project.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1FB646-786F-575D-2E9A-6AA06EE7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15" y="1686851"/>
            <a:ext cx="3962400" cy="1897770"/>
          </a:xfrm>
          <a:prstGeom prst="rect">
            <a:avLst/>
          </a:prstGeom>
        </p:spPr>
      </p:pic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A1A68E6-D01F-87D2-5428-AB60FA18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015" y="4017956"/>
            <a:ext cx="4030433" cy="2306385"/>
          </a:xfrm>
          <a:prstGeom prst="rect">
            <a:avLst/>
          </a:prstGeom>
        </p:spPr>
      </p:pic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4C54C9EA-789B-0668-28D4-D00CB9124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58" y="295275"/>
            <a:ext cx="562662" cy="7223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507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7">
            <a:extLst>
              <a:ext uri="{FF2B5EF4-FFF2-40B4-BE49-F238E27FC236}">
                <a16:creationId xmlns:a16="http://schemas.microsoft.com/office/drawing/2014/main" id="{FF1E16A5-3BE4-3594-5C51-BA4E02ECC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797753"/>
              </p:ext>
            </p:extLst>
          </p:nvPr>
        </p:nvGraphicFramePr>
        <p:xfrm>
          <a:off x="609314" y="2093704"/>
          <a:ext cx="10706384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215">
                  <a:extLst>
                    <a:ext uri="{9D8B030D-6E8A-4147-A177-3AD203B41FA5}">
                      <a16:colId xmlns:a16="http://schemas.microsoft.com/office/drawing/2014/main" val="2854110190"/>
                    </a:ext>
                  </a:extLst>
                </a:gridCol>
                <a:gridCol w="2688221">
                  <a:extLst>
                    <a:ext uri="{9D8B030D-6E8A-4147-A177-3AD203B41FA5}">
                      <a16:colId xmlns:a16="http://schemas.microsoft.com/office/drawing/2014/main" val="1398380781"/>
                    </a:ext>
                  </a:extLst>
                </a:gridCol>
                <a:gridCol w="2270422">
                  <a:extLst>
                    <a:ext uri="{9D8B030D-6E8A-4147-A177-3AD203B41FA5}">
                      <a16:colId xmlns:a16="http://schemas.microsoft.com/office/drawing/2014/main" val="2539250335"/>
                    </a:ext>
                  </a:extLst>
                </a:gridCol>
                <a:gridCol w="1320503">
                  <a:extLst>
                    <a:ext uri="{9D8B030D-6E8A-4147-A177-3AD203B41FA5}">
                      <a16:colId xmlns:a16="http://schemas.microsoft.com/office/drawing/2014/main" val="126574148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4233186001"/>
                    </a:ext>
                  </a:extLst>
                </a:gridCol>
                <a:gridCol w="1838323">
                  <a:extLst>
                    <a:ext uri="{9D8B030D-6E8A-4147-A177-3AD203B41FA5}">
                      <a16:colId xmlns:a16="http://schemas.microsoft.com/office/drawing/2014/main" val="2391438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/>
                        <a:t>Student</a:t>
                      </a:r>
                      <a:r>
                        <a:rPr lang="es-MX" sz="1600" dirty="0"/>
                        <a:t> </a:t>
                      </a:r>
                      <a:r>
                        <a:rPr lang="es-MX" sz="1600" dirty="0" err="1"/>
                        <a:t>name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% </a:t>
                      </a:r>
                      <a:r>
                        <a:rPr lang="es-MX" sz="1600" dirty="0" err="1"/>
                        <a:t>of</a:t>
                      </a:r>
                      <a:r>
                        <a:rPr lang="es-MX" sz="1600" dirty="0"/>
                        <a:t> </a:t>
                      </a:r>
                      <a:r>
                        <a:rPr lang="es-MX" sz="1600" dirty="0" err="1"/>
                        <a:t>progress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kern="1200" dirty="0" err="1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Topic</a:t>
                      </a:r>
                      <a:r>
                        <a:rPr lang="es-MX" sz="1400" kern="1200" dirty="0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400" kern="1200" dirty="0" err="1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400" kern="1200" dirty="0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400" kern="1200" dirty="0" err="1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thesis</a:t>
                      </a:r>
                      <a:endParaRPr lang="es-MX" sz="1400" kern="1200" dirty="0">
                        <a:solidFill>
                          <a:schemeClr val="bg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37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Juan Manuel Mejía Camacho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rgbClr val="00B050"/>
                          </a:solidFill>
                        </a:rPr>
                        <a:t>Graduated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DCS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FDD/FIT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348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Kevin Fernando Núñez Aguilar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err="1"/>
                        <a:t>MSc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rgbClr val="00B050"/>
                          </a:solidFill>
                        </a:rPr>
                        <a:t>Graduated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FDD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Aging</a:t>
                      </a:r>
                      <a:endParaRPr lang="es-MX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62422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Rafael Angel Narcio Laveaga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Developing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plastics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centillators</a:t>
                      </a:r>
                      <a:endParaRPr lang="es-MX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02760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Salvador Beltrán Rivera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IPBus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– ALFRED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FDD-DCS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83308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Jesús Manuel Lafarga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err="1"/>
                        <a:t>MSc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Begining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Radiation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materials</a:t>
                      </a:r>
                      <a:endParaRPr lang="es-MX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17989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Armando Payán Ángulo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err="1"/>
                        <a:t>MSc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Begining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thesis</a:t>
                      </a:r>
                      <a:endParaRPr lang="es-MX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Interfaces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of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control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system</a:t>
                      </a:r>
                      <a:endParaRPr lang="es-MX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27675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José Manuel Pardo Cruz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err="1"/>
                        <a:t>PosDoc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Began on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IA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for</a:t>
                      </a: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 DCS data in 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42144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César Regalado Elenes*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err="1">
                          <a:solidFill>
                            <a:schemeClr val="tx1"/>
                          </a:solidFill>
                        </a:rPr>
                        <a:t>Begining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dirty="0" err="1">
                          <a:solidFill>
                            <a:schemeClr val="tx1"/>
                          </a:solidFill>
                        </a:rPr>
                        <a:t>this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dirty="0" err="1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s-MX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MID </a:t>
                      </a:r>
                      <a:r>
                        <a:rPr lang="es-MX" sz="1200" kern="1200" dirty="0" err="1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Geomanist"/>
                        </a:rPr>
                        <a:t>Electronics</a:t>
                      </a:r>
                      <a:endParaRPr lang="es-MX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  <a:sym typeface="Geomanis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6276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977DB30-AB58-ED70-8AEB-45FFB9BECDCC}"/>
              </a:ext>
            </a:extLst>
          </p:cNvPr>
          <p:cNvSpPr txBox="1"/>
          <p:nvPr/>
        </p:nvSpPr>
        <p:spPr>
          <a:xfrm>
            <a:off x="547315" y="1333073"/>
            <a:ext cx="8065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Students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graduated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TecNM</a:t>
            </a: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0C461ADF-1486-1EF7-7FCB-BBF386768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33" y="295275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21C48BBE-C735-8FC1-44C5-D4C34ADF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50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84E863-D5D6-A553-ED44-C3A0801BEE45}"/>
              </a:ext>
            </a:extLst>
          </p:cNvPr>
          <p:cNvSpPr txBox="1"/>
          <p:nvPr/>
        </p:nvSpPr>
        <p:spPr>
          <a:xfrm>
            <a:off x="120128" y="1532415"/>
            <a:ext cx="708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Recent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student</a:t>
            </a:r>
            <a:r>
              <a:rPr lang="es-MX" sz="3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MX" sz="3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activities</a:t>
            </a:r>
            <a:endParaRPr lang="es-MX" sz="3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38445E-081B-C0D7-0E8B-8C68762AEFAE}"/>
              </a:ext>
            </a:extLst>
          </p:cNvPr>
          <p:cNvSpPr txBox="1">
            <a:spLocks/>
          </p:cNvSpPr>
          <p:nvPr/>
        </p:nvSpPr>
        <p:spPr>
          <a:xfrm>
            <a:off x="472553" y="2437113"/>
            <a:ext cx="9948695" cy="40208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latin typeface="Montserrat" panose="00000500000000000000" pitchFamily="2" charset="0"/>
              </a:rPr>
              <a:t>@ Salvador </a:t>
            </a:r>
            <a:r>
              <a:rPr lang="en-US" sz="1800" dirty="0" err="1">
                <a:latin typeface="Montserrat" panose="00000500000000000000" pitchFamily="2" charset="0"/>
              </a:rPr>
              <a:t>Beltr</a:t>
            </a:r>
            <a:r>
              <a:rPr lang="es-MX" sz="1800" dirty="0" err="1">
                <a:latin typeface="Montserrat" panose="00000500000000000000" pitchFamily="2" charset="0"/>
              </a:rPr>
              <a:t>án</a:t>
            </a:r>
            <a:r>
              <a:rPr lang="es-MX" sz="1800" dirty="0">
                <a:latin typeface="Montserrat" panose="00000500000000000000" pitchFamily="2" charset="0"/>
              </a:rPr>
              <a:t> (doctoral </a:t>
            </a:r>
            <a:r>
              <a:rPr lang="es-MX" sz="1800" dirty="0" err="1">
                <a:latin typeface="Montserrat" panose="00000500000000000000" pitchFamily="2" charset="0"/>
              </a:rPr>
              <a:t>student</a:t>
            </a:r>
            <a:r>
              <a:rPr lang="es-MX" sz="1800" dirty="0">
                <a:latin typeface="Montserrat" panose="00000500000000000000" pitchFamily="2" charset="0"/>
              </a:rPr>
              <a:t>)</a:t>
            </a:r>
          </a:p>
          <a:p>
            <a:pPr lvl="1" algn="just"/>
            <a:r>
              <a:rPr lang="es-MX" sz="1400" dirty="0">
                <a:latin typeface="Montserrat" panose="00000500000000000000" pitchFamily="2" charset="0"/>
              </a:rPr>
              <a:t>Just </a:t>
            </a:r>
            <a:r>
              <a:rPr lang="es-MX" sz="1400" dirty="0" err="1">
                <a:latin typeface="Montserrat" panose="00000500000000000000" pitchFamily="2" charset="0"/>
              </a:rPr>
              <a:t>finished</a:t>
            </a:r>
            <a:r>
              <a:rPr lang="es-MX" sz="1400" dirty="0">
                <a:latin typeface="Montserrat" panose="00000500000000000000" pitchFamily="2" charset="0"/>
              </a:rPr>
              <a:t> a </a:t>
            </a:r>
            <a:r>
              <a:rPr lang="es-MX" sz="1400" dirty="0" err="1">
                <a:latin typeface="Montserrat" panose="00000500000000000000" pitchFamily="2" charset="0"/>
              </a:rPr>
              <a:t>stay</a:t>
            </a:r>
            <a:r>
              <a:rPr lang="es-MX" sz="1400" dirty="0">
                <a:latin typeface="Montserrat" panose="00000500000000000000" pitchFamily="2" charset="0"/>
              </a:rPr>
              <a:t> a CERN </a:t>
            </a:r>
            <a:r>
              <a:rPr lang="es-MX" sz="1400" dirty="0" err="1">
                <a:latin typeface="Montserrat" panose="00000500000000000000" pitchFamily="2" charset="0"/>
              </a:rPr>
              <a:t>for</a:t>
            </a:r>
            <a:r>
              <a:rPr lang="es-MX" sz="1400" dirty="0">
                <a:latin typeface="Montserrat" panose="00000500000000000000" pitchFamily="2" charset="0"/>
              </a:rPr>
              <a:t> 3 </a:t>
            </a:r>
            <a:r>
              <a:rPr lang="es-MX" sz="1400" dirty="0" err="1">
                <a:latin typeface="Montserrat" panose="00000500000000000000" pitchFamily="2" charset="0"/>
              </a:rPr>
              <a:t>months</a:t>
            </a:r>
            <a:r>
              <a:rPr lang="es-MX" sz="1400" dirty="0">
                <a:latin typeface="Montserrat" panose="00000500000000000000" pitchFamily="2" charset="0"/>
              </a:rPr>
              <a:t> (</a:t>
            </a:r>
            <a:r>
              <a:rPr lang="es-MX" sz="1400" dirty="0" err="1">
                <a:latin typeface="Montserrat" panose="00000500000000000000" pitchFamily="2" charset="0"/>
              </a:rPr>
              <a:t>January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err="1">
                <a:latin typeface="Montserrat" panose="00000500000000000000" pitchFamily="2" charset="0"/>
              </a:rPr>
              <a:t>to</a:t>
            </a:r>
            <a:r>
              <a:rPr lang="es-MX" sz="1400" dirty="0">
                <a:latin typeface="Montserrat" panose="00000500000000000000" pitchFamily="2" charset="0"/>
              </a:rPr>
              <a:t> April 2025)</a:t>
            </a:r>
          </a:p>
          <a:p>
            <a:pPr lvl="1" algn="just"/>
            <a:r>
              <a:rPr lang="en-US" sz="1400" dirty="0" err="1">
                <a:latin typeface="Montserrat" panose="00000500000000000000" pitchFamily="2" charset="0"/>
              </a:rPr>
              <a:t>Stardardization</a:t>
            </a:r>
            <a:r>
              <a:rPr lang="en-US" sz="1400" dirty="0">
                <a:latin typeface="Montserrat" panose="00000500000000000000" pitchFamily="2" charset="0"/>
              </a:rPr>
              <a:t> of FDD-DCS (Similar to FV0 &amp; FT0) 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latin typeface="Montserrat" panose="00000500000000000000" pitchFamily="2" charset="0"/>
                <a:sym typeface="Wingdings" panose="05000000000000000000" pitchFamily="2" charset="2"/>
              </a:rPr>
              <a:t>Colaboration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 with Poland group (Thanks)</a:t>
            </a:r>
          </a:p>
          <a:p>
            <a:pPr lvl="1" algn="just"/>
            <a:r>
              <a:rPr lang="en-US" sz="1400" dirty="0" err="1">
                <a:latin typeface="Montserrat" panose="00000500000000000000" pitchFamily="2" charset="0"/>
              </a:rPr>
              <a:t>Diferent</a:t>
            </a:r>
            <a:r>
              <a:rPr lang="en-US" sz="1400" dirty="0">
                <a:latin typeface="Montserrat" panose="00000500000000000000" pitchFamily="2" charset="0"/>
              </a:rPr>
              <a:t> type of shifts (QC, DCS, ECS and leader)</a:t>
            </a:r>
          </a:p>
          <a:p>
            <a:pPr marL="0" indent="0" algn="just">
              <a:buNone/>
            </a:pPr>
            <a:r>
              <a:rPr lang="en-US" sz="1800" dirty="0">
                <a:latin typeface="Montserrat" panose="00000500000000000000" pitchFamily="2" charset="0"/>
              </a:rPr>
              <a:t>@ Rafael Narcio (doctoral student)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</a:rPr>
              <a:t>Writing a paper related to his thesis (last step)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</a:rPr>
              <a:t>Writing his thesis 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 To concluded next august month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Last year participated in different type of shifts (including Run Manager)</a:t>
            </a:r>
          </a:p>
          <a:p>
            <a:pPr marL="0" indent="0" algn="just">
              <a:buNone/>
            </a:pPr>
            <a:r>
              <a:rPr lang="en-US" sz="1800" dirty="0">
                <a:latin typeface="Montserrat" panose="00000500000000000000" pitchFamily="2" charset="0"/>
                <a:sym typeface="Wingdings" panose="05000000000000000000" pitchFamily="2" charset="2"/>
              </a:rPr>
              <a:t>@ Jesus Lafarga (master student)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Manufacturing and </a:t>
            </a:r>
            <a:r>
              <a:rPr lang="en-US" sz="1400" dirty="0" err="1">
                <a:latin typeface="Montserrat" panose="00000500000000000000" pitchFamily="2" charset="0"/>
                <a:sym typeface="Wingdings" panose="05000000000000000000" pitchFamily="2" charset="2"/>
              </a:rPr>
              <a:t>characterazing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 samples of </a:t>
            </a:r>
            <a:r>
              <a:rPr lang="en-US" sz="1400" dirty="0" err="1">
                <a:latin typeface="Montserrat" panose="00000500000000000000" pitchFamily="2" charset="0"/>
                <a:sym typeface="Wingdings" panose="05000000000000000000" pitchFamily="2" charset="2"/>
              </a:rPr>
              <a:t>scillator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 plastics proposal by Sinaloa </a:t>
            </a:r>
            <a:r>
              <a:rPr lang="en-US" sz="1400" dirty="0" err="1">
                <a:latin typeface="Montserrat" panose="00000500000000000000" pitchFamily="2" charset="0"/>
                <a:sym typeface="Wingdings" panose="05000000000000000000" pitchFamily="2" charset="2"/>
              </a:rPr>
              <a:t>grup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 (UAS, </a:t>
            </a:r>
            <a:r>
              <a:rPr lang="en-US" sz="1400" dirty="0" err="1">
                <a:latin typeface="Montserrat" panose="00000500000000000000" pitchFamily="2" charset="0"/>
                <a:sym typeface="Wingdings" panose="05000000000000000000" pitchFamily="2" charset="2"/>
              </a:rPr>
              <a:t>TecNM</a:t>
            </a:r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 and CINVESTAV)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A stay at CERN next month to submit to radiation test some samples In coordination with Praga group.</a:t>
            </a:r>
          </a:p>
          <a:p>
            <a:pPr algn="just"/>
            <a:r>
              <a:rPr lang="en-US" sz="1800" dirty="0">
                <a:latin typeface="Montserrat" panose="00000500000000000000" pitchFamily="2" charset="0"/>
                <a:sym typeface="Wingdings" panose="05000000000000000000" pitchFamily="2" charset="2"/>
              </a:rPr>
              <a:t>@ Manuel Pardo (postdoc)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Doing a predictable analysis of conditional data (DCS) using IA  In collaboration with Manuel Mejía</a:t>
            </a:r>
          </a:p>
          <a:p>
            <a:pPr lvl="1" algn="just"/>
            <a:r>
              <a:rPr lang="en-US" sz="1400" dirty="0">
                <a:latin typeface="Montserrat" panose="00000500000000000000" pitchFamily="2" charset="0"/>
                <a:sym typeface="Wingdings" panose="05000000000000000000" pitchFamily="2" charset="2"/>
              </a:rPr>
              <a:t>Writing a paper</a:t>
            </a:r>
          </a:p>
          <a:p>
            <a:pPr algn="just"/>
            <a:endParaRPr lang="en-US" sz="1800" dirty="0">
              <a:latin typeface="Montserrat" panose="000005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3CEA0B90-11A6-D668-201B-DD8E06AE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33" y="295275"/>
            <a:ext cx="562662" cy="72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Departamento de Difusión &gt; Funciones &gt; Identidad gráfica">
            <a:extLst>
              <a:ext uri="{FF2B5EF4-FFF2-40B4-BE49-F238E27FC236}">
                <a16:creationId xmlns:a16="http://schemas.microsoft.com/office/drawing/2014/main" id="{4C2E3EA3-4B61-9043-5D3E-9794523C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10" y="163650"/>
            <a:ext cx="852488" cy="9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6002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993</Words>
  <Application>Microsoft Office PowerPoint</Application>
  <PresentationFormat>Panorámica</PresentationFormat>
  <Paragraphs>163</Paragraphs>
  <Slides>14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Montserrat</vt:lpstr>
      <vt:lpstr>Montserrat Light</vt:lpstr>
      <vt:lpstr>Noto Sans</vt:lpstr>
      <vt:lpstr>Roboto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Hebert de Jesus Diaz Flores</dc:creator>
  <cp:lastModifiedBy>JUAN CARLOS CABANILLAS NORIS</cp:lastModifiedBy>
  <cp:revision>239</cp:revision>
  <cp:lastPrinted>2017-06-07T19:12:57Z</cp:lastPrinted>
  <dcterms:created xsi:type="dcterms:W3CDTF">2017-06-02T18:07:42Z</dcterms:created>
  <dcterms:modified xsi:type="dcterms:W3CDTF">2026-04-15T16:38:12Z</dcterms:modified>
</cp:coreProperties>
</file>