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3" r:id="rId4"/>
    <p:sldId id="259" r:id="rId5"/>
    <p:sldId id="258" r:id="rId6"/>
    <p:sldId id="260" r:id="rId7"/>
    <p:sldId id="265" r:id="rId8"/>
    <p:sldId id="267" r:id="rId9"/>
    <p:sldId id="264" r:id="rId10"/>
    <p:sldId id="266" r:id="rId11"/>
    <p:sldId id="268" r:id="rId12"/>
    <p:sldId id="257" r:id="rId13"/>
    <p:sldId id="270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B1D58-C74D-176B-55B8-694484D24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19956B-61EF-91CF-9A76-5D5C82C4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D72384-BC89-40C9-D101-FE9E3780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4B7CC2-48C6-053C-E17D-3BA74115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B27AF8-C918-5CD4-71AD-CDE42D76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14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902DD-CB54-AEE6-25B9-EE801292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D15442-5EE1-C9A4-9363-62DD16BCA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AB462D-D378-284A-621A-CFB806BB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0CC74F-A811-812E-7D28-FEFA9299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6FA57B-942A-E12D-36DE-1959A076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58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7D7527-28BF-FEC2-F479-DB29DB25F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B33634-B45B-1C9D-C3C3-7B22F7117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2C82D8-ED0B-03E6-30D3-34572D66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5B2FD2-215F-1DBD-7A5E-5EBCFC7B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28522-D8D3-7CE8-87EB-0E85208C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30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81DC4-2D35-EC4D-7D53-5F1C3570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D510F2-45DA-9B7F-B10E-FED9A9776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2DD598-8E66-88F4-07B3-935B4657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B62FDC-D6B3-99BD-E4C6-9B9877B2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31F309-5038-AD3A-630C-900265C2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71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74300-BA1E-3B2D-DB25-C2C0C4CC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2BE221-00F6-C06D-E100-16813EFBF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DB71A1-22F2-394A-5ED3-91E74148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C0632A-0536-F94B-EE81-B0100A17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0FA304-90EB-27BF-3AED-A5F035A0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91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A0D68-8A99-7778-2893-963DF3CC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365EF-0014-FB03-C304-45CA665D1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16817-6F66-523A-1240-5F8B1C3C3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F9E683-F31B-8D96-A945-415318C4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0E0F8F-1566-186B-C6B5-318A49FF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749B1A-E126-800D-C1CF-849628F4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227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B8840-B63F-CE03-C185-2F5B8782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E3357D-FD96-B2F5-8644-2EB26F0C2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4D8CA-C7C7-E426-2279-398533824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503902-9139-FDF4-8111-4F4EA042E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42DD17-623E-43BC-E56D-E4BA18133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8D6806-34BE-D6F8-3A13-DEC1AE3A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47339E-B632-415B-008C-70085410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ECDE89-7905-0B3E-A979-353875E2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80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8EC38-E6CF-E868-0A65-EDED9458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37D362-913E-E2FC-D634-254502590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1FC0D-C1EF-3658-B491-80E3ECDA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8A22AC-0B92-059E-7425-864123D9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61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BA8A06-D460-C535-FF7A-5D3FF85C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6B06B9-3BEA-8263-5713-14D0E9C2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484D3D-B372-9375-5BA7-AE9B6C70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67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6650E-69D8-9CE5-54A3-F4109027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C8769C-2484-1028-63E6-882035C31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B0762-AFD7-24D1-6A10-BAE7C2B63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9D8100-2BCF-0602-C14F-B860D118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E3380C-85AF-9412-269D-49305579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9EE6F2-2066-1488-6AB7-8762ADE0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44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1B93D-AF00-722D-2AF1-2405A2FCC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DEC3E-C6CD-775E-0CAF-55D2BFBF1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4D6EAF-7633-0083-B3AC-126BE0B5E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F76705-D25F-862E-E7CB-A9D890D7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FC4AE4-61CF-9199-2146-B0D1FB49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6FAAC9-5F51-2EF0-E8F7-56A8E24A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07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DEBD6F-46CA-3AA2-C0B1-25B4F011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AF8E7C-BAB0-6303-7262-932B41594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C0E1F6-1733-54AF-278A-E417B084D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6E73FC-78AE-4AFE-9A63-46216473C2A0}" type="datetimeFigureOut">
              <a:rPr lang="es-MX" smtClean="0"/>
              <a:t>15/04/2026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F0F81F-C483-20C3-3652-DD6E34766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212A71-531F-7B8B-FCC4-BD9C41A25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E20413-B9CA-4FC6-A33F-F9610A8E29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07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2A1BAD4-AE10-1704-DB0E-F3EFD295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083" y="5705314"/>
            <a:ext cx="7506748" cy="11526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2451A9-C39B-F39C-137D-19A9836E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89051" cy="9857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EF89A15-8650-8A7D-3C1B-37CF17626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050" y="0"/>
            <a:ext cx="6002949" cy="105818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E2B8531-B051-1872-0686-562CEF924D48}"/>
              </a:ext>
            </a:extLst>
          </p:cNvPr>
          <p:cNvSpPr txBox="1"/>
          <p:nvPr/>
        </p:nvSpPr>
        <p:spPr>
          <a:xfrm>
            <a:off x="0" y="2057687"/>
            <a:ext cx="121919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Participation of Mexico in the Absorber design</a:t>
            </a:r>
          </a:p>
          <a:p>
            <a:pPr algn="ctr"/>
            <a:endParaRPr lang="en-US" sz="4800" b="1" dirty="0"/>
          </a:p>
          <a:p>
            <a:pPr algn="r"/>
            <a:r>
              <a:rPr lang="en-US" sz="3200" b="1" dirty="0"/>
              <a:t>Ismael Diaz Pe</a:t>
            </a:r>
            <a:r>
              <a:rPr lang="es-MX" sz="3200" b="1" dirty="0"/>
              <a:t>ña</a:t>
            </a:r>
          </a:p>
          <a:p>
            <a:pPr algn="r"/>
            <a:r>
              <a:rPr lang="es-MX" sz="3200" dirty="0"/>
              <a:t>Tecnológico Nacional de México - Culiacán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2A06253-2386-4FCE-B149-5D5AD5B60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236336"/>
            <a:ext cx="1426464" cy="1621664"/>
          </a:xfrm>
          <a:prstGeom prst="rect">
            <a:avLst/>
          </a:prstGeom>
        </p:spPr>
      </p:pic>
      <p:pic>
        <p:nvPicPr>
          <p:cNvPr id="1026" name="Picture 2" descr="ATLAS Experiment at CERN | ATLAS Experiment at CERN">
            <a:extLst>
              <a:ext uri="{FF2B5EF4-FFF2-40B4-BE49-F238E27FC236}">
                <a16:creationId xmlns:a16="http://schemas.microsoft.com/office/drawing/2014/main" id="{43A6BD7C-C2A5-B00D-8A71-631C0846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5" y="5316254"/>
            <a:ext cx="1548629" cy="15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4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A2FBE-B851-886C-9309-A0EA7098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EE540-4A0D-31D8-AACB-3491E3DB5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7EB5D3-AA56-669D-212B-158AB91BC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356" y="3378890"/>
            <a:ext cx="2933157" cy="34791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19B22A-C176-4DC6-FE27-B14912D0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480" y="115183"/>
            <a:ext cx="2926348" cy="31510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562358D-A4AD-5BD7-5441-C5C76D714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460" y="3322865"/>
            <a:ext cx="2657846" cy="34199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8238F0-DCAA-0F16-A013-E9D34D1F9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868" y="115183"/>
            <a:ext cx="2410876" cy="315100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2FBBAC7-5EE0-D72A-2275-CCF06383D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653" y="234988"/>
            <a:ext cx="2200709" cy="291139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27B94A9-605D-E285-2B13-59DAFF176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60" y="161503"/>
            <a:ext cx="3917580" cy="283399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C67D45B-D704-D778-6618-AD4F6F9EC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244" y="3199119"/>
            <a:ext cx="3961902" cy="2398413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078080B-A081-AF8C-48A0-E9DFA93FD1F5}"/>
              </a:ext>
            </a:extLst>
          </p:cNvPr>
          <p:cNvSpPr txBox="1"/>
          <p:nvPr/>
        </p:nvSpPr>
        <p:spPr>
          <a:xfrm>
            <a:off x="1222849" y="2327706"/>
            <a:ext cx="26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Finite </a:t>
            </a:r>
            <a:r>
              <a:rPr lang="es-MX" b="1" dirty="0" err="1">
                <a:solidFill>
                  <a:srgbClr val="FF0000"/>
                </a:solidFill>
              </a:rPr>
              <a:t>Element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Analysis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496B8B0-8522-3125-25C9-87046CA3EF27}"/>
              </a:ext>
            </a:extLst>
          </p:cNvPr>
          <p:cNvSpPr txBox="1"/>
          <p:nvPr/>
        </p:nvSpPr>
        <p:spPr>
          <a:xfrm>
            <a:off x="238244" y="3312912"/>
            <a:ext cx="303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Steel </a:t>
            </a:r>
            <a:r>
              <a:rPr lang="es-MX" b="1" dirty="0" err="1">
                <a:solidFill>
                  <a:srgbClr val="FF0000"/>
                </a:solidFill>
              </a:rPr>
              <a:t>Corrosion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Resistance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B4D9DB4-1B4A-11B8-E468-378797130839}"/>
              </a:ext>
            </a:extLst>
          </p:cNvPr>
          <p:cNvSpPr txBox="1"/>
          <p:nvPr/>
        </p:nvSpPr>
        <p:spPr>
          <a:xfrm>
            <a:off x="9113576" y="1820825"/>
            <a:ext cx="19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Therma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Analysis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8B13B27-7C1F-1CF9-246C-2BF2E9D67A05}"/>
              </a:ext>
            </a:extLst>
          </p:cNvPr>
          <p:cNvSpPr txBox="1"/>
          <p:nvPr/>
        </p:nvSpPr>
        <p:spPr>
          <a:xfrm>
            <a:off x="8964480" y="3682244"/>
            <a:ext cx="168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CAD – 3D </a:t>
            </a:r>
            <a:r>
              <a:rPr lang="es-MX" b="1" dirty="0" err="1">
                <a:solidFill>
                  <a:srgbClr val="FF0000"/>
                </a:solidFill>
              </a:rPr>
              <a:t>Print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E59F23E-EABC-C645-8281-E4FBAE935408}"/>
              </a:ext>
            </a:extLst>
          </p:cNvPr>
          <p:cNvSpPr txBox="1"/>
          <p:nvPr/>
        </p:nvSpPr>
        <p:spPr>
          <a:xfrm>
            <a:off x="6274611" y="3816628"/>
            <a:ext cx="210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Ceramic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Materials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22F06A9-D05F-960C-AB56-59504ADA97C3}"/>
              </a:ext>
            </a:extLst>
          </p:cNvPr>
          <p:cNvSpPr txBox="1"/>
          <p:nvPr/>
        </p:nvSpPr>
        <p:spPr>
          <a:xfrm>
            <a:off x="4362634" y="1409596"/>
            <a:ext cx="305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Electrochemical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Properties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9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CD3A7-9E88-F6C5-5214-843188D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57" y="110244"/>
            <a:ext cx="10515600" cy="1325563"/>
          </a:xfrm>
        </p:spPr>
        <p:txBody>
          <a:bodyPr/>
          <a:lstStyle/>
          <a:p>
            <a:r>
              <a:rPr lang="en-US" dirty="0"/>
              <a:t>Advanced Characterization of Materials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DCAED8-23C8-A6F1-A135-CA84F72D6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A6767F-5A1F-3015-356E-54FE9BA6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2" y="1666799"/>
            <a:ext cx="5877745" cy="21910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AACE8C-01B7-4869-9635-D4D735F25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0" y="3833965"/>
            <a:ext cx="3459225" cy="24779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71C131-65B5-6AD7-31CF-12AB1D6C1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65" y="2104882"/>
            <a:ext cx="5359234" cy="37928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DB19F4E-FE25-0DE3-7FA1-31DFD98C3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419" y="4037826"/>
            <a:ext cx="2953162" cy="256258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FE54C25-127D-2B0C-7774-5C7B6E536BB8}"/>
              </a:ext>
            </a:extLst>
          </p:cNvPr>
          <p:cNvSpPr txBox="1"/>
          <p:nvPr/>
        </p:nvSpPr>
        <p:spPr>
          <a:xfrm>
            <a:off x="144893" y="1177036"/>
            <a:ext cx="672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Scanning Electron Microscopy (Secondary and Backscattering)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90DC1A5-EE5C-2072-B950-C3ACA5EE824A}"/>
              </a:ext>
            </a:extLst>
          </p:cNvPr>
          <p:cNvSpPr txBox="1"/>
          <p:nvPr/>
        </p:nvSpPr>
        <p:spPr>
          <a:xfrm>
            <a:off x="418789" y="4037826"/>
            <a:ext cx="278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X-Ray </a:t>
            </a:r>
            <a:r>
              <a:rPr lang="en-US" b="1" dirty="0" err="1">
                <a:solidFill>
                  <a:srgbClr val="FF0000"/>
                </a:solidFill>
              </a:rPr>
              <a:t>Difraction</a:t>
            </a:r>
            <a:r>
              <a:rPr lang="en-US" b="1" dirty="0">
                <a:solidFill>
                  <a:srgbClr val="FF0000"/>
                </a:solidFill>
              </a:rPr>
              <a:t> analysis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0BEBE97-8C25-3611-64CC-217FE0F1BA62}"/>
              </a:ext>
            </a:extLst>
          </p:cNvPr>
          <p:cNvSpPr txBox="1"/>
          <p:nvPr/>
        </p:nvSpPr>
        <p:spPr>
          <a:xfrm>
            <a:off x="3207309" y="6122539"/>
            <a:ext cx="3803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X-Ray Photoelectron Spectroscopy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F43A24-7A71-3C08-9F80-AF5235ACAA04}"/>
              </a:ext>
            </a:extLst>
          </p:cNvPr>
          <p:cNvSpPr txBox="1"/>
          <p:nvPr/>
        </p:nvSpPr>
        <p:spPr>
          <a:xfrm>
            <a:off x="7199607" y="5965085"/>
            <a:ext cx="482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Energy Dispersive Spectroscopy for Mapping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2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C9207-379B-23BC-7BBC-5944536D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First steps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9B6377-3776-D8C7-B1B7-F92230B5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4026"/>
            <a:ext cx="1199039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Training and instruction of undergraduate students, graduate students, and collaborators in design and simulation software.</a:t>
            </a:r>
          </a:p>
          <a:p>
            <a:pPr marL="0" indent="0">
              <a:buNone/>
            </a:pPr>
            <a:r>
              <a:rPr lang="en-US" u="sng" dirty="0"/>
              <a:t>Software: </a:t>
            </a:r>
          </a:p>
          <a:p>
            <a:pPr marL="0" indent="0">
              <a:buNone/>
            </a:pPr>
            <a:r>
              <a:rPr lang="en-US" dirty="0"/>
              <a:t>SolidWorks (Paid, Student version) </a:t>
            </a:r>
          </a:p>
          <a:p>
            <a:pPr marL="0" indent="0">
              <a:buNone/>
            </a:pPr>
            <a:r>
              <a:rPr lang="en-US" dirty="0"/>
              <a:t>Fusion360 (Free for students) </a:t>
            </a:r>
          </a:p>
          <a:p>
            <a:pPr marL="0" indent="0">
              <a:buNone/>
            </a:pPr>
            <a:r>
              <a:rPr lang="en-US" dirty="0"/>
              <a:t>ANSYS (Free for students)</a:t>
            </a:r>
          </a:p>
          <a:p>
            <a:pPr marL="0" indent="0">
              <a:buNone/>
            </a:pPr>
            <a:r>
              <a:rPr lang="en-US" dirty="0"/>
              <a:t>STAAD.pro (Paid, Steel </a:t>
            </a:r>
            <a:r>
              <a:rPr lang="es-MX" dirty="0" err="1"/>
              <a:t>Structural</a:t>
            </a:r>
            <a:r>
              <a:rPr lang="es-MX" dirty="0"/>
              <a:t> análisis)</a:t>
            </a:r>
          </a:p>
          <a:p>
            <a:pPr marL="0" indent="0">
              <a:buNone/>
            </a:pPr>
            <a:r>
              <a:rPr lang="es-MX" dirty="0"/>
              <a:t>CATIA (</a:t>
            </a:r>
            <a:r>
              <a:rPr lang="es-MX" dirty="0" err="1"/>
              <a:t>Paid</a:t>
            </a:r>
            <a:r>
              <a:rPr lang="es-MX" dirty="0"/>
              <a:t>, </a:t>
            </a:r>
            <a:r>
              <a:rPr lang="es-MX" i="1" dirty="0" err="1"/>
              <a:t>Computer-Aided</a:t>
            </a:r>
            <a:r>
              <a:rPr lang="es-MX" i="1" dirty="0"/>
              <a:t> </a:t>
            </a:r>
            <a:r>
              <a:rPr lang="es-MX" i="1" dirty="0" err="1"/>
              <a:t>Design</a:t>
            </a:r>
            <a:r>
              <a:rPr lang="es-MX" dirty="0"/>
              <a:t>), </a:t>
            </a:r>
          </a:p>
          <a:p>
            <a:pPr marL="0" indent="0">
              <a:buNone/>
            </a:pPr>
            <a:r>
              <a:rPr lang="es-MX" dirty="0"/>
              <a:t>Solid Edge (Free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students</a:t>
            </a:r>
            <a:r>
              <a:rPr lang="es-MX" dirty="0"/>
              <a:t>). </a:t>
            </a:r>
            <a:r>
              <a:rPr lang="es-MX" b="1" dirty="0"/>
              <a:t>ALL </a:t>
            </a:r>
            <a:r>
              <a:rPr lang="es-MX" b="1" dirty="0" err="1"/>
              <a:t>used</a:t>
            </a:r>
            <a:r>
              <a:rPr lang="es-MX" b="1" dirty="0"/>
              <a:t> </a:t>
            </a:r>
            <a:r>
              <a:rPr lang="es-MX" b="1" dirty="0" err="1"/>
              <a:t>by</a:t>
            </a:r>
            <a:r>
              <a:rPr lang="es-MX" b="1" dirty="0"/>
              <a:t> HMC-3</a:t>
            </a:r>
            <a:endParaRPr lang="en-US" dirty="0"/>
          </a:p>
        </p:txBody>
      </p:sp>
      <p:pic>
        <p:nvPicPr>
          <p:cNvPr id="4" name="Imagen 3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054E5546-7ACA-BAED-F73B-7C25C6095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417" y="5671986"/>
            <a:ext cx="991975" cy="1078523"/>
          </a:xfrm>
          <a:prstGeom prst="rect">
            <a:avLst/>
          </a:prstGeom>
        </p:spPr>
      </p:pic>
      <p:pic>
        <p:nvPicPr>
          <p:cNvPr id="6" name="Imagen 5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5663236F-D4F9-FCE2-1E8B-8C0A31DB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737" y="5384106"/>
            <a:ext cx="2743583" cy="1467055"/>
          </a:xfrm>
          <a:prstGeom prst="rect">
            <a:avLst/>
          </a:prstGeom>
        </p:spPr>
      </p:pic>
      <p:pic>
        <p:nvPicPr>
          <p:cNvPr id="5" name="Imagen 4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AFA9BB12-1A7F-B6F1-55D6-3AC228EF8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182" y="5384105"/>
            <a:ext cx="1351016" cy="14670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BE88CD-8984-D169-E218-5D0E09B51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522" y="5705568"/>
            <a:ext cx="1707121" cy="82412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5B6BFF-06E0-8D94-A217-49CA50416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060" y="5772638"/>
            <a:ext cx="1907996" cy="7202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99C423C-4706-BEBD-523F-A80680DC3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1436" y="3703412"/>
            <a:ext cx="1418956" cy="14670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38E2582-46A0-8ECA-885B-2B5A80A3E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3029" y="5199449"/>
            <a:ext cx="969002" cy="1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49DAA-216B-7694-82EA-C7F8B0A1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493" y="2358666"/>
            <a:ext cx="3531114" cy="1325563"/>
          </a:xfrm>
        </p:spPr>
        <p:txBody>
          <a:bodyPr/>
          <a:lstStyle/>
          <a:p>
            <a:r>
              <a:rPr lang="es-MX" dirty="0" err="1"/>
              <a:t>Thank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09DC3C-2A9F-68CA-D0FA-3D30BE7E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083" y="5705314"/>
            <a:ext cx="7506748" cy="11526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5313D0-6650-DE91-8B71-B6B2A29DF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89051" cy="9857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AE6F60-AE19-B66E-B700-B353308F8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050" y="0"/>
            <a:ext cx="6002949" cy="10581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30041F-3E28-BFBE-4E56-53CDCA757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236336"/>
            <a:ext cx="1426464" cy="1621664"/>
          </a:xfrm>
          <a:prstGeom prst="rect">
            <a:avLst/>
          </a:prstGeom>
        </p:spPr>
      </p:pic>
      <p:pic>
        <p:nvPicPr>
          <p:cNvPr id="8" name="Picture 2" descr="ATLAS Experiment at CERN | ATLAS Experiment at CERN">
            <a:extLst>
              <a:ext uri="{FF2B5EF4-FFF2-40B4-BE49-F238E27FC236}">
                <a16:creationId xmlns:a16="http://schemas.microsoft.com/office/drawing/2014/main" id="{8CE821E8-42F6-0624-BBC4-E522B9D8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5" y="5316254"/>
            <a:ext cx="1548629" cy="15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7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33FBD-0A89-D69E-9749-E1F3797E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HMC-3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E43325-CC34-8F08-CB6F-9967E7B5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295"/>
            <a:ext cx="6649378" cy="9716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4B68AC-3F79-E905-A1C0-BB760787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3981"/>
            <a:ext cx="4933170" cy="47720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ADA355-CBA0-EBCF-648E-80BC624EE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400" y="2003981"/>
            <a:ext cx="4944165" cy="21529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BE6CF4E-B27A-58B6-9A76-EA52F5C08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400" y="4156931"/>
            <a:ext cx="6406632" cy="242850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4DFCBE1-A10B-CC99-1D32-1B3A6DE40DC8}"/>
              </a:ext>
            </a:extLst>
          </p:cNvPr>
          <p:cNvSpPr txBox="1"/>
          <p:nvPr/>
        </p:nvSpPr>
        <p:spPr>
          <a:xfrm>
            <a:off x="2724640" y="2851610"/>
            <a:ext cx="209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rgbClr val="FF0000"/>
                </a:solidFill>
              </a:rPr>
              <a:t>Working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conditions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F047229-C0CA-41D0-5D2E-C2D0D665F1B8}"/>
              </a:ext>
            </a:extLst>
          </p:cNvPr>
          <p:cNvSpPr txBox="1"/>
          <p:nvPr/>
        </p:nvSpPr>
        <p:spPr>
          <a:xfrm>
            <a:off x="2724640" y="4520670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rgbClr val="FF0000"/>
                </a:solidFill>
              </a:rPr>
              <a:t>Manufacturing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 err="1">
                <a:solidFill>
                  <a:srgbClr val="FF0000"/>
                </a:solidFill>
              </a:rPr>
              <a:t>scope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9FC5FB-4AF3-80E5-029C-90B593A3889B}"/>
              </a:ext>
            </a:extLst>
          </p:cNvPr>
          <p:cNvSpPr txBox="1"/>
          <p:nvPr/>
        </p:nvSpPr>
        <p:spPr>
          <a:xfrm>
            <a:off x="7885081" y="1985818"/>
            <a:ext cx="297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rgbClr val="FF0000"/>
                </a:solidFill>
              </a:rPr>
              <a:t>Testing</a:t>
            </a:r>
            <a:r>
              <a:rPr lang="es-MX" dirty="0">
                <a:solidFill>
                  <a:srgbClr val="FF0000"/>
                </a:solidFill>
              </a:rPr>
              <a:t> and </a:t>
            </a:r>
            <a:r>
              <a:rPr lang="es-MX" dirty="0" err="1">
                <a:solidFill>
                  <a:srgbClr val="FF0000"/>
                </a:solidFill>
              </a:rPr>
              <a:t>experimentation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2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7E5EB-AE25-E06E-84D9-860E2012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Concepts and planning for early-stage development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8C54FA-654F-3997-E72B-F88FD23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53331"/>
            <a:ext cx="6564923" cy="558641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u="sng" dirty="0"/>
              <a:t>Finite element </a:t>
            </a:r>
            <a:r>
              <a:rPr lang="en-US" dirty="0"/>
              <a:t>simulation for structural and load analysis: Entire System, Section by Section</a:t>
            </a:r>
          </a:p>
          <a:p>
            <a:pPr>
              <a:buFontTx/>
              <a:buChar char="-"/>
            </a:pPr>
            <a:r>
              <a:rPr lang="en-US" dirty="0"/>
              <a:t>Evaluate the structural behavior and </a:t>
            </a:r>
            <a:r>
              <a:rPr lang="en-US" u="sng" dirty="0"/>
              <a:t>stress–strain response </a:t>
            </a:r>
            <a:r>
              <a:rPr lang="en-US" dirty="0"/>
              <a:t>of all components.</a:t>
            </a:r>
          </a:p>
          <a:p>
            <a:pPr>
              <a:buFontTx/>
              <a:buChar char="-"/>
            </a:pPr>
            <a:r>
              <a:rPr lang="en-US" dirty="0"/>
              <a:t>Determine </a:t>
            </a:r>
            <a:r>
              <a:rPr lang="en-US" u="sng" dirty="0"/>
              <a:t>mechanical properties</a:t>
            </a:r>
            <a:r>
              <a:rPr lang="en-US" dirty="0"/>
              <a:t>, including compressive strength, tensile strength, flexural strength, modulus of elasticity, stress–strain curves.</a:t>
            </a:r>
          </a:p>
          <a:p>
            <a:pPr>
              <a:buFontTx/>
              <a:buChar char="-"/>
            </a:pPr>
            <a:r>
              <a:rPr lang="en-US" dirty="0"/>
              <a:t>Assess the impact of geometric design modifications through </a:t>
            </a:r>
            <a:r>
              <a:rPr lang="en-US" u="sng" dirty="0"/>
              <a:t>simulation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Implement </a:t>
            </a:r>
            <a:r>
              <a:rPr lang="en-US" u="sng" dirty="0"/>
              <a:t>machine learning algorithms </a:t>
            </a:r>
            <a:r>
              <a:rPr lang="en-US" dirty="0"/>
              <a:t>to analyze and predict combined stress states.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ECDAF8-CA28-992B-2A23-549BBCFB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458" y="1664494"/>
            <a:ext cx="5607344" cy="40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9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D07C2-C037-6886-4A91-6B993FEA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Concepts and planning for early-stage development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FA1146-2584-EE7A-B9D5-805212EA4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0179"/>
            <a:ext cx="6807200" cy="579956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/>
              <a:t>Study the </a:t>
            </a:r>
            <a:r>
              <a:rPr lang="en-US" u="sng" dirty="0"/>
              <a:t>working atmospheres </a:t>
            </a:r>
            <a:r>
              <a:rPr lang="en-US" dirty="0"/>
              <a:t>within the system and evaluate the conditions to which the structure and materials are subjected. Assessment of the effects of working conditions such as </a:t>
            </a:r>
            <a:r>
              <a:rPr lang="en-US" u="sng" dirty="0"/>
              <a:t>temperature, radiation, vibration, and mechanical stresses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/>
              <a:t>Evaluate wear, degradation, service life, loss of design properties (mechanical, thermal, corrosive, etc.), and the long-term effect on the structural integrity.</a:t>
            </a:r>
          </a:p>
          <a:p>
            <a:pPr>
              <a:buFontTx/>
              <a:buChar char="-"/>
            </a:pPr>
            <a:r>
              <a:rPr lang="es-MX" dirty="0" err="1"/>
              <a:t>Design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moving</a:t>
            </a:r>
            <a:r>
              <a:rPr lang="es-MX" dirty="0"/>
              <a:t> </a:t>
            </a:r>
            <a:r>
              <a:rPr lang="es-MX" dirty="0" err="1"/>
              <a:t>mechanisms</a:t>
            </a:r>
            <a:r>
              <a:rPr lang="es-MX" dirty="0"/>
              <a:t>.</a:t>
            </a:r>
            <a:endParaRPr lang="en-US" dirty="0"/>
          </a:p>
          <a:p>
            <a:pPr marL="0" indent="0">
              <a:buNone/>
            </a:pPr>
            <a:r>
              <a:rPr lang="es-MX" dirty="0"/>
              <a:t>-</a:t>
            </a:r>
            <a:r>
              <a:rPr lang="en-US" dirty="0"/>
              <a:t>Design physical prototypes for mechanical testing under extreme working conditions similar to real conditions.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34CFA5-0F37-CC90-DA5A-6B3E89F2D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656" y="1397698"/>
            <a:ext cx="5607344" cy="40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0D42E-6C04-74AF-CE7F-3773C36E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Concepts and planning for early-stage development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B9850-0433-3385-AE0E-3069263E8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65846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-</a:t>
            </a:r>
            <a:r>
              <a:rPr lang="en-US" dirty="0"/>
              <a:t>Evaluation of plans, engineering drawings, and preliminary designs.</a:t>
            </a:r>
          </a:p>
          <a:p>
            <a:pPr marL="0" indent="0">
              <a:buNone/>
            </a:pPr>
            <a:r>
              <a:rPr lang="es-MX" dirty="0"/>
              <a:t>-</a:t>
            </a:r>
            <a:r>
              <a:rPr lang="en-US" dirty="0"/>
              <a:t>Collaboration with other teams to implement real-time modifications.</a:t>
            </a:r>
          </a:p>
          <a:p>
            <a:pPr>
              <a:buFontTx/>
              <a:buChar char="-"/>
            </a:pPr>
            <a:r>
              <a:rPr lang="en-US" dirty="0"/>
              <a:t>Collaboration with the Autonomous University of Nuevo León.</a:t>
            </a:r>
          </a:p>
          <a:p>
            <a:pPr>
              <a:buFontTx/>
              <a:buChar char="-"/>
            </a:pPr>
            <a:r>
              <a:rPr lang="en-US" dirty="0"/>
              <a:t>Collaboration with other Technological Institutes.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FBD4B0-BDCD-A7F4-35C5-2417C7287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656" y="1542066"/>
            <a:ext cx="5607344" cy="40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E72E-4FB8-C546-DFF9-08C84D8E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Concepts and planning for early-stage development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3B9AD-71B4-B2E1-53E5-743E9CD54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Evaluation of the Mechanical Characteristics of Scintillators</a:t>
            </a:r>
          </a:p>
          <a:p>
            <a:r>
              <a:rPr lang="en-US" dirty="0"/>
              <a:t>Effect of doping on the mechanical properties of the bars.</a:t>
            </a:r>
          </a:p>
          <a:p>
            <a:r>
              <a:rPr lang="en-US" dirty="0"/>
              <a:t>Root-cause evaluation of microfractures and their effect on the physical properties of the scintillators.</a:t>
            </a:r>
          </a:p>
          <a:p>
            <a:r>
              <a:rPr lang="en-US" dirty="0"/>
              <a:t>Evaluation of the supporting structure of the bars.</a:t>
            </a:r>
          </a:p>
          <a:p>
            <a:r>
              <a:rPr lang="en-US" dirty="0"/>
              <a:t>Assessment of the effects of working conditions such as temperature, radiation, vibration, and mechanical stresses on the bars.</a:t>
            </a:r>
          </a:p>
          <a:p>
            <a:r>
              <a:rPr lang="en-US" dirty="0"/>
              <a:t>Work collaboratively with teams from other institutions to adapt prototypes in real time to the simulation and test results.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180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84D3-9CD6-F44E-C227-C9CA0B66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5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noProof="0" dirty="0"/>
              <a:t>Students, Laboratory and Tests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DB186C-2694-292B-A4AA-DF7B14DE4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466" y="128618"/>
            <a:ext cx="3042728" cy="33879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C2056B7-9E47-8DE8-B1CA-9075568CB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83" y="1240590"/>
            <a:ext cx="2403778" cy="24737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C84A7C4-C720-370C-D8FA-C8517E099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464" y="3193237"/>
            <a:ext cx="3042729" cy="353614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D2E8FA3-B924-5BEC-292C-62BBAAFB5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89" y="1128000"/>
            <a:ext cx="2518522" cy="26989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41631A0-AE4A-0122-E622-0890451BE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07" y="3981446"/>
            <a:ext cx="3200694" cy="268700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164C7D9-CE31-8ED7-5B90-BFB24DC3D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439" y="4077312"/>
            <a:ext cx="1951608" cy="249527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011B773-243F-5F00-F6F9-C329C8CFE8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777" y="1441655"/>
            <a:ext cx="2652670" cy="50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A91EB-8AD0-1380-4B08-308D223B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EE89E-339F-64BB-E4FF-205C5D520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D7154E9-3C53-930E-C487-AE0500123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885"/>
            <a:ext cx="7763958" cy="33437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617F61-9AF0-59F5-7F14-E8DA12B4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7627"/>
            <a:ext cx="6611273" cy="32103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776665-15EE-F993-5CF7-F2E4E417C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958" y="887903"/>
            <a:ext cx="3908581" cy="52890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308CFE9-121F-BC3F-C28E-19D38F347828}"/>
              </a:ext>
            </a:extLst>
          </p:cNvPr>
          <p:cNvSpPr txBox="1"/>
          <p:nvPr/>
        </p:nvSpPr>
        <p:spPr>
          <a:xfrm>
            <a:off x="1262743" y="1378857"/>
            <a:ext cx="222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Strain</a:t>
            </a:r>
            <a:r>
              <a:rPr lang="es-MX" b="1" dirty="0">
                <a:solidFill>
                  <a:srgbClr val="FF0000"/>
                </a:solidFill>
              </a:rPr>
              <a:t>-Stress Curve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390CC7-86A0-7D97-A23E-62FA3ABC8FFA}"/>
              </a:ext>
            </a:extLst>
          </p:cNvPr>
          <p:cNvSpPr txBox="1"/>
          <p:nvPr/>
        </p:nvSpPr>
        <p:spPr>
          <a:xfrm>
            <a:off x="8175526" y="365125"/>
            <a:ext cx="290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Universal </a:t>
            </a:r>
            <a:r>
              <a:rPr lang="es-MX" b="1" dirty="0" err="1">
                <a:solidFill>
                  <a:srgbClr val="FF0000"/>
                </a:solidFill>
              </a:rPr>
              <a:t>Testing</a:t>
            </a:r>
            <a:r>
              <a:rPr lang="es-MX" b="1" dirty="0">
                <a:solidFill>
                  <a:srgbClr val="FF0000"/>
                </a:solidFill>
              </a:rPr>
              <a:t> Machine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F4C840-77F6-798F-55B9-D40CE1BE6EB1}"/>
              </a:ext>
            </a:extLst>
          </p:cNvPr>
          <p:cNvSpPr txBox="1"/>
          <p:nvPr/>
        </p:nvSpPr>
        <p:spPr>
          <a:xfrm>
            <a:off x="3487839" y="6123543"/>
            <a:ext cx="246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Tensile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Testing</a:t>
            </a:r>
            <a:r>
              <a:rPr lang="es-MX" b="1" dirty="0">
                <a:solidFill>
                  <a:srgbClr val="FF0000"/>
                </a:solidFill>
              </a:rPr>
              <a:t> </a:t>
            </a:r>
            <a:r>
              <a:rPr lang="es-MX" b="1" dirty="0" err="1">
                <a:solidFill>
                  <a:srgbClr val="FF0000"/>
                </a:solidFill>
              </a:rPr>
              <a:t>Report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1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CD999-A1A6-09BE-4544-069D01F4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FC5E1-962B-B49E-3593-E602B7AFB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BD0BCC-C971-CA41-822B-76EBD193B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181" y="68913"/>
            <a:ext cx="3772426" cy="61921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A6DE20-8D38-B007-EE8E-AB0E095B1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89" y="4021015"/>
            <a:ext cx="5321293" cy="26033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633E9E-88D1-FC1A-8BA3-FE6403669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467" y="68913"/>
            <a:ext cx="3222274" cy="34133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9A724BB-FC95-6CD2-A6A5-351AD04A0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6" y="68913"/>
            <a:ext cx="2633591" cy="35046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AF8ECF4-9081-9267-4BC5-C757816E7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034" y="3117071"/>
            <a:ext cx="2524767" cy="341333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D557A68-C89C-CFDC-E0BC-75CAA68AF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120" y="160238"/>
            <a:ext cx="2304681" cy="270088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9C73091-108E-83A0-82AE-4827569941A9}"/>
              </a:ext>
            </a:extLst>
          </p:cNvPr>
          <p:cNvSpPr txBox="1"/>
          <p:nvPr/>
        </p:nvSpPr>
        <p:spPr>
          <a:xfrm>
            <a:off x="227625" y="3565633"/>
            <a:ext cx="204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Compressive</a:t>
            </a:r>
            <a:r>
              <a:rPr lang="es-MX" b="1" dirty="0">
                <a:solidFill>
                  <a:srgbClr val="FF0000"/>
                </a:solidFill>
              </a:rPr>
              <a:t> Test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1A09CB-2A81-98AB-902B-27D5D1E5132A}"/>
              </a:ext>
            </a:extLst>
          </p:cNvPr>
          <p:cNvSpPr txBox="1"/>
          <p:nvPr/>
        </p:nvSpPr>
        <p:spPr>
          <a:xfrm>
            <a:off x="9444527" y="6261027"/>
            <a:ext cx="149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FF0000"/>
                </a:solidFill>
              </a:rPr>
              <a:t>Flexural</a:t>
            </a:r>
            <a:r>
              <a:rPr lang="es-MX" b="1" dirty="0">
                <a:solidFill>
                  <a:srgbClr val="FF0000"/>
                </a:solidFill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912340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461</Words>
  <Application>Microsoft Office PowerPoint</Application>
  <PresentationFormat>Panorámica</PresentationFormat>
  <Paragraphs>60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de Office</vt:lpstr>
      <vt:lpstr>Presentación de PowerPoint</vt:lpstr>
      <vt:lpstr>HMC-3</vt:lpstr>
      <vt:lpstr>Concepts and planning for early-stage development</vt:lpstr>
      <vt:lpstr>Concepts and planning for early-stage development</vt:lpstr>
      <vt:lpstr>Concepts and planning for early-stage development</vt:lpstr>
      <vt:lpstr>Concepts and planning for early-stage development</vt:lpstr>
      <vt:lpstr>Students, Laboratory and Tests</vt:lpstr>
      <vt:lpstr>Presentación de PowerPoint</vt:lpstr>
      <vt:lpstr>Presentación de PowerPoint</vt:lpstr>
      <vt:lpstr>Presentación de PowerPoint</vt:lpstr>
      <vt:lpstr>Advanced Characterization of Materials</vt:lpstr>
      <vt:lpstr>First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Ismael Diaz-Peña</dc:creator>
  <cp:lastModifiedBy>JUAN CARLOS CABANILLAS NORIS</cp:lastModifiedBy>
  <cp:revision>25</cp:revision>
  <dcterms:created xsi:type="dcterms:W3CDTF">2026-02-05T16:13:36Z</dcterms:created>
  <dcterms:modified xsi:type="dcterms:W3CDTF">2026-04-15T15:53:35Z</dcterms:modified>
</cp:coreProperties>
</file>