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9" r:id="rId4"/>
    <p:sldId id="260" r:id="rId5"/>
    <p:sldId id="261" r:id="rId6"/>
    <p:sldId id="267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9" r:id="rId17"/>
    <p:sldId id="277" r:id="rId18"/>
    <p:sldId id="27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7350E3-068B-42D9-A1A8-4B04F44BFD3F}">
          <p14:sldIdLst>
            <p14:sldId id="256"/>
            <p14:sldId id="257"/>
            <p14:sldId id="259"/>
            <p14:sldId id="260"/>
            <p14:sldId id="261"/>
            <p14:sldId id="267"/>
            <p14:sldId id="265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9"/>
            <p14:sldId id="277"/>
            <p14:sldId id="276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22B681-C224-0F58-F672-2D9CF5D326C3}" v="1632" dt="2026-04-15T13:13:16.268"/>
    <p1510:client id="{FA4018BA-6D38-0F4C-CE8A-3A4E2521ECDD}" v="2" dt="2026-04-15T13:25:24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2798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833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25646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9635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74477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9289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53591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1332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67303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11739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6468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ALICE Mexico MID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7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B7E2F724-2FB3-4D1D-A730-739B8654C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3C403CE9-F750-009E-10CD-6A480C0502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t="30314" b="13436"/>
          <a:stretch>
            <a:fillRect/>
          </a:stretch>
        </p:blipFill>
        <p:spPr>
          <a:xfrm>
            <a:off x="-2" y="-2"/>
            <a:ext cx="12192001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870" y="978407"/>
            <a:ext cx="5021182" cy="329010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br>
              <a:rPr lang="en-US" sz="4200">
                <a:solidFill>
                  <a:srgbClr val="FFFFFF"/>
                </a:solidFill>
                <a:latin typeface="Bierstadt"/>
              </a:rPr>
            </a:br>
            <a:r>
              <a:rPr lang="en-US" sz="4200" b="1">
                <a:solidFill>
                  <a:srgbClr val="FFFFFF"/>
                </a:solidFill>
                <a:latin typeface="Bierstadt"/>
              </a:rPr>
              <a:t>Mexican Scintillators for the ALICE-3 MID</a:t>
            </a:r>
            <a:br>
              <a:rPr lang="en-US" sz="4200" b="1">
                <a:solidFill>
                  <a:srgbClr val="FFFFFF"/>
                </a:solidFill>
                <a:latin typeface="Bierstadt"/>
              </a:rPr>
            </a:br>
            <a:endParaRPr lang="en-US" sz="4200">
              <a:solidFill>
                <a:srgbClr val="FFFFFF"/>
              </a:solidFill>
              <a:latin typeface="Bierstadt"/>
            </a:endParaRPr>
          </a:p>
          <a:p>
            <a:pPr>
              <a:lnSpc>
                <a:spcPct val="90000"/>
              </a:lnSpc>
            </a:pP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70" y="3872850"/>
            <a:ext cx="6635905" cy="172402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2400">
                <a:solidFill>
                  <a:srgbClr val="FFFFFF"/>
                </a:solidFill>
              </a:rPr>
              <a:t>Ildefonso León Monzón</a:t>
            </a:r>
          </a:p>
          <a:p>
            <a:r>
              <a:rPr lang="en-US" sz="2400" dirty="0">
                <a:solidFill>
                  <a:srgbClr val="FFFFFF"/>
                </a:solidFill>
              </a:rPr>
              <a:t>Universidad Autónoma de Sinaloa</a:t>
            </a:r>
          </a:p>
          <a:p>
            <a:r>
              <a:rPr lang="en-US" sz="2400">
                <a:solidFill>
                  <a:srgbClr val="FFFFFF"/>
                </a:solidFill>
              </a:rPr>
              <a:t>On Behalf of the UAS-TECNM-CINVESTAV Group</a:t>
            </a:r>
          </a:p>
          <a:p>
            <a:r>
              <a:rPr lang="en-US" sz="2400">
                <a:solidFill>
                  <a:srgbClr val="FFFFFF"/>
                </a:solidFill>
              </a:rPr>
              <a:t>April 15, 2026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bird flying over a book&#10;&#10;Description automatically generated">
            <a:extLst>
              <a:ext uri="{FF2B5EF4-FFF2-40B4-BE49-F238E27FC236}">
                <a16:creationId xmlns:a16="http://schemas.microsoft.com/office/drawing/2014/main" id="{0E2B7D44-2AE3-AD80-A8D4-39272D6A5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5363" y="208767"/>
            <a:ext cx="1094105" cy="144272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8F9B99-FED6-066A-9A09-826FF257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F4F392-2813-0770-EA21-FDB75C521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F49F00-6258-5DE4-BB7B-EB6744964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8042" y="206353"/>
            <a:ext cx="1231204" cy="14453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0DC294-516B-49CD-7916-E2DDCC3FF2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394" y="103339"/>
            <a:ext cx="1536527" cy="154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8BD7-8A24-A16D-E065-539859B3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04088"/>
            <a:ext cx="11155680" cy="1463040"/>
          </a:xfrm>
        </p:spPr>
        <p:txBody>
          <a:bodyPr/>
          <a:lstStyle/>
          <a:p>
            <a:r>
              <a:rPr lang="en-US"/>
              <a:t>Bars produced with </a:t>
            </a:r>
            <a:r>
              <a:rPr lang="en-US" i="1"/>
              <a:t>best </a:t>
            </a:r>
            <a:r>
              <a:rPr lang="en-US"/>
              <a:t>concentration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177DAF-719F-7C77-2DFD-492FA70E8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952387-4DF7-DCCB-73D5-367512A0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7F9199-52A5-5217-9B96-1940C8CFE50C}"/>
              </a:ext>
            </a:extLst>
          </p:cNvPr>
          <p:cNvGrpSpPr/>
          <p:nvPr/>
        </p:nvGrpSpPr>
        <p:grpSpPr>
          <a:xfrm>
            <a:off x="1032516" y="1700723"/>
            <a:ext cx="10847266" cy="4758443"/>
            <a:chOff x="1032516" y="1345123"/>
            <a:chExt cx="10847266" cy="47584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C6D6F1-0EA3-46A7-EAAB-33B835944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2516" y="1345123"/>
              <a:ext cx="905525" cy="473825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CD097E-4D3F-F02B-D3B1-34CC6FD4C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658" t="-31" r="13816" b="585"/>
            <a:stretch>
              <a:fillRect/>
            </a:stretch>
          </p:blipFill>
          <p:spPr>
            <a:xfrm>
              <a:off x="2594870" y="1363823"/>
              <a:ext cx="902889" cy="471204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C82953-2898-9500-EB95-F50BAFD50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2161" t="-73" r="23379" b="-399"/>
            <a:stretch>
              <a:fillRect/>
            </a:stretch>
          </p:blipFill>
          <p:spPr>
            <a:xfrm>
              <a:off x="4369974" y="1363823"/>
              <a:ext cx="2622860" cy="473974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7A0BDBB-0226-D02F-5167-2FED17E3E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33069" t="34828" r="198" b="23483"/>
            <a:stretch>
              <a:fillRect/>
            </a:stretch>
          </p:blipFill>
          <p:spPr>
            <a:xfrm>
              <a:off x="7416311" y="1824441"/>
              <a:ext cx="4463471" cy="2096080"/>
            </a:xfrm>
            <a:prstGeom prst="rect">
              <a:avLst/>
            </a:prstGeom>
          </p:spPr>
        </p:pic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DB16035B-90D1-CDF3-3DDE-31B0EF71B7A7}"/>
                </a:ext>
              </a:extLst>
            </p:cNvPr>
            <p:cNvSpPr txBox="1"/>
            <p:nvPr/>
          </p:nvSpPr>
          <p:spPr>
            <a:xfrm>
              <a:off x="8155465" y="4193065"/>
              <a:ext cx="3200400" cy="1107996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buFont typeface="Arial"/>
                <a:buChar char="•"/>
              </a:pPr>
              <a:r>
                <a:rPr lang="en-US" sz="1200">
                  <a:latin typeface="Tahoma"/>
                  <a:ea typeface="Tahoma"/>
                  <a:cs typeface="Tahoma"/>
                </a:rPr>
                <a:t>Scintillator with Kuraray fibre, 1.5 mm diameter model Y11 (200).</a:t>
              </a:r>
              <a:endParaRPr lang="en-US"/>
            </a:p>
            <a:p>
              <a:pPr marL="171450" indent="-171450">
                <a:buFont typeface="Arial"/>
                <a:buChar char="•"/>
              </a:pPr>
              <a:r>
                <a:rPr lang="en-US" sz="1200">
                  <a:latin typeface="Tahoma"/>
                  <a:ea typeface="Tahoma"/>
                  <a:cs typeface="Tahoma"/>
                </a:rPr>
                <a:t>BEHR paint ULTRA PURE WHITE with 94% reflectivity.</a:t>
              </a:r>
            </a:p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531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BE503-46E6-705A-0D5A-E1E7D4EC5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Cosmic run with silicon detector and WLS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F5627-B825-40CA-CB6B-13CEF5A36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90B5B-2FE5-0AAF-0916-66AA9E7B4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A98EAD-9A75-6D05-32F9-24E35EB3313D}"/>
              </a:ext>
            </a:extLst>
          </p:cNvPr>
          <p:cNvGrpSpPr/>
          <p:nvPr/>
        </p:nvGrpSpPr>
        <p:grpSpPr>
          <a:xfrm>
            <a:off x="540327" y="2003013"/>
            <a:ext cx="11194473" cy="4646683"/>
            <a:chOff x="540327" y="1504084"/>
            <a:chExt cx="11194473" cy="46466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72D98B-1331-070B-BB12-A2AB3BF7E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0327" y="1690255"/>
              <a:ext cx="4343400" cy="3262745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B3C21D-7ACE-CC07-7702-783BAACC8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6559" t="-59" r="269" b="43838"/>
            <a:stretch>
              <a:fillRect/>
            </a:stretch>
          </p:blipFill>
          <p:spPr>
            <a:xfrm>
              <a:off x="4881995" y="1688234"/>
              <a:ext cx="3184360" cy="377738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461817-6CFD-5F6B-15E1-4E8B10809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29600" y="1504084"/>
              <a:ext cx="3505200" cy="3448050"/>
            </a:xfrm>
            <a:prstGeom prst="rect">
              <a:avLst/>
            </a:prstGeom>
          </p:spPr>
        </p:pic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3E9FFA91-80A8-9B20-E5D7-47BC716CC7C4}"/>
                </a:ext>
              </a:extLst>
            </p:cNvPr>
            <p:cNvSpPr txBox="1"/>
            <p:nvPr/>
          </p:nvSpPr>
          <p:spPr>
            <a:xfrm>
              <a:off x="8736448" y="4950438"/>
              <a:ext cx="2743200" cy="1200329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solidFill>
                    <a:srgbClr val="FF0000"/>
                  </a:solidFill>
                </a:rPr>
                <a:t>Fiber Y11: Peak absorption 430 nm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Peak emission </a:t>
              </a:r>
              <a:r>
                <a:rPr lang="en-US" b="1">
                  <a:solidFill>
                    <a:srgbClr val="FF0000"/>
                  </a:solidFill>
                </a:rPr>
                <a:t>476 nm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Attenuation length 3.5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7058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A7C49-2115-0785-F96C-3D53F30D9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Cosmic run results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8567F-2246-3037-EEEB-773D14365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6CE02E-5360-0168-E3E0-303F9AD6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12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4B8DB4-FC1C-B4CD-1336-8045496724A6}"/>
              </a:ext>
            </a:extLst>
          </p:cNvPr>
          <p:cNvGrpSpPr/>
          <p:nvPr/>
        </p:nvGrpSpPr>
        <p:grpSpPr>
          <a:xfrm>
            <a:off x="744255" y="1725679"/>
            <a:ext cx="10141848" cy="4866633"/>
            <a:chOff x="838200" y="1266391"/>
            <a:chExt cx="10141848" cy="486663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272C14-C2AB-D66F-853F-B159076B74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1178" b="248"/>
            <a:stretch>
              <a:fillRect/>
            </a:stretch>
          </p:blipFill>
          <p:spPr>
            <a:xfrm>
              <a:off x="839065" y="1266391"/>
              <a:ext cx="3989308" cy="238916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AE574CB-8E28-40EB-3AFA-923277A62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4" r="623" b="240"/>
            <a:stretch>
              <a:fillRect/>
            </a:stretch>
          </p:blipFill>
          <p:spPr>
            <a:xfrm>
              <a:off x="838200" y="3659007"/>
              <a:ext cx="3795203" cy="24740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D7F92BB-7070-0584-F982-42C514437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60024" y="1757521"/>
              <a:ext cx="5420024" cy="31442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74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105AC-B997-18BA-0B03-32ADB0AD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24C838-F59B-8CB2-E16B-89C90B5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90935BF-F28B-32B6-6B8B-53830963F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60694"/>
            <a:ext cx="11436894" cy="1463040"/>
          </a:xfrm>
        </p:spPr>
        <p:txBody>
          <a:bodyPr/>
          <a:lstStyle/>
          <a:p>
            <a:r>
              <a:rPr lang="en-US" dirty="0"/>
              <a:t>Polyurethane samples: Materials from </a:t>
            </a:r>
            <a:r>
              <a:rPr lang="en-US" dirty="0" err="1"/>
              <a:t>theUSA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6FEDA9-0530-A803-1F95-6E89BD61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77" y="1845945"/>
            <a:ext cx="3057525" cy="4019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6AFC8B-55EB-D53A-03D5-C54C0CA5E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00" y="1764081"/>
            <a:ext cx="2622238" cy="41857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4DFC5D-3929-B045-62D3-793BB1501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523" y="1761081"/>
            <a:ext cx="3414516" cy="37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72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1900-B1A0-604C-80CA-5573C2B6B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Results from cosmic runs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57C681-F98F-8598-AA88-171E342D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D2E54A-AF67-6EAD-B6AE-E8681B49B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47748-8C30-DCAD-1C1B-B4B0FC0B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353" y="1819049"/>
            <a:ext cx="6942365" cy="497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6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F4028-E192-2F51-157F-932EFE79A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First bar produced PPO 5%, POPOP 0.02%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61329C-F6A1-8DB2-E6F0-58253615F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677AF-49C8-E614-2D78-5D8697CE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3BE2C-E090-0EBD-F4EC-5961DD720D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62" t="14288" r="265" b="9451"/>
          <a:stretch>
            <a:fillRect/>
          </a:stretch>
        </p:blipFill>
        <p:spPr>
          <a:xfrm>
            <a:off x="3973099" y="2379945"/>
            <a:ext cx="4266686" cy="433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8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47D14-A4CC-BF59-CB9D-F1730B6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Aging in FDD: Data from proton-proton collisions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B599E4-3662-0901-9C61-4C5742D6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EA3B03-0E1C-EF08-89F1-AFEECF46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4547AB-3C73-09B4-087D-C04B1AE69F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469" y="2693987"/>
            <a:ext cx="620077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707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716D4-007B-CEF3-0D5A-DC0F543E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A94AB-B4CF-97CB-2982-27FD27B0B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="1" dirty="0">
                <a:latin typeface="Bierstadt"/>
                <a:ea typeface="Tahoma"/>
                <a:cs typeface="Tahoma"/>
              </a:rPr>
              <a:t>For the new bar we will start a cosmic run to measure the number of photoelectrons </a:t>
            </a:r>
            <a:r>
              <a:rPr lang="en-US" sz="2000" b="1">
                <a:latin typeface="Bierstadt"/>
                <a:ea typeface="Tahoma"/>
                <a:cs typeface="Tahoma"/>
              </a:rPr>
              <a:t>per MIP</a:t>
            </a:r>
            <a:r>
              <a:rPr lang="en-US" sz="2000" b="1" dirty="0">
                <a:latin typeface="Bierstadt"/>
                <a:ea typeface="Tahoma"/>
                <a:cs typeface="Tahoma"/>
              </a:rPr>
              <a:t>. </a:t>
            </a:r>
            <a:endParaRPr lang="en-US" sz="2000" b="1">
              <a:latin typeface="Bierstadt"/>
            </a:endParaRPr>
          </a:p>
          <a:p>
            <a:r>
              <a:rPr lang="en-US" sz="2000" b="1" dirty="0">
                <a:latin typeface="Bierstadt"/>
                <a:ea typeface="Tahoma"/>
                <a:cs typeface="Tahoma"/>
              </a:rPr>
              <a:t>In June, there is a campaign to irradiate the best samples at 10, 100 and 300 </a:t>
            </a:r>
            <a:r>
              <a:rPr lang="en-US" sz="2000" b="1" dirty="0" err="1">
                <a:latin typeface="Bierstadt"/>
                <a:ea typeface="Tahoma"/>
                <a:cs typeface="Tahoma"/>
              </a:rPr>
              <a:t>krad</a:t>
            </a:r>
            <a:r>
              <a:rPr lang="en-US" sz="2000" b="1" dirty="0">
                <a:latin typeface="Bierstadt"/>
                <a:ea typeface="Tahoma"/>
                <a:cs typeface="Tahoma"/>
              </a:rPr>
              <a:t> and at 1, 5 and 10 Mrad. This irradiation will take place at </a:t>
            </a:r>
            <a:r>
              <a:rPr lang="en-US" sz="2000" b="1" dirty="0">
                <a:solidFill>
                  <a:srgbClr val="242424"/>
                </a:solidFill>
                <a:highlight>
                  <a:srgbClr val="FFFFFF"/>
                </a:highlight>
                <a:latin typeface="Bierstadt"/>
                <a:ea typeface="Tahoma"/>
                <a:cs typeface="Segoe UI"/>
              </a:rPr>
              <a:t>CERN IRRAD proton irradiation facility</a:t>
            </a:r>
            <a:endParaRPr lang="en-US" sz="2000" b="1" dirty="0">
              <a:latin typeface="Bierstadt"/>
            </a:endParaRPr>
          </a:p>
          <a:p>
            <a:r>
              <a:rPr lang="en-US" sz="2000" b="1">
                <a:solidFill>
                  <a:srgbClr val="000000"/>
                </a:solidFill>
                <a:highlight>
                  <a:srgbClr val="FFFFFF"/>
                </a:highlight>
                <a:latin typeface="Bierstadt"/>
                <a:ea typeface="Tahoma"/>
                <a:cs typeface="Tahoma"/>
              </a:rPr>
              <a:t>We will start producing 2 modules for the MID. </a:t>
            </a:r>
            <a:endParaRPr lang="en-US" sz="2000" b="1">
              <a:solidFill>
                <a:srgbClr val="242424"/>
              </a:solidFill>
              <a:highlight>
                <a:srgbClr val="FFFFFF"/>
              </a:highlight>
              <a:latin typeface="Bierstadt"/>
              <a:ea typeface="Tahoma"/>
              <a:cs typeface="Segoe U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F53E5-D616-0CBF-9C6A-1BE9E3A11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4DF9C-70E0-2E69-226C-745E649E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64C99-AEA3-E482-4B04-C13BEED98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2085" y="2700737"/>
            <a:ext cx="3483489" cy="1463040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BFA8A-6894-10B4-EE9D-13761229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07AB7-39AC-C023-0DED-C12AB982B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71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4B746-4C83-DB9B-4680-85C908AF8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99E92-67F7-DA1A-0AE0-A88C69C5B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0364D-F250-1D88-59A1-C51DE9CBE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C56EB-6FB0-8BFD-C936-A1EEEC5E8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F35CD2-3AD3-8E22-3275-2E59BAD9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</p:spPr>
        <p:txBody>
          <a:bodyPr>
            <a:normAutofit/>
          </a:bodyPr>
          <a:lstStyle/>
          <a:p>
            <a:r>
              <a:rPr lang="en-US"/>
              <a:t>Outline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0D40E47-8CA5-E7EE-AC6B-D02C6D595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208" y="2578608"/>
            <a:ext cx="11155680" cy="376732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Bierstadt"/>
                <a:ea typeface="Tahoma"/>
                <a:cs typeface="Tahoma"/>
              </a:rPr>
              <a:t>Materials for the MID: PPO + POPOP + Matrix </a:t>
            </a:r>
            <a:endParaRPr lang="en-US" sz="2400">
              <a:latin typeface="Bierstadt"/>
            </a:endParaRPr>
          </a:p>
          <a:p>
            <a:r>
              <a:rPr lang="en-US" sz="2400">
                <a:latin typeface="Bierstadt"/>
                <a:ea typeface="Tahoma"/>
                <a:cs typeface="Tahoma"/>
              </a:rPr>
              <a:t>Synthesis of scintillators: First samples from Canadian materials </a:t>
            </a:r>
            <a:endParaRPr lang="en-US" sz="2400">
              <a:latin typeface="Bierstad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Bierstadt"/>
                <a:ea typeface="Tahoma"/>
                <a:cs typeface="Tahoma"/>
              </a:rPr>
              <a:t>Optimal performance </a:t>
            </a:r>
            <a:endParaRPr lang="en-US" sz="2400">
              <a:latin typeface="Bierstad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Bierstadt"/>
                <a:ea typeface="Tahoma"/>
                <a:cs typeface="Tahoma"/>
              </a:rPr>
              <a:t>Production of the first urethane bars </a:t>
            </a:r>
          </a:p>
          <a:p>
            <a:r>
              <a:rPr lang="en-US" sz="2400">
                <a:latin typeface="Bierstadt"/>
                <a:ea typeface="Tahoma"/>
                <a:cs typeface="Tahoma"/>
              </a:rPr>
              <a:t>Samples with materials from the USA </a:t>
            </a:r>
            <a:endParaRPr lang="en-US" sz="2400">
              <a:latin typeface="Bierstadt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400">
                <a:latin typeface="Bierstadt"/>
                <a:ea typeface="Tahoma"/>
                <a:cs typeface="Tahoma"/>
              </a:rPr>
              <a:t>Results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6D5B03A-B780-A698-DFA9-C9932F22D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F8044-40D2-FE72-70C7-8453EE22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DF8A8-D2C5-8FFB-5E11-4C317DFFA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</p:spTree>
    <p:extLst>
      <p:ext uri="{BB962C8B-B14F-4D97-AF65-F5344CB8AC3E}">
        <p14:creationId xmlns:p14="http://schemas.microsoft.com/office/powerpoint/2010/main" val="54594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94EBA-E8E3-A813-1C23-A9A20079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494" y="679051"/>
            <a:ext cx="11155680" cy="1463040"/>
          </a:xfrm>
        </p:spPr>
        <p:txBody>
          <a:bodyPr>
            <a:normAutofit/>
          </a:bodyPr>
          <a:lstStyle/>
          <a:p>
            <a:r>
              <a:rPr lang="en-US" sz="2800">
                <a:highlight>
                  <a:srgbClr val="FFFFFF"/>
                </a:highlight>
                <a:latin typeface="Bierstadt"/>
                <a:cs typeface="Arial"/>
              </a:rPr>
              <a:t>Fluorescent organic compounds for the MID</a:t>
            </a:r>
            <a:endParaRPr lang="en-US" sz="2800">
              <a:latin typeface="Bierstadt"/>
            </a:endParaRPr>
          </a:p>
        </p:txBody>
      </p:sp>
      <p:pic>
        <p:nvPicPr>
          <p:cNvPr id="4" name="Picture 3" descr="A graph of a graph&#10;&#10;Description automatically generated">
            <a:extLst>
              <a:ext uri="{FF2B5EF4-FFF2-40B4-BE49-F238E27FC236}">
                <a16:creationId xmlns:a16="http://schemas.microsoft.com/office/drawing/2014/main" id="{80420F3F-854E-B8A5-97C0-707FDA648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06" y="1411392"/>
            <a:ext cx="3948756" cy="2591829"/>
          </a:xfrm>
          <a:prstGeom prst="rect">
            <a:avLst/>
          </a:prstGeom>
        </p:spPr>
      </p:pic>
      <p:pic>
        <p:nvPicPr>
          <p:cNvPr id="5" name="Picture 4" descr="A graph of a graph&#10;&#10;Description automatically generated">
            <a:extLst>
              <a:ext uri="{FF2B5EF4-FFF2-40B4-BE49-F238E27FC236}">
                <a16:creationId xmlns:a16="http://schemas.microsoft.com/office/drawing/2014/main" id="{C3E307F4-BA86-0082-CEE3-5392E1F2B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2704" y="4005281"/>
            <a:ext cx="3954677" cy="2474440"/>
          </a:xfrm>
          <a:prstGeom prst="rect">
            <a:avLst/>
          </a:prstGeom>
        </p:spPr>
      </p:pic>
      <p:pic>
        <p:nvPicPr>
          <p:cNvPr id="6" name="Picture 5" descr="A graph with a red line&#10;&#10;Description automatically generated">
            <a:extLst>
              <a:ext uri="{FF2B5EF4-FFF2-40B4-BE49-F238E27FC236}">
                <a16:creationId xmlns:a16="http://schemas.microsoft.com/office/drawing/2014/main" id="{C8543E8E-C9AB-DA8E-6595-1FAACC23C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6696" y="496348"/>
            <a:ext cx="4038600" cy="3390127"/>
          </a:xfrm>
          <a:prstGeom prst="rect">
            <a:avLst/>
          </a:prstGeom>
        </p:spPr>
      </p:pic>
      <p:pic>
        <p:nvPicPr>
          <p:cNvPr id="7" name="Picture 6" descr="A graph of a red line&#10;&#10;Description automatically generated">
            <a:extLst>
              <a:ext uri="{FF2B5EF4-FFF2-40B4-BE49-F238E27FC236}">
                <a16:creationId xmlns:a16="http://schemas.microsoft.com/office/drawing/2014/main" id="{57A84279-3AD9-CFA3-704A-451B9E0CFC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403" y="3884141"/>
            <a:ext cx="4038600" cy="2590800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C1D3C742-47EC-9525-5687-356EFA79C2D2}"/>
              </a:ext>
            </a:extLst>
          </p:cNvPr>
          <p:cNvSpPr txBox="1"/>
          <p:nvPr/>
        </p:nvSpPr>
        <p:spPr>
          <a:xfrm>
            <a:off x="535459" y="1853514"/>
            <a:ext cx="74552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PPO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D9F0A1-636F-CB2D-21D8-93E03A561D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0243" y="2037533"/>
            <a:ext cx="2224217" cy="939715"/>
          </a:xfrm>
          <a:prstGeom prst="rect">
            <a:avLst/>
          </a:prstGeom>
        </p:spPr>
      </p:pic>
      <p:pic>
        <p:nvPicPr>
          <p:cNvPr id="10" name="Picture 9" descr="A structure of a chemical formula&#10;&#10;Description automatically generated">
            <a:extLst>
              <a:ext uri="{FF2B5EF4-FFF2-40B4-BE49-F238E27FC236}">
                <a16:creationId xmlns:a16="http://schemas.microsoft.com/office/drawing/2014/main" id="{20F49DD5-06D2-A3AF-6962-E7831EB2EF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488" y="2337744"/>
            <a:ext cx="1336590" cy="637918"/>
          </a:xfrm>
          <a:prstGeom prst="rect">
            <a:avLst/>
          </a:prstGeom>
        </p:spPr>
      </p:pic>
      <p:sp>
        <p:nvSpPr>
          <p:cNvPr id="11" name="TextBox 30">
            <a:extLst>
              <a:ext uri="{FF2B5EF4-FFF2-40B4-BE49-F238E27FC236}">
                <a16:creationId xmlns:a16="http://schemas.microsoft.com/office/drawing/2014/main" id="{BB79CDA2-DC97-F81D-73F3-F6D3652AAFBB}"/>
              </a:ext>
            </a:extLst>
          </p:cNvPr>
          <p:cNvSpPr txBox="1"/>
          <p:nvPr/>
        </p:nvSpPr>
        <p:spPr>
          <a:xfrm>
            <a:off x="6096000" y="1853515"/>
            <a:ext cx="1054442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/>
              <a:t>POPOP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56BDE6-0F4A-A5FC-1B51-73D0F2BF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3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BE52A5C0-7521-29B8-2482-7DD58BD70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</p:spTree>
    <p:extLst>
      <p:ext uri="{BB962C8B-B14F-4D97-AF65-F5344CB8AC3E}">
        <p14:creationId xmlns:p14="http://schemas.microsoft.com/office/powerpoint/2010/main" val="69859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9FD89-9C69-CB3A-5C30-1C88810F1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Previous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1F17D-044F-ED57-4192-28AEE61A4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Bierstadt"/>
                <a:ea typeface="Tahoma"/>
                <a:cs typeface="Tahoma"/>
              </a:rPr>
              <a:t>In 2023, we designed and produced a prototype for the MID detector.  </a:t>
            </a:r>
          </a:p>
          <a:p>
            <a:r>
              <a:rPr lang="en-US" sz="2000">
                <a:latin typeface="Bierstadt"/>
                <a:ea typeface="Tahoma"/>
                <a:cs typeface="Tahoma"/>
              </a:rPr>
              <a:t>This prototype was successfully tested at CERN with proton and pion beams. </a:t>
            </a:r>
            <a:endParaRPr lang="en-US" sz="2000">
              <a:latin typeface="Bierstadt"/>
            </a:endParaRPr>
          </a:p>
          <a:p>
            <a:r>
              <a:rPr lang="en-US" sz="2000">
                <a:latin typeface="Bierstadt"/>
                <a:ea typeface="Tahoma"/>
                <a:cs typeface="Tahoma"/>
              </a:rPr>
              <a:t>The prototype was a non-aliphatic compound, and this can be an issue. </a:t>
            </a:r>
            <a:endParaRPr lang="en-US" sz="2000">
              <a:latin typeface="Bierstadt"/>
            </a:endParaRPr>
          </a:p>
          <a:p>
            <a:r>
              <a:rPr lang="en-US" sz="2000">
                <a:latin typeface="Bierstadt"/>
                <a:ea typeface="Tahoma"/>
                <a:cs typeface="Tahoma"/>
              </a:rPr>
              <a:t>The matrix currently under test is </a:t>
            </a:r>
            <a:r>
              <a:rPr lang="en-US" sz="2000" b="1">
                <a:latin typeface="Bierstadt"/>
                <a:ea typeface="Tahoma"/>
                <a:cs typeface="Tahoma"/>
              </a:rPr>
              <a:t>urethane-based</a:t>
            </a:r>
            <a:r>
              <a:rPr lang="en-US" sz="2000">
                <a:latin typeface="Bierstadt"/>
                <a:ea typeface="Tahoma"/>
                <a:cs typeface="Tahoma"/>
              </a:rPr>
              <a:t> (polyurethane). </a:t>
            </a:r>
            <a:endParaRPr lang="en-US" sz="2000">
              <a:latin typeface="Bierstadt"/>
            </a:endParaRPr>
          </a:p>
          <a:p>
            <a:r>
              <a:rPr lang="en-US" sz="2000">
                <a:latin typeface="Bierstadt"/>
                <a:ea typeface="Tahoma"/>
                <a:cs typeface="Tahoma"/>
              </a:rPr>
              <a:t>Polyurethanes can offer improved </a:t>
            </a:r>
            <a:r>
              <a:rPr lang="en-US" sz="2000" b="1">
                <a:latin typeface="Bierstadt"/>
                <a:ea typeface="Tahoma"/>
                <a:cs typeface="Tahoma"/>
              </a:rPr>
              <a:t>radiation hardness</a:t>
            </a:r>
            <a:r>
              <a:rPr lang="en-US" sz="2000">
                <a:latin typeface="Bierstadt"/>
                <a:ea typeface="Tahoma"/>
                <a:cs typeface="Tahoma"/>
              </a:rPr>
              <a:t> and </a:t>
            </a:r>
            <a:r>
              <a:rPr lang="en-US" sz="2000" b="1">
                <a:latin typeface="Bierstadt"/>
                <a:ea typeface="Tahoma"/>
                <a:cs typeface="Tahoma"/>
              </a:rPr>
              <a:t>humidity resistance</a:t>
            </a:r>
            <a:r>
              <a:rPr lang="en-US" sz="2000">
                <a:latin typeface="Bierstadt"/>
                <a:ea typeface="Tahoma"/>
                <a:cs typeface="Tahoma"/>
              </a:rPr>
              <a:t> compared to traditional polystyrene (PS) or </a:t>
            </a:r>
            <a:r>
              <a:rPr lang="en-US" sz="2000" err="1">
                <a:latin typeface="Bierstadt"/>
                <a:ea typeface="Tahoma"/>
                <a:cs typeface="Tahoma"/>
              </a:rPr>
              <a:t>polyvinyltoluene</a:t>
            </a:r>
            <a:r>
              <a:rPr lang="en-US" sz="2000">
                <a:latin typeface="Bierstadt"/>
                <a:ea typeface="Tahoma"/>
                <a:cs typeface="Tahoma"/>
              </a:rPr>
              <a:t> (PVT), depending on the specific formulation.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A7D83-6760-1EE3-55DC-14021EDB2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295E70-017C-1712-5996-99001644F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</p:spTree>
    <p:extLst>
      <p:ext uri="{BB962C8B-B14F-4D97-AF65-F5344CB8AC3E}">
        <p14:creationId xmlns:p14="http://schemas.microsoft.com/office/powerpoint/2010/main" val="1076654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69F7E-C41B-4078-95F1-B395FC6FA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60694"/>
            <a:ext cx="11436894" cy="1463040"/>
          </a:xfrm>
        </p:spPr>
        <p:txBody>
          <a:bodyPr/>
          <a:lstStyle/>
          <a:p>
            <a:r>
              <a:rPr lang="en-US"/>
              <a:t>Polyurethane samples: Canadian materials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8BD0F3-67C4-2912-7D31-F7CD3838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D0758-0049-AD2B-18E6-513D2652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5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F5B0D-667F-F5C7-BD66-DE2C92ABDF15}"/>
              </a:ext>
            </a:extLst>
          </p:cNvPr>
          <p:cNvGrpSpPr/>
          <p:nvPr/>
        </p:nvGrpSpPr>
        <p:grpSpPr>
          <a:xfrm>
            <a:off x="721057" y="1604181"/>
            <a:ext cx="8308669" cy="4479024"/>
            <a:chOff x="721057" y="1604181"/>
            <a:chExt cx="8308669" cy="4479024"/>
          </a:xfrm>
        </p:grpSpPr>
        <p:pic>
          <p:nvPicPr>
            <p:cNvPr id="15" name="Picture 14" descr="undefined">
              <a:extLst>
                <a:ext uri="{FF2B5EF4-FFF2-40B4-BE49-F238E27FC236}">
                  <a16:creationId xmlns:a16="http://schemas.microsoft.com/office/drawing/2014/main" id="{DBBC8250-6CC9-52AB-FD0F-574A95FFEE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8762" y="5006880"/>
              <a:ext cx="3152775" cy="1076325"/>
            </a:xfrm>
            <a:prstGeom prst="rect">
              <a:avLst/>
            </a:prstGeom>
            <a:ln>
              <a:solidFill>
                <a:srgbClr val="4472C4"/>
              </a:solidFill>
            </a:ln>
          </p:spPr>
        </p:pic>
        <p:pic>
          <p:nvPicPr>
            <p:cNvPr id="16" name="Picture 15" descr="A blue liquid on a white surface&#10;&#10;Description automatically generated">
              <a:extLst>
                <a:ext uri="{FF2B5EF4-FFF2-40B4-BE49-F238E27FC236}">
                  <a16:creationId xmlns:a16="http://schemas.microsoft.com/office/drawing/2014/main" id="{BA2818B8-B92A-BAC5-AAF3-F911FD29D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1057" y="1604181"/>
              <a:ext cx="2324101" cy="3045726"/>
            </a:xfrm>
            <a:prstGeom prst="rect">
              <a:avLst/>
            </a:prstGeom>
            <a:ln>
              <a:solidFill>
                <a:srgbClr val="4472C4"/>
              </a:solidFill>
            </a:ln>
          </p:spPr>
        </p:pic>
        <p:pic>
          <p:nvPicPr>
            <p:cNvPr id="17" name="Picture 16" descr="A circular object with a light in the middle&#10;&#10;Description automatically generated">
              <a:extLst>
                <a:ext uri="{FF2B5EF4-FFF2-40B4-BE49-F238E27FC236}">
                  <a16:creationId xmlns:a16="http://schemas.microsoft.com/office/drawing/2014/main" id="{CF29107A-E559-FB72-60A9-299574BD1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56328" y="1608800"/>
              <a:ext cx="2462569" cy="2857217"/>
            </a:xfrm>
            <a:prstGeom prst="rect">
              <a:avLst/>
            </a:prstGeom>
            <a:ln>
              <a:solidFill>
                <a:srgbClr val="4472C4"/>
              </a:solidFill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701ACB6-6B35-3204-18A0-22F4665438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4101" y="1606649"/>
              <a:ext cx="3095625" cy="4114800"/>
            </a:xfrm>
            <a:prstGeom prst="rect">
              <a:avLst/>
            </a:prstGeom>
            <a:ln>
              <a:solidFill>
                <a:srgbClr val="4472C4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074909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6FBD6-D1E5-C399-DB7D-7BA98C032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2FA0F-97A6-8BAC-5D17-2A634517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672751" cy="1463040"/>
          </a:xfrm>
        </p:spPr>
        <p:txBody>
          <a:bodyPr/>
          <a:lstStyle/>
          <a:p>
            <a:r>
              <a:rPr lang="en-US" sz="4000">
                <a:latin typeface="Bierstadt"/>
              </a:rPr>
              <a:t>Samples and results: transmittance and </a:t>
            </a:r>
            <a:br>
              <a:rPr lang="en-US" sz="4000">
                <a:latin typeface="Bierstadt"/>
              </a:rPr>
            </a:br>
            <a:r>
              <a:rPr lang="en-US" sz="4000">
                <a:latin typeface="Bierstadt"/>
              </a:rPr>
              <a:t>time decay</a:t>
            </a:r>
            <a:endParaRPr lang="en-US" err="1">
              <a:latin typeface="Bierstad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6F61F-1DD9-7CC3-5329-2FFD5633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E4DDA-5B7B-77F6-FCBF-561165171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6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84B122C-A3F4-3987-C898-CEDFA44CB28F}"/>
              </a:ext>
            </a:extLst>
          </p:cNvPr>
          <p:cNvGrpSpPr/>
          <p:nvPr/>
        </p:nvGrpSpPr>
        <p:grpSpPr>
          <a:xfrm>
            <a:off x="1087224" y="2222689"/>
            <a:ext cx="9829744" cy="4438550"/>
            <a:chOff x="1087224" y="1868903"/>
            <a:chExt cx="9829744" cy="4438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C2EE88-141E-BF17-187E-09C7B8092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35058" t="43143" r="40730" b="22286"/>
            <a:stretch>
              <a:fillRect/>
            </a:stretch>
          </p:blipFill>
          <p:spPr>
            <a:xfrm>
              <a:off x="1417647" y="4633485"/>
              <a:ext cx="1390743" cy="146416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BAB812-EF70-3E28-FBBD-FEA0089EA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34167" r="1567"/>
            <a:stretch>
              <a:fillRect/>
            </a:stretch>
          </p:blipFill>
          <p:spPr>
            <a:xfrm>
              <a:off x="1087224" y="1891311"/>
              <a:ext cx="5331134" cy="266158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C3C11AE-F715-EB55-0196-F3ADB49F8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19885" y="1868903"/>
              <a:ext cx="2997083" cy="3930672"/>
            </a:xfrm>
            <a:prstGeom prst="rect">
              <a:avLst/>
            </a:prstGeom>
          </p:spPr>
        </p:pic>
        <p:sp>
          <p:nvSpPr>
            <p:cNvPr id="10" name="TextBox 8">
              <a:extLst>
                <a:ext uri="{FF2B5EF4-FFF2-40B4-BE49-F238E27FC236}">
                  <a16:creationId xmlns:a16="http://schemas.microsoft.com/office/drawing/2014/main" id="{C6A8455C-732A-5703-F8BA-7B79C40D4655}"/>
                </a:ext>
              </a:extLst>
            </p:cNvPr>
            <p:cNvSpPr txBox="1"/>
            <p:nvPr/>
          </p:nvSpPr>
          <p:spPr>
            <a:xfrm>
              <a:off x="3151501" y="4553127"/>
              <a:ext cx="4594860" cy="1754326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>
                  <a:latin typeface="Aptos Display"/>
                  <a:ea typeface="Tahoma"/>
                  <a:cs typeface="Tahoma"/>
                </a:rPr>
                <a:t>The spectrum emission and absorption were measured using the </a:t>
              </a:r>
              <a:r>
                <a:rPr lang="en-US" err="1">
                  <a:latin typeface="Aptos Display"/>
                  <a:ea typeface="Tahoma"/>
                  <a:cs typeface="Tahoma"/>
                </a:rPr>
                <a:t>Fluoromax</a:t>
              </a:r>
              <a:r>
                <a:rPr lang="en-US">
                  <a:latin typeface="Aptos Display"/>
                  <a:ea typeface="Tahoma"/>
                  <a:cs typeface="Tahoma"/>
                </a:rPr>
                <a:t> R928P equipment.</a:t>
              </a:r>
              <a:endParaRPr lang="en-US">
                <a:latin typeface="Aptos Display"/>
              </a:endParaRPr>
            </a:p>
            <a:p>
              <a:r>
                <a:rPr lang="en-US">
                  <a:latin typeface="Aptos Display"/>
                  <a:ea typeface="Tahoma"/>
                  <a:cs typeface="Tahoma"/>
                </a:rPr>
                <a:t>For the time decay, we use the Spectrofluorometer 5000M (Horiba).</a:t>
              </a:r>
              <a:endParaRPr lang="en-US">
                <a:latin typeface="Aptos Display"/>
              </a:endParaRPr>
            </a:p>
            <a:p>
              <a:endParaRPr lang="en-US">
                <a:ea typeface="+mn-lt"/>
                <a:cs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829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38C0B-1B99-51DC-3216-8C86677B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response from samples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BDC13D-113C-3965-2705-738A31C7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03082-F6FE-BE02-F147-7CEE6D8D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7332A67-3F47-B0F8-1E1C-5855432BF7CD}"/>
              </a:ext>
            </a:extLst>
          </p:cNvPr>
          <p:cNvGrpSpPr/>
          <p:nvPr/>
        </p:nvGrpSpPr>
        <p:grpSpPr>
          <a:xfrm>
            <a:off x="0" y="1917541"/>
            <a:ext cx="12032263" cy="4021904"/>
            <a:chOff x="0" y="1917541"/>
            <a:chExt cx="12032263" cy="40219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87193B-BA27-DCB8-949A-1CCAA33E9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28257" y="1917541"/>
              <a:ext cx="6604006" cy="3607918"/>
            </a:xfrm>
            <a:prstGeom prst="rect">
              <a:avLst/>
            </a:prstGeom>
          </p:spPr>
        </p:pic>
        <p:sp>
          <p:nvSpPr>
            <p:cNvPr id="8" name="CuadroTexto 5">
              <a:extLst>
                <a:ext uri="{FF2B5EF4-FFF2-40B4-BE49-F238E27FC236}">
                  <a16:creationId xmlns:a16="http://schemas.microsoft.com/office/drawing/2014/main" id="{AE9A704E-3EE2-5ADE-F610-3E88BC0BA482}"/>
                </a:ext>
              </a:extLst>
            </p:cNvPr>
            <p:cNvSpPr txBox="1"/>
            <p:nvPr/>
          </p:nvSpPr>
          <p:spPr>
            <a:xfrm>
              <a:off x="327368" y="5582747"/>
              <a:ext cx="4676663" cy="338554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L="0" marR="0" lv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/>
              <a:r>
                <a:rPr lang="en-GB" sz="1600">
                  <a:solidFill>
                    <a:schemeClr val="tx1"/>
                  </a:solidFill>
                  <a:latin typeface="Calibri" panose="020F0502020204030204"/>
                </a:rPr>
                <a:t>Time decay - PPO 5% - POPOP 0.03%</a:t>
              </a:r>
            </a:p>
          </p:txBody>
        </p:sp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2ACAFA3-EAE0-1702-560D-5000B7F59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083077"/>
              <a:ext cx="5893211" cy="3128975"/>
            </a:xfrm>
            <a:prstGeom prst="rect">
              <a:avLst/>
            </a:prstGeom>
          </p:spPr>
        </p:pic>
        <p:sp>
          <p:nvSpPr>
            <p:cNvPr id="10" name="CuadroTexto 5">
              <a:extLst>
                <a:ext uri="{FF2B5EF4-FFF2-40B4-BE49-F238E27FC236}">
                  <a16:creationId xmlns:a16="http://schemas.microsoft.com/office/drawing/2014/main" id="{D1316A01-1D0C-EE00-7833-1C164C8710D5}"/>
                </a:ext>
              </a:extLst>
            </p:cNvPr>
            <p:cNvSpPr txBox="1"/>
            <p:nvPr/>
          </p:nvSpPr>
          <p:spPr>
            <a:xfrm>
              <a:off x="6532378" y="5600891"/>
              <a:ext cx="4676663" cy="338554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 lang="en-US"/>
              </a:defPPr>
              <a:lvl1pPr marL="0" marR="0" lvl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L="457200" marR="0" lvl="1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L="914400" marR="0" lvl="2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L="1371600" marR="0" lvl="3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L="1828800" marR="0" lvl="4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L="2286000" marR="0" lvl="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L="2743200" marR="0" lvl="6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L="3200400" marR="0" lvl="7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L="3657600" marR="0" lvl="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kern="1200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algn="ctr"/>
              <a:r>
                <a:rPr lang="en-GB" sz="1600">
                  <a:solidFill>
                    <a:schemeClr val="tx1"/>
                  </a:solidFill>
                  <a:latin typeface="Calibri" panose="020F0502020204030204"/>
                </a:rPr>
                <a:t>Time decay vs dopants concentration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084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C5405-CE90-2EF5-B07C-BED4A489A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Bierstadt"/>
              </a:rPr>
              <a:t>Emission spectra for the different samples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F36DE-65C8-BF8C-676F-724D952A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69BD1-E178-E5F2-3EFB-F898EC594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6A8C9A-E382-9B14-D4FF-2ED9B04D6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744" y="2093823"/>
            <a:ext cx="772477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11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F9B61-4800-AA28-A1D7-A818B4B3F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Pulse amplitude for MIPS in mV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23785-716A-2247-D124-17A0D646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ALICE Mexico MID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76CBA-A7EC-40AC-8716-0505828B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F7008E-01F3-B67F-A9DD-6D300ACC0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906" y="2435416"/>
            <a:ext cx="73152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56620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GestaltVTI</vt:lpstr>
      <vt:lpstr> Mexican Scintillators for the ALICE-3 MID  </vt:lpstr>
      <vt:lpstr>Outline</vt:lpstr>
      <vt:lpstr>Fluorescent organic compounds for the MID</vt:lpstr>
      <vt:lpstr>Previous Work</vt:lpstr>
      <vt:lpstr>Polyurethane samples: Canadian materials</vt:lpstr>
      <vt:lpstr>Samples and results: transmittance and  time decay</vt:lpstr>
      <vt:lpstr>Time response from samples</vt:lpstr>
      <vt:lpstr>Emission spectra for the different samples </vt:lpstr>
      <vt:lpstr>Pulse amplitude for MIPS in mV</vt:lpstr>
      <vt:lpstr>Bars produced with best concentration</vt:lpstr>
      <vt:lpstr>Cosmic run with silicon detector and WLS</vt:lpstr>
      <vt:lpstr>Cosmic run results</vt:lpstr>
      <vt:lpstr>Polyurethane samples: Materials from theUSA</vt:lpstr>
      <vt:lpstr>Results from cosmic runs</vt:lpstr>
      <vt:lpstr>First bar produced PPO 5%, POPOP 0.02%</vt:lpstr>
      <vt:lpstr>Aging in FDD: Data from proton-proton collisions</vt:lpstr>
      <vt:lpstr>Plans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149</cp:revision>
  <dcterms:created xsi:type="dcterms:W3CDTF">2026-04-15T01:22:59Z</dcterms:created>
  <dcterms:modified xsi:type="dcterms:W3CDTF">2026-04-15T13:27:47Z</dcterms:modified>
</cp:coreProperties>
</file>