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55"/>
  </p:notesMasterIdLst>
  <p:sldIdLst>
    <p:sldId id="256" r:id="rId2"/>
    <p:sldId id="258" r:id="rId3"/>
    <p:sldId id="623" r:id="rId4"/>
    <p:sldId id="689" r:id="rId5"/>
    <p:sldId id="678" r:id="rId6"/>
    <p:sldId id="262" r:id="rId7"/>
    <p:sldId id="691" r:id="rId8"/>
    <p:sldId id="693" r:id="rId9"/>
    <p:sldId id="757" r:id="rId10"/>
    <p:sldId id="702" r:id="rId11"/>
    <p:sldId id="274" r:id="rId12"/>
    <p:sldId id="287" r:id="rId13"/>
    <p:sldId id="617" r:id="rId14"/>
    <p:sldId id="694" r:id="rId15"/>
    <p:sldId id="695" r:id="rId16"/>
    <p:sldId id="680" r:id="rId17"/>
    <p:sldId id="293" r:id="rId18"/>
    <p:sldId id="685" r:id="rId19"/>
    <p:sldId id="752" r:id="rId20"/>
    <p:sldId id="687" r:id="rId21"/>
    <p:sldId id="264" r:id="rId22"/>
    <p:sldId id="286" r:id="rId23"/>
    <p:sldId id="325" r:id="rId24"/>
    <p:sldId id="718" r:id="rId25"/>
    <p:sldId id="719" r:id="rId26"/>
    <p:sldId id="720" r:id="rId27"/>
    <p:sldId id="755" r:id="rId28"/>
    <p:sldId id="263" r:id="rId29"/>
    <p:sldId id="326" r:id="rId30"/>
    <p:sldId id="327" r:id="rId31"/>
    <p:sldId id="756" r:id="rId32"/>
    <p:sldId id="345" r:id="rId33"/>
    <p:sldId id="727" r:id="rId34"/>
    <p:sldId id="690" r:id="rId35"/>
    <p:sldId id="697" r:id="rId36"/>
    <p:sldId id="273" r:id="rId37"/>
    <p:sldId id="700" r:id="rId38"/>
    <p:sldId id="708" r:id="rId39"/>
    <p:sldId id="303" r:id="rId40"/>
    <p:sldId id="311" r:id="rId41"/>
    <p:sldId id="701" r:id="rId42"/>
    <p:sldId id="364" r:id="rId43"/>
    <p:sldId id="343" r:id="rId44"/>
    <p:sldId id="315" r:id="rId45"/>
    <p:sldId id="283" r:id="rId46"/>
    <p:sldId id="354" r:id="rId47"/>
    <p:sldId id="713" r:id="rId48"/>
    <p:sldId id="714" r:id="rId49"/>
    <p:sldId id="715" r:id="rId50"/>
    <p:sldId id="707" r:id="rId51"/>
    <p:sldId id="357" r:id="rId52"/>
    <p:sldId id="716" r:id="rId53"/>
    <p:sldId id="353" r:id="rId5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92"/>
    <p:restoredTop sz="92922"/>
  </p:normalViewPr>
  <p:slideViewPr>
    <p:cSldViewPr snapToGrid="0">
      <p:cViewPr varScale="1">
        <p:scale>
          <a:sx n="87" d="100"/>
          <a:sy n="87" d="100"/>
        </p:scale>
        <p:origin x="7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804BF6-F73F-EC4F-843D-70BB8301ED1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2E77A8E1-433A-9D4E-85A9-7E16A9B47CA8}">
      <dgm:prSet phldrT="[Texto]"/>
      <dgm:spPr>
        <a:solidFill>
          <a:schemeClr val="accent3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s-MX" dirty="0"/>
            <a:t>Física</a:t>
          </a:r>
        </a:p>
      </dgm:t>
    </dgm:pt>
    <dgm:pt modelId="{D62B3235-5BB7-194D-A390-A112E405FDC1}" type="parTrans" cxnId="{53CA0F68-16FC-9645-9C7A-05B29B1A91E9}">
      <dgm:prSet/>
      <dgm:spPr/>
      <dgm:t>
        <a:bodyPr/>
        <a:lstStyle/>
        <a:p>
          <a:endParaRPr lang="es-MX"/>
        </a:p>
      </dgm:t>
    </dgm:pt>
    <dgm:pt modelId="{74661086-B8B0-314F-B24A-BAFB87A7ABD8}" type="sibTrans" cxnId="{53CA0F68-16FC-9645-9C7A-05B29B1A91E9}">
      <dgm:prSet/>
      <dgm:spPr/>
      <dgm:t>
        <a:bodyPr/>
        <a:lstStyle/>
        <a:p>
          <a:endParaRPr lang="es-MX"/>
        </a:p>
      </dgm:t>
    </dgm:pt>
    <dgm:pt modelId="{A673E4B1-EB3F-1046-959C-811D5668A52B}">
      <dgm:prSet phldrT="[Texto]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r>
            <a:rPr lang="es-MX" dirty="0"/>
            <a:t>Medicina</a:t>
          </a:r>
        </a:p>
      </dgm:t>
    </dgm:pt>
    <dgm:pt modelId="{7A4413F0-20DA-A741-A196-78926CD57034}" type="parTrans" cxnId="{5736359B-F5F6-5444-83BD-CB5E1A54D350}">
      <dgm:prSet/>
      <dgm:spPr/>
      <dgm:t>
        <a:bodyPr/>
        <a:lstStyle/>
        <a:p>
          <a:endParaRPr lang="es-MX"/>
        </a:p>
      </dgm:t>
    </dgm:pt>
    <dgm:pt modelId="{7CB75645-FAC1-F74E-BFBB-BD3844E966CA}" type="sibTrans" cxnId="{5736359B-F5F6-5444-83BD-CB5E1A54D350}">
      <dgm:prSet/>
      <dgm:spPr/>
      <dgm:t>
        <a:bodyPr/>
        <a:lstStyle/>
        <a:p>
          <a:endParaRPr lang="es-MX"/>
        </a:p>
      </dgm:t>
    </dgm:pt>
    <dgm:pt modelId="{66DEC389-1ACC-2D44-91B6-D7A6B6877716}" type="pres">
      <dgm:prSet presAssocID="{85804BF6-F73F-EC4F-843D-70BB8301ED14}" presName="compositeShape" presStyleCnt="0">
        <dgm:presLayoutVars>
          <dgm:chMax val="7"/>
          <dgm:dir/>
          <dgm:resizeHandles val="exact"/>
        </dgm:presLayoutVars>
      </dgm:prSet>
      <dgm:spPr/>
    </dgm:pt>
    <dgm:pt modelId="{B8FC7F8D-2C16-E449-936F-A8D7A7A605FD}" type="pres">
      <dgm:prSet presAssocID="{2E77A8E1-433A-9D4E-85A9-7E16A9B47CA8}" presName="circ1" presStyleLbl="vennNode1" presStyleIdx="0" presStyleCnt="2"/>
      <dgm:spPr/>
    </dgm:pt>
    <dgm:pt modelId="{0261942F-4BAE-2B49-9B1F-9473B0B87B93}" type="pres">
      <dgm:prSet presAssocID="{2E77A8E1-433A-9D4E-85A9-7E16A9B47CA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F8CB79A-24C4-0640-91E1-66823734780D}" type="pres">
      <dgm:prSet presAssocID="{A673E4B1-EB3F-1046-959C-811D5668A52B}" presName="circ2" presStyleLbl="vennNode1" presStyleIdx="1" presStyleCnt="2"/>
      <dgm:spPr/>
    </dgm:pt>
    <dgm:pt modelId="{D9F68AD2-1F03-3E4C-A5C6-39C66577B310}" type="pres">
      <dgm:prSet presAssocID="{A673E4B1-EB3F-1046-959C-811D5668A52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D9B8355-793C-124A-A2BE-4C4C592397F2}" type="presOf" srcId="{A673E4B1-EB3F-1046-959C-811D5668A52B}" destId="{0F8CB79A-24C4-0640-91E1-66823734780D}" srcOrd="0" destOrd="0" presId="urn:microsoft.com/office/officeart/2005/8/layout/venn1"/>
    <dgm:cxn modelId="{53CA0F68-16FC-9645-9C7A-05B29B1A91E9}" srcId="{85804BF6-F73F-EC4F-843D-70BB8301ED14}" destId="{2E77A8E1-433A-9D4E-85A9-7E16A9B47CA8}" srcOrd="0" destOrd="0" parTransId="{D62B3235-5BB7-194D-A390-A112E405FDC1}" sibTransId="{74661086-B8B0-314F-B24A-BAFB87A7ABD8}"/>
    <dgm:cxn modelId="{56D7257F-DDA7-9349-855E-9A5C9D7F6D96}" type="presOf" srcId="{85804BF6-F73F-EC4F-843D-70BB8301ED14}" destId="{66DEC389-1ACC-2D44-91B6-D7A6B6877716}" srcOrd="0" destOrd="0" presId="urn:microsoft.com/office/officeart/2005/8/layout/venn1"/>
    <dgm:cxn modelId="{F3FA6E8D-275B-9442-852D-933DCD43E622}" type="presOf" srcId="{2E77A8E1-433A-9D4E-85A9-7E16A9B47CA8}" destId="{0261942F-4BAE-2B49-9B1F-9473B0B87B93}" srcOrd="1" destOrd="0" presId="urn:microsoft.com/office/officeart/2005/8/layout/venn1"/>
    <dgm:cxn modelId="{5736359B-F5F6-5444-83BD-CB5E1A54D350}" srcId="{85804BF6-F73F-EC4F-843D-70BB8301ED14}" destId="{A673E4B1-EB3F-1046-959C-811D5668A52B}" srcOrd="1" destOrd="0" parTransId="{7A4413F0-20DA-A741-A196-78926CD57034}" sibTransId="{7CB75645-FAC1-F74E-BFBB-BD3844E966CA}"/>
    <dgm:cxn modelId="{61072CA0-3F30-F242-AC8F-CDA4C493FB39}" type="presOf" srcId="{A673E4B1-EB3F-1046-959C-811D5668A52B}" destId="{D9F68AD2-1F03-3E4C-A5C6-39C66577B310}" srcOrd="1" destOrd="0" presId="urn:microsoft.com/office/officeart/2005/8/layout/venn1"/>
    <dgm:cxn modelId="{4D7D7ADC-D55C-3740-9B66-5D31307866C3}" type="presOf" srcId="{2E77A8E1-433A-9D4E-85A9-7E16A9B47CA8}" destId="{B8FC7F8D-2C16-E449-936F-A8D7A7A605FD}" srcOrd="0" destOrd="0" presId="urn:microsoft.com/office/officeart/2005/8/layout/venn1"/>
    <dgm:cxn modelId="{7E8177B6-74A7-1447-8212-5A24EDC1C5D3}" type="presParOf" srcId="{66DEC389-1ACC-2D44-91B6-D7A6B6877716}" destId="{B8FC7F8D-2C16-E449-936F-A8D7A7A605FD}" srcOrd="0" destOrd="0" presId="urn:microsoft.com/office/officeart/2005/8/layout/venn1"/>
    <dgm:cxn modelId="{A10A697A-96DE-594C-AB76-630F336F0014}" type="presParOf" srcId="{66DEC389-1ACC-2D44-91B6-D7A6B6877716}" destId="{0261942F-4BAE-2B49-9B1F-9473B0B87B93}" srcOrd="1" destOrd="0" presId="urn:microsoft.com/office/officeart/2005/8/layout/venn1"/>
    <dgm:cxn modelId="{331ECC08-1610-9F4E-A245-C4C4C8E152AD}" type="presParOf" srcId="{66DEC389-1ACC-2D44-91B6-D7A6B6877716}" destId="{0F8CB79A-24C4-0640-91E1-66823734780D}" srcOrd="2" destOrd="0" presId="urn:microsoft.com/office/officeart/2005/8/layout/venn1"/>
    <dgm:cxn modelId="{548873CC-263D-D646-B9D6-321BAB188653}" type="presParOf" srcId="{66DEC389-1ACC-2D44-91B6-D7A6B6877716}" destId="{D9F68AD2-1F03-3E4C-A5C6-39C66577B31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54ACF5-97AF-D046-8F09-28068345F76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9EB26F4-948F-FD44-8A91-F462220F1037}">
      <dgm:prSet/>
      <dgm:spPr/>
      <dgm:t>
        <a:bodyPr/>
        <a:lstStyle/>
        <a:p>
          <a:r>
            <a:rPr lang="es-MX" dirty="0"/>
            <a:t>Im</a:t>
          </a:r>
          <a:r>
            <a:rPr lang="es-ES" dirty="0" err="1"/>
            <a:t>ágenes</a:t>
          </a:r>
          <a:r>
            <a:rPr lang="es-ES" dirty="0"/>
            <a:t> </a:t>
          </a:r>
          <a:endParaRPr lang="es-MX" dirty="0"/>
        </a:p>
      </dgm:t>
    </dgm:pt>
    <dgm:pt modelId="{8A98B44F-FF42-A943-A048-5A661C2CA3BE}" type="parTrans" cxnId="{29A94B2B-1DBD-EE4E-AA34-796230AE588F}">
      <dgm:prSet/>
      <dgm:spPr/>
      <dgm:t>
        <a:bodyPr/>
        <a:lstStyle/>
        <a:p>
          <a:endParaRPr lang="es-ES"/>
        </a:p>
      </dgm:t>
    </dgm:pt>
    <dgm:pt modelId="{796D3D20-B5D7-6042-BADE-A53EF53E2407}" type="sibTrans" cxnId="{29A94B2B-1DBD-EE4E-AA34-796230AE588F}">
      <dgm:prSet/>
      <dgm:spPr/>
      <dgm:t>
        <a:bodyPr/>
        <a:lstStyle/>
        <a:p>
          <a:endParaRPr lang="es-ES"/>
        </a:p>
      </dgm:t>
    </dgm:pt>
    <dgm:pt modelId="{02A1E48F-B1F3-484C-8DA9-CEEA318F9AB9}" type="pres">
      <dgm:prSet presAssocID="{5954ACF5-97AF-D046-8F09-28068345F76E}" presName="Name0" presStyleCnt="0">
        <dgm:presLayoutVars>
          <dgm:dir/>
          <dgm:resizeHandles val="exact"/>
        </dgm:presLayoutVars>
      </dgm:prSet>
      <dgm:spPr/>
    </dgm:pt>
    <dgm:pt modelId="{BC74B1E1-E72C-5041-AA73-682F046B86CE}" type="pres">
      <dgm:prSet presAssocID="{69EB26F4-948F-FD44-8A91-F462220F1037}" presName="node" presStyleLbl="node1" presStyleIdx="0" presStyleCnt="1">
        <dgm:presLayoutVars>
          <dgm:bulletEnabled val="1"/>
        </dgm:presLayoutVars>
      </dgm:prSet>
      <dgm:spPr/>
    </dgm:pt>
  </dgm:ptLst>
  <dgm:cxnLst>
    <dgm:cxn modelId="{1438E801-990F-F44E-827B-50ABB558BF29}" type="presOf" srcId="{5954ACF5-97AF-D046-8F09-28068345F76E}" destId="{02A1E48F-B1F3-484C-8DA9-CEEA318F9AB9}" srcOrd="0" destOrd="0" presId="urn:microsoft.com/office/officeart/2005/8/layout/process1"/>
    <dgm:cxn modelId="{29A94B2B-1DBD-EE4E-AA34-796230AE588F}" srcId="{5954ACF5-97AF-D046-8F09-28068345F76E}" destId="{69EB26F4-948F-FD44-8A91-F462220F1037}" srcOrd="0" destOrd="0" parTransId="{8A98B44F-FF42-A943-A048-5A661C2CA3BE}" sibTransId="{796D3D20-B5D7-6042-BADE-A53EF53E2407}"/>
    <dgm:cxn modelId="{1E25B4A5-CE96-BD44-8C14-738442DD4E1C}" type="presOf" srcId="{69EB26F4-948F-FD44-8A91-F462220F1037}" destId="{BC74B1E1-E72C-5041-AA73-682F046B86CE}" srcOrd="0" destOrd="0" presId="urn:microsoft.com/office/officeart/2005/8/layout/process1"/>
    <dgm:cxn modelId="{61550754-A567-8E4F-B499-1A6ED98A89D1}" type="presParOf" srcId="{02A1E48F-B1F3-484C-8DA9-CEEA318F9AB9}" destId="{BC74B1E1-E72C-5041-AA73-682F046B86C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C7F8D-2C16-E449-936F-A8D7A7A605FD}">
      <dsp:nvSpPr>
        <dsp:cNvPr id="0" name=""/>
        <dsp:cNvSpPr/>
      </dsp:nvSpPr>
      <dsp:spPr>
        <a:xfrm>
          <a:off x="137715" y="189864"/>
          <a:ext cx="3396977" cy="3396977"/>
        </a:xfrm>
        <a:prstGeom prst="ellipse">
          <a:avLst/>
        </a:prstGeom>
        <a:solidFill>
          <a:schemeClr val="accent3">
            <a:lumMod val="40000"/>
            <a:lumOff val="60000"/>
            <a:alpha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/>
            <a:t>Física</a:t>
          </a:r>
        </a:p>
      </dsp:txBody>
      <dsp:txXfrm>
        <a:off x="612068" y="590440"/>
        <a:ext cx="1958617" cy="2595824"/>
      </dsp:txXfrm>
    </dsp:sp>
    <dsp:sp modelId="{0F8CB79A-24C4-0640-91E1-66823734780D}">
      <dsp:nvSpPr>
        <dsp:cNvPr id="0" name=""/>
        <dsp:cNvSpPr/>
      </dsp:nvSpPr>
      <dsp:spPr>
        <a:xfrm>
          <a:off x="2585987" y="189864"/>
          <a:ext cx="3396977" cy="3396977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/>
            <a:t>Medicina</a:t>
          </a:r>
        </a:p>
      </dsp:txBody>
      <dsp:txXfrm>
        <a:off x="3549994" y="590440"/>
        <a:ext cx="1958617" cy="2595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4B1E1-E72C-5041-AA73-682F046B86CE}">
      <dsp:nvSpPr>
        <dsp:cNvPr id="0" name=""/>
        <dsp:cNvSpPr/>
      </dsp:nvSpPr>
      <dsp:spPr>
        <a:xfrm>
          <a:off x="1164" y="0"/>
          <a:ext cx="2382277" cy="748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/>
            <a:t>Im</a:t>
          </a:r>
          <a:r>
            <a:rPr lang="es-ES" sz="3200" kern="1200" dirty="0" err="1"/>
            <a:t>ágenes</a:t>
          </a:r>
          <a:r>
            <a:rPr lang="es-ES" sz="3200" kern="1200" dirty="0"/>
            <a:t> </a:t>
          </a:r>
          <a:endParaRPr lang="es-MX" sz="3200" kern="1200" dirty="0"/>
        </a:p>
      </dsp:txBody>
      <dsp:txXfrm>
        <a:off x="23094" y="21930"/>
        <a:ext cx="2338417" cy="704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C5F46-12B6-2742-A6FE-233D81A05BA0}" type="datetimeFigureOut">
              <a:rPr lang="es-MX" smtClean="0"/>
              <a:t>26/03/26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0A662-50B9-2240-8E77-2871802B91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2523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4BB50-101A-4E84-9820-9755FE94318E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118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9EC7-C315-4642-B3DC-EFA9E2E1D1FA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838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DD6DD2ED-4C30-474E-BD39-D2AE9E9247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1BB4B105-7425-6B4F-9F05-3D26ECF74F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dirty="0">
                <a:ea typeface="ＭＳ Ｐゴシック" panose="020B0600070205080204" pitchFamily="34" charset="-128"/>
              </a:rPr>
              <a:t>Imágenes de PET con </a:t>
            </a:r>
            <a:r>
              <a:rPr lang="es-ES" altLang="es-ES_tradnl" baseline="30000" dirty="0">
                <a:ea typeface="ＭＳ Ｐゴシック" panose="020B0600070205080204" pitchFamily="34" charset="-128"/>
              </a:rPr>
              <a:t>18</a:t>
            </a:r>
            <a:r>
              <a:rPr lang="es-ES" altLang="es-ES_tradnl" dirty="0">
                <a:ea typeface="ＭＳ Ｐゴシック" panose="020B0600070205080204" pitchFamily="34" charset="-128"/>
              </a:rPr>
              <a:t>F-NaF de proyección de máxima intensidad (MIP) que muestran la distribución fisiológica del radiofármaco por la médula ósea de un adulto (A y B) y de un niño (C y D), en el cual es normal la concentración del radiofármaco en los centros de osificación (flechas). Se observa además eliminación del radiofármaco por la vía urinaria (flecha curva). </a:t>
            </a: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51B70B46-ABBC-9C42-AA20-700B6445F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fld id="{D66C4E04-F6CB-3443-962F-D64F237DCD07}" type="slidenum">
              <a:rPr lang="es-ES" altLang="es-ES_tradnl" smtClean="0">
                <a:latin typeface="Calibri" panose="020F0502020204030204" pitchFamily="34" charset="0"/>
              </a:rPr>
              <a:pPr/>
              <a:t>45</a:t>
            </a:fld>
            <a:endParaRPr lang="es-ES" altLang="es-ES_tradn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1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366C-ABE8-8A45-AD98-5BCA841DEC05}" type="datetime1">
              <a:rPr lang="es-MX" smtClean="0"/>
              <a:t>26/03/26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51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1B12-4E2F-FE45-A288-6443C21444C0}" type="datetime1">
              <a:rPr lang="es-MX" smtClean="0"/>
              <a:t>26/03/26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318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5FD9-64DD-8C4B-B2E3-ED114A998533}" type="datetime1">
              <a:rPr lang="es-MX" smtClean="0"/>
              <a:t>26/03/26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856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E053-314E-644A-BB41-8807F055E905}" type="datetime1">
              <a:rPr lang="es-MX" smtClean="0"/>
              <a:t>26/03/26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73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EA48-ACB4-DC4B-9AEB-F8F40EABBA03}" type="datetime1">
              <a:rPr lang="es-MX" smtClean="0"/>
              <a:t>26/03/26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3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C6E2-D4B1-8943-995A-EA448571982F}" type="datetime1">
              <a:rPr lang="es-MX" smtClean="0"/>
              <a:t>26/03/26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32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435-13D9-9144-89AE-10B1836DFCED}" type="datetime1">
              <a:rPr lang="es-MX" smtClean="0"/>
              <a:t>26/03/26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634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ED1-4409-8141-A931-A5C54EA0724F}" type="datetime1">
              <a:rPr lang="es-MX" smtClean="0"/>
              <a:t>26/03/26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859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BEE8-496C-D949-8502-A40014F10832}" type="datetime1">
              <a:rPr lang="es-MX" smtClean="0"/>
              <a:t>26/03/26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441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DD694BC-9E46-CB43-955B-02568018A7CE}" type="datetime1">
              <a:rPr lang="es-MX" smtClean="0"/>
              <a:t>26/03/26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190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1DDC-0582-774A-BBED-9018538252D9}" type="datetime1">
              <a:rPr lang="es-MX" smtClean="0"/>
              <a:t>26/03/26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276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A1E1F61-A419-3549-A87A-960EAA46B5BA}" type="datetime1">
              <a:rPr lang="es-MX" smtClean="0"/>
              <a:t>26/03/26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9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5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4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5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00AE94-4932-ECF9-B11A-ACD3000C5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9201" y="2700422"/>
            <a:ext cx="9513596" cy="14571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</a:rPr>
              <a:t>Diagnóstico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>
                <a:solidFill>
                  <a:srgbClr val="002060"/>
                </a:solidFill>
              </a:rPr>
              <a:t>por</a:t>
            </a:r>
            <a:r>
              <a:rPr lang="en-US" sz="5000" b="1" dirty="0">
                <a:solidFill>
                  <a:srgbClr val="002060"/>
                </a:solidFill>
              </a:rPr>
              <a:t> imagen: </a:t>
            </a:r>
            <a:br>
              <a:rPr lang="en-US" sz="5000" b="1" dirty="0">
                <a:solidFill>
                  <a:srgbClr val="002060"/>
                </a:solidFill>
              </a:rPr>
            </a:br>
            <a:r>
              <a:rPr lang="en-US" sz="5000" b="1" dirty="0" err="1">
                <a:solidFill>
                  <a:srgbClr val="002060"/>
                </a:solidFill>
              </a:rPr>
              <a:t>Tomografía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>
                <a:solidFill>
                  <a:srgbClr val="002060"/>
                </a:solidFill>
              </a:rPr>
              <a:t>por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>
                <a:solidFill>
                  <a:srgbClr val="002060"/>
                </a:solidFill>
              </a:rPr>
              <a:t>emisión</a:t>
            </a:r>
            <a:r>
              <a:rPr lang="en-US" sz="5000" b="1" dirty="0">
                <a:solidFill>
                  <a:srgbClr val="002060"/>
                </a:solidFill>
              </a:rPr>
              <a:t> de </a:t>
            </a:r>
            <a:r>
              <a:rPr lang="en-US" sz="5000" b="1" dirty="0" err="1">
                <a:solidFill>
                  <a:srgbClr val="002060"/>
                </a:solidFill>
              </a:rPr>
              <a:t>positrones</a:t>
            </a:r>
            <a:endParaRPr lang="es-MX" sz="5000" b="1" dirty="0">
              <a:solidFill>
                <a:srgbClr val="002060"/>
              </a:solidFill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2947CA6A-1169-735D-F062-18DFC8CEF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13931" y="479597"/>
            <a:ext cx="3044952" cy="1700135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2F9DCCD-1684-66FF-C255-56D4476030AB}"/>
              </a:ext>
            </a:extLst>
          </p:cNvPr>
          <p:cNvSpPr txBox="1"/>
          <p:nvPr/>
        </p:nvSpPr>
        <p:spPr>
          <a:xfrm>
            <a:off x="643278" y="4545659"/>
            <a:ext cx="95135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/>
              <a:t>Dr. Víctor Manuel Lara Camacho</a:t>
            </a:r>
          </a:p>
          <a:p>
            <a:r>
              <a:rPr lang="en-US" sz="2200" b="1" dirty="0" err="1"/>
              <a:t>Físico</a:t>
            </a:r>
            <a:r>
              <a:rPr lang="en-US" sz="2200" b="1" dirty="0"/>
              <a:t>-medico, Unidad PET/CT, </a:t>
            </a:r>
            <a:r>
              <a:rPr lang="en-US" sz="2200" b="1" dirty="0" err="1"/>
              <a:t>Facultad</a:t>
            </a:r>
            <a:r>
              <a:rPr lang="en-US" sz="2200" b="1" dirty="0"/>
              <a:t> de </a:t>
            </a:r>
            <a:r>
              <a:rPr lang="en-US" sz="2200" b="1" dirty="0" err="1"/>
              <a:t>Medicina</a:t>
            </a:r>
            <a:r>
              <a:rPr lang="en-US" sz="2200" b="1" dirty="0"/>
              <a:t>, UNAM</a:t>
            </a:r>
          </a:p>
          <a:p>
            <a:r>
              <a:rPr lang="en-US" sz="2200" b="1" dirty="0" err="1"/>
              <a:t>Profesor</a:t>
            </a:r>
            <a:r>
              <a:rPr lang="en-US" sz="2200" b="1" dirty="0"/>
              <a:t> </a:t>
            </a:r>
            <a:r>
              <a:rPr lang="en-US" sz="2200" b="1" dirty="0" err="1"/>
              <a:t>Visitante</a:t>
            </a:r>
            <a:r>
              <a:rPr lang="en-US" sz="2200" b="1" dirty="0"/>
              <a:t>, Universidad </a:t>
            </a:r>
            <a:r>
              <a:rPr lang="en-US" sz="2200" b="1" dirty="0" err="1"/>
              <a:t>Autónoma</a:t>
            </a:r>
            <a:r>
              <a:rPr lang="en-US" sz="2200" b="1" dirty="0"/>
              <a:t> </a:t>
            </a:r>
            <a:r>
              <a:rPr lang="en-US" sz="2200" b="1" dirty="0" err="1"/>
              <a:t>Metropolitana</a:t>
            </a:r>
            <a:r>
              <a:rPr lang="en-US" sz="2200" b="1" dirty="0"/>
              <a:t> - </a:t>
            </a:r>
            <a:r>
              <a:rPr lang="en-US" sz="2200" b="1" dirty="0" err="1"/>
              <a:t>Iztapalapa</a:t>
            </a:r>
            <a:endParaRPr lang="en-US" sz="22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0EB06D-2D1D-AF6F-E31A-F6974F9E7448}"/>
              </a:ext>
            </a:extLst>
          </p:cNvPr>
          <p:cNvSpPr txBox="1"/>
          <p:nvPr/>
        </p:nvSpPr>
        <p:spPr>
          <a:xfrm>
            <a:off x="1143807" y="6096278"/>
            <a:ext cx="990438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b="1" i="1" dirty="0">
                <a:solidFill>
                  <a:srgbClr val="0070C0"/>
                </a:solidFill>
              </a:rPr>
              <a:t>Particle Therapy Masterclass 2026, Instituto de Ciencias Nucleares, </a:t>
            </a:r>
          </a:p>
          <a:p>
            <a:pPr algn="ctr">
              <a:spcAft>
                <a:spcPts val="600"/>
              </a:spcAft>
            </a:pPr>
            <a:r>
              <a:rPr lang="es-MX" b="1" i="1" dirty="0">
                <a:solidFill>
                  <a:srgbClr val="0070C0"/>
                </a:solidFill>
              </a:rPr>
              <a:t> 26-27 de marzo de 2026.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FB973C-2A30-9118-6628-704792AC01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99" b="7095"/>
          <a:stretch/>
        </p:blipFill>
        <p:spPr>
          <a:xfrm>
            <a:off x="4406946" y="0"/>
            <a:ext cx="7772400" cy="195681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137E25F-5529-F8EA-CFC4-B8F9919F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498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EBEC68B-F76C-FA0D-DCBD-3FBB08A8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40" b="5325"/>
          <a:stretch/>
        </p:blipFill>
        <p:spPr>
          <a:xfrm>
            <a:off x="1386348" y="1"/>
            <a:ext cx="9409471" cy="6216618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E0745FE-4A38-6F78-716F-7A8B63F1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411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Núclidos</a:t>
            </a:r>
            <a:endParaRPr lang="en-U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49680" y="1934399"/>
            <a:ext cx="9613392" cy="900241"/>
          </a:xfrm>
        </p:spPr>
        <p:txBody>
          <a:bodyPr>
            <a:normAutofit/>
          </a:bodyPr>
          <a:lstStyle/>
          <a:p>
            <a:r>
              <a:rPr lang="en-US" sz="2800" dirty="0"/>
              <a:t>Son </a:t>
            </a:r>
            <a:r>
              <a:rPr lang="en-US" sz="2800" dirty="0" err="1"/>
              <a:t>núcleos</a:t>
            </a:r>
            <a:r>
              <a:rPr lang="en-US" sz="2800" dirty="0"/>
              <a:t> </a:t>
            </a:r>
            <a:r>
              <a:rPr lang="en-US" sz="2800" dirty="0" err="1"/>
              <a:t>atómicos</a:t>
            </a:r>
            <a:r>
              <a:rPr lang="en-US" sz="2800" dirty="0"/>
              <a:t>, que </a:t>
            </a:r>
            <a:r>
              <a:rPr lang="en-US" sz="2800" dirty="0" err="1"/>
              <a:t>pueden</a:t>
            </a:r>
            <a:r>
              <a:rPr lang="en-US" sz="2800" dirty="0"/>
              <a:t> ser naturales o </a:t>
            </a:r>
            <a:r>
              <a:rPr lang="en-US" sz="2800" dirty="0" err="1"/>
              <a:t>artificiales</a:t>
            </a:r>
            <a:r>
              <a:rPr lang="en-US" sz="2800" dirty="0"/>
              <a:t>, y </a:t>
            </a:r>
            <a:r>
              <a:rPr lang="en-US" sz="2800" dirty="0" err="1"/>
              <a:t>pueden</a:t>
            </a:r>
            <a:r>
              <a:rPr lang="en-US" sz="2800" dirty="0"/>
              <a:t> </a:t>
            </a:r>
            <a:r>
              <a:rPr lang="en-US" sz="2800" dirty="0" err="1"/>
              <a:t>emitir</a:t>
            </a:r>
            <a:r>
              <a:rPr lang="en-US" sz="2800" dirty="0"/>
              <a:t> </a:t>
            </a:r>
            <a:r>
              <a:rPr lang="en-US" sz="2800" dirty="0" err="1"/>
              <a:t>radiación</a:t>
            </a:r>
            <a:r>
              <a:rPr lang="en-US" sz="2800" dirty="0"/>
              <a:t> o no.</a:t>
            </a:r>
          </a:p>
          <a:p>
            <a:endParaRPr lang="en-US" sz="2800" dirty="0"/>
          </a:p>
        </p:txBody>
      </p:sp>
      <p:graphicFrame>
        <p:nvGraphicFramePr>
          <p:cNvPr id="1024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4565264"/>
              </p:ext>
            </p:extLst>
          </p:nvPr>
        </p:nvGraphicFramePr>
        <p:xfrm>
          <a:off x="2629302" y="3429000"/>
          <a:ext cx="2698744" cy="2350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2" imgW="330120" imgH="241200" progId="Equation.3">
                  <p:embed/>
                </p:oleObj>
              </mc:Choice>
              <mc:Fallback>
                <p:oleObj name="Ecuación" r:id="rId2" imgW="330120" imgH="241200" progId="Equation.3">
                  <p:embed/>
                  <p:pic>
                    <p:nvPicPr>
                      <p:cNvPr id="10242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9302" y="3429000"/>
                        <a:ext cx="2698744" cy="2350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6629523" y="3293912"/>
            <a:ext cx="2933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6600"/>
                </a:solidFill>
              </a:rPr>
              <a:t>Z = </a:t>
            </a:r>
            <a:r>
              <a:rPr lang="en-US" sz="2200" dirty="0" err="1">
                <a:solidFill>
                  <a:srgbClr val="FF6600"/>
                </a:solidFill>
              </a:rPr>
              <a:t>número</a:t>
            </a:r>
            <a:r>
              <a:rPr lang="en-US" sz="2200" dirty="0">
                <a:solidFill>
                  <a:srgbClr val="FF6600"/>
                </a:solidFill>
              </a:rPr>
              <a:t> </a:t>
            </a:r>
            <a:r>
              <a:rPr lang="en-US" sz="2200" dirty="0" err="1">
                <a:solidFill>
                  <a:srgbClr val="FF6600"/>
                </a:solidFill>
              </a:rPr>
              <a:t>atómico</a:t>
            </a:r>
            <a:endParaRPr lang="en-US" sz="2200" dirty="0">
              <a:solidFill>
                <a:srgbClr val="FF6600"/>
              </a:solidFill>
            </a:endParaRPr>
          </a:p>
          <a:p>
            <a:r>
              <a:rPr lang="en-US" sz="2200" dirty="0">
                <a:solidFill>
                  <a:srgbClr val="FF6600"/>
                </a:solidFill>
              </a:rPr>
              <a:t>   = </a:t>
            </a:r>
            <a:r>
              <a:rPr lang="en-US" sz="2200" dirty="0" err="1">
                <a:solidFill>
                  <a:srgbClr val="FF6600"/>
                </a:solidFill>
              </a:rPr>
              <a:t>número</a:t>
            </a:r>
            <a:r>
              <a:rPr lang="en-US" sz="2200" dirty="0">
                <a:solidFill>
                  <a:srgbClr val="FF6600"/>
                </a:solidFill>
              </a:rPr>
              <a:t> de </a:t>
            </a:r>
            <a:r>
              <a:rPr lang="en-US" sz="2200" dirty="0" err="1">
                <a:solidFill>
                  <a:srgbClr val="FF6600"/>
                </a:solidFill>
              </a:rPr>
              <a:t>protones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616814" y="4384485"/>
            <a:ext cx="31298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 = </a:t>
            </a:r>
            <a:r>
              <a:rPr lang="en-US" sz="2200" dirty="0" err="1">
                <a:solidFill>
                  <a:srgbClr val="FF0000"/>
                </a:solidFill>
              </a:rPr>
              <a:t>número</a:t>
            </a:r>
            <a:r>
              <a:rPr lang="en-US" sz="2200" dirty="0">
                <a:solidFill>
                  <a:srgbClr val="FF0000"/>
                </a:solidFill>
              </a:rPr>
              <a:t> de </a:t>
            </a:r>
            <a:r>
              <a:rPr lang="en-US" sz="2200" dirty="0" err="1">
                <a:solidFill>
                  <a:srgbClr val="FF0000"/>
                </a:solidFill>
              </a:rPr>
              <a:t>neutrones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629523" y="5175412"/>
            <a:ext cx="2544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A = </a:t>
            </a:r>
            <a:r>
              <a:rPr lang="en-US" sz="2200" dirty="0" err="1">
                <a:solidFill>
                  <a:srgbClr val="00B050"/>
                </a:solidFill>
              </a:rPr>
              <a:t>número</a:t>
            </a:r>
            <a:r>
              <a:rPr lang="en-US" sz="2200" dirty="0">
                <a:solidFill>
                  <a:srgbClr val="00B050"/>
                </a:solidFill>
              </a:rPr>
              <a:t> de </a:t>
            </a:r>
            <a:r>
              <a:rPr lang="en-US" sz="2200" dirty="0" err="1">
                <a:solidFill>
                  <a:srgbClr val="00B050"/>
                </a:solidFill>
              </a:rPr>
              <a:t>masa</a:t>
            </a:r>
            <a:endParaRPr lang="en-US" sz="2200" dirty="0">
              <a:solidFill>
                <a:srgbClr val="00B050"/>
              </a:solidFill>
            </a:endParaRPr>
          </a:p>
          <a:p>
            <a:r>
              <a:rPr lang="en-US" sz="2200" dirty="0">
                <a:solidFill>
                  <a:srgbClr val="00B050"/>
                </a:solidFill>
              </a:rPr>
              <a:t>    = Z+N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F01B1E-6628-6A0A-BC79-69501BBAA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11</a:t>
            </a:fld>
            <a:endParaRPr lang="es-MX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Isótopos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800" dirty="0"/>
              <a:t>Núcleos atómicos con igual número de protones, pero diferente número de neutrones, la mayoría de los isótopos son radiactivos: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69" y="3054096"/>
            <a:ext cx="7554742" cy="324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93C4551-FE8E-FC43-F4D8-357B85E78985}"/>
              </a:ext>
            </a:extLst>
          </p:cNvPr>
          <p:cNvSpPr txBox="1"/>
          <p:nvPr/>
        </p:nvSpPr>
        <p:spPr>
          <a:xfrm>
            <a:off x="876413" y="5636339"/>
            <a:ext cx="2044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000" b="1" dirty="0">
                <a:solidFill>
                  <a:srgbClr val="7030A0"/>
                </a:solidFill>
              </a:rPr>
              <a:t>Hidrógeno: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0E22F6-EAB2-39CA-1F99-B061AA53A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726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R</a:t>
            </a:r>
            <a:r>
              <a:rPr lang="es-MX" b="1" dirty="0"/>
              <a:t>adiación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18921" y="2132855"/>
            <a:ext cx="5134050" cy="3993623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3000" dirty="0"/>
          </a:p>
          <a:p>
            <a:pPr marL="114300" indent="0" algn="ctr">
              <a:buNone/>
            </a:pPr>
            <a:r>
              <a:rPr lang="es-MX" sz="3000" b="1" dirty="0"/>
              <a:t>Energía en Movimiento</a:t>
            </a:r>
          </a:p>
          <a:p>
            <a:pPr marL="114300" indent="0">
              <a:buNone/>
            </a:pPr>
            <a:endParaRPr lang="es-MX" sz="3000" dirty="0"/>
          </a:p>
          <a:p>
            <a:r>
              <a:rPr lang="es-MX" sz="3000" dirty="0"/>
              <a:t>Corolario:</a:t>
            </a:r>
          </a:p>
          <a:p>
            <a:endParaRPr lang="es-MX" sz="3000" dirty="0"/>
          </a:p>
          <a:p>
            <a:pPr marL="114300" indent="0" algn="ctr">
              <a:buNone/>
            </a:pPr>
            <a:r>
              <a:rPr lang="es-MX" sz="3000" dirty="0"/>
              <a:t>La energía no se crea, ni se destruye, sólo se transforma</a:t>
            </a:r>
          </a:p>
          <a:p>
            <a:endParaRPr lang="es-MX" sz="3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11" y="2132856"/>
            <a:ext cx="5112568" cy="378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0427AF-F024-475E-10C2-DE818FF0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19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FF83F3B-D49C-1157-51FA-1B5C91143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Excitación atómica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7E5F172-F659-E8B9-C7C2-A912B146F2D9}"/>
              </a:ext>
            </a:extLst>
          </p:cNvPr>
          <p:cNvSpPr txBox="1"/>
          <p:nvPr/>
        </p:nvSpPr>
        <p:spPr>
          <a:xfrm>
            <a:off x="1290995" y="5494867"/>
            <a:ext cx="2692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accent3">
                    <a:lumMod val="50000"/>
                  </a:schemeClr>
                </a:solidFill>
              </a:rPr>
              <a:t>1- Energía entrante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50BF2AC-90BA-4B0D-6ED3-BEB6E9D69B70}"/>
              </a:ext>
            </a:extLst>
          </p:cNvPr>
          <p:cNvSpPr txBox="1"/>
          <p:nvPr/>
        </p:nvSpPr>
        <p:spPr>
          <a:xfrm>
            <a:off x="4097302" y="5494867"/>
            <a:ext cx="373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accent3">
                    <a:lumMod val="50000"/>
                  </a:schemeClr>
                </a:solidFill>
              </a:rPr>
              <a:t>2- El electrón recibe energía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E256690-B493-6C3E-0993-934E3CF72A94}"/>
              </a:ext>
            </a:extLst>
          </p:cNvPr>
          <p:cNvSpPr txBox="1"/>
          <p:nvPr/>
        </p:nvSpPr>
        <p:spPr>
          <a:xfrm>
            <a:off x="7933740" y="5494867"/>
            <a:ext cx="299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accent3">
                    <a:lumMod val="50000"/>
                  </a:schemeClr>
                </a:solidFill>
              </a:rPr>
              <a:t>3- Emisión de energía 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87942C1-B82F-9AE3-8589-A47A32756B96}"/>
              </a:ext>
            </a:extLst>
          </p:cNvPr>
          <p:cNvGrpSpPr/>
          <p:nvPr/>
        </p:nvGrpSpPr>
        <p:grpSpPr>
          <a:xfrm>
            <a:off x="982976" y="1871632"/>
            <a:ext cx="10441158" cy="3680387"/>
            <a:chOff x="1351283" y="1815496"/>
            <a:chExt cx="10441158" cy="368038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B4A8CD7-FE57-6BB2-D7B9-C9C19BCE3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24" r="6927"/>
            <a:stretch/>
          </p:blipFill>
          <p:spPr>
            <a:xfrm>
              <a:off x="1351283" y="2245696"/>
              <a:ext cx="6217551" cy="3249171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2C44475-5782-A86B-0F69-BEDEF3BD9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178" t="8020" r="4427"/>
            <a:stretch/>
          </p:blipFill>
          <p:spPr>
            <a:xfrm>
              <a:off x="8142139" y="1815496"/>
              <a:ext cx="3650302" cy="368038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B743240-EFBC-62D0-73B2-CD8141F75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8834" y="3666757"/>
              <a:ext cx="512233" cy="394025"/>
            </a:xfrm>
            <a:prstGeom prst="rect">
              <a:avLst/>
            </a:prstGeom>
          </p:spPr>
        </p:pic>
      </p:grp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307C0C96-2121-A04F-3823-5461494585F6}"/>
              </a:ext>
            </a:extLst>
          </p:cNvPr>
          <p:cNvSpPr/>
          <p:nvPr/>
        </p:nvSpPr>
        <p:spPr>
          <a:xfrm>
            <a:off x="771525" y="1896402"/>
            <a:ext cx="10384155" cy="4247224"/>
          </a:xfrm>
          <a:prstGeom prst="roundRect">
            <a:avLst/>
          </a:prstGeom>
          <a:noFill/>
          <a:ln w="3175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DA22321-B977-5AAB-13FC-0130CF60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4646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0E5708-B26F-C93A-7BB1-D4302426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Ionización del átomo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1A45C91-09D9-E1BB-BB50-962944CFB06A}"/>
              </a:ext>
            </a:extLst>
          </p:cNvPr>
          <p:cNvGrpSpPr/>
          <p:nvPr/>
        </p:nvGrpSpPr>
        <p:grpSpPr>
          <a:xfrm>
            <a:off x="2381250" y="1896402"/>
            <a:ext cx="7429500" cy="4247224"/>
            <a:chOff x="2381250" y="1896402"/>
            <a:chExt cx="7429500" cy="4247224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D4F96608-67CC-7180-060B-120DD3D3B112}"/>
                </a:ext>
              </a:extLst>
            </p:cNvPr>
            <p:cNvSpPr/>
            <p:nvPr/>
          </p:nvSpPr>
          <p:spPr>
            <a:xfrm>
              <a:off x="2381250" y="1896402"/>
              <a:ext cx="7429500" cy="4247224"/>
            </a:xfrm>
            <a:prstGeom prst="roundRect">
              <a:avLst/>
            </a:prstGeom>
            <a:noFill/>
            <a:ln w="3175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8EA4F1E4-0E54-0C1D-3CBD-4C6E6C13A445}"/>
                </a:ext>
              </a:extLst>
            </p:cNvPr>
            <p:cNvGrpSpPr/>
            <p:nvPr/>
          </p:nvGrpSpPr>
          <p:grpSpPr>
            <a:xfrm>
              <a:off x="3340100" y="1935138"/>
              <a:ext cx="5511800" cy="4108475"/>
              <a:chOff x="3340100" y="1935138"/>
              <a:chExt cx="5511800" cy="4108475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41D29EE2-7568-3D9D-C407-E500FB48B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633" b="3181"/>
              <a:stretch/>
            </p:blipFill>
            <p:spPr>
              <a:xfrm>
                <a:off x="3340100" y="1935138"/>
                <a:ext cx="5511800" cy="4108475"/>
              </a:xfrm>
              <a:prstGeom prst="rect">
                <a:avLst/>
              </a:prstGeom>
            </p:spPr>
          </p:pic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C10D9189-60AE-5B79-FE4F-A43C5DFD520D}"/>
                  </a:ext>
                </a:extLst>
              </p:cNvPr>
              <p:cNvGrpSpPr/>
              <p:nvPr/>
            </p:nvGrpSpPr>
            <p:grpSpPr>
              <a:xfrm>
                <a:off x="5523436" y="4162890"/>
                <a:ext cx="501124" cy="223089"/>
                <a:chOff x="4911722" y="514564"/>
                <a:chExt cx="501124" cy="223089"/>
              </a:xfrm>
            </p:grpSpPr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98DC11B8-765E-A91D-0035-3FFA663E70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11722" y="523870"/>
                  <a:ext cx="253372" cy="213783"/>
                </a:xfrm>
                <a:prstGeom prst="rect">
                  <a:avLst/>
                </a:prstGeom>
              </p:spPr>
            </p:pic>
            <p:cxnSp>
              <p:nvCxnSpPr>
                <p:cNvPr id="18" name="Conector recto de flecha 17">
                  <a:extLst>
                    <a:ext uri="{FF2B5EF4-FFF2-40B4-BE49-F238E27FC236}">
                      <a16:creationId xmlns:a16="http://schemas.microsoft.com/office/drawing/2014/main" id="{F3395B12-8688-AEF9-5D84-B453F344A2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79382" y="514564"/>
                  <a:ext cx="233464" cy="709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9A99951-7203-8684-C2D3-B93543500E0E}"/>
              </a:ext>
            </a:extLst>
          </p:cNvPr>
          <p:cNvSpPr txBox="1"/>
          <p:nvPr/>
        </p:nvSpPr>
        <p:spPr>
          <a:xfrm>
            <a:off x="7064218" y="5662732"/>
            <a:ext cx="19166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Ion negativo (-)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424CA6F-D901-7CB0-082A-707D0AE889A6}"/>
              </a:ext>
            </a:extLst>
          </p:cNvPr>
          <p:cNvSpPr txBox="1"/>
          <p:nvPr/>
        </p:nvSpPr>
        <p:spPr>
          <a:xfrm>
            <a:off x="2617674" y="4312953"/>
            <a:ext cx="24483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Ion positivo (+) </a:t>
            </a:r>
          </a:p>
          <a:p>
            <a:r>
              <a:rPr lang="es-MX" sz="2200" dirty="0"/>
              <a:t>(núcleo remanente)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EE29496-B6BA-E862-00DD-CBA3E056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4234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id="{49672C6C-FDAC-ED48-AD20-1AA8C16FF15D}"/>
              </a:ext>
            </a:extLst>
          </p:cNvPr>
          <p:cNvSpPr/>
          <p:nvPr/>
        </p:nvSpPr>
        <p:spPr>
          <a:xfrm>
            <a:off x="407368" y="1628800"/>
            <a:ext cx="11195746" cy="458924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DF0696-C98C-0640-9C06-8189182F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85" y="369640"/>
            <a:ext cx="11014229" cy="1039427"/>
          </a:xfrm>
        </p:spPr>
        <p:txBody>
          <a:bodyPr>
            <a:normAutofit/>
          </a:bodyPr>
          <a:lstStyle/>
          <a:p>
            <a:r>
              <a:rPr lang="en-US" b="1" dirty="0" err="1"/>
              <a:t>Espectro</a:t>
            </a:r>
            <a:r>
              <a:rPr lang="en-US" b="1" dirty="0"/>
              <a:t> </a:t>
            </a:r>
            <a:r>
              <a:rPr lang="en-US" b="1" dirty="0" err="1"/>
              <a:t>electromagnético</a:t>
            </a:r>
            <a:r>
              <a:rPr lang="en-US" b="1" dirty="0"/>
              <a:t> </a:t>
            </a:r>
            <a:endParaRPr lang="es-MX" dirty="0"/>
          </a:p>
        </p:txBody>
      </p:sp>
      <p:sp>
        <p:nvSpPr>
          <p:cNvPr id="58" name="4 CuadroTexto">
            <a:extLst>
              <a:ext uri="{FF2B5EF4-FFF2-40B4-BE49-F238E27FC236}">
                <a16:creationId xmlns:a16="http://schemas.microsoft.com/office/drawing/2014/main" id="{14671E1A-B982-AE42-9964-E7626F63D2DB}"/>
              </a:ext>
            </a:extLst>
          </p:cNvPr>
          <p:cNvSpPr txBox="1"/>
          <p:nvPr/>
        </p:nvSpPr>
        <p:spPr>
          <a:xfrm>
            <a:off x="3568059" y="6459785"/>
            <a:ext cx="4348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Suetens, Fundamentals of medical imaging, 2009. 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9E376B72-8785-8D45-A09D-6CAE5E950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2499" b="-1"/>
          <a:stretch/>
        </p:blipFill>
        <p:spPr bwMode="auto">
          <a:xfrm>
            <a:off x="1323905" y="1446392"/>
            <a:ext cx="9577458" cy="4734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DDA8FE3-65AE-B0EE-EC12-AE50429D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9057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377CDF3F-DA0C-EB40-8DB5-7D133253A29A}"/>
              </a:ext>
            </a:extLst>
          </p:cNvPr>
          <p:cNvSpPr/>
          <p:nvPr/>
        </p:nvSpPr>
        <p:spPr>
          <a:xfrm>
            <a:off x="407368" y="1706324"/>
            <a:ext cx="11377264" cy="460875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6236545-1220-2F48-B315-8FCD1FFCEA8F}"/>
              </a:ext>
            </a:extLst>
          </p:cNvPr>
          <p:cNvGrpSpPr/>
          <p:nvPr/>
        </p:nvGrpSpPr>
        <p:grpSpPr>
          <a:xfrm>
            <a:off x="1264644" y="1991435"/>
            <a:ext cx="4539683" cy="4052173"/>
            <a:chOff x="2803279" y="2648607"/>
            <a:chExt cx="4301715" cy="410485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4445878-1AC7-A449-998F-8B7BE0114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30" t="8071" r="1724"/>
            <a:stretch/>
          </p:blipFill>
          <p:spPr>
            <a:xfrm>
              <a:off x="2995448" y="2648607"/>
              <a:ext cx="2900856" cy="3304034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15C21C2-B8DA-9D40-8B42-8BDE86A20599}"/>
                </a:ext>
              </a:extLst>
            </p:cNvPr>
            <p:cNvSpPr/>
            <p:nvPr/>
          </p:nvSpPr>
          <p:spPr>
            <a:xfrm>
              <a:off x="3898690" y="4963508"/>
              <a:ext cx="746234" cy="210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F875BD3-72DC-934E-A6A0-0CD6C17ADF39}"/>
                    </a:ext>
                  </a:extLst>
                </p:cNvPr>
                <p:cNvSpPr txBox="1"/>
                <p:nvPr/>
              </p:nvSpPr>
              <p:spPr>
                <a:xfrm>
                  <a:off x="2803279" y="3429000"/>
                  <a:ext cx="210068" cy="3260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s-MX" sz="2200" dirty="0"/>
                </a:p>
              </p:txBody>
            </p:sp>
          </mc:Choice>
          <mc:Fallback xmlns=""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F875BD3-72DC-934E-A6A0-0CD6C17AD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3279" y="3429000"/>
                  <a:ext cx="210068" cy="326037"/>
                </a:xfrm>
                <a:prstGeom prst="rect">
                  <a:avLst/>
                </a:prstGeom>
                <a:blipFill>
                  <a:blip r:embed="rId3"/>
                  <a:stretch>
                    <a:fillRect l="-21053" r="-15789" b="-25926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06F518A-0B47-994D-9233-9F227D10D58D}"/>
                </a:ext>
              </a:extLst>
            </p:cNvPr>
            <p:cNvSpPr txBox="1"/>
            <p:nvPr/>
          </p:nvSpPr>
          <p:spPr>
            <a:xfrm>
              <a:off x="5710691" y="3305889"/>
              <a:ext cx="1394303" cy="740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200" dirty="0"/>
                <a:t>Electrón </a:t>
              </a:r>
            </a:p>
            <a:p>
              <a:r>
                <a:rPr lang="es-MX" sz="2200" dirty="0"/>
                <a:t>eyectado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A246818-2CCD-244D-B7F2-E2A8E89A21AA}"/>
                </a:ext>
              </a:extLst>
            </p:cNvPr>
            <p:cNvSpPr txBox="1"/>
            <p:nvPr/>
          </p:nvSpPr>
          <p:spPr>
            <a:xfrm>
              <a:off x="3096575" y="6279227"/>
              <a:ext cx="2785436" cy="47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600" dirty="0">
                  <a:solidFill>
                    <a:srgbClr val="FF0000"/>
                  </a:solidFill>
                </a:rPr>
                <a:t>Efecto fotoeléctrico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86734D8-D8D3-8C40-B85D-0AF51462AD4F}"/>
              </a:ext>
            </a:extLst>
          </p:cNvPr>
          <p:cNvGrpSpPr/>
          <p:nvPr/>
        </p:nvGrpSpPr>
        <p:grpSpPr>
          <a:xfrm>
            <a:off x="6665244" y="1991435"/>
            <a:ext cx="4721894" cy="4076465"/>
            <a:chOff x="2166021" y="1751504"/>
            <a:chExt cx="5190878" cy="4742659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DFA3D84-3346-7D46-A46B-51B9BA3A1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1"/>
            <a:stretch/>
          </p:blipFill>
          <p:spPr>
            <a:xfrm>
              <a:off x="2358189" y="1751504"/>
              <a:ext cx="4352782" cy="3987800"/>
            </a:xfrm>
            <a:prstGeom prst="rect">
              <a:avLst/>
            </a:prstGeom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2D8164C-84A8-E24E-9DB5-49001C755FB7}"/>
                </a:ext>
              </a:extLst>
            </p:cNvPr>
            <p:cNvSpPr/>
            <p:nvPr/>
          </p:nvSpPr>
          <p:spPr>
            <a:xfrm>
              <a:off x="3428033" y="4616807"/>
              <a:ext cx="746234" cy="210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C48100D8-F69F-F646-83E0-5BE40E9C41F5}"/>
                </a:ext>
              </a:extLst>
            </p:cNvPr>
            <p:cNvSpPr/>
            <p:nvPr/>
          </p:nvSpPr>
          <p:spPr>
            <a:xfrm>
              <a:off x="4636167" y="1969860"/>
              <a:ext cx="1941095" cy="1013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153CEB8E-6316-B146-8FDF-5EEB0D0699BF}"/>
                </a:ext>
              </a:extLst>
            </p:cNvPr>
            <p:cNvSpPr/>
            <p:nvPr/>
          </p:nvSpPr>
          <p:spPr>
            <a:xfrm>
              <a:off x="5702966" y="4046257"/>
              <a:ext cx="938464" cy="1013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B3FA634E-EC97-1941-A3A4-C031C57B59F4}"/>
                    </a:ext>
                  </a:extLst>
                </p:cNvPr>
                <p:cNvSpPr txBox="1"/>
                <p:nvPr/>
              </p:nvSpPr>
              <p:spPr>
                <a:xfrm>
                  <a:off x="2166021" y="2983832"/>
                  <a:ext cx="278628" cy="3658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s-ES" sz="22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s-MX" sz="2200" baseline="-25000" dirty="0"/>
                </a:p>
              </p:txBody>
            </p:sp>
          </mc:Choice>
          <mc:Fallback xmlns=""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B3FA634E-EC97-1941-A3A4-C031C57B5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6021" y="2983832"/>
                  <a:ext cx="278628" cy="365800"/>
                </a:xfrm>
                <a:prstGeom prst="rect">
                  <a:avLst/>
                </a:prstGeom>
                <a:blipFill>
                  <a:blip r:embed="rId5"/>
                  <a:stretch>
                    <a:fillRect l="-22727" r="-9091" b="-22222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0F329E43-2EBF-7143-B914-7818CBD56D39}"/>
                    </a:ext>
                  </a:extLst>
                </p:cNvPr>
                <p:cNvSpPr/>
                <p:nvPr/>
              </p:nvSpPr>
              <p:spPr>
                <a:xfrm>
                  <a:off x="4604637" y="1938330"/>
                  <a:ext cx="566739" cy="472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s-MX" baseline="-25000" dirty="0"/>
                </a:p>
              </p:txBody>
            </p:sp>
          </mc:Choice>
          <mc:Fallback xmlns=""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0F329E43-2EBF-7143-B914-7818CBD56D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637" y="1938330"/>
                  <a:ext cx="566739" cy="472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15EF2A5-36FE-444E-89A1-99CFE9CD9BAD}"/>
                </a:ext>
              </a:extLst>
            </p:cNvPr>
            <p:cNvSpPr txBox="1"/>
            <p:nvPr/>
          </p:nvSpPr>
          <p:spPr>
            <a:xfrm>
              <a:off x="5739319" y="3969451"/>
              <a:ext cx="1617580" cy="851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200" dirty="0"/>
                <a:t>Electrón </a:t>
              </a:r>
            </a:p>
            <a:p>
              <a:r>
                <a:rPr lang="es-MX" sz="2200" dirty="0"/>
                <a:t>eyectado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169656C5-A08A-1D41-B6F8-E4EE7739E5BA}"/>
                </a:ext>
              </a:extLst>
            </p:cNvPr>
            <p:cNvSpPr txBox="1"/>
            <p:nvPr/>
          </p:nvSpPr>
          <p:spPr>
            <a:xfrm>
              <a:off x="2805443" y="5921243"/>
              <a:ext cx="3226052" cy="57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600" dirty="0">
                  <a:solidFill>
                    <a:srgbClr val="FF0000"/>
                  </a:solidFill>
                </a:rPr>
                <a:t>Dispersión Compton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5141016-3ABA-3D49-B719-E9BEA1B4DD69}"/>
              </a:ext>
            </a:extLst>
          </p:cNvPr>
          <p:cNvSpPr txBox="1"/>
          <p:nvPr/>
        </p:nvSpPr>
        <p:spPr>
          <a:xfrm>
            <a:off x="1000919" y="1501833"/>
            <a:ext cx="97365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dirty="0"/>
              <a:t>Para fotones gammas con energías de interés en el diagnóstico clínico  </a:t>
            </a:r>
          </a:p>
          <a:p>
            <a:r>
              <a:rPr lang="es-MX" sz="2600" dirty="0"/>
              <a:t>(140, 511 keV)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8134C04-9AE8-30A9-08EE-FDFF94B1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76986"/>
          </a:xfrm>
        </p:spPr>
        <p:txBody>
          <a:bodyPr/>
          <a:lstStyle/>
          <a:p>
            <a:r>
              <a:rPr lang="es-MX" sz="4800" b="1" dirty="0"/>
              <a:t>Procesos físicos involucrados</a:t>
            </a:r>
            <a:endParaRPr lang="es-MX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A19CF52-DBD7-3CA6-26B1-E856A5546930}"/>
              </a:ext>
            </a:extLst>
          </p:cNvPr>
          <p:cNvSpPr txBox="1"/>
          <p:nvPr/>
        </p:nvSpPr>
        <p:spPr>
          <a:xfrm>
            <a:off x="2129431" y="6463040"/>
            <a:ext cx="7349792" cy="309004"/>
          </a:xfrm>
          <a:prstGeom prst="rect">
            <a:avLst/>
          </a:prstGeom>
          <a:noFill/>
        </p:spPr>
        <p:txBody>
          <a:bodyPr wrap="square" lIns="62177" tIns="31088" rIns="62177" bIns="31088" rtlCol="0">
            <a:spAutoFit/>
          </a:bodyPr>
          <a:lstStyle/>
          <a:p>
            <a:pPr algn="r"/>
            <a:r>
              <a:rPr lang="es-MX" sz="1600" dirty="0"/>
              <a:t>Cherry S. R., Sorenson J.A., Phelps M.E. Physics in Nuclear Medicine, 4th Edition, 2012.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AE74829-0E32-11C8-482D-1B6D9C45C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2808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376D39B-2C97-3146-8674-4E39D6363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8982776"/>
              </p:ext>
            </p:extLst>
          </p:nvPr>
        </p:nvGraphicFramePr>
        <p:xfrm>
          <a:off x="3035660" y="1863796"/>
          <a:ext cx="6120680" cy="377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5E9EC4E7-FFFA-524B-BD14-744F7890174A}"/>
              </a:ext>
            </a:extLst>
          </p:cNvPr>
          <p:cNvSpPr/>
          <p:nvPr/>
        </p:nvSpPr>
        <p:spPr>
          <a:xfrm>
            <a:off x="254582" y="5539882"/>
            <a:ext cx="11937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“Aplicación de la física a la medicina”. </a:t>
            </a:r>
          </a:p>
          <a:p>
            <a:pPr algn="ctr"/>
            <a:r>
              <a:rPr lang="es-MX" sz="2400" b="1" dirty="0"/>
              <a:t>En especial el uso de radiaciones ionizantes para diagnóstico o tratamiento médico 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950B77E-C0F9-4C4E-9832-DC8D4778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La física médica: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EEF07D-1D52-064B-B31F-71602456C767}"/>
              </a:ext>
            </a:extLst>
          </p:cNvPr>
          <p:cNvSpPr txBox="1"/>
          <p:nvPr/>
        </p:nvSpPr>
        <p:spPr>
          <a:xfrm>
            <a:off x="5322196" y="2604144"/>
            <a:ext cx="20249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Radiología</a:t>
            </a:r>
          </a:p>
          <a:p>
            <a:r>
              <a:rPr lang="es-MX" sz="2000" b="1" dirty="0">
                <a:solidFill>
                  <a:srgbClr val="FF0000"/>
                </a:solidFill>
              </a:rPr>
              <a:t>Medicina nuclear</a:t>
            </a:r>
          </a:p>
          <a:p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7A243B9-D9CC-675E-F82D-DECCD0E4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15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DB334-16FF-E5BF-2E3E-81B8C35FD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A658438-9334-4404-DF11-E558E1379E39}"/>
              </a:ext>
            </a:extLst>
          </p:cNvPr>
          <p:cNvGrpSpPr/>
          <p:nvPr/>
        </p:nvGrpSpPr>
        <p:grpSpPr>
          <a:xfrm>
            <a:off x="4040409" y="1229193"/>
            <a:ext cx="3664536" cy="5103791"/>
            <a:chOff x="4040409" y="383041"/>
            <a:chExt cx="4111182" cy="577085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254A4E0-E813-084D-1366-025E42AAE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869" t="5339" r="29013" b="42339"/>
            <a:stretch/>
          </p:blipFill>
          <p:spPr>
            <a:xfrm>
              <a:off x="4040409" y="383041"/>
              <a:ext cx="4111182" cy="57225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6C0BBBF-2B7E-28C3-651D-0CE3B7E3EC7C}"/>
                </a:ext>
              </a:extLst>
            </p:cNvPr>
            <p:cNvSpPr txBox="1"/>
            <p:nvPr/>
          </p:nvSpPr>
          <p:spPr>
            <a:xfrm>
              <a:off x="4040409" y="5736294"/>
              <a:ext cx="3359019" cy="417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rgbClr val="FFC000"/>
                  </a:solidFill>
                </a:rPr>
                <a:t>It´s Nuclear Medicine (SPECT)</a:t>
              </a:r>
            </a:p>
          </p:txBody>
        </p:sp>
      </p:grpSp>
      <p:sp>
        <p:nvSpPr>
          <p:cNvPr id="3" name="Título 1">
            <a:extLst>
              <a:ext uri="{FF2B5EF4-FFF2-40B4-BE49-F238E27FC236}">
                <a16:creationId xmlns:a16="http://schemas.microsoft.com/office/drawing/2014/main" id="{91B7248C-41B4-9909-3C72-9DADFF96D2C9}"/>
              </a:ext>
            </a:extLst>
          </p:cNvPr>
          <p:cNvSpPr txBox="1">
            <a:spLocks/>
          </p:cNvSpPr>
          <p:nvPr/>
        </p:nvSpPr>
        <p:spPr>
          <a:xfrm>
            <a:off x="684325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/>
              <a:t>¿Qué es medicina nuclear? 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0F970D-29D5-8877-13EC-C4D5F103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476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8726" y="397806"/>
            <a:ext cx="10058400" cy="1450757"/>
          </a:xfrm>
        </p:spPr>
        <p:txBody>
          <a:bodyPr/>
          <a:lstStyle/>
          <a:p>
            <a:r>
              <a:rPr lang="es-MX" b="1" dirty="0"/>
              <a:t>Contenido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1011" y="1916832"/>
            <a:ext cx="9268111" cy="408983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Introducción</a:t>
            </a:r>
            <a:r>
              <a:rPr lang="en-US" sz="2800" dirty="0"/>
              <a:t> – Historia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Átomo</a:t>
            </a:r>
            <a:r>
              <a:rPr lang="en-US" sz="2800" dirty="0"/>
              <a:t> e </a:t>
            </a:r>
            <a:r>
              <a:rPr lang="en-US" sz="2800" dirty="0" err="1"/>
              <a:t>ionización</a:t>
            </a:r>
            <a:endParaRPr lang="en-US" sz="2800" dirty="0"/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Espectro</a:t>
            </a:r>
            <a:r>
              <a:rPr lang="en-US" sz="2800" dirty="0"/>
              <a:t> </a:t>
            </a:r>
            <a:r>
              <a:rPr lang="en-US" sz="2800" dirty="0" err="1"/>
              <a:t>electromagnético</a:t>
            </a:r>
            <a:r>
              <a:rPr lang="en-US" sz="2800" dirty="0"/>
              <a:t> y </a:t>
            </a:r>
            <a:r>
              <a:rPr lang="en-US" sz="2800" dirty="0" err="1"/>
              <a:t>radiación</a:t>
            </a:r>
            <a:r>
              <a:rPr lang="en-US" sz="2800" dirty="0"/>
              <a:t> </a:t>
            </a:r>
            <a:r>
              <a:rPr lang="en-US" sz="2800" dirty="0" err="1"/>
              <a:t>ionizante</a:t>
            </a:r>
            <a:endParaRPr lang="en-US" sz="2800" dirty="0"/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Física</a:t>
            </a:r>
            <a:r>
              <a:rPr lang="en-US" sz="2800" dirty="0"/>
              <a:t> </a:t>
            </a:r>
            <a:r>
              <a:rPr lang="en-US" sz="2800" dirty="0" err="1"/>
              <a:t>médica</a:t>
            </a:r>
            <a:endParaRPr lang="en-US" sz="2800" dirty="0"/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Medicina</a:t>
            </a:r>
            <a:r>
              <a:rPr lang="en-US" sz="2800" dirty="0"/>
              <a:t> nuclear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Tomografía</a:t>
            </a:r>
            <a:r>
              <a:rPr lang="en-US" sz="2800" dirty="0"/>
              <a:t> por </a:t>
            </a:r>
            <a:r>
              <a:rPr lang="en-US" sz="2800" dirty="0" err="1"/>
              <a:t>emisión</a:t>
            </a:r>
            <a:r>
              <a:rPr lang="en-US" sz="2800" dirty="0"/>
              <a:t> de </a:t>
            </a:r>
            <a:r>
              <a:rPr lang="en-US" sz="2800" dirty="0" err="1"/>
              <a:t>positrones</a:t>
            </a:r>
            <a:r>
              <a:rPr lang="en-US" sz="2800" dirty="0"/>
              <a:t> (PET)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/>
              <a:t>Control de Calidad </a:t>
            </a:r>
            <a:r>
              <a:rPr lang="en-US" sz="2800" dirty="0" err="1"/>
              <a:t>en</a:t>
            </a:r>
            <a:r>
              <a:rPr lang="en-US" sz="2800" dirty="0"/>
              <a:t> PET – </a:t>
            </a:r>
            <a:r>
              <a:rPr lang="en-US" sz="2800" dirty="0" err="1"/>
              <a:t>Acreditación</a:t>
            </a:r>
            <a:r>
              <a:rPr lang="en-US" sz="2800" dirty="0"/>
              <a:t> para imagen PET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48BFEB-F748-F933-8464-233E67F1F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1393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26BAA-B5DD-0241-A7FB-3B528D32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Medicina nuclear: </a:t>
            </a:r>
            <a:endParaRPr lang="es-MX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5787257-6008-0643-9EFD-FBDB98866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5113" y="1968888"/>
            <a:ext cx="7618837" cy="4407408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rgbClr val="7030A0"/>
                </a:solidFill>
              </a:rPr>
              <a:t>Especialidad médica </a:t>
            </a:r>
            <a:r>
              <a:rPr lang="es-MX" sz="2800" dirty="0"/>
              <a:t>con fines asistenciales, docentes y de investigación donde se emplean fuentes </a:t>
            </a:r>
            <a:r>
              <a:rPr lang="es-MX" sz="2800" b="1" dirty="0">
                <a:solidFill>
                  <a:schemeClr val="accent2">
                    <a:lumMod val="75000"/>
                  </a:schemeClr>
                </a:solidFill>
              </a:rPr>
              <a:t>radiactivas abiertas</a:t>
            </a:r>
            <a:r>
              <a:rPr lang="es-MX" sz="2800" dirty="0"/>
              <a:t>.</a:t>
            </a:r>
          </a:p>
          <a:p>
            <a:r>
              <a:rPr lang="es-MX" sz="2800" dirty="0"/>
              <a:t> </a:t>
            </a:r>
          </a:p>
          <a:p>
            <a:r>
              <a:rPr lang="es-MX" sz="2800" dirty="0">
                <a:solidFill>
                  <a:srgbClr val="7030A0"/>
                </a:solidFill>
              </a:rPr>
              <a:t>Aplicación:</a:t>
            </a:r>
            <a:r>
              <a:rPr lang="es-MX" sz="2800" dirty="0"/>
              <a:t> la radiación ionizante (radiofármacos) se emplea para el diagnóstico clínico, terapia o ambos.</a:t>
            </a:r>
          </a:p>
          <a:p>
            <a:endParaRPr lang="es-MX" sz="2800" dirty="0"/>
          </a:p>
          <a:p>
            <a:r>
              <a:rPr lang="es-MX" sz="2800" dirty="0"/>
              <a:t>Proporciona </a:t>
            </a:r>
            <a:r>
              <a:rPr lang="es-MX" sz="2800" dirty="0">
                <a:solidFill>
                  <a:srgbClr val="7030A0"/>
                </a:solidFill>
              </a:rPr>
              <a:t>información metabólica</a:t>
            </a:r>
            <a:r>
              <a:rPr lang="es-MX" sz="2800" dirty="0"/>
              <a:t> del sujeto de estudio.</a:t>
            </a:r>
          </a:p>
          <a:p>
            <a:endParaRPr lang="es-MX" sz="28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6A51B8C-5CF7-DC40-8D58-2803B21435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293" y="2042628"/>
            <a:ext cx="2138115" cy="41287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18599F2-F9E9-FA5F-0893-AB850556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8016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Radiomarcado de moléculas: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241748" y="1719861"/>
            <a:ext cx="99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El proceso inicia con una molécula de interés biológico unida a un radionúclido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02" y="2104779"/>
            <a:ext cx="1715086" cy="142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93" y="2505512"/>
            <a:ext cx="1408822" cy="136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728" y="4318543"/>
            <a:ext cx="1388404" cy="151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0"/>
          <a:stretch/>
        </p:blipFill>
        <p:spPr bwMode="auto">
          <a:xfrm>
            <a:off x="4977099" y="4821948"/>
            <a:ext cx="1716936" cy="14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"/>
          <a:stretch/>
        </p:blipFill>
        <p:spPr bwMode="auto">
          <a:xfrm>
            <a:off x="1625110" y="4864059"/>
            <a:ext cx="1306734" cy="14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30010" y="3436623"/>
            <a:ext cx="38763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Producción del radionúclido:</a:t>
            </a:r>
          </a:p>
          <a:p>
            <a:pPr marL="285750" indent="-285750">
              <a:buFontTx/>
              <a:buChar char="-"/>
            </a:pPr>
            <a:r>
              <a:rPr lang="es-MX" sz="2200" dirty="0"/>
              <a:t>Ciclotrón</a:t>
            </a:r>
          </a:p>
          <a:p>
            <a:pPr marL="285750" indent="-285750">
              <a:buFontTx/>
              <a:buChar char="-"/>
            </a:pPr>
            <a:r>
              <a:rPr lang="es-MX" sz="2200" dirty="0"/>
              <a:t>Reactor nuclear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087154" y="2540293"/>
            <a:ext cx="3625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Separación del isótopo</a:t>
            </a:r>
          </a:p>
          <a:p>
            <a:r>
              <a:rPr lang="es-MX" sz="2200" dirty="0"/>
              <a:t>radiactivo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809331" y="6362796"/>
            <a:ext cx="2522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Radiomarcado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260739" y="6364573"/>
            <a:ext cx="2826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Forma farmacéutica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144639" y="6362796"/>
            <a:ext cx="3447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Aplicación a pacientes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3021">
            <a:off x="8261644" y="3593782"/>
            <a:ext cx="10953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084" y="2859782"/>
            <a:ext cx="10572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1536">
            <a:off x="7397674" y="5154645"/>
            <a:ext cx="4762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1536">
            <a:off x="3742677" y="5173138"/>
            <a:ext cx="4762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1D956A2-28F3-49F6-DCD7-C9DC7F5B89BD}"/>
              </a:ext>
            </a:extLst>
          </p:cNvPr>
          <p:cNvSpPr txBox="1"/>
          <p:nvPr/>
        </p:nvSpPr>
        <p:spPr>
          <a:xfrm>
            <a:off x="9899889" y="5954404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7030A0"/>
                </a:solidFill>
              </a:rPr>
              <a:t>*TRIUMF - Canadá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E2FADC1A-A694-94D6-E315-330040F5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0078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926BF3C1-07AD-1A42-B3BC-64DCFB971EDB}"/>
              </a:ext>
            </a:extLst>
          </p:cNvPr>
          <p:cNvSpPr/>
          <p:nvPr/>
        </p:nvSpPr>
        <p:spPr>
          <a:xfrm>
            <a:off x="2104342" y="5421867"/>
            <a:ext cx="8170564" cy="76033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 useBgFill="1">
        <p:nvSpPr>
          <p:cNvPr id="11" name="Rectángulo redondeado 10">
            <a:extLst>
              <a:ext uri="{FF2B5EF4-FFF2-40B4-BE49-F238E27FC236}">
                <a16:creationId xmlns:a16="http://schemas.microsoft.com/office/drawing/2014/main" id="{860D11EE-9321-7147-BA75-E077C7BAA000}"/>
              </a:ext>
            </a:extLst>
          </p:cNvPr>
          <p:cNvSpPr/>
          <p:nvPr/>
        </p:nvSpPr>
        <p:spPr>
          <a:xfrm>
            <a:off x="2165182" y="2768345"/>
            <a:ext cx="4132234" cy="813617"/>
          </a:xfrm>
          <a:prstGeom prst="roundRect">
            <a:avLst/>
          </a:prstGeom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 useBgFill="1">
        <p:nvSpPr>
          <p:cNvPr id="12" name="Rectángulo redondeado 11">
            <a:extLst>
              <a:ext uri="{FF2B5EF4-FFF2-40B4-BE49-F238E27FC236}">
                <a16:creationId xmlns:a16="http://schemas.microsoft.com/office/drawing/2014/main" id="{8E9CF788-C890-EA44-B054-F757AF08B42D}"/>
              </a:ext>
            </a:extLst>
          </p:cNvPr>
          <p:cNvSpPr/>
          <p:nvPr/>
        </p:nvSpPr>
        <p:spPr>
          <a:xfrm>
            <a:off x="2160357" y="3734729"/>
            <a:ext cx="4132234" cy="813617"/>
          </a:xfrm>
          <a:prstGeom prst="roundRect">
            <a:avLst/>
          </a:prstGeom>
          <a:blipFill rotWithShape="0">
            <a:blip r:embed="rId3">
              <a:duotone>
                <a:schemeClr val="bg1">
                  <a:tint val="70000"/>
                  <a:satMod val="170000"/>
                </a:schemeClr>
                <a:schemeClr val="bg1">
                  <a:shade val="70000"/>
                  <a:satMod val="130000"/>
                </a:schemeClr>
              </a:duotone>
            </a:blip>
            <a:tile tx="-641182" ty="-4199559" sx="100000" sy="100000" flip="none" algn="tl"/>
          </a:blipFill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108037-202C-3118-62AF-7673F1D7D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800" b="1" dirty="0"/>
              <a:t>Aplicación de la radiaci</a:t>
            </a:r>
            <a:r>
              <a:rPr lang="es-ES" sz="4800" b="1" dirty="0" err="1"/>
              <a:t>ón</a:t>
            </a:r>
            <a:r>
              <a:rPr lang="es-ES" sz="4800" b="1" dirty="0"/>
              <a:t> ionizante</a:t>
            </a:r>
            <a:endParaRPr lang="es-MX" b="1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17D295D-8D3C-014F-A738-7E0878DB799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62400" y="2051050"/>
            <a:ext cx="8229600" cy="2516188"/>
          </a:xfrm>
        </p:spPr>
        <p:txBody>
          <a:bodyPr/>
          <a:lstStyle/>
          <a:p>
            <a:r>
              <a:rPr lang="es-ES" sz="3000" dirty="0"/>
              <a:t>Área de la medicina: 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C27579-15AC-6D49-91E7-23FE53A67745}"/>
              </a:ext>
            </a:extLst>
          </p:cNvPr>
          <p:cNvSpPr txBox="1"/>
          <p:nvPr/>
        </p:nvSpPr>
        <p:spPr>
          <a:xfrm>
            <a:off x="2245916" y="3914685"/>
            <a:ext cx="39437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/>
              <a:t>DIAGN</a:t>
            </a:r>
            <a:r>
              <a:rPr lang="es-ES" sz="2500" dirty="0"/>
              <a:t>ÓSTICO CLÍNICO</a:t>
            </a:r>
            <a:endParaRPr lang="es-MX" sz="25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C2C389-FAA2-D842-97A4-415FCB826D62}"/>
              </a:ext>
            </a:extLst>
          </p:cNvPr>
          <p:cNvSpPr txBox="1"/>
          <p:nvPr/>
        </p:nvSpPr>
        <p:spPr>
          <a:xfrm>
            <a:off x="2245917" y="2947536"/>
            <a:ext cx="39707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/>
              <a:t>TERAPIA (TRATAMIENTO)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D5FA0E-D356-5B48-B378-CAC77FC9EEEB}"/>
              </a:ext>
            </a:extLst>
          </p:cNvPr>
          <p:cNvSpPr txBox="1"/>
          <p:nvPr/>
        </p:nvSpPr>
        <p:spPr>
          <a:xfrm>
            <a:off x="2835308" y="5587591"/>
            <a:ext cx="6495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7030A0"/>
                </a:solidFill>
              </a:rPr>
              <a:t>Equipos PET, SPECT e h</a:t>
            </a:r>
            <a:r>
              <a:rPr lang="es-ES" sz="2800" b="1" dirty="0">
                <a:solidFill>
                  <a:srgbClr val="7030A0"/>
                </a:solidFill>
              </a:rPr>
              <a:t>í</a:t>
            </a:r>
            <a:r>
              <a:rPr lang="es-MX" sz="2800" b="1" dirty="0">
                <a:solidFill>
                  <a:srgbClr val="7030A0"/>
                </a:solidFill>
              </a:rPr>
              <a:t>bridos con CT, MRI</a:t>
            </a:r>
            <a:r>
              <a:rPr lang="es-MX" sz="2800" dirty="0">
                <a:solidFill>
                  <a:srgbClr val="7030A0"/>
                </a:solidFill>
              </a:rPr>
              <a:t>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9961AABF-5597-B843-B107-18F43BF2B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9749902"/>
              </p:ext>
            </p:extLst>
          </p:nvPr>
        </p:nvGraphicFramePr>
        <p:xfrm>
          <a:off x="7743842" y="3681451"/>
          <a:ext cx="2384606" cy="74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lecha derecha 2">
            <a:extLst>
              <a:ext uri="{FF2B5EF4-FFF2-40B4-BE49-F238E27FC236}">
                <a16:creationId xmlns:a16="http://schemas.microsoft.com/office/drawing/2014/main" id="{18BB88B2-69FD-EF4E-8D59-935202ECE0A2}"/>
              </a:ext>
            </a:extLst>
          </p:cNvPr>
          <p:cNvSpPr/>
          <p:nvPr/>
        </p:nvSpPr>
        <p:spPr>
          <a:xfrm>
            <a:off x="6607360" y="3953044"/>
            <a:ext cx="853334" cy="400336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Flecha abajo 3">
            <a:extLst>
              <a:ext uri="{FF2B5EF4-FFF2-40B4-BE49-F238E27FC236}">
                <a16:creationId xmlns:a16="http://schemas.microsoft.com/office/drawing/2014/main" id="{3EA72DDD-0F1E-AE48-8521-AA65C7CA8896}"/>
              </a:ext>
            </a:extLst>
          </p:cNvPr>
          <p:cNvSpPr/>
          <p:nvPr/>
        </p:nvSpPr>
        <p:spPr>
          <a:xfrm rot="10800000">
            <a:off x="8832304" y="4567075"/>
            <a:ext cx="360040" cy="67982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EB7D1A-DF5E-7931-95FC-1A64A8FA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0128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98EA6A-20D3-EF49-80AA-FD481DF3F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913466"/>
            <a:ext cx="10729192" cy="4539869"/>
          </a:xfrm>
        </p:spPr>
        <p:txBody>
          <a:bodyPr>
            <a:noAutofit/>
          </a:bodyPr>
          <a:lstStyle/>
          <a:p>
            <a:r>
              <a:rPr lang="es-MX" sz="2600" dirty="0"/>
              <a:t>El diagnóstico clínico se realiza a través de la aplicación de radiación ionizante en forma de </a:t>
            </a:r>
            <a:r>
              <a:rPr lang="es-MX" sz="2600" dirty="0">
                <a:solidFill>
                  <a:srgbClr val="0070C0"/>
                </a:solidFill>
              </a:rPr>
              <a:t>radiofármacos.</a:t>
            </a:r>
            <a:endParaRPr lang="es-MX" sz="2600" dirty="0"/>
          </a:p>
          <a:p>
            <a:endParaRPr lang="es-MX" sz="2600" dirty="0"/>
          </a:p>
          <a:p>
            <a:r>
              <a:rPr lang="es-MX" sz="2600" dirty="0"/>
              <a:t>Las principales áreas de aplicación son:       </a:t>
            </a:r>
          </a:p>
          <a:p>
            <a:pPr marL="0" indent="0">
              <a:buNone/>
            </a:pPr>
            <a:r>
              <a:rPr lang="es-MX" sz="2600" dirty="0"/>
              <a:t>                                                                       </a:t>
            </a:r>
            <a:r>
              <a:rPr lang="es-MX" sz="2600" b="1" dirty="0">
                <a:solidFill>
                  <a:schemeClr val="tx1"/>
                </a:solidFill>
              </a:rPr>
              <a:t>Oncología, Neurología y Cardiología</a:t>
            </a:r>
          </a:p>
          <a:p>
            <a:pPr marL="0" indent="0">
              <a:buNone/>
            </a:pPr>
            <a:endParaRPr lang="es-MX" sz="2600" dirty="0"/>
          </a:p>
          <a:p>
            <a:pPr marL="548640" lvl="1" indent="-342900">
              <a:buFont typeface="+mj-lt"/>
              <a:buAutoNum type="arabicPeriod"/>
            </a:pPr>
            <a:r>
              <a:rPr lang="es-MX" sz="3000" dirty="0">
                <a:solidFill>
                  <a:srgbClr val="0070C0"/>
                </a:solidFill>
              </a:rPr>
              <a:t> Tomografía Computarizada por Emisión de Fotón Único (</a:t>
            </a:r>
            <a:r>
              <a:rPr lang="es-MX" sz="3000" dirty="0">
                <a:solidFill>
                  <a:srgbClr val="FF0000"/>
                </a:solidFill>
              </a:rPr>
              <a:t>SPECT</a:t>
            </a:r>
            <a:r>
              <a:rPr lang="es-MX" sz="3000" dirty="0">
                <a:solidFill>
                  <a:srgbClr val="0070C0"/>
                </a:solidFill>
              </a:rPr>
              <a:t>)</a:t>
            </a:r>
          </a:p>
          <a:p>
            <a:pPr marL="548640" lvl="1" indent="-342900">
              <a:buFont typeface="+mj-lt"/>
              <a:buAutoNum type="arabicPeriod"/>
            </a:pPr>
            <a:endParaRPr lang="es-MX" sz="2600" b="1" dirty="0">
              <a:solidFill>
                <a:srgbClr val="0070C0"/>
              </a:solidFill>
            </a:endParaRPr>
          </a:p>
          <a:p>
            <a:pPr marL="548640" lvl="1" indent="-342900">
              <a:buFont typeface="+mj-lt"/>
              <a:buAutoNum type="arabicPeriod"/>
            </a:pPr>
            <a:r>
              <a:rPr lang="es-MX" sz="3000" b="1" dirty="0">
                <a:solidFill>
                  <a:srgbClr val="0070C0"/>
                </a:solidFill>
              </a:rPr>
              <a:t>Tomografía por Emisión de Positrones (</a:t>
            </a:r>
            <a:r>
              <a:rPr lang="es-MX" sz="3000" b="1" dirty="0">
                <a:solidFill>
                  <a:srgbClr val="FF0000"/>
                </a:solidFill>
              </a:rPr>
              <a:t>PET</a:t>
            </a:r>
            <a:r>
              <a:rPr lang="es-MX" sz="3000" b="1" dirty="0">
                <a:solidFill>
                  <a:srgbClr val="0070C0"/>
                </a:solidFill>
              </a:rPr>
              <a:t>)</a:t>
            </a: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E4F6D875-7E9E-F8AF-24ED-5B1518F4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800" b="1" dirty="0"/>
              <a:t>Diagnóstico clínico con radiación</a:t>
            </a:r>
            <a:endParaRPr lang="es-MX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8D299B8-0B4B-5626-FF2D-838E2EEB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2135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CF12AF7-25F5-004B-AE51-28E16AFE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87" y="240016"/>
            <a:ext cx="11228375" cy="1315048"/>
          </a:xfrm>
        </p:spPr>
        <p:txBody>
          <a:bodyPr>
            <a:noAutofit/>
          </a:bodyPr>
          <a:lstStyle/>
          <a:p>
            <a:r>
              <a:rPr lang="es-MX" b="1" dirty="0">
                <a:solidFill>
                  <a:srgbClr val="002060"/>
                </a:solidFill>
              </a:rPr>
              <a:t>Tomografía por emisión de positrones (PET)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4695AB-E3AA-8242-95CE-3E8C3372D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810" y="2134162"/>
            <a:ext cx="6379318" cy="4119948"/>
          </a:xfrm>
        </p:spPr>
        <p:txBody>
          <a:bodyPr>
            <a:noAutofit/>
          </a:bodyPr>
          <a:lstStyle/>
          <a:p>
            <a:r>
              <a:rPr lang="es-MX" sz="2600" dirty="0"/>
              <a:t>La técnica de imagen que se caracteriza por ser mínimamente invasiva (aplicación de un radiofármaco al paciente).</a:t>
            </a:r>
          </a:p>
          <a:p>
            <a:endParaRPr lang="es-MX" sz="1100" dirty="0"/>
          </a:p>
          <a:p>
            <a:r>
              <a:rPr lang="es-MX" sz="2600" dirty="0"/>
              <a:t>Proporciona información metabólica de órganos y tejidos en procesos neoplásicos</a:t>
            </a:r>
          </a:p>
          <a:p>
            <a:endParaRPr lang="es-MX" sz="1600" dirty="0"/>
          </a:p>
          <a:p>
            <a:r>
              <a:rPr lang="es-MX" sz="2600" dirty="0"/>
              <a:t>Uso de radionúclidos emisores de positrones,  principalmente Flúor-18: [</a:t>
            </a:r>
            <a:r>
              <a:rPr lang="es-MX" sz="2600" baseline="30000" dirty="0"/>
              <a:t>18</a:t>
            </a:r>
            <a:r>
              <a:rPr lang="es-MX" sz="2600" dirty="0"/>
              <a:t>F]</a:t>
            </a:r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pic>
        <p:nvPicPr>
          <p:cNvPr id="22" name="Marcador de contenido 21">
            <a:extLst>
              <a:ext uri="{FF2B5EF4-FFF2-40B4-BE49-F238E27FC236}">
                <a16:creationId xmlns:a16="http://schemas.microsoft.com/office/drawing/2014/main" id="{11903914-68DA-2243-9944-5E7E9A19DB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3" r="65117"/>
          <a:stretch/>
        </p:blipFill>
        <p:spPr>
          <a:xfrm>
            <a:off x="7248128" y="2464703"/>
            <a:ext cx="3912396" cy="330723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E81CF9-9A9D-2545-95B4-7C12FE69FBFD}"/>
              </a:ext>
            </a:extLst>
          </p:cNvPr>
          <p:cNvSpPr txBox="1"/>
          <p:nvPr/>
        </p:nvSpPr>
        <p:spPr>
          <a:xfrm>
            <a:off x="8174571" y="1924222"/>
            <a:ext cx="31486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Anillo detector en PET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7F3CE5B2-A1DA-B149-A6D5-E27E035F93DA}"/>
              </a:ext>
            </a:extLst>
          </p:cNvPr>
          <p:cNvSpPr txBox="1"/>
          <p:nvPr/>
        </p:nvSpPr>
        <p:spPr>
          <a:xfrm>
            <a:off x="979517" y="6463482"/>
            <a:ext cx="8291142" cy="309004"/>
          </a:xfrm>
          <a:prstGeom prst="rect">
            <a:avLst/>
          </a:prstGeom>
          <a:noFill/>
        </p:spPr>
        <p:txBody>
          <a:bodyPr wrap="square" lIns="62177" tIns="31088" rIns="62177" bIns="31088" rtlCol="0">
            <a:spAutoFit/>
          </a:bodyPr>
          <a:lstStyle/>
          <a:p>
            <a:pPr algn="r"/>
            <a:r>
              <a:rPr lang="es-MX" sz="1600" dirty="0"/>
              <a:t>Cherry S. R., Sorenson J.A., Phelps M.E. Physics in Nuclear Medicine, 4th Edition, 2012.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F89FA9-FD24-C94F-88D3-1A2AE965EB1A}"/>
              </a:ext>
            </a:extLst>
          </p:cNvPr>
          <p:cNvSpPr txBox="1"/>
          <p:nvPr/>
        </p:nvSpPr>
        <p:spPr>
          <a:xfrm>
            <a:off x="8170811" y="5884778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Colimación electrónica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B996C2-7F66-C9D9-11AD-5E088D4D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906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AD7ED-C6A0-05DB-8D49-170769C70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F79A096-381B-C7B7-3D9A-531E47B5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70710"/>
          </a:xfrm>
        </p:spPr>
        <p:txBody>
          <a:bodyPr>
            <a:normAutofit/>
          </a:bodyPr>
          <a:lstStyle/>
          <a:p>
            <a:r>
              <a:rPr lang="es-MX" sz="4800" b="1" dirty="0"/>
              <a:t>Imagen PET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FBF532-CD48-BD73-1CD2-55AD7BD20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91" b="11666"/>
          <a:stretch/>
        </p:blipFill>
        <p:spPr>
          <a:xfrm>
            <a:off x="5914103" y="1770180"/>
            <a:ext cx="5908110" cy="449262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E4D560B-A4E2-E491-992B-4708C4B59A3E}"/>
              </a:ext>
            </a:extLst>
          </p:cNvPr>
          <p:cNvSpPr txBox="1"/>
          <p:nvPr/>
        </p:nvSpPr>
        <p:spPr>
          <a:xfrm>
            <a:off x="732110" y="6355952"/>
            <a:ext cx="4828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/>
              <a:t> [</a:t>
            </a:r>
            <a:r>
              <a:rPr lang="es-MX" sz="2200" baseline="30000" dirty="0"/>
              <a:t>18</a:t>
            </a:r>
            <a:r>
              <a:rPr lang="es-MX" sz="2200" dirty="0"/>
              <a:t>F]Fluorodesoxiglucosa ([</a:t>
            </a:r>
            <a:r>
              <a:rPr lang="es-MX" sz="2200" baseline="30000" dirty="0"/>
              <a:t>18</a:t>
            </a:r>
            <a:r>
              <a:rPr lang="es-MX" sz="2200" dirty="0"/>
              <a:t>F]FDG)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FAD4B4-EE6D-633B-BA53-2041F194F5AF}"/>
              </a:ext>
            </a:extLst>
          </p:cNvPr>
          <p:cNvSpPr txBox="1"/>
          <p:nvPr/>
        </p:nvSpPr>
        <p:spPr>
          <a:xfrm>
            <a:off x="884905" y="1740684"/>
            <a:ext cx="46752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00B0F0"/>
                </a:solidFill>
              </a:rPr>
              <a:t>PET/CT Imagen Molecular</a:t>
            </a:r>
          </a:p>
          <a:p>
            <a:endParaRPr lang="es-MX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MX" sz="3000" b="1" dirty="0">
                <a:solidFill>
                  <a:srgbClr val="002060"/>
                </a:solidFill>
              </a:rPr>
              <a:t>Estadificación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3000" b="1" dirty="0">
                <a:solidFill>
                  <a:srgbClr val="002060"/>
                </a:solidFill>
              </a:rPr>
              <a:t>Planeación terapéutica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3000" b="1" dirty="0">
                <a:solidFill>
                  <a:srgbClr val="002060"/>
                </a:solidFill>
              </a:rPr>
              <a:t>Sospecha de recurrencia</a:t>
            </a:r>
          </a:p>
          <a:p>
            <a:endParaRPr lang="es-MX" sz="3000" b="1" dirty="0">
              <a:solidFill>
                <a:srgbClr val="002060"/>
              </a:solidFill>
            </a:endParaRPr>
          </a:p>
          <a:p>
            <a:r>
              <a:rPr lang="es-MX" sz="3000" b="1" dirty="0">
                <a:solidFill>
                  <a:srgbClr val="00B0F0"/>
                </a:solidFill>
              </a:rPr>
              <a:t>Física Médica</a:t>
            </a:r>
          </a:p>
          <a:p>
            <a:endParaRPr lang="es-MX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MX" sz="3000" b="1" dirty="0">
                <a:solidFill>
                  <a:srgbClr val="002060"/>
                </a:solidFill>
              </a:rPr>
              <a:t>Control de calidad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3000" b="1" dirty="0">
                <a:solidFill>
                  <a:srgbClr val="002060"/>
                </a:solidFill>
              </a:rPr>
              <a:t>Mediciones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562E75-D52D-57AA-AECE-56E73D882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1984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19">
            <a:extLst>
              <a:ext uri="{FF2B5EF4-FFF2-40B4-BE49-F238E27FC236}">
                <a16:creationId xmlns:a16="http://schemas.microsoft.com/office/drawing/2014/main" id="{B61C4975-C12F-814B-B10B-57A04B8B2D4D}"/>
              </a:ext>
            </a:extLst>
          </p:cNvPr>
          <p:cNvSpPr>
            <a:spLocks/>
          </p:cNvSpPr>
          <p:nvPr/>
        </p:nvSpPr>
        <p:spPr bwMode="auto">
          <a:xfrm rot="16200000">
            <a:off x="5095323" y="2384324"/>
            <a:ext cx="1272926" cy="1811467"/>
          </a:xfrm>
          <a:custGeom>
            <a:avLst/>
            <a:gdLst/>
            <a:ahLst/>
            <a:cxnLst>
              <a:cxn ang="0">
                <a:pos x="241" y="0"/>
              </a:cxn>
              <a:cxn ang="0">
                <a:pos x="868" y="77"/>
              </a:cxn>
              <a:cxn ang="0">
                <a:pos x="825" y="254"/>
              </a:cxn>
              <a:cxn ang="0">
                <a:pos x="1317" y="373"/>
              </a:cxn>
              <a:cxn ang="0">
                <a:pos x="1021" y="646"/>
              </a:cxn>
              <a:cxn ang="0">
                <a:pos x="539" y="470"/>
              </a:cxn>
              <a:cxn ang="0">
                <a:pos x="65" y="530"/>
              </a:cxn>
              <a:cxn ang="0">
                <a:pos x="149" y="674"/>
              </a:cxn>
              <a:cxn ang="0">
                <a:pos x="581" y="733"/>
              </a:cxn>
              <a:cxn ang="0">
                <a:pos x="373" y="908"/>
              </a:cxn>
              <a:cxn ang="0">
                <a:pos x="681" y="985"/>
              </a:cxn>
              <a:cxn ang="0">
                <a:pos x="283" y="1120"/>
              </a:cxn>
            </a:cxnLst>
            <a:rect l="0" t="0" r="r" b="b"/>
            <a:pathLst>
              <a:path w="1350" h="1120">
                <a:moveTo>
                  <a:pt x="241" y="0"/>
                </a:moveTo>
                <a:cubicBezTo>
                  <a:pt x="345" y="13"/>
                  <a:pt x="771" y="35"/>
                  <a:pt x="868" y="77"/>
                </a:cubicBezTo>
                <a:cubicBezTo>
                  <a:pt x="965" y="119"/>
                  <a:pt x="750" y="205"/>
                  <a:pt x="825" y="254"/>
                </a:cubicBezTo>
                <a:cubicBezTo>
                  <a:pt x="900" y="303"/>
                  <a:pt x="1284" y="308"/>
                  <a:pt x="1317" y="373"/>
                </a:cubicBezTo>
                <a:cubicBezTo>
                  <a:pt x="1350" y="438"/>
                  <a:pt x="1151" y="630"/>
                  <a:pt x="1021" y="646"/>
                </a:cubicBezTo>
                <a:cubicBezTo>
                  <a:pt x="891" y="662"/>
                  <a:pt x="698" y="489"/>
                  <a:pt x="539" y="470"/>
                </a:cubicBezTo>
                <a:cubicBezTo>
                  <a:pt x="380" y="451"/>
                  <a:pt x="130" y="496"/>
                  <a:pt x="65" y="530"/>
                </a:cubicBezTo>
                <a:cubicBezTo>
                  <a:pt x="0" y="564"/>
                  <a:pt x="63" y="640"/>
                  <a:pt x="149" y="674"/>
                </a:cubicBezTo>
                <a:cubicBezTo>
                  <a:pt x="235" y="708"/>
                  <a:pt x="544" y="694"/>
                  <a:pt x="581" y="733"/>
                </a:cubicBezTo>
                <a:cubicBezTo>
                  <a:pt x="618" y="772"/>
                  <a:pt x="356" y="866"/>
                  <a:pt x="373" y="908"/>
                </a:cubicBezTo>
                <a:cubicBezTo>
                  <a:pt x="390" y="950"/>
                  <a:pt x="696" y="950"/>
                  <a:pt x="681" y="985"/>
                </a:cubicBezTo>
                <a:cubicBezTo>
                  <a:pt x="666" y="1020"/>
                  <a:pt x="366" y="1092"/>
                  <a:pt x="283" y="1120"/>
                </a:cubicBezTo>
              </a:path>
            </a:pathLst>
          </a:custGeom>
          <a:noFill/>
          <a:ln w="19050" cap="flat">
            <a:solidFill>
              <a:srgbClr val="7030A0"/>
            </a:solidFill>
            <a:prstDash val="sysDot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 sz="1350" dirty="0"/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2A08EA3-8132-5247-A687-D8AFE5B33F5F}"/>
              </a:ext>
            </a:extLst>
          </p:cNvPr>
          <p:cNvGrpSpPr/>
          <p:nvPr/>
        </p:nvGrpSpPr>
        <p:grpSpPr>
          <a:xfrm>
            <a:off x="1127448" y="1914525"/>
            <a:ext cx="9091608" cy="4615386"/>
            <a:chOff x="653714" y="1982530"/>
            <a:chExt cx="7874781" cy="4187558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954363C4-51C2-AC4F-804A-E95971512AF9}"/>
                </a:ext>
              </a:extLst>
            </p:cNvPr>
            <p:cNvGrpSpPr/>
            <p:nvPr/>
          </p:nvGrpSpPr>
          <p:grpSpPr>
            <a:xfrm>
              <a:off x="653714" y="1982530"/>
              <a:ext cx="4667213" cy="2346980"/>
              <a:chOff x="653714" y="1982530"/>
              <a:chExt cx="4667213" cy="2346980"/>
            </a:xfrm>
          </p:grpSpPr>
          <p:grpSp>
            <p:nvGrpSpPr>
              <p:cNvPr id="2" name="Group 5">
                <a:extLst>
                  <a:ext uri="{FF2B5EF4-FFF2-40B4-BE49-F238E27FC236}">
                    <a16:creationId xmlns:a16="http://schemas.microsoft.com/office/drawing/2014/main" id="{77FE1843-33B2-734A-B820-7CB5FCB5D5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3141011" y="3684929"/>
                <a:ext cx="485775" cy="485775"/>
                <a:chOff x="4694" y="1162"/>
                <a:chExt cx="408" cy="408"/>
              </a:xfrm>
            </p:grpSpPr>
            <p:sp>
              <p:nvSpPr>
                <p:cNvPr id="3" name="Oval 6">
                  <a:extLst>
                    <a:ext uri="{FF2B5EF4-FFF2-40B4-BE49-F238E27FC236}">
                      <a16:creationId xmlns:a16="http://schemas.microsoft.com/office/drawing/2014/main" id="{9B846E97-2DBC-2F49-B8B8-C828A244D0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94" y="1162"/>
                  <a:ext cx="408" cy="40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CC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4" name="Oval 7">
                  <a:extLst>
                    <a:ext uri="{FF2B5EF4-FFF2-40B4-BE49-F238E27FC236}">
                      <a16:creationId xmlns:a16="http://schemas.microsoft.com/office/drawing/2014/main" id="{8FBFD5E7-4B5C-7043-91E1-5C57298F06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03" y="1271"/>
                  <a:ext cx="190" cy="1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CC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5" name="Oval 21">
                <a:extLst>
                  <a:ext uri="{FF2B5EF4-FFF2-40B4-BE49-F238E27FC236}">
                    <a16:creationId xmlns:a16="http://schemas.microsoft.com/office/drawing/2014/main" id="{7AAA8A4D-E6CF-3E43-8E7D-C2763923CE4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481386">
                <a:off x="2149004" y="4231879"/>
                <a:ext cx="97631" cy="97631"/>
              </a:xfrm>
              <a:prstGeom prst="ellipse">
                <a:avLst/>
              </a:prstGeom>
              <a:gradFill rotWithShape="1">
                <a:gsLst>
                  <a:gs pos="0">
                    <a:srgbClr val="6699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6" name="Line 22">
                <a:extLst>
                  <a:ext uri="{FF2B5EF4-FFF2-40B4-BE49-F238E27FC236}">
                    <a16:creationId xmlns:a16="http://schemas.microsoft.com/office/drawing/2014/main" id="{F9E968C6-6971-094B-9183-1514BA43E5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 flipH="1">
                <a:off x="2280559" y="3766361"/>
                <a:ext cx="223168" cy="42236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7" name="Text Box 24">
                <a:extLst>
                  <a:ext uri="{FF2B5EF4-FFF2-40B4-BE49-F238E27FC236}">
                    <a16:creationId xmlns:a16="http://schemas.microsoft.com/office/drawing/2014/main" id="{D2AA385A-8B60-FF40-B958-B610CBCCA6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81386">
                <a:off x="1933969" y="3969554"/>
                <a:ext cx="259919" cy="307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6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ν</a:t>
                </a:r>
              </a:p>
            </p:txBody>
          </p:sp>
          <p:sp>
            <p:nvSpPr>
              <p:cNvPr id="8" name="Text Box 25">
                <a:extLst>
                  <a:ext uri="{FF2B5EF4-FFF2-40B4-BE49-F238E27FC236}">
                    <a16:creationId xmlns:a16="http://schemas.microsoft.com/office/drawing/2014/main" id="{F19B7522-22D6-5144-BCE6-EA20605EAB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81386">
                <a:off x="2971082" y="4016966"/>
                <a:ext cx="336240" cy="307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l-GR" sz="16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β</a:t>
                </a:r>
                <a:r>
                  <a:rPr lang="el-GR" sz="1600" baseline="300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</a:t>
                </a:r>
              </a:p>
            </p:txBody>
          </p:sp>
          <p:grpSp>
            <p:nvGrpSpPr>
              <p:cNvPr id="9" name="Group 29">
                <a:extLst>
                  <a:ext uri="{FF2B5EF4-FFF2-40B4-BE49-F238E27FC236}">
                    <a16:creationId xmlns:a16="http://schemas.microsoft.com/office/drawing/2014/main" id="{622C752C-13EA-304C-9061-78E3A9267BF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4470884">
                <a:off x="1256488" y="2144549"/>
                <a:ext cx="639365" cy="676275"/>
                <a:chOff x="703" y="345"/>
                <a:chExt cx="1632" cy="1724"/>
              </a:xfrm>
            </p:grpSpPr>
            <p:sp>
              <p:nvSpPr>
                <p:cNvPr id="10" name="Oval 30">
                  <a:extLst>
                    <a:ext uri="{FF2B5EF4-FFF2-40B4-BE49-F238E27FC236}">
                      <a16:creationId xmlns:a16="http://schemas.microsoft.com/office/drawing/2014/main" id="{544A6BB4-B93D-BC45-90CB-5B1CE377CF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03" y="980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1" name="Oval 31">
                  <a:extLst>
                    <a:ext uri="{FF2B5EF4-FFF2-40B4-BE49-F238E27FC236}">
                      <a16:creationId xmlns:a16="http://schemas.microsoft.com/office/drawing/2014/main" id="{25B56359-5D60-D64D-B1A6-BD10F5E530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889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2" name="Oval 32">
                  <a:extLst>
                    <a:ext uri="{FF2B5EF4-FFF2-40B4-BE49-F238E27FC236}">
                      <a16:creationId xmlns:a16="http://schemas.microsoft.com/office/drawing/2014/main" id="{CAC678E0-60AE-B34B-9B9F-CCE2DE923BB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65" y="134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3" name="Oval 33">
                  <a:extLst>
                    <a:ext uri="{FF2B5EF4-FFF2-40B4-BE49-F238E27FC236}">
                      <a16:creationId xmlns:a16="http://schemas.microsoft.com/office/drawing/2014/main" id="{CDF5375E-61CE-484A-BEB7-0CDCEFCBE84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84" y="138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4" name="Oval 34">
                  <a:extLst>
                    <a:ext uri="{FF2B5EF4-FFF2-40B4-BE49-F238E27FC236}">
                      <a16:creationId xmlns:a16="http://schemas.microsoft.com/office/drawing/2014/main" id="{6962D3C2-DC15-2A4A-8D35-BD1808B20D6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474" y="572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5" name="Oval 35">
                  <a:extLst>
                    <a:ext uri="{FF2B5EF4-FFF2-40B4-BE49-F238E27FC236}">
                      <a16:creationId xmlns:a16="http://schemas.microsoft.com/office/drawing/2014/main" id="{F9521993-6330-9045-86CE-8D484F0DE12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25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6" name="Oval 36">
                  <a:extLst>
                    <a:ext uri="{FF2B5EF4-FFF2-40B4-BE49-F238E27FC236}">
                      <a16:creationId xmlns:a16="http://schemas.microsoft.com/office/drawing/2014/main" id="{A6015D6D-BF32-0547-99A6-3F4D38F40B4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70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7" name="Oval 37">
                  <a:extLst>
                    <a:ext uri="{FF2B5EF4-FFF2-40B4-BE49-F238E27FC236}">
                      <a16:creationId xmlns:a16="http://schemas.microsoft.com/office/drawing/2014/main" id="{0C43FE59-9530-B342-8A73-C23D9E55DC4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55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8" name="Oval 38">
                  <a:extLst>
                    <a:ext uri="{FF2B5EF4-FFF2-40B4-BE49-F238E27FC236}">
                      <a16:creationId xmlns:a16="http://schemas.microsoft.com/office/drawing/2014/main" id="{8D0E8297-D65F-DB4B-B843-CC4005A7461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345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9" name="Oval 39">
                  <a:extLst>
                    <a:ext uri="{FF2B5EF4-FFF2-40B4-BE49-F238E27FC236}">
                      <a16:creationId xmlns:a16="http://schemas.microsoft.com/office/drawing/2014/main" id="{27088A3E-C123-4147-B84F-14E07E16545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20" name="Line 40">
                <a:extLst>
                  <a:ext uri="{FF2B5EF4-FFF2-40B4-BE49-F238E27FC236}">
                    <a16:creationId xmlns:a16="http://schemas.microsoft.com/office/drawing/2014/main" id="{CDC6B59B-8D71-4843-8176-CBD9C64D8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>
                <a:off x="1942584" y="2831487"/>
                <a:ext cx="495092" cy="269703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21" name="Group 50">
                <a:extLst>
                  <a:ext uri="{FF2B5EF4-FFF2-40B4-BE49-F238E27FC236}">
                    <a16:creationId xmlns:a16="http://schemas.microsoft.com/office/drawing/2014/main" id="{8DC42DB2-7461-0C48-A0C4-E26D1E53AB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2566927" y="3016588"/>
                <a:ext cx="639365" cy="689372"/>
                <a:chOff x="2336" y="1175"/>
                <a:chExt cx="537" cy="579"/>
              </a:xfrm>
            </p:grpSpPr>
            <p:sp>
              <p:nvSpPr>
                <p:cNvPr id="22" name="Oval 51">
                  <a:extLst>
                    <a:ext uri="{FF2B5EF4-FFF2-40B4-BE49-F238E27FC236}">
                      <a16:creationId xmlns:a16="http://schemas.microsoft.com/office/drawing/2014/main" id="{114E2527-F3DC-574E-9D32-12DA05B076E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36" y="139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3" name="Oval 52">
                  <a:extLst>
                    <a:ext uri="{FF2B5EF4-FFF2-40B4-BE49-F238E27FC236}">
                      <a16:creationId xmlns:a16="http://schemas.microsoft.com/office/drawing/2014/main" id="{5178F746-F408-164C-AB23-C2C4ECE1FC5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00" y="136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4" name="Oval 53">
                  <a:extLst>
                    <a:ext uri="{FF2B5EF4-FFF2-40B4-BE49-F238E27FC236}">
                      <a16:creationId xmlns:a16="http://schemas.microsoft.com/office/drawing/2014/main" id="{98EC4748-11EC-9344-AA87-BC1CE04983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20" y="1515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5" name="Oval 54">
                  <a:extLst>
                    <a:ext uri="{FF2B5EF4-FFF2-40B4-BE49-F238E27FC236}">
                      <a16:creationId xmlns:a16="http://schemas.microsoft.com/office/drawing/2014/main" id="{20C082A7-8120-E945-8F39-43CA3AF2600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96" y="1530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6" name="Oval 55">
                  <a:extLst>
                    <a:ext uri="{FF2B5EF4-FFF2-40B4-BE49-F238E27FC236}">
                      <a16:creationId xmlns:a16="http://schemas.microsoft.com/office/drawing/2014/main" id="{5EC30826-E88B-4947-865D-C73B61DFB4D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85" y="148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7" name="Oval 56">
                  <a:extLst>
                    <a:ext uri="{FF2B5EF4-FFF2-40B4-BE49-F238E27FC236}">
                      <a16:creationId xmlns:a16="http://schemas.microsoft.com/office/drawing/2014/main" id="{A671E3F9-E1DD-2D42-8348-EC038C836CD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306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8" name="Oval 57">
                  <a:extLst>
                    <a:ext uri="{FF2B5EF4-FFF2-40B4-BE49-F238E27FC236}">
                      <a16:creationId xmlns:a16="http://schemas.microsoft.com/office/drawing/2014/main" id="{8DF9000B-44E4-8341-A22A-B84848DCC40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49" y="1410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9" name="Oval 58">
                  <a:extLst>
                    <a:ext uri="{FF2B5EF4-FFF2-40B4-BE49-F238E27FC236}">
                      <a16:creationId xmlns:a16="http://schemas.microsoft.com/office/drawing/2014/main" id="{ADB43DAA-2733-564E-819F-0D390CE09D6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08" y="1253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30" name="Oval 59">
                  <a:extLst>
                    <a:ext uri="{FF2B5EF4-FFF2-40B4-BE49-F238E27FC236}">
                      <a16:creationId xmlns:a16="http://schemas.microsoft.com/office/drawing/2014/main" id="{99AD0D9C-21EF-2B4C-AEBA-1F2F8400D84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50" y="1175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31" name="Oval 60">
                  <a:extLst>
                    <a:ext uri="{FF2B5EF4-FFF2-40B4-BE49-F238E27FC236}">
                      <a16:creationId xmlns:a16="http://schemas.microsoft.com/office/drawing/2014/main" id="{5DF2C1A3-78D1-CF48-84DF-7ABD452B96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17" y="1344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32" name="74 Rectángulo">
                <a:extLst>
                  <a:ext uri="{FF2B5EF4-FFF2-40B4-BE49-F238E27FC236}">
                    <a16:creationId xmlns:a16="http://schemas.microsoft.com/office/drawing/2014/main" id="{B762E0B6-D7B2-EE45-B73C-BDD383345FE7}"/>
                  </a:ext>
                </a:extLst>
              </p:cNvPr>
              <p:cNvSpPr/>
              <p:nvPr/>
            </p:nvSpPr>
            <p:spPr>
              <a:xfrm>
                <a:off x="653714" y="1982530"/>
                <a:ext cx="637024" cy="3350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/>
                  <a:t>Padre</a:t>
                </a:r>
                <a:endParaRPr lang="en-US" b="1" dirty="0"/>
              </a:p>
            </p:txBody>
          </p:sp>
          <p:sp>
            <p:nvSpPr>
              <p:cNvPr id="33" name="75 Rectángulo">
                <a:extLst>
                  <a:ext uri="{FF2B5EF4-FFF2-40B4-BE49-F238E27FC236}">
                    <a16:creationId xmlns:a16="http://schemas.microsoft.com/office/drawing/2014/main" id="{5EECE2E1-61D3-DA46-B62E-DF07F1EAC2DC}"/>
                  </a:ext>
                </a:extLst>
              </p:cNvPr>
              <p:cNvSpPr/>
              <p:nvPr/>
            </p:nvSpPr>
            <p:spPr>
              <a:xfrm>
                <a:off x="2739772" y="2569777"/>
                <a:ext cx="530668" cy="3350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/>
                  <a:t>Hija</a:t>
                </a:r>
                <a:r>
                  <a:rPr lang="es-ES" dirty="0"/>
                  <a:t> </a:t>
                </a:r>
                <a:endParaRPr lang="en-US" dirty="0"/>
              </a:p>
            </p:txBody>
          </p:sp>
          <p:sp>
            <p:nvSpPr>
              <p:cNvPr id="42" name="Text Box 45">
                <a:extLst>
                  <a:ext uri="{FF2B5EF4-FFF2-40B4-BE49-F238E27FC236}">
                    <a16:creationId xmlns:a16="http://schemas.microsoft.com/office/drawing/2014/main" id="{383A15FF-2027-AB4F-9038-4301CB750A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3899" y="3868770"/>
                <a:ext cx="377028" cy="307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s-ES_tradnl" sz="16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s-ES_tradnl" sz="1600" baseline="300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−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F9935A70-C9FE-2D4F-9F87-BD3515A19EA9}"/>
                </a:ext>
              </a:extLst>
            </p:cNvPr>
            <p:cNvGrpSpPr/>
            <p:nvPr/>
          </p:nvGrpSpPr>
          <p:grpSpPr>
            <a:xfrm>
              <a:off x="5102425" y="2610119"/>
              <a:ext cx="3426070" cy="3559969"/>
              <a:chOff x="5102425" y="2610119"/>
              <a:chExt cx="3426070" cy="3559969"/>
            </a:xfrm>
          </p:grpSpPr>
          <p:grpSp>
            <p:nvGrpSpPr>
              <p:cNvPr id="34" name="Group 8">
                <a:extLst>
                  <a:ext uri="{FF2B5EF4-FFF2-40B4-BE49-F238E27FC236}">
                    <a16:creationId xmlns:a16="http://schemas.microsoft.com/office/drawing/2014/main" id="{2BEA4EFB-563C-FA4C-A0FC-9D95B9D62A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1445" y="3931355"/>
                <a:ext cx="761203" cy="541745"/>
                <a:chOff x="3068" y="2890"/>
                <a:chExt cx="876" cy="726"/>
              </a:xfrm>
            </p:grpSpPr>
            <p:grpSp>
              <p:nvGrpSpPr>
                <p:cNvPr id="35" name="Group 9">
                  <a:extLst>
                    <a:ext uri="{FF2B5EF4-FFF2-40B4-BE49-F238E27FC236}">
                      <a16:creationId xmlns:a16="http://schemas.microsoft.com/office/drawing/2014/main" id="{337F74A7-250F-274F-9245-42C460F1B5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485775">
                  <a:off x="3068" y="2920"/>
                  <a:ext cx="876" cy="688"/>
                  <a:chOff x="1485" y="2836"/>
                  <a:chExt cx="876" cy="688"/>
                </a:xfrm>
              </p:grpSpPr>
              <p:pic>
                <p:nvPicPr>
                  <p:cNvPr id="37" name="Picture 10">
                    <a:extLst>
                      <a:ext uri="{FF2B5EF4-FFF2-40B4-BE49-F238E27FC236}">
                        <a16:creationId xmlns:a16="http://schemas.microsoft.com/office/drawing/2014/main" id="{BD069B19-444D-664F-A095-32BC4BACDC4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28546"/>
                  <a:stretch>
                    <a:fillRect/>
                  </a:stretch>
                </p:blipFill>
                <p:spPr bwMode="auto">
                  <a:xfrm>
                    <a:off x="1485" y="2894"/>
                    <a:ext cx="408" cy="5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8" name="Picture 11">
                    <a:extLst>
                      <a:ext uri="{FF2B5EF4-FFF2-40B4-BE49-F238E27FC236}">
                        <a16:creationId xmlns:a16="http://schemas.microsoft.com/office/drawing/2014/main" id="{E25B10D2-B1BF-E44D-9FD0-6FCD13A0532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14000"/>
                  </a:blip>
                  <a:srcRect l="32895"/>
                  <a:stretch>
                    <a:fillRect/>
                  </a:stretch>
                </p:blipFill>
                <p:spPr bwMode="auto">
                  <a:xfrm>
                    <a:off x="1899" y="2836"/>
                    <a:ext cx="462" cy="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sp>
              <p:nvSpPr>
                <p:cNvPr id="36" name="Oval 12">
                  <a:extLst>
                    <a:ext uri="{FF2B5EF4-FFF2-40B4-BE49-F238E27FC236}">
                      <a16:creationId xmlns:a16="http://schemas.microsoft.com/office/drawing/2014/main" id="{3E23609A-7704-714B-B469-E30C00119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45334">
                  <a:off x="3088" y="2890"/>
                  <a:ext cx="726" cy="726"/>
                </a:xfrm>
                <a:prstGeom prst="ellipse">
                  <a:avLst/>
                </a:prstGeom>
                <a:solidFill>
                  <a:srgbClr val="B2B2B2">
                    <a:alpha val="31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40" name="Text Box 26">
                <a:extLst>
                  <a:ext uri="{FF2B5EF4-FFF2-40B4-BE49-F238E27FC236}">
                    <a16:creationId xmlns:a16="http://schemas.microsoft.com/office/drawing/2014/main" id="{38814898-B670-C14B-9A42-8C9DDEB25E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2425" y="4575055"/>
                <a:ext cx="1183458" cy="335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s-ES_tradnl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Positronio</a:t>
                </a:r>
                <a:endParaRPr lang="el-G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41" name="Line 41">
                <a:extLst>
                  <a:ext uri="{FF2B5EF4-FFF2-40B4-BE49-F238E27FC236}">
                    <a16:creationId xmlns:a16="http://schemas.microsoft.com/office/drawing/2014/main" id="{938EC562-796A-0341-81A6-7DD4FD3A9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6067" y="4220408"/>
                <a:ext cx="505544" cy="15006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3" name="Text Box 46">
                <a:extLst>
                  <a:ext uri="{FF2B5EF4-FFF2-40B4-BE49-F238E27FC236}">
                    <a16:creationId xmlns:a16="http://schemas.microsoft.com/office/drawing/2014/main" id="{059075CE-AC01-004D-9D5A-66D200AA0E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4655" y="4095127"/>
                <a:ext cx="414374" cy="307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l-GR" sz="16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β </a:t>
                </a:r>
                <a:r>
                  <a:rPr lang="es-ES_tradnl" sz="1600" baseline="300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+</a:t>
                </a:r>
              </a:p>
            </p:txBody>
          </p:sp>
          <p:sp>
            <p:nvSpPr>
              <p:cNvPr id="48" name="Freeform 17">
                <a:extLst>
                  <a:ext uri="{FF2B5EF4-FFF2-40B4-BE49-F238E27FC236}">
                    <a16:creationId xmlns:a16="http://schemas.microsoft.com/office/drawing/2014/main" id="{18D6422E-08B7-F043-B7FD-C500F65B63C6}"/>
                  </a:ext>
                </a:extLst>
              </p:cNvPr>
              <p:cNvSpPr>
                <a:spLocks/>
              </p:cNvSpPr>
              <p:nvPr/>
            </p:nvSpPr>
            <p:spPr bwMode="auto">
              <a:xfrm rot="7501056">
                <a:off x="5313224" y="4174006"/>
                <a:ext cx="3559969" cy="432195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203" y="140"/>
                  </a:cxn>
                  <a:cxn ang="0">
                    <a:pos x="347" y="21"/>
                  </a:cxn>
                  <a:cxn ang="0">
                    <a:pos x="449" y="267"/>
                  </a:cxn>
                  <a:cxn ang="0">
                    <a:pos x="703" y="81"/>
                  </a:cxn>
                  <a:cxn ang="0">
                    <a:pos x="821" y="352"/>
                  </a:cxn>
                  <a:cxn ang="0">
                    <a:pos x="1084" y="140"/>
                  </a:cxn>
                  <a:cxn ang="0">
                    <a:pos x="1219" y="428"/>
                  </a:cxn>
                  <a:cxn ang="0">
                    <a:pos x="1482" y="216"/>
                  </a:cxn>
                  <a:cxn ang="0">
                    <a:pos x="1618" y="487"/>
                  </a:cxn>
                  <a:cxn ang="0">
                    <a:pos x="1914" y="284"/>
                  </a:cxn>
                  <a:cxn ang="0">
                    <a:pos x="2058" y="555"/>
                  </a:cxn>
                  <a:cxn ang="0">
                    <a:pos x="2321" y="369"/>
                  </a:cxn>
                  <a:cxn ang="0">
                    <a:pos x="2473" y="614"/>
                  </a:cxn>
                  <a:cxn ang="0">
                    <a:pos x="2668" y="521"/>
                  </a:cxn>
                  <a:cxn ang="0">
                    <a:pos x="2990" y="589"/>
                  </a:cxn>
                </a:cxnLst>
                <a:rect l="0" t="0" r="r" b="b"/>
                <a:pathLst>
                  <a:path w="2990" h="639">
                    <a:moveTo>
                      <a:pt x="0" y="98"/>
                    </a:moveTo>
                    <a:cubicBezTo>
                      <a:pt x="34" y="105"/>
                      <a:pt x="145" y="153"/>
                      <a:pt x="203" y="140"/>
                    </a:cubicBezTo>
                    <a:cubicBezTo>
                      <a:pt x="261" y="127"/>
                      <a:pt x="306" y="0"/>
                      <a:pt x="347" y="21"/>
                    </a:cubicBezTo>
                    <a:cubicBezTo>
                      <a:pt x="388" y="42"/>
                      <a:pt x="390" y="257"/>
                      <a:pt x="449" y="267"/>
                    </a:cubicBezTo>
                    <a:cubicBezTo>
                      <a:pt x="508" y="277"/>
                      <a:pt x="641" y="67"/>
                      <a:pt x="703" y="81"/>
                    </a:cubicBezTo>
                    <a:cubicBezTo>
                      <a:pt x="765" y="95"/>
                      <a:pt x="758" y="342"/>
                      <a:pt x="821" y="352"/>
                    </a:cubicBezTo>
                    <a:cubicBezTo>
                      <a:pt x="884" y="362"/>
                      <a:pt x="1018" y="127"/>
                      <a:pt x="1084" y="140"/>
                    </a:cubicBezTo>
                    <a:cubicBezTo>
                      <a:pt x="1150" y="153"/>
                      <a:pt x="1153" y="415"/>
                      <a:pt x="1219" y="428"/>
                    </a:cubicBezTo>
                    <a:cubicBezTo>
                      <a:pt x="1285" y="441"/>
                      <a:pt x="1416" y="206"/>
                      <a:pt x="1482" y="216"/>
                    </a:cubicBezTo>
                    <a:cubicBezTo>
                      <a:pt x="1548" y="226"/>
                      <a:pt x="1546" y="476"/>
                      <a:pt x="1618" y="487"/>
                    </a:cubicBezTo>
                    <a:cubicBezTo>
                      <a:pt x="1690" y="498"/>
                      <a:pt x="1841" y="273"/>
                      <a:pt x="1914" y="284"/>
                    </a:cubicBezTo>
                    <a:cubicBezTo>
                      <a:pt x="1987" y="295"/>
                      <a:pt x="1990" y="541"/>
                      <a:pt x="2058" y="555"/>
                    </a:cubicBezTo>
                    <a:cubicBezTo>
                      <a:pt x="2126" y="569"/>
                      <a:pt x="2252" y="359"/>
                      <a:pt x="2321" y="369"/>
                    </a:cubicBezTo>
                    <a:cubicBezTo>
                      <a:pt x="2390" y="379"/>
                      <a:pt x="2415" y="589"/>
                      <a:pt x="2473" y="614"/>
                    </a:cubicBezTo>
                    <a:cubicBezTo>
                      <a:pt x="2531" y="639"/>
                      <a:pt x="2582" y="525"/>
                      <a:pt x="2668" y="521"/>
                    </a:cubicBezTo>
                    <a:cubicBezTo>
                      <a:pt x="2754" y="517"/>
                      <a:pt x="2923" y="575"/>
                      <a:pt x="2990" y="589"/>
                    </a:cubicBezTo>
                  </a:path>
                </a:pathLst>
              </a:custGeom>
              <a:noFill/>
              <a:ln w="22225" cap="flat">
                <a:solidFill>
                  <a:srgbClr val="FF0000"/>
                </a:solidFill>
                <a:prstDash val="sysDot"/>
                <a:round/>
                <a:headEnd type="arrow" w="lg" len="lg"/>
                <a:tailEnd type="arrow" w="lg" len="lg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50" name="Text Box 27">
                <a:extLst>
                  <a:ext uri="{FF2B5EF4-FFF2-40B4-BE49-F238E27FC236}">
                    <a16:creationId xmlns:a16="http://schemas.microsoft.com/office/drawing/2014/main" id="{A893D4A1-43F5-4E47-ABF4-C7D3E06583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4003" y="5447898"/>
                <a:ext cx="1298484" cy="335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γ</a:t>
                </a:r>
                <a:r>
                  <a:rPr lang="es-ES_tradnl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 de 511 keV</a:t>
                </a:r>
                <a:endParaRPr lang="el-G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51" name="Text Box 28">
                <a:extLst>
                  <a:ext uri="{FF2B5EF4-FFF2-40B4-BE49-F238E27FC236}">
                    <a16:creationId xmlns:a16="http://schemas.microsoft.com/office/drawing/2014/main" id="{9CCFD09D-A17F-8D4C-8715-25ED41923E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11611" y="2913826"/>
                <a:ext cx="1298484" cy="335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γ</a:t>
                </a:r>
                <a:r>
                  <a:rPr lang="es-ES_tradnl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 de 511 keV</a:t>
                </a:r>
                <a:endParaRPr lang="el-G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54" name="Text Box 49">
                <a:extLst>
                  <a:ext uri="{FF2B5EF4-FFF2-40B4-BE49-F238E27FC236}">
                    <a16:creationId xmlns:a16="http://schemas.microsoft.com/office/drawing/2014/main" id="{1E7055C7-8DC8-5440-9ED3-D54F03D88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4737" y="4480776"/>
                <a:ext cx="1313758" cy="335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_tradnl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Aniquilación</a:t>
                </a:r>
                <a:endParaRPr lang="el-GR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</p:grpSp>
      </p:grpSp>
      <p:graphicFrame>
        <p:nvGraphicFramePr>
          <p:cNvPr id="56" name="Object 3">
            <a:extLst>
              <a:ext uri="{FF2B5EF4-FFF2-40B4-BE49-F238E27FC236}">
                <a16:creationId xmlns:a16="http://schemas.microsoft.com/office/drawing/2014/main" id="{DF879FB7-A992-0645-8350-C34192FBC7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1707" y="1757008"/>
          <a:ext cx="4096255" cy="999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4" imgW="927000" imgH="228600" progId="Equation.3">
                  <p:embed/>
                </p:oleObj>
              </mc:Choice>
              <mc:Fallback>
                <p:oleObj name="Ecuación" r:id="rId4" imgW="927000" imgH="228600" progId="Equation.3">
                  <p:embed/>
                  <p:pic>
                    <p:nvPicPr>
                      <p:cNvPr id="56" name="Object 3">
                        <a:extLst>
                          <a:ext uri="{FF2B5EF4-FFF2-40B4-BE49-F238E27FC236}">
                            <a16:creationId xmlns:a16="http://schemas.microsoft.com/office/drawing/2014/main" id="{DF879FB7-A992-0645-8350-C34192FBC7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1707" y="1757008"/>
                        <a:ext cx="4096255" cy="9996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63 CuadroTexto">
            <a:extLst>
              <a:ext uri="{FF2B5EF4-FFF2-40B4-BE49-F238E27FC236}">
                <a16:creationId xmlns:a16="http://schemas.microsoft.com/office/drawing/2014/main" id="{7E5E68C5-A524-5C40-9E2D-5FF8A7EFCBD2}"/>
              </a:ext>
            </a:extLst>
          </p:cNvPr>
          <p:cNvSpPr txBox="1"/>
          <p:nvPr/>
        </p:nvSpPr>
        <p:spPr>
          <a:xfrm>
            <a:off x="10608124" y="3773188"/>
            <a:ext cx="11933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baseline="30000" dirty="0">
                <a:solidFill>
                  <a:srgbClr val="C00000"/>
                </a:solidFill>
              </a:rPr>
              <a:t>11</a:t>
            </a:r>
            <a:r>
              <a:rPr lang="en-US" sz="3800" b="1" dirty="0">
                <a:solidFill>
                  <a:srgbClr val="C00000"/>
                </a:solidFill>
              </a:rPr>
              <a:t>C </a:t>
            </a:r>
            <a:r>
              <a:rPr lang="en-US" sz="3800" b="1" baseline="30000" dirty="0">
                <a:solidFill>
                  <a:srgbClr val="C00000"/>
                </a:solidFill>
              </a:rPr>
              <a:t>13</a:t>
            </a:r>
            <a:r>
              <a:rPr lang="en-US" sz="3800" b="1" dirty="0">
                <a:solidFill>
                  <a:srgbClr val="C00000"/>
                </a:solidFill>
              </a:rPr>
              <a:t>N </a:t>
            </a:r>
            <a:r>
              <a:rPr lang="en-US" sz="3800" b="1" baseline="30000" dirty="0">
                <a:solidFill>
                  <a:srgbClr val="C00000"/>
                </a:solidFill>
              </a:rPr>
              <a:t>15</a:t>
            </a:r>
            <a:r>
              <a:rPr lang="en-US" sz="3800" b="1" dirty="0">
                <a:solidFill>
                  <a:srgbClr val="C00000"/>
                </a:solidFill>
              </a:rPr>
              <a:t>O </a:t>
            </a:r>
          </a:p>
          <a:p>
            <a:r>
              <a:rPr lang="en-US" sz="3800" b="1" baseline="30000" dirty="0">
                <a:solidFill>
                  <a:srgbClr val="C00000"/>
                </a:solidFill>
              </a:rPr>
              <a:t>18</a:t>
            </a:r>
            <a:r>
              <a:rPr lang="en-US" sz="3800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BD98A9C-D94D-944D-9154-F946D30E5F77}"/>
              </a:ext>
            </a:extLst>
          </p:cNvPr>
          <p:cNvSpPr txBox="1"/>
          <p:nvPr/>
        </p:nvSpPr>
        <p:spPr>
          <a:xfrm>
            <a:off x="915659" y="5324339"/>
            <a:ext cx="537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b="1" dirty="0"/>
              <a:t>Positrón: antipartícula del electrón</a:t>
            </a:r>
          </a:p>
          <a:p>
            <a:r>
              <a:rPr lang="es-MX" sz="2200" b="1" dirty="0"/>
              <a:t>(misma masa pero carga eléctrica opuesta)</a:t>
            </a:r>
          </a:p>
        </p:txBody>
      </p:sp>
      <p:sp>
        <p:nvSpPr>
          <p:cNvPr id="49" name="Título 48">
            <a:extLst>
              <a:ext uri="{FF2B5EF4-FFF2-40B4-BE49-F238E27FC236}">
                <a16:creationId xmlns:a16="http://schemas.microsoft.com/office/drawing/2014/main" id="{D9D85A90-D090-33BF-256F-8894465E7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621" y="301573"/>
            <a:ext cx="10632758" cy="1055268"/>
          </a:xfrm>
        </p:spPr>
        <p:txBody>
          <a:bodyPr>
            <a:normAutofit fontScale="90000"/>
          </a:bodyPr>
          <a:lstStyle/>
          <a:p>
            <a:r>
              <a:rPr lang="en-US" sz="4800" b="1" dirty="0" err="1"/>
              <a:t>Decaimiento</a:t>
            </a:r>
            <a:r>
              <a:rPr lang="en-US" sz="4800" b="1" dirty="0"/>
              <a:t> </a:t>
            </a:r>
            <a:r>
              <a:rPr lang="en-US" b="1" dirty="0"/>
              <a:t>b</a:t>
            </a:r>
            <a:r>
              <a:rPr lang="en-US" sz="4800" b="1" dirty="0"/>
              <a:t>eta </a:t>
            </a:r>
            <a:r>
              <a:rPr lang="en-US" sz="4800" b="1" dirty="0" err="1"/>
              <a:t>más</a:t>
            </a:r>
            <a:r>
              <a:rPr lang="en-US" sz="4800" b="1" dirty="0"/>
              <a:t> o </a:t>
            </a:r>
            <a:r>
              <a:rPr lang="en-US" sz="4800" b="1" dirty="0" err="1"/>
              <a:t>por</a:t>
            </a:r>
            <a:r>
              <a:rPr lang="en-US" sz="4800" b="1" dirty="0"/>
              <a:t> </a:t>
            </a:r>
            <a:r>
              <a:rPr lang="en-US" sz="4800" b="1" dirty="0" err="1"/>
              <a:t>positrones</a:t>
            </a:r>
            <a:r>
              <a:rPr lang="en-US" sz="4800" b="1" dirty="0"/>
              <a:t> (</a:t>
            </a:r>
            <a:r>
              <a:rPr lang="el-GR" sz="4800" b="1" dirty="0"/>
              <a:t>β</a:t>
            </a:r>
            <a:r>
              <a:rPr lang="es-MX" sz="4800" b="1" baseline="30000" dirty="0"/>
              <a:t>+</a:t>
            </a:r>
            <a:r>
              <a:rPr lang="en-US" sz="4800" b="1" dirty="0"/>
              <a:t>)</a:t>
            </a:r>
            <a:endParaRPr lang="es-MX" dirty="0"/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id="{8D9C9E27-16E3-2950-C6F4-448A502BE9D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481386">
            <a:off x="8430617" y="4103888"/>
            <a:ext cx="560838" cy="535405"/>
          </a:xfrm>
          <a:prstGeom prst="ellipse">
            <a:avLst/>
          </a:prstGeom>
          <a:gradFill rotWithShape="1">
            <a:gsLst>
              <a:gs pos="0">
                <a:srgbClr val="0066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8" name="Oval 6">
            <a:extLst>
              <a:ext uri="{FF2B5EF4-FFF2-40B4-BE49-F238E27FC236}">
                <a16:creationId xmlns:a16="http://schemas.microsoft.com/office/drawing/2014/main" id="{FAD3A7DE-0DDE-7EDC-C4E4-759A2E1B806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481386">
            <a:off x="8271495" y="4074736"/>
            <a:ext cx="560838" cy="535405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D825D97-487C-0882-7421-7A26F97582F3}"/>
              </a:ext>
            </a:extLst>
          </p:cNvPr>
          <p:cNvSpPr txBox="1"/>
          <p:nvPr/>
        </p:nvSpPr>
        <p:spPr>
          <a:xfrm>
            <a:off x="12022111" y="3567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47" name="Marcador de número de diapositiva 46">
            <a:extLst>
              <a:ext uri="{FF2B5EF4-FFF2-40B4-BE49-F238E27FC236}">
                <a16:creationId xmlns:a16="http://schemas.microsoft.com/office/drawing/2014/main" id="{6FD6C865-9A79-FF0E-B788-C5BA6802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3715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5518013" y="5096902"/>
            <a:ext cx="5490593" cy="1144107"/>
          </a:xfrm>
          <a:custGeom>
            <a:avLst/>
            <a:gdLst/>
            <a:ahLst/>
            <a:cxnLst/>
            <a:rect l="l" t="t" r="r" b="b"/>
            <a:pathLst>
              <a:path w="8235890" h="1716160">
                <a:moveTo>
                  <a:pt x="0" y="0"/>
                </a:moveTo>
                <a:lnTo>
                  <a:pt x="8235889" y="0"/>
                </a:lnTo>
                <a:lnTo>
                  <a:pt x="8235889" y="1716160"/>
                </a:lnTo>
                <a:lnTo>
                  <a:pt x="0" y="1716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853" t="-178223" r="-10294" b="-152472"/>
            </a:stretch>
          </a:blipFill>
        </p:spPr>
        <p:txBody>
          <a:bodyPr/>
          <a:lstStyle/>
          <a:p>
            <a:endParaRPr lang="es-MX" dirty="0"/>
          </a:p>
        </p:txBody>
      </p:sp>
      <p:grpSp>
        <p:nvGrpSpPr>
          <p:cNvPr id="7" name="Group 7"/>
          <p:cNvGrpSpPr/>
          <p:nvPr/>
        </p:nvGrpSpPr>
        <p:grpSpPr>
          <a:xfrm>
            <a:off x="840103" y="1940816"/>
            <a:ext cx="4257207" cy="4104367"/>
            <a:chOff x="0" y="0"/>
            <a:chExt cx="3561438" cy="1621478"/>
          </a:xfrm>
        </p:grpSpPr>
        <p:sp>
          <p:nvSpPr>
            <p:cNvPr id="8" name="Freeform 8"/>
            <p:cNvSpPr/>
            <p:nvPr/>
          </p:nvSpPr>
          <p:spPr>
            <a:xfrm>
              <a:off x="1" y="0"/>
              <a:ext cx="2910846" cy="1621478"/>
            </a:xfrm>
            <a:custGeom>
              <a:avLst/>
              <a:gdLst/>
              <a:ahLst/>
              <a:cxnLst/>
              <a:rect l="l" t="t" r="r" b="b"/>
              <a:pathLst>
                <a:path w="3561438" h="1621478">
                  <a:moveTo>
                    <a:pt x="29199" y="0"/>
                  </a:moveTo>
                  <a:lnTo>
                    <a:pt x="3532239" y="0"/>
                  </a:lnTo>
                  <a:cubicBezTo>
                    <a:pt x="3548366" y="0"/>
                    <a:pt x="3561438" y="13073"/>
                    <a:pt x="3561438" y="29199"/>
                  </a:cubicBezTo>
                  <a:lnTo>
                    <a:pt x="3561438" y="1592279"/>
                  </a:lnTo>
                  <a:cubicBezTo>
                    <a:pt x="3561438" y="1608405"/>
                    <a:pt x="3548366" y="1621478"/>
                    <a:pt x="3532239" y="1621478"/>
                  </a:cubicBezTo>
                  <a:lnTo>
                    <a:pt x="29199" y="1621478"/>
                  </a:lnTo>
                  <a:cubicBezTo>
                    <a:pt x="13073" y="1621478"/>
                    <a:pt x="0" y="1608405"/>
                    <a:pt x="0" y="1592279"/>
                  </a:cubicBezTo>
                  <a:lnTo>
                    <a:pt x="0" y="29199"/>
                  </a:lnTo>
                  <a:cubicBezTo>
                    <a:pt x="0" y="13073"/>
                    <a:pt x="13073" y="0"/>
                    <a:pt x="29199" y="0"/>
                  </a:cubicBezTo>
                  <a:close/>
                </a:path>
              </a:pathLst>
            </a:custGeom>
            <a:solidFill>
              <a:srgbClr val="D6EAF2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3561438" cy="16119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00395" y="3644956"/>
            <a:ext cx="218683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Vida media: 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110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minutos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0395" y="4845069"/>
            <a:ext cx="252718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Energía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máxima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positrón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0.635 MeV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0395" y="2631937"/>
            <a:ext cx="2079437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4"/>
              </a:lnSpc>
            </a:pPr>
            <a:r>
              <a:rPr lang="en-US" sz="2400" dirty="0" err="1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Características</a:t>
            </a:r>
            <a:r>
              <a:rPr lang="en-US" sz="240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290D283C-5AB2-C454-E221-CD443001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44107"/>
          </a:xfrm>
        </p:spPr>
        <p:txBody>
          <a:bodyPr/>
          <a:lstStyle/>
          <a:p>
            <a:r>
              <a:rPr lang="en-US" sz="4800" b="1" dirty="0" err="1">
                <a:solidFill>
                  <a:srgbClr val="162942"/>
                </a:solidFill>
              </a:rPr>
              <a:t>Radionúclido</a:t>
            </a:r>
            <a:r>
              <a:rPr lang="en-US" sz="4800" b="1" dirty="0">
                <a:solidFill>
                  <a:srgbClr val="162942"/>
                </a:solidFill>
              </a:rPr>
              <a:t>: </a:t>
            </a:r>
            <a:r>
              <a:rPr lang="en-US" sz="4800" b="1" baseline="30000" dirty="0">
                <a:solidFill>
                  <a:srgbClr val="162942"/>
                </a:solidFill>
              </a:rPr>
              <a:t>18</a:t>
            </a:r>
            <a:r>
              <a:rPr lang="en-US" sz="4800" b="1" dirty="0">
                <a:solidFill>
                  <a:srgbClr val="162942"/>
                </a:solidFill>
              </a:rPr>
              <a:t>F</a:t>
            </a:r>
            <a:endParaRPr lang="es-MX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305CDEA-0217-0144-55FB-C6CAF16E2B09}"/>
              </a:ext>
            </a:extLst>
          </p:cNvPr>
          <p:cNvSpPr txBox="1"/>
          <p:nvPr/>
        </p:nvSpPr>
        <p:spPr>
          <a:xfrm>
            <a:off x="5514990" y="1849844"/>
            <a:ext cx="60978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Ampliamente usado para el marcado de moléculas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CB04D5C-9DB4-D75D-44A3-9AA2751F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706" y="2301259"/>
            <a:ext cx="5803900" cy="26924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389D135-E2CF-0024-2912-67D07D83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27</a:t>
            </a:fld>
            <a:endParaRPr lang="es-MX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192EF875-0323-1740-04E4-3C6DDECA9C37}"/>
              </a:ext>
            </a:extLst>
          </p:cNvPr>
          <p:cNvGrpSpPr/>
          <p:nvPr/>
        </p:nvGrpSpPr>
        <p:grpSpPr>
          <a:xfrm>
            <a:off x="2049542" y="230704"/>
            <a:ext cx="7396153" cy="7299478"/>
            <a:chOff x="2049542" y="230704"/>
            <a:chExt cx="7396153" cy="7299478"/>
          </a:xfrm>
        </p:grpSpPr>
        <p:grpSp>
          <p:nvGrpSpPr>
            <p:cNvPr id="32" name="Group 8">
              <a:extLst>
                <a:ext uri="{FF2B5EF4-FFF2-40B4-BE49-F238E27FC236}">
                  <a16:creationId xmlns:a16="http://schemas.microsoft.com/office/drawing/2014/main" id="{4E58E314-BDFD-17B1-F3D4-32FD57FEA4C4}"/>
                </a:ext>
              </a:extLst>
            </p:cNvPr>
            <p:cNvGrpSpPr/>
            <p:nvPr/>
          </p:nvGrpSpPr>
          <p:grpSpPr>
            <a:xfrm>
              <a:off x="2049542" y="230704"/>
              <a:ext cx="7396153" cy="7299478"/>
              <a:chOff x="-44477" y="3338"/>
              <a:chExt cx="812800" cy="812800"/>
            </a:xfrm>
          </p:grpSpPr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3C06DC2B-E2F0-8DB5-663C-8672AB70AAC5}"/>
                  </a:ext>
                </a:extLst>
              </p:cNvPr>
              <p:cNvSpPr/>
              <p:nvPr/>
            </p:nvSpPr>
            <p:spPr>
              <a:xfrm>
                <a:off x="-44477" y="333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6EA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E7B07C1A-67C9-AD96-2C05-92E32531BCB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1363" tIns="31363" rIns="31363" bIns="31363" rtlCol="0" anchor="ctr"/>
              <a:lstStyle/>
              <a:p>
                <a:pPr algn="ctr">
                  <a:lnSpc>
                    <a:spcPts val="1869"/>
                  </a:lnSpc>
                </a:pPr>
                <a:endParaRPr/>
              </a:p>
            </p:txBody>
          </p:sp>
        </p:grp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75B503B8-4135-514B-7A32-E305FBDE7DA5}"/>
                </a:ext>
              </a:extLst>
            </p:cNvPr>
            <p:cNvSpPr/>
            <p:nvPr/>
          </p:nvSpPr>
          <p:spPr>
            <a:xfrm>
              <a:off x="2929707" y="1193240"/>
              <a:ext cx="5486484" cy="5483655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6EAF2"/>
              </a:solidFill>
              <a:prstDash val="solid"/>
              <a:miter/>
            </a:ln>
          </p:spPr>
          <p:txBody>
            <a:bodyPr/>
            <a:lstStyle/>
            <a:p>
              <a:endParaRPr lang="es-MX" dirty="0"/>
            </a:p>
          </p:txBody>
        </p:sp>
        <p:sp>
          <p:nvSpPr>
            <p:cNvPr id="5" name="Freeform 5"/>
            <p:cNvSpPr/>
            <p:nvPr/>
          </p:nvSpPr>
          <p:spPr>
            <a:xfrm rot="-634815">
              <a:off x="2954931" y="2765012"/>
              <a:ext cx="5261595" cy="1251770"/>
            </a:xfrm>
            <a:custGeom>
              <a:avLst/>
              <a:gdLst/>
              <a:ahLst/>
              <a:cxnLst/>
              <a:rect l="l" t="t" r="r" b="b"/>
              <a:pathLst>
                <a:path w="9914716" h="2317565">
                  <a:moveTo>
                    <a:pt x="0" y="0"/>
                  </a:moveTo>
                  <a:lnTo>
                    <a:pt x="9914717" y="0"/>
                  </a:lnTo>
                  <a:lnTo>
                    <a:pt x="9914717" y="2317565"/>
                  </a:lnTo>
                  <a:lnTo>
                    <a:pt x="0" y="2317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Freeform 6"/>
            <p:cNvSpPr/>
            <p:nvPr/>
          </p:nvSpPr>
          <p:spPr>
            <a:xfrm>
              <a:off x="4783262" y="3467102"/>
              <a:ext cx="1921638" cy="1378848"/>
            </a:xfrm>
            <a:custGeom>
              <a:avLst/>
              <a:gdLst/>
              <a:ahLst/>
              <a:cxnLst/>
              <a:rect l="l" t="t" r="r" b="b"/>
              <a:pathLst>
                <a:path w="3621050" h="2552841">
                  <a:moveTo>
                    <a:pt x="0" y="0"/>
                  </a:moveTo>
                  <a:lnTo>
                    <a:pt x="3621050" y="0"/>
                  </a:lnTo>
                  <a:lnTo>
                    <a:pt x="3621050" y="2552841"/>
                  </a:lnTo>
                  <a:lnTo>
                    <a:pt x="0" y="2552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5299486" y="3887731"/>
              <a:ext cx="504283" cy="513251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D2B6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803"/>
                  </a:lnSpc>
                </a:pPr>
                <a:r>
                  <a:rPr lang="en-US" sz="2002" dirty="0">
                    <a:solidFill>
                      <a:srgbClr val="000000"/>
                    </a:solidFill>
                    <a:latin typeface="Bree Serif"/>
                  </a:rPr>
                  <a:t>β+</a:t>
                </a: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855958" y="3831835"/>
              <a:ext cx="504283" cy="513251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6A8C5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803"/>
                  </a:lnSpc>
                </a:pPr>
                <a:r>
                  <a:rPr lang="en-US" sz="2002">
                    <a:solidFill>
                      <a:srgbClr val="000000"/>
                    </a:solidFill>
                    <a:latin typeface="Bree Serif"/>
                  </a:rPr>
                  <a:t>e-</a:t>
                </a:r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578484">
              <a:off x="2980705" y="4363213"/>
              <a:ext cx="1753337" cy="201164"/>
            </a:xfrm>
            <a:custGeom>
              <a:avLst/>
              <a:gdLst/>
              <a:ahLst/>
              <a:cxnLst/>
              <a:rect l="l" t="t" r="r" b="b"/>
              <a:pathLst>
                <a:path w="3303911" h="372441">
                  <a:moveTo>
                    <a:pt x="0" y="0"/>
                  </a:moveTo>
                  <a:lnTo>
                    <a:pt x="3303911" y="0"/>
                  </a:lnTo>
                  <a:lnTo>
                    <a:pt x="3303911" y="372441"/>
                  </a:lnTo>
                  <a:lnTo>
                    <a:pt x="0" y="372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Freeform 14"/>
            <p:cNvSpPr/>
            <p:nvPr/>
          </p:nvSpPr>
          <p:spPr>
            <a:xfrm rot="10260000">
              <a:off x="6647761" y="3699615"/>
              <a:ext cx="1753337" cy="201164"/>
            </a:xfrm>
            <a:custGeom>
              <a:avLst/>
              <a:gdLst/>
              <a:ahLst/>
              <a:cxnLst/>
              <a:rect l="l" t="t" r="r" b="b"/>
              <a:pathLst>
                <a:path w="3303911" h="372441">
                  <a:moveTo>
                    <a:pt x="0" y="0"/>
                  </a:moveTo>
                  <a:lnTo>
                    <a:pt x="3303911" y="0"/>
                  </a:lnTo>
                  <a:lnTo>
                    <a:pt x="3303911" y="372441"/>
                  </a:lnTo>
                  <a:lnTo>
                    <a:pt x="0" y="372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grpSp>
          <p:nvGrpSpPr>
            <p:cNvPr id="15" name="Group 15"/>
            <p:cNvGrpSpPr/>
            <p:nvPr/>
          </p:nvGrpSpPr>
          <p:grpSpPr>
            <a:xfrm rot="-540837">
              <a:off x="3391288" y="4171381"/>
              <a:ext cx="1213222" cy="123479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9"/>
                  </a:lnSpc>
                </a:pPr>
                <a:r>
                  <a:rPr lang="en-US" sz="1735" dirty="0" err="1">
                    <a:solidFill>
                      <a:srgbClr val="000000"/>
                    </a:solidFill>
                    <a:latin typeface="Bree Serif"/>
                  </a:rPr>
                  <a:t>γ</a:t>
                </a:r>
                <a:r>
                  <a:rPr lang="en-US" sz="1735" dirty="0">
                    <a:solidFill>
                      <a:srgbClr val="000000"/>
                    </a:solidFill>
                    <a:latin typeface="Bree Serif"/>
                  </a:rPr>
                  <a:t> 511 keV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537069">
              <a:off x="7283203" y="3361342"/>
              <a:ext cx="1213222" cy="123479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r>
                  <a:rPr lang="en-US" sz="1733" dirty="0" err="1">
                    <a:solidFill>
                      <a:srgbClr val="000000"/>
                    </a:solidFill>
                    <a:latin typeface="Bree Serif"/>
                  </a:rPr>
                  <a:t>γ</a:t>
                </a:r>
                <a:r>
                  <a:rPr lang="en-US" sz="1733" dirty="0">
                    <a:solidFill>
                      <a:srgbClr val="000000"/>
                    </a:solidFill>
                    <a:latin typeface="Bree Serif"/>
                  </a:rPr>
                  <a:t> 511 keV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-894005">
              <a:off x="4780193" y="2196915"/>
              <a:ext cx="1049155" cy="776961"/>
              <a:chOff x="-538610" y="0"/>
              <a:chExt cx="1484162" cy="107990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4555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45552" h="812800">
                    <a:moveTo>
                      <a:pt x="472776" y="0"/>
                    </a:moveTo>
                    <a:cubicBezTo>
                      <a:pt x="211669" y="0"/>
                      <a:pt x="0" y="181951"/>
                      <a:pt x="0" y="406400"/>
                    </a:cubicBezTo>
                    <a:cubicBezTo>
                      <a:pt x="0" y="630849"/>
                      <a:pt x="211669" y="812800"/>
                      <a:pt x="472776" y="812800"/>
                    </a:cubicBezTo>
                    <a:cubicBezTo>
                      <a:pt x="733883" y="812800"/>
                      <a:pt x="945552" y="630849"/>
                      <a:pt x="945552" y="406400"/>
                    </a:cubicBezTo>
                    <a:cubicBezTo>
                      <a:pt x="945552" y="181951"/>
                      <a:pt x="733883" y="0"/>
                      <a:pt x="47277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-538610" y="343309"/>
                <a:ext cx="1118115" cy="73659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3736"/>
                  </a:lnSpc>
                </a:pPr>
                <a:r>
                  <a:rPr lang="en-US" sz="2669" dirty="0">
                    <a:solidFill>
                      <a:srgbClr val="000000"/>
                    </a:solidFill>
                    <a:latin typeface="Bree Serif"/>
                    <a:ea typeface="Bree Serif"/>
                  </a:rPr>
                  <a:t>180°</a:t>
                </a:r>
              </a:p>
            </p:txBody>
          </p:sp>
        </p:grpSp>
      </p:grpSp>
      <p:sp>
        <p:nvSpPr>
          <p:cNvPr id="26" name="Título 25">
            <a:extLst>
              <a:ext uri="{FF2B5EF4-FFF2-40B4-BE49-F238E27FC236}">
                <a16:creationId xmlns:a16="http://schemas.microsoft.com/office/drawing/2014/main" id="{04CBA71A-4D8D-52FE-60A1-1900E4C721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2343" y="304792"/>
            <a:ext cx="10058400" cy="992187"/>
          </a:xfrm>
        </p:spPr>
        <p:txBody>
          <a:bodyPr/>
          <a:lstStyle/>
          <a:p>
            <a:r>
              <a:rPr lang="en-US" sz="4800" b="1" spc="-50" dirty="0" err="1">
                <a:solidFill>
                  <a:srgbClr val="162942"/>
                </a:solidFill>
                <a:ea typeface="+mj-ea"/>
                <a:cs typeface="+mj-cs"/>
              </a:rPr>
              <a:t>Fotones</a:t>
            </a:r>
            <a:r>
              <a:rPr lang="en-US" sz="4800" b="1" spc="-50" dirty="0">
                <a:solidFill>
                  <a:srgbClr val="162942"/>
                </a:solidFill>
                <a:ea typeface="+mj-ea"/>
                <a:cs typeface="+mj-cs"/>
              </a:rPr>
              <a:t> de </a:t>
            </a:r>
            <a:r>
              <a:rPr lang="en-US" sz="4800" b="1" spc="-50" dirty="0" err="1">
                <a:solidFill>
                  <a:srgbClr val="162942"/>
                </a:solidFill>
                <a:ea typeface="+mj-ea"/>
                <a:cs typeface="+mj-cs"/>
              </a:rPr>
              <a:t>aniquilación</a:t>
            </a:r>
            <a:endParaRPr lang="es-MX" b="1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3DF7061-C4AA-4CB8-E92A-ACF3AC444520}"/>
              </a:ext>
            </a:extLst>
          </p:cNvPr>
          <p:cNvSpPr txBox="1"/>
          <p:nvPr/>
        </p:nvSpPr>
        <p:spPr>
          <a:xfrm>
            <a:off x="6987478" y="3147807"/>
            <a:ext cx="638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LOR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94BE9B4-F4AC-C8B0-F4A7-F38899AD502B}"/>
              </a:ext>
            </a:extLst>
          </p:cNvPr>
          <p:cNvSpPr txBox="1"/>
          <p:nvPr/>
        </p:nvSpPr>
        <p:spPr>
          <a:xfrm>
            <a:off x="8951284" y="1438687"/>
            <a:ext cx="28611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LOR: línea de respuesta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27E0CD4-912B-B4AE-AE52-EF9C5B9D0CC9}"/>
              </a:ext>
            </a:extLst>
          </p:cNvPr>
          <p:cNvSpPr txBox="1"/>
          <p:nvPr/>
        </p:nvSpPr>
        <p:spPr>
          <a:xfrm>
            <a:off x="8752388" y="5969349"/>
            <a:ext cx="300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Cortesía de F. Mendoza-Ponce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ACE2E69-0885-FF83-B09D-E99577A7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28</a:t>
            </a:fld>
            <a:endParaRPr lang="es-MX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1034" y="1535352"/>
            <a:ext cx="4050847" cy="405084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EA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1363" tIns="31363" rIns="31363" bIns="31363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3695" y="5125117"/>
            <a:ext cx="1665523" cy="1172628"/>
            <a:chOff x="0" y="0"/>
            <a:chExt cx="1154447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4447" cy="812800"/>
            </a:xfrm>
            <a:custGeom>
              <a:avLst/>
              <a:gdLst/>
              <a:ahLst/>
              <a:cxnLst/>
              <a:rect l="l" t="t" r="r" b="b"/>
              <a:pathLst>
                <a:path w="1154447" h="812800">
                  <a:moveTo>
                    <a:pt x="577223" y="0"/>
                  </a:moveTo>
                  <a:cubicBezTo>
                    <a:pt x="258432" y="0"/>
                    <a:pt x="0" y="181951"/>
                    <a:pt x="0" y="406400"/>
                  </a:cubicBezTo>
                  <a:cubicBezTo>
                    <a:pt x="0" y="630849"/>
                    <a:pt x="258432" y="812800"/>
                    <a:pt x="577223" y="812800"/>
                  </a:cubicBezTo>
                  <a:cubicBezTo>
                    <a:pt x="896015" y="812800"/>
                    <a:pt x="1154447" y="630849"/>
                    <a:pt x="1154447" y="406400"/>
                  </a:cubicBezTo>
                  <a:cubicBezTo>
                    <a:pt x="1154447" y="181951"/>
                    <a:pt x="896015" y="0"/>
                    <a:pt x="5772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8229" y="123825"/>
              <a:ext cx="937988" cy="612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32"/>
                </a:lnSpc>
              </a:pPr>
              <a:r>
                <a:rPr lang="en-US" sz="1935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Gantry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2116" y="1996434"/>
            <a:ext cx="3128683" cy="312868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6EAF2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1363" tIns="31363" rIns="31363" bIns="31363" rtlCol="0" anchor="ctr"/>
            <a:lstStyle/>
            <a:p>
              <a:pPr algn="ctr">
                <a:lnSpc>
                  <a:spcPts val="1963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645555">
            <a:off x="495284" y="3549058"/>
            <a:ext cx="3394553" cy="106080"/>
          </a:xfrm>
          <a:custGeom>
            <a:avLst/>
            <a:gdLst/>
            <a:ahLst/>
            <a:cxnLst/>
            <a:rect l="l" t="t" r="r" b="b"/>
            <a:pathLst>
              <a:path w="5091829" h="159120">
                <a:moveTo>
                  <a:pt x="0" y="0"/>
                </a:moveTo>
                <a:lnTo>
                  <a:pt x="5091830" y="0"/>
                </a:lnTo>
                <a:lnTo>
                  <a:pt x="5091830" y="159120"/>
                </a:lnTo>
                <a:lnTo>
                  <a:pt x="0" y="159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15" name="Freeform 15"/>
          <p:cNvSpPr/>
          <p:nvPr/>
        </p:nvSpPr>
        <p:spPr>
          <a:xfrm>
            <a:off x="2121035" y="1676895"/>
            <a:ext cx="1904919" cy="1904919"/>
          </a:xfrm>
          <a:custGeom>
            <a:avLst/>
            <a:gdLst/>
            <a:ahLst/>
            <a:cxnLst/>
            <a:rect l="l" t="t" r="r" b="b"/>
            <a:pathLst>
              <a:path w="2857379" h="2857379">
                <a:moveTo>
                  <a:pt x="0" y="0"/>
                </a:moveTo>
                <a:lnTo>
                  <a:pt x="2857379" y="0"/>
                </a:lnTo>
                <a:lnTo>
                  <a:pt x="2857379" y="2857379"/>
                </a:lnTo>
                <a:lnTo>
                  <a:pt x="0" y="2857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 rot="-10800000">
            <a:off x="306701" y="3523702"/>
            <a:ext cx="1904919" cy="1904919"/>
          </a:xfrm>
          <a:custGeom>
            <a:avLst/>
            <a:gdLst/>
            <a:ahLst/>
            <a:cxnLst/>
            <a:rect l="l" t="t" r="r" b="b"/>
            <a:pathLst>
              <a:path w="2857379" h="2857379">
                <a:moveTo>
                  <a:pt x="0" y="0"/>
                </a:moveTo>
                <a:lnTo>
                  <a:pt x="2857379" y="0"/>
                </a:lnTo>
                <a:lnTo>
                  <a:pt x="2857379" y="2857379"/>
                </a:lnTo>
                <a:lnTo>
                  <a:pt x="0" y="2857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Freeform 17"/>
          <p:cNvSpPr/>
          <p:nvPr/>
        </p:nvSpPr>
        <p:spPr>
          <a:xfrm>
            <a:off x="1882031" y="3346155"/>
            <a:ext cx="608852" cy="429241"/>
          </a:xfrm>
          <a:custGeom>
            <a:avLst/>
            <a:gdLst/>
            <a:ahLst/>
            <a:cxnLst/>
            <a:rect l="l" t="t" r="r" b="b"/>
            <a:pathLst>
              <a:path w="913278" h="643861">
                <a:moveTo>
                  <a:pt x="0" y="0"/>
                </a:moveTo>
                <a:lnTo>
                  <a:pt x="913278" y="0"/>
                </a:lnTo>
                <a:lnTo>
                  <a:pt x="913278" y="643861"/>
                </a:lnTo>
                <a:lnTo>
                  <a:pt x="0" y="643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8" name="Group 18"/>
          <p:cNvGrpSpPr/>
          <p:nvPr/>
        </p:nvGrpSpPr>
        <p:grpSpPr>
          <a:xfrm rot="-599994">
            <a:off x="1007605" y="2548806"/>
            <a:ext cx="2004187" cy="886012"/>
            <a:chOff x="0" y="0"/>
            <a:chExt cx="183858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38580" cy="812800"/>
            </a:xfrm>
            <a:custGeom>
              <a:avLst/>
              <a:gdLst/>
              <a:ahLst/>
              <a:cxnLst/>
              <a:rect l="l" t="t" r="r" b="b"/>
              <a:pathLst>
                <a:path w="1838580" h="812800">
                  <a:moveTo>
                    <a:pt x="919290" y="0"/>
                  </a:moveTo>
                  <a:cubicBezTo>
                    <a:pt x="411580" y="0"/>
                    <a:pt x="0" y="181951"/>
                    <a:pt x="0" y="406400"/>
                  </a:cubicBezTo>
                  <a:cubicBezTo>
                    <a:pt x="0" y="630849"/>
                    <a:pt x="411580" y="812800"/>
                    <a:pt x="919290" y="812800"/>
                  </a:cubicBezTo>
                  <a:cubicBezTo>
                    <a:pt x="1427000" y="812800"/>
                    <a:pt x="1838580" y="630849"/>
                    <a:pt x="1838580" y="406400"/>
                  </a:cubicBezTo>
                  <a:cubicBezTo>
                    <a:pt x="1838580" y="181951"/>
                    <a:pt x="1427000" y="0"/>
                    <a:pt x="9192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2367" y="114300"/>
              <a:ext cx="1493846" cy="622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22"/>
                </a:lnSpc>
              </a:pPr>
              <a:r>
                <a:rPr lang="en-US" sz="1735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Línea</a:t>
              </a:r>
              <a:r>
                <a:rPr lang="en-US" sz="1735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US" sz="1735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respuesta</a:t>
              </a:r>
              <a:r>
                <a:rPr lang="en-US" sz="1735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(LOR)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4211882" y="1479856"/>
            <a:ext cx="3768237" cy="3133917"/>
          </a:xfrm>
          <a:custGeom>
            <a:avLst/>
            <a:gdLst/>
            <a:ahLst/>
            <a:cxnLst/>
            <a:rect l="l" t="t" r="r" b="b"/>
            <a:pathLst>
              <a:path w="5652355" h="4700876">
                <a:moveTo>
                  <a:pt x="0" y="0"/>
                </a:moveTo>
                <a:lnTo>
                  <a:pt x="5652356" y="0"/>
                </a:lnTo>
                <a:lnTo>
                  <a:pt x="5652356" y="4700876"/>
                </a:lnTo>
                <a:lnTo>
                  <a:pt x="0" y="470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22" name="Group 22"/>
          <p:cNvGrpSpPr/>
          <p:nvPr/>
        </p:nvGrpSpPr>
        <p:grpSpPr>
          <a:xfrm>
            <a:off x="4396736" y="1095464"/>
            <a:ext cx="3398530" cy="1263309"/>
            <a:chOff x="0" y="0"/>
            <a:chExt cx="2186579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86579" cy="812800"/>
            </a:xfrm>
            <a:custGeom>
              <a:avLst/>
              <a:gdLst/>
              <a:ahLst/>
              <a:cxnLst/>
              <a:rect l="l" t="t" r="r" b="b"/>
              <a:pathLst>
                <a:path w="2186579" h="812800">
                  <a:moveTo>
                    <a:pt x="1093289" y="0"/>
                  </a:moveTo>
                  <a:cubicBezTo>
                    <a:pt x="489482" y="0"/>
                    <a:pt x="0" y="181951"/>
                    <a:pt x="0" y="406400"/>
                  </a:cubicBezTo>
                  <a:cubicBezTo>
                    <a:pt x="0" y="630849"/>
                    <a:pt x="489482" y="812800"/>
                    <a:pt x="1093289" y="812800"/>
                  </a:cubicBezTo>
                  <a:cubicBezTo>
                    <a:pt x="1697096" y="812800"/>
                    <a:pt x="2186579" y="630849"/>
                    <a:pt x="2186579" y="406400"/>
                  </a:cubicBezTo>
                  <a:cubicBezTo>
                    <a:pt x="2186579" y="181951"/>
                    <a:pt x="1697096" y="0"/>
                    <a:pt x="10932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04992" y="123825"/>
              <a:ext cx="1776595" cy="612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2"/>
                </a:lnSpc>
              </a:pPr>
              <a:r>
                <a:rPr lang="en-US" sz="2002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Fotón</a:t>
              </a:r>
              <a:r>
                <a:rPr lang="en-US" sz="2002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2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interactúa</a:t>
              </a:r>
              <a:r>
                <a:rPr lang="en-US" sz="2002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2002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</a:t>
              </a:r>
              <a:r>
                <a:rPr lang="en-US" sz="2002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2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cristal</a:t>
              </a:r>
              <a:r>
                <a:rPr lang="en-US" sz="2002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2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centellador</a:t>
              </a:r>
              <a:endParaRPr lang="en-US" sz="200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439462" y="1673414"/>
            <a:ext cx="3626618" cy="4104367"/>
            <a:chOff x="0" y="0"/>
            <a:chExt cx="3561438" cy="162147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561438" cy="1621478"/>
            </a:xfrm>
            <a:custGeom>
              <a:avLst/>
              <a:gdLst/>
              <a:ahLst/>
              <a:cxnLst/>
              <a:rect l="l" t="t" r="r" b="b"/>
              <a:pathLst>
                <a:path w="3561438" h="1621478">
                  <a:moveTo>
                    <a:pt x="29199" y="0"/>
                  </a:moveTo>
                  <a:lnTo>
                    <a:pt x="3532239" y="0"/>
                  </a:lnTo>
                  <a:cubicBezTo>
                    <a:pt x="3548366" y="0"/>
                    <a:pt x="3561438" y="13073"/>
                    <a:pt x="3561438" y="29199"/>
                  </a:cubicBezTo>
                  <a:lnTo>
                    <a:pt x="3561438" y="1592279"/>
                  </a:lnTo>
                  <a:cubicBezTo>
                    <a:pt x="3561438" y="1608405"/>
                    <a:pt x="3548366" y="1621478"/>
                    <a:pt x="3532239" y="1621478"/>
                  </a:cubicBezTo>
                  <a:lnTo>
                    <a:pt x="29199" y="1621478"/>
                  </a:lnTo>
                  <a:cubicBezTo>
                    <a:pt x="13073" y="1621478"/>
                    <a:pt x="0" y="1608405"/>
                    <a:pt x="0" y="1592279"/>
                  </a:cubicBezTo>
                  <a:lnTo>
                    <a:pt x="0" y="29199"/>
                  </a:lnTo>
                  <a:cubicBezTo>
                    <a:pt x="0" y="13073"/>
                    <a:pt x="13073" y="0"/>
                    <a:pt x="29199" y="0"/>
                  </a:cubicBezTo>
                  <a:close/>
                </a:path>
              </a:pathLst>
            </a:custGeom>
            <a:solidFill>
              <a:srgbClr val="D6EAF2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9525"/>
              <a:ext cx="3561438" cy="16119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6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439463" y="2322236"/>
            <a:ext cx="3233578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 err="1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Colimación</a:t>
            </a:r>
            <a:r>
              <a:rPr lang="en-US" sz="240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electrónica</a:t>
            </a:r>
            <a:r>
              <a:rPr lang="en-US" sz="240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ts val="2800"/>
              </a:lnSpc>
            </a:pPr>
            <a:endParaRPr lang="en-US" sz="2400" dirty="0">
              <a:solidFill>
                <a:srgbClr val="1629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1822" lvl="1" indent="-215911">
              <a:lnSpc>
                <a:spcPts val="2800"/>
              </a:lnSpc>
              <a:buFont typeface="Arial"/>
              <a:buChar char="•"/>
            </a:pPr>
            <a:r>
              <a:rPr lang="en-US" sz="240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Ventana temporal </a:t>
            </a:r>
          </a:p>
          <a:p>
            <a:pPr marL="215911" lvl="1">
              <a:lnSpc>
                <a:spcPts val="2800"/>
              </a:lnSpc>
            </a:pPr>
            <a:r>
              <a:rPr lang="en-US" sz="240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(6 a 12 ns)</a:t>
            </a:r>
          </a:p>
          <a:p>
            <a:pPr marL="431822" lvl="1" indent="-215911">
              <a:lnSpc>
                <a:spcPts val="2800"/>
              </a:lnSpc>
              <a:buFont typeface="Arial"/>
              <a:buChar char="•"/>
            </a:pPr>
            <a:r>
              <a:rPr lang="en-US" sz="240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Ventana de </a:t>
            </a:r>
            <a:r>
              <a:rPr lang="en-US" sz="2400" dirty="0" err="1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energía</a:t>
            </a:r>
            <a:endParaRPr lang="en-US" sz="2400" dirty="0">
              <a:solidFill>
                <a:srgbClr val="1629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5911" lvl="1">
              <a:lnSpc>
                <a:spcPts val="2800"/>
              </a:lnSpc>
            </a:pPr>
            <a:r>
              <a:rPr lang="en-US" sz="240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(350 a 650 keV)</a:t>
            </a:r>
          </a:p>
          <a:p>
            <a:pPr marL="431822" lvl="1" indent="-215911">
              <a:lnSpc>
                <a:spcPts val="2800"/>
              </a:lnSpc>
              <a:buFont typeface="Arial"/>
              <a:buChar char="•"/>
            </a:pPr>
            <a:r>
              <a:rPr lang="en-US" sz="2400" dirty="0" err="1">
                <a:solidFill>
                  <a:srgbClr val="162942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</a:rPr>
              <a:t>Colinealidad</a:t>
            </a:r>
            <a:r>
              <a:rPr lang="en-US" sz="2400" dirty="0">
                <a:solidFill>
                  <a:srgbClr val="162942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</a:rPr>
              <a:t> </a:t>
            </a:r>
          </a:p>
          <a:p>
            <a:pPr marL="215911" lvl="1">
              <a:lnSpc>
                <a:spcPts val="2800"/>
              </a:lnSpc>
            </a:pPr>
            <a:r>
              <a:rPr lang="en-US" sz="2400" dirty="0">
                <a:solidFill>
                  <a:srgbClr val="162942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</a:rPr>
              <a:t>   (180º±0.25º)</a:t>
            </a:r>
          </a:p>
        </p:txBody>
      </p:sp>
      <p:sp>
        <p:nvSpPr>
          <p:cNvPr id="29" name="Freeform 29"/>
          <p:cNvSpPr/>
          <p:nvPr/>
        </p:nvSpPr>
        <p:spPr>
          <a:xfrm>
            <a:off x="4211882" y="2790294"/>
            <a:ext cx="3768237" cy="3133917"/>
          </a:xfrm>
          <a:custGeom>
            <a:avLst/>
            <a:gdLst/>
            <a:ahLst/>
            <a:cxnLst/>
            <a:rect l="l" t="t" r="r" b="b"/>
            <a:pathLst>
              <a:path w="5652355" h="4700876">
                <a:moveTo>
                  <a:pt x="0" y="0"/>
                </a:moveTo>
                <a:lnTo>
                  <a:pt x="5652356" y="0"/>
                </a:lnTo>
                <a:lnTo>
                  <a:pt x="5652356" y="4700875"/>
                </a:lnTo>
                <a:lnTo>
                  <a:pt x="0" y="4700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0" name="Group 30"/>
          <p:cNvGrpSpPr/>
          <p:nvPr/>
        </p:nvGrpSpPr>
        <p:grpSpPr>
          <a:xfrm>
            <a:off x="4396736" y="5014876"/>
            <a:ext cx="3398530" cy="1263309"/>
            <a:chOff x="0" y="0"/>
            <a:chExt cx="2186579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186579" cy="812800"/>
            </a:xfrm>
            <a:custGeom>
              <a:avLst/>
              <a:gdLst/>
              <a:ahLst/>
              <a:cxnLst/>
              <a:rect l="l" t="t" r="r" b="b"/>
              <a:pathLst>
                <a:path w="2186579" h="812800">
                  <a:moveTo>
                    <a:pt x="1093289" y="0"/>
                  </a:moveTo>
                  <a:cubicBezTo>
                    <a:pt x="489482" y="0"/>
                    <a:pt x="0" y="181951"/>
                    <a:pt x="0" y="406400"/>
                  </a:cubicBezTo>
                  <a:cubicBezTo>
                    <a:pt x="0" y="630849"/>
                    <a:pt x="489482" y="812800"/>
                    <a:pt x="1093289" y="812800"/>
                  </a:cubicBezTo>
                  <a:cubicBezTo>
                    <a:pt x="1697096" y="812800"/>
                    <a:pt x="2186579" y="630849"/>
                    <a:pt x="2186579" y="406400"/>
                  </a:cubicBezTo>
                  <a:cubicBezTo>
                    <a:pt x="2186579" y="181951"/>
                    <a:pt x="1697096" y="0"/>
                    <a:pt x="10932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04992" y="123825"/>
              <a:ext cx="1776595" cy="612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2"/>
                </a:lnSpc>
              </a:pPr>
              <a:r>
                <a:rPr lang="en-US" sz="2002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Fotosensor</a:t>
              </a:r>
              <a:r>
                <a:rPr lang="en-US" sz="2002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2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emite</a:t>
              </a:r>
              <a:r>
                <a:rPr lang="en-US" sz="2002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2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señal</a:t>
              </a:r>
              <a:r>
                <a:rPr lang="en-US" sz="2002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2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eléctrica</a:t>
              </a:r>
              <a:endParaRPr lang="en-US" sz="200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359644" y="3725598"/>
            <a:ext cx="3472712" cy="1263309"/>
            <a:chOff x="0" y="0"/>
            <a:chExt cx="2234307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34307" cy="812800"/>
            </a:xfrm>
            <a:custGeom>
              <a:avLst/>
              <a:gdLst/>
              <a:ahLst/>
              <a:cxnLst/>
              <a:rect l="l" t="t" r="r" b="b"/>
              <a:pathLst>
                <a:path w="2234307" h="812800">
                  <a:moveTo>
                    <a:pt x="1117153" y="0"/>
                  </a:moveTo>
                  <a:cubicBezTo>
                    <a:pt x="500167" y="0"/>
                    <a:pt x="0" y="181951"/>
                    <a:pt x="0" y="406400"/>
                  </a:cubicBezTo>
                  <a:cubicBezTo>
                    <a:pt x="0" y="630849"/>
                    <a:pt x="500167" y="812800"/>
                    <a:pt x="1117153" y="812800"/>
                  </a:cubicBezTo>
                  <a:cubicBezTo>
                    <a:pt x="1734140" y="812800"/>
                    <a:pt x="2234307" y="630849"/>
                    <a:pt x="2234307" y="406400"/>
                  </a:cubicBezTo>
                  <a:cubicBezTo>
                    <a:pt x="2234307" y="181951"/>
                    <a:pt x="1734140" y="0"/>
                    <a:pt x="11171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09466" y="123825"/>
              <a:ext cx="1815374" cy="612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2"/>
                </a:lnSpc>
              </a:pPr>
              <a:r>
                <a:rPr lang="en-US" sz="2002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Luz es recibida por el fotosensor (PMT o SiPM)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396736" y="2415160"/>
            <a:ext cx="3398530" cy="1263309"/>
            <a:chOff x="0" y="0"/>
            <a:chExt cx="2186579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186579" cy="812800"/>
            </a:xfrm>
            <a:custGeom>
              <a:avLst/>
              <a:gdLst/>
              <a:ahLst/>
              <a:cxnLst/>
              <a:rect l="l" t="t" r="r" b="b"/>
              <a:pathLst>
                <a:path w="2186579" h="812800">
                  <a:moveTo>
                    <a:pt x="1093289" y="0"/>
                  </a:moveTo>
                  <a:cubicBezTo>
                    <a:pt x="489482" y="0"/>
                    <a:pt x="0" y="181951"/>
                    <a:pt x="0" y="406400"/>
                  </a:cubicBezTo>
                  <a:cubicBezTo>
                    <a:pt x="0" y="630849"/>
                    <a:pt x="489482" y="812800"/>
                    <a:pt x="1093289" y="812800"/>
                  </a:cubicBezTo>
                  <a:cubicBezTo>
                    <a:pt x="1697096" y="812800"/>
                    <a:pt x="2186579" y="630849"/>
                    <a:pt x="2186579" y="406400"/>
                  </a:cubicBezTo>
                  <a:cubicBezTo>
                    <a:pt x="2186579" y="181951"/>
                    <a:pt x="1697096" y="0"/>
                    <a:pt x="10932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04992" y="123825"/>
              <a:ext cx="1776595" cy="612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2"/>
                </a:lnSpc>
              </a:pPr>
              <a:r>
                <a:rPr lang="en-US" sz="2002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Cristal centellador emite luz </a:t>
              </a:r>
            </a:p>
          </p:txBody>
        </p:sp>
      </p:grpSp>
      <p:sp>
        <p:nvSpPr>
          <p:cNvPr id="39" name="Título 38">
            <a:extLst>
              <a:ext uri="{FF2B5EF4-FFF2-40B4-BE49-F238E27FC236}">
                <a16:creationId xmlns:a16="http://schemas.microsoft.com/office/drawing/2014/main" id="{92C46768-31B3-9792-C64B-02BEEB09E2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4083" y="344677"/>
            <a:ext cx="10058400" cy="857250"/>
          </a:xfrm>
        </p:spPr>
        <p:txBody>
          <a:bodyPr/>
          <a:lstStyle/>
          <a:p>
            <a:r>
              <a:rPr lang="es-MX" b="1" dirty="0"/>
              <a:t>Colimación electrónica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41661BE-FA39-D7CA-2163-3B92C9550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29</a:t>
            </a:fld>
            <a:endParaRPr lang="es-MX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Descubrimiento de la radiación</a:t>
            </a:r>
            <a:endParaRPr lang="es-MX" dirty="0"/>
          </a:p>
        </p:txBody>
      </p:sp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261519"/>
            <a:ext cx="6363315" cy="356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7A4D672-1D87-8D45-8829-21AD6B8DF036}"/>
              </a:ext>
            </a:extLst>
          </p:cNvPr>
          <p:cNvSpPr/>
          <p:nvPr/>
        </p:nvSpPr>
        <p:spPr>
          <a:xfrm>
            <a:off x="1556479" y="5874134"/>
            <a:ext cx="8712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dirty="0"/>
              <a:t>W. Roentgen descubre los rayos-X en 1895 (premio Nobel de física, 1901)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BA470D7-082F-4748-8452-4437F50885B1}"/>
              </a:ext>
            </a:extLst>
          </p:cNvPr>
          <p:cNvSpPr txBox="1"/>
          <p:nvPr/>
        </p:nvSpPr>
        <p:spPr>
          <a:xfrm>
            <a:off x="4350141" y="1794486"/>
            <a:ext cx="26877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>
                <a:solidFill>
                  <a:srgbClr val="FF0000"/>
                </a:solidFill>
              </a:rPr>
              <a:t>Primera radiografía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E2C0A5-75A6-4C12-DC51-9FBE9845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508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9"/>
          <p:cNvSpPr txBox="1"/>
          <p:nvPr/>
        </p:nvSpPr>
        <p:spPr>
          <a:xfrm>
            <a:off x="1352460" y="6459785"/>
            <a:ext cx="9487079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600" dirty="0" err="1">
                <a:solidFill>
                  <a:srgbClr val="162942"/>
                </a:solidFill>
                <a:cs typeface="Times New Roman" panose="02020603050405020304" pitchFamily="18" charset="0"/>
              </a:rPr>
              <a:t>Estudio</a:t>
            </a:r>
            <a:r>
              <a:rPr lang="en-US" sz="1600" dirty="0">
                <a:solidFill>
                  <a:srgbClr val="162942"/>
                </a:solidFill>
                <a:cs typeface="Times New Roman" panose="02020603050405020304" pitchFamily="18" charset="0"/>
              </a:rPr>
              <a:t> PET de la </a:t>
            </a:r>
            <a:r>
              <a:rPr lang="en-US" sz="1600" dirty="0" err="1">
                <a:solidFill>
                  <a:srgbClr val="162942"/>
                </a:solidFill>
                <a:cs typeface="Times New Roman" panose="02020603050405020304" pitchFamily="18" charset="0"/>
              </a:rPr>
              <a:t>modulación</a:t>
            </a:r>
            <a:r>
              <a:rPr lang="en-US" sz="1600" dirty="0">
                <a:solidFill>
                  <a:srgbClr val="162942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62942"/>
                </a:solidFill>
                <a:cs typeface="Times New Roman" panose="02020603050405020304" pitchFamily="18" charset="0"/>
              </a:rPr>
              <a:t>farmacológica</a:t>
            </a:r>
            <a:r>
              <a:rPr lang="en-US" sz="1600" dirty="0">
                <a:solidFill>
                  <a:srgbClr val="162942"/>
                </a:solidFill>
                <a:cs typeface="Times New Roman" panose="02020603050405020304" pitchFamily="18" charset="0"/>
              </a:rPr>
              <a:t> de </a:t>
            </a:r>
            <a:r>
              <a:rPr lang="en-US" sz="1600" dirty="0" err="1">
                <a:solidFill>
                  <a:srgbClr val="162942"/>
                </a:solidFill>
                <a:cs typeface="Times New Roman" panose="02020603050405020304" pitchFamily="18" charset="0"/>
              </a:rPr>
              <a:t>modelos</a:t>
            </a:r>
            <a:r>
              <a:rPr lang="en-US" sz="1600" dirty="0">
                <a:solidFill>
                  <a:srgbClr val="162942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62942"/>
                </a:solidFill>
                <a:cs typeface="Times New Roman" panose="02020603050405020304" pitchFamily="18" charset="0"/>
              </a:rPr>
              <a:t>experimentales</a:t>
            </a:r>
            <a:r>
              <a:rPr lang="en-US" sz="1600" dirty="0">
                <a:solidFill>
                  <a:srgbClr val="162942"/>
                </a:solidFill>
                <a:cs typeface="Times New Roman" panose="02020603050405020304" pitchFamily="18" charset="0"/>
              </a:rPr>
              <a:t> de crisis </a:t>
            </a:r>
            <a:r>
              <a:rPr lang="en-US" sz="1600" dirty="0" err="1">
                <a:solidFill>
                  <a:srgbClr val="162942"/>
                </a:solidFill>
                <a:cs typeface="Times New Roman" panose="02020603050405020304" pitchFamily="18" charset="0"/>
              </a:rPr>
              <a:t>epilépticas</a:t>
            </a:r>
            <a:r>
              <a:rPr lang="en-US" sz="1600" dirty="0">
                <a:solidFill>
                  <a:srgbClr val="162942"/>
                </a:solidFill>
                <a:cs typeface="Times New Roman" panose="02020603050405020304" pitchFamily="18" charset="0"/>
              </a:rPr>
              <a:t>, A. Ahmed, 2016.</a:t>
            </a:r>
          </a:p>
        </p:txBody>
      </p:sp>
      <p:sp>
        <p:nvSpPr>
          <p:cNvPr id="30" name="Título 29">
            <a:extLst>
              <a:ext uri="{FF2B5EF4-FFF2-40B4-BE49-F238E27FC236}">
                <a16:creationId xmlns:a16="http://schemas.microsoft.com/office/drawing/2014/main" id="{D638ABE2-F49F-28CA-1828-7D541A2E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72" y="487680"/>
            <a:ext cx="10058400" cy="885177"/>
          </a:xfrm>
        </p:spPr>
        <p:txBody>
          <a:bodyPr/>
          <a:lstStyle/>
          <a:p>
            <a:r>
              <a:rPr lang="es-MX" b="1" dirty="0"/>
              <a:t>Eventos </a:t>
            </a:r>
            <a:r>
              <a:rPr lang="es-MX" b="1"/>
              <a:t>en coincidencia </a:t>
            </a:r>
            <a:r>
              <a:rPr lang="es-MX" b="1" dirty="0"/>
              <a:t>en PET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7A9DC9AC-5FDB-1717-FAB5-2A25D24D036E}"/>
              </a:ext>
            </a:extLst>
          </p:cNvPr>
          <p:cNvGrpSpPr/>
          <p:nvPr/>
        </p:nvGrpSpPr>
        <p:grpSpPr>
          <a:xfrm>
            <a:off x="1973564" y="1235273"/>
            <a:ext cx="7170436" cy="5040883"/>
            <a:chOff x="1973564" y="1235273"/>
            <a:chExt cx="7170436" cy="5040883"/>
          </a:xfrm>
        </p:grpSpPr>
        <p:sp>
          <p:nvSpPr>
            <p:cNvPr id="4" name="Freeform 4"/>
            <p:cNvSpPr/>
            <p:nvPr/>
          </p:nvSpPr>
          <p:spPr>
            <a:xfrm>
              <a:off x="2010003" y="2132837"/>
              <a:ext cx="6399480" cy="4143319"/>
            </a:xfrm>
            <a:custGeom>
              <a:avLst/>
              <a:gdLst/>
              <a:ahLst/>
              <a:cxnLst/>
              <a:rect l="l" t="t" r="r" b="b"/>
              <a:pathLst>
                <a:path w="11391496" h="7768299">
                  <a:moveTo>
                    <a:pt x="0" y="0"/>
                  </a:moveTo>
                  <a:lnTo>
                    <a:pt x="11391496" y="0"/>
                  </a:lnTo>
                  <a:lnTo>
                    <a:pt x="11391496" y="7768299"/>
                  </a:lnTo>
                  <a:lnTo>
                    <a:pt x="0" y="7768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34" t="-2207" r="-1157" b="-1909"/>
              </a:stretch>
            </a:blipFill>
          </p:spPr>
          <p:txBody>
            <a:bodyPr/>
            <a:lstStyle/>
            <a:p>
              <a:endParaRPr lang="es-MX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2427839" y="1235273"/>
              <a:ext cx="2057400" cy="375863"/>
              <a:chOff x="0" y="0"/>
              <a:chExt cx="812800" cy="14848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4848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48489"/>
                    </a:lnTo>
                    <a:lnTo>
                      <a:pt x="0" y="1484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812800" cy="1961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823754" y="1235273"/>
              <a:ext cx="2057400" cy="375863"/>
              <a:chOff x="0" y="0"/>
              <a:chExt cx="812800" cy="14848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4848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48489"/>
                    </a:lnTo>
                    <a:lnTo>
                      <a:pt x="0" y="1484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1961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324791" y="1972147"/>
              <a:ext cx="1362789" cy="410687"/>
              <a:chOff x="0" y="0"/>
              <a:chExt cx="812800" cy="14848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4848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48489"/>
                    </a:lnTo>
                    <a:lnTo>
                      <a:pt x="0" y="1484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812800" cy="1961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33747" y="4285150"/>
              <a:ext cx="1887171" cy="295209"/>
              <a:chOff x="0" y="0"/>
              <a:chExt cx="812800" cy="14848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4848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48489"/>
                    </a:lnTo>
                    <a:lnTo>
                      <a:pt x="0" y="1484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812800" cy="1961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6096000" y="4083945"/>
              <a:ext cx="3048000" cy="2192211"/>
              <a:chOff x="0" y="0"/>
              <a:chExt cx="1297001" cy="102298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297001" cy="1022986"/>
              </a:xfrm>
              <a:custGeom>
                <a:avLst/>
                <a:gdLst/>
                <a:ahLst/>
                <a:cxnLst/>
                <a:rect l="l" t="t" r="r" b="b"/>
                <a:pathLst>
                  <a:path w="1297001" h="1022986">
                    <a:moveTo>
                      <a:pt x="0" y="0"/>
                    </a:moveTo>
                    <a:lnTo>
                      <a:pt x="1297001" y="0"/>
                    </a:lnTo>
                    <a:lnTo>
                      <a:pt x="1297001" y="1022986"/>
                    </a:lnTo>
                    <a:lnTo>
                      <a:pt x="0" y="102298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1297001" cy="10706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9"/>
                  </a:lnSpc>
                </a:pPr>
                <a:endParaRPr/>
              </a:p>
            </p:txBody>
          </p:sp>
        </p:grpSp>
        <p:grpSp>
          <p:nvGrpSpPr>
            <p:cNvPr id="32" name="Group 17">
              <a:extLst>
                <a:ext uri="{FF2B5EF4-FFF2-40B4-BE49-F238E27FC236}">
                  <a16:creationId xmlns:a16="http://schemas.microsoft.com/office/drawing/2014/main" id="{4B31F6FE-F880-BB82-A465-93DB16A0F5FB}"/>
                </a:ext>
              </a:extLst>
            </p:cNvPr>
            <p:cNvGrpSpPr/>
            <p:nvPr/>
          </p:nvGrpSpPr>
          <p:grpSpPr>
            <a:xfrm>
              <a:off x="2357272" y="4356896"/>
              <a:ext cx="1516450" cy="375863"/>
              <a:chOff x="0" y="0"/>
              <a:chExt cx="812800" cy="148489"/>
            </a:xfrm>
          </p:grpSpPr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BE218F10-D877-477D-ACD8-C73C98A4E6C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4848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48489"/>
                    </a:lnTo>
                    <a:lnTo>
                      <a:pt x="0" y="1484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" name="TextBox 19">
                <a:extLst>
                  <a:ext uri="{FF2B5EF4-FFF2-40B4-BE49-F238E27FC236}">
                    <a16:creationId xmlns:a16="http://schemas.microsoft.com/office/drawing/2014/main" id="{4321242C-0313-953C-F7EB-A9851965CAF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1961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9"/>
                  </a:lnSpc>
                </a:pPr>
                <a:endParaRPr/>
              </a:p>
            </p:txBody>
          </p:sp>
        </p:grpSp>
        <p:grpSp>
          <p:nvGrpSpPr>
            <p:cNvPr id="35" name="Group 17">
              <a:extLst>
                <a:ext uri="{FF2B5EF4-FFF2-40B4-BE49-F238E27FC236}">
                  <a16:creationId xmlns:a16="http://schemas.microsoft.com/office/drawing/2014/main" id="{97FB2D0B-95F9-8806-B89F-C17AF05DB948}"/>
                </a:ext>
              </a:extLst>
            </p:cNvPr>
            <p:cNvGrpSpPr/>
            <p:nvPr/>
          </p:nvGrpSpPr>
          <p:grpSpPr>
            <a:xfrm>
              <a:off x="4333747" y="1992835"/>
              <a:ext cx="1762253" cy="410687"/>
              <a:chOff x="0" y="0"/>
              <a:chExt cx="812800" cy="148489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0F25605A-1E44-E5A4-5B99-2D235BB848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4848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48489"/>
                    </a:lnTo>
                    <a:lnTo>
                      <a:pt x="0" y="1484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" name="TextBox 19">
                <a:extLst>
                  <a:ext uri="{FF2B5EF4-FFF2-40B4-BE49-F238E27FC236}">
                    <a16:creationId xmlns:a16="http://schemas.microsoft.com/office/drawing/2014/main" id="{58F2CF6E-83FF-2D68-D8AA-813749D2A05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1961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9"/>
                  </a:lnSpc>
                </a:pPr>
                <a:endParaRPr/>
              </a:p>
            </p:txBody>
          </p:sp>
        </p:grpSp>
        <p:grpSp>
          <p:nvGrpSpPr>
            <p:cNvPr id="38" name="Group 17">
              <a:extLst>
                <a:ext uri="{FF2B5EF4-FFF2-40B4-BE49-F238E27FC236}">
                  <a16:creationId xmlns:a16="http://schemas.microsoft.com/office/drawing/2014/main" id="{CFDB9517-EF66-9BD2-1B70-22A6C31A90B2}"/>
                </a:ext>
              </a:extLst>
            </p:cNvPr>
            <p:cNvGrpSpPr/>
            <p:nvPr/>
          </p:nvGrpSpPr>
          <p:grpSpPr>
            <a:xfrm>
              <a:off x="6547328" y="1992020"/>
              <a:ext cx="1872416" cy="410687"/>
              <a:chOff x="0" y="0"/>
              <a:chExt cx="812800" cy="148489"/>
            </a:xfrm>
          </p:grpSpPr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FA91ADD1-9EC5-0064-054E-458051E6E7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4848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48489"/>
                    </a:lnTo>
                    <a:lnTo>
                      <a:pt x="0" y="1484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0" name="TextBox 19">
                <a:extLst>
                  <a:ext uri="{FF2B5EF4-FFF2-40B4-BE49-F238E27FC236}">
                    <a16:creationId xmlns:a16="http://schemas.microsoft.com/office/drawing/2014/main" id="{81FA0AD7-CFA2-87E2-A18A-29C1784AC25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1961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981598" y="2023052"/>
              <a:ext cx="2079437" cy="348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4"/>
                </a:lnSpc>
              </a:pPr>
              <a:r>
                <a:rPr lang="en-US" sz="2060" dirty="0" err="1">
                  <a:solidFill>
                    <a:srgbClr val="1629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Verdaderos</a:t>
              </a:r>
              <a:endParaRPr lang="en-US" sz="206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213023" y="2020934"/>
              <a:ext cx="2079437" cy="348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4"/>
                </a:lnSpc>
              </a:pPr>
              <a:r>
                <a:rPr lang="en-US" sz="2060" dirty="0" err="1">
                  <a:solidFill>
                    <a:srgbClr val="1629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Múltiples</a:t>
              </a:r>
              <a:endParaRPr lang="en-US" sz="206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089440" y="2004180"/>
              <a:ext cx="2079437" cy="348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4"/>
                </a:lnSpc>
              </a:pPr>
              <a:r>
                <a:rPr lang="en-US" sz="2060" dirty="0" err="1">
                  <a:solidFill>
                    <a:srgbClr val="1629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Dispersados</a:t>
              </a:r>
              <a:endParaRPr lang="en-US" sz="206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973564" y="4231737"/>
              <a:ext cx="2079437" cy="348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4"/>
                </a:lnSpc>
              </a:pPr>
              <a:r>
                <a:rPr lang="en-US" sz="2060" dirty="0" err="1">
                  <a:solidFill>
                    <a:srgbClr val="1629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Aleatorios</a:t>
              </a:r>
              <a:endParaRPr lang="en-US" sz="2060" dirty="0">
                <a:solidFill>
                  <a:srgbClr val="1629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061035" y="4225708"/>
              <a:ext cx="2079437" cy="348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4"/>
                </a:lnSpc>
              </a:pPr>
              <a:r>
                <a:rPr lang="en-US" sz="2060" dirty="0">
                  <a:solidFill>
                    <a:srgbClr val="1629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Singles</a:t>
              </a: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AB13C25-0976-7695-DD26-86E4D5E7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30</a:t>
            </a:fld>
            <a:endParaRPr lang="es-MX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231C3-A669-F940-ABA8-65760B15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42147"/>
          </a:xfrm>
        </p:spPr>
        <p:txBody>
          <a:bodyPr>
            <a:noAutofit/>
          </a:bodyPr>
          <a:lstStyle/>
          <a:p>
            <a:r>
              <a:rPr lang="es-MX" b="1" dirty="0"/>
              <a:t>Equipo PET/CT Biograph Vision 600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2BDCA3-9508-4849-BC74-072F3A8B6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22" y="1859339"/>
            <a:ext cx="5814566" cy="43609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80100E-02EA-2145-BFDD-BDB4E93577E5}"/>
              </a:ext>
            </a:extLst>
          </p:cNvPr>
          <p:cNvSpPr txBox="1"/>
          <p:nvPr/>
        </p:nvSpPr>
        <p:spPr>
          <a:xfrm>
            <a:off x="2104501" y="6371342"/>
            <a:ext cx="5229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Unidad PET/CT, Fac. de Medicina, UNAM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A6495641-D3A5-AF46-9A46-638074634713}"/>
                  </a:ext>
                </a:extLst>
              </p:cNvPr>
              <p:cNvSpPr txBox="1"/>
              <p:nvPr/>
            </p:nvSpPr>
            <p:spPr>
              <a:xfrm>
                <a:off x="7333818" y="1802187"/>
                <a:ext cx="4482718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200" b="1" dirty="0"/>
                  <a:t>Resolución espacial:</a:t>
                </a:r>
              </a:p>
              <a:p>
                <a:endParaRPr lang="es-MX" sz="2200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s-MX" sz="2200" b="1" dirty="0">
                    <a:solidFill>
                      <a:srgbClr val="0070C0"/>
                    </a:solidFill>
                  </a:rPr>
                  <a:t>PET</a:t>
                </a:r>
                <a:r>
                  <a:rPr lang="es-MX" sz="2200" dirty="0"/>
                  <a:t> clínico </a:t>
                </a:r>
                <a14:m>
                  <m:oMath xmlns:m="http://schemas.openxmlformats.org/officeDocument/2006/math">
                    <m:r>
                      <a:rPr lang="es-MX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E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sz="2200" dirty="0"/>
                  <a:t>4 – 6 mm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s-MX" sz="2200" dirty="0"/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s-MX" sz="2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s-MX" sz="2200" b="1" dirty="0">
                    <a:solidFill>
                      <a:srgbClr val="0070C0"/>
                    </a:solidFill>
                  </a:rPr>
                  <a:t>PET</a:t>
                </a:r>
                <a:r>
                  <a:rPr lang="es-MX" sz="2200" dirty="0"/>
                  <a:t> (animales) </a:t>
                </a:r>
                <a14:m>
                  <m:oMath xmlns:m="http://schemas.openxmlformats.org/officeDocument/2006/math">
                    <m:r>
                      <a:rPr lang="es-MX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s-MX" sz="2200" dirty="0"/>
                  <a:t>1.5 mm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s-MX" sz="2200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s-MX" sz="2200" b="1" dirty="0">
                    <a:solidFill>
                      <a:srgbClr val="0070C0"/>
                    </a:solidFill>
                  </a:rPr>
                  <a:t>PEM</a:t>
                </a:r>
                <a:r>
                  <a:rPr lang="es-MX" sz="2200" dirty="0"/>
                  <a:t> (mamografía por emisión de positrones) </a:t>
                </a:r>
                <a14:m>
                  <m:oMath xmlns:m="http://schemas.openxmlformats.org/officeDocument/2006/math">
                    <m:r>
                      <a:rPr lang="es-MX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s-MX" sz="2200" dirty="0"/>
                  <a:t> 2 mm</a:t>
                </a: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A6495641-D3A5-AF46-9A46-638074634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818" y="1802187"/>
                <a:ext cx="4482718" cy="2800767"/>
              </a:xfrm>
              <a:prstGeom prst="rect">
                <a:avLst/>
              </a:prstGeom>
              <a:blipFill>
                <a:blip r:embed="rId3"/>
                <a:stretch>
                  <a:fillRect l="-1695" t="-1810" b="-316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8892E67F-CEF0-8E4C-8F39-A11BAE398E70}"/>
              </a:ext>
            </a:extLst>
          </p:cNvPr>
          <p:cNvSpPr txBox="1"/>
          <p:nvPr/>
        </p:nvSpPr>
        <p:spPr>
          <a:xfrm>
            <a:off x="8989158" y="4663296"/>
            <a:ext cx="282737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700" dirty="0"/>
              <a:t>Resolución espacial depende: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chemeClr val="bg2">
                    <a:lumMod val="75000"/>
                  </a:schemeClr>
                </a:solidFill>
              </a:rPr>
              <a:t>Tamaño del detector,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chemeClr val="bg2">
                    <a:lumMod val="75000"/>
                  </a:schemeClr>
                </a:solidFill>
              </a:rPr>
              <a:t>Alcance del positrón,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chemeClr val="bg2">
                    <a:lumMod val="75000"/>
                  </a:schemeClr>
                </a:solidFill>
              </a:rPr>
              <a:t>No colinealidad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700" dirty="0"/>
              <a:t>Codificación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700" dirty="0"/>
              <a:t>Penetración de los fotones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8ED859-F951-ADFD-6A3F-C247BD5F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0666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EDB181C-CFE6-7141-B1AE-61F149356AD1}"/>
              </a:ext>
            </a:extLst>
          </p:cNvPr>
          <p:cNvGrpSpPr/>
          <p:nvPr/>
        </p:nvGrpSpPr>
        <p:grpSpPr>
          <a:xfrm>
            <a:off x="2248597" y="438912"/>
            <a:ext cx="7694805" cy="5696711"/>
            <a:chOff x="2301239" y="171804"/>
            <a:chExt cx="7827957" cy="6485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65150AF-E7DF-7447-8550-222CBE6A8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1239" y="171804"/>
              <a:ext cx="7827957" cy="6485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4C95A63-89FC-2749-9B62-A9BD23EF623C}"/>
                </a:ext>
              </a:extLst>
            </p:cNvPr>
            <p:cNvSpPr txBox="1"/>
            <p:nvPr/>
          </p:nvSpPr>
          <p:spPr>
            <a:xfrm>
              <a:off x="2475593" y="5980946"/>
              <a:ext cx="4735441" cy="496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>
                  <a:solidFill>
                    <a:srgbClr val="FF0000"/>
                  </a:solidFill>
                </a:rPr>
                <a:t>Tomografía por emisión de positrones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08627975-E3F7-5B2F-CC0C-88104ABF94B7}"/>
              </a:ext>
            </a:extLst>
          </p:cNvPr>
          <p:cNvSpPr txBox="1"/>
          <p:nvPr/>
        </p:nvSpPr>
        <p:spPr>
          <a:xfrm>
            <a:off x="2419985" y="6430243"/>
            <a:ext cx="7694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>
                <a:effectLst/>
              </a:rPr>
              <a:t>http://www.quantumday.com/2012/06/molecular-imaging-making-headway- into.html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277BC7-89BD-EEEB-0620-21A765EC8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8282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AF7F8B5-CB5E-B71B-21D4-60124EBD3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87" y="1323201"/>
            <a:ext cx="7772400" cy="4806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0BAEC9B-41E9-0963-EDAF-CC58AEBFCDB4}"/>
                  </a:ext>
                </a:extLst>
              </p:cNvPr>
              <p:cNvSpPr txBox="1"/>
              <p:nvPr/>
            </p:nvSpPr>
            <p:spPr>
              <a:xfrm>
                <a:off x="584271" y="4496060"/>
                <a:ext cx="3354316" cy="6408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𝑆𝑈𝑉</m:t>
                          </m:r>
                        </m:e>
                        <m:sub>
                          <m:r>
                            <a:rPr lang="es-ES" sz="2000" b="0" i="1" dirty="0" smtClean="0">
                              <a:latin typeface="Cambria Math" panose="02040503050406030204" pitchFamily="18" charset="0"/>
                            </a:rPr>
                            <m:t>𝑚𝑒𝑎𝑛</m:t>
                          </m:r>
                        </m:sub>
                      </m:sSub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S" sz="20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.  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𝐵𝑞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𝑚𝑙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sz="2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s-ES" sz="2000" b="0" i="0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s-ES" sz="2000" b="0" i="0" smtClean="0">
                              <a:latin typeface="Cambria Math" panose="02040503050406030204" pitchFamily="18" charset="0"/>
                            </a:rPr>
                            <m:t>. (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latin typeface="Cambria Math" panose="02040503050406030204" pitchFamily="18" charset="0"/>
                            </a:rPr>
                            <m:t>Bq</m:t>
                          </m:r>
                          <m:r>
                            <a:rPr lang="es-ES" sz="2000" b="0" i="0" smtClean="0">
                              <a:latin typeface="Cambria Math" panose="02040503050406030204" pitchFamily="18" charset="0"/>
                            </a:rPr>
                            <m:t>)⁄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s-ES" sz="2000" b="0" i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latin typeface="Cambria Math" panose="02040503050406030204" pitchFamily="18" charset="0"/>
                            </a:rPr>
                            <m:t>kg</m:t>
                          </m:r>
                          <m:r>
                            <a:rPr lang="es-ES" sz="20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0BAEC9B-41E9-0963-EDAF-CC58AEBFC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71" y="4496060"/>
                <a:ext cx="3354316" cy="640816"/>
              </a:xfrm>
              <a:prstGeom prst="rect">
                <a:avLst/>
              </a:prstGeom>
              <a:blipFill>
                <a:blip r:embed="rId3"/>
                <a:stretch>
                  <a:fillRect l="-1509" t="-9804" r="-1887" b="-1960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5915B27-170C-4B44-D8C7-11DBDF623A9C}"/>
                  </a:ext>
                </a:extLst>
              </p:cNvPr>
              <p:cNvSpPr txBox="1"/>
              <p:nvPr/>
            </p:nvSpPr>
            <p:spPr>
              <a:xfrm>
                <a:off x="584271" y="3290410"/>
                <a:ext cx="3318537" cy="6408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𝑆𝑈𝑉</m:t>
                          </m:r>
                        </m:e>
                        <m:sub>
                          <m:r>
                            <a:rPr lang="es-ES" sz="2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lang="es-E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s-E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  </m:t>
                          </m:r>
                          <m:r>
                            <a:rPr lang="es-E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𝐵𝑞</m:t>
                          </m:r>
                          <m:r>
                            <a:rPr lang="es-E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s-E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𝑚𝑙</m:t>
                          </m:r>
                          <m:r>
                            <a:rPr lang="es-E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E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sz="20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s-E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s-E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 (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Bq</m:t>
                          </m:r>
                          <m:r>
                            <a:rPr lang="es-E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)⁄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s-E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kg</m:t>
                          </m:r>
                          <m:r>
                            <a:rPr lang="es-E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MX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5915B27-170C-4B44-D8C7-11DBDF623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71" y="3290410"/>
                <a:ext cx="3318537" cy="640816"/>
              </a:xfrm>
              <a:prstGeom prst="rect">
                <a:avLst/>
              </a:prstGeom>
              <a:blipFill>
                <a:blip r:embed="rId4"/>
                <a:stretch>
                  <a:fillRect l="-1527" t="-7843" r="-1908" b="-1960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474D48C-C6CD-E179-0E75-17E745082535}"/>
                  </a:ext>
                </a:extLst>
              </p:cNvPr>
              <p:cNvSpPr txBox="1"/>
              <p:nvPr/>
            </p:nvSpPr>
            <p:spPr>
              <a:xfrm>
                <a:off x="658907" y="2084760"/>
                <a:ext cx="3243901" cy="6408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𝑆𝑈𝑉</m:t>
                          </m:r>
                        </m:e>
                        <m:sub>
                          <m:r>
                            <a:rPr lang="es-E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s-E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  </m:t>
                          </m:r>
                          <m:r>
                            <a:rPr lang="es-E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𝐵𝑞</m:t>
                          </m:r>
                          <m:r>
                            <a:rPr lang="es-E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s-E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𝑚𝑙</m:t>
                          </m:r>
                          <m:r>
                            <a:rPr lang="es-E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E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sz="2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s-E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s-E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 (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Bq</m:t>
                          </m:r>
                          <m:r>
                            <a:rPr lang="es-E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)⁄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s-E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kg</m:t>
                          </m:r>
                          <m:r>
                            <a:rPr lang="es-E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MX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474D48C-C6CD-E179-0E75-17E745082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07" y="2084760"/>
                <a:ext cx="3243901" cy="640816"/>
              </a:xfrm>
              <a:prstGeom prst="rect">
                <a:avLst/>
              </a:prstGeom>
              <a:blipFill>
                <a:blip r:embed="rId5"/>
                <a:stretch>
                  <a:fillRect l="-1167" t="-7843" r="-1946" b="-1960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6DF1F14F-BD67-DE08-ED55-2076BD3EF62A}"/>
              </a:ext>
            </a:extLst>
          </p:cNvPr>
          <p:cNvSpPr txBox="1"/>
          <p:nvPr/>
        </p:nvSpPr>
        <p:spPr>
          <a:xfrm>
            <a:off x="1154083" y="6335211"/>
            <a:ext cx="9165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>
                <a:effectLst/>
                <a:cs typeface="Times New Roman" panose="02020603050405020304" pitchFamily="18" charset="0"/>
              </a:rPr>
              <a:t>Zaidi, H., &amp; Karakatsanis, N.A. (2018). Towards enhanced PET quantification in clinical oncology. </a:t>
            </a:r>
          </a:p>
          <a:p>
            <a:r>
              <a:rPr lang="es-MX" sz="1600" dirty="0">
                <a:effectLst/>
                <a:cs typeface="Times New Roman" panose="02020603050405020304" pitchFamily="18" charset="0"/>
              </a:rPr>
              <a:t>The British journal of radiology, 91 1081, 20170508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176459E-312D-53F6-1A93-C34FCB39C031}"/>
              </a:ext>
            </a:extLst>
          </p:cNvPr>
          <p:cNvSpPr txBox="1">
            <a:spLocks/>
          </p:cNvSpPr>
          <p:nvPr/>
        </p:nvSpPr>
        <p:spPr>
          <a:xfrm>
            <a:off x="1154083" y="579269"/>
            <a:ext cx="10058400" cy="11421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600" b="1" dirty="0"/>
              <a:t>Calidad de la imagen para ser diagnóstica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E579BBF-2CBA-9C07-604C-9D402963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9867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074A16-91FB-CB83-3C6D-E857F8C38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15668" y="1411818"/>
            <a:ext cx="5096933" cy="3822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73F9E6-D447-A8D1-A618-7116EA6E3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1" y="774701"/>
            <a:ext cx="6263218" cy="4697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79A758-939D-68EB-B968-3AEDF2399A80}"/>
              </a:ext>
            </a:extLst>
          </p:cNvPr>
          <p:cNvSpPr txBox="1"/>
          <p:nvPr/>
        </p:nvSpPr>
        <p:spPr>
          <a:xfrm>
            <a:off x="594781" y="5594636"/>
            <a:ext cx="6735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900" dirty="0">
                <a:solidFill>
                  <a:srgbClr val="FF0000"/>
                </a:solidFill>
              </a:rPr>
              <a:t>Calibración de equipos mediante phantoms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67F1C2-DA0D-E976-E999-357FFD2D0E1B}"/>
              </a:ext>
            </a:extLst>
          </p:cNvPr>
          <p:cNvSpPr txBox="1"/>
          <p:nvPr/>
        </p:nvSpPr>
        <p:spPr>
          <a:xfrm>
            <a:off x="1741712" y="112981"/>
            <a:ext cx="36241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>
                <a:latin typeface="+mj-lt"/>
              </a:rPr>
              <a:t>Gammacámara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0563F5C-A697-B055-A3FF-648C0EC3BE83}"/>
              </a:ext>
            </a:extLst>
          </p:cNvPr>
          <p:cNvSpPr txBox="1"/>
          <p:nvPr/>
        </p:nvSpPr>
        <p:spPr>
          <a:xfrm>
            <a:off x="7600905" y="112981"/>
            <a:ext cx="3509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/>
              <a:t>Equipo PET/CT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2D53F39-1AC9-39B8-B1F9-3E778EC3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7746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4DE0C4-B6F7-B15E-7F44-3F24E78C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Espectro de rayos X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5B92306-D090-3F64-8C6B-CA246DCF9924}"/>
              </a:ext>
            </a:extLst>
          </p:cNvPr>
          <p:cNvGrpSpPr/>
          <p:nvPr/>
        </p:nvGrpSpPr>
        <p:grpSpPr>
          <a:xfrm>
            <a:off x="5751665" y="1957390"/>
            <a:ext cx="5449697" cy="4278671"/>
            <a:chOff x="2900364" y="1839256"/>
            <a:chExt cx="5486400" cy="441297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F7B415D-97EF-0B82-5592-AF87BC05C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0364" y="1839256"/>
              <a:ext cx="5486400" cy="4412974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248CB4F-92C7-8298-1215-C13DB5763E81}"/>
                </a:ext>
              </a:extLst>
            </p:cNvPr>
            <p:cNvSpPr txBox="1"/>
            <p:nvPr/>
          </p:nvSpPr>
          <p:spPr>
            <a:xfrm>
              <a:off x="6329363" y="2577287"/>
              <a:ext cx="1522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Rayos X </a:t>
              </a:r>
            </a:p>
            <a:p>
              <a:r>
                <a:rPr lang="es-MX" dirty="0"/>
                <a:t>característicos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20E2FE4-1923-1C19-A7D7-69AF5F67D3FD}"/>
                </a:ext>
              </a:extLst>
            </p:cNvPr>
            <p:cNvSpPr txBox="1"/>
            <p:nvPr/>
          </p:nvSpPr>
          <p:spPr>
            <a:xfrm>
              <a:off x="3924300" y="4258450"/>
              <a:ext cx="12981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Rayos X  de </a:t>
              </a:r>
            </a:p>
            <a:p>
              <a:r>
                <a:rPr lang="es-MX" dirty="0"/>
                <a:t>frenado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4B685C6B-01A5-0CA8-3143-1D38B35D8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87" y="2475391"/>
            <a:ext cx="4393219" cy="30122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50B529D-98CC-2384-B15C-AF63C3B5EFD9}"/>
              </a:ext>
            </a:extLst>
          </p:cNvPr>
          <p:cNvSpPr txBox="1"/>
          <p:nvPr/>
        </p:nvSpPr>
        <p:spPr>
          <a:xfrm>
            <a:off x="7154203" y="1726647"/>
            <a:ext cx="306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Material blanco: W, 100 kVp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0BBCD6-AAE2-486A-FE5F-2C0F4FC9914F}"/>
              </a:ext>
            </a:extLst>
          </p:cNvPr>
          <p:cNvSpPr txBox="1"/>
          <p:nvPr/>
        </p:nvSpPr>
        <p:spPr>
          <a:xfrm>
            <a:off x="1974075" y="1957390"/>
            <a:ext cx="165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Tubo de rayos X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F399A67-6C8D-193B-1106-C01A921AE349}"/>
              </a:ext>
            </a:extLst>
          </p:cNvPr>
          <p:cNvSpPr txBox="1"/>
          <p:nvPr/>
        </p:nvSpPr>
        <p:spPr>
          <a:xfrm>
            <a:off x="1354674" y="5636322"/>
            <a:ext cx="35508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000" dirty="0">
                <a:solidFill>
                  <a:srgbClr val="FF0000"/>
                </a:solidFill>
              </a:rPr>
              <a:t>Análisis de resultados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C705FA-3DC5-DAA5-0C48-9D8703A8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3139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8A215-CF36-6041-AB32-3C0B2B9A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757719"/>
            <a:ext cx="9729216" cy="972652"/>
          </a:xfrm>
        </p:spPr>
        <p:txBody>
          <a:bodyPr>
            <a:noAutofit/>
          </a:bodyPr>
          <a:lstStyle/>
          <a:p>
            <a:r>
              <a:rPr lang="es-MX" b="1" dirty="0"/>
              <a:t>Elemento para el control de calidad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2D8038E-5BE3-944B-AC65-877AE2CEE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24" y="1906489"/>
            <a:ext cx="5486400" cy="41148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20B2C21-5B22-A64E-854A-8CFEB67BDDDC}"/>
              </a:ext>
            </a:extLst>
          </p:cNvPr>
          <p:cNvSpPr txBox="1"/>
          <p:nvPr/>
        </p:nvSpPr>
        <p:spPr>
          <a:xfrm>
            <a:off x="7496802" y="3469267"/>
            <a:ext cx="14526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Maniqu</a:t>
            </a:r>
            <a:r>
              <a:rPr lang="es-ES" sz="2200" dirty="0"/>
              <a:t>íes.</a:t>
            </a:r>
            <a:endParaRPr lang="es-MX" sz="2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BFA3C6-81EA-9B41-B528-BBEAA12FB1EB}"/>
              </a:ext>
            </a:extLst>
          </p:cNvPr>
          <p:cNvSpPr txBox="1"/>
          <p:nvPr/>
        </p:nvSpPr>
        <p:spPr>
          <a:xfrm>
            <a:off x="7477944" y="2071081"/>
            <a:ext cx="2825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Detector (Activímetro).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CC6717-09DB-5045-A637-B17E9D2E95D9}"/>
              </a:ext>
            </a:extLst>
          </p:cNvPr>
          <p:cNvSpPr txBox="1"/>
          <p:nvPr/>
        </p:nvSpPr>
        <p:spPr>
          <a:xfrm>
            <a:off x="7477944" y="2781869"/>
            <a:ext cx="24272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Actividad (Bq, mCi).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B7238C-D2B1-704E-8248-B22DD9B6B89E}"/>
              </a:ext>
            </a:extLst>
          </p:cNvPr>
          <p:cNvSpPr txBox="1"/>
          <p:nvPr/>
        </p:nvSpPr>
        <p:spPr>
          <a:xfrm>
            <a:off x="7477945" y="4156665"/>
            <a:ext cx="1168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Jeringas.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CCB3924-31D3-844C-9F7D-9E52FFF1B699}"/>
              </a:ext>
            </a:extLst>
          </p:cNvPr>
          <p:cNvSpPr txBox="1"/>
          <p:nvPr/>
        </p:nvSpPr>
        <p:spPr>
          <a:xfrm>
            <a:off x="7477566" y="4844063"/>
            <a:ext cx="1175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Blindaje.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DD9C0B-A151-F74B-B775-873838F322CA}"/>
              </a:ext>
            </a:extLst>
          </p:cNvPr>
          <p:cNvSpPr txBox="1"/>
          <p:nvPr/>
        </p:nvSpPr>
        <p:spPr>
          <a:xfrm>
            <a:off x="7496803" y="5451067"/>
            <a:ext cx="22506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Papel absorbente.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F09B9DF-505F-F54B-915E-55F393501043}"/>
              </a:ext>
            </a:extLst>
          </p:cNvPr>
          <p:cNvSpPr txBox="1"/>
          <p:nvPr/>
        </p:nvSpPr>
        <p:spPr>
          <a:xfrm>
            <a:off x="1394824" y="6365858"/>
            <a:ext cx="71191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Además, </a:t>
            </a:r>
            <a:r>
              <a:rPr lang="es-ES" sz="2200" dirty="0"/>
              <a:t>trabajar en mesas de aluminio, usar bata y guantes.</a:t>
            </a:r>
            <a:endParaRPr lang="es-MX" sz="2200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2E188D38-090E-CBD0-2D8D-E01D08EB9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041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B1C716C-363B-AEA6-526E-E9002ADCB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4060" y="2062622"/>
            <a:ext cx="4554009" cy="3415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EA1CC75-49EC-520C-61DB-DE31592A526E}"/>
                  </a:ext>
                </a:extLst>
              </p:cNvPr>
              <p:cNvSpPr txBox="1"/>
              <p:nvPr/>
            </p:nvSpPr>
            <p:spPr>
              <a:xfrm>
                <a:off x="1865376" y="335834"/>
                <a:ext cx="78045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+mj-lt"/>
                  </a:rPr>
                  <a:t>Calibración cruzada: SUV = 1 </a:t>
                </a:r>
                <a14:m>
                  <m:oMath xmlns:m="http://schemas.openxmlformats.org/officeDocument/2006/math">
                    <m:r>
                      <a:rPr lang="es-MX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s-MX" sz="4000" b="1" dirty="0">
                    <a:latin typeface="+mj-lt"/>
                  </a:rPr>
                  <a:t> 10%</a:t>
                </a: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EA1CC75-49EC-520C-61DB-DE31592A5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376" y="335834"/>
                <a:ext cx="7804572" cy="707886"/>
              </a:xfrm>
              <a:prstGeom prst="rect">
                <a:avLst/>
              </a:prstGeom>
              <a:blipFill>
                <a:blip r:embed="rId4"/>
                <a:stretch>
                  <a:fillRect l="-2597" t="-14035" r="-1786" b="-3684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525E21AF-C86F-047E-38B4-15DACB83C1E7}"/>
              </a:ext>
            </a:extLst>
          </p:cNvPr>
          <p:cNvSpPr txBox="1"/>
          <p:nvPr/>
        </p:nvSpPr>
        <p:spPr>
          <a:xfrm>
            <a:off x="1865376" y="6393111"/>
            <a:ext cx="23898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Phantom (maniquí)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06A2138-DC05-C649-E183-C263DD276514}"/>
              </a:ext>
            </a:extLst>
          </p:cNvPr>
          <p:cNvSpPr txBox="1"/>
          <p:nvPr/>
        </p:nvSpPr>
        <p:spPr>
          <a:xfrm>
            <a:off x="6469454" y="6393110"/>
            <a:ext cx="39625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Valor de captación estandarizado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4CB39BC-AE52-6D94-5C45-D4EA69857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440" y="1651820"/>
            <a:ext cx="6500745" cy="384452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B9E1A8F-985E-9FC8-A20C-9C3F9024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4218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D1A948-2CC8-FB5B-20D2-4CC3C2ADFC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95"/>
          <a:stretch/>
        </p:blipFill>
        <p:spPr>
          <a:xfrm>
            <a:off x="613664" y="1078992"/>
            <a:ext cx="5482336" cy="50170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690884-0377-DB2B-0C41-BAC7BA19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551" y="1078992"/>
            <a:ext cx="6546551" cy="490991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BDA5D66-F1F5-151A-ED0F-1BB74991759B}"/>
              </a:ext>
            </a:extLst>
          </p:cNvPr>
          <p:cNvSpPr txBox="1">
            <a:spLocks/>
          </p:cNvSpPr>
          <p:nvPr/>
        </p:nvSpPr>
        <p:spPr>
          <a:xfrm>
            <a:off x="590257" y="439274"/>
            <a:ext cx="9748362" cy="10652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400" b="1" dirty="0"/>
              <a:t>Se buscan y mejoran los parámetros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27E15A-7851-47FC-49F2-B62C3764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1282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41543-62C4-674D-9F44-6C24D662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591" y="414875"/>
            <a:ext cx="9326880" cy="959766"/>
          </a:xfrm>
        </p:spPr>
        <p:txBody>
          <a:bodyPr>
            <a:noAutofit/>
          </a:bodyPr>
          <a:lstStyle/>
          <a:p>
            <a:r>
              <a:rPr lang="es-MX" b="1" dirty="0"/>
              <a:t>Maniquíes: NEMA IQ + Sensibilidad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192B7B8-659F-604C-8554-A5D84622C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r="6494"/>
          <a:stretch/>
        </p:blipFill>
        <p:spPr>
          <a:xfrm>
            <a:off x="1977107" y="1779967"/>
            <a:ext cx="4134101" cy="3632691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42D65D5-DCDF-0E41-84F1-256365DA8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1"/>
          <a:stretch/>
        </p:blipFill>
        <p:spPr>
          <a:xfrm>
            <a:off x="1977107" y="1920458"/>
            <a:ext cx="1658669" cy="1825632"/>
          </a:xfrm>
          <a:prstGeom prst="rect">
            <a:avLst/>
          </a:prstGeom>
        </p:spPr>
      </p:pic>
      <p:pic>
        <p:nvPicPr>
          <p:cNvPr id="14" name="Marcador de contenido 3">
            <a:extLst>
              <a:ext uri="{FF2B5EF4-FFF2-40B4-BE49-F238E27FC236}">
                <a16:creationId xmlns:a16="http://schemas.microsoft.com/office/drawing/2014/main" id="{0930281B-7E67-DF4D-9075-A97E427D7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1743" y="1779966"/>
            <a:ext cx="3299706" cy="43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E90A21F-2C3D-A343-B587-803352665FE6}"/>
              </a:ext>
            </a:extLst>
          </p:cNvPr>
          <p:cNvSpPr txBox="1"/>
          <p:nvPr/>
        </p:nvSpPr>
        <p:spPr>
          <a:xfrm>
            <a:off x="1977107" y="5460472"/>
            <a:ext cx="5563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Evaluación de contraste, razón 4:1</a:t>
            </a:r>
          </a:p>
          <a:p>
            <a:r>
              <a:rPr lang="es-MX" sz="1600" dirty="0"/>
              <a:t>Maniquí sensibilidad y sonda: 3.2 mCi</a:t>
            </a:r>
          </a:p>
          <a:p>
            <a:r>
              <a:rPr lang="es-MX" sz="1600" dirty="0"/>
              <a:t>Cuerpo entero de 100 cm, adquisición: 30 min.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5098A08-067C-B720-8FB8-69BABFE2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053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3FA57-F0A3-D72C-E165-018D05C3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Descubrimiento de la radiación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F79DF7A6-2BD9-4903-A6FF-7ACBE7AE03D4}"/>
              </a:ext>
            </a:extLst>
          </p:cNvPr>
          <p:cNvSpPr/>
          <p:nvPr/>
        </p:nvSpPr>
        <p:spPr>
          <a:xfrm>
            <a:off x="6779642" y="2042680"/>
            <a:ext cx="3816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/>
              <a:t>Observó los experimentos de Roentgen</a:t>
            </a:r>
            <a:endParaRPr lang="en-US" sz="2200" dirty="0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D27F029F-850D-C536-2C3F-F163BD090C0B}"/>
              </a:ext>
            </a:extLst>
          </p:cNvPr>
          <p:cNvSpPr/>
          <p:nvPr/>
        </p:nvSpPr>
        <p:spPr>
          <a:xfrm>
            <a:off x="9852685" y="5445224"/>
            <a:ext cx="19502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/>
              <a:t>Sales de Uranio</a:t>
            </a:r>
            <a:endParaRPr lang="en-US" sz="2200" dirty="0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1A2A50F9-E73D-F94F-DB08-AF4082DD7A7F}"/>
              </a:ext>
            </a:extLst>
          </p:cNvPr>
          <p:cNvSpPr/>
          <p:nvPr/>
        </p:nvSpPr>
        <p:spPr>
          <a:xfrm>
            <a:off x="1937500" y="5457560"/>
            <a:ext cx="262924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500" dirty="0">
                <a:solidFill>
                  <a:srgbClr val="FF0000"/>
                </a:solidFill>
              </a:rPr>
              <a:t>Radiactividad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4530C628-2BB4-D88F-77D9-A0F2A3BE5EC7}"/>
              </a:ext>
            </a:extLst>
          </p:cNvPr>
          <p:cNvSpPr/>
          <p:nvPr/>
        </p:nvSpPr>
        <p:spPr>
          <a:xfrm>
            <a:off x="1362121" y="4539125"/>
            <a:ext cx="37500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/>
              <a:t>1896 Henri Becquerel</a:t>
            </a:r>
          </a:p>
          <a:p>
            <a:pPr algn="ctr"/>
            <a:r>
              <a:rPr lang="es-ES" sz="2200" dirty="0"/>
              <a:t>(Premio Nobel de física, 1903) </a:t>
            </a:r>
            <a:endParaRPr lang="en-US" sz="2200" dirty="0"/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C082B8E6-2467-C7F5-376B-75FA1E9027B4}"/>
              </a:ext>
            </a:extLst>
          </p:cNvPr>
          <p:cNvSpPr/>
          <p:nvPr/>
        </p:nvSpPr>
        <p:spPr>
          <a:xfrm>
            <a:off x="6735813" y="3574178"/>
            <a:ext cx="32478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/>
              <a:t>producir rayos X, pero con:</a:t>
            </a:r>
            <a:endParaRPr lang="en-US" sz="2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236B6F2-0A63-9ECB-3D67-D6E0C0F0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500" y="1783163"/>
            <a:ext cx="2232248" cy="274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94E1500-E25D-2382-D1F5-D61B5F733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122" y="4441953"/>
            <a:ext cx="3024336" cy="158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1 Flecha derecha">
            <a:extLst>
              <a:ext uri="{FF2B5EF4-FFF2-40B4-BE49-F238E27FC236}">
                <a16:creationId xmlns:a16="http://schemas.microsoft.com/office/drawing/2014/main" id="{AE2B52B4-A7DE-1446-1D83-7551B6DA30B2}"/>
              </a:ext>
            </a:extLst>
          </p:cNvPr>
          <p:cNvSpPr/>
          <p:nvPr/>
        </p:nvSpPr>
        <p:spPr>
          <a:xfrm>
            <a:off x="4783015" y="2314574"/>
            <a:ext cx="1529009" cy="394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2 Flecha abajo">
            <a:extLst>
              <a:ext uri="{FF2B5EF4-FFF2-40B4-BE49-F238E27FC236}">
                <a16:creationId xmlns:a16="http://schemas.microsoft.com/office/drawing/2014/main" id="{6E7D4E7C-D34C-26C2-983C-74322E77CECD}"/>
              </a:ext>
            </a:extLst>
          </p:cNvPr>
          <p:cNvSpPr/>
          <p:nvPr/>
        </p:nvSpPr>
        <p:spPr>
          <a:xfrm>
            <a:off x="8184232" y="2852936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3 Flecha izquierda">
            <a:extLst>
              <a:ext uri="{FF2B5EF4-FFF2-40B4-BE49-F238E27FC236}">
                <a16:creationId xmlns:a16="http://schemas.microsoft.com/office/drawing/2014/main" id="{19B693E4-3BE0-154C-F542-EB45D778BA67}"/>
              </a:ext>
            </a:extLst>
          </p:cNvPr>
          <p:cNvSpPr/>
          <p:nvPr/>
        </p:nvSpPr>
        <p:spPr>
          <a:xfrm>
            <a:off x="4783015" y="5481998"/>
            <a:ext cx="1529009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B7843DF-4D0A-8528-E88F-C2AE0BC5C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5796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5D82F5-CEC1-CD43-B7F1-F35E22B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245" y="689718"/>
            <a:ext cx="8860126" cy="918016"/>
          </a:xfrm>
        </p:spPr>
        <p:txBody>
          <a:bodyPr>
            <a:normAutofit/>
          </a:bodyPr>
          <a:lstStyle/>
          <a:p>
            <a:pPr algn="l"/>
            <a:r>
              <a:rPr lang="es-MX" b="1" dirty="0"/>
              <a:t>Análisis de imágenes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CA2302A-BDF9-5949-966F-47297EB53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t="16806" b="1389"/>
          <a:stretch/>
        </p:blipFill>
        <p:spPr>
          <a:xfrm>
            <a:off x="1322832" y="1808570"/>
            <a:ext cx="3669792" cy="4287091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ADC486-52E1-5444-B92F-4B25F0BF1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t="33200" r="22000" b="35300"/>
          <a:stretch/>
        </p:blipFill>
        <p:spPr>
          <a:xfrm>
            <a:off x="5161645" y="1808570"/>
            <a:ext cx="5609274" cy="43148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CCCD48A-5772-234A-8ABE-1AFBF24209B6}"/>
              </a:ext>
            </a:extLst>
          </p:cNvPr>
          <p:cNvSpPr txBox="1"/>
          <p:nvPr/>
        </p:nvSpPr>
        <p:spPr>
          <a:xfrm>
            <a:off x="2246619" y="6459785"/>
            <a:ext cx="6765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Parámetros de adquisición de acuerdo con la literatura (Van Sluis J. </a:t>
            </a:r>
            <a:r>
              <a:rPr lang="es-MX" sz="1600" i="1" dirty="0"/>
              <a:t>et al.</a:t>
            </a:r>
            <a:r>
              <a:rPr lang="es-MX" sz="1600" dirty="0"/>
              <a:t> 2019).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F520F7D-43C7-96E0-FD3A-D8BEA942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41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090915A-8C73-3CE4-3F99-79A6649A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88498" y="1232466"/>
            <a:ext cx="5248659" cy="39364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D7D31E3-00DF-BCA4-1869-BF325BC6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45157" y="1232464"/>
            <a:ext cx="5248656" cy="39364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15329B-85B6-7A65-F541-C1D888B05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91334" y="1232466"/>
            <a:ext cx="5248657" cy="39364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E7AD4E7-85B1-CEEA-7EB3-708ACFB9F42D}"/>
              </a:ext>
            </a:extLst>
          </p:cNvPr>
          <p:cNvSpPr txBox="1"/>
          <p:nvPr/>
        </p:nvSpPr>
        <p:spPr>
          <a:xfrm>
            <a:off x="1115568" y="5912286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Sensibilidad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45B0CE8-5CE8-F30B-F7F0-A8849375F388}"/>
              </a:ext>
            </a:extLst>
          </p:cNvPr>
          <p:cNvSpPr txBox="1"/>
          <p:nvPr/>
        </p:nvSpPr>
        <p:spPr>
          <a:xfrm>
            <a:off x="4853037" y="5912285"/>
            <a:ext cx="2609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Resolución espacial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F5A0259-4A77-6552-99A3-FDDE681BFC23}"/>
              </a:ext>
            </a:extLst>
          </p:cNvPr>
          <p:cNvSpPr txBox="1"/>
          <p:nvPr/>
        </p:nvSpPr>
        <p:spPr>
          <a:xfrm>
            <a:off x="8791053" y="5918381"/>
            <a:ext cx="256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Estudios dinámicos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D5AE361-32F4-1144-85B2-6A3437A1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6161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D37303-7481-8D44-909F-66BE2EE3F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08" y="1814732"/>
            <a:ext cx="4464056" cy="4464056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FA76D3F-3052-DA03-7543-76019C8FA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70710"/>
          </a:xfrm>
        </p:spPr>
        <p:txBody>
          <a:bodyPr>
            <a:normAutofit/>
          </a:bodyPr>
          <a:lstStyle/>
          <a:p>
            <a:pPr algn="ctr"/>
            <a:r>
              <a:rPr lang="es-MX" sz="4800" b="1" dirty="0"/>
              <a:t>Imágenes SPECT y PET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2D46CC-E1E3-0D46-F38B-3127B7C80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91" b="11666"/>
          <a:stretch/>
        </p:blipFill>
        <p:spPr>
          <a:xfrm>
            <a:off x="5706747" y="1814732"/>
            <a:ext cx="5870539" cy="44640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6A3DCCF-3060-27AC-D52F-9E554280A20D}"/>
              </a:ext>
            </a:extLst>
          </p:cNvPr>
          <p:cNvSpPr txBox="1"/>
          <p:nvPr/>
        </p:nvSpPr>
        <p:spPr>
          <a:xfrm>
            <a:off x="5019370" y="6390960"/>
            <a:ext cx="650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Imagen PET de Cerebro,  [</a:t>
            </a:r>
            <a:r>
              <a:rPr lang="es-MX" baseline="30000" dirty="0"/>
              <a:t>18</a:t>
            </a:r>
            <a:r>
              <a:rPr lang="es-MX" dirty="0"/>
              <a:t>F]Fluorodesoxiglucosa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6A84BA-3988-3CCC-4830-4D1A8A4DE0CC}"/>
              </a:ext>
            </a:extLst>
          </p:cNvPr>
          <p:cNvSpPr txBox="1"/>
          <p:nvPr/>
        </p:nvSpPr>
        <p:spPr>
          <a:xfrm>
            <a:off x="457198" y="6390960"/>
            <a:ext cx="508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Imagen SPECT de Corazón ([</a:t>
            </a:r>
            <a:r>
              <a:rPr lang="es-MX" baseline="30000" dirty="0"/>
              <a:t>99</a:t>
            </a:r>
            <a:r>
              <a:rPr lang="es-MX" dirty="0"/>
              <a:t>Tc]MIBI)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5D6904-F9BC-7179-386C-057A33B90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3610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A8CB6-567E-8840-A086-B7C1008C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332656"/>
            <a:ext cx="10153128" cy="936104"/>
          </a:xfrm>
        </p:spPr>
        <p:txBody>
          <a:bodyPr>
            <a:noAutofit/>
          </a:bodyPr>
          <a:lstStyle/>
          <a:p>
            <a:pPr algn="l"/>
            <a:r>
              <a:rPr lang="es-ES" b="1" dirty="0"/>
              <a:t>Estadificación y respuesta a tratamiento</a:t>
            </a:r>
            <a:endParaRPr lang="es-MX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EE6734-DAA6-E644-92AE-3BAAC9DA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5" y="1859785"/>
            <a:ext cx="4822056" cy="43390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CC3E02-8924-3D4F-A0B6-AAE77DD39638}"/>
              </a:ext>
            </a:extLst>
          </p:cNvPr>
          <p:cNvSpPr txBox="1"/>
          <p:nvPr/>
        </p:nvSpPr>
        <p:spPr>
          <a:xfrm>
            <a:off x="1343472" y="2982852"/>
            <a:ext cx="3296261" cy="2092881"/>
          </a:xfrm>
          <a:prstGeom prst="rect">
            <a:avLst/>
          </a:prstGeom>
          <a:noFill/>
          <a:ln w="3175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dirty="0"/>
              <a:t>Cáncer de mama, sin tratamiento.</a:t>
            </a:r>
          </a:p>
          <a:p>
            <a:pPr marL="214313" indent="-214313">
              <a:buFont typeface="Arial"/>
              <a:buChar char="•"/>
            </a:pPr>
            <a:r>
              <a:rPr lang="es-ES" sz="2600" dirty="0"/>
              <a:t>Mama izquierda</a:t>
            </a:r>
          </a:p>
          <a:p>
            <a:pPr marL="214313" indent="-214313">
              <a:buFont typeface="Arial"/>
              <a:buChar char="•"/>
            </a:pPr>
            <a:r>
              <a:rPr lang="es-ES" sz="2600" dirty="0"/>
              <a:t>Ganglios axilares ipsilaterales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D4D9CA-D81F-804A-9E8E-EE0682FFDDD5}"/>
              </a:ext>
            </a:extLst>
          </p:cNvPr>
          <p:cNvSpPr txBox="1"/>
          <p:nvPr/>
        </p:nvSpPr>
        <p:spPr>
          <a:xfrm>
            <a:off x="5583082" y="1425549"/>
            <a:ext cx="5400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         CT                    PET/CT                  PET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6CF362F-E2E1-5DFD-6F94-973DD74B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2824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6369" y="429878"/>
            <a:ext cx="8103134" cy="1065246"/>
          </a:xfrm>
        </p:spPr>
        <p:txBody>
          <a:bodyPr>
            <a:noAutofit/>
          </a:bodyPr>
          <a:lstStyle/>
          <a:p>
            <a:r>
              <a:rPr lang="es-ES_tradnl" sz="4400" b="1" dirty="0"/>
              <a:t>Astrocitoma anaplásico </a:t>
            </a:r>
          </a:p>
        </p:txBody>
      </p:sp>
      <p:pic>
        <p:nvPicPr>
          <p:cNvPr id="5" name="Marcador de contenido 4" descr="Captura de pantalla 2013-10-13 a la(s) 09.53.27.png"/>
          <p:cNvPicPr>
            <a:picLocks noGrp="1" noChangeAspect="1"/>
          </p:cNvPicPr>
          <p:nvPr>
            <p:ph idx="1"/>
          </p:nvPr>
        </p:nvPicPr>
        <p:blipFill>
          <a:blip r:embed="rId2"/>
          <a:srcRect l="3319" r="2172"/>
          <a:stretch>
            <a:fillRect/>
          </a:stretch>
        </p:blipFill>
        <p:spPr>
          <a:xfrm>
            <a:off x="2173799" y="1800908"/>
            <a:ext cx="3298349" cy="4292387"/>
          </a:xfr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6" name="Imagen 5" descr="Captura de pantalla 2013-10-13 a la(s) 09.53.41.png"/>
          <p:cNvPicPr>
            <a:picLocks noChangeAspect="1"/>
          </p:cNvPicPr>
          <p:nvPr/>
        </p:nvPicPr>
        <p:blipFill>
          <a:blip r:embed="rId3"/>
          <a:srcRect l="10810" t="7018" r="12883"/>
          <a:stretch>
            <a:fillRect/>
          </a:stretch>
        </p:blipFill>
        <p:spPr>
          <a:xfrm>
            <a:off x="5529889" y="1800909"/>
            <a:ext cx="1842506" cy="2524104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7" name="Imagen 6" descr="Captura de pantalla 2013-10-13 a la(s) 09.54.15.png"/>
          <p:cNvPicPr>
            <a:picLocks noChangeAspect="1"/>
          </p:cNvPicPr>
          <p:nvPr/>
        </p:nvPicPr>
        <p:blipFill>
          <a:blip r:embed="rId4"/>
          <a:srcRect b="24217"/>
          <a:stretch>
            <a:fillRect/>
          </a:stretch>
        </p:blipFill>
        <p:spPr>
          <a:xfrm>
            <a:off x="5529989" y="4300014"/>
            <a:ext cx="2788607" cy="1786221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8" name="Imagen 7" descr="Captura de pantalla 2013-10-13 a la(s) 09.54.49.png"/>
          <p:cNvPicPr>
            <a:picLocks noChangeAspect="1"/>
          </p:cNvPicPr>
          <p:nvPr/>
        </p:nvPicPr>
        <p:blipFill>
          <a:blip r:embed="rId5"/>
          <a:srcRect l="17569" r="14757"/>
          <a:stretch>
            <a:fillRect/>
          </a:stretch>
        </p:blipFill>
        <p:spPr>
          <a:xfrm>
            <a:off x="7440282" y="1800909"/>
            <a:ext cx="1968086" cy="2524104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526AB9-736C-1343-9633-41F701B110AB}"/>
              </a:ext>
            </a:extLst>
          </p:cNvPr>
          <p:cNvSpPr txBox="1"/>
          <p:nvPr/>
        </p:nvSpPr>
        <p:spPr>
          <a:xfrm>
            <a:off x="1486369" y="6399079"/>
            <a:ext cx="1137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Estudio PET, realizado con [</a:t>
            </a:r>
            <a:r>
              <a:rPr lang="es-MX" sz="2000" baseline="30000" dirty="0"/>
              <a:t>18</a:t>
            </a:r>
            <a:r>
              <a:rPr lang="es-MX" sz="2000" dirty="0"/>
              <a:t>F]Fluorotimidina ([</a:t>
            </a:r>
            <a:r>
              <a:rPr lang="es-MX" sz="2000" baseline="30000" dirty="0"/>
              <a:t>18</a:t>
            </a:r>
            <a:r>
              <a:rPr lang="es-MX" sz="2000" dirty="0"/>
              <a:t>F]FLT), útil para evaluar tumores del SNC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C36EDA0-A5C2-DA1D-547B-3A37AAA5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6661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Agrupar 10">
            <a:extLst>
              <a:ext uri="{FF2B5EF4-FFF2-40B4-BE49-F238E27FC236}">
                <a16:creationId xmlns:a16="http://schemas.microsoft.com/office/drawing/2014/main" id="{CFC53732-F4E6-2649-BA16-9643A25C43B7}"/>
              </a:ext>
            </a:extLst>
          </p:cNvPr>
          <p:cNvGrpSpPr>
            <a:grpSpLocks/>
          </p:cNvGrpSpPr>
          <p:nvPr/>
        </p:nvGrpSpPr>
        <p:grpSpPr bwMode="auto">
          <a:xfrm>
            <a:off x="1199456" y="1219060"/>
            <a:ext cx="5895611" cy="5080140"/>
            <a:chOff x="933073" y="549892"/>
            <a:chExt cx="6135806" cy="5868796"/>
          </a:xfrm>
        </p:grpSpPr>
        <p:grpSp>
          <p:nvGrpSpPr>
            <p:cNvPr id="31746" name="Agrupar 5">
              <a:extLst>
                <a:ext uri="{FF2B5EF4-FFF2-40B4-BE49-F238E27FC236}">
                  <a16:creationId xmlns:a16="http://schemas.microsoft.com/office/drawing/2014/main" id="{1CEB810A-98F1-404A-AF01-794437ECAF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3073" y="549892"/>
              <a:ext cx="6135806" cy="5868796"/>
              <a:chOff x="920244" y="524236"/>
              <a:chExt cx="6135806" cy="5868796"/>
            </a:xfrm>
          </p:grpSpPr>
          <p:pic>
            <p:nvPicPr>
              <p:cNvPr id="31766" name="Imagen 1">
                <a:extLst>
                  <a:ext uri="{FF2B5EF4-FFF2-40B4-BE49-F238E27FC236}">
                    <a16:creationId xmlns:a16="http://schemas.microsoft.com/office/drawing/2014/main" id="{8BEA5F7B-91DB-1240-AF03-BF8590AD8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88" t="3383" r="72131" b="55667"/>
              <a:stretch>
                <a:fillRect/>
              </a:stretch>
            </p:blipFill>
            <p:spPr bwMode="auto">
              <a:xfrm>
                <a:off x="3739728" y="524239"/>
                <a:ext cx="1185536" cy="24002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7" name="Imagen 2">
                <a:extLst>
                  <a:ext uri="{FF2B5EF4-FFF2-40B4-BE49-F238E27FC236}">
                    <a16:creationId xmlns:a16="http://schemas.microsoft.com/office/drawing/2014/main" id="{7A1A9895-79BE-BC47-BC9E-16F13F2C2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51" t="3014" r="73407" b="50742"/>
              <a:stretch>
                <a:fillRect/>
              </a:stretch>
            </p:blipFill>
            <p:spPr bwMode="auto">
              <a:xfrm>
                <a:off x="3740114" y="2924520"/>
                <a:ext cx="1185150" cy="3468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8" name="Imagen 3">
                <a:extLst>
                  <a:ext uri="{FF2B5EF4-FFF2-40B4-BE49-F238E27FC236}">
                    <a16:creationId xmlns:a16="http://schemas.microsoft.com/office/drawing/2014/main" id="{25009106-7839-1E47-957F-3561EA1FC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58" t="3020" r="35387" b="53615"/>
              <a:stretch>
                <a:fillRect/>
              </a:stretch>
            </p:blipFill>
            <p:spPr bwMode="auto">
              <a:xfrm>
                <a:off x="920244" y="524236"/>
                <a:ext cx="2800216" cy="58674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9" name="Imagen 4">
                <a:extLst>
                  <a:ext uri="{FF2B5EF4-FFF2-40B4-BE49-F238E27FC236}">
                    <a16:creationId xmlns:a16="http://schemas.microsoft.com/office/drawing/2014/main" id="{DFF8EC5F-E050-E14A-9DD9-93EC14BBA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98" t="3210" r="36848" b="50740"/>
              <a:stretch>
                <a:fillRect/>
              </a:stretch>
            </p:blipFill>
            <p:spPr bwMode="auto">
              <a:xfrm>
                <a:off x="4948795" y="524237"/>
                <a:ext cx="2107255" cy="58570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747" name="CuadroTexto 6">
              <a:extLst>
                <a:ext uri="{FF2B5EF4-FFF2-40B4-BE49-F238E27FC236}">
                  <a16:creationId xmlns:a16="http://schemas.microsoft.com/office/drawing/2014/main" id="{F1F17955-C43D-CB4C-9273-F139ABFCD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2000" y="5721140"/>
              <a:ext cx="414922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A</a:t>
              </a:r>
            </a:p>
          </p:txBody>
        </p:sp>
        <p:sp>
          <p:nvSpPr>
            <p:cNvPr id="31748" name="CuadroTexto 7">
              <a:extLst>
                <a:ext uri="{FF2B5EF4-FFF2-40B4-BE49-F238E27FC236}">
                  <a16:creationId xmlns:a16="http://schemas.microsoft.com/office/drawing/2014/main" id="{F516A3F3-3485-684B-BDEF-4C2A7EFDF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275" y="5721140"/>
              <a:ext cx="348593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c</a:t>
              </a:r>
            </a:p>
          </p:txBody>
        </p:sp>
        <p:sp>
          <p:nvSpPr>
            <p:cNvPr id="31749" name="CuadroTexto 8">
              <a:extLst>
                <a:ext uri="{FF2B5EF4-FFF2-40B4-BE49-F238E27FC236}">
                  <a16:creationId xmlns:a16="http://schemas.microsoft.com/office/drawing/2014/main" id="{D07E10C9-4777-C647-8C0D-4548B2FD4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2942" y="2366981"/>
              <a:ext cx="405710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B</a:t>
              </a:r>
            </a:p>
          </p:txBody>
        </p:sp>
        <p:sp>
          <p:nvSpPr>
            <p:cNvPr id="31750" name="CuadroTexto 9">
              <a:extLst>
                <a:ext uri="{FF2B5EF4-FFF2-40B4-BE49-F238E27FC236}">
                  <a16:creationId xmlns:a16="http://schemas.microsoft.com/office/drawing/2014/main" id="{A4ACDA14-C534-AE4C-96B0-AD58DE0CD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1176" y="5721140"/>
              <a:ext cx="425976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D</a:t>
              </a: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D4013F38-EBB5-DD49-8E15-9251E72B4910}"/>
                </a:ext>
              </a:extLst>
            </p:cNvPr>
            <p:cNvCxnSpPr/>
            <p:nvPr/>
          </p:nvCxnSpPr>
          <p:spPr>
            <a:xfrm flipH="1">
              <a:off x="6606908" y="1578558"/>
              <a:ext cx="2032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C9843D42-8EC3-8547-9248-920C7D9B792C}"/>
                </a:ext>
              </a:extLst>
            </p:cNvPr>
            <p:cNvCxnSpPr/>
            <p:nvPr/>
          </p:nvCxnSpPr>
          <p:spPr>
            <a:xfrm flipH="1">
              <a:off x="6810112" y="2431018"/>
              <a:ext cx="23336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40673DDD-E7ED-9043-A90E-7890D70085E5}"/>
                </a:ext>
              </a:extLst>
            </p:cNvPr>
            <p:cNvCxnSpPr/>
            <p:nvPr/>
          </p:nvCxnSpPr>
          <p:spPr>
            <a:xfrm flipH="1">
              <a:off x="6795824" y="3166006"/>
              <a:ext cx="2159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74D25810-B13E-8C44-9716-BAD67D20CCCF}"/>
                </a:ext>
              </a:extLst>
            </p:cNvPr>
            <p:cNvCxnSpPr/>
            <p:nvPr/>
          </p:nvCxnSpPr>
          <p:spPr>
            <a:xfrm flipH="1">
              <a:off x="6427517" y="4535975"/>
              <a:ext cx="17939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D9E71E61-CE02-9044-84E3-91D14C51C1C9}"/>
                </a:ext>
              </a:extLst>
            </p:cNvPr>
            <p:cNvCxnSpPr/>
            <p:nvPr/>
          </p:nvCxnSpPr>
          <p:spPr>
            <a:xfrm flipH="1">
              <a:off x="6421166" y="5791646"/>
              <a:ext cx="1857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390EE1A4-1C87-334E-8D54-4D49398021E6}"/>
                </a:ext>
              </a:extLst>
            </p:cNvPr>
            <p:cNvCxnSpPr/>
            <p:nvPr/>
          </p:nvCxnSpPr>
          <p:spPr>
            <a:xfrm flipH="1">
              <a:off x="6421166" y="4712181"/>
              <a:ext cx="1857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39BCFCD-235E-3C4C-843E-F9BE67A80D4D}"/>
              </a:ext>
            </a:extLst>
          </p:cNvPr>
          <p:cNvSpPr txBox="1"/>
          <p:nvPr/>
        </p:nvSpPr>
        <p:spPr>
          <a:xfrm>
            <a:off x="7665993" y="2837343"/>
            <a:ext cx="40426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_tradnl" sz="2200" dirty="0">
                <a:ea typeface="ＭＳ Ｐゴシック" panose="020B0600070205080204" pitchFamily="34" charset="-128"/>
              </a:rPr>
              <a:t>Proyección de máxima intensidad  (MIP) para un adulto (A y B) y  para un niño (C y D)</a:t>
            </a:r>
          </a:p>
          <a:p>
            <a:endParaRPr lang="es-ES" altLang="es-ES_tradnl" sz="2200" dirty="0">
              <a:ea typeface="ＭＳ Ｐゴシック" panose="020B0600070205080204" pitchFamily="34" charset="-128"/>
            </a:endParaRPr>
          </a:p>
          <a:p>
            <a:r>
              <a:rPr lang="es-ES" altLang="es-ES_tradnl" sz="2200" dirty="0">
                <a:ea typeface="ＭＳ Ｐゴシック" panose="020B0600070205080204" pitchFamily="34" charset="-128"/>
              </a:rPr>
              <a:t>Captación normal del radiofármaco en médula ósea y centros de osificación.</a:t>
            </a:r>
          </a:p>
          <a:p>
            <a:endParaRPr lang="es-ES" altLang="es-ES_tradnl" sz="2200" dirty="0">
              <a:ea typeface="ＭＳ Ｐゴシック" panose="020B0600070205080204" pitchFamily="34" charset="-128"/>
            </a:endParaRPr>
          </a:p>
          <a:p>
            <a:r>
              <a:rPr lang="es-ES" altLang="es-ES_tradnl" sz="2200" dirty="0">
                <a:ea typeface="ＭＳ Ｐゴシック" panose="020B0600070205080204" pitchFamily="34" charset="-128"/>
              </a:rPr>
              <a:t>Eliminación por la vía urinaria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836EBE-7674-434D-B617-F235C0556FD7}"/>
              </a:ext>
            </a:extLst>
          </p:cNvPr>
          <p:cNvSpPr txBox="1"/>
          <p:nvPr/>
        </p:nvSpPr>
        <p:spPr>
          <a:xfrm>
            <a:off x="7665993" y="1678333"/>
            <a:ext cx="3265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Biodistribución normal del </a:t>
            </a:r>
          </a:p>
          <a:p>
            <a:r>
              <a:rPr lang="es-MX" sz="2200" dirty="0"/>
              <a:t>[</a:t>
            </a:r>
            <a:r>
              <a:rPr lang="es-MX" sz="2200" baseline="30000" dirty="0"/>
              <a:t>18</a:t>
            </a:r>
            <a:r>
              <a:rPr lang="es-MX" sz="2200" dirty="0"/>
              <a:t>F]Fluoruro de Sodio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853E9E4-A220-084A-974A-22E6F1F08899}"/>
              </a:ext>
            </a:extLst>
          </p:cNvPr>
          <p:cNvSpPr txBox="1"/>
          <p:nvPr/>
        </p:nvSpPr>
        <p:spPr>
          <a:xfrm>
            <a:off x="485490" y="393692"/>
            <a:ext cx="11221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>
                <a:latin typeface="+mj-lt"/>
              </a:rPr>
              <a:t>Estudio de tomografía por emisión de positrones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F274A5-2B95-E6F7-5611-452F6864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7724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29D930-5201-9346-BDA9-047BA8C2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230430"/>
            <a:ext cx="4977573" cy="492035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4F0EFF-F47D-A445-A471-F96CE834FE7D}"/>
              </a:ext>
            </a:extLst>
          </p:cNvPr>
          <p:cNvSpPr txBox="1"/>
          <p:nvPr/>
        </p:nvSpPr>
        <p:spPr>
          <a:xfrm>
            <a:off x="1847528" y="460989"/>
            <a:ext cx="8900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>
                <a:latin typeface="+mj-lt"/>
              </a:rPr>
              <a:t>PET de músculo cardíaco, [</a:t>
            </a:r>
            <a:r>
              <a:rPr lang="es-MX" sz="4400" b="1" baseline="30000" dirty="0">
                <a:latin typeface="+mj-lt"/>
              </a:rPr>
              <a:t>13</a:t>
            </a:r>
            <a:r>
              <a:rPr lang="es-MX" sz="4400" b="1" dirty="0">
                <a:latin typeface="+mj-lt"/>
              </a:rPr>
              <a:t>N]Amonio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5A0995-C49F-A648-A6FB-21EFCF73AFFA}"/>
              </a:ext>
            </a:extLst>
          </p:cNvPr>
          <p:cNvSpPr txBox="1"/>
          <p:nvPr/>
        </p:nvSpPr>
        <p:spPr>
          <a:xfrm>
            <a:off x="1847528" y="6397011"/>
            <a:ext cx="972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1.- Ventrículo derecho, 2.- Ventrículo izquierdo, 3.- Hígado, 4.- Intestino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CE61434-AE47-48B1-B2BF-60D1A03C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9260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17519F-2127-772A-8F54-B4432B97A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94" y="3303851"/>
            <a:ext cx="3864534" cy="28984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9773192-A628-5117-8D8D-D1D6BCB23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5018" r="10574"/>
          <a:stretch/>
        </p:blipFill>
        <p:spPr>
          <a:xfrm>
            <a:off x="4740043" y="1061740"/>
            <a:ext cx="6599609" cy="51405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B34AC9-5F4D-B6E8-550B-F44B4C63E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2"/>
          <a:stretch/>
        </p:blipFill>
        <p:spPr>
          <a:xfrm>
            <a:off x="889895" y="1069618"/>
            <a:ext cx="3864662" cy="30673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D0AEA9F-5D8D-1747-FF85-C9C099A4571F}"/>
              </a:ext>
            </a:extLst>
          </p:cNvPr>
          <p:cNvSpPr txBox="1">
            <a:spLocks/>
          </p:cNvSpPr>
          <p:nvPr/>
        </p:nvSpPr>
        <p:spPr>
          <a:xfrm>
            <a:off x="852348" y="286603"/>
            <a:ext cx="10032683" cy="783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/>
              <a:t>Acreditación y certificación en PET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18CFA0-9D13-92F8-31DB-AD74FA04D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985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6">
            <a:extLst>
              <a:ext uri="{FF2B5EF4-FFF2-40B4-BE49-F238E27FC236}">
                <a16:creationId xmlns:a16="http://schemas.microsoft.com/office/drawing/2014/main" id="{C1F47736-CD38-08C4-B527-515899EE457C}"/>
              </a:ext>
            </a:extLst>
          </p:cNvPr>
          <p:cNvSpPr txBox="1">
            <a:spLocks/>
          </p:cNvSpPr>
          <p:nvPr/>
        </p:nvSpPr>
        <p:spPr>
          <a:xfrm>
            <a:off x="767079" y="419628"/>
            <a:ext cx="10706564" cy="72080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accent5">
                    <a:lumMod val="50000"/>
                  </a:schemeClr>
                </a:solidFill>
              </a:rPr>
              <a:t>Método para determinar los Coeficientes de Recuperación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C22CC3B2-3F35-7280-09A4-1A80E8635C38}"/>
                  </a:ext>
                </a:extLst>
              </p:cNvPr>
              <p:cNvSpPr txBox="1"/>
              <p:nvPr/>
            </p:nvSpPr>
            <p:spPr>
              <a:xfrm>
                <a:off x="770126" y="1299692"/>
                <a:ext cx="10262681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𝐶𝑅𝐶</m:t>
                      </m:r>
                      <m:r>
                        <a:rPr lang="es-E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𝐴𝑐𝑡𝑖𝑣𝑖𝑑𝑎𝑑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𝑚𝑒𝑑𝑖𝑑𝑎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𝑒𝑛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𝑙𝑎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𝑒𝑠𝑓𝑒𝑟𝑎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𝑎𝑐𝑡𝑖𝑣𝑖𝑑𝑎𝑑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𝑚𝑒𝑑𝑖𝑑𝑎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𝑒𝑛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𝑓𝑜𝑛𝑑𝑜</m:t>
                          </m:r>
                        </m:num>
                        <m:den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𝐴𝑐𝑡𝑖𝑣𝑖𝑑𝑎𝑑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𝑐𝑜𝑛𝑜𝑐𝑖𝑑𝑎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𝑒𝑛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𝑙𝑎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𝑒𝑠𝑓𝑒𝑟𝑎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𝑎𝑐𝑡𝑖𝑣𝑖𝑑𝑎𝑑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𝑐𝑜𝑛𝑜𝑐𝑖𝑑𝑎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𝑒𝑛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𝑓𝑜𝑛𝑑𝑜</m:t>
                          </m:r>
                        </m:den>
                      </m:f>
                    </m:oMath>
                  </m:oMathPara>
                </a14:m>
                <a:endParaRPr lang="es-MX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C22CC3B2-3F35-7280-09A4-1A80E8635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26" y="1299692"/>
                <a:ext cx="10262681" cy="766877"/>
              </a:xfrm>
              <a:prstGeom prst="rect">
                <a:avLst/>
              </a:prstGeom>
              <a:blipFill>
                <a:blip r:embed="rId2"/>
                <a:stretch>
                  <a:fillRect l="-124" t="-6557" r="-494" b="-213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>
            <a:extLst>
              <a:ext uri="{FF2B5EF4-FFF2-40B4-BE49-F238E27FC236}">
                <a16:creationId xmlns:a16="http://schemas.microsoft.com/office/drawing/2014/main" id="{561BFBD0-72A0-AE59-C0ED-7BD624D89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8" t="16851" r="37637" b="23945"/>
          <a:stretch/>
        </p:blipFill>
        <p:spPr>
          <a:xfrm rot="5400000">
            <a:off x="2465834" y="2534886"/>
            <a:ext cx="2694128" cy="327521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F8A2086-052B-4A9F-4271-6E687531D09C}"/>
              </a:ext>
            </a:extLst>
          </p:cNvPr>
          <p:cNvSpPr txBox="1"/>
          <p:nvPr/>
        </p:nvSpPr>
        <p:spPr>
          <a:xfrm>
            <a:off x="3392750" y="247272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10 mm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129566-9B6F-B886-80ED-9B9BE7B21BE3}"/>
              </a:ext>
            </a:extLst>
          </p:cNvPr>
          <p:cNvSpPr txBox="1"/>
          <p:nvPr/>
        </p:nvSpPr>
        <p:spPr>
          <a:xfrm>
            <a:off x="767079" y="3461949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13 mm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CE1D44-624F-301E-1AEF-1E6CBD757F40}"/>
              </a:ext>
            </a:extLst>
          </p:cNvPr>
          <p:cNvSpPr txBox="1"/>
          <p:nvPr/>
        </p:nvSpPr>
        <p:spPr>
          <a:xfrm>
            <a:off x="767080" y="427426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17 mm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D54E409-D58C-1362-1A6C-3119DC26B7FE}"/>
              </a:ext>
            </a:extLst>
          </p:cNvPr>
          <p:cNvSpPr txBox="1"/>
          <p:nvPr/>
        </p:nvSpPr>
        <p:spPr>
          <a:xfrm>
            <a:off x="3464671" y="546734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22 mm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2CEC7F-F725-D51D-5CD4-18771A4820AB}"/>
              </a:ext>
            </a:extLst>
          </p:cNvPr>
          <p:cNvSpPr txBox="1"/>
          <p:nvPr/>
        </p:nvSpPr>
        <p:spPr>
          <a:xfrm>
            <a:off x="5747898" y="415537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28 mm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2845D1E-ED13-4D4E-26A8-001FF93A7E34}"/>
              </a:ext>
            </a:extLst>
          </p:cNvPr>
          <p:cNvSpPr txBox="1"/>
          <p:nvPr/>
        </p:nvSpPr>
        <p:spPr>
          <a:xfrm>
            <a:off x="5733041" y="342820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37 mm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DF2CECB-890B-63F1-75DD-9FCF1D98F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55" y="2825429"/>
            <a:ext cx="3599151" cy="244783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7C9259C-8BD1-CCD1-54FC-787743122E91}"/>
              </a:ext>
            </a:extLst>
          </p:cNvPr>
          <p:cNvSpPr txBox="1"/>
          <p:nvPr/>
        </p:nvSpPr>
        <p:spPr>
          <a:xfrm>
            <a:off x="7632899" y="5451956"/>
            <a:ext cx="3840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00" dirty="0">
                <a:effectLst/>
                <a:latin typeface="ArialMT"/>
              </a:rPr>
              <a:t>A recovery coefficient method for partial volume correction of PET images Ann Nucl Med (2009) </a:t>
            </a:r>
            <a:endParaRPr lang="es-MX" sz="1000" dirty="0">
              <a:effectLst/>
            </a:endParaRP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3F3928BD-75A9-68CC-E239-AD1E3129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5612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A4A617-715B-A976-E599-B8E8E72D9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81" y="1344168"/>
            <a:ext cx="6838890" cy="4718304"/>
          </a:xfrm>
          <a:prstGeom prst="rect">
            <a:avLst/>
          </a:prstGeom>
        </p:spPr>
      </p:pic>
      <p:sp>
        <p:nvSpPr>
          <p:cNvPr id="6" name="Subtítulo 6">
            <a:extLst>
              <a:ext uri="{FF2B5EF4-FFF2-40B4-BE49-F238E27FC236}">
                <a16:creationId xmlns:a16="http://schemas.microsoft.com/office/drawing/2014/main" id="{542A48A8-1848-F5A8-66AD-C5D4566CCD68}"/>
              </a:ext>
            </a:extLst>
          </p:cNvPr>
          <p:cNvSpPr txBox="1">
            <a:spLocks/>
          </p:cNvSpPr>
          <p:nvPr/>
        </p:nvSpPr>
        <p:spPr>
          <a:xfrm>
            <a:off x="767079" y="419628"/>
            <a:ext cx="10706564" cy="72080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accent5">
                    <a:lumMod val="50000"/>
                  </a:schemeClr>
                </a:solidFill>
              </a:rPr>
              <a:t>Resultados de los Coeficientes de Recuperación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5F2BF1-D56D-7D7A-884F-94598E431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3849" r="12506" b="4027"/>
          <a:stretch/>
        </p:blipFill>
        <p:spPr>
          <a:xfrm>
            <a:off x="7296696" y="1498546"/>
            <a:ext cx="4437723" cy="386090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11447BE-67A0-B1B4-DBBF-139C3618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462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CE5CB-AC9C-5D4C-863D-FEA87F44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Descubrimiento de la radiación</a:t>
            </a:r>
            <a:endParaRPr lang="es-MX" dirty="0"/>
          </a:p>
        </p:txBody>
      </p:sp>
      <p:pic>
        <p:nvPicPr>
          <p:cNvPr id="4" name="Picture 4" descr="http://www.biografiasyvidas.com/monografia/curie/fotos/curie_4.jpg">
            <a:extLst>
              <a:ext uri="{FF2B5EF4-FFF2-40B4-BE49-F238E27FC236}">
                <a16:creationId xmlns:a16="http://schemas.microsoft.com/office/drawing/2014/main" id="{6BC8DF29-78E4-BF46-BA05-D5F011E126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7280" y="2243137"/>
            <a:ext cx="5648463" cy="3708856"/>
          </a:xfrm>
          <a:prstGeom prst="rect">
            <a:avLst/>
          </a:prstGeom>
          <a:noFill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055333A-3020-AA45-B8DF-A8DCBC127DB6}"/>
              </a:ext>
            </a:extLst>
          </p:cNvPr>
          <p:cNvSpPr/>
          <p:nvPr/>
        </p:nvSpPr>
        <p:spPr>
          <a:xfrm>
            <a:off x="7032104" y="1929380"/>
            <a:ext cx="4680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Marie Curie y Pierre Curie trabajan sobre radiactividad a través de rocas de uranio (</a:t>
            </a:r>
            <a:r>
              <a:rPr lang="es-ES" sz="2400" dirty="0"/>
              <a:t>pechblenda</a:t>
            </a:r>
            <a:r>
              <a:rPr lang="es-MX" sz="2400" dirty="0"/>
              <a:t>).</a:t>
            </a:r>
          </a:p>
          <a:p>
            <a:endParaRPr lang="es-MX" sz="2400" dirty="0"/>
          </a:p>
          <a:p>
            <a:r>
              <a:rPr lang="es-MX" sz="2400" dirty="0"/>
              <a:t>Descubren el Ra y el Po.</a:t>
            </a:r>
          </a:p>
          <a:p>
            <a:endParaRPr lang="es-MX" sz="2400" dirty="0"/>
          </a:p>
          <a:p>
            <a:r>
              <a:rPr lang="es-MX" sz="2400" dirty="0"/>
              <a:t>Premio Nobel de física (1903) y química (1911).</a:t>
            </a:r>
          </a:p>
          <a:p>
            <a:endParaRPr lang="es-MX" sz="2400" dirty="0"/>
          </a:p>
          <a:p>
            <a:r>
              <a:rPr lang="es-MX" sz="2400" dirty="0"/>
              <a:t>Posteriormente, aparecen las primeras aplicaciones de medicina usando radiación.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5490771-731E-8A5E-8F06-D122358A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46721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86C12E45-8282-6144-68F6-C4AEE217D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Acreditación EARL/EANM – PET/CT</a:t>
            </a: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94BFED6-BDAE-55D7-E072-168A174E5FC4}"/>
              </a:ext>
            </a:extLst>
          </p:cNvPr>
          <p:cNvSpPr txBox="1"/>
          <p:nvPr/>
        </p:nvSpPr>
        <p:spPr>
          <a:xfrm>
            <a:off x="1382868" y="5879109"/>
            <a:ext cx="9361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rgbClr val="C00000"/>
                </a:solidFill>
              </a:rPr>
              <a:t>Programa de acreditación en PET de la Asociación Europea de Medicina Nuclear (EANM)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24CD77-C629-B1B3-61D0-D1994C4A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56" y="2129434"/>
            <a:ext cx="3569110" cy="35691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21979C-81F5-8515-C1DC-EBF16E363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664" y="2129434"/>
            <a:ext cx="5050741" cy="356911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6E9CF47-14D2-F923-EAA4-A40A907F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5720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C1398-4AC2-A244-9BE5-393CF2DD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936" y="553795"/>
            <a:ext cx="4926570" cy="750557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Física</a:t>
            </a:r>
            <a:r>
              <a:rPr lang="en-US" b="1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837BA95-41D2-8649-9D4B-24EA050DB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" b="12810"/>
          <a:stretch/>
        </p:blipFill>
        <p:spPr>
          <a:xfrm>
            <a:off x="814224" y="367281"/>
            <a:ext cx="5281550" cy="5942039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A549F23-9075-8F4D-926D-B1D33B7DA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274" y="1864858"/>
            <a:ext cx="3077572" cy="4300446"/>
          </a:xfrm>
        </p:spPr>
        <p:txBody>
          <a:bodyPr vert="horz" lIns="68580" tIns="34290" rIns="68580" bIns="34290" rtlCol="0">
            <a:noAutofit/>
          </a:bodyPr>
          <a:lstStyle/>
          <a:p>
            <a:r>
              <a:rPr lang="en-US" sz="2200" b="1" dirty="0"/>
              <a:t>Revolucionó la medicina:</a:t>
            </a:r>
          </a:p>
          <a:p>
            <a:pPr marL="0" indent="0">
              <a:buNone/>
            </a:pPr>
            <a:r>
              <a:rPr lang="en-US" sz="2200" b="1" dirty="0"/>
              <a:t>    - Radiología</a:t>
            </a:r>
          </a:p>
          <a:p>
            <a:pPr marL="0" indent="0">
              <a:buNone/>
            </a:pPr>
            <a:r>
              <a:rPr lang="en-US" sz="2200" b="1" dirty="0"/>
              <a:t>    - </a:t>
            </a:r>
            <a:r>
              <a:rPr lang="en-US" sz="2200" b="1" dirty="0" err="1"/>
              <a:t>Medicina</a:t>
            </a:r>
            <a:r>
              <a:rPr lang="en-US" sz="2200" b="1" dirty="0"/>
              <a:t> nuclear</a:t>
            </a:r>
          </a:p>
          <a:p>
            <a:endParaRPr lang="en-US" sz="2200" b="1" dirty="0"/>
          </a:p>
          <a:p>
            <a:endParaRPr lang="en-US" sz="2200" b="1" dirty="0"/>
          </a:p>
          <a:p>
            <a:r>
              <a:rPr lang="en-US" sz="2200" b="1" dirty="0"/>
              <a:t> Estructura del ADN</a:t>
            </a:r>
          </a:p>
          <a:p>
            <a:pPr marL="0" indent="0">
              <a:buNone/>
            </a:pPr>
            <a:endParaRPr lang="en-US" sz="2200" b="1" dirty="0"/>
          </a:p>
          <a:p>
            <a:r>
              <a:rPr lang="en-US" sz="2200" b="1" dirty="0"/>
              <a:t>Estructura del átomo</a:t>
            </a:r>
          </a:p>
        </p:txBody>
      </p:sp>
      <p:grpSp>
        <p:nvGrpSpPr>
          <p:cNvPr id="15" name="268 Grupo">
            <a:extLst>
              <a:ext uri="{FF2B5EF4-FFF2-40B4-BE49-F238E27FC236}">
                <a16:creationId xmlns:a16="http://schemas.microsoft.com/office/drawing/2014/main" id="{0B7116EC-FE31-3B41-AC6E-71E146B58F24}"/>
              </a:ext>
            </a:extLst>
          </p:cNvPr>
          <p:cNvGrpSpPr/>
          <p:nvPr/>
        </p:nvGrpSpPr>
        <p:grpSpPr>
          <a:xfrm>
            <a:off x="9575884" y="3415555"/>
            <a:ext cx="1927022" cy="1279999"/>
            <a:chOff x="7118306" y="2952095"/>
            <a:chExt cx="5073613" cy="3948092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812BE32-0E69-7A43-85BB-D18430FBC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6243" y="5226970"/>
              <a:ext cx="5065676" cy="192086"/>
            </a:xfrm>
            <a:prstGeom prst="rect">
              <a:avLst/>
            </a:prstGeom>
            <a:solidFill>
              <a:srgbClr val="E2E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F0DEB7CD-8224-0C48-B4BB-4AA6A71B3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6092" y="6698575"/>
              <a:ext cx="4995827" cy="201612"/>
            </a:xfrm>
            <a:prstGeom prst="rect">
              <a:avLst/>
            </a:prstGeom>
            <a:solidFill>
              <a:srgbClr val="E2E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3756C33-DD93-E641-8DAD-8666947D6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0025" y="5744492"/>
              <a:ext cx="658809" cy="954081"/>
            </a:xfrm>
            <a:custGeom>
              <a:avLst/>
              <a:gdLst>
                <a:gd name="T0" fmla="*/ 132 w 206"/>
                <a:gd name="T1" fmla="*/ 129 h 298"/>
                <a:gd name="T2" fmla="*/ 132 w 206"/>
                <a:gd name="T3" fmla="*/ 62 h 298"/>
                <a:gd name="T4" fmla="*/ 132 w 206"/>
                <a:gd name="T5" fmla="*/ 62 h 298"/>
                <a:gd name="T6" fmla="*/ 132 w 206"/>
                <a:gd name="T7" fmla="*/ 41 h 298"/>
                <a:gd name="T8" fmla="*/ 141 w 206"/>
                <a:gd name="T9" fmla="*/ 0 h 298"/>
                <a:gd name="T10" fmla="*/ 115 w 206"/>
                <a:gd name="T11" fmla="*/ 0 h 298"/>
                <a:gd name="T12" fmla="*/ 115 w 206"/>
                <a:gd name="T13" fmla="*/ 0 h 298"/>
                <a:gd name="T14" fmla="*/ 61 w 206"/>
                <a:gd name="T15" fmla="*/ 0 h 298"/>
                <a:gd name="T16" fmla="*/ 73 w 206"/>
                <a:gd name="T17" fmla="*/ 40 h 298"/>
                <a:gd name="T18" fmla="*/ 73 w 206"/>
                <a:gd name="T19" fmla="*/ 62 h 298"/>
                <a:gd name="T20" fmla="*/ 73 w 206"/>
                <a:gd name="T21" fmla="*/ 62 h 298"/>
                <a:gd name="T22" fmla="*/ 73 w 206"/>
                <a:gd name="T23" fmla="*/ 129 h 298"/>
                <a:gd name="T24" fmla="*/ 0 w 206"/>
                <a:gd name="T25" fmla="*/ 228 h 298"/>
                <a:gd name="T26" fmla="*/ 27 w 206"/>
                <a:gd name="T27" fmla="*/ 298 h 298"/>
                <a:gd name="T28" fmla="*/ 103 w 206"/>
                <a:gd name="T29" fmla="*/ 298 h 298"/>
                <a:gd name="T30" fmla="*/ 178 w 206"/>
                <a:gd name="T31" fmla="*/ 298 h 298"/>
                <a:gd name="T32" fmla="*/ 206 w 206"/>
                <a:gd name="T33" fmla="*/ 228 h 298"/>
                <a:gd name="T34" fmla="*/ 132 w 206"/>
                <a:gd name="T35" fmla="*/ 12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298">
                  <a:moveTo>
                    <a:pt x="132" y="129"/>
                  </a:moveTo>
                  <a:cubicBezTo>
                    <a:pt x="132" y="62"/>
                    <a:pt x="132" y="62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24"/>
                    <a:pt x="133" y="12"/>
                    <a:pt x="141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5" y="13"/>
                    <a:pt x="73" y="24"/>
                    <a:pt x="73" y="40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129"/>
                    <a:pt x="73" y="129"/>
                    <a:pt x="73" y="129"/>
                  </a:cubicBezTo>
                  <a:cubicBezTo>
                    <a:pt x="30" y="142"/>
                    <a:pt x="0" y="182"/>
                    <a:pt x="0" y="228"/>
                  </a:cubicBezTo>
                  <a:cubicBezTo>
                    <a:pt x="0" y="255"/>
                    <a:pt x="10" y="280"/>
                    <a:pt x="27" y="298"/>
                  </a:cubicBezTo>
                  <a:cubicBezTo>
                    <a:pt x="103" y="298"/>
                    <a:pt x="103" y="298"/>
                    <a:pt x="103" y="298"/>
                  </a:cubicBezTo>
                  <a:cubicBezTo>
                    <a:pt x="178" y="298"/>
                    <a:pt x="178" y="298"/>
                    <a:pt x="178" y="298"/>
                  </a:cubicBezTo>
                  <a:cubicBezTo>
                    <a:pt x="195" y="280"/>
                    <a:pt x="206" y="255"/>
                    <a:pt x="206" y="228"/>
                  </a:cubicBezTo>
                  <a:cubicBezTo>
                    <a:pt x="206" y="182"/>
                    <a:pt x="176" y="142"/>
                    <a:pt x="132" y="129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01548BB-FF84-E548-BBAB-894EB9367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526" y="6222328"/>
              <a:ext cx="528634" cy="415922"/>
            </a:xfrm>
            <a:custGeom>
              <a:avLst/>
              <a:gdLst>
                <a:gd name="T0" fmla="*/ 83 w 165"/>
                <a:gd name="T1" fmla="*/ 0 h 130"/>
                <a:gd name="T2" fmla="*/ 83 w 165"/>
                <a:gd name="T3" fmla="*/ 0 h 130"/>
                <a:gd name="T4" fmla="*/ 0 w 165"/>
                <a:gd name="T5" fmla="*/ 82 h 130"/>
                <a:gd name="T6" fmla="*/ 16 w 165"/>
                <a:gd name="T7" fmla="*/ 130 h 130"/>
                <a:gd name="T8" fmla="*/ 83 w 165"/>
                <a:gd name="T9" fmla="*/ 130 h 130"/>
                <a:gd name="T10" fmla="*/ 150 w 165"/>
                <a:gd name="T11" fmla="*/ 130 h 130"/>
                <a:gd name="T12" fmla="*/ 165 w 165"/>
                <a:gd name="T13" fmla="*/ 82 h 130"/>
                <a:gd name="T14" fmla="*/ 83 w 165"/>
                <a:gd name="T1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30">
                  <a:moveTo>
                    <a:pt x="83" y="0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100"/>
                    <a:pt x="6" y="117"/>
                    <a:pt x="16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9" y="117"/>
                    <a:pt x="165" y="100"/>
                    <a:pt x="165" y="82"/>
                  </a:cubicBezTo>
                  <a:cubicBezTo>
                    <a:pt x="165" y="37"/>
                    <a:pt x="128" y="0"/>
                    <a:pt x="83" y="0"/>
                  </a:cubicBezTo>
                  <a:close/>
                </a:path>
              </a:pathLst>
            </a:custGeom>
            <a:solidFill>
              <a:srgbClr val="3896D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val 9">
              <a:extLst>
                <a:ext uri="{FF2B5EF4-FFF2-40B4-BE49-F238E27FC236}">
                  <a16:creationId xmlns:a16="http://schemas.microsoft.com/office/drawing/2014/main" id="{FF1B9256-9C0A-5444-BDF8-E18F21143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11" y="6273128"/>
              <a:ext cx="71438" cy="6985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6F8EF94C-2072-8447-9A02-E93FC5759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4347" y="6342978"/>
              <a:ext cx="57149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val 11">
              <a:extLst>
                <a:ext uri="{FF2B5EF4-FFF2-40B4-BE49-F238E27FC236}">
                  <a16:creationId xmlns:a16="http://schemas.microsoft.com/office/drawing/2014/main" id="{7F8D2582-6769-2749-A6AC-97047467E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7999" y="6455689"/>
              <a:ext cx="34926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B64ECE43-83B9-4E4F-8990-090F8D3FF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273" y="6535064"/>
              <a:ext cx="57149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7D7DDB20-36DE-EE4F-9A0D-02F74BBC9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3723" y="6465214"/>
              <a:ext cx="31751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4AD8D336-D7AA-7B45-98A8-97C087F32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3295" y="5876255"/>
              <a:ext cx="658809" cy="822320"/>
            </a:xfrm>
            <a:custGeom>
              <a:avLst/>
              <a:gdLst>
                <a:gd name="T0" fmla="*/ 132 w 206"/>
                <a:gd name="T1" fmla="*/ 88 h 257"/>
                <a:gd name="T2" fmla="*/ 132 w 206"/>
                <a:gd name="T3" fmla="*/ 41 h 257"/>
                <a:gd name="T4" fmla="*/ 142 w 206"/>
                <a:gd name="T5" fmla="*/ 0 h 257"/>
                <a:gd name="T6" fmla="*/ 116 w 206"/>
                <a:gd name="T7" fmla="*/ 0 h 257"/>
                <a:gd name="T8" fmla="*/ 116 w 206"/>
                <a:gd name="T9" fmla="*/ 0 h 257"/>
                <a:gd name="T10" fmla="*/ 61 w 206"/>
                <a:gd name="T11" fmla="*/ 0 h 257"/>
                <a:gd name="T12" fmla="*/ 73 w 206"/>
                <a:gd name="T13" fmla="*/ 41 h 257"/>
                <a:gd name="T14" fmla="*/ 73 w 206"/>
                <a:gd name="T15" fmla="*/ 88 h 257"/>
                <a:gd name="T16" fmla="*/ 0 w 206"/>
                <a:gd name="T17" fmla="*/ 187 h 257"/>
                <a:gd name="T18" fmla="*/ 27 w 206"/>
                <a:gd name="T19" fmla="*/ 257 h 257"/>
                <a:gd name="T20" fmla="*/ 103 w 206"/>
                <a:gd name="T21" fmla="*/ 257 h 257"/>
                <a:gd name="T22" fmla="*/ 178 w 206"/>
                <a:gd name="T23" fmla="*/ 257 h 257"/>
                <a:gd name="T24" fmla="*/ 206 w 206"/>
                <a:gd name="T25" fmla="*/ 187 h 257"/>
                <a:gd name="T26" fmla="*/ 132 w 206"/>
                <a:gd name="T27" fmla="*/ 8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7">
                  <a:moveTo>
                    <a:pt x="132" y="88"/>
                  </a:moveTo>
                  <a:cubicBezTo>
                    <a:pt x="132" y="41"/>
                    <a:pt x="132" y="41"/>
                    <a:pt x="132" y="41"/>
                  </a:cubicBezTo>
                  <a:cubicBezTo>
                    <a:pt x="131" y="25"/>
                    <a:pt x="133" y="13"/>
                    <a:pt x="142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5" y="14"/>
                    <a:pt x="73" y="24"/>
                    <a:pt x="73" y="41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30" y="101"/>
                    <a:pt x="0" y="141"/>
                    <a:pt x="0" y="187"/>
                  </a:cubicBezTo>
                  <a:cubicBezTo>
                    <a:pt x="0" y="214"/>
                    <a:pt x="10" y="239"/>
                    <a:pt x="27" y="257"/>
                  </a:cubicBezTo>
                  <a:cubicBezTo>
                    <a:pt x="103" y="257"/>
                    <a:pt x="103" y="257"/>
                    <a:pt x="103" y="257"/>
                  </a:cubicBezTo>
                  <a:cubicBezTo>
                    <a:pt x="178" y="257"/>
                    <a:pt x="178" y="257"/>
                    <a:pt x="178" y="257"/>
                  </a:cubicBezTo>
                  <a:cubicBezTo>
                    <a:pt x="195" y="239"/>
                    <a:pt x="206" y="214"/>
                    <a:pt x="206" y="187"/>
                  </a:cubicBezTo>
                  <a:cubicBezTo>
                    <a:pt x="206" y="141"/>
                    <a:pt x="176" y="101"/>
                    <a:pt x="132" y="8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628D4601-5F01-7F48-AC81-9A7BD6826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6794" y="6371553"/>
              <a:ext cx="527047" cy="266700"/>
            </a:xfrm>
            <a:custGeom>
              <a:avLst/>
              <a:gdLst>
                <a:gd name="T0" fmla="*/ 10 w 165"/>
                <a:gd name="T1" fmla="*/ 11 h 83"/>
                <a:gd name="T2" fmla="*/ 4 w 165"/>
                <a:gd name="T3" fmla="*/ 10 h 83"/>
                <a:gd name="T4" fmla="*/ 0 w 165"/>
                <a:gd name="T5" fmla="*/ 35 h 83"/>
                <a:gd name="T6" fmla="*/ 16 w 165"/>
                <a:gd name="T7" fmla="*/ 83 h 83"/>
                <a:gd name="T8" fmla="*/ 83 w 165"/>
                <a:gd name="T9" fmla="*/ 83 h 83"/>
                <a:gd name="T10" fmla="*/ 150 w 165"/>
                <a:gd name="T11" fmla="*/ 83 h 83"/>
                <a:gd name="T12" fmla="*/ 165 w 165"/>
                <a:gd name="T13" fmla="*/ 35 h 83"/>
                <a:gd name="T14" fmla="*/ 157 w 165"/>
                <a:gd name="T15" fmla="*/ 0 h 83"/>
                <a:gd name="T16" fmla="*/ 10 w 165"/>
                <a:gd name="T17" fmla="*/ 1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83">
                  <a:moveTo>
                    <a:pt x="10" y="11"/>
                  </a:moveTo>
                  <a:cubicBezTo>
                    <a:pt x="8" y="11"/>
                    <a:pt x="6" y="10"/>
                    <a:pt x="4" y="10"/>
                  </a:cubicBezTo>
                  <a:cubicBezTo>
                    <a:pt x="2" y="18"/>
                    <a:pt x="0" y="27"/>
                    <a:pt x="0" y="35"/>
                  </a:cubicBezTo>
                  <a:cubicBezTo>
                    <a:pt x="0" y="53"/>
                    <a:pt x="6" y="70"/>
                    <a:pt x="16" y="83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9" y="70"/>
                    <a:pt x="165" y="53"/>
                    <a:pt x="165" y="35"/>
                  </a:cubicBezTo>
                  <a:cubicBezTo>
                    <a:pt x="165" y="23"/>
                    <a:pt x="162" y="11"/>
                    <a:pt x="157" y="0"/>
                  </a:cubicBezTo>
                  <a:cubicBezTo>
                    <a:pt x="109" y="0"/>
                    <a:pt x="59" y="16"/>
                    <a:pt x="10" y="11"/>
                  </a:cubicBezTo>
                  <a:close/>
                </a:path>
              </a:pathLst>
            </a:custGeom>
            <a:solidFill>
              <a:srgbClr val="F7964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val 16">
              <a:extLst>
                <a:ext uri="{FF2B5EF4-FFF2-40B4-BE49-F238E27FC236}">
                  <a16:creationId xmlns:a16="http://schemas.microsoft.com/office/drawing/2014/main" id="{44A5B20E-921A-1643-87C1-35E52924C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2856" y="6455689"/>
              <a:ext cx="31751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val 17">
              <a:extLst>
                <a:ext uri="{FF2B5EF4-FFF2-40B4-BE49-F238E27FC236}">
                  <a16:creationId xmlns:a16="http://schemas.microsoft.com/office/drawing/2014/main" id="{28FA8363-1328-5F42-AFC0-F8787CBEF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4130" y="6535064"/>
              <a:ext cx="53974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val 18">
              <a:extLst>
                <a:ext uri="{FF2B5EF4-FFF2-40B4-BE49-F238E27FC236}">
                  <a16:creationId xmlns:a16="http://schemas.microsoft.com/office/drawing/2014/main" id="{59EB7491-8463-5842-ADD8-B2C1E73BD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5406" y="6465214"/>
              <a:ext cx="33337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585D9314-ABAC-3646-B323-1D823BD37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782" y="5744492"/>
              <a:ext cx="876293" cy="954081"/>
            </a:xfrm>
            <a:custGeom>
              <a:avLst/>
              <a:gdLst>
                <a:gd name="T0" fmla="*/ 250 w 274"/>
                <a:gd name="T1" fmla="*/ 248 h 298"/>
                <a:gd name="T2" fmla="*/ 167 w 274"/>
                <a:gd name="T3" fmla="*/ 111 h 298"/>
                <a:gd name="T4" fmla="*/ 167 w 274"/>
                <a:gd name="T5" fmla="*/ 41 h 298"/>
                <a:gd name="T6" fmla="*/ 176 w 274"/>
                <a:gd name="T7" fmla="*/ 0 h 298"/>
                <a:gd name="T8" fmla="*/ 98 w 274"/>
                <a:gd name="T9" fmla="*/ 0 h 298"/>
                <a:gd name="T10" fmla="*/ 107 w 274"/>
                <a:gd name="T11" fmla="*/ 41 h 298"/>
                <a:gd name="T12" fmla="*/ 107 w 274"/>
                <a:gd name="T13" fmla="*/ 111 h 298"/>
                <a:gd name="T14" fmla="*/ 24 w 274"/>
                <a:gd name="T15" fmla="*/ 248 h 298"/>
                <a:gd name="T16" fmla="*/ 46 w 274"/>
                <a:gd name="T17" fmla="*/ 298 h 298"/>
                <a:gd name="T18" fmla="*/ 228 w 274"/>
                <a:gd name="T19" fmla="*/ 298 h 298"/>
                <a:gd name="T20" fmla="*/ 250 w 274"/>
                <a:gd name="T21" fmla="*/ 24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4" h="298">
                  <a:moveTo>
                    <a:pt x="250" y="248"/>
                  </a:moveTo>
                  <a:cubicBezTo>
                    <a:pt x="223" y="203"/>
                    <a:pt x="167" y="130"/>
                    <a:pt x="167" y="111"/>
                  </a:cubicBezTo>
                  <a:cubicBezTo>
                    <a:pt x="167" y="92"/>
                    <a:pt x="167" y="59"/>
                    <a:pt x="167" y="41"/>
                  </a:cubicBezTo>
                  <a:cubicBezTo>
                    <a:pt x="167" y="22"/>
                    <a:pt x="168" y="12"/>
                    <a:pt x="176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6" y="12"/>
                    <a:pt x="107" y="22"/>
                    <a:pt x="107" y="41"/>
                  </a:cubicBezTo>
                  <a:cubicBezTo>
                    <a:pt x="107" y="59"/>
                    <a:pt x="107" y="92"/>
                    <a:pt x="107" y="111"/>
                  </a:cubicBezTo>
                  <a:cubicBezTo>
                    <a:pt x="107" y="130"/>
                    <a:pt x="51" y="203"/>
                    <a:pt x="24" y="248"/>
                  </a:cubicBezTo>
                  <a:cubicBezTo>
                    <a:pt x="10" y="271"/>
                    <a:pt x="0" y="298"/>
                    <a:pt x="46" y="298"/>
                  </a:cubicBezTo>
                  <a:cubicBezTo>
                    <a:pt x="64" y="298"/>
                    <a:pt x="210" y="298"/>
                    <a:pt x="228" y="298"/>
                  </a:cubicBezTo>
                  <a:cubicBezTo>
                    <a:pt x="274" y="298"/>
                    <a:pt x="264" y="271"/>
                    <a:pt x="250" y="24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183EAB89-BC1F-7B46-BCAC-CAF6F8106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382" y="6298528"/>
              <a:ext cx="671509" cy="346072"/>
            </a:xfrm>
            <a:custGeom>
              <a:avLst/>
              <a:gdLst>
                <a:gd name="T0" fmla="*/ 150 w 210"/>
                <a:gd name="T1" fmla="*/ 6 h 108"/>
                <a:gd name="T2" fmla="*/ 63 w 210"/>
                <a:gd name="T3" fmla="*/ 0 h 108"/>
                <a:gd name="T4" fmla="*/ 18 w 210"/>
                <a:gd name="T5" fmla="*/ 69 h 108"/>
                <a:gd name="T6" fmla="*/ 35 w 210"/>
                <a:gd name="T7" fmla="*/ 108 h 108"/>
                <a:gd name="T8" fmla="*/ 175 w 210"/>
                <a:gd name="T9" fmla="*/ 108 h 108"/>
                <a:gd name="T10" fmla="*/ 191 w 210"/>
                <a:gd name="T11" fmla="*/ 69 h 108"/>
                <a:gd name="T12" fmla="*/ 150 w 210"/>
                <a:gd name="T13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108">
                  <a:moveTo>
                    <a:pt x="150" y="6"/>
                  </a:moveTo>
                  <a:cubicBezTo>
                    <a:pt x="121" y="9"/>
                    <a:pt x="92" y="0"/>
                    <a:pt x="63" y="0"/>
                  </a:cubicBezTo>
                  <a:cubicBezTo>
                    <a:pt x="49" y="22"/>
                    <a:pt x="30" y="49"/>
                    <a:pt x="18" y="69"/>
                  </a:cubicBezTo>
                  <a:cubicBezTo>
                    <a:pt x="8" y="87"/>
                    <a:pt x="0" y="108"/>
                    <a:pt x="35" y="108"/>
                  </a:cubicBezTo>
                  <a:cubicBezTo>
                    <a:pt x="49" y="108"/>
                    <a:pt x="161" y="108"/>
                    <a:pt x="175" y="108"/>
                  </a:cubicBezTo>
                  <a:cubicBezTo>
                    <a:pt x="210" y="108"/>
                    <a:pt x="202" y="87"/>
                    <a:pt x="191" y="69"/>
                  </a:cubicBezTo>
                  <a:cubicBezTo>
                    <a:pt x="181" y="51"/>
                    <a:pt x="164" y="27"/>
                    <a:pt x="150" y="6"/>
                  </a:cubicBez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9531607F-F51B-B040-B546-41103EC41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2968" y="6401714"/>
              <a:ext cx="71438" cy="6985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22">
              <a:extLst>
                <a:ext uri="{FF2B5EF4-FFF2-40B4-BE49-F238E27FC236}">
                  <a16:creationId xmlns:a16="http://schemas.microsoft.com/office/drawing/2014/main" id="{24D699A1-8485-2E44-BFA6-A72939F5C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9004" y="6535064"/>
              <a:ext cx="69849" cy="71436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val 23">
              <a:extLst>
                <a:ext uri="{FF2B5EF4-FFF2-40B4-BE49-F238E27FC236}">
                  <a16:creationId xmlns:a16="http://schemas.microsoft.com/office/drawing/2014/main" id="{E142327A-F8E0-7B4D-BF67-DCCA7C119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2980" y="6452514"/>
              <a:ext cx="38101" cy="3810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val 24">
              <a:extLst>
                <a:ext uri="{FF2B5EF4-FFF2-40B4-BE49-F238E27FC236}">
                  <a16:creationId xmlns:a16="http://schemas.microsoft.com/office/drawing/2014/main" id="{C4AC1145-5140-B546-866D-4F3FE470D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4404" y="6352503"/>
              <a:ext cx="34926" cy="39686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143F5550-E6EA-454D-98CF-50EA7CFF4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174" y="6193753"/>
              <a:ext cx="450848" cy="504822"/>
            </a:xfrm>
            <a:custGeom>
              <a:avLst/>
              <a:gdLst>
                <a:gd name="T0" fmla="*/ 0 w 141"/>
                <a:gd name="T1" fmla="*/ 0 h 158"/>
                <a:gd name="T2" fmla="*/ 0 w 141"/>
                <a:gd name="T3" fmla="*/ 145 h 158"/>
                <a:gd name="T4" fmla="*/ 13 w 141"/>
                <a:gd name="T5" fmla="*/ 158 h 158"/>
                <a:gd name="T6" fmla="*/ 127 w 141"/>
                <a:gd name="T7" fmla="*/ 158 h 158"/>
                <a:gd name="T8" fmla="*/ 141 w 141"/>
                <a:gd name="T9" fmla="*/ 145 h 158"/>
                <a:gd name="T10" fmla="*/ 141 w 141"/>
                <a:gd name="T11" fmla="*/ 0 h 158"/>
                <a:gd name="T12" fmla="*/ 0 w 141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8">
                  <a:moveTo>
                    <a:pt x="0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52"/>
                    <a:pt x="6" y="158"/>
                    <a:pt x="13" y="158"/>
                  </a:cubicBezTo>
                  <a:cubicBezTo>
                    <a:pt x="127" y="158"/>
                    <a:pt x="127" y="158"/>
                    <a:pt x="127" y="158"/>
                  </a:cubicBezTo>
                  <a:cubicBezTo>
                    <a:pt x="135" y="158"/>
                    <a:pt x="141" y="152"/>
                    <a:pt x="141" y="145"/>
                  </a:cubicBezTo>
                  <a:cubicBezTo>
                    <a:pt x="141" y="0"/>
                    <a:pt x="141" y="0"/>
                    <a:pt x="14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42949EC6-E547-0B4F-BED2-652FD96C9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37" y="6371553"/>
              <a:ext cx="363535" cy="285748"/>
            </a:xfrm>
            <a:custGeom>
              <a:avLst/>
              <a:gdLst>
                <a:gd name="T0" fmla="*/ 77 w 114"/>
                <a:gd name="T1" fmla="*/ 2 h 89"/>
                <a:gd name="T2" fmla="*/ 0 w 114"/>
                <a:gd name="T3" fmla="*/ 7 h 89"/>
                <a:gd name="T4" fmla="*/ 0 w 114"/>
                <a:gd name="T5" fmla="*/ 78 h 89"/>
                <a:gd name="T6" fmla="*/ 11 w 114"/>
                <a:gd name="T7" fmla="*/ 89 h 89"/>
                <a:gd name="T8" fmla="*/ 103 w 114"/>
                <a:gd name="T9" fmla="*/ 89 h 89"/>
                <a:gd name="T10" fmla="*/ 114 w 114"/>
                <a:gd name="T11" fmla="*/ 78 h 89"/>
                <a:gd name="T12" fmla="*/ 114 w 114"/>
                <a:gd name="T13" fmla="*/ 11 h 89"/>
                <a:gd name="T14" fmla="*/ 77 w 114"/>
                <a:gd name="T1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89">
                  <a:moveTo>
                    <a:pt x="77" y="2"/>
                  </a:moveTo>
                  <a:cubicBezTo>
                    <a:pt x="56" y="4"/>
                    <a:pt x="30" y="7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4"/>
                    <a:pt x="5" y="89"/>
                    <a:pt x="11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9" y="89"/>
                    <a:pt x="114" y="84"/>
                    <a:pt x="114" y="78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06" y="11"/>
                    <a:pt x="99" y="0"/>
                    <a:pt x="77" y="2"/>
                  </a:cubicBezTo>
                  <a:close/>
                </a:path>
              </a:pathLst>
            </a:cu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EB9EEBAE-BAA0-DA43-B188-D1D4672DC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2445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DE5ECF74-A775-1040-A52C-8E1420A94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3080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0F09BDCE-3F75-6E4B-A497-8C68CAA6A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371553"/>
              <a:ext cx="60324" cy="14286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30">
              <a:extLst>
                <a:ext uri="{FF2B5EF4-FFF2-40B4-BE49-F238E27FC236}">
                  <a16:creationId xmlns:a16="http://schemas.microsoft.com/office/drawing/2014/main" id="{6E3E7758-9F20-6A49-9E8B-1261AF226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436639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31">
              <a:extLst>
                <a:ext uri="{FF2B5EF4-FFF2-40B4-BE49-F238E27FC236}">
                  <a16:creationId xmlns:a16="http://schemas.microsoft.com/office/drawing/2014/main" id="{CD1DA184-6B05-9241-81BE-939DA9344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4969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32">
              <a:extLst>
                <a:ext uri="{FF2B5EF4-FFF2-40B4-BE49-F238E27FC236}">
                  <a16:creationId xmlns:a16="http://schemas.microsoft.com/office/drawing/2014/main" id="{4AAEEFC3-5912-594E-B3A7-39D892616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5604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33">
              <a:extLst>
                <a:ext uri="{FF2B5EF4-FFF2-40B4-BE49-F238E27FC236}">
                  <a16:creationId xmlns:a16="http://schemas.microsoft.com/office/drawing/2014/main" id="{E66BE3A7-2F23-D64C-9FEA-21FDEA63A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625550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F739480D-0712-E04F-93DF-81449B3F3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4379" y="6193753"/>
              <a:ext cx="450848" cy="504822"/>
            </a:xfrm>
            <a:custGeom>
              <a:avLst/>
              <a:gdLst>
                <a:gd name="T0" fmla="*/ 0 w 141"/>
                <a:gd name="T1" fmla="*/ 0 h 158"/>
                <a:gd name="T2" fmla="*/ 0 w 141"/>
                <a:gd name="T3" fmla="*/ 145 h 158"/>
                <a:gd name="T4" fmla="*/ 13 w 141"/>
                <a:gd name="T5" fmla="*/ 158 h 158"/>
                <a:gd name="T6" fmla="*/ 127 w 141"/>
                <a:gd name="T7" fmla="*/ 158 h 158"/>
                <a:gd name="T8" fmla="*/ 141 w 141"/>
                <a:gd name="T9" fmla="*/ 145 h 158"/>
                <a:gd name="T10" fmla="*/ 141 w 141"/>
                <a:gd name="T11" fmla="*/ 0 h 158"/>
                <a:gd name="T12" fmla="*/ 0 w 141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8">
                  <a:moveTo>
                    <a:pt x="0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52"/>
                    <a:pt x="6" y="158"/>
                    <a:pt x="13" y="158"/>
                  </a:cubicBezTo>
                  <a:cubicBezTo>
                    <a:pt x="127" y="158"/>
                    <a:pt x="127" y="158"/>
                    <a:pt x="127" y="158"/>
                  </a:cubicBezTo>
                  <a:cubicBezTo>
                    <a:pt x="135" y="158"/>
                    <a:pt x="141" y="152"/>
                    <a:pt x="141" y="145"/>
                  </a:cubicBezTo>
                  <a:cubicBezTo>
                    <a:pt x="141" y="0"/>
                    <a:pt x="141" y="0"/>
                    <a:pt x="14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987E2DEA-FE4E-5A41-AAF7-3460089BE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5653" y="6371552"/>
              <a:ext cx="365123" cy="285748"/>
            </a:xfrm>
            <a:custGeom>
              <a:avLst/>
              <a:gdLst>
                <a:gd name="T0" fmla="*/ 77 w 114"/>
                <a:gd name="T1" fmla="*/ 2 h 89"/>
                <a:gd name="T2" fmla="*/ 0 w 114"/>
                <a:gd name="T3" fmla="*/ 7 h 89"/>
                <a:gd name="T4" fmla="*/ 0 w 114"/>
                <a:gd name="T5" fmla="*/ 78 h 89"/>
                <a:gd name="T6" fmla="*/ 11 w 114"/>
                <a:gd name="T7" fmla="*/ 89 h 89"/>
                <a:gd name="T8" fmla="*/ 103 w 114"/>
                <a:gd name="T9" fmla="*/ 89 h 89"/>
                <a:gd name="T10" fmla="*/ 114 w 114"/>
                <a:gd name="T11" fmla="*/ 78 h 89"/>
                <a:gd name="T12" fmla="*/ 114 w 114"/>
                <a:gd name="T13" fmla="*/ 11 h 89"/>
                <a:gd name="T14" fmla="*/ 77 w 114"/>
                <a:gd name="T1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89">
                  <a:moveTo>
                    <a:pt x="77" y="2"/>
                  </a:moveTo>
                  <a:cubicBezTo>
                    <a:pt x="56" y="4"/>
                    <a:pt x="30" y="7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4"/>
                    <a:pt x="5" y="89"/>
                    <a:pt x="11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9" y="89"/>
                    <a:pt x="114" y="84"/>
                    <a:pt x="114" y="78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06" y="11"/>
                    <a:pt x="99" y="0"/>
                    <a:pt x="77" y="2"/>
                  </a:cubicBezTo>
                  <a:close/>
                </a:path>
              </a:pathLst>
            </a:cu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6">
              <a:extLst>
                <a:ext uri="{FF2B5EF4-FFF2-40B4-BE49-F238E27FC236}">
                  <a16:creationId xmlns:a16="http://schemas.microsoft.com/office/drawing/2014/main" id="{19370A7F-A54C-E44B-96A5-F0991EE32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2445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37">
              <a:extLst>
                <a:ext uri="{FF2B5EF4-FFF2-40B4-BE49-F238E27FC236}">
                  <a16:creationId xmlns:a16="http://schemas.microsoft.com/office/drawing/2014/main" id="{C6085C99-5AF1-9D40-9927-A2A88734D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3080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38">
              <a:extLst>
                <a:ext uri="{FF2B5EF4-FFF2-40B4-BE49-F238E27FC236}">
                  <a16:creationId xmlns:a16="http://schemas.microsoft.com/office/drawing/2014/main" id="{7E7D3CD4-687C-D346-B133-37C80A164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371552"/>
              <a:ext cx="60324" cy="14286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39">
              <a:extLst>
                <a:ext uri="{FF2B5EF4-FFF2-40B4-BE49-F238E27FC236}">
                  <a16:creationId xmlns:a16="http://schemas.microsoft.com/office/drawing/2014/main" id="{5949D640-1DF2-DE47-AB2E-FC19E2446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436639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40">
              <a:extLst>
                <a:ext uri="{FF2B5EF4-FFF2-40B4-BE49-F238E27FC236}">
                  <a16:creationId xmlns:a16="http://schemas.microsoft.com/office/drawing/2014/main" id="{D4C18886-DF7B-3C48-9420-193DFF93E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4969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41">
              <a:extLst>
                <a:ext uri="{FF2B5EF4-FFF2-40B4-BE49-F238E27FC236}">
                  <a16:creationId xmlns:a16="http://schemas.microsoft.com/office/drawing/2014/main" id="{014DCAEE-F89F-3E4A-BFFB-1CC141F87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5604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42">
              <a:extLst>
                <a:ext uri="{FF2B5EF4-FFF2-40B4-BE49-F238E27FC236}">
                  <a16:creationId xmlns:a16="http://schemas.microsoft.com/office/drawing/2014/main" id="{405A3220-86F4-E149-92D7-8E1B22F73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625550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Freeform 70">
              <a:extLst>
                <a:ext uri="{FF2B5EF4-FFF2-40B4-BE49-F238E27FC236}">
                  <a16:creationId xmlns:a16="http://schemas.microsoft.com/office/drawing/2014/main" id="{68EA45AC-86AE-3A43-970C-EDE2E10BB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1858" y="4691986"/>
              <a:ext cx="49212" cy="207961"/>
            </a:xfrm>
            <a:custGeom>
              <a:avLst/>
              <a:gdLst>
                <a:gd name="T0" fmla="*/ 15 w 15"/>
                <a:gd name="T1" fmla="*/ 57 h 65"/>
                <a:gd name="T2" fmla="*/ 8 w 15"/>
                <a:gd name="T3" fmla="*/ 65 h 65"/>
                <a:gd name="T4" fmla="*/ 8 w 15"/>
                <a:gd name="T5" fmla="*/ 65 h 65"/>
                <a:gd name="T6" fmla="*/ 0 w 15"/>
                <a:gd name="T7" fmla="*/ 57 h 65"/>
                <a:gd name="T8" fmla="*/ 0 w 15"/>
                <a:gd name="T9" fmla="*/ 7 h 65"/>
                <a:gd name="T10" fmla="*/ 8 w 15"/>
                <a:gd name="T11" fmla="*/ 0 h 65"/>
                <a:gd name="T12" fmla="*/ 8 w 15"/>
                <a:gd name="T13" fmla="*/ 0 h 65"/>
                <a:gd name="T14" fmla="*/ 15 w 15"/>
                <a:gd name="T15" fmla="*/ 7 h 65"/>
                <a:gd name="T16" fmla="*/ 15 w 15"/>
                <a:gd name="T17" fmla="*/ 5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5">
                  <a:moveTo>
                    <a:pt x="15" y="57"/>
                  </a:moveTo>
                  <a:cubicBezTo>
                    <a:pt x="15" y="61"/>
                    <a:pt x="12" y="65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3" y="65"/>
                    <a:pt x="0" y="61"/>
                    <a:pt x="0" y="5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57"/>
                  </a:lnTo>
                  <a:close/>
                </a:path>
              </a:pathLst>
            </a:custGeom>
            <a:solidFill>
              <a:srgbClr val="40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Freeform 71">
              <a:extLst>
                <a:ext uri="{FF2B5EF4-FFF2-40B4-BE49-F238E27FC236}">
                  <a16:creationId xmlns:a16="http://schemas.microsoft.com/office/drawing/2014/main" id="{541534E8-44ED-7148-85E2-E168227B6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397" y="4691986"/>
              <a:ext cx="447673" cy="47625"/>
            </a:xfrm>
            <a:custGeom>
              <a:avLst/>
              <a:gdLst>
                <a:gd name="T0" fmla="*/ 140 w 140"/>
                <a:gd name="T1" fmla="*/ 7 h 15"/>
                <a:gd name="T2" fmla="*/ 132 w 140"/>
                <a:gd name="T3" fmla="*/ 15 h 15"/>
                <a:gd name="T4" fmla="*/ 8 w 140"/>
                <a:gd name="T5" fmla="*/ 15 h 15"/>
                <a:gd name="T6" fmla="*/ 0 w 140"/>
                <a:gd name="T7" fmla="*/ 7 h 15"/>
                <a:gd name="T8" fmla="*/ 0 w 140"/>
                <a:gd name="T9" fmla="*/ 7 h 15"/>
                <a:gd name="T10" fmla="*/ 8 w 140"/>
                <a:gd name="T11" fmla="*/ 0 h 15"/>
                <a:gd name="T12" fmla="*/ 132 w 140"/>
                <a:gd name="T13" fmla="*/ 0 h 15"/>
                <a:gd name="T14" fmla="*/ 140 w 140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5">
                  <a:moveTo>
                    <a:pt x="140" y="7"/>
                  </a:moveTo>
                  <a:cubicBezTo>
                    <a:pt x="140" y="12"/>
                    <a:pt x="137" y="15"/>
                    <a:pt x="132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2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7" y="0"/>
                    <a:pt x="140" y="3"/>
                    <a:pt x="140" y="7"/>
                  </a:cubicBez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72">
              <a:extLst>
                <a:ext uri="{FF2B5EF4-FFF2-40B4-BE49-F238E27FC236}">
                  <a16:creationId xmlns:a16="http://schemas.microsoft.com/office/drawing/2014/main" id="{361C1AB1-FCD7-6B42-A952-EB07251CD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6422" y="4266539"/>
              <a:ext cx="198436" cy="204786"/>
            </a:xfrm>
            <a:custGeom>
              <a:avLst/>
              <a:gdLst>
                <a:gd name="T0" fmla="*/ 45 w 62"/>
                <a:gd name="T1" fmla="*/ 60 h 64"/>
                <a:gd name="T2" fmla="*/ 29 w 62"/>
                <a:gd name="T3" fmla="*/ 59 h 64"/>
                <a:gd name="T4" fmla="*/ 4 w 62"/>
                <a:gd name="T5" fmla="*/ 32 h 64"/>
                <a:gd name="T6" fmla="*/ 4 w 62"/>
                <a:gd name="T7" fmla="*/ 16 h 64"/>
                <a:gd name="T8" fmla="*/ 17 w 62"/>
                <a:gd name="T9" fmla="*/ 4 h 64"/>
                <a:gd name="T10" fmla="*/ 33 w 62"/>
                <a:gd name="T11" fmla="*/ 5 h 64"/>
                <a:gd name="T12" fmla="*/ 58 w 62"/>
                <a:gd name="T13" fmla="*/ 32 h 64"/>
                <a:gd name="T14" fmla="*/ 57 w 62"/>
                <a:gd name="T15" fmla="*/ 48 h 64"/>
                <a:gd name="T16" fmla="*/ 45 w 62"/>
                <a:gd name="T1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4">
                  <a:moveTo>
                    <a:pt x="45" y="60"/>
                  </a:moveTo>
                  <a:cubicBezTo>
                    <a:pt x="40" y="64"/>
                    <a:pt x="33" y="64"/>
                    <a:pt x="29" y="5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0" y="27"/>
                    <a:pt x="0" y="20"/>
                    <a:pt x="4" y="16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2" y="0"/>
                    <a:pt x="29" y="0"/>
                    <a:pt x="33" y="5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2" y="37"/>
                    <a:pt x="62" y="44"/>
                    <a:pt x="57" y="48"/>
                  </a:cubicBezTo>
                  <a:lnTo>
                    <a:pt x="45" y="60"/>
                  </a:lnTo>
                  <a:close/>
                </a:path>
              </a:pathLst>
            </a:cu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73">
              <a:extLst>
                <a:ext uri="{FF2B5EF4-FFF2-40B4-BE49-F238E27FC236}">
                  <a16:creationId xmlns:a16="http://schemas.microsoft.com/office/drawing/2014/main" id="{AAE6D16D-64A1-6A4A-ABB1-A5CBC26D6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0782" y="3563279"/>
              <a:ext cx="350836" cy="344486"/>
            </a:xfrm>
            <a:custGeom>
              <a:avLst/>
              <a:gdLst>
                <a:gd name="T0" fmla="*/ 52 w 110"/>
                <a:gd name="T1" fmla="*/ 105 h 108"/>
                <a:gd name="T2" fmla="*/ 39 w 110"/>
                <a:gd name="T3" fmla="*/ 104 h 108"/>
                <a:gd name="T4" fmla="*/ 4 w 110"/>
                <a:gd name="T5" fmla="*/ 65 h 108"/>
                <a:gd name="T6" fmla="*/ 4 w 110"/>
                <a:gd name="T7" fmla="*/ 52 h 108"/>
                <a:gd name="T8" fmla="*/ 58 w 110"/>
                <a:gd name="T9" fmla="*/ 3 h 108"/>
                <a:gd name="T10" fmla="*/ 71 w 110"/>
                <a:gd name="T11" fmla="*/ 4 h 108"/>
                <a:gd name="T12" fmla="*/ 106 w 110"/>
                <a:gd name="T13" fmla="*/ 43 h 108"/>
                <a:gd name="T14" fmla="*/ 106 w 110"/>
                <a:gd name="T15" fmla="*/ 56 h 108"/>
                <a:gd name="T16" fmla="*/ 52 w 110"/>
                <a:gd name="T17" fmla="*/ 10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08">
                  <a:moveTo>
                    <a:pt x="52" y="105"/>
                  </a:moveTo>
                  <a:cubicBezTo>
                    <a:pt x="49" y="108"/>
                    <a:pt x="43" y="108"/>
                    <a:pt x="39" y="104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0" y="62"/>
                    <a:pt x="0" y="56"/>
                    <a:pt x="4" y="52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1" y="0"/>
                    <a:pt x="67" y="0"/>
                    <a:pt x="71" y="4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10" y="47"/>
                    <a:pt x="110" y="53"/>
                    <a:pt x="106" y="56"/>
                  </a:cubicBezTo>
                  <a:lnTo>
                    <a:pt x="52" y="105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74">
              <a:extLst>
                <a:ext uri="{FF2B5EF4-FFF2-40B4-BE49-F238E27FC236}">
                  <a16:creationId xmlns:a16="http://schemas.microsoft.com/office/drawing/2014/main" id="{81F9C53F-F192-FA4F-8105-0317324AD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7547" y="3661703"/>
              <a:ext cx="736595" cy="714372"/>
            </a:xfrm>
            <a:custGeom>
              <a:avLst/>
              <a:gdLst>
                <a:gd name="T0" fmla="*/ 81 w 230"/>
                <a:gd name="T1" fmla="*/ 219 h 223"/>
                <a:gd name="T2" fmla="*/ 65 w 230"/>
                <a:gd name="T3" fmla="*/ 219 h 223"/>
                <a:gd name="T4" fmla="*/ 5 w 230"/>
                <a:gd name="T5" fmla="*/ 152 h 223"/>
                <a:gd name="T6" fmla="*/ 5 w 230"/>
                <a:gd name="T7" fmla="*/ 136 h 223"/>
                <a:gd name="T8" fmla="*/ 150 w 230"/>
                <a:gd name="T9" fmla="*/ 4 h 223"/>
                <a:gd name="T10" fmla="*/ 165 w 230"/>
                <a:gd name="T11" fmla="*/ 5 h 223"/>
                <a:gd name="T12" fmla="*/ 226 w 230"/>
                <a:gd name="T13" fmla="*/ 71 h 223"/>
                <a:gd name="T14" fmla="*/ 226 w 230"/>
                <a:gd name="T15" fmla="*/ 87 h 223"/>
                <a:gd name="T16" fmla="*/ 81 w 230"/>
                <a:gd name="T17" fmla="*/ 21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23">
                  <a:moveTo>
                    <a:pt x="81" y="219"/>
                  </a:moveTo>
                  <a:cubicBezTo>
                    <a:pt x="77" y="223"/>
                    <a:pt x="70" y="223"/>
                    <a:pt x="65" y="219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0" y="148"/>
                    <a:pt x="1" y="140"/>
                    <a:pt x="5" y="136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4" y="0"/>
                    <a:pt x="161" y="0"/>
                    <a:pt x="165" y="5"/>
                  </a:cubicBezTo>
                  <a:cubicBezTo>
                    <a:pt x="226" y="71"/>
                    <a:pt x="226" y="71"/>
                    <a:pt x="226" y="71"/>
                  </a:cubicBezTo>
                  <a:cubicBezTo>
                    <a:pt x="230" y="76"/>
                    <a:pt x="230" y="83"/>
                    <a:pt x="226" y="87"/>
                  </a:cubicBezTo>
                  <a:lnTo>
                    <a:pt x="81" y="219"/>
                  </a:lnTo>
                  <a:close/>
                </a:path>
              </a:pathLst>
            </a:custGeom>
            <a:solidFill>
              <a:srgbClr val="F2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75">
              <a:extLst>
                <a:ext uri="{FF2B5EF4-FFF2-40B4-BE49-F238E27FC236}">
                  <a16:creationId xmlns:a16="http://schemas.microsoft.com/office/drawing/2014/main" id="{DE2A225A-9D1D-FF4B-97A3-DDE280977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9597" y="4096676"/>
              <a:ext cx="371471" cy="380997"/>
            </a:xfrm>
            <a:custGeom>
              <a:avLst/>
              <a:gdLst>
                <a:gd name="T0" fmla="*/ 81 w 116"/>
                <a:gd name="T1" fmla="*/ 114 h 119"/>
                <a:gd name="T2" fmla="*/ 65 w 116"/>
                <a:gd name="T3" fmla="*/ 114 h 119"/>
                <a:gd name="T4" fmla="*/ 4 w 116"/>
                <a:gd name="T5" fmla="*/ 47 h 119"/>
                <a:gd name="T6" fmla="*/ 5 w 116"/>
                <a:gd name="T7" fmla="*/ 32 h 119"/>
                <a:gd name="T8" fmla="*/ 40 w 116"/>
                <a:gd name="T9" fmla="*/ 0 h 119"/>
                <a:gd name="T10" fmla="*/ 116 w 116"/>
                <a:gd name="T11" fmla="*/ 83 h 119"/>
                <a:gd name="T12" fmla="*/ 81 w 116"/>
                <a:gd name="T13" fmla="*/ 11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19">
                  <a:moveTo>
                    <a:pt x="81" y="114"/>
                  </a:moveTo>
                  <a:cubicBezTo>
                    <a:pt x="77" y="119"/>
                    <a:pt x="69" y="118"/>
                    <a:pt x="65" y="114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43"/>
                    <a:pt x="1" y="36"/>
                    <a:pt x="5" y="3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16" y="83"/>
                    <a:pt x="116" y="83"/>
                    <a:pt x="116" y="83"/>
                  </a:cubicBezTo>
                  <a:lnTo>
                    <a:pt x="81" y="114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76">
              <a:extLst>
                <a:ext uri="{FF2B5EF4-FFF2-40B4-BE49-F238E27FC236}">
                  <a16:creationId xmlns:a16="http://schemas.microsoft.com/office/drawing/2014/main" id="{A1A77FDC-2F1C-3740-A886-ADFED1B53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0537" y="4103026"/>
              <a:ext cx="1014405" cy="915983"/>
            </a:xfrm>
            <a:custGeom>
              <a:avLst/>
              <a:gdLst>
                <a:gd name="T0" fmla="*/ 317 w 317"/>
                <a:gd name="T1" fmla="*/ 129 h 286"/>
                <a:gd name="T2" fmla="*/ 196 w 317"/>
                <a:gd name="T3" fmla="*/ 3 h 286"/>
                <a:gd name="T4" fmla="*/ 185 w 317"/>
                <a:gd name="T5" fmla="*/ 9 h 286"/>
                <a:gd name="T6" fmla="*/ 185 w 317"/>
                <a:gd name="T7" fmla="*/ 33 h 286"/>
                <a:gd name="T8" fmla="*/ 196 w 317"/>
                <a:gd name="T9" fmla="*/ 49 h 286"/>
                <a:gd name="T10" fmla="*/ 271 w 317"/>
                <a:gd name="T11" fmla="*/ 130 h 286"/>
                <a:gd name="T12" fmla="*/ 175 w 317"/>
                <a:gd name="T13" fmla="*/ 238 h 286"/>
                <a:gd name="T14" fmla="*/ 11 w 317"/>
                <a:gd name="T15" fmla="*/ 238 h 286"/>
                <a:gd name="T16" fmla="*/ 0 w 317"/>
                <a:gd name="T17" fmla="*/ 249 h 286"/>
                <a:gd name="T18" fmla="*/ 0 w 317"/>
                <a:gd name="T19" fmla="*/ 275 h 286"/>
                <a:gd name="T20" fmla="*/ 11 w 317"/>
                <a:gd name="T21" fmla="*/ 286 h 286"/>
                <a:gd name="T22" fmla="*/ 175 w 317"/>
                <a:gd name="T23" fmla="*/ 286 h 286"/>
                <a:gd name="T24" fmla="*/ 317 w 317"/>
                <a:gd name="T25" fmla="*/ 129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7" h="286">
                  <a:moveTo>
                    <a:pt x="317" y="129"/>
                  </a:moveTo>
                  <a:cubicBezTo>
                    <a:pt x="317" y="31"/>
                    <a:pt x="196" y="3"/>
                    <a:pt x="196" y="3"/>
                  </a:cubicBezTo>
                  <a:cubicBezTo>
                    <a:pt x="190" y="0"/>
                    <a:pt x="185" y="3"/>
                    <a:pt x="185" y="9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5" y="39"/>
                    <a:pt x="190" y="46"/>
                    <a:pt x="196" y="49"/>
                  </a:cubicBezTo>
                  <a:cubicBezTo>
                    <a:pt x="196" y="49"/>
                    <a:pt x="271" y="71"/>
                    <a:pt x="271" y="130"/>
                  </a:cubicBezTo>
                  <a:cubicBezTo>
                    <a:pt x="271" y="189"/>
                    <a:pt x="214" y="238"/>
                    <a:pt x="175" y="238"/>
                  </a:cubicBezTo>
                  <a:cubicBezTo>
                    <a:pt x="154" y="238"/>
                    <a:pt x="11" y="238"/>
                    <a:pt x="11" y="238"/>
                  </a:cubicBezTo>
                  <a:cubicBezTo>
                    <a:pt x="5" y="238"/>
                    <a:pt x="0" y="243"/>
                    <a:pt x="0" y="249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281"/>
                    <a:pt x="5" y="286"/>
                    <a:pt x="11" y="286"/>
                  </a:cubicBezTo>
                  <a:cubicBezTo>
                    <a:pt x="11" y="286"/>
                    <a:pt x="116" y="286"/>
                    <a:pt x="175" y="286"/>
                  </a:cubicBezTo>
                  <a:cubicBezTo>
                    <a:pt x="241" y="286"/>
                    <a:pt x="317" y="227"/>
                    <a:pt x="317" y="129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77">
              <a:extLst>
                <a:ext uri="{FF2B5EF4-FFF2-40B4-BE49-F238E27FC236}">
                  <a16:creationId xmlns:a16="http://schemas.microsoft.com/office/drawing/2014/main" id="{6E60381D-1469-2B49-96AF-D2A4B52C2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563" y="5149184"/>
              <a:ext cx="990593" cy="84136"/>
            </a:xfrm>
            <a:custGeom>
              <a:avLst/>
              <a:gdLst>
                <a:gd name="T0" fmla="*/ 310 w 310"/>
                <a:gd name="T1" fmla="*/ 15 h 26"/>
                <a:gd name="T2" fmla="*/ 298 w 310"/>
                <a:gd name="T3" fmla="*/ 26 h 26"/>
                <a:gd name="T4" fmla="*/ 11 w 310"/>
                <a:gd name="T5" fmla="*/ 26 h 26"/>
                <a:gd name="T6" fmla="*/ 0 w 310"/>
                <a:gd name="T7" fmla="*/ 15 h 26"/>
                <a:gd name="T8" fmla="*/ 0 w 310"/>
                <a:gd name="T9" fmla="*/ 11 h 26"/>
                <a:gd name="T10" fmla="*/ 11 w 310"/>
                <a:gd name="T11" fmla="*/ 0 h 26"/>
                <a:gd name="T12" fmla="*/ 298 w 310"/>
                <a:gd name="T13" fmla="*/ 0 h 26"/>
                <a:gd name="T14" fmla="*/ 310 w 310"/>
                <a:gd name="T15" fmla="*/ 11 h 26"/>
                <a:gd name="T16" fmla="*/ 310 w 310"/>
                <a:gd name="T17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26">
                  <a:moveTo>
                    <a:pt x="310" y="15"/>
                  </a:moveTo>
                  <a:cubicBezTo>
                    <a:pt x="310" y="21"/>
                    <a:pt x="305" y="26"/>
                    <a:pt x="29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5" y="26"/>
                    <a:pt x="0" y="21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305" y="0"/>
                    <a:pt x="310" y="5"/>
                    <a:pt x="310" y="11"/>
                  </a:cubicBezTo>
                  <a:lnTo>
                    <a:pt x="310" y="15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val 78">
              <a:extLst>
                <a:ext uri="{FF2B5EF4-FFF2-40B4-BE49-F238E27FC236}">
                  <a16:creationId xmlns:a16="http://schemas.microsoft.com/office/drawing/2014/main" id="{95A4A665-D98B-4844-8B8F-104B4A835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4720" y="3998251"/>
              <a:ext cx="325436" cy="325436"/>
            </a:xfrm>
            <a:prstGeom prst="ellipse">
              <a:avLst/>
            </a:pr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val 79">
              <a:extLst>
                <a:ext uri="{FF2B5EF4-FFF2-40B4-BE49-F238E27FC236}">
                  <a16:creationId xmlns:a16="http://schemas.microsoft.com/office/drawing/2014/main" id="{B5504A97-BC6E-F34E-A463-77CF850FE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346" y="4045876"/>
              <a:ext cx="227011" cy="227011"/>
            </a:xfrm>
            <a:prstGeom prst="ellipse">
              <a:avLst/>
            </a:prstGeom>
            <a:solidFill>
              <a:srgbClr val="40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732B5A2A-7720-CF4C-84FE-E5509B190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6320" y="4099851"/>
              <a:ext cx="119062" cy="119061"/>
            </a:xfrm>
            <a:prstGeom prst="ellipse">
              <a:avLst/>
            </a:pr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val 82">
              <a:extLst>
                <a:ext uri="{FF2B5EF4-FFF2-40B4-BE49-F238E27FC236}">
                  <a16:creationId xmlns:a16="http://schemas.microsoft.com/office/drawing/2014/main" id="{D68B962D-5097-9C41-8196-8AEC56682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09" y="4915822"/>
              <a:ext cx="69849" cy="71436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val 83">
              <a:extLst>
                <a:ext uri="{FF2B5EF4-FFF2-40B4-BE49-F238E27FC236}">
                  <a16:creationId xmlns:a16="http://schemas.microsoft.com/office/drawing/2014/main" id="{8AAF1464-9A3D-1848-9D4F-1F1A67AA5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6134" y="5149184"/>
              <a:ext cx="73024" cy="71436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Freeform 84">
              <a:extLst>
                <a:ext uri="{FF2B5EF4-FFF2-40B4-BE49-F238E27FC236}">
                  <a16:creationId xmlns:a16="http://schemas.microsoft.com/office/drawing/2014/main" id="{C28F7221-1C59-5045-A681-052AFAA4D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15" y="4439575"/>
              <a:ext cx="1023930" cy="771522"/>
            </a:xfrm>
            <a:custGeom>
              <a:avLst/>
              <a:gdLst>
                <a:gd name="T0" fmla="*/ 309 w 320"/>
                <a:gd name="T1" fmla="*/ 241 h 241"/>
                <a:gd name="T2" fmla="*/ 299 w 320"/>
                <a:gd name="T3" fmla="*/ 230 h 241"/>
                <a:gd name="T4" fmla="*/ 299 w 320"/>
                <a:gd name="T5" fmla="*/ 21 h 241"/>
                <a:gd name="T6" fmla="*/ 20 w 320"/>
                <a:gd name="T7" fmla="*/ 21 h 241"/>
                <a:gd name="T8" fmla="*/ 20 w 320"/>
                <a:gd name="T9" fmla="*/ 230 h 241"/>
                <a:gd name="T10" fmla="*/ 10 w 320"/>
                <a:gd name="T11" fmla="*/ 241 h 241"/>
                <a:gd name="T12" fmla="*/ 0 w 320"/>
                <a:gd name="T13" fmla="*/ 230 h 241"/>
                <a:gd name="T14" fmla="*/ 0 w 320"/>
                <a:gd name="T15" fmla="*/ 11 h 241"/>
                <a:gd name="T16" fmla="*/ 10 w 320"/>
                <a:gd name="T17" fmla="*/ 0 h 241"/>
                <a:gd name="T18" fmla="*/ 309 w 320"/>
                <a:gd name="T19" fmla="*/ 0 h 241"/>
                <a:gd name="T20" fmla="*/ 320 w 320"/>
                <a:gd name="T21" fmla="*/ 11 h 241"/>
                <a:gd name="T22" fmla="*/ 320 w 320"/>
                <a:gd name="T23" fmla="*/ 230 h 241"/>
                <a:gd name="T24" fmla="*/ 309 w 320"/>
                <a:gd name="T2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0" h="241">
                  <a:moveTo>
                    <a:pt x="309" y="241"/>
                  </a:moveTo>
                  <a:cubicBezTo>
                    <a:pt x="304" y="241"/>
                    <a:pt x="299" y="236"/>
                    <a:pt x="299" y="230"/>
                  </a:cubicBezTo>
                  <a:cubicBezTo>
                    <a:pt x="299" y="21"/>
                    <a:pt x="299" y="21"/>
                    <a:pt x="299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30"/>
                    <a:pt x="20" y="230"/>
                    <a:pt x="20" y="230"/>
                  </a:cubicBezTo>
                  <a:cubicBezTo>
                    <a:pt x="20" y="236"/>
                    <a:pt x="15" y="241"/>
                    <a:pt x="10" y="241"/>
                  </a:cubicBezTo>
                  <a:cubicBezTo>
                    <a:pt x="4" y="241"/>
                    <a:pt x="0" y="236"/>
                    <a:pt x="0" y="2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15" y="0"/>
                    <a:pt x="320" y="5"/>
                    <a:pt x="320" y="11"/>
                  </a:cubicBezTo>
                  <a:cubicBezTo>
                    <a:pt x="320" y="230"/>
                    <a:pt x="320" y="230"/>
                    <a:pt x="320" y="230"/>
                  </a:cubicBezTo>
                  <a:cubicBezTo>
                    <a:pt x="320" y="236"/>
                    <a:pt x="315" y="241"/>
                    <a:pt x="309" y="241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Freeform 85">
              <a:extLst>
                <a:ext uri="{FF2B5EF4-FFF2-40B4-BE49-F238E27FC236}">
                  <a16:creationId xmlns:a16="http://schemas.microsoft.com/office/drawing/2014/main" id="{AE54B497-223F-2645-A9C9-008484C89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792" y="5130134"/>
              <a:ext cx="1255705" cy="100011"/>
            </a:xfrm>
            <a:custGeom>
              <a:avLst/>
              <a:gdLst>
                <a:gd name="T0" fmla="*/ 393 w 393"/>
                <a:gd name="T1" fmla="*/ 31 h 31"/>
                <a:gd name="T2" fmla="*/ 0 w 393"/>
                <a:gd name="T3" fmla="*/ 31 h 31"/>
                <a:gd name="T4" fmla="*/ 0 w 393"/>
                <a:gd name="T5" fmla="*/ 31 h 31"/>
                <a:gd name="T6" fmla="*/ 32 w 393"/>
                <a:gd name="T7" fmla="*/ 0 h 31"/>
                <a:gd name="T8" fmla="*/ 362 w 393"/>
                <a:gd name="T9" fmla="*/ 0 h 31"/>
                <a:gd name="T10" fmla="*/ 393 w 393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3" h="31">
                  <a:moveTo>
                    <a:pt x="393" y="31"/>
                  </a:moveTo>
                  <a:cubicBezTo>
                    <a:pt x="325" y="31"/>
                    <a:pt x="178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79" y="0"/>
                    <a:pt x="393" y="14"/>
                    <a:pt x="393" y="31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val 86">
              <a:extLst>
                <a:ext uri="{FF2B5EF4-FFF2-40B4-BE49-F238E27FC236}">
                  <a16:creationId xmlns:a16="http://schemas.microsoft.com/office/drawing/2014/main" id="{AB67DDD6-8AE7-6743-98D1-9204414A3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5664" y="4880898"/>
              <a:ext cx="171449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Rectangle 87">
              <a:extLst>
                <a:ext uri="{FF2B5EF4-FFF2-40B4-BE49-F238E27FC236}">
                  <a16:creationId xmlns:a16="http://schemas.microsoft.com/office/drawing/2014/main" id="{15718111-4517-0443-964B-BBE00A81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5513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88">
              <a:extLst>
                <a:ext uri="{FF2B5EF4-FFF2-40B4-BE49-F238E27FC236}">
                  <a16:creationId xmlns:a16="http://schemas.microsoft.com/office/drawing/2014/main" id="{2DEF6163-1875-7E47-AF90-2C64ED0BF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06" y="4685636"/>
              <a:ext cx="195261" cy="195261"/>
            </a:xfrm>
            <a:custGeom>
              <a:avLst/>
              <a:gdLst>
                <a:gd name="T0" fmla="*/ 48 w 61"/>
                <a:gd name="T1" fmla="*/ 51 h 61"/>
                <a:gd name="T2" fmla="*/ 10 w 61"/>
                <a:gd name="T3" fmla="*/ 48 h 61"/>
                <a:gd name="T4" fmla="*/ 14 w 61"/>
                <a:gd name="T5" fmla="*/ 9 h 61"/>
                <a:gd name="T6" fmla="*/ 52 w 61"/>
                <a:gd name="T7" fmla="*/ 13 h 61"/>
                <a:gd name="T8" fmla="*/ 48 w 61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48" y="51"/>
                  </a:moveTo>
                  <a:cubicBezTo>
                    <a:pt x="37" y="61"/>
                    <a:pt x="19" y="59"/>
                    <a:pt x="10" y="48"/>
                  </a:cubicBezTo>
                  <a:cubicBezTo>
                    <a:pt x="0" y="36"/>
                    <a:pt x="2" y="19"/>
                    <a:pt x="14" y="9"/>
                  </a:cubicBezTo>
                  <a:cubicBezTo>
                    <a:pt x="25" y="0"/>
                    <a:pt x="42" y="1"/>
                    <a:pt x="52" y="13"/>
                  </a:cubicBezTo>
                  <a:cubicBezTo>
                    <a:pt x="61" y="25"/>
                    <a:pt x="60" y="42"/>
                    <a:pt x="48" y="51"/>
                  </a:cubicBez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89">
              <a:extLst>
                <a:ext uri="{FF2B5EF4-FFF2-40B4-BE49-F238E27FC236}">
                  <a16:creationId xmlns:a16="http://schemas.microsoft.com/office/drawing/2014/main" id="{C5FE303D-F7E1-0E45-B162-1A71A4F60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593" y="4474498"/>
              <a:ext cx="330198" cy="279398"/>
            </a:xfrm>
            <a:custGeom>
              <a:avLst/>
              <a:gdLst>
                <a:gd name="T0" fmla="*/ 14 w 208"/>
                <a:gd name="T1" fmla="*/ 176 h 176"/>
                <a:gd name="T2" fmla="*/ 0 w 208"/>
                <a:gd name="T3" fmla="*/ 159 h 176"/>
                <a:gd name="T4" fmla="*/ 195 w 208"/>
                <a:gd name="T5" fmla="*/ 0 h 176"/>
                <a:gd name="T6" fmla="*/ 208 w 208"/>
                <a:gd name="T7" fmla="*/ 14 h 176"/>
                <a:gd name="T8" fmla="*/ 14 w 208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76">
                  <a:moveTo>
                    <a:pt x="14" y="176"/>
                  </a:moveTo>
                  <a:lnTo>
                    <a:pt x="0" y="159"/>
                  </a:lnTo>
                  <a:lnTo>
                    <a:pt x="195" y="0"/>
                  </a:lnTo>
                  <a:lnTo>
                    <a:pt x="208" y="14"/>
                  </a:lnTo>
                  <a:lnTo>
                    <a:pt x="14" y="176"/>
                  </a:ln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val 90">
              <a:extLst>
                <a:ext uri="{FF2B5EF4-FFF2-40B4-BE49-F238E27FC236}">
                  <a16:creationId xmlns:a16="http://schemas.microsoft.com/office/drawing/2014/main" id="{95D1869D-903B-B745-94FC-FC061E11A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11" y="4880898"/>
              <a:ext cx="173037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91">
              <a:extLst>
                <a:ext uri="{FF2B5EF4-FFF2-40B4-BE49-F238E27FC236}">
                  <a16:creationId xmlns:a16="http://schemas.microsoft.com/office/drawing/2014/main" id="{BBDFBB32-3076-E34D-94D5-D2D8EF384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8547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Oval 92">
              <a:extLst>
                <a:ext uri="{FF2B5EF4-FFF2-40B4-BE49-F238E27FC236}">
                  <a16:creationId xmlns:a16="http://schemas.microsoft.com/office/drawing/2014/main" id="{B489E112-131F-D64F-B027-54E73D48F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0147" y="4880898"/>
              <a:ext cx="176212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93">
              <a:extLst>
                <a:ext uri="{FF2B5EF4-FFF2-40B4-BE49-F238E27FC236}">
                  <a16:creationId xmlns:a16="http://schemas.microsoft.com/office/drawing/2014/main" id="{70047114-041D-6945-87F0-7195D2FF9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173" y="4499898"/>
              <a:ext cx="30162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Oval 94">
              <a:extLst>
                <a:ext uri="{FF2B5EF4-FFF2-40B4-BE49-F238E27FC236}">
                  <a16:creationId xmlns:a16="http://schemas.microsoft.com/office/drawing/2014/main" id="{F396CB35-32C4-9545-A17B-6909F2374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6359" y="4880898"/>
              <a:ext cx="173037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ectangle 95">
              <a:extLst>
                <a:ext uri="{FF2B5EF4-FFF2-40B4-BE49-F238E27FC236}">
                  <a16:creationId xmlns:a16="http://schemas.microsoft.com/office/drawing/2014/main" id="{649FD214-CF8D-4342-9297-26DD9E5DD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210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Freeform 96">
              <a:extLst>
                <a:ext uri="{FF2B5EF4-FFF2-40B4-BE49-F238E27FC236}">
                  <a16:creationId xmlns:a16="http://schemas.microsoft.com/office/drawing/2014/main" id="{535DD139-1714-3640-9AE9-0A5F51D11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23" y="3239431"/>
              <a:ext cx="438148" cy="438147"/>
            </a:xfrm>
            <a:custGeom>
              <a:avLst/>
              <a:gdLst>
                <a:gd name="T0" fmla="*/ 85 w 137"/>
                <a:gd name="T1" fmla="*/ 39 h 137"/>
                <a:gd name="T2" fmla="*/ 61 w 137"/>
                <a:gd name="T3" fmla="*/ 0 h 137"/>
                <a:gd name="T4" fmla="*/ 0 w 137"/>
                <a:gd name="T5" fmla="*/ 61 h 137"/>
                <a:gd name="T6" fmla="*/ 39 w 137"/>
                <a:gd name="T7" fmla="*/ 85 h 137"/>
                <a:gd name="T8" fmla="*/ 91 w 137"/>
                <a:gd name="T9" fmla="*/ 137 h 137"/>
                <a:gd name="T10" fmla="*/ 137 w 137"/>
                <a:gd name="T11" fmla="*/ 91 h 137"/>
                <a:gd name="T12" fmla="*/ 85 w 137"/>
                <a:gd name="T13" fmla="*/ 3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37">
                  <a:moveTo>
                    <a:pt x="85" y="39"/>
                  </a:moveTo>
                  <a:cubicBezTo>
                    <a:pt x="71" y="25"/>
                    <a:pt x="64" y="16"/>
                    <a:pt x="61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6" y="64"/>
                    <a:pt x="24" y="71"/>
                    <a:pt x="39" y="85"/>
                  </a:cubicBezTo>
                  <a:cubicBezTo>
                    <a:pt x="52" y="99"/>
                    <a:pt x="76" y="122"/>
                    <a:pt x="91" y="137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22" y="76"/>
                    <a:pt x="99" y="53"/>
                    <a:pt x="85" y="39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Freeform 97">
              <a:extLst>
                <a:ext uri="{FF2B5EF4-FFF2-40B4-BE49-F238E27FC236}">
                  <a16:creationId xmlns:a16="http://schemas.microsoft.com/office/drawing/2014/main" id="{E673F047-F2B5-C44D-93EF-DCA5DED5C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896" y="2952095"/>
              <a:ext cx="355598" cy="488947"/>
            </a:xfrm>
            <a:custGeom>
              <a:avLst/>
              <a:gdLst>
                <a:gd name="T0" fmla="*/ 98 w 111"/>
                <a:gd name="T1" fmla="*/ 58 h 153"/>
                <a:gd name="T2" fmla="*/ 111 w 111"/>
                <a:gd name="T3" fmla="*/ 0 h 153"/>
                <a:gd name="T4" fmla="*/ 0 w 111"/>
                <a:gd name="T5" fmla="*/ 0 h 153"/>
                <a:gd name="T6" fmla="*/ 13 w 111"/>
                <a:gd name="T7" fmla="*/ 58 h 153"/>
                <a:gd name="T8" fmla="*/ 13 w 111"/>
                <a:gd name="T9" fmla="*/ 153 h 153"/>
                <a:gd name="T10" fmla="*/ 98 w 111"/>
                <a:gd name="T11" fmla="*/ 153 h 153"/>
                <a:gd name="T12" fmla="*/ 98 w 111"/>
                <a:gd name="T13" fmla="*/ 5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53">
                  <a:moveTo>
                    <a:pt x="98" y="58"/>
                  </a:moveTo>
                  <a:cubicBezTo>
                    <a:pt x="98" y="32"/>
                    <a:pt x="100" y="18"/>
                    <a:pt x="1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18"/>
                    <a:pt x="13" y="32"/>
                    <a:pt x="13" y="58"/>
                  </a:cubicBezTo>
                  <a:cubicBezTo>
                    <a:pt x="13" y="83"/>
                    <a:pt x="13" y="126"/>
                    <a:pt x="13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98" y="126"/>
                    <a:pt x="98" y="83"/>
                    <a:pt x="98" y="5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Freeform 98">
              <a:extLst>
                <a:ext uri="{FF2B5EF4-FFF2-40B4-BE49-F238E27FC236}">
                  <a16:creationId xmlns:a16="http://schemas.microsoft.com/office/drawing/2014/main" id="{0FEC83A0-D9A9-324D-B090-EA30275D1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3792" y="4061751"/>
              <a:ext cx="457196" cy="457197"/>
            </a:xfrm>
            <a:custGeom>
              <a:avLst/>
              <a:gdLst>
                <a:gd name="T0" fmla="*/ 124 w 143"/>
                <a:gd name="T1" fmla="*/ 42 h 143"/>
                <a:gd name="T2" fmla="*/ 143 w 143"/>
                <a:gd name="T3" fmla="*/ 30 h 143"/>
                <a:gd name="T4" fmla="*/ 113 w 143"/>
                <a:gd name="T5" fmla="*/ 0 h 143"/>
                <a:gd name="T6" fmla="*/ 101 w 143"/>
                <a:gd name="T7" fmla="*/ 19 h 143"/>
                <a:gd name="T8" fmla="*/ 0 w 143"/>
                <a:gd name="T9" fmla="*/ 120 h 143"/>
                <a:gd name="T10" fmla="*/ 22 w 143"/>
                <a:gd name="T11" fmla="*/ 143 h 143"/>
                <a:gd name="T12" fmla="*/ 124 w 143"/>
                <a:gd name="T13" fmla="*/ 4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43">
                  <a:moveTo>
                    <a:pt x="124" y="42"/>
                  </a:moveTo>
                  <a:cubicBezTo>
                    <a:pt x="131" y="35"/>
                    <a:pt x="135" y="31"/>
                    <a:pt x="143" y="3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1" y="8"/>
                    <a:pt x="108" y="12"/>
                    <a:pt x="101" y="19"/>
                  </a:cubicBezTo>
                  <a:cubicBezTo>
                    <a:pt x="94" y="26"/>
                    <a:pt x="7" y="113"/>
                    <a:pt x="0" y="120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30" y="136"/>
                    <a:pt x="117" y="49"/>
                    <a:pt x="124" y="42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val 99">
              <a:extLst>
                <a:ext uri="{FF2B5EF4-FFF2-40B4-BE49-F238E27FC236}">
                  <a16:creationId xmlns:a16="http://schemas.microsoft.com/office/drawing/2014/main" id="{AC7B24BA-CBE3-5648-B1D0-267A5DDA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9758" y="4106201"/>
              <a:ext cx="781046" cy="784222"/>
            </a:xfrm>
            <a:prstGeom prst="ellipse">
              <a:avLst/>
            </a:pr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val 100">
              <a:extLst>
                <a:ext uri="{FF2B5EF4-FFF2-40B4-BE49-F238E27FC236}">
                  <a16:creationId xmlns:a16="http://schemas.microsoft.com/office/drawing/2014/main" id="{FB594858-B18E-BF4F-8639-76AA25436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9758" y="3396592"/>
              <a:ext cx="781046" cy="784222"/>
            </a:xfrm>
            <a:prstGeom prst="ellipse">
              <a:avLst/>
            </a:pr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Freeform 101">
              <a:extLst>
                <a:ext uri="{FF2B5EF4-FFF2-40B4-BE49-F238E27FC236}">
                  <a16:creationId xmlns:a16="http://schemas.microsoft.com/office/drawing/2014/main" id="{1DA1D987-48F9-D942-AE30-D1C46706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655" y="4801523"/>
              <a:ext cx="857245" cy="428622"/>
            </a:xfrm>
            <a:custGeom>
              <a:avLst/>
              <a:gdLst>
                <a:gd name="T0" fmla="*/ 268 w 268"/>
                <a:gd name="T1" fmla="*/ 134 h 134"/>
                <a:gd name="T2" fmla="*/ 0 w 268"/>
                <a:gd name="T3" fmla="*/ 134 h 134"/>
                <a:gd name="T4" fmla="*/ 134 w 268"/>
                <a:gd name="T5" fmla="*/ 0 h 134"/>
                <a:gd name="T6" fmla="*/ 268 w 268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134">
                  <a:moveTo>
                    <a:pt x="268" y="134"/>
                  </a:moveTo>
                  <a:cubicBezTo>
                    <a:pt x="187" y="134"/>
                    <a:pt x="73" y="134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Freeform 102">
              <a:extLst>
                <a:ext uri="{FF2B5EF4-FFF2-40B4-BE49-F238E27FC236}">
                  <a16:creationId xmlns:a16="http://schemas.microsoft.com/office/drawing/2014/main" id="{BB58C53A-F560-A947-974D-4F9C4EED8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085" y="4430050"/>
              <a:ext cx="665159" cy="752472"/>
            </a:xfrm>
            <a:custGeom>
              <a:avLst/>
              <a:gdLst>
                <a:gd name="T0" fmla="*/ 132 w 208"/>
                <a:gd name="T1" fmla="*/ 135 h 235"/>
                <a:gd name="T2" fmla="*/ 132 w 208"/>
                <a:gd name="T3" fmla="*/ 112 h 235"/>
                <a:gd name="T4" fmla="*/ 199 w 208"/>
                <a:gd name="T5" fmla="*/ 28 h 235"/>
                <a:gd name="T6" fmla="*/ 10 w 208"/>
                <a:gd name="T7" fmla="*/ 7 h 235"/>
                <a:gd name="T8" fmla="*/ 9 w 208"/>
                <a:gd name="T9" fmla="*/ 21 h 235"/>
                <a:gd name="T10" fmla="*/ 75 w 208"/>
                <a:gd name="T11" fmla="*/ 112 h 235"/>
                <a:gd name="T12" fmla="*/ 75 w 208"/>
                <a:gd name="T13" fmla="*/ 135 h 235"/>
                <a:gd name="T14" fmla="*/ 0 w 208"/>
                <a:gd name="T15" fmla="*/ 235 h 235"/>
                <a:gd name="T16" fmla="*/ 208 w 208"/>
                <a:gd name="T17" fmla="*/ 235 h 235"/>
                <a:gd name="T18" fmla="*/ 132 w 208"/>
                <a:gd name="T19" fmla="*/ 1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35">
                  <a:moveTo>
                    <a:pt x="132" y="135"/>
                  </a:moveTo>
                  <a:cubicBezTo>
                    <a:pt x="132" y="112"/>
                    <a:pt x="132" y="112"/>
                    <a:pt x="132" y="112"/>
                  </a:cubicBezTo>
                  <a:cubicBezTo>
                    <a:pt x="169" y="101"/>
                    <a:pt x="196" y="68"/>
                    <a:pt x="199" y="28"/>
                  </a:cubicBezTo>
                  <a:cubicBezTo>
                    <a:pt x="138" y="27"/>
                    <a:pt x="70" y="0"/>
                    <a:pt x="10" y="7"/>
                  </a:cubicBezTo>
                  <a:cubicBezTo>
                    <a:pt x="9" y="12"/>
                    <a:pt x="9" y="16"/>
                    <a:pt x="9" y="21"/>
                  </a:cubicBezTo>
                  <a:cubicBezTo>
                    <a:pt x="9" y="64"/>
                    <a:pt x="36" y="100"/>
                    <a:pt x="75" y="112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32" y="147"/>
                    <a:pt x="0" y="187"/>
                    <a:pt x="0" y="235"/>
                  </a:cubicBezTo>
                  <a:cubicBezTo>
                    <a:pt x="57" y="235"/>
                    <a:pt x="145" y="235"/>
                    <a:pt x="208" y="235"/>
                  </a:cubicBezTo>
                  <a:cubicBezTo>
                    <a:pt x="208" y="187"/>
                    <a:pt x="176" y="147"/>
                    <a:pt x="132" y="135"/>
                  </a:cubicBezTo>
                  <a:close/>
                </a:path>
              </a:pathLst>
            </a:cu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val 103">
              <a:extLst>
                <a:ext uri="{FF2B5EF4-FFF2-40B4-BE49-F238E27FC236}">
                  <a16:creationId xmlns:a16="http://schemas.microsoft.com/office/drawing/2014/main" id="{7ECAA429-F834-A54B-868B-35625EFFD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4720" y="4323689"/>
              <a:ext cx="125412" cy="125411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104">
              <a:extLst>
                <a:ext uri="{FF2B5EF4-FFF2-40B4-BE49-F238E27FC236}">
                  <a16:creationId xmlns:a16="http://schemas.microsoft.com/office/drawing/2014/main" id="{41DE2CC4-79E0-3A44-B2A5-D463F1D04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8035" y="4222089"/>
              <a:ext cx="96838" cy="92075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val 105">
              <a:extLst>
                <a:ext uri="{FF2B5EF4-FFF2-40B4-BE49-F238E27FC236}">
                  <a16:creationId xmlns:a16="http://schemas.microsoft.com/office/drawing/2014/main" id="{0EEC7589-1407-A24E-BA39-AD54495C0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9947" y="4010953"/>
              <a:ext cx="123823" cy="125411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val 106">
              <a:extLst>
                <a:ext uri="{FF2B5EF4-FFF2-40B4-BE49-F238E27FC236}">
                  <a16:creationId xmlns:a16="http://schemas.microsoft.com/office/drawing/2014/main" id="{64777036-84A7-EE4B-8156-A681948EC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9178" y="3910946"/>
              <a:ext cx="74613" cy="71436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Oval 107">
              <a:extLst>
                <a:ext uri="{FF2B5EF4-FFF2-40B4-BE49-F238E27FC236}">
                  <a16:creationId xmlns:a16="http://schemas.microsoft.com/office/drawing/2014/main" id="{7F5BAAD3-0048-1940-970C-3E62AD4E5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3111" y="3841094"/>
              <a:ext cx="74613" cy="73025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val 108">
              <a:extLst>
                <a:ext uri="{FF2B5EF4-FFF2-40B4-BE49-F238E27FC236}">
                  <a16:creationId xmlns:a16="http://schemas.microsoft.com/office/drawing/2014/main" id="{D68E8B14-1614-804A-9423-0FF1D30C2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7087" y="3507723"/>
              <a:ext cx="58737" cy="58736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109">
              <a:extLst>
                <a:ext uri="{FF2B5EF4-FFF2-40B4-BE49-F238E27FC236}">
                  <a16:creationId xmlns:a16="http://schemas.microsoft.com/office/drawing/2014/main" id="{AD221EE4-3DE7-154E-AAC3-B8A0AC7AE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3513" y="3723637"/>
              <a:ext cx="57149" cy="57150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5" name="346 Grupo">
            <a:extLst>
              <a:ext uri="{FF2B5EF4-FFF2-40B4-BE49-F238E27FC236}">
                <a16:creationId xmlns:a16="http://schemas.microsoft.com/office/drawing/2014/main" id="{14AFEC9E-E370-AA46-8290-6A382F1969BB}"/>
              </a:ext>
            </a:extLst>
          </p:cNvPr>
          <p:cNvGrpSpPr/>
          <p:nvPr/>
        </p:nvGrpSpPr>
        <p:grpSpPr>
          <a:xfrm>
            <a:off x="9739010" y="2001567"/>
            <a:ext cx="1417404" cy="1065632"/>
            <a:chOff x="1033260" y="1606079"/>
            <a:chExt cx="7183343" cy="4038601"/>
          </a:xfrm>
        </p:grpSpPr>
        <p:grpSp>
          <p:nvGrpSpPr>
            <p:cNvPr id="96" name="Group 37">
              <a:extLst>
                <a:ext uri="{FF2B5EF4-FFF2-40B4-BE49-F238E27FC236}">
                  <a16:creationId xmlns:a16="http://schemas.microsoft.com/office/drawing/2014/main" id="{B50629C7-61A5-4D4F-BCDE-C38A2B436908}"/>
                </a:ext>
              </a:extLst>
            </p:cNvPr>
            <p:cNvGrpSpPr/>
            <p:nvPr/>
          </p:nvGrpSpPr>
          <p:grpSpPr>
            <a:xfrm flipH="1">
              <a:off x="6144203" y="4062824"/>
              <a:ext cx="1028792" cy="1571551"/>
              <a:chOff x="6403975" y="3408363"/>
              <a:chExt cx="1468438" cy="2243137"/>
            </a:xfrm>
          </p:grpSpPr>
          <p:sp>
            <p:nvSpPr>
              <p:cNvPr id="126" name="Freeform 15">
                <a:extLst>
                  <a:ext uri="{FF2B5EF4-FFF2-40B4-BE49-F238E27FC236}">
                    <a16:creationId xmlns:a16="http://schemas.microsoft.com/office/drawing/2014/main" id="{26E311DE-E9D0-8A4B-BF69-201E41F82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7" y="3829050"/>
                <a:ext cx="304800" cy="2841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100" y="0"/>
                  </a:cxn>
                  <a:cxn ang="0">
                    <a:pos x="121" y="5"/>
                  </a:cxn>
                  <a:cxn ang="0">
                    <a:pos x="140" y="15"/>
                  </a:cxn>
                  <a:cxn ang="0">
                    <a:pos x="158" y="29"/>
                  </a:cxn>
                  <a:cxn ang="0">
                    <a:pos x="171" y="46"/>
                  </a:cxn>
                  <a:cxn ang="0">
                    <a:pos x="182" y="67"/>
                  </a:cxn>
                  <a:cxn ang="0">
                    <a:pos x="190" y="90"/>
                  </a:cxn>
                  <a:cxn ang="0">
                    <a:pos x="192" y="113"/>
                  </a:cxn>
                  <a:cxn ang="0">
                    <a:pos x="190" y="134"/>
                  </a:cxn>
                  <a:cxn ang="0">
                    <a:pos x="185" y="151"/>
                  </a:cxn>
                  <a:cxn ang="0">
                    <a:pos x="176" y="162"/>
                  </a:cxn>
                  <a:cxn ang="0">
                    <a:pos x="165" y="171"/>
                  </a:cxn>
                  <a:cxn ang="0">
                    <a:pos x="153" y="177"/>
                  </a:cxn>
                  <a:cxn ang="0">
                    <a:pos x="139" y="179"/>
                  </a:cxn>
                  <a:cxn ang="0">
                    <a:pos x="124" y="179"/>
                  </a:cxn>
                  <a:cxn ang="0">
                    <a:pos x="109" y="177"/>
                  </a:cxn>
                  <a:cxn ang="0">
                    <a:pos x="94" y="173"/>
                  </a:cxn>
                  <a:cxn ang="0">
                    <a:pos x="80" y="168"/>
                  </a:cxn>
                  <a:cxn ang="0">
                    <a:pos x="69" y="162"/>
                  </a:cxn>
                  <a:cxn ang="0">
                    <a:pos x="59" y="156"/>
                  </a:cxn>
                  <a:cxn ang="0">
                    <a:pos x="57" y="154"/>
                  </a:cxn>
                  <a:cxn ang="0">
                    <a:pos x="52" y="153"/>
                  </a:cxn>
                  <a:cxn ang="0">
                    <a:pos x="44" y="149"/>
                  </a:cxn>
                  <a:cxn ang="0">
                    <a:pos x="35" y="143"/>
                  </a:cxn>
                  <a:cxn ang="0">
                    <a:pos x="26" y="137"/>
                  </a:cxn>
                  <a:cxn ang="0">
                    <a:pos x="16" y="128"/>
                  </a:cxn>
                  <a:cxn ang="0">
                    <a:pos x="8" y="117"/>
                  </a:cxn>
                  <a:cxn ang="0">
                    <a:pos x="2" y="105"/>
                  </a:cxn>
                  <a:cxn ang="0">
                    <a:pos x="0" y="91"/>
                  </a:cxn>
                  <a:cxn ang="0">
                    <a:pos x="1" y="75"/>
                  </a:cxn>
                  <a:cxn ang="0">
                    <a:pos x="8" y="57"/>
                  </a:cxn>
                  <a:cxn ang="0">
                    <a:pos x="21" y="37"/>
                  </a:cxn>
                  <a:cxn ang="0">
                    <a:pos x="39" y="17"/>
                  </a:cxn>
                  <a:cxn ang="0">
                    <a:pos x="59" y="6"/>
                  </a:cxn>
                  <a:cxn ang="0">
                    <a:pos x="80" y="0"/>
                  </a:cxn>
                </a:cxnLst>
                <a:rect l="0" t="0" r="r" b="b"/>
                <a:pathLst>
                  <a:path w="192" h="179">
                    <a:moveTo>
                      <a:pt x="80" y="0"/>
                    </a:moveTo>
                    <a:lnTo>
                      <a:pt x="100" y="0"/>
                    </a:lnTo>
                    <a:lnTo>
                      <a:pt x="121" y="5"/>
                    </a:lnTo>
                    <a:lnTo>
                      <a:pt x="140" y="15"/>
                    </a:lnTo>
                    <a:lnTo>
                      <a:pt x="158" y="29"/>
                    </a:lnTo>
                    <a:lnTo>
                      <a:pt x="171" y="46"/>
                    </a:lnTo>
                    <a:lnTo>
                      <a:pt x="182" y="67"/>
                    </a:lnTo>
                    <a:lnTo>
                      <a:pt x="190" y="90"/>
                    </a:lnTo>
                    <a:lnTo>
                      <a:pt x="192" y="113"/>
                    </a:lnTo>
                    <a:lnTo>
                      <a:pt x="190" y="134"/>
                    </a:lnTo>
                    <a:lnTo>
                      <a:pt x="185" y="151"/>
                    </a:lnTo>
                    <a:lnTo>
                      <a:pt x="176" y="162"/>
                    </a:lnTo>
                    <a:lnTo>
                      <a:pt x="165" y="171"/>
                    </a:lnTo>
                    <a:lnTo>
                      <a:pt x="153" y="177"/>
                    </a:lnTo>
                    <a:lnTo>
                      <a:pt x="139" y="179"/>
                    </a:lnTo>
                    <a:lnTo>
                      <a:pt x="124" y="179"/>
                    </a:lnTo>
                    <a:lnTo>
                      <a:pt x="109" y="177"/>
                    </a:lnTo>
                    <a:lnTo>
                      <a:pt x="94" y="173"/>
                    </a:lnTo>
                    <a:lnTo>
                      <a:pt x="80" y="168"/>
                    </a:lnTo>
                    <a:lnTo>
                      <a:pt x="69" y="162"/>
                    </a:lnTo>
                    <a:lnTo>
                      <a:pt x="59" y="156"/>
                    </a:lnTo>
                    <a:lnTo>
                      <a:pt x="57" y="154"/>
                    </a:lnTo>
                    <a:lnTo>
                      <a:pt x="52" y="153"/>
                    </a:lnTo>
                    <a:lnTo>
                      <a:pt x="44" y="149"/>
                    </a:lnTo>
                    <a:lnTo>
                      <a:pt x="35" y="143"/>
                    </a:lnTo>
                    <a:lnTo>
                      <a:pt x="26" y="137"/>
                    </a:lnTo>
                    <a:lnTo>
                      <a:pt x="16" y="128"/>
                    </a:lnTo>
                    <a:lnTo>
                      <a:pt x="8" y="117"/>
                    </a:lnTo>
                    <a:lnTo>
                      <a:pt x="2" y="105"/>
                    </a:lnTo>
                    <a:lnTo>
                      <a:pt x="0" y="91"/>
                    </a:lnTo>
                    <a:lnTo>
                      <a:pt x="1" y="75"/>
                    </a:lnTo>
                    <a:lnTo>
                      <a:pt x="8" y="57"/>
                    </a:lnTo>
                    <a:lnTo>
                      <a:pt x="21" y="37"/>
                    </a:lnTo>
                    <a:lnTo>
                      <a:pt x="39" y="17"/>
                    </a:lnTo>
                    <a:lnTo>
                      <a:pt x="59" y="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BF8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Freeform 16">
                <a:extLst>
                  <a:ext uri="{FF2B5EF4-FFF2-40B4-BE49-F238E27FC236}">
                    <a16:creationId xmlns:a16="http://schemas.microsoft.com/office/drawing/2014/main" id="{FD181C88-226D-924D-AD5A-A37B1A9E3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5" y="3408363"/>
                <a:ext cx="425450" cy="630238"/>
              </a:xfrm>
              <a:custGeom>
                <a:avLst/>
                <a:gdLst/>
                <a:ahLst/>
                <a:cxnLst>
                  <a:cxn ang="0">
                    <a:pos x="158" y="0"/>
                  </a:cxn>
                  <a:cxn ang="0">
                    <a:pos x="158" y="5"/>
                  </a:cxn>
                  <a:cxn ang="0">
                    <a:pos x="159" y="16"/>
                  </a:cxn>
                  <a:cxn ang="0">
                    <a:pos x="160" y="36"/>
                  </a:cxn>
                  <a:cxn ang="0">
                    <a:pos x="163" y="60"/>
                  </a:cxn>
                  <a:cxn ang="0">
                    <a:pos x="166" y="87"/>
                  </a:cxn>
                  <a:cxn ang="0">
                    <a:pos x="173" y="118"/>
                  </a:cxn>
                  <a:cxn ang="0">
                    <a:pos x="181" y="149"/>
                  </a:cxn>
                  <a:cxn ang="0">
                    <a:pos x="192" y="180"/>
                  </a:cxn>
                  <a:cxn ang="0">
                    <a:pos x="207" y="210"/>
                  </a:cxn>
                  <a:cxn ang="0">
                    <a:pos x="225" y="238"/>
                  </a:cxn>
                  <a:cxn ang="0">
                    <a:pos x="268" y="272"/>
                  </a:cxn>
                  <a:cxn ang="0">
                    <a:pos x="196" y="332"/>
                  </a:cxn>
                  <a:cxn ang="0">
                    <a:pos x="150" y="317"/>
                  </a:cxn>
                  <a:cxn ang="0">
                    <a:pos x="175" y="350"/>
                  </a:cxn>
                  <a:cxn ang="0">
                    <a:pos x="163" y="397"/>
                  </a:cxn>
                  <a:cxn ang="0">
                    <a:pos x="160" y="396"/>
                  </a:cxn>
                  <a:cxn ang="0">
                    <a:pos x="153" y="391"/>
                  </a:cxn>
                  <a:cxn ang="0">
                    <a:pos x="141" y="382"/>
                  </a:cxn>
                  <a:cxn ang="0">
                    <a:pos x="128" y="370"/>
                  </a:cxn>
                  <a:cxn ang="0">
                    <a:pos x="112" y="355"/>
                  </a:cxn>
                  <a:cxn ang="0">
                    <a:pos x="94" y="335"/>
                  </a:cxn>
                  <a:cxn ang="0">
                    <a:pos x="77" y="311"/>
                  </a:cxn>
                  <a:cxn ang="0">
                    <a:pos x="58" y="284"/>
                  </a:cxn>
                  <a:cxn ang="0">
                    <a:pos x="42" y="253"/>
                  </a:cxn>
                  <a:cxn ang="0">
                    <a:pos x="26" y="216"/>
                  </a:cxn>
                  <a:cxn ang="0">
                    <a:pos x="14" y="177"/>
                  </a:cxn>
                  <a:cxn ang="0">
                    <a:pos x="5" y="132"/>
                  </a:cxn>
                  <a:cxn ang="0">
                    <a:pos x="0" y="82"/>
                  </a:cxn>
                  <a:cxn ang="0">
                    <a:pos x="158" y="0"/>
                  </a:cxn>
                </a:cxnLst>
                <a:rect l="0" t="0" r="r" b="b"/>
                <a:pathLst>
                  <a:path w="268" h="397">
                    <a:moveTo>
                      <a:pt x="158" y="0"/>
                    </a:moveTo>
                    <a:lnTo>
                      <a:pt x="158" y="5"/>
                    </a:lnTo>
                    <a:lnTo>
                      <a:pt x="159" y="16"/>
                    </a:lnTo>
                    <a:lnTo>
                      <a:pt x="160" y="36"/>
                    </a:lnTo>
                    <a:lnTo>
                      <a:pt x="163" y="60"/>
                    </a:lnTo>
                    <a:lnTo>
                      <a:pt x="166" y="87"/>
                    </a:lnTo>
                    <a:lnTo>
                      <a:pt x="173" y="118"/>
                    </a:lnTo>
                    <a:lnTo>
                      <a:pt x="181" y="149"/>
                    </a:lnTo>
                    <a:lnTo>
                      <a:pt x="192" y="180"/>
                    </a:lnTo>
                    <a:lnTo>
                      <a:pt x="207" y="210"/>
                    </a:lnTo>
                    <a:lnTo>
                      <a:pt x="225" y="238"/>
                    </a:lnTo>
                    <a:lnTo>
                      <a:pt x="268" y="272"/>
                    </a:lnTo>
                    <a:lnTo>
                      <a:pt x="196" y="332"/>
                    </a:lnTo>
                    <a:lnTo>
                      <a:pt x="150" y="317"/>
                    </a:lnTo>
                    <a:lnTo>
                      <a:pt x="175" y="350"/>
                    </a:lnTo>
                    <a:lnTo>
                      <a:pt x="163" y="397"/>
                    </a:lnTo>
                    <a:lnTo>
                      <a:pt x="160" y="396"/>
                    </a:lnTo>
                    <a:lnTo>
                      <a:pt x="153" y="391"/>
                    </a:lnTo>
                    <a:lnTo>
                      <a:pt x="141" y="382"/>
                    </a:lnTo>
                    <a:lnTo>
                      <a:pt x="128" y="370"/>
                    </a:lnTo>
                    <a:lnTo>
                      <a:pt x="112" y="355"/>
                    </a:lnTo>
                    <a:lnTo>
                      <a:pt x="94" y="335"/>
                    </a:lnTo>
                    <a:lnTo>
                      <a:pt x="77" y="311"/>
                    </a:lnTo>
                    <a:lnTo>
                      <a:pt x="58" y="284"/>
                    </a:lnTo>
                    <a:lnTo>
                      <a:pt x="42" y="253"/>
                    </a:lnTo>
                    <a:lnTo>
                      <a:pt x="26" y="216"/>
                    </a:lnTo>
                    <a:lnTo>
                      <a:pt x="14" y="177"/>
                    </a:lnTo>
                    <a:lnTo>
                      <a:pt x="5" y="132"/>
                    </a:lnTo>
                    <a:lnTo>
                      <a:pt x="0" y="82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Freeform 17">
                <a:extLst>
                  <a:ext uri="{FF2B5EF4-FFF2-40B4-BE49-F238E27FC236}">
                    <a16:creationId xmlns:a16="http://schemas.microsoft.com/office/drawing/2014/main" id="{A3E94B0C-62B5-F54F-B329-23F51BC3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9012" y="3829050"/>
                <a:ext cx="304800" cy="284163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112" y="0"/>
                  </a:cxn>
                  <a:cxn ang="0">
                    <a:pos x="133" y="6"/>
                  </a:cxn>
                  <a:cxn ang="0">
                    <a:pos x="153" y="17"/>
                  </a:cxn>
                  <a:cxn ang="0">
                    <a:pos x="171" y="37"/>
                  </a:cxn>
                  <a:cxn ang="0">
                    <a:pos x="184" y="57"/>
                  </a:cxn>
                  <a:cxn ang="0">
                    <a:pos x="191" y="75"/>
                  </a:cxn>
                  <a:cxn ang="0">
                    <a:pos x="192" y="91"/>
                  </a:cxn>
                  <a:cxn ang="0">
                    <a:pos x="190" y="105"/>
                  </a:cxn>
                  <a:cxn ang="0">
                    <a:pos x="184" y="117"/>
                  </a:cxn>
                  <a:cxn ang="0">
                    <a:pos x="176" y="128"/>
                  </a:cxn>
                  <a:cxn ang="0">
                    <a:pos x="166" y="137"/>
                  </a:cxn>
                  <a:cxn ang="0">
                    <a:pos x="158" y="143"/>
                  </a:cxn>
                  <a:cxn ang="0">
                    <a:pos x="148" y="149"/>
                  </a:cxn>
                  <a:cxn ang="0">
                    <a:pos x="140" y="153"/>
                  </a:cxn>
                  <a:cxn ang="0">
                    <a:pos x="135" y="154"/>
                  </a:cxn>
                  <a:cxn ang="0">
                    <a:pos x="133" y="156"/>
                  </a:cxn>
                  <a:cxn ang="0">
                    <a:pos x="123" y="162"/>
                  </a:cxn>
                  <a:cxn ang="0">
                    <a:pos x="112" y="168"/>
                  </a:cxn>
                  <a:cxn ang="0">
                    <a:pos x="98" y="173"/>
                  </a:cxn>
                  <a:cxn ang="0">
                    <a:pos x="83" y="177"/>
                  </a:cxn>
                  <a:cxn ang="0">
                    <a:pos x="68" y="179"/>
                  </a:cxn>
                  <a:cxn ang="0">
                    <a:pos x="53" y="179"/>
                  </a:cxn>
                  <a:cxn ang="0">
                    <a:pos x="40" y="177"/>
                  </a:cxn>
                  <a:cxn ang="0">
                    <a:pos x="27" y="171"/>
                  </a:cxn>
                  <a:cxn ang="0">
                    <a:pos x="16" y="162"/>
                  </a:cxn>
                  <a:cxn ang="0">
                    <a:pos x="7" y="151"/>
                  </a:cxn>
                  <a:cxn ang="0">
                    <a:pos x="2" y="134"/>
                  </a:cxn>
                  <a:cxn ang="0">
                    <a:pos x="0" y="113"/>
                  </a:cxn>
                  <a:cxn ang="0">
                    <a:pos x="2" y="90"/>
                  </a:cxn>
                  <a:cxn ang="0">
                    <a:pos x="10" y="67"/>
                  </a:cxn>
                  <a:cxn ang="0">
                    <a:pos x="21" y="46"/>
                  </a:cxn>
                  <a:cxn ang="0">
                    <a:pos x="35" y="29"/>
                  </a:cxn>
                  <a:cxn ang="0">
                    <a:pos x="52" y="15"/>
                  </a:cxn>
                  <a:cxn ang="0">
                    <a:pos x="71" y="5"/>
                  </a:cxn>
                  <a:cxn ang="0">
                    <a:pos x="92" y="0"/>
                  </a:cxn>
                </a:cxnLst>
                <a:rect l="0" t="0" r="r" b="b"/>
                <a:pathLst>
                  <a:path w="192" h="179">
                    <a:moveTo>
                      <a:pt x="92" y="0"/>
                    </a:moveTo>
                    <a:lnTo>
                      <a:pt x="112" y="0"/>
                    </a:lnTo>
                    <a:lnTo>
                      <a:pt x="133" y="6"/>
                    </a:lnTo>
                    <a:lnTo>
                      <a:pt x="153" y="17"/>
                    </a:lnTo>
                    <a:lnTo>
                      <a:pt x="171" y="37"/>
                    </a:lnTo>
                    <a:lnTo>
                      <a:pt x="184" y="57"/>
                    </a:lnTo>
                    <a:lnTo>
                      <a:pt x="191" y="75"/>
                    </a:lnTo>
                    <a:lnTo>
                      <a:pt x="192" y="91"/>
                    </a:lnTo>
                    <a:lnTo>
                      <a:pt x="190" y="105"/>
                    </a:lnTo>
                    <a:lnTo>
                      <a:pt x="184" y="117"/>
                    </a:lnTo>
                    <a:lnTo>
                      <a:pt x="176" y="128"/>
                    </a:lnTo>
                    <a:lnTo>
                      <a:pt x="166" y="137"/>
                    </a:lnTo>
                    <a:lnTo>
                      <a:pt x="158" y="143"/>
                    </a:lnTo>
                    <a:lnTo>
                      <a:pt x="148" y="149"/>
                    </a:lnTo>
                    <a:lnTo>
                      <a:pt x="140" y="153"/>
                    </a:lnTo>
                    <a:lnTo>
                      <a:pt x="135" y="154"/>
                    </a:lnTo>
                    <a:lnTo>
                      <a:pt x="133" y="156"/>
                    </a:lnTo>
                    <a:lnTo>
                      <a:pt x="123" y="162"/>
                    </a:lnTo>
                    <a:lnTo>
                      <a:pt x="112" y="168"/>
                    </a:lnTo>
                    <a:lnTo>
                      <a:pt x="98" y="173"/>
                    </a:lnTo>
                    <a:lnTo>
                      <a:pt x="83" y="177"/>
                    </a:lnTo>
                    <a:lnTo>
                      <a:pt x="68" y="179"/>
                    </a:lnTo>
                    <a:lnTo>
                      <a:pt x="53" y="179"/>
                    </a:lnTo>
                    <a:lnTo>
                      <a:pt x="40" y="177"/>
                    </a:lnTo>
                    <a:lnTo>
                      <a:pt x="27" y="171"/>
                    </a:lnTo>
                    <a:lnTo>
                      <a:pt x="16" y="162"/>
                    </a:lnTo>
                    <a:lnTo>
                      <a:pt x="7" y="151"/>
                    </a:lnTo>
                    <a:lnTo>
                      <a:pt x="2" y="134"/>
                    </a:lnTo>
                    <a:lnTo>
                      <a:pt x="0" y="113"/>
                    </a:lnTo>
                    <a:lnTo>
                      <a:pt x="2" y="90"/>
                    </a:lnTo>
                    <a:lnTo>
                      <a:pt x="10" y="67"/>
                    </a:lnTo>
                    <a:lnTo>
                      <a:pt x="21" y="46"/>
                    </a:lnTo>
                    <a:lnTo>
                      <a:pt x="35" y="29"/>
                    </a:lnTo>
                    <a:lnTo>
                      <a:pt x="52" y="15"/>
                    </a:lnTo>
                    <a:lnTo>
                      <a:pt x="71" y="5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BF8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Freeform 18">
                <a:extLst>
                  <a:ext uri="{FF2B5EF4-FFF2-40B4-BE49-F238E27FC236}">
                    <a16:creationId xmlns:a16="http://schemas.microsoft.com/office/drawing/2014/main" id="{EADBABF4-C81C-CB4F-92F3-7EE682930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5375" y="3408363"/>
                <a:ext cx="427038" cy="630238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269" y="82"/>
                  </a:cxn>
                  <a:cxn ang="0">
                    <a:pos x="265" y="132"/>
                  </a:cxn>
                  <a:cxn ang="0">
                    <a:pos x="256" y="177"/>
                  </a:cxn>
                  <a:cxn ang="0">
                    <a:pos x="242" y="216"/>
                  </a:cxn>
                  <a:cxn ang="0">
                    <a:pos x="227" y="253"/>
                  </a:cxn>
                  <a:cxn ang="0">
                    <a:pos x="211" y="284"/>
                  </a:cxn>
                  <a:cxn ang="0">
                    <a:pos x="192" y="311"/>
                  </a:cxn>
                  <a:cxn ang="0">
                    <a:pos x="174" y="335"/>
                  </a:cxn>
                  <a:cxn ang="0">
                    <a:pos x="156" y="355"/>
                  </a:cxn>
                  <a:cxn ang="0">
                    <a:pos x="140" y="370"/>
                  </a:cxn>
                  <a:cxn ang="0">
                    <a:pos x="127" y="382"/>
                  </a:cxn>
                  <a:cxn ang="0">
                    <a:pos x="115" y="391"/>
                  </a:cxn>
                  <a:cxn ang="0">
                    <a:pos x="108" y="396"/>
                  </a:cxn>
                  <a:cxn ang="0">
                    <a:pos x="105" y="397"/>
                  </a:cxn>
                  <a:cxn ang="0">
                    <a:pos x="93" y="350"/>
                  </a:cxn>
                  <a:cxn ang="0">
                    <a:pos x="118" y="317"/>
                  </a:cxn>
                  <a:cxn ang="0">
                    <a:pos x="72" y="332"/>
                  </a:cxn>
                  <a:cxn ang="0">
                    <a:pos x="0" y="272"/>
                  </a:cxn>
                  <a:cxn ang="0">
                    <a:pos x="43" y="238"/>
                  </a:cxn>
                  <a:cxn ang="0">
                    <a:pos x="61" y="210"/>
                  </a:cxn>
                  <a:cxn ang="0">
                    <a:pos x="76" y="180"/>
                  </a:cxn>
                  <a:cxn ang="0">
                    <a:pos x="87" y="149"/>
                  </a:cxn>
                  <a:cxn ang="0">
                    <a:pos x="96" y="118"/>
                  </a:cxn>
                  <a:cxn ang="0">
                    <a:pos x="102" y="87"/>
                  </a:cxn>
                  <a:cxn ang="0">
                    <a:pos x="105" y="60"/>
                  </a:cxn>
                  <a:cxn ang="0">
                    <a:pos x="108" y="36"/>
                  </a:cxn>
                  <a:cxn ang="0">
                    <a:pos x="109" y="16"/>
                  </a:cxn>
                  <a:cxn ang="0">
                    <a:pos x="110" y="5"/>
                  </a:cxn>
                  <a:cxn ang="0">
                    <a:pos x="110" y="0"/>
                  </a:cxn>
                </a:cxnLst>
                <a:rect l="0" t="0" r="r" b="b"/>
                <a:pathLst>
                  <a:path w="269" h="397">
                    <a:moveTo>
                      <a:pt x="110" y="0"/>
                    </a:moveTo>
                    <a:lnTo>
                      <a:pt x="269" y="82"/>
                    </a:lnTo>
                    <a:lnTo>
                      <a:pt x="265" y="132"/>
                    </a:lnTo>
                    <a:lnTo>
                      <a:pt x="256" y="177"/>
                    </a:lnTo>
                    <a:lnTo>
                      <a:pt x="242" y="216"/>
                    </a:lnTo>
                    <a:lnTo>
                      <a:pt x="227" y="253"/>
                    </a:lnTo>
                    <a:lnTo>
                      <a:pt x="211" y="284"/>
                    </a:lnTo>
                    <a:lnTo>
                      <a:pt x="192" y="311"/>
                    </a:lnTo>
                    <a:lnTo>
                      <a:pt x="174" y="335"/>
                    </a:lnTo>
                    <a:lnTo>
                      <a:pt x="156" y="355"/>
                    </a:lnTo>
                    <a:lnTo>
                      <a:pt x="140" y="370"/>
                    </a:lnTo>
                    <a:lnTo>
                      <a:pt x="127" y="382"/>
                    </a:lnTo>
                    <a:lnTo>
                      <a:pt x="115" y="391"/>
                    </a:lnTo>
                    <a:lnTo>
                      <a:pt x="108" y="396"/>
                    </a:lnTo>
                    <a:lnTo>
                      <a:pt x="105" y="397"/>
                    </a:lnTo>
                    <a:lnTo>
                      <a:pt x="93" y="350"/>
                    </a:lnTo>
                    <a:lnTo>
                      <a:pt x="118" y="317"/>
                    </a:lnTo>
                    <a:lnTo>
                      <a:pt x="72" y="332"/>
                    </a:lnTo>
                    <a:lnTo>
                      <a:pt x="0" y="272"/>
                    </a:lnTo>
                    <a:lnTo>
                      <a:pt x="43" y="238"/>
                    </a:lnTo>
                    <a:lnTo>
                      <a:pt x="61" y="210"/>
                    </a:lnTo>
                    <a:lnTo>
                      <a:pt x="76" y="180"/>
                    </a:lnTo>
                    <a:lnTo>
                      <a:pt x="87" y="149"/>
                    </a:lnTo>
                    <a:lnTo>
                      <a:pt x="96" y="118"/>
                    </a:lnTo>
                    <a:lnTo>
                      <a:pt x="102" y="87"/>
                    </a:lnTo>
                    <a:lnTo>
                      <a:pt x="105" y="60"/>
                    </a:lnTo>
                    <a:lnTo>
                      <a:pt x="108" y="36"/>
                    </a:lnTo>
                    <a:lnTo>
                      <a:pt x="109" y="16"/>
                    </a:lnTo>
                    <a:lnTo>
                      <a:pt x="110" y="5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Freeform 19">
                <a:extLst>
                  <a:ext uri="{FF2B5EF4-FFF2-40B4-BE49-F238E27FC236}">
                    <a16:creationId xmlns:a16="http://schemas.microsoft.com/office/drawing/2014/main" id="{17776107-0C33-884E-8AD9-423096A7C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5812" y="5473700"/>
                <a:ext cx="400050" cy="177800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51" y="1"/>
                  </a:cxn>
                  <a:cxn ang="0">
                    <a:pos x="175" y="7"/>
                  </a:cxn>
                  <a:cxn ang="0">
                    <a:pos x="197" y="16"/>
                  </a:cxn>
                  <a:cxn ang="0">
                    <a:pos x="216" y="28"/>
                  </a:cxn>
                  <a:cxn ang="0">
                    <a:pos x="231" y="43"/>
                  </a:cxn>
                  <a:cxn ang="0">
                    <a:pos x="242" y="63"/>
                  </a:cxn>
                  <a:cxn ang="0">
                    <a:pos x="250" y="86"/>
                  </a:cxn>
                  <a:cxn ang="0">
                    <a:pos x="252" y="112"/>
                  </a:cxn>
                  <a:cxn ang="0">
                    <a:pos x="0" y="112"/>
                  </a:cxn>
                  <a:cxn ang="0">
                    <a:pos x="2" y="86"/>
                  </a:cxn>
                  <a:cxn ang="0">
                    <a:pos x="10" y="63"/>
                  </a:cxn>
                  <a:cxn ang="0">
                    <a:pos x="22" y="43"/>
                  </a:cxn>
                  <a:cxn ang="0">
                    <a:pos x="37" y="28"/>
                  </a:cxn>
                  <a:cxn ang="0">
                    <a:pos x="56" y="16"/>
                  </a:cxn>
                  <a:cxn ang="0">
                    <a:pos x="77" y="7"/>
                  </a:cxn>
                  <a:cxn ang="0">
                    <a:pos x="102" y="1"/>
                  </a:cxn>
                  <a:cxn ang="0">
                    <a:pos x="127" y="0"/>
                  </a:cxn>
                </a:cxnLst>
                <a:rect l="0" t="0" r="r" b="b"/>
                <a:pathLst>
                  <a:path w="252" h="112">
                    <a:moveTo>
                      <a:pt x="127" y="0"/>
                    </a:moveTo>
                    <a:lnTo>
                      <a:pt x="151" y="1"/>
                    </a:lnTo>
                    <a:lnTo>
                      <a:pt x="175" y="7"/>
                    </a:lnTo>
                    <a:lnTo>
                      <a:pt x="197" y="16"/>
                    </a:lnTo>
                    <a:lnTo>
                      <a:pt x="216" y="28"/>
                    </a:lnTo>
                    <a:lnTo>
                      <a:pt x="231" y="43"/>
                    </a:lnTo>
                    <a:lnTo>
                      <a:pt x="242" y="63"/>
                    </a:lnTo>
                    <a:lnTo>
                      <a:pt x="250" y="86"/>
                    </a:lnTo>
                    <a:lnTo>
                      <a:pt x="252" y="112"/>
                    </a:lnTo>
                    <a:lnTo>
                      <a:pt x="0" y="112"/>
                    </a:lnTo>
                    <a:lnTo>
                      <a:pt x="2" y="86"/>
                    </a:lnTo>
                    <a:lnTo>
                      <a:pt x="10" y="63"/>
                    </a:lnTo>
                    <a:lnTo>
                      <a:pt x="22" y="43"/>
                    </a:lnTo>
                    <a:lnTo>
                      <a:pt x="37" y="28"/>
                    </a:lnTo>
                    <a:lnTo>
                      <a:pt x="56" y="16"/>
                    </a:lnTo>
                    <a:lnTo>
                      <a:pt x="77" y="7"/>
                    </a:lnTo>
                    <a:lnTo>
                      <a:pt x="102" y="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Freeform 20">
                <a:extLst>
                  <a:ext uri="{FF2B5EF4-FFF2-40B4-BE49-F238E27FC236}">
                    <a16:creationId xmlns:a16="http://schemas.microsoft.com/office/drawing/2014/main" id="{CE00C1C3-D96D-B042-A376-4BDA121E7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7" y="5473700"/>
                <a:ext cx="401638" cy="177800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52" y="1"/>
                  </a:cxn>
                  <a:cxn ang="0">
                    <a:pos x="176" y="7"/>
                  </a:cxn>
                  <a:cxn ang="0">
                    <a:pos x="198" y="16"/>
                  </a:cxn>
                  <a:cxn ang="0">
                    <a:pos x="217" y="28"/>
                  </a:cxn>
                  <a:cxn ang="0">
                    <a:pos x="231" y="43"/>
                  </a:cxn>
                  <a:cxn ang="0">
                    <a:pos x="243" y="63"/>
                  </a:cxn>
                  <a:cxn ang="0">
                    <a:pos x="250" y="86"/>
                  </a:cxn>
                  <a:cxn ang="0">
                    <a:pos x="253" y="112"/>
                  </a:cxn>
                  <a:cxn ang="0">
                    <a:pos x="0" y="112"/>
                  </a:cxn>
                  <a:cxn ang="0">
                    <a:pos x="3" y="86"/>
                  </a:cxn>
                  <a:cxn ang="0">
                    <a:pos x="10" y="63"/>
                  </a:cxn>
                  <a:cxn ang="0">
                    <a:pos x="23" y="43"/>
                  </a:cxn>
                  <a:cxn ang="0">
                    <a:pos x="38" y="28"/>
                  </a:cxn>
                  <a:cxn ang="0">
                    <a:pos x="56" y="16"/>
                  </a:cxn>
                  <a:cxn ang="0">
                    <a:pos x="77" y="7"/>
                  </a:cxn>
                  <a:cxn ang="0">
                    <a:pos x="102" y="1"/>
                  </a:cxn>
                  <a:cxn ang="0">
                    <a:pos x="127" y="0"/>
                  </a:cxn>
                </a:cxnLst>
                <a:rect l="0" t="0" r="r" b="b"/>
                <a:pathLst>
                  <a:path w="253" h="112">
                    <a:moveTo>
                      <a:pt x="127" y="0"/>
                    </a:moveTo>
                    <a:lnTo>
                      <a:pt x="152" y="1"/>
                    </a:lnTo>
                    <a:lnTo>
                      <a:pt x="176" y="7"/>
                    </a:lnTo>
                    <a:lnTo>
                      <a:pt x="198" y="16"/>
                    </a:lnTo>
                    <a:lnTo>
                      <a:pt x="217" y="28"/>
                    </a:lnTo>
                    <a:lnTo>
                      <a:pt x="231" y="43"/>
                    </a:lnTo>
                    <a:lnTo>
                      <a:pt x="243" y="63"/>
                    </a:lnTo>
                    <a:lnTo>
                      <a:pt x="250" y="86"/>
                    </a:lnTo>
                    <a:lnTo>
                      <a:pt x="253" y="112"/>
                    </a:lnTo>
                    <a:lnTo>
                      <a:pt x="0" y="112"/>
                    </a:lnTo>
                    <a:lnTo>
                      <a:pt x="3" y="86"/>
                    </a:lnTo>
                    <a:lnTo>
                      <a:pt x="10" y="63"/>
                    </a:lnTo>
                    <a:lnTo>
                      <a:pt x="23" y="43"/>
                    </a:lnTo>
                    <a:lnTo>
                      <a:pt x="38" y="28"/>
                    </a:lnTo>
                    <a:lnTo>
                      <a:pt x="56" y="16"/>
                    </a:lnTo>
                    <a:lnTo>
                      <a:pt x="77" y="7"/>
                    </a:lnTo>
                    <a:lnTo>
                      <a:pt x="102" y="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97" name="Group 26">
              <a:extLst>
                <a:ext uri="{FF2B5EF4-FFF2-40B4-BE49-F238E27FC236}">
                  <a16:creationId xmlns:a16="http://schemas.microsoft.com/office/drawing/2014/main" id="{1BC83000-8454-9E4A-A8A3-39F31125BA29}"/>
                </a:ext>
              </a:extLst>
            </p:cNvPr>
            <p:cNvGrpSpPr/>
            <p:nvPr/>
          </p:nvGrpSpPr>
          <p:grpSpPr>
            <a:xfrm>
              <a:off x="1033260" y="1606079"/>
              <a:ext cx="6539663" cy="4038601"/>
              <a:chOff x="1141413" y="2511425"/>
              <a:chExt cx="5064126" cy="3127376"/>
            </a:xfrm>
          </p:grpSpPr>
          <p:sp>
            <p:nvSpPr>
              <p:cNvPr id="108" name="Rectangle 22">
                <a:extLst>
                  <a:ext uri="{FF2B5EF4-FFF2-40B4-BE49-F238E27FC236}">
                    <a16:creationId xmlns:a16="http://schemas.microsoft.com/office/drawing/2014/main" id="{F5BE6DA2-D85B-6345-A0CB-324707958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063" y="2603500"/>
                <a:ext cx="128588" cy="139700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Rectangle 21">
                <a:extLst>
                  <a:ext uri="{FF2B5EF4-FFF2-40B4-BE49-F238E27FC236}">
                    <a16:creationId xmlns:a16="http://schemas.microsoft.com/office/drawing/2014/main" id="{ED485F63-80F9-7549-9B25-2FB2D2350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651" y="2511425"/>
                <a:ext cx="428625" cy="409575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" name="Rectangle 6">
                <a:extLst>
                  <a:ext uri="{FF2B5EF4-FFF2-40B4-BE49-F238E27FC236}">
                    <a16:creationId xmlns:a16="http://schemas.microsoft.com/office/drawing/2014/main" id="{30EC3B84-506C-304E-8A33-794908BD2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4811713"/>
                <a:ext cx="846138" cy="233363"/>
              </a:xfrm>
              <a:prstGeom prst="rect">
                <a:avLst/>
              </a:pr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Rectangle 7">
                <a:extLst>
                  <a:ext uri="{FF2B5EF4-FFF2-40B4-BE49-F238E27FC236}">
                    <a16:creationId xmlns:a16="http://schemas.microsoft.com/office/drawing/2014/main" id="{AB17D2BA-16C0-2640-9BAB-6CB696B57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1351" y="5078413"/>
                <a:ext cx="165100" cy="220663"/>
              </a:xfrm>
              <a:prstGeom prst="rect">
                <a:avLst/>
              </a:prstGeom>
              <a:solidFill>
                <a:srgbClr val="69D5D8">
                  <a:lumMod val="5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Rectangle 8">
                <a:extLst>
                  <a:ext uri="{FF2B5EF4-FFF2-40B4-BE49-F238E27FC236}">
                    <a16:creationId xmlns:a16="http://schemas.microsoft.com/office/drawing/2014/main" id="{34598765-5FF6-5B4C-A29E-F5B0C7BBA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651" y="5078413"/>
                <a:ext cx="165100" cy="220663"/>
              </a:xfrm>
              <a:prstGeom prst="rect">
                <a:avLst/>
              </a:prstGeom>
              <a:solidFill>
                <a:srgbClr val="69D5D8">
                  <a:lumMod val="5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Rectangle 9">
                <a:extLst>
                  <a:ext uri="{FF2B5EF4-FFF2-40B4-BE49-F238E27FC236}">
                    <a16:creationId xmlns:a16="http://schemas.microsoft.com/office/drawing/2014/main" id="{45684EC3-4A4C-7D4E-A0F9-5117E65AA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426" y="4687888"/>
                <a:ext cx="3059113" cy="17780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Freeform 10">
                <a:extLst>
                  <a:ext uri="{FF2B5EF4-FFF2-40B4-BE49-F238E27FC236}">
                    <a16:creationId xmlns:a16="http://schemas.microsoft.com/office/drawing/2014/main" id="{7EEF8C89-5622-BE4A-BED4-35D1F3518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163" y="4927600"/>
                <a:ext cx="1385888" cy="520700"/>
              </a:xfrm>
              <a:custGeom>
                <a:avLst/>
                <a:gdLst>
                  <a:gd name="T0" fmla="*/ 0 w 1745"/>
                  <a:gd name="T1" fmla="*/ 0 h 655"/>
                  <a:gd name="T2" fmla="*/ 431 w 1745"/>
                  <a:gd name="T3" fmla="*/ 0 h 655"/>
                  <a:gd name="T4" fmla="*/ 431 w 1745"/>
                  <a:gd name="T5" fmla="*/ 321 h 655"/>
                  <a:gd name="T6" fmla="*/ 1745 w 1745"/>
                  <a:gd name="T7" fmla="*/ 321 h 655"/>
                  <a:gd name="T8" fmla="*/ 1745 w 1745"/>
                  <a:gd name="T9" fmla="*/ 655 h 655"/>
                  <a:gd name="T10" fmla="*/ 0 w 1745"/>
                  <a:gd name="T11" fmla="*/ 655 h 655"/>
                  <a:gd name="T12" fmla="*/ 0 w 1745"/>
                  <a:gd name="T13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5" h="655">
                    <a:moveTo>
                      <a:pt x="0" y="0"/>
                    </a:moveTo>
                    <a:lnTo>
                      <a:pt x="431" y="0"/>
                    </a:lnTo>
                    <a:lnTo>
                      <a:pt x="431" y="321"/>
                    </a:lnTo>
                    <a:lnTo>
                      <a:pt x="1745" y="321"/>
                    </a:lnTo>
                    <a:lnTo>
                      <a:pt x="1745" y="655"/>
                    </a:lnTo>
                    <a:lnTo>
                      <a:pt x="0" y="6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D5D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Rectangle 11">
                <a:extLst>
                  <a:ext uri="{FF2B5EF4-FFF2-40B4-BE49-F238E27FC236}">
                    <a16:creationId xmlns:a16="http://schemas.microsoft.com/office/drawing/2014/main" id="{1A9435F6-A9FC-B445-A85A-ADDF8DEC2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413" y="3779838"/>
                <a:ext cx="285750" cy="1858963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Rectangle 12">
                <a:extLst>
                  <a:ext uri="{FF2B5EF4-FFF2-40B4-BE49-F238E27FC236}">
                    <a16:creationId xmlns:a16="http://schemas.microsoft.com/office/drawing/2014/main" id="{BF30CD6C-CC1F-3B42-8905-AC4E12138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413" y="3729038"/>
                <a:ext cx="695325" cy="463550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Freeform 13">
                <a:extLst>
                  <a:ext uri="{FF2B5EF4-FFF2-40B4-BE49-F238E27FC236}">
                    <a16:creationId xmlns:a16="http://schemas.microsoft.com/office/drawing/2014/main" id="{549341C6-B94D-E145-B6A0-02862D6AB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0276" y="2892425"/>
                <a:ext cx="1092200" cy="2181225"/>
              </a:xfrm>
              <a:custGeom>
                <a:avLst/>
                <a:gdLst>
                  <a:gd name="T0" fmla="*/ 1376 w 1376"/>
                  <a:gd name="T1" fmla="*/ 255 h 2750"/>
                  <a:gd name="T2" fmla="*/ 1150 w 1376"/>
                  <a:gd name="T3" fmla="*/ 279 h 2750"/>
                  <a:gd name="T4" fmla="*/ 941 w 1376"/>
                  <a:gd name="T5" fmla="*/ 344 h 2750"/>
                  <a:gd name="T6" fmla="*/ 749 w 1376"/>
                  <a:gd name="T7" fmla="*/ 447 h 2750"/>
                  <a:gd name="T8" fmla="*/ 585 w 1376"/>
                  <a:gd name="T9" fmla="*/ 584 h 2750"/>
                  <a:gd name="T10" fmla="*/ 447 w 1376"/>
                  <a:gd name="T11" fmla="*/ 750 h 2750"/>
                  <a:gd name="T12" fmla="*/ 343 w 1376"/>
                  <a:gd name="T13" fmla="*/ 940 h 2750"/>
                  <a:gd name="T14" fmla="*/ 279 w 1376"/>
                  <a:gd name="T15" fmla="*/ 1151 h 2750"/>
                  <a:gd name="T16" fmla="*/ 256 w 1376"/>
                  <a:gd name="T17" fmla="*/ 1375 h 2750"/>
                  <a:gd name="T18" fmla="*/ 279 w 1376"/>
                  <a:gd name="T19" fmla="*/ 1601 h 2750"/>
                  <a:gd name="T20" fmla="*/ 343 w 1376"/>
                  <a:gd name="T21" fmla="*/ 1810 h 2750"/>
                  <a:gd name="T22" fmla="*/ 447 w 1376"/>
                  <a:gd name="T23" fmla="*/ 2001 h 2750"/>
                  <a:gd name="T24" fmla="*/ 585 w 1376"/>
                  <a:gd name="T25" fmla="*/ 2166 h 2750"/>
                  <a:gd name="T26" fmla="*/ 749 w 1376"/>
                  <a:gd name="T27" fmla="*/ 2303 h 2750"/>
                  <a:gd name="T28" fmla="*/ 941 w 1376"/>
                  <a:gd name="T29" fmla="*/ 2407 h 2750"/>
                  <a:gd name="T30" fmla="*/ 1150 w 1376"/>
                  <a:gd name="T31" fmla="*/ 2471 h 2750"/>
                  <a:gd name="T32" fmla="*/ 1376 w 1376"/>
                  <a:gd name="T33" fmla="*/ 2494 h 2750"/>
                  <a:gd name="T34" fmla="*/ 1250 w 1376"/>
                  <a:gd name="T35" fmla="*/ 2746 h 2750"/>
                  <a:gd name="T36" fmla="*/ 1010 w 1376"/>
                  <a:gd name="T37" fmla="*/ 2701 h 2750"/>
                  <a:gd name="T38" fmla="*/ 786 w 1376"/>
                  <a:gd name="T39" fmla="*/ 2618 h 2750"/>
                  <a:gd name="T40" fmla="*/ 583 w 1376"/>
                  <a:gd name="T41" fmla="*/ 2498 h 2750"/>
                  <a:gd name="T42" fmla="*/ 403 w 1376"/>
                  <a:gd name="T43" fmla="*/ 2347 h 2750"/>
                  <a:gd name="T44" fmla="*/ 252 w 1376"/>
                  <a:gd name="T45" fmla="*/ 2168 h 2750"/>
                  <a:gd name="T46" fmla="*/ 132 w 1376"/>
                  <a:gd name="T47" fmla="*/ 1965 h 2750"/>
                  <a:gd name="T48" fmla="*/ 49 w 1376"/>
                  <a:gd name="T49" fmla="*/ 1740 h 2750"/>
                  <a:gd name="T50" fmla="*/ 4 w 1376"/>
                  <a:gd name="T51" fmla="*/ 1501 h 2750"/>
                  <a:gd name="T52" fmla="*/ 4 w 1376"/>
                  <a:gd name="T53" fmla="*/ 1251 h 2750"/>
                  <a:gd name="T54" fmla="*/ 49 w 1376"/>
                  <a:gd name="T55" fmla="*/ 1009 h 2750"/>
                  <a:gd name="T56" fmla="*/ 132 w 1376"/>
                  <a:gd name="T57" fmla="*/ 787 h 2750"/>
                  <a:gd name="T58" fmla="*/ 252 w 1376"/>
                  <a:gd name="T59" fmla="*/ 582 h 2750"/>
                  <a:gd name="T60" fmla="*/ 403 w 1376"/>
                  <a:gd name="T61" fmla="*/ 402 h 2750"/>
                  <a:gd name="T62" fmla="*/ 583 w 1376"/>
                  <a:gd name="T63" fmla="*/ 252 h 2750"/>
                  <a:gd name="T64" fmla="*/ 786 w 1376"/>
                  <a:gd name="T65" fmla="*/ 132 h 2750"/>
                  <a:gd name="T66" fmla="*/ 1010 w 1376"/>
                  <a:gd name="T67" fmla="*/ 49 h 2750"/>
                  <a:gd name="T68" fmla="*/ 1250 w 1376"/>
                  <a:gd name="T69" fmla="*/ 6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76" h="2750">
                    <a:moveTo>
                      <a:pt x="1376" y="0"/>
                    </a:moveTo>
                    <a:lnTo>
                      <a:pt x="1376" y="255"/>
                    </a:lnTo>
                    <a:lnTo>
                      <a:pt x="1262" y="261"/>
                    </a:lnTo>
                    <a:lnTo>
                      <a:pt x="1150" y="279"/>
                    </a:lnTo>
                    <a:lnTo>
                      <a:pt x="1043" y="306"/>
                    </a:lnTo>
                    <a:lnTo>
                      <a:pt x="941" y="344"/>
                    </a:lnTo>
                    <a:lnTo>
                      <a:pt x="842" y="391"/>
                    </a:lnTo>
                    <a:lnTo>
                      <a:pt x="749" y="447"/>
                    </a:lnTo>
                    <a:lnTo>
                      <a:pt x="664" y="513"/>
                    </a:lnTo>
                    <a:lnTo>
                      <a:pt x="585" y="584"/>
                    </a:lnTo>
                    <a:lnTo>
                      <a:pt x="511" y="663"/>
                    </a:lnTo>
                    <a:lnTo>
                      <a:pt x="447" y="750"/>
                    </a:lnTo>
                    <a:lnTo>
                      <a:pt x="391" y="841"/>
                    </a:lnTo>
                    <a:lnTo>
                      <a:pt x="343" y="940"/>
                    </a:lnTo>
                    <a:lnTo>
                      <a:pt x="306" y="1042"/>
                    </a:lnTo>
                    <a:lnTo>
                      <a:pt x="279" y="1151"/>
                    </a:lnTo>
                    <a:lnTo>
                      <a:pt x="262" y="1261"/>
                    </a:lnTo>
                    <a:lnTo>
                      <a:pt x="256" y="1375"/>
                    </a:lnTo>
                    <a:lnTo>
                      <a:pt x="262" y="1489"/>
                    </a:lnTo>
                    <a:lnTo>
                      <a:pt x="279" y="1601"/>
                    </a:lnTo>
                    <a:lnTo>
                      <a:pt x="306" y="1707"/>
                    </a:lnTo>
                    <a:lnTo>
                      <a:pt x="343" y="1810"/>
                    </a:lnTo>
                    <a:lnTo>
                      <a:pt x="391" y="1908"/>
                    </a:lnTo>
                    <a:lnTo>
                      <a:pt x="447" y="2001"/>
                    </a:lnTo>
                    <a:lnTo>
                      <a:pt x="511" y="2086"/>
                    </a:lnTo>
                    <a:lnTo>
                      <a:pt x="585" y="2166"/>
                    </a:lnTo>
                    <a:lnTo>
                      <a:pt x="664" y="2239"/>
                    </a:lnTo>
                    <a:lnTo>
                      <a:pt x="749" y="2303"/>
                    </a:lnTo>
                    <a:lnTo>
                      <a:pt x="842" y="2359"/>
                    </a:lnTo>
                    <a:lnTo>
                      <a:pt x="941" y="2407"/>
                    </a:lnTo>
                    <a:lnTo>
                      <a:pt x="1043" y="2444"/>
                    </a:lnTo>
                    <a:lnTo>
                      <a:pt x="1150" y="2471"/>
                    </a:lnTo>
                    <a:lnTo>
                      <a:pt x="1262" y="2489"/>
                    </a:lnTo>
                    <a:lnTo>
                      <a:pt x="1376" y="2494"/>
                    </a:lnTo>
                    <a:lnTo>
                      <a:pt x="1376" y="2750"/>
                    </a:lnTo>
                    <a:lnTo>
                      <a:pt x="1250" y="2746"/>
                    </a:lnTo>
                    <a:lnTo>
                      <a:pt x="1128" y="2728"/>
                    </a:lnTo>
                    <a:lnTo>
                      <a:pt x="1010" y="2701"/>
                    </a:lnTo>
                    <a:lnTo>
                      <a:pt x="896" y="2664"/>
                    </a:lnTo>
                    <a:lnTo>
                      <a:pt x="786" y="2618"/>
                    </a:lnTo>
                    <a:lnTo>
                      <a:pt x="681" y="2562"/>
                    </a:lnTo>
                    <a:lnTo>
                      <a:pt x="583" y="2498"/>
                    </a:lnTo>
                    <a:lnTo>
                      <a:pt x="490" y="2427"/>
                    </a:lnTo>
                    <a:lnTo>
                      <a:pt x="403" y="2347"/>
                    </a:lnTo>
                    <a:lnTo>
                      <a:pt x="323" y="2260"/>
                    </a:lnTo>
                    <a:lnTo>
                      <a:pt x="252" y="2168"/>
                    </a:lnTo>
                    <a:lnTo>
                      <a:pt x="188" y="2069"/>
                    </a:lnTo>
                    <a:lnTo>
                      <a:pt x="132" y="1965"/>
                    </a:lnTo>
                    <a:lnTo>
                      <a:pt x="85" y="1854"/>
                    </a:lnTo>
                    <a:lnTo>
                      <a:pt x="49" y="1740"/>
                    </a:lnTo>
                    <a:lnTo>
                      <a:pt x="22" y="1622"/>
                    </a:lnTo>
                    <a:lnTo>
                      <a:pt x="4" y="1501"/>
                    </a:lnTo>
                    <a:lnTo>
                      <a:pt x="0" y="1375"/>
                    </a:lnTo>
                    <a:lnTo>
                      <a:pt x="4" y="1251"/>
                    </a:lnTo>
                    <a:lnTo>
                      <a:pt x="22" y="1127"/>
                    </a:lnTo>
                    <a:lnTo>
                      <a:pt x="49" y="1009"/>
                    </a:lnTo>
                    <a:lnTo>
                      <a:pt x="85" y="895"/>
                    </a:lnTo>
                    <a:lnTo>
                      <a:pt x="132" y="787"/>
                    </a:lnTo>
                    <a:lnTo>
                      <a:pt x="188" y="681"/>
                    </a:lnTo>
                    <a:lnTo>
                      <a:pt x="252" y="582"/>
                    </a:lnTo>
                    <a:lnTo>
                      <a:pt x="323" y="489"/>
                    </a:lnTo>
                    <a:lnTo>
                      <a:pt x="403" y="402"/>
                    </a:lnTo>
                    <a:lnTo>
                      <a:pt x="490" y="323"/>
                    </a:lnTo>
                    <a:lnTo>
                      <a:pt x="583" y="252"/>
                    </a:lnTo>
                    <a:lnTo>
                      <a:pt x="681" y="188"/>
                    </a:lnTo>
                    <a:lnTo>
                      <a:pt x="786" y="132"/>
                    </a:lnTo>
                    <a:lnTo>
                      <a:pt x="896" y="85"/>
                    </a:lnTo>
                    <a:lnTo>
                      <a:pt x="1010" y="49"/>
                    </a:lnTo>
                    <a:lnTo>
                      <a:pt x="1128" y="21"/>
                    </a:lnTo>
                    <a:lnTo>
                      <a:pt x="1250" y="6"/>
                    </a:lnTo>
                    <a:lnTo>
                      <a:pt x="1376" y="0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Rectangle 14">
                <a:extLst>
                  <a:ext uri="{FF2B5EF4-FFF2-40B4-BE49-F238E27FC236}">
                    <a16:creationId xmlns:a16="http://schemas.microsoft.com/office/drawing/2014/main" id="{087178F6-2BD3-E84C-AD6E-0913311A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813" y="3465513"/>
                <a:ext cx="317500" cy="99060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Freeform 15">
                <a:extLst>
                  <a:ext uri="{FF2B5EF4-FFF2-40B4-BE49-F238E27FC236}">
                    <a16:creationId xmlns:a16="http://schemas.microsoft.com/office/drawing/2014/main" id="{3168C503-0E7C-F24C-BC97-5E7A1DE5D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451" y="3344863"/>
                <a:ext cx="403225" cy="1255713"/>
              </a:xfrm>
              <a:custGeom>
                <a:avLst/>
                <a:gdLst>
                  <a:gd name="T0" fmla="*/ 0 w 507"/>
                  <a:gd name="T1" fmla="*/ 0 h 1581"/>
                  <a:gd name="T2" fmla="*/ 507 w 507"/>
                  <a:gd name="T3" fmla="*/ 0 h 1581"/>
                  <a:gd name="T4" fmla="*/ 507 w 507"/>
                  <a:gd name="T5" fmla="*/ 75 h 1581"/>
                  <a:gd name="T6" fmla="*/ 451 w 507"/>
                  <a:gd name="T7" fmla="*/ 164 h 1581"/>
                  <a:gd name="T8" fmla="*/ 401 w 507"/>
                  <a:gd name="T9" fmla="*/ 259 h 1581"/>
                  <a:gd name="T10" fmla="*/ 360 w 507"/>
                  <a:gd name="T11" fmla="*/ 357 h 1581"/>
                  <a:gd name="T12" fmla="*/ 328 w 507"/>
                  <a:gd name="T13" fmla="*/ 460 h 1581"/>
                  <a:gd name="T14" fmla="*/ 302 w 507"/>
                  <a:gd name="T15" fmla="*/ 568 h 1581"/>
                  <a:gd name="T16" fmla="*/ 287 w 507"/>
                  <a:gd name="T17" fmla="*/ 678 h 1581"/>
                  <a:gd name="T18" fmla="*/ 283 w 507"/>
                  <a:gd name="T19" fmla="*/ 790 h 1581"/>
                  <a:gd name="T20" fmla="*/ 287 w 507"/>
                  <a:gd name="T21" fmla="*/ 902 h 1581"/>
                  <a:gd name="T22" fmla="*/ 302 w 507"/>
                  <a:gd name="T23" fmla="*/ 1013 h 1581"/>
                  <a:gd name="T24" fmla="*/ 328 w 507"/>
                  <a:gd name="T25" fmla="*/ 1119 h 1581"/>
                  <a:gd name="T26" fmla="*/ 360 w 507"/>
                  <a:gd name="T27" fmla="*/ 1223 h 1581"/>
                  <a:gd name="T28" fmla="*/ 401 w 507"/>
                  <a:gd name="T29" fmla="*/ 1322 h 1581"/>
                  <a:gd name="T30" fmla="*/ 451 w 507"/>
                  <a:gd name="T31" fmla="*/ 1417 h 1581"/>
                  <a:gd name="T32" fmla="*/ 507 w 507"/>
                  <a:gd name="T33" fmla="*/ 1506 h 1581"/>
                  <a:gd name="T34" fmla="*/ 507 w 507"/>
                  <a:gd name="T35" fmla="*/ 1581 h 1581"/>
                  <a:gd name="T36" fmla="*/ 0 w 507"/>
                  <a:gd name="T37" fmla="*/ 1581 h 1581"/>
                  <a:gd name="T38" fmla="*/ 0 w 507"/>
                  <a:gd name="T39" fmla="*/ 0 h 1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7" h="1581">
                    <a:moveTo>
                      <a:pt x="0" y="0"/>
                    </a:moveTo>
                    <a:lnTo>
                      <a:pt x="507" y="0"/>
                    </a:lnTo>
                    <a:lnTo>
                      <a:pt x="507" y="75"/>
                    </a:lnTo>
                    <a:lnTo>
                      <a:pt x="451" y="164"/>
                    </a:lnTo>
                    <a:lnTo>
                      <a:pt x="401" y="259"/>
                    </a:lnTo>
                    <a:lnTo>
                      <a:pt x="360" y="357"/>
                    </a:lnTo>
                    <a:lnTo>
                      <a:pt x="328" y="460"/>
                    </a:lnTo>
                    <a:lnTo>
                      <a:pt x="302" y="568"/>
                    </a:lnTo>
                    <a:lnTo>
                      <a:pt x="287" y="678"/>
                    </a:lnTo>
                    <a:lnTo>
                      <a:pt x="283" y="790"/>
                    </a:lnTo>
                    <a:lnTo>
                      <a:pt x="287" y="902"/>
                    </a:lnTo>
                    <a:lnTo>
                      <a:pt x="302" y="1013"/>
                    </a:lnTo>
                    <a:lnTo>
                      <a:pt x="328" y="1119"/>
                    </a:lnTo>
                    <a:lnTo>
                      <a:pt x="360" y="1223"/>
                    </a:lnTo>
                    <a:lnTo>
                      <a:pt x="401" y="1322"/>
                    </a:lnTo>
                    <a:lnTo>
                      <a:pt x="451" y="1417"/>
                    </a:lnTo>
                    <a:lnTo>
                      <a:pt x="507" y="1506"/>
                    </a:lnTo>
                    <a:lnTo>
                      <a:pt x="507" y="1581"/>
                    </a:lnTo>
                    <a:lnTo>
                      <a:pt x="0" y="1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Rectangle 16">
                <a:extLst>
                  <a:ext uri="{FF2B5EF4-FFF2-40B4-BE49-F238E27FC236}">
                    <a16:creationId xmlns:a16="http://schemas.microsoft.com/office/drawing/2014/main" id="{93989E35-4125-934C-B829-92DE08B2F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163" y="5432425"/>
                <a:ext cx="2206625" cy="206375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Freeform 18">
                <a:extLst>
                  <a:ext uri="{FF2B5EF4-FFF2-40B4-BE49-F238E27FC236}">
                    <a16:creationId xmlns:a16="http://schemas.microsoft.com/office/drawing/2014/main" id="{3F00383D-A9F6-3B48-A339-43DE20855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4865688"/>
                <a:ext cx="685800" cy="207963"/>
              </a:xfrm>
              <a:custGeom>
                <a:avLst/>
                <a:gdLst>
                  <a:gd name="T0" fmla="*/ 132 w 864"/>
                  <a:gd name="T1" fmla="*/ 0 h 263"/>
                  <a:gd name="T2" fmla="*/ 732 w 864"/>
                  <a:gd name="T3" fmla="*/ 0 h 263"/>
                  <a:gd name="T4" fmla="*/ 767 w 864"/>
                  <a:gd name="T5" fmla="*/ 3 h 263"/>
                  <a:gd name="T6" fmla="*/ 798 w 864"/>
                  <a:gd name="T7" fmla="*/ 17 h 263"/>
                  <a:gd name="T8" fmla="*/ 825 w 864"/>
                  <a:gd name="T9" fmla="*/ 38 h 263"/>
                  <a:gd name="T10" fmla="*/ 844 w 864"/>
                  <a:gd name="T11" fmla="*/ 65 h 263"/>
                  <a:gd name="T12" fmla="*/ 858 w 864"/>
                  <a:gd name="T13" fmla="*/ 96 h 263"/>
                  <a:gd name="T14" fmla="*/ 864 w 864"/>
                  <a:gd name="T15" fmla="*/ 131 h 263"/>
                  <a:gd name="T16" fmla="*/ 858 w 864"/>
                  <a:gd name="T17" fmla="*/ 166 h 263"/>
                  <a:gd name="T18" fmla="*/ 844 w 864"/>
                  <a:gd name="T19" fmla="*/ 199 h 263"/>
                  <a:gd name="T20" fmla="*/ 825 w 864"/>
                  <a:gd name="T21" fmla="*/ 224 h 263"/>
                  <a:gd name="T22" fmla="*/ 798 w 864"/>
                  <a:gd name="T23" fmla="*/ 245 h 263"/>
                  <a:gd name="T24" fmla="*/ 767 w 864"/>
                  <a:gd name="T25" fmla="*/ 259 h 263"/>
                  <a:gd name="T26" fmla="*/ 732 w 864"/>
                  <a:gd name="T27" fmla="*/ 263 h 263"/>
                  <a:gd name="T28" fmla="*/ 132 w 864"/>
                  <a:gd name="T29" fmla="*/ 263 h 263"/>
                  <a:gd name="T30" fmla="*/ 97 w 864"/>
                  <a:gd name="T31" fmla="*/ 259 h 263"/>
                  <a:gd name="T32" fmla="*/ 66 w 864"/>
                  <a:gd name="T33" fmla="*/ 245 h 263"/>
                  <a:gd name="T34" fmla="*/ 39 w 864"/>
                  <a:gd name="T35" fmla="*/ 224 h 263"/>
                  <a:gd name="T36" fmla="*/ 20 w 864"/>
                  <a:gd name="T37" fmla="*/ 199 h 263"/>
                  <a:gd name="T38" fmla="*/ 6 w 864"/>
                  <a:gd name="T39" fmla="*/ 166 h 263"/>
                  <a:gd name="T40" fmla="*/ 0 w 864"/>
                  <a:gd name="T41" fmla="*/ 131 h 263"/>
                  <a:gd name="T42" fmla="*/ 6 w 864"/>
                  <a:gd name="T43" fmla="*/ 96 h 263"/>
                  <a:gd name="T44" fmla="*/ 20 w 864"/>
                  <a:gd name="T45" fmla="*/ 65 h 263"/>
                  <a:gd name="T46" fmla="*/ 39 w 864"/>
                  <a:gd name="T47" fmla="*/ 38 h 263"/>
                  <a:gd name="T48" fmla="*/ 66 w 864"/>
                  <a:gd name="T49" fmla="*/ 17 h 263"/>
                  <a:gd name="T50" fmla="*/ 97 w 864"/>
                  <a:gd name="T51" fmla="*/ 3 h 263"/>
                  <a:gd name="T52" fmla="*/ 132 w 86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64" h="263">
                    <a:moveTo>
                      <a:pt x="132" y="0"/>
                    </a:moveTo>
                    <a:lnTo>
                      <a:pt x="732" y="0"/>
                    </a:lnTo>
                    <a:lnTo>
                      <a:pt x="767" y="3"/>
                    </a:lnTo>
                    <a:lnTo>
                      <a:pt x="798" y="17"/>
                    </a:lnTo>
                    <a:lnTo>
                      <a:pt x="825" y="38"/>
                    </a:lnTo>
                    <a:lnTo>
                      <a:pt x="844" y="65"/>
                    </a:lnTo>
                    <a:lnTo>
                      <a:pt x="858" y="96"/>
                    </a:lnTo>
                    <a:lnTo>
                      <a:pt x="864" y="131"/>
                    </a:lnTo>
                    <a:lnTo>
                      <a:pt x="858" y="166"/>
                    </a:lnTo>
                    <a:lnTo>
                      <a:pt x="844" y="199"/>
                    </a:lnTo>
                    <a:lnTo>
                      <a:pt x="825" y="224"/>
                    </a:lnTo>
                    <a:lnTo>
                      <a:pt x="798" y="245"/>
                    </a:lnTo>
                    <a:lnTo>
                      <a:pt x="767" y="259"/>
                    </a:lnTo>
                    <a:lnTo>
                      <a:pt x="732" y="263"/>
                    </a:lnTo>
                    <a:lnTo>
                      <a:pt x="132" y="263"/>
                    </a:lnTo>
                    <a:lnTo>
                      <a:pt x="97" y="259"/>
                    </a:lnTo>
                    <a:lnTo>
                      <a:pt x="66" y="245"/>
                    </a:lnTo>
                    <a:lnTo>
                      <a:pt x="39" y="224"/>
                    </a:lnTo>
                    <a:lnTo>
                      <a:pt x="20" y="199"/>
                    </a:lnTo>
                    <a:lnTo>
                      <a:pt x="6" y="166"/>
                    </a:lnTo>
                    <a:lnTo>
                      <a:pt x="0" y="131"/>
                    </a:lnTo>
                    <a:lnTo>
                      <a:pt x="6" y="96"/>
                    </a:lnTo>
                    <a:lnTo>
                      <a:pt x="20" y="65"/>
                    </a:lnTo>
                    <a:lnTo>
                      <a:pt x="39" y="38"/>
                    </a:lnTo>
                    <a:lnTo>
                      <a:pt x="66" y="17"/>
                    </a:lnTo>
                    <a:lnTo>
                      <a:pt x="97" y="3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19">
                <a:extLst>
                  <a:ext uri="{FF2B5EF4-FFF2-40B4-BE49-F238E27FC236}">
                    <a16:creationId xmlns:a16="http://schemas.microsoft.com/office/drawing/2014/main" id="{B2330C50-63F9-A743-A3FA-51690B2F5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3328988"/>
                <a:ext cx="685800" cy="211138"/>
              </a:xfrm>
              <a:custGeom>
                <a:avLst/>
                <a:gdLst>
                  <a:gd name="T0" fmla="*/ 132 w 864"/>
                  <a:gd name="T1" fmla="*/ 0 h 265"/>
                  <a:gd name="T2" fmla="*/ 732 w 864"/>
                  <a:gd name="T3" fmla="*/ 0 h 265"/>
                  <a:gd name="T4" fmla="*/ 767 w 864"/>
                  <a:gd name="T5" fmla="*/ 6 h 265"/>
                  <a:gd name="T6" fmla="*/ 798 w 864"/>
                  <a:gd name="T7" fmla="*/ 18 h 265"/>
                  <a:gd name="T8" fmla="*/ 825 w 864"/>
                  <a:gd name="T9" fmla="*/ 39 h 265"/>
                  <a:gd name="T10" fmla="*/ 844 w 864"/>
                  <a:gd name="T11" fmla="*/ 66 h 265"/>
                  <a:gd name="T12" fmla="*/ 858 w 864"/>
                  <a:gd name="T13" fmla="*/ 97 h 265"/>
                  <a:gd name="T14" fmla="*/ 864 w 864"/>
                  <a:gd name="T15" fmla="*/ 132 h 265"/>
                  <a:gd name="T16" fmla="*/ 858 w 864"/>
                  <a:gd name="T17" fmla="*/ 168 h 265"/>
                  <a:gd name="T18" fmla="*/ 844 w 864"/>
                  <a:gd name="T19" fmla="*/ 199 h 265"/>
                  <a:gd name="T20" fmla="*/ 825 w 864"/>
                  <a:gd name="T21" fmla="*/ 226 h 265"/>
                  <a:gd name="T22" fmla="*/ 798 w 864"/>
                  <a:gd name="T23" fmla="*/ 246 h 265"/>
                  <a:gd name="T24" fmla="*/ 767 w 864"/>
                  <a:gd name="T25" fmla="*/ 259 h 265"/>
                  <a:gd name="T26" fmla="*/ 732 w 864"/>
                  <a:gd name="T27" fmla="*/ 265 h 265"/>
                  <a:gd name="T28" fmla="*/ 132 w 864"/>
                  <a:gd name="T29" fmla="*/ 265 h 265"/>
                  <a:gd name="T30" fmla="*/ 97 w 864"/>
                  <a:gd name="T31" fmla="*/ 259 h 265"/>
                  <a:gd name="T32" fmla="*/ 66 w 864"/>
                  <a:gd name="T33" fmla="*/ 246 h 265"/>
                  <a:gd name="T34" fmla="*/ 39 w 864"/>
                  <a:gd name="T35" fmla="*/ 226 h 265"/>
                  <a:gd name="T36" fmla="*/ 20 w 864"/>
                  <a:gd name="T37" fmla="*/ 199 h 265"/>
                  <a:gd name="T38" fmla="*/ 6 w 864"/>
                  <a:gd name="T39" fmla="*/ 168 h 265"/>
                  <a:gd name="T40" fmla="*/ 0 w 864"/>
                  <a:gd name="T41" fmla="*/ 132 h 265"/>
                  <a:gd name="T42" fmla="*/ 6 w 864"/>
                  <a:gd name="T43" fmla="*/ 97 h 265"/>
                  <a:gd name="T44" fmla="*/ 20 w 864"/>
                  <a:gd name="T45" fmla="*/ 66 h 265"/>
                  <a:gd name="T46" fmla="*/ 39 w 864"/>
                  <a:gd name="T47" fmla="*/ 39 h 265"/>
                  <a:gd name="T48" fmla="*/ 66 w 864"/>
                  <a:gd name="T49" fmla="*/ 18 h 265"/>
                  <a:gd name="T50" fmla="*/ 97 w 864"/>
                  <a:gd name="T51" fmla="*/ 6 h 265"/>
                  <a:gd name="T52" fmla="*/ 132 w 864"/>
                  <a:gd name="T53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64" h="265">
                    <a:moveTo>
                      <a:pt x="132" y="0"/>
                    </a:moveTo>
                    <a:lnTo>
                      <a:pt x="732" y="0"/>
                    </a:lnTo>
                    <a:lnTo>
                      <a:pt x="767" y="6"/>
                    </a:lnTo>
                    <a:lnTo>
                      <a:pt x="798" y="18"/>
                    </a:lnTo>
                    <a:lnTo>
                      <a:pt x="825" y="39"/>
                    </a:lnTo>
                    <a:lnTo>
                      <a:pt x="844" y="66"/>
                    </a:lnTo>
                    <a:lnTo>
                      <a:pt x="858" y="97"/>
                    </a:lnTo>
                    <a:lnTo>
                      <a:pt x="864" y="132"/>
                    </a:lnTo>
                    <a:lnTo>
                      <a:pt x="858" y="168"/>
                    </a:lnTo>
                    <a:lnTo>
                      <a:pt x="844" y="199"/>
                    </a:lnTo>
                    <a:lnTo>
                      <a:pt x="825" y="226"/>
                    </a:lnTo>
                    <a:lnTo>
                      <a:pt x="798" y="246"/>
                    </a:lnTo>
                    <a:lnTo>
                      <a:pt x="767" y="259"/>
                    </a:lnTo>
                    <a:lnTo>
                      <a:pt x="732" y="265"/>
                    </a:lnTo>
                    <a:lnTo>
                      <a:pt x="132" y="265"/>
                    </a:lnTo>
                    <a:lnTo>
                      <a:pt x="97" y="259"/>
                    </a:lnTo>
                    <a:lnTo>
                      <a:pt x="66" y="246"/>
                    </a:lnTo>
                    <a:lnTo>
                      <a:pt x="39" y="226"/>
                    </a:lnTo>
                    <a:lnTo>
                      <a:pt x="20" y="199"/>
                    </a:lnTo>
                    <a:lnTo>
                      <a:pt x="6" y="168"/>
                    </a:lnTo>
                    <a:lnTo>
                      <a:pt x="0" y="132"/>
                    </a:lnTo>
                    <a:lnTo>
                      <a:pt x="6" y="97"/>
                    </a:lnTo>
                    <a:lnTo>
                      <a:pt x="20" y="66"/>
                    </a:lnTo>
                    <a:lnTo>
                      <a:pt x="39" y="39"/>
                    </a:lnTo>
                    <a:lnTo>
                      <a:pt x="66" y="18"/>
                    </a:lnTo>
                    <a:lnTo>
                      <a:pt x="97" y="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9D5D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Freeform 20">
                <a:extLst>
                  <a:ext uri="{FF2B5EF4-FFF2-40B4-BE49-F238E27FC236}">
                    <a16:creationId xmlns:a16="http://schemas.microsoft.com/office/drawing/2014/main" id="{870223C8-3D90-124B-AA89-FCE1F5A41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2805113"/>
                <a:ext cx="685800" cy="628650"/>
              </a:xfrm>
              <a:custGeom>
                <a:avLst/>
                <a:gdLst>
                  <a:gd name="T0" fmla="*/ 161 w 864"/>
                  <a:gd name="T1" fmla="*/ 0 h 791"/>
                  <a:gd name="T2" fmla="*/ 703 w 864"/>
                  <a:gd name="T3" fmla="*/ 0 h 791"/>
                  <a:gd name="T4" fmla="*/ 745 w 864"/>
                  <a:gd name="T5" fmla="*/ 6 h 791"/>
                  <a:gd name="T6" fmla="*/ 784 w 864"/>
                  <a:gd name="T7" fmla="*/ 21 h 791"/>
                  <a:gd name="T8" fmla="*/ 817 w 864"/>
                  <a:gd name="T9" fmla="*/ 46 h 791"/>
                  <a:gd name="T10" fmla="*/ 840 w 864"/>
                  <a:gd name="T11" fmla="*/ 79 h 791"/>
                  <a:gd name="T12" fmla="*/ 858 w 864"/>
                  <a:gd name="T13" fmla="*/ 118 h 791"/>
                  <a:gd name="T14" fmla="*/ 864 w 864"/>
                  <a:gd name="T15" fmla="*/ 160 h 791"/>
                  <a:gd name="T16" fmla="*/ 864 w 864"/>
                  <a:gd name="T17" fmla="*/ 791 h 791"/>
                  <a:gd name="T18" fmla="*/ 0 w 864"/>
                  <a:gd name="T19" fmla="*/ 791 h 791"/>
                  <a:gd name="T20" fmla="*/ 0 w 864"/>
                  <a:gd name="T21" fmla="*/ 160 h 791"/>
                  <a:gd name="T22" fmla="*/ 6 w 864"/>
                  <a:gd name="T23" fmla="*/ 118 h 791"/>
                  <a:gd name="T24" fmla="*/ 24 w 864"/>
                  <a:gd name="T25" fmla="*/ 79 h 791"/>
                  <a:gd name="T26" fmla="*/ 47 w 864"/>
                  <a:gd name="T27" fmla="*/ 46 h 791"/>
                  <a:gd name="T28" fmla="*/ 80 w 864"/>
                  <a:gd name="T29" fmla="*/ 21 h 791"/>
                  <a:gd name="T30" fmla="*/ 118 w 864"/>
                  <a:gd name="T31" fmla="*/ 6 h 791"/>
                  <a:gd name="T32" fmla="*/ 161 w 864"/>
                  <a:gd name="T33" fmla="*/ 0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4" h="791">
                    <a:moveTo>
                      <a:pt x="161" y="0"/>
                    </a:moveTo>
                    <a:lnTo>
                      <a:pt x="703" y="0"/>
                    </a:lnTo>
                    <a:lnTo>
                      <a:pt x="745" y="6"/>
                    </a:lnTo>
                    <a:lnTo>
                      <a:pt x="784" y="21"/>
                    </a:lnTo>
                    <a:lnTo>
                      <a:pt x="817" y="46"/>
                    </a:lnTo>
                    <a:lnTo>
                      <a:pt x="840" y="79"/>
                    </a:lnTo>
                    <a:lnTo>
                      <a:pt x="858" y="118"/>
                    </a:lnTo>
                    <a:lnTo>
                      <a:pt x="864" y="160"/>
                    </a:lnTo>
                    <a:lnTo>
                      <a:pt x="864" y="791"/>
                    </a:lnTo>
                    <a:lnTo>
                      <a:pt x="0" y="791"/>
                    </a:lnTo>
                    <a:lnTo>
                      <a:pt x="0" y="160"/>
                    </a:lnTo>
                    <a:lnTo>
                      <a:pt x="6" y="118"/>
                    </a:lnTo>
                    <a:lnTo>
                      <a:pt x="24" y="79"/>
                    </a:lnTo>
                    <a:lnTo>
                      <a:pt x="47" y="46"/>
                    </a:lnTo>
                    <a:lnTo>
                      <a:pt x="80" y="21"/>
                    </a:lnTo>
                    <a:lnTo>
                      <a:pt x="118" y="6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Rectangle 23">
                <a:extLst>
                  <a:ext uri="{FF2B5EF4-FFF2-40B4-BE49-F238E27FC236}">
                    <a16:creationId xmlns:a16="http://schemas.microsoft.com/office/drawing/2014/main" id="{49A991F5-514D-E64E-8BD3-4017AA307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713" y="5010150"/>
                <a:ext cx="1566863" cy="43815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Rectangle 24">
                <a:extLst>
                  <a:ext uri="{FF2B5EF4-FFF2-40B4-BE49-F238E27FC236}">
                    <a16:creationId xmlns:a16="http://schemas.microsoft.com/office/drawing/2014/main" id="{65C5D774-353E-664D-99A4-38A9EB15D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451" y="5432425"/>
                <a:ext cx="2208213" cy="206375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98" name="Group 28">
              <a:extLst>
                <a:ext uri="{FF2B5EF4-FFF2-40B4-BE49-F238E27FC236}">
                  <a16:creationId xmlns:a16="http://schemas.microsoft.com/office/drawing/2014/main" id="{27079A73-EC38-FE4A-BAFD-79B49AE827EB}"/>
                </a:ext>
              </a:extLst>
            </p:cNvPr>
            <p:cNvGrpSpPr/>
            <p:nvPr/>
          </p:nvGrpSpPr>
          <p:grpSpPr>
            <a:xfrm>
              <a:off x="3761642" y="2882043"/>
              <a:ext cx="4454961" cy="1687623"/>
              <a:chOff x="4644975" y="2882043"/>
              <a:chExt cx="4454961" cy="1687623"/>
            </a:xfrm>
          </p:grpSpPr>
          <p:grpSp>
            <p:nvGrpSpPr>
              <p:cNvPr id="99" name="Group 82">
                <a:extLst>
                  <a:ext uri="{FF2B5EF4-FFF2-40B4-BE49-F238E27FC236}">
                    <a16:creationId xmlns:a16="http://schemas.microsoft.com/office/drawing/2014/main" id="{B9B3DC89-38AB-624C-BD69-DDF996BA6AF2}"/>
                  </a:ext>
                </a:extLst>
              </p:cNvPr>
              <p:cNvGrpSpPr/>
              <p:nvPr/>
            </p:nvGrpSpPr>
            <p:grpSpPr>
              <a:xfrm rot="19827938">
                <a:off x="4644975" y="3836241"/>
                <a:ext cx="915987" cy="733425"/>
                <a:chOff x="2868612" y="3232514"/>
                <a:chExt cx="915987" cy="733425"/>
              </a:xfrm>
            </p:grpSpPr>
            <p:sp>
              <p:nvSpPr>
                <p:cNvPr id="105" name="Freeform 9">
                  <a:extLst>
                    <a:ext uri="{FF2B5EF4-FFF2-40B4-BE49-F238E27FC236}">
                      <a16:creationId xmlns:a16="http://schemas.microsoft.com/office/drawing/2014/main" id="{0CAA252A-F4AB-F744-A4B3-63A359A8A2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01999" y="3583351"/>
                  <a:ext cx="482600" cy="382588"/>
                </a:xfrm>
                <a:custGeom>
                  <a:avLst/>
                  <a:gdLst/>
                  <a:ahLst/>
                  <a:cxnLst>
                    <a:cxn ang="0">
                      <a:pos x="226" y="0"/>
                    </a:cxn>
                    <a:cxn ang="0">
                      <a:pos x="245" y="4"/>
                    </a:cxn>
                    <a:cxn ang="0">
                      <a:pos x="264" y="13"/>
                    </a:cxn>
                    <a:cxn ang="0">
                      <a:pos x="281" y="25"/>
                    </a:cxn>
                    <a:cxn ang="0">
                      <a:pos x="293" y="43"/>
                    </a:cxn>
                    <a:cxn ang="0">
                      <a:pos x="295" y="47"/>
                    </a:cxn>
                    <a:cxn ang="0">
                      <a:pos x="303" y="66"/>
                    </a:cxn>
                    <a:cxn ang="0">
                      <a:pos x="304" y="87"/>
                    </a:cxn>
                    <a:cxn ang="0">
                      <a:pos x="302" y="108"/>
                    </a:cxn>
                    <a:cxn ang="0">
                      <a:pos x="293" y="127"/>
                    </a:cxn>
                    <a:cxn ang="0">
                      <a:pos x="281" y="144"/>
                    </a:cxn>
                    <a:cxn ang="0">
                      <a:pos x="263" y="156"/>
                    </a:cxn>
                    <a:cxn ang="0">
                      <a:pos x="120" y="231"/>
                    </a:cxn>
                    <a:cxn ang="0">
                      <a:pos x="101" y="239"/>
                    </a:cxn>
                    <a:cxn ang="0">
                      <a:pos x="80" y="241"/>
                    </a:cxn>
                    <a:cxn ang="0">
                      <a:pos x="60" y="238"/>
                    </a:cxn>
                    <a:cxn ang="0">
                      <a:pos x="40" y="230"/>
                    </a:cxn>
                    <a:cxn ang="0">
                      <a:pos x="24" y="217"/>
                    </a:cxn>
                    <a:cxn ang="0">
                      <a:pos x="11" y="199"/>
                    </a:cxn>
                    <a:cxn ang="0">
                      <a:pos x="3" y="174"/>
                    </a:cxn>
                    <a:cxn ang="0">
                      <a:pos x="0" y="154"/>
                    </a:cxn>
                    <a:cxn ang="0">
                      <a:pos x="4" y="133"/>
                    </a:cxn>
                    <a:cxn ang="0">
                      <a:pos x="13" y="115"/>
                    </a:cxn>
                    <a:cxn ang="0">
                      <a:pos x="25" y="98"/>
                    </a:cxn>
                    <a:cxn ang="0">
                      <a:pos x="43" y="86"/>
                    </a:cxn>
                    <a:cxn ang="0">
                      <a:pos x="184" y="10"/>
                    </a:cxn>
                    <a:cxn ang="0">
                      <a:pos x="205" y="3"/>
                    </a:cxn>
                    <a:cxn ang="0">
                      <a:pos x="226" y="0"/>
                    </a:cxn>
                  </a:cxnLst>
                  <a:rect l="0" t="0" r="r" b="b"/>
                  <a:pathLst>
                    <a:path w="304" h="241">
                      <a:moveTo>
                        <a:pt x="226" y="0"/>
                      </a:moveTo>
                      <a:lnTo>
                        <a:pt x="245" y="4"/>
                      </a:lnTo>
                      <a:lnTo>
                        <a:pt x="264" y="13"/>
                      </a:lnTo>
                      <a:lnTo>
                        <a:pt x="281" y="25"/>
                      </a:lnTo>
                      <a:lnTo>
                        <a:pt x="293" y="43"/>
                      </a:lnTo>
                      <a:lnTo>
                        <a:pt x="295" y="47"/>
                      </a:lnTo>
                      <a:lnTo>
                        <a:pt x="303" y="66"/>
                      </a:lnTo>
                      <a:lnTo>
                        <a:pt x="304" y="87"/>
                      </a:lnTo>
                      <a:lnTo>
                        <a:pt x="302" y="108"/>
                      </a:lnTo>
                      <a:lnTo>
                        <a:pt x="293" y="127"/>
                      </a:lnTo>
                      <a:lnTo>
                        <a:pt x="281" y="144"/>
                      </a:lnTo>
                      <a:lnTo>
                        <a:pt x="263" y="156"/>
                      </a:lnTo>
                      <a:lnTo>
                        <a:pt x="120" y="231"/>
                      </a:lnTo>
                      <a:lnTo>
                        <a:pt x="101" y="239"/>
                      </a:lnTo>
                      <a:lnTo>
                        <a:pt x="80" y="241"/>
                      </a:lnTo>
                      <a:lnTo>
                        <a:pt x="60" y="238"/>
                      </a:lnTo>
                      <a:lnTo>
                        <a:pt x="40" y="230"/>
                      </a:lnTo>
                      <a:lnTo>
                        <a:pt x="24" y="217"/>
                      </a:lnTo>
                      <a:lnTo>
                        <a:pt x="11" y="199"/>
                      </a:lnTo>
                      <a:lnTo>
                        <a:pt x="3" y="174"/>
                      </a:lnTo>
                      <a:lnTo>
                        <a:pt x="0" y="154"/>
                      </a:lnTo>
                      <a:lnTo>
                        <a:pt x="4" y="133"/>
                      </a:lnTo>
                      <a:lnTo>
                        <a:pt x="13" y="115"/>
                      </a:lnTo>
                      <a:lnTo>
                        <a:pt x="25" y="98"/>
                      </a:lnTo>
                      <a:lnTo>
                        <a:pt x="43" y="86"/>
                      </a:lnTo>
                      <a:lnTo>
                        <a:pt x="184" y="10"/>
                      </a:lnTo>
                      <a:lnTo>
                        <a:pt x="205" y="3"/>
                      </a:lnTo>
                      <a:lnTo>
                        <a:pt x="226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6" name="Freeform 29">
                  <a:extLst>
                    <a:ext uri="{FF2B5EF4-FFF2-40B4-BE49-F238E27FC236}">
                      <a16:creationId xmlns:a16="http://schemas.microsoft.com/office/drawing/2014/main" id="{D246E54E-9A4B-7D4A-8A8F-E799F801F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997199" y="3238864"/>
                  <a:ext cx="603250" cy="571500"/>
                </a:xfrm>
                <a:custGeom>
                  <a:avLst/>
                  <a:gdLst/>
                  <a:ahLst/>
                  <a:cxnLst>
                    <a:cxn ang="0">
                      <a:pos x="223" y="0"/>
                    </a:cxn>
                    <a:cxn ang="0">
                      <a:pos x="255" y="4"/>
                    </a:cxn>
                    <a:cxn ang="0">
                      <a:pos x="285" y="12"/>
                    </a:cxn>
                    <a:cxn ang="0">
                      <a:pos x="311" y="26"/>
                    </a:cxn>
                    <a:cxn ang="0">
                      <a:pos x="336" y="46"/>
                    </a:cxn>
                    <a:cxn ang="0">
                      <a:pos x="355" y="69"/>
                    </a:cxn>
                    <a:cxn ang="0">
                      <a:pos x="369" y="97"/>
                    </a:cxn>
                    <a:cxn ang="0">
                      <a:pos x="378" y="126"/>
                    </a:cxn>
                    <a:cxn ang="0">
                      <a:pos x="380" y="156"/>
                    </a:cxn>
                    <a:cxn ang="0">
                      <a:pos x="378" y="187"/>
                    </a:cxn>
                    <a:cxn ang="0">
                      <a:pos x="369" y="217"/>
                    </a:cxn>
                    <a:cxn ang="0">
                      <a:pos x="355" y="248"/>
                    </a:cxn>
                    <a:cxn ang="0">
                      <a:pos x="336" y="275"/>
                    </a:cxn>
                    <a:cxn ang="0">
                      <a:pos x="313" y="300"/>
                    </a:cxn>
                    <a:cxn ang="0">
                      <a:pos x="285" y="322"/>
                    </a:cxn>
                    <a:cxn ang="0">
                      <a:pos x="253" y="340"/>
                    </a:cxn>
                    <a:cxn ang="0">
                      <a:pos x="221" y="351"/>
                    </a:cxn>
                    <a:cxn ang="0">
                      <a:pos x="188" y="358"/>
                    </a:cxn>
                    <a:cxn ang="0">
                      <a:pos x="156" y="360"/>
                    </a:cxn>
                    <a:cxn ang="0">
                      <a:pos x="125" y="357"/>
                    </a:cxn>
                    <a:cxn ang="0">
                      <a:pos x="96" y="347"/>
                    </a:cxn>
                    <a:cxn ang="0">
                      <a:pos x="68" y="333"/>
                    </a:cxn>
                    <a:cxn ang="0">
                      <a:pos x="45" y="315"/>
                    </a:cxn>
                    <a:cxn ang="0">
                      <a:pos x="25" y="292"/>
                    </a:cxn>
                    <a:cxn ang="0">
                      <a:pos x="10" y="261"/>
                    </a:cxn>
                    <a:cxn ang="0">
                      <a:pos x="2" y="228"/>
                    </a:cxn>
                    <a:cxn ang="0">
                      <a:pos x="0" y="194"/>
                    </a:cxn>
                    <a:cxn ang="0">
                      <a:pos x="6" y="159"/>
                    </a:cxn>
                    <a:cxn ang="0">
                      <a:pos x="18" y="124"/>
                    </a:cxn>
                    <a:cxn ang="0">
                      <a:pos x="38" y="93"/>
                    </a:cxn>
                    <a:cxn ang="0">
                      <a:pos x="63" y="64"/>
                    </a:cxn>
                    <a:cxn ang="0">
                      <a:pos x="94" y="39"/>
                    </a:cxn>
                    <a:cxn ang="0">
                      <a:pos x="126" y="21"/>
                    </a:cxn>
                    <a:cxn ang="0">
                      <a:pos x="158" y="8"/>
                    </a:cxn>
                    <a:cxn ang="0">
                      <a:pos x="191" y="1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380" h="360">
                      <a:moveTo>
                        <a:pt x="223" y="0"/>
                      </a:moveTo>
                      <a:lnTo>
                        <a:pt x="255" y="4"/>
                      </a:lnTo>
                      <a:lnTo>
                        <a:pt x="285" y="12"/>
                      </a:lnTo>
                      <a:lnTo>
                        <a:pt x="311" y="26"/>
                      </a:lnTo>
                      <a:lnTo>
                        <a:pt x="336" y="46"/>
                      </a:lnTo>
                      <a:lnTo>
                        <a:pt x="355" y="69"/>
                      </a:lnTo>
                      <a:lnTo>
                        <a:pt x="369" y="97"/>
                      </a:lnTo>
                      <a:lnTo>
                        <a:pt x="378" y="126"/>
                      </a:lnTo>
                      <a:lnTo>
                        <a:pt x="380" y="156"/>
                      </a:lnTo>
                      <a:lnTo>
                        <a:pt x="378" y="187"/>
                      </a:lnTo>
                      <a:lnTo>
                        <a:pt x="369" y="217"/>
                      </a:lnTo>
                      <a:lnTo>
                        <a:pt x="355" y="248"/>
                      </a:lnTo>
                      <a:lnTo>
                        <a:pt x="336" y="275"/>
                      </a:lnTo>
                      <a:lnTo>
                        <a:pt x="313" y="300"/>
                      </a:lnTo>
                      <a:lnTo>
                        <a:pt x="285" y="322"/>
                      </a:lnTo>
                      <a:lnTo>
                        <a:pt x="253" y="340"/>
                      </a:lnTo>
                      <a:lnTo>
                        <a:pt x="221" y="351"/>
                      </a:lnTo>
                      <a:lnTo>
                        <a:pt x="188" y="358"/>
                      </a:lnTo>
                      <a:lnTo>
                        <a:pt x="156" y="360"/>
                      </a:lnTo>
                      <a:lnTo>
                        <a:pt x="125" y="357"/>
                      </a:lnTo>
                      <a:lnTo>
                        <a:pt x="96" y="347"/>
                      </a:lnTo>
                      <a:lnTo>
                        <a:pt x="68" y="333"/>
                      </a:lnTo>
                      <a:lnTo>
                        <a:pt x="45" y="315"/>
                      </a:lnTo>
                      <a:lnTo>
                        <a:pt x="25" y="292"/>
                      </a:lnTo>
                      <a:lnTo>
                        <a:pt x="10" y="261"/>
                      </a:lnTo>
                      <a:lnTo>
                        <a:pt x="2" y="228"/>
                      </a:lnTo>
                      <a:lnTo>
                        <a:pt x="0" y="194"/>
                      </a:lnTo>
                      <a:lnTo>
                        <a:pt x="6" y="159"/>
                      </a:lnTo>
                      <a:lnTo>
                        <a:pt x="18" y="124"/>
                      </a:lnTo>
                      <a:lnTo>
                        <a:pt x="38" y="93"/>
                      </a:lnTo>
                      <a:lnTo>
                        <a:pt x="63" y="64"/>
                      </a:lnTo>
                      <a:lnTo>
                        <a:pt x="94" y="39"/>
                      </a:lnTo>
                      <a:lnTo>
                        <a:pt x="126" y="21"/>
                      </a:lnTo>
                      <a:lnTo>
                        <a:pt x="158" y="8"/>
                      </a:lnTo>
                      <a:lnTo>
                        <a:pt x="191" y="1"/>
                      </a:lnTo>
                      <a:lnTo>
                        <a:pt x="223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" name="Freeform 31">
                  <a:extLst>
                    <a:ext uri="{FF2B5EF4-FFF2-40B4-BE49-F238E27FC236}">
                      <a16:creationId xmlns:a16="http://schemas.microsoft.com/office/drawing/2014/main" id="{E90D67BC-F2C9-1C4B-9E51-4785B4B65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868612" y="3232514"/>
                  <a:ext cx="654050" cy="569913"/>
                </a:xfrm>
                <a:custGeom>
                  <a:avLst/>
                  <a:gdLst/>
                  <a:ahLst/>
                  <a:cxnLst>
                    <a:cxn ang="0">
                      <a:pos x="213" y="1"/>
                    </a:cxn>
                    <a:cxn ang="0">
                      <a:pos x="257" y="9"/>
                    </a:cxn>
                    <a:cxn ang="0">
                      <a:pos x="304" y="33"/>
                    </a:cxn>
                    <a:cxn ang="0">
                      <a:pos x="318" y="32"/>
                    </a:cxn>
                    <a:cxn ang="0">
                      <a:pos x="305" y="12"/>
                    </a:cxn>
                    <a:cxn ang="0">
                      <a:pos x="324" y="25"/>
                    </a:cxn>
                    <a:cxn ang="0">
                      <a:pos x="352" y="51"/>
                    </a:cxn>
                    <a:cxn ang="0">
                      <a:pos x="374" y="91"/>
                    </a:cxn>
                    <a:cxn ang="0">
                      <a:pos x="381" y="144"/>
                    </a:cxn>
                    <a:cxn ang="0">
                      <a:pos x="391" y="139"/>
                    </a:cxn>
                    <a:cxn ang="0">
                      <a:pos x="412" y="135"/>
                    </a:cxn>
                    <a:cxn ang="0">
                      <a:pos x="406" y="142"/>
                    </a:cxn>
                    <a:cxn ang="0">
                      <a:pos x="396" y="166"/>
                    </a:cxn>
                    <a:cxn ang="0">
                      <a:pos x="391" y="203"/>
                    </a:cxn>
                    <a:cxn ang="0">
                      <a:pos x="373" y="245"/>
                    </a:cxn>
                    <a:cxn ang="0">
                      <a:pos x="337" y="287"/>
                    </a:cxn>
                    <a:cxn ang="0">
                      <a:pos x="304" y="314"/>
                    </a:cxn>
                    <a:cxn ang="0">
                      <a:pos x="258" y="336"/>
                    </a:cxn>
                    <a:cxn ang="0">
                      <a:pos x="177" y="357"/>
                    </a:cxn>
                    <a:cxn ang="0">
                      <a:pos x="107" y="357"/>
                    </a:cxn>
                    <a:cxn ang="0">
                      <a:pos x="55" y="343"/>
                    </a:cxn>
                    <a:cxn ang="0">
                      <a:pos x="19" y="322"/>
                    </a:cxn>
                    <a:cxn ang="0">
                      <a:pos x="2" y="304"/>
                    </a:cxn>
                    <a:cxn ang="0">
                      <a:pos x="2" y="281"/>
                    </a:cxn>
                    <a:cxn ang="0">
                      <a:pos x="20" y="261"/>
                    </a:cxn>
                    <a:cxn ang="0">
                      <a:pos x="61" y="249"/>
                    </a:cxn>
                    <a:cxn ang="0">
                      <a:pos x="112" y="242"/>
                    </a:cxn>
                    <a:cxn ang="0">
                      <a:pos x="142" y="231"/>
                    </a:cxn>
                    <a:cxn ang="0">
                      <a:pos x="154" y="217"/>
                    </a:cxn>
                    <a:cxn ang="0">
                      <a:pos x="157" y="207"/>
                    </a:cxn>
                    <a:cxn ang="0">
                      <a:pos x="160" y="206"/>
                    </a:cxn>
                    <a:cxn ang="0">
                      <a:pos x="161" y="200"/>
                    </a:cxn>
                    <a:cxn ang="0">
                      <a:pos x="157" y="181"/>
                    </a:cxn>
                    <a:cxn ang="0">
                      <a:pos x="142" y="175"/>
                    </a:cxn>
                    <a:cxn ang="0">
                      <a:pos x="127" y="178"/>
                    </a:cxn>
                    <a:cxn ang="0">
                      <a:pos x="120" y="181"/>
                    </a:cxn>
                    <a:cxn ang="0">
                      <a:pos x="123" y="173"/>
                    </a:cxn>
                    <a:cxn ang="0">
                      <a:pos x="141" y="157"/>
                    </a:cxn>
                    <a:cxn ang="0">
                      <a:pos x="188" y="135"/>
                    </a:cxn>
                    <a:cxn ang="0">
                      <a:pos x="195" y="119"/>
                    </a:cxn>
                    <a:cxn ang="0">
                      <a:pos x="185" y="106"/>
                    </a:cxn>
                    <a:cxn ang="0">
                      <a:pos x="163" y="85"/>
                    </a:cxn>
                    <a:cxn ang="0">
                      <a:pos x="148" y="55"/>
                    </a:cxn>
                    <a:cxn ang="0">
                      <a:pos x="154" y="19"/>
                    </a:cxn>
                    <a:cxn ang="0">
                      <a:pos x="156" y="30"/>
                    </a:cxn>
                    <a:cxn ang="0">
                      <a:pos x="167" y="55"/>
                    </a:cxn>
                    <a:cxn ang="0">
                      <a:pos x="159" y="25"/>
                    </a:cxn>
                    <a:cxn ang="0">
                      <a:pos x="160" y="8"/>
                    </a:cxn>
                    <a:cxn ang="0">
                      <a:pos x="164" y="2"/>
                    </a:cxn>
                    <a:cxn ang="0">
                      <a:pos x="179" y="1"/>
                    </a:cxn>
                  </a:cxnLst>
                  <a:rect l="0" t="0" r="r" b="b"/>
                  <a:pathLst>
                    <a:path w="412" h="359">
                      <a:moveTo>
                        <a:pt x="193" y="0"/>
                      </a:moveTo>
                      <a:lnTo>
                        <a:pt x="213" y="1"/>
                      </a:lnTo>
                      <a:lnTo>
                        <a:pt x="235" y="4"/>
                      </a:lnTo>
                      <a:lnTo>
                        <a:pt x="257" y="9"/>
                      </a:lnTo>
                      <a:lnTo>
                        <a:pt x="282" y="19"/>
                      </a:lnTo>
                      <a:lnTo>
                        <a:pt x="304" y="33"/>
                      </a:lnTo>
                      <a:lnTo>
                        <a:pt x="326" y="54"/>
                      </a:lnTo>
                      <a:lnTo>
                        <a:pt x="318" y="32"/>
                      </a:lnTo>
                      <a:lnTo>
                        <a:pt x="302" y="11"/>
                      </a:lnTo>
                      <a:lnTo>
                        <a:pt x="305" y="12"/>
                      </a:lnTo>
                      <a:lnTo>
                        <a:pt x="313" y="18"/>
                      </a:lnTo>
                      <a:lnTo>
                        <a:pt x="324" y="25"/>
                      </a:lnTo>
                      <a:lnTo>
                        <a:pt x="338" y="37"/>
                      </a:lnTo>
                      <a:lnTo>
                        <a:pt x="352" y="51"/>
                      </a:lnTo>
                      <a:lnTo>
                        <a:pt x="365" y="69"/>
                      </a:lnTo>
                      <a:lnTo>
                        <a:pt x="374" y="91"/>
                      </a:lnTo>
                      <a:lnTo>
                        <a:pt x="381" y="116"/>
                      </a:lnTo>
                      <a:lnTo>
                        <a:pt x="381" y="144"/>
                      </a:lnTo>
                      <a:lnTo>
                        <a:pt x="384" y="142"/>
                      </a:lnTo>
                      <a:lnTo>
                        <a:pt x="391" y="139"/>
                      </a:lnTo>
                      <a:lnTo>
                        <a:pt x="400" y="137"/>
                      </a:lnTo>
                      <a:lnTo>
                        <a:pt x="412" y="135"/>
                      </a:lnTo>
                      <a:lnTo>
                        <a:pt x="410" y="137"/>
                      </a:lnTo>
                      <a:lnTo>
                        <a:pt x="406" y="142"/>
                      </a:lnTo>
                      <a:lnTo>
                        <a:pt x="400" y="151"/>
                      </a:lnTo>
                      <a:lnTo>
                        <a:pt x="396" y="166"/>
                      </a:lnTo>
                      <a:lnTo>
                        <a:pt x="394" y="186"/>
                      </a:lnTo>
                      <a:lnTo>
                        <a:pt x="391" y="203"/>
                      </a:lnTo>
                      <a:lnTo>
                        <a:pt x="384" y="222"/>
                      </a:lnTo>
                      <a:lnTo>
                        <a:pt x="373" y="245"/>
                      </a:lnTo>
                      <a:lnTo>
                        <a:pt x="358" y="267"/>
                      </a:lnTo>
                      <a:lnTo>
                        <a:pt x="337" y="287"/>
                      </a:lnTo>
                      <a:lnTo>
                        <a:pt x="311" y="307"/>
                      </a:lnTo>
                      <a:lnTo>
                        <a:pt x="304" y="314"/>
                      </a:lnTo>
                      <a:lnTo>
                        <a:pt x="302" y="314"/>
                      </a:lnTo>
                      <a:lnTo>
                        <a:pt x="258" y="336"/>
                      </a:lnTo>
                      <a:lnTo>
                        <a:pt x="215" y="350"/>
                      </a:lnTo>
                      <a:lnTo>
                        <a:pt x="177" y="357"/>
                      </a:lnTo>
                      <a:lnTo>
                        <a:pt x="141" y="359"/>
                      </a:lnTo>
                      <a:lnTo>
                        <a:pt x="107" y="357"/>
                      </a:lnTo>
                      <a:lnTo>
                        <a:pt x="80" y="351"/>
                      </a:lnTo>
                      <a:lnTo>
                        <a:pt x="55" y="343"/>
                      </a:lnTo>
                      <a:lnTo>
                        <a:pt x="34" y="333"/>
                      </a:lnTo>
                      <a:lnTo>
                        <a:pt x="19" y="322"/>
                      </a:lnTo>
                      <a:lnTo>
                        <a:pt x="8" y="312"/>
                      </a:lnTo>
                      <a:lnTo>
                        <a:pt x="2" y="304"/>
                      </a:lnTo>
                      <a:lnTo>
                        <a:pt x="0" y="293"/>
                      </a:lnTo>
                      <a:lnTo>
                        <a:pt x="2" y="281"/>
                      </a:lnTo>
                      <a:lnTo>
                        <a:pt x="9" y="271"/>
                      </a:lnTo>
                      <a:lnTo>
                        <a:pt x="20" y="261"/>
                      </a:lnTo>
                      <a:lnTo>
                        <a:pt x="38" y="254"/>
                      </a:lnTo>
                      <a:lnTo>
                        <a:pt x="61" y="249"/>
                      </a:lnTo>
                      <a:lnTo>
                        <a:pt x="88" y="245"/>
                      </a:lnTo>
                      <a:lnTo>
                        <a:pt x="112" y="242"/>
                      </a:lnTo>
                      <a:lnTo>
                        <a:pt x="130" y="236"/>
                      </a:lnTo>
                      <a:lnTo>
                        <a:pt x="142" y="231"/>
                      </a:lnTo>
                      <a:lnTo>
                        <a:pt x="150" y="224"/>
                      </a:lnTo>
                      <a:lnTo>
                        <a:pt x="154" y="217"/>
                      </a:lnTo>
                      <a:lnTo>
                        <a:pt x="157" y="213"/>
                      </a:lnTo>
                      <a:lnTo>
                        <a:pt x="157" y="207"/>
                      </a:lnTo>
                      <a:lnTo>
                        <a:pt x="159" y="207"/>
                      </a:lnTo>
                      <a:lnTo>
                        <a:pt x="160" y="206"/>
                      </a:lnTo>
                      <a:lnTo>
                        <a:pt x="160" y="204"/>
                      </a:lnTo>
                      <a:lnTo>
                        <a:pt x="161" y="200"/>
                      </a:lnTo>
                      <a:lnTo>
                        <a:pt x="161" y="188"/>
                      </a:lnTo>
                      <a:lnTo>
                        <a:pt x="157" y="181"/>
                      </a:lnTo>
                      <a:lnTo>
                        <a:pt x="150" y="177"/>
                      </a:lnTo>
                      <a:lnTo>
                        <a:pt x="142" y="175"/>
                      </a:lnTo>
                      <a:lnTo>
                        <a:pt x="134" y="177"/>
                      </a:lnTo>
                      <a:lnTo>
                        <a:pt x="127" y="178"/>
                      </a:lnTo>
                      <a:lnTo>
                        <a:pt x="121" y="180"/>
                      </a:lnTo>
                      <a:lnTo>
                        <a:pt x="120" y="181"/>
                      </a:lnTo>
                      <a:lnTo>
                        <a:pt x="120" y="178"/>
                      </a:lnTo>
                      <a:lnTo>
                        <a:pt x="123" y="173"/>
                      </a:lnTo>
                      <a:lnTo>
                        <a:pt x="130" y="166"/>
                      </a:lnTo>
                      <a:lnTo>
                        <a:pt x="141" y="157"/>
                      </a:lnTo>
                      <a:lnTo>
                        <a:pt x="177" y="144"/>
                      </a:lnTo>
                      <a:lnTo>
                        <a:pt x="188" y="135"/>
                      </a:lnTo>
                      <a:lnTo>
                        <a:pt x="193" y="127"/>
                      </a:lnTo>
                      <a:lnTo>
                        <a:pt x="195" y="119"/>
                      </a:lnTo>
                      <a:lnTo>
                        <a:pt x="195" y="113"/>
                      </a:lnTo>
                      <a:lnTo>
                        <a:pt x="185" y="106"/>
                      </a:lnTo>
                      <a:lnTo>
                        <a:pt x="174" y="97"/>
                      </a:lnTo>
                      <a:lnTo>
                        <a:pt x="163" y="85"/>
                      </a:lnTo>
                      <a:lnTo>
                        <a:pt x="153" y="70"/>
                      </a:lnTo>
                      <a:lnTo>
                        <a:pt x="148" y="55"/>
                      </a:lnTo>
                      <a:lnTo>
                        <a:pt x="148" y="37"/>
                      </a:lnTo>
                      <a:lnTo>
                        <a:pt x="154" y="19"/>
                      </a:lnTo>
                      <a:lnTo>
                        <a:pt x="154" y="22"/>
                      </a:lnTo>
                      <a:lnTo>
                        <a:pt x="156" y="30"/>
                      </a:lnTo>
                      <a:lnTo>
                        <a:pt x="159" y="41"/>
                      </a:lnTo>
                      <a:lnTo>
                        <a:pt x="167" y="55"/>
                      </a:lnTo>
                      <a:lnTo>
                        <a:pt x="161" y="37"/>
                      </a:lnTo>
                      <a:lnTo>
                        <a:pt x="159" y="25"/>
                      </a:lnTo>
                      <a:lnTo>
                        <a:pt x="159" y="15"/>
                      </a:lnTo>
                      <a:lnTo>
                        <a:pt x="160" y="8"/>
                      </a:lnTo>
                      <a:lnTo>
                        <a:pt x="163" y="5"/>
                      </a:lnTo>
                      <a:lnTo>
                        <a:pt x="164" y="2"/>
                      </a:lnTo>
                      <a:lnTo>
                        <a:pt x="170" y="2"/>
                      </a:lnTo>
                      <a:lnTo>
                        <a:pt x="179" y="1"/>
                      </a:lnTo>
                      <a:lnTo>
                        <a:pt x="19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00" name="Group 27">
                <a:extLst>
                  <a:ext uri="{FF2B5EF4-FFF2-40B4-BE49-F238E27FC236}">
                    <a16:creationId xmlns:a16="http://schemas.microsoft.com/office/drawing/2014/main" id="{15CB5821-9B8B-D340-9336-E9ACDBA50658}"/>
                  </a:ext>
                </a:extLst>
              </p:cNvPr>
              <p:cNvGrpSpPr/>
              <p:nvPr/>
            </p:nvGrpSpPr>
            <p:grpSpPr>
              <a:xfrm>
                <a:off x="5356051" y="2882043"/>
                <a:ext cx="3743885" cy="1557448"/>
                <a:chOff x="5356051" y="2882043"/>
                <a:chExt cx="3743885" cy="1557448"/>
              </a:xfrm>
            </p:grpSpPr>
            <p:sp>
              <p:nvSpPr>
                <p:cNvPr id="101" name="Freeform 26">
                  <a:extLst>
                    <a:ext uri="{FF2B5EF4-FFF2-40B4-BE49-F238E27FC236}">
                      <a16:creationId xmlns:a16="http://schemas.microsoft.com/office/drawing/2014/main" id="{CC317E20-49BA-9A44-86ED-F7908EFAF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56051" y="3983878"/>
                  <a:ext cx="2308225" cy="438150"/>
                </a:xfrm>
                <a:custGeom>
                  <a:avLst/>
                  <a:gdLst/>
                  <a:ahLst/>
                  <a:cxnLst>
                    <a:cxn ang="0">
                      <a:pos x="1317" y="0"/>
                    </a:cxn>
                    <a:cxn ang="0">
                      <a:pos x="1349" y="5"/>
                    </a:cxn>
                    <a:cxn ang="0">
                      <a:pos x="1378" y="14"/>
                    </a:cxn>
                    <a:cxn ang="0">
                      <a:pos x="1403" y="31"/>
                    </a:cxn>
                    <a:cxn ang="0">
                      <a:pos x="1424" y="53"/>
                    </a:cxn>
                    <a:cxn ang="0">
                      <a:pos x="1440" y="78"/>
                    </a:cxn>
                    <a:cxn ang="0">
                      <a:pos x="1450" y="107"/>
                    </a:cxn>
                    <a:cxn ang="0">
                      <a:pos x="1454" y="139"/>
                    </a:cxn>
                    <a:cxn ang="0">
                      <a:pos x="1450" y="171"/>
                    </a:cxn>
                    <a:cxn ang="0">
                      <a:pos x="1440" y="200"/>
                    </a:cxn>
                    <a:cxn ang="0">
                      <a:pos x="1424" y="224"/>
                    </a:cxn>
                    <a:cxn ang="0">
                      <a:pos x="1403" y="245"/>
                    </a:cxn>
                    <a:cxn ang="0">
                      <a:pos x="1378" y="262"/>
                    </a:cxn>
                    <a:cxn ang="0">
                      <a:pos x="1349" y="272"/>
                    </a:cxn>
                    <a:cxn ang="0">
                      <a:pos x="1317" y="276"/>
                    </a:cxn>
                    <a:cxn ang="0">
                      <a:pos x="0" y="276"/>
                    </a:cxn>
                    <a:cxn ang="0">
                      <a:pos x="4" y="117"/>
                    </a:cxn>
                    <a:cxn ang="0">
                      <a:pos x="1317" y="0"/>
                    </a:cxn>
                  </a:cxnLst>
                  <a:rect l="0" t="0" r="r" b="b"/>
                  <a:pathLst>
                    <a:path w="1454" h="276">
                      <a:moveTo>
                        <a:pt x="1317" y="0"/>
                      </a:moveTo>
                      <a:lnTo>
                        <a:pt x="1349" y="5"/>
                      </a:lnTo>
                      <a:lnTo>
                        <a:pt x="1378" y="14"/>
                      </a:lnTo>
                      <a:lnTo>
                        <a:pt x="1403" y="31"/>
                      </a:lnTo>
                      <a:lnTo>
                        <a:pt x="1424" y="53"/>
                      </a:lnTo>
                      <a:lnTo>
                        <a:pt x="1440" y="78"/>
                      </a:lnTo>
                      <a:lnTo>
                        <a:pt x="1450" y="107"/>
                      </a:lnTo>
                      <a:lnTo>
                        <a:pt x="1454" y="139"/>
                      </a:lnTo>
                      <a:lnTo>
                        <a:pt x="1450" y="171"/>
                      </a:lnTo>
                      <a:lnTo>
                        <a:pt x="1440" y="200"/>
                      </a:lnTo>
                      <a:lnTo>
                        <a:pt x="1424" y="224"/>
                      </a:lnTo>
                      <a:lnTo>
                        <a:pt x="1403" y="245"/>
                      </a:lnTo>
                      <a:lnTo>
                        <a:pt x="1378" y="262"/>
                      </a:lnTo>
                      <a:lnTo>
                        <a:pt x="1349" y="272"/>
                      </a:lnTo>
                      <a:lnTo>
                        <a:pt x="1317" y="276"/>
                      </a:lnTo>
                      <a:lnTo>
                        <a:pt x="0" y="276"/>
                      </a:lnTo>
                      <a:lnTo>
                        <a:pt x="4" y="117"/>
                      </a:lnTo>
                      <a:lnTo>
                        <a:pt x="1317" y="0"/>
                      </a:lnTo>
                      <a:close/>
                    </a:path>
                  </a:pathLst>
                </a:custGeom>
                <a:solidFill>
                  <a:srgbClr val="69D5D8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2" name="Freeform 27">
                  <a:extLst>
                    <a:ext uri="{FF2B5EF4-FFF2-40B4-BE49-F238E27FC236}">
                      <a16:creationId xmlns:a16="http://schemas.microsoft.com/office/drawing/2014/main" id="{F6665110-20AC-E946-9481-6CA66A9DB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87814" y="4096591"/>
                  <a:ext cx="1555750" cy="342900"/>
                </a:xfrm>
                <a:custGeom>
                  <a:avLst/>
                  <a:gdLst/>
                  <a:ahLst/>
                  <a:cxnLst>
                    <a:cxn ang="0">
                      <a:pos x="903" y="0"/>
                    </a:cxn>
                    <a:cxn ang="0">
                      <a:pos x="923" y="0"/>
                    </a:cxn>
                    <a:cxn ang="0">
                      <a:pos x="944" y="5"/>
                    </a:cxn>
                    <a:cxn ang="0">
                      <a:pos x="961" y="17"/>
                    </a:cxn>
                    <a:cxn ang="0">
                      <a:pos x="973" y="33"/>
                    </a:cxn>
                    <a:cxn ang="0">
                      <a:pos x="980" y="52"/>
                    </a:cxn>
                    <a:cxn ang="0">
                      <a:pos x="980" y="73"/>
                    </a:cxn>
                    <a:cxn ang="0">
                      <a:pos x="973" y="94"/>
                    </a:cxn>
                    <a:cxn ang="0">
                      <a:pos x="962" y="111"/>
                    </a:cxn>
                    <a:cxn ang="0">
                      <a:pos x="946" y="123"/>
                    </a:cxn>
                    <a:cxn ang="0">
                      <a:pos x="926" y="130"/>
                    </a:cxn>
                    <a:cxn ang="0">
                      <a:pos x="552" y="199"/>
                    </a:cxn>
                    <a:cxn ang="0">
                      <a:pos x="534" y="201"/>
                    </a:cxn>
                    <a:cxn ang="0">
                      <a:pos x="516" y="196"/>
                    </a:cxn>
                    <a:cxn ang="0">
                      <a:pos x="176" y="192"/>
                    </a:cxn>
                    <a:cxn ang="0">
                      <a:pos x="172" y="192"/>
                    </a:cxn>
                    <a:cxn ang="0">
                      <a:pos x="166" y="191"/>
                    </a:cxn>
                    <a:cxn ang="0">
                      <a:pos x="162" y="189"/>
                    </a:cxn>
                    <a:cxn ang="0">
                      <a:pos x="79" y="213"/>
                    </a:cxn>
                    <a:cxn ang="0">
                      <a:pos x="60" y="216"/>
                    </a:cxn>
                    <a:cxn ang="0">
                      <a:pos x="40" y="212"/>
                    </a:cxn>
                    <a:cxn ang="0">
                      <a:pos x="24" y="202"/>
                    </a:cxn>
                    <a:cxn ang="0">
                      <a:pos x="10" y="187"/>
                    </a:cxn>
                    <a:cxn ang="0">
                      <a:pos x="2" y="170"/>
                    </a:cxn>
                    <a:cxn ang="0">
                      <a:pos x="0" y="151"/>
                    </a:cxn>
                    <a:cxn ang="0">
                      <a:pos x="4" y="131"/>
                    </a:cxn>
                    <a:cxn ang="0">
                      <a:pos x="14" y="115"/>
                    </a:cxn>
                    <a:cxn ang="0">
                      <a:pos x="28" y="101"/>
                    </a:cxn>
                    <a:cxn ang="0">
                      <a:pos x="46" y="93"/>
                    </a:cxn>
                    <a:cxn ang="0">
                      <a:pos x="156" y="62"/>
                    </a:cxn>
                    <a:cxn ang="0">
                      <a:pos x="173" y="59"/>
                    </a:cxn>
                    <a:cxn ang="0">
                      <a:pos x="179" y="59"/>
                    </a:cxn>
                    <a:cxn ang="0">
                      <a:pos x="556" y="64"/>
                    </a:cxn>
                    <a:cxn ang="0">
                      <a:pos x="903" y="0"/>
                    </a:cxn>
                  </a:cxnLst>
                  <a:rect l="0" t="0" r="r" b="b"/>
                  <a:pathLst>
                    <a:path w="980" h="216">
                      <a:moveTo>
                        <a:pt x="903" y="0"/>
                      </a:moveTo>
                      <a:lnTo>
                        <a:pt x="923" y="0"/>
                      </a:lnTo>
                      <a:lnTo>
                        <a:pt x="944" y="5"/>
                      </a:lnTo>
                      <a:lnTo>
                        <a:pt x="961" y="17"/>
                      </a:lnTo>
                      <a:lnTo>
                        <a:pt x="973" y="33"/>
                      </a:lnTo>
                      <a:lnTo>
                        <a:pt x="980" y="52"/>
                      </a:lnTo>
                      <a:lnTo>
                        <a:pt x="980" y="73"/>
                      </a:lnTo>
                      <a:lnTo>
                        <a:pt x="973" y="94"/>
                      </a:lnTo>
                      <a:lnTo>
                        <a:pt x="962" y="111"/>
                      </a:lnTo>
                      <a:lnTo>
                        <a:pt x="946" y="123"/>
                      </a:lnTo>
                      <a:lnTo>
                        <a:pt x="926" y="130"/>
                      </a:lnTo>
                      <a:lnTo>
                        <a:pt x="552" y="199"/>
                      </a:lnTo>
                      <a:lnTo>
                        <a:pt x="534" y="201"/>
                      </a:lnTo>
                      <a:lnTo>
                        <a:pt x="516" y="196"/>
                      </a:lnTo>
                      <a:lnTo>
                        <a:pt x="176" y="192"/>
                      </a:lnTo>
                      <a:lnTo>
                        <a:pt x="172" y="192"/>
                      </a:lnTo>
                      <a:lnTo>
                        <a:pt x="166" y="191"/>
                      </a:lnTo>
                      <a:lnTo>
                        <a:pt x="162" y="189"/>
                      </a:lnTo>
                      <a:lnTo>
                        <a:pt x="79" y="213"/>
                      </a:lnTo>
                      <a:lnTo>
                        <a:pt x="60" y="216"/>
                      </a:lnTo>
                      <a:lnTo>
                        <a:pt x="40" y="212"/>
                      </a:lnTo>
                      <a:lnTo>
                        <a:pt x="24" y="202"/>
                      </a:lnTo>
                      <a:lnTo>
                        <a:pt x="10" y="187"/>
                      </a:lnTo>
                      <a:lnTo>
                        <a:pt x="2" y="170"/>
                      </a:lnTo>
                      <a:lnTo>
                        <a:pt x="0" y="151"/>
                      </a:lnTo>
                      <a:lnTo>
                        <a:pt x="4" y="131"/>
                      </a:lnTo>
                      <a:lnTo>
                        <a:pt x="14" y="115"/>
                      </a:lnTo>
                      <a:lnTo>
                        <a:pt x="28" y="101"/>
                      </a:lnTo>
                      <a:lnTo>
                        <a:pt x="46" y="93"/>
                      </a:lnTo>
                      <a:lnTo>
                        <a:pt x="156" y="62"/>
                      </a:lnTo>
                      <a:lnTo>
                        <a:pt x="173" y="59"/>
                      </a:lnTo>
                      <a:lnTo>
                        <a:pt x="179" y="59"/>
                      </a:lnTo>
                      <a:lnTo>
                        <a:pt x="556" y="64"/>
                      </a:lnTo>
                      <a:lnTo>
                        <a:pt x="903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3" name="Freeform 28">
                  <a:extLst>
                    <a:ext uri="{FF2B5EF4-FFF2-40B4-BE49-F238E27FC236}">
                      <a16:creationId xmlns:a16="http://schemas.microsoft.com/office/drawing/2014/main" id="{28551AF5-671C-5245-9AD7-460D7FD71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32251" y="4061666"/>
                  <a:ext cx="539750" cy="331788"/>
                </a:xfrm>
                <a:custGeom>
                  <a:avLst/>
                  <a:gdLst/>
                  <a:ahLst/>
                  <a:cxnLst>
                    <a:cxn ang="0">
                      <a:pos x="264" y="0"/>
                    </a:cxn>
                    <a:cxn ang="0">
                      <a:pos x="284" y="5"/>
                    </a:cxn>
                    <a:cxn ang="0">
                      <a:pos x="305" y="15"/>
                    </a:cxn>
                    <a:cxn ang="0">
                      <a:pos x="320" y="30"/>
                    </a:cxn>
                    <a:cxn ang="0">
                      <a:pos x="333" y="48"/>
                    </a:cxn>
                    <a:cxn ang="0">
                      <a:pos x="340" y="70"/>
                    </a:cxn>
                    <a:cxn ang="0">
                      <a:pos x="340" y="94"/>
                    </a:cxn>
                    <a:cxn ang="0">
                      <a:pos x="335" y="115"/>
                    </a:cxn>
                    <a:cxn ang="0">
                      <a:pos x="324" y="134"/>
                    </a:cxn>
                    <a:cxn ang="0">
                      <a:pos x="309" y="151"/>
                    </a:cxn>
                    <a:cxn ang="0">
                      <a:pos x="291" y="163"/>
                    </a:cxn>
                    <a:cxn ang="0">
                      <a:pos x="269" y="170"/>
                    </a:cxn>
                    <a:cxn ang="0">
                      <a:pos x="27" y="209"/>
                    </a:cxn>
                    <a:cxn ang="0">
                      <a:pos x="0" y="41"/>
                    </a:cxn>
                    <a:cxn ang="0">
                      <a:pos x="240" y="1"/>
                    </a:cxn>
                    <a:cxn ang="0">
                      <a:pos x="264" y="0"/>
                    </a:cxn>
                  </a:cxnLst>
                  <a:rect l="0" t="0" r="r" b="b"/>
                  <a:pathLst>
                    <a:path w="340" h="209">
                      <a:moveTo>
                        <a:pt x="264" y="0"/>
                      </a:moveTo>
                      <a:lnTo>
                        <a:pt x="284" y="5"/>
                      </a:lnTo>
                      <a:lnTo>
                        <a:pt x="305" y="15"/>
                      </a:lnTo>
                      <a:lnTo>
                        <a:pt x="320" y="30"/>
                      </a:lnTo>
                      <a:lnTo>
                        <a:pt x="333" y="48"/>
                      </a:lnTo>
                      <a:lnTo>
                        <a:pt x="340" y="70"/>
                      </a:lnTo>
                      <a:lnTo>
                        <a:pt x="340" y="94"/>
                      </a:lnTo>
                      <a:lnTo>
                        <a:pt x="335" y="115"/>
                      </a:lnTo>
                      <a:lnTo>
                        <a:pt x="324" y="134"/>
                      </a:lnTo>
                      <a:lnTo>
                        <a:pt x="309" y="151"/>
                      </a:lnTo>
                      <a:lnTo>
                        <a:pt x="291" y="163"/>
                      </a:lnTo>
                      <a:lnTo>
                        <a:pt x="269" y="170"/>
                      </a:lnTo>
                      <a:lnTo>
                        <a:pt x="27" y="209"/>
                      </a:lnTo>
                      <a:lnTo>
                        <a:pt x="0" y="41"/>
                      </a:lnTo>
                      <a:lnTo>
                        <a:pt x="240" y="1"/>
                      </a:ln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rgbClr val="69D5D8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4" name="Freeform 30">
                  <a:extLst>
                    <a:ext uri="{FF2B5EF4-FFF2-40B4-BE49-F238E27FC236}">
                      <a16:creationId xmlns:a16="http://schemas.microsoft.com/office/drawing/2014/main" id="{11885EA7-B4F2-EC4D-86C9-6076DDC6E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89565" y="2882043"/>
                  <a:ext cx="2610371" cy="1149350"/>
                </a:xfrm>
                <a:custGeom>
                  <a:avLst/>
                  <a:gdLst/>
                  <a:ahLst/>
                  <a:cxnLst>
                    <a:cxn ang="0">
                      <a:pos x="1846" y="0"/>
                    </a:cxn>
                    <a:cxn ang="0">
                      <a:pos x="1846" y="724"/>
                    </a:cxn>
                    <a:cxn ang="0">
                      <a:pos x="0" y="724"/>
                    </a:cxn>
                    <a:cxn ang="0">
                      <a:pos x="0" y="97"/>
                    </a:cxn>
                    <a:cxn ang="0">
                      <a:pos x="1846" y="0"/>
                    </a:cxn>
                  </a:cxnLst>
                  <a:rect l="0" t="0" r="r" b="b"/>
                  <a:pathLst>
                    <a:path w="1846" h="724">
                      <a:moveTo>
                        <a:pt x="1846" y="0"/>
                      </a:moveTo>
                      <a:lnTo>
                        <a:pt x="1846" y="724"/>
                      </a:lnTo>
                      <a:lnTo>
                        <a:pt x="0" y="724"/>
                      </a:lnTo>
                      <a:lnTo>
                        <a:pt x="0" y="97"/>
                      </a:lnTo>
                      <a:lnTo>
                        <a:pt x="1846" y="0"/>
                      </a:lnTo>
                      <a:close/>
                    </a:path>
                  </a:pathLst>
                </a:custGeom>
                <a:solidFill>
                  <a:srgbClr val="00BB9C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C4D868B-6E22-0644-AB63-319047DF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131" y="4984538"/>
            <a:ext cx="1274114" cy="1274114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0346B50-46CD-E909-838D-E0C839A5E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6543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6">
            <a:extLst>
              <a:ext uri="{FF2B5EF4-FFF2-40B4-BE49-F238E27FC236}">
                <a16:creationId xmlns:a16="http://schemas.microsoft.com/office/drawing/2014/main" id="{AA5DC0A6-3D63-40BF-D3F8-3A65DAA04C73}"/>
              </a:ext>
            </a:extLst>
          </p:cNvPr>
          <p:cNvSpPr txBox="1">
            <a:spLocks/>
          </p:cNvSpPr>
          <p:nvPr/>
        </p:nvSpPr>
        <p:spPr>
          <a:xfrm>
            <a:off x="980592" y="716981"/>
            <a:ext cx="9144000" cy="720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500" b="1" dirty="0">
                <a:solidFill>
                  <a:schemeClr val="accent5">
                    <a:lumMod val="50000"/>
                  </a:schemeClr>
                </a:solidFill>
              </a:rPr>
              <a:t>Agradecimientos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760749-9E90-DEA0-8200-1A765435B490}"/>
              </a:ext>
            </a:extLst>
          </p:cNvPr>
          <p:cNvSpPr txBox="1"/>
          <p:nvPr/>
        </p:nvSpPr>
        <p:spPr>
          <a:xfrm>
            <a:off x="980592" y="1665981"/>
            <a:ext cx="9144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3200" b="1" dirty="0">
                <a:solidFill>
                  <a:srgbClr val="002060"/>
                </a:solidFill>
              </a:rPr>
              <a:t>Al Comité Organizador </a:t>
            </a:r>
          </a:p>
          <a:p>
            <a:pPr algn="l"/>
            <a:endParaRPr lang="es-MX" sz="3200" b="1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70C0"/>
                </a:solidFill>
              </a:rPr>
              <a:t>Dr. Antonio Ortíz V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70C0"/>
                </a:solidFill>
              </a:rPr>
              <a:t>Dr. Juan </a:t>
            </a:r>
            <a:r>
              <a:rPr lang="es-MX" sz="3200" b="1">
                <a:solidFill>
                  <a:srgbClr val="0070C0"/>
                </a:solidFill>
              </a:rPr>
              <a:t>Soto Adonaegui</a:t>
            </a:r>
            <a:endParaRPr lang="es-MX" sz="3200" b="1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70C0"/>
                </a:solidFill>
              </a:rPr>
              <a:t>Dr. Miguel Ángel Olarte Casas</a:t>
            </a:r>
          </a:p>
          <a:p>
            <a:pPr algn="l"/>
            <a:endParaRPr lang="es-MX" sz="3200" b="1" dirty="0">
              <a:solidFill>
                <a:srgbClr val="00206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2060"/>
                </a:solidFill>
              </a:rPr>
              <a:t>Unidad PET/CT, Facultad de Medicina – UNAM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2060"/>
                </a:solidFill>
              </a:rPr>
              <a:t>CT Scanner Lomas Altas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6515042-E208-1F39-CAB4-89D70A23A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00766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25E46-2788-4E4F-A36E-760C5EE8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584" y="3283233"/>
            <a:ext cx="2935749" cy="734822"/>
          </a:xfrm>
        </p:spPr>
        <p:txBody>
          <a:bodyPr>
            <a:noAutofit/>
          </a:bodyPr>
          <a:lstStyle/>
          <a:p>
            <a:r>
              <a:rPr lang="es-MX" sz="5000" b="1" dirty="0"/>
              <a:t>Preguntas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7028D9-6A40-0A47-B1C1-43FC8060AE57}"/>
              </a:ext>
            </a:extLst>
          </p:cNvPr>
          <p:cNvSpPr txBox="1"/>
          <p:nvPr/>
        </p:nvSpPr>
        <p:spPr>
          <a:xfrm>
            <a:off x="7209877" y="4964102"/>
            <a:ext cx="44255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000" dirty="0"/>
              <a:t>Dr. Víctor M. Lara Camacho</a:t>
            </a:r>
          </a:p>
          <a:p>
            <a:r>
              <a:rPr lang="es-MX" sz="3000" dirty="0"/>
              <a:t>victormlc13@gmail.com</a:t>
            </a:r>
          </a:p>
          <a:p>
            <a:r>
              <a:rPr lang="es-MX" sz="3000" dirty="0"/>
              <a:t>vmlara@izt.uam.mx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0FF3DD-BB0F-C3CA-E8E5-389468E7F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630" y="1854754"/>
            <a:ext cx="1923983" cy="28569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30773A-1F66-BEA9-47AA-062C47DC5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46" b="9948"/>
          <a:stretch/>
        </p:blipFill>
        <p:spPr>
          <a:xfrm>
            <a:off x="1354834" y="1849874"/>
            <a:ext cx="5012789" cy="40155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CBA151-FDE0-4762-0F9D-4D504EC9499A}"/>
              </a:ext>
            </a:extLst>
          </p:cNvPr>
          <p:cNvSpPr txBox="1"/>
          <p:nvPr/>
        </p:nvSpPr>
        <p:spPr>
          <a:xfrm>
            <a:off x="1357308" y="5979765"/>
            <a:ext cx="519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*AAPM (Asociación Americana de Física en Medicina)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5DA92-36C9-F0DE-1E81-85060117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489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Experimento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Rutherford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697" y="2168616"/>
            <a:ext cx="5271100" cy="34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0250797" y="3027511"/>
            <a:ext cx="138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Pantalla</a:t>
            </a:r>
            <a:r>
              <a:rPr lang="en-US" dirty="0"/>
              <a:t>: </a:t>
            </a:r>
            <a:r>
              <a:rPr lang="en-US" dirty="0" err="1"/>
              <a:t>ZnS</a:t>
            </a:r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6996279" y="4616037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Partículas</a:t>
            </a:r>
            <a:r>
              <a:rPr lang="en-US" dirty="0"/>
              <a:t> </a:t>
            </a:r>
            <a:r>
              <a:rPr lang="en-US" dirty="0" err="1"/>
              <a:t>reflectadas</a:t>
            </a:r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6848001" y="1853803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Partículas</a:t>
            </a:r>
            <a:r>
              <a:rPr lang="en-US" dirty="0"/>
              <a:t> no </a:t>
            </a:r>
            <a:r>
              <a:rPr lang="en-US" dirty="0" err="1"/>
              <a:t>reflectadas</a:t>
            </a:r>
            <a:endParaRPr lang="en-US" dirty="0"/>
          </a:p>
        </p:txBody>
      </p:sp>
      <p:sp>
        <p:nvSpPr>
          <p:cNvPr id="8" name="7 CuadroTexto"/>
          <p:cNvSpPr txBox="1"/>
          <p:nvPr/>
        </p:nvSpPr>
        <p:spPr>
          <a:xfrm>
            <a:off x="4637391" y="5518494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Fuente</a:t>
            </a:r>
            <a:r>
              <a:rPr lang="en-US" dirty="0"/>
              <a:t> </a:t>
            </a:r>
            <a:r>
              <a:rPr lang="en-US" dirty="0" err="1"/>
              <a:t>radiactiva</a:t>
            </a:r>
            <a:endParaRPr lang="en-US" dirty="0"/>
          </a:p>
        </p:txBody>
      </p:sp>
      <p:sp>
        <p:nvSpPr>
          <p:cNvPr id="9" name="8 CuadroTexto"/>
          <p:cNvSpPr txBox="1"/>
          <p:nvPr/>
        </p:nvSpPr>
        <p:spPr>
          <a:xfrm>
            <a:off x="5535623" y="325897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Lámina</a:t>
            </a:r>
            <a:r>
              <a:rPr lang="en-US" dirty="0"/>
              <a:t> de Au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2404" y="2069921"/>
            <a:ext cx="21050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7095380" y="5435802"/>
            <a:ext cx="4535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Primera </a:t>
            </a:r>
            <a:r>
              <a:rPr lang="en-US" sz="2000" b="1" dirty="0" err="1">
                <a:solidFill>
                  <a:srgbClr val="FF0000"/>
                </a:solidFill>
              </a:rPr>
              <a:t>transmutación</a:t>
            </a:r>
            <a:r>
              <a:rPr lang="en-US" sz="2000" b="1" dirty="0">
                <a:solidFill>
                  <a:srgbClr val="FF0000"/>
                </a:solidFill>
              </a:rPr>
              <a:t>  de la </a:t>
            </a:r>
            <a:r>
              <a:rPr lang="en-US" sz="2000" b="1" dirty="0" err="1">
                <a:solidFill>
                  <a:srgbClr val="FF0000"/>
                </a:solidFill>
              </a:rPr>
              <a:t>materia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en</a:t>
            </a:r>
            <a:r>
              <a:rPr lang="en-US" sz="2000" b="1" dirty="0">
                <a:solidFill>
                  <a:srgbClr val="FF0000"/>
                </a:solidFill>
              </a:rPr>
              <a:t> 1919 (</a:t>
            </a:r>
            <a:r>
              <a:rPr lang="en-US" sz="2000" b="1" dirty="0" err="1">
                <a:solidFill>
                  <a:srgbClr val="FF0000"/>
                </a:solidFill>
              </a:rPr>
              <a:t>Nitrógeno</a:t>
            </a:r>
            <a:r>
              <a:rPr lang="en-US" sz="2000" b="1" dirty="0">
                <a:solidFill>
                  <a:srgbClr val="FF0000"/>
                </a:solidFill>
              </a:rPr>
              <a:t> a </a:t>
            </a:r>
            <a:r>
              <a:rPr lang="en-US" sz="2000" b="1" dirty="0" err="1">
                <a:solidFill>
                  <a:srgbClr val="FF0000"/>
                </a:solidFill>
              </a:rPr>
              <a:t>Oxígeno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016050" y="5241495"/>
            <a:ext cx="329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Átomo</a:t>
            </a:r>
            <a:r>
              <a:rPr lang="en-US" dirty="0"/>
              <a:t>: </a:t>
            </a:r>
            <a:r>
              <a:rPr lang="en-US" dirty="0" err="1"/>
              <a:t>núcleo</a:t>
            </a:r>
            <a:r>
              <a:rPr lang="en-US" dirty="0"/>
              <a:t> </a:t>
            </a:r>
            <a:r>
              <a:rPr lang="en-US" dirty="0" err="1"/>
              <a:t>positivo</a:t>
            </a:r>
            <a:endParaRPr lang="en-US" dirty="0"/>
          </a:p>
          <a:p>
            <a:endParaRPr lang="en-US" dirty="0"/>
          </a:p>
          <a:p>
            <a:r>
              <a:rPr lang="en-US" dirty="0"/>
              <a:t>Premio Nobel de </a:t>
            </a:r>
            <a:r>
              <a:rPr lang="en-US" dirty="0" err="1"/>
              <a:t>química</a:t>
            </a:r>
            <a:r>
              <a:rPr lang="en-US" dirty="0"/>
              <a:t>, 1908.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42E68C3-B121-337E-30C8-15954723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6</a:t>
            </a:fld>
            <a:endParaRPr lang="es-MX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275C5-1A95-1743-DDC8-4C21EE21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Átomo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95AD4A9-C9C0-6FA9-FA8E-0A21EB3E69B4}"/>
              </a:ext>
            </a:extLst>
          </p:cNvPr>
          <p:cNvSpPr txBox="1"/>
          <p:nvPr/>
        </p:nvSpPr>
        <p:spPr>
          <a:xfrm>
            <a:off x="10353428" y="4442531"/>
            <a:ext cx="14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Electrones  (-)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5A944027-2000-D3C1-1D7D-BFC75F7560FA}"/>
              </a:ext>
            </a:extLst>
          </p:cNvPr>
          <p:cNvGrpSpPr/>
          <p:nvPr/>
        </p:nvGrpSpPr>
        <p:grpSpPr>
          <a:xfrm>
            <a:off x="-138879" y="1605032"/>
            <a:ext cx="12270169" cy="5323365"/>
            <a:chOff x="-138879" y="1605032"/>
            <a:chExt cx="12270169" cy="5323365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F1DBE6C-BEEC-C3C2-D7E9-84DBDA53B16C}"/>
                </a:ext>
              </a:extLst>
            </p:cNvPr>
            <p:cNvSpPr txBox="1"/>
            <p:nvPr/>
          </p:nvSpPr>
          <p:spPr>
            <a:xfrm>
              <a:off x="6423861" y="2112218"/>
              <a:ext cx="29979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800" b="1" dirty="0"/>
                <a:t>Núcleo atómico</a:t>
              </a:r>
            </a:p>
          </p:txBody>
        </p:sp>
        <p:grpSp>
          <p:nvGrpSpPr>
            <p:cNvPr id="5" name="Group 29">
              <a:extLst>
                <a:ext uri="{FF2B5EF4-FFF2-40B4-BE49-F238E27FC236}">
                  <a16:creationId xmlns:a16="http://schemas.microsoft.com/office/drawing/2014/main" id="{59540FBC-AB7B-BE74-1755-F762BB4FC41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586944" y="3148589"/>
              <a:ext cx="2160683" cy="2285417"/>
              <a:chOff x="703" y="345"/>
              <a:chExt cx="1632" cy="1724"/>
            </a:xfrm>
          </p:grpSpPr>
          <p:sp>
            <p:nvSpPr>
              <p:cNvPr id="6" name="Oval 30">
                <a:extLst>
                  <a:ext uri="{FF2B5EF4-FFF2-40B4-BE49-F238E27FC236}">
                    <a16:creationId xmlns:a16="http://schemas.microsoft.com/office/drawing/2014/main" id="{2E076709-EB88-7090-8EF1-10C77703E7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03" y="980"/>
                <a:ext cx="680" cy="681"/>
              </a:xfrm>
              <a:prstGeom prst="ellipse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" name="Oval 31">
                <a:extLst>
                  <a:ext uri="{FF2B5EF4-FFF2-40B4-BE49-F238E27FC236}">
                    <a16:creationId xmlns:a16="http://schemas.microsoft.com/office/drawing/2014/main" id="{0ADC694C-8299-634C-523B-C70DD46270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202" y="889"/>
                <a:ext cx="680" cy="68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" name="Oval 32">
                <a:extLst>
                  <a:ext uri="{FF2B5EF4-FFF2-40B4-BE49-F238E27FC236}">
                    <a16:creationId xmlns:a16="http://schemas.microsoft.com/office/drawing/2014/main" id="{32DCCE30-6EF7-CD50-5712-94EE98DDB4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65" y="1343"/>
                <a:ext cx="680" cy="681"/>
              </a:xfrm>
              <a:prstGeom prst="ellipse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" name="Oval 33">
                <a:extLst>
                  <a:ext uri="{FF2B5EF4-FFF2-40B4-BE49-F238E27FC236}">
                    <a16:creationId xmlns:a16="http://schemas.microsoft.com/office/drawing/2014/main" id="{FE258541-5BDB-A2C6-AA6B-86DDDF1C43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84" y="1388"/>
                <a:ext cx="680" cy="681"/>
              </a:xfrm>
              <a:prstGeom prst="ellipse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Oval 34">
                <a:extLst>
                  <a:ext uri="{FF2B5EF4-FFF2-40B4-BE49-F238E27FC236}">
                    <a16:creationId xmlns:a16="http://schemas.microsoft.com/office/drawing/2014/main" id="{BD779F19-5E2B-C051-1931-3672B16A2F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74" y="572"/>
                <a:ext cx="680" cy="681"/>
              </a:xfrm>
              <a:prstGeom prst="ellipse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" name="Oval 35">
                <a:extLst>
                  <a:ext uri="{FF2B5EF4-FFF2-40B4-BE49-F238E27FC236}">
                    <a16:creationId xmlns:a16="http://schemas.microsoft.com/office/drawing/2014/main" id="{281981B8-5A3B-5B43-B5A0-E4416E97DE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56" y="1253"/>
                <a:ext cx="680" cy="6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76078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" name="Oval 36">
                <a:extLst>
                  <a:ext uri="{FF2B5EF4-FFF2-40B4-BE49-F238E27FC236}">
                    <a16:creationId xmlns:a16="http://schemas.microsoft.com/office/drawing/2014/main" id="{434646DB-3D7F-0541-D108-4C11FB0AAA0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39" y="708"/>
                <a:ext cx="680" cy="6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76078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" name="Oval 37">
                <a:extLst>
                  <a:ext uri="{FF2B5EF4-FFF2-40B4-BE49-F238E27FC236}">
                    <a16:creationId xmlns:a16="http://schemas.microsoft.com/office/drawing/2014/main" id="{A0BFD7A5-EFEF-8BB0-C683-5B5CC0F508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55" y="1026"/>
                <a:ext cx="680" cy="6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76078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" name="Oval 38">
                <a:extLst>
                  <a:ext uri="{FF2B5EF4-FFF2-40B4-BE49-F238E27FC236}">
                    <a16:creationId xmlns:a16="http://schemas.microsoft.com/office/drawing/2014/main" id="{C39E828C-6CE5-CAE0-E9DB-CDF32E568F8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1" y="345"/>
                <a:ext cx="680" cy="6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76078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" name="Oval 39">
                <a:extLst>
                  <a:ext uri="{FF2B5EF4-FFF2-40B4-BE49-F238E27FC236}">
                    <a16:creationId xmlns:a16="http://schemas.microsoft.com/office/drawing/2014/main" id="{F3D5051D-2EA2-4140-9B23-1F3508E4E6F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56" y="1026"/>
                <a:ext cx="680" cy="681"/>
              </a:xfrm>
              <a:prstGeom prst="ellipse">
                <a:avLst/>
              </a:prstGeom>
              <a:gradFill rotWithShape="1">
                <a:gsLst>
                  <a:gs pos="0">
                    <a:srgbClr val="0070C0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08519C8-58AF-0C0C-6500-0FAD0AE82B68}"/>
                </a:ext>
              </a:extLst>
            </p:cNvPr>
            <p:cNvSpPr txBox="1"/>
            <p:nvPr/>
          </p:nvSpPr>
          <p:spPr>
            <a:xfrm>
              <a:off x="7700004" y="3649920"/>
              <a:ext cx="1381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Protones (+)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DC0B24D-7388-81F6-7F9F-AE0C4E55AD9D}"/>
                </a:ext>
              </a:extLst>
            </p:cNvPr>
            <p:cNvSpPr txBox="1"/>
            <p:nvPr/>
          </p:nvSpPr>
          <p:spPr>
            <a:xfrm>
              <a:off x="4573405" y="3210235"/>
              <a:ext cx="1193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Neutrones</a:t>
              </a:r>
            </a:p>
          </p:txBody>
        </p: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C08EB5EA-9885-6570-9572-253E567BB0A7}"/>
                </a:ext>
              </a:extLst>
            </p:cNvPr>
            <p:cNvGrpSpPr/>
            <p:nvPr/>
          </p:nvGrpSpPr>
          <p:grpSpPr>
            <a:xfrm>
              <a:off x="-138879" y="1605032"/>
              <a:ext cx="12270169" cy="5323365"/>
              <a:chOff x="-138879" y="1605032"/>
              <a:chExt cx="12270169" cy="5323365"/>
            </a:xfrm>
          </p:grpSpPr>
          <p:sp>
            <p:nvSpPr>
              <p:cNvPr id="19" name="Arco 18">
                <a:extLst>
                  <a:ext uri="{FF2B5EF4-FFF2-40B4-BE49-F238E27FC236}">
                    <a16:creationId xmlns:a16="http://schemas.microsoft.com/office/drawing/2014/main" id="{9668E5C3-BA8E-7CCE-6D5B-DCED9893E300}"/>
                  </a:ext>
                </a:extLst>
              </p:cNvPr>
              <p:cNvSpPr/>
              <p:nvPr/>
            </p:nvSpPr>
            <p:spPr>
              <a:xfrm rot="15031661">
                <a:off x="4403573" y="-799319"/>
                <a:ext cx="4972555" cy="1048287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Arco 19">
                <a:extLst>
                  <a:ext uri="{FF2B5EF4-FFF2-40B4-BE49-F238E27FC236}">
                    <a16:creationId xmlns:a16="http://schemas.microsoft.com/office/drawing/2014/main" id="{3D5BED47-86C7-D5A9-F08D-BC0557C665E9}"/>
                  </a:ext>
                </a:extLst>
              </p:cNvPr>
              <p:cNvSpPr/>
              <p:nvPr/>
            </p:nvSpPr>
            <p:spPr>
              <a:xfrm rot="15031661">
                <a:off x="2616282" y="-1150129"/>
                <a:ext cx="4972555" cy="1048287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Arco 20">
                <a:extLst>
                  <a:ext uri="{FF2B5EF4-FFF2-40B4-BE49-F238E27FC236}">
                    <a16:creationId xmlns:a16="http://schemas.microsoft.com/office/drawing/2014/main" id="{34CDB270-9B82-5B26-A749-8E4F6D9047D5}"/>
                  </a:ext>
                </a:extLst>
              </p:cNvPr>
              <p:cNvSpPr/>
              <p:nvPr/>
            </p:nvSpPr>
            <p:spPr>
              <a:xfrm rot="3594393">
                <a:off x="4663709" y="-814698"/>
                <a:ext cx="4129395" cy="10572567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Oval 39">
                <a:extLst>
                  <a:ext uri="{FF2B5EF4-FFF2-40B4-BE49-F238E27FC236}">
                    <a16:creationId xmlns:a16="http://schemas.microsoft.com/office/drawing/2014/main" id="{E81C545A-796F-0575-0C83-7519F0B84E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80972" y="4530707"/>
                <a:ext cx="361437" cy="362433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Oval 39">
                <a:extLst>
                  <a:ext uri="{FF2B5EF4-FFF2-40B4-BE49-F238E27FC236}">
                    <a16:creationId xmlns:a16="http://schemas.microsoft.com/office/drawing/2014/main" id="{15B9A427-0046-728C-186F-CBDDF9F073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472188" y="3834586"/>
                <a:ext cx="361437" cy="362433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5" name="Oval 39">
                <a:extLst>
                  <a:ext uri="{FF2B5EF4-FFF2-40B4-BE49-F238E27FC236}">
                    <a16:creationId xmlns:a16="http://schemas.microsoft.com/office/drawing/2014/main" id="{BB1EC8B0-6697-1B79-15CA-5D3402D2818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8169" y="4472589"/>
                <a:ext cx="361437" cy="362433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Oval 39">
                <a:extLst>
                  <a:ext uri="{FF2B5EF4-FFF2-40B4-BE49-F238E27FC236}">
                    <a16:creationId xmlns:a16="http://schemas.microsoft.com/office/drawing/2014/main" id="{70BC0D19-F704-3535-B8EA-388B9EDFF0B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72941" y="2117202"/>
                <a:ext cx="361437" cy="362433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99C016D-68B9-2654-A5E9-57FE18A5B452}"/>
                </a:ext>
              </a:extLst>
            </p:cNvPr>
            <p:cNvSpPr txBox="1"/>
            <p:nvPr/>
          </p:nvSpPr>
          <p:spPr>
            <a:xfrm>
              <a:off x="8868534" y="5885645"/>
              <a:ext cx="29697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dirty="0"/>
                <a:t>Eléctricamente neutro</a:t>
              </a:r>
            </a:p>
          </p:txBody>
        </p:sp>
      </p:grp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1893B74-910A-9D9F-30D8-4FEC2804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200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BFCC2AAD-B129-9949-ABA6-0028BACF1FB9}"/>
              </a:ext>
            </a:extLst>
          </p:cNvPr>
          <p:cNvSpPr/>
          <p:nvPr/>
        </p:nvSpPr>
        <p:spPr>
          <a:xfrm>
            <a:off x="450857" y="1737360"/>
            <a:ext cx="11351246" cy="43531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FC4008-1C7C-ED41-84C1-E960E54E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Capas electrónicas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C8C235A-A3C8-3A40-82E4-2A9402EB2FA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95" y="2119313"/>
            <a:ext cx="6135688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9E827263-A020-E5E5-D033-3B04F47C2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818795"/>
              </p:ext>
            </p:extLst>
          </p:nvPr>
        </p:nvGraphicFramePr>
        <p:xfrm>
          <a:off x="7729854" y="2446594"/>
          <a:ext cx="3425826" cy="342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913">
                  <a:extLst>
                    <a:ext uri="{9D8B030D-6E8A-4147-A177-3AD203B41FA5}">
                      <a16:colId xmlns:a16="http://schemas.microsoft.com/office/drawing/2014/main" val="1296389755"/>
                    </a:ext>
                  </a:extLst>
                </a:gridCol>
                <a:gridCol w="1712913">
                  <a:extLst>
                    <a:ext uri="{9D8B030D-6E8A-4147-A177-3AD203B41FA5}">
                      <a16:colId xmlns:a16="http://schemas.microsoft.com/office/drawing/2014/main" val="1329774573"/>
                    </a:ext>
                  </a:extLst>
                </a:gridCol>
              </a:tblGrid>
              <a:tr h="1106065">
                <a:tc gridSpan="2">
                  <a:txBody>
                    <a:bodyPr/>
                    <a:lstStyle/>
                    <a:p>
                      <a:pPr algn="ctr"/>
                      <a:r>
                        <a:rPr lang="es-MX" sz="2600" dirty="0"/>
                        <a:t>Número de electrones: 2n</a:t>
                      </a:r>
                      <a:r>
                        <a:rPr lang="es-MX" sz="2600" baseline="30000" dirty="0"/>
                        <a:t>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68629"/>
                  </a:ext>
                </a:extLst>
              </a:tr>
              <a:tr h="464039">
                <a:tc>
                  <a:txBody>
                    <a:bodyPr/>
                    <a:lstStyle/>
                    <a:p>
                      <a:pPr algn="ctr"/>
                      <a:r>
                        <a:rPr lang="es-MX" sz="2200" dirty="0"/>
                        <a:t>Capa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200" dirty="0"/>
                        <a:t> Electrones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782906"/>
                  </a:ext>
                </a:extLst>
              </a:tr>
              <a:tr h="464039">
                <a:tc>
                  <a:txBody>
                    <a:bodyPr/>
                    <a:lstStyle/>
                    <a:p>
                      <a:pPr algn="ctr"/>
                      <a:r>
                        <a:rPr lang="es-MX" sz="2200" dirty="0"/>
                        <a:t>K (n=1)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553176"/>
                  </a:ext>
                </a:extLst>
              </a:tr>
              <a:tr h="464039">
                <a:tc>
                  <a:txBody>
                    <a:bodyPr/>
                    <a:lstStyle/>
                    <a:p>
                      <a:pPr algn="ctr"/>
                      <a:r>
                        <a:rPr lang="es-MX" sz="2200" dirty="0"/>
                        <a:t>L (n=2)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2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71271"/>
                  </a:ext>
                </a:extLst>
              </a:tr>
              <a:tr h="464039">
                <a:tc>
                  <a:txBody>
                    <a:bodyPr/>
                    <a:lstStyle/>
                    <a:p>
                      <a:pPr algn="ctr"/>
                      <a:r>
                        <a:rPr lang="es-MX" sz="2200" dirty="0"/>
                        <a:t>M (n=3)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2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395615"/>
                  </a:ext>
                </a:extLst>
              </a:tr>
              <a:tr h="464039">
                <a:tc>
                  <a:txBody>
                    <a:bodyPr/>
                    <a:lstStyle/>
                    <a:p>
                      <a:pPr algn="ctr"/>
                      <a:r>
                        <a:rPr lang="es-MX" sz="2200" dirty="0"/>
                        <a:t>N (n=4)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200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806621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1FA481-69A1-6BF8-E163-31B430B2D704}"/>
              </a:ext>
            </a:extLst>
          </p:cNvPr>
          <p:cNvSpPr txBox="1"/>
          <p:nvPr/>
        </p:nvSpPr>
        <p:spPr>
          <a:xfrm>
            <a:off x="3180933" y="482253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K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03B48FB-22D8-A990-2B51-79A28F5001D0}"/>
              </a:ext>
            </a:extLst>
          </p:cNvPr>
          <p:cNvSpPr txBox="1"/>
          <p:nvPr/>
        </p:nvSpPr>
        <p:spPr>
          <a:xfrm>
            <a:off x="3446332" y="5191865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DEA0814-3D5B-763D-CBFA-DD2A3987964E}"/>
              </a:ext>
            </a:extLst>
          </p:cNvPr>
          <p:cNvSpPr txBox="1"/>
          <p:nvPr/>
        </p:nvSpPr>
        <p:spPr>
          <a:xfrm>
            <a:off x="3728782" y="559162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71086A-F497-7161-33B8-D9C97C197908}"/>
              </a:ext>
            </a:extLst>
          </p:cNvPr>
          <p:cNvSpPr txBox="1"/>
          <p:nvPr/>
        </p:nvSpPr>
        <p:spPr>
          <a:xfrm>
            <a:off x="7597424" y="1518547"/>
            <a:ext cx="371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electrones son los responsables de formar enlaces entre compuestos.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DCA219-E3BD-1C0E-25CD-22754B7E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1319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¿Cuántos elementos existen?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7280" y="1845734"/>
            <a:ext cx="10480204" cy="4023360"/>
          </a:xfrm>
        </p:spPr>
        <p:txBody>
          <a:bodyPr>
            <a:normAutofit/>
          </a:bodyPr>
          <a:lstStyle/>
          <a:p>
            <a:endParaRPr lang="es-MX" sz="2800" dirty="0">
              <a:solidFill>
                <a:srgbClr val="FF0000"/>
              </a:solidFill>
            </a:endParaRPr>
          </a:p>
          <a:p>
            <a:r>
              <a:rPr lang="es-MX" sz="2800" dirty="0">
                <a:solidFill>
                  <a:srgbClr val="FF0000"/>
                </a:solidFill>
              </a:rPr>
              <a:t>En la naturaleza…</a:t>
            </a:r>
          </a:p>
          <a:p>
            <a:endParaRPr lang="es-MX" sz="2800" dirty="0"/>
          </a:p>
          <a:p>
            <a:r>
              <a:rPr lang="es-MX" sz="2800" dirty="0"/>
              <a:t>Ejemplos: Hidrógeno, Helio, Litio, Berilio, Boro, C, N, O, F, Ne, </a:t>
            </a:r>
            <a:r>
              <a:rPr lang="es-MX" sz="2800" dirty="0" err="1"/>
              <a:t>Na</a:t>
            </a:r>
            <a:r>
              <a:rPr lang="es-MX" sz="2800" dirty="0"/>
              <a:t>, Mg,…</a:t>
            </a:r>
          </a:p>
          <a:p>
            <a:endParaRPr lang="es-MX" sz="2800" dirty="0"/>
          </a:p>
          <a:p>
            <a:r>
              <a:rPr lang="es-MX" sz="2800" dirty="0"/>
              <a:t>Existen elementos </a:t>
            </a:r>
            <a:r>
              <a:rPr lang="es-MX" sz="2800" dirty="0">
                <a:solidFill>
                  <a:srgbClr val="FF0000"/>
                </a:solidFill>
              </a:rPr>
              <a:t>artificiales: </a:t>
            </a:r>
            <a:r>
              <a:rPr lang="es-MX" sz="2800" dirty="0"/>
              <a:t>Tecnecio, Laurencio, Einstenio, Californio, Americio y demás elementos pesados. 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664746-41FC-98D9-F716-8D438870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709187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3656</TotalTime>
  <Words>1769</Words>
  <Application>Microsoft Macintosh PowerPoint</Application>
  <PresentationFormat>Panorámica</PresentationFormat>
  <Paragraphs>399</Paragraphs>
  <Slides>53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5" baseType="lpstr">
      <vt:lpstr>ＭＳ Ｐゴシック</vt:lpstr>
      <vt:lpstr>Arial</vt:lpstr>
      <vt:lpstr>ArialMT</vt:lpstr>
      <vt:lpstr>Bree Serif</vt:lpstr>
      <vt:lpstr>Calibri</vt:lpstr>
      <vt:lpstr>Calibri Light</vt:lpstr>
      <vt:lpstr>Cambria Math</vt:lpstr>
      <vt:lpstr>Palatino Linotype</vt:lpstr>
      <vt:lpstr>Times New Roman</vt:lpstr>
      <vt:lpstr>Wingdings</vt:lpstr>
      <vt:lpstr>Retrospección</vt:lpstr>
      <vt:lpstr>Ecuación</vt:lpstr>
      <vt:lpstr>Diagnóstico por imagen:  Tomografía por emisión de positrones</vt:lpstr>
      <vt:lpstr>Contenido</vt:lpstr>
      <vt:lpstr>Descubrimiento de la radiación</vt:lpstr>
      <vt:lpstr>Descubrimiento de la radiación</vt:lpstr>
      <vt:lpstr>Descubrimiento de la radiación</vt:lpstr>
      <vt:lpstr>Experimento de Rutherford</vt:lpstr>
      <vt:lpstr>Átomo</vt:lpstr>
      <vt:lpstr>Capas electrónicas</vt:lpstr>
      <vt:lpstr>¿Cuántos elementos existen?</vt:lpstr>
      <vt:lpstr>Presentación de PowerPoint</vt:lpstr>
      <vt:lpstr>Núclidos</vt:lpstr>
      <vt:lpstr>Isótopos</vt:lpstr>
      <vt:lpstr>Radiación</vt:lpstr>
      <vt:lpstr>Excitación atómica</vt:lpstr>
      <vt:lpstr>Ionización del átomo</vt:lpstr>
      <vt:lpstr>Espectro electromagnético </vt:lpstr>
      <vt:lpstr>Procesos físicos involucrados</vt:lpstr>
      <vt:lpstr>La física médica:</vt:lpstr>
      <vt:lpstr>Presentación de PowerPoint</vt:lpstr>
      <vt:lpstr>Medicina nuclear: </vt:lpstr>
      <vt:lpstr>Radiomarcado de moléculas: </vt:lpstr>
      <vt:lpstr>Aplicación de la radiación ionizante</vt:lpstr>
      <vt:lpstr>Diagnóstico clínico con radiación</vt:lpstr>
      <vt:lpstr>Tomografía por emisión de positrones (PET)</vt:lpstr>
      <vt:lpstr>Imagen PET</vt:lpstr>
      <vt:lpstr>Decaimiento beta más o por positrones (β+)</vt:lpstr>
      <vt:lpstr>Radionúclido: 18F</vt:lpstr>
      <vt:lpstr>Fotones de aniquilación</vt:lpstr>
      <vt:lpstr>Colimación electrónica</vt:lpstr>
      <vt:lpstr>Eventos en coincidencia en PET</vt:lpstr>
      <vt:lpstr>Equipo PET/CT Biograph Vision 600</vt:lpstr>
      <vt:lpstr>Presentación de PowerPoint</vt:lpstr>
      <vt:lpstr>Presentación de PowerPoint</vt:lpstr>
      <vt:lpstr>Presentación de PowerPoint</vt:lpstr>
      <vt:lpstr>Espectro de rayos X</vt:lpstr>
      <vt:lpstr>Elemento para el control de calidad</vt:lpstr>
      <vt:lpstr>Presentación de PowerPoint</vt:lpstr>
      <vt:lpstr>Presentación de PowerPoint</vt:lpstr>
      <vt:lpstr>Maniquíes: NEMA IQ + Sensibilidad</vt:lpstr>
      <vt:lpstr>Análisis de imágenes</vt:lpstr>
      <vt:lpstr>Presentación de PowerPoint</vt:lpstr>
      <vt:lpstr>Imágenes SPECT y PET</vt:lpstr>
      <vt:lpstr>Estadificación y respuesta a tratamiento</vt:lpstr>
      <vt:lpstr>Astrocitoma anaplásico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Acreditación EARL/EANM – PET/CT</vt:lpstr>
      <vt:lpstr>Física:</vt:lpstr>
      <vt:lpstr>Presentación de PowerPoint</vt:lpstr>
      <vt:lpstr>Preguntas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</dc:title>
  <dc:creator>Victor Lara  C.</dc:creator>
  <cp:lastModifiedBy>Victor M. Lara</cp:lastModifiedBy>
  <cp:revision>187</cp:revision>
  <dcterms:created xsi:type="dcterms:W3CDTF">2023-03-05T21:41:38Z</dcterms:created>
  <dcterms:modified xsi:type="dcterms:W3CDTF">2026-03-26T17:26:08Z</dcterms:modified>
</cp:coreProperties>
</file>