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56" r:id="rId2"/>
    <p:sldId id="386" r:id="rId3"/>
    <p:sldId id="262" r:id="rId4"/>
    <p:sldId id="263" r:id="rId5"/>
    <p:sldId id="370" r:id="rId6"/>
    <p:sldId id="258" r:id="rId7"/>
    <p:sldId id="387" r:id="rId8"/>
    <p:sldId id="337" r:id="rId9"/>
    <p:sldId id="339" r:id="rId10"/>
    <p:sldId id="345" r:id="rId11"/>
    <p:sldId id="384" r:id="rId12"/>
    <p:sldId id="285" r:id="rId13"/>
    <p:sldId id="303" r:id="rId14"/>
    <p:sldId id="367" r:id="rId15"/>
    <p:sldId id="287" r:id="rId16"/>
    <p:sldId id="348" r:id="rId17"/>
    <p:sldId id="371" r:id="rId18"/>
    <p:sldId id="295" r:id="rId19"/>
    <p:sldId id="369" r:id="rId20"/>
    <p:sldId id="298" r:id="rId21"/>
    <p:sldId id="301" r:id="rId22"/>
    <p:sldId id="259" r:id="rId23"/>
    <p:sldId id="373" r:id="rId24"/>
    <p:sldId id="375" r:id="rId25"/>
    <p:sldId id="376" r:id="rId26"/>
    <p:sldId id="378" r:id="rId27"/>
    <p:sldId id="372" r:id="rId28"/>
    <p:sldId id="37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132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anda\Desktop\Base_datos_Inventari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anda\Desktop\Base_datos_Inventari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anda\Desktop\Base_datos_Inventari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anda\Desktop\Base_datos_Inventari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anda\Desktop\Base_datos_Inventario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Distribución</a:t>
            </a:r>
            <a:r>
              <a:rPr lang="es-MX" baseline="0" dirty="0"/>
              <a:t> en los sectores Público/Privado</a:t>
            </a:r>
            <a:endParaRPr lang="es-MX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B18-4A48-9E8A-0E12B7FE03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B18-4A48-9E8A-0E12B7FE03C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0C21FBE-949D-40B8-9B61-AC5E4333BF34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022A12AA-5133-4EF3-BBFF-169C2BC8CCD2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[PORCENTAJE]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B18-4A48-9E8A-0E12B7FE03C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8DEF57C-4F4C-415A-A79E-F4ECA862B7FE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E5A63125-9D98-4CAA-ADD5-CDD8114EA50D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[PORCENTAJE]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B18-4A48-9E8A-0E12B7FE03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Sheet1!$H$17:$H$18</c:f>
              <c:strCache>
                <c:ptCount val="2"/>
                <c:pt idx="0">
                  <c:v>Público</c:v>
                </c:pt>
                <c:pt idx="1">
                  <c:v>Privado</c:v>
                </c:pt>
              </c:strCache>
            </c:strRef>
          </c:cat>
          <c:val>
            <c:numRef>
              <c:f>Sheet1!$I$17:$I$18</c:f>
              <c:numCache>
                <c:formatCode>General</c:formatCode>
                <c:ptCount val="2"/>
                <c:pt idx="0">
                  <c:v>99</c:v>
                </c:pt>
                <c:pt idx="1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18-4A48-9E8A-0E12B7FE03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4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Distribución en los sectores Público/Privado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8D3-4EEB-9963-5BE84CEA539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8D3-4EEB-9963-5BE84CEA53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8D3-4EEB-9963-5BE84CEA539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8D3-4EEB-9963-5BE84CEA539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8D3-4EEB-9963-5BE84CEA539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8D3-4EEB-9963-5BE84CEA539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88D3-4EEB-9963-5BE84CEA539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88D3-4EEB-9963-5BE84CEA5390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fld id="{AFC287A4-975D-49C4-B153-179922832963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EDD66FC7-0D9F-4861-8ED8-34C0753A6661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[PORCENTAJE]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8D3-4EEB-9963-5BE84CEA539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CF924BB9-3E97-44C3-9E1F-1506180C5905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0E8B7E57-E892-4E68-9685-FF779F43E1C4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[PORCENTAJE]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8D3-4EEB-9963-5BE84CEA5390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2E1F0871-50D9-43B1-8D09-6ECE8D983CCA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AE3DD176-DC3E-4E0C-B04C-2ADCFFAF573B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[PORCENTAJE]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88D3-4EEB-9963-5BE84CEA53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Sheet1!$B$2:$B$9</c:f>
              <c:strCache>
                <c:ptCount val="8"/>
                <c:pt idx="0">
                  <c:v>Cruz Roja </c:v>
                </c:pt>
                <c:pt idx="1">
                  <c:v>Hospitales Universitarios</c:v>
                </c:pt>
                <c:pt idx="2">
                  <c:v>IMSS</c:v>
                </c:pt>
                <c:pt idx="3">
                  <c:v>ISSSTE</c:v>
                </c:pt>
                <c:pt idx="4">
                  <c:v>Secretaria de Salud</c:v>
                </c:pt>
                <c:pt idx="5">
                  <c:v>Sector Social</c:v>
                </c:pt>
                <c:pt idx="6">
                  <c:v>Sedena</c:v>
                </c:pt>
                <c:pt idx="7">
                  <c:v>Privado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</c:v>
                </c:pt>
                <c:pt idx="1">
                  <c:v>7</c:v>
                </c:pt>
                <c:pt idx="2">
                  <c:v>26</c:v>
                </c:pt>
                <c:pt idx="3">
                  <c:v>4</c:v>
                </c:pt>
                <c:pt idx="4">
                  <c:v>54</c:v>
                </c:pt>
                <c:pt idx="5">
                  <c:v>4</c:v>
                </c:pt>
                <c:pt idx="6">
                  <c:v>3</c:v>
                </c:pt>
                <c:pt idx="7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8D3-4EEB-9963-5BE84CEA53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Equipos</a:t>
            </a:r>
            <a:r>
              <a:rPr lang="es-MX" baseline="0"/>
              <a:t> de Radioterapia</a:t>
            </a:r>
            <a:endParaRPr lang="es-MX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37C-4940-9DA7-200D8E8404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37C-4940-9DA7-200D8E84047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94D0A14-930B-4C15-9384-F1B9448B1A49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4893BFA1-F61B-47D7-9BFF-0EB274947EDA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[PORCENTAJE]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37C-4940-9DA7-200D8E84047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C1D7048-0949-4971-9A29-B07345C35A5E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8897FE3F-542D-4809-B124-919F676EB3D8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[PORCENTAJE]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37C-4940-9DA7-200D8E8404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Sheet1!$H$1:$H$2</c:f>
              <c:strCache>
                <c:ptCount val="2"/>
                <c:pt idx="0">
                  <c:v>Acelerador Lineal</c:v>
                </c:pt>
                <c:pt idx="1">
                  <c:v>Bomba de Cobalto 60</c:v>
                </c:pt>
              </c:strCache>
            </c:strRef>
          </c:cat>
          <c:val>
            <c:numRef>
              <c:f>Sheet1!$I$1:$I$2</c:f>
              <c:numCache>
                <c:formatCode>General</c:formatCode>
                <c:ptCount val="2"/>
                <c:pt idx="0">
                  <c:v>133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7C-4940-9DA7-200D8E840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Equipos</a:t>
            </a:r>
            <a:r>
              <a:rPr lang="es-MX" baseline="0"/>
              <a:t> de Radioterapia</a:t>
            </a:r>
            <a:endParaRPr lang="es-MX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9AF-4B76-BC0E-A858F4A0D1A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9AF-4B76-BC0E-A858F4A0D1A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9AF-4B76-BC0E-A858F4A0D1A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9AF-4B76-BC0E-A858F4A0D1A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9AF-4B76-BC0E-A858F4A0D1A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9AF-4B76-BC0E-A858F4A0D1A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C9AF-4B76-BC0E-A858F4A0D1A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E6450075-4DBF-48BF-8807-90AD81E08441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3F01C92E-9717-45A8-A57C-53DDBEBBDEA4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[PORCENTAJE]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9AF-4B76-BC0E-A858F4A0D1A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56ADA7E-F945-46C3-AA2B-FA6C45984162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0E708A47-FBF6-484F-AB6A-376083304E76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[PORCENTAJE]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9AF-4B76-BC0E-A858F4A0D1A5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33116853-DD0A-4D73-8B23-0A6A816A978D}" type="VALUE">
                      <a:rPr lang="en-US"/>
                      <a:pPr/>
                      <a:t>[VALOR]</a:t>
                    </a:fld>
                    <a:r>
                      <a:rPr lang="en-US" baseline="0" dirty="0"/>
                      <a:t>, </a:t>
                    </a:r>
                    <a:fld id="{874F8E3D-B39C-44AF-A809-EDAB38D510F7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[PORCENTAJE]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C9AF-4B76-BC0E-A858F4A0D1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Sheet1!$H$6:$H$12</c:f>
              <c:strCache>
                <c:ptCount val="7"/>
                <c:pt idx="0">
                  <c:v>Acelerador Lineal de Alta Energía</c:v>
                </c:pt>
                <c:pt idx="1">
                  <c:v>Acelerador Lineal de Baja Energía</c:v>
                </c:pt>
                <c:pt idx="2">
                  <c:v>Acelerador Lineal Intraoperatorio</c:v>
                </c:pt>
                <c:pt idx="3">
                  <c:v>CyberKnife</c:v>
                </c:pt>
                <c:pt idx="4">
                  <c:v>Gammaknife</c:v>
                </c:pt>
                <c:pt idx="5">
                  <c:v>Tomotherapy</c:v>
                </c:pt>
                <c:pt idx="6">
                  <c:v>Unidad de Radioterapia con Cobalto 60</c:v>
                </c:pt>
              </c:strCache>
            </c:strRef>
          </c:cat>
          <c:val>
            <c:numRef>
              <c:f>Sheet1!$I$6:$I$12</c:f>
              <c:numCache>
                <c:formatCode>General</c:formatCode>
                <c:ptCount val="7"/>
                <c:pt idx="0">
                  <c:v>81</c:v>
                </c:pt>
                <c:pt idx="1">
                  <c:v>38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6</c:v>
                </c:pt>
                <c:pt idx="6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9AF-4B76-BC0E-A858F4A0D1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Distribución</a:t>
            </a:r>
            <a:r>
              <a:rPr lang="es-MX" baseline="0"/>
              <a:t> en el País</a:t>
            </a:r>
            <a:endParaRPr lang="es-MX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74D-4668-A504-94AF3C5485A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74D-4668-A504-94AF3C5485A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74D-4668-A504-94AF3C5485A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74D-4668-A504-94AF3C5485A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74D-4668-A504-94AF3C5485A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074D-4668-A504-94AF3C5485A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074D-4668-A504-94AF3C5485A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074D-4668-A504-94AF3C5485A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074D-4668-A504-94AF3C5485A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074D-4668-A504-94AF3C5485AE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074D-4668-A504-94AF3C5485AE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074D-4668-A504-94AF3C5485AE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074D-4668-A504-94AF3C5485AE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074D-4668-A504-94AF3C5485AE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074D-4668-A504-94AF3C5485AE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074D-4668-A504-94AF3C5485AE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074D-4668-A504-94AF3C5485AE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074D-4668-A504-94AF3C5485AE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5-074D-4668-A504-94AF3C5485AE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7-074D-4668-A504-94AF3C5485AE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9-074D-4668-A504-94AF3C5485AE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B-074D-4668-A504-94AF3C5485AE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D-074D-4668-A504-94AF3C5485AE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F-074D-4668-A504-94AF3C5485AE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1-074D-4668-A504-94AF3C5485AE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3-074D-4668-A504-94AF3C5485AE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5-074D-4668-A504-94AF3C5485AE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7-074D-4668-A504-94AF3C5485AE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9-074D-4668-A504-94AF3C5485AE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B-074D-4668-A504-94AF3C5485AE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D-074D-4668-A504-94AF3C5485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Sheet1!$B$12:$B$42</c:f>
              <c:strCache>
                <c:ptCount val="31"/>
                <c:pt idx="0">
                  <c:v>Aguascalientes</c:v>
                </c:pt>
                <c:pt idx="1">
                  <c:v>Baja California</c:v>
                </c:pt>
                <c:pt idx="2">
                  <c:v>Baja California Sur</c:v>
                </c:pt>
                <c:pt idx="3">
                  <c:v>Campeche </c:v>
                </c:pt>
                <c:pt idx="4">
                  <c:v>Chiapas </c:v>
                </c:pt>
                <c:pt idx="5">
                  <c:v>Chihuahua</c:v>
                </c:pt>
                <c:pt idx="6">
                  <c:v>Coahuila</c:v>
                </c:pt>
                <c:pt idx="7">
                  <c:v>Colima</c:v>
                </c:pt>
                <c:pt idx="8">
                  <c:v>Ciudad de México </c:v>
                </c:pt>
                <c:pt idx="9">
                  <c:v>Durango</c:v>
                </c:pt>
                <c:pt idx="10">
                  <c:v>Estado de México</c:v>
                </c:pt>
                <c:pt idx="11">
                  <c:v>Guanajuato</c:v>
                </c:pt>
                <c:pt idx="12">
                  <c:v>Guerrero </c:v>
                </c:pt>
                <c:pt idx="13">
                  <c:v>Hidalgo</c:v>
                </c:pt>
                <c:pt idx="14">
                  <c:v>Jalisco</c:v>
                </c:pt>
                <c:pt idx="15">
                  <c:v>Michoacán </c:v>
                </c:pt>
                <c:pt idx="16">
                  <c:v>Morelos</c:v>
                </c:pt>
                <c:pt idx="17">
                  <c:v>Nayarit </c:v>
                </c:pt>
                <c:pt idx="18">
                  <c:v>Nuevo León </c:v>
                </c:pt>
                <c:pt idx="19">
                  <c:v>Oaxaca</c:v>
                </c:pt>
                <c:pt idx="20">
                  <c:v>Puebla</c:v>
                </c:pt>
                <c:pt idx="21">
                  <c:v>Querétaro</c:v>
                </c:pt>
                <c:pt idx="22">
                  <c:v>Quitana Roo</c:v>
                </c:pt>
                <c:pt idx="23">
                  <c:v>San Luis Potosí</c:v>
                </c:pt>
                <c:pt idx="24">
                  <c:v>Sinaloa</c:v>
                </c:pt>
                <c:pt idx="25">
                  <c:v>Sonora</c:v>
                </c:pt>
                <c:pt idx="26">
                  <c:v>Tabasco</c:v>
                </c:pt>
                <c:pt idx="27">
                  <c:v>Tamaulipas</c:v>
                </c:pt>
                <c:pt idx="28">
                  <c:v>Veracruz</c:v>
                </c:pt>
                <c:pt idx="29">
                  <c:v>Yucatán </c:v>
                </c:pt>
                <c:pt idx="30">
                  <c:v>Zacatecas </c:v>
                </c:pt>
              </c:strCache>
            </c:strRef>
          </c:cat>
          <c:val>
            <c:numRef>
              <c:f>Sheet1!$C$12:$C$42</c:f>
              <c:numCache>
                <c:formatCode>General</c:formatCode>
                <c:ptCount val="31"/>
                <c:pt idx="0">
                  <c:v>3</c:v>
                </c:pt>
                <c:pt idx="1">
                  <c:v>4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5</c:v>
                </c:pt>
                <c:pt idx="6">
                  <c:v>4</c:v>
                </c:pt>
                <c:pt idx="7">
                  <c:v>2</c:v>
                </c:pt>
                <c:pt idx="8">
                  <c:v>43</c:v>
                </c:pt>
                <c:pt idx="9">
                  <c:v>3</c:v>
                </c:pt>
                <c:pt idx="10">
                  <c:v>6</c:v>
                </c:pt>
                <c:pt idx="11">
                  <c:v>9</c:v>
                </c:pt>
                <c:pt idx="12">
                  <c:v>1</c:v>
                </c:pt>
                <c:pt idx="13">
                  <c:v>1</c:v>
                </c:pt>
                <c:pt idx="14">
                  <c:v>13</c:v>
                </c:pt>
                <c:pt idx="15">
                  <c:v>3</c:v>
                </c:pt>
                <c:pt idx="16">
                  <c:v>2</c:v>
                </c:pt>
                <c:pt idx="17">
                  <c:v>1</c:v>
                </c:pt>
                <c:pt idx="18">
                  <c:v>14</c:v>
                </c:pt>
                <c:pt idx="19">
                  <c:v>3</c:v>
                </c:pt>
                <c:pt idx="20">
                  <c:v>6</c:v>
                </c:pt>
                <c:pt idx="21">
                  <c:v>5</c:v>
                </c:pt>
                <c:pt idx="22">
                  <c:v>2</c:v>
                </c:pt>
                <c:pt idx="23">
                  <c:v>2</c:v>
                </c:pt>
                <c:pt idx="24">
                  <c:v>4</c:v>
                </c:pt>
                <c:pt idx="25">
                  <c:v>5</c:v>
                </c:pt>
                <c:pt idx="26">
                  <c:v>2</c:v>
                </c:pt>
                <c:pt idx="27">
                  <c:v>6</c:v>
                </c:pt>
                <c:pt idx="28">
                  <c:v>5</c:v>
                </c:pt>
                <c:pt idx="29">
                  <c:v>5</c:v>
                </c:pt>
                <c:pt idx="3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E-074D-4668-A504-94AF3C5485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6BE38-19F3-4281-B1C2-E651A09080BC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642F4-C72B-493D-B750-EE28AE75C1A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1404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B3C472D-A5C1-44AF-9B59-609D63ECD326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F603F464-BFE8-4ECA-B8E1-A08E5D2F10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8018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72D-A5C1-44AF-9B59-609D63ECD326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F464-BFE8-4ECA-B8E1-A08E5D2F10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0262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72D-A5C1-44AF-9B59-609D63ECD326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F464-BFE8-4ECA-B8E1-A08E5D2F10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0401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72D-A5C1-44AF-9B59-609D63ECD326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F464-BFE8-4ECA-B8E1-A08E5D2F10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7688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72D-A5C1-44AF-9B59-609D63ECD326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F464-BFE8-4ECA-B8E1-A08E5D2F10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1212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72D-A5C1-44AF-9B59-609D63ECD326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F464-BFE8-4ECA-B8E1-A08E5D2F10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9507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72D-A5C1-44AF-9B59-609D63ECD326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F464-BFE8-4ECA-B8E1-A08E5D2F10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1223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B3C472D-A5C1-44AF-9B59-609D63ECD326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F464-BFE8-4ECA-B8E1-A08E5D2F10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6911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B3C472D-A5C1-44AF-9B59-609D63ECD326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F464-BFE8-4ECA-B8E1-A08E5D2F10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0587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72D-A5C1-44AF-9B59-609D63ECD326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F464-BFE8-4ECA-B8E1-A08E5D2F10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2881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72D-A5C1-44AF-9B59-609D63ECD326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F464-BFE8-4ECA-B8E1-A08E5D2F10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62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72D-A5C1-44AF-9B59-609D63ECD326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F464-BFE8-4ECA-B8E1-A08E5D2F10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6624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72D-A5C1-44AF-9B59-609D63ECD326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F464-BFE8-4ECA-B8E1-A08E5D2F10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8523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72D-A5C1-44AF-9B59-609D63ECD326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F464-BFE8-4ECA-B8E1-A08E5D2F10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2965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72D-A5C1-44AF-9B59-609D63ECD326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F464-BFE8-4ECA-B8E1-A08E5D2F10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219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72D-A5C1-44AF-9B59-609D63ECD326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F464-BFE8-4ECA-B8E1-A08E5D2F10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1429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72D-A5C1-44AF-9B59-609D63ECD326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F464-BFE8-4ECA-B8E1-A08E5D2F10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2978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B3C472D-A5C1-44AF-9B59-609D63ECD326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F603F464-BFE8-4ECA-B8E1-A08E5D2F10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75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tiff"/><Relationship Id="rId3" Type="http://schemas.openxmlformats.org/officeDocument/2006/relationships/image" Target="../media/image68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51.jpeg"/><Relationship Id="rId3" Type="http://schemas.openxmlformats.org/officeDocument/2006/relationships/image" Target="../media/image74.emf"/><Relationship Id="rId7" Type="http://schemas.openxmlformats.org/officeDocument/2006/relationships/image" Target="../media/image78.png"/><Relationship Id="rId12" Type="http://schemas.openxmlformats.org/officeDocument/2006/relationships/image" Target="../media/image49.jpeg"/><Relationship Id="rId2" Type="http://schemas.openxmlformats.org/officeDocument/2006/relationships/image" Target="../media/image73.emf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50.jpeg"/><Relationship Id="rId5" Type="http://schemas.openxmlformats.org/officeDocument/2006/relationships/image" Target="../media/image76.png"/><Relationship Id="rId15" Type="http://schemas.openxmlformats.org/officeDocument/2006/relationships/image" Target="../media/image83.png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jpeg"/><Relationship Id="rId1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pn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95.wm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png"/><Relationship Id="rId5" Type="http://schemas.openxmlformats.org/officeDocument/2006/relationships/image" Target="../media/image88.jpeg"/><Relationship Id="rId10" Type="http://schemas.openxmlformats.org/officeDocument/2006/relationships/image" Target="../media/image93.pn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50.jpeg"/><Relationship Id="rId7" Type="http://schemas.openxmlformats.org/officeDocument/2006/relationships/image" Target="../media/image10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107.jpeg"/><Relationship Id="rId10" Type="http://schemas.openxmlformats.org/officeDocument/2006/relationships/image" Target="../media/image11.png"/><Relationship Id="rId4" Type="http://schemas.openxmlformats.org/officeDocument/2006/relationships/image" Target="../media/image106.png"/><Relationship Id="rId9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emf"/><Relationship Id="rId5" Type="http://schemas.openxmlformats.org/officeDocument/2006/relationships/image" Target="../media/image14.png"/><Relationship Id="rId4" Type="http://schemas.openxmlformats.org/officeDocument/2006/relationships/image" Target="../media/image1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tiff"/><Relationship Id="rId2" Type="http://schemas.openxmlformats.org/officeDocument/2006/relationships/image" Target="../media/image1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tiff"/><Relationship Id="rId5" Type="http://schemas.openxmlformats.org/officeDocument/2006/relationships/image" Target="../media/image130.tiff"/><Relationship Id="rId4" Type="http://schemas.openxmlformats.org/officeDocument/2006/relationships/image" Target="../media/image12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2.jpeg"/><Relationship Id="rId3" Type="http://schemas.openxmlformats.org/officeDocument/2006/relationships/image" Target="../media/image136.emf"/><Relationship Id="rId7" Type="http://schemas.openxmlformats.org/officeDocument/2006/relationships/image" Target="../media/image54.jpeg"/><Relationship Id="rId12" Type="http://schemas.openxmlformats.org/officeDocument/2006/relationships/image" Target="../media/image109.jpeg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137.gif"/><Relationship Id="rId5" Type="http://schemas.openxmlformats.org/officeDocument/2006/relationships/image" Target="../media/image39.jpeg"/><Relationship Id="rId10" Type="http://schemas.openxmlformats.org/officeDocument/2006/relationships/image" Target="../media/image48.png"/><Relationship Id="rId4" Type="http://schemas.openxmlformats.org/officeDocument/2006/relationships/image" Target="../media/image41.jpeg"/><Relationship Id="rId9" Type="http://schemas.openxmlformats.org/officeDocument/2006/relationships/image" Target="../media/image56.jpeg"/><Relationship Id="rId1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10.jpeg"/><Relationship Id="rId18" Type="http://schemas.openxmlformats.org/officeDocument/2006/relationships/image" Target="../media/image101.jpeg"/><Relationship Id="rId3" Type="http://schemas.openxmlformats.org/officeDocument/2006/relationships/image" Target="../media/image39.jpeg"/><Relationship Id="rId21" Type="http://schemas.openxmlformats.org/officeDocument/2006/relationships/image" Target="../media/image104.jpeg"/><Relationship Id="rId7" Type="http://schemas.openxmlformats.org/officeDocument/2006/relationships/image" Target="../media/image56.jpeg"/><Relationship Id="rId12" Type="http://schemas.openxmlformats.org/officeDocument/2006/relationships/image" Target="../media/image144.tif"/><Relationship Id="rId17" Type="http://schemas.openxmlformats.org/officeDocument/2006/relationships/image" Target="../media/image147.jpeg"/><Relationship Id="rId25" Type="http://schemas.openxmlformats.org/officeDocument/2006/relationships/image" Target="../media/image112.emf"/><Relationship Id="rId2" Type="http://schemas.openxmlformats.org/officeDocument/2006/relationships/image" Target="../media/image41.jpeg"/><Relationship Id="rId16" Type="http://schemas.openxmlformats.org/officeDocument/2006/relationships/image" Target="../media/image87.jpeg"/><Relationship Id="rId20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143.png"/><Relationship Id="rId24" Type="http://schemas.openxmlformats.org/officeDocument/2006/relationships/image" Target="../media/image111.emf"/><Relationship Id="rId5" Type="http://schemas.openxmlformats.org/officeDocument/2006/relationships/image" Target="../media/image54.jpeg"/><Relationship Id="rId15" Type="http://schemas.openxmlformats.org/officeDocument/2006/relationships/image" Target="../media/image146.jpeg"/><Relationship Id="rId23" Type="http://schemas.openxmlformats.org/officeDocument/2006/relationships/image" Target="../media/image81.jpeg"/><Relationship Id="rId10" Type="http://schemas.openxmlformats.org/officeDocument/2006/relationships/image" Target="../media/image142.png"/><Relationship Id="rId19" Type="http://schemas.openxmlformats.org/officeDocument/2006/relationships/image" Target="../media/image102.png"/><Relationship Id="rId4" Type="http://schemas.openxmlformats.org/officeDocument/2006/relationships/image" Target="../media/image42.png"/><Relationship Id="rId9" Type="http://schemas.openxmlformats.org/officeDocument/2006/relationships/image" Target="../media/image141.png"/><Relationship Id="rId14" Type="http://schemas.openxmlformats.org/officeDocument/2006/relationships/image" Target="../media/image145.jpeg"/><Relationship Id="rId22" Type="http://schemas.openxmlformats.org/officeDocument/2006/relationships/image" Target="../media/image1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tiff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4.jpeg"/><Relationship Id="rId7" Type="http://schemas.openxmlformats.org/officeDocument/2006/relationships/image" Target="../media/image39.jpeg"/><Relationship Id="rId12" Type="http://schemas.openxmlformats.org/officeDocument/2006/relationships/image" Target="../media/image6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0.jpeg"/><Relationship Id="rId5" Type="http://schemas.openxmlformats.org/officeDocument/2006/relationships/image" Target="../media/image56.jpeg"/><Relationship Id="rId10" Type="http://schemas.openxmlformats.org/officeDocument/2006/relationships/image" Target="../media/image59.jpeg"/><Relationship Id="rId4" Type="http://schemas.openxmlformats.org/officeDocument/2006/relationships/image" Target="../media/image55.jpe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07434F-E3E7-AE8A-F697-49AA113144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50" t="28287" r="11896" b="45421"/>
          <a:stretch>
            <a:fillRect/>
          </a:stretch>
        </p:blipFill>
        <p:spPr>
          <a:xfrm>
            <a:off x="616625" y="642731"/>
            <a:ext cx="8681199" cy="170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CAE319-8082-E9CD-413D-B709E0287D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237" y="2090325"/>
            <a:ext cx="8375447" cy="815182"/>
          </a:xfrm>
        </p:spPr>
        <p:txBody>
          <a:bodyPr>
            <a:normAutofit/>
          </a:bodyPr>
          <a:lstStyle/>
          <a:p>
            <a:r>
              <a:rPr lang="es-MX" sz="2400" dirty="0"/>
              <a:t>International Masterclass </a:t>
            </a:r>
            <a:r>
              <a:rPr lang="es-MX" sz="2400" dirty="0" err="1"/>
              <a:t>on</a:t>
            </a:r>
            <a:r>
              <a:rPr lang="es-MX" sz="2400" dirty="0"/>
              <a:t> </a:t>
            </a:r>
            <a:r>
              <a:rPr lang="es-MX" sz="2400" dirty="0" err="1"/>
              <a:t>Particle</a:t>
            </a:r>
            <a:r>
              <a:rPr lang="es-MX" sz="2400" dirty="0"/>
              <a:t> </a:t>
            </a:r>
            <a:r>
              <a:rPr lang="es-MX" sz="2400" dirty="0" err="1"/>
              <a:t>Therapy</a:t>
            </a:r>
            <a:r>
              <a:rPr lang="es-MX" sz="2400" dirty="0"/>
              <a:t> 2026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8977C-1238-337B-0C59-93F63B109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2158" y="4639914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es-MX" dirty="0"/>
              <a:t>Dra. Olivia Amanda García Garduño</a:t>
            </a:r>
          </a:p>
          <a:p>
            <a:pPr algn="r"/>
            <a:r>
              <a:rPr lang="es-MX" dirty="0"/>
              <a:t>Laboratorio de Física Médica</a:t>
            </a:r>
          </a:p>
          <a:p>
            <a:pPr algn="r"/>
            <a:r>
              <a:rPr lang="es-MX" dirty="0"/>
              <a:t>Investigadora en Ciencias Médicas</a:t>
            </a:r>
          </a:p>
          <a:p>
            <a:pPr algn="r"/>
            <a:r>
              <a:rPr lang="es-MX" dirty="0"/>
              <a:t>Instituto Nacional de Neurología y Neurocirugía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4A0AA4-2DAE-3722-6AA9-A81F1C117148}"/>
              </a:ext>
            </a:extLst>
          </p:cNvPr>
          <p:cNvSpPr txBox="1">
            <a:spLocks/>
          </p:cNvSpPr>
          <p:nvPr/>
        </p:nvSpPr>
        <p:spPr bwMode="gray">
          <a:xfrm>
            <a:off x="903547" y="2905507"/>
            <a:ext cx="10505480" cy="2677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Radioterapia en hospitales del sector público </a:t>
            </a:r>
            <a:br>
              <a:rPr lang="es-MX" dirty="0"/>
            </a:br>
            <a:r>
              <a:rPr lang="es-MX" dirty="0"/>
              <a:t>2026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7D0662-01C7-82B4-C938-675812BFB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280" y="1245992"/>
            <a:ext cx="1714173" cy="168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16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C7FE4C-3565-4EA5-9168-7E79B4D9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323" y="369213"/>
            <a:ext cx="10515600" cy="1325563"/>
          </a:xfrm>
        </p:spPr>
        <p:txBody>
          <a:bodyPr/>
          <a:lstStyle/>
          <a:p>
            <a:r>
              <a:rPr lang="es-MX" dirty="0"/>
              <a:t>Planeación de tratamiento</a:t>
            </a:r>
          </a:p>
        </p:txBody>
      </p:sp>
      <p:pic>
        <p:nvPicPr>
          <p:cNvPr id="4" name="Picture 2" descr="H:\Doc_Amanda\Trabajo INNN\Fotos\imagenes\imrt.jpg">
            <a:extLst>
              <a:ext uri="{FF2B5EF4-FFF2-40B4-BE49-F238E27FC236}">
                <a16:creationId xmlns:a16="http://schemas.microsoft.com/office/drawing/2014/main" id="{F51B3569-20AB-4584-AEA9-1D790C9D6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34" y="2025060"/>
            <a:ext cx="2812245" cy="229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:\Doc_Amanda\Trabajo INNN\Fotos\imagenes\mouse_arc.png">
            <a:extLst>
              <a:ext uri="{FF2B5EF4-FFF2-40B4-BE49-F238E27FC236}">
                <a16:creationId xmlns:a16="http://schemas.microsoft.com/office/drawing/2014/main" id="{51CA2486-1AA2-4DB7-87E5-B13950945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243" y="3697337"/>
            <a:ext cx="3291468" cy="322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:\Doc_Amanda\Trabajo INNN\Fotos\imagenes\mouse2_arc.png">
            <a:extLst>
              <a:ext uri="{FF2B5EF4-FFF2-40B4-BE49-F238E27FC236}">
                <a16:creationId xmlns:a16="http://schemas.microsoft.com/office/drawing/2014/main" id="{A386D3A4-26D5-41D2-91BA-F279EFF78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82" y="3951452"/>
            <a:ext cx="2540782" cy="246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:\Doc_Amanda\Trabajo INNN\Fotos\imagenes\dmlc.jpg">
            <a:extLst>
              <a:ext uri="{FF2B5EF4-FFF2-40B4-BE49-F238E27FC236}">
                <a16:creationId xmlns:a16="http://schemas.microsoft.com/office/drawing/2014/main" id="{C9490835-D869-4A5A-B446-8991158D1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8"/>
          <a:stretch/>
        </p:blipFill>
        <p:spPr bwMode="auto">
          <a:xfrm>
            <a:off x="7944355" y="1561983"/>
            <a:ext cx="3322060" cy="23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E8E715-AC9A-49ED-8598-84DB482BB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6" r="5299" b="10032"/>
          <a:stretch/>
        </p:blipFill>
        <p:spPr bwMode="auto">
          <a:xfrm>
            <a:off x="357186" y="5062944"/>
            <a:ext cx="1700255" cy="98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H:\Doc_Amanda\Trabajo INNN\Fotos\imagenes\mouse_beam.png">
            <a:extLst>
              <a:ext uri="{FF2B5EF4-FFF2-40B4-BE49-F238E27FC236}">
                <a16:creationId xmlns:a16="http://schemas.microsoft.com/office/drawing/2014/main" id="{44519F0A-7582-4789-88DB-38BDC6732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18" y="4124926"/>
            <a:ext cx="2439196" cy="234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SC00712">
            <a:extLst>
              <a:ext uri="{FF2B5EF4-FFF2-40B4-BE49-F238E27FC236}">
                <a16:creationId xmlns:a16="http://schemas.microsoft.com/office/drawing/2014/main" id="{C7DE4BB1-A6D2-44F0-BC22-0829FF1BD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1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27" y="1570126"/>
            <a:ext cx="2934847" cy="23079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208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342C-07BF-5900-C5E8-05C4CDE9C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Planeación de tratamiento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7254D-2451-D954-0EA8-E6F4EE6DB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" name="Picture 3" descr="19camposEstaticos">
            <a:extLst>
              <a:ext uri="{FF2B5EF4-FFF2-40B4-BE49-F238E27FC236}">
                <a16:creationId xmlns:a16="http://schemas.microsoft.com/office/drawing/2014/main" id="{A5B5D27B-CE11-40C7-A305-054DB0E07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878" y="2420574"/>
            <a:ext cx="3556000" cy="3392488"/>
          </a:xfrm>
          <a:prstGeom prst="rect">
            <a:avLst/>
          </a:prstGeom>
          <a:noFill/>
        </p:spPr>
      </p:pic>
      <p:pic>
        <p:nvPicPr>
          <p:cNvPr id="14" name="Picture 4" descr="19campos Estaticos Coronal">
            <a:extLst>
              <a:ext uri="{FF2B5EF4-FFF2-40B4-BE49-F238E27FC236}">
                <a16:creationId xmlns:a16="http://schemas.microsoft.com/office/drawing/2014/main" id="{F489C6DE-D38E-477C-8BA9-EFBD71FC0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0656" y="4353275"/>
            <a:ext cx="2238311" cy="1970794"/>
          </a:xfrm>
          <a:prstGeom prst="rect">
            <a:avLst/>
          </a:prstGeom>
          <a:noFill/>
        </p:spPr>
      </p:pic>
      <p:pic>
        <p:nvPicPr>
          <p:cNvPr id="15" name="Picture 5" descr="IMRT">
            <a:extLst>
              <a:ext uri="{FF2B5EF4-FFF2-40B4-BE49-F238E27FC236}">
                <a16:creationId xmlns:a16="http://schemas.microsoft.com/office/drawing/2014/main" id="{34D976BA-CF5F-433E-9289-FF96519B1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4057" y="2498383"/>
            <a:ext cx="3576268" cy="3392488"/>
          </a:xfrm>
          <a:prstGeom prst="rect">
            <a:avLst/>
          </a:prstGeom>
          <a:noFill/>
        </p:spPr>
      </p:pic>
      <p:pic>
        <p:nvPicPr>
          <p:cNvPr id="16" name="Picture 6" descr="imrt coronal">
            <a:extLst>
              <a:ext uri="{FF2B5EF4-FFF2-40B4-BE49-F238E27FC236}">
                <a16:creationId xmlns:a16="http://schemas.microsoft.com/office/drawing/2014/main" id="{2F7B1C2D-CFF6-4B28-83DC-2E988697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86401" y="4364791"/>
            <a:ext cx="2238311" cy="1947761"/>
          </a:xfrm>
          <a:prstGeom prst="rect">
            <a:avLst/>
          </a:prstGeom>
          <a:noFill/>
        </p:spPr>
      </p:pic>
      <p:graphicFrame>
        <p:nvGraphicFramePr>
          <p:cNvPr id="17" name="Object 1">
            <a:extLst>
              <a:ext uri="{FF2B5EF4-FFF2-40B4-BE49-F238E27FC236}">
                <a16:creationId xmlns:a16="http://schemas.microsoft.com/office/drawing/2014/main" id="{F4C3B8DF-3903-4A11-9C02-CA4E21CACB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988730"/>
              </p:ext>
            </p:extLst>
          </p:nvPr>
        </p:nvGraphicFramePr>
        <p:xfrm>
          <a:off x="3702892" y="2092493"/>
          <a:ext cx="1008062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6" imgW="2000000" imgH="2219635" progId="PBrush">
                  <p:embed/>
                </p:oleObj>
              </mc:Choice>
              <mc:Fallback>
                <p:oleObj name="Imagen de mapa de bits" r:id="rId6" imgW="2000000" imgH="2219635" progId="PBrush">
                  <p:embed/>
                  <p:pic>
                    <p:nvPicPr>
                      <p:cNvPr id="17" name="Object 1">
                        <a:extLst>
                          <a:ext uri="{FF2B5EF4-FFF2-40B4-BE49-F238E27FC236}">
                            <a16:creationId xmlns:a16="http://schemas.microsoft.com/office/drawing/2014/main" id="{F4C3B8DF-3903-4A11-9C02-CA4E21CACB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2892" y="2092493"/>
                        <a:ext cx="1008062" cy="111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4" descr="GRANA002">
            <a:extLst>
              <a:ext uri="{FF2B5EF4-FFF2-40B4-BE49-F238E27FC236}">
                <a16:creationId xmlns:a16="http://schemas.microsoft.com/office/drawing/2014/main" id="{162AE016-551A-4CF4-AC59-8549F8911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4923" t="38699" r="63548" b="32588"/>
          <a:stretch>
            <a:fillRect/>
          </a:stretch>
        </p:blipFill>
        <p:spPr bwMode="auto">
          <a:xfrm>
            <a:off x="10002734" y="2191639"/>
            <a:ext cx="1080120" cy="1080120"/>
          </a:xfrm>
          <a:prstGeom prst="rect">
            <a:avLst/>
          </a:prstGeom>
          <a:noFill/>
        </p:spPr>
      </p:pic>
      <p:pic>
        <p:nvPicPr>
          <p:cNvPr id="4" name="Picture 20" descr="fusion angio a">
            <a:extLst>
              <a:ext uri="{FF2B5EF4-FFF2-40B4-BE49-F238E27FC236}">
                <a16:creationId xmlns:a16="http://schemas.microsoft.com/office/drawing/2014/main" id="{B8915C7B-4D74-8D72-8879-7B3C00993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9" t="11819" r="22775" b="17989"/>
          <a:stretch>
            <a:fillRect/>
          </a:stretch>
        </p:blipFill>
        <p:spPr>
          <a:xfrm>
            <a:off x="7948342" y="239540"/>
            <a:ext cx="2322395" cy="197079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816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686" y="314796"/>
            <a:ext cx="9905998" cy="1478570"/>
          </a:xfrm>
        </p:spPr>
        <p:txBody>
          <a:bodyPr/>
          <a:lstStyle/>
          <a:p>
            <a:r>
              <a:rPr lang="es-MX" dirty="0"/>
              <a:t>No es posible realizar una planeación sin comisionar el equipo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C8C725-564F-4B62-B0FB-9F0F128A0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58" y="1912858"/>
            <a:ext cx="3146182" cy="220247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6D64BA3-496B-4B58-9656-11BBCAC82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569" y="5002400"/>
            <a:ext cx="3146182" cy="18128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14FFE0-3DA2-94FF-4FD2-C974C75F9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716" y="1092853"/>
            <a:ext cx="3708598" cy="5562898"/>
          </a:xfrm>
          <a:prstGeom prst="rect">
            <a:avLst/>
          </a:prstGeom>
        </p:spPr>
      </p:pic>
      <p:grpSp>
        <p:nvGrpSpPr>
          <p:cNvPr id="12" name="Group 12">
            <a:extLst>
              <a:ext uri="{FF2B5EF4-FFF2-40B4-BE49-F238E27FC236}">
                <a16:creationId xmlns:a16="http://schemas.microsoft.com/office/drawing/2014/main" id="{BA6C237B-9229-4332-A450-781F971C3948}"/>
              </a:ext>
            </a:extLst>
          </p:cNvPr>
          <p:cNvGrpSpPr>
            <a:grpSpLocks/>
          </p:cNvGrpSpPr>
          <p:nvPr/>
        </p:nvGrpSpPr>
        <p:grpSpPr bwMode="auto">
          <a:xfrm>
            <a:off x="498686" y="4304642"/>
            <a:ext cx="2880320" cy="1552451"/>
            <a:chOff x="642910" y="2786058"/>
            <a:chExt cx="3019439" cy="1768475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F219BE03-F4CB-479A-BAEB-B065751966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43174" y="2786058"/>
              <a:ext cx="966788" cy="928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1558BEC9-A993-4D9E-BAD2-5525FB835E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43174" y="3786190"/>
              <a:ext cx="1019175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5632CA5F-39BD-4C46-B987-4D3F644770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57285" y="3786183"/>
              <a:ext cx="1071563" cy="76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409859B1-DE1F-41F8-9664-2B196CD03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00160" y="2928933"/>
              <a:ext cx="966788" cy="790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 descr="2">
              <a:extLst>
                <a:ext uri="{FF2B5EF4-FFF2-40B4-BE49-F238E27FC236}">
                  <a16:creationId xmlns:a16="http://schemas.microsoft.com/office/drawing/2014/main" id="{89E5B152-7696-4CC7-9123-731A7F36A7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42910" y="3857620"/>
              <a:ext cx="571500" cy="676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5" descr="yasi2">
              <a:extLst>
                <a:ext uri="{FF2B5EF4-FFF2-40B4-BE49-F238E27FC236}">
                  <a16:creationId xmlns:a16="http://schemas.microsoft.com/office/drawing/2014/main" id="{A8A553DF-5B97-4BB1-976A-349C8E1267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42910" y="2928933"/>
              <a:ext cx="642938" cy="72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Picture 3" descr="12">
            <a:extLst>
              <a:ext uri="{FF2B5EF4-FFF2-40B4-BE49-F238E27FC236}">
                <a16:creationId xmlns:a16="http://schemas.microsoft.com/office/drawing/2014/main" id="{A1E2BE2A-85BD-4C39-9EC2-5E7EBC5A7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89681" y="1746201"/>
            <a:ext cx="1439014" cy="122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Imagen1">
            <a:extLst>
              <a:ext uri="{FF2B5EF4-FFF2-40B4-BE49-F238E27FC236}">
                <a16:creationId xmlns:a16="http://schemas.microsoft.com/office/drawing/2014/main" id="{6B62AF13-71BB-476F-9789-62498DED0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t="12848" r="3366"/>
          <a:stretch>
            <a:fillRect/>
          </a:stretch>
        </p:blipFill>
        <p:spPr bwMode="auto">
          <a:xfrm>
            <a:off x="5263471" y="2045591"/>
            <a:ext cx="1665057" cy="1221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5 Imagen" descr="moobgo.JPG">
            <a:extLst>
              <a:ext uri="{FF2B5EF4-FFF2-40B4-BE49-F238E27FC236}">
                <a16:creationId xmlns:a16="http://schemas.microsoft.com/office/drawing/2014/main" id="{FE141B8B-CA0C-4DE8-80CC-964A56BEFA21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rcRect t="8891" r="7042"/>
          <a:stretch>
            <a:fillRect/>
          </a:stretch>
        </p:blipFill>
        <p:spPr bwMode="auto">
          <a:xfrm>
            <a:off x="3721016" y="3056409"/>
            <a:ext cx="1555611" cy="116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5FEC2815-4AC2-441C-9A52-5EB1B72C6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98821" y="4479947"/>
            <a:ext cx="3146182" cy="419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3D715FAE-3F73-4D3D-816C-26935F9B2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3127" y="5975062"/>
            <a:ext cx="3833036" cy="30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D72CE30C-0033-4FD6-A615-E96E27366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44015" y="5168688"/>
            <a:ext cx="1475240" cy="49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843981" y="43424"/>
            <a:ext cx="9905998" cy="1478570"/>
          </a:xfrm>
        </p:spPr>
        <p:txBody>
          <a:bodyPr/>
          <a:lstStyle/>
          <a:p>
            <a:pPr eaLnBrk="1" hangingPunct="1">
              <a:defRPr/>
            </a:pPr>
            <a:r>
              <a:rPr lang="es-MX" dirty="0"/>
              <a:t>Errores asociados y detectores….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53144" y="1679690"/>
            <a:ext cx="2075081" cy="1595260"/>
            <a:chOff x="428596" y="1285860"/>
            <a:chExt cx="2553908" cy="2155189"/>
          </a:xfrm>
        </p:grpSpPr>
        <p:pic>
          <p:nvPicPr>
            <p:cNvPr id="3278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596" y="1285860"/>
              <a:ext cx="1167502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348" y="2071678"/>
              <a:ext cx="1905000" cy="1028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43042" y="1285860"/>
              <a:ext cx="133946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6" name="TextBox 7"/>
            <p:cNvSpPr txBox="1">
              <a:spLocks noChangeArrowheads="1"/>
            </p:cNvSpPr>
            <p:nvPr/>
          </p:nvSpPr>
          <p:spPr bwMode="auto">
            <a:xfrm>
              <a:off x="428596" y="3071810"/>
              <a:ext cx="2282016" cy="369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/>
                <a:t>Cámaras de Ionización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485078" y="1535216"/>
            <a:ext cx="2298700" cy="1155524"/>
            <a:chOff x="3571868" y="1428736"/>
            <a:chExt cx="2298700" cy="1154974"/>
          </a:xfrm>
        </p:grpSpPr>
        <p:pic>
          <p:nvPicPr>
            <p:cNvPr id="32781" name="12 Imagen" descr="P1020430.JPG"/>
            <p:cNvPicPr>
              <a:picLocks noChangeAspect="1"/>
            </p:cNvPicPr>
            <p:nvPr/>
          </p:nvPicPr>
          <p:blipFill>
            <a:blip r:embed="rId5" cstate="print"/>
            <a:srcRect l="7031" t="35417" r="12500" b="31250"/>
            <a:stretch>
              <a:fillRect/>
            </a:stretch>
          </p:blipFill>
          <p:spPr bwMode="auto">
            <a:xfrm>
              <a:off x="3571868" y="1428736"/>
              <a:ext cx="229870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2" name="TextBox 9"/>
            <p:cNvSpPr txBox="1">
              <a:spLocks noChangeArrowheads="1"/>
            </p:cNvSpPr>
            <p:nvPr/>
          </p:nvSpPr>
          <p:spPr bwMode="auto">
            <a:xfrm>
              <a:off x="4286248" y="2214554"/>
              <a:ext cx="809837" cy="369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/>
                <a:t>Diodos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94074" y="3712505"/>
            <a:ext cx="2049637" cy="1989138"/>
            <a:chOff x="3571868" y="3214686"/>
            <a:chExt cx="2376486" cy="2298071"/>
          </a:xfrm>
        </p:grpSpPr>
        <p:pic>
          <p:nvPicPr>
            <p:cNvPr id="3277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43306" y="3214686"/>
              <a:ext cx="2305048" cy="189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0" name="TextBox 10"/>
            <p:cNvSpPr txBox="1">
              <a:spLocks noChangeArrowheads="1"/>
            </p:cNvSpPr>
            <p:nvPr/>
          </p:nvSpPr>
          <p:spPr bwMode="auto">
            <a:xfrm>
              <a:off x="3571868" y="5143512"/>
              <a:ext cx="2290084" cy="369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/>
                <a:t>Arreglos de detectores</a:t>
              </a:r>
            </a:p>
          </p:txBody>
        </p:sp>
      </p:grpSp>
      <p:pic>
        <p:nvPicPr>
          <p:cNvPr id="32774" name="Picture 70"/>
          <p:cNvPicPr>
            <a:picLocks noChangeAspect="1" noChangeArrowheads="1"/>
          </p:cNvPicPr>
          <p:nvPr/>
        </p:nvPicPr>
        <p:blipFill>
          <a:blip r:embed="rId7" cstate="print"/>
          <a:srcRect l="13579" t="18716" r="27257" b="4295"/>
          <a:stretch>
            <a:fillRect/>
          </a:stretch>
        </p:blipFill>
        <p:spPr bwMode="auto">
          <a:xfrm>
            <a:off x="2720028" y="2916545"/>
            <a:ext cx="18288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Box 15"/>
          <p:cNvSpPr txBox="1">
            <a:spLocks noChangeArrowheads="1"/>
          </p:cNvSpPr>
          <p:nvPr/>
        </p:nvSpPr>
        <p:spPr bwMode="auto">
          <a:xfrm>
            <a:off x="4105261" y="2599240"/>
            <a:ext cx="5132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dirty="0"/>
              <a:t>TLD</a:t>
            </a:r>
          </a:p>
        </p:txBody>
      </p:sp>
      <p:pic>
        <p:nvPicPr>
          <p:cNvPr id="32776" name="Picture 5" descr="ptr_calibraci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9976" y="5939333"/>
            <a:ext cx="507206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TextBox 21"/>
          <p:cNvSpPr txBox="1">
            <a:spLocks noChangeArrowheads="1"/>
          </p:cNvSpPr>
          <p:nvPr/>
        </p:nvSpPr>
        <p:spPr bwMode="auto">
          <a:xfrm>
            <a:off x="3887765" y="5632955"/>
            <a:ext cx="9482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dirty="0"/>
              <a:t>Películas</a:t>
            </a:r>
          </a:p>
        </p:txBody>
      </p:sp>
      <p:pic>
        <p:nvPicPr>
          <p:cNvPr id="3277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80129" y="4491997"/>
            <a:ext cx="2547395" cy="110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ED5872C-33D8-4A7D-A743-A5C3F9928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50221" y="1448483"/>
            <a:ext cx="3211323" cy="162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2AA96BA-9D60-4201-B330-1C219F180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49146" r="5690"/>
          <a:stretch>
            <a:fillRect/>
          </a:stretch>
        </p:blipFill>
        <p:spPr bwMode="auto">
          <a:xfrm>
            <a:off x="5771915" y="3098809"/>
            <a:ext cx="2475979" cy="179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 descr="C:\Users\amanda\Desktop\pdd.EPS">
            <a:extLst>
              <a:ext uri="{FF2B5EF4-FFF2-40B4-BE49-F238E27FC236}">
                <a16:creationId xmlns:a16="http://schemas.microsoft.com/office/drawing/2014/main" id="{ADD0CFFD-BA8B-419E-A085-BF8F0F09C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l="418" t="4810" r="9381" b="19714"/>
          <a:stretch>
            <a:fillRect/>
          </a:stretch>
        </p:blipFill>
        <p:spPr bwMode="auto">
          <a:xfrm>
            <a:off x="8725763" y="1182331"/>
            <a:ext cx="2547395" cy="187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8CC17F6F-A88D-49DF-9FB1-85152C8A4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857574" y="3182663"/>
            <a:ext cx="2618524" cy="162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CC0E9FE5-C68F-4BE1-B678-37FCF4D9C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 l="6703" t="45183" r="12201" b="13025"/>
          <a:stretch>
            <a:fillRect/>
          </a:stretch>
        </p:blipFill>
        <p:spPr bwMode="auto">
          <a:xfrm>
            <a:off x="8954518" y="5002165"/>
            <a:ext cx="2089884" cy="166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EDA292E9-6166-4011-98B8-5DA5776D2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 l="6703" t="4832" r="10632" b="54817"/>
          <a:stretch>
            <a:fillRect/>
          </a:stretch>
        </p:blipFill>
        <p:spPr bwMode="auto">
          <a:xfrm>
            <a:off x="5877948" y="4922459"/>
            <a:ext cx="2365879" cy="179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77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4BED25-73AC-B5A7-2DE2-3E44D5DD7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29" y="225397"/>
            <a:ext cx="10515600" cy="1325563"/>
          </a:xfrm>
        </p:spPr>
        <p:txBody>
          <a:bodyPr/>
          <a:lstStyle/>
          <a:p>
            <a:r>
              <a:rPr lang="es-MX" dirty="0"/>
              <a:t>Pruebas de control de calidad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BBBAE9-429D-9A6A-EDDB-6271D58E2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460" y="4185742"/>
            <a:ext cx="3583427" cy="254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LOPEZ2">
            <a:extLst>
              <a:ext uri="{FF2B5EF4-FFF2-40B4-BE49-F238E27FC236}">
                <a16:creationId xmlns:a16="http://schemas.microsoft.com/office/drawing/2014/main" id="{2E62E95A-1AD6-23E5-5F6C-32726FB31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5970" t="7683" r="15300" b="32292"/>
          <a:stretch>
            <a:fillRect/>
          </a:stretch>
        </p:blipFill>
        <p:spPr bwMode="auto">
          <a:xfrm>
            <a:off x="396811" y="1252648"/>
            <a:ext cx="2126985" cy="187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ESFER002">
            <a:extLst>
              <a:ext uri="{FF2B5EF4-FFF2-40B4-BE49-F238E27FC236}">
                <a16:creationId xmlns:a16="http://schemas.microsoft.com/office/drawing/2014/main" id="{62CD3B53-6702-1DD5-2349-77F4B289A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2917" y="2955901"/>
            <a:ext cx="2126985" cy="15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66B218C6-5F45-A9EA-2322-9BDE771BD5B2}"/>
              </a:ext>
            </a:extLst>
          </p:cNvPr>
          <p:cNvSpPr/>
          <p:nvPr/>
        </p:nvSpPr>
        <p:spPr>
          <a:xfrm flipH="1">
            <a:off x="129401" y="5331120"/>
            <a:ext cx="2277376" cy="7477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/>
              <a:t>Comisionamiento</a:t>
            </a:r>
            <a:r>
              <a:rPr lang="es-MX" dirty="0"/>
              <a:t>:</a:t>
            </a:r>
          </a:p>
          <a:p>
            <a:pPr algn="ctr"/>
            <a:r>
              <a:rPr lang="es-MX" dirty="0"/>
              <a:t>Datos de entrada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B2E3A446-14D1-D692-EB63-9F5FF79B2F9F}"/>
              </a:ext>
            </a:extLst>
          </p:cNvPr>
          <p:cNvSpPr/>
          <p:nvPr/>
        </p:nvSpPr>
        <p:spPr>
          <a:xfrm flipH="1">
            <a:off x="4543196" y="5331120"/>
            <a:ext cx="2277376" cy="7477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Plan de tratamiento:</a:t>
            </a:r>
          </a:p>
          <a:p>
            <a:pPr algn="ctr"/>
            <a:r>
              <a:rPr lang="es-MX" dirty="0"/>
              <a:t>Datos de salida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00617F6-66F4-B0C2-FF5B-E9D675775B94}"/>
              </a:ext>
            </a:extLst>
          </p:cNvPr>
          <p:cNvSpPr txBox="1"/>
          <p:nvPr/>
        </p:nvSpPr>
        <p:spPr>
          <a:xfrm>
            <a:off x="1984550" y="6078855"/>
            <a:ext cx="307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Sistemas de planeación:</a:t>
            </a:r>
          </a:p>
          <a:p>
            <a:pPr algn="ctr"/>
            <a:r>
              <a:rPr lang="es-MX" dirty="0"/>
              <a:t>Algoritmos de cálculo de dosis 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E32F0624-BAC3-A1A4-BB4A-4F7C8A84827F}"/>
              </a:ext>
            </a:extLst>
          </p:cNvPr>
          <p:cNvSpPr/>
          <p:nvPr/>
        </p:nvSpPr>
        <p:spPr>
          <a:xfrm>
            <a:off x="2956625" y="5481309"/>
            <a:ext cx="978408" cy="484632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2" name="Content Placeholder 3" descr="SAM_0008.JPG">
            <a:extLst>
              <a:ext uri="{FF2B5EF4-FFF2-40B4-BE49-F238E27FC236}">
                <a16:creationId xmlns:a16="http://schemas.microsoft.com/office/drawing/2014/main" id="{B1DB94EB-858C-FD60-3F78-9334B35D59E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39270" y="1550960"/>
            <a:ext cx="2207040" cy="1267918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8F91B5E8-1BF3-B6FE-E9A8-805111B4E6F9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8465" y="1397106"/>
            <a:ext cx="1959850" cy="123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SAM_0012.JPG">
            <a:extLst>
              <a:ext uri="{FF2B5EF4-FFF2-40B4-BE49-F238E27FC236}">
                <a16:creationId xmlns:a16="http://schemas.microsoft.com/office/drawing/2014/main" id="{D4F11EAA-3313-F6A8-163C-8E4A38CFBD9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9606543" y="2693130"/>
            <a:ext cx="1400749" cy="1718598"/>
          </a:xfrm>
          <a:prstGeom prst="rect">
            <a:avLst/>
          </a:prstGeom>
        </p:spPr>
      </p:pic>
      <p:pic>
        <p:nvPicPr>
          <p:cNvPr id="15" name="Picture 8" descr="SAM_0010.JPG">
            <a:extLst>
              <a:ext uri="{FF2B5EF4-FFF2-40B4-BE49-F238E27FC236}">
                <a16:creationId xmlns:a16="http://schemas.microsoft.com/office/drawing/2014/main" id="{525C0D07-FF44-1043-D7F2-C37EBCA6AB1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22859" y="2792902"/>
            <a:ext cx="1975335" cy="138161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7F99954-19BB-DD50-BD36-B4FA1B33EE4E}"/>
              </a:ext>
            </a:extLst>
          </p:cNvPr>
          <p:cNvSpPr txBox="1"/>
          <p:nvPr/>
        </p:nvSpPr>
        <p:spPr>
          <a:xfrm>
            <a:off x="3210829" y="4771142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2D1170-FDC9-E921-0D85-40BFBA0AB3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331" y="1400005"/>
            <a:ext cx="2583105" cy="387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45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063552" y="404665"/>
            <a:ext cx="7499350" cy="64293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MX" dirty="0"/>
              <a:t>¿Por qué?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979637" y="1400554"/>
            <a:ext cx="10232725" cy="4800600"/>
          </a:xfrm>
        </p:spPr>
        <p:txBody>
          <a:bodyPr/>
          <a:lstStyle/>
          <a:p>
            <a:pPr algn="just" eaLnBrk="1" hangingPunct="1"/>
            <a:r>
              <a:rPr lang="es-MX" dirty="0">
                <a:solidFill>
                  <a:schemeClr val="bg1"/>
                </a:solidFill>
              </a:rPr>
              <a:t>El tratamiento entregado al paciente está directamente relacionado con la precisión y exactitud del proceso de caracterización del haz de radiación</a:t>
            </a:r>
          </a:p>
        </p:txBody>
      </p:sp>
      <p:pic>
        <p:nvPicPr>
          <p:cNvPr id="16388" name="Picture 5" descr="Imagen1"/>
          <p:cNvPicPr>
            <a:picLocks noChangeAspect="1" noChangeArrowheads="1"/>
          </p:cNvPicPr>
          <p:nvPr/>
        </p:nvPicPr>
        <p:blipFill>
          <a:blip r:embed="rId2" cstate="print"/>
          <a:srcRect t="12848" r="3366"/>
          <a:stretch>
            <a:fillRect/>
          </a:stretch>
        </p:blipFill>
        <p:spPr bwMode="auto">
          <a:xfrm>
            <a:off x="4420991" y="3589667"/>
            <a:ext cx="1500187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725" y="2402093"/>
            <a:ext cx="1500187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 descr="01020222_871-Winston_Lutz_large_animat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6552" y="5036722"/>
            <a:ext cx="11382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 descr="pancho01"/>
          <p:cNvPicPr>
            <a:picLocks noChangeAspect="1" noChangeArrowheads="1"/>
          </p:cNvPicPr>
          <p:nvPr/>
        </p:nvPicPr>
        <p:blipFill>
          <a:blip r:embed="rId5" cstate="print"/>
          <a:srcRect l="11194" t="21391" r="16045" b="26102"/>
          <a:stretch>
            <a:fillRect/>
          </a:stretch>
        </p:blipFill>
        <p:spPr bwMode="auto">
          <a:xfrm>
            <a:off x="2063552" y="4965285"/>
            <a:ext cx="928688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5 Imagen" descr="moobgo.JPG"/>
          <p:cNvPicPr>
            <a:picLocks noChangeAspect="1"/>
          </p:cNvPicPr>
          <p:nvPr/>
        </p:nvPicPr>
        <p:blipFill>
          <a:blip r:embed="rId6" cstate="print"/>
          <a:srcRect t="8891" r="7042"/>
          <a:stretch>
            <a:fillRect/>
          </a:stretch>
        </p:blipFill>
        <p:spPr bwMode="auto">
          <a:xfrm>
            <a:off x="4492427" y="4689805"/>
            <a:ext cx="142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7" descr="C:\Documents and Settings\AMANDA\Desktop\fotos ebt\P1020213.JPG"/>
          <p:cNvPicPr>
            <a:picLocks noChangeAspect="1" noChangeArrowheads="1"/>
          </p:cNvPicPr>
          <p:nvPr/>
        </p:nvPicPr>
        <p:blipFill>
          <a:blip r:embed="rId7" cstate="print"/>
          <a:srcRect l="34035" t="22688" r="35097" b="39494"/>
          <a:stretch>
            <a:fillRect/>
          </a:stretch>
        </p:blipFill>
        <p:spPr bwMode="auto">
          <a:xfrm>
            <a:off x="2063552" y="2750723"/>
            <a:ext cx="22860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ight Arrow 9"/>
          <p:cNvSpPr/>
          <p:nvPr/>
        </p:nvSpPr>
        <p:spPr>
          <a:xfrm>
            <a:off x="5992615" y="3475367"/>
            <a:ext cx="1357312" cy="928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16395" name="Picture 5" descr="IMR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27591" y="2159949"/>
            <a:ext cx="1571625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5" descr="04220001"/>
          <p:cNvPicPr>
            <a:picLocks noChangeAspect="1" noChangeArrowheads="1"/>
          </p:cNvPicPr>
          <p:nvPr/>
        </p:nvPicPr>
        <p:blipFill>
          <a:blip r:embed="rId9" cstate="print"/>
          <a:srcRect r="21413"/>
          <a:stretch>
            <a:fillRect/>
          </a:stretch>
        </p:blipFill>
        <p:spPr bwMode="auto">
          <a:xfrm>
            <a:off x="9062840" y="3118181"/>
            <a:ext cx="1573212" cy="193198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16397" name="Picture 8" descr="Imagen18"/>
          <p:cNvPicPr>
            <a:picLocks noChangeAspect="1" noChangeArrowheads="1"/>
          </p:cNvPicPr>
          <p:nvPr/>
        </p:nvPicPr>
        <p:blipFill>
          <a:blip r:embed="rId10" cstate="print"/>
          <a:srcRect l="4990" t="2872" r="3015" b="3683"/>
          <a:stretch>
            <a:fillRect/>
          </a:stretch>
        </p:blipFill>
        <p:spPr bwMode="auto">
          <a:xfrm>
            <a:off x="7207053" y="4261181"/>
            <a:ext cx="1762125" cy="15716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9850240" y="3832556"/>
            <a:ext cx="285750" cy="1428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</p:spTree>
  </p:cSld>
  <p:clrMapOvr>
    <a:masterClrMapping/>
  </p:clrMapOvr>
  <p:transition advTm="14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CF1F5C-339A-4E4E-BC76-1F99F0945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331" y="131423"/>
            <a:ext cx="10058400" cy="1609344"/>
          </a:xfrm>
        </p:spPr>
        <p:txBody>
          <a:bodyPr/>
          <a:lstStyle/>
          <a:p>
            <a:r>
              <a:rPr lang="es-MX" dirty="0"/>
              <a:t>Seguridad radiológica </a:t>
            </a:r>
          </a:p>
        </p:txBody>
      </p:sp>
      <p:pic>
        <p:nvPicPr>
          <p:cNvPr id="4" name="Picture 8" descr="Resultado de imagen para radioterapia">
            <a:extLst>
              <a:ext uri="{FF2B5EF4-FFF2-40B4-BE49-F238E27FC236}">
                <a16:creationId xmlns:a16="http://schemas.microsoft.com/office/drawing/2014/main" id="{D22773C1-89D6-4A81-9EB5-75F25E947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4" r="38228"/>
          <a:stretch/>
        </p:blipFill>
        <p:spPr bwMode="auto">
          <a:xfrm>
            <a:off x="488275" y="1321180"/>
            <a:ext cx="1357988" cy="153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6E50056-C5CA-47D7-80BA-70ACD1B0F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224" y="1336460"/>
            <a:ext cx="1602423" cy="158824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5C6C7DD-C61C-4123-B9F2-71EE8A6F6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640" y="1336459"/>
            <a:ext cx="1602423" cy="1522065"/>
          </a:xfrm>
          <a:prstGeom prst="rect">
            <a:avLst/>
          </a:prstGeom>
        </p:spPr>
      </p:pic>
      <p:pic>
        <p:nvPicPr>
          <p:cNvPr id="2058" name="Picture 10" descr="Café Con Fotones: ¿Que es ALARA?">
            <a:extLst>
              <a:ext uri="{FF2B5EF4-FFF2-40B4-BE49-F238E27FC236}">
                <a16:creationId xmlns:a16="http://schemas.microsoft.com/office/drawing/2014/main" id="{4107AE1B-5C6C-4E19-8553-D910032D7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938" y="509991"/>
            <a:ext cx="3094157" cy="3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DAD655B-0A9D-02EA-5725-C529818A5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352" y="3139764"/>
            <a:ext cx="7286579" cy="358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5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1F55-3939-F2D6-E3EF-1B43B898E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Normas que nos rigen…</a:t>
            </a:r>
          </a:p>
        </p:txBody>
      </p:sp>
      <p:pic>
        <p:nvPicPr>
          <p:cNvPr id="4" name="Imagen 8">
            <a:extLst>
              <a:ext uri="{FF2B5EF4-FFF2-40B4-BE49-F238E27FC236}">
                <a16:creationId xmlns:a16="http://schemas.microsoft.com/office/drawing/2014/main" id="{C374489C-1190-A4E4-4703-9D744ED6B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65"/>
          <a:stretch/>
        </p:blipFill>
        <p:spPr>
          <a:xfrm>
            <a:off x="9984174" y="489560"/>
            <a:ext cx="1514475" cy="1860343"/>
          </a:xfrm>
          <a:prstGeom prst="rect">
            <a:avLst/>
          </a:prstGeom>
        </p:spPr>
      </p:pic>
      <p:pic>
        <p:nvPicPr>
          <p:cNvPr id="7" name="Imagen 4">
            <a:extLst>
              <a:ext uri="{FF2B5EF4-FFF2-40B4-BE49-F238E27FC236}">
                <a16:creationId xmlns:a16="http://schemas.microsoft.com/office/drawing/2014/main" id="{6EB06A33-4B93-F19A-22EE-6EDF77512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938" y="1697907"/>
            <a:ext cx="4927892" cy="1019259"/>
          </a:xfrm>
          <a:prstGeom prst="rect">
            <a:avLst/>
          </a:prstGeom>
        </p:spPr>
      </p:pic>
      <p:pic>
        <p:nvPicPr>
          <p:cNvPr id="8" name="Imagen 6">
            <a:extLst>
              <a:ext uri="{FF2B5EF4-FFF2-40B4-BE49-F238E27FC236}">
                <a16:creationId xmlns:a16="http://schemas.microsoft.com/office/drawing/2014/main" id="{8FD3AD31-E06A-E510-D690-067AEC683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224" y="2798248"/>
            <a:ext cx="5032033" cy="8765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F60C33-E963-1504-2B44-D05577E68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643" y="3741789"/>
            <a:ext cx="4920714" cy="1247505"/>
          </a:xfrm>
          <a:prstGeom prst="rect">
            <a:avLst/>
          </a:prstGeom>
        </p:spPr>
      </p:pic>
      <p:pic>
        <p:nvPicPr>
          <p:cNvPr id="10" name="Picture 2" descr="Untitled">
            <a:extLst>
              <a:ext uri="{FF2B5EF4-FFF2-40B4-BE49-F238E27FC236}">
                <a16:creationId xmlns:a16="http://schemas.microsoft.com/office/drawing/2014/main" id="{A11B5C3F-B946-2519-2821-796E1F862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240" y="3945043"/>
            <a:ext cx="2006973" cy="248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FE687B18-531F-EBF5-4229-DA26D0AB9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2798248"/>
            <a:ext cx="10515600" cy="4351338"/>
          </a:xfrm>
        </p:spPr>
        <p:txBody>
          <a:bodyPr/>
          <a:lstStyle/>
          <a:p>
            <a:r>
              <a:rPr lang="es-MX" dirty="0"/>
              <a:t>NOM-026-NUCL-2011</a:t>
            </a:r>
          </a:p>
          <a:p>
            <a:endParaRPr lang="es-MX" dirty="0"/>
          </a:p>
          <a:p>
            <a:r>
              <a:rPr lang="es-MX" dirty="0"/>
              <a:t>NOM-031-NUCL-2011</a:t>
            </a:r>
          </a:p>
          <a:p>
            <a:endParaRPr lang="es-MX" dirty="0"/>
          </a:p>
          <a:p>
            <a:r>
              <a:rPr lang="es-MX" dirty="0"/>
              <a:t>NOM- 033-NUCL-2016</a:t>
            </a:r>
          </a:p>
          <a:p>
            <a:endParaRPr lang="es-MX" dirty="0"/>
          </a:p>
          <a:p>
            <a:r>
              <a:rPr lang="es-MX" dirty="0"/>
              <a:t>Reglamento General de Seguridad Radiológica</a:t>
            </a: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28928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473075"/>
            <a:ext cx="8229600" cy="1143000"/>
          </a:xfrm>
        </p:spPr>
        <p:txBody>
          <a:bodyPr/>
          <a:lstStyle/>
          <a:p>
            <a:r>
              <a:rPr lang="es-MX" dirty="0">
                <a:solidFill>
                  <a:schemeClr val="bg1">
                    <a:lumMod val="75000"/>
                  </a:schemeClr>
                </a:solidFill>
              </a:rPr>
              <a:t>Seguimiento:</a:t>
            </a:r>
            <a:br>
              <a:rPr lang="es-MX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s-MX" dirty="0">
                <a:solidFill>
                  <a:schemeClr val="bg1">
                    <a:lumMod val="75000"/>
                  </a:schemeClr>
                </a:solidFill>
              </a:rPr>
              <a:t>MAVS Y RADIONEUROCIRUGIA</a:t>
            </a:r>
            <a:endParaRPr lang="es-E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84323" name="Picture 3" descr="MENDEZ_MENDEZ_ELIZABETHP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9" t="9250" r="12903" b="3241"/>
          <a:stretch>
            <a:fillRect/>
          </a:stretch>
        </p:blipFill>
        <p:spPr bwMode="auto">
          <a:xfrm>
            <a:off x="4746626" y="1941094"/>
            <a:ext cx="211137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4" name="Picture 4" descr="MENDEZ_MENDEZ_ELIZABETHPRE2"/>
          <p:cNvPicPr>
            <a:picLocks noChangeAspect="1" noChangeArrowheads="1"/>
          </p:cNvPicPr>
          <p:nvPr/>
        </p:nvPicPr>
        <p:blipFill>
          <a:blip r:embed="rId3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9" t="9250" r="12903" b="9723"/>
          <a:stretch>
            <a:fillRect/>
          </a:stretch>
        </p:blipFill>
        <p:spPr bwMode="auto">
          <a:xfrm>
            <a:off x="4846638" y="4608094"/>
            <a:ext cx="201136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5" name="Picture 5" descr="MENDEZ_MENDEZ_ELIZABETHPOS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9128" r="14955" b="3246"/>
          <a:stretch>
            <a:fillRect/>
          </a:stretch>
        </p:blipFill>
        <p:spPr bwMode="auto">
          <a:xfrm>
            <a:off x="7594600" y="2017294"/>
            <a:ext cx="208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6" name="Picture 6" descr="MENDEZ_MENDEZ_ELIZABETHPOST1"/>
          <p:cNvPicPr>
            <a:picLocks noChangeAspect="1" noChangeArrowheads="1"/>
          </p:cNvPicPr>
          <p:nvPr/>
        </p:nvPicPr>
        <p:blipFill>
          <a:blip r:embed="rId5">
            <a:lum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9189" r="9677" b="6487"/>
          <a:stretch>
            <a:fillRect/>
          </a:stretch>
        </p:blipFill>
        <p:spPr bwMode="auto">
          <a:xfrm>
            <a:off x="7620000" y="4608094"/>
            <a:ext cx="210978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7" name="Picture 7" descr="MENDE00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1" t="11470" r="20770" b="33333"/>
          <a:stretch>
            <a:fillRect/>
          </a:stretch>
        </p:blipFill>
        <p:spPr>
          <a:xfrm>
            <a:off x="2133600" y="1941094"/>
            <a:ext cx="2128838" cy="2590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28" name="Picture 8" descr="MENDE0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7" t="13365" r="21170" b="35298"/>
          <a:stretch>
            <a:fillRect/>
          </a:stretch>
        </p:blipFill>
        <p:spPr bwMode="auto">
          <a:xfrm>
            <a:off x="2133601" y="4608094"/>
            <a:ext cx="20986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9" name="Text Box 9"/>
          <p:cNvSpPr txBox="1">
            <a:spLocks noChangeArrowheads="1"/>
          </p:cNvSpPr>
          <p:nvPr/>
        </p:nvSpPr>
        <p:spPr bwMode="auto">
          <a:xfrm>
            <a:off x="2286000" y="1560094"/>
            <a:ext cx="1676400" cy="3365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600" dirty="0">
                <a:latin typeface="Tahoma" pitchFamily="34" charset="0"/>
              </a:rPr>
              <a:t>13-MARZO-2003</a:t>
            </a:r>
            <a:endParaRPr lang="es-ES" sz="1600" dirty="0">
              <a:latin typeface="Tahoma" pitchFamily="34" charset="0"/>
            </a:endParaRPr>
          </a:p>
        </p:txBody>
      </p:sp>
      <p:sp>
        <p:nvSpPr>
          <p:cNvPr id="184330" name="Text Box 10"/>
          <p:cNvSpPr txBox="1">
            <a:spLocks noChangeArrowheads="1"/>
          </p:cNvSpPr>
          <p:nvPr/>
        </p:nvSpPr>
        <p:spPr bwMode="auto">
          <a:xfrm>
            <a:off x="5105400" y="1560094"/>
            <a:ext cx="1676400" cy="3365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600" dirty="0">
                <a:latin typeface="Tahoma" pitchFamily="34" charset="0"/>
              </a:rPr>
              <a:t>29-ENERO-2004</a:t>
            </a:r>
            <a:endParaRPr lang="es-ES" sz="1600" dirty="0">
              <a:latin typeface="Tahoma" pitchFamily="34" charset="0"/>
            </a:endParaRPr>
          </a:p>
        </p:txBody>
      </p:sp>
      <p:sp>
        <p:nvSpPr>
          <p:cNvPr id="184331" name="Text Box 11"/>
          <p:cNvSpPr txBox="1">
            <a:spLocks noChangeArrowheads="1"/>
          </p:cNvSpPr>
          <p:nvPr/>
        </p:nvSpPr>
        <p:spPr bwMode="auto">
          <a:xfrm>
            <a:off x="7772400" y="1636294"/>
            <a:ext cx="1905000" cy="3365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600" dirty="0">
                <a:latin typeface="Tahoma" pitchFamily="34" charset="0"/>
              </a:rPr>
              <a:t>16-FEBRERO-2005</a:t>
            </a:r>
            <a:endParaRPr lang="es-ES" sz="16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663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65584" y="629904"/>
            <a:ext cx="7772400" cy="855662"/>
          </a:xfrm>
        </p:spPr>
        <p:txBody>
          <a:bodyPr/>
          <a:lstStyle/>
          <a:p>
            <a:pPr algn="ctr"/>
            <a:r>
              <a:rPr lang="es-ES" dirty="0" err="1">
                <a:solidFill>
                  <a:schemeClr val="bg1">
                    <a:lumMod val="65000"/>
                  </a:schemeClr>
                </a:solidFill>
              </a:rPr>
              <a:t>Meningioma</a:t>
            </a:r>
            <a:r>
              <a:rPr lang="es-ES" dirty="0">
                <a:solidFill>
                  <a:schemeClr val="bg1">
                    <a:lumMod val="65000"/>
                  </a:schemeClr>
                </a:solidFill>
              </a:rPr>
              <a:t> de la </a:t>
            </a:r>
            <a:r>
              <a:rPr lang="es-ES" dirty="0" err="1">
                <a:solidFill>
                  <a:schemeClr val="bg1">
                    <a:lumMod val="65000"/>
                  </a:schemeClr>
                </a:solidFill>
              </a:rPr>
              <a:t>tórcula</a:t>
            </a:r>
            <a:endParaRPr lang="es-E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6195" name="Picture 3" descr="ARRIA002"/>
          <p:cNvPicPr>
            <a:picLocks noChangeAspect="1" noChangeArrowheads="1"/>
          </p:cNvPicPr>
          <p:nvPr/>
        </p:nvPicPr>
        <p:blipFill>
          <a:blip r:embed="rId2" cstate="print"/>
          <a:srcRect l="15164" t="3786" r="16667" b="7306"/>
          <a:stretch>
            <a:fillRect/>
          </a:stretch>
        </p:blipFill>
        <p:spPr bwMode="auto">
          <a:xfrm>
            <a:off x="2279576" y="1628800"/>
            <a:ext cx="5040684" cy="4929548"/>
          </a:xfrm>
          <a:prstGeom prst="rect">
            <a:avLst/>
          </a:prstGeom>
          <a:noFill/>
        </p:spPr>
      </p:pic>
      <p:pic>
        <p:nvPicPr>
          <p:cNvPr id="136196" name="Picture 4" descr="ARRIA003"/>
          <p:cNvPicPr>
            <a:picLocks noChangeAspect="1" noChangeArrowheads="1"/>
          </p:cNvPicPr>
          <p:nvPr/>
        </p:nvPicPr>
        <p:blipFill>
          <a:blip r:embed="rId3" cstate="print"/>
          <a:srcRect l="44783" t="12524" r="22533" b="34834"/>
          <a:stretch>
            <a:fillRect/>
          </a:stretch>
        </p:blipFill>
        <p:spPr bwMode="auto">
          <a:xfrm>
            <a:off x="8040217" y="796926"/>
            <a:ext cx="2205037" cy="2663825"/>
          </a:xfrm>
          <a:prstGeom prst="rect">
            <a:avLst/>
          </a:prstGeom>
          <a:noFill/>
        </p:spPr>
      </p:pic>
      <p:pic>
        <p:nvPicPr>
          <p:cNvPr id="136199" name="Picture 7" descr="ARRIAGA_AGUILAR_SEG 02 05"/>
          <p:cNvPicPr>
            <a:picLocks noChangeAspect="1" noChangeArrowheads="1"/>
          </p:cNvPicPr>
          <p:nvPr/>
        </p:nvPicPr>
        <p:blipFill>
          <a:blip r:embed="rId4" cstate="print"/>
          <a:srcRect l="16679" t="13548" r="15245" b="9811"/>
          <a:stretch>
            <a:fillRect/>
          </a:stretch>
        </p:blipFill>
        <p:spPr bwMode="auto">
          <a:xfrm>
            <a:off x="8040217" y="3867151"/>
            <a:ext cx="2124075" cy="2617787"/>
          </a:xfrm>
          <a:prstGeom prst="rect">
            <a:avLst/>
          </a:prstGeom>
          <a:noFill/>
        </p:spPr>
      </p:pic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8602192" y="6461126"/>
            <a:ext cx="1152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2000"/>
              <a:t>Feb 05</a:t>
            </a:r>
            <a:endParaRPr lang="en-US" sz="2000"/>
          </a:p>
        </p:txBody>
      </p:sp>
      <p:sp>
        <p:nvSpPr>
          <p:cNvPr id="136201" name="Text Box 9"/>
          <p:cNvSpPr txBox="1">
            <a:spLocks noChangeArrowheads="1"/>
          </p:cNvSpPr>
          <p:nvPr/>
        </p:nvSpPr>
        <p:spPr bwMode="auto">
          <a:xfrm>
            <a:off x="8687917" y="3389313"/>
            <a:ext cx="1152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2000"/>
              <a:t>Feb 03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05074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04ABAB-7F2A-166E-EBEF-121306798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72" y="772861"/>
            <a:ext cx="8761413" cy="706964"/>
          </a:xfrm>
        </p:spPr>
        <p:txBody>
          <a:bodyPr/>
          <a:lstStyle/>
          <a:p>
            <a:r>
              <a:rPr lang="es-MX" dirty="0"/>
              <a:t>Conexión entre dos mundos: Medicina y Física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6FDE571-7067-C8A2-A7D8-82E1FCB8D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72" y="1776425"/>
            <a:ext cx="7340185" cy="4893457"/>
          </a:xfrm>
          <a:prstGeom prst="rect">
            <a:avLst/>
          </a:prstGeom>
        </p:spPr>
      </p:pic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FB528459-9FE7-8B6E-08E4-60688BD67BFE}"/>
              </a:ext>
            </a:extLst>
          </p:cNvPr>
          <p:cNvSpPr/>
          <p:nvPr/>
        </p:nvSpPr>
        <p:spPr>
          <a:xfrm rot="17978252">
            <a:off x="4999120" y="3783929"/>
            <a:ext cx="324852" cy="3068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C54DBF-E5B7-5300-7C57-D6113A3ABBFD}"/>
              </a:ext>
            </a:extLst>
          </p:cNvPr>
          <p:cNvSpPr/>
          <p:nvPr/>
        </p:nvSpPr>
        <p:spPr>
          <a:xfrm>
            <a:off x="6813890" y="6210288"/>
            <a:ext cx="1193701" cy="36496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/>
              <a:t>Exploración física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820111-EC47-AE01-9DDE-469754F9319C}"/>
              </a:ext>
            </a:extLst>
          </p:cNvPr>
          <p:cNvSpPr/>
          <p:nvPr/>
        </p:nvSpPr>
        <p:spPr>
          <a:xfrm>
            <a:off x="2286697" y="2319234"/>
            <a:ext cx="972359" cy="29447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/>
              <a:t>Historia clínica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369578-BE59-6324-C363-31A57E6A325B}"/>
              </a:ext>
            </a:extLst>
          </p:cNvPr>
          <p:cNvSpPr/>
          <p:nvPr/>
        </p:nvSpPr>
        <p:spPr>
          <a:xfrm>
            <a:off x="742369" y="6207564"/>
            <a:ext cx="1196436" cy="3676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/>
              <a:t>Imágenes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63D044A1-A852-9AA1-7978-536C91770F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887" t="5330"/>
          <a:stretch>
            <a:fillRect/>
          </a:stretch>
        </p:blipFill>
        <p:spPr>
          <a:xfrm>
            <a:off x="8136619" y="3332748"/>
            <a:ext cx="1240515" cy="16423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FA1DA6-73EC-E4A0-743E-B7BFF1978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515" y="2003523"/>
            <a:ext cx="3978074" cy="14254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000BD7-3E36-1D27-6801-C4F0FF886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849" y="3803203"/>
            <a:ext cx="1895038" cy="284255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721D7BC-3B4E-11E9-AE4C-F36B4FE7A49E}"/>
              </a:ext>
            </a:extLst>
          </p:cNvPr>
          <p:cNvSpPr txBox="1"/>
          <p:nvPr/>
        </p:nvSpPr>
        <p:spPr>
          <a:xfrm>
            <a:off x="8007591" y="4948492"/>
            <a:ext cx="1956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00" dirty="0"/>
              <a:t>1896, Primer caso reportado de dermatitis por rayos X (Se determina que entonces causa daño)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5A852473-490E-921D-AB20-14B01E5C8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2748" y="5555237"/>
            <a:ext cx="1365887" cy="115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8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1284" y="274638"/>
            <a:ext cx="7797466" cy="1498600"/>
          </a:xfrm>
        </p:spPr>
        <p:txBody>
          <a:bodyPr>
            <a:normAutofit/>
          </a:bodyPr>
          <a:lstStyle/>
          <a:p>
            <a:r>
              <a:rPr lang="es-MX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Neurinomas</a:t>
            </a:r>
            <a:endParaRPr lang="es-ES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4820" name="Picture 4" descr="SAMIA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6186" r="15125" b="5434"/>
          <a:stretch>
            <a:fillRect/>
          </a:stretch>
        </p:blipFill>
        <p:spPr bwMode="auto">
          <a:xfrm>
            <a:off x="521870" y="1646457"/>
            <a:ext cx="511175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172964" y="4182979"/>
            <a:ext cx="14606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Planeación</a:t>
            </a:r>
          </a:p>
          <a:p>
            <a:pPr algn="ctr"/>
            <a:r>
              <a:rPr lang="es-ES" dirty="0">
                <a:solidFill>
                  <a:schemeClr val="bg1"/>
                </a:solidFill>
              </a:rPr>
              <a:t>Dosis Única</a:t>
            </a:r>
          </a:p>
        </p:txBody>
      </p:sp>
      <p:pic>
        <p:nvPicPr>
          <p:cNvPr id="36868" name="Picture 4" descr="SAMIA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4" t="6683" r="19531" b="33269"/>
          <a:stretch>
            <a:fillRect/>
          </a:stretch>
        </p:blipFill>
        <p:spPr bwMode="auto">
          <a:xfrm>
            <a:off x="6237648" y="1957011"/>
            <a:ext cx="1975083" cy="204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SAMIA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5" t="11794" r="19002" b="34189"/>
          <a:stretch>
            <a:fillRect/>
          </a:stretch>
        </p:blipFill>
        <p:spPr bwMode="auto">
          <a:xfrm>
            <a:off x="8295391" y="1957011"/>
            <a:ext cx="2114370" cy="199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8998944" y="1578791"/>
            <a:ext cx="15584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Agosto 2004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5844" name="Picture 4" descr="SAMIA1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9" t="6808" r="17345" b="33324"/>
          <a:stretch>
            <a:fillRect/>
          </a:stretch>
        </p:blipFill>
        <p:spPr bwMode="auto">
          <a:xfrm>
            <a:off x="6199747" y="4153856"/>
            <a:ext cx="2050884" cy="200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SAMIA2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2" t="10330" r="17636" b="33791"/>
          <a:stretch>
            <a:fillRect/>
          </a:stretch>
        </p:blipFill>
        <p:spPr bwMode="auto">
          <a:xfrm>
            <a:off x="8356096" y="4182978"/>
            <a:ext cx="2053665" cy="197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9109552" y="6159525"/>
            <a:ext cx="14478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dirty="0"/>
              <a:t>Marzo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619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audio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333376"/>
            <a:ext cx="4752975" cy="1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3" descr="audio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2320925"/>
            <a:ext cx="4752975" cy="2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audio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4" y="4608513"/>
            <a:ext cx="475138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1992314" y="1125538"/>
            <a:ext cx="1901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>
                <a:latin typeface="Verdana" pitchFamily="34" charset="0"/>
              </a:rPr>
              <a:t>Pretratamiento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063750" y="3244851"/>
            <a:ext cx="88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>
                <a:latin typeface="Verdana" pitchFamily="34" charset="0"/>
              </a:rPr>
              <a:t>1 mes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2135189" y="5373688"/>
            <a:ext cx="11445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>
                <a:latin typeface="Verdana" pitchFamily="34" charset="0"/>
              </a:rPr>
              <a:t>8 meses</a:t>
            </a:r>
          </a:p>
        </p:txBody>
      </p:sp>
    </p:spTree>
    <p:extLst>
      <p:ext uri="{BB962C8B-B14F-4D97-AF65-F5344CB8AC3E}">
        <p14:creationId xmlns:p14="http://schemas.microsoft.com/office/powerpoint/2010/main" val="312791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60DA3-68FA-B5B9-45B1-B987DAA29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Radioterapia en México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F0A3CA2-99D9-2890-0609-6DBB63FC84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2948596"/>
              </p:ext>
            </p:extLst>
          </p:nvPr>
        </p:nvGraphicFramePr>
        <p:xfrm>
          <a:off x="-570136" y="2078737"/>
          <a:ext cx="4105816" cy="2057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962FEB8-8473-F328-8EEB-EEDCC49C18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7853770"/>
              </p:ext>
            </p:extLst>
          </p:nvPr>
        </p:nvGraphicFramePr>
        <p:xfrm>
          <a:off x="899662" y="3539205"/>
          <a:ext cx="4635998" cy="2917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606945B-E3F0-BDAE-F302-B5A91A35D8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5258675"/>
              </p:ext>
            </p:extLst>
          </p:nvPr>
        </p:nvGraphicFramePr>
        <p:xfrm>
          <a:off x="5010704" y="2365439"/>
          <a:ext cx="3989508" cy="2127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Chart 5">
            <a:extLst>
              <a:ext uri="{FF2B5EF4-FFF2-40B4-BE49-F238E27FC236}">
                <a16:creationId xmlns:a16="http://schemas.microsoft.com/office/drawing/2014/main" id="{4ED14DE6-F56A-F59F-57BE-BAD1E32C76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3288040"/>
              </p:ext>
            </p:extLst>
          </p:nvPr>
        </p:nvGraphicFramePr>
        <p:xfrm>
          <a:off x="6830826" y="3877056"/>
          <a:ext cx="5631752" cy="2368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13731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A6B979-EFAA-9C05-709B-8B5D4301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973138"/>
            <a:ext cx="8761413" cy="708025"/>
          </a:xfrm>
        </p:spPr>
        <p:txBody>
          <a:bodyPr/>
          <a:lstStyle/>
          <a:p>
            <a:r>
              <a:rPr lang="es-MX" dirty="0"/>
              <a:t>Radioterapia en México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FCE8C2E-66A5-0DBB-E6F4-6F0077F601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530897"/>
              </p:ext>
            </p:extLst>
          </p:nvPr>
        </p:nvGraphicFramePr>
        <p:xfrm>
          <a:off x="369651" y="2299578"/>
          <a:ext cx="11566187" cy="447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2629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D0683-37AC-F792-5430-12FF02D48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74" y="199925"/>
            <a:ext cx="10515600" cy="1325563"/>
          </a:xfrm>
        </p:spPr>
        <p:txBody>
          <a:bodyPr/>
          <a:lstStyle/>
          <a:p>
            <a:r>
              <a:rPr lang="es-MX" dirty="0"/>
              <a:t>Qué es un Físico Médico…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97E78-3CD1-ACCE-B53C-20994D6FD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Marcador de contenido 6">
            <a:extLst>
              <a:ext uri="{FF2B5EF4-FFF2-40B4-BE49-F238E27FC236}">
                <a16:creationId xmlns:a16="http://schemas.microsoft.com/office/drawing/2014/main" id="{D3FC0CB3-2B24-DD0E-AE23-2DB0A9E1A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46" y="4859470"/>
            <a:ext cx="5638800" cy="1676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7AB4FE5-8748-5591-3213-C7CB0853E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69" y="1273096"/>
            <a:ext cx="5562600" cy="2162175"/>
          </a:xfrm>
          <a:prstGeom prst="rect">
            <a:avLst/>
          </a:prstGeom>
        </p:spPr>
      </p:pic>
      <p:pic>
        <p:nvPicPr>
          <p:cNvPr id="6" name="Picture 6" descr="C:\Documents and Settings\pepe\Mis documentos\PP\PP02.JPG">
            <a:extLst>
              <a:ext uri="{FF2B5EF4-FFF2-40B4-BE49-F238E27FC236}">
                <a16:creationId xmlns:a16="http://schemas.microsoft.com/office/drawing/2014/main" id="{9C55C2EC-3121-377F-DCD1-2548B27AB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0685" t="7813" r="18632" b="32813"/>
          <a:stretch/>
        </p:blipFill>
        <p:spPr bwMode="auto">
          <a:xfrm>
            <a:off x="6133358" y="1347049"/>
            <a:ext cx="1609888" cy="1762134"/>
          </a:xfrm>
          <a:prstGeom prst="rect">
            <a:avLst/>
          </a:prstGeom>
          <a:noFill/>
        </p:spPr>
      </p:pic>
      <p:pic>
        <p:nvPicPr>
          <p:cNvPr id="7" name="Picture 7" descr="C:\Documents and Settings\pepe\Mis documentos\PP\PP01.JPG">
            <a:extLst>
              <a:ext uri="{FF2B5EF4-FFF2-40B4-BE49-F238E27FC236}">
                <a16:creationId xmlns:a16="http://schemas.microsoft.com/office/drawing/2014/main" id="{4E22AB4E-5290-C773-3E8F-111D0864D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1879" t="9992" r="20146" b="34888"/>
          <a:stretch/>
        </p:blipFill>
        <p:spPr bwMode="auto">
          <a:xfrm>
            <a:off x="9654213" y="1291806"/>
            <a:ext cx="1640776" cy="1786163"/>
          </a:xfrm>
          <a:prstGeom prst="rect">
            <a:avLst/>
          </a:prstGeom>
          <a:noFill/>
        </p:spPr>
      </p:pic>
      <p:pic>
        <p:nvPicPr>
          <p:cNvPr id="8" name="Picture 4" descr="4">
            <a:extLst>
              <a:ext uri="{FF2B5EF4-FFF2-40B4-BE49-F238E27FC236}">
                <a16:creationId xmlns:a16="http://schemas.microsoft.com/office/drawing/2014/main" id="{77DB5C4F-3207-9A53-2326-B8D52F0AB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9315" t="33925" r="75780" b="41291"/>
          <a:stretch/>
        </p:blipFill>
        <p:spPr bwMode="auto">
          <a:xfrm>
            <a:off x="7963907" y="1392958"/>
            <a:ext cx="1551378" cy="181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3 Imagen" descr="P1010755.JPG">
            <a:extLst>
              <a:ext uri="{FF2B5EF4-FFF2-40B4-BE49-F238E27FC236}">
                <a16:creationId xmlns:a16="http://schemas.microsoft.com/office/drawing/2014/main" id="{369314E3-7D3D-48B3-C725-8EC3E77E808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35451" t="21323" r="30214" b="32914"/>
          <a:stretch>
            <a:fillRect/>
          </a:stretch>
        </p:blipFill>
        <p:spPr bwMode="auto">
          <a:xfrm>
            <a:off x="5900874" y="3282595"/>
            <a:ext cx="1123746" cy="112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C:\Documents and Settings\pepe\Escritorio\LowBandwidth.GIF">
            <a:extLst>
              <a:ext uri="{FF2B5EF4-FFF2-40B4-BE49-F238E27FC236}">
                <a16:creationId xmlns:a16="http://schemas.microsoft.com/office/drawing/2014/main" id="{6D0BC935-6E56-1650-DE19-B4C56FA20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77350" y="3640546"/>
            <a:ext cx="1032566" cy="1032566"/>
          </a:xfrm>
          <a:prstGeom prst="rect">
            <a:avLst/>
          </a:prstGeom>
          <a:noFill/>
        </p:spPr>
      </p:pic>
      <p:pic>
        <p:nvPicPr>
          <p:cNvPr id="11" name="Picture 5" descr="00000010">
            <a:extLst>
              <a:ext uri="{FF2B5EF4-FFF2-40B4-BE49-F238E27FC236}">
                <a16:creationId xmlns:a16="http://schemas.microsoft.com/office/drawing/2014/main" id="{F18E641F-E3F3-0211-E737-05317554B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25536" t="23684" r="20002" b="21851"/>
          <a:stretch>
            <a:fillRect/>
          </a:stretch>
        </p:blipFill>
        <p:spPr bwMode="auto">
          <a:xfrm>
            <a:off x="9194320" y="3295314"/>
            <a:ext cx="1226359" cy="1226359"/>
          </a:xfrm>
          <a:prstGeom prst="rect">
            <a:avLst/>
          </a:prstGeom>
          <a:noFill/>
        </p:spPr>
      </p:pic>
      <p:pic>
        <p:nvPicPr>
          <p:cNvPr id="12" name="Picture 8" descr="chemshift">
            <a:extLst>
              <a:ext uri="{FF2B5EF4-FFF2-40B4-BE49-F238E27FC236}">
                <a16:creationId xmlns:a16="http://schemas.microsoft.com/office/drawing/2014/main" id="{DEB2F3C7-0269-0141-BBE6-55C3B7E45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49527" t="7663" b="31027"/>
          <a:stretch>
            <a:fillRect/>
          </a:stretch>
        </p:blipFill>
        <p:spPr bwMode="auto">
          <a:xfrm>
            <a:off x="11054987" y="2607491"/>
            <a:ext cx="871918" cy="855771"/>
          </a:xfrm>
          <a:prstGeom prst="rect">
            <a:avLst/>
          </a:prstGeom>
          <a:noFill/>
        </p:spPr>
      </p:pic>
      <p:pic>
        <p:nvPicPr>
          <p:cNvPr id="13" name="Picture 2" descr="Astrofísica y Física: El efecto Compton">
            <a:extLst>
              <a:ext uri="{FF2B5EF4-FFF2-40B4-BE49-F238E27FC236}">
                <a16:creationId xmlns:a16="http://schemas.microsoft.com/office/drawing/2014/main" id="{36AC162A-3470-AA7E-21C4-87D80F971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11" y="3328023"/>
            <a:ext cx="1963793" cy="119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IMRT">
            <a:extLst>
              <a:ext uri="{FF2B5EF4-FFF2-40B4-BE49-F238E27FC236}">
                <a16:creationId xmlns:a16="http://schemas.microsoft.com/office/drawing/2014/main" id="{72BA8464-66D6-C243-DDA7-C58A23D1B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5982" y="3727141"/>
            <a:ext cx="2063080" cy="201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04220001">
            <a:extLst>
              <a:ext uri="{FF2B5EF4-FFF2-40B4-BE49-F238E27FC236}">
                <a16:creationId xmlns:a16="http://schemas.microsoft.com/office/drawing/2014/main" id="{43938D52-FDDE-8D62-3AA3-9CDCF9508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 r="21413"/>
          <a:stretch>
            <a:fillRect/>
          </a:stretch>
        </p:blipFill>
        <p:spPr bwMode="auto">
          <a:xfrm>
            <a:off x="3960235" y="3683861"/>
            <a:ext cx="1573212" cy="193198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16" name="Picture 8" descr="Imagen18">
            <a:extLst>
              <a:ext uri="{FF2B5EF4-FFF2-40B4-BE49-F238E27FC236}">
                <a16:creationId xmlns:a16="http://schemas.microsoft.com/office/drawing/2014/main" id="{DDE6192E-A1B1-BE28-FDB4-38B289FEA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 l="4990" t="2872" r="3015" b="3683"/>
          <a:stretch>
            <a:fillRect/>
          </a:stretch>
        </p:blipFill>
        <p:spPr bwMode="auto">
          <a:xfrm>
            <a:off x="2104269" y="4695826"/>
            <a:ext cx="2063080" cy="1840044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7" name="Rectángulo 21">
            <a:extLst>
              <a:ext uri="{FF2B5EF4-FFF2-40B4-BE49-F238E27FC236}">
                <a16:creationId xmlns:a16="http://schemas.microsoft.com/office/drawing/2014/main" id="{FE5E51FB-DFC3-7C22-2734-FFB305F88092}"/>
              </a:ext>
            </a:extLst>
          </p:cNvPr>
          <p:cNvSpPr/>
          <p:nvPr/>
        </p:nvSpPr>
        <p:spPr>
          <a:xfrm>
            <a:off x="4630724" y="4446172"/>
            <a:ext cx="453005" cy="241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8" name="Rectángulo 13">
            <a:extLst>
              <a:ext uri="{FF2B5EF4-FFF2-40B4-BE49-F238E27FC236}">
                <a16:creationId xmlns:a16="http://schemas.microsoft.com/office/drawing/2014/main" id="{298069FB-A9DA-FA9E-52CE-6B3038B2B848}"/>
              </a:ext>
            </a:extLst>
          </p:cNvPr>
          <p:cNvSpPr/>
          <p:nvPr/>
        </p:nvSpPr>
        <p:spPr>
          <a:xfrm>
            <a:off x="2000250" y="3232678"/>
            <a:ext cx="3716910" cy="196322"/>
          </a:xfrm>
          <a:prstGeom prst="rect">
            <a:avLst/>
          </a:prstGeom>
          <a:solidFill>
            <a:srgbClr val="FFFF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3">
            <a:extLst>
              <a:ext uri="{FF2B5EF4-FFF2-40B4-BE49-F238E27FC236}">
                <a16:creationId xmlns:a16="http://schemas.microsoft.com/office/drawing/2014/main" id="{E89BC5F8-60D4-E43A-A777-CB564211C7C5}"/>
              </a:ext>
            </a:extLst>
          </p:cNvPr>
          <p:cNvSpPr/>
          <p:nvPr/>
        </p:nvSpPr>
        <p:spPr>
          <a:xfrm>
            <a:off x="1211406" y="1291806"/>
            <a:ext cx="1379394" cy="223219"/>
          </a:xfrm>
          <a:prstGeom prst="rect">
            <a:avLst/>
          </a:prstGeom>
          <a:solidFill>
            <a:srgbClr val="FFFF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60898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18592-0EE9-2F00-A840-D8E7AFEDF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6D4757-DA74-842C-8BA2-112A48BDD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MX" dirty="0"/>
              <a:t>Qué es un Físico Médico…</a:t>
            </a:r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C37E58B2-DC66-0D59-362E-C24402F77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52" y="1562831"/>
            <a:ext cx="7242958" cy="2210351"/>
          </a:xfrm>
          <a:prstGeom prst="rect">
            <a:avLst/>
          </a:prstGeom>
        </p:spPr>
      </p:pic>
      <p:pic>
        <p:nvPicPr>
          <p:cNvPr id="6" name="Imagen 8">
            <a:extLst>
              <a:ext uri="{FF2B5EF4-FFF2-40B4-BE49-F238E27FC236}">
                <a16:creationId xmlns:a16="http://schemas.microsoft.com/office/drawing/2014/main" id="{47F2D6DB-F9CA-3E9E-B614-35CFD6BA5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60" y="4390421"/>
            <a:ext cx="6958664" cy="1159778"/>
          </a:xfrm>
          <a:prstGeom prst="rect">
            <a:avLst/>
          </a:prstGeom>
        </p:spPr>
      </p:pic>
      <p:sp>
        <p:nvSpPr>
          <p:cNvPr id="8" name="Elipse 10">
            <a:extLst>
              <a:ext uri="{FF2B5EF4-FFF2-40B4-BE49-F238E27FC236}">
                <a16:creationId xmlns:a16="http://schemas.microsoft.com/office/drawing/2014/main" id="{3EDD1250-41E1-1FA4-C8D3-146BEA8058CF}"/>
              </a:ext>
            </a:extLst>
          </p:cNvPr>
          <p:cNvSpPr/>
          <p:nvPr/>
        </p:nvSpPr>
        <p:spPr>
          <a:xfrm>
            <a:off x="741552" y="1770077"/>
            <a:ext cx="649098" cy="2752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9" name="Elipse 11">
            <a:extLst>
              <a:ext uri="{FF2B5EF4-FFF2-40B4-BE49-F238E27FC236}">
                <a16:creationId xmlns:a16="http://schemas.microsoft.com/office/drawing/2014/main" id="{E9993DE9-015C-8096-0F6D-52C881ECE1EE}"/>
              </a:ext>
            </a:extLst>
          </p:cNvPr>
          <p:cNvSpPr/>
          <p:nvPr/>
        </p:nvSpPr>
        <p:spPr>
          <a:xfrm>
            <a:off x="2730783" y="1816516"/>
            <a:ext cx="2411667" cy="1823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0" name="Elipse 12">
            <a:extLst>
              <a:ext uri="{FF2B5EF4-FFF2-40B4-BE49-F238E27FC236}">
                <a16:creationId xmlns:a16="http://schemas.microsoft.com/office/drawing/2014/main" id="{E94ED018-B9F2-7E6A-CDE7-7034453B2CEB}"/>
              </a:ext>
            </a:extLst>
          </p:cNvPr>
          <p:cNvSpPr/>
          <p:nvPr/>
        </p:nvSpPr>
        <p:spPr>
          <a:xfrm>
            <a:off x="2268930" y="1505680"/>
            <a:ext cx="4381499" cy="315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" name="Rectángulo 3">
            <a:extLst>
              <a:ext uri="{FF2B5EF4-FFF2-40B4-BE49-F238E27FC236}">
                <a16:creationId xmlns:a16="http://schemas.microsoft.com/office/drawing/2014/main" id="{FDA85204-3300-3BCE-7C65-07880D3D72AF}"/>
              </a:ext>
            </a:extLst>
          </p:cNvPr>
          <p:cNvSpPr/>
          <p:nvPr/>
        </p:nvSpPr>
        <p:spPr>
          <a:xfrm>
            <a:off x="789890" y="2662524"/>
            <a:ext cx="7068235" cy="1120183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3">
            <a:extLst>
              <a:ext uri="{FF2B5EF4-FFF2-40B4-BE49-F238E27FC236}">
                <a16:creationId xmlns:a16="http://schemas.microsoft.com/office/drawing/2014/main" id="{03195E3D-6E99-4C92-3A49-745835D69A89}"/>
              </a:ext>
            </a:extLst>
          </p:cNvPr>
          <p:cNvSpPr/>
          <p:nvPr/>
        </p:nvSpPr>
        <p:spPr>
          <a:xfrm>
            <a:off x="1935225" y="2397792"/>
            <a:ext cx="5922900" cy="264731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3" name="Imagen 4">
            <a:extLst>
              <a:ext uri="{FF2B5EF4-FFF2-40B4-BE49-F238E27FC236}">
                <a16:creationId xmlns:a16="http://schemas.microsoft.com/office/drawing/2014/main" id="{8EB34CFB-114F-B351-5523-1C6B2F8B1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158" y="927363"/>
            <a:ext cx="3750873" cy="4933214"/>
          </a:xfrm>
          <a:prstGeom prst="rect">
            <a:avLst/>
          </a:prstGeom>
        </p:spPr>
      </p:pic>
      <p:sp>
        <p:nvSpPr>
          <p:cNvPr id="14" name="Elipse 10">
            <a:extLst>
              <a:ext uri="{FF2B5EF4-FFF2-40B4-BE49-F238E27FC236}">
                <a16:creationId xmlns:a16="http://schemas.microsoft.com/office/drawing/2014/main" id="{0C874547-C554-DC5D-8EF5-515D73FEE3A9}"/>
              </a:ext>
            </a:extLst>
          </p:cNvPr>
          <p:cNvSpPr/>
          <p:nvPr/>
        </p:nvSpPr>
        <p:spPr>
          <a:xfrm>
            <a:off x="6679003" y="1518969"/>
            <a:ext cx="1179121" cy="2752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97125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831B4-CC55-43BC-B328-2F7412F25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03" y="230486"/>
            <a:ext cx="10515600" cy="1325563"/>
          </a:xfrm>
        </p:spPr>
        <p:txBody>
          <a:bodyPr/>
          <a:lstStyle/>
          <a:p>
            <a:r>
              <a:rPr lang="es-MX" dirty="0"/>
              <a:t>Y que hacemos…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60AAB22C-5C17-4838-B92C-B4B048833AAA}"/>
              </a:ext>
            </a:extLst>
          </p:cNvPr>
          <p:cNvSpPr/>
          <p:nvPr/>
        </p:nvSpPr>
        <p:spPr>
          <a:xfrm>
            <a:off x="4908965" y="843016"/>
            <a:ext cx="1856084" cy="632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Físico Médico 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65067C1A-BEA4-46A5-A838-245156290C0B}"/>
              </a:ext>
            </a:extLst>
          </p:cNvPr>
          <p:cNvSpPr/>
          <p:nvPr/>
        </p:nvSpPr>
        <p:spPr>
          <a:xfrm>
            <a:off x="6213446" y="2367415"/>
            <a:ext cx="2827090" cy="6962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Dosimetría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A0551F6-9E9D-4C08-8DCC-28C7BA061260}"/>
              </a:ext>
            </a:extLst>
          </p:cNvPr>
          <p:cNvSpPr/>
          <p:nvPr/>
        </p:nvSpPr>
        <p:spPr>
          <a:xfrm>
            <a:off x="105299" y="2367415"/>
            <a:ext cx="2827090" cy="6962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Diagnóstico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E0E035FC-929F-486F-9C8C-73A80A767365}"/>
              </a:ext>
            </a:extLst>
          </p:cNvPr>
          <p:cNvSpPr/>
          <p:nvPr/>
        </p:nvSpPr>
        <p:spPr>
          <a:xfrm>
            <a:off x="9221511" y="2367415"/>
            <a:ext cx="2827090" cy="6962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Seguridad Radiológica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022C8339-6CA2-448A-BC06-8A571E42325B}"/>
              </a:ext>
            </a:extLst>
          </p:cNvPr>
          <p:cNvSpPr/>
          <p:nvPr/>
        </p:nvSpPr>
        <p:spPr>
          <a:xfrm>
            <a:off x="3154610" y="2367415"/>
            <a:ext cx="2827090" cy="6962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Tratamientos</a:t>
            </a:r>
          </a:p>
        </p:txBody>
      </p:sp>
      <p:pic>
        <p:nvPicPr>
          <p:cNvPr id="10" name="Picture 6" descr="C:\Documents and Settings\pepe\Mis documentos\PP\PP02.JPG">
            <a:extLst>
              <a:ext uri="{FF2B5EF4-FFF2-40B4-BE49-F238E27FC236}">
                <a16:creationId xmlns:a16="http://schemas.microsoft.com/office/drawing/2014/main" id="{C07C3349-6E37-4835-8841-E45F2BA21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40685" t="7813" r="18632" b="32813"/>
          <a:stretch/>
        </p:blipFill>
        <p:spPr bwMode="auto">
          <a:xfrm>
            <a:off x="80770" y="3361655"/>
            <a:ext cx="910578" cy="996691"/>
          </a:xfrm>
          <a:prstGeom prst="rect">
            <a:avLst/>
          </a:prstGeom>
          <a:noFill/>
        </p:spPr>
      </p:pic>
      <p:pic>
        <p:nvPicPr>
          <p:cNvPr id="11" name="Picture 7" descr="C:\Documents and Settings\pepe\Mis documentos\PP\PP01.JPG">
            <a:extLst>
              <a:ext uri="{FF2B5EF4-FFF2-40B4-BE49-F238E27FC236}">
                <a16:creationId xmlns:a16="http://schemas.microsoft.com/office/drawing/2014/main" id="{C1DE9945-0EAB-4262-B271-DE67A59D6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1879" t="9992" r="20146" b="34888"/>
          <a:stretch/>
        </p:blipFill>
        <p:spPr bwMode="auto">
          <a:xfrm>
            <a:off x="2046339" y="3359347"/>
            <a:ext cx="913351" cy="994282"/>
          </a:xfrm>
          <a:prstGeom prst="rect">
            <a:avLst/>
          </a:prstGeom>
          <a:noFill/>
        </p:spPr>
      </p:pic>
      <p:pic>
        <p:nvPicPr>
          <p:cNvPr id="12" name="Picture 4" descr="4">
            <a:extLst>
              <a:ext uri="{FF2B5EF4-FFF2-40B4-BE49-F238E27FC236}">
                <a16:creationId xmlns:a16="http://schemas.microsoft.com/office/drawing/2014/main" id="{7CA56720-ACA0-4CC6-B6DF-8172A3884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9315" t="33925" r="75780" b="41291"/>
          <a:stretch/>
        </p:blipFill>
        <p:spPr bwMode="auto">
          <a:xfrm>
            <a:off x="1093801" y="3359347"/>
            <a:ext cx="850086" cy="99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3 Imagen" descr="P1010755.JPG">
            <a:extLst>
              <a:ext uri="{FF2B5EF4-FFF2-40B4-BE49-F238E27FC236}">
                <a16:creationId xmlns:a16="http://schemas.microsoft.com/office/drawing/2014/main" id="{972354C9-BE26-4A59-9EF0-AD063930373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5451" t="21323" r="30214" b="32914"/>
          <a:stretch>
            <a:fillRect/>
          </a:stretch>
        </p:blipFill>
        <p:spPr bwMode="auto">
          <a:xfrm>
            <a:off x="61720" y="4555086"/>
            <a:ext cx="951366" cy="95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C:\Documents and Settings\pepe\Escritorio\LowBandwidth.GIF">
            <a:extLst>
              <a:ext uri="{FF2B5EF4-FFF2-40B4-BE49-F238E27FC236}">
                <a16:creationId xmlns:a16="http://schemas.microsoft.com/office/drawing/2014/main" id="{B0FDE3B1-8C4D-46D8-A206-757F8852E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29352" y="5030769"/>
            <a:ext cx="855771" cy="855771"/>
          </a:xfrm>
          <a:prstGeom prst="rect">
            <a:avLst/>
          </a:prstGeom>
          <a:noFill/>
        </p:spPr>
      </p:pic>
      <p:pic>
        <p:nvPicPr>
          <p:cNvPr id="15" name="Picture 5" descr="00000010">
            <a:extLst>
              <a:ext uri="{FF2B5EF4-FFF2-40B4-BE49-F238E27FC236}">
                <a16:creationId xmlns:a16="http://schemas.microsoft.com/office/drawing/2014/main" id="{361D14B8-920F-4E8C-9FB1-3133995AA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5536" t="23684" r="20002" b="21851"/>
          <a:stretch>
            <a:fillRect/>
          </a:stretch>
        </p:blipFill>
        <p:spPr bwMode="auto">
          <a:xfrm>
            <a:off x="1043161" y="4738899"/>
            <a:ext cx="951366" cy="951366"/>
          </a:xfrm>
          <a:prstGeom prst="rect">
            <a:avLst/>
          </a:prstGeom>
          <a:noFill/>
        </p:spPr>
      </p:pic>
      <p:pic>
        <p:nvPicPr>
          <p:cNvPr id="16" name="Picture 8" descr="chemshift">
            <a:extLst>
              <a:ext uri="{FF2B5EF4-FFF2-40B4-BE49-F238E27FC236}">
                <a16:creationId xmlns:a16="http://schemas.microsoft.com/office/drawing/2014/main" id="{7064B3A3-484C-4BD2-BE8A-3301C508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49527" t="7663" b="31027"/>
          <a:stretch>
            <a:fillRect/>
          </a:stretch>
        </p:blipFill>
        <p:spPr bwMode="auto">
          <a:xfrm>
            <a:off x="119430" y="5690265"/>
            <a:ext cx="871918" cy="855771"/>
          </a:xfrm>
          <a:prstGeom prst="rect">
            <a:avLst/>
          </a:prstGeom>
          <a:noFill/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53899CB-DD4F-4BF8-B118-E4A614D3A2B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33" t="29404" r="4088" b="5278"/>
          <a:stretch/>
        </p:blipFill>
        <p:spPr>
          <a:xfrm>
            <a:off x="3154610" y="5138555"/>
            <a:ext cx="2827090" cy="1495970"/>
          </a:xfrm>
          <a:prstGeom prst="rect">
            <a:avLst/>
          </a:prstGeom>
        </p:spPr>
      </p:pic>
      <p:pic>
        <p:nvPicPr>
          <p:cNvPr id="18" name="Picture 4" descr="https://www.qualiformed.com/sites/default/files/styles/product_detail/public/webmaster/phantom/otp-iso-kitcomplet_0.png?itok=gMrRhosT">
            <a:extLst>
              <a:ext uri="{FF2B5EF4-FFF2-40B4-BE49-F238E27FC236}">
                <a16:creationId xmlns:a16="http://schemas.microsoft.com/office/drawing/2014/main" id="{5C3494B7-1408-444B-BC83-D83EF4AA1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929" y="3699502"/>
            <a:ext cx="2435803" cy="130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Resultado de imagen para winston lutz test radiotherapy">
            <a:extLst>
              <a:ext uri="{FF2B5EF4-FFF2-40B4-BE49-F238E27FC236}">
                <a16:creationId xmlns:a16="http://schemas.microsoft.com/office/drawing/2014/main" id="{DA6A0CEF-6069-41E3-9AB8-3B4D2DE1F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680" y="4284377"/>
            <a:ext cx="903720" cy="74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0C631A7-F34D-45A6-9D69-7365F7D154D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t="11702" r="13238" b="5633"/>
          <a:stretch/>
        </p:blipFill>
        <p:spPr>
          <a:xfrm>
            <a:off x="3256210" y="3261077"/>
            <a:ext cx="1159438" cy="876849"/>
          </a:xfrm>
          <a:prstGeom prst="rect">
            <a:avLst/>
          </a:prstGeom>
        </p:spPr>
      </p:pic>
      <p:pic>
        <p:nvPicPr>
          <p:cNvPr id="21" name="Picture 8" descr="Resultado de imagen para radioterapia">
            <a:extLst>
              <a:ext uri="{FF2B5EF4-FFF2-40B4-BE49-F238E27FC236}">
                <a16:creationId xmlns:a16="http://schemas.microsoft.com/office/drawing/2014/main" id="{650ACF74-0E93-4076-8E58-147678549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4" r="38228"/>
          <a:stretch/>
        </p:blipFill>
        <p:spPr bwMode="auto">
          <a:xfrm>
            <a:off x="9352336" y="3293777"/>
            <a:ext cx="2621613" cy="296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5D429225-8C73-46E6-8308-B5F6306DB0C8}"/>
              </a:ext>
            </a:extLst>
          </p:cNvPr>
          <p:cNvSpPr txBox="1"/>
          <p:nvPr/>
        </p:nvSpPr>
        <p:spPr>
          <a:xfrm>
            <a:off x="6143778" y="3109111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Comisionamiento</a:t>
            </a:r>
            <a:endParaRPr lang="es-MX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0C85C52-FB96-4540-B97E-FF19872954FE}"/>
              </a:ext>
            </a:extLst>
          </p:cNvPr>
          <p:cNvSpPr txBox="1"/>
          <p:nvPr/>
        </p:nvSpPr>
        <p:spPr>
          <a:xfrm>
            <a:off x="6179488" y="4887318"/>
            <a:ext cx="283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Pruebas complementarias</a:t>
            </a:r>
          </a:p>
        </p:txBody>
      </p:sp>
      <p:pic>
        <p:nvPicPr>
          <p:cNvPr id="24" name="Picture 9" descr="C:\Users\amanda\Desktop\Articulo EBT_campos_pequeños\Borradores_articulo\Articulo\Figures\Figure1B.JPG">
            <a:extLst>
              <a:ext uri="{FF2B5EF4-FFF2-40B4-BE49-F238E27FC236}">
                <a16:creationId xmlns:a16="http://schemas.microsoft.com/office/drawing/2014/main" id="{18957EDF-FEEC-40C8-A897-859399376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35281" y="3469084"/>
            <a:ext cx="1085850" cy="81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 descr="C:\Users\amanda\Desktop\Articulo EBT_campos_pequeños\Borradores_articulo\Articulo\Figures\Figure3.JPG">
            <a:extLst>
              <a:ext uri="{FF2B5EF4-FFF2-40B4-BE49-F238E27FC236}">
                <a16:creationId xmlns:a16="http://schemas.microsoft.com/office/drawing/2014/main" id="{2E2EB8EB-40A3-4F1F-BDF9-FFCF4EFF3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93906" y="4072057"/>
            <a:ext cx="1074223" cy="85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8F4ECAA2-03E4-4C7C-A620-071520747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82081" y="4098954"/>
            <a:ext cx="1041711" cy="66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7" descr="C:\Documents and Settings\AMANDA\Desktop\fotos ebt\P1020213.JPG">
            <a:extLst>
              <a:ext uri="{FF2B5EF4-FFF2-40B4-BE49-F238E27FC236}">
                <a16:creationId xmlns:a16="http://schemas.microsoft.com/office/drawing/2014/main" id="{B6BA14B8-2C09-4244-8A87-E036466D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 l="34665" t="36128" r="47696" b="40352"/>
          <a:stretch>
            <a:fillRect/>
          </a:stretch>
        </p:blipFill>
        <p:spPr bwMode="auto">
          <a:xfrm>
            <a:off x="7372312" y="3481835"/>
            <a:ext cx="811901" cy="81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Content Placeholder 3" descr="SAM_0008.JPG">
            <a:extLst>
              <a:ext uri="{FF2B5EF4-FFF2-40B4-BE49-F238E27FC236}">
                <a16:creationId xmlns:a16="http://schemas.microsoft.com/office/drawing/2014/main" id="{6C734057-E229-4FD9-8306-DB5BB09373A8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740801" y="5216094"/>
            <a:ext cx="824451" cy="691388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5E8FDF8C-D804-4353-BF82-E5A88213B57E}"/>
              </a:ext>
            </a:extLst>
          </p:cNvPr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183084" y="5216094"/>
            <a:ext cx="581965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7" descr="SAM_0012.JPG">
            <a:extLst>
              <a:ext uri="{FF2B5EF4-FFF2-40B4-BE49-F238E27FC236}">
                <a16:creationId xmlns:a16="http://schemas.microsoft.com/office/drawing/2014/main" id="{7E3278E8-34C8-46AC-A497-97F08E343703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16200000">
            <a:off x="6845075" y="5966363"/>
            <a:ext cx="763819" cy="632888"/>
          </a:xfrm>
          <a:prstGeom prst="rect">
            <a:avLst/>
          </a:prstGeom>
        </p:spPr>
      </p:pic>
      <p:pic>
        <p:nvPicPr>
          <p:cNvPr id="31" name="Picture 8" descr="SAM_0010.JPG">
            <a:extLst>
              <a:ext uri="{FF2B5EF4-FFF2-40B4-BE49-F238E27FC236}">
                <a16:creationId xmlns:a16="http://schemas.microsoft.com/office/drawing/2014/main" id="{FB73C6A8-F7F9-442C-90F7-D9DB02963B4E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6183084" y="5900897"/>
            <a:ext cx="727457" cy="753387"/>
          </a:xfrm>
          <a:prstGeom prst="rect">
            <a:avLst/>
          </a:prstGeom>
        </p:spPr>
      </p:pic>
      <p:pic>
        <p:nvPicPr>
          <p:cNvPr id="32" name="Picture 2" descr="Resultado de imagen para octavius ptw">
            <a:extLst>
              <a:ext uri="{FF2B5EF4-FFF2-40B4-BE49-F238E27FC236}">
                <a16:creationId xmlns:a16="http://schemas.microsoft.com/office/drawing/2014/main" id="{22934900-B762-4EBE-96DA-503CA436D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2" t="7541" r="4090" b="2615"/>
          <a:stretch/>
        </p:blipFill>
        <p:spPr bwMode="auto">
          <a:xfrm>
            <a:off x="7608953" y="5251457"/>
            <a:ext cx="703952" cy="65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AA85D1AC-D2AE-4148-9503-BCF0E6039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32609" y="6017071"/>
            <a:ext cx="690444" cy="441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 descr="yasi2">
            <a:extLst>
              <a:ext uri="{FF2B5EF4-FFF2-40B4-BE49-F238E27FC236}">
                <a16:creationId xmlns:a16="http://schemas.microsoft.com/office/drawing/2014/main" id="{E18777BB-A62F-4341-A56F-4AB649340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461617" y="5320517"/>
            <a:ext cx="613315" cy="63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D15E1DDB-94CA-4B94-B8E4-34ACD0849EA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955903" y="5547499"/>
            <a:ext cx="1116667" cy="1106785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F3EAF6BA-7DBD-4509-8F14-A9384BD5569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717326" y="3133356"/>
            <a:ext cx="1355244" cy="1287282"/>
          </a:xfrm>
          <a:prstGeom prst="rect">
            <a:avLst/>
          </a:prstGeom>
        </p:spPr>
      </p:pic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0C8419F4-B345-4AB6-AF26-8DD250DE16D3}"/>
              </a:ext>
            </a:extLst>
          </p:cNvPr>
          <p:cNvSpPr/>
          <p:nvPr/>
        </p:nvSpPr>
        <p:spPr>
          <a:xfrm>
            <a:off x="8102159" y="999424"/>
            <a:ext cx="3292789" cy="82320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Investigación</a:t>
            </a:r>
          </a:p>
        </p:txBody>
      </p: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87B8DC29-50A7-44A6-ABEA-6FF82355C3DB}"/>
              </a:ext>
            </a:extLst>
          </p:cNvPr>
          <p:cNvCxnSpPr>
            <a:cxnSpLocks/>
          </p:cNvCxnSpPr>
          <p:nvPr/>
        </p:nvCxnSpPr>
        <p:spPr>
          <a:xfrm>
            <a:off x="1426128" y="2063692"/>
            <a:ext cx="9208928" cy="86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19FD3E2E-8BDE-4A25-BEF6-5613F354A1B5}"/>
              </a:ext>
            </a:extLst>
          </p:cNvPr>
          <p:cNvCxnSpPr>
            <a:cxnSpLocks/>
          </p:cNvCxnSpPr>
          <p:nvPr/>
        </p:nvCxnSpPr>
        <p:spPr>
          <a:xfrm flipH="1">
            <a:off x="1417739" y="2072081"/>
            <a:ext cx="1" cy="295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59698365-B30A-4052-857F-D7304DABC3A5}"/>
              </a:ext>
            </a:extLst>
          </p:cNvPr>
          <p:cNvCxnSpPr>
            <a:cxnSpLocks/>
          </p:cNvCxnSpPr>
          <p:nvPr/>
        </p:nvCxnSpPr>
        <p:spPr>
          <a:xfrm flipH="1">
            <a:off x="4486447" y="2088678"/>
            <a:ext cx="1" cy="295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FE017FC8-BAE4-44AE-9088-CC24BD55338E}"/>
              </a:ext>
            </a:extLst>
          </p:cNvPr>
          <p:cNvCxnSpPr>
            <a:cxnSpLocks/>
          </p:cNvCxnSpPr>
          <p:nvPr/>
        </p:nvCxnSpPr>
        <p:spPr>
          <a:xfrm flipH="1">
            <a:off x="7561277" y="2113392"/>
            <a:ext cx="1" cy="295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0259B081-6CA9-4E85-AA0A-0E8C3D75F906}"/>
              </a:ext>
            </a:extLst>
          </p:cNvPr>
          <p:cNvCxnSpPr>
            <a:cxnSpLocks/>
          </p:cNvCxnSpPr>
          <p:nvPr/>
        </p:nvCxnSpPr>
        <p:spPr>
          <a:xfrm flipH="1">
            <a:off x="10635056" y="2132136"/>
            <a:ext cx="1" cy="295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5A0CD8B2-933F-4AAA-834B-8BA5A006D7A7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5837007" y="1475192"/>
            <a:ext cx="0" cy="613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3E0CEC7B-78FB-42F6-99C8-6F68CE06B8B1}"/>
              </a:ext>
            </a:extLst>
          </p:cNvPr>
          <p:cNvCxnSpPr>
            <a:stCxn id="5" idx="3"/>
            <a:endCxn id="37" idx="1"/>
          </p:cNvCxnSpPr>
          <p:nvPr/>
        </p:nvCxnSpPr>
        <p:spPr>
          <a:xfrm>
            <a:off x="6765049" y="1159104"/>
            <a:ext cx="1337110" cy="2519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673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1125-17B9-2870-E212-71817D53B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Recomendaciones internacionales: Físicos Médicos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73F165-9AB6-FE46-9EBF-5D7E3FE61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61" t="10497" r="31204" b="2128"/>
          <a:stretch/>
        </p:blipFill>
        <p:spPr>
          <a:xfrm>
            <a:off x="1225685" y="2101175"/>
            <a:ext cx="3341498" cy="44844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21531C-205C-BA8A-2695-2FCFB48CF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40" t="12501" r="32463" b="7639"/>
          <a:stretch/>
        </p:blipFill>
        <p:spPr>
          <a:xfrm>
            <a:off x="6096000" y="1381125"/>
            <a:ext cx="4086225" cy="547687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4166D48-5029-5B82-BF01-41C1450A3EB3}"/>
              </a:ext>
            </a:extLst>
          </p:cNvPr>
          <p:cNvSpPr/>
          <p:nvPr/>
        </p:nvSpPr>
        <p:spPr>
          <a:xfrm>
            <a:off x="5721292" y="3075517"/>
            <a:ext cx="4689533" cy="791807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3B0CD6-A835-5827-2A7E-989D970A03AD}"/>
              </a:ext>
            </a:extLst>
          </p:cNvPr>
          <p:cNvSpPr txBox="1"/>
          <p:nvPr/>
        </p:nvSpPr>
        <p:spPr>
          <a:xfrm>
            <a:off x="8663741" y="6627168"/>
            <a:ext cx="34456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u="none" strike="noStrike" baseline="0" dirty="0">
                <a:latin typeface="TimesNewRoman"/>
              </a:rPr>
              <a:t>INSTITUTE OF PHYSICS AND ENGINEERING IN MEDICINE</a:t>
            </a:r>
            <a:endParaRPr lang="es-MX" sz="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18B8FB-962E-71A4-CC5C-4B50614F1C0A}"/>
              </a:ext>
            </a:extLst>
          </p:cNvPr>
          <p:cNvSpPr txBox="1"/>
          <p:nvPr/>
        </p:nvSpPr>
        <p:spPr>
          <a:xfrm>
            <a:off x="9828853" y="6216294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En 2022 / 270 EMFM</a:t>
            </a:r>
          </a:p>
        </p:txBody>
      </p:sp>
    </p:spTree>
    <p:extLst>
      <p:ext uri="{BB962C8B-B14F-4D97-AF65-F5344CB8AC3E}">
        <p14:creationId xmlns:p14="http://schemas.microsoft.com/office/powerpoint/2010/main" val="1344233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76457-382F-8913-D53C-9C754821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7145" y="1241266"/>
            <a:ext cx="453592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Gracias por su atención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2D86BB-893F-471B-AD66-50E01777C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3" y="396837"/>
            <a:ext cx="6451503" cy="6058999"/>
            <a:chOff x="423333" y="396837"/>
            <a:chExt cx="6451503" cy="6058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E3F80D-79C6-468A-83E4-3FEA58556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3" y="402165"/>
              <a:ext cx="522933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009504C1-96CE-44B4-8DF0-613CF9D1DA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3161515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F299836-4C10-4395-B386-C0FA537C4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5004670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MX"/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1BC85186-E151-8B04-7633-D29F2A8C2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47" y="384432"/>
            <a:ext cx="4168729" cy="625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9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592B9-FF12-90C3-FA58-32062837C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85" y="703946"/>
            <a:ext cx="8761413" cy="706964"/>
          </a:xfrm>
        </p:spPr>
        <p:txBody>
          <a:bodyPr/>
          <a:lstStyle/>
          <a:p>
            <a:r>
              <a:rPr lang="es-MX" dirty="0"/>
              <a:t>Tratamientos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A35479A-A905-C42E-0239-F49070FC3390}"/>
              </a:ext>
            </a:extLst>
          </p:cNvPr>
          <p:cNvSpPr/>
          <p:nvPr/>
        </p:nvSpPr>
        <p:spPr>
          <a:xfrm>
            <a:off x="4882937" y="1552360"/>
            <a:ext cx="2967100" cy="91439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Aplicaciones con radiación Ionizante 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D887B0C-0977-3711-D9D7-6C7D8C7D9C65}"/>
              </a:ext>
            </a:extLst>
          </p:cNvPr>
          <p:cNvSpPr/>
          <p:nvPr/>
        </p:nvSpPr>
        <p:spPr>
          <a:xfrm>
            <a:off x="8688969" y="1637046"/>
            <a:ext cx="2967100" cy="91439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Aplicaciones sin radiación Ionizante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3A91DA3-33B8-70B1-B263-04DA3B11087A}"/>
              </a:ext>
            </a:extLst>
          </p:cNvPr>
          <p:cNvSpPr txBox="1">
            <a:spLocks/>
          </p:cNvSpPr>
          <p:nvPr/>
        </p:nvSpPr>
        <p:spPr>
          <a:xfrm>
            <a:off x="541947" y="255144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Medicina Intraoperatoria</a:t>
            </a:r>
          </a:p>
          <a:p>
            <a:r>
              <a:rPr lang="es-MX" dirty="0"/>
              <a:t>Radioterapia</a:t>
            </a:r>
          </a:p>
          <a:p>
            <a:r>
              <a:rPr lang="es-MX" dirty="0"/>
              <a:t>Intervencionismo</a:t>
            </a:r>
          </a:p>
          <a:p>
            <a:r>
              <a:rPr lang="es-MX" dirty="0"/>
              <a:t>Entre otras…</a:t>
            </a:r>
          </a:p>
          <a:p>
            <a:endParaRPr lang="es-MX" dirty="0"/>
          </a:p>
        </p:txBody>
      </p:sp>
      <p:pic>
        <p:nvPicPr>
          <p:cNvPr id="11" name="Picture 3" descr="19camposEstaticos">
            <a:extLst>
              <a:ext uri="{FF2B5EF4-FFF2-40B4-BE49-F238E27FC236}">
                <a16:creationId xmlns:a16="http://schemas.microsoft.com/office/drawing/2014/main" id="{5ABF3B7B-1EA8-54B1-32A1-7C7E89F23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0961" y="3010434"/>
            <a:ext cx="2768244" cy="2640954"/>
          </a:xfrm>
          <a:prstGeom prst="rect">
            <a:avLst/>
          </a:prstGeom>
          <a:noFill/>
        </p:spPr>
      </p:pic>
      <p:graphicFrame>
        <p:nvGraphicFramePr>
          <p:cNvPr id="3" name="Object 1">
            <a:extLst>
              <a:ext uri="{FF2B5EF4-FFF2-40B4-BE49-F238E27FC236}">
                <a16:creationId xmlns:a16="http://schemas.microsoft.com/office/drawing/2014/main" id="{16D1B2B6-4C1A-8944-4D42-16ACB29133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003952"/>
              </p:ext>
            </p:extLst>
          </p:nvPr>
        </p:nvGraphicFramePr>
        <p:xfrm>
          <a:off x="4099863" y="2619898"/>
          <a:ext cx="1422756" cy="1579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3" imgW="2000000" imgH="2219635" progId="PBrush">
                  <p:embed/>
                </p:oleObj>
              </mc:Choice>
              <mc:Fallback>
                <p:oleObj name="Imagen de mapa de bits" r:id="rId3" imgW="2000000" imgH="2219635" progId="PBrush">
                  <p:embed/>
                  <p:pic>
                    <p:nvPicPr>
                      <p:cNvPr id="18" name="Object 1">
                        <a:extLst>
                          <a:ext uri="{FF2B5EF4-FFF2-40B4-BE49-F238E27FC236}">
                            <a16:creationId xmlns:a16="http://schemas.microsoft.com/office/drawing/2014/main" id="{B9483833-07FA-82C5-A864-D391677B66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9863" y="2619898"/>
                        <a:ext cx="1422756" cy="15795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8" descr="Imagen18">
            <a:extLst>
              <a:ext uri="{FF2B5EF4-FFF2-40B4-BE49-F238E27FC236}">
                <a16:creationId xmlns:a16="http://schemas.microsoft.com/office/drawing/2014/main" id="{A920B732-F81F-3D19-A9A9-B4E896CF7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990" t="2872" r="3015" b="3683"/>
          <a:stretch>
            <a:fillRect/>
          </a:stretch>
        </p:blipFill>
        <p:spPr bwMode="auto">
          <a:xfrm>
            <a:off x="4129183" y="4330911"/>
            <a:ext cx="2063080" cy="1840044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BDC9D76-663B-5F48-746E-673B87DBAFA5}"/>
              </a:ext>
            </a:extLst>
          </p:cNvPr>
          <p:cNvGrpSpPr/>
          <p:nvPr/>
        </p:nvGrpSpPr>
        <p:grpSpPr>
          <a:xfrm>
            <a:off x="2408520" y="4238968"/>
            <a:ext cx="1573212" cy="1931987"/>
            <a:chOff x="2536857" y="4563260"/>
            <a:chExt cx="1573212" cy="1931987"/>
          </a:xfrm>
        </p:grpSpPr>
        <p:pic>
          <p:nvPicPr>
            <p:cNvPr id="14" name="Picture 5" descr="04220001">
              <a:extLst>
                <a:ext uri="{FF2B5EF4-FFF2-40B4-BE49-F238E27FC236}">
                  <a16:creationId xmlns:a16="http://schemas.microsoft.com/office/drawing/2014/main" id="{163D61FE-0270-5C66-E7DA-81678910A1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r="21413"/>
            <a:stretch>
              <a:fillRect/>
            </a:stretch>
          </p:blipFill>
          <p:spPr bwMode="auto">
            <a:xfrm>
              <a:off x="2536857" y="4563260"/>
              <a:ext cx="1573212" cy="1931987"/>
            </a:xfrm>
            <a:prstGeom prst="rect">
              <a:avLst/>
            </a:prstGeom>
            <a:noFill/>
            <a:ln w="9525">
              <a:solidFill>
                <a:srgbClr val="FFCC00"/>
              </a:solidFill>
              <a:miter lim="800000"/>
              <a:headEnd/>
              <a:tailEnd/>
            </a:ln>
          </p:spPr>
        </p:pic>
        <p:sp>
          <p:nvSpPr>
            <p:cNvPr id="16" name="Rectángulo 21">
              <a:extLst>
                <a:ext uri="{FF2B5EF4-FFF2-40B4-BE49-F238E27FC236}">
                  <a16:creationId xmlns:a16="http://schemas.microsoft.com/office/drawing/2014/main" id="{080B3B78-3B5F-42F4-E782-567A8A72FE64}"/>
                </a:ext>
              </a:extLst>
            </p:cNvPr>
            <p:cNvSpPr/>
            <p:nvPr/>
          </p:nvSpPr>
          <p:spPr>
            <a:xfrm>
              <a:off x="3165159" y="5250933"/>
              <a:ext cx="453005" cy="24126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1D2CE0-5F62-5384-5D8D-26FF0CE51D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812" t="18596" r="44266" b="57193"/>
          <a:stretch/>
        </p:blipFill>
        <p:spPr>
          <a:xfrm>
            <a:off x="8902672" y="4821208"/>
            <a:ext cx="3169490" cy="16603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3274B9-6C62-4B66-0AAA-DFD701829C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976" t="18596" r="16343" b="57193"/>
          <a:stretch/>
        </p:blipFill>
        <p:spPr>
          <a:xfrm>
            <a:off x="10532352" y="2890373"/>
            <a:ext cx="1212444" cy="16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94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5BF7E-DCE1-5ADC-0154-99FA2DD21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Qué es la radiación ionizante…. Y qué produce en el cuerpo…</a:t>
            </a:r>
            <a:endParaRPr lang="es-MX" dirty="0"/>
          </a:p>
        </p:txBody>
      </p:sp>
      <p:pic>
        <p:nvPicPr>
          <p:cNvPr id="4" name="Picture 10" descr="Café Con Fotones: ¿Que es ALARA?">
            <a:extLst>
              <a:ext uri="{FF2B5EF4-FFF2-40B4-BE49-F238E27FC236}">
                <a16:creationId xmlns:a16="http://schemas.microsoft.com/office/drawing/2014/main" id="{F5FACC49-EC36-312B-A3D3-D1F522437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620" y="1478703"/>
            <a:ext cx="2039650" cy="237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9421578A-E36C-BB22-47FB-1DB4C0AA5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539" y="4610111"/>
            <a:ext cx="3142846" cy="2075609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2A96AFF3-D8C9-5E54-79AC-E4554E776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259" y="1478703"/>
            <a:ext cx="2558810" cy="3229342"/>
          </a:xfrm>
          <a:prstGeom prst="rect">
            <a:avLst/>
          </a:prstGeom>
        </p:spPr>
      </p:pic>
      <p:pic>
        <p:nvPicPr>
          <p:cNvPr id="8" name="Picture 8" descr="Imagen18">
            <a:extLst>
              <a:ext uri="{FF2B5EF4-FFF2-40B4-BE49-F238E27FC236}">
                <a16:creationId xmlns:a16="http://schemas.microsoft.com/office/drawing/2014/main" id="{1DBA8633-1BFB-E9C6-3A2A-70EEBA34E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990" t="2872" r="3015" b="3683"/>
          <a:stretch>
            <a:fillRect/>
          </a:stretch>
        </p:blipFill>
        <p:spPr bwMode="auto">
          <a:xfrm>
            <a:off x="10348400" y="3968627"/>
            <a:ext cx="1438480" cy="1282968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06FC1E-CBBE-BC8D-8D91-64DB829DFDD9}"/>
              </a:ext>
            </a:extLst>
          </p:cNvPr>
          <p:cNvSpPr txBox="1">
            <a:spLocks/>
          </p:cNvSpPr>
          <p:nvPr/>
        </p:nvSpPr>
        <p:spPr>
          <a:xfrm>
            <a:off x="192598" y="3108910"/>
            <a:ext cx="10541746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Teleterapia (Terapia con haz externo)</a:t>
            </a:r>
          </a:p>
          <a:p>
            <a:r>
              <a:rPr lang="es-MX" dirty="0"/>
              <a:t>Braquiterapia (Terapia con fuentes internas) </a:t>
            </a:r>
          </a:p>
          <a:p>
            <a:r>
              <a:rPr lang="es-MX" dirty="0"/>
              <a:t>Radioterapia dirigida (Radioterapia metabólica)</a:t>
            </a:r>
          </a:p>
          <a:p>
            <a:endParaRPr lang="es-MX" dirty="0"/>
          </a:p>
          <a:p>
            <a:r>
              <a:rPr lang="es-MX" dirty="0"/>
              <a:t>Radioterapia: Rama de la Medicina que utiliza radiación </a:t>
            </a:r>
          </a:p>
          <a:p>
            <a:pPr marL="0" indent="0">
              <a:buNone/>
            </a:pPr>
            <a:r>
              <a:rPr lang="es-MX" dirty="0"/>
              <a:t>ionizante de alta energía para el tratamiento </a:t>
            </a:r>
          </a:p>
          <a:p>
            <a:pPr marL="0" indent="0">
              <a:buNone/>
            </a:pPr>
            <a:r>
              <a:rPr lang="es-MX" dirty="0"/>
              <a:t>de diversas patologías. </a:t>
            </a:r>
          </a:p>
          <a:p>
            <a:pPr marL="0" indent="0">
              <a:buFont typeface="Wingdings 3" charset="2"/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04921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87062-5C04-0FCE-9627-BB9648536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64" y="2274637"/>
            <a:ext cx="8825659" cy="3416300"/>
          </a:xfrm>
        </p:spPr>
        <p:txBody>
          <a:bodyPr/>
          <a:lstStyle/>
          <a:p>
            <a:r>
              <a:rPr lang="es-MX" dirty="0"/>
              <a:t>Fuentes Naturales (ej. </a:t>
            </a:r>
            <a:r>
              <a:rPr lang="es-MX" baseline="30000" dirty="0"/>
              <a:t>60</a:t>
            </a:r>
            <a:r>
              <a:rPr lang="es-MX" dirty="0"/>
              <a:t>Co)</a:t>
            </a:r>
          </a:p>
          <a:p>
            <a:r>
              <a:rPr lang="es-MX" dirty="0"/>
              <a:t>Aceleradores lineales (electrones, fotones, partículas pesadas)</a:t>
            </a:r>
          </a:p>
          <a:p>
            <a:endParaRPr lang="es-MX" dirty="0"/>
          </a:p>
          <a:p>
            <a:endParaRPr lang="es-MX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E747BA-0FF2-00A7-A2E9-BFBFDCF0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973138"/>
            <a:ext cx="8761413" cy="708025"/>
          </a:xfrm>
        </p:spPr>
        <p:txBody>
          <a:bodyPr/>
          <a:lstStyle/>
          <a:p>
            <a:r>
              <a:rPr lang="es-MX" dirty="0"/>
              <a:t>Equipos de radioterapia externa </a:t>
            </a:r>
          </a:p>
        </p:txBody>
      </p:sp>
      <p:pic>
        <p:nvPicPr>
          <p:cNvPr id="7" name="Picture 6" descr="linac2.jpg">
            <a:extLst>
              <a:ext uri="{FF2B5EF4-FFF2-40B4-BE49-F238E27FC236}">
                <a16:creationId xmlns:a16="http://schemas.microsoft.com/office/drawing/2014/main" id="{003798B0-1B38-8BA8-A837-CEA4968B98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4418" y="3246170"/>
            <a:ext cx="1872208" cy="3124680"/>
          </a:xfrm>
          <a:prstGeom prst="rect">
            <a:avLst/>
          </a:prstGeom>
        </p:spPr>
      </p:pic>
      <p:pic>
        <p:nvPicPr>
          <p:cNvPr id="11" name="Picture 10" descr="A machine in a hospital&#10;&#10;Description automatically generated">
            <a:extLst>
              <a:ext uri="{FF2B5EF4-FFF2-40B4-BE49-F238E27FC236}">
                <a16:creationId xmlns:a16="http://schemas.microsoft.com/office/drawing/2014/main" id="{4614024A-9335-8374-3B26-DE3ECDBD9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19" y="3172260"/>
            <a:ext cx="2337261" cy="3124680"/>
          </a:xfrm>
          <a:prstGeom prst="rect">
            <a:avLst/>
          </a:prstGeom>
        </p:spPr>
      </p:pic>
      <p:pic>
        <p:nvPicPr>
          <p:cNvPr id="1028" name="Picture 4" descr="Instalaciones de Protonterapia. Requisitos de protección radiológica - Alfa  40 - CSN">
            <a:extLst>
              <a:ext uri="{FF2B5EF4-FFF2-40B4-BE49-F238E27FC236}">
                <a16:creationId xmlns:a16="http://schemas.microsoft.com/office/drawing/2014/main" id="{B4ED914C-3853-FD8D-68DE-6F869672D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23274"/>
            <a:ext cx="4528371" cy="286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1976-12261-1-PB.JPG">
            <a:extLst>
              <a:ext uri="{FF2B5EF4-FFF2-40B4-BE49-F238E27FC236}">
                <a16:creationId xmlns:a16="http://schemas.microsoft.com/office/drawing/2014/main" id="{C07514B4-2D0E-8619-22A3-23A35128741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14159" t="4494" r="39380" b="11236"/>
          <a:stretch>
            <a:fillRect/>
          </a:stretch>
        </p:blipFill>
        <p:spPr>
          <a:xfrm>
            <a:off x="2570863" y="3246170"/>
            <a:ext cx="1265819" cy="18083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5BED10-706C-8E9E-4614-C8AFF2EF9438}"/>
              </a:ext>
            </a:extLst>
          </p:cNvPr>
          <p:cNvSpPr txBox="1"/>
          <p:nvPr/>
        </p:nvSpPr>
        <p:spPr>
          <a:xfrm>
            <a:off x="5876626" y="6446755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00" dirty="0"/>
              <a:t>https://www.csn.es/-/instalaciones-de-protonterapia-requisitos-de-proteccion-radiologica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B87B1AD-573C-0C5B-66FA-E21B78A5D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210" y="1743075"/>
            <a:ext cx="24003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C09683-EC63-2F60-C9B0-DE933F4AEEC1}"/>
              </a:ext>
            </a:extLst>
          </p:cNvPr>
          <p:cNvSpPr txBox="1"/>
          <p:nvPr/>
        </p:nvSpPr>
        <p:spPr>
          <a:xfrm>
            <a:off x="9094344" y="3313584"/>
            <a:ext cx="256673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00" dirty="0"/>
              <a:t>https://es.wikipedia.org/wiki/Cobalto-60</a:t>
            </a:r>
          </a:p>
        </p:txBody>
      </p:sp>
    </p:spTree>
    <p:extLst>
      <p:ext uri="{BB962C8B-B14F-4D97-AF65-F5344CB8AC3E}">
        <p14:creationId xmlns:p14="http://schemas.microsoft.com/office/powerpoint/2010/main" val="572677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00BD-6411-E548-1182-29E907361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Equipos de radioterapia externa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87C40-30FB-43B0-1C7C-0DE59007E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944" y="1801395"/>
            <a:ext cx="8825659" cy="3416300"/>
          </a:xfrm>
        </p:spPr>
        <p:txBody>
          <a:bodyPr/>
          <a:lstStyle/>
          <a:p>
            <a:pPr marL="0" indent="0">
              <a:buNone/>
            </a:pPr>
            <a:endParaRPr lang="es-MX" dirty="0"/>
          </a:p>
          <a:p>
            <a:r>
              <a:rPr lang="es-MX" dirty="0"/>
              <a:t>Técnicas </a:t>
            </a:r>
            <a:r>
              <a:rPr lang="es-MX" dirty="0" err="1"/>
              <a:t>isocéntricas</a:t>
            </a:r>
            <a:r>
              <a:rPr lang="es-MX" dirty="0"/>
              <a:t> y no </a:t>
            </a:r>
            <a:r>
              <a:rPr lang="es-MX" dirty="0" err="1"/>
              <a:t>isocéntricas</a:t>
            </a:r>
            <a:endParaRPr lang="es-MX" dirty="0"/>
          </a:p>
        </p:txBody>
      </p:sp>
      <p:grpSp>
        <p:nvGrpSpPr>
          <p:cNvPr id="4" name="12 Grupo">
            <a:extLst>
              <a:ext uri="{FF2B5EF4-FFF2-40B4-BE49-F238E27FC236}">
                <a16:creationId xmlns:a16="http://schemas.microsoft.com/office/drawing/2014/main" id="{36CDF322-A0F4-6FF4-1224-5A67D178FB31}"/>
              </a:ext>
            </a:extLst>
          </p:cNvPr>
          <p:cNvGrpSpPr/>
          <p:nvPr/>
        </p:nvGrpSpPr>
        <p:grpSpPr>
          <a:xfrm>
            <a:off x="5811197" y="3168455"/>
            <a:ext cx="6112097" cy="3221929"/>
            <a:chOff x="179512" y="1412776"/>
            <a:chExt cx="8409984" cy="5041164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5A565906-8E69-8122-9AAD-B3E4801CA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37" y="1412776"/>
              <a:ext cx="2268563" cy="1889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B63D60C-8C7A-2F0D-3B27-20D818BC15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76" b="6516"/>
            <a:stretch/>
          </p:blipFill>
          <p:spPr bwMode="auto">
            <a:xfrm>
              <a:off x="179512" y="3466713"/>
              <a:ext cx="3352516" cy="24999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7D28537F-32BC-B94F-B606-09DD1050AA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3" r="11492"/>
            <a:stretch/>
          </p:blipFill>
          <p:spPr bwMode="auto">
            <a:xfrm>
              <a:off x="1901114" y="4666053"/>
              <a:ext cx="1749896" cy="178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6847C415-7C89-0C39-AC9A-9987B5824D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7" t="14057" r="19123" b="21299"/>
            <a:stretch/>
          </p:blipFill>
          <p:spPr bwMode="auto">
            <a:xfrm>
              <a:off x="4211960" y="4197188"/>
              <a:ext cx="2206870" cy="1362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41AA4B5E-23BD-CA46-3104-FAC8D6052F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73" b="16139"/>
            <a:stretch/>
          </p:blipFill>
          <p:spPr bwMode="auto">
            <a:xfrm>
              <a:off x="3441576" y="1412776"/>
              <a:ext cx="4377099" cy="2516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3273E427-F901-6563-3447-3F6A541779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4096" y="4045302"/>
              <a:ext cx="1295400" cy="1116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E96A2C56-B29F-0943-7E92-95EEB2F2F9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5887" y="4666053"/>
              <a:ext cx="1368152" cy="960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14 Grupo">
            <a:extLst>
              <a:ext uri="{FF2B5EF4-FFF2-40B4-BE49-F238E27FC236}">
                <a16:creationId xmlns:a16="http://schemas.microsoft.com/office/drawing/2014/main" id="{9483715F-2A61-8382-1D92-AC7F38BA3596}"/>
              </a:ext>
            </a:extLst>
          </p:cNvPr>
          <p:cNvGrpSpPr/>
          <p:nvPr/>
        </p:nvGrpSpPr>
        <p:grpSpPr>
          <a:xfrm>
            <a:off x="377428" y="3173511"/>
            <a:ext cx="5133036" cy="2905809"/>
            <a:chOff x="107504" y="1229471"/>
            <a:chExt cx="8730168" cy="5366532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7995C045-81CB-6B88-D6E9-F537FE4F68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5" t="5730" r="6669" b="15186"/>
            <a:stretch/>
          </p:blipFill>
          <p:spPr bwMode="auto">
            <a:xfrm>
              <a:off x="107504" y="1420551"/>
              <a:ext cx="4342280" cy="2744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52A4825-214A-D9AE-1CBA-0D9B350A74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9324" y="3933056"/>
              <a:ext cx="1908348" cy="2662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E7AFFE4D-5831-69D3-A1B8-8BA876E4CD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4365104"/>
              <a:ext cx="2768874" cy="1935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48E347F7-1053-ACA7-BBE9-277CB151B1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4496862"/>
              <a:ext cx="2552641" cy="1991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5FFC3963-5F0F-41C8-AF9E-550792C781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5840" y="1229471"/>
              <a:ext cx="3160460" cy="2530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25D1B316-EF72-611F-D469-13D4095A17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2835878"/>
              <a:ext cx="2088232" cy="1311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3840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97EF95-1613-548A-4D6E-8E5C43005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779" y="736343"/>
            <a:ext cx="8761413" cy="706964"/>
          </a:xfrm>
        </p:spPr>
        <p:txBody>
          <a:bodyPr/>
          <a:lstStyle/>
          <a:p>
            <a:r>
              <a:rPr lang="es-MX" dirty="0"/>
              <a:t>Procedimiento de Radioterapia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A700930-F51F-FA7C-1E3B-16A799EA8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55"/>
          <a:stretch>
            <a:fillRect/>
          </a:stretch>
        </p:blipFill>
        <p:spPr>
          <a:xfrm>
            <a:off x="379128" y="1607904"/>
            <a:ext cx="5769120" cy="4192285"/>
          </a:xfrm>
          <a:prstGeom prst="rect">
            <a:avLst/>
          </a:prstGeom>
        </p:spPr>
      </p:pic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11A7B37C-DD51-0ED6-A85D-95E34E0BF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65"/>
          <a:stretch>
            <a:fillRect/>
          </a:stretch>
        </p:blipFill>
        <p:spPr>
          <a:xfrm>
            <a:off x="6347221" y="2463994"/>
            <a:ext cx="5465651" cy="4192285"/>
          </a:xfrm>
          <a:prstGeom prst="rect">
            <a:avLst/>
          </a:prstGeom>
        </p:spPr>
      </p:pic>
      <p:pic>
        <p:nvPicPr>
          <p:cNvPr id="8" name="Picture 3" descr="DSCF0048">
            <a:extLst>
              <a:ext uri="{FF2B5EF4-FFF2-40B4-BE49-F238E27FC236}">
                <a16:creationId xmlns:a16="http://schemas.microsoft.com/office/drawing/2014/main" id="{B4A0B527-463D-77CB-992B-8FDBFFAC2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38051" r="51112" b="12003"/>
          <a:stretch>
            <a:fillRect/>
          </a:stretch>
        </p:blipFill>
        <p:spPr>
          <a:xfrm>
            <a:off x="5826105" y="1996921"/>
            <a:ext cx="1017194" cy="805443"/>
          </a:xfrm>
          <a:prstGeom prst="rect">
            <a:avLst/>
          </a:prstGeom>
          <a:noFill/>
          <a:ln/>
          <a:effectLst>
            <a:outerShdw dist="25399" dir="16200000" algn="ctr" rotWithShape="0">
              <a:srgbClr val="808080">
                <a:alpha val="75000"/>
              </a:srgbClr>
            </a:outerShdw>
          </a:effectLst>
        </p:spPr>
      </p:pic>
      <p:pic>
        <p:nvPicPr>
          <p:cNvPr id="9" name="Picture 4" descr="presentación RT 052">
            <a:extLst>
              <a:ext uri="{FF2B5EF4-FFF2-40B4-BE49-F238E27FC236}">
                <a16:creationId xmlns:a16="http://schemas.microsoft.com/office/drawing/2014/main" id="{101B9C89-8F86-80D5-AB0F-400AE963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5171" t="15214" r="19012"/>
          <a:stretch>
            <a:fillRect/>
          </a:stretch>
        </p:blipFill>
        <p:spPr bwMode="auto">
          <a:xfrm>
            <a:off x="6881351" y="1643291"/>
            <a:ext cx="832385" cy="804814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</p:pic>
      <p:pic>
        <p:nvPicPr>
          <p:cNvPr id="10" name="Picture 6" descr="mascarilla colchon">
            <a:extLst>
              <a:ext uri="{FF2B5EF4-FFF2-40B4-BE49-F238E27FC236}">
                <a16:creationId xmlns:a16="http://schemas.microsoft.com/office/drawing/2014/main" id="{61670BB4-5C8E-6A1B-2D32-6D5CA3C10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1352" t="44575" r="38108" b="23998"/>
          <a:stretch>
            <a:fillRect/>
          </a:stretch>
        </p:blipFill>
        <p:spPr bwMode="auto">
          <a:xfrm>
            <a:off x="6406891" y="4258245"/>
            <a:ext cx="781977" cy="603781"/>
          </a:xfrm>
          <a:prstGeom prst="rect">
            <a:avLst/>
          </a:prstGeom>
          <a:noFill/>
        </p:spPr>
      </p:pic>
      <p:pic>
        <p:nvPicPr>
          <p:cNvPr id="14" name="Picture 7" descr="C:\Documents and Settings\pepe\Mis documentos\PP\PP01.JPG">
            <a:extLst>
              <a:ext uri="{FF2B5EF4-FFF2-40B4-BE49-F238E27FC236}">
                <a16:creationId xmlns:a16="http://schemas.microsoft.com/office/drawing/2014/main" id="{1D2E6226-09F8-7A3E-6CF5-3F45E273B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35938" t="7813" r="14844" b="32813"/>
          <a:stretch>
            <a:fillRect/>
          </a:stretch>
        </p:blipFill>
        <p:spPr bwMode="auto">
          <a:xfrm>
            <a:off x="5460482" y="5658407"/>
            <a:ext cx="768595" cy="695396"/>
          </a:xfrm>
          <a:prstGeom prst="rect">
            <a:avLst/>
          </a:prstGeom>
          <a:noFill/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5DD29FAA-5A31-EE3D-4E2D-2E94712AF4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1995" y="5678393"/>
            <a:ext cx="1001369" cy="695396"/>
          </a:xfrm>
          <a:prstGeom prst="rect">
            <a:avLst/>
          </a:prstGeom>
        </p:spPr>
      </p:pic>
      <p:pic>
        <p:nvPicPr>
          <p:cNvPr id="16" name="Picture 6" descr="C:\Documents and Settings\pepe\Mis documentos\PP\PP02.JPG">
            <a:extLst>
              <a:ext uri="{FF2B5EF4-FFF2-40B4-BE49-F238E27FC236}">
                <a16:creationId xmlns:a16="http://schemas.microsoft.com/office/drawing/2014/main" id="{159B79F8-79EC-D996-DD88-845996F65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35938" t="7813" r="14844" b="32813"/>
          <a:stretch>
            <a:fillRect/>
          </a:stretch>
        </p:blipFill>
        <p:spPr bwMode="auto">
          <a:xfrm>
            <a:off x="432725" y="5307427"/>
            <a:ext cx="726555" cy="657359"/>
          </a:xfrm>
          <a:prstGeom prst="rect">
            <a:avLst/>
          </a:prstGeom>
          <a:noFill/>
        </p:spPr>
      </p:pic>
      <p:pic>
        <p:nvPicPr>
          <p:cNvPr id="17" name="Picture 4" descr="4">
            <a:extLst>
              <a:ext uri="{FF2B5EF4-FFF2-40B4-BE49-F238E27FC236}">
                <a16:creationId xmlns:a16="http://schemas.microsoft.com/office/drawing/2014/main" id="{BB5C0E9A-5683-2F47-AEF3-4C1A688F0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119447" y="5658407"/>
            <a:ext cx="1045431" cy="735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Imagen14">
            <a:extLst>
              <a:ext uri="{FF2B5EF4-FFF2-40B4-BE49-F238E27FC236}">
                <a16:creationId xmlns:a16="http://schemas.microsoft.com/office/drawing/2014/main" id="{4E91A66E-39DC-869D-8645-198E7D90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281266" y="1283556"/>
            <a:ext cx="1531606" cy="12508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0533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9727" y="338588"/>
            <a:ext cx="8229600" cy="1252728"/>
          </a:xfrm>
        </p:spPr>
        <p:txBody>
          <a:bodyPr/>
          <a:lstStyle/>
          <a:p>
            <a:r>
              <a:rPr lang="es-MX" dirty="0"/>
              <a:t>Cadena de Errores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DA1BCA-1B3E-435A-8918-4EB3BB0FB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t="3161" r="7715" b="3989"/>
          <a:stretch/>
        </p:blipFill>
        <p:spPr>
          <a:xfrm>
            <a:off x="146633" y="1591316"/>
            <a:ext cx="3616357" cy="2266309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8B39650-DCFB-AEE0-DBBC-F56D204B7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412" y="1383881"/>
            <a:ext cx="7996535" cy="533102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DCB4476C-1843-922A-079A-424664A85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19752" r="70258" b="65451"/>
          <a:stretch>
            <a:fillRect/>
          </a:stretch>
        </p:blipFill>
        <p:spPr>
          <a:xfrm>
            <a:off x="1665350" y="4334364"/>
            <a:ext cx="2075455" cy="732916"/>
          </a:xfrm>
          <a:prstGeom prst="rect">
            <a:avLst/>
          </a:prstGeom>
          <a:noFill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5B5E9BB-E34A-70D9-1F44-66FDD1788523}"/>
              </a:ext>
            </a:extLst>
          </p:cNvPr>
          <p:cNvSpPr txBox="1"/>
          <p:nvPr/>
        </p:nvSpPr>
        <p:spPr>
          <a:xfrm>
            <a:off x="109306" y="4980563"/>
            <a:ext cx="351570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Dosimetría: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Calibración absoluta con CI (1-2%)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Dosimetría relativa (1-1.5%)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Cálculo de dosis administrada</a:t>
            </a:r>
          </a:p>
          <a:p>
            <a:r>
              <a:rPr lang="es-MX" sz="1400" dirty="0"/>
              <a:t>    (2.5-3.5%)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Proceso de administración (1.5-2%)</a:t>
            </a:r>
          </a:p>
          <a:p>
            <a:r>
              <a:rPr lang="es-MX" sz="1400" dirty="0"/>
              <a:t>     (dosimétricas, mecánicas)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68A8ACF-B45F-B19E-D5A3-5294BB376795}"/>
              </a:ext>
            </a:extLst>
          </p:cNvPr>
          <p:cNvSpPr txBox="1"/>
          <p:nvPr/>
        </p:nvSpPr>
        <p:spPr>
          <a:xfrm>
            <a:off x="122924" y="3977327"/>
            <a:ext cx="2307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Global: 3.3 - 4.8%</a:t>
            </a:r>
          </a:p>
        </p:txBody>
      </p:sp>
      <p:pic>
        <p:nvPicPr>
          <p:cNvPr id="11" name="Picture 4" descr="C:\Documents and Settings\pepe\Escritorio\LowBandwidth.GIF">
            <a:extLst>
              <a:ext uri="{FF2B5EF4-FFF2-40B4-BE49-F238E27FC236}">
                <a16:creationId xmlns:a16="http://schemas.microsoft.com/office/drawing/2014/main" id="{35997B19-230F-6876-B887-C5F458A50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5412" y="4049393"/>
            <a:ext cx="778578" cy="778578"/>
          </a:xfrm>
          <a:prstGeom prst="rect">
            <a:avLst/>
          </a:prstGeom>
          <a:noFill/>
        </p:spPr>
      </p:pic>
      <p:pic>
        <p:nvPicPr>
          <p:cNvPr id="12" name="Picture 8" descr="chemshift">
            <a:extLst>
              <a:ext uri="{FF2B5EF4-FFF2-40B4-BE49-F238E27FC236}">
                <a16:creationId xmlns:a16="http://schemas.microsoft.com/office/drawing/2014/main" id="{BF50B20A-6C5F-EB27-9CFE-8AEA1280C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49527" t="7663" b="31027"/>
          <a:stretch>
            <a:fillRect/>
          </a:stretch>
        </p:blipFill>
        <p:spPr bwMode="auto">
          <a:xfrm>
            <a:off x="4750970" y="4074453"/>
            <a:ext cx="778578" cy="764160"/>
          </a:xfrm>
          <a:prstGeom prst="rect">
            <a:avLst/>
          </a:prstGeom>
          <a:noFill/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54A6D766-E238-2211-A8B5-DB9D3EF0245B}"/>
              </a:ext>
            </a:extLst>
          </p:cNvPr>
          <p:cNvGrpSpPr/>
          <p:nvPr/>
        </p:nvGrpSpPr>
        <p:grpSpPr>
          <a:xfrm>
            <a:off x="7872387" y="4074453"/>
            <a:ext cx="2371541" cy="619155"/>
            <a:chOff x="7959114" y="4074453"/>
            <a:chExt cx="2371541" cy="619155"/>
          </a:xfrm>
        </p:grpSpPr>
        <p:pic>
          <p:nvPicPr>
            <p:cNvPr id="13" name="Picture 5" descr="Imagen1">
              <a:extLst>
                <a:ext uri="{FF2B5EF4-FFF2-40B4-BE49-F238E27FC236}">
                  <a16:creationId xmlns:a16="http://schemas.microsoft.com/office/drawing/2014/main" id="{BE5BCC07-39A2-87DA-4C45-BCC255E76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t="12848" r="3366"/>
            <a:stretch>
              <a:fillRect/>
            </a:stretch>
          </p:blipFill>
          <p:spPr bwMode="auto">
            <a:xfrm>
              <a:off x="8674292" y="4075224"/>
              <a:ext cx="843250" cy="618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4" descr="12">
              <a:extLst>
                <a:ext uri="{FF2B5EF4-FFF2-40B4-BE49-F238E27FC236}">
                  <a16:creationId xmlns:a16="http://schemas.microsoft.com/office/drawing/2014/main" id="{A7F028C6-7F67-1A3F-DB29-2BDB7B22E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959114" y="4079047"/>
              <a:ext cx="715178" cy="610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5 Imagen" descr="moobgo.JPG">
              <a:extLst>
                <a:ext uri="{FF2B5EF4-FFF2-40B4-BE49-F238E27FC236}">
                  <a16:creationId xmlns:a16="http://schemas.microsoft.com/office/drawing/2014/main" id="{7D53092B-3816-F802-67E4-68492FBCC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rcRect t="8891" r="7042"/>
            <a:stretch>
              <a:fillRect/>
            </a:stretch>
          </p:blipFill>
          <p:spPr bwMode="auto">
            <a:xfrm>
              <a:off x="9517542" y="4074453"/>
              <a:ext cx="813113" cy="610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n 13" descr="C:\Documents and Settings\AMANDA\Desktop\AMANDA TRI\AMANDA.TIF">
            <a:extLst>
              <a:ext uri="{FF2B5EF4-FFF2-40B4-BE49-F238E27FC236}">
                <a16:creationId xmlns:a16="http://schemas.microsoft.com/office/drawing/2014/main" id="{1B24921B-5371-A140-1EAA-2CA80D61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12318" t="7373" r="22646" b="36267"/>
          <a:stretch>
            <a:fillRect/>
          </a:stretch>
        </p:blipFill>
        <p:spPr bwMode="auto">
          <a:xfrm>
            <a:off x="5738191" y="4198659"/>
            <a:ext cx="843251" cy="644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H:\Doc_Amanda\Trabajo INNN\Fotos\imagenes\imrt.jpg">
            <a:extLst>
              <a:ext uri="{FF2B5EF4-FFF2-40B4-BE49-F238E27FC236}">
                <a16:creationId xmlns:a16="http://schemas.microsoft.com/office/drawing/2014/main" id="{245272FC-6002-77C0-3964-EEFB9E59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22" y="4181103"/>
            <a:ext cx="1056550" cy="86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765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210" y="351013"/>
            <a:ext cx="9905998" cy="1478570"/>
          </a:xfrm>
        </p:spPr>
        <p:txBody>
          <a:bodyPr/>
          <a:lstStyle/>
          <a:p>
            <a:pPr algn="ctr"/>
            <a:r>
              <a:rPr lang="es-MX" dirty="0"/>
              <a:t>Imágenes </a:t>
            </a:r>
          </a:p>
        </p:txBody>
      </p:sp>
      <p:pic>
        <p:nvPicPr>
          <p:cNvPr id="11" name="Picture 6" descr="C:\Documents and Settings\pepe\Mis documentos\PP\PP02.JPG"/>
          <p:cNvPicPr>
            <a:picLocks noChangeAspect="1" noChangeArrowheads="1"/>
          </p:cNvPicPr>
          <p:nvPr/>
        </p:nvPicPr>
        <p:blipFill>
          <a:blip r:embed="rId2" cstate="print"/>
          <a:srcRect l="35938" t="7813" r="14844" b="32813"/>
          <a:stretch>
            <a:fillRect/>
          </a:stretch>
        </p:blipFill>
        <p:spPr bwMode="auto">
          <a:xfrm>
            <a:off x="138526" y="712592"/>
            <a:ext cx="1930321" cy="1746481"/>
          </a:xfrm>
          <a:prstGeom prst="rect">
            <a:avLst/>
          </a:prstGeom>
          <a:noFill/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82110" y="944413"/>
            <a:ext cx="6687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Book Antiqua" pitchFamily="18" charset="0"/>
              </a:rPr>
              <a:t>TAC</a:t>
            </a:r>
            <a:endParaRPr lang="es-ES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46EF96-2691-48C2-806D-8F3115C66FB4}"/>
              </a:ext>
            </a:extLst>
          </p:cNvPr>
          <p:cNvSpPr txBox="1"/>
          <p:nvPr/>
        </p:nvSpPr>
        <p:spPr>
          <a:xfrm>
            <a:off x="202312" y="3475034"/>
            <a:ext cx="3542678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050" dirty="0"/>
              <a:t>Provee información acerca de la distribución de la densidad electrónica (</a:t>
            </a:r>
            <a:r>
              <a:rPr lang="es-MX" sz="1050" i="1" dirty="0">
                <a:latin typeface="Symbol" pitchFamily="18" charset="2"/>
              </a:rPr>
              <a:t>r</a:t>
            </a:r>
            <a:r>
              <a:rPr lang="es-MX" sz="900" i="1" dirty="0">
                <a:latin typeface="Book Antiqua" pitchFamily="18" charset="0"/>
              </a:rPr>
              <a:t>e</a:t>
            </a:r>
            <a:r>
              <a:rPr lang="es-MX" sz="1050" dirty="0"/>
              <a:t>) del paciente, esencial para el cálculo de dosis.</a:t>
            </a:r>
            <a:endParaRPr lang="es-MX" dirty="0"/>
          </a:p>
        </p:txBody>
      </p:sp>
      <p:pic>
        <p:nvPicPr>
          <p:cNvPr id="15" name="3 Imagen" descr="P1010755.JPG">
            <a:extLst>
              <a:ext uri="{FF2B5EF4-FFF2-40B4-BE49-F238E27FC236}">
                <a16:creationId xmlns:a16="http://schemas.microsoft.com/office/drawing/2014/main" id="{257E9DC8-F6CD-4330-B74B-E67CE940BF7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35451" t="21323" r="30214" b="32914"/>
          <a:stretch>
            <a:fillRect/>
          </a:stretch>
        </p:blipFill>
        <p:spPr bwMode="auto">
          <a:xfrm>
            <a:off x="1543425" y="2168821"/>
            <a:ext cx="1243942" cy="1243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Resultado de imagen para unidades hounsfield">
            <a:extLst>
              <a:ext uri="{FF2B5EF4-FFF2-40B4-BE49-F238E27FC236}">
                <a16:creationId xmlns:a16="http://schemas.microsoft.com/office/drawing/2014/main" id="{0795EF24-6518-44B7-9AAD-D341B90F8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12" y="4052115"/>
            <a:ext cx="3244536" cy="246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00000010">
            <a:extLst>
              <a:ext uri="{FF2B5EF4-FFF2-40B4-BE49-F238E27FC236}">
                <a16:creationId xmlns:a16="http://schemas.microsoft.com/office/drawing/2014/main" id="{DC963142-0E21-468B-842D-8827794D6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5536" t="23684" r="20002" b="21851"/>
          <a:stretch>
            <a:fillRect/>
          </a:stretch>
        </p:blipFill>
        <p:spPr bwMode="auto">
          <a:xfrm>
            <a:off x="2967593" y="1958463"/>
            <a:ext cx="1392028" cy="1392028"/>
          </a:xfrm>
          <a:prstGeom prst="rect">
            <a:avLst/>
          </a:prstGeom>
          <a:noFill/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7B43702-0647-43B2-87E9-3D0F90703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4505" y="5517058"/>
            <a:ext cx="2220969" cy="134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0916208" y="1566380"/>
            <a:ext cx="635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Book Antiqua" pitchFamily="18" charset="0"/>
              </a:rPr>
              <a:t>IRM</a:t>
            </a:r>
            <a:endParaRPr lang="es-ES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7363307" y="6263428"/>
            <a:ext cx="606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Book Antiqua" pitchFamily="18" charset="0"/>
              </a:rPr>
              <a:t>PET</a:t>
            </a:r>
            <a:endParaRPr lang="es-ES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2" name="Picture 7" descr="C:\Documents and Settings\pepe\Mis documentos\PP\PP01.JPG"/>
          <p:cNvPicPr>
            <a:picLocks noChangeAspect="1" noChangeArrowheads="1"/>
          </p:cNvPicPr>
          <p:nvPr/>
        </p:nvPicPr>
        <p:blipFill>
          <a:blip r:embed="rId7" cstate="print"/>
          <a:srcRect l="35938" t="7813" r="14844" b="32813"/>
          <a:stretch>
            <a:fillRect/>
          </a:stretch>
        </p:blipFill>
        <p:spPr bwMode="auto">
          <a:xfrm>
            <a:off x="9342518" y="1958463"/>
            <a:ext cx="1769332" cy="1600823"/>
          </a:xfrm>
          <a:prstGeom prst="rect">
            <a:avLst/>
          </a:prstGeom>
          <a:noFill/>
        </p:spPr>
      </p:pic>
      <p:pic>
        <p:nvPicPr>
          <p:cNvPr id="18" name="Picture 8" descr="C:\Documents and Settings\pepe\Escritorio\LowBandwidth.GIF">
            <a:extLst>
              <a:ext uri="{FF2B5EF4-FFF2-40B4-BE49-F238E27FC236}">
                <a16:creationId xmlns:a16="http://schemas.microsoft.com/office/drawing/2014/main" id="{6B3D9318-9E62-4E1C-B959-288698FFE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371879" y="3675449"/>
            <a:ext cx="1439220" cy="1439220"/>
          </a:xfrm>
          <a:prstGeom prst="rect">
            <a:avLst/>
          </a:prstGeom>
          <a:noFill/>
        </p:spPr>
      </p:pic>
      <p:pic>
        <p:nvPicPr>
          <p:cNvPr id="23" name="Picture 8" descr="010">
            <a:extLst>
              <a:ext uri="{FF2B5EF4-FFF2-40B4-BE49-F238E27FC236}">
                <a16:creationId xmlns:a16="http://schemas.microsoft.com/office/drawing/2014/main" id="{67F2BE9A-B3E9-4E8C-AAF6-C46E01336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99378" y="3642943"/>
            <a:ext cx="1609588" cy="1609588"/>
          </a:xfrm>
          <a:prstGeom prst="rect">
            <a:avLst/>
          </a:prstGeom>
          <a:noFill/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FF2F04C-739A-4A61-A10D-EF1D2BFDB718}"/>
              </a:ext>
            </a:extLst>
          </p:cNvPr>
          <p:cNvSpPr txBox="1">
            <a:spLocks/>
          </p:cNvSpPr>
          <p:nvPr/>
        </p:nvSpPr>
        <p:spPr>
          <a:xfrm>
            <a:off x="9082436" y="5448244"/>
            <a:ext cx="2907252" cy="147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s-MX" sz="1050" dirty="0" err="1">
                <a:latin typeface="Book Antiqua" pitchFamily="18" charset="0"/>
              </a:rPr>
              <a:t>Inhomogeneidades</a:t>
            </a:r>
            <a:r>
              <a:rPr lang="es-MX" sz="1050" dirty="0">
                <a:latin typeface="Book Antiqua" pitchFamily="18" charset="0"/>
              </a:rPr>
              <a:t> del campo magnético B0 </a:t>
            </a:r>
          </a:p>
          <a:p>
            <a:pPr lvl="1"/>
            <a:r>
              <a:rPr lang="es-MX" sz="1050" dirty="0">
                <a:latin typeface="Book Antiqua" pitchFamily="18" charset="0"/>
              </a:rPr>
              <a:t>No-linealidad de los gradientes</a:t>
            </a:r>
          </a:p>
          <a:p>
            <a:pPr lvl="1"/>
            <a:r>
              <a:rPr lang="es-MX" sz="1050" dirty="0">
                <a:latin typeface="Book Antiqua" pitchFamily="18" charset="0"/>
              </a:rPr>
              <a:t>Desplazamiento químico</a:t>
            </a:r>
          </a:p>
          <a:p>
            <a:pPr lvl="1"/>
            <a:r>
              <a:rPr lang="es-MX" sz="1050" dirty="0">
                <a:latin typeface="Book Antiqua" pitchFamily="18" charset="0"/>
              </a:rPr>
              <a:t>Efectos de borde (diferencias en susceptibilidad magnética)</a:t>
            </a:r>
            <a:endParaRPr lang="es-ES" sz="1050" dirty="0">
              <a:latin typeface="Book Antiqua" pitchFamily="18" charset="0"/>
            </a:endParaRPr>
          </a:p>
          <a:p>
            <a:endParaRPr lang="es-MX" dirty="0"/>
          </a:p>
        </p:txBody>
      </p:sp>
      <p:pic>
        <p:nvPicPr>
          <p:cNvPr id="3" name="Picture 3" descr="19030427_804-Fusion_unfused_1_full">
            <a:extLst>
              <a:ext uri="{FF2B5EF4-FFF2-40B4-BE49-F238E27FC236}">
                <a16:creationId xmlns:a16="http://schemas.microsoft.com/office/drawing/2014/main" id="{1266654F-04E5-6F87-672F-398EFCEF8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5662" r="27157" b="28418"/>
          <a:stretch/>
        </p:blipFill>
        <p:spPr bwMode="auto">
          <a:xfrm>
            <a:off x="4813948" y="3290421"/>
            <a:ext cx="154598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19030427_804-Fusion_fused_checked_3_full">
            <a:extLst>
              <a:ext uri="{FF2B5EF4-FFF2-40B4-BE49-F238E27FC236}">
                <a16:creationId xmlns:a16="http://schemas.microsoft.com/office/drawing/2014/main" id="{96D64E5E-C7EF-7C2D-AD04-645DAF6FC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t="6560" r="28033" b="28056"/>
          <a:stretch/>
        </p:blipFill>
        <p:spPr bwMode="auto">
          <a:xfrm>
            <a:off x="6429432" y="2329427"/>
            <a:ext cx="1728192" cy="171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62E182E-0A8E-2476-6C41-184619D75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1" t="23492" b="18758"/>
          <a:stretch/>
        </p:blipFill>
        <p:spPr bwMode="auto">
          <a:xfrm>
            <a:off x="6463772" y="4395059"/>
            <a:ext cx="1745512" cy="198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523</TotalTime>
  <Words>513</Words>
  <Application>Microsoft Office PowerPoint</Application>
  <PresentationFormat>Panorámica</PresentationFormat>
  <Paragraphs>128</Paragraphs>
  <Slides>28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9" baseType="lpstr">
      <vt:lpstr>Aptos</vt:lpstr>
      <vt:lpstr>Arial</vt:lpstr>
      <vt:lpstr>Book Antiqua</vt:lpstr>
      <vt:lpstr>Century Gothic</vt:lpstr>
      <vt:lpstr>Symbol</vt:lpstr>
      <vt:lpstr>Tahoma</vt:lpstr>
      <vt:lpstr>TimesNewRoman</vt:lpstr>
      <vt:lpstr>Verdana</vt:lpstr>
      <vt:lpstr>Wingdings 3</vt:lpstr>
      <vt:lpstr>Ion Boardroom</vt:lpstr>
      <vt:lpstr>Imagen de mapa de bits</vt:lpstr>
      <vt:lpstr>International Masterclass on Particle Therapy 2026</vt:lpstr>
      <vt:lpstr>Conexión entre dos mundos: Medicina y Física </vt:lpstr>
      <vt:lpstr>Tratamientos</vt:lpstr>
      <vt:lpstr>Qué es la radiación ionizante…. Y qué produce en el cuerpo…</vt:lpstr>
      <vt:lpstr>Equipos de radioterapia externa </vt:lpstr>
      <vt:lpstr>Equipos de radioterapia externa </vt:lpstr>
      <vt:lpstr>Procedimiento de Radioterapia</vt:lpstr>
      <vt:lpstr>Cadena de Errores</vt:lpstr>
      <vt:lpstr>Imágenes </vt:lpstr>
      <vt:lpstr>Planeación de tratamiento</vt:lpstr>
      <vt:lpstr>Planeación de tratamiento</vt:lpstr>
      <vt:lpstr>No es posible realizar una planeación sin comisionar el equipo</vt:lpstr>
      <vt:lpstr>Errores asociados y detectores….</vt:lpstr>
      <vt:lpstr>Pruebas de control de calidad </vt:lpstr>
      <vt:lpstr>¿Por qué?</vt:lpstr>
      <vt:lpstr>Seguridad radiológica </vt:lpstr>
      <vt:lpstr>Normas que nos rigen…</vt:lpstr>
      <vt:lpstr>Seguimiento: MAVS Y RADIONEUROCIRUGIA</vt:lpstr>
      <vt:lpstr>Meningioma de la tórcula</vt:lpstr>
      <vt:lpstr>Neurinomas</vt:lpstr>
      <vt:lpstr>Presentación de PowerPoint</vt:lpstr>
      <vt:lpstr>Radioterapia en México</vt:lpstr>
      <vt:lpstr>Radioterapia en México</vt:lpstr>
      <vt:lpstr>Qué es un Físico Médico…</vt:lpstr>
      <vt:lpstr>Qué es un Físico Médico…</vt:lpstr>
      <vt:lpstr>Y que hacemos…</vt:lpstr>
      <vt:lpstr>Recomendaciones internacionales: Físicos Médicos</vt:lpstr>
      <vt:lpstr>Gracias por su atención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MasterClass on Particle Therapy  2024</dc:title>
  <dc:creator>OLIVIA AMANDA GARCIA GARDUÑO</dc:creator>
  <cp:lastModifiedBy>JOSE MANUEL LARRAGA GUTIERREZ</cp:lastModifiedBy>
  <cp:revision>44</cp:revision>
  <dcterms:created xsi:type="dcterms:W3CDTF">2024-03-07T21:44:42Z</dcterms:created>
  <dcterms:modified xsi:type="dcterms:W3CDTF">2026-03-26T04:08:43Z</dcterms:modified>
</cp:coreProperties>
</file>