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88" r:id="rId2"/>
    <p:sldId id="340" r:id="rId3"/>
    <p:sldId id="341" r:id="rId4"/>
    <p:sldId id="342" r:id="rId5"/>
    <p:sldId id="343" r:id="rId6"/>
    <p:sldId id="420" r:id="rId7"/>
    <p:sldId id="301" r:id="rId8"/>
    <p:sldId id="344" r:id="rId9"/>
    <p:sldId id="417" r:id="rId10"/>
    <p:sldId id="418" r:id="rId11"/>
    <p:sldId id="264" r:id="rId12"/>
    <p:sldId id="266" r:id="rId13"/>
    <p:sldId id="412" r:id="rId14"/>
    <p:sldId id="402" r:id="rId15"/>
    <p:sldId id="403" r:id="rId16"/>
    <p:sldId id="404" r:id="rId17"/>
    <p:sldId id="405" r:id="rId18"/>
    <p:sldId id="419" r:id="rId19"/>
    <p:sldId id="411" r:id="rId20"/>
    <p:sldId id="269" r:id="rId21"/>
    <p:sldId id="383" r:id="rId22"/>
    <p:sldId id="407" r:id="rId23"/>
    <p:sldId id="408" r:id="rId24"/>
    <p:sldId id="425" r:id="rId25"/>
    <p:sldId id="406" r:id="rId26"/>
    <p:sldId id="410" r:id="rId27"/>
    <p:sldId id="409" r:id="rId28"/>
    <p:sldId id="424" r:id="rId29"/>
    <p:sldId id="384" r:id="rId30"/>
    <p:sldId id="413" r:id="rId31"/>
    <p:sldId id="414" r:id="rId32"/>
    <p:sldId id="415" r:id="rId33"/>
    <p:sldId id="357" r:id="rId34"/>
    <p:sldId id="290" r:id="rId35"/>
    <p:sldId id="390" r:id="rId36"/>
    <p:sldId id="337" r:id="rId37"/>
    <p:sldId id="378" r:id="rId38"/>
    <p:sldId id="421" r:id="rId39"/>
    <p:sldId id="423" r:id="rId40"/>
    <p:sldId id="422" r:id="rId41"/>
    <p:sldId id="396" r:id="rId42"/>
  </p:sldIdLst>
  <p:sldSz cx="10080625" cy="7559675"/>
  <p:notesSz cx="7772400" cy="10058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63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18"/>
    <p:restoredTop sz="94521"/>
  </p:normalViewPr>
  <p:slideViewPr>
    <p:cSldViewPr snapToGrid="0" snapToObjects="1">
      <p:cViewPr varScale="1">
        <p:scale>
          <a:sx n="109" d="100"/>
          <a:sy n="109" d="100"/>
        </p:scale>
        <p:origin x="1816" y="184"/>
      </p:cViewPr>
      <p:guideLst>
        <p:guide orient="horz" pos="2381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7AB40-E715-FB46-8F5E-94791CA96A20}" type="datetimeFigureOut">
              <a:rPr lang="en-US" smtClean="0"/>
              <a:t>3/26/26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754063"/>
            <a:ext cx="5029200" cy="3771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778375"/>
            <a:ext cx="6216650" cy="4525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2F0E46-1187-BB49-AB51-AD6EC7A59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77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400" y="1769040"/>
            <a:ext cx="5496480" cy="438480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291400" y="1769040"/>
            <a:ext cx="5496480" cy="4384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51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60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/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Click to edit the outline text format</a:t>
            </a:r>
            <a:endParaRPr/>
          </a:p>
          <a:p>
            <a:pPr lvl="1">
              <a:buSzPct val="25000"/>
              <a:buFont typeface="StarSymbol"/>
              <a:buChar char=""/>
            </a:pPr>
            <a:r>
              <a:rPr lang="en-US"/>
              <a:t>Second Outline Level</a:t>
            </a:r>
            <a:endParaRPr/>
          </a:p>
          <a:p>
            <a:pPr lvl="2">
              <a:buSzPct val="25000"/>
              <a:buFont typeface="StarSymbol"/>
              <a:buChar char=""/>
            </a:pPr>
            <a:r>
              <a:rPr lang="en-US"/>
              <a:t>Third Outline Level</a:t>
            </a:r>
            <a:endParaRPr/>
          </a:p>
          <a:p>
            <a:pPr lvl="3">
              <a:buSzPct val="25000"/>
              <a:buFont typeface="StarSymbol"/>
              <a:buChar char=""/>
            </a:pPr>
            <a:r>
              <a:rPr lang="en-US"/>
              <a:t>Fourth Outline Level</a:t>
            </a:r>
            <a:endParaRPr/>
          </a:p>
          <a:p>
            <a:pPr lvl="4">
              <a:buSzPct val="25000"/>
              <a:buFont typeface="StarSymbol"/>
              <a:buChar char=""/>
            </a:pPr>
            <a:r>
              <a:rPr lang="en-US"/>
              <a:t>Fifth Outline Level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Sixth Outline Level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en-US" sz="1400"/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/>
            <a:r>
              <a:rPr lang="en-US" sz="1400"/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fld id="{261A2051-4E13-481B-ADFF-60699B422C2B}" type="slidenum">
              <a:rPr lang="en-US" sz="1400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g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8000">
              <a:schemeClr val="bg1"/>
            </a:gs>
            <a:gs pos="100000">
              <a:schemeClr val="tx1"/>
            </a:gs>
            <a:gs pos="100000">
              <a:schemeClr val="tx1"/>
            </a:gs>
            <a:gs pos="100000">
              <a:schemeClr val="tx1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287383" y="196073"/>
            <a:ext cx="9457507" cy="2078066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4000" dirty="0" err="1">
                <a:solidFill>
                  <a:srgbClr val="0000FF"/>
                </a:solidFill>
              </a:rPr>
              <a:t>Interacción</a:t>
            </a:r>
            <a:r>
              <a:rPr lang="en-US" sz="4000" dirty="0">
                <a:solidFill>
                  <a:srgbClr val="0000FF"/>
                </a:solidFill>
              </a:rPr>
              <a:t> de la </a:t>
            </a:r>
            <a:r>
              <a:rPr lang="en-US" sz="4000" dirty="0" err="1">
                <a:solidFill>
                  <a:srgbClr val="0000FF"/>
                </a:solidFill>
              </a:rPr>
              <a:t>radiación</a:t>
            </a:r>
            <a:endParaRPr lang="en-US" sz="4000" dirty="0">
              <a:solidFill>
                <a:srgbClr val="0000FF"/>
              </a:solidFill>
            </a:endParaRPr>
          </a:p>
          <a:p>
            <a:pPr algn="ctr"/>
            <a:r>
              <a:rPr lang="en-US" sz="4000" dirty="0">
                <a:solidFill>
                  <a:srgbClr val="0000FF"/>
                </a:solidFill>
              </a:rPr>
              <a:t>con la </a:t>
            </a:r>
            <a:r>
              <a:rPr lang="en-US" sz="4000" dirty="0" err="1">
                <a:solidFill>
                  <a:srgbClr val="0000FF"/>
                </a:solidFill>
              </a:rPr>
              <a:t>materia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0" name="TextShape 2"/>
          <p:cNvSpPr txBox="1"/>
          <p:nvPr/>
        </p:nvSpPr>
        <p:spPr>
          <a:xfrm>
            <a:off x="2606149" y="3976371"/>
            <a:ext cx="4572000" cy="1382833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r>
              <a:rPr lang="en-US" sz="2800" b="1" dirty="0">
                <a:solidFill>
                  <a:srgbClr val="0000FF"/>
                </a:solidFill>
              </a:rPr>
              <a:t>Eric </a:t>
            </a:r>
            <a:r>
              <a:rPr lang="en-US" sz="2800" b="1" dirty="0" err="1">
                <a:solidFill>
                  <a:srgbClr val="0000FF"/>
                </a:solidFill>
              </a:rPr>
              <a:t>Vázquez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 err="1">
                <a:solidFill>
                  <a:srgbClr val="0000FF"/>
                </a:solidFill>
              </a:rPr>
              <a:t>Jáuregui</a:t>
            </a:r>
            <a:endParaRPr sz="2800" dirty="0"/>
          </a:p>
          <a:p>
            <a:pPr algn="ctr"/>
            <a:r>
              <a:rPr lang="en-US" sz="2800" b="1" dirty="0" err="1">
                <a:solidFill>
                  <a:srgbClr val="0000FF"/>
                </a:solidFill>
              </a:rPr>
              <a:t>Instituto</a:t>
            </a:r>
            <a:r>
              <a:rPr lang="en-US" sz="2800" b="1" dirty="0">
                <a:solidFill>
                  <a:srgbClr val="0000FF"/>
                </a:solidFill>
              </a:rPr>
              <a:t> de F</a:t>
            </a:r>
            <a:r>
              <a:rPr lang="en-CA" sz="2800" b="1" dirty="0" err="1">
                <a:solidFill>
                  <a:srgbClr val="0000FF"/>
                </a:solidFill>
              </a:rPr>
              <a:t>ísica</a:t>
            </a:r>
            <a:endParaRPr lang="en-US" sz="2800" b="1" dirty="0">
              <a:solidFill>
                <a:srgbClr val="0000FF"/>
              </a:solidFill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</a:rPr>
              <a:t>UNAM</a:t>
            </a:r>
          </a:p>
          <a:p>
            <a:pPr algn="ctr"/>
            <a:endParaRPr lang="en-US" sz="2800" b="1" dirty="0">
              <a:solidFill>
                <a:srgbClr val="0000FF"/>
              </a:solidFill>
            </a:endParaRPr>
          </a:p>
          <a:p>
            <a:pPr algn="ctr"/>
            <a:endParaRPr lang="en-US" sz="2800" b="1" dirty="0">
              <a:solidFill>
                <a:srgbClr val="0000FF"/>
              </a:solidFill>
            </a:endParaRPr>
          </a:p>
          <a:p>
            <a:pPr algn="ctr"/>
            <a:r>
              <a:rPr lang="en-US" sz="2800" b="1" dirty="0">
                <a:solidFill>
                  <a:srgbClr val="0000FF"/>
                </a:solidFill>
              </a:rPr>
              <a:t>International Masterclass on Particle Therapy</a:t>
            </a:r>
            <a:endParaRPr lang="en-MX" sz="2800" dirty="0"/>
          </a:p>
        </p:txBody>
      </p:sp>
      <p:pic>
        <p:nvPicPr>
          <p:cNvPr id="41" name="Picture 4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358" y="1951161"/>
            <a:ext cx="2190766" cy="2210022"/>
          </a:xfrm>
          <a:prstGeom prst="rect">
            <a:avLst/>
          </a:prstGeom>
          <a:ln>
            <a:noFill/>
          </a:ln>
        </p:spPr>
      </p:pic>
      <p:pic>
        <p:nvPicPr>
          <p:cNvPr id="42" name="Picture 41"/>
          <p:cNvPicPr/>
          <p:nvPr/>
        </p:nvPicPr>
        <p:blipFill>
          <a:blip r:embed="rId3"/>
          <a:stretch>
            <a:fillRect/>
          </a:stretch>
        </p:blipFill>
        <p:spPr>
          <a:xfrm>
            <a:off x="7080223" y="1876574"/>
            <a:ext cx="2190766" cy="228460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10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2"/>
          <p:cNvSpPr txBox="1"/>
          <p:nvPr/>
        </p:nvSpPr>
        <p:spPr>
          <a:xfrm>
            <a:off x="360583" y="1298692"/>
            <a:ext cx="9354918" cy="5715118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98C5A9-6EB5-FAB8-84D4-53948318A8D9}"/>
              </a:ext>
            </a:extLst>
          </p:cNvPr>
          <p:cNvSpPr txBox="1"/>
          <p:nvPr/>
        </p:nvSpPr>
        <p:spPr>
          <a:xfrm>
            <a:off x="718666" y="418080"/>
            <a:ext cx="2486345" cy="528790"/>
          </a:xfrm>
          <a:prstGeom prst="rect">
            <a:avLst/>
          </a:prstGeom>
          <a:noFill/>
          <a:ln>
            <a:noFill/>
          </a:ln>
        </p:spPr>
        <p:txBody>
          <a:bodyPr vert="horz" wrap="none" lIns="89962" tIns="44981" rIns="89962" bIns="44981" anchorCtr="0" compatLnSpc="0">
            <a:spAutoFit/>
          </a:bodyPr>
          <a:lstStyle/>
          <a:p>
            <a:pPr hangingPunct="0"/>
            <a:r>
              <a:rPr lang="es-MX" sz="2799" b="1" dirty="0">
                <a:solidFill>
                  <a:srgbClr val="666666"/>
                </a:solidFill>
                <a:latin typeface="Nimbus Sans L" pitchFamily="34"/>
                <a:ea typeface="DejaVu Sans" pitchFamily="2"/>
                <a:cs typeface="DejaVu Sans" pitchFamily="2"/>
              </a:rPr>
              <a:t>Rayos cósmicos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60F2357-FC73-F2C5-4136-6B28423C15E2}"/>
                  </a:ext>
                </a:extLst>
              </p:cNvPr>
              <p:cNvSpPr/>
              <p:nvPr/>
            </p:nvSpPr>
            <p:spPr>
              <a:xfrm>
                <a:off x="531175" y="915889"/>
                <a:ext cx="5036610" cy="421335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499" dirty="0">
                    <a:solidFill>
                      <a:srgbClr val="0070C0"/>
                    </a:solidFill>
                  </a:rPr>
                  <a:t>Partículas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energéticas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(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protones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principalmente</a:t>
                </a:r>
                <a:r>
                  <a:rPr lang="en-US" sz="2499" dirty="0">
                    <a:solidFill>
                      <a:srgbClr val="0070C0"/>
                    </a:solidFill>
                  </a:rPr>
                  <a:t>)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bombardean</a:t>
                </a:r>
                <a:r>
                  <a:rPr lang="en-US" sz="2499" dirty="0">
                    <a:solidFill>
                      <a:srgbClr val="0070C0"/>
                    </a:solidFill>
                  </a:rPr>
                  <a:t> la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atmósfera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desde</a:t>
                </a:r>
                <a:r>
                  <a:rPr lang="en-US" sz="2499" dirty="0">
                    <a:solidFill>
                      <a:srgbClr val="0070C0"/>
                    </a:solidFill>
                  </a:rPr>
                  <a:t> el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espacio</a:t>
                </a:r>
                <a:r>
                  <a:rPr lang="en-US" sz="2499" dirty="0">
                    <a:solidFill>
                      <a:srgbClr val="0070C0"/>
                    </a:solidFill>
                  </a:rPr>
                  <a:t>. Al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chocar</a:t>
                </a:r>
                <a:r>
                  <a:rPr lang="en-US" sz="2499" dirty="0">
                    <a:solidFill>
                      <a:srgbClr val="0070C0"/>
                    </a:solidFill>
                  </a:rPr>
                  <a:t> con los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átomos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de la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alta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atmósfera</a:t>
                </a:r>
                <a:endParaRPr lang="en-US" sz="2499" dirty="0">
                  <a:solidFill>
                    <a:srgbClr val="0070C0"/>
                  </a:solidFill>
                </a:endParaRPr>
              </a:p>
              <a:p>
                <a:r>
                  <a:rPr lang="en-US" sz="2499" dirty="0">
                    <a:solidFill>
                      <a:srgbClr val="0070C0"/>
                    </a:solidFill>
                  </a:rPr>
                  <a:t> 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producen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chubascos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de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otras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partículas</a:t>
                </a:r>
                <a:r>
                  <a:rPr lang="en-US" sz="2499" dirty="0">
                    <a:solidFill>
                      <a:srgbClr val="0070C0"/>
                    </a:solidFill>
                  </a:rPr>
                  <a:t>.</a:t>
                </a:r>
              </a:p>
              <a:p>
                <a:endParaRPr lang="en-US" sz="2499" dirty="0">
                  <a:solidFill>
                    <a:srgbClr val="0070C0"/>
                  </a:solidFill>
                </a:endParaRPr>
              </a:p>
              <a:p>
                <a:r>
                  <a:rPr lang="en-US" sz="2499" dirty="0" err="1">
                    <a:solidFill>
                      <a:srgbClr val="0070C0"/>
                    </a:solidFill>
                  </a:rPr>
                  <a:t>Muones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(</a:t>
                </a:r>
                <a14:m>
                  <m:oMath xmlns:m="http://schemas.openxmlformats.org/officeDocument/2006/math">
                    <m:r>
                      <a:rPr lang="en-US" sz="2499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2499" dirty="0">
                    <a:solidFill>
                      <a:srgbClr val="0070C0"/>
                    </a:solidFill>
                  </a:rPr>
                  <a:t>):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componente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más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abundante</a:t>
                </a:r>
                <a:r>
                  <a:rPr lang="en-US" sz="2499" dirty="0">
                    <a:solidFill>
                      <a:srgbClr val="0070C0"/>
                    </a:solidFill>
                  </a:rPr>
                  <a:t>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en</a:t>
                </a:r>
                <a:r>
                  <a:rPr lang="en-US" sz="2499" dirty="0">
                    <a:solidFill>
                      <a:srgbClr val="0070C0"/>
                    </a:solidFill>
                  </a:rPr>
                  <a:t> la </a:t>
                </a:r>
                <a:r>
                  <a:rPr lang="en-US" sz="2499" dirty="0" err="1">
                    <a:solidFill>
                      <a:srgbClr val="0070C0"/>
                    </a:solidFill>
                  </a:rPr>
                  <a:t>superficie</a:t>
                </a:r>
                <a:r>
                  <a:rPr lang="en-US" sz="2499" dirty="0">
                    <a:solidFill>
                      <a:srgbClr val="0070C0"/>
                    </a:solidFill>
                  </a:rPr>
                  <a:t>.</a:t>
                </a:r>
              </a:p>
              <a:p>
                <a:endParaRPr lang="en-US" sz="1799" dirty="0">
                  <a:solidFill>
                    <a:srgbClr val="000000"/>
                  </a:solidFill>
                  <a:latin typeface="Menlo" panose="020B0609030804020204" pitchFamily="49" charset="0"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60F2357-FC73-F2C5-4136-6B28423C15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75" y="915889"/>
                <a:ext cx="5036610" cy="4213358"/>
              </a:xfrm>
              <a:prstGeom prst="rect">
                <a:avLst/>
              </a:prstGeom>
              <a:blipFill>
                <a:blip r:embed="rId2"/>
                <a:stretch>
                  <a:fillRect l="-2010" t="-1205"/>
                </a:stretch>
              </a:blipFill>
            </p:spPr>
            <p:txBody>
              <a:bodyPr/>
              <a:lstStyle/>
              <a:p>
                <a:r>
                  <a:rPr lang="en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B4092B-1DA2-025F-0E84-6C9A78DF14C1}"/>
                  </a:ext>
                </a:extLst>
              </p:cNvPr>
              <p:cNvSpPr txBox="1"/>
              <p:nvPr/>
            </p:nvSpPr>
            <p:spPr>
              <a:xfrm>
                <a:off x="1414417" y="5193342"/>
                <a:ext cx="4281714" cy="894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9962" tIns="44981" rIns="89962" bIns="44981" anchorCtr="0" compatLnSpc="0">
                <a:spAutoFit/>
              </a:bodyPr>
              <a:lstStyle/>
              <a:p>
                <a:pPr algn="ctr" hangingPunct="0">
                  <a:buSzPct val="45000"/>
                </a:pPr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Al nivel del mar:</a:t>
                </a:r>
              </a:p>
              <a:p>
                <a:pPr algn="ctr" hangingPunct="0"/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 ~1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  por cm</a:t>
                </a:r>
                <a:r>
                  <a:rPr lang="es-MX" sz="2599" baseline="33000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2</a:t>
                </a:r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 cada minuto.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B4092B-1DA2-025F-0E84-6C9A78DF14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417" y="5193342"/>
                <a:ext cx="4281714" cy="894971"/>
              </a:xfrm>
              <a:prstGeom prst="rect">
                <a:avLst/>
              </a:prstGeom>
              <a:blipFill>
                <a:blip r:embed="rId3"/>
                <a:stretch>
                  <a:fillRect t="-5556" r="-2071" b="-1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26C43E7-9DA0-9CC2-8C5F-94B387ED1CBD}"/>
                  </a:ext>
                </a:extLst>
              </p:cNvPr>
              <p:cNvSpPr txBox="1"/>
              <p:nvPr/>
            </p:nvSpPr>
            <p:spPr>
              <a:xfrm>
                <a:off x="1510104" y="6208622"/>
                <a:ext cx="4091021" cy="89497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89962" tIns="44981" rIns="89962" bIns="44981" anchorCtr="0" compatLnSpc="0">
                <a:spAutoFit/>
              </a:bodyPr>
              <a:lstStyle/>
              <a:p>
                <a:pPr algn="ctr" hangingPunct="0">
                  <a:buSzPct val="45000"/>
                </a:pPr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2 km bajo tierra:</a:t>
                </a:r>
                <a:b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</a:br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~100 </a:t>
                </a:r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’s por m</a:t>
                </a:r>
                <a:r>
                  <a:rPr lang="es-MX" sz="2599" baseline="33000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2</a:t>
                </a:r>
                <a:r>
                  <a:rPr lang="es-MX" sz="2599" dirty="0">
                    <a:solidFill>
                      <a:srgbClr val="FF0000"/>
                    </a:solidFill>
                    <a:ea typeface="DejaVu Sans" pitchFamily="2"/>
                    <a:cs typeface="DejaVu Sans" pitchFamily="2"/>
                  </a:rPr>
                  <a:t> cada año.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26C43E7-9DA0-9CC2-8C5F-94B387ED1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0104" y="6208622"/>
                <a:ext cx="4091021" cy="894971"/>
              </a:xfrm>
              <a:prstGeom prst="rect">
                <a:avLst/>
              </a:prstGeom>
              <a:blipFill>
                <a:blip r:embed="rId4"/>
                <a:stretch>
                  <a:fillRect l="-2167" t="-5556" r="-1858" b="-1388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8D8FCF5E-3EE5-FB01-DA61-0C0D8785C6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48715" y="65288"/>
            <a:ext cx="4137541" cy="2649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picture containing water, sitting, boat, large&#10;&#10;Description automatically generated">
            <a:extLst>
              <a:ext uri="{FF2B5EF4-FFF2-40B4-BE49-F238E27FC236}">
                <a16:creationId xmlns:a16="http://schemas.microsoft.com/office/drawing/2014/main" id="{2B8F9ABD-B9C2-9721-EC10-DC20C1E2BB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35" y="2675707"/>
            <a:ext cx="3224378" cy="4846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0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La necesidad de los aceleradores de partículas — Cuaderno de Cultura  Científica">
            <a:extLst>
              <a:ext uri="{FF2B5EF4-FFF2-40B4-BE49-F238E27FC236}">
                <a16:creationId xmlns:a16="http://schemas.microsoft.com/office/drawing/2014/main" id="{0C0DA522-4E9B-3596-22CA-DE8487D0B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" r="25995" b="-2"/>
          <a:stretch/>
        </p:blipFill>
        <p:spPr bwMode="auto">
          <a:xfrm>
            <a:off x="20" y="10"/>
            <a:ext cx="5040292" cy="377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del of the Large Hadron Collider tunnel is seen in the CERN visitors' center June 16, 2008 in Geneva-Meyrin, Switzerland. CERN is building the...">
            <a:extLst>
              <a:ext uri="{FF2B5EF4-FFF2-40B4-BE49-F238E27FC236}">
                <a16:creationId xmlns:a16="http://schemas.microsoft.com/office/drawing/2014/main" id="{4DCBDD8F-9035-1739-0727-AD9C049D4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r="982" b="2"/>
          <a:stretch/>
        </p:blipFill>
        <p:spPr bwMode="auto">
          <a:xfrm>
            <a:off x="5040312" y="10"/>
            <a:ext cx="5040313" cy="377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1 curiosidades sobre el Gran Colisionador de Hadrones del CERN">
            <a:extLst>
              <a:ext uri="{FF2B5EF4-FFF2-40B4-BE49-F238E27FC236}">
                <a16:creationId xmlns:a16="http://schemas.microsoft.com/office/drawing/2014/main" id="{6218D639-A46F-A1F3-21B2-9205B8601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r="2" b="2"/>
          <a:stretch/>
        </p:blipFill>
        <p:spPr bwMode="auto">
          <a:xfrm>
            <a:off x="20" y="3779837"/>
            <a:ext cx="5040292" cy="377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ynchrotron de grenoble - acelerador de partículas fotografías e imágenes de stock">
            <a:extLst>
              <a:ext uri="{FF2B5EF4-FFF2-40B4-BE49-F238E27FC236}">
                <a16:creationId xmlns:a16="http://schemas.microsoft.com/office/drawing/2014/main" id="{4471F598-740E-4977-51B7-7140ECB524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" r="11154" b="1"/>
          <a:stretch/>
        </p:blipFill>
        <p:spPr bwMode="auto">
          <a:xfrm>
            <a:off x="5040312" y="3779837"/>
            <a:ext cx="5040313" cy="377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9" name="Rectangle 1038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181716" y="2385745"/>
            <a:ext cx="3717193" cy="2788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Shape 1"/>
          <p:cNvSpPr txBox="1"/>
          <p:nvPr/>
        </p:nvSpPr>
        <p:spPr>
          <a:xfrm>
            <a:off x="3544472" y="3044101"/>
            <a:ext cx="2991680" cy="148340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Y las </a:t>
            </a:r>
            <a:r>
              <a:rPr lang="en-US" sz="32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podemos</a:t>
            </a:r>
            <a: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producir</a:t>
            </a:r>
            <a:r>
              <a:rPr lang="en-US" sz="3200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1041" name="Frame 1040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698199" y="2023069"/>
            <a:ext cx="4684227" cy="3513538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TextShape 2"/>
          <p:cNvSpPr txBox="1"/>
          <p:nvPr/>
        </p:nvSpPr>
        <p:spPr>
          <a:xfrm>
            <a:off x="641976" y="1461981"/>
            <a:ext cx="4112640" cy="5632385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>
              <a:spcAft>
                <a:spcPts val="600"/>
              </a:spcAft>
            </a:pPr>
            <a:endParaRPr lang="en-MX"/>
          </a:p>
          <a:p>
            <a:pPr>
              <a:spcAft>
                <a:spcPts val="600"/>
              </a:spcAft>
            </a:pPr>
            <a:endParaRPr lang="en-MX"/>
          </a:p>
          <a:p>
            <a:pPr>
              <a:spcAft>
                <a:spcPts val="600"/>
              </a:spcAft>
            </a:pPr>
            <a:endParaRPr lang="en-MX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8104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E4E2EDA-B085-C25E-336C-8CB4D6F683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" r="6879"/>
          <a:stretch/>
        </p:blipFill>
        <p:spPr bwMode="auto">
          <a:xfrm>
            <a:off x="20" y="10"/>
            <a:ext cx="7995062" cy="75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37483" y="0"/>
            <a:ext cx="5843139" cy="7559675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TextShape 1"/>
          <p:cNvSpPr txBox="1"/>
          <p:nvPr/>
        </p:nvSpPr>
        <p:spPr>
          <a:xfrm>
            <a:off x="5838093" y="372859"/>
            <a:ext cx="4159088" cy="2094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latin typeface="+mj-lt"/>
                <a:ea typeface="+mj-ea"/>
                <a:cs typeface="+mj-cs"/>
              </a:rPr>
              <a:t>Partículas</a:t>
            </a:r>
            <a:r>
              <a:rPr lang="en-US" sz="4400" dirty="0">
                <a:latin typeface="+mj-lt"/>
                <a:ea typeface="+mj-ea"/>
                <a:cs typeface="+mj-cs"/>
              </a:rPr>
              <a:t> y sus </a:t>
            </a:r>
            <a:r>
              <a:rPr lang="en-US" sz="4400" dirty="0" err="1">
                <a:latin typeface="+mj-lt"/>
                <a:ea typeface="+mj-ea"/>
                <a:cs typeface="+mj-cs"/>
              </a:rPr>
              <a:t>interacciones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TextShape 2"/>
          <p:cNvSpPr txBox="1"/>
          <p:nvPr/>
        </p:nvSpPr>
        <p:spPr>
          <a:xfrm>
            <a:off x="6227307" y="3433963"/>
            <a:ext cx="3678693" cy="35881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rgbClr val="0070C0"/>
                </a:solidFill>
              </a:rPr>
              <a:t>Las </a:t>
            </a:r>
            <a:r>
              <a:rPr lang="en-US" sz="3600" dirty="0" err="1">
                <a:solidFill>
                  <a:srgbClr val="0070C0"/>
                </a:solidFill>
              </a:rPr>
              <a:t>partículas</a:t>
            </a:r>
            <a:r>
              <a:rPr lang="en-US" sz="3600" dirty="0">
                <a:solidFill>
                  <a:srgbClr val="0070C0"/>
                </a:solidFill>
              </a:rPr>
              <a:t> y la </a:t>
            </a:r>
            <a:r>
              <a:rPr lang="en-US" sz="3600" dirty="0" err="1">
                <a:solidFill>
                  <a:srgbClr val="0070C0"/>
                </a:solidFill>
              </a:rPr>
              <a:t>radiación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sólo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pueden</a:t>
            </a:r>
            <a:r>
              <a:rPr lang="en-US" sz="3600" dirty="0">
                <a:solidFill>
                  <a:srgbClr val="0070C0"/>
                </a:solidFill>
              </a:rPr>
              <a:t> </a:t>
            </a:r>
            <a:r>
              <a:rPr lang="en-US" sz="3600" dirty="0" err="1">
                <a:solidFill>
                  <a:srgbClr val="0070C0"/>
                </a:solidFill>
              </a:rPr>
              <a:t>detectarse</a:t>
            </a:r>
            <a:r>
              <a:rPr lang="en-US" sz="3600" dirty="0">
                <a:solidFill>
                  <a:srgbClr val="0070C0"/>
                </a:solidFill>
              </a:rPr>
              <a:t> a </a:t>
            </a:r>
            <a:r>
              <a:rPr lang="en-US" sz="3600" dirty="0" err="1">
                <a:solidFill>
                  <a:srgbClr val="0070C0"/>
                </a:solidFill>
              </a:rPr>
              <a:t>través</a:t>
            </a:r>
            <a:r>
              <a:rPr lang="en-US" sz="3600" dirty="0">
                <a:solidFill>
                  <a:srgbClr val="0070C0"/>
                </a:solidFill>
              </a:rPr>
              <a:t> de sus </a:t>
            </a:r>
            <a:r>
              <a:rPr lang="en-US" sz="3600" dirty="0" err="1">
                <a:solidFill>
                  <a:srgbClr val="0070C0"/>
                </a:solidFill>
              </a:rPr>
              <a:t>interacciones</a:t>
            </a:r>
            <a:r>
              <a:rPr lang="en-US" sz="3600" dirty="0">
                <a:solidFill>
                  <a:srgbClr val="0070C0"/>
                </a:solidFill>
              </a:rPr>
              <a:t> con la </a:t>
            </a:r>
            <a:r>
              <a:rPr lang="en-US" sz="3600" dirty="0" err="1">
                <a:solidFill>
                  <a:srgbClr val="0070C0"/>
                </a:solidFill>
              </a:rPr>
              <a:t>materia</a:t>
            </a:r>
            <a:r>
              <a:rPr lang="en-US" sz="3600" dirty="0">
                <a:solidFill>
                  <a:srgbClr val="0070C0"/>
                </a:solidFill>
              </a:rPr>
              <a:t>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solidFill>
                <a:srgbClr val="0070C0"/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2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article Detectors">
            <a:extLst>
              <a:ext uri="{FF2B5EF4-FFF2-40B4-BE49-F238E27FC236}">
                <a16:creationId xmlns:a16="http://schemas.microsoft.com/office/drawing/2014/main" id="{B2933C8C-DAE1-7481-69A3-D5E595C32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2" t="9091" r="1" b="1"/>
          <a:stretch/>
        </p:blipFill>
        <p:spPr bwMode="auto">
          <a:xfrm>
            <a:off x="20" y="10"/>
            <a:ext cx="10080605" cy="75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442793" y="-2213"/>
            <a:ext cx="4637832" cy="6437824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581171" y="-2"/>
            <a:ext cx="4499454" cy="6233523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Shape 1"/>
          <p:cNvSpPr txBox="1"/>
          <p:nvPr/>
        </p:nvSpPr>
        <p:spPr>
          <a:xfrm>
            <a:off x="6491412" y="217111"/>
            <a:ext cx="3359086" cy="11501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 err="1">
                <a:latin typeface="+mj-lt"/>
                <a:ea typeface="+mj-ea"/>
                <a:cs typeface="+mj-cs"/>
              </a:rPr>
              <a:t>Partículas</a:t>
            </a:r>
            <a:r>
              <a:rPr lang="en-US" sz="3500" dirty="0">
                <a:latin typeface="+mj-lt"/>
                <a:ea typeface="+mj-ea"/>
                <a:cs typeface="+mj-cs"/>
              </a:rPr>
              <a:t> y sus </a:t>
            </a:r>
            <a:r>
              <a:rPr lang="en-US" sz="3500" dirty="0" err="1">
                <a:latin typeface="+mj-lt"/>
                <a:ea typeface="+mj-ea"/>
                <a:cs typeface="+mj-cs"/>
              </a:rPr>
              <a:t>interacciones</a:t>
            </a:r>
            <a:endParaRPr lang="en-US" sz="3500" dirty="0">
              <a:latin typeface="+mj-lt"/>
              <a:ea typeface="+mj-ea"/>
              <a:cs typeface="+mj-cs"/>
            </a:endParaRPr>
          </a:p>
        </p:txBody>
      </p:sp>
      <p:sp>
        <p:nvSpPr>
          <p:cNvPr id="69" name="TextShape 2"/>
          <p:cNvSpPr txBox="1"/>
          <p:nvPr/>
        </p:nvSpPr>
        <p:spPr>
          <a:xfrm>
            <a:off x="5978769" y="1955915"/>
            <a:ext cx="3871729" cy="44796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5000" b="1" dirty="0" err="1">
                <a:solidFill>
                  <a:srgbClr val="FF0000"/>
                </a:solidFill>
              </a:rPr>
              <a:t>Existen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interacciones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específicas</a:t>
            </a:r>
            <a:r>
              <a:rPr lang="en-US" sz="5000" b="1" dirty="0">
                <a:solidFill>
                  <a:srgbClr val="FF0000"/>
                </a:solidFill>
              </a:rPr>
              <a:t> para las 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5000" b="1" dirty="0" err="1">
                <a:solidFill>
                  <a:srgbClr val="FF0000"/>
                </a:solidFill>
              </a:rPr>
              <a:t>partículas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cargadas</a:t>
            </a:r>
            <a:r>
              <a:rPr lang="en-US" sz="5000" b="1" dirty="0">
                <a:solidFill>
                  <a:srgbClr val="FF0000"/>
                </a:solidFill>
              </a:rPr>
              <a:t> que son </a:t>
            </a:r>
            <a:r>
              <a:rPr lang="en-US" sz="5000" b="1" dirty="0" err="1">
                <a:solidFill>
                  <a:srgbClr val="FF0000"/>
                </a:solidFill>
              </a:rPr>
              <a:t>diferentes</a:t>
            </a:r>
            <a:r>
              <a:rPr lang="en-US" sz="5000" b="1" dirty="0">
                <a:solidFill>
                  <a:srgbClr val="FF0000"/>
                </a:solidFill>
              </a:rPr>
              <a:t> a las 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5000" b="1" dirty="0">
                <a:solidFill>
                  <a:srgbClr val="FF0000"/>
                </a:solidFill>
              </a:rPr>
              <a:t>de las </a:t>
            </a:r>
            <a:r>
              <a:rPr lang="en-US" sz="5000" b="1" dirty="0" err="1">
                <a:solidFill>
                  <a:srgbClr val="FF0000"/>
                </a:solidFill>
              </a:rPr>
              <a:t>partículas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neutras</a:t>
            </a:r>
            <a:r>
              <a:rPr lang="en-US" sz="5000" b="1" dirty="0">
                <a:solidFill>
                  <a:srgbClr val="FF0000"/>
                </a:solidFill>
              </a:rPr>
              <a:t>.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endParaRPr lang="en-US" sz="5000" b="1" dirty="0">
              <a:solidFill>
                <a:srgbClr val="FF0000"/>
              </a:solidFill>
            </a:endParaRP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5000" b="1" dirty="0">
                <a:solidFill>
                  <a:srgbClr val="FF0000"/>
                </a:solidFill>
              </a:rPr>
              <a:t>Se </a:t>
            </a:r>
            <a:r>
              <a:rPr lang="en-US" sz="5000" b="1" dirty="0" err="1">
                <a:solidFill>
                  <a:srgbClr val="FF0000"/>
                </a:solidFill>
              </a:rPr>
              <a:t>puede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decir</a:t>
            </a:r>
            <a:r>
              <a:rPr lang="en-US" sz="5000" b="1" dirty="0">
                <a:solidFill>
                  <a:srgbClr val="FF0000"/>
                </a:solidFill>
              </a:rPr>
              <a:t> que </a:t>
            </a:r>
            <a:r>
              <a:rPr lang="en-US" sz="5000" b="1" dirty="0" err="1">
                <a:solidFill>
                  <a:srgbClr val="FF0000"/>
                </a:solidFill>
              </a:rPr>
              <a:t>cada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proceso</a:t>
            </a:r>
            <a:r>
              <a:rPr lang="en-US" sz="5000" b="1" dirty="0">
                <a:solidFill>
                  <a:srgbClr val="FF0000"/>
                </a:solidFill>
              </a:rPr>
              <a:t> de </a:t>
            </a:r>
            <a:r>
              <a:rPr lang="en-US" sz="5000" b="1" dirty="0" err="1">
                <a:solidFill>
                  <a:srgbClr val="FF0000"/>
                </a:solidFill>
              </a:rPr>
              <a:t>interacción</a:t>
            </a:r>
            <a:r>
              <a:rPr lang="en-US" sz="5000" b="1" dirty="0">
                <a:solidFill>
                  <a:srgbClr val="FF0000"/>
                </a:solidFill>
              </a:rPr>
              <a:t> </a:t>
            </a:r>
            <a:r>
              <a:rPr lang="en-US" sz="5000" b="1" dirty="0" err="1">
                <a:solidFill>
                  <a:srgbClr val="FF0000"/>
                </a:solidFill>
              </a:rPr>
              <a:t>puede</a:t>
            </a:r>
            <a:r>
              <a:rPr lang="en-US" sz="5000" b="1" dirty="0">
                <a:solidFill>
                  <a:srgbClr val="FF0000"/>
                </a:solidFill>
              </a:rPr>
              <a:t>  </a:t>
            </a:r>
            <a:r>
              <a:rPr lang="en-US" sz="5000" b="1" dirty="0" err="1">
                <a:solidFill>
                  <a:srgbClr val="FF0000"/>
                </a:solidFill>
              </a:rPr>
              <a:t>servir</a:t>
            </a:r>
            <a:r>
              <a:rPr lang="en-US" sz="5000" b="1" dirty="0">
                <a:solidFill>
                  <a:srgbClr val="FF0000"/>
                </a:solidFill>
              </a:rPr>
              <a:t> de base para 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5000" b="1" dirty="0">
                <a:solidFill>
                  <a:srgbClr val="FF0000"/>
                </a:solidFill>
              </a:rPr>
              <a:t>un </a:t>
            </a:r>
            <a:r>
              <a:rPr lang="en-US" sz="5000" b="1" dirty="0" err="1">
                <a:solidFill>
                  <a:srgbClr val="FF0000"/>
                </a:solidFill>
              </a:rPr>
              <a:t>concepto</a:t>
            </a:r>
            <a:r>
              <a:rPr lang="en-US" sz="5000" b="1" dirty="0">
                <a:solidFill>
                  <a:srgbClr val="FF0000"/>
                </a:solidFill>
              </a:rPr>
              <a:t> de detector.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 dirty="0"/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18646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504000" y="156559"/>
            <a:ext cx="9071640" cy="117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4400" dirty="0" err="1">
                <a:solidFill>
                  <a:srgbClr val="0000FF"/>
                </a:solidFill>
              </a:rPr>
              <a:t>Partículas</a:t>
            </a:r>
            <a:r>
              <a:rPr lang="en-US" sz="4400" dirty="0">
                <a:solidFill>
                  <a:srgbClr val="0000FF"/>
                </a:solidFill>
              </a:rPr>
              <a:t> e </a:t>
            </a:r>
            <a:r>
              <a:rPr lang="en-US" sz="4400" dirty="0" err="1">
                <a:solidFill>
                  <a:srgbClr val="0000FF"/>
                </a:solidFill>
              </a:rPr>
              <a:t>Interacciones</a:t>
            </a:r>
            <a:endParaRPr sz="4400" dirty="0"/>
          </a:p>
        </p:txBody>
      </p:sp>
      <p:sp>
        <p:nvSpPr>
          <p:cNvPr id="69" name="TextShape 2"/>
          <p:cNvSpPr txBox="1"/>
          <p:nvPr/>
        </p:nvSpPr>
        <p:spPr>
          <a:xfrm>
            <a:off x="711000" y="1287384"/>
            <a:ext cx="8846280" cy="5318132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lang="en-US" sz="3300" dirty="0"/>
          </a:p>
          <a:p>
            <a:pPr algn="ctr"/>
            <a:r>
              <a:rPr lang="en-US" sz="3300" dirty="0"/>
              <a:t>La </a:t>
            </a:r>
            <a:r>
              <a:rPr lang="en-US" sz="3300" dirty="0" err="1"/>
              <a:t>variedad</a:t>
            </a:r>
            <a:r>
              <a:rPr lang="en-US" sz="3300" dirty="0"/>
              <a:t> de </a:t>
            </a:r>
            <a:r>
              <a:rPr lang="en-US" sz="3300" dirty="0" err="1"/>
              <a:t>estos</a:t>
            </a:r>
            <a:r>
              <a:rPr lang="en-US" sz="3300" dirty="0"/>
              <a:t> </a:t>
            </a:r>
            <a:r>
              <a:rPr lang="en-US" sz="3300" dirty="0" err="1"/>
              <a:t>procesos</a:t>
            </a:r>
            <a:r>
              <a:rPr lang="en-US" sz="3300" dirty="0"/>
              <a:t> es </a:t>
            </a:r>
          </a:p>
          <a:p>
            <a:pPr algn="ctr"/>
            <a:r>
              <a:rPr lang="en-US" sz="3300" dirty="0" err="1"/>
              <a:t>bastante</a:t>
            </a:r>
            <a:r>
              <a:rPr lang="en-US" sz="3300" dirty="0"/>
              <a:t> </a:t>
            </a:r>
            <a:r>
              <a:rPr lang="en-US" sz="3300" dirty="0" err="1"/>
              <a:t>rica</a:t>
            </a:r>
            <a:r>
              <a:rPr lang="en-US" sz="3300" dirty="0"/>
              <a:t> y, </a:t>
            </a:r>
            <a:r>
              <a:rPr lang="en-US" sz="3300" dirty="0" err="1"/>
              <a:t>en</a:t>
            </a:r>
            <a:r>
              <a:rPr lang="en-US" sz="3300" dirty="0"/>
              <a:t> </a:t>
            </a:r>
            <a:r>
              <a:rPr lang="en-US" sz="3300" dirty="0" err="1"/>
              <a:t>consecuencia</a:t>
            </a:r>
            <a:r>
              <a:rPr lang="en-US" sz="3300" dirty="0"/>
              <a:t>, </a:t>
            </a:r>
            <a:r>
              <a:rPr lang="en-US" sz="3300" dirty="0" err="1"/>
              <a:t>existe</a:t>
            </a:r>
            <a:endParaRPr lang="en-US" sz="3300" dirty="0"/>
          </a:p>
          <a:p>
            <a:pPr algn="ctr"/>
            <a:r>
              <a:rPr lang="en-US" sz="3300" dirty="0"/>
              <a:t> un gran </a:t>
            </a:r>
            <a:r>
              <a:rPr lang="en-US" sz="3300" dirty="0" err="1"/>
              <a:t>número</a:t>
            </a:r>
            <a:r>
              <a:rPr lang="en-US" sz="3300" dirty="0"/>
              <a:t> de </a:t>
            </a:r>
            <a:r>
              <a:rPr lang="en-US" sz="3300" dirty="0" err="1"/>
              <a:t>dispositivos</a:t>
            </a:r>
            <a:endParaRPr lang="en-US" sz="3300" dirty="0"/>
          </a:p>
          <a:p>
            <a:pPr algn="ctr"/>
            <a:r>
              <a:rPr lang="en-US" sz="3300" dirty="0"/>
              <a:t> de </a:t>
            </a:r>
            <a:r>
              <a:rPr lang="en-US" sz="3300" dirty="0" err="1"/>
              <a:t>detección</a:t>
            </a:r>
            <a:r>
              <a:rPr lang="en-US" sz="3300" dirty="0"/>
              <a:t> de </a:t>
            </a:r>
            <a:r>
              <a:rPr lang="en-US" sz="3300" dirty="0" err="1"/>
              <a:t>partículas</a:t>
            </a:r>
            <a:r>
              <a:rPr lang="en-US" sz="3300" dirty="0"/>
              <a:t> y </a:t>
            </a:r>
            <a:r>
              <a:rPr lang="en-US" sz="3300" dirty="0" err="1"/>
              <a:t>radiaciones</a:t>
            </a:r>
            <a:r>
              <a:rPr lang="en-US" sz="3300" dirty="0"/>
              <a:t>.</a:t>
            </a:r>
          </a:p>
          <a:p>
            <a:pPr algn="ctr"/>
            <a:r>
              <a:rPr lang="en-US" sz="3300" dirty="0"/>
              <a:t> </a:t>
            </a:r>
          </a:p>
          <a:p>
            <a:pPr algn="ctr"/>
            <a:r>
              <a:rPr lang="en-US" sz="3300" dirty="0" err="1"/>
              <a:t>Además</a:t>
            </a:r>
            <a:r>
              <a:rPr lang="en-US" sz="3300" dirty="0"/>
              <a:t>, para </a:t>
            </a:r>
            <a:r>
              <a:rPr lang="en-US" sz="3300" dirty="0" err="1"/>
              <a:t>una</a:t>
            </a:r>
            <a:r>
              <a:rPr lang="en-US" sz="3300" dirty="0"/>
              <a:t> </a:t>
            </a:r>
            <a:r>
              <a:rPr lang="en-US" sz="3300" dirty="0" err="1"/>
              <a:t>misma</a:t>
            </a:r>
            <a:r>
              <a:rPr lang="en-US" sz="3300" dirty="0"/>
              <a:t> </a:t>
            </a:r>
            <a:r>
              <a:rPr lang="en-US" sz="3300" dirty="0" err="1"/>
              <a:t>partícula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 err="1"/>
              <a:t>pueden</a:t>
            </a:r>
            <a:r>
              <a:rPr lang="en-US" sz="3300" dirty="0"/>
              <a:t> ser </a:t>
            </a:r>
            <a:r>
              <a:rPr lang="en-US" sz="3300" dirty="0" err="1"/>
              <a:t>relevantes</a:t>
            </a:r>
            <a:r>
              <a:rPr lang="en-US" sz="3300" dirty="0"/>
              <a:t> </a:t>
            </a:r>
            <a:r>
              <a:rPr lang="en-US" sz="3300" dirty="0" err="1"/>
              <a:t>diferentes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 err="1"/>
              <a:t>procesos</a:t>
            </a:r>
            <a:r>
              <a:rPr lang="en-US" sz="3300" dirty="0"/>
              <a:t> de </a:t>
            </a:r>
            <a:r>
              <a:rPr lang="en-US" sz="3300" dirty="0" err="1"/>
              <a:t>interacción</a:t>
            </a:r>
            <a:r>
              <a:rPr lang="en-US" sz="3300" dirty="0"/>
              <a:t> a </a:t>
            </a:r>
            <a:r>
              <a:rPr lang="en-US" sz="3300" dirty="0" err="1"/>
              <a:t>diferentes</a:t>
            </a:r>
            <a:r>
              <a:rPr lang="en-US" sz="3300" dirty="0"/>
              <a:t> </a:t>
            </a:r>
            <a:r>
              <a:rPr lang="en-US" sz="3300" dirty="0" err="1"/>
              <a:t>energías</a:t>
            </a:r>
            <a:r>
              <a:rPr lang="en-US" sz="3300" dirty="0"/>
              <a:t>.</a:t>
            </a:r>
          </a:p>
          <a:p>
            <a:pPr algn="ctr"/>
            <a:endParaRPr lang="en-US" sz="3300" dirty="0"/>
          </a:p>
          <a:p>
            <a:pPr algn="ctr"/>
            <a:endParaRPr sz="3300" dirty="0"/>
          </a:p>
        </p:txBody>
      </p:sp>
    </p:spTree>
    <p:extLst>
      <p:ext uri="{BB962C8B-B14F-4D97-AF65-F5344CB8AC3E}">
        <p14:creationId xmlns:p14="http://schemas.microsoft.com/office/powerpoint/2010/main" val="2469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8104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Shape 1"/>
          <p:cNvSpPr txBox="1"/>
          <p:nvPr/>
        </p:nvSpPr>
        <p:spPr>
          <a:xfrm>
            <a:off x="108906" y="5266572"/>
            <a:ext cx="3247226" cy="1556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+mj-lt"/>
                <a:ea typeface="+mj-ea"/>
                <a:cs typeface="+mj-cs"/>
              </a:rPr>
              <a:t>Interacciones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A picture containing sky&#10;&#10;Description automatically generated">
            <a:extLst>
              <a:ext uri="{FF2B5EF4-FFF2-40B4-BE49-F238E27FC236}">
                <a16:creationId xmlns:a16="http://schemas.microsoft.com/office/drawing/2014/main" id="{AF787207-B789-6CD0-03CE-12B893FD67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0" r="2" b="14104"/>
          <a:stretch/>
        </p:blipFill>
        <p:spPr>
          <a:xfrm>
            <a:off x="20" y="10"/>
            <a:ext cx="10080605" cy="5024814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76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38319" y="6030204"/>
            <a:ext cx="1511935" cy="15121"/>
          </a:xfrm>
          <a:custGeom>
            <a:avLst/>
            <a:gdLst>
              <a:gd name="connsiteX0" fmla="*/ 0 w 1511935"/>
              <a:gd name="connsiteY0" fmla="*/ 0 h 15121"/>
              <a:gd name="connsiteX1" fmla="*/ 503978 w 1511935"/>
              <a:gd name="connsiteY1" fmla="*/ 0 h 15121"/>
              <a:gd name="connsiteX2" fmla="*/ 962599 w 1511935"/>
              <a:gd name="connsiteY2" fmla="*/ 0 h 15121"/>
              <a:gd name="connsiteX3" fmla="*/ 1511935 w 1511935"/>
              <a:gd name="connsiteY3" fmla="*/ 0 h 15121"/>
              <a:gd name="connsiteX4" fmla="*/ 1511935 w 1511935"/>
              <a:gd name="connsiteY4" fmla="*/ 15121 h 15121"/>
              <a:gd name="connsiteX5" fmla="*/ 977718 w 1511935"/>
              <a:gd name="connsiteY5" fmla="*/ 15121 h 15121"/>
              <a:gd name="connsiteX6" fmla="*/ 503978 w 1511935"/>
              <a:gd name="connsiteY6" fmla="*/ 15121 h 15121"/>
              <a:gd name="connsiteX7" fmla="*/ 0 w 1511935"/>
              <a:gd name="connsiteY7" fmla="*/ 15121 h 15121"/>
              <a:gd name="connsiteX8" fmla="*/ 0 w 1511935"/>
              <a:gd name="connsiteY8" fmla="*/ 0 h 15121"/>
              <a:gd name="connsiteX0" fmla="*/ 0 w 1511935"/>
              <a:gd name="connsiteY0" fmla="*/ 0 h 15121"/>
              <a:gd name="connsiteX1" fmla="*/ 458620 w 1511935"/>
              <a:gd name="connsiteY1" fmla="*/ 0 h 15121"/>
              <a:gd name="connsiteX2" fmla="*/ 947479 w 1511935"/>
              <a:gd name="connsiteY2" fmla="*/ 0 h 15121"/>
              <a:gd name="connsiteX3" fmla="*/ 1511935 w 1511935"/>
              <a:gd name="connsiteY3" fmla="*/ 0 h 15121"/>
              <a:gd name="connsiteX4" fmla="*/ 1511935 w 1511935"/>
              <a:gd name="connsiteY4" fmla="*/ 15121 h 15121"/>
              <a:gd name="connsiteX5" fmla="*/ 1038195 w 1511935"/>
              <a:gd name="connsiteY5" fmla="*/ 15121 h 15121"/>
              <a:gd name="connsiteX6" fmla="*/ 503978 w 1511935"/>
              <a:gd name="connsiteY6" fmla="*/ 15121 h 15121"/>
              <a:gd name="connsiteX7" fmla="*/ 0 w 1511935"/>
              <a:gd name="connsiteY7" fmla="*/ 15121 h 15121"/>
              <a:gd name="connsiteX8" fmla="*/ 0 w 1511935"/>
              <a:gd name="connsiteY8" fmla="*/ 0 h 15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11935" h="15121" fill="none" extrusionOk="0">
                <a:moveTo>
                  <a:pt x="0" y="0"/>
                </a:moveTo>
                <a:cubicBezTo>
                  <a:pt x="221692" y="1417"/>
                  <a:pt x="420184" y="924"/>
                  <a:pt x="503978" y="0"/>
                </a:cubicBezTo>
                <a:cubicBezTo>
                  <a:pt x="602325" y="36131"/>
                  <a:pt x="782946" y="-4860"/>
                  <a:pt x="962599" y="0"/>
                </a:cubicBezTo>
                <a:cubicBezTo>
                  <a:pt x="1162960" y="-41140"/>
                  <a:pt x="1300465" y="10342"/>
                  <a:pt x="1511935" y="0"/>
                </a:cubicBezTo>
                <a:cubicBezTo>
                  <a:pt x="1511709" y="6490"/>
                  <a:pt x="1511702" y="10525"/>
                  <a:pt x="1511935" y="15121"/>
                </a:cubicBezTo>
                <a:cubicBezTo>
                  <a:pt x="1373289" y="790"/>
                  <a:pt x="1134121" y="16428"/>
                  <a:pt x="977718" y="15121"/>
                </a:cubicBezTo>
                <a:cubicBezTo>
                  <a:pt x="842449" y="90"/>
                  <a:pt x="664594" y="54734"/>
                  <a:pt x="503978" y="15121"/>
                </a:cubicBezTo>
                <a:cubicBezTo>
                  <a:pt x="348623" y="2563"/>
                  <a:pt x="205786" y="39110"/>
                  <a:pt x="0" y="15121"/>
                </a:cubicBezTo>
                <a:cubicBezTo>
                  <a:pt x="984" y="9055"/>
                  <a:pt x="-1286" y="5037"/>
                  <a:pt x="0" y="0"/>
                </a:cubicBezTo>
                <a:close/>
              </a:path>
              <a:path w="1511935" h="15121" stroke="0" extrusionOk="0">
                <a:moveTo>
                  <a:pt x="0" y="0"/>
                </a:moveTo>
                <a:cubicBezTo>
                  <a:pt x="117059" y="-32625"/>
                  <a:pt x="258262" y="14572"/>
                  <a:pt x="458620" y="0"/>
                </a:cubicBezTo>
                <a:cubicBezTo>
                  <a:pt x="638872" y="19123"/>
                  <a:pt x="749034" y="-34388"/>
                  <a:pt x="947479" y="0"/>
                </a:cubicBezTo>
                <a:cubicBezTo>
                  <a:pt x="1138282" y="7659"/>
                  <a:pt x="1228840" y="28376"/>
                  <a:pt x="1511935" y="0"/>
                </a:cubicBezTo>
                <a:cubicBezTo>
                  <a:pt x="1511315" y="7256"/>
                  <a:pt x="1510747" y="12021"/>
                  <a:pt x="1511935" y="15121"/>
                </a:cubicBezTo>
                <a:cubicBezTo>
                  <a:pt x="1300307" y="-7682"/>
                  <a:pt x="1272583" y="32310"/>
                  <a:pt x="1038195" y="15121"/>
                </a:cubicBezTo>
                <a:cubicBezTo>
                  <a:pt x="809638" y="-2325"/>
                  <a:pt x="613070" y="7238"/>
                  <a:pt x="503978" y="15121"/>
                </a:cubicBezTo>
                <a:cubicBezTo>
                  <a:pt x="363392" y="50310"/>
                  <a:pt x="187197" y="14084"/>
                  <a:pt x="0" y="15121"/>
                </a:cubicBezTo>
                <a:cubicBezTo>
                  <a:pt x="119" y="7488"/>
                  <a:pt x="789" y="3719"/>
                  <a:pt x="0" y="0"/>
                </a:cubicBezTo>
                <a:close/>
              </a:path>
              <a:path w="1511935" h="15121" fill="none" stroke="0" extrusionOk="0">
                <a:moveTo>
                  <a:pt x="0" y="0"/>
                </a:moveTo>
                <a:cubicBezTo>
                  <a:pt x="221097" y="-18171"/>
                  <a:pt x="376966" y="-12475"/>
                  <a:pt x="503978" y="0"/>
                </a:cubicBezTo>
                <a:cubicBezTo>
                  <a:pt x="606322" y="-28596"/>
                  <a:pt x="819275" y="126"/>
                  <a:pt x="962599" y="0"/>
                </a:cubicBezTo>
                <a:cubicBezTo>
                  <a:pt x="1134682" y="26529"/>
                  <a:pt x="1325674" y="-15536"/>
                  <a:pt x="1511935" y="0"/>
                </a:cubicBezTo>
                <a:cubicBezTo>
                  <a:pt x="1511056" y="7172"/>
                  <a:pt x="1511382" y="10098"/>
                  <a:pt x="1511935" y="15121"/>
                </a:cubicBezTo>
                <a:cubicBezTo>
                  <a:pt x="1411631" y="26195"/>
                  <a:pt x="1112131" y="14169"/>
                  <a:pt x="977718" y="15121"/>
                </a:cubicBezTo>
                <a:cubicBezTo>
                  <a:pt x="814072" y="4803"/>
                  <a:pt x="628890" y="36366"/>
                  <a:pt x="503978" y="15121"/>
                </a:cubicBezTo>
                <a:cubicBezTo>
                  <a:pt x="316933" y="-2402"/>
                  <a:pt x="187227" y="41694"/>
                  <a:pt x="0" y="15121"/>
                </a:cubicBezTo>
                <a:cubicBezTo>
                  <a:pt x="732" y="8630"/>
                  <a:pt x="-860" y="427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custGeom>
                    <a:avLst/>
                    <a:gdLst>
                      <a:gd name="connsiteX0" fmla="*/ 0 w 1511935"/>
                      <a:gd name="connsiteY0" fmla="*/ 0 h 15121"/>
                      <a:gd name="connsiteX1" fmla="*/ 503978 w 1511935"/>
                      <a:gd name="connsiteY1" fmla="*/ 0 h 15121"/>
                      <a:gd name="connsiteX2" fmla="*/ 962599 w 1511935"/>
                      <a:gd name="connsiteY2" fmla="*/ 0 h 15121"/>
                      <a:gd name="connsiteX3" fmla="*/ 1511935 w 1511935"/>
                      <a:gd name="connsiteY3" fmla="*/ 0 h 15121"/>
                      <a:gd name="connsiteX4" fmla="*/ 1511935 w 1511935"/>
                      <a:gd name="connsiteY4" fmla="*/ 15121 h 15121"/>
                      <a:gd name="connsiteX5" fmla="*/ 977718 w 1511935"/>
                      <a:gd name="connsiteY5" fmla="*/ 15121 h 15121"/>
                      <a:gd name="connsiteX6" fmla="*/ 503978 w 1511935"/>
                      <a:gd name="connsiteY6" fmla="*/ 15121 h 15121"/>
                      <a:gd name="connsiteX7" fmla="*/ 0 w 1511935"/>
                      <a:gd name="connsiteY7" fmla="*/ 15121 h 15121"/>
                      <a:gd name="connsiteX8" fmla="*/ 0 w 1511935"/>
                      <a:gd name="connsiteY8" fmla="*/ 0 h 151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11935" h="15121" fill="none" extrusionOk="0">
                        <a:moveTo>
                          <a:pt x="0" y="0"/>
                        </a:moveTo>
                        <a:cubicBezTo>
                          <a:pt x="224640" y="-4189"/>
                          <a:pt x="400248" y="-5777"/>
                          <a:pt x="503978" y="0"/>
                        </a:cubicBezTo>
                        <a:cubicBezTo>
                          <a:pt x="607708" y="5777"/>
                          <a:pt x="784343" y="16385"/>
                          <a:pt x="962599" y="0"/>
                        </a:cubicBezTo>
                        <a:cubicBezTo>
                          <a:pt x="1140855" y="-16385"/>
                          <a:pt x="1323607" y="-8931"/>
                          <a:pt x="1511935" y="0"/>
                        </a:cubicBezTo>
                        <a:cubicBezTo>
                          <a:pt x="1511352" y="7207"/>
                          <a:pt x="1511751" y="10455"/>
                          <a:pt x="1511935" y="15121"/>
                        </a:cubicBezTo>
                        <a:cubicBezTo>
                          <a:pt x="1392628" y="28759"/>
                          <a:pt x="1118254" y="22435"/>
                          <a:pt x="977718" y="15121"/>
                        </a:cubicBezTo>
                        <a:cubicBezTo>
                          <a:pt x="837182" y="7807"/>
                          <a:pt x="661740" y="38200"/>
                          <a:pt x="503978" y="15121"/>
                        </a:cubicBezTo>
                        <a:cubicBezTo>
                          <a:pt x="346216" y="-7958"/>
                          <a:pt x="198581" y="35431"/>
                          <a:pt x="0" y="15121"/>
                        </a:cubicBezTo>
                        <a:cubicBezTo>
                          <a:pt x="668" y="8963"/>
                          <a:pt x="-717" y="4191"/>
                          <a:pt x="0" y="0"/>
                        </a:cubicBezTo>
                        <a:close/>
                      </a:path>
                      <a:path w="1511935" h="15121" stroke="0" extrusionOk="0">
                        <a:moveTo>
                          <a:pt x="0" y="0"/>
                        </a:moveTo>
                        <a:cubicBezTo>
                          <a:pt x="108456" y="-21137"/>
                          <a:pt x="288164" y="-13578"/>
                          <a:pt x="458620" y="0"/>
                        </a:cubicBezTo>
                        <a:cubicBezTo>
                          <a:pt x="629076" y="13578"/>
                          <a:pt x="760244" y="-12142"/>
                          <a:pt x="947479" y="0"/>
                        </a:cubicBezTo>
                        <a:cubicBezTo>
                          <a:pt x="1134714" y="12142"/>
                          <a:pt x="1254280" y="17167"/>
                          <a:pt x="1511935" y="0"/>
                        </a:cubicBezTo>
                        <a:cubicBezTo>
                          <a:pt x="1511190" y="7208"/>
                          <a:pt x="1511281" y="12094"/>
                          <a:pt x="1511935" y="15121"/>
                        </a:cubicBezTo>
                        <a:cubicBezTo>
                          <a:pt x="1303564" y="-2222"/>
                          <a:pt x="1273262" y="33414"/>
                          <a:pt x="1038195" y="15121"/>
                        </a:cubicBezTo>
                        <a:cubicBezTo>
                          <a:pt x="803128" y="-3172"/>
                          <a:pt x="616447" y="4907"/>
                          <a:pt x="503978" y="15121"/>
                        </a:cubicBezTo>
                        <a:cubicBezTo>
                          <a:pt x="391509" y="25335"/>
                          <a:pt x="160612" y="32"/>
                          <a:pt x="0" y="15121"/>
                        </a:cubicBezTo>
                        <a:cubicBezTo>
                          <a:pt x="-222" y="7659"/>
                          <a:pt x="739" y="359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Shape 2"/>
          <p:cNvSpPr txBox="1"/>
          <p:nvPr/>
        </p:nvSpPr>
        <p:spPr>
          <a:xfrm>
            <a:off x="3848275" y="5266572"/>
            <a:ext cx="6062955" cy="21189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5600" dirty="0"/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9600" dirty="0">
                <a:solidFill>
                  <a:srgbClr val="FF0000"/>
                </a:solidFill>
              </a:rPr>
              <a:t>Las </a:t>
            </a:r>
            <a:r>
              <a:rPr lang="en-US" sz="9600" dirty="0" err="1">
                <a:solidFill>
                  <a:srgbClr val="FF0000"/>
                </a:solidFill>
              </a:rPr>
              <a:t>principales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interacciones</a:t>
            </a:r>
            <a:r>
              <a:rPr lang="en-US" sz="9600" dirty="0">
                <a:solidFill>
                  <a:srgbClr val="FF0000"/>
                </a:solidFill>
              </a:rPr>
              <a:t> de las </a:t>
            </a:r>
            <a:r>
              <a:rPr lang="en-US" sz="9600" dirty="0" err="1">
                <a:solidFill>
                  <a:srgbClr val="FF0000"/>
                </a:solidFill>
              </a:rPr>
              <a:t>partículas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cargadas</a:t>
            </a:r>
            <a:r>
              <a:rPr lang="en-US" sz="9600" dirty="0">
                <a:solidFill>
                  <a:srgbClr val="FF0000"/>
                </a:solidFill>
              </a:rPr>
              <a:t> con la </a:t>
            </a:r>
            <a:r>
              <a:rPr lang="en-US" sz="9600" dirty="0" err="1">
                <a:solidFill>
                  <a:srgbClr val="FF0000"/>
                </a:solidFill>
              </a:rPr>
              <a:t>materia</a:t>
            </a:r>
            <a:r>
              <a:rPr lang="en-US" sz="9600" dirty="0">
                <a:solidFill>
                  <a:srgbClr val="FF0000"/>
                </a:solidFill>
              </a:rPr>
              <a:t> son la </a:t>
            </a:r>
            <a:r>
              <a:rPr lang="en-US" sz="9600" dirty="0" err="1">
                <a:solidFill>
                  <a:srgbClr val="FF0000"/>
                </a:solidFill>
              </a:rPr>
              <a:t>ionización</a:t>
            </a:r>
            <a:r>
              <a:rPr lang="en-US" sz="9600" dirty="0">
                <a:solidFill>
                  <a:srgbClr val="FF0000"/>
                </a:solidFill>
              </a:rPr>
              <a:t> y la </a:t>
            </a:r>
            <a:r>
              <a:rPr lang="en-US" sz="9600" dirty="0" err="1">
                <a:solidFill>
                  <a:srgbClr val="FF0000"/>
                </a:solidFill>
              </a:rPr>
              <a:t>excitación</a:t>
            </a:r>
            <a:r>
              <a:rPr lang="en-US" sz="9600" dirty="0">
                <a:solidFill>
                  <a:srgbClr val="FF0000"/>
                </a:solidFill>
              </a:rPr>
              <a:t>.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9600" dirty="0" err="1">
                <a:solidFill>
                  <a:srgbClr val="FF0000"/>
                </a:solidFill>
              </a:rPr>
              <a:t>En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el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caso</a:t>
            </a:r>
            <a:r>
              <a:rPr lang="en-US" sz="9600" dirty="0">
                <a:solidFill>
                  <a:srgbClr val="FF0000"/>
                </a:solidFill>
              </a:rPr>
              <a:t> de las </a:t>
            </a:r>
            <a:r>
              <a:rPr lang="en-US" sz="9600" dirty="0" err="1">
                <a:solidFill>
                  <a:srgbClr val="FF0000"/>
                </a:solidFill>
              </a:rPr>
              <a:t>partículas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relativistas</a:t>
            </a:r>
            <a:r>
              <a:rPr lang="en-US" sz="9600" dirty="0">
                <a:solidFill>
                  <a:srgbClr val="FF0000"/>
                </a:solidFill>
              </a:rPr>
              <a:t>,  </a:t>
            </a:r>
            <a:r>
              <a:rPr lang="en-US" sz="9600" dirty="0" err="1">
                <a:solidFill>
                  <a:srgbClr val="FF0000"/>
                </a:solidFill>
              </a:rPr>
              <a:t>también</a:t>
            </a:r>
            <a:r>
              <a:rPr lang="en-US" sz="9600" dirty="0">
                <a:solidFill>
                  <a:srgbClr val="FF0000"/>
                </a:solidFill>
              </a:rPr>
              <a:t> hay que </a:t>
            </a:r>
            <a:r>
              <a:rPr lang="en-US" sz="9600" dirty="0" err="1">
                <a:solidFill>
                  <a:srgbClr val="FF0000"/>
                </a:solidFill>
              </a:rPr>
              <a:t>tener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en</a:t>
            </a:r>
            <a:r>
              <a:rPr lang="en-US" sz="9600" dirty="0">
                <a:solidFill>
                  <a:srgbClr val="FF0000"/>
                </a:solidFill>
              </a:rPr>
              <a:t> </a:t>
            </a:r>
            <a:r>
              <a:rPr lang="en-US" sz="9600" dirty="0" err="1">
                <a:solidFill>
                  <a:srgbClr val="FF0000"/>
                </a:solidFill>
              </a:rPr>
              <a:t>cuenta</a:t>
            </a:r>
            <a:r>
              <a:rPr lang="en-US" sz="9600" dirty="0">
                <a:solidFill>
                  <a:srgbClr val="FF0000"/>
                </a:solidFill>
              </a:rPr>
              <a:t> las </a:t>
            </a:r>
            <a:r>
              <a:rPr lang="en-US" sz="9600" dirty="0" err="1">
                <a:solidFill>
                  <a:srgbClr val="FF0000"/>
                </a:solidFill>
              </a:rPr>
              <a:t>pérdidas</a:t>
            </a:r>
            <a:r>
              <a:rPr lang="en-US" sz="9600" dirty="0">
                <a:solidFill>
                  <a:srgbClr val="FF0000"/>
                </a:solidFill>
              </a:rPr>
              <a:t> de </a:t>
            </a:r>
            <a:r>
              <a:rPr lang="en-US" sz="9600" dirty="0" err="1">
                <a:solidFill>
                  <a:srgbClr val="FF0000"/>
                </a:solidFill>
              </a:rPr>
              <a:t>energía</a:t>
            </a:r>
            <a:r>
              <a:rPr lang="en-US" sz="9600" dirty="0">
                <a:solidFill>
                  <a:srgbClr val="FF0000"/>
                </a:solidFill>
              </a:rPr>
              <a:t>.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r>
              <a:rPr lang="en-US" sz="8000" dirty="0"/>
              <a:t> 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</a:pPr>
            <a:endParaRPr lang="en-US" sz="5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00" dirty="0"/>
          </a:p>
        </p:txBody>
      </p:sp>
    </p:spTree>
    <p:extLst>
      <p:ext uri="{BB962C8B-B14F-4D97-AF65-F5344CB8AC3E}">
        <p14:creationId xmlns:p14="http://schemas.microsoft.com/office/powerpoint/2010/main" val="4164127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504000" y="156559"/>
            <a:ext cx="9071640" cy="117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4400">
                <a:solidFill>
                  <a:srgbClr val="0000FF"/>
                </a:solidFill>
              </a:rPr>
              <a:t>Interacciones</a:t>
            </a:r>
            <a:endParaRPr lang="en-US" sz="4400" dirty="0"/>
          </a:p>
        </p:txBody>
      </p:sp>
      <p:sp>
        <p:nvSpPr>
          <p:cNvPr id="69" name="TextShape 2"/>
          <p:cNvSpPr txBox="1"/>
          <p:nvPr/>
        </p:nvSpPr>
        <p:spPr>
          <a:xfrm>
            <a:off x="711000" y="595727"/>
            <a:ext cx="8846280" cy="5318132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lang="en-US" sz="3300" dirty="0"/>
          </a:p>
          <a:p>
            <a:pPr algn="ctr"/>
            <a:r>
              <a:rPr lang="en-US" sz="3300" dirty="0"/>
              <a:t>Las </a:t>
            </a:r>
            <a:r>
              <a:rPr lang="en-US" sz="3300" dirty="0" err="1"/>
              <a:t>partículas</a:t>
            </a:r>
            <a:r>
              <a:rPr lang="en-US" sz="3300" dirty="0"/>
              <a:t> </a:t>
            </a:r>
            <a:r>
              <a:rPr lang="en-US" sz="3300" dirty="0" err="1"/>
              <a:t>neutras</a:t>
            </a:r>
            <a:r>
              <a:rPr lang="en-US" sz="3300" dirty="0"/>
              <a:t> </a:t>
            </a:r>
            <a:r>
              <a:rPr lang="en-US" sz="3300" dirty="0" err="1"/>
              <a:t>deben</a:t>
            </a:r>
            <a:r>
              <a:rPr lang="en-US" sz="3300" dirty="0"/>
              <a:t> </a:t>
            </a:r>
            <a:r>
              <a:rPr lang="en-US" sz="3300" dirty="0" err="1"/>
              <a:t>producir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 err="1"/>
              <a:t>partículas</a:t>
            </a:r>
            <a:r>
              <a:rPr lang="en-US" sz="3300" dirty="0"/>
              <a:t> </a:t>
            </a:r>
            <a:r>
              <a:rPr lang="en-US" sz="3300" dirty="0" err="1"/>
              <a:t>cargadas</a:t>
            </a:r>
            <a:r>
              <a:rPr lang="en-US" sz="3300" dirty="0"/>
              <a:t> </a:t>
            </a:r>
            <a:r>
              <a:rPr lang="en-US" sz="3300" dirty="0" err="1"/>
              <a:t>en</a:t>
            </a:r>
            <a:r>
              <a:rPr lang="en-US" sz="3300" dirty="0"/>
              <a:t> </a:t>
            </a:r>
            <a:r>
              <a:rPr lang="en-US" sz="3300" dirty="0" err="1"/>
              <a:t>una</a:t>
            </a:r>
            <a:r>
              <a:rPr lang="en-US" sz="3300" dirty="0"/>
              <a:t> </a:t>
            </a:r>
            <a:r>
              <a:rPr lang="en-US" sz="3300" dirty="0" err="1"/>
              <a:t>interacción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/>
              <a:t>que </a:t>
            </a:r>
            <a:r>
              <a:rPr lang="en-US" sz="3300" dirty="0" err="1"/>
              <a:t>luego</a:t>
            </a:r>
            <a:r>
              <a:rPr lang="en-US" sz="3300" dirty="0"/>
              <a:t> se </a:t>
            </a:r>
            <a:r>
              <a:rPr lang="en-US" sz="3300" dirty="0" err="1"/>
              <a:t>detectan</a:t>
            </a:r>
            <a:r>
              <a:rPr lang="en-US" sz="3300" dirty="0"/>
              <a:t> </a:t>
            </a:r>
            <a:r>
              <a:rPr lang="en-US" sz="3300" dirty="0" err="1"/>
              <a:t>mediante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/>
              <a:t>sus </a:t>
            </a:r>
            <a:r>
              <a:rPr lang="en-US" sz="3300" dirty="0" err="1"/>
              <a:t>procesos</a:t>
            </a:r>
            <a:r>
              <a:rPr lang="en-US" sz="3300" dirty="0"/>
              <a:t> de </a:t>
            </a:r>
            <a:r>
              <a:rPr lang="en-US" sz="3300" dirty="0" err="1"/>
              <a:t>interacción</a:t>
            </a:r>
            <a:r>
              <a:rPr lang="en-US" sz="3300" dirty="0"/>
              <a:t> </a:t>
            </a:r>
            <a:r>
              <a:rPr lang="en-US" sz="3300" dirty="0" err="1"/>
              <a:t>característicos</a:t>
            </a:r>
            <a:r>
              <a:rPr lang="en-US" sz="3300" dirty="0"/>
              <a:t>.</a:t>
            </a:r>
          </a:p>
          <a:p>
            <a:pPr algn="ctr"/>
            <a:r>
              <a:rPr lang="en-US" sz="3300" dirty="0"/>
              <a:t> </a:t>
            </a:r>
          </a:p>
          <a:p>
            <a:pPr algn="ctr"/>
            <a:endParaRPr lang="en-US" sz="3300" dirty="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7EA0BA5-BBA5-D126-ADF5-6A70915209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924" y="3132412"/>
            <a:ext cx="6095747" cy="368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3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Shape 1"/>
          <p:cNvSpPr txBox="1"/>
          <p:nvPr/>
        </p:nvSpPr>
        <p:spPr>
          <a:xfrm>
            <a:off x="504000" y="156559"/>
            <a:ext cx="9071640" cy="117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4400" dirty="0" err="1">
                <a:solidFill>
                  <a:srgbClr val="0000FF"/>
                </a:solidFill>
              </a:rPr>
              <a:t>Interacciones</a:t>
            </a:r>
            <a:endParaRPr sz="4400" dirty="0"/>
          </a:p>
        </p:txBody>
      </p:sp>
      <p:sp>
        <p:nvSpPr>
          <p:cNvPr id="69" name="TextShape 2"/>
          <p:cNvSpPr txBox="1"/>
          <p:nvPr/>
        </p:nvSpPr>
        <p:spPr>
          <a:xfrm>
            <a:off x="711000" y="1287384"/>
            <a:ext cx="8846280" cy="5318132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lang="en-US" sz="3300" dirty="0"/>
          </a:p>
          <a:p>
            <a:pPr algn="ctr"/>
            <a:r>
              <a:rPr lang="en-US" sz="3300" dirty="0" err="1"/>
              <a:t>En</a:t>
            </a:r>
            <a:r>
              <a:rPr lang="en-US" sz="3300" dirty="0"/>
              <a:t> </a:t>
            </a:r>
            <a:r>
              <a:rPr lang="en-US" sz="3300" dirty="0" err="1"/>
              <a:t>el</a:t>
            </a:r>
            <a:r>
              <a:rPr lang="en-US" sz="3300" dirty="0"/>
              <a:t> </a:t>
            </a:r>
            <a:r>
              <a:rPr lang="en-US" sz="3300" dirty="0" err="1"/>
              <a:t>caso</a:t>
            </a:r>
            <a:r>
              <a:rPr lang="en-US" sz="3300" dirty="0"/>
              <a:t> de </a:t>
            </a:r>
            <a:r>
              <a:rPr lang="en-US" sz="3300" dirty="0" err="1"/>
              <a:t>los</a:t>
            </a:r>
            <a:r>
              <a:rPr lang="en-US" sz="3300" dirty="0"/>
              <a:t> </a:t>
            </a:r>
            <a:r>
              <a:rPr lang="en-US" sz="3300" dirty="0" err="1"/>
              <a:t>fotones</a:t>
            </a:r>
            <a:r>
              <a:rPr lang="en-US" sz="3300" dirty="0"/>
              <a:t>, </a:t>
            </a:r>
            <a:r>
              <a:rPr lang="en-US" sz="3300" dirty="0" err="1"/>
              <a:t>estos</a:t>
            </a:r>
            <a:r>
              <a:rPr lang="en-US" sz="3300" dirty="0"/>
              <a:t> </a:t>
            </a:r>
            <a:r>
              <a:rPr lang="en-US" sz="3300" dirty="0" err="1"/>
              <a:t>procesos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/>
              <a:t>son </a:t>
            </a:r>
            <a:r>
              <a:rPr lang="en-US" sz="3300" dirty="0" err="1"/>
              <a:t>el</a:t>
            </a:r>
            <a:r>
              <a:rPr lang="en-US" sz="3300" dirty="0"/>
              <a:t> </a:t>
            </a:r>
            <a:r>
              <a:rPr lang="en-US" sz="3300" dirty="0" err="1"/>
              <a:t>efecto</a:t>
            </a:r>
            <a:r>
              <a:rPr lang="en-US" sz="3300" dirty="0"/>
              <a:t> </a:t>
            </a:r>
            <a:r>
              <a:rPr lang="en-US" sz="3300" dirty="0" err="1"/>
              <a:t>fotoeléctrico</a:t>
            </a:r>
            <a:r>
              <a:rPr lang="en-US" sz="3300" dirty="0"/>
              <a:t>, </a:t>
            </a:r>
          </a:p>
          <a:p>
            <a:pPr algn="ctr"/>
            <a:r>
              <a:rPr lang="en-US" sz="3300" dirty="0"/>
              <a:t>la </a:t>
            </a:r>
            <a:r>
              <a:rPr lang="en-US" sz="3300" dirty="0" err="1"/>
              <a:t>dispersión</a:t>
            </a:r>
            <a:r>
              <a:rPr lang="en-US" sz="3300" dirty="0"/>
              <a:t> Compton </a:t>
            </a:r>
          </a:p>
          <a:p>
            <a:pPr algn="ctr"/>
            <a:r>
              <a:rPr lang="en-US" sz="3300" dirty="0"/>
              <a:t>y la </a:t>
            </a:r>
            <a:r>
              <a:rPr lang="en-US" sz="3300" dirty="0" err="1"/>
              <a:t>producción</a:t>
            </a:r>
            <a:r>
              <a:rPr lang="en-US" sz="3300" dirty="0"/>
              <a:t> de pares de </a:t>
            </a:r>
            <a:r>
              <a:rPr lang="en-US" sz="3300" dirty="0" err="1"/>
              <a:t>electrones</a:t>
            </a:r>
            <a:r>
              <a:rPr lang="en-US" sz="3300" dirty="0"/>
              <a:t>.</a:t>
            </a:r>
          </a:p>
          <a:p>
            <a:pPr algn="ctr"/>
            <a:r>
              <a:rPr lang="en-US" sz="3300" dirty="0"/>
              <a:t> </a:t>
            </a:r>
          </a:p>
          <a:p>
            <a:pPr algn="ctr"/>
            <a:r>
              <a:rPr lang="en-US" sz="3300" dirty="0"/>
              <a:t>Los </a:t>
            </a:r>
            <a:r>
              <a:rPr lang="en-US" sz="3300" dirty="0" err="1"/>
              <a:t>electrones</a:t>
            </a:r>
            <a:r>
              <a:rPr lang="en-US" sz="3300" dirty="0"/>
              <a:t> </a:t>
            </a:r>
            <a:r>
              <a:rPr lang="en-US" sz="3300" dirty="0" err="1"/>
              <a:t>producidos</a:t>
            </a:r>
            <a:r>
              <a:rPr lang="en-US" sz="3300" dirty="0"/>
              <a:t> </a:t>
            </a:r>
            <a:r>
              <a:rPr lang="en-US" sz="3300" dirty="0" err="1"/>
              <a:t>en</a:t>
            </a:r>
            <a:r>
              <a:rPr lang="en-US" sz="3300" dirty="0"/>
              <a:t> </a:t>
            </a:r>
            <a:r>
              <a:rPr lang="en-US" sz="3300" dirty="0" err="1"/>
              <a:t>estas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 err="1"/>
              <a:t>interacciones</a:t>
            </a:r>
            <a:r>
              <a:rPr lang="en-US" sz="3300" dirty="0"/>
              <a:t>  </a:t>
            </a:r>
            <a:r>
              <a:rPr lang="en-US" sz="3300" dirty="0" err="1"/>
              <a:t>fotónicas</a:t>
            </a:r>
            <a:r>
              <a:rPr lang="en-US" sz="3300" dirty="0"/>
              <a:t> </a:t>
            </a:r>
            <a:r>
              <a:rPr lang="en-US" sz="3300" dirty="0" err="1"/>
              <a:t>pueden</a:t>
            </a:r>
            <a:r>
              <a:rPr lang="en-US" sz="3300" dirty="0"/>
              <a:t> </a:t>
            </a:r>
            <a:r>
              <a:rPr lang="en-US" sz="3300" dirty="0" err="1"/>
              <a:t>observarse</a:t>
            </a:r>
            <a:endParaRPr lang="en-US" sz="3300" dirty="0"/>
          </a:p>
          <a:p>
            <a:pPr algn="ctr"/>
            <a:r>
              <a:rPr lang="en-US" sz="3300" dirty="0"/>
              <a:t> a </a:t>
            </a:r>
            <a:r>
              <a:rPr lang="en-US" sz="3300" dirty="0" err="1"/>
              <a:t>través</a:t>
            </a:r>
            <a:r>
              <a:rPr lang="en-US" sz="3300" dirty="0"/>
              <a:t> de </a:t>
            </a:r>
            <a:r>
              <a:rPr lang="en-US" sz="3300" dirty="0" err="1"/>
              <a:t>su</a:t>
            </a:r>
            <a:r>
              <a:rPr lang="en-US" sz="3300" dirty="0"/>
              <a:t> </a:t>
            </a:r>
            <a:r>
              <a:rPr lang="en-US" sz="3300" dirty="0" err="1"/>
              <a:t>ionización</a:t>
            </a:r>
            <a:r>
              <a:rPr lang="en-US" sz="3300" dirty="0"/>
              <a:t> </a:t>
            </a:r>
            <a:r>
              <a:rPr lang="en-US" sz="3300" dirty="0" err="1"/>
              <a:t>en</a:t>
            </a:r>
            <a:r>
              <a:rPr lang="en-US" sz="3300" dirty="0"/>
              <a:t> </a:t>
            </a:r>
            <a:r>
              <a:rPr lang="en-US" sz="3300" dirty="0" err="1"/>
              <a:t>el</a:t>
            </a:r>
            <a:r>
              <a:rPr lang="en-US" sz="3300" dirty="0"/>
              <a:t> </a:t>
            </a:r>
          </a:p>
          <a:p>
            <a:pPr algn="ctr"/>
            <a:r>
              <a:rPr lang="en-US" sz="3300" dirty="0" err="1"/>
              <a:t>volumen</a:t>
            </a:r>
            <a:r>
              <a:rPr lang="en-US" sz="3300" dirty="0"/>
              <a:t> sensible del detector.</a:t>
            </a:r>
          </a:p>
          <a:p>
            <a:pPr algn="ctr"/>
            <a:endParaRPr lang="en-US" sz="3300" dirty="0"/>
          </a:p>
          <a:p>
            <a:pPr algn="ctr"/>
            <a:endParaRPr sz="3300" dirty="0"/>
          </a:p>
        </p:txBody>
      </p:sp>
    </p:spTree>
    <p:extLst>
      <p:ext uri="{BB962C8B-B14F-4D97-AF65-F5344CB8AC3E}">
        <p14:creationId xmlns:p14="http://schemas.microsoft.com/office/powerpoint/2010/main" val="349821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119170" y="2119169"/>
            <a:ext cx="7579316" cy="334098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731013" y="3488980"/>
            <a:ext cx="4801236" cy="333921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920983" y="2299009"/>
            <a:ext cx="7559203" cy="2961184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1280254" y="1887421"/>
            <a:ext cx="5300263" cy="3380603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" name="TextShape 1"/>
          <p:cNvSpPr txBox="1"/>
          <p:nvPr/>
        </p:nvSpPr>
        <p:spPr>
          <a:xfrm>
            <a:off x="0" y="2733700"/>
            <a:ext cx="3337441" cy="33862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Interacciones</a:t>
            </a: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fotones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BC83858-CCCD-06E2-42D2-CDDED7313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9209" y="409129"/>
            <a:ext cx="6741415" cy="6741415"/>
          </a:xfrm>
          <a:prstGeom prst="rect">
            <a:avLst/>
          </a:prstGeom>
        </p:spPr>
      </p:pic>
      <p:sp>
        <p:nvSpPr>
          <p:cNvPr id="69" name="TextShape 2"/>
          <p:cNvSpPr txBox="1"/>
          <p:nvPr/>
        </p:nvSpPr>
        <p:spPr>
          <a:xfrm>
            <a:off x="711000" y="1287384"/>
            <a:ext cx="8846280" cy="5318132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>
              <a:spcAft>
                <a:spcPts val="600"/>
              </a:spcAft>
            </a:pPr>
            <a:endParaRPr lang="en-US" sz="3300"/>
          </a:p>
          <a:p>
            <a:pPr algn="ctr">
              <a:spcAft>
                <a:spcPts val="600"/>
              </a:spcAft>
            </a:pPr>
            <a:endParaRPr lang="en-US" sz="3300"/>
          </a:p>
          <a:p>
            <a:pPr algn="ctr">
              <a:spcAft>
                <a:spcPts val="600"/>
              </a:spcAft>
            </a:pPr>
            <a:endParaRPr lang="en-US" sz="3300"/>
          </a:p>
        </p:txBody>
      </p:sp>
    </p:spTree>
    <p:extLst>
      <p:ext uri="{BB962C8B-B14F-4D97-AF65-F5344CB8AC3E}">
        <p14:creationId xmlns:p14="http://schemas.microsoft.com/office/powerpoint/2010/main" val="367288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8" name="Rectangle 10257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892977" y="3869084"/>
            <a:ext cx="5864006" cy="327149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Shape 1"/>
          <p:cNvSpPr txBox="1"/>
          <p:nvPr/>
        </p:nvSpPr>
        <p:spPr>
          <a:xfrm>
            <a:off x="4152156" y="4203075"/>
            <a:ext cx="5345648" cy="1671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¿</a:t>
            </a:r>
            <a:r>
              <a:rPr lang="en-US" sz="4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cómo</a:t>
            </a:r>
            <a:r>
              <a:rPr lang="en-US" sz="4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recolectamos</a:t>
            </a:r>
            <a:r>
              <a:rPr lang="en-US" sz="4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esos</a:t>
            </a:r>
            <a:r>
              <a:rPr lang="en-US" sz="4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electrones</a:t>
            </a:r>
            <a:r>
              <a:rPr lang="en-US" sz="46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?</a:t>
            </a:r>
            <a:endParaRPr lang="en-US" sz="4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4" name="Picture 4">
            <a:extLst>
              <a:ext uri="{FF2B5EF4-FFF2-40B4-BE49-F238E27FC236}">
                <a16:creationId xmlns:a16="http://schemas.microsoft.com/office/drawing/2014/main" id="{1DD3CE34-2A16-8B5E-7724-29F617552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r="4332"/>
          <a:stretch/>
        </p:blipFill>
        <p:spPr bwMode="auto">
          <a:xfrm>
            <a:off x="262627" y="329992"/>
            <a:ext cx="3439957" cy="336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FE939-D15E-5AD1-B902-D0430D33DE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8" b="11218"/>
          <a:stretch/>
        </p:blipFill>
        <p:spPr>
          <a:xfrm>
            <a:off x="3848278" y="329992"/>
            <a:ext cx="5967251" cy="3315970"/>
          </a:xfrm>
          <a:prstGeom prst="rect">
            <a:avLst/>
          </a:prstGeom>
        </p:spPr>
      </p:pic>
      <p:cxnSp>
        <p:nvCxnSpPr>
          <p:cNvPr id="10260" name="Straight Connector 10259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8453" y="5999994"/>
            <a:ext cx="5292328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>
            <a:extLst>
              <a:ext uri="{FF2B5EF4-FFF2-40B4-BE49-F238E27FC236}">
                <a16:creationId xmlns:a16="http://schemas.microsoft.com/office/drawing/2014/main" id="{F14C2622-F002-A2A9-0BEE-0823B88AE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" r="2991"/>
          <a:stretch/>
        </p:blipFill>
        <p:spPr bwMode="auto">
          <a:xfrm>
            <a:off x="262627" y="3868499"/>
            <a:ext cx="3439957" cy="33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1963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346320"/>
            <a:ext cx="9071640" cy="117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4000" dirty="0">
                <a:solidFill>
                  <a:srgbClr val="0000FF"/>
                </a:solidFill>
                <a:latin typeface="Arial"/>
                <a:ea typeface="Arial"/>
              </a:rPr>
              <a:t>¿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Qu</a:t>
            </a:r>
            <a:r>
              <a:rPr lang="en-US" sz="4000" dirty="0" err="1">
                <a:solidFill>
                  <a:srgbClr val="0000FF"/>
                </a:solidFill>
                <a:latin typeface="Arial"/>
                <a:ea typeface="Arial"/>
              </a:rPr>
              <a:t>é</a:t>
            </a:r>
            <a:r>
              <a:rPr lang="en-US" sz="4000" dirty="0">
                <a:solidFill>
                  <a:srgbClr val="0000FF"/>
                </a:solidFill>
              </a:rPr>
              <a:t> </a:t>
            </a:r>
            <a:r>
              <a:rPr lang="en-US" sz="4000" dirty="0" err="1">
                <a:solidFill>
                  <a:srgbClr val="0000FF"/>
                </a:solidFill>
              </a:rPr>
              <a:t>es</a:t>
            </a:r>
            <a:r>
              <a:rPr lang="en-US" sz="4000" dirty="0">
                <a:solidFill>
                  <a:srgbClr val="0000FF"/>
                </a:solidFill>
              </a:rPr>
              <a:t> fundamental ?</a:t>
            </a:r>
            <a:endParaRPr sz="4000" dirty="0"/>
          </a:p>
        </p:txBody>
      </p:sp>
      <p:sp>
        <p:nvSpPr>
          <p:cNvPr id="44" name="TextShape 2"/>
          <p:cNvSpPr txBox="1"/>
          <p:nvPr/>
        </p:nvSpPr>
        <p:spPr>
          <a:xfrm>
            <a:off x="1600200" y="2140315"/>
            <a:ext cx="7086600" cy="188244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r>
              <a:rPr lang="en-US" sz="2500" dirty="0">
                <a:solidFill>
                  <a:srgbClr val="FF0000"/>
                </a:solidFill>
                <a:latin typeface="IQXDAO+CMBX12"/>
                <a:ea typeface="IQXDAO+CMBX12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¿ De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qué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está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hecho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el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Universo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?</a:t>
            </a:r>
            <a:endParaRPr sz="36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y</a:t>
            </a:r>
            <a:endParaRPr sz="3600" dirty="0"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¿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qué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lo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mantiene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unido</a:t>
            </a:r>
            <a:r>
              <a:rPr lang="en-US" sz="360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?</a:t>
            </a:r>
            <a:endParaRPr sz="36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TextShape 3"/>
          <p:cNvSpPr txBox="1"/>
          <p:nvPr/>
        </p:nvSpPr>
        <p:spPr>
          <a:xfrm>
            <a:off x="714992" y="4931545"/>
            <a:ext cx="8915400" cy="131580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endParaRPr dirty="0"/>
          </a:p>
          <a:p>
            <a:r>
              <a:rPr lang="en-US" sz="3600" dirty="0">
                <a:solidFill>
                  <a:srgbClr val="0000FF"/>
                </a:solidFill>
                <a:latin typeface="IQXDAO+CMBX12"/>
                <a:ea typeface="IQXDAO+CMBX12"/>
              </a:rPr>
              <a:t>  </a:t>
            </a:r>
            <a:r>
              <a:rPr lang="en-US" sz="4000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Fundamental: simple y sin </a:t>
            </a:r>
            <a:r>
              <a:rPr lang="en-US" sz="4000" dirty="0" err="1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estructura</a:t>
            </a:r>
            <a:endParaRPr sz="4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8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B558F58E-93BA-44A3-BCDA-585AFF2E4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Shape 1"/>
          <p:cNvSpPr txBox="1"/>
          <p:nvPr/>
        </p:nvSpPr>
        <p:spPr>
          <a:xfrm>
            <a:off x="541833" y="2944294"/>
            <a:ext cx="4347272" cy="267545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 err="1">
                <a:latin typeface="+mj-lt"/>
                <a:ea typeface="+mj-ea"/>
                <a:cs typeface="+mj-cs"/>
              </a:rPr>
              <a:t>Detectores</a:t>
            </a:r>
            <a:endParaRPr lang="en-US" sz="4200" b="1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>
                <a:latin typeface="+mj-lt"/>
                <a:ea typeface="+mj-ea"/>
                <a:cs typeface="+mj-cs"/>
              </a:rPr>
              <a:t>de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 err="1">
                <a:latin typeface="+mj-lt"/>
                <a:ea typeface="+mj-ea"/>
                <a:cs typeface="+mj-cs"/>
              </a:rPr>
              <a:t>Partículas</a:t>
            </a: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CD0BBC1-A7D4-445D-98AC-95A6A45D8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833" y="2553490"/>
            <a:ext cx="3402211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/>
          <p:cNvPicPr/>
          <p:nvPr/>
        </p:nvPicPr>
        <p:blipFill rotWithShape="1">
          <a:blip r:embed="rId2"/>
          <a:srcRect l="13164" r="18800" b="-3"/>
          <a:stretch/>
        </p:blipFill>
        <p:spPr>
          <a:xfrm>
            <a:off x="4889106" y="10"/>
            <a:ext cx="5191519" cy="7559665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Rectangle 7178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892977" y="3869084"/>
            <a:ext cx="5864006" cy="327149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Shape 1"/>
          <p:cNvSpPr txBox="1"/>
          <p:nvPr/>
        </p:nvSpPr>
        <p:spPr>
          <a:xfrm>
            <a:off x="4503846" y="5269870"/>
            <a:ext cx="5345648" cy="1671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Semiconductores</a:t>
            </a:r>
            <a:endParaRPr lang="en-US" sz="4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172" name="Picture 4">
            <a:extLst>
              <a:ext uri="{FF2B5EF4-FFF2-40B4-BE49-F238E27FC236}">
                <a16:creationId xmlns:a16="http://schemas.microsoft.com/office/drawing/2014/main" id="{D976B33D-08C9-8185-3B31-63679591B9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24" r="-1" b="15946"/>
          <a:stretch/>
        </p:blipFill>
        <p:spPr bwMode="auto">
          <a:xfrm>
            <a:off x="262627" y="329992"/>
            <a:ext cx="3259587" cy="318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81" name="Straight Connector 7180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8453" y="5999994"/>
            <a:ext cx="5292328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Shielding Pb,Digital Spectrum Analyser,Germanium Detector | UseScience">
            <a:extLst>
              <a:ext uri="{FF2B5EF4-FFF2-40B4-BE49-F238E27FC236}">
                <a16:creationId xmlns:a16="http://schemas.microsoft.com/office/drawing/2014/main" id="{0C433455-28A7-EF42-D8A4-F261058CCB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8" r="10679" b="2"/>
          <a:stretch/>
        </p:blipFill>
        <p:spPr bwMode="auto">
          <a:xfrm>
            <a:off x="262627" y="3514935"/>
            <a:ext cx="3804483" cy="3690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  <p:pic>
        <p:nvPicPr>
          <p:cNvPr id="7174" name="Picture 6" descr="Dr. Nicole Apadula (@napadula) / Twitter">
            <a:extLst>
              <a:ext uri="{FF2B5EF4-FFF2-40B4-BE49-F238E27FC236}">
                <a16:creationId xmlns:a16="http://schemas.microsoft.com/office/drawing/2014/main" id="{E0621BB5-3A9F-84E4-EC54-B4DDA584D5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0" r="-1" b="-1"/>
          <a:stretch/>
        </p:blipFill>
        <p:spPr bwMode="auto">
          <a:xfrm>
            <a:off x="3446760" y="329992"/>
            <a:ext cx="6368770" cy="353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Applications of silicon strip and pixel-based particle tracking detectors |  Nature Reviews Physics">
            <a:extLst>
              <a:ext uri="{FF2B5EF4-FFF2-40B4-BE49-F238E27FC236}">
                <a16:creationId xmlns:a16="http://schemas.microsoft.com/office/drawing/2014/main" id="{998D850A-F959-28EF-AE80-6F132ABCC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5967" y="3888137"/>
            <a:ext cx="4173294" cy="225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1" name="Rectangle 8200">
            <a:extLst>
              <a:ext uri="{FF2B5EF4-FFF2-40B4-BE49-F238E27FC236}">
                <a16:creationId xmlns:a16="http://schemas.microsoft.com/office/drawing/2014/main" id="{ADA216DF-C268-4A25-A2DC-51E15F550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8104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Shape 1"/>
          <p:cNvSpPr txBox="1"/>
          <p:nvPr/>
        </p:nvSpPr>
        <p:spPr>
          <a:xfrm>
            <a:off x="528241" y="6491007"/>
            <a:ext cx="9020340" cy="1174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300" dirty="0" err="1">
                <a:latin typeface="+mj-lt"/>
                <a:ea typeface="+mj-ea"/>
                <a:cs typeface="+mj-cs"/>
              </a:rPr>
              <a:t>Detectores</a:t>
            </a:r>
            <a:r>
              <a:rPr lang="en-US" sz="6300" dirty="0">
                <a:latin typeface="+mj-lt"/>
                <a:ea typeface="+mj-ea"/>
                <a:cs typeface="+mj-cs"/>
              </a:rPr>
              <a:t> de </a:t>
            </a:r>
            <a:r>
              <a:rPr lang="en-US" sz="6300" dirty="0" err="1">
                <a:latin typeface="+mj-lt"/>
                <a:ea typeface="+mj-ea"/>
                <a:cs typeface="+mj-cs"/>
              </a:rPr>
              <a:t>ionización</a:t>
            </a:r>
            <a:endParaRPr lang="en-US" sz="6300" dirty="0">
              <a:latin typeface="+mj-lt"/>
              <a:ea typeface="+mj-ea"/>
              <a:cs typeface="+mj-cs"/>
            </a:endParaRPr>
          </a:p>
        </p:txBody>
      </p:sp>
      <p:pic>
        <p:nvPicPr>
          <p:cNvPr id="8196" name="Picture 4" descr="STAR Time Projection Chamber [IMAGE] | EurekAlert! Science News Releases">
            <a:extLst>
              <a:ext uri="{FF2B5EF4-FFF2-40B4-BE49-F238E27FC236}">
                <a16:creationId xmlns:a16="http://schemas.microsoft.com/office/drawing/2014/main" id="{E5F9B56C-3366-526A-0415-DE79970A8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80590" y="10676"/>
            <a:ext cx="4162345" cy="295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Time projection chambers: a milestone in particle detector technology |  symmetry magazine">
            <a:extLst>
              <a:ext uri="{FF2B5EF4-FFF2-40B4-BE49-F238E27FC236}">
                <a16:creationId xmlns:a16="http://schemas.microsoft.com/office/drawing/2014/main" id="{40B907F9-EE8F-2B5D-168C-24815BF0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1390"/>
            <a:ext cx="5853858" cy="329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3" name="sketch line">
            <a:extLst>
              <a:ext uri="{FF2B5EF4-FFF2-40B4-BE49-F238E27FC236}">
                <a16:creationId xmlns:a16="http://schemas.microsoft.com/office/drawing/2014/main" id="{DE127D07-37F2-4FE3-9F47-F0CD6740D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02413" y="6211284"/>
            <a:ext cx="4473278" cy="20160"/>
          </a:xfrm>
          <a:custGeom>
            <a:avLst/>
            <a:gdLst>
              <a:gd name="connsiteX0" fmla="*/ 0 w 4473278"/>
              <a:gd name="connsiteY0" fmla="*/ 0 h 20160"/>
              <a:gd name="connsiteX1" fmla="*/ 594307 w 4473278"/>
              <a:gd name="connsiteY1" fmla="*/ 0 h 20160"/>
              <a:gd name="connsiteX2" fmla="*/ 1099148 w 4473278"/>
              <a:gd name="connsiteY2" fmla="*/ 0 h 20160"/>
              <a:gd name="connsiteX3" fmla="*/ 1648722 w 4473278"/>
              <a:gd name="connsiteY3" fmla="*/ 0 h 20160"/>
              <a:gd name="connsiteX4" fmla="*/ 2332495 w 4473278"/>
              <a:gd name="connsiteY4" fmla="*/ 0 h 20160"/>
              <a:gd name="connsiteX5" fmla="*/ 2926802 w 4473278"/>
              <a:gd name="connsiteY5" fmla="*/ 0 h 20160"/>
              <a:gd name="connsiteX6" fmla="*/ 3476376 w 4473278"/>
              <a:gd name="connsiteY6" fmla="*/ 0 h 20160"/>
              <a:gd name="connsiteX7" fmla="*/ 4473278 w 4473278"/>
              <a:gd name="connsiteY7" fmla="*/ 0 h 20160"/>
              <a:gd name="connsiteX8" fmla="*/ 4473278 w 4473278"/>
              <a:gd name="connsiteY8" fmla="*/ 20160 h 20160"/>
              <a:gd name="connsiteX9" fmla="*/ 3834238 w 4473278"/>
              <a:gd name="connsiteY9" fmla="*/ 20160 h 20160"/>
              <a:gd name="connsiteX10" fmla="*/ 3284664 w 4473278"/>
              <a:gd name="connsiteY10" fmla="*/ 20160 h 20160"/>
              <a:gd name="connsiteX11" fmla="*/ 2556159 w 4473278"/>
              <a:gd name="connsiteY11" fmla="*/ 20160 h 20160"/>
              <a:gd name="connsiteX12" fmla="*/ 1961852 w 4473278"/>
              <a:gd name="connsiteY12" fmla="*/ 20160 h 20160"/>
              <a:gd name="connsiteX13" fmla="*/ 1457011 w 4473278"/>
              <a:gd name="connsiteY13" fmla="*/ 20160 h 20160"/>
              <a:gd name="connsiteX14" fmla="*/ 773238 w 4473278"/>
              <a:gd name="connsiteY14" fmla="*/ 20160 h 20160"/>
              <a:gd name="connsiteX15" fmla="*/ 0 w 4473278"/>
              <a:gd name="connsiteY15" fmla="*/ 20160 h 20160"/>
              <a:gd name="connsiteX16" fmla="*/ 0 w 4473278"/>
              <a:gd name="connsiteY16" fmla="*/ 0 h 20160"/>
              <a:gd name="connsiteX0" fmla="*/ 0 w 4473278"/>
              <a:gd name="connsiteY0" fmla="*/ 0 h 20160"/>
              <a:gd name="connsiteX1" fmla="*/ 594307 w 4473278"/>
              <a:gd name="connsiteY1" fmla="*/ 0 h 20160"/>
              <a:gd name="connsiteX2" fmla="*/ 1099148 w 4473278"/>
              <a:gd name="connsiteY2" fmla="*/ 0 h 20160"/>
              <a:gd name="connsiteX3" fmla="*/ 1827654 w 4473278"/>
              <a:gd name="connsiteY3" fmla="*/ 0 h 20160"/>
              <a:gd name="connsiteX4" fmla="*/ 2421961 w 4473278"/>
              <a:gd name="connsiteY4" fmla="*/ 0 h 20160"/>
              <a:gd name="connsiteX5" fmla="*/ 3016267 w 4473278"/>
              <a:gd name="connsiteY5" fmla="*/ 0 h 20160"/>
              <a:gd name="connsiteX6" fmla="*/ 3744773 w 4473278"/>
              <a:gd name="connsiteY6" fmla="*/ 0 h 20160"/>
              <a:gd name="connsiteX7" fmla="*/ 4473278 w 4473278"/>
              <a:gd name="connsiteY7" fmla="*/ 0 h 20160"/>
              <a:gd name="connsiteX8" fmla="*/ 4473278 w 4473278"/>
              <a:gd name="connsiteY8" fmla="*/ 20160 h 20160"/>
              <a:gd name="connsiteX9" fmla="*/ 3923704 w 4473278"/>
              <a:gd name="connsiteY9" fmla="*/ 20160 h 20160"/>
              <a:gd name="connsiteX10" fmla="*/ 3284664 w 4473278"/>
              <a:gd name="connsiteY10" fmla="*/ 20160 h 20160"/>
              <a:gd name="connsiteX11" fmla="*/ 2645624 w 4473278"/>
              <a:gd name="connsiteY11" fmla="*/ 20160 h 20160"/>
              <a:gd name="connsiteX12" fmla="*/ 2051317 w 4473278"/>
              <a:gd name="connsiteY12" fmla="*/ 20160 h 20160"/>
              <a:gd name="connsiteX13" fmla="*/ 1322812 w 4473278"/>
              <a:gd name="connsiteY13" fmla="*/ 20160 h 20160"/>
              <a:gd name="connsiteX14" fmla="*/ 594307 w 4473278"/>
              <a:gd name="connsiteY14" fmla="*/ 20160 h 20160"/>
              <a:gd name="connsiteX15" fmla="*/ 0 w 4473278"/>
              <a:gd name="connsiteY15" fmla="*/ 20160 h 20160"/>
              <a:gd name="connsiteX16" fmla="*/ 0 w 4473278"/>
              <a:gd name="connsiteY16" fmla="*/ 0 h 2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73278" h="20160" fill="none" extrusionOk="0">
                <a:moveTo>
                  <a:pt x="0" y="0"/>
                </a:moveTo>
                <a:cubicBezTo>
                  <a:pt x="265214" y="9164"/>
                  <a:pt x="336050" y="16720"/>
                  <a:pt x="594307" y="0"/>
                </a:cubicBezTo>
                <a:cubicBezTo>
                  <a:pt x="862571" y="-20696"/>
                  <a:pt x="961818" y="-13420"/>
                  <a:pt x="1099148" y="0"/>
                </a:cubicBezTo>
                <a:cubicBezTo>
                  <a:pt x="1230141" y="47965"/>
                  <a:pt x="1480064" y="-3028"/>
                  <a:pt x="1648722" y="0"/>
                </a:cubicBezTo>
                <a:cubicBezTo>
                  <a:pt x="1801678" y="-8623"/>
                  <a:pt x="2108053" y="30086"/>
                  <a:pt x="2332495" y="0"/>
                </a:cubicBezTo>
                <a:cubicBezTo>
                  <a:pt x="2543156" y="-21556"/>
                  <a:pt x="2667066" y="50936"/>
                  <a:pt x="2926802" y="0"/>
                </a:cubicBezTo>
                <a:cubicBezTo>
                  <a:pt x="3175571" y="-19413"/>
                  <a:pt x="3323350" y="2643"/>
                  <a:pt x="3476376" y="0"/>
                </a:cubicBezTo>
                <a:cubicBezTo>
                  <a:pt x="3624569" y="-14395"/>
                  <a:pt x="4241467" y="-24532"/>
                  <a:pt x="4473278" y="0"/>
                </a:cubicBezTo>
                <a:cubicBezTo>
                  <a:pt x="4472703" y="4254"/>
                  <a:pt x="4473070" y="14973"/>
                  <a:pt x="4473278" y="20160"/>
                </a:cubicBezTo>
                <a:cubicBezTo>
                  <a:pt x="4321968" y="26229"/>
                  <a:pt x="4029080" y="-13"/>
                  <a:pt x="3834238" y="20160"/>
                </a:cubicBezTo>
                <a:cubicBezTo>
                  <a:pt x="3653786" y="19575"/>
                  <a:pt x="3485001" y="-6923"/>
                  <a:pt x="3284664" y="20160"/>
                </a:cubicBezTo>
                <a:cubicBezTo>
                  <a:pt x="3060493" y="-5089"/>
                  <a:pt x="2913991" y="37445"/>
                  <a:pt x="2556159" y="20160"/>
                </a:cubicBezTo>
                <a:cubicBezTo>
                  <a:pt x="2208709" y="-7866"/>
                  <a:pt x="2210312" y="1452"/>
                  <a:pt x="1961852" y="20160"/>
                </a:cubicBezTo>
                <a:cubicBezTo>
                  <a:pt x="1715759" y="38739"/>
                  <a:pt x="1634123" y="19862"/>
                  <a:pt x="1457011" y="20160"/>
                </a:cubicBezTo>
                <a:cubicBezTo>
                  <a:pt x="1290141" y="39738"/>
                  <a:pt x="1052378" y="-12330"/>
                  <a:pt x="773238" y="20160"/>
                </a:cubicBezTo>
                <a:cubicBezTo>
                  <a:pt x="515469" y="25599"/>
                  <a:pt x="221786" y="9268"/>
                  <a:pt x="0" y="20160"/>
                </a:cubicBezTo>
                <a:cubicBezTo>
                  <a:pt x="960" y="16094"/>
                  <a:pt x="-81" y="5356"/>
                  <a:pt x="0" y="0"/>
                </a:cubicBezTo>
                <a:close/>
              </a:path>
              <a:path w="4473278" h="20160" stroke="0" extrusionOk="0">
                <a:moveTo>
                  <a:pt x="0" y="0"/>
                </a:moveTo>
                <a:cubicBezTo>
                  <a:pt x="179038" y="31937"/>
                  <a:pt x="443595" y="-5247"/>
                  <a:pt x="594307" y="0"/>
                </a:cubicBezTo>
                <a:cubicBezTo>
                  <a:pt x="723424" y="134"/>
                  <a:pt x="913874" y="27519"/>
                  <a:pt x="1099148" y="0"/>
                </a:cubicBezTo>
                <a:cubicBezTo>
                  <a:pt x="1331865" y="-55380"/>
                  <a:pt x="1650015" y="6883"/>
                  <a:pt x="1827654" y="0"/>
                </a:cubicBezTo>
                <a:cubicBezTo>
                  <a:pt x="1969886" y="1631"/>
                  <a:pt x="2193868" y="53509"/>
                  <a:pt x="2421961" y="0"/>
                </a:cubicBezTo>
                <a:cubicBezTo>
                  <a:pt x="2642551" y="-32990"/>
                  <a:pt x="2855110" y="-22713"/>
                  <a:pt x="3016267" y="0"/>
                </a:cubicBezTo>
                <a:cubicBezTo>
                  <a:pt x="3217415" y="26496"/>
                  <a:pt x="3586834" y="18098"/>
                  <a:pt x="3744773" y="0"/>
                </a:cubicBezTo>
                <a:cubicBezTo>
                  <a:pt x="3862020" y="-1039"/>
                  <a:pt x="4255010" y="-56070"/>
                  <a:pt x="4473278" y="0"/>
                </a:cubicBezTo>
                <a:cubicBezTo>
                  <a:pt x="4474017" y="4647"/>
                  <a:pt x="4473738" y="11994"/>
                  <a:pt x="4473278" y="20160"/>
                </a:cubicBezTo>
                <a:cubicBezTo>
                  <a:pt x="4227226" y="42115"/>
                  <a:pt x="4118817" y="32768"/>
                  <a:pt x="3923704" y="20160"/>
                </a:cubicBezTo>
                <a:cubicBezTo>
                  <a:pt x="3744780" y="-9221"/>
                  <a:pt x="3587216" y="6827"/>
                  <a:pt x="3284664" y="20160"/>
                </a:cubicBezTo>
                <a:cubicBezTo>
                  <a:pt x="3015259" y="11091"/>
                  <a:pt x="2925878" y="6083"/>
                  <a:pt x="2645624" y="20160"/>
                </a:cubicBezTo>
                <a:cubicBezTo>
                  <a:pt x="2366453" y="35479"/>
                  <a:pt x="2175890" y="15030"/>
                  <a:pt x="2051317" y="20160"/>
                </a:cubicBezTo>
                <a:cubicBezTo>
                  <a:pt x="1940869" y="31390"/>
                  <a:pt x="1567891" y="48761"/>
                  <a:pt x="1322812" y="20160"/>
                </a:cubicBezTo>
                <a:cubicBezTo>
                  <a:pt x="1015630" y="9440"/>
                  <a:pt x="931937" y="4798"/>
                  <a:pt x="594307" y="20160"/>
                </a:cubicBezTo>
                <a:cubicBezTo>
                  <a:pt x="250287" y="25859"/>
                  <a:pt x="196015" y="27220"/>
                  <a:pt x="0" y="20160"/>
                </a:cubicBezTo>
                <a:cubicBezTo>
                  <a:pt x="278" y="9973"/>
                  <a:pt x="999" y="7758"/>
                  <a:pt x="0" y="0"/>
                </a:cubicBezTo>
                <a:close/>
              </a:path>
              <a:path w="4473278" h="20160" fill="none" stroke="0" extrusionOk="0">
                <a:moveTo>
                  <a:pt x="0" y="0"/>
                </a:moveTo>
                <a:cubicBezTo>
                  <a:pt x="258240" y="1851"/>
                  <a:pt x="321149" y="24922"/>
                  <a:pt x="594307" y="0"/>
                </a:cubicBezTo>
                <a:cubicBezTo>
                  <a:pt x="890499" y="-18360"/>
                  <a:pt x="961609" y="-13912"/>
                  <a:pt x="1099148" y="0"/>
                </a:cubicBezTo>
                <a:cubicBezTo>
                  <a:pt x="1187743" y="39630"/>
                  <a:pt x="1496475" y="3970"/>
                  <a:pt x="1648722" y="0"/>
                </a:cubicBezTo>
                <a:cubicBezTo>
                  <a:pt x="1764740" y="-4774"/>
                  <a:pt x="2141837" y="35548"/>
                  <a:pt x="2332495" y="0"/>
                </a:cubicBezTo>
                <a:cubicBezTo>
                  <a:pt x="2542070" y="-30277"/>
                  <a:pt x="2691251" y="-7868"/>
                  <a:pt x="2926802" y="0"/>
                </a:cubicBezTo>
                <a:cubicBezTo>
                  <a:pt x="3154916" y="-25980"/>
                  <a:pt x="3327059" y="22065"/>
                  <a:pt x="3476376" y="0"/>
                </a:cubicBezTo>
                <a:cubicBezTo>
                  <a:pt x="3616086" y="-46699"/>
                  <a:pt x="4238849" y="16579"/>
                  <a:pt x="4473278" y="0"/>
                </a:cubicBezTo>
                <a:cubicBezTo>
                  <a:pt x="4473132" y="4483"/>
                  <a:pt x="4474814" y="14985"/>
                  <a:pt x="4473278" y="20160"/>
                </a:cubicBezTo>
                <a:cubicBezTo>
                  <a:pt x="4299481" y="-1346"/>
                  <a:pt x="4060681" y="31778"/>
                  <a:pt x="3834238" y="20160"/>
                </a:cubicBezTo>
                <a:cubicBezTo>
                  <a:pt x="3655771" y="60473"/>
                  <a:pt x="3467163" y="54787"/>
                  <a:pt x="3284664" y="20160"/>
                </a:cubicBezTo>
                <a:cubicBezTo>
                  <a:pt x="3115606" y="28649"/>
                  <a:pt x="2907578" y="55294"/>
                  <a:pt x="2556159" y="20160"/>
                </a:cubicBezTo>
                <a:cubicBezTo>
                  <a:pt x="2211593" y="-9995"/>
                  <a:pt x="2210372" y="304"/>
                  <a:pt x="1961852" y="20160"/>
                </a:cubicBezTo>
                <a:cubicBezTo>
                  <a:pt x="1693626" y="42451"/>
                  <a:pt x="1634369" y="2054"/>
                  <a:pt x="1457011" y="20160"/>
                </a:cubicBezTo>
                <a:cubicBezTo>
                  <a:pt x="1231489" y="32489"/>
                  <a:pt x="1050425" y="-5816"/>
                  <a:pt x="773238" y="20160"/>
                </a:cubicBezTo>
                <a:cubicBezTo>
                  <a:pt x="485993" y="18098"/>
                  <a:pt x="179674" y="-8335"/>
                  <a:pt x="0" y="20160"/>
                </a:cubicBezTo>
                <a:cubicBezTo>
                  <a:pt x="-454" y="16240"/>
                  <a:pt x="299" y="529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473278"/>
                      <a:gd name="connsiteY0" fmla="*/ 0 h 20160"/>
                      <a:gd name="connsiteX1" fmla="*/ 594307 w 4473278"/>
                      <a:gd name="connsiteY1" fmla="*/ 0 h 20160"/>
                      <a:gd name="connsiteX2" fmla="*/ 1099148 w 4473278"/>
                      <a:gd name="connsiteY2" fmla="*/ 0 h 20160"/>
                      <a:gd name="connsiteX3" fmla="*/ 1648722 w 4473278"/>
                      <a:gd name="connsiteY3" fmla="*/ 0 h 20160"/>
                      <a:gd name="connsiteX4" fmla="*/ 2332495 w 4473278"/>
                      <a:gd name="connsiteY4" fmla="*/ 0 h 20160"/>
                      <a:gd name="connsiteX5" fmla="*/ 2926802 w 4473278"/>
                      <a:gd name="connsiteY5" fmla="*/ 0 h 20160"/>
                      <a:gd name="connsiteX6" fmla="*/ 3476376 w 4473278"/>
                      <a:gd name="connsiteY6" fmla="*/ 0 h 20160"/>
                      <a:gd name="connsiteX7" fmla="*/ 4473278 w 4473278"/>
                      <a:gd name="connsiteY7" fmla="*/ 0 h 20160"/>
                      <a:gd name="connsiteX8" fmla="*/ 4473278 w 4473278"/>
                      <a:gd name="connsiteY8" fmla="*/ 20160 h 20160"/>
                      <a:gd name="connsiteX9" fmla="*/ 3834238 w 4473278"/>
                      <a:gd name="connsiteY9" fmla="*/ 20160 h 20160"/>
                      <a:gd name="connsiteX10" fmla="*/ 3284664 w 4473278"/>
                      <a:gd name="connsiteY10" fmla="*/ 20160 h 20160"/>
                      <a:gd name="connsiteX11" fmla="*/ 2556159 w 4473278"/>
                      <a:gd name="connsiteY11" fmla="*/ 20160 h 20160"/>
                      <a:gd name="connsiteX12" fmla="*/ 1961852 w 4473278"/>
                      <a:gd name="connsiteY12" fmla="*/ 20160 h 20160"/>
                      <a:gd name="connsiteX13" fmla="*/ 1457011 w 4473278"/>
                      <a:gd name="connsiteY13" fmla="*/ 20160 h 20160"/>
                      <a:gd name="connsiteX14" fmla="*/ 773238 w 4473278"/>
                      <a:gd name="connsiteY14" fmla="*/ 20160 h 20160"/>
                      <a:gd name="connsiteX15" fmla="*/ 0 w 4473278"/>
                      <a:gd name="connsiteY15" fmla="*/ 20160 h 20160"/>
                      <a:gd name="connsiteX16" fmla="*/ 0 w 4473278"/>
                      <a:gd name="connsiteY16" fmla="*/ 0 h 201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73278" h="20160" fill="none" extrusionOk="0">
                        <a:moveTo>
                          <a:pt x="0" y="0"/>
                        </a:moveTo>
                        <a:cubicBezTo>
                          <a:pt x="265337" y="6229"/>
                          <a:pt x="324072" y="23825"/>
                          <a:pt x="594307" y="0"/>
                        </a:cubicBezTo>
                        <a:cubicBezTo>
                          <a:pt x="864542" y="-23825"/>
                          <a:pt x="984978" y="-14655"/>
                          <a:pt x="1099148" y="0"/>
                        </a:cubicBezTo>
                        <a:cubicBezTo>
                          <a:pt x="1213318" y="14655"/>
                          <a:pt x="1499606" y="-13334"/>
                          <a:pt x="1648722" y="0"/>
                        </a:cubicBezTo>
                        <a:cubicBezTo>
                          <a:pt x="1797838" y="13334"/>
                          <a:pt x="2133409" y="31521"/>
                          <a:pt x="2332495" y="0"/>
                        </a:cubicBezTo>
                        <a:cubicBezTo>
                          <a:pt x="2531581" y="-31521"/>
                          <a:pt x="2676458" y="22576"/>
                          <a:pt x="2926802" y="0"/>
                        </a:cubicBezTo>
                        <a:cubicBezTo>
                          <a:pt x="3177146" y="-22576"/>
                          <a:pt x="3333452" y="16046"/>
                          <a:pt x="3476376" y="0"/>
                        </a:cubicBezTo>
                        <a:cubicBezTo>
                          <a:pt x="3619300" y="-16046"/>
                          <a:pt x="4243159" y="10589"/>
                          <a:pt x="4473278" y="0"/>
                        </a:cubicBezTo>
                        <a:cubicBezTo>
                          <a:pt x="4472546" y="4155"/>
                          <a:pt x="4473956" y="14779"/>
                          <a:pt x="4473278" y="20160"/>
                        </a:cubicBezTo>
                        <a:cubicBezTo>
                          <a:pt x="4329267" y="3472"/>
                          <a:pt x="4031631" y="8020"/>
                          <a:pt x="3834238" y="20160"/>
                        </a:cubicBezTo>
                        <a:cubicBezTo>
                          <a:pt x="3636845" y="32300"/>
                          <a:pt x="3464621" y="28459"/>
                          <a:pt x="3284664" y="20160"/>
                        </a:cubicBezTo>
                        <a:cubicBezTo>
                          <a:pt x="3104707" y="11861"/>
                          <a:pt x="2902351" y="48891"/>
                          <a:pt x="2556159" y="20160"/>
                        </a:cubicBezTo>
                        <a:cubicBezTo>
                          <a:pt x="2209967" y="-8571"/>
                          <a:pt x="2210195" y="1134"/>
                          <a:pt x="1961852" y="20160"/>
                        </a:cubicBezTo>
                        <a:cubicBezTo>
                          <a:pt x="1713509" y="39186"/>
                          <a:pt x="1638179" y="4683"/>
                          <a:pt x="1457011" y="20160"/>
                        </a:cubicBezTo>
                        <a:cubicBezTo>
                          <a:pt x="1275843" y="35637"/>
                          <a:pt x="1060967" y="15673"/>
                          <a:pt x="773238" y="20160"/>
                        </a:cubicBezTo>
                        <a:cubicBezTo>
                          <a:pt x="485509" y="24647"/>
                          <a:pt x="195743" y="-17718"/>
                          <a:pt x="0" y="20160"/>
                        </a:cubicBezTo>
                        <a:cubicBezTo>
                          <a:pt x="93" y="15263"/>
                          <a:pt x="-281" y="4868"/>
                          <a:pt x="0" y="0"/>
                        </a:cubicBezTo>
                        <a:close/>
                      </a:path>
                      <a:path w="4473278" h="20160" stroke="0" extrusionOk="0">
                        <a:moveTo>
                          <a:pt x="0" y="0"/>
                        </a:moveTo>
                        <a:cubicBezTo>
                          <a:pt x="172393" y="25364"/>
                          <a:pt x="454990" y="9991"/>
                          <a:pt x="594307" y="0"/>
                        </a:cubicBezTo>
                        <a:cubicBezTo>
                          <a:pt x="733624" y="-9991"/>
                          <a:pt x="896228" y="23559"/>
                          <a:pt x="1099148" y="0"/>
                        </a:cubicBezTo>
                        <a:cubicBezTo>
                          <a:pt x="1302068" y="-23559"/>
                          <a:pt x="1653543" y="13185"/>
                          <a:pt x="1827654" y="0"/>
                        </a:cubicBezTo>
                        <a:cubicBezTo>
                          <a:pt x="2001765" y="-13185"/>
                          <a:pt x="2191767" y="22002"/>
                          <a:pt x="2421961" y="0"/>
                        </a:cubicBezTo>
                        <a:cubicBezTo>
                          <a:pt x="2652155" y="-22002"/>
                          <a:pt x="2835476" y="-1468"/>
                          <a:pt x="3016267" y="0"/>
                        </a:cubicBezTo>
                        <a:cubicBezTo>
                          <a:pt x="3197058" y="1468"/>
                          <a:pt x="3582794" y="17405"/>
                          <a:pt x="3744773" y="0"/>
                        </a:cubicBezTo>
                        <a:cubicBezTo>
                          <a:pt x="3906752" y="-17405"/>
                          <a:pt x="4256159" y="-16562"/>
                          <a:pt x="4473278" y="0"/>
                        </a:cubicBezTo>
                        <a:cubicBezTo>
                          <a:pt x="4473911" y="5720"/>
                          <a:pt x="4473573" y="12481"/>
                          <a:pt x="4473278" y="20160"/>
                        </a:cubicBezTo>
                        <a:cubicBezTo>
                          <a:pt x="4237531" y="41310"/>
                          <a:pt x="4113577" y="40925"/>
                          <a:pt x="3923704" y="20160"/>
                        </a:cubicBezTo>
                        <a:cubicBezTo>
                          <a:pt x="3733831" y="-605"/>
                          <a:pt x="3559297" y="8994"/>
                          <a:pt x="3284664" y="20160"/>
                        </a:cubicBezTo>
                        <a:cubicBezTo>
                          <a:pt x="3010031" y="31326"/>
                          <a:pt x="2920410" y="26622"/>
                          <a:pt x="2645624" y="20160"/>
                        </a:cubicBezTo>
                        <a:cubicBezTo>
                          <a:pt x="2370838" y="13698"/>
                          <a:pt x="2195693" y="36250"/>
                          <a:pt x="2051317" y="20160"/>
                        </a:cubicBezTo>
                        <a:cubicBezTo>
                          <a:pt x="1906941" y="4070"/>
                          <a:pt x="1622712" y="33434"/>
                          <a:pt x="1322812" y="20160"/>
                        </a:cubicBezTo>
                        <a:cubicBezTo>
                          <a:pt x="1022912" y="6886"/>
                          <a:pt x="932176" y="16743"/>
                          <a:pt x="594307" y="20160"/>
                        </a:cubicBezTo>
                        <a:cubicBezTo>
                          <a:pt x="256439" y="23577"/>
                          <a:pt x="196715" y="16623"/>
                          <a:pt x="0" y="20160"/>
                        </a:cubicBezTo>
                        <a:cubicBezTo>
                          <a:pt x="675" y="10321"/>
                          <a:pt x="628" y="772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  <p:pic>
        <p:nvPicPr>
          <p:cNvPr id="8198" name="Picture 6" descr="Working Principle of a TPC">
            <a:extLst>
              <a:ext uri="{FF2B5EF4-FFF2-40B4-BE49-F238E27FC236}">
                <a16:creationId xmlns:a16="http://schemas.microsoft.com/office/drawing/2014/main" id="{342C9EB1-9560-31C5-2780-D76A63EC1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7" y="3159623"/>
            <a:ext cx="6037385" cy="354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13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5567737" y="6139423"/>
            <a:ext cx="5489117" cy="14246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Centelladores</a:t>
            </a: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9220" name="Picture 4" descr="The SNO+ Experiment | SNO+ Research Group at Queen's University">
            <a:extLst>
              <a:ext uri="{FF2B5EF4-FFF2-40B4-BE49-F238E27FC236}">
                <a16:creationId xmlns:a16="http://schemas.microsoft.com/office/drawing/2014/main" id="{4D019129-28BD-31C4-DFF3-C9578F210A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" r="3" b="3"/>
          <a:stretch/>
        </p:blipFill>
        <p:spPr bwMode="auto">
          <a:xfrm>
            <a:off x="20" y="1"/>
            <a:ext cx="4008668" cy="480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38383A-11BC-495D-138A-4D7D95844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8" r="10208"/>
          <a:stretch/>
        </p:blipFill>
        <p:spPr>
          <a:xfrm>
            <a:off x="4111004" y="-1"/>
            <a:ext cx="5967100" cy="4805475"/>
          </a:xfrm>
          <a:prstGeom prst="rect">
            <a:avLst/>
          </a:prstGeom>
        </p:spPr>
      </p:pic>
      <p:pic>
        <p:nvPicPr>
          <p:cNvPr id="9218" name="Picture 2" descr="Plastic Scintillators - Eljen Technology">
            <a:extLst>
              <a:ext uri="{FF2B5EF4-FFF2-40B4-BE49-F238E27FC236}">
                <a16:creationId xmlns:a16="http://schemas.microsoft.com/office/drawing/2014/main" id="{4E862B9B-FA90-F9FC-BA01-112D708E28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8" r="-1" b="-1"/>
          <a:stretch/>
        </p:blipFill>
        <p:spPr bwMode="auto">
          <a:xfrm>
            <a:off x="20" y="4930224"/>
            <a:ext cx="4008668" cy="262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4914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466DBC-996C-80FE-3A18-C6689762A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8" name="Rectangle 10257">
            <a:extLst>
              <a:ext uri="{FF2B5EF4-FFF2-40B4-BE49-F238E27FC236}">
                <a16:creationId xmlns:a16="http://schemas.microsoft.com/office/drawing/2014/main" id="{D539DDA3-0623-A292-7E05-FF5DB4E9E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892977" y="3869084"/>
            <a:ext cx="5864006" cy="327149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Shape 1">
            <a:extLst>
              <a:ext uri="{FF2B5EF4-FFF2-40B4-BE49-F238E27FC236}">
                <a16:creationId xmlns:a16="http://schemas.microsoft.com/office/drawing/2014/main" id="{551753D7-71D3-D69D-F528-B2CF58783D1E}"/>
              </a:ext>
            </a:extLst>
          </p:cNvPr>
          <p:cNvSpPr txBox="1"/>
          <p:nvPr/>
        </p:nvSpPr>
        <p:spPr>
          <a:xfrm>
            <a:off x="4152156" y="4203075"/>
            <a:ext cx="5345648" cy="1671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Tubos</a:t>
            </a:r>
            <a:r>
              <a:rPr lang="en-US" sz="4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fotomultiplicadores</a:t>
            </a:r>
            <a:endParaRPr lang="en-US" sz="4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4" name="Picture 4" descr="Example of detectors available at the STF. From the left, two plastic... |  Download Scientific Diagram">
            <a:extLst>
              <a:ext uri="{FF2B5EF4-FFF2-40B4-BE49-F238E27FC236}">
                <a16:creationId xmlns:a16="http://schemas.microsoft.com/office/drawing/2014/main" id="{866B1C9F-F3D1-CD29-9A15-A625E3A004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8" r="31244" b="3"/>
          <a:stretch/>
        </p:blipFill>
        <p:spPr bwMode="auto">
          <a:xfrm>
            <a:off x="262627" y="329992"/>
            <a:ext cx="3439957" cy="336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E5EB900F-7007-1DB3-FC02-4A84AE24A8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r="12158" b="1"/>
          <a:stretch/>
        </p:blipFill>
        <p:spPr>
          <a:xfrm>
            <a:off x="3848278" y="329992"/>
            <a:ext cx="5967251" cy="3315970"/>
          </a:xfrm>
          <a:prstGeom prst="rect">
            <a:avLst/>
          </a:prstGeom>
        </p:spPr>
      </p:pic>
      <p:cxnSp>
        <p:nvCxnSpPr>
          <p:cNvPr id="10260" name="Straight Connector 10259">
            <a:extLst>
              <a:ext uri="{FF2B5EF4-FFF2-40B4-BE49-F238E27FC236}">
                <a16:creationId xmlns:a16="http://schemas.microsoft.com/office/drawing/2014/main" id="{671B0005-416E-B347-8B9A-E07F03241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8453" y="5999994"/>
            <a:ext cx="5292328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Hamamatsu Photomultiplier Tubes (PMT): R3550A-600; R3550P-600; R15608;  R329-02; R331-05; R374; R2083; R9880U-20; R3991A; R14657; R636-10; R758-10;  R928 | Stantron">
            <a:extLst>
              <a:ext uri="{FF2B5EF4-FFF2-40B4-BE49-F238E27FC236}">
                <a16:creationId xmlns:a16="http://schemas.microsoft.com/office/drawing/2014/main" id="{80A5A276-6572-D07F-6DB5-DD9AC1C07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39" b="-1"/>
          <a:stretch/>
        </p:blipFill>
        <p:spPr bwMode="auto">
          <a:xfrm>
            <a:off x="262627" y="3868499"/>
            <a:ext cx="3439957" cy="33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Shape 2">
            <a:extLst>
              <a:ext uri="{FF2B5EF4-FFF2-40B4-BE49-F238E27FC236}">
                <a16:creationId xmlns:a16="http://schemas.microsoft.com/office/drawing/2014/main" id="{513F9FD2-EFEB-07A9-8D10-637D98CB4DAB}"/>
              </a:ext>
            </a:extLst>
          </p:cNvPr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4096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3" name="Rectangle 615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42"/>
            <a:ext cx="10080624" cy="173719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721125" y="38"/>
            <a:ext cx="3359500" cy="173770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9" name="Rectangle 6158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71443" y="-4171442"/>
            <a:ext cx="1737740" cy="10080626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61" name="Rectangle 6160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62956" y="1086"/>
            <a:ext cx="3558168" cy="1736654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Shape 1"/>
          <p:cNvSpPr txBox="1"/>
          <p:nvPr/>
        </p:nvSpPr>
        <p:spPr>
          <a:xfrm>
            <a:off x="578539" y="389293"/>
            <a:ext cx="5863249" cy="9905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Hace unos años</a:t>
            </a:r>
          </a:p>
        </p:txBody>
      </p:sp>
      <p:pic>
        <p:nvPicPr>
          <p:cNvPr id="6148" name="Picture 4" descr="Bubble Chamber - an overview | ScienceDirect Topics">
            <a:extLst>
              <a:ext uri="{FF2B5EF4-FFF2-40B4-BE49-F238E27FC236}">
                <a16:creationId xmlns:a16="http://schemas.microsoft.com/office/drawing/2014/main" id="{1B25C6A0-0E5B-B23B-4505-D685773EB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436571"/>
            <a:ext cx="5442871" cy="3932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rt@FermiLab – Georgia Schwender">
            <a:extLst>
              <a:ext uri="{FF2B5EF4-FFF2-40B4-BE49-F238E27FC236}">
                <a16:creationId xmlns:a16="http://schemas.microsoft.com/office/drawing/2014/main" id="{67C10FA3-585B-66BC-832B-F23AC9681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42872" y="391024"/>
            <a:ext cx="4637752" cy="646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198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Radiación de Cherenkov – NeoTeo">
            <a:extLst>
              <a:ext uri="{FF2B5EF4-FFF2-40B4-BE49-F238E27FC236}">
                <a16:creationId xmlns:a16="http://schemas.microsoft.com/office/drawing/2014/main" id="{09FE80B6-5C21-B384-2E39-F68739D0FC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3"/>
          <a:stretch/>
        </p:blipFill>
        <p:spPr bwMode="auto">
          <a:xfrm>
            <a:off x="20" y="10"/>
            <a:ext cx="5040292" cy="377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NA62 | CERN">
            <a:extLst>
              <a:ext uri="{FF2B5EF4-FFF2-40B4-BE49-F238E27FC236}">
                <a16:creationId xmlns:a16="http://schemas.microsoft.com/office/drawing/2014/main" id="{039DB761-44F8-B2FD-9214-0945794CC1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r="20859" b="-1"/>
          <a:stretch/>
        </p:blipFill>
        <p:spPr bwMode="auto">
          <a:xfrm>
            <a:off x="5040312" y="10"/>
            <a:ext cx="5040313" cy="3779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ow a particle racing through a vacuum leaves a trail of blue light">
            <a:extLst>
              <a:ext uri="{FF2B5EF4-FFF2-40B4-BE49-F238E27FC236}">
                <a16:creationId xmlns:a16="http://schemas.microsoft.com/office/drawing/2014/main" id="{1FE5C4DF-D94B-E330-F648-6E9BCCEEC6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6" r="15135" b="-2"/>
          <a:stretch/>
        </p:blipFill>
        <p:spPr bwMode="auto">
          <a:xfrm>
            <a:off x="20" y="3779837"/>
            <a:ext cx="5040292" cy="377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herenkov detectors Archives - Universe Today">
            <a:extLst>
              <a:ext uri="{FF2B5EF4-FFF2-40B4-BE49-F238E27FC236}">
                <a16:creationId xmlns:a16="http://schemas.microsoft.com/office/drawing/2014/main" id="{C739957E-F05A-93DB-EAC3-FB77FF9F89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8" r="5160" b="1"/>
          <a:stretch/>
        </p:blipFill>
        <p:spPr bwMode="auto">
          <a:xfrm>
            <a:off x="5040312" y="3779837"/>
            <a:ext cx="5040313" cy="377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7" name="Rectangle 11276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181716" y="2385745"/>
            <a:ext cx="3717193" cy="27881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Shape 1"/>
          <p:cNvSpPr txBox="1"/>
          <p:nvPr/>
        </p:nvSpPr>
        <p:spPr>
          <a:xfrm>
            <a:off x="3544472" y="3044101"/>
            <a:ext cx="2991680" cy="148340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Detector Cerenkov</a:t>
            </a:r>
            <a:endParaRPr lang="en-US" sz="40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279" name="Frame 11278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698199" y="2023069"/>
            <a:ext cx="4684227" cy="3513538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45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3" name="Rectangle 82">
            <a:extLst>
              <a:ext uri="{FF2B5EF4-FFF2-40B4-BE49-F238E27FC236}">
                <a16:creationId xmlns:a16="http://schemas.microsoft.com/office/drawing/2014/main" id="{B558F58E-93BA-44A3-BCDA-585AFF2E4F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Shape 1"/>
          <p:cNvSpPr txBox="1"/>
          <p:nvPr/>
        </p:nvSpPr>
        <p:spPr>
          <a:xfrm>
            <a:off x="541833" y="2944294"/>
            <a:ext cx="4956290" cy="267545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 err="1">
                <a:latin typeface="+mj-lt"/>
                <a:ea typeface="+mj-ea"/>
                <a:cs typeface="+mj-cs"/>
              </a:rPr>
              <a:t>Algunos</a:t>
            </a:r>
            <a:r>
              <a:rPr lang="en-US" sz="4200" b="1" dirty="0">
                <a:latin typeface="+mj-lt"/>
                <a:ea typeface="+mj-ea"/>
                <a:cs typeface="+mj-cs"/>
              </a:rPr>
              <a:t> 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b="1" dirty="0" err="1">
                <a:latin typeface="+mj-lt"/>
                <a:ea typeface="+mj-ea"/>
                <a:cs typeface="+mj-cs"/>
              </a:rPr>
              <a:t>ejemplos</a:t>
            </a:r>
            <a:r>
              <a:rPr lang="en-US" sz="4200" b="1" dirty="0">
                <a:latin typeface="+mj-lt"/>
                <a:ea typeface="+mj-ea"/>
                <a:cs typeface="+mj-cs"/>
              </a:rPr>
              <a:t>: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experimentos</a:t>
            </a:r>
            <a:r>
              <a:rPr lang="en-US" sz="4200" b="1" dirty="0">
                <a:latin typeface="+mj-lt"/>
                <a:ea typeface="+mj-ea"/>
                <a:cs typeface="+mj-cs"/>
              </a:rPr>
              <a:t> y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aplicaciones</a:t>
            </a:r>
            <a:r>
              <a:rPr lang="en-US" sz="4200" b="1" dirty="0">
                <a:latin typeface="+mj-lt"/>
                <a:ea typeface="+mj-ea"/>
                <a:cs typeface="+mj-cs"/>
              </a:rPr>
              <a:t>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4200" b="1" dirty="0">
                <a:latin typeface="+mj-lt"/>
                <a:ea typeface="+mj-ea"/>
                <a:cs typeface="+mj-cs"/>
              </a:rPr>
              <a:t>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todo</a:t>
            </a:r>
            <a:r>
              <a:rPr lang="en-US" sz="4200" b="1" dirty="0">
                <a:latin typeface="+mj-lt"/>
                <a:ea typeface="+mj-ea"/>
                <a:cs typeface="+mj-cs"/>
              </a:rPr>
              <a:t>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el</a:t>
            </a:r>
            <a:r>
              <a:rPr lang="en-US" sz="4200" b="1" dirty="0">
                <a:latin typeface="+mj-lt"/>
                <a:ea typeface="+mj-ea"/>
                <a:cs typeface="+mj-cs"/>
              </a:rPr>
              <a:t> </a:t>
            </a:r>
            <a:r>
              <a:rPr lang="en-US" sz="4200" b="1" dirty="0" err="1">
                <a:latin typeface="+mj-lt"/>
                <a:ea typeface="+mj-ea"/>
                <a:cs typeface="+mj-cs"/>
              </a:rPr>
              <a:t>planeta</a:t>
            </a: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200" dirty="0">
              <a:latin typeface="+mj-lt"/>
              <a:ea typeface="+mj-ea"/>
              <a:cs typeface="+mj-cs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BCD0BBC1-A7D4-445D-98AC-95A6A45D8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1833" y="2553490"/>
            <a:ext cx="3402211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/>
          <p:cNvPicPr/>
          <p:nvPr/>
        </p:nvPicPr>
        <p:blipFill rotWithShape="1">
          <a:blip r:embed="rId2"/>
          <a:srcRect l="13164" r="18800" b="-3"/>
          <a:stretch/>
        </p:blipFill>
        <p:spPr>
          <a:xfrm>
            <a:off x="4889106" y="10"/>
            <a:ext cx="5191519" cy="7559665"/>
          </a:xfrm>
          <a:custGeom>
            <a:avLst/>
            <a:gdLst>
              <a:gd name="connsiteX0" fmla="*/ 45571 w 6278877"/>
              <a:gd name="connsiteY0" fmla="*/ 0 h 6858000"/>
              <a:gd name="connsiteX1" fmla="*/ 6278877 w 6278877"/>
              <a:gd name="connsiteY1" fmla="*/ 0 h 6858000"/>
              <a:gd name="connsiteX2" fmla="*/ 6278877 w 6278877"/>
              <a:gd name="connsiteY2" fmla="*/ 6858000 h 6858000"/>
              <a:gd name="connsiteX3" fmla="*/ 3292307 w 6278877"/>
              <a:gd name="connsiteY3" fmla="*/ 6858000 h 6858000"/>
              <a:gd name="connsiteX4" fmla="*/ 3181525 w 6278877"/>
              <a:gd name="connsiteY4" fmla="*/ 6786980 h 6858000"/>
              <a:gd name="connsiteX5" fmla="*/ 0 w 6278877"/>
              <a:gd name="connsiteY5" fmla="*/ 803252 h 6858000"/>
              <a:gd name="connsiteX6" fmla="*/ 37255 w 6278877"/>
              <a:gd name="connsiteY6" fmla="*/ 654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7" h="6858000">
                <a:moveTo>
                  <a:pt x="45571" y="0"/>
                </a:moveTo>
                <a:lnTo>
                  <a:pt x="6278877" y="0"/>
                </a:lnTo>
                <a:lnTo>
                  <a:pt x="6278877" y="6858000"/>
                </a:lnTo>
                <a:lnTo>
                  <a:pt x="3292307" y="6858000"/>
                </a:lnTo>
                <a:lnTo>
                  <a:pt x="3181525" y="6786980"/>
                </a:lnTo>
                <a:cubicBezTo>
                  <a:pt x="1262020" y="5490189"/>
                  <a:pt x="0" y="3294101"/>
                  <a:pt x="0" y="803252"/>
                </a:cubicBezTo>
                <a:cubicBezTo>
                  <a:pt x="0" y="554167"/>
                  <a:pt x="12619" y="308030"/>
                  <a:pt x="37255" y="654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8407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rt II: Detectors">
            <a:extLst>
              <a:ext uri="{FF2B5EF4-FFF2-40B4-BE49-F238E27FC236}">
                <a16:creationId xmlns:a16="http://schemas.microsoft.com/office/drawing/2014/main" id="{21C56BDD-2501-9D63-C724-512B75B3D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83" y="169127"/>
            <a:ext cx="2778369" cy="436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sitron Emission Tomography (PET) | Johns Hopkins Medicine">
            <a:extLst>
              <a:ext uri="{FF2B5EF4-FFF2-40B4-BE49-F238E27FC236}">
                <a16:creationId xmlns:a16="http://schemas.microsoft.com/office/drawing/2014/main" id="{DF91C9E5-9646-79D9-710D-048646704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267" y="272132"/>
            <a:ext cx="6719475" cy="377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he Medical Linear Accelerator, Awesome Cancer Killing Machine">
            <a:extLst>
              <a:ext uri="{FF2B5EF4-FFF2-40B4-BE49-F238E27FC236}">
                <a16:creationId xmlns:a16="http://schemas.microsoft.com/office/drawing/2014/main" id="{F921E797-B69C-7987-C207-1E69AB21B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267" y="4183756"/>
            <a:ext cx="6833333" cy="305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EC87D2-A183-D083-A7B7-A30DBA5B087E}"/>
              </a:ext>
            </a:extLst>
          </p:cNvPr>
          <p:cNvSpPr txBox="1"/>
          <p:nvPr/>
        </p:nvSpPr>
        <p:spPr>
          <a:xfrm>
            <a:off x="319897" y="4630785"/>
            <a:ext cx="2927395" cy="1865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 err="1">
                <a:latin typeface="+mj-lt"/>
                <a:ea typeface="+mj-ea"/>
                <a:cs typeface="+mj-cs"/>
              </a:rPr>
              <a:t>Aceleradores</a:t>
            </a:r>
            <a:r>
              <a:rPr lang="en-US" sz="3200" b="1" dirty="0">
                <a:latin typeface="+mj-lt"/>
                <a:ea typeface="+mj-ea"/>
                <a:cs typeface="+mj-cs"/>
              </a:rPr>
              <a:t> y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detectores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3200" b="1" dirty="0">
                <a:latin typeface="+mj-lt"/>
                <a:ea typeface="+mj-ea"/>
                <a:cs typeface="+mj-cs"/>
              </a:rPr>
              <a:t> la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física</a:t>
            </a:r>
            <a:r>
              <a:rPr lang="en-US" sz="3200" b="1" dirty="0"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>
                <a:latin typeface="+mj-lt"/>
                <a:ea typeface="+mj-ea"/>
                <a:cs typeface="+mj-cs"/>
              </a:rPr>
              <a:t>médica</a:t>
            </a:r>
            <a:endParaRPr lang="en-US" sz="32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671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9" name="Rectangle 12298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78104" cy="7559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4" name="Picture 6" descr="ALICE detector being inspected at CERN - Stock Image - C046/2651 - Science  Photo Library">
            <a:extLst>
              <a:ext uri="{FF2B5EF4-FFF2-40B4-BE49-F238E27FC236}">
                <a16:creationId xmlns:a16="http://schemas.microsoft.com/office/drawing/2014/main" id="{8C80ACA2-FAAE-5FDC-91C1-0F66AB2724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25"/>
          <a:stretch/>
        </p:blipFill>
        <p:spPr bwMode="auto">
          <a:xfrm>
            <a:off x="200086" y="8207"/>
            <a:ext cx="5732564" cy="4257533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LICE Experiment - NHSJS">
            <a:extLst>
              <a:ext uri="{FF2B5EF4-FFF2-40B4-BE49-F238E27FC236}">
                <a16:creationId xmlns:a16="http://schemas.microsoft.com/office/drawing/2014/main" id="{F1B2190F-5F62-43D5-38D1-5E75909FB0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7" r="17811" b="4"/>
          <a:stretch/>
        </p:blipFill>
        <p:spPr bwMode="auto">
          <a:xfrm>
            <a:off x="6234334" y="1"/>
            <a:ext cx="3752506" cy="4273946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Shape 1"/>
          <p:cNvSpPr txBox="1"/>
          <p:nvPr/>
        </p:nvSpPr>
        <p:spPr>
          <a:xfrm>
            <a:off x="5819506" y="5131823"/>
            <a:ext cx="4552333" cy="173825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LHC: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experimento</a:t>
            </a:r>
            <a:r>
              <a:rPr lang="en-US" sz="4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ALICE</a:t>
            </a:r>
          </a:p>
        </p:txBody>
      </p:sp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  <p:pic>
        <p:nvPicPr>
          <p:cNvPr id="12296" name="Picture 8" descr="ALICE experiment - Wikipedia">
            <a:extLst>
              <a:ext uri="{FF2B5EF4-FFF2-40B4-BE49-F238E27FC236}">
                <a16:creationId xmlns:a16="http://schemas.microsoft.com/office/drawing/2014/main" id="{05C31C75-2BFE-F427-0A3E-EF1DECE89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3" y="3880918"/>
            <a:ext cx="5518571" cy="3678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54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504000" y="-5217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5400">
                <a:solidFill>
                  <a:srgbClr val="0000FF"/>
                </a:solidFill>
              </a:rPr>
              <a:t>Hace unos siglos</a:t>
            </a:r>
            <a:endParaRPr lang="en-US" sz="5400" dirty="0"/>
          </a:p>
        </p:txBody>
      </p:sp>
      <p:pic>
        <p:nvPicPr>
          <p:cNvPr id="52" name="Picture 5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252" y="1093789"/>
            <a:ext cx="7429558" cy="599956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439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3" name="Rectangle 13322">
            <a:extLst>
              <a:ext uri="{FF2B5EF4-FFF2-40B4-BE49-F238E27FC236}">
                <a16:creationId xmlns:a16="http://schemas.microsoft.com/office/drawing/2014/main" id="{7383B190-6BFB-422F-B667-06B7B25F0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892977" y="3869084"/>
            <a:ext cx="5864006" cy="327149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TextShape 1"/>
          <p:cNvSpPr txBox="1"/>
          <p:nvPr/>
        </p:nvSpPr>
        <p:spPr>
          <a:xfrm>
            <a:off x="4503846" y="4472704"/>
            <a:ext cx="5345648" cy="1671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Experimento</a:t>
            </a:r>
            <a:r>
              <a:rPr lang="en-US" sz="4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HAWC</a:t>
            </a:r>
          </a:p>
        </p:txBody>
      </p:sp>
      <p:pic>
        <p:nvPicPr>
          <p:cNvPr id="13318" name="Picture 6" descr="High Altitude Water Cherenkov Experiment - Wikipedia">
            <a:extLst>
              <a:ext uri="{FF2B5EF4-FFF2-40B4-BE49-F238E27FC236}">
                <a16:creationId xmlns:a16="http://schemas.microsoft.com/office/drawing/2014/main" id="{646F7440-8115-4953-65C9-714F21CCAB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3" b="-4"/>
          <a:stretch/>
        </p:blipFill>
        <p:spPr bwMode="auto">
          <a:xfrm>
            <a:off x="766721" y="329992"/>
            <a:ext cx="2490746" cy="243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325" name="Straight Connector 13324">
            <a:extLst>
              <a:ext uri="{FF2B5EF4-FFF2-40B4-BE49-F238E27FC236}">
                <a16:creationId xmlns:a16="http://schemas.microsoft.com/office/drawing/2014/main" id="{ED28E597-4AF8-4D69-A9AB-A1EDC6156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8453" y="5999994"/>
            <a:ext cx="5292328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314" name="Picture 2" descr="HAWC Detector">
            <a:extLst>
              <a:ext uri="{FF2B5EF4-FFF2-40B4-BE49-F238E27FC236}">
                <a16:creationId xmlns:a16="http://schemas.microsoft.com/office/drawing/2014/main" id="{140CF4D5-F58D-9F7D-8882-08DC7E849F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r="8943" b="-4"/>
          <a:stretch/>
        </p:blipFill>
        <p:spPr bwMode="auto">
          <a:xfrm>
            <a:off x="63798" y="3070905"/>
            <a:ext cx="4579004" cy="444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  <p:pic>
        <p:nvPicPr>
          <p:cNvPr id="13316" name="Picture 4" descr="HAWC: the High-Altitude Water Cherenkov Observatory">
            <a:extLst>
              <a:ext uri="{FF2B5EF4-FFF2-40B4-BE49-F238E27FC236}">
                <a16:creationId xmlns:a16="http://schemas.microsoft.com/office/drawing/2014/main" id="{9FE80A31-3429-9796-5219-2EAC8F50F2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" r="-3" b="-3"/>
          <a:stretch/>
        </p:blipFill>
        <p:spPr bwMode="auto">
          <a:xfrm>
            <a:off x="3339828" y="47449"/>
            <a:ext cx="6618384" cy="367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12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45" name="Straight Connector 14344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40312" y="526629"/>
            <a:ext cx="0" cy="4031827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Rectangle 14346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2595" y="5107626"/>
            <a:ext cx="9457856" cy="2032951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Shape 1"/>
          <p:cNvSpPr txBox="1"/>
          <p:nvPr/>
        </p:nvSpPr>
        <p:spPr>
          <a:xfrm>
            <a:off x="436180" y="5419157"/>
            <a:ext cx="9210687" cy="10256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IceCube</a:t>
            </a: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el</a:t>
            </a: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polo Sur</a:t>
            </a:r>
          </a:p>
        </p:txBody>
      </p:sp>
      <p:pic>
        <p:nvPicPr>
          <p:cNvPr id="14340" name="Picture 4" descr="Hunting for neutrinos under the South Pole | New Scientist">
            <a:extLst>
              <a:ext uri="{FF2B5EF4-FFF2-40B4-BE49-F238E27FC236}">
                <a16:creationId xmlns:a16="http://schemas.microsoft.com/office/drawing/2014/main" id="{BBF54A96-1057-3944-6E0D-91289DC68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616" y="-16763"/>
            <a:ext cx="4411379" cy="560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IceCube experiment gives insight into origin of cosmic rays | Research UC  Berkeley">
            <a:extLst>
              <a:ext uri="{FF2B5EF4-FFF2-40B4-BE49-F238E27FC236}">
                <a16:creationId xmlns:a16="http://schemas.microsoft.com/office/drawing/2014/main" id="{2E322B49-2BA7-96C2-66CB-EF9E8F6E7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95030" y="238641"/>
            <a:ext cx="5685595" cy="473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349" name="Straight Connector 14348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27113" y="6325844"/>
            <a:ext cx="6426398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3559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1" name="Rectangle 15370">
            <a:extLst>
              <a:ext uri="{FF2B5EF4-FFF2-40B4-BE49-F238E27FC236}">
                <a16:creationId xmlns:a16="http://schemas.microsoft.com/office/drawing/2014/main" id="{DC35A348-C5D6-4112-9FDD-93A493B01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Shape 1"/>
          <p:cNvSpPr txBox="1"/>
          <p:nvPr/>
        </p:nvSpPr>
        <p:spPr>
          <a:xfrm>
            <a:off x="1267473" y="5009747"/>
            <a:ext cx="7055912" cy="154368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Detectores</a:t>
            </a:r>
            <a:r>
              <a:rPr lang="en-US" sz="5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 neutrinos</a:t>
            </a:r>
          </a:p>
        </p:txBody>
      </p:sp>
      <p:pic>
        <p:nvPicPr>
          <p:cNvPr id="15362" name="Picture 2" descr="Borexino - Wikipedia, la enciclopedia libre">
            <a:extLst>
              <a:ext uri="{FF2B5EF4-FFF2-40B4-BE49-F238E27FC236}">
                <a16:creationId xmlns:a16="http://schemas.microsoft.com/office/drawing/2014/main" id="{1BFE51CF-7935-DA22-9C8B-AC566F2BDD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5" r="-2" b="-2"/>
          <a:stretch/>
        </p:blipFill>
        <p:spPr bwMode="auto">
          <a:xfrm>
            <a:off x="20" y="10"/>
            <a:ext cx="3307685" cy="4415800"/>
          </a:xfrm>
          <a:custGeom>
            <a:avLst/>
            <a:gdLst/>
            <a:ahLst/>
            <a:cxnLst/>
            <a:rect l="l" t="t" r="r" b="b"/>
            <a:pathLst>
              <a:path w="4000500" h="4005943">
                <a:moveTo>
                  <a:pt x="0" y="0"/>
                </a:moveTo>
                <a:lnTo>
                  <a:pt x="4000500" y="0"/>
                </a:lnTo>
                <a:lnTo>
                  <a:pt x="4000500" y="3936797"/>
                </a:lnTo>
                <a:lnTo>
                  <a:pt x="3316514" y="4005943"/>
                </a:lnTo>
                <a:lnTo>
                  <a:pt x="0" y="396417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The Super-Kamiokande Experiment">
            <a:extLst>
              <a:ext uri="{FF2B5EF4-FFF2-40B4-BE49-F238E27FC236}">
                <a16:creationId xmlns:a16="http://schemas.microsoft.com/office/drawing/2014/main" id="{7F3A65C8-1F25-E2C0-BA11-572262A6B6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" r="1554" b="-1"/>
          <a:stretch/>
        </p:blipFill>
        <p:spPr bwMode="auto">
          <a:xfrm>
            <a:off x="3465216" y="10"/>
            <a:ext cx="3150194" cy="4318351"/>
          </a:xfrm>
          <a:custGeom>
            <a:avLst/>
            <a:gdLst/>
            <a:ahLst/>
            <a:cxnLst/>
            <a:rect l="l" t="t" r="r" b="b"/>
            <a:pathLst>
              <a:path w="3809998" h="3917539">
                <a:moveTo>
                  <a:pt x="0" y="0"/>
                </a:moveTo>
                <a:lnTo>
                  <a:pt x="3809998" y="0"/>
                </a:lnTo>
                <a:lnTo>
                  <a:pt x="3809998" y="3909212"/>
                </a:lnTo>
                <a:lnTo>
                  <a:pt x="1781628" y="3737429"/>
                </a:lnTo>
                <a:lnTo>
                  <a:pt x="0" y="391753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Underground plans | symmetry magazine">
            <a:extLst>
              <a:ext uri="{FF2B5EF4-FFF2-40B4-BE49-F238E27FC236}">
                <a16:creationId xmlns:a16="http://schemas.microsoft.com/office/drawing/2014/main" id="{AAE94941-6810-E42A-8D4F-959133736A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41" r="8825"/>
          <a:stretch/>
        </p:blipFill>
        <p:spPr bwMode="auto">
          <a:xfrm>
            <a:off x="6772919" y="10"/>
            <a:ext cx="3307706" cy="4364089"/>
          </a:xfrm>
          <a:custGeom>
            <a:avLst/>
            <a:gdLst/>
            <a:ahLst/>
            <a:cxnLst/>
            <a:rect l="l" t="t" r="r" b="b"/>
            <a:pathLst>
              <a:path w="4000500" h="3959032">
                <a:moveTo>
                  <a:pt x="0" y="0"/>
                </a:moveTo>
                <a:lnTo>
                  <a:pt x="4000500" y="0"/>
                </a:lnTo>
                <a:lnTo>
                  <a:pt x="4000500" y="3959032"/>
                </a:lnTo>
                <a:lnTo>
                  <a:pt x="9072" y="3926114"/>
                </a:lnTo>
                <a:lnTo>
                  <a:pt x="0" y="39253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73" name="Group 15372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890060"/>
            <a:ext cx="10080625" cy="834637"/>
            <a:chOff x="0" y="2959818"/>
            <a:chExt cx="12192000" cy="757168"/>
          </a:xfrm>
        </p:grpSpPr>
        <p:sp>
          <p:nvSpPr>
            <p:cNvPr id="15374" name="Freeform: Shape 15373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75" name="Freeform: Shape 15374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08" name="TextShape 2"/>
          <p:cNvSpPr txBox="1"/>
          <p:nvPr/>
        </p:nvSpPr>
        <p:spPr>
          <a:xfrm>
            <a:off x="583592" y="1324800"/>
            <a:ext cx="8992048" cy="5721480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7803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128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9601200" cy="70866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196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Picture 129"/>
          <p:cNvPicPr/>
          <p:nvPr/>
        </p:nvPicPr>
        <p:blipFill>
          <a:blip r:embed="rId2"/>
          <a:stretch>
            <a:fillRect/>
          </a:stretch>
        </p:blipFill>
        <p:spPr>
          <a:xfrm>
            <a:off x="21600" y="321145"/>
            <a:ext cx="10058400" cy="699405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0"/>
            <a:ext cx="499311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66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no_plus-3_0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44563"/>
            <a:ext cx="10080625" cy="567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5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7000">
        <p:cut/>
      </p:transition>
    </mc:Choice>
    <mc:Fallback xmlns="">
      <p:transition advClick="0" advTm="7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119270" y="227042"/>
            <a:ext cx="9793356" cy="117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s-ES" sz="3600" dirty="0">
                <a:solidFill>
                  <a:srgbClr val="0070C0"/>
                </a:solidFill>
                <a:latin typeface="Arial" charset="0"/>
                <a:ea typeface="Arial"/>
                <a:cs typeface="Arial" charset="0"/>
              </a:rPr>
              <a:t>D</a:t>
            </a:r>
            <a:r>
              <a:rPr lang="es-ES" sz="3600" dirty="0">
                <a:solidFill>
                  <a:srgbClr val="0070C0"/>
                </a:solidFill>
                <a:latin typeface="Arial"/>
                <a:ea typeface="Arial"/>
              </a:rPr>
              <a:t>etectores de materia oscura</a:t>
            </a:r>
            <a:endParaRPr lang="es-ES" sz="3600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92" y="1550500"/>
            <a:ext cx="6454184" cy="5399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0809" y="2730777"/>
            <a:ext cx="5402427" cy="303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7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7E734232-46A8-4884-9A59-B7E3BA4BC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lose-up of a car engine&#10;&#10;Description automatically generated with low confidence">
            <a:extLst>
              <a:ext uri="{FF2B5EF4-FFF2-40B4-BE49-F238E27FC236}">
                <a16:creationId xmlns:a16="http://schemas.microsoft.com/office/drawing/2014/main" id="{555EBA19-1A49-B0E9-22B0-6AA9B3EBE0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07"/>
          <a:stretch/>
        </p:blipFill>
        <p:spPr>
          <a:xfrm rot="5400000">
            <a:off x="-1236055" y="1236056"/>
            <a:ext cx="5811320" cy="3339210"/>
          </a:xfrm>
          <a:prstGeom prst="rect">
            <a:avLst/>
          </a:prstGeom>
        </p:spPr>
      </p:pic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44550DB1-D510-DC35-3B63-66221F209C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2"/>
          <a:stretch/>
        </p:blipFill>
        <p:spPr>
          <a:xfrm rot="5400000">
            <a:off x="2118901" y="1220306"/>
            <a:ext cx="5811320" cy="3370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2"/>
          <a:stretch/>
        </p:blipFill>
        <p:spPr>
          <a:xfrm rot="5400000">
            <a:off x="5489603" y="1220306"/>
            <a:ext cx="5811320" cy="3370709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D346B8D2-3218-41A5-B817-9ABFB108C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798974"/>
            <a:ext cx="10080624" cy="1759046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1E014CA-4279-4E70-AC56-0BBEBF92C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00628"/>
            <a:ext cx="6709915" cy="1757393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8B3DCF8-9D1E-4907-B1EC-98D11BC16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833" y="5800629"/>
            <a:ext cx="10084458" cy="175739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8D6B9EF-FF47-487C-8B82-F9F2B9A54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09912" y="5800627"/>
            <a:ext cx="3370707" cy="1757393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717D090-7948-433A-AED2-EA1A98E6F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155157" y="1634547"/>
            <a:ext cx="1757392" cy="10080625"/>
          </a:xfrm>
          <a:prstGeom prst="rect">
            <a:avLst/>
          </a:prstGeom>
          <a:gradFill>
            <a:gsLst>
              <a:gs pos="16000">
                <a:schemeClr val="accent1">
                  <a:alpha val="0"/>
                </a:schemeClr>
              </a:gs>
              <a:gs pos="99000">
                <a:srgbClr val="000000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D618C3E8-8260-4E23-8BA1-C2C3E80BE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18" y="5822653"/>
            <a:ext cx="10080843" cy="1271316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chemeClr val="accent1">
                  <a:alpha val="2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Shape 1"/>
          <p:cNvSpPr txBox="1"/>
          <p:nvPr/>
        </p:nvSpPr>
        <p:spPr>
          <a:xfrm>
            <a:off x="578538" y="6159735"/>
            <a:ext cx="5678022" cy="1014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Detectores de materia oscura</a:t>
            </a:r>
          </a:p>
        </p:txBody>
      </p:sp>
    </p:spTree>
    <p:extLst>
      <p:ext uri="{BB962C8B-B14F-4D97-AF65-F5344CB8AC3E}">
        <p14:creationId xmlns:p14="http://schemas.microsoft.com/office/powerpoint/2010/main" val="204459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080625" cy="7559675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10080625" cy="7559675"/>
          </a:xfrm>
          <a:prstGeom prst="rect">
            <a:avLst/>
          </a:prstGeom>
        </p:spPr>
      </p:pic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2544" y="-4376"/>
            <a:ext cx="8542031" cy="7578205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cam1_first_WIMP_run">
            <a:hlinkClick r:id="" action="ppaction://media"/>
            <a:extLst>
              <a:ext uri="{FF2B5EF4-FFF2-40B4-BE49-F238E27FC236}">
                <a16:creationId xmlns:a16="http://schemas.microsoft.com/office/drawing/2014/main" id="{5B57F32E-A67A-3E01-2AF3-06C94C5EAB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90801" y="24049"/>
            <a:ext cx="4806462" cy="751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3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Click="0" advTm="5000">
        <p:cut/>
      </p:transition>
    </mc:Choice>
    <mc:Fallback xmlns="">
      <p:transition advClick="0" advTm="5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5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504000" y="26932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5400" dirty="0">
                <a:solidFill>
                  <a:srgbClr val="0000FF"/>
                </a:solidFill>
              </a:rPr>
              <a:t>Mendeleev (</a:t>
            </a:r>
            <a:r>
              <a:rPr lang="en-US" sz="5400" dirty="0" err="1">
                <a:solidFill>
                  <a:srgbClr val="0000FF"/>
                </a:solidFill>
              </a:rPr>
              <a:t>Siglo</a:t>
            </a:r>
            <a:r>
              <a:rPr lang="en-US" sz="5400" dirty="0">
                <a:solidFill>
                  <a:srgbClr val="0000FF"/>
                </a:solidFill>
              </a:rPr>
              <a:t> XIX)</a:t>
            </a:r>
            <a:endParaRPr sz="5400" dirty="0"/>
          </a:p>
        </p:txBody>
      </p:sp>
      <p:pic>
        <p:nvPicPr>
          <p:cNvPr id="54" name="Picture 5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24" y="1245661"/>
            <a:ext cx="7633918" cy="586332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60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7E734232-46A8-4884-9A59-B7E3BA4BC3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080625" cy="7559675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indoor, metal, close, engine&#10;&#10;Description automatically generated">
            <a:extLst>
              <a:ext uri="{FF2B5EF4-FFF2-40B4-BE49-F238E27FC236}">
                <a16:creationId xmlns:a16="http://schemas.microsoft.com/office/drawing/2014/main" id="{9C2E7FC3-7CC2-76A5-FCBD-2D97A58A56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7" r="17613" b="-2"/>
          <a:stretch/>
        </p:blipFill>
        <p:spPr>
          <a:xfrm>
            <a:off x="20" y="1"/>
            <a:ext cx="3339190" cy="5811320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5F7668BF-B087-7132-C26F-59F94FD02B0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" r="-2" b="21628"/>
          <a:stretch/>
        </p:blipFill>
        <p:spPr>
          <a:xfrm rot="5400000">
            <a:off x="2118901" y="1220306"/>
            <a:ext cx="5811320" cy="3370709"/>
          </a:xfrm>
          <a:prstGeom prst="rect">
            <a:avLst/>
          </a:prstGeom>
        </p:spPr>
      </p:pic>
      <p:pic>
        <p:nvPicPr>
          <p:cNvPr id="16386" name="Picture 2" descr="New results surface from world's most sensitive argon dark matter  experiment | TRIUMF : Canada's particle accelerator centre">
            <a:extLst>
              <a:ext uri="{FF2B5EF4-FFF2-40B4-BE49-F238E27FC236}">
                <a16:creationId xmlns:a16="http://schemas.microsoft.com/office/drawing/2014/main" id="{A7436020-D2E9-E996-D5B4-996386D307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5" r="18359" b="1"/>
          <a:stretch/>
        </p:blipFill>
        <p:spPr bwMode="auto">
          <a:xfrm>
            <a:off x="6709909" y="1"/>
            <a:ext cx="3370709" cy="581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3" name="Rectangle 16392">
            <a:extLst>
              <a:ext uri="{FF2B5EF4-FFF2-40B4-BE49-F238E27FC236}">
                <a16:creationId xmlns:a16="http://schemas.microsoft.com/office/drawing/2014/main" id="{D346B8D2-3218-41A5-B817-9ABFB108C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5798974"/>
            <a:ext cx="10080624" cy="1759046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5" name="Rectangle 16394">
            <a:extLst>
              <a:ext uri="{FF2B5EF4-FFF2-40B4-BE49-F238E27FC236}">
                <a16:creationId xmlns:a16="http://schemas.microsoft.com/office/drawing/2014/main" id="{51E014CA-4279-4E70-AC56-0BBEBF92C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00628"/>
            <a:ext cx="6709915" cy="1757393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7" name="Rectangle 16396">
            <a:extLst>
              <a:ext uri="{FF2B5EF4-FFF2-40B4-BE49-F238E27FC236}">
                <a16:creationId xmlns:a16="http://schemas.microsoft.com/office/drawing/2014/main" id="{28B3DCF8-9D1E-4907-B1EC-98D11BC16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833" y="5800629"/>
            <a:ext cx="10084458" cy="175739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24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99" name="Rectangle 16398">
            <a:extLst>
              <a:ext uri="{FF2B5EF4-FFF2-40B4-BE49-F238E27FC236}">
                <a16:creationId xmlns:a16="http://schemas.microsoft.com/office/drawing/2014/main" id="{88D6B9EF-FF47-487C-8B82-F9F2B9A54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09912" y="5800627"/>
            <a:ext cx="3370707" cy="1757393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01" name="Rectangle 16400">
            <a:extLst>
              <a:ext uri="{FF2B5EF4-FFF2-40B4-BE49-F238E27FC236}">
                <a16:creationId xmlns:a16="http://schemas.microsoft.com/office/drawing/2014/main" id="{5717D090-7948-433A-AED2-EA1A98E6F0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155157" y="1634547"/>
            <a:ext cx="1757392" cy="10080625"/>
          </a:xfrm>
          <a:prstGeom prst="rect">
            <a:avLst/>
          </a:prstGeom>
          <a:gradFill>
            <a:gsLst>
              <a:gs pos="16000">
                <a:schemeClr val="accent1">
                  <a:alpha val="0"/>
                </a:schemeClr>
              </a:gs>
              <a:gs pos="99000">
                <a:srgbClr val="000000">
                  <a:alpha val="70000"/>
                </a:srgb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03" name="Rectangle 16402">
            <a:extLst>
              <a:ext uri="{FF2B5EF4-FFF2-40B4-BE49-F238E27FC236}">
                <a16:creationId xmlns:a16="http://schemas.microsoft.com/office/drawing/2014/main" id="{D618C3E8-8260-4E23-8BA1-C2C3E80BE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18" y="5822653"/>
            <a:ext cx="10080843" cy="1271316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11000"/>
                </a:schemeClr>
              </a:gs>
              <a:gs pos="100000">
                <a:schemeClr val="accent1">
                  <a:alpha val="2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TextShape 1"/>
          <p:cNvSpPr txBox="1"/>
          <p:nvPr/>
        </p:nvSpPr>
        <p:spPr>
          <a:xfrm>
            <a:off x="578538" y="6159735"/>
            <a:ext cx="5678022" cy="1014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Detectores de materia oscura</a:t>
            </a:r>
          </a:p>
        </p:txBody>
      </p:sp>
    </p:spTree>
    <p:extLst>
      <p:ext uri="{BB962C8B-B14F-4D97-AF65-F5344CB8AC3E}">
        <p14:creationId xmlns:p14="http://schemas.microsoft.com/office/powerpoint/2010/main" val="369263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"/>
            <a:ext cx="10080624" cy="7559674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0000FF"/>
                </a:solidFill>
              </a:rPr>
              <a:t>Muchas gracias por su atención</a:t>
            </a:r>
            <a:br>
              <a:rPr lang="en-US" sz="4800">
                <a:solidFill>
                  <a:srgbClr val="0000FF"/>
                </a:solidFill>
              </a:rPr>
            </a:br>
            <a:r>
              <a:rPr lang="en-US" sz="4000">
                <a:solidFill>
                  <a:srgbClr val="0000FF"/>
                </a:solidFill>
              </a:rPr>
              <a:t>ericvj@fisica.unam.mx</a:t>
            </a:r>
            <a:br>
              <a:rPr lang="en-US" sz="4000">
                <a:solidFill>
                  <a:srgbClr val="0000FF"/>
                </a:solidFill>
              </a:rPr>
            </a:br>
            <a:endParaRPr lang="en-US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38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04000" y="228600"/>
            <a:ext cx="9071640" cy="9298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Arial"/>
                <a:ea typeface="Arial"/>
              </a:rPr>
              <a:t>Átomos</a:t>
            </a:r>
            <a:r>
              <a:rPr lang="en-US" sz="5400" dirty="0">
                <a:solidFill>
                  <a:srgbClr val="0000FF"/>
                </a:solidFill>
                <a:latin typeface="Arial"/>
                <a:ea typeface="Arial"/>
              </a:rPr>
              <a:t> y ...</a:t>
            </a:r>
            <a:endParaRPr sz="5400" dirty="0"/>
          </a:p>
        </p:txBody>
      </p:sp>
      <p:pic>
        <p:nvPicPr>
          <p:cNvPr id="56" name="Picture 55"/>
          <p:cNvPicPr/>
          <p:nvPr/>
        </p:nvPicPr>
        <p:blipFill>
          <a:blip r:embed="rId2"/>
          <a:stretch>
            <a:fillRect/>
          </a:stretch>
        </p:blipFill>
        <p:spPr>
          <a:xfrm>
            <a:off x="350736" y="2009350"/>
            <a:ext cx="9338040" cy="4016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14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29" name="Straight Connector 5128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40312" y="526629"/>
            <a:ext cx="0" cy="4031827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2595" y="5107626"/>
            <a:ext cx="9457856" cy="2032951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Shape 1"/>
          <p:cNvSpPr txBox="1"/>
          <p:nvPr/>
        </p:nvSpPr>
        <p:spPr>
          <a:xfrm>
            <a:off x="534142" y="5243311"/>
            <a:ext cx="9246107" cy="10772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y </a:t>
            </a:r>
            <a:r>
              <a:rPr lang="en-US" sz="5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los</a:t>
            </a:r>
            <a:r>
              <a:rPr lang="en-US" sz="5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hadrones</a:t>
            </a:r>
            <a:endParaRPr lang="en-US" sz="5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Qué aspecto tienen las partículas? – Ciencia de Sofá">
            <a:extLst>
              <a:ext uri="{FF2B5EF4-FFF2-40B4-BE49-F238E27FC236}">
                <a16:creationId xmlns:a16="http://schemas.microsoft.com/office/drawing/2014/main" id="{DC2EC788-CB5B-6491-2036-C8D797A63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9344" y="557669"/>
            <a:ext cx="4738050" cy="416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na 'vida extra' para el Gran Colisionador de Hadrones: &quot;Ahora estamos  creando un zoológico de partículas 2.0&quot;">
            <a:extLst>
              <a:ext uri="{FF2B5EF4-FFF2-40B4-BE49-F238E27FC236}">
                <a16:creationId xmlns:a16="http://schemas.microsoft.com/office/drawing/2014/main" id="{4642E3D0-FBD9-998C-4107-AA4DA31F94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69659" y="1273802"/>
            <a:ext cx="4738050" cy="266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3" name="Straight Connector 513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827113" y="6325844"/>
            <a:ext cx="6426398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18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9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04000" y="53171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Part</a:t>
            </a:r>
            <a:r>
              <a:rPr lang="en-US" sz="5400" dirty="0" err="1">
                <a:solidFill>
                  <a:srgbClr val="0000FF"/>
                </a:solidFill>
                <a:latin typeface="Arial"/>
                <a:ea typeface="Arial"/>
              </a:rPr>
              <a:t>í</a:t>
            </a:r>
            <a:r>
              <a:rPr lang="en-US" sz="5400" dirty="0" err="1">
                <a:solidFill>
                  <a:srgbClr val="0000FF"/>
                </a:solidFill>
              </a:rPr>
              <a:t>culas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fundamentales</a:t>
            </a:r>
            <a:endParaRPr sz="5400" dirty="0"/>
          </a:p>
        </p:txBody>
      </p:sp>
      <p:pic>
        <p:nvPicPr>
          <p:cNvPr id="58" name="Picture 57"/>
          <p:cNvPicPr/>
          <p:nvPr/>
        </p:nvPicPr>
        <p:blipFill>
          <a:blip r:embed="rId2"/>
          <a:stretch>
            <a:fillRect/>
          </a:stretch>
        </p:blipFill>
        <p:spPr>
          <a:xfrm>
            <a:off x="1372059" y="1213512"/>
            <a:ext cx="7115333" cy="599950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36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Shape 1"/>
          <p:cNvSpPr txBox="1"/>
          <p:nvPr/>
        </p:nvSpPr>
        <p:spPr>
          <a:xfrm>
            <a:off x="504000" y="76874"/>
            <a:ext cx="9071640" cy="117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n-US" sz="4000" dirty="0">
                <a:solidFill>
                  <a:srgbClr val="0000FF"/>
                </a:solidFill>
              </a:rPr>
              <a:t>¿</a:t>
            </a:r>
            <a:r>
              <a:rPr lang="en-US" sz="3200" dirty="0">
                <a:solidFill>
                  <a:srgbClr val="0000FF"/>
                </a:solidFill>
              </a:rPr>
              <a:t>De </a:t>
            </a:r>
            <a:r>
              <a:rPr lang="en-US" sz="3200" dirty="0" err="1">
                <a:solidFill>
                  <a:srgbClr val="0000FF"/>
                </a:solidFill>
              </a:rPr>
              <a:t>dónde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vienen</a:t>
            </a:r>
            <a:r>
              <a:rPr lang="en-US" sz="3200" dirty="0">
                <a:solidFill>
                  <a:srgbClr val="0000FF"/>
                </a:solidFill>
              </a:rPr>
              <a:t> las </a:t>
            </a:r>
            <a:r>
              <a:rPr lang="en-US" sz="3200" dirty="0" err="1">
                <a:solidFill>
                  <a:srgbClr val="0000FF"/>
                </a:solidFill>
              </a:rPr>
              <a:t>partículas</a:t>
            </a:r>
            <a:r>
              <a:rPr lang="en-US" sz="3200" dirty="0">
                <a:solidFill>
                  <a:srgbClr val="0000FF"/>
                </a:solidFill>
              </a:rPr>
              <a:t> y la </a:t>
            </a:r>
            <a:r>
              <a:rPr lang="en-US" sz="3200" dirty="0" err="1">
                <a:solidFill>
                  <a:srgbClr val="0000FF"/>
                </a:solidFill>
              </a:rPr>
              <a:t>radiación</a:t>
            </a:r>
            <a:r>
              <a:rPr lang="en-US" sz="3200" dirty="0">
                <a:solidFill>
                  <a:srgbClr val="0000FF"/>
                </a:solidFill>
              </a:rPr>
              <a:t>?</a:t>
            </a:r>
            <a:endParaRPr sz="3200" dirty="0"/>
          </a:p>
        </p:txBody>
      </p:sp>
      <p:sp>
        <p:nvSpPr>
          <p:cNvPr id="63" name="TextShape 2"/>
          <p:cNvSpPr txBox="1"/>
          <p:nvPr/>
        </p:nvSpPr>
        <p:spPr>
          <a:xfrm>
            <a:off x="360583" y="1298692"/>
            <a:ext cx="9354918" cy="5715118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A13831-E277-74D5-44DF-E2913B221C4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 t="6020" b="2584"/>
          <a:stretch>
            <a:fillRect/>
          </a:stretch>
        </p:blipFill>
        <p:spPr>
          <a:xfrm>
            <a:off x="349560" y="1059081"/>
            <a:ext cx="9306000" cy="6491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077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80000">
              <a:schemeClr val="bg1"/>
            </a:gs>
            <a:gs pos="100000">
              <a:srgbClr val="0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2"/>
          <p:cNvSpPr txBox="1"/>
          <p:nvPr/>
        </p:nvSpPr>
        <p:spPr>
          <a:xfrm>
            <a:off x="360583" y="1298692"/>
            <a:ext cx="9354918" cy="5715118"/>
          </a:xfrm>
          <a:prstGeom prst="rect">
            <a:avLst/>
          </a:prstGeom>
        </p:spPr>
        <p:txBody>
          <a:bodyPr wrap="none" lIns="90000" tIns="45000" rIns="90000" bIns="45000"/>
          <a:lstStyle/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06990-E663-A64F-6F32-327F274568E5}"/>
              </a:ext>
            </a:extLst>
          </p:cNvPr>
          <p:cNvSpPr txBox="1"/>
          <p:nvPr/>
        </p:nvSpPr>
        <p:spPr>
          <a:xfrm>
            <a:off x="496286" y="324295"/>
            <a:ext cx="4102071" cy="528790"/>
          </a:xfrm>
          <a:prstGeom prst="rect">
            <a:avLst/>
          </a:prstGeom>
          <a:noFill/>
          <a:ln>
            <a:noFill/>
          </a:ln>
        </p:spPr>
        <p:txBody>
          <a:bodyPr vert="horz" wrap="none" lIns="89962" tIns="44981" rIns="89962" bIns="44981" anchorCtr="0" compatLnSpc="0">
            <a:spAutoFit/>
          </a:bodyPr>
          <a:lstStyle/>
          <a:p>
            <a:pPr hangingPunct="0"/>
            <a:r>
              <a:rPr lang="es-MX" sz="2799" b="1" dirty="0">
                <a:solidFill>
                  <a:srgbClr val="666666"/>
                </a:solidFill>
                <a:latin typeface="Nimbus Sans L" pitchFamily="18"/>
                <a:ea typeface="DejaVu Sans" pitchFamily="2"/>
                <a:cs typeface="DejaVu Sans" pitchFamily="2"/>
              </a:rPr>
              <a:t>Decaimientos radioactivos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8E3BC4-D4C4-141C-7E98-2F1B3DC002C2}"/>
              </a:ext>
            </a:extLst>
          </p:cNvPr>
          <p:cNvSpPr/>
          <p:nvPr/>
        </p:nvSpPr>
        <p:spPr>
          <a:xfrm>
            <a:off x="5063178" y="425801"/>
            <a:ext cx="4848245" cy="2491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99" dirty="0" err="1">
                <a:solidFill>
                  <a:srgbClr val="0070C0"/>
                </a:solidFill>
              </a:rPr>
              <a:t>Producen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radiación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ionizante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en</a:t>
            </a:r>
            <a:r>
              <a:rPr lang="en-US" sz="2599" dirty="0">
                <a:solidFill>
                  <a:srgbClr val="0070C0"/>
                </a:solidFill>
              </a:rPr>
              <a:t> forma de </a:t>
            </a:r>
            <a:r>
              <a:rPr lang="en-US" sz="2599" dirty="0" err="1">
                <a:solidFill>
                  <a:srgbClr val="0070C0"/>
                </a:solidFill>
              </a:rPr>
              <a:t>partículas</a:t>
            </a:r>
            <a:r>
              <a:rPr lang="en-US" sz="2599" dirty="0">
                <a:solidFill>
                  <a:srgbClr val="0070C0"/>
                </a:solidFill>
              </a:rPr>
              <a:t>.</a:t>
            </a:r>
          </a:p>
          <a:p>
            <a:pPr algn="ctr"/>
            <a:endParaRPr lang="en-US" sz="2599" dirty="0">
              <a:solidFill>
                <a:srgbClr val="0070C0"/>
              </a:solidFill>
            </a:endParaRPr>
          </a:p>
          <a:p>
            <a:pPr algn="ctr"/>
            <a:r>
              <a:rPr lang="en-US" sz="2599" dirty="0" err="1">
                <a:solidFill>
                  <a:srgbClr val="0070C0"/>
                </a:solidFill>
              </a:rPr>
              <a:t>Núcleos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inestables</a:t>
            </a:r>
            <a:r>
              <a:rPr lang="en-US" sz="2599" dirty="0">
                <a:solidFill>
                  <a:srgbClr val="0070C0"/>
                </a:solidFill>
              </a:rPr>
              <a:t> se </a:t>
            </a:r>
            <a:r>
              <a:rPr lang="en-US" sz="2599" dirty="0" err="1">
                <a:solidFill>
                  <a:srgbClr val="0070C0"/>
                </a:solidFill>
              </a:rPr>
              <a:t>vuelven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estables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deshaciéndose</a:t>
            </a:r>
            <a:r>
              <a:rPr lang="en-US" sz="2599" dirty="0">
                <a:solidFill>
                  <a:srgbClr val="0070C0"/>
                </a:solidFill>
              </a:rPr>
              <a:t> de </a:t>
            </a:r>
            <a:r>
              <a:rPr lang="en-US" sz="2599" dirty="0" err="1">
                <a:solidFill>
                  <a:srgbClr val="0070C0"/>
                </a:solidFill>
              </a:rPr>
              <a:t>energía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en</a:t>
            </a:r>
            <a:r>
              <a:rPr lang="en-US" sz="2599" dirty="0">
                <a:solidFill>
                  <a:srgbClr val="0070C0"/>
                </a:solidFill>
              </a:rPr>
              <a:t> </a:t>
            </a:r>
            <a:r>
              <a:rPr lang="en-US" sz="2599" dirty="0" err="1">
                <a:solidFill>
                  <a:srgbClr val="0070C0"/>
                </a:solidFill>
              </a:rPr>
              <a:t>exceso</a:t>
            </a:r>
            <a:r>
              <a:rPr lang="en-US" sz="2599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1ECCA0-EA41-5412-81DD-04275EF59A6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 t="9450" r="4349" b="17474"/>
          <a:stretch>
            <a:fillRect/>
          </a:stretch>
        </p:blipFill>
        <p:spPr>
          <a:xfrm>
            <a:off x="2486610" y="2879616"/>
            <a:ext cx="7051563" cy="42542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C8C840-F8CC-4993-8464-D4341DD47E4F}"/>
              </a:ext>
            </a:extLst>
          </p:cNvPr>
          <p:cNvSpPr txBox="1"/>
          <p:nvPr/>
        </p:nvSpPr>
        <p:spPr>
          <a:xfrm>
            <a:off x="581890" y="4385666"/>
            <a:ext cx="2339379" cy="2735006"/>
          </a:xfrm>
          <a:prstGeom prst="rect">
            <a:avLst/>
          </a:prstGeom>
          <a:noFill/>
          <a:ln>
            <a:noFill/>
          </a:ln>
        </p:spPr>
        <p:txBody>
          <a:bodyPr vert="horz" wrap="none" lIns="89962" tIns="44981" rIns="89962" bIns="44981" anchorCtr="0" compatLnSpc="0">
            <a:spAutoFit/>
          </a:bodyPr>
          <a:lstStyle/>
          <a:p>
            <a:pPr hangingPunct="0">
              <a:spcBef>
                <a:spcPts val="850"/>
              </a:spcBef>
              <a:spcAft>
                <a:spcPts val="850"/>
              </a:spcAft>
            </a:pPr>
            <a:r>
              <a:rPr lang="es-MX" sz="2199" b="1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Partículas alfa</a:t>
            </a:r>
          </a:p>
          <a:p>
            <a:pPr hangingPunct="0">
              <a:spcBef>
                <a:spcPts val="850"/>
              </a:spcBef>
              <a:spcAft>
                <a:spcPts val="850"/>
              </a:spcAft>
            </a:pPr>
            <a:r>
              <a:rPr lang="es-MX" sz="2199" b="1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Partículas beta </a:t>
            </a:r>
            <a:r>
              <a:rPr lang="es-MX" sz="2199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(</a:t>
            </a:r>
            <a:r>
              <a:rPr lang="es-MX" sz="2199" i="1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e</a:t>
            </a:r>
            <a:r>
              <a:rPr lang="es-MX" sz="2199" i="1" baseline="30000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-</a:t>
            </a:r>
            <a:r>
              <a:rPr lang="es-MX" sz="2199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)</a:t>
            </a:r>
          </a:p>
          <a:p>
            <a:pPr hangingPunct="0">
              <a:spcBef>
                <a:spcPts val="850"/>
              </a:spcBef>
              <a:spcAft>
                <a:spcPts val="850"/>
              </a:spcAft>
            </a:pPr>
            <a:r>
              <a:rPr lang="es-MX" sz="2199" b="1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Rayos gamma</a:t>
            </a:r>
          </a:p>
          <a:p>
            <a:pPr hangingPunct="0">
              <a:spcBef>
                <a:spcPts val="850"/>
              </a:spcBef>
              <a:spcAft>
                <a:spcPts val="850"/>
              </a:spcAft>
            </a:pPr>
            <a:r>
              <a:rPr lang="es-MX" sz="2199" b="1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Neutrones</a:t>
            </a:r>
          </a:p>
          <a:p>
            <a:pPr hangingPunct="0">
              <a:spcBef>
                <a:spcPts val="850"/>
              </a:spcBef>
              <a:spcAft>
                <a:spcPts val="850"/>
              </a:spcAft>
            </a:pPr>
            <a:r>
              <a:rPr lang="es-MX" sz="2199" b="1" dirty="0">
                <a:solidFill>
                  <a:srgbClr val="3465A4"/>
                </a:solidFill>
                <a:latin typeface="Nimbus Sans L" pitchFamily="18"/>
                <a:ea typeface="DejaVu Sans" pitchFamily="2"/>
                <a:cs typeface="DejaVu Sans" pitchFamily="2"/>
              </a:rPr>
              <a:t>Neutrinos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B84154-DF89-E966-7E28-50E8DB532B6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 t="14953"/>
          <a:stretch>
            <a:fillRect/>
          </a:stretch>
        </p:blipFill>
        <p:spPr>
          <a:xfrm>
            <a:off x="55161" y="778353"/>
            <a:ext cx="4848244" cy="32929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55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484</Words>
  <Application>Microsoft Macintosh PowerPoint</Application>
  <PresentationFormat>Custom</PresentationFormat>
  <Paragraphs>122</Paragraphs>
  <Slides>41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Calibri</vt:lpstr>
      <vt:lpstr>Cambria Math</vt:lpstr>
      <vt:lpstr>DejaVu Sans</vt:lpstr>
      <vt:lpstr>IQXDAO+CMBX12</vt:lpstr>
      <vt:lpstr>Menlo</vt:lpstr>
      <vt:lpstr>Nimbus Sans L</vt:lpstr>
      <vt:lpstr>StarSymbol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Muchas gracias por su atención ericvj@fisica.unam.mx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 VAZQUEZ JAUREGUI</dc:creator>
  <cp:lastModifiedBy>ERIC VAZQUEZ JAUREGUI</cp:lastModifiedBy>
  <cp:revision>64</cp:revision>
  <dcterms:created xsi:type="dcterms:W3CDTF">2019-02-21T04:07:21Z</dcterms:created>
  <dcterms:modified xsi:type="dcterms:W3CDTF">2026-03-26T14:06:05Z</dcterms:modified>
</cp:coreProperties>
</file>