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326" r:id="rId2"/>
    <p:sldId id="2633" r:id="rId3"/>
    <p:sldId id="389" r:id="rId4"/>
    <p:sldId id="447" r:id="rId5"/>
    <p:sldId id="349" r:id="rId6"/>
    <p:sldId id="351" r:id="rId7"/>
    <p:sldId id="445" r:id="rId8"/>
    <p:sldId id="260" r:id="rId9"/>
    <p:sldId id="2635" r:id="rId10"/>
    <p:sldId id="356" r:id="rId11"/>
    <p:sldId id="401" r:id="rId12"/>
    <p:sldId id="403" r:id="rId13"/>
    <p:sldId id="408" r:id="rId14"/>
    <p:sldId id="406" r:id="rId15"/>
    <p:sldId id="448" r:id="rId16"/>
    <p:sldId id="345" r:id="rId17"/>
    <p:sldId id="2637" r:id="rId18"/>
    <p:sldId id="379" r:id="rId19"/>
    <p:sldId id="291" r:id="rId20"/>
    <p:sldId id="475" r:id="rId21"/>
    <p:sldId id="390" r:id="rId22"/>
    <p:sldId id="2309" r:id="rId23"/>
    <p:sldId id="2634" r:id="rId24"/>
    <p:sldId id="2625" r:id="rId25"/>
    <p:sldId id="2571" r:id="rId26"/>
    <p:sldId id="388" r:id="rId27"/>
    <p:sldId id="2391" r:id="rId28"/>
    <p:sldId id="442" r:id="rId29"/>
    <p:sldId id="387" r:id="rId30"/>
    <p:sldId id="2679" r:id="rId31"/>
    <p:sldId id="423" r:id="rId32"/>
    <p:sldId id="2680" r:id="rId33"/>
    <p:sldId id="2504" r:id="rId34"/>
    <p:sldId id="415" r:id="rId35"/>
    <p:sldId id="2384" r:id="rId36"/>
    <p:sldId id="417" r:id="rId37"/>
    <p:sldId id="2385" r:id="rId38"/>
    <p:sldId id="277" r:id="rId39"/>
    <p:sldId id="2378" r:id="rId40"/>
    <p:sldId id="414" r:id="rId41"/>
    <p:sldId id="470" r:id="rId42"/>
    <p:sldId id="2376" r:id="rId43"/>
    <p:sldId id="419" r:id="rId44"/>
    <p:sldId id="2344" r:id="rId45"/>
    <p:sldId id="2453" r:id="rId46"/>
    <p:sldId id="2379" r:id="rId47"/>
    <p:sldId id="2681" r:id="rId48"/>
    <p:sldId id="270" r:id="rId49"/>
    <p:sldId id="395" r:id="rId50"/>
    <p:sldId id="416" r:id="rId51"/>
    <p:sldId id="371" r:id="rId52"/>
    <p:sldId id="427" r:id="rId53"/>
    <p:sldId id="2682" r:id="rId54"/>
    <p:sldId id="418" r:id="rId55"/>
    <p:sldId id="46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12DA"/>
    <a:srgbClr val="000000"/>
    <a:srgbClr val="5FDE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348"/>
    <p:restoredTop sz="95485"/>
  </p:normalViewPr>
  <p:slideViewPr>
    <p:cSldViewPr snapToGrid="0" snapToObjects="1">
      <p:cViewPr varScale="1">
        <p:scale>
          <a:sx n="79" d="100"/>
          <a:sy n="79" d="100"/>
        </p:scale>
        <p:origin x="240" y="71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024656-59EC-1E44-A2CE-427D8938980C}" type="datetimeFigureOut">
              <a:rPr lang="en-US" smtClean="0"/>
              <a:t>12/9/25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5B5DC6-5AD3-A34C-A7AB-1CEA4976C04E}" type="slidenum">
              <a:rPr lang="en-US" smtClean="0"/>
              <a:t>‹#›</a:t>
            </a:fld>
            <a:endParaRPr lang="en-US"/>
          </a:p>
        </p:txBody>
      </p:sp>
    </p:spTree>
    <p:extLst>
      <p:ext uri="{BB962C8B-B14F-4D97-AF65-F5344CB8AC3E}">
        <p14:creationId xmlns:p14="http://schemas.microsoft.com/office/powerpoint/2010/main" val="1943673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3200" kern="1200" dirty="0">
                <a:solidFill>
                  <a:schemeClr val="tx1"/>
                </a:solidFill>
                <a:effectLst/>
                <a:latin typeface="+mn-lt"/>
                <a:ea typeface="+mn-ea"/>
                <a:cs typeface="+mn-cs"/>
              </a:rPr>
              <a:t>Buenos días, un autra ves,</a:t>
            </a:r>
            <a:endParaRPr lang="en-CH" sz="3200" kern="1200" dirty="0">
              <a:solidFill>
                <a:schemeClr val="tx1"/>
              </a:solidFill>
              <a:effectLst/>
              <a:latin typeface="+mn-lt"/>
              <a:ea typeface="+mn-ea"/>
              <a:cs typeface="+mn-cs"/>
            </a:endParaRPr>
          </a:p>
          <a:p>
            <a:r>
              <a:rPr lang="es-MX" sz="3200" kern="1200" dirty="0">
                <a:solidFill>
                  <a:schemeClr val="tx1"/>
                </a:solidFill>
                <a:effectLst/>
                <a:latin typeface="+mn-lt"/>
                <a:ea typeface="+mn-ea"/>
                <a:cs typeface="+mn-cs"/>
              </a:rPr>
              <a:t>a todos y todas, en este session especial… </a:t>
            </a:r>
            <a:endParaRPr lang="en-CH" sz="3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5"/>
          </p:nvPr>
        </p:nvSpPr>
        <p:spPr/>
        <p:txBody>
          <a:bodyPr/>
          <a:lstStyle/>
          <a:p>
            <a:fld id="{1B5B5DC6-5AD3-A34C-A7AB-1CEA4976C04E}" type="slidenum">
              <a:rPr lang="en-US" smtClean="0"/>
              <a:t>1</a:t>
            </a:fld>
            <a:endParaRPr lang="en-US"/>
          </a:p>
        </p:txBody>
      </p:sp>
    </p:spTree>
    <p:extLst>
      <p:ext uri="{BB962C8B-B14F-4D97-AF65-F5344CB8AC3E}">
        <p14:creationId xmlns:p14="http://schemas.microsoft.com/office/powerpoint/2010/main" val="1148318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Encontrará más detalles en este libro de divulgación, que responde a muchas preguntas.</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¿qué tienen que ver los físicos con la medicina y la terapia de partículas?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¿qué es excamente la terapia de partículas?,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¿cómo podemos utilizar las partículas para terapia de cáncer?</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Esto es exactamente lo que descubriremos hoy;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Este libro es en realidad un buen resumen escrito por el físico Ugo </a:t>
            </a:r>
            <a:r>
              <a:rPr lang="es-ES" sz="1200" kern="1200" dirty="0" err="1">
                <a:solidFill>
                  <a:schemeClr val="tx1"/>
                </a:solidFill>
                <a:effectLst/>
                <a:latin typeface="+mn-lt"/>
                <a:ea typeface="+mn-ea"/>
                <a:cs typeface="+mn-cs"/>
              </a:rPr>
              <a:t>Amaldi</a:t>
            </a:r>
            <a:r>
              <a:rPr lang="es-ES" sz="1200" kern="1200" dirty="0">
                <a:solidFill>
                  <a:schemeClr val="tx1"/>
                </a:solidFill>
                <a:effectLst/>
                <a:latin typeface="+mn-lt"/>
                <a:ea typeface="+mn-ea"/>
                <a:cs typeface="+mn-cs"/>
              </a:rPr>
              <a:t>; quien, después de liderar uno de los experimentos del CERN, dedicó su energía, a la terapia de partículas. Y gracias a sus esfuerzos, se fundó el centro de terapia CNAO, en Italia.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de hecho, ofrece una buena descripción histórica, desde el descubrimiento de los primeros aceleradores, hasta los desarrollos de las tecnologías LHC, que se utilizan para la investigación fundamental;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luego, muestra, cómo se aplican estas tecnologías, para tratar los tumores cancerosos.</a:t>
            </a:r>
            <a:endParaRPr lang="en-CH"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47EB2DA-8979-3047-95A2-597D9226CC98}" type="slidenum">
              <a:rPr lang="de-DE" altLang="en-US" smtClean="0"/>
              <a:pPr>
                <a:defRPr/>
              </a:pPr>
              <a:t>10</a:t>
            </a:fld>
            <a:endParaRPr lang="de-DE" altLang="en-US"/>
          </a:p>
        </p:txBody>
      </p:sp>
    </p:spTree>
    <p:extLst>
      <p:ext uri="{BB962C8B-B14F-4D97-AF65-F5344CB8AC3E}">
        <p14:creationId xmlns:p14="http://schemas.microsoft.com/office/powerpoint/2010/main" val="793147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En general, los aceleradores de partículas, nos ayudan a explorar el átomo y sus componentes.</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usamos las propiedades físicas de diferentes partículas, y sus interacciones con la materia,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para eliminar los tumores cancerosos.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recordemos aquí, los conceptos básicos sobre la estructura de la materia: cuando quitamos de un átomo un electrón, tenemos un ion cargado positivamente; Y que el ion de hidrógeno, es el protón (y tales partículas se conocen en general como hadrones, y de ahí el nombre "terapia de hadrones").</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11</a:t>
            </a:fld>
            <a:endParaRPr lang="en-US"/>
          </a:p>
        </p:txBody>
      </p:sp>
    </p:spTree>
    <p:extLst>
      <p:ext uri="{BB962C8B-B14F-4D97-AF65-F5344CB8AC3E}">
        <p14:creationId xmlns:p14="http://schemas.microsoft.com/office/powerpoint/2010/main" val="1463285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Entonces, al acelerar las partículas, podemos concentrar energía en pequeños volúmenes; y eso resulta una enorme concentración de energía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por lo tanto, un rayo de partículas aceleradas, es como un "cuchillo" que penetra en la materia.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 hecho, un haz de partículas, puede enviar energía, a una profundidad bien definida, dentro del cuerpo, una propiedad que se conoce como “Bragg </a:t>
            </a:r>
            <a:r>
              <a:rPr lang="es-ES" sz="1200" kern="1200" dirty="0" err="1">
                <a:solidFill>
                  <a:schemeClr val="tx1"/>
                </a:solidFill>
                <a:effectLst/>
                <a:latin typeface="+mn-lt"/>
                <a:ea typeface="+mn-ea"/>
                <a:cs typeface="+mn-cs"/>
              </a:rPr>
              <a:t>peak</a:t>
            </a:r>
            <a:r>
              <a:rPr lang="es-ES" sz="1200" kern="1200" dirty="0">
                <a:solidFill>
                  <a:schemeClr val="tx1"/>
                </a:solidFill>
                <a:effectLst/>
                <a:latin typeface="+mn-lt"/>
                <a:ea typeface="+mn-ea"/>
                <a:cs typeface="+mn-cs"/>
              </a:rPr>
              <a:t>”, "pico de Bragg”.</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Entonces, ajustando la energía del acelerador, podemos apuntar, con mucha precisión, a un área bien definida, a una cierta profundidad.</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12</a:t>
            </a:fld>
            <a:endParaRPr lang="en-US"/>
          </a:p>
        </p:txBody>
      </p:sp>
    </p:spTree>
    <p:extLst>
      <p:ext uri="{BB962C8B-B14F-4D97-AF65-F5344CB8AC3E}">
        <p14:creationId xmlns:p14="http://schemas.microsoft.com/office/powerpoint/2010/main" val="931024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ventaja adicional es, que los hadrones preservan las células sanas, de los tejidos sanos que atraviesan. Luego, se detienen en el tumor, para no penetran más.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Esto es contrario a </a:t>
            </a:r>
            <a:r>
              <a:rPr lang="es-ES" sz="1200" b="1" u="sng" kern="1200" dirty="0">
                <a:solidFill>
                  <a:schemeClr val="tx1"/>
                </a:solidFill>
                <a:effectLst/>
                <a:latin typeface="+mn-lt"/>
                <a:ea typeface="+mn-ea"/>
                <a:cs typeface="+mn-cs"/>
              </a:rPr>
              <a:t>los fotones de rayos X (</a:t>
            </a:r>
            <a:r>
              <a:rPr lang="es-ES" sz="1200" b="1" u="sng" kern="1200" dirty="0" err="1">
                <a:solidFill>
                  <a:schemeClr val="tx1"/>
                </a:solidFill>
                <a:effectLst/>
                <a:latin typeface="+mn-lt"/>
                <a:ea typeface="+mn-ea"/>
                <a:cs typeface="+mn-cs"/>
              </a:rPr>
              <a:t>ekis</a:t>
            </a:r>
            <a:r>
              <a:rPr lang="es-ES" sz="1200" b="1" u="sng" kern="1200" dirty="0">
                <a:solidFill>
                  <a:schemeClr val="tx1"/>
                </a:solidFill>
                <a:effectLst/>
                <a:latin typeface="+mn-lt"/>
                <a:ea typeface="+mn-ea"/>
                <a:cs typeface="+mn-cs"/>
              </a:rPr>
              <a:t>), que ce utilizan </a:t>
            </a:r>
            <a:r>
              <a:rPr lang="es-MX" sz="1200" b="1" u="sng" kern="1200" dirty="0">
                <a:solidFill>
                  <a:schemeClr val="tx1"/>
                </a:solidFill>
                <a:effectLst/>
                <a:latin typeface="+mn-lt"/>
                <a:ea typeface="+mn-ea"/>
                <a:cs typeface="+mn-cs"/>
              </a:rPr>
              <a:t>para radioterapia convencional,</a:t>
            </a:r>
            <a:r>
              <a:rPr lang="es-MX"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que depositan la mayor parte de su energía en la superficie, y aún, penetran en el cuerpo después del tumor, dañando así los tejidos sanos, antes y después del tumor.</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13</a:t>
            </a:fld>
            <a:endParaRPr lang="en-US"/>
          </a:p>
        </p:txBody>
      </p:sp>
    </p:spTree>
    <p:extLst>
      <p:ext uri="{BB962C8B-B14F-4D97-AF65-F5344CB8AC3E}">
        <p14:creationId xmlns:p14="http://schemas.microsoft.com/office/powerpoint/2010/main" val="1048906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Entonces, el verdadero objetivo, es el centro de las células, su ADN </a:t>
            </a:r>
            <a:r>
              <a:rPr lang="es-MX" sz="1200" b="1" u="sng" kern="1200" dirty="0">
                <a:solidFill>
                  <a:schemeClr val="tx1"/>
                </a:solidFill>
                <a:effectLst/>
                <a:latin typeface="+mn-lt"/>
                <a:ea typeface="+mn-ea"/>
                <a:cs typeface="+mn-cs"/>
              </a:rPr>
              <a:t>A, de, ene</a:t>
            </a:r>
            <a:r>
              <a:rPr lang="es-E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Tratamos de romper el ADN </a:t>
            </a:r>
            <a:r>
              <a:rPr lang="es-MX" sz="1200" b="1" u="sng" kern="1200" dirty="0">
                <a:solidFill>
                  <a:schemeClr val="tx1"/>
                </a:solidFill>
                <a:effectLst/>
                <a:latin typeface="+mn-lt"/>
                <a:ea typeface="+mn-ea"/>
                <a:cs typeface="+mn-cs"/>
              </a:rPr>
              <a:t>A, de, ene</a:t>
            </a:r>
            <a:r>
              <a:rPr lang="es-ES" sz="1200" kern="1200" dirty="0">
                <a:solidFill>
                  <a:schemeClr val="tx1"/>
                </a:solidFill>
                <a:effectLst/>
                <a:latin typeface="+mn-lt"/>
                <a:ea typeface="+mn-ea"/>
                <a:cs typeface="+mn-cs"/>
              </a:rPr>
              <a:t>, de tal manera, que no pueda repararse a sí mismo;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 que llamamos rompimiento de doble hebra.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aquí, de forma muy esquemática, vemos la comparación del daño, causado al ADN </a:t>
            </a:r>
            <a:r>
              <a:rPr lang="es-MX" sz="1200" b="1" u="sng" kern="1200" dirty="0">
                <a:solidFill>
                  <a:schemeClr val="tx1"/>
                </a:solidFill>
                <a:effectLst/>
                <a:latin typeface="+mn-lt"/>
                <a:ea typeface="+mn-ea"/>
                <a:cs typeface="+mn-cs"/>
              </a:rPr>
              <a:t>A, de, ene</a:t>
            </a:r>
            <a:r>
              <a:rPr lang="es-ES" sz="1200" kern="1200" dirty="0">
                <a:solidFill>
                  <a:schemeClr val="tx1"/>
                </a:solidFill>
                <a:effectLst/>
                <a:latin typeface="+mn-lt"/>
                <a:ea typeface="+mn-ea"/>
                <a:cs typeface="+mn-cs"/>
              </a:rPr>
              <a:t>, por fotones e iones pesados. En donde está claro, que los iones pesados, son más efectivos para matar las células cancerosas.</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Digamos, que a mayor calibre, mayor dano.</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 verán por ustedes mismos, en la sesión práctica, las ventajas de la terapia con hadrones.</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14</a:t>
            </a:fld>
            <a:endParaRPr lang="en-US"/>
          </a:p>
        </p:txBody>
      </p:sp>
    </p:spTree>
    <p:extLst>
      <p:ext uri="{BB962C8B-B14F-4D97-AF65-F5344CB8AC3E}">
        <p14:creationId xmlns:p14="http://schemas.microsoft.com/office/powerpoint/2010/main" val="1533949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10AEA-768D-F524-A0FD-D7E8BBD8562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615C4E6-6BCB-8649-193D-72F2D0E9DE3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B5C27D4-BDF9-6CE5-438B-D42EF300981C}"/>
              </a:ext>
            </a:extLst>
          </p:cNvPr>
          <p:cNvSpPr>
            <a:spLocks noGrp="1"/>
          </p:cNvSpPr>
          <p:nvPr>
            <p:ph type="body" idx="1"/>
          </p:nvPr>
        </p:nvSpPr>
        <p:spPr/>
        <p:txBody>
          <a:bodyPr/>
          <a:lstStyle/>
          <a:p>
            <a:r>
              <a:rPr lang="es-MX" sz="1200" kern="1200" dirty="0">
                <a:solidFill>
                  <a:schemeClr val="tx1"/>
                </a:solidFill>
                <a:effectLst/>
                <a:latin typeface="+mn-lt"/>
                <a:ea typeface="+mn-ea"/>
                <a:cs typeface="+mn-cs"/>
              </a:rPr>
              <a:t>El objetivo de la PTMC, es también, para darles la idea de estudiar física; ya, que </a:t>
            </a:r>
            <a:r>
              <a:rPr lang="es-MX" sz="1200" b="1" kern="1200" dirty="0">
                <a:solidFill>
                  <a:schemeClr val="tx1"/>
                </a:solidFill>
                <a:effectLst/>
                <a:latin typeface="+mn-lt"/>
                <a:ea typeface="+mn-ea"/>
                <a:cs typeface="+mn-cs"/>
              </a:rPr>
              <a:t>uno</a:t>
            </a:r>
            <a:r>
              <a:rPr lang="es-MX" sz="1200" kern="1200" dirty="0">
                <a:solidFill>
                  <a:schemeClr val="tx1"/>
                </a:solidFill>
                <a:effectLst/>
                <a:latin typeface="+mn-lt"/>
                <a:ea typeface="+mn-ea"/>
                <a:cs typeface="+mn-cs"/>
              </a:rPr>
              <a:t> tiene la base, para hacer diversas cosas, mucho muy interesantes, fuera de enseñar física en las escuelas;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como verán, hay física de aceleradores, física médica, biofísica y muchas más áreas que pueden llevarlos a trabajos sumamente interesantes, en campos nuevos, donde de hecho, hay </a:t>
            </a:r>
            <a:r>
              <a:rPr lang="es-MX" sz="1200" i="1" kern="1200" dirty="0">
                <a:solidFill>
                  <a:schemeClr val="tx1"/>
                </a:solidFill>
                <a:effectLst/>
                <a:latin typeface="+mn-lt"/>
                <a:ea typeface="+mn-ea"/>
                <a:cs typeface="+mn-cs"/>
              </a:rPr>
              <a:t>escasez </a:t>
            </a:r>
            <a:r>
              <a:rPr lang="es-MX" sz="1200" kern="1200" dirty="0">
                <a:solidFill>
                  <a:schemeClr val="tx1"/>
                </a:solidFill>
                <a:effectLst/>
                <a:latin typeface="+mn-lt"/>
                <a:ea typeface="+mn-ea"/>
                <a:cs typeface="+mn-cs"/>
              </a:rPr>
              <a:t>de personal especializado. </a:t>
            </a:r>
            <a:r>
              <a:rPr lang="es-ES" sz="1200" kern="1200" dirty="0">
                <a:solidFill>
                  <a:schemeClr val="tx1"/>
                </a:solidFill>
                <a:effectLst/>
                <a:latin typeface="+mn-lt"/>
                <a:ea typeface="+mn-ea"/>
                <a:cs typeface="+mn-cs"/>
              </a:rPr>
              <a:t>Por ejemplo, personal especializado para manejar los aceleradores.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en esta diapositiva, hay un resumen, del uso, de los aproximadamente 30000 </a:t>
            </a:r>
            <a:r>
              <a:rPr lang="es-ES" sz="1200" b="1" kern="1200" dirty="0">
                <a:solidFill>
                  <a:schemeClr val="tx1"/>
                </a:solidFill>
                <a:effectLst/>
                <a:latin typeface="+mn-lt"/>
                <a:ea typeface="+mn-ea"/>
                <a:cs typeface="+mn-cs"/>
              </a:rPr>
              <a:t>treinta mil</a:t>
            </a:r>
            <a:r>
              <a:rPr lang="es-ES" sz="1200" kern="1200" dirty="0">
                <a:solidFill>
                  <a:schemeClr val="tx1"/>
                </a:solidFill>
                <a:effectLst/>
                <a:latin typeface="+mn-lt"/>
                <a:ea typeface="+mn-ea"/>
                <a:cs typeface="+mn-cs"/>
              </a:rPr>
              <a:t> aceleradores, que están en funcionamiento, en todo el mundo; De los cuales, aproximadamente, el 6% </a:t>
            </a:r>
            <a:r>
              <a:rPr lang="es-ES" sz="1200" b="1" kern="1200" dirty="0">
                <a:solidFill>
                  <a:schemeClr val="tx1"/>
                </a:solidFill>
                <a:effectLst/>
                <a:latin typeface="+mn-lt"/>
                <a:ea typeface="+mn-ea"/>
                <a:cs typeface="+mn-cs"/>
              </a:rPr>
              <a:t>seis por ciento</a:t>
            </a:r>
            <a:r>
              <a:rPr lang="es-ES" sz="1200" kern="1200" dirty="0">
                <a:solidFill>
                  <a:schemeClr val="tx1"/>
                </a:solidFill>
                <a:effectLst/>
                <a:latin typeface="+mn-lt"/>
                <a:ea typeface="+mn-ea"/>
                <a:cs typeface="+mn-cs"/>
              </a:rPr>
              <a:t> se usa para investigación, mientras que </a:t>
            </a:r>
            <a:r>
              <a:rPr lang="es-ES" sz="1200" b="1" kern="1200" dirty="0">
                <a:solidFill>
                  <a:schemeClr val="tx1"/>
                </a:solidFill>
                <a:effectLst/>
                <a:latin typeface="+mn-lt"/>
                <a:ea typeface="+mn-ea"/>
                <a:cs typeface="+mn-cs"/>
              </a:rPr>
              <a:t>un tercio</a:t>
            </a:r>
            <a:r>
              <a:rPr lang="es-ES" sz="1200" kern="1200" dirty="0">
                <a:solidFill>
                  <a:schemeClr val="tx1"/>
                </a:solidFill>
                <a:effectLst/>
                <a:latin typeface="+mn-lt"/>
                <a:ea typeface="+mn-ea"/>
                <a:cs typeface="+mn-cs"/>
              </a:rPr>
              <a:t> (1/3) se usa para medicina.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el resto para diferentes aplicaciones industriales, incluso para autenticación de obras de arte.</a:t>
            </a:r>
            <a:endParaRPr lang="en-CH" sz="1200" kern="1200" dirty="0">
              <a:solidFill>
                <a:schemeClr val="tx1"/>
              </a:solidFill>
              <a:effectLst/>
              <a:latin typeface="+mn-lt"/>
              <a:ea typeface="+mn-ea"/>
              <a:cs typeface="+mn-cs"/>
            </a:endParaRPr>
          </a:p>
          <a:p>
            <a:endParaRPr lang="es-MX" dirty="0"/>
          </a:p>
        </p:txBody>
      </p:sp>
      <p:sp>
        <p:nvSpPr>
          <p:cNvPr id="4" name="Marcador de número de diapositiva 3">
            <a:extLst>
              <a:ext uri="{FF2B5EF4-FFF2-40B4-BE49-F238E27FC236}">
                <a16:creationId xmlns:a16="http://schemas.microsoft.com/office/drawing/2014/main" id="{4A0A812F-A00B-4DDD-20B4-EB05C0202A7C}"/>
              </a:ext>
            </a:extLst>
          </p:cNvPr>
          <p:cNvSpPr>
            <a:spLocks noGrp="1"/>
          </p:cNvSpPr>
          <p:nvPr>
            <p:ph type="sldNum" sz="quarter" idx="5"/>
          </p:nvPr>
        </p:nvSpPr>
        <p:spPr/>
        <p:txBody>
          <a:bodyPr/>
          <a:lstStyle/>
          <a:p>
            <a:fld id="{1B5B5DC6-5AD3-A34C-A7AB-1CEA4976C04E}" type="slidenum">
              <a:rPr lang="en-US" smtClean="0"/>
              <a:t>15</a:t>
            </a:fld>
            <a:endParaRPr lang="en-US"/>
          </a:p>
        </p:txBody>
      </p:sp>
    </p:spTree>
    <p:extLst>
      <p:ext uri="{BB962C8B-B14F-4D97-AF65-F5344CB8AC3E}">
        <p14:creationId xmlns:p14="http://schemas.microsoft.com/office/powerpoint/2010/main" val="3617993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Y tambien, para proveér información, acerca de las técnicas modernas de terapia de </a:t>
            </a:r>
            <a:r>
              <a:rPr lang="es-ES" sz="1200" kern="1200" dirty="0">
                <a:solidFill>
                  <a:schemeClr val="tx1"/>
                </a:solidFill>
                <a:effectLst/>
                <a:latin typeface="+mn-lt"/>
                <a:ea typeface="+mn-ea"/>
                <a:cs typeface="+mn-cs"/>
              </a:rPr>
              <a:t>tumores cancerosos</a:t>
            </a:r>
            <a:r>
              <a:rPr lang="es-MX" sz="1200" kern="1200" dirty="0">
                <a:solidFill>
                  <a:schemeClr val="tx1"/>
                </a:solidFill>
                <a:effectLst/>
                <a:latin typeface="+mn-lt"/>
                <a:ea typeface="+mn-ea"/>
                <a:cs typeface="+mn-cs"/>
              </a:rPr>
              <a:t>, y nuevas áreas de investigación.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Aquí, hay una </a:t>
            </a:r>
            <a:r>
              <a:rPr lang="es-ES" sz="1200" kern="1200" dirty="0">
                <a:solidFill>
                  <a:schemeClr val="tx1"/>
                </a:solidFill>
                <a:effectLst/>
                <a:latin typeface="+mn-lt"/>
                <a:ea typeface="+mn-ea"/>
                <a:cs typeface="+mn-cs"/>
              </a:rPr>
              <a:t>diapositiva</a:t>
            </a:r>
            <a:r>
              <a:rPr lang="es-MX" sz="1200" kern="1200" dirty="0">
                <a:solidFill>
                  <a:schemeClr val="tx1"/>
                </a:solidFill>
                <a:effectLst/>
                <a:latin typeface="+mn-lt"/>
                <a:ea typeface="+mn-ea"/>
                <a:cs typeface="+mn-cs"/>
              </a:rPr>
              <a:t>, que muestra de forma resumida, los aceleradores para radioterapia convencional con rayos X, que muchos hospitales tienen hoy en día.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luego, tenemos la terapia más avanzada, con hadrones, basada en protones, que está creciendo alrededor del mundo. Y ya, vemos, cuanto más grande es el accelerador por la therapia con protones.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aun mas grande por la therapia con iones de carbono</a:t>
            </a:r>
            <a:endParaRPr lang="es-MX" dirty="0"/>
          </a:p>
        </p:txBody>
      </p:sp>
      <p:sp>
        <p:nvSpPr>
          <p:cNvPr id="4" name="Marcador de número de diapositiva 3"/>
          <p:cNvSpPr>
            <a:spLocks noGrp="1"/>
          </p:cNvSpPr>
          <p:nvPr>
            <p:ph type="sldNum" sz="quarter" idx="5"/>
          </p:nvPr>
        </p:nvSpPr>
        <p:spPr/>
        <p:txBody>
          <a:bodyPr/>
          <a:lstStyle/>
          <a:p>
            <a:fld id="{1B5B5DC6-5AD3-A34C-A7AB-1CEA4976C04E}" type="slidenum">
              <a:rPr lang="en-US" smtClean="0"/>
              <a:t>16</a:t>
            </a:fld>
            <a:endParaRPr lang="en-US"/>
          </a:p>
        </p:txBody>
      </p:sp>
    </p:spTree>
    <p:extLst>
      <p:ext uri="{BB962C8B-B14F-4D97-AF65-F5344CB8AC3E}">
        <p14:creationId xmlns:p14="http://schemas.microsoft.com/office/powerpoint/2010/main" val="2925503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68E8E-58EA-0197-3948-46ADAC1C867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CC869F5-0506-3828-E443-4CFEE5CAFFF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1D6CD09-F824-FD94-2631-EF5285B23C1D}"/>
              </a:ext>
            </a:extLst>
          </p:cNvPr>
          <p:cNvSpPr>
            <a:spLocks noGrp="1"/>
          </p:cNvSpPr>
          <p:nvPr>
            <p:ph type="body" idx="1"/>
          </p:nvPr>
        </p:nvSpPr>
        <p:spPr/>
        <p:txBody>
          <a:bodyPr/>
          <a:lstStyle/>
          <a:p>
            <a:r>
              <a:rPr lang="es-ES" sz="1200" kern="1200" dirty="0">
                <a:solidFill>
                  <a:schemeClr val="tx1"/>
                </a:solidFill>
                <a:effectLst/>
                <a:latin typeface="+mn-lt"/>
                <a:ea typeface="+mn-ea"/>
                <a:cs typeface="+mn-cs"/>
              </a:rPr>
              <a:t>Actualmente, las instalaciones de terapia de protones se construyen en la industria y su número aumenta.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Como ejemplo, se donaron 10 </a:t>
            </a:r>
            <a:r>
              <a:rPr lang="es-ES" sz="1200" b="1" kern="1200" dirty="0">
                <a:solidFill>
                  <a:schemeClr val="tx1"/>
                </a:solidFill>
                <a:effectLst/>
                <a:latin typeface="+mn-lt"/>
                <a:ea typeface="+mn-ea"/>
                <a:cs typeface="+mn-cs"/>
              </a:rPr>
              <a:t>diez </a:t>
            </a:r>
            <a:r>
              <a:rPr lang="es-ES" sz="1200" kern="1200" dirty="0">
                <a:solidFill>
                  <a:schemeClr val="tx1"/>
                </a:solidFill>
                <a:effectLst/>
                <a:latin typeface="+mn-lt"/>
                <a:ea typeface="+mn-ea"/>
                <a:cs typeface="+mn-cs"/>
              </a:rPr>
              <a:t>centros de terapia de protones a España.</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r>
              <a:rPr lang="es-MX" sz="1200" kern="1200" dirty="0">
                <a:solidFill>
                  <a:schemeClr val="tx1"/>
                </a:solidFill>
                <a:effectLst/>
                <a:latin typeface="+mn-lt"/>
                <a:ea typeface="+mn-ea"/>
                <a:cs typeface="+mn-cs"/>
              </a:rPr>
              <a:t>Pero hay, solamente pocos, centros de carbon en todo el mundo, </a:t>
            </a:r>
            <a:r>
              <a:rPr lang="es-MX" sz="1200" i="1" kern="1200" dirty="0">
                <a:solidFill>
                  <a:schemeClr val="tx1"/>
                </a:solidFill>
                <a:effectLst/>
                <a:latin typeface="+mn-lt"/>
                <a:ea typeface="+mn-ea"/>
                <a:cs typeface="+mn-cs"/>
              </a:rPr>
              <a:t>la mayoría de ellos en Japón</a:t>
            </a:r>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solamente cuatro en europa.</a:t>
            </a:r>
            <a:endParaRPr lang="en-CH" sz="1200" kern="1200" dirty="0">
              <a:solidFill>
                <a:schemeClr val="tx1"/>
              </a:solidFill>
              <a:effectLst/>
              <a:latin typeface="+mn-lt"/>
              <a:ea typeface="+mn-ea"/>
              <a:cs typeface="+mn-cs"/>
            </a:endParaRPr>
          </a:p>
          <a:p>
            <a:endParaRPr lang="es-MX" dirty="0"/>
          </a:p>
        </p:txBody>
      </p:sp>
      <p:sp>
        <p:nvSpPr>
          <p:cNvPr id="4" name="Marcador de número de diapositiva 3">
            <a:extLst>
              <a:ext uri="{FF2B5EF4-FFF2-40B4-BE49-F238E27FC236}">
                <a16:creationId xmlns:a16="http://schemas.microsoft.com/office/drawing/2014/main" id="{C9422E6B-AB33-93A6-B13F-759CD57D3C13}"/>
              </a:ext>
            </a:extLst>
          </p:cNvPr>
          <p:cNvSpPr>
            <a:spLocks noGrp="1"/>
          </p:cNvSpPr>
          <p:nvPr>
            <p:ph type="sldNum" sz="quarter" idx="5"/>
          </p:nvPr>
        </p:nvSpPr>
        <p:spPr/>
        <p:txBody>
          <a:bodyPr/>
          <a:lstStyle/>
          <a:p>
            <a:fld id="{1B5B5DC6-5AD3-A34C-A7AB-1CEA4976C04E}" type="slidenum">
              <a:rPr lang="en-US" smtClean="0"/>
              <a:t>17</a:t>
            </a:fld>
            <a:endParaRPr lang="en-US"/>
          </a:p>
        </p:txBody>
      </p:sp>
    </p:spTree>
    <p:extLst>
      <p:ext uri="{BB962C8B-B14F-4D97-AF65-F5344CB8AC3E}">
        <p14:creationId xmlns:p14="http://schemas.microsoft.com/office/powerpoint/2010/main" val="24533320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CNAO en Italia, HIT y MIT en Alemania y </a:t>
            </a:r>
            <a:r>
              <a:rPr lang="es-ES" sz="1200" kern="1200" dirty="0" err="1">
                <a:solidFill>
                  <a:schemeClr val="tx1"/>
                </a:solidFill>
                <a:effectLst/>
                <a:latin typeface="+mn-lt"/>
                <a:ea typeface="+mn-ea"/>
                <a:cs typeface="+mn-cs"/>
              </a:rPr>
              <a:t>MedAustron</a:t>
            </a:r>
            <a:r>
              <a:rPr lang="es-ES" sz="1200" kern="1200" dirty="0">
                <a:solidFill>
                  <a:schemeClr val="tx1"/>
                </a:solidFill>
                <a:effectLst/>
                <a:latin typeface="+mn-lt"/>
                <a:ea typeface="+mn-ea"/>
                <a:cs typeface="+mn-cs"/>
              </a:rPr>
              <a:t> en Austria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en la figura inferior derecha, se ve el corazón del centro de terapia </a:t>
            </a:r>
            <a:r>
              <a:rPr lang="es-ES" sz="1200" kern="1200" dirty="0" err="1">
                <a:solidFill>
                  <a:schemeClr val="tx1"/>
                </a:solidFill>
                <a:effectLst/>
                <a:latin typeface="+mn-lt"/>
                <a:ea typeface="+mn-ea"/>
                <a:cs typeface="+mn-cs"/>
              </a:rPr>
              <a:t>MedAustron</a:t>
            </a:r>
            <a:r>
              <a:rPr lang="es-ES"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su gran acelerador.</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18</a:t>
            </a:fld>
            <a:endParaRPr lang="en-US"/>
          </a:p>
        </p:txBody>
      </p:sp>
    </p:spTree>
    <p:extLst>
      <p:ext uri="{BB962C8B-B14F-4D97-AF65-F5344CB8AC3E}">
        <p14:creationId xmlns:p14="http://schemas.microsoft.com/office/powerpoint/2010/main" val="2180664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Aquí vemos fotos del acelerador CNAO y de su sala de tratamiento.</a:t>
            </a:r>
            <a:endParaRPr lang="en-CH" sz="1200" kern="1200" dirty="0">
              <a:solidFill>
                <a:schemeClr val="tx1"/>
              </a:solidFill>
              <a:effectLst/>
              <a:latin typeface="+mn-lt"/>
              <a:ea typeface="+mn-ea"/>
              <a:cs typeface="+mn-cs"/>
            </a:endParaRPr>
          </a:p>
          <a:p>
            <a:r>
              <a:rPr lang="fr-CH" sz="1200" kern="1200" dirty="0" err="1">
                <a:solidFill>
                  <a:schemeClr val="tx1"/>
                </a:solidFill>
                <a:effectLst/>
                <a:latin typeface="+mn-lt"/>
                <a:ea typeface="+mn-ea"/>
                <a:cs typeface="+mn-cs"/>
              </a:rPr>
              <a:t>Debido</a:t>
            </a:r>
            <a:r>
              <a:rPr lang="fr-CH" sz="1200" kern="1200" dirty="0">
                <a:solidFill>
                  <a:schemeClr val="tx1"/>
                </a:solidFill>
                <a:effectLst/>
                <a:latin typeface="+mn-lt"/>
                <a:ea typeface="+mn-ea"/>
                <a:cs typeface="+mn-cs"/>
              </a:rPr>
              <a:t> a que existe </a:t>
            </a:r>
            <a:r>
              <a:rPr lang="fr-CH" sz="1200" kern="1200" dirty="0" err="1">
                <a:solidFill>
                  <a:schemeClr val="tx1"/>
                </a:solidFill>
                <a:effectLst/>
                <a:latin typeface="+mn-lt"/>
                <a:ea typeface="+mn-ea"/>
                <a:cs typeface="+mn-cs"/>
              </a:rPr>
              <a:t>una</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larga</a:t>
            </a:r>
            <a:r>
              <a:rPr lang="fr-CH" sz="1200" kern="1200" dirty="0">
                <a:solidFill>
                  <a:schemeClr val="tx1"/>
                </a:solidFill>
                <a:effectLst/>
                <a:latin typeface="+mn-lt"/>
                <a:ea typeface="+mn-ea"/>
                <a:cs typeface="+mn-cs"/>
              </a:rPr>
              <a:t> lista de </a:t>
            </a:r>
            <a:r>
              <a:rPr lang="fr-CH" sz="1200" kern="1200" dirty="0" err="1">
                <a:solidFill>
                  <a:schemeClr val="tx1"/>
                </a:solidFill>
                <a:effectLst/>
                <a:latin typeface="+mn-lt"/>
                <a:ea typeface="+mn-ea"/>
                <a:cs typeface="+mn-cs"/>
              </a:rPr>
              <a:t>espera</a:t>
            </a:r>
            <a:r>
              <a:rPr lang="fr-CH" sz="1200" kern="1200" dirty="0">
                <a:solidFill>
                  <a:schemeClr val="tx1"/>
                </a:solidFill>
                <a:effectLst/>
                <a:latin typeface="+mn-lt"/>
                <a:ea typeface="+mn-ea"/>
                <a:cs typeface="+mn-cs"/>
              </a:rPr>
              <a:t>, de </a:t>
            </a:r>
            <a:r>
              <a:rPr lang="fr-CH" sz="1200" kern="1200" dirty="0" err="1">
                <a:solidFill>
                  <a:schemeClr val="tx1"/>
                </a:solidFill>
                <a:effectLst/>
                <a:latin typeface="+mn-lt"/>
                <a:ea typeface="+mn-ea"/>
                <a:cs typeface="+mn-cs"/>
              </a:rPr>
              <a:t>más</a:t>
            </a:r>
            <a:r>
              <a:rPr lang="fr-CH" sz="1200" kern="1200" dirty="0">
                <a:solidFill>
                  <a:schemeClr val="tx1"/>
                </a:solidFill>
                <a:effectLst/>
                <a:latin typeface="+mn-lt"/>
                <a:ea typeface="+mn-ea"/>
                <a:cs typeface="+mn-cs"/>
              </a:rPr>
              <a:t> de dos </a:t>
            </a:r>
            <a:r>
              <a:rPr lang="fr-CH" sz="1200" kern="1200" dirty="0" err="1">
                <a:solidFill>
                  <a:schemeClr val="tx1"/>
                </a:solidFill>
                <a:effectLst/>
                <a:latin typeface="+mn-lt"/>
                <a:ea typeface="+mn-ea"/>
                <a:cs typeface="+mn-cs"/>
              </a:rPr>
              <a:t>meses</a:t>
            </a:r>
            <a:r>
              <a:rPr lang="fr-CH"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el CNAO </a:t>
            </a:r>
            <a:r>
              <a:rPr lang="fr-CH" sz="1200" kern="1200" dirty="0" err="1">
                <a:solidFill>
                  <a:schemeClr val="tx1"/>
                </a:solidFill>
                <a:effectLst/>
                <a:latin typeface="+mn-lt"/>
                <a:ea typeface="+mn-ea"/>
                <a:cs typeface="+mn-cs"/>
              </a:rPr>
              <a:t>amplía</a:t>
            </a:r>
            <a:r>
              <a:rPr lang="fr-CH" sz="1200" kern="1200" dirty="0">
                <a:solidFill>
                  <a:schemeClr val="tx1"/>
                </a:solidFill>
                <a:effectLst/>
                <a:latin typeface="+mn-lt"/>
                <a:ea typeface="+mn-ea"/>
                <a:cs typeface="+mn-cs"/>
              </a:rPr>
              <a:t> su </a:t>
            </a:r>
            <a:r>
              <a:rPr lang="fr-CH" sz="1200" kern="1200" dirty="0" err="1">
                <a:solidFill>
                  <a:schemeClr val="tx1"/>
                </a:solidFill>
                <a:effectLst/>
                <a:latin typeface="+mn-lt"/>
                <a:ea typeface="+mn-ea"/>
                <a:cs typeface="+mn-cs"/>
              </a:rPr>
              <a:t>capacidad</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añadiendo</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una</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nueva</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instalación</a:t>
            </a:r>
            <a:r>
              <a:rPr lang="fr-CH" sz="1200" kern="1200" dirty="0">
                <a:solidFill>
                  <a:schemeClr val="tx1"/>
                </a:solidFill>
                <a:effectLst/>
                <a:latin typeface="+mn-lt"/>
                <a:ea typeface="+mn-ea"/>
                <a:cs typeface="+mn-cs"/>
              </a:rPr>
              <a:t> de </a:t>
            </a:r>
            <a:r>
              <a:rPr lang="fr-CH" sz="1200" kern="1200" dirty="0" err="1">
                <a:solidFill>
                  <a:schemeClr val="tx1"/>
                </a:solidFill>
                <a:effectLst/>
                <a:latin typeface="+mn-lt"/>
                <a:ea typeface="+mn-ea"/>
                <a:cs typeface="+mn-cs"/>
              </a:rPr>
              <a:t>terapia</a:t>
            </a:r>
            <a:r>
              <a:rPr lang="fr-CH" sz="1200" kern="1200" dirty="0">
                <a:solidFill>
                  <a:schemeClr val="tx1"/>
                </a:solidFill>
                <a:effectLst/>
                <a:latin typeface="+mn-lt"/>
                <a:ea typeface="+mn-ea"/>
                <a:cs typeface="+mn-cs"/>
              </a:rPr>
              <a:t> de protones que </a:t>
            </a:r>
            <a:r>
              <a:rPr lang="fr-CH" sz="1200" kern="1200" dirty="0" err="1">
                <a:solidFill>
                  <a:schemeClr val="tx1"/>
                </a:solidFill>
                <a:effectLst/>
                <a:latin typeface="+mn-lt"/>
                <a:ea typeface="+mn-ea"/>
                <a:cs typeface="+mn-cs"/>
              </a:rPr>
              <a:t>está</a:t>
            </a:r>
            <a:r>
              <a:rPr lang="fr-CH" sz="1200" kern="1200" dirty="0">
                <a:solidFill>
                  <a:schemeClr val="tx1"/>
                </a:solidFill>
                <a:effectLst/>
                <a:latin typeface="+mn-lt"/>
                <a:ea typeface="+mn-ea"/>
                <a:cs typeface="+mn-cs"/>
              </a:rPr>
              <a:t> casi lista.</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19</a:t>
            </a:fld>
            <a:endParaRPr lang="en-US"/>
          </a:p>
        </p:txBody>
      </p:sp>
    </p:spTree>
    <p:extLst>
      <p:ext uri="{BB962C8B-B14F-4D97-AF65-F5344CB8AC3E}">
        <p14:creationId xmlns:p14="http://schemas.microsoft.com/office/powerpoint/2010/main" val="2910237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…celebrando el 5</a:t>
            </a:r>
            <a:r>
              <a:rPr lang="es-ES" sz="1200" kern="1200" baseline="30000" dirty="0">
                <a:solidFill>
                  <a:schemeClr val="tx1"/>
                </a:solidFill>
                <a:effectLst/>
                <a:latin typeface="+mn-lt"/>
                <a:ea typeface="+mn-ea"/>
                <a:cs typeface="+mn-cs"/>
              </a:rPr>
              <a:t>o</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quinto</a:t>
            </a:r>
            <a:r>
              <a:rPr lang="es-ES" sz="1200" kern="1200" dirty="0">
                <a:solidFill>
                  <a:schemeClr val="tx1"/>
                </a:solidFill>
                <a:effectLst/>
                <a:latin typeface="+mn-lt"/>
                <a:ea typeface="+mn-ea"/>
                <a:cs typeface="+mn-cs"/>
              </a:rPr>
              <a:t> aniversario del PTMC (</a:t>
            </a:r>
            <a:r>
              <a:rPr lang="es-ES" sz="1200" kern="1200" dirty="0" err="1">
                <a:solidFill>
                  <a:schemeClr val="tx1"/>
                </a:solidFill>
                <a:effectLst/>
                <a:latin typeface="+mn-lt"/>
                <a:ea typeface="+mn-ea"/>
                <a:cs typeface="+mn-cs"/>
              </a:rPr>
              <a:t>MasterClass</a:t>
            </a:r>
            <a:r>
              <a:rPr lang="es-ES" sz="1200" kern="1200" dirty="0">
                <a:solidFill>
                  <a:schemeClr val="tx1"/>
                </a:solidFill>
                <a:effectLst/>
                <a:latin typeface="+mn-lt"/>
                <a:ea typeface="+mn-ea"/>
                <a:cs typeface="+mn-cs"/>
              </a:rPr>
              <a:t> de Terapia de </a:t>
            </a:r>
            <a:r>
              <a:rPr lang="es-ES" sz="1200" kern="1200" dirty="0" err="1">
                <a:solidFill>
                  <a:schemeClr val="tx1"/>
                </a:solidFill>
                <a:effectLst/>
                <a:latin typeface="+mn-lt"/>
                <a:ea typeface="+mn-ea"/>
                <a:cs typeface="+mn-cs"/>
              </a:rPr>
              <a:t>Particulas</a:t>
            </a:r>
            <a:r>
              <a:rPr lang="es-ES" sz="1200" kern="1200" dirty="0">
                <a:solidFill>
                  <a:schemeClr val="tx1"/>
                </a:solidFill>
                <a:effectLst/>
                <a:latin typeface="+mn-lt"/>
                <a:ea typeface="+mn-ea"/>
                <a:cs typeface="+mn-cs"/>
              </a:rPr>
              <a:t>)</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que se ha expandido por todo el mundo.</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Han pasado muchas cosas desde la primera vez que se representó en México, el </a:t>
            </a:r>
            <a:r>
              <a:rPr lang="es-ES" sz="1200" b="1" kern="1200" dirty="0">
                <a:solidFill>
                  <a:schemeClr val="tx1"/>
                </a:solidFill>
                <a:effectLst/>
                <a:latin typeface="+mn-lt"/>
                <a:ea typeface="+mn-ea"/>
                <a:cs typeface="+mn-cs"/>
              </a:rPr>
              <a:t>dos de marzo de  mil veinte</a:t>
            </a:r>
            <a:r>
              <a:rPr lang="es-ES" sz="1200" kern="1200" dirty="0">
                <a:solidFill>
                  <a:schemeClr val="tx1"/>
                </a:solidFill>
                <a:effectLst/>
                <a:latin typeface="+mn-lt"/>
                <a:ea typeface="+mn-ea"/>
                <a:cs typeface="+mn-cs"/>
              </a:rPr>
              <a:t> (2 </a:t>
            </a:r>
            <a:r>
              <a:rPr lang="es-ES" sz="1200" kern="1200" dirty="0" err="1">
                <a:solidFill>
                  <a:schemeClr val="tx1"/>
                </a:solidFill>
                <a:effectLst/>
                <a:latin typeface="+mn-lt"/>
                <a:ea typeface="+mn-ea"/>
                <a:cs typeface="+mn-cs"/>
              </a:rPr>
              <a:t>march</a:t>
            </a:r>
            <a:r>
              <a:rPr lang="es-ES" sz="1200" kern="1200" dirty="0">
                <a:solidFill>
                  <a:schemeClr val="tx1"/>
                </a:solidFill>
                <a:effectLst/>
                <a:latin typeface="+mn-lt"/>
                <a:ea typeface="+mn-ea"/>
                <a:cs typeface="+mn-cs"/>
              </a:rPr>
              <a:t> 2020).</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t>
            </a:r>
            <a:r>
              <a:rPr lang="fr-CH" sz="1200" kern="1200" dirty="0">
                <a:solidFill>
                  <a:schemeClr val="tx1"/>
                </a:solidFill>
                <a:effectLst/>
                <a:latin typeface="+mn-lt"/>
                <a:ea typeface="+mn-ea"/>
                <a:cs typeface="+mn-cs"/>
              </a:rPr>
              <a:t>y </a:t>
            </a:r>
            <a:r>
              <a:rPr lang="fr-CH" sz="1200" kern="1200" dirty="0" err="1">
                <a:solidFill>
                  <a:schemeClr val="tx1"/>
                </a:solidFill>
                <a:effectLst/>
                <a:latin typeface="+mn-lt"/>
                <a:ea typeface="+mn-ea"/>
                <a:cs typeface="+mn-cs"/>
              </a:rPr>
              <a:t>mientras</a:t>
            </a:r>
            <a:r>
              <a:rPr lang="fr-CH" sz="1200" kern="1200" dirty="0">
                <a:solidFill>
                  <a:schemeClr val="tx1"/>
                </a:solidFill>
                <a:effectLst/>
                <a:latin typeface="+mn-lt"/>
                <a:ea typeface="+mn-ea"/>
                <a:cs typeface="+mn-cs"/>
              </a:rPr>
              <a:t> tanto, </a:t>
            </a:r>
            <a:r>
              <a:rPr lang="fr-CH" sz="1200" kern="1200" dirty="0" err="1">
                <a:solidFill>
                  <a:schemeClr val="tx1"/>
                </a:solidFill>
                <a:effectLst/>
                <a:latin typeface="+mn-lt"/>
                <a:ea typeface="+mn-ea"/>
                <a:cs typeface="+mn-cs"/>
              </a:rPr>
              <a:t>necesito</a:t>
            </a:r>
            <a:r>
              <a:rPr lang="fr-CH" sz="1200" kern="1200" dirty="0">
                <a:solidFill>
                  <a:schemeClr val="tx1"/>
                </a:solidFill>
                <a:effectLst/>
                <a:latin typeface="+mn-lt"/>
                <a:ea typeface="+mn-ea"/>
                <a:cs typeface="+mn-cs"/>
              </a:rPr>
              <a:t> lentes para </a:t>
            </a:r>
            <a:r>
              <a:rPr lang="fr-CH" sz="1200" kern="1200" dirty="0" err="1">
                <a:solidFill>
                  <a:schemeClr val="tx1"/>
                </a:solidFill>
                <a:effectLst/>
                <a:latin typeface="+mn-lt"/>
                <a:ea typeface="+mn-ea"/>
                <a:cs typeface="+mn-cs"/>
              </a:rPr>
              <a:t>leer</a:t>
            </a:r>
            <a:r>
              <a:rPr lang="fr-CH" sz="1200" kern="1200" dirty="0">
                <a:solidFill>
                  <a:schemeClr val="tx1"/>
                </a:solidFill>
                <a:effectLst/>
                <a:latin typeface="+mn-lt"/>
                <a:ea typeface="+mn-ea"/>
                <a:cs typeface="+mn-cs"/>
              </a:rPr>
              <a:t>…)</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Contamos con 70 </a:t>
            </a:r>
            <a:r>
              <a:rPr lang="es-ES" sz="1200" b="1" kern="1200" dirty="0">
                <a:solidFill>
                  <a:schemeClr val="tx1"/>
                </a:solidFill>
                <a:effectLst/>
                <a:latin typeface="+mn-lt"/>
                <a:ea typeface="+mn-ea"/>
                <a:cs typeface="+mn-cs"/>
              </a:rPr>
              <a:t>setenta</a:t>
            </a:r>
            <a:r>
              <a:rPr lang="es-ES" sz="1200" kern="1200" dirty="0">
                <a:solidFill>
                  <a:schemeClr val="tx1"/>
                </a:solidFill>
                <a:effectLst/>
                <a:latin typeface="+mn-lt"/>
                <a:ea typeface="+mn-ea"/>
                <a:cs typeface="+mn-cs"/>
              </a:rPr>
              <a:t> institutos de 35 </a:t>
            </a:r>
            <a:r>
              <a:rPr lang="es-ES" sz="1200" b="1" kern="1200" dirty="0">
                <a:solidFill>
                  <a:schemeClr val="tx1"/>
                </a:solidFill>
                <a:effectLst/>
                <a:latin typeface="+mn-lt"/>
                <a:ea typeface="+mn-ea"/>
                <a:cs typeface="+mn-cs"/>
              </a:rPr>
              <a:t>treinta y cinco</a:t>
            </a:r>
            <a:r>
              <a:rPr lang="es-ES" sz="1200" kern="1200" dirty="0">
                <a:solidFill>
                  <a:schemeClr val="tx1"/>
                </a:solidFill>
                <a:effectLst/>
                <a:latin typeface="+mn-lt"/>
                <a:ea typeface="+mn-ea"/>
                <a:cs typeface="+mn-cs"/>
              </a:rPr>
              <a:t> países que participaron al menos una vez.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Llegamos</a:t>
            </a:r>
            <a:r>
              <a:rPr lang="es-ES" sz="1200" b="1" u="sng"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 más de 1500 </a:t>
            </a:r>
            <a:r>
              <a:rPr lang="es-ES" sz="1200" b="1" kern="1200" dirty="0">
                <a:solidFill>
                  <a:schemeClr val="tx1"/>
                </a:solidFill>
                <a:effectLst/>
                <a:latin typeface="+mn-lt"/>
                <a:ea typeface="+mn-ea"/>
                <a:cs typeface="+mn-cs"/>
              </a:rPr>
              <a:t>mil quinientos</a:t>
            </a:r>
            <a:r>
              <a:rPr lang="es-ES" sz="1200" kern="1200" dirty="0">
                <a:solidFill>
                  <a:schemeClr val="tx1"/>
                </a:solidFill>
                <a:effectLst/>
                <a:latin typeface="+mn-lt"/>
                <a:ea typeface="+mn-ea"/>
                <a:cs typeface="+mn-cs"/>
              </a:rPr>
              <a:t> estudiantes, </a:t>
            </a:r>
            <a:r>
              <a:rPr lang="es-ES" sz="1200" i="1" kern="1200" dirty="0">
                <a:solidFill>
                  <a:schemeClr val="tx1"/>
                </a:solidFill>
                <a:effectLst/>
                <a:latin typeface="+mn-lt"/>
                <a:ea typeface="+mn-ea"/>
                <a:cs typeface="+mn-cs"/>
              </a:rPr>
              <a:t>como ustedes</a:t>
            </a:r>
            <a:r>
              <a:rPr lang="es-ES" sz="1200" kern="1200" dirty="0">
                <a:solidFill>
                  <a:schemeClr val="tx1"/>
                </a:solidFill>
                <a:effectLst/>
                <a:latin typeface="+mn-lt"/>
                <a:ea typeface="+mn-ea"/>
                <a:cs typeface="+mn-cs"/>
              </a:rPr>
              <a:t>, cada año.</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en México, se hace todos los años.</a:t>
            </a:r>
            <a:endParaRPr lang="en-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p:cNvSpPr>
            <a:spLocks noGrp="1"/>
          </p:cNvSpPr>
          <p:nvPr>
            <p:ph type="sldNum" sz="quarter" idx="5"/>
          </p:nvPr>
        </p:nvSpPr>
        <p:spPr/>
        <p:txBody>
          <a:bodyPr/>
          <a:lstStyle/>
          <a:p>
            <a:fld id="{9E14C6BE-8AA2-4561-BDF3-567E7CB73E4C}" type="slidenum">
              <a:rPr lang="el-GR" smtClean="0"/>
              <a:t>2</a:t>
            </a:fld>
            <a:endParaRPr lang="el-GR"/>
          </a:p>
        </p:txBody>
      </p:sp>
    </p:spTree>
    <p:extLst>
      <p:ext uri="{BB962C8B-B14F-4D97-AF65-F5344CB8AC3E}">
        <p14:creationId xmlns:p14="http://schemas.microsoft.com/office/powerpoint/2010/main" val="4159858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Y Entonces: vamos a ver si es efectivo?</a:t>
            </a:r>
            <a:endParaRPr lang="en-CH"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Aquí vemos a un chico que fue tratado en Heidelberg por un tumor cerebral.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Posteriormente, pudo </a:t>
            </a:r>
            <a:r>
              <a:rPr lang="es-ES" sz="1200" b="1" u="sng" kern="1200" dirty="0">
                <a:solidFill>
                  <a:schemeClr val="tx1"/>
                </a:solidFill>
                <a:effectLst/>
                <a:latin typeface="+mn-lt"/>
                <a:ea typeface="+mn-ea"/>
                <a:cs typeface="+mn-cs"/>
              </a:rPr>
              <a:t>cursar estudios</a:t>
            </a:r>
            <a:r>
              <a:rPr lang="es-ES" sz="1200" kern="1200" dirty="0">
                <a:solidFill>
                  <a:schemeClr val="tx1"/>
                </a:solidFill>
                <a:effectLst/>
                <a:latin typeface="+mn-lt"/>
                <a:ea typeface="+mn-ea"/>
                <a:cs typeface="+mn-cs"/>
              </a:rPr>
              <a:t> universitarios, lo que significa que su cerebro no sufrió daños, y actualmente trabaja en una empresa de informática.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también vemos los diferentes tipos de tratamientos que se ofrecen en Heidelberg.</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20</a:t>
            </a:fld>
            <a:endParaRPr lang="en-US"/>
          </a:p>
        </p:txBody>
      </p:sp>
    </p:spTree>
    <p:extLst>
      <p:ext uri="{BB962C8B-B14F-4D97-AF65-F5344CB8AC3E}">
        <p14:creationId xmlns:p14="http://schemas.microsoft.com/office/powerpoint/2010/main" val="4271548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Y esto te da una pista sobre la pregunta: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por qué hay solo unos pocos centros de terapia de iones pesados, mientras que existen muchas ventajas para esta terapia?</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Por supuesto, un centro terapéutico, como este, es muy grande, es muy difícil de consturir, y es muy caro.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Mientras que para la radioterapia con fotones de rayos-X, el equipo es bastante pequeño, para terapia de partículas necesitamos un acelerador grande, como el, que se muestra, en este centro de terapia virtual.</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Las partículas son aceleradas, en una forma similiar, como en los aceleradores del CERN o del GSI, y son guiados a las salas de tratamiento donde se entregan a los pacientes, dirigiéndose al tumor.  </a:t>
            </a:r>
            <a:endParaRPr lang="en-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Y </a:t>
            </a:r>
            <a:r>
              <a:rPr lang="fr-CH" sz="1200" kern="1200" dirty="0" err="1">
                <a:solidFill>
                  <a:schemeClr val="tx1"/>
                </a:solidFill>
                <a:effectLst/>
                <a:latin typeface="+mn-lt"/>
                <a:ea typeface="+mn-ea"/>
                <a:cs typeface="+mn-cs"/>
              </a:rPr>
              <a:t>aquí</a:t>
            </a:r>
            <a:r>
              <a:rPr lang="fr-CH" sz="1200" kern="1200" dirty="0">
                <a:solidFill>
                  <a:schemeClr val="tx1"/>
                </a:solidFill>
                <a:effectLst/>
                <a:latin typeface="+mn-lt"/>
                <a:ea typeface="+mn-ea"/>
                <a:cs typeface="+mn-cs"/>
              </a:rPr>
              <a:t> es </a:t>
            </a:r>
            <a:r>
              <a:rPr lang="fr-CH" sz="1200" kern="1200" dirty="0" err="1">
                <a:solidFill>
                  <a:schemeClr val="tx1"/>
                </a:solidFill>
                <a:effectLst/>
                <a:latin typeface="+mn-lt"/>
                <a:ea typeface="+mn-ea"/>
                <a:cs typeface="+mn-cs"/>
              </a:rPr>
              <a:t>donde</a:t>
            </a:r>
            <a:r>
              <a:rPr lang="fr-CH" sz="1200" kern="1200" dirty="0">
                <a:solidFill>
                  <a:schemeClr val="tx1"/>
                </a:solidFill>
                <a:effectLst/>
                <a:latin typeface="+mn-lt"/>
                <a:ea typeface="+mn-ea"/>
                <a:cs typeface="+mn-cs"/>
              </a:rPr>
              <a:t> la </a:t>
            </a:r>
            <a:r>
              <a:rPr lang="fr-CH" sz="1200" kern="1200" dirty="0" err="1">
                <a:solidFill>
                  <a:schemeClr val="tx1"/>
                </a:solidFill>
                <a:effectLst/>
                <a:latin typeface="+mn-lt"/>
                <a:ea typeface="+mn-ea"/>
                <a:cs typeface="+mn-cs"/>
              </a:rPr>
              <a:t>experiencia</a:t>
            </a:r>
            <a:r>
              <a:rPr lang="fr-CH" sz="1200" kern="1200" dirty="0">
                <a:solidFill>
                  <a:schemeClr val="tx1"/>
                </a:solidFill>
                <a:effectLst/>
                <a:latin typeface="+mn-lt"/>
                <a:ea typeface="+mn-ea"/>
                <a:cs typeface="+mn-cs"/>
              </a:rPr>
              <a:t> de </a:t>
            </a:r>
            <a:r>
              <a:rPr lang="fr-CH" sz="1200" kern="1200" dirty="0" err="1">
                <a:solidFill>
                  <a:schemeClr val="tx1"/>
                </a:solidFill>
                <a:effectLst/>
                <a:latin typeface="+mn-lt"/>
                <a:ea typeface="+mn-ea"/>
                <a:cs typeface="+mn-cs"/>
              </a:rPr>
              <a:t>laboratorios</a:t>
            </a:r>
            <a:r>
              <a:rPr lang="fr-CH" sz="1200" kern="1200" dirty="0">
                <a:solidFill>
                  <a:schemeClr val="tx1"/>
                </a:solidFill>
                <a:effectLst/>
                <a:latin typeface="+mn-lt"/>
                <a:ea typeface="+mn-ea"/>
                <a:cs typeface="+mn-cs"/>
              </a:rPr>
              <a:t> de </a:t>
            </a:r>
            <a:r>
              <a:rPr lang="fr-CH" sz="1200" kern="1200" dirty="0" err="1">
                <a:solidFill>
                  <a:schemeClr val="tx1"/>
                </a:solidFill>
                <a:effectLst/>
                <a:latin typeface="+mn-lt"/>
                <a:ea typeface="+mn-ea"/>
                <a:cs typeface="+mn-cs"/>
              </a:rPr>
              <a:t>investigación</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como</a:t>
            </a:r>
            <a:r>
              <a:rPr lang="fr-CH" sz="1200" kern="1200" dirty="0">
                <a:solidFill>
                  <a:schemeClr val="tx1"/>
                </a:solidFill>
                <a:effectLst/>
                <a:latin typeface="+mn-lt"/>
                <a:ea typeface="+mn-ea"/>
                <a:cs typeface="+mn-cs"/>
              </a:rPr>
              <a:t> CERN y GSI, y el </a:t>
            </a:r>
            <a:r>
              <a:rPr lang="fr-CH" sz="1200" kern="1200" dirty="0" err="1">
                <a:solidFill>
                  <a:schemeClr val="tx1"/>
                </a:solidFill>
                <a:effectLst/>
                <a:latin typeface="+mn-lt"/>
                <a:ea typeface="+mn-ea"/>
                <a:cs typeface="+mn-cs"/>
              </a:rPr>
              <a:t>desarrollo</a:t>
            </a:r>
            <a:r>
              <a:rPr lang="fr-CH" sz="1200" kern="1200" dirty="0">
                <a:solidFill>
                  <a:schemeClr val="tx1"/>
                </a:solidFill>
                <a:effectLst/>
                <a:latin typeface="+mn-lt"/>
                <a:ea typeface="+mn-ea"/>
                <a:cs typeface="+mn-cs"/>
              </a:rPr>
              <a:t> de </a:t>
            </a:r>
            <a:r>
              <a:rPr lang="fr-CH" sz="1200" kern="1200" dirty="0" err="1">
                <a:solidFill>
                  <a:schemeClr val="tx1"/>
                </a:solidFill>
                <a:effectLst/>
                <a:latin typeface="+mn-lt"/>
                <a:ea typeface="+mn-ea"/>
                <a:cs typeface="+mn-cs"/>
              </a:rPr>
              <a:t>tecnología</a:t>
            </a:r>
            <a:r>
              <a:rPr lang="fr-CH" sz="1200" kern="1200" dirty="0">
                <a:solidFill>
                  <a:schemeClr val="tx1"/>
                </a:solidFill>
                <a:effectLst/>
                <a:latin typeface="+mn-lt"/>
                <a:ea typeface="+mn-ea"/>
                <a:cs typeface="+mn-cs"/>
              </a:rPr>
              <a:t>, es crucial.</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21</a:t>
            </a:fld>
            <a:endParaRPr lang="en-US"/>
          </a:p>
        </p:txBody>
      </p:sp>
    </p:spTree>
    <p:extLst>
      <p:ext uri="{BB962C8B-B14F-4D97-AF65-F5344CB8AC3E}">
        <p14:creationId xmlns:p14="http://schemas.microsoft.com/office/powerpoint/2010/main" val="3123971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Entonces</a:t>
            </a:r>
            <a:r>
              <a:rPr lang="en-US" sz="1200" kern="1200" dirty="0">
                <a:solidFill>
                  <a:schemeClr val="tx1"/>
                </a:solidFill>
                <a:effectLst/>
                <a:latin typeface="+mn-lt"/>
                <a:ea typeface="+mn-ea"/>
                <a:cs typeface="+mn-cs"/>
              </a:rPr>
              <a:t>, Podemos </a:t>
            </a:r>
            <a:r>
              <a:rPr lang="en-US" sz="1200" kern="1200" dirty="0" err="1">
                <a:solidFill>
                  <a:schemeClr val="tx1"/>
                </a:solidFill>
                <a:effectLst/>
                <a:latin typeface="+mn-lt"/>
                <a:ea typeface="+mn-ea"/>
                <a:cs typeface="+mn-cs"/>
              </a:rPr>
              <a:t>hacerlo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mejor</a:t>
            </a:r>
            <a:r>
              <a:rPr lang="en-U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Y la </a:t>
            </a:r>
            <a:r>
              <a:rPr lang="fr-CH" sz="1200" kern="1200" dirty="0" err="1">
                <a:solidFill>
                  <a:schemeClr val="tx1"/>
                </a:solidFill>
                <a:effectLst/>
                <a:latin typeface="+mn-lt"/>
                <a:ea typeface="+mn-ea"/>
                <a:cs typeface="+mn-cs"/>
              </a:rPr>
              <a:t>respuesta</a:t>
            </a:r>
            <a:r>
              <a:rPr lang="fr-CH" sz="1200" kern="1200" dirty="0">
                <a:solidFill>
                  <a:schemeClr val="tx1"/>
                </a:solidFill>
                <a:effectLst/>
                <a:latin typeface="+mn-lt"/>
                <a:ea typeface="+mn-ea"/>
                <a:cs typeface="+mn-cs"/>
              </a:rPr>
              <a:t> es, que si, </a:t>
            </a:r>
            <a:r>
              <a:rPr lang="fr-CH" sz="1200" kern="1200" dirty="0" err="1">
                <a:solidFill>
                  <a:schemeClr val="tx1"/>
                </a:solidFill>
                <a:effectLst/>
                <a:latin typeface="+mn-lt"/>
                <a:ea typeface="+mn-ea"/>
                <a:cs typeface="+mn-cs"/>
              </a:rPr>
              <a:t>hay</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progreso</a:t>
            </a:r>
            <a:r>
              <a:rPr lang="fr-CH"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Commo un ejemplo, Aquí, se puede apreciar el pórtico (gantry) que tienen en el centro de terapia de Heidelberg, que pesa 600 </a:t>
            </a:r>
            <a:r>
              <a:rPr lang="es-MX" sz="1200" b="1" kern="1200" dirty="0">
                <a:solidFill>
                  <a:schemeClr val="tx1"/>
                </a:solidFill>
                <a:effectLst/>
                <a:latin typeface="+mn-lt"/>
                <a:ea typeface="+mn-ea"/>
                <a:cs typeface="+mn-cs"/>
              </a:rPr>
              <a:t>seis cientos</a:t>
            </a:r>
            <a:r>
              <a:rPr lang="es-MX" sz="1200" kern="1200" dirty="0">
                <a:solidFill>
                  <a:schemeClr val="tx1"/>
                </a:solidFill>
                <a:effectLst/>
                <a:latin typeface="+mn-lt"/>
                <a:ea typeface="+mn-ea"/>
                <a:cs typeface="+mn-cs"/>
              </a:rPr>
              <a:t> toneladas.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Pero estamos estudiando maneras de hacerlo más pequeño, más flexible y más barato.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Tomará varios años; pero ya, hay propuestas; y </a:t>
            </a:r>
            <a:r>
              <a:rPr lang="es-ES" sz="1200" kern="1200" dirty="0">
                <a:solidFill>
                  <a:schemeClr val="tx1"/>
                </a:solidFill>
                <a:effectLst/>
                <a:latin typeface="+mn-lt"/>
                <a:ea typeface="+mn-ea"/>
                <a:cs typeface="+mn-cs"/>
              </a:rPr>
              <a:t>aquí se ve el pórtico propuesto, de solo 100 </a:t>
            </a:r>
            <a:r>
              <a:rPr lang="es-ES" sz="1200" b="1" kern="1200" dirty="0">
                <a:solidFill>
                  <a:schemeClr val="tx1"/>
                </a:solidFill>
                <a:effectLst/>
                <a:latin typeface="+mn-lt"/>
                <a:ea typeface="+mn-ea"/>
                <a:cs typeface="+mn-cs"/>
              </a:rPr>
              <a:t>cien </a:t>
            </a:r>
            <a:r>
              <a:rPr lang="es-ES" sz="1200" kern="1200" dirty="0">
                <a:solidFill>
                  <a:schemeClr val="tx1"/>
                </a:solidFill>
                <a:effectLst/>
                <a:latin typeface="+mn-lt"/>
                <a:ea typeface="+mn-ea"/>
                <a:cs typeface="+mn-cs"/>
              </a:rPr>
              <a:t>toneladas. </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22</a:t>
            </a:fld>
            <a:endParaRPr lang="en-US"/>
          </a:p>
        </p:txBody>
      </p:sp>
    </p:spTree>
    <p:extLst>
      <p:ext uri="{BB962C8B-B14F-4D97-AF65-F5344CB8AC3E}">
        <p14:creationId xmlns:p14="http://schemas.microsoft.com/office/powerpoint/2010/main" val="2715839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Y también, tenemos </a:t>
            </a:r>
            <a:r>
              <a:rPr lang="es-MX" sz="1200" kern="1200" dirty="0">
                <a:solidFill>
                  <a:schemeClr val="tx1"/>
                </a:solidFill>
                <a:effectLst/>
                <a:latin typeface="+mn-lt"/>
                <a:ea typeface="+mn-ea"/>
                <a:cs typeface="+mn-cs"/>
              </a:rPr>
              <a:t>diseños</a:t>
            </a:r>
            <a:r>
              <a:rPr lang="es-ES" sz="1200" kern="1200" dirty="0">
                <a:solidFill>
                  <a:schemeClr val="tx1"/>
                </a:solidFill>
                <a:effectLst/>
                <a:latin typeface="+mn-lt"/>
                <a:ea typeface="+mn-ea"/>
                <a:cs typeface="+mn-cs"/>
              </a:rPr>
              <a:t> sobre el acelerador, de próxima generación, para la terapia de iones pesados.</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Esto se publicó como </a:t>
            </a:r>
            <a:r>
              <a:rPr lang="es-ES" sz="1200" b="1" u="sng" kern="1200" dirty="0">
                <a:solidFill>
                  <a:schemeClr val="tx1"/>
                </a:solidFill>
                <a:effectLst/>
                <a:latin typeface="+mn-lt"/>
                <a:ea typeface="+mn-ea"/>
                <a:cs typeface="+mn-cs"/>
              </a:rPr>
              <a:t>Informe Amarillo del CERN (CERN </a:t>
            </a:r>
            <a:r>
              <a:rPr lang="es-ES" sz="1200" b="1" u="sng" kern="1200" dirty="0" err="1">
                <a:solidFill>
                  <a:schemeClr val="tx1"/>
                </a:solidFill>
                <a:effectLst/>
                <a:latin typeface="+mn-lt"/>
                <a:ea typeface="+mn-ea"/>
                <a:cs typeface="+mn-cs"/>
              </a:rPr>
              <a:t>Yellow</a:t>
            </a:r>
            <a:r>
              <a:rPr lang="es-ES" sz="1200" b="1" u="sng" kern="1200" dirty="0">
                <a:solidFill>
                  <a:schemeClr val="tx1"/>
                </a:solidFill>
                <a:effectLst/>
                <a:latin typeface="+mn-lt"/>
                <a:ea typeface="+mn-ea"/>
                <a:cs typeface="+mn-cs"/>
              </a:rPr>
              <a:t> </a:t>
            </a:r>
            <a:r>
              <a:rPr lang="es-ES" sz="1200" b="1" u="sng" kern="1200" dirty="0" err="1">
                <a:solidFill>
                  <a:schemeClr val="tx1"/>
                </a:solidFill>
                <a:effectLst/>
                <a:latin typeface="+mn-lt"/>
                <a:ea typeface="+mn-ea"/>
                <a:cs typeface="+mn-cs"/>
              </a:rPr>
              <a:t>Report</a:t>
            </a:r>
            <a:r>
              <a:rPr lang="es-ES" sz="1200" b="1" u="sng"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en diciembre de 2024, </a:t>
            </a:r>
            <a:r>
              <a:rPr lang="es-ES" sz="1200" b="1" kern="1200" dirty="0">
                <a:solidFill>
                  <a:schemeClr val="tx1"/>
                </a:solidFill>
                <a:effectLst/>
                <a:latin typeface="+mn-lt"/>
                <a:ea typeface="+mn-ea"/>
                <a:cs typeface="+mn-cs"/>
              </a:rPr>
              <a:t>dos mil veinte-</a:t>
            </a:r>
            <a:r>
              <a:rPr lang="es-ES" sz="1200" b="1" kern="1200" dirty="0" err="1">
                <a:solidFill>
                  <a:schemeClr val="tx1"/>
                </a:solidFill>
                <a:effectLst/>
                <a:latin typeface="+mn-lt"/>
                <a:ea typeface="+mn-ea"/>
                <a:cs typeface="+mn-cs"/>
              </a:rPr>
              <a:t>quatro</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a medida que continúa el trabajo, se publicará un nuevo diseño a principios de 2026, </a:t>
            </a:r>
            <a:r>
              <a:rPr lang="es-ES" sz="1200" b="1" kern="1200" dirty="0">
                <a:solidFill>
                  <a:schemeClr val="tx1"/>
                </a:solidFill>
                <a:effectLst/>
                <a:latin typeface="+mn-lt"/>
                <a:ea typeface="+mn-ea"/>
                <a:cs typeface="+mn-cs"/>
              </a:rPr>
              <a:t>dos mil veinte-seis</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que es más compacto y </a:t>
            </a:r>
            <a:r>
              <a:rPr lang="en-CH" sz="1200" kern="1200" dirty="0">
                <a:solidFill>
                  <a:schemeClr val="tx1"/>
                </a:solidFill>
                <a:effectLst/>
                <a:latin typeface="+mn-lt"/>
                <a:ea typeface="+mn-ea"/>
                <a:cs typeface="+mn-cs"/>
              </a:rPr>
              <a:t>más barato</a:t>
            </a:r>
            <a:r>
              <a:rPr lang="es-ES" sz="1200" b="1" u="sng" kern="1200" dirty="0">
                <a:solidFill>
                  <a:schemeClr val="tx1"/>
                </a:solidFill>
                <a:effectLst/>
                <a:latin typeface="+mn-lt"/>
                <a:ea typeface="+mn-ea"/>
                <a:cs typeface="+mn-cs"/>
              </a:rPr>
              <a:t>.</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La primera parte de ambas instalaciones puede utilizarse para la producción de radioisótopos.</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23</a:t>
            </a:fld>
            <a:endParaRPr lang="en-US"/>
          </a:p>
        </p:txBody>
      </p:sp>
    </p:spTree>
    <p:extLst>
      <p:ext uri="{BB962C8B-B14F-4D97-AF65-F5344CB8AC3E}">
        <p14:creationId xmlns:p14="http://schemas.microsoft.com/office/powerpoint/2010/main" val="354789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Los radioisótopos se utilizan en las tomografías por emisión de positrones (PET) para visualizar tumores, como verán en la sesión práctica.</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Este fue el tema de un proyecto recientemente aprobado llamado IFIGENEIA,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coordinado por la universidad donde estudié en Grecia.</a:t>
            </a:r>
            <a:endParaRPr lang="en-CH" sz="1200" kern="1200" dirty="0">
              <a:solidFill>
                <a:schemeClr val="tx1"/>
              </a:solidFill>
              <a:effectLst/>
              <a:latin typeface="+mn-lt"/>
              <a:ea typeface="+mn-ea"/>
              <a:cs typeface="+mn-cs"/>
            </a:endParaRPr>
          </a:p>
          <a:p>
            <a:r>
              <a:rPr lang="en-CH" sz="1200" kern="1200" dirty="0">
                <a:solidFill>
                  <a:schemeClr val="tx1"/>
                </a:solidFill>
                <a:effectLst/>
                <a:latin typeface="+mn-lt"/>
                <a:ea typeface="+mn-ea"/>
                <a:cs typeface="+mn-cs"/>
              </a:rPr>
              <a:t> </a:t>
            </a:r>
          </a:p>
          <a:p>
            <a:r>
              <a:rPr lang="es-ES" sz="1200" kern="1200" dirty="0">
                <a:solidFill>
                  <a:schemeClr val="tx1"/>
                </a:solidFill>
                <a:effectLst/>
                <a:latin typeface="+mn-lt"/>
                <a:ea typeface="+mn-ea"/>
                <a:cs typeface="+mn-cs"/>
              </a:rPr>
              <a:t>El objetivo es estudiar el diseño del acelerador basándose en dichos elementos,</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que en realidad miden medio metro de largo.</a:t>
            </a:r>
            <a:endParaRPr lang="en-CH"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9E14C6BE-8AA2-4561-BDF3-567E7CB73E4C}" type="slidenum">
              <a:rPr lang="el-GR" smtClean="0"/>
              <a:t>24</a:t>
            </a:fld>
            <a:endParaRPr lang="el-GR"/>
          </a:p>
        </p:txBody>
      </p:sp>
    </p:spTree>
    <p:extLst>
      <p:ext uri="{BB962C8B-B14F-4D97-AF65-F5344CB8AC3E}">
        <p14:creationId xmlns:p14="http://schemas.microsoft.com/office/powerpoint/2010/main" val="1520772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Y ahora, permítanme explicar brevemente, lo que van a hacer el día de hoy. </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25</a:t>
            </a:fld>
            <a:endParaRPr lang="en-US"/>
          </a:p>
        </p:txBody>
      </p:sp>
    </p:spTree>
    <p:extLst>
      <p:ext uri="{BB962C8B-B14F-4D97-AF65-F5344CB8AC3E}">
        <p14:creationId xmlns:p14="http://schemas.microsoft.com/office/powerpoint/2010/main" val="1273777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381000" y="685800"/>
            <a:ext cx="6096000" cy="3429000"/>
          </a:xfrm>
          <a:ln/>
        </p:spPr>
      </p:sp>
      <p:sp>
        <p:nvSpPr>
          <p:cNvPr id="29699" name="Rectangle 3"/>
          <p:cNvSpPr>
            <a:spLocks noGrp="1" noChangeArrowheads="1"/>
          </p:cNvSpPr>
          <p:nvPr>
            <p:ph type="body" idx="1"/>
          </p:nvPr>
        </p:nvSpPr>
        <p:spPr>
          <a:noFill/>
        </p:spPr>
        <p:txBody>
          <a:bodyPr/>
          <a:lstStyle/>
          <a:p>
            <a:r>
              <a:rPr lang="es-MX" sz="1200" kern="1200" dirty="0">
                <a:solidFill>
                  <a:schemeClr val="tx1"/>
                </a:solidFill>
                <a:effectLst/>
                <a:latin typeface="+mn-lt"/>
                <a:ea typeface="+mn-ea"/>
                <a:cs typeface="+mn-cs"/>
              </a:rPr>
              <a:t>Las MasterClasses Internacionales son el proyecto emblemático del Grupo Internacional IPPOG, </a:t>
            </a:r>
          </a:p>
          <a:p>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es una actividad educativa, donde aproximamente 250 </a:t>
            </a:r>
            <a:r>
              <a:rPr lang="es-MX" sz="1200" b="1" kern="1200" dirty="0">
                <a:solidFill>
                  <a:schemeClr val="tx1"/>
                </a:solidFill>
                <a:effectLst/>
                <a:latin typeface="+mn-lt"/>
                <a:ea typeface="+mn-ea"/>
                <a:cs typeface="+mn-cs"/>
              </a:rPr>
              <a:t>dos cientos cincuenta </a:t>
            </a:r>
            <a:r>
              <a:rPr lang="es-MX" sz="1200" kern="1200" dirty="0">
                <a:solidFill>
                  <a:schemeClr val="tx1"/>
                </a:solidFill>
                <a:effectLst/>
                <a:latin typeface="+mn-lt"/>
                <a:ea typeface="+mn-ea"/>
                <a:cs typeface="+mn-cs"/>
              </a:rPr>
              <a:t>institutos participan cada año, llegando a 15000 </a:t>
            </a:r>
            <a:r>
              <a:rPr lang="es-MX" sz="1200" b="1" kern="1200" dirty="0">
                <a:solidFill>
                  <a:schemeClr val="tx1"/>
                </a:solidFill>
                <a:effectLst/>
                <a:latin typeface="+mn-lt"/>
                <a:ea typeface="+mn-ea"/>
                <a:cs typeface="+mn-cs"/>
              </a:rPr>
              <a:t>quince mil</a:t>
            </a:r>
            <a:r>
              <a:rPr lang="es-MX" sz="1200" kern="1200" dirty="0">
                <a:solidFill>
                  <a:schemeClr val="tx1"/>
                </a:solidFill>
                <a:effectLst/>
                <a:latin typeface="+mn-lt"/>
                <a:ea typeface="+mn-ea"/>
                <a:cs typeface="+mn-cs"/>
              </a:rPr>
              <a:t> jovenes estudiantes, de 65 </a:t>
            </a:r>
            <a:r>
              <a:rPr lang="es-MX" sz="1200" b="1" kern="1200" dirty="0">
                <a:solidFill>
                  <a:schemeClr val="tx1"/>
                </a:solidFill>
                <a:effectLst/>
                <a:latin typeface="+mn-lt"/>
                <a:ea typeface="+mn-ea"/>
                <a:cs typeface="+mn-cs"/>
              </a:rPr>
              <a:t>seisenta y cinco</a:t>
            </a:r>
            <a:r>
              <a:rPr lang="es-MX" sz="1200" kern="1200" dirty="0">
                <a:solidFill>
                  <a:schemeClr val="tx1"/>
                </a:solidFill>
                <a:effectLst/>
                <a:latin typeface="+mn-lt"/>
                <a:ea typeface="+mn-ea"/>
                <a:cs typeface="+mn-cs"/>
              </a:rPr>
              <a:t> países, alrededor del mundo. </a:t>
            </a:r>
            <a:endParaRPr lang="en-CH" sz="1200" kern="1200" dirty="0">
              <a:solidFill>
                <a:schemeClr val="tx1"/>
              </a:solidFill>
              <a:effectLst/>
              <a:latin typeface="+mn-lt"/>
              <a:ea typeface="+mn-ea"/>
              <a:cs typeface="+mn-cs"/>
            </a:endParaRPr>
          </a:p>
          <a:p>
            <a:pPr eaLnBrk="1" hangingPunct="1"/>
            <a:endParaRPr lang="de-DE" altLang="de-DE" dirty="0"/>
          </a:p>
        </p:txBody>
      </p:sp>
    </p:spTree>
    <p:extLst>
      <p:ext uri="{BB962C8B-B14F-4D97-AF65-F5344CB8AC3E}">
        <p14:creationId xmlns:p14="http://schemas.microsoft.com/office/powerpoint/2010/main" val="2137016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Como pueden observer, en el Pograma Internacional de la MasterClass, hay diversas opciones, con archivos de todos los experimentos del LHC; pero también hay experimentos de Japón, experimentos de física de astropartículas, etc.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Yo soy miembro del Comité Directivo; Y después de desarrollar los archivos de la MasterClass para el experimento ALICE, desarrollé, este mismo, la </a:t>
            </a:r>
            <a:r>
              <a:rPr lang="es-MX" sz="1200" b="1" kern="1200" dirty="0">
                <a:solidFill>
                  <a:schemeClr val="tx1"/>
                </a:solidFill>
                <a:effectLst/>
                <a:latin typeface="+mn-lt"/>
                <a:ea typeface="+mn-ea"/>
                <a:cs typeface="+mn-cs"/>
              </a:rPr>
              <a:t>MasterClass de Terapia de Partículas</a:t>
            </a:r>
            <a:r>
              <a:rPr lang="es-MX" sz="1200" kern="1200" dirty="0">
                <a:solidFill>
                  <a:schemeClr val="tx1"/>
                </a:solidFill>
                <a:effectLst/>
                <a:latin typeface="+mn-lt"/>
                <a:ea typeface="+mn-ea"/>
                <a:cs typeface="+mn-cs"/>
              </a:rPr>
              <a:t>, con la ayuda de autras colegas.</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El objetivo, es mostrar, lo que hacen los científicos, y con esta Particle Therapy MasterClass, lo que los fisicos hacen colaborando en medicina;</a:t>
            </a:r>
            <a:r>
              <a:rPr lang="es-MX" sz="1200" u="sng" kern="1200" dirty="0">
                <a:solidFill>
                  <a:schemeClr val="tx1"/>
                </a:solidFill>
                <a:effectLst/>
                <a:latin typeface="+mn-lt"/>
                <a:ea typeface="+mn-ea"/>
                <a:cs typeface="+mn-cs"/>
              </a:rPr>
              <a:t> y cuantos oportunidades de trabajo puede haber en física y los campos de STEM en general. </a:t>
            </a:r>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27</a:t>
            </a:fld>
            <a:endParaRPr lang="en-US"/>
          </a:p>
        </p:txBody>
      </p:sp>
    </p:spTree>
    <p:extLst>
      <p:ext uri="{BB962C8B-B14F-4D97-AF65-F5344CB8AC3E}">
        <p14:creationId xmlns:p14="http://schemas.microsoft.com/office/powerpoint/2010/main" val="1536774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Durante este evento, que dura todo el día, queremos darle a los estudiantes, la oportunidad de ser científicos por un día, ofrenciendo la experiencia, de manejar datos reales, durante la sesión “hands on” de la tarde.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Luego, preparar una presentación con los resultados, para discusión, en una video conferencia, como los físicos hacen de forma rutinaria.</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EECF7F21-C973-144D-AD61-59DE0B966CFC}" type="slidenum">
              <a:rPr lang="en-CH" smtClean="0"/>
              <a:t>28</a:t>
            </a:fld>
            <a:endParaRPr lang="en-CH"/>
          </a:p>
        </p:txBody>
      </p:sp>
    </p:spTree>
    <p:extLst>
      <p:ext uri="{BB962C8B-B14F-4D97-AF65-F5344CB8AC3E}">
        <p14:creationId xmlns:p14="http://schemas.microsoft.com/office/powerpoint/2010/main" val="3781175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Para la sesión “Hands-on”, usamos el software profesional, </a:t>
            </a:r>
            <a:r>
              <a:rPr lang="es-MX" sz="1200" b="1" u="sng" kern="1200" dirty="0">
                <a:solidFill>
                  <a:schemeClr val="tx1"/>
                </a:solidFill>
                <a:effectLst/>
                <a:latin typeface="+mn-lt"/>
                <a:ea typeface="+mn-ea"/>
                <a:cs typeface="+mn-cs"/>
              </a:rPr>
              <a:t>gratituto,</a:t>
            </a:r>
            <a:r>
              <a:rPr lang="es-MX" sz="1200" kern="1200" dirty="0">
                <a:solidFill>
                  <a:schemeClr val="tx1"/>
                </a:solidFill>
                <a:effectLst/>
                <a:latin typeface="+mn-lt"/>
                <a:ea typeface="+mn-ea"/>
                <a:cs typeface="+mn-cs"/>
              </a:rPr>
              <a:t> llamado matRad, desarrollado por colegas del centro aleman de investigationes para cáncer, DKFZ,</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que se utiliza específcamente para investigación y formación. </a:t>
            </a:r>
            <a:endParaRPr lang="en-CH" sz="1200" kern="1200" dirty="0">
              <a:solidFill>
                <a:schemeClr val="tx1"/>
              </a:solidFill>
              <a:effectLst/>
              <a:latin typeface="+mn-lt"/>
              <a:ea typeface="+mn-ea"/>
              <a:cs typeface="+mn-cs"/>
            </a:endParaRPr>
          </a:p>
          <a:p>
            <a:r>
              <a:rPr lang="es-MX" sz="1200" i="1" kern="1200" dirty="0">
                <a:solidFill>
                  <a:schemeClr val="tx1"/>
                </a:solidFill>
                <a:effectLst/>
                <a:latin typeface="+mn-lt"/>
                <a:ea typeface="+mn-ea"/>
                <a:cs typeface="+mn-cs"/>
              </a:rPr>
              <a:t>matRad es un kit de herramientas para fines educativos para estudiar las diferentes formas de preparar, digamos, prescripciones para tales terapias.</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por supuesto, para el PTCM, utilizamos una versión simplificada. </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29</a:t>
            </a:fld>
            <a:endParaRPr lang="en-US"/>
          </a:p>
        </p:txBody>
      </p:sp>
    </p:spTree>
    <p:extLst>
      <p:ext uri="{BB962C8B-B14F-4D97-AF65-F5344CB8AC3E}">
        <p14:creationId xmlns:p14="http://schemas.microsoft.com/office/powerpoint/2010/main" val="3937243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kern="1200" dirty="0">
                <a:solidFill>
                  <a:schemeClr val="tx1"/>
                </a:solidFill>
                <a:effectLst/>
                <a:latin typeface="+mn-lt"/>
                <a:ea typeface="+mn-ea"/>
                <a:cs typeface="+mn-cs"/>
              </a:rPr>
              <a:t>Permítanme comenzar con presentarme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Soy física de iones pesados, y trabajo en el experimento de iones pesados, ALICE en el CERN.</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Donde también </a:t>
            </a:r>
            <a:r>
              <a:rPr lang="es-ES" sz="1200" b="1" u="sng" kern="1200" dirty="0">
                <a:solidFill>
                  <a:schemeClr val="tx1"/>
                </a:solidFill>
                <a:effectLst/>
                <a:latin typeface="+mn-lt"/>
                <a:ea typeface="+mn-ea"/>
                <a:cs typeface="+mn-cs"/>
              </a:rPr>
              <a:t>ejercí </a:t>
            </a:r>
            <a:r>
              <a:rPr lang="es-ES" sz="1200" kern="1200" dirty="0">
                <a:solidFill>
                  <a:schemeClr val="tx1"/>
                </a:solidFill>
                <a:effectLst/>
                <a:latin typeface="+mn-lt"/>
                <a:ea typeface="+mn-ea"/>
                <a:cs typeface="+mn-cs"/>
              </a:rPr>
              <a:t>como coordinador adjunto de física</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desde hace algunos años, me he </a:t>
            </a:r>
            <a:r>
              <a:rPr lang="es-MX" sz="1200" i="1" kern="1200" dirty="0">
                <a:solidFill>
                  <a:schemeClr val="tx1"/>
                </a:solidFill>
                <a:effectLst/>
                <a:latin typeface="+mn-lt"/>
                <a:ea typeface="+mn-ea"/>
                <a:cs typeface="+mn-cs"/>
              </a:rPr>
              <a:t>involucrado</a:t>
            </a:r>
            <a:r>
              <a:rPr lang="es-MX" sz="1200" kern="1200" dirty="0">
                <a:solidFill>
                  <a:schemeClr val="tx1"/>
                </a:solidFill>
                <a:effectLst/>
                <a:latin typeface="+mn-lt"/>
                <a:ea typeface="+mn-ea"/>
                <a:cs typeface="+mn-cs"/>
              </a:rPr>
              <a:t> en aplicaciones medicas de iones pesados,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con un grupo del CERN.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El CERN, es el laboratorio de investigación de física, más grande del mundo, en el área de Ginebra.</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Aquí, pueden ver el acelerador </a:t>
            </a:r>
            <a:r>
              <a:rPr lang="es-MX" sz="1200" b="1" i="1" u="sng" kern="1200" dirty="0">
                <a:solidFill>
                  <a:schemeClr val="tx1"/>
                </a:solidFill>
                <a:effectLst/>
                <a:latin typeface="+mn-lt"/>
                <a:ea typeface="+mn-ea"/>
                <a:cs typeface="+mn-cs"/>
              </a:rPr>
              <a:t>Ele, Hatche, Ce</a:t>
            </a:r>
            <a:r>
              <a:rPr lang="es-MX" sz="1200" kern="1200" dirty="0">
                <a:solidFill>
                  <a:schemeClr val="tx1"/>
                </a:solidFill>
                <a:effectLst/>
                <a:latin typeface="+mn-lt"/>
                <a:ea typeface="+mn-ea"/>
                <a:cs typeface="+mn-cs"/>
              </a:rPr>
              <a:t> LHC del CERN, unos 100 </a:t>
            </a:r>
            <a:r>
              <a:rPr lang="es-MX" sz="1200" b="1" kern="1200" dirty="0">
                <a:solidFill>
                  <a:schemeClr val="tx1"/>
                </a:solidFill>
                <a:effectLst/>
                <a:latin typeface="+mn-lt"/>
                <a:ea typeface="+mn-ea"/>
                <a:cs typeface="+mn-cs"/>
              </a:rPr>
              <a:t>cien</a:t>
            </a:r>
            <a:r>
              <a:rPr lang="es-MX" sz="1200" kern="1200" dirty="0">
                <a:solidFill>
                  <a:schemeClr val="tx1"/>
                </a:solidFill>
                <a:effectLst/>
                <a:latin typeface="+mn-lt"/>
                <a:ea typeface="+mn-ea"/>
                <a:cs typeface="+mn-cs"/>
              </a:rPr>
              <a:t> metros debajo de la superficie, donde las partículas son acelerados, casi a la velocidad de la luz.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Cuando estas partículas chocan entre sí, en el centro de nuestros experimentos, algo “extraño” sucede: </a:t>
            </a:r>
            <a:endParaRPr lang="es-MX" dirty="0"/>
          </a:p>
          <a:p>
            <a:r>
              <a:rPr lang="es-MX" sz="1200" kern="1200" dirty="0">
                <a:solidFill>
                  <a:schemeClr val="tx1"/>
                </a:solidFill>
                <a:effectLst/>
                <a:latin typeface="+mn-lt"/>
                <a:ea typeface="+mn-ea"/>
                <a:cs typeface="+mn-cs"/>
              </a:rPr>
              <a:t>A partir de la enorme cantidad de energía, liberada en las colisiones, se crean nuevas partículas.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así es, como el bosón de Higgs fue descubierto, por los experimentos ALTAS y CMS, en colisiones protón-protón. Por el que, el CERN es más conocido, y por el cual, el premio Nobel fue </a:t>
            </a:r>
            <a:r>
              <a:rPr lang="es-MX" sz="1200" i="1" kern="1200" dirty="0">
                <a:solidFill>
                  <a:schemeClr val="tx1"/>
                </a:solidFill>
                <a:effectLst/>
                <a:latin typeface="+mn-lt"/>
                <a:ea typeface="+mn-ea"/>
                <a:cs typeface="+mn-cs"/>
              </a:rPr>
              <a:t>otorgado</a:t>
            </a:r>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al señor Higgs y sus colaboradores. </a:t>
            </a:r>
            <a:endParaRPr lang="en-CH"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5"/>
          </p:nvPr>
        </p:nvSpPr>
        <p:spPr/>
        <p:txBody>
          <a:bodyPr/>
          <a:lstStyle/>
          <a:p>
            <a:fld id="{1B5B5DC6-5AD3-A34C-A7AB-1CEA4976C04E}" type="slidenum">
              <a:rPr lang="en-US" smtClean="0"/>
              <a:t>3</a:t>
            </a:fld>
            <a:endParaRPr lang="en-US"/>
          </a:p>
        </p:txBody>
      </p:sp>
    </p:spTree>
    <p:extLst>
      <p:ext uri="{BB962C8B-B14F-4D97-AF65-F5344CB8AC3E}">
        <p14:creationId xmlns:p14="http://schemas.microsoft.com/office/powerpoint/2010/main" val="8750763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Y quería animarles a explorar el material en las páginas web.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Hay material en diferentes idiomas incluyendo animaciones y grabaciones.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también en español, preparado por los estudiantes de UNAM,</a:t>
            </a:r>
            <a:r>
              <a:rPr lang="es-ES" sz="1200" b="1"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Viridiana and Alejandro</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30</a:t>
            </a:fld>
            <a:endParaRPr lang="en-US"/>
          </a:p>
        </p:txBody>
      </p:sp>
    </p:spTree>
    <p:extLst>
      <p:ext uri="{BB962C8B-B14F-4D97-AF65-F5344CB8AC3E}">
        <p14:creationId xmlns:p14="http://schemas.microsoft.com/office/powerpoint/2010/main" val="2121754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También se da apoyo del proyecto </a:t>
            </a:r>
            <a:r>
              <a:rPr lang="es-ES" sz="1200" kern="1200" dirty="0" err="1">
                <a:solidFill>
                  <a:schemeClr val="tx1"/>
                </a:solidFill>
                <a:effectLst/>
                <a:latin typeface="+mn-lt"/>
                <a:ea typeface="+mn-ea"/>
                <a:cs typeface="+mn-cs"/>
              </a:rPr>
              <a:t>HITRIplus</a:t>
            </a:r>
            <a:r>
              <a:rPr lang="es-ES" sz="1200" kern="1200" dirty="0">
                <a:solidFill>
                  <a:schemeClr val="tx1"/>
                </a:solidFill>
                <a:effectLst/>
                <a:latin typeface="+mn-lt"/>
                <a:ea typeface="+mn-ea"/>
                <a:cs typeface="+mn-cs"/>
              </a:rPr>
              <a:t>, que es un gran consorcio,</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ofrece muchas oportunidades para la educación</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Hay mucho material en YouTube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Porque Es claro que no es suficiente, solamente construir un tal </a:t>
            </a:r>
            <a:r>
              <a:rPr lang="es-ES" sz="1200" kern="1200" dirty="0" err="1">
                <a:solidFill>
                  <a:schemeClr val="tx1"/>
                </a:solidFill>
                <a:effectLst/>
                <a:latin typeface="+mn-lt"/>
                <a:ea typeface="+mn-ea"/>
                <a:cs typeface="+mn-cs"/>
              </a:rPr>
              <a:t>infrastructura</a:t>
            </a:r>
            <a:r>
              <a:rPr lang="es-E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necesita, también, personal debidamente educado;</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31</a:t>
            </a:fld>
            <a:endParaRPr lang="en-US"/>
          </a:p>
        </p:txBody>
      </p:sp>
    </p:spTree>
    <p:extLst>
      <p:ext uri="{BB962C8B-B14F-4D97-AF65-F5344CB8AC3E}">
        <p14:creationId xmlns:p14="http://schemas.microsoft.com/office/powerpoint/2010/main" val="53246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Y ahora permítanme mostrarles algunas diapositivas sobre la evolución del PTMC</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32</a:t>
            </a:fld>
            <a:endParaRPr lang="en-US"/>
          </a:p>
        </p:txBody>
      </p:sp>
    </p:spTree>
    <p:extLst>
      <p:ext uri="{BB962C8B-B14F-4D97-AF65-F5344CB8AC3E}">
        <p14:creationId xmlns:p14="http://schemas.microsoft.com/office/powerpoint/2010/main" val="17729596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Tras las primeras pruebas piloto con la participación del CERN, DKFZ y el GSI, el PTMC fue aprobado por el Comité Directivo e incluido en el programa International de </a:t>
            </a:r>
            <a:r>
              <a:rPr lang="es-ES" sz="1200" kern="1200" dirty="0" err="1">
                <a:solidFill>
                  <a:schemeClr val="tx1"/>
                </a:solidFill>
                <a:effectLst/>
                <a:latin typeface="+mn-lt"/>
                <a:ea typeface="+mn-ea"/>
                <a:cs typeface="+mn-cs"/>
              </a:rPr>
              <a:t>MasterClass</a:t>
            </a:r>
            <a:r>
              <a:rPr lang="es-ES" sz="1200" kern="1200" dirty="0">
                <a:solidFill>
                  <a:schemeClr val="tx1"/>
                </a:solidFill>
                <a:effectLst/>
                <a:latin typeface="+mn-lt"/>
                <a:ea typeface="+mn-ea"/>
                <a:cs typeface="+mn-cs"/>
              </a:rPr>
              <a:t> en mayo de 2019 </a:t>
            </a:r>
            <a:r>
              <a:rPr lang="es-ES" sz="1200" b="1" kern="1200" dirty="0">
                <a:solidFill>
                  <a:schemeClr val="tx1"/>
                </a:solidFill>
                <a:effectLst/>
                <a:latin typeface="+mn-lt"/>
                <a:ea typeface="+mn-ea"/>
                <a:cs typeface="+mn-cs"/>
              </a:rPr>
              <a:t>dos mil diecinueve</a:t>
            </a:r>
            <a:r>
              <a:rPr lang="es-E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33</a:t>
            </a:fld>
            <a:endParaRPr lang="en-US"/>
          </a:p>
        </p:txBody>
      </p:sp>
    </p:spTree>
    <p:extLst>
      <p:ext uri="{BB962C8B-B14F-4D97-AF65-F5344CB8AC3E}">
        <p14:creationId xmlns:p14="http://schemas.microsoft.com/office/powerpoint/2010/main" val="37935957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kern="1200" dirty="0">
                <a:solidFill>
                  <a:schemeClr val="tx1"/>
                </a:solidFill>
                <a:effectLst/>
                <a:latin typeface="+mn-lt"/>
                <a:ea typeface="+mn-ea"/>
                <a:cs typeface="+mn-cs"/>
              </a:rPr>
              <a:t>Y su premier, fue en México,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el </a:t>
            </a:r>
            <a:r>
              <a:rPr lang="es-MX" sz="1200" b="1" kern="1200" dirty="0">
                <a:solidFill>
                  <a:schemeClr val="tx1"/>
                </a:solidFill>
                <a:effectLst/>
                <a:latin typeface="+mn-lt"/>
                <a:ea typeface="+mn-ea"/>
                <a:cs typeface="+mn-cs"/>
              </a:rPr>
              <a:t>dos de Marzo de dos mil veinte</a:t>
            </a:r>
            <a:r>
              <a:rPr lang="es-MX" sz="1200" kern="1200" dirty="0">
                <a:solidFill>
                  <a:schemeClr val="tx1"/>
                </a:solidFill>
                <a:effectLst/>
                <a:latin typeface="+mn-lt"/>
                <a:ea typeface="+mn-ea"/>
                <a:cs typeface="+mn-cs"/>
              </a:rPr>
              <a:t>, con participación de Puebla y La ciudad de Mexico.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Se realisaron Gracias a los esfuerzos por el grupo de la BUAP y la UNAM y el apoyo de otros institutos en la gestión. </a:t>
            </a:r>
            <a:endParaRPr lang="en-CH"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5"/>
          </p:nvPr>
        </p:nvSpPr>
        <p:spPr/>
        <p:txBody>
          <a:bodyPr/>
          <a:lstStyle/>
          <a:p>
            <a:fld id="{1B5B5DC6-5AD3-A34C-A7AB-1CEA4976C04E}" type="slidenum">
              <a:rPr lang="en-US" smtClean="0"/>
              <a:t>34</a:t>
            </a:fld>
            <a:endParaRPr lang="en-US"/>
          </a:p>
        </p:txBody>
      </p:sp>
    </p:spTree>
    <p:extLst>
      <p:ext uri="{BB962C8B-B14F-4D97-AF65-F5344CB8AC3E}">
        <p14:creationId xmlns:p14="http://schemas.microsoft.com/office/powerpoint/2010/main" val="903056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630FB-9437-0F8B-D071-CF644CA327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308E000-1FF6-EBEF-F190-0D50E1A972F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1F922BA-C324-0905-DD97-621689181D7D}"/>
              </a:ext>
            </a:extLst>
          </p:cNvPr>
          <p:cNvSpPr>
            <a:spLocks noGrp="1"/>
          </p:cNvSpPr>
          <p:nvPr>
            <p:ph type="body" idx="1"/>
          </p:nvPr>
        </p:nvSpPr>
        <p:spPr/>
        <p:txBody>
          <a:bodyPr/>
          <a:lstStyle/>
          <a:p>
            <a:r>
              <a:rPr lang="es-MX" sz="1200" kern="1200" dirty="0">
                <a:solidFill>
                  <a:schemeClr val="tx1"/>
                </a:solidFill>
                <a:effectLst/>
                <a:latin typeface="+mn-lt"/>
                <a:ea typeface="+mn-ea"/>
                <a:cs typeface="+mn-cs"/>
              </a:rPr>
              <a:t>En ese momento, estaba en la Ciudad de México, y la pandemia por el covid comenzaba a ser más seria.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Logré regresar a Ginebra con la ayuda de una botella de tequila.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Pero tuvimos que cancelar el resto de las </a:t>
            </a:r>
            <a:r>
              <a:rPr lang="es-ES" sz="1200" kern="1200" dirty="0" err="1">
                <a:solidFill>
                  <a:schemeClr val="tx1"/>
                </a:solidFill>
                <a:effectLst/>
                <a:latin typeface="+mn-lt"/>
                <a:ea typeface="+mn-ea"/>
                <a:cs typeface="+mn-cs"/>
              </a:rPr>
              <a:t>masterclasses</a:t>
            </a:r>
            <a:r>
              <a:rPr lang="es-E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endParaRPr lang="es-MX" dirty="0"/>
          </a:p>
        </p:txBody>
      </p:sp>
      <p:sp>
        <p:nvSpPr>
          <p:cNvPr id="4" name="Marcador de número de diapositiva 3">
            <a:extLst>
              <a:ext uri="{FF2B5EF4-FFF2-40B4-BE49-F238E27FC236}">
                <a16:creationId xmlns:a16="http://schemas.microsoft.com/office/drawing/2014/main" id="{063A76B5-8BDD-9762-B280-57C779B0CE05}"/>
              </a:ext>
            </a:extLst>
          </p:cNvPr>
          <p:cNvSpPr>
            <a:spLocks noGrp="1"/>
          </p:cNvSpPr>
          <p:nvPr>
            <p:ph type="sldNum" sz="quarter" idx="5"/>
          </p:nvPr>
        </p:nvSpPr>
        <p:spPr/>
        <p:txBody>
          <a:bodyPr/>
          <a:lstStyle/>
          <a:p>
            <a:fld id="{1B5B5DC6-5AD3-A34C-A7AB-1CEA4976C04E}" type="slidenum">
              <a:rPr lang="en-US" smtClean="0"/>
              <a:t>35</a:t>
            </a:fld>
            <a:endParaRPr lang="en-US"/>
          </a:p>
        </p:txBody>
      </p:sp>
    </p:spTree>
    <p:extLst>
      <p:ext uri="{BB962C8B-B14F-4D97-AF65-F5344CB8AC3E}">
        <p14:creationId xmlns:p14="http://schemas.microsoft.com/office/powerpoint/2010/main" val="2440014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s-MX" sz="1200" kern="1200" dirty="0">
                <a:solidFill>
                  <a:schemeClr val="tx1"/>
                </a:solidFill>
                <a:effectLst/>
                <a:latin typeface="+mn-lt"/>
                <a:ea typeface="+mn-ea"/>
                <a:cs typeface="+mn-cs"/>
              </a:rPr>
              <a:t>Fue, sin duda, un evento memorable.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En total dos cientos estudiantes participaron</a:t>
            </a:r>
            <a:endParaRPr lang="en-CH"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8849184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a:extLst>
            <a:ext uri="{FF2B5EF4-FFF2-40B4-BE49-F238E27FC236}">
              <a16:creationId xmlns:a16="http://schemas.microsoft.com/office/drawing/2014/main" id="{DFE5AC15-0737-548F-AA5C-5981123CC1E6}"/>
            </a:ext>
          </a:extLst>
        </p:cNvPr>
        <p:cNvGrpSpPr/>
        <p:nvPr/>
      </p:nvGrpSpPr>
      <p:grpSpPr>
        <a:xfrm>
          <a:off x="0" y="0"/>
          <a:ext cx="0" cy="0"/>
          <a:chOff x="0" y="0"/>
          <a:chExt cx="0" cy="0"/>
        </a:xfrm>
      </p:grpSpPr>
      <p:sp>
        <p:nvSpPr>
          <p:cNvPr id="219" name="Google Shape;219;p24:notes">
            <a:extLst>
              <a:ext uri="{FF2B5EF4-FFF2-40B4-BE49-F238E27FC236}">
                <a16:creationId xmlns:a16="http://schemas.microsoft.com/office/drawing/2014/main" id="{2EFEFAF7-35A6-9A54-A225-FA556979C3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0" name="Google Shape;220;p24:notes">
            <a:extLst>
              <a:ext uri="{FF2B5EF4-FFF2-40B4-BE49-F238E27FC236}">
                <a16:creationId xmlns:a16="http://schemas.microsoft.com/office/drawing/2014/main" id="{1AF6CFCA-27EC-F9C7-6041-36989468B49C}"/>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s-MX" sz="1200" kern="1200" dirty="0">
                <a:solidFill>
                  <a:schemeClr val="tx1"/>
                </a:solidFill>
                <a:effectLst/>
                <a:latin typeface="+mn-lt"/>
                <a:ea typeface="+mn-ea"/>
                <a:cs typeface="+mn-cs"/>
              </a:rPr>
              <a:t>Las inscriptiones tuvieron que cerrarse porque se habia alcanzado el aforo maximo</a:t>
            </a: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sz="1200" kern="1200" dirty="0">
                <a:solidFill>
                  <a:schemeClr val="tx1"/>
                </a:solidFill>
                <a:effectLst/>
                <a:latin typeface="+mn-lt"/>
                <a:ea typeface="+mn-ea"/>
                <a:cs typeface="+mn-cs"/>
              </a:rPr>
              <a:t>Y aquí vemos la videoconferencia común</a:t>
            </a:r>
            <a:r>
              <a:rPr lang="en-CH" dirty="0">
                <a:effectLst/>
              </a:rPr>
              <a:t> </a:t>
            </a:r>
            <a:endParaRPr lang="en-CH"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1564272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5" name="Google Shape;19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sz="1200" kern="1200" dirty="0">
                <a:solidFill>
                  <a:schemeClr val="tx1"/>
                </a:solidFill>
                <a:effectLst/>
                <a:latin typeface="+mn-lt"/>
                <a:ea typeface="+mn-ea"/>
                <a:cs typeface="+mn-cs"/>
              </a:rPr>
              <a:t>Aquí </a:t>
            </a:r>
            <a:r>
              <a:rPr lang="es-ES" sz="1200" kern="1200" dirty="0" err="1">
                <a:solidFill>
                  <a:schemeClr val="tx1"/>
                </a:solidFill>
                <a:effectLst/>
                <a:latin typeface="+mn-lt"/>
                <a:ea typeface="+mn-ea"/>
                <a:cs typeface="+mn-cs"/>
              </a:rPr>
              <a:t>tenémos</a:t>
            </a:r>
            <a:r>
              <a:rPr lang="es-ES" sz="1200" kern="1200" dirty="0">
                <a:solidFill>
                  <a:schemeClr val="tx1"/>
                </a:solidFill>
                <a:effectLst/>
                <a:latin typeface="+mn-lt"/>
                <a:ea typeface="+mn-ea"/>
                <a:cs typeface="+mn-cs"/>
              </a:rPr>
              <a:t> algunas fotos de la inscripción, las conferencias y el almuerzo.</a:t>
            </a:r>
            <a:endParaRPr lang="en-CH"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s-ES" sz="1200" kern="1200" dirty="0">
                <a:solidFill>
                  <a:schemeClr val="tx1"/>
                </a:solidFill>
                <a:effectLst/>
                <a:latin typeface="+mn-lt"/>
                <a:ea typeface="+mn-ea"/>
                <a:cs typeface="+mn-cs"/>
              </a:rPr>
              <a:t>Y aquí </a:t>
            </a:r>
            <a:r>
              <a:rPr lang="es-ES" sz="1200" kern="1200" dirty="0" err="1">
                <a:solidFill>
                  <a:schemeClr val="tx1"/>
                </a:solidFill>
                <a:effectLst/>
                <a:latin typeface="+mn-lt"/>
                <a:ea typeface="+mn-ea"/>
                <a:cs typeface="+mn-cs"/>
              </a:rPr>
              <a:t>tenémos</a:t>
            </a:r>
            <a:r>
              <a:rPr lang="es-ES" sz="1200" kern="1200" dirty="0">
                <a:solidFill>
                  <a:schemeClr val="tx1"/>
                </a:solidFill>
                <a:effectLst/>
                <a:latin typeface="+mn-lt"/>
                <a:ea typeface="+mn-ea"/>
                <a:cs typeface="+mn-cs"/>
              </a:rPr>
              <a:t> fotos de la sesión práctica.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 comentarios de los participantes.</a:t>
            </a:r>
            <a:br>
              <a:rPr lang="en-CH" sz="1200" kern="1200" dirty="0">
                <a:solidFill>
                  <a:schemeClr val="tx1"/>
                </a:solidFill>
                <a:effectLst/>
                <a:latin typeface="+mn-lt"/>
                <a:ea typeface="+mn-ea"/>
                <a:cs typeface="+mn-cs"/>
              </a:rPr>
            </a:br>
            <a:r>
              <a:rPr lang="en-CH" sz="1200" kern="1200" dirty="0">
                <a:solidFill>
                  <a:schemeClr val="tx1"/>
                </a:solidFill>
                <a:effectLst/>
                <a:latin typeface="+mn-lt"/>
                <a:ea typeface="+mn-ea"/>
                <a:cs typeface="+mn-cs"/>
              </a:rPr>
              <a:t>“Por la mañana no podíamos imaginar que por la tarde estaríamos elaborando planes de tratamiento </a:t>
            </a:r>
            <a:r>
              <a:rPr lang="en-CH" sz="1200" b="1" u="sng" kern="1200" dirty="0">
                <a:solidFill>
                  <a:schemeClr val="tx1"/>
                </a:solidFill>
                <a:effectLst/>
                <a:latin typeface="+mn-lt"/>
                <a:ea typeface="+mn-ea"/>
                <a:cs typeface="+mn-cs"/>
              </a:rPr>
              <a:t>por nuestra cuenta”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“No podíamos imaginar qué tenía que ver la física con la medicina”.</a:t>
            </a:r>
            <a:endParaRPr lang="en-CH"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023903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7BE46-2718-EE2B-DD68-85FFFCA5CC0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BA18BF6-D53C-E0E9-B1B2-C91F45C7BA3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C1BD031-63F9-36ED-EE93-4B5C8CF23F0F}"/>
              </a:ext>
            </a:extLst>
          </p:cNvPr>
          <p:cNvSpPr>
            <a:spLocks noGrp="1"/>
          </p:cNvSpPr>
          <p:nvPr>
            <p:ph type="body" idx="1"/>
          </p:nvPr>
        </p:nvSpPr>
        <p:spPr/>
        <p:txBody>
          <a:bodyPr/>
          <a:lstStyle/>
          <a:p>
            <a:r>
              <a:rPr lang="es-MX" sz="1200" kern="1200" dirty="0">
                <a:solidFill>
                  <a:schemeClr val="tx1"/>
                </a:solidFill>
                <a:effectLst/>
                <a:latin typeface="+mn-lt"/>
                <a:ea typeface="+mn-ea"/>
                <a:cs typeface="+mn-cs"/>
              </a:rPr>
              <a:t>En ALICE, cuando los iones de plomo colisionan, podemos estudiar las miles de partículas creadas,</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para inferir conlusiones, acerca del estado de la materia, y el universo temprano, conocido como Quark-Gluón Plasma. </a:t>
            </a:r>
            <a:endParaRPr lang="en-CH" sz="1200" kern="1200" dirty="0">
              <a:solidFill>
                <a:schemeClr val="tx1"/>
              </a:solidFill>
              <a:effectLst/>
              <a:latin typeface="+mn-lt"/>
              <a:ea typeface="+mn-ea"/>
              <a:cs typeface="+mn-cs"/>
            </a:endParaRPr>
          </a:p>
          <a:p>
            <a:r>
              <a:rPr lang="es-MX" sz="1200" b="1" i="1"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endParaRPr lang="es-MX" dirty="0"/>
          </a:p>
        </p:txBody>
      </p:sp>
      <p:sp>
        <p:nvSpPr>
          <p:cNvPr id="4" name="Marcador de número de diapositiva 3">
            <a:extLst>
              <a:ext uri="{FF2B5EF4-FFF2-40B4-BE49-F238E27FC236}">
                <a16:creationId xmlns:a16="http://schemas.microsoft.com/office/drawing/2014/main" id="{CFB24BC0-40D1-0EC2-C25E-D9E9AB2D7812}"/>
              </a:ext>
            </a:extLst>
          </p:cNvPr>
          <p:cNvSpPr>
            <a:spLocks noGrp="1"/>
          </p:cNvSpPr>
          <p:nvPr>
            <p:ph type="sldNum" sz="quarter" idx="5"/>
          </p:nvPr>
        </p:nvSpPr>
        <p:spPr/>
        <p:txBody>
          <a:bodyPr/>
          <a:lstStyle/>
          <a:p>
            <a:fld id="{1B5B5DC6-5AD3-A34C-A7AB-1CEA4976C04E}" type="slidenum">
              <a:rPr lang="en-US" smtClean="0"/>
              <a:t>4</a:t>
            </a:fld>
            <a:endParaRPr lang="en-US"/>
          </a:p>
        </p:txBody>
      </p:sp>
    </p:spTree>
    <p:extLst>
      <p:ext uri="{BB962C8B-B14F-4D97-AF65-F5344CB8AC3E}">
        <p14:creationId xmlns:p14="http://schemas.microsoft.com/office/powerpoint/2010/main" val="12518600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 Puebla también fue un gran éxito y hay un vídeo disponible en YouTube</a:t>
            </a:r>
            <a:endParaRPr lang="en-CH" sz="1200" kern="1200" dirty="0">
              <a:solidFill>
                <a:schemeClr val="tx1"/>
              </a:solidFill>
              <a:effectLst/>
              <a:latin typeface="+mn-lt"/>
              <a:ea typeface="+mn-ea"/>
              <a:cs typeface="+mn-cs"/>
            </a:endParaRPr>
          </a:p>
          <a:p>
            <a:endParaRPr lang="es-MX" dirty="0"/>
          </a:p>
        </p:txBody>
      </p:sp>
      <p:sp>
        <p:nvSpPr>
          <p:cNvPr id="4" name="Marcador de número de diapositiva 3"/>
          <p:cNvSpPr>
            <a:spLocks noGrp="1"/>
          </p:cNvSpPr>
          <p:nvPr>
            <p:ph type="sldNum" sz="quarter" idx="5"/>
          </p:nvPr>
        </p:nvSpPr>
        <p:spPr/>
        <p:txBody>
          <a:bodyPr/>
          <a:lstStyle/>
          <a:p>
            <a:fld id="{1B5B5DC6-5AD3-A34C-A7AB-1CEA4976C04E}" type="slidenum">
              <a:rPr lang="en-US" smtClean="0"/>
              <a:t>40</a:t>
            </a:fld>
            <a:endParaRPr lang="en-US"/>
          </a:p>
        </p:txBody>
      </p:sp>
    </p:spTree>
    <p:extLst>
      <p:ext uri="{BB962C8B-B14F-4D97-AF65-F5344CB8AC3E}">
        <p14:creationId xmlns:p14="http://schemas.microsoft.com/office/powerpoint/2010/main" val="15902097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Por otra parte, la pandemia de covid nos ha motivado a ir más allá, explorando las conexiones remotas;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Podríamos llegar de inmediato a 1500 </a:t>
            </a:r>
            <a:r>
              <a:rPr lang="es-ES" sz="1200" b="1" kern="1200" dirty="0">
                <a:solidFill>
                  <a:schemeClr val="tx1"/>
                </a:solidFill>
                <a:effectLst/>
                <a:latin typeface="+mn-lt"/>
                <a:ea typeface="+mn-ea"/>
                <a:cs typeface="+mn-cs"/>
              </a:rPr>
              <a:t>mil quinientos</a:t>
            </a:r>
            <a:r>
              <a:rPr lang="es-ES" sz="1200" kern="1200" dirty="0">
                <a:solidFill>
                  <a:schemeClr val="tx1"/>
                </a:solidFill>
                <a:effectLst/>
                <a:latin typeface="+mn-lt"/>
                <a:ea typeface="+mn-ea"/>
                <a:cs typeface="+mn-cs"/>
              </a:rPr>
              <a:t> estudiantes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 20 </a:t>
            </a:r>
            <a:r>
              <a:rPr lang="es-ES" sz="1200" b="1" kern="1200" dirty="0">
                <a:solidFill>
                  <a:schemeClr val="tx1"/>
                </a:solidFill>
                <a:effectLst/>
                <a:latin typeface="+mn-lt"/>
                <a:ea typeface="+mn-ea"/>
                <a:cs typeface="+mn-cs"/>
              </a:rPr>
              <a:t>veinte</a:t>
            </a:r>
            <a:r>
              <a:rPr lang="es-ES" sz="1200" kern="1200" dirty="0">
                <a:solidFill>
                  <a:schemeClr val="tx1"/>
                </a:solidFill>
                <a:effectLst/>
                <a:latin typeface="+mn-lt"/>
                <a:ea typeface="+mn-ea"/>
                <a:cs typeface="+mn-cs"/>
              </a:rPr>
              <a:t> países y 37 </a:t>
            </a:r>
            <a:r>
              <a:rPr lang="es-ES" sz="1200" b="1" kern="1200" dirty="0">
                <a:solidFill>
                  <a:schemeClr val="tx1"/>
                </a:solidFill>
                <a:effectLst/>
                <a:latin typeface="+mn-lt"/>
                <a:ea typeface="+mn-ea"/>
                <a:cs typeface="+mn-cs"/>
              </a:rPr>
              <a:t>treinta-siete</a:t>
            </a:r>
            <a:r>
              <a:rPr lang="es-ES" sz="1200" kern="1200" dirty="0">
                <a:solidFill>
                  <a:schemeClr val="tx1"/>
                </a:solidFill>
                <a:effectLst/>
                <a:latin typeface="+mn-lt"/>
                <a:ea typeface="+mn-ea"/>
                <a:cs typeface="+mn-cs"/>
              </a:rPr>
              <a:t> instituciones.</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41</a:t>
            </a:fld>
            <a:endParaRPr lang="en-US"/>
          </a:p>
        </p:txBody>
      </p:sp>
    </p:spTree>
    <p:extLst>
      <p:ext uri="{BB962C8B-B14F-4D97-AF65-F5344CB8AC3E}">
        <p14:creationId xmlns:p14="http://schemas.microsoft.com/office/powerpoint/2010/main" val="3688997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Todavía tenemos muchas sesiones en línea para llegar a más estudiantes en lugares remotos.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Por ejemplo, el realizado por la UNAM en noviembre 2021.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ven que para esta sesión participaron muchos institutos, desde México hasta Honduras y Colombia.</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42</a:t>
            </a:fld>
            <a:endParaRPr lang="en-US"/>
          </a:p>
        </p:txBody>
      </p:sp>
    </p:spTree>
    <p:extLst>
      <p:ext uri="{BB962C8B-B14F-4D97-AF65-F5344CB8AC3E}">
        <p14:creationId xmlns:p14="http://schemas.microsoft.com/office/powerpoint/2010/main" val="2701505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Y aquí tenemos sesiones en línea en </a:t>
            </a:r>
            <a:r>
              <a:rPr lang="es-ES" sz="1200" kern="1200" dirty="0" err="1">
                <a:solidFill>
                  <a:schemeClr val="tx1"/>
                </a:solidFill>
                <a:effectLst/>
                <a:latin typeface="+mn-lt"/>
                <a:ea typeface="+mn-ea"/>
                <a:cs typeface="+mn-cs"/>
              </a:rPr>
              <a:t>mexico</a:t>
            </a:r>
            <a:r>
              <a:rPr lang="es-ES" sz="1200" kern="1200" dirty="0">
                <a:solidFill>
                  <a:schemeClr val="tx1"/>
                </a:solidFill>
                <a:effectLst/>
                <a:latin typeface="+mn-lt"/>
                <a:ea typeface="+mn-ea"/>
                <a:cs typeface="+mn-cs"/>
              </a:rPr>
              <a:t> y la participación internacional para el ano 2022 </a:t>
            </a:r>
            <a:r>
              <a:rPr lang="es-ES" sz="1200" b="1" i="1" kern="1200" dirty="0">
                <a:solidFill>
                  <a:schemeClr val="tx1"/>
                </a:solidFill>
                <a:effectLst/>
                <a:latin typeface="+mn-lt"/>
                <a:ea typeface="+mn-ea"/>
                <a:cs typeface="+mn-cs"/>
              </a:rPr>
              <a:t>dos mil veinte-dos</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43</a:t>
            </a:fld>
            <a:endParaRPr lang="en-US"/>
          </a:p>
        </p:txBody>
      </p:sp>
    </p:spTree>
    <p:extLst>
      <p:ext uri="{BB962C8B-B14F-4D97-AF65-F5344CB8AC3E}">
        <p14:creationId xmlns:p14="http://schemas.microsoft.com/office/powerpoint/2010/main" val="1201960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Y para el ano 2023 </a:t>
            </a:r>
            <a:r>
              <a:rPr lang="es-ES" sz="1200" b="1" i="1" kern="1200" dirty="0">
                <a:solidFill>
                  <a:schemeClr val="tx1"/>
                </a:solidFill>
                <a:effectLst/>
                <a:latin typeface="+mn-lt"/>
                <a:ea typeface="+mn-ea"/>
                <a:cs typeface="+mn-cs"/>
              </a:rPr>
              <a:t>dos mil veinte-tres</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44</a:t>
            </a:fld>
            <a:endParaRPr lang="en-US"/>
          </a:p>
        </p:txBody>
      </p:sp>
    </p:spTree>
    <p:extLst>
      <p:ext uri="{BB962C8B-B14F-4D97-AF65-F5344CB8AC3E}">
        <p14:creationId xmlns:p14="http://schemas.microsoft.com/office/powerpoint/2010/main" val="1683356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Al regresar a la normalidad, varios institutos, aún mantienen sesiones híbridas.</a:t>
            </a:r>
            <a:endParaRPr lang="en-CH" sz="1200" kern="1200" dirty="0">
              <a:solidFill>
                <a:schemeClr val="tx1"/>
              </a:solidFill>
              <a:effectLst/>
              <a:latin typeface="+mn-lt"/>
              <a:ea typeface="+mn-ea"/>
              <a:cs typeface="+mn-cs"/>
            </a:endParaRPr>
          </a:p>
          <a:p>
            <a:r>
              <a:rPr lang="fr-CH" sz="1200" kern="1200" dirty="0">
                <a:solidFill>
                  <a:schemeClr val="tx1"/>
                </a:solidFill>
                <a:effectLst/>
                <a:latin typeface="+mn-lt"/>
                <a:ea typeface="+mn-ea"/>
                <a:cs typeface="+mn-cs"/>
              </a:rPr>
              <a:t>Y </a:t>
            </a:r>
            <a:r>
              <a:rPr lang="fr-CH" sz="1200" kern="1200" dirty="0" err="1">
                <a:solidFill>
                  <a:schemeClr val="tx1"/>
                </a:solidFill>
                <a:effectLst/>
                <a:latin typeface="+mn-lt"/>
                <a:ea typeface="+mn-ea"/>
                <a:cs typeface="+mn-cs"/>
              </a:rPr>
              <a:t>cada</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año</a:t>
            </a:r>
            <a:r>
              <a:rPr lang="fr-CH" sz="1200" kern="1200" dirty="0">
                <a:solidFill>
                  <a:schemeClr val="tx1"/>
                </a:solidFill>
                <a:effectLst/>
                <a:latin typeface="+mn-lt"/>
                <a:ea typeface="+mn-ea"/>
                <a:cs typeface="+mn-cs"/>
              </a:rPr>
              <a:t>, </a:t>
            </a:r>
            <a:r>
              <a:rPr lang="fr-CH" sz="1200" kern="1200" dirty="0" err="1">
                <a:solidFill>
                  <a:schemeClr val="tx1"/>
                </a:solidFill>
                <a:effectLst/>
                <a:latin typeface="+mn-lt"/>
                <a:ea typeface="+mn-ea"/>
                <a:cs typeface="+mn-cs"/>
              </a:rPr>
              <a:t>aumenta</a:t>
            </a:r>
            <a:r>
              <a:rPr lang="fr-CH" sz="1200" kern="1200" dirty="0">
                <a:solidFill>
                  <a:schemeClr val="tx1"/>
                </a:solidFill>
                <a:effectLst/>
                <a:latin typeface="+mn-lt"/>
                <a:ea typeface="+mn-ea"/>
                <a:cs typeface="+mn-cs"/>
              </a:rPr>
              <a:t> el </a:t>
            </a:r>
            <a:r>
              <a:rPr lang="fr-CH" sz="1200" kern="1200" dirty="0" err="1">
                <a:solidFill>
                  <a:schemeClr val="tx1"/>
                </a:solidFill>
                <a:effectLst/>
                <a:latin typeface="+mn-lt"/>
                <a:ea typeface="+mn-ea"/>
                <a:cs typeface="+mn-cs"/>
              </a:rPr>
              <a:t>número</a:t>
            </a:r>
            <a:r>
              <a:rPr lang="fr-CH" sz="1200" kern="1200" dirty="0">
                <a:solidFill>
                  <a:schemeClr val="tx1"/>
                </a:solidFill>
                <a:effectLst/>
                <a:latin typeface="+mn-lt"/>
                <a:ea typeface="+mn-ea"/>
                <a:cs typeface="+mn-cs"/>
              </a:rPr>
              <a:t> de </a:t>
            </a:r>
            <a:r>
              <a:rPr lang="fr-CH" sz="1200" kern="1200" dirty="0" err="1">
                <a:solidFill>
                  <a:schemeClr val="tx1"/>
                </a:solidFill>
                <a:effectLst/>
                <a:latin typeface="+mn-lt"/>
                <a:ea typeface="+mn-ea"/>
                <a:cs typeface="+mn-cs"/>
              </a:rPr>
              <a:t>institutos</a:t>
            </a:r>
            <a:r>
              <a:rPr lang="fr-CH" sz="1200" kern="1200" dirty="0">
                <a:solidFill>
                  <a:schemeClr val="tx1"/>
                </a:solidFill>
                <a:effectLst/>
                <a:latin typeface="+mn-lt"/>
                <a:ea typeface="+mn-ea"/>
                <a:cs typeface="+mn-cs"/>
              </a:rPr>
              <a:t> que </a:t>
            </a:r>
            <a:r>
              <a:rPr lang="fr-CH" sz="1200" kern="1200" dirty="0" err="1">
                <a:solidFill>
                  <a:schemeClr val="tx1"/>
                </a:solidFill>
                <a:effectLst/>
                <a:latin typeface="+mn-lt"/>
                <a:ea typeface="+mn-ea"/>
                <a:cs typeface="+mn-cs"/>
              </a:rPr>
              <a:t>participan</a:t>
            </a:r>
            <a:r>
              <a:rPr lang="fr-CH" sz="1200" kern="1200" dirty="0">
                <a:solidFill>
                  <a:schemeClr val="tx1"/>
                </a:solidFill>
                <a:effectLst/>
                <a:latin typeface="+mn-lt"/>
                <a:ea typeface="+mn-ea"/>
                <a:cs typeface="+mn-cs"/>
              </a:rPr>
              <a:t>.</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45</a:t>
            </a:fld>
            <a:endParaRPr lang="en-US"/>
          </a:p>
        </p:txBody>
      </p:sp>
    </p:spTree>
    <p:extLst>
      <p:ext uri="{BB962C8B-B14F-4D97-AF65-F5344CB8AC3E}">
        <p14:creationId xmlns:p14="http://schemas.microsoft.com/office/powerpoint/2010/main" val="28707475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u="sng" kern="1200" dirty="0">
                <a:solidFill>
                  <a:schemeClr val="tx1"/>
                </a:solidFill>
                <a:effectLst/>
                <a:latin typeface="+mn-lt"/>
                <a:ea typeface="+mn-ea"/>
                <a:cs typeface="+mn-cs"/>
              </a:rPr>
              <a:t>En efecto</a:t>
            </a:r>
            <a:r>
              <a:rPr lang="es-ES" sz="1200" kern="1200" dirty="0">
                <a:solidFill>
                  <a:schemeClr val="tx1"/>
                </a:solidFill>
                <a:effectLst/>
                <a:latin typeface="+mn-lt"/>
                <a:ea typeface="+mn-ea"/>
                <a:cs typeface="+mn-cs"/>
              </a:rPr>
              <a:t>, Han pasado muchas cosas. </a:t>
            </a:r>
            <a:endParaRPr lang="en-CH" sz="1200" kern="1200" dirty="0">
              <a:solidFill>
                <a:schemeClr val="tx1"/>
              </a:solidFill>
              <a:effectLst/>
              <a:latin typeface="+mn-lt"/>
              <a:ea typeface="+mn-ea"/>
              <a:cs typeface="+mn-cs"/>
            </a:endParaRPr>
          </a:p>
          <a:p>
            <a:r>
              <a:rPr lang="es-ES" sz="1200" b="1" u="sng" kern="1200" dirty="0" err="1">
                <a:solidFill>
                  <a:schemeClr val="tx1"/>
                </a:solidFill>
                <a:effectLst/>
                <a:latin typeface="+mn-lt"/>
                <a:ea typeface="+mn-ea"/>
                <a:cs typeface="+mn-cs"/>
              </a:rPr>
              <a:t>Ademas</a:t>
            </a:r>
            <a:r>
              <a:rPr lang="es-ES" sz="1200" b="1" u="sng"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durante el primer PTMC en marzo de 2020 </a:t>
            </a:r>
            <a:r>
              <a:rPr lang="es-ES" sz="1200" b="1" kern="1200" dirty="0">
                <a:solidFill>
                  <a:schemeClr val="tx1"/>
                </a:solidFill>
                <a:effectLst/>
                <a:latin typeface="+mn-lt"/>
                <a:ea typeface="+mn-ea"/>
                <a:cs typeface="+mn-cs"/>
              </a:rPr>
              <a:t>dos mil veinte</a:t>
            </a:r>
            <a:r>
              <a:rPr lang="es-ES" sz="1200" kern="1200" dirty="0">
                <a:solidFill>
                  <a:schemeClr val="tx1"/>
                </a:solidFill>
                <a:effectLst/>
                <a:latin typeface="+mn-lt"/>
                <a:ea typeface="+mn-ea"/>
                <a:cs typeface="+mn-cs"/>
              </a:rPr>
              <a:t>, una estudiante mexicana se puso en contacto conmigo, interesada en realizar su tesis de maestría, sobre un tema interesante.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ahora está terminando su doctorado.</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46</a:t>
            </a:fld>
            <a:endParaRPr lang="en-US"/>
          </a:p>
        </p:txBody>
      </p:sp>
    </p:spTree>
    <p:extLst>
      <p:ext uri="{BB962C8B-B14F-4D97-AF65-F5344CB8AC3E}">
        <p14:creationId xmlns:p14="http://schemas.microsoft.com/office/powerpoint/2010/main" val="2670452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Entonces, quería terminar repitiendo el mensaje:</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47</a:t>
            </a:fld>
            <a:endParaRPr lang="en-US"/>
          </a:p>
        </p:txBody>
      </p:sp>
    </p:spTree>
    <p:extLst>
      <p:ext uri="{BB962C8B-B14F-4D97-AF65-F5344CB8AC3E}">
        <p14:creationId xmlns:p14="http://schemas.microsoft.com/office/powerpoint/2010/main" val="1041263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Por un lado, utilizamos iones pesados para la investigación; y estudiamos el Quark-Gluon Plasma en ALICE, a alta energía;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Y por otro lado, a bajas energías, los usamos para la terapia del cáncer, como en el GSI y en el centro de terapia de Heidelberg.</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 una manera muy simplificada, vemos aquí nuevamente, que los iones pesados, causan un daño mayor al ADN de los tumores cancerosos.</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48</a:t>
            </a:fld>
            <a:endParaRPr lang="en-US"/>
          </a:p>
        </p:txBody>
      </p:sp>
    </p:spTree>
    <p:extLst>
      <p:ext uri="{BB962C8B-B14F-4D97-AF65-F5344CB8AC3E}">
        <p14:creationId xmlns:p14="http://schemas.microsoft.com/office/powerpoint/2010/main" val="960048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 sz="1200" kern="1200" dirty="0">
                <a:solidFill>
                  <a:schemeClr val="tx1"/>
                </a:solidFill>
                <a:effectLst/>
                <a:latin typeface="+mn-lt"/>
                <a:ea typeface="+mn-ea"/>
                <a:cs typeface="+mn-cs"/>
              </a:rPr>
              <a:t>Entonces, esto les da una respuesta </a:t>
            </a:r>
            <a:r>
              <a:rPr lang="es-MX" sz="1200" kern="1200" dirty="0">
                <a:solidFill>
                  <a:schemeClr val="tx1"/>
                </a:solidFill>
                <a:effectLst/>
                <a:latin typeface="+mn-lt"/>
                <a:ea typeface="+mn-ea"/>
                <a:cs typeface="+mn-cs"/>
              </a:rPr>
              <a:t>en la pregunta habitual: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De acuerdo, encontraste el Higgs, y el Quark-Gluon Plasma, en el CERN .…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muy bien ¡!  Y ¿qué?</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¿para qué es útil? ¿cuáles son los beneficios para nosotros, la sociedad en general?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Así que hoy, no podemos decir si habrá un “uso práctico” para el propio Higgs, pero podemos decir, cuáles son las aplicaciones, de toda la tecnología que ha fue desarrollada, para hacer posible la investigación, para descubrir el Higgs.</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Claro que Nadie se pregunta hoy, para qué sirve el electrón, porque, sin él, estaríamos en la obscuridad (literalmente en términos de aplicaciones de luz y electricidad, pero también metaforicamente en términos de conocimiento al respecto de la estructura de la materia).</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rPr>
              <a:t>Así que hoy, veremos, porqué el conocimiento de la estructura de la materia es importante; </a:t>
            </a:r>
            <a:endParaRPr lang="en-CH"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rPr>
              <a:t>y cómo el conocimiento de las interacciones de las partículas, con la materia, es utilizado para terapia de cáncer. </a:t>
            </a:r>
            <a:endParaRPr lang="en-CH" sz="1200" kern="1200" dirty="0">
              <a:solidFill>
                <a:schemeClr val="tx1"/>
              </a:solidFill>
              <a:effectLst/>
              <a:latin typeface="+mn-lt"/>
              <a:ea typeface="+mn-ea"/>
              <a:cs typeface="+mn-cs"/>
            </a:endParaRPr>
          </a:p>
          <a:p>
            <a:r>
              <a:rPr lang="es-MX" sz="1200" u="none" strike="noStrike"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El electrón, no fue descubierto porque alguien intentaba hacer mejores velas;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fue descubierto por la curiosidad de aprender más acerca de la naturaleza, nuestro universo,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cómo está constituida la materia, cuáles son las interacciones y fuerzas y cómo funcionan las cosas en general.</a:t>
            </a:r>
            <a:endParaRPr lang="en-CH" sz="1200" kern="1200" dirty="0">
              <a:solidFill>
                <a:schemeClr val="tx1"/>
              </a:solidFill>
              <a:effectLst/>
              <a:latin typeface="+mn-lt"/>
              <a:ea typeface="+mn-ea"/>
              <a:cs typeface="+mn-cs"/>
            </a:endParaRPr>
          </a:p>
          <a:p>
            <a:r>
              <a:rPr lang="es-MX" sz="1200" u="none" strike="noStrike"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de cualquier forma, toda la tecnología desarrollada siempre tendrá un buen uso en beneficio de la sociedad.</a:t>
            </a:r>
            <a:endParaRPr lang="en-CH" sz="1200" kern="1200" dirty="0">
              <a:solidFill>
                <a:schemeClr val="tx1"/>
              </a:solidFill>
              <a:effectLst/>
              <a:latin typeface="+mn-lt"/>
              <a:ea typeface="+mn-ea"/>
              <a:cs typeface="+mn-cs"/>
            </a:endParaRPr>
          </a:p>
          <a:p>
            <a:endParaRPr lang="en-US" altLang="en-US" dirty="0">
              <a:latin typeface="Times" charset="0"/>
              <a:ea typeface="ＭＳ Ｐゴシック" charset="-128"/>
            </a:endParaRPr>
          </a:p>
        </p:txBody>
      </p:sp>
      <p:sp>
        <p:nvSpPr>
          <p:cNvPr id="5017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069B202B-60E7-0544-B942-ECFF720B980C}" type="slidenum">
              <a:rPr lang="en-GB" altLang="en-US"/>
              <a:pPr/>
              <a:t>49</a:t>
            </a:fld>
            <a:endParaRPr lang="en-GB" altLang="en-US"/>
          </a:p>
        </p:txBody>
      </p:sp>
    </p:spTree>
    <p:extLst>
      <p:ext uri="{BB962C8B-B14F-4D97-AF65-F5344CB8AC3E}">
        <p14:creationId xmlns:p14="http://schemas.microsoft.com/office/powerpoint/2010/main" val="2183581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fld id="{D15BB1D7-495B-5846-AF18-487126E9D24D}" type="slidenum">
              <a:rPr lang="pl-PL" altLang="en-US"/>
              <a:pPr/>
              <a:t>5</a:t>
            </a:fld>
            <a:endParaRPr lang="pl-PL" altLang="en-US"/>
          </a:p>
        </p:txBody>
      </p:sp>
      <p:sp>
        <p:nvSpPr>
          <p:cNvPr id="58371" name="Text Box 1"/>
          <p:cNvSpPr>
            <a:spLocks noGrp="1" noRot="1" noChangeAspect="1" noChangeArrowheads="1" noTextEdit="1"/>
          </p:cNvSpPr>
          <p:nvPr>
            <p:ph type="sldImg"/>
          </p:nvPr>
        </p:nvSpPr>
        <p:spPr>
          <a:xfrm>
            <a:off x="382588" y="695325"/>
            <a:ext cx="6091237" cy="3427413"/>
          </a:xfrm>
          <a:solidFill>
            <a:srgbClr val="FFFFFF"/>
          </a:solidFill>
          <a:ln/>
        </p:spPr>
      </p:sp>
      <p:sp>
        <p:nvSpPr>
          <p:cNvPr id="58372" name="Text Box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s-MX" sz="1200" kern="1200" dirty="0">
                <a:solidFill>
                  <a:schemeClr val="tx1"/>
                </a:solidFill>
                <a:effectLst/>
                <a:latin typeface="+mn-lt"/>
                <a:ea typeface="+mn-ea"/>
                <a:cs typeface="+mn-cs"/>
              </a:rPr>
              <a:t>Una interesante coincidencia, es, que actualmente soy empleada por el laboratorio </a:t>
            </a:r>
            <a:r>
              <a:rPr lang="es-MX" sz="1200" b="1" i="1" u="sng" kern="1200" dirty="0">
                <a:solidFill>
                  <a:schemeClr val="tx1"/>
                </a:solidFill>
                <a:effectLst/>
                <a:latin typeface="+mn-lt"/>
                <a:ea typeface="+mn-ea"/>
                <a:cs typeface="+mn-cs"/>
              </a:rPr>
              <a:t>He Ese I</a:t>
            </a:r>
            <a:r>
              <a:rPr lang="es-MX" sz="1200" kern="1200" dirty="0">
                <a:solidFill>
                  <a:schemeClr val="tx1"/>
                </a:solidFill>
                <a:effectLst/>
                <a:latin typeface="+mn-lt"/>
                <a:ea typeface="+mn-ea"/>
                <a:cs typeface="+mn-cs"/>
              </a:rPr>
              <a:t>,  GSI, en ingles.</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el cual, es un laboratorio de iones pesados en Alemania, cerca de Frankfurt.</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me envían al CERN, para trabajar, como parte de la colaboración del GSI y el CERN.</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GSI, es un acrónimo, que, en español, significa “laboratorio de investigación de iones pesados”;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que estudia las colisiones de iones pesados, y el entendimiento de sus propiedades; y donde se aprende, cómo acelerarlos y guiarlos al objetivo. Entonces, Surgió la idea de guiarlos, hacia un objetivo de tumor canceroso, y usarlos para matar tumores cancerosos.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Más tarde, escucharán, porqué los iones son la mejor forma de hacerlo, y lo verán en la sesión “hands-on” por ustedes mismos.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endParaRPr lang="en-US" altLang="en-US" dirty="0">
              <a:ea typeface="ＭＳ Ｐゴシック" charset="-128"/>
            </a:endParaRPr>
          </a:p>
        </p:txBody>
      </p:sp>
    </p:spTree>
    <p:extLst>
      <p:ext uri="{BB962C8B-B14F-4D97-AF65-F5344CB8AC3E}">
        <p14:creationId xmlns:p14="http://schemas.microsoft.com/office/powerpoint/2010/main" val="368884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 name="Google Shape;100;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CH" sz="1200" kern="1200" dirty="0">
                <a:solidFill>
                  <a:schemeClr val="tx1"/>
                </a:solidFill>
                <a:effectLst/>
                <a:latin typeface="+mn-lt"/>
                <a:ea typeface="+mn-ea"/>
                <a:cs typeface="+mn-cs"/>
              </a:rPr>
              <a:t>Y ahora,</a:t>
            </a:r>
          </a:p>
          <a:p>
            <a:r>
              <a:rPr lang="es-MX" sz="1200" u="sng" kern="1200" dirty="0">
                <a:solidFill>
                  <a:schemeClr val="tx1"/>
                </a:solidFill>
                <a:effectLst/>
                <a:latin typeface="+mn-lt"/>
                <a:ea typeface="+mn-ea"/>
                <a:cs typeface="+mn-cs"/>
              </a:rPr>
              <a:t>Anticipándonos a preguntas que hacen: ¿cuáles son las posiblidades, de que algo así, llegue a nuestro país? Déjame decir que eso depende de ustedes; las nuevas generaciones; los nuevos expertos y los futuros ciudadanos, los futuros políticos y la fuerza de sus propios destinos y países. </a:t>
            </a:r>
            <a:endParaRPr lang="en-CH" sz="1200" kern="1200" dirty="0">
              <a:solidFill>
                <a:schemeClr val="tx1"/>
              </a:solidFill>
              <a:effectLst/>
              <a:latin typeface="+mn-lt"/>
              <a:ea typeface="+mn-ea"/>
              <a:cs typeface="+mn-cs"/>
            </a:endParaRPr>
          </a:p>
          <a:p>
            <a:r>
              <a:rPr lang="es-MX" sz="1200" u="none" strike="noStrike"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Este es el objetivo de las MasterClasses, dirigidas a estudiantes, que se encuentran en una etapa temprana de sus estudios: motivar a las futuras generaciones, no solo para seguir temas relacionados, también para invitarlos a que sean ciudadanos responsables y posiblemente políticos que tengan un entendimiento por la ciencia y que favorezcan la investigación y sus aplicaciones.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u="sng" kern="1200" dirty="0">
                <a:solidFill>
                  <a:schemeClr val="tx1"/>
                </a:solidFill>
                <a:effectLst/>
                <a:latin typeface="+mn-lt"/>
                <a:ea typeface="+mn-ea"/>
                <a:cs typeface="+mn-cs"/>
              </a:rPr>
              <a:t>Este tipo de proyectos no se hacen instantaneamente, solo las nuevas generaciones motivadas y bien preparadas pueden hacerlo realidad: </a:t>
            </a:r>
            <a:endParaRPr lang="en-CH" sz="1200" kern="1200" dirty="0">
              <a:solidFill>
                <a:schemeClr val="tx1"/>
              </a:solidFill>
              <a:effectLst/>
              <a:latin typeface="+mn-lt"/>
              <a:ea typeface="+mn-ea"/>
              <a:cs typeface="+mn-cs"/>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9391052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Y con esto, solo puedo desearles, que disfruten la sesión,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Gracias por su atencion y la invitacion</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51</a:t>
            </a:fld>
            <a:endParaRPr lang="en-US"/>
          </a:p>
        </p:txBody>
      </p:sp>
    </p:spTree>
    <p:extLst>
      <p:ext uri="{BB962C8B-B14F-4D97-AF65-F5344CB8AC3E}">
        <p14:creationId xmlns:p14="http://schemas.microsoft.com/office/powerpoint/2010/main" val="2521027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Folienbildplatzhalter 1"/>
          <p:cNvSpPr>
            <a:spLocks noGrp="1" noRot="1" noChangeAspect="1" noTextEdit="1"/>
          </p:cNvSpPr>
          <p:nvPr>
            <p:ph type="sldImg"/>
          </p:nvPr>
        </p:nvSpPr>
        <p:spPr>
          <a:ln/>
        </p:spPr>
      </p:sp>
      <p:sp>
        <p:nvSpPr>
          <p:cNvPr id="118786"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sz="1200" kern="1200" dirty="0">
                <a:solidFill>
                  <a:schemeClr val="tx1"/>
                </a:solidFill>
                <a:effectLst/>
                <a:latin typeface="+mn-lt"/>
                <a:ea typeface="+mn-ea"/>
                <a:cs typeface="+mn-cs"/>
              </a:rPr>
              <a:t>De hecho, a inicios de los noventas, en el centro de investigación GSI, transformando una sala experimental en una sala de terapia, trataron a unos 500 </a:t>
            </a:r>
            <a:r>
              <a:rPr lang="es-MX" sz="1200" b="1" kern="1200" dirty="0">
                <a:solidFill>
                  <a:schemeClr val="tx1"/>
                </a:solidFill>
                <a:effectLst/>
                <a:latin typeface="+mn-lt"/>
                <a:ea typeface="+mn-ea"/>
                <a:cs typeface="+mn-cs"/>
              </a:rPr>
              <a:t>quinientos</a:t>
            </a:r>
            <a:r>
              <a:rPr lang="es-MX" sz="1200" kern="1200" dirty="0">
                <a:solidFill>
                  <a:schemeClr val="tx1"/>
                </a:solidFill>
                <a:effectLst/>
                <a:latin typeface="+mn-lt"/>
                <a:ea typeface="+mn-ea"/>
                <a:cs typeface="+mn-cs"/>
              </a:rPr>
              <a:t> pacientes, en la cabeza y el cuello,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casos desesperados, con 95% </a:t>
            </a:r>
            <a:r>
              <a:rPr lang="es-MX" sz="1200" b="1" kern="1200" dirty="0">
                <a:solidFill>
                  <a:schemeClr val="tx1"/>
                </a:solidFill>
                <a:effectLst/>
                <a:latin typeface="+mn-lt"/>
                <a:ea typeface="+mn-ea"/>
                <a:cs typeface="+mn-cs"/>
              </a:rPr>
              <a:t>noventa cinco por ciento</a:t>
            </a:r>
            <a:r>
              <a:rPr lang="es-MX" sz="1200" kern="1200" dirty="0">
                <a:solidFill>
                  <a:schemeClr val="tx1"/>
                </a:solidFill>
                <a:effectLst/>
                <a:latin typeface="+mn-lt"/>
                <a:ea typeface="+mn-ea"/>
                <a:cs typeface="+mn-cs"/>
              </a:rPr>
              <a:t> de éxito;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Lo que significa,</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que después de 5 años, la mayoría de los pacientes, no presentó ningún efecto secundario.</a:t>
            </a:r>
            <a:endParaRPr lang="en-CH" sz="1200" kern="1200" dirty="0">
              <a:solidFill>
                <a:schemeClr val="tx1"/>
              </a:solidFill>
              <a:effectLst/>
              <a:latin typeface="+mn-lt"/>
              <a:ea typeface="+mn-ea"/>
              <a:cs typeface="+mn-cs"/>
            </a:endParaRPr>
          </a:p>
          <a:p>
            <a:pPr eaLnBrk="1" hangingPunct="1"/>
            <a:endParaRPr lang="en-GB" altLang="de-DE" dirty="0">
              <a:ea typeface="ＭＳ Ｐゴシック" charset="-128"/>
            </a:endParaRPr>
          </a:p>
          <a:p>
            <a:r>
              <a:rPr lang="es-MX" sz="1200" kern="1200" dirty="0">
                <a:solidFill>
                  <a:schemeClr val="tx1"/>
                </a:solidFill>
                <a:effectLst/>
                <a:latin typeface="+mn-lt"/>
                <a:ea typeface="+mn-ea"/>
                <a:cs typeface="+mn-cs"/>
              </a:rPr>
              <a:t>Así, los iones pesados (de hecho iones de carbono) fueron utilizados para terapia en la mañana,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para experimentos de fisica en la noche. </a:t>
            </a:r>
            <a:endParaRPr lang="en-CH" sz="1200" kern="1200" dirty="0">
              <a:solidFill>
                <a:schemeClr val="tx1"/>
              </a:solidFill>
              <a:effectLst/>
              <a:latin typeface="+mn-lt"/>
              <a:ea typeface="+mn-ea"/>
              <a:cs typeface="+mn-cs"/>
            </a:endParaRPr>
          </a:p>
          <a:p>
            <a:pPr eaLnBrk="1" hangingPunct="1"/>
            <a:endParaRPr lang="en-GB" altLang="de-DE" dirty="0">
              <a:ea typeface="ＭＳ Ｐゴシック" charset="-128"/>
            </a:endParaRPr>
          </a:p>
          <a:p>
            <a:r>
              <a:rPr lang="es-MX" sz="1200" kern="1200" dirty="0">
                <a:solidFill>
                  <a:schemeClr val="tx1"/>
                </a:solidFill>
                <a:effectLst/>
                <a:latin typeface="+mn-lt"/>
                <a:ea typeface="+mn-ea"/>
                <a:cs typeface="+mn-cs"/>
              </a:rPr>
              <a:t>Basados en este éxito, la tecnología fue transferida a los hospitales; Y primero, en el Centro de Terapia de Heidelberg (</a:t>
            </a:r>
            <a:r>
              <a:rPr lang="es-MX" sz="1200" i="1" kern="1200" dirty="0">
                <a:solidFill>
                  <a:schemeClr val="tx1"/>
                </a:solidFill>
                <a:effectLst/>
                <a:latin typeface="+mn-lt"/>
                <a:ea typeface="+mn-ea"/>
                <a:cs typeface="+mn-cs"/>
              </a:rPr>
              <a:t>que opera desde el 2009 </a:t>
            </a:r>
            <a:r>
              <a:rPr lang="es-MX" sz="1200" b="1" i="1" kern="1200" dirty="0">
                <a:solidFill>
                  <a:schemeClr val="tx1"/>
                </a:solidFill>
                <a:effectLst/>
                <a:latin typeface="+mn-lt"/>
                <a:ea typeface="+mn-ea"/>
                <a:cs typeface="+mn-cs"/>
              </a:rPr>
              <a:t>dos mil nueve</a:t>
            </a:r>
            <a:r>
              <a:rPr lang="es-MX"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MX" sz="1200" kern="1200" dirty="0">
                <a:solidFill>
                  <a:schemeClr val="tx1"/>
                </a:solidFill>
                <a:effectLst/>
                <a:latin typeface="+mn-lt"/>
                <a:ea typeface="+mn-ea"/>
                <a:cs typeface="+mn-cs"/>
              </a:rPr>
              <a:t>Y despues en el Marburg de Alemania.</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Donde, mediante un sofisticado sistema de imanes, se puede cubrir todo el tumor punto por punto, lo que se llama </a:t>
            </a:r>
            <a:r>
              <a:rPr lang="es-ES" sz="1200" b="1" u="sng" kern="1200" dirty="0">
                <a:solidFill>
                  <a:schemeClr val="tx1"/>
                </a:solidFill>
                <a:effectLst/>
                <a:latin typeface="+mn-lt"/>
                <a:ea typeface="+mn-ea"/>
                <a:cs typeface="+mn-cs"/>
              </a:rPr>
              <a:t>Método </a:t>
            </a:r>
            <a:r>
              <a:rPr lang="es-ES" sz="1200" kern="1200" dirty="0" err="1">
                <a:solidFill>
                  <a:schemeClr val="tx1"/>
                </a:solidFill>
                <a:effectLst/>
                <a:latin typeface="+mn-lt"/>
                <a:ea typeface="+mn-ea"/>
                <a:cs typeface="+mn-cs"/>
              </a:rPr>
              <a:t>Rasterscan</a:t>
            </a:r>
            <a:r>
              <a:rPr lang="es-ES" sz="1200" kern="1200" dirty="0">
                <a:solidFill>
                  <a:schemeClr val="tx1"/>
                </a:solidFill>
                <a:effectLst/>
                <a:latin typeface="+mn-lt"/>
                <a:ea typeface="+mn-ea"/>
                <a:cs typeface="+mn-cs"/>
              </a:rPr>
              <a:t>.</a:t>
            </a:r>
            <a:endParaRPr lang="en-CH" sz="1200" kern="1200" dirty="0">
              <a:solidFill>
                <a:schemeClr val="tx1"/>
              </a:solidFill>
              <a:effectLst/>
              <a:latin typeface="+mn-lt"/>
              <a:ea typeface="+mn-ea"/>
              <a:cs typeface="+mn-cs"/>
            </a:endParaRPr>
          </a:p>
          <a:p>
            <a:pPr eaLnBrk="1" hangingPunct="1"/>
            <a:endParaRPr lang="en-GB" altLang="de-DE" dirty="0">
              <a:ea typeface="ＭＳ Ｐゴシック" charset="-128"/>
            </a:endParaRPr>
          </a:p>
        </p:txBody>
      </p:sp>
      <p:sp>
        <p:nvSpPr>
          <p:cNvPr id="118787" name="Foliennummernplatzhalt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charset="0"/>
                <a:ea typeface="ＭＳ Ｐゴシック" charset="-128"/>
                <a:cs typeface="Arial" charset="0"/>
              </a:defRPr>
            </a:lvl1pPr>
            <a:lvl2pPr marL="742950" indent="-285750">
              <a:spcBef>
                <a:spcPct val="30000"/>
              </a:spcBef>
              <a:defRPr sz="1200">
                <a:solidFill>
                  <a:schemeClr val="tx1"/>
                </a:solidFill>
                <a:latin typeface="Arial" charset="0"/>
                <a:ea typeface="Arial" charset="0"/>
                <a:cs typeface="Arial" charset="0"/>
              </a:defRPr>
            </a:lvl2pPr>
            <a:lvl3pPr marL="1143000" indent="-228600">
              <a:spcBef>
                <a:spcPct val="30000"/>
              </a:spcBef>
              <a:defRPr sz="1200">
                <a:solidFill>
                  <a:schemeClr val="tx1"/>
                </a:solidFill>
                <a:latin typeface="Arial" charset="0"/>
                <a:ea typeface="Arial" charset="0"/>
                <a:cs typeface="Arial" charset="0"/>
              </a:defRPr>
            </a:lvl3pPr>
            <a:lvl4pPr marL="1600200" indent="-228600">
              <a:spcBef>
                <a:spcPct val="30000"/>
              </a:spcBef>
              <a:defRPr sz="1200">
                <a:solidFill>
                  <a:schemeClr val="tx1"/>
                </a:solidFill>
                <a:latin typeface="Arial" charset="0"/>
                <a:ea typeface="Arial" charset="0"/>
                <a:cs typeface="Arial" charset="0"/>
              </a:defRPr>
            </a:lvl4pPr>
            <a:lvl5pPr marL="2057400" indent="-22860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spcBef>
                <a:spcPct val="0"/>
              </a:spcBef>
            </a:pPr>
            <a:fld id="{F284C1CC-91F8-2A4D-A47A-EA7F1A84CC04}" type="slidenum">
              <a:rPr lang="de-DE" altLang="de-DE">
                <a:solidFill>
                  <a:srgbClr val="000000"/>
                </a:solidFill>
              </a:rPr>
              <a:pPr algn="r" eaLnBrk="1" hangingPunct="1">
                <a:spcBef>
                  <a:spcPct val="0"/>
                </a:spcBef>
              </a:pPr>
              <a:t>6</a:t>
            </a:fld>
            <a:endParaRPr lang="de-DE" altLang="de-DE">
              <a:solidFill>
                <a:srgbClr val="000000"/>
              </a:solidFill>
            </a:endParaRPr>
          </a:p>
        </p:txBody>
      </p:sp>
    </p:spTree>
    <p:extLst>
      <p:ext uri="{BB962C8B-B14F-4D97-AF65-F5344CB8AC3E}">
        <p14:creationId xmlns:p14="http://schemas.microsoft.com/office/powerpoint/2010/main" val="997757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a:solidFill>
                  <a:schemeClr val="tx1"/>
                </a:solidFill>
                <a:effectLst/>
                <a:latin typeface="+mn-lt"/>
                <a:ea typeface="+mn-ea"/>
                <a:cs typeface="+mn-cs"/>
              </a:rPr>
              <a:t>Y </a:t>
            </a:r>
            <a:r>
              <a:rPr lang="es-ES" sz="1200" kern="1200" dirty="0">
                <a:solidFill>
                  <a:schemeClr val="tx1"/>
                </a:solidFill>
                <a:effectLst/>
                <a:latin typeface="+mn-lt"/>
                <a:ea typeface="+mn-ea"/>
                <a:cs typeface="+mn-cs"/>
              </a:rPr>
              <a:t>Ahora bien, ¿por qué digo todo esto?</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Porque, como pueden ver, los laboratorios de investigación en física contribuyen a aplicaciones para la sociedad.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Además, me fue posible utilizar mis conocimientos adquiridos como física para contribuir a la mejora de dichas técnicas e instalaciones.</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7</a:t>
            </a:fld>
            <a:endParaRPr lang="en-US"/>
          </a:p>
        </p:txBody>
      </p:sp>
    </p:spTree>
    <p:extLst>
      <p:ext uri="{BB962C8B-B14F-4D97-AF65-F5344CB8AC3E}">
        <p14:creationId xmlns:p14="http://schemas.microsoft.com/office/powerpoint/2010/main" val="2189292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Y ahora… Vamos a ver: Cómo es una instalación de este tipo? Aquí vemos fotos del acelerador GSI (lo que hay detrás de los muros), justo después de la sala de tratamiento, que se utiliza actualmente para la investigación.</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1B5B5DC6-5AD3-A34C-A7AB-1CEA4976C04E}" type="slidenum">
              <a:rPr lang="en-US" smtClean="0"/>
              <a:t>8</a:t>
            </a:fld>
            <a:endParaRPr lang="en-US"/>
          </a:p>
        </p:txBody>
      </p:sp>
    </p:spTree>
    <p:extLst>
      <p:ext uri="{BB962C8B-B14F-4D97-AF65-F5344CB8AC3E}">
        <p14:creationId xmlns:p14="http://schemas.microsoft.com/office/powerpoint/2010/main" val="455679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Y esta es una vista esquemática de las instalaciones de terapia de Heidelberg.</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partículas cargadas se aceleran mediante un sistema de aceleradores y se guían, a través de haces, hasta las salas de tratamiento;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una de ellas está equipada con una estructura giratoria llamada “</a:t>
            </a:r>
            <a:r>
              <a:rPr lang="es-ES" sz="1200" kern="1200" dirty="0" err="1">
                <a:solidFill>
                  <a:schemeClr val="tx1"/>
                </a:solidFill>
                <a:effectLst/>
                <a:latin typeface="+mn-lt"/>
                <a:ea typeface="+mn-ea"/>
                <a:cs typeface="+mn-cs"/>
              </a:rPr>
              <a:t>gantry</a:t>
            </a:r>
            <a:r>
              <a:rPr lang="es-ES" sz="1200" kern="1200" dirty="0">
                <a:solidFill>
                  <a:schemeClr val="tx1"/>
                </a:solidFill>
                <a:effectLst/>
                <a:latin typeface="+mn-lt"/>
                <a:ea typeface="+mn-ea"/>
                <a:cs typeface="+mn-cs"/>
              </a:rPr>
              <a:t>” para apuntar mejor al tumor desde diferentes ángulos.</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efecto, el componente principal de dichas instalaciones es el complejo acelerador.</a:t>
            </a:r>
            <a:endParaRPr lang="en-CH" sz="1200" kern="1200" dirty="0">
              <a:solidFill>
                <a:schemeClr val="tx1"/>
              </a:solidFill>
              <a:effectLst/>
              <a:latin typeface="+mn-lt"/>
              <a:ea typeface="+mn-ea"/>
              <a:cs typeface="+mn-cs"/>
            </a:endParaRPr>
          </a:p>
          <a:p>
            <a:endParaRPr lang="en-CH" dirty="0"/>
          </a:p>
        </p:txBody>
      </p:sp>
      <p:sp>
        <p:nvSpPr>
          <p:cNvPr id="4" name="Slide Number Placeholder 3"/>
          <p:cNvSpPr>
            <a:spLocks noGrp="1"/>
          </p:cNvSpPr>
          <p:nvPr>
            <p:ph type="sldNum" sz="quarter" idx="5"/>
          </p:nvPr>
        </p:nvSpPr>
        <p:spPr/>
        <p:txBody>
          <a:bodyPr/>
          <a:lstStyle/>
          <a:p>
            <a:fld id="{F9DDF8EE-2FE9-6848-9207-05DA1E5F91A4}" type="slidenum">
              <a:rPr lang="en-US" smtClean="0"/>
              <a:t>9</a:t>
            </a:fld>
            <a:endParaRPr lang="en-US"/>
          </a:p>
        </p:txBody>
      </p:sp>
    </p:spTree>
    <p:extLst>
      <p:ext uri="{BB962C8B-B14F-4D97-AF65-F5344CB8AC3E}">
        <p14:creationId xmlns:p14="http://schemas.microsoft.com/office/powerpoint/2010/main" val="2366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655FEAD-3B1A-8A45-B2E6-4BBC8AF76175}" type="datetimeFigureOut">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127307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5FEAD-3B1A-8A45-B2E6-4BBC8AF76175}" type="datetimeFigureOut">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93999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5FEAD-3B1A-8A45-B2E6-4BBC8AF76175}" type="datetimeFigureOut">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16856035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23793A62-AA7E-5A4D-A43E-DF1B3593C4E5}" type="datetime1">
              <a:rPr lang="en-US" smtClean="0"/>
              <a:t>12/9/25</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dirty="0"/>
              <a:t>M. Vretenar | NIMMS</a:t>
            </a:r>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40302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p>
        </p:txBody>
      </p:sp>
      <p:sp>
        <p:nvSpPr>
          <p:cNvPr id="3" name="Date Placeholder 2"/>
          <p:cNvSpPr>
            <a:spLocks noGrp="1"/>
          </p:cNvSpPr>
          <p:nvPr>
            <p:ph type="dt" idx="10"/>
          </p:nvPr>
        </p:nvSpPr>
        <p:spPr>
          <a:xfrm>
            <a:off x="608641" y="6247376"/>
            <a:ext cx="2837760" cy="470930"/>
          </a:xfrm>
        </p:spPr>
        <p:txBody>
          <a:bodyPr/>
          <a:lstStyle>
            <a:lvl1pPr>
              <a:defRPr/>
            </a:lvl1pPr>
          </a:lstStyle>
          <a:p>
            <a:endParaRPr lang="pl-PL"/>
          </a:p>
        </p:txBody>
      </p:sp>
      <p:sp>
        <p:nvSpPr>
          <p:cNvPr id="4" name="Footer Placeholder 3"/>
          <p:cNvSpPr>
            <a:spLocks noGrp="1"/>
          </p:cNvSpPr>
          <p:nvPr>
            <p:ph type="ftr" idx="11"/>
          </p:nvPr>
        </p:nvSpPr>
        <p:spPr>
          <a:xfrm>
            <a:off x="4170240" y="6247376"/>
            <a:ext cx="3863040" cy="470930"/>
          </a:xfrm>
        </p:spPr>
        <p:txBody>
          <a:bodyPr/>
          <a:lstStyle>
            <a:lvl1pPr>
              <a:defRPr/>
            </a:lvl1pPr>
          </a:lstStyle>
          <a:p>
            <a:endParaRPr lang="pl-PL"/>
          </a:p>
        </p:txBody>
      </p:sp>
      <p:sp>
        <p:nvSpPr>
          <p:cNvPr id="5" name="Slide Number Placeholder 4"/>
          <p:cNvSpPr>
            <a:spLocks noGrp="1"/>
          </p:cNvSpPr>
          <p:nvPr>
            <p:ph type="sldNum" idx="12"/>
          </p:nvPr>
        </p:nvSpPr>
        <p:spPr>
          <a:xfrm>
            <a:off x="8741761" y="6247376"/>
            <a:ext cx="2837760" cy="470930"/>
          </a:xfrm>
        </p:spPr>
        <p:txBody>
          <a:bodyPr/>
          <a:lstStyle>
            <a:lvl1pPr>
              <a:defRPr/>
            </a:lvl1pPr>
          </a:lstStyle>
          <a:p>
            <a:fld id="{C8640BA9-2C41-FA4F-BEFB-280E36AA144B}" type="slidenum">
              <a:rPr lang="pl-PL"/>
              <a:pPr/>
              <a:t>‹#›</a:t>
            </a:fld>
            <a:endParaRPr lang="pl-PL"/>
          </a:p>
        </p:txBody>
      </p:sp>
    </p:spTree>
    <p:extLst>
      <p:ext uri="{BB962C8B-B14F-4D97-AF65-F5344CB8AC3E}">
        <p14:creationId xmlns:p14="http://schemas.microsoft.com/office/powerpoint/2010/main" val="1958913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27"/>
          <p:cNvSpPr txBox="1">
            <a:spLocks noGrp="1"/>
          </p:cNvSpPr>
          <p:nvPr>
            <p:ph type="title"/>
          </p:nvPr>
        </p:nvSpPr>
        <p:spPr>
          <a:xfrm>
            <a:off x="415600" y="390467"/>
            <a:ext cx="11360800" cy="1068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4200"/>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16" name="Google Shape;16;p27"/>
          <p:cNvSpPr txBox="1">
            <a:spLocks noGrp="1"/>
          </p:cNvSpPr>
          <p:nvPr>
            <p:ph type="body" idx="1"/>
          </p:nvPr>
        </p:nvSpPr>
        <p:spPr>
          <a:xfrm>
            <a:off x="415600" y="1638233"/>
            <a:ext cx="11360800" cy="44536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17" name="Google Shape;17;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541641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
        <p:cNvGrpSpPr/>
        <p:nvPr/>
      </p:nvGrpSpPr>
      <p:grpSpPr>
        <a:xfrm>
          <a:off x="0" y="0"/>
          <a:ext cx="0" cy="0"/>
          <a:chOff x="0" y="0"/>
          <a:chExt cx="0" cy="0"/>
        </a:xfrm>
      </p:grpSpPr>
      <p:sp>
        <p:nvSpPr>
          <p:cNvPr id="22" name="Google Shape;22;p29"/>
          <p:cNvSpPr/>
          <p:nvPr/>
        </p:nvSpPr>
        <p:spPr>
          <a:xfrm>
            <a:off x="6096000" y="-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23" name="Google Shape;23;p29"/>
          <p:cNvCxnSpPr/>
          <p:nvPr/>
        </p:nvCxnSpPr>
        <p:spPr>
          <a:xfrm>
            <a:off x="6706233" y="5994000"/>
            <a:ext cx="624400" cy="0"/>
          </a:xfrm>
          <a:prstGeom prst="straightConnector1">
            <a:avLst/>
          </a:prstGeom>
          <a:noFill/>
          <a:ln w="28575" cap="flat" cmpd="sng">
            <a:solidFill>
              <a:schemeClr val="lt1"/>
            </a:solidFill>
            <a:prstDash val="solid"/>
            <a:round/>
            <a:headEnd type="none" w="sm" len="sm"/>
            <a:tailEnd type="none" w="sm" len="sm"/>
          </a:ln>
        </p:spPr>
      </p:cxnSp>
      <p:sp>
        <p:nvSpPr>
          <p:cNvPr id="24" name="Google Shape;24;p29"/>
          <p:cNvSpPr txBox="1">
            <a:spLocks noGrp="1"/>
          </p:cNvSpPr>
          <p:nvPr>
            <p:ph type="title"/>
          </p:nvPr>
        </p:nvSpPr>
        <p:spPr>
          <a:xfrm>
            <a:off x="354000" y="1441867"/>
            <a:ext cx="5393600" cy="2280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7200"/>
            </a:lvl1pPr>
            <a:lvl2pPr lvl="1" algn="ctr">
              <a:lnSpc>
                <a:spcPct val="100000"/>
              </a:lnSpc>
              <a:spcBef>
                <a:spcPts val="0"/>
              </a:spcBef>
              <a:spcAft>
                <a:spcPts val="0"/>
              </a:spcAft>
              <a:buSzPts val="5400"/>
              <a:buNone/>
              <a:defRPr sz="7200"/>
            </a:lvl2pPr>
            <a:lvl3pPr lvl="2" algn="ctr">
              <a:lnSpc>
                <a:spcPct val="100000"/>
              </a:lnSpc>
              <a:spcBef>
                <a:spcPts val="0"/>
              </a:spcBef>
              <a:spcAft>
                <a:spcPts val="0"/>
              </a:spcAft>
              <a:buSzPts val="5400"/>
              <a:buNone/>
              <a:defRPr sz="7200"/>
            </a:lvl3pPr>
            <a:lvl4pPr lvl="3" algn="ctr">
              <a:lnSpc>
                <a:spcPct val="100000"/>
              </a:lnSpc>
              <a:spcBef>
                <a:spcPts val="0"/>
              </a:spcBef>
              <a:spcAft>
                <a:spcPts val="0"/>
              </a:spcAft>
              <a:buSzPts val="5400"/>
              <a:buNone/>
              <a:defRPr sz="7200"/>
            </a:lvl4pPr>
            <a:lvl5pPr lvl="4" algn="ctr">
              <a:lnSpc>
                <a:spcPct val="100000"/>
              </a:lnSpc>
              <a:spcBef>
                <a:spcPts val="0"/>
              </a:spcBef>
              <a:spcAft>
                <a:spcPts val="0"/>
              </a:spcAft>
              <a:buSzPts val="5400"/>
              <a:buNone/>
              <a:defRPr sz="7200"/>
            </a:lvl5pPr>
            <a:lvl6pPr lvl="5" algn="ctr">
              <a:lnSpc>
                <a:spcPct val="100000"/>
              </a:lnSpc>
              <a:spcBef>
                <a:spcPts val="0"/>
              </a:spcBef>
              <a:spcAft>
                <a:spcPts val="0"/>
              </a:spcAft>
              <a:buSzPts val="5400"/>
              <a:buNone/>
              <a:defRPr sz="7200"/>
            </a:lvl6pPr>
            <a:lvl7pPr lvl="6" algn="ctr">
              <a:lnSpc>
                <a:spcPct val="100000"/>
              </a:lnSpc>
              <a:spcBef>
                <a:spcPts val="0"/>
              </a:spcBef>
              <a:spcAft>
                <a:spcPts val="0"/>
              </a:spcAft>
              <a:buSzPts val="5400"/>
              <a:buNone/>
              <a:defRPr sz="7200"/>
            </a:lvl7pPr>
            <a:lvl8pPr lvl="7" algn="ctr">
              <a:lnSpc>
                <a:spcPct val="100000"/>
              </a:lnSpc>
              <a:spcBef>
                <a:spcPts val="0"/>
              </a:spcBef>
              <a:spcAft>
                <a:spcPts val="0"/>
              </a:spcAft>
              <a:buSzPts val="5400"/>
              <a:buNone/>
              <a:defRPr sz="7200"/>
            </a:lvl8pPr>
            <a:lvl9pPr lvl="8" algn="ctr">
              <a:lnSpc>
                <a:spcPct val="100000"/>
              </a:lnSpc>
              <a:spcBef>
                <a:spcPts val="0"/>
              </a:spcBef>
              <a:spcAft>
                <a:spcPts val="0"/>
              </a:spcAft>
              <a:buSzPts val="5400"/>
              <a:buNone/>
              <a:defRPr sz="7200"/>
            </a:lvl9pPr>
          </a:lstStyle>
          <a:p>
            <a:endParaRPr/>
          </a:p>
        </p:txBody>
      </p:sp>
      <p:sp>
        <p:nvSpPr>
          <p:cNvPr id="25" name="Google Shape;25;p29"/>
          <p:cNvSpPr txBox="1">
            <a:spLocks noGrp="1"/>
          </p:cNvSpPr>
          <p:nvPr>
            <p:ph type="subTitle" idx="1"/>
          </p:nvPr>
        </p:nvSpPr>
        <p:spPr>
          <a:xfrm>
            <a:off x="354000" y="3793631"/>
            <a:ext cx="5393600" cy="179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9"/>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Autofit/>
          </a:bodyPr>
          <a:lstStyle>
            <a:lvl1pPr marL="609585" lvl="0" indent="-457189" algn="l">
              <a:lnSpc>
                <a:spcPct val="115000"/>
              </a:lnSpc>
              <a:spcBef>
                <a:spcPts val="0"/>
              </a:spcBef>
              <a:spcAft>
                <a:spcPts val="0"/>
              </a:spcAft>
              <a:buClr>
                <a:schemeClr val="accent1"/>
              </a:buClr>
              <a:buSzPts val="1800"/>
              <a:buChar char="●"/>
              <a:defRPr>
                <a:solidFill>
                  <a:schemeClr val="accent1"/>
                </a:solidFill>
                <a:highlight>
                  <a:schemeClr val="lt1"/>
                </a:highlight>
              </a:defRPr>
            </a:lvl1pPr>
            <a:lvl2pPr marL="1219170" lvl="1" indent="-423323" algn="l">
              <a:lnSpc>
                <a:spcPct val="115000"/>
              </a:lnSpc>
              <a:spcBef>
                <a:spcPts val="2133"/>
              </a:spcBef>
              <a:spcAft>
                <a:spcPts val="0"/>
              </a:spcAft>
              <a:buClr>
                <a:schemeClr val="accent1"/>
              </a:buClr>
              <a:buSzPts val="1400"/>
              <a:buChar char="○"/>
              <a:defRPr>
                <a:solidFill>
                  <a:schemeClr val="accent1"/>
                </a:solidFill>
                <a:highlight>
                  <a:schemeClr val="lt1"/>
                </a:highlight>
              </a:defRPr>
            </a:lvl2pPr>
            <a:lvl3pPr marL="1828754" lvl="2" indent="-423323" algn="l">
              <a:lnSpc>
                <a:spcPct val="115000"/>
              </a:lnSpc>
              <a:spcBef>
                <a:spcPts val="2133"/>
              </a:spcBef>
              <a:spcAft>
                <a:spcPts val="0"/>
              </a:spcAft>
              <a:buClr>
                <a:schemeClr val="accent1"/>
              </a:buClr>
              <a:buSzPts val="1400"/>
              <a:buChar char="■"/>
              <a:defRPr>
                <a:solidFill>
                  <a:schemeClr val="accent1"/>
                </a:solidFill>
                <a:highlight>
                  <a:schemeClr val="lt1"/>
                </a:highlight>
              </a:defRPr>
            </a:lvl3pPr>
            <a:lvl4pPr marL="2438339" lvl="3" indent="-423323" algn="l">
              <a:lnSpc>
                <a:spcPct val="115000"/>
              </a:lnSpc>
              <a:spcBef>
                <a:spcPts val="2133"/>
              </a:spcBef>
              <a:spcAft>
                <a:spcPts val="0"/>
              </a:spcAft>
              <a:buClr>
                <a:schemeClr val="accent1"/>
              </a:buClr>
              <a:buSzPts val="1400"/>
              <a:buChar char="●"/>
              <a:defRPr>
                <a:solidFill>
                  <a:schemeClr val="accent1"/>
                </a:solidFill>
                <a:highlight>
                  <a:schemeClr val="lt1"/>
                </a:highlight>
              </a:defRPr>
            </a:lvl4pPr>
            <a:lvl5pPr marL="3047924" lvl="4" indent="-423323" algn="l">
              <a:lnSpc>
                <a:spcPct val="115000"/>
              </a:lnSpc>
              <a:spcBef>
                <a:spcPts val="2133"/>
              </a:spcBef>
              <a:spcAft>
                <a:spcPts val="0"/>
              </a:spcAft>
              <a:buClr>
                <a:schemeClr val="accent1"/>
              </a:buClr>
              <a:buSzPts val="1400"/>
              <a:buChar char="○"/>
              <a:defRPr>
                <a:solidFill>
                  <a:schemeClr val="accent1"/>
                </a:solidFill>
                <a:highlight>
                  <a:schemeClr val="lt1"/>
                </a:highlight>
              </a:defRPr>
            </a:lvl5pPr>
            <a:lvl6pPr marL="3657509" lvl="5" indent="-423323" algn="l">
              <a:lnSpc>
                <a:spcPct val="115000"/>
              </a:lnSpc>
              <a:spcBef>
                <a:spcPts val="2133"/>
              </a:spcBef>
              <a:spcAft>
                <a:spcPts val="0"/>
              </a:spcAft>
              <a:buClr>
                <a:schemeClr val="accent1"/>
              </a:buClr>
              <a:buSzPts val="1400"/>
              <a:buChar char="■"/>
              <a:defRPr>
                <a:solidFill>
                  <a:schemeClr val="accent1"/>
                </a:solidFill>
                <a:highlight>
                  <a:schemeClr val="lt1"/>
                </a:highlight>
              </a:defRPr>
            </a:lvl6pPr>
            <a:lvl7pPr marL="4267093" lvl="6" indent="-423323" algn="l">
              <a:lnSpc>
                <a:spcPct val="115000"/>
              </a:lnSpc>
              <a:spcBef>
                <a:spcPts val="2133"/>
              </a:spcBef>
              <a:spcAft>
                <a:spcPts val="0"/>
              </a:spcAft>
              <a:buClr>
                <a:schemeClr val="accent1"/>
              </a:buClr>
              <a:buSzPts val="1400"/>
              <a:buChar char="●"/>
              <a:defRPr>
                <a:solidFill>
                  <a:schemeClr val="accent1"/>
                </a:solidFill>
                <a:highlight>
                  <a:schemeClr val="lt1"/>
                </a:highlight>
              </a:defRPr>
            </a:lvl7pPr>
            <a:lvl8pPr marL="4876678" lvl="7" indent="-423323" algn="l">
              <a:lnSpc>
                <a:spcPct val="115000"/>
              </a:lnSpc>
              <a:spcBef>
                <a:spcPts val="2133"/>
              </a:spcBef>
              <a:spcAft>
                <a:spcPts val="0"/>
              </a:spcAft>
              <a:buClr>
                <a:schemeClr val="accent1"/>
              </a:buClr>
              <a:buSzPts val="1400"/>
              <a:buChar char="○"/>
              <a:defRPr>
                <a:solidFill>
                  <a:schemeClr val="accent1"/>
                </a:solidFill>
                <a:highlight>
                  <a:schemeClr val="lt1"/>
                </a:highlight>
              </a:defRPr>
            </a:lvl8pPr>
            <a:lvl9pPr marL="5486263" lvl="8" indent="-423323" algn="l">
              <a:lnSpc>
                <a:spcPct val="115000"/>
              </a:lnSpc>
              <a:spcBef>
                <a:spcPts val="2133"/>
              </a:spcBef>
              <a:spcAft>
                <a:spcPts val="2133"/>
              </a:spcAft>
              <a:buClr>
                <a:schemeClr val="accent1"/>
              </a:buClr>
              <a:buSzPts val="1400"/>
              <a:buChar char="■"/>
              <a:defRPr>
                <a:solidFill>
                  <a:schemeClr val="accent1"/>
                </a:solidFill>
                <a:highlight>
                  <a:schemeClr val="lt1"/>
                </a:highlight>
              </a:defRPr>
            </a:lvl9pPr>
          </a:lstStyle>
          <a:p>
            <a:endParaRPr/>
          </a:p>
        </p:txBody>
      </p:sp>
      <p:sp>
        <p:nvSpPr>
          <p:cNvPr id="27" name="Google Shape;27;p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1"/>
                </a:solidFill>
                <a:latin typeface="Source Code Pro"/>
                <a:ea typeface="Source Code Pro"/>
                <a:cs typeface="Source Code Pro"/>
                <a:sym typeface="Source Code Pro"/>
              </a:defRPr>
            </a:lvl9pPr>
          </a:lstStyle>
          <a:p>
            <a:fld id="{00000000-1234-1234-1234-123412341234}" type="slidenum">
              <a:rPr lang="uk-UA" smtClean="0"/>
              <a:pPr/>
              <a:t>‹#›</a:t>
            </a:fld>
            <a:endParaRPr lang="uk-UA"/>
          </a:p>
        </p:txBody>
      </p:sp>
    </p:spTree>
    <p:extLst>
      <p:ext uri="{BB962C8B-B14F-4D97-AF65-F5344CB8AC3E}">
        <p14:creationId xmlns:p14="http://schemas.microsoft.com/office/powerpoint/2010/main" val="379268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ank you pag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889000" y="1651258"/>
            <a:ext cx="10490200" cy="2673865"/>
          </a:xfrm>
        </p:spPr>
        <p:txBody>
          <a:bodyPr anchor="ctr">
            <a:normAutofit/>
          </a:bodyPr>
          <a:lstStyle>
            <a:lvl1pPr algn="l">
              <a:lnSpc>
                <a:spcPct val="85000"/>
              </a:lnSpc>
              <a:defRPr sz="4000" b="1" spc="-51" baseline="0">
                <a:solidFill>
                  <a:schemeClr val="tx1">
                    <a:lumMod val="85000"/>
                    <a:lumOff val="15000"/>
                  </a:schemeClr>
                </a:solidFill>
                <a:latin typeface="Arial" panose="020B0604020202020204" pitchFamily="34" charset="0"/>
                <a:cs typeface="Arial" panose="020B0604020202020204" pitchFamily="34" charset="0"/>
              </a:defRPr>
            </a:lvl1pPr>
          </a:lstStyle>
          <a:p>
            <a:r>
              <a:rPr lang="it-IT" dirty="0"/>
              <a:t>THANK YOU</a:t>
            </a:r>
            <a:endParaRPr lang="en-US" dirty="0"/>
          </a:p>
        </p:txBody>
      </p:sp>
      <p:pic>
        <p:nvPicPr>
          <p:cNvPr id="10" name="Immagine 9"/>
          <p:cNvPicPr>
            <a:picLocks noChangeAspect="1"/>
          </p:cNvPicPr>
          <p:nvPr userDrawn="1"/>
        </p:nvPicPr>
        <p:blipFill rotWithShape="1">
          <a:blip r:embed="rId2" cstate="screen">
            <a:extLst>
              <a:ext uri="{28A0092B-C50C-407E-A947-70E740481C1C}">
                <a14:useLocalDpi xmlns:a14="http://schemas.microsoft.com/office/drawing/2010/main"/>
              </a:ext>
            </a:extLst>
          </a:blip>
          <a:srcRect l="7628"/>
          <a:stretch/>
        </p:blipFill>
        <p:spPr>
          <a:xfrm>
            <a:off x="658556" y="5606473"/>
            <a:ext cx="1846553" cy="749879"/>
          </a:xfrm>
          <a:prstGeom prst="rect">
            <a:avLst/>
          </a:prstGeom>
        </p:spPr>
      </p:pic>
      <p:pic>
        <p:nvPicPr>
          <p:cNvPr id="11" name="Immagin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54941" y="5742592"/>
            <a:ext cx="5477953" cy="477638"/>
          </a:xfrm>
          <a:prstGeom prst="rect">
            <a:avLst/>
          </a:prstGeom>
        </p:spPr>
      </p:pic>
    </p:spTree>
    <p:extLst>
      <p:ext uri="{BB962C8B-B14F-4D97-AF65-F5344CB8AC3E}">
        <p14:creationId xmlns:p14="http://schemas.microsoft.com/office/powerpoint/2010/main" val="3710139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Left bar">
    <p:spTree>
      <p:nvGrpSpPr>
        <p:cNvPr id="1" name=""/>
        <p:cNvGrpSpPr/>
        <p:nvPr/>
      </p:nvGrpSpPr>
      <p:grpSpPr>
        <a:xfrm>
          <a:off x="0" y="0"/>
          <a:ext cx="0" cy="0"/>
          <a:chOff x="0" y="0"/>
          <a:chExt cx="0" cy="0"/>
        </a:xfrm>
      </p:grpSpPr>
      <p:pic>
        <p:nvPicPr>
          <p:cNvPr id="8" name="Picture 28"/>
          <p:cNvPicPr>
            <a:picLocks noChangeAspect="1"/>
          </p:cNvPicPr>
          <p:nvPr userDrawn="1"/>
        </p:nvPicPr>
        <p:blipFill rotWithShape="1">
          <a:blip r:embed="rId2"/>
          <a:srcRect l="4345" t="25569" r="7071"/>
          <a:stretch/>
        </p:blipFill>
        <p:spPr>
          <a:xfrm>
            <a:off x="9229539" y="6155025"/>
            <a:ext cx="1997033" cy="380166"/>
          </a:xfrm>
          <a:prstGeom prst="rect">
            <a:avLst/>
          </a:prstGeom>
        </p:spPr>
      </p:pic>
      <p:sp>
        <p:nvSpPr>
          <p:cNvPr id="9" name="AutoShape 2"/>
          <p:cNvSpPr/>
          <p:nvPr userDrawn="1"/>
        </p:nvSpPr>
        <p:spPr>
          <a:xfrm>
            <a:off x="0" y="-1070"/>
            <a:ext cx="621000" cy="6858000"/>
          </a:xfrm>
          <a:prstGeom prst="rect">
            <a:avLst/>
          </a:prstGeom>
          <a:solidFill>
            <a:srgbClr val="1A3661"/>
          </a:solidFill>
        </p:spPr>
        <p:txBody>
          <a:bodyPr/>
          <a:lstStyle/>
          <a:p>
            <a:endParaRPr lang="en-GB" sz="1688"/>
          </a:p>
        </p:txBody>
      </p:sp>
      <p:sp>
        <p:nvSpPr>
          <p:cNvPr id="16" name="Segnaposto testo 15"/>
          <p:cNvSpPr>
            <a:spLocks noGrp="1"/>
          </p:cNvSpPr>
          <p:nvPr>
            <p:ph type="body" sz="quarter" idx="11" hasCustomPrompt="1"/>
          </p:nvPr>
        </p:nvSpPr>
        <p:spPr>
          <a:xfrm>
            <a:off x="1502025" y="1268760"/>
            <a:ext cx="9724548" cy="1417658"/>
          </a:xfrm>
          <a:prstGeom prst="rect">
            <a:avLst/>
          </a:prstGeom>
        </p:spPr>
        <p:txBody>
          <a:bodyPr/>
          <a:lstStyle>
            <a:lvl1pPr marL="0" indent="0">
              <a:buFontTx/>
              <a:buNone/>
              <a:defRPr sz="1688">
                <a:solidFill>
                  <a:srgbClr val="1A3661"/>
                </a:solidFill>
                <a:latin typeface="Overpass" panose="00000500000000000000" pitchFamily="2" charset="0"/>
              </a:defRPr>
            </a:lvl1pPr>
          </a:lstStyle>
          <a:p>
            <a:pPr lvl="0"/>
            <a:r>
              <a:rPr lang="it-IT" dirty="0"/>
              <a:t>Text</a:t>
            </a:r>
          </a:p>
          <a:p>
            <a:pPr lvl="0"/>
            <a:endParaRPr lang="it-IT" dirty="0"/>
          </a:p>
          <a:p>
            <a:pPr lvl="0"/>
            <a:endParaRPr lang="it-IT" dirty="0"/>
          </a:p>
          <a:p>
            <a:pPr lvl="0"/>
            <a:endParaRPr lang="it-IT" dirty="0"/>
          </a:p>
        </p:txBody>
      </p:sp>
      <p:sp>
        <p:nvSpPr>
          <p:cNvPr id="17" name="Segnaposto testo 15"/>
          <p:cNvSpPr>
            <a:spLocks noGrp="1"/>
          </p:cNvSpPr>
          <p:nvPr>
            <p:ph type="body" sz="quarter" idx="12" hasCustomPrompt="1"/>
          </p:nvPr>
        </p:nvSpPr>
        <p:spPr>
          <a:xfrm>
            <a:off x="1502025" y="391163"/>
            <a:ext cx="9724548" cy="405045"/>
          </a:xfrm>
          <a:prstGeom prst="rect">
            <a:avLst/>
          </a:prstGeom>
        </p:spPr>
        <p:txBody>
          <a:bodyPr/>
          <a:lstStyle>
            <a:lvl1pPr marL="0" indent="0">
              <a:buFontTx/>
              <a:buNone/>
              <a:defRPr sz="2625">
                <a:solidFill>
                  <a:srgbClr val="1A3661"/>
                </a:solidFill>
                <a:latin typeface="Overpass Bold" panose="00000800000000000000" pitchFamily="2" charset="0"/>
              </a:defRPr>
            </a:lvl1pPr>
          </a:lstStyle>
          <a:p>
            <a:pPr lvl="0"/>
            <a:r>
              <a:rPr lang="it-IT" dirty="0"/>
              <a:t>TITLE</a:t>
            </a:r>
          </a:p>
          <a:p>
            <a:pPr lvl="0"/>
            <a:endParaRPr lang="it-IT" dirty="0"/>
          </a:p>
        </p:txBody>
      </p:sp>
      <p:sp>
        <p:nvSpPr>
          <p:cNvPr id="18" name="Segnaposto data 7"/>
          <p:cNvSpPr>
            <a:spLocks noGrp="1"/>
          </p:cNvSpPr>
          <p:nvPr>
            <p:ph type="dt" sz="half" idx="4294967295"/>
          </p:nvPr>
        </p:nvSpPr>
        <p:spPr>
          <a:xfrm>
            <a:off x="1506109" y="6233149"/>
            <a:ext cx="2667000" cy="239630"/>
          </a:xfrm>
          <a:prstGeom prst="rect">
            <a:avLst/>
          </a:prstGeom>
        </p:spPr>
        <p:txBody>
          <a:bodyPr/>
          <a:lstStyle>
            <a:lvl1pPr>
              <a:defRPr sz="1125">
                <a:latin typeface="Overpass" panose="00000500000000000000" pitchFamily="2" charset="0"/>
              </a:defRPr>
            </a:lvl1pPr>
          </a:lstStyle>
          <a:p>
            <a:fld id="{0B6FB571-9266-4A8D-94B1-A12614908EC1}" type="datetime1">
              <a:rPr lang="en-GB" smtClean="0">
                <a:solidFill>
                  <a:srgbClr val="1A3661"/>
                </a:solidFill>
              </a:rPr>
              <a:t>09/12/2025</a:t>
            </a:fld>
            <a:endParaRPr lang="en-US" dirty="0">
              <a:solidFill>
                <a:srgbClr val="1A3661"/>
              </a:solidFill>
            </a:endParaRPr>
          </a:p>
        </p:txBody>
      </p:sp>
    </p:spTree>
    <p:extLst>
      <p:ext uri="{BB962C8B-B14F-4D97-AF65-F5344CB8AC3E}">
        <p14:creationId xmlns:p14="http://schemas.microsoft.com/office/powerpoint/2010/main" val="257257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55FEAD-3B1A-8A45-B2E6-4BBC8AF76175}" type="datetimeFigureOut">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759339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655FEAD-3B1A-8A45-B2E6-4BBC8AF76175}" type="datetimeFigureOut">
              <a:rPr lang="en-US" smtClean="0"/>
              <a:t>12/9/25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1865767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55FEAD-3B1A-8A45-B2E6-4BBC8AF76175}" type="datetimeFigureOut">
              <a:rPr lang="en-US" smtClean="0"/>
              <a:t>12/9/25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402965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55FEAD-3B1A-8A45-B2E6-4BBC8AF76175}" type="datetimeFigureOut">
              <a:rPr lang="en-US" smtClean="0"/>
              <a:t>12/9/25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1630396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655FEAD-3B1A-8A45-B2E6-4BBC8AF76175}" type="datetimeFigureOut">
              <a:rPr lang="en-US" smtClean="0"/>
              <a:t>12/9/25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17532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55FEAD-3B1A-8A45-B2E6-4BBC8AF76175}" type="datetimeFigureOut">
              <a:rPr lang="en-US" smtClean="0"/>
              <a:t>12/9/25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402485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55FEAD-3B1A-8A45-B2E6-4BBC8AF76175}" type="datetimeFigureOut">
              <a:rPr lang="en-US" smtClean="0"/>
              <a:t>12/9/25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2147138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55FEAD-3B1A-8A45-B2E6-4BBC8AF76175}" type="datetimeFigureOut">
              <a:rPr lang="en-US" smtClean="0"/>
              <a:t>12/9/25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DCFEBF-496D-1D49-9C03-DD4223264047}" type="slidenum">
              <a:rPr lang="en-US" smtClean="0"/>
              <a:t>‹#›</a:t>
            </a:fld>
            <a:endParaRPr lang="en-US"/>
          </a:p>
        </p:txBody>
      </p:sp>
    </p:spTree>
    <p:extLst>
      <p:ext uri="{BB962C8B-B14F-4D97-AF65-F5344CB8AC3E}">
        <p14:creationId xmlns:p14="http://schemas.microsoft.com/office/powerpoint/2010/main" val="643649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55FEAD-3B1A-8A45-B2E6-4BBC8AF76175}" type="datetimeFigureOut">
              <a:rPr lang="en-US" smtClean="0"/>
              <a:t>12/9/25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CFEBF-496D-1D49-9C03-DD4223264047}" type="slidenum">
              <a:rPr lang="en-US" smtClean="0"/>
              <a:t>‹#›</a:t>
            </a:fld>
            <a:endParaRPr lang="en-US"/>
          </a:p>
        </p:txBody>
      </p:sp>
    </p:spTree>
    <p:extLst>
      <p:ext uri="{BB962C8B-B14F-4D97-AF65-F5344CB8AC3E}">
        <p14:creationId xmlns:p14="http://schemas.microsoft.com/office/powerpoint/2010/main" val="894547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4" r:id="rId13"/>
    <p:sldLayoutId id="2147483665" r:id="rId14"/>
    <p:sldLayoutId id="2147483666" r:id="rId15"/>
    <p:sldLayoutId id="2147483667" r:id="rId16"/>
    <p:sldLayoutId id="214748366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hyperlink" Target="https://indico.cern.ch/e/PTM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5.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5.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2.emf"/></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jpg"/><Relationship Id="rId5" Type="http://schemas.openxmlformats.org/officeDocument/2006/relationships/image" Target="../media/image5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2.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e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29.xml.rels><?xml version="1.0" encoding="UTF-8" standalone="yes"?>
<Relationships xmlns="http://schemas.openxmlformats.org/package/2006/relationships"><Relationship Id="rId3" Type="http://schemas.openxmlformats.org/officeDocument/2006/relationships/hyperlink" Target="http://www.matrad.org/" TargetMode="External"/><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78.png"/><Relationship Id="rId4" Type="http://schemas.openxmlformats.org/officeDocument/2006/relationships/image" Target="../media/image77.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31.jpeg"/><Relationship Id="rId4" Type="http://schemas.openxmlformats.org/officeDocument/2006/relationships/hyperlink" Target="https://indico.cern.ch/e/PTMC"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hyperlink" Target="https://www.fcfm.buap.mx/ParticulasElementales/seminarios/PT/index.html" TargetMode="External"/><Relationship Id="rId4" Type="http://schemas.openxmlformats.org/officeDocument/2006/relationships/hyperlink" Target="http://epistemia.nucleares.unam.mx/web?name=fisica_y_sociedad_2020"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92.png"/><Relationship Id="rId5" Type="http://schemas.openxmlformats.org/officeDocument/2006/relationships/hyperlink" Target="https://www.fcfm.buap.mx/ParticulasElementales/seminarios/PT/index.html" TargetMode="External"/><Relationship Id="rId4" Type="http://schemas.openxmlformats.org/officeDocument/2006/relationships/hyperlink" Target="http://epistemia.nucleares.unam.mx/web?name=fisica_y_sociedad_2020"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7.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0.png"/><Relationship Id="rId7"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106.png"/><Relationship Id="rId5" Type="http://schemas.openxmlformats.org/officeDocument/2006/relationships/image" Target="../media/image102.png"/><Relationship Id="rId10" Type="http://schemas.openxmlformats.org/officeDocument/2006/relationships/image" Target="../media/image110.jpeg"/><Relationship Id="rId4" Type="http://schemas.openxmlformats.org/officeDocument/2006/relationships/image" Target="../media/image101.png"/><Relationship Id="rId9" Type="http://schemas.openxmlformats.org/officeDocument/2006/relationships/image" Target="../media/image109.png"/></Relationships>
</file>

<file path=ppt/slides/_rels/slide39.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14.xml"/><Relationship Id="rId6" Type="http://schemas.openxmlformats.org/officeDocument/2006/relationships/image" Target="../media/image114.png"/><Relationship Id="rId11" Type="http://schemas.openxmlformats.org/officeDocument/2006/relationships/image" Target="../media/image102.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hyperlink" Target="https://youtu.be/pqx1Gj28GBE" TargetMode="External"/><Relationship Id="rId7" Type="http://schemas.openxmlformats.org/officeDocument/2006/relationships/image" Target="../media/image122.jpe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hyperlink" Target="https://indico.cern.ch/e/PTMC"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peg"/></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128.png"/><Relationship Id="rId4" Type="http://schemas.openxmlformats.org/officeDocument/2006/relationships/image" Target="../media/image127.jpeg"/></Relationships>
</file>

<file path=ppt/slides/_rels/slide4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30.png"/></Relationships>
</file>

<file path=ppt/slides/_rels/slide44.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30.png"/><Relationship Id="rId5" Type="http://schemas.openxmlformats.org/officeDocument/2006/relationships/image" Target="../media/image133.png"/><Relationship Id="rId4" Type="http://schemas.openxmlformats.org/officeDocument/2006/relationships/image" Target="../media/image132.png"/></Relationships>
</file>

<file path=ppt/slides/_rels/slide45.xml.rels><?xml version="1.0" encoding="UTF-8" standalone="yes"?>
<Relationships xmlns="http://schemas.openxmlformats.org/package/2006/relationships"><Relationship Id="rId3" Type="http://schemas.openxmlformats.org/officeDocument/2006/relationships/hyperlink" Target="https://indico.cern.ch/e/PTMC" TargetMode="External"/><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31.jpeg"/><Relationship Id="rId4" Type="http://schemas.openxmlformats.org/officeDocument/2006/relationships/image" Target="../media/image14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145.png"/></Relationships>
</file>

<file path=ppt/slides/_rels/slide51.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hyperlink" Target="https://indico.cern.ch/event/840212/"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57.png"/><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47.png"/><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5.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DD1468FA-B05F-8C4D-A711-FF3A9159011D}"/>
              </a:ext>
            </a:extLst>
          </p:cNvPr>
          <p:cNvSpPr txBox="1">
            <a:spLocks/>
          </p:cNvSpPr>
          <p:nvPr/>
        </p:nvSpPr>
        <p:spPr bwMode="auto">
          <a:xfrm>
            <a:off x="1784699" y="41875"/>
            <a:ext cx="8622601" cy="695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de-DE" altLang="en-US" sz="3600" b="1" dirty="0">
                <a:solidFill>
                  <a:srgbClr val="0000FF"/>
                </a:solidFill>
              </a:rPr>
              <a:t>MasterClass de Terapia de Partículas</a:t>
            </a:r>
          </a:p>
        </p:txBody>
      </p:sp>
      <p:pic>
        <p:nvPicPr>
          <p:cNvPr id="9" name="Picture 8" descr="A person standing in front of a computer&#10;&#10;Description automatically generated">
            <a:extLst>
              <a:ext uri="{FF2B5EF4-FFF2-40B4-BE49-F238E27FC236}">
                <a16:creationId xmlns:a16="http://schemas.microsoft.com/office/drawing/2014/main" id="{CCCE61DC-AEE3-C74B-8917-69D2A5E52C80}"/>
              </a:ext>
            </a:extLst>
          </p:cNvPr>
          <p:cNvPicPr>
            <a:picLocks noChangeAspect="1"/>
          </p:cNvPicPr>
          <p:nvPr/>
        </p:nvPicPr>
        <p:blipFill>
          <a:blip r:embed="rId3"/>
          <a:stretch>
            <a:fillRect/>
          </a:stretch>
        </p:blipFill>
        <p:spPr>
          <a:xfrm>
            <a:off x="1205947" y="844653"/>
            <a:ext cx="9367416" cy="3104629"/>
          </a:xfrm>
          <a:prstGeom prst="rect">
            <a:avLst/>
          </a:prstGeom>
        </p:spPr>
      </p:pic>
      <p:sp>
        <p:nvSpPr>
          <p:cNvPr id="12" name="Rectangle 13">
            <a:extLst>
              <a:ext uri="{FF2B5EF4-FFF2-40B4-BE49-F238E27FC236}">
                <a16:creationId xmlns:a16="http://schemas.microsoft.com/office/drawing/2014/main" id="{78102989-62B2-8C4D-B9FA-41C310F31ACC}"/>
              </a:ext>
            </a:extLst>
          </p:cNvPr>
          <p:cNvSpPr txBox="1">
            <a:spLocks noChangeArrowheads="1"/>
          </p:cNvSpPr>
          <p:nvPr/>
        </p:nvSpPr>
        <p:spPr>
          <a:xfrm>
            <a:off x="4199296" y="5542797"/>
            <a:ext cx="3922167" cy="40322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defTabSz="457189" eaLnBrk="1" hangingPunct="1">
              <a:lnSpc>
                <a:spcPct val="110000"/>
              </a:lnSpc>
              <a:buNone/>
              <a:defRPr/>
            </a:pPr>
            <a:r>
              <a:rPr lang="en-US" altLang="en-US" sz="2800" b="1" dirty="0" err="1">
                <a:solidFill>
                  <a:srgbClr val="0000FF"/>
                </a:solidFill>
              </a:rPr>
              <a:t>Yiota</a:t>
            </a:r>
            <a:r>
              <a:rPr lang="en-US" altLang="en-US" sz="2800" b="1" dirty="0">
                <a:solidFill>
                  <a:srgbClr val="0000FF"/>
                </a:solidFill>
              </a:rPr>
              <a:t> </a:t>
            </a:r>
            <a:r>
              <a:rPr lang="en-US" altLang="en-US" sz="2800" b="1" dirty="0" err="1">
                <a:solidFill>
                  <a:srgbClr val="0000FF"/>
                </a:solidFill>
              </a:rPr>
              <a:t>Foka</a:t>
            </a:r>
            <a:r>
              <a:rPr lang="el-GR" altLang="en-US" sz="2800" b="1" dirty="0">
                <a:solidFill>
                  <a:srgbClr val="0000FF"/>
                </a:solidFill>
              </a:rPr>
              <a:t> </a:t>
            </a:r>
            <a:r>
              <a:rPr lang="en-US" altLang="en-US" sz="2800" b="1" dirty="0">
                <a:solidFill>
                  <a:srgbClr val="0000FF"/>
                </a:solidFill>
              </a:rPr>
              <a:t>(GSI/CERN)</a:t>
            </a:r>
            <a:endParaRPr lang="de-DE" altLang="de-DE" sz="2800" b="1" dirty="0"/>
          </a:p>
        </p:txBody>
      </p:sp>
      <p:pic>
        <p:nvPicPr>
          <p:cNvPr id="13" name="Picture 8"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9270" y="5546604"/>
            <a:ext cx="1285460" cy="123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MC-Logo-RGB">
            <a:extLst>
              <a:ext uri="{FF2B5EF4-FFF2-40B4-BE49-F238E27FC236}">
                <a16:creationId xmlns:a16="http://schemas.microsoft.com/office/drawing/2014/main" id="{25F1ACF8-5079-1E40-BDB0-65F1B131DD4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80136" y="5597822"/>
            <a:ext cx="3134184" cy="125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6384" y="4073956"/>
            <a:ext cx="9326980" cy="1399192"/>
          </a:xfrm>
          <a:prstGeom prst="rect">
            <a:avLst/>
          </a:prstGeom>
        </p:spPr>
      </p:pic>
      <p:sp>
        <p:nvSpPr>
          <p:cNvPr id="3" name="Rectangle 2"/>
          <p:cNvSpPr/>
          <p:nvPr/>
        </p:nvSpPr>
        <p:spPr>
          <a:xfrm>
            <a:off x="2841655" y="6033276"/>
            <a:ext cx="6096000" cy="784830"/>
          </a:xfrm>
          <a:prstGeom prst="rect">
            <a:avLst/>
          </a:prstGeom>
        </p:spPr>
        <p:txBody>
          <a:bodyPr>
            <a:spAutoFit/>
          </a:bodyPr>
          <a:lstStyle/>
          <a:p>
            <a:pPr algn="ctr">
              <a:spcBef>
                <a:spcPct val="50000"/>
              </a:spcBef>
            </a:pPr>
            <a:r>
              <a:rPr lang="es-ES" altLang="en-US" b="1" dirty="0">
                <a:solidFill>
                  <a:srgbClr val="0000FF"/>
                </a:solidFill>
              </a:rPr>
              <a:t>en nombre de </a:t>
            </a:r>
            <a:endParaRPr lang="de-DE" altLang="en-US" b="1" dirty="0">
              <a:solidFill>
                <a:srgbClr val="0000FF"/>
              </a:solidFill>
            </a:endParaRPr>
          </a:p>
          <a:p>
            <a:pPr algn="ctr">
              <a:spcBef>
                <a:spcPct val="50000"/>
              </a:spcBef>
            </a:pPr>
            <a:r>
              <a:rPr lang="de-DE" altLang="en-US" b="1" dirty="0">
                <a:solidFill>
                  <a:srgbClr val="0000FF"/>
                </a:solidFill>
              </a:rPr>
              <a:t>IPPOG </a:t>
            </a:r>
            <a:r>
              <a:rPr lang="en-US" altLang="en-US" b="1" dirty="0">
                <a:solidFill>
                  <a:srgbClr val="0000FF"/>
                </a:solidFill>
              </a:rPr>
              <a:t>y</a:t>
            </a:r>
            <a:r>
              <a:rPr lang="el-GR" altLang="en-US" b="1" dirty="0">
                <a:solidFill>
                  <a:srgbClr val="0000FF"/>
                </a:solidFill>
              </a:rPr>
              <a:t> </a:t>
            </a:r>
            <a:r>
              <a:rPr lang="de-DE" altLang="en-US" b="1" dirty="0">
                <a:solidFill>
                  <a:srgbClr val="0000FF"/>
                </a:solidFill>
              </a:rPr>
              <a:t>IMC </a:t>
            </a:r>
            <a:r>
              <a:rPr lang="de-DE" altLang="en-US" b="1" dirty="0" err="1">
                <a:solidFill>
                  <a:srgbClr val="0000FF"/>
                </a:solidFill>
              </a:rPr>
              <a:t>Steering</a:t>
            </a:r>
            <a:r>
              <a:rPr lang="de-DE" altLang="en-US" b="1" dirty="0">
                <a:solidFill>
                  <a:srgbClr val="0000FF"/>
                </a:solidFill>
              </a:rPr>
              <a:t> Group </a:t>
            </a:r>
          </a:p>
        </p:txBody>
      </p:sp>
      <p:sp>
        <p:nvSpPr>
          <p:cNvPr id="11" name="Rectangle 3"/>
          <p:cNvSpPr>
            <a:spLocks noChangeArrowheads="1"/>
          </p:cNvSpPr>
          <p:nvPr/>
        </p:nvSpPr>
        <p:spPr bwMode="auto">
          <a:xfrm>
            <a:off x="3033390" y="3312880"/>
            <a:ext cx="56367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b="1" dirty="0">
                <a:solidFill>
                  <a:schemeClr val="bg1"/>
                </a:solidFill>
                <a:latin typeface="Calibri" charset="0"/>
                <a:hlinkClick r:id="rId7">
                  <a:extLst>
                    <a:ext uri="{A12FA001-AC4F-418D-AE19-62706E023703}">
                      <ahyp:hlinkClr xmlns:ahyp="http://schemas.microsoft.com/office/drawing/2018/hyperlinkcolor" val="tx"/>
                    </a:ext>
                  </a:extLst>
                </a:hlinkClick>
              </a:rPr>
              <a:t>https://indico.cern.ch/e/PTMC/</a:t>
            </a:r>
            <a:endParaRPr lang="en-US" altLang="en-US" b="1" dirty="0">
              <a:solidFill>
                <a:schemeClr val="bg1"/>
              </a:solidFill>
            </a:endParaRPr>
          </a:p>
        </p:txBody>
      </p:sp>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4981" y="599835"/>
            <a:ext cx="9388382" cy="1043153"/>
          </a:xfrm>
          <a:prstGeom prst="rect">
            <a:avLst/>
          </a:prstGeom>
        </p:spPr>
      </p:pic>
      <p:pic>
        <p:nvPicPr>
          <p:cNvPr id="7" name="Picture 6" descr="A qr code with a dinosaur&#10;&#10;AI-generated content may be incorrect.">
            <a:extLst>
              <a:ext uri="{FF2B5EF4-FFF2-40B4-BE49-F238E27FC236}">
                <a16:creationId xmlns:a16="http://schemas.microsoft.com/office/drawing/2014/main" id="{CB5C7EE5-5D0D-18A7-0BDD-DEB1DD79B048}"/>
              </a:ext>
            </a:extLst>
          </p:cNvPr>
          <p:cNvPicPr>
            <a:picLocks noChangeAspect="1"/>
          </p:cNvPicPr>
          <p:nvPr/>
        </p:nvPicPr>
        <p:blipFill>
          <a:blip r:embed="rId9"/>
          <a:stretch>
            <a:fillRect/>
          </a:stretch>
        </p:blipFill>
        <p:spPr>
          <a:xfrm>
            <a:off x="0" y="4166568"/>
            <a:ext cx="1184981" cy="1184981"/>
          </a:xfrm>
          <a:prstGeom prst="rect">
            <a:avLst/>
          </a:prstGeom>
        </p:spPr>
      </p:pic>
      <p:pic>
        <p:nvPicPr>
          <p:cNvPr id="8" name="Picture 7">
            <a:extLst>
              <a:ext uri="{FF2B5EF4-FFF2-40B4-BE49-F238E27FC236}">
                <a16:creationId xmlns:a16="http://schemas.microsoft.com/office/drawing/2014/main" id="{EC424F7C-4C68-A64F-D3D5-CDC1EAF561E8}"/>
              </a:ext>
            </a:extLst>
          </p:cNvPr>
          <p:cNvPicPr>
            <a:picLocks noChangeAspect="1"/>
          </p:cNvPicPr>
          <p:nvPr/>
        </p:nvPicPr>
        <p:blipFill>
          <a:blip r:embed="rId10"/>
          <a:stretch>
            <a:fillRect/>
          </a:stretch>
        </p:blipFill>
        <p:spPr>
          <a:xfrm>
            <a:off x="10634767" y="4073956"/>
            <a:ext cx="1341857" cy="1341857"/>
          </a:xfrm>
          <a:prstGeom prst="rect">
            <a:avLst/>
          </a:prstGeom>
        </p:spPr>
      </p:pic>
    </p:spTree>
    <p:extLst>
      <p:ext uri="{BB962C8B-B14F-4D97-AF65-F5344CB8AC3E}">
        <p14:creationId xmlns:p14="http://schemas.microsoft.com/office/powerpoint/2010/main" val="1803315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 y="0"/>
            <a:ext cx="4630738" cy="697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MC-Logo-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8074" y="6095588"/>
            <a:ext cx="18716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4623480" y="713010"/>
            <a:ext cx="7574547"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0000FF"/>
                </a:solidFill>
              </a:rPr>
              <a:t>¿Cómo la física está relacionada con la medicina ?</a:t>
            </a:r>
            <a:endParaRPr lang="de-DE" altLang="en-US" sz="2400" b="1" dirty="0">
              <a:solidFill>
                <a:srgbClr val="0000FF"/>
              </a:solidFill>
            </a:endParaRPr>
          </a:p>
        </p:txBody>
      </p:sp>
      <p:sp>
        <p:nvSpPr>
          <p:cNvPr id="11" name="Titel 1"/>
          <p:cNvSpPr txBox="1">
            <a:spLocks/>
          </p:cNvSpPr>
          <p:nvPr/>
        </p:nvSpPr>
        <p:spPr bwMode="auto">
          <a:xfrm>
            <a:off x="4611869" y="1525106"/>
            <a:ext cx="10799011"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0000FF"/>
                </a:solidFill>
              </a:rPr>
              <a:t>¿Qué </a:t>
            </a:r>
            <a:r>
              <a:rPr lang="en-US" altLang="en-US" sz="2400" b="1" dirty="0" err="1">
                <a:solidFill>
                  <a:srgbClr val="0000FF"/>
                </a:solidFill>
              </a:rPr>
              <a:t>es</a:t>
            </a:r>
            <a:r>
              <a:rPr lang="en-US" altLang="en-US" sz="2400" b="1" dirty="0">
                <a:solidFill>
                  <a:srgbClr val="0000FF"/>
                </a:solidFill>
              </a:rPr>
              <a:t> la </a:t>
            </a:r>
            <a:r>
              <a:rPr lang="en-US" altLang="en-US" sz="2400" b="1" dirty="0" err="1">
                <a:solidFill>
                  <a:srgbClr val="0000FF"/>
                </a:solidFill>
              </a:rPr>
              <a:t>terapia</a:t>
            </a:r>
            <a:r>
              <a:rPr lang="en-US" altLang="en-US" sz="2400" b="1" dirty="0">
                <a:solidFill>
                  <a:srgbClr val="0000FF"/>
                </a:solidFill>
              </a:rPr>
              <a:t> de partículas ?</a:t>
            </a:r>
            <a:endParaRPr lang="de-DE" altLang="en-US" sz="2400" b="1" dirty="0">
              <a:solidFill>
                <a:srgbClr val="0000FF"/>
              </a:solidFill>
            </a:endParaRPr>
          </a:p>
        </p:txBody>
      </p:sp>
      <p:sp>
        <p:nvSpPr>
          <p:cNvPr id="12" name="Titel 1"/>
          <p:cNvSpPr txBox="1">
            <a:spLocks/>
          </p:cNvSpPr>
          <p:nvPr/>
        </p:nvSpPr>
        <p:spPr bwMode="auto">
          <a:xfrm>
            <a:off x="4611869" y="2334686"/>
            <a:ext cx="10799011" cy="13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0000FF"/>
                </a:solidFill>
              </a:rPr>
              <a:t>¿Cómo se puede </a:t>
            </a:r>
            <a:r>
              <a:rPr lang="en-US" altLang="en-US" sz="2400" b="1" dirty="0" err="1">
                <a:solidFill>
                  <a:srgbClr val="0000FF"/>
                </a:solidFill>
              </a:rPr>
              <a:t>utilizar</a:t>
            </a:r>
            <a:r>
              <a:rPr lang="en-US" altLang="en-US" sz="2400" b="1" dirty="0">
                <a:solidFill>
                  <a:srgbClr val="0000FF"/>
                </a:solidFill>
              </a:rPr>
              <a:t> las </a:t>
            </a:r>
            <a:r>
              <a:rPr lang="en-US" altLang="en-US" sz="2400" b="1" dirty="0" err="1">
                <a:solidFill>
                  <a:srgbClr val="0000FF"/>
                </a:solidFill>
              </a:rPr>
              <a:t>particulas</a:t>
            </a:r>
            <a:r>
              <a:rPr lang="en-US" altLang="en-US" sz="2400" b="1" dirty="0">
                <a:solidFill>
                  <a:srgbClr val="0000FF"/>
                </a:solidFill>
              </a:rPr>
              <a:t> </a:t>
            </a:r>
          </a:p>
          <a:p>
            <a:pPr eaLnBrk="1" hangingPunct="1">
              <a:spcBef>
                <a:spcPct val="0"/>
              </a:spcBef>
              <a:buFontTx/>
              <a:buNone/>
            </a:pPr>
            <a:r>
              <a:rPr lang="en-US" altLang="en-US" sz="2400" b="1" dirty="0">
                <a:solidFill>
                  <a:srgbClr val="0000FF"/>
                </a:solidFill>
              </a:rPr>
              <a:t>para el </a:t>
            </a:r>
            <a:r>
              <a:rPr lang="en-US" altLang="en-US" sz="2400" b="1" dirty="0" err="1">
                <a:solidFill>
                  <a:srgbClr val="0000FF"/>
                </a:solidFill>
              </a:rPr>
              <a:t>tratamiento</a:t>
            </a:r>
            <a:r>
              <a:rPr lang="en-US" altLang="en-US" sz="2400" b="1" dirty="0">
                <a:solidFill>
                  <a:srgbClr val="0000FF"/>
                </a:solidFill>
              </a:rPr>
              <a:t> contra el cáncer?</a:t>
            </a:r>
          </a:p>
          <a:p>
            <a:pPr eaLnBrk="1" hangingPunct="1">
              <a:spcBef>
                <a:spcPct val="0"/>
              </a:spcBef>
              <a:buFontTx/>
              <a:buNone/>
            </a:pPr>
            <a:endParaRPr lang="de-DE" altLang="en-US" b="1" dirty="0">
              <a:solidFill>
                <a:srgbClr val="0000FF"/>
              </a:solidFill>
            </a:endParaRPr>
          </a:p>
        </p:txBody>
      </p:sp>
      <p:sp>
        <p:nvSpPr>
          <p:cNvPr id="13" name="Titel 1"/>
          <p:cNvSpPr txBox="1">
            <a:spLocks/>
          </p:cNvSpPr>
          <p:nvPr/>
        </p:nvSpPr>
        <p:spPr bwMode="auto">
          <a:xfrm>
            <a:off x="4611869" y="3813172"/>
            <a:ext cx="10799011" cy="197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0000FF"/>
                </a:solidFill>
              </a:rPr>
              <a:t>Aceleradores para investigación</a:t>
            </a:r>
          </a:p>
          <a:p>
            <a:pPr>
              <a:spcBef>
                <a:spcPct val="0"/>
              </a:spcBef>
              <a:buNone/>
            </a:pPr>
            <a:r>
              <a:rPr lang="en-US" altLang="en-US" sz="2400" b="1" dirty="0">
                <a:solidFill>
                  <a:srgbClr val="0000FF"/>
                </a:solidFill>
              </a:rPr>
              <a:t>y </a:t>
            </a:r>
            <a:r>
              <a:rPr lang="en-US" altLang="en-US" sz="2400" b="1" dirty="0" err="1">
                <a:solidFill>
                  <a:srgbClr val="0000FF"/>
                </a:solidFill>
              </a:rPr>
              <a:t>aceleradores</a:t>
            </a:r>
            <a:r>
              <a:rPr lang="en-US" altLang="en-US" sz="2400" b="1" dirty="0">
                <a:solidFill>
                  <a:srgbClr val="0000FF"/>
                </a:solidFill>
              </a:rPr>
              <a:t> para tratamiento contra el </a:t>
            </a:r>
            <a:r>
              <a:rPr lang="en-US" altLang="en-US" sz="2400" b="1" dirty="0" err="1">
                <a:solidFill>
                  <a:srgbClr val="0000FF"/>
                </a:solidFill>
              </a:rPr>
              <a:t>cáncer</a:t>
            </a:r>
            <a:r>
              <a:rPr lang="en-US" altLang="en-US" sz="2400" b="1" dirty="0">
                <a:solidFill>
                  <a:srgbClr val="0000FF"/>
                </a:solidFill>
              </a:rPr>
              <a:t>  </a:t>
            </a:r>
          </a:p>
          <a:p>
            <a:pPr eaLnBrk="1" hangingPunct="1">
              <a:spcBef>
                <a:spcPct val="0"/>
              </a:spcBef>
              <a:buFontTx/>
              <a:buNone/>
            </a:pPr>
            <a:endParaRPr lang="de-DE" altLang="en-US" sz="2400" b="1" dirty="0">
              <a:solidFill>
                <a:srgbClr val="0000FF"/>
              </a:solidFill>
            </a:endParaRPr>
          </a:p>
        </p:txBody>
      </p:sp>
      <p:sp>
        <p:nvSpPr>
          <p:cNvPr id="14" name="Titel 1"/>
          <p:cNvSpPr txBox="1">
            <a:spLocks/>
          </p:cNvSpPr>
          <p:nvPr/>
        </p:nvSpPr>
        <p:spPr bwMode="auto">
          <a:xfrm>
            <a:off x="4623480" y="4995029"/>
            <a:ext cx="10799011" cy="13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b="1" dirty="0">
                <a:solidFill>
                  <a:srgbClr val="7030A0"/>
                </a:solidFill>
              </a:rPr>
              <a:t>Uno de los objetivos de la PTMC: </a:t>
            </a:r>
          </a:p>
          <a:p>
            <a:pPr eaLnBrk="1" hangingPunct="1">
              <a:spcBef>
                <a:spcPct val="0"/>
              </a:spcBef>
              <a:buFontTx/>
              <a:buNone/>
            </a:pPr>
            <a:r>
              <a:rPr lang="en-US" altLang="en-US" b="1" dirty="0">
                <a:solidFill>
                  <a:srgbClr val="7030A0"/>
                </a:solidFill>
              </a:rPr>
              <a:t>Responder a </a:t>
            </a:r>
            <a:r>
              <a:rPr lang="en-US" altLang="en-US" b="1" dirty="0" err="1">
                <a:solidFill>
                  <a:srgbClr val="7030A0"/>
                </a:solidFill>
              </a:rPr>
              <a:t>esas</a:t>
            </a:r>
            <a:r>
              <a:rPr lang="en-US" altLang="en-US" b="1" dirty="0">
                <a:solidFill>
                  <a:srgbClr val="7030A0"/>
                </a:solidFill>
              </a:rPr>
              <a:t> preguntas</a:t>
            </a:r>
          </a:p>
          <a:p>
            <a:pPr eaLnBrk="1" hangingPunct="1">
              <a:spcBef>
                <a:spcPct val="0"/>
              </a:spcBef>
              <a:buFontTx/>
              <a:buNone/>
            </a:pPr>
            <a:endParaRPr lang="de-DE" altLang="en-US" b="1" dirty="0">
              <a:solidFill>
                <a:srgbClr val="0000FF"/>
              </a:solidFill>
            </a:endParaRPr>
          </a:p>
        </p:txBody>
      </p:sp>
    </p:spTree>
    <p:extLst>
      <p:ext uri="{BB962C8B-B14F-4D97-AF65-F5344CB8AC3E}">
        <p14:creationId xmlns:p14="http://schemas.microsoft.com/office/powerpoint/2010/main" val="8204787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3702" y="1027049"/>
            <a:ext cx="8027689" cy="3660775"/>
          </a:xfrm>
        </p:spPr>
      </p:pic>
      <p:sp>
        <p:nvSpPr>
          <p:cNvPr id="5" name="TextBox 4"/>
          <p:cNvSpPr txBox="1"/>
          <p:nvPr/>
        </p:nvSpPr>
        <p:spPr>
          <a:xfrm>
            <a:off x="8736584" y="1038216"/>
            <a:ext cx="3194304" cy="5009062"/>
          </a:xfrm>
          <a:prstGeom prst="rect">
            <a:avLst/>
          </a:prstGeom>
          <a:ln/>
        </p:spPr>
        <p:style>
          <a:lnRef idx="1">
            <a:schemeClr val="accent1"/>
          </a:lnRef>
          <a:fillRef idx="3">
            <a:schemeClr val="accent1"/>
          </a:fillRef>
          <a:effectRef idx="2">
            <a:schemeClr val="accent1"/>
          </a:effectRef>
          <a:fontRef idx="minor">
            <a:schemeClr val="lt1"/>
          </a:fontRef>
        </p:style>
        <p:txBody>
          <a:bodyPr rot="0" spcFirstLastPara="1" vertOverflow="overflow" horzOverflow="overflow" vert="horz" wrap="square" lIns="45719" tIns="45719" rIns="45719" bIns="45719" numCol="1" spcCol="38100" rtlCol="0" anchor="t">
            <a:spAutoFit/>
          </a:bodyPr>
          <a:lstStyle/>
          <a:p>
            <a:pPr defTabSz="914377"/>
            <a:r>
              <a:rPr lang="es-ES" sz="3550" dirty="0"/>
              <a:t>Los aceleradores de partículas son nuestra puerta para acceder a la dimensión subatómica ... </a:t>
            </a:r>
          </a:p>
          <a:p>
            <a:pPr defTabSz="914377"/>
            <a:r>
              <a:rPr lang="es-ES" sz="3550" dirty="0"/>
              <a:t>y explotar el átomo y sus componentes</a:t>
            </a:r>
            <a:endParaRPr lang="en-GB" sz="3550" dirty="0"/>
          </a:p>
        </p:txBody>
      </p:sp>
      <p:sp>
        <p:nvSpPr>
          <p:cNvPr id="8" name="Title 4"/>
          <p:cNvSpPr>
            <a:spLocks noGrp="1"/>
          </p:cNvSpPr>
          <p:nvPr>
            <p:ph type="title"/>
          </p:nvPr>
        </p:nvSpPr>
        <p:spPr>
          <a:xfrm>
            <a:off x="812165" y="153572"/>
            <a:ext cx="11110734" cy="590931"/>
          </a:xfrm>
        </p:spPr>
        <p:txBody>
          <a:bodyPr wrap="none">
            <a:spAutoFit/>
          </a:bodyPr>
          <a:lstStyle/>
          <a:p>
            <a:r>
              <a:rPr lang="en-US" altLang="de-DE" sz="3600" b="1" dirty="0">
                <a:solidFill>
                  <a:srgbClr val="0000FF"/>
                </a:solidFill>
                <a:latin typeface="ArialMT"/>
              </a:rPr>
              <a:t>Aceleradores: nuestra llave al mundo subatómico</a:t>
            </a:r>
            <a:endParaRPr lang="en-US" altLang="de-DE" sz="3600" b="1" dirty="0"/>
          </a:p>
        </p:txBody>
      </p:sp>
      <p:pic>
        <p:nvPicPr>
          <p:cNvPr id="9" name="Picture 8"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 y="28892"/>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MC-Logo-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627" y="6096000"/>
            <a:ext cx="1908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5">
            <a:extLst>
              <a:ext uri="{FF2B5EF4-FFF2-40B4-BE49-F238E27FC236}">
                <a16:creationId xmlns:a16="http://schemas.microsoft.com/office/drawing/2014/main" id="{1D678888-640B-0949-BAA7-4592B1869BC3}"/>
              </a:ext>
            </a:extLst>
          </p:cNvPr>
          <p:cNvSpPr>
            <a:spLocks noChangeArrowheads="1"/>
          </p:cNvSpPr>
          <p:nvPr/>
        </p:nvSpPr>
        <p:spPr bwMode="auto">
          <a:xfrm>
            <a:off x="49106" y="5102710"/>
            <a:ext cx="8624888" cy="77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ＭＳ Ｐゴシック" panose="020B0600070205080204" pitchFamily="34" charset="-128"/>
              </a:defRPr>
            </a:lvl1pPr>
            <a:lvl2pPr marL="742950" indent="-285750" defTabSz="457200">
              <a:defRPr>
                <a:solidFill>
                  <a:schemeClr val="tx1"/>
                </a:solidFill>
                <a:latin typeface="Arial" panose="020B0604020202020204" pitchFamily="34" charset="0"/>
                <a:ea typeface="ＭＳ Ｐゴシック" panose="020B0600070205080204" pitchFamily="34" charset="-128"/>
              </a:defRPr>
            </a:lvl2pPr>
            <a:lvl3pPr marL="1143000" indent="-228600" defTabSz="457200">
              <a:defRPr>
                <a:solidFill>
                  <a:schemeClr val="tx1"/>
                </a:solidFill>
                <a:latin typeface="Arial" panose="020B0604020202020204" pitchFamily="34" charset="0"/>
                <a:ea typeface="ＭＳ Ｐゴシック" panose="020B0600070205080204" pitchFamily="34" charset="-128"/>
              </a:defRPr>
            </a:lvl3pPr>
            <a:lvl4pPr marL="1600200" indent="-228600" defTabSz="457200">
              <a:defRPr>
                <a:solidFill>
                  <a:schemeClr val="tx1"/>
                </a:solidFill>
                <a:latin typeface="Arial" panose="020B0604020202020204" pitchFamily="34" charset="0"/>
                <a:ea typeface="ＭＳ Ｐゴシック" panose="020B0600070205080204" pitchFamily="34" charset="-128"/>
              </a:defRPr>
            </a:lvl4pPr>
            <a:lvl5pPr marL="2057400" indent="-228600" defTabSz="4572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nSpc>
                <a:spcPct val="110000"/>
              </a:lnSpc>
            </a:pPr>
            <a:r>
              <a:rPr lang="en-US" altLang="en-US" sz="2100" b="1" dirty="0">
                <a:solidFill>
                  <a:srgbClr val="7030A0"/>
                </a:solidFill>
              </a:rPr>
              <a:t>Terapia de </a:t>
            </a:r>
            <a:r>
              <a:rPr lang="en-US" altLang="en-US" sz="2100" b="1" dirty="0" err="1">
                <a:solidFill>
                  <a:srgbClr val="7030A0"/>
                </a:solidFill>
              </a:rPr>
              <a:t>Partículas</a:t>
            </a:r>
            <a:r>
              <a:rPr lang="en-US" altLang="en-US" sz="2100" b="1" dirty="0">
                <a:solidFill>
                  <a:srgbClr val="7030A0"/>
                </a:solidFill>
              </a:rPr>
              <a:t> o </a:t>
            </a:r>
            <a:r>
              <a:rPr lang="en-US" altLang="en-US" sz="2100" b="1" dirty="0" err="1">
                <a:solidFill>
                  <a:srgbClr val="7030A0"/>
                </a:solidFill>
              </a:rPr>
              <a:t>Terapia</a:t>
            </a:r>
            <a:r>
              <a:rPr lang="en-US" altLang="en-US" sz="2100" b="1" dirty="0">
                <a:solidFill>
                  <a:srgbClr val="7030A0"/>
                </a:solidFill>
              </a:rPr>
              <a:t> de </a:t>
            </a:r>
            <a:r>
              <a:rPr lang="en-US" altLang="en-US" sz="2100" b="1" dirty="0" err="1">
                <a:solidFill>
                  <a:srgbClr val="7030A0"/>
                </a:solidFill>
              </a:rPr>
              <a:t>iones</a:t>
            </a:r>
            <a:r>
              <a:rPr lang="en-US" altLang="en-US" sz="2100" b="1" dirty="0">
                <a:solidFill>
                  <a:srgbClr val="7030A0"/>
                </a:solidFill>
              </a:rPr>
              <a:t> o </a:t>
            </a:r>
            <a:r>
              <a:rPr lang="en-US" altLang="en-US" sz="2100" b="1" dirty="0" err="1">
                <a:solidFill>
                  <a:srgbClr val="7030A0"/>
                </a:solidFill>
              </a:rPr>
              <a:t>Terapia</a:t>
            </a:r>
            <a:r>
              <a:rPr lang="en-US" altLang="en-US" sz="2100" b="1" dirty="0">
                <a:solidFill>
                  <a:srgbClr val="7030A0"/>
                </a:solidFill>
              </a:rPr>
              <a:t> de </a:t>
            </a:r>
            <a:r>
              <a:rPr lang="en-US" altLang="en-US" sz="2100" b="1" dirty="0" err="1">
                <a:solidFill>
                  <a:srgbClr val="7030A0"/>
                </a:solidFill>
              </a:rPr>
              <a:t>hadrones</a:t>
            </a:r>
            <a:r>
              <a:rPr lang="en-US" altLang="en-US" sz="2100" b="1" dirty="0">
                <a:solidFill>
                  <a:srgbClr val="7030A0"/>
                </a:solidFill>
              </a:rPr>
              <a:t> =</a:t>
            </a:r>
          </a:p>
          <a:p>
            <a:pPr eaLnBrk="1" hangingPunct="1">
              <a:lnSpc>
                <a:spcPct val="110000"/>
              </a:lnSpc>
            </a:pPr>
            <a:r>
              <a:rPr lang="en-US" altLang="en-US" sz="2100" dirty="0">
                <a:solidFill>
                  <a:srgbClr val="7030A0"/>
                </a:solidFill>
              </a:rPr>
              <a:t>Terapia de protones, y </a:t>
            </a:r>
            <a:r>
              <a:rPr lang="en-US" altLang="en-US" sz="2100" dirty="0" err="1">
                <a:solidFill>
                  <a:srgbClr val="7030A0"/>
                </a:solidFill>
              </a:rPr>
              <a:t>Terapia</a:t>
            </a:r>
            <a:r>
              <a:rPr lang="en-US" altLang="en-US" sz="2100" dirty="0">
                <a:solidFill>
                  <a:srgbClr val="7030A0"/>
                </a:solidFill>
              </a:rPr>
              <a:t> de iones de </a:t>
            </a:r>
            <a:r>
              <a:rPr lang="en-US" altLang="en-US" sz="2100" dirty="0" err="1">
                <a:solidFill>
                  <a:srgbClr val="7030A0"/>
                </a:solidFill>
              </a:rPr>
              <a:t>carbono</a:t>
            </a:r>
            <a:r>
              <a:rPr lang="en-US" altLang="en-US" sz="2100" dirty="0">
                <a:solidFill>
                  <a:srgbClr val="7030A0"/>
                </a:solidFill>
              </a:rPr>
              <a:t> </a:t>
            </a:r>
          </a:p>
        </p:txBody>
      </p:sp>
      <p:sp>
        <p:nvSpPr>
          <p:cNvPr id="2" name="Rectángulo 1">
            <a:extLst>
              <a:ext uri="{FF2B5EF4-FFF2-40B4-BE49-F238E27FC236}">
                <a16:creationId xmlns:a16="http://schemas.microsoft.com/office/drawing/2014/main" id="{205CF896-2A5A-BF47-B62F-CFA59CE866CC}"/>
              </a:ext>
            </a:extLst>
          </p:cNvPr>
          <p:cNvSpPr/>
          <p:nvPr/>
        </p:nvSpPr>
        <p:spPr>
          <a:xfrm>
            <a:off x="548640" y="1027049"/>
            <a:ext cx="7132320" cy="631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0BB477BA-D718-1A4D-9D97-2727EA3B5D12}"/>
              </a:ext>
            </a:extLst>
          </p:cNvPr>
          <p:cNvSpPr/>
          <p:nvPr/>
        </p:nvSpPr>
        <p:spPr>
          <a:xfrm>
            <a:off x="15240" y="1707580"/>
            <a:ext cx="4595949" cy="631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FA65C680-D07E-B248-BF9C-DEF77A5A5675}"/>
              </a:ext>
            </a:extLst>
          </p:cNvPr>
          <p:cNvSpPr txBox="1"/>
          <p:nvPr/>
        </p:nvSpPr>
        <p:spPr>
          <a:xfrm>
            <a:off x="383222" y="1032644"/>
            <a:ext cx="7132320" cy="1200329"/>
          </a:xfrm>
          <a:prstGeom prst="rect">
            <a:avLst/>
          </a:prstGeom>
          <a:noFill/>
        </p:spPr>
        <p:txBody>
          <a:bodyPr wrap="square" rtlCol="0">
            <a:spAutoFit/>
          </a:bodyPr>
          <a:lstStyle/>
          <a:p>
            <a:r>
              <a:rPr lang="es-MX" sz="3600" dirty="0">
                <a:solidFill>
                  <a:srgbClr val="00B0F0"/>
                </a:solidFill>
              </a:rPr>
              <a:t>¿Dónde encontramos las partículas?</a:t>
            </a:r>
          </a:p>
          <a:p>
            <a:r>
              <a:rPr lang="es-MX" sz="3600" dirty="0">
                <a:solidFill>
                  <a:srgbClr val="00B0F0"/>
                </a:solidFill>
              </a:rPr>
              <a:t>Dentro de los átomos </a:t>
            </a:r>
          </a:p>
        </p:txBody>
      </p:sp>
      <p:sp>
        <p:nvSpPr>
          <p:cNvPr id="12" name="Rectángulo 11">
            <a:extLst>
              <a:ext uri="{FF2B5EF4-FFF2-40B4-BE49-F238E27FC236}">
                <a16:creationId xmlns:a16="http://schemas.microsoft.com/office/drawing/2014/main" id="{B25DE7D5-C1C1-6641-A226-C3BA34A00EF6}"/>
              </a:ext>
            </a:extLst>
          </p:cNvPr>
          <p:cNvSpPr/>
          <p:nvPr/>
        </p:nvSpPr>
        <p:spPr>
          <a:xfrm>
            <a:off x="413702" y="4349931"/>
            <a:ext cx="8027689" cy="337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02874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 y="968311"/>
            <a:ext cx="12189811" cy="5083200"/>
          </a:xfrm>
          <a:prstGeom prst="rect">
            <a:avLst/>
          </a:prstGeom>
        </p:spPr>
      </p:pic>
      <p:sp>
        <p:nvSpPr>
          <p:cNvPr id="7" name="Title 4"/>
          <p:cNvSpPr>
            <a:spLocks noGrp="1"/>
          </p:cNvSpPr>
          <p:nvPr>
            <p:ph type="title"/>
          </p:nvPr>
        </p:nvSpPr>
        <p:spPr>
          <a:xfrm>
            <a:off x="812165" y="203136"/>
            <a:ext cx="11367214" cy="590931"/>
          </a:xfrm>
        </p:spPr>
        <p:txBody>
          <a:bodyPr wrap="none">
            <a:spAutoFit/>
          </a:bodyPr>
          <a:lstStyle/>
          <a:p>
            <a:r>
              <a:rPr lang="en-US" altLang="de-DE" sz="3600" b="1" dirty="0">
                <a:solidFill>
                  <a:srgbClr val="0000FF"/>
                </a:solidFill>
                <a:latin typeface="ArialMT"/>
              </a:rPr>
              <a:t>Aceleradores: pueden precisamente lanzar energía</a:t>
            </a:r>
            <a:endParaRPr lang="en-US" altLang="de-DE" sz="3600" b="1" dirty="0"/>
          </a:p>
        </p:txBody>
      </p:sp>
      <p:pic>
        <p:nvPicPr>
          <p:cNvPr id="8" name="Picture 7"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 y="28892"/>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MC-Logo-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627" y="6096000"/>
            <a:ext cx="1908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1266F6A4-2016-8940-B186-97964BC9A787}"/>
              </a:ext>
            </a:extLst>
          </p:cNvPr>
          <p:cNvSpPr/>
          <p:nvPr/>
        </p:nvSpPr>
        <p:spPr>
          <a:xfrm>
            <a:off x="15240" y="1021747"/>
            <a:ext cx="9821091" cy="54864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D44E8264-D904-4544-A663-21B2FD26D87F}"/>
              </a:ext>
            </a:extLst>
          </p:cNvPr>
          <p:cNvSpPr txBox="1"/>
          <p:nvPr/>
        </p:nvSpPr>
        <p:spPr>
          <a:xfrm>
            <a:off x="15239" y="1021747"/>
            <a:ext cx="11885024" cy="461665"/>
          </a:xfrm>
          <a:prstGeom prst="rect">
            <a:avLst/>
          </a:prstGeom>
          <a:noFill/>
        </p:spPr>
        <p:txBody>
          <a:bodyPr wrap="square" rtlCol="0">
            <a:spAutoFit/>
          </a:bodyPr>
          <a:lstStyle/>
          <a:p>
            <a:r>
              <a:rPr lang="es-MX" sz="2400" dirty="0">
                <a:solidFill>
                  <a:srgbClr val="FFFF00"/>
                </a:solidFill>
              </a:rPr>
              <a:t>Un &lt;&lt; haz&gt;&gt; de partículas aceleradas es como un pequeño cuchillo penetrando en la materia </a:t>
            </a:r>
          </a:p>
        </p:txBody>
      </p:sp>
      <p:sp>
        <p:nvSpPr>
          <p:cNvPr id="5" name="Rectángulo 4">
            <a:extLst>
              <a:ext uri="{FF2B5EF4-FFF2-40B4-BE49-F238E27FC236}">
                <a16:creationId xmlns:a16="http://schemas.microsoft.com/office/drawing/2014/main" id="{674EC481-5480-7D4E-91B7-AD2E4969B0F9}"/>
              </a:ext>
            </a:extLst>
          </p:cNvPr>
          <p:cNvSpPr/>
          <p:nvPr/>
        </p:nvSpPr>
        <p:spPr>
          <a:xfrm>
            <a:off x="9457508" y="1570387"/>
            <a:ext cx="2658293" cy="18586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DACB8CD8-9AEE-DD4F-B623-C0FC37319C52}"/>
              </a:ext>
            </a:extLst>
          </p:cNvPr>
          <p:cNvSpPr txBox="1"/>
          <p:nvPr/>
        </p:nvSpPr>
        <p:spPr>
          <a:xfrm>
            <a:off x="9518583" y="1555752"/>
            <a:ext cx="2709047" cy="1938992"/>
          </a:xfrm>
          <a:prstGeom prst="rect">
            <a:avLst/>
          </a:prstGeom>
          <a:noFill/>
        </p:spPr>
        <p:txBody>
          <a:bodyPr wrap="square" rtlCol="0">
            <a:spAutoFit/>
          </a:bodyPr>
          <a:lstStyle/>
          <a:p>
            <a:r>
              <a:rPr lang="es-MX" sz="2000" dirty="0">
                <a:solidFill>
                  <a:srgbClr val="FFFF00"/>
                </a:solidFill>
              </a:rPr>
              <a:t>Un haz de partículas puede lanzar energía a un área de forma muy precisa, interactuando con los electrones y el núcleo </a:t>
            </a:r>
          </a:p>
        </p:txBody>
      </p:sp>
      <p:sp>
        <p:nvSpPr>
          <p:cNvPr id="10" name="Rectángulo 9">
            <a:extLst>
              <a:ext uri="{FF2B5EF4-FFF2-40B4-BE49-F238E27FC236}">
                <a16:creationId xmlns:a16="http://schemas.microsoft.com/office/drawing/2014/main" id="{B6E2ACC1-6EF8-A848-86A7-D65A0E5C83AD}"/>
              </a:ext>
            </a:extLst>
          </p:cNvPr>
          <p:cNvSpPr/>
          <p:nvPr/>
        </p:nvSpPr>
        <p:spPr>
          <a:xfrm>
            <a:off x="15239" y="5142922"/>
            <a:ext cx="9300363" cy="8971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1" name="Rectángulo 10">
            <a:extLst>
              <a:ext uri="{FF2B5EF4-FFF2-40B4-BE49-F238E27FC236}">
                <a16:creationId xmlns:a16="http://schemas.microsoft.com/office/drawing/2014/main" id="{0F0F7CD8-75AD-534E-8E2B-C7F6B9FFC184}"/>
              </a:ext>
            </a:extLst>
          </p:cNvPr>
          <p:cNvSpPr/>
          <p:nvPr/>
        </p:nvSpPr>
        <p:spPr>
          <a:xfrm>
            <a:off x="145232" y="4235233"/>
            <a:ext cx="4208231" cy="107143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2" name="CuadroTexto 11">
            <a:extLst>
              <a:ext uri="{FF2B5EF4-FFF2-40B4-BE49-F238E27FC236}">
                <a16:creationId xmlns:a16="http://schemas.microsoft.com/office/drawing/2014/main" id="{2CAA5B0D-E7EA-784D-93D0-0D1C13CBFCC2}"/>
              </a:ext>
            </a:extLst>
          </p:cNvPr>
          <p:cNvSpPr txBox="1"/>
          <p:nvPr/>
        </p:nvSpPr>
        <p:spPr>
          <a:xfrm>
            <a:off x="499919" y="4309284"/>
            <a:ext cx="3853543" cy="646331"/>
          </a:xfrm>
          <a:prstGeom prst="rect">
            <a:avLst/>
          </a:prstGeom>
          <a:noFill/>
        </p:spPr>
        <p:txBody>
          <a:bodyPr wrap="square" rtlCol="0">
            <a:spAutoFit/>
          </a:bodyPr>
          <a:lstStyle/>
          <a:p>
            <a:r>
              <a:rPr lang="es-MX" dirty="0">
                <a:solidFill>
                  <a:srgbClr val="FFFF00"/>
                </a:solidFill>
              </a:rPr>
              <a:t>Las partículas pueden penetrar a profundidad (a diferencia de los lásers) </a:t>
            </a:r>
          </a:p>
        </p:txBody>
      </p:sp>
      <p:sp>
        <p:nvSpPr>
          <p:cNvPr id="14" name="Rectángulo 13">
            <a:extLst>
              <a:ext uri="{FF2B5EF4-FFF2-40B4-BE49-F238E27FC236}">
                <a16:creationId xmlns:a16="http://schemas.microsoft.com/office/drawing/2014/main" id="{384EDF0E-4BFD-EA40-AB59-F390523B07EB}"/>
              </a:ext>
            </a:extLst>
          </p:cNvPr>
          <p:cNvSpPr/>
          <p:nvPr/>
        </p:nvSpPr>
        <p:spPr>
          <a:xfrm>
            <a:off x="9025936" y="5704017"/>
            <a:ext cx="2658292" cy="3223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1B898DDA-109C-514F-A366-3CA8291BBFA2}"/>
              </a:ext>
            </a:extLst>
          </p:cNvPr>
          <p:cNvSpPr txBox="1"/>
          <p:nvPr/>
        </p:nvSpPr>
        <p:spPr>
          <a:xfrm>
            <a:off x="-37333" y="5350074"/>
            <a:ext cx="9821091" cy="707886"/>
          </a:xfrm>
          <a:prstGeom prst="rect">
            <a:avLst/>
          </a:prstGeom>
          <a:noFill/>
        </p:spPr>
        <p:txBody>
          <a:bodyPr wrap="square" rtlCol="0">
            <a:spAutoFit/>
          </a:bodyPr>
          <a:lstStyle/>
          <a:p>
            <a:r>
              <a:rPr lang="es-MX" sz="2000" dirty="0">
                <a:solidFill>
                  <a:srgbClr val="FFFF00"/>
                </a:solidFill>
              </a:rPr>
              <a:t>Los haces de partículas se utilizan en aplicaciones médicas e industriales, por ejemplo, para curar el cáncer, lanzando su energía a un área específica dentro del cuerpo (pico de Bragg). </a:t>
            </a:r>
          </a:p>
        </p:txBody>
      </p:sp>
    </p:spTree>
    <p:extLst>
      <p:ext uri="{BB962C8B-B14F-4D97-AF65-F5344CB8AC3E}">
        <p14:creationId xmlns:p14="http://schemas.microsoft.com/office/powerpoint/2010/main" val="1093920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20" y="744220"/>
            <a:ext cx="11746582" cy="5369560"/>
          </a:xfrm>
          <a:prstGeom prst="rect">
            <a:avLst/>
          </a:prstGeom>
        </p:spPr>
      </p:pic>
      <p:sp>
        <p:nvSpPr>
          <p:cNvPr id="5" name="Title 4"/>
          <p:cNvSpPr>
            <a:spLocks noGrp="1"/>
          </p:cNvSpPr>
          <p:nvPr>
            <p:ph type="title"/>
          </p:nvPr>
        </p:nvSpPr>
        <p:spPr>
          <a:xfrm>
            <a:off x="2079512" y="105583"/>
            <a:ext cx="9588907" cy="590931"/>
          </a:xfrm>
        </p:spPr>
        <p:txBody>
          <a:bodyPr wrap="none">
            <a:spAutoFit/>
          </a:bodyPr>
          <a:lstStyle/>
          <a:p>
            <a:r>
              <a:rPr lang="en-US" altLang="de-DE" sz="3600" b="1" dirty="0">
                <a:solidFill>
                  <a:srgbClr val="0000FF"/>
                </a:solidFill>
                <a:latin typeface="ArialMT"/>
              </a:rPr>
              <a:t>Terapia de hadrones con protones o iones </a:t>
            </a:r>
            <a:endParaRPr lang="en-US" altLang="de-DE" sz="3600" b="1" dirty="0"/>
          </a:p>
        </p:txBody>
      </p:sp>
      <p:pic>
        <p:nvPicPr>
          <p:cNvPr id="6" name="Picture 5"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C-Logo-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7627" y="6096000"/>
            <a:ext cx="1908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redondeado 1">
            <a:extLst>
              <a:ext uri="{FF2B5EF4-FFF2-40B4-BE49-F238E27FC236}">
                <a16:creationId xmlns:a16="http://schemas.microsoft.com/office/drawing/2014/main" id="{253E088F-F259-B145-B8FE-A01AC66D069B}"/>
              </a:ext>
            </a:extLst>
          </p:cNvPr>
          <p:cNvSpPr/>
          <p:nvPr/>
        </p:nvSpPr>
        <p:spPr>
          <a:xfrm>
            <a:off x="966651" y="730978"/>
            <a:ext cx="1959429" cy="387703"/>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23CF6BBD-D38C-4A48-96FA-2B2E2BA4FF5B}"/>
              </a:ext>
            </a:extLst>
          </p:cNvPr>
          <p:cNvSpPr txBox="1"/>
          <p:nvPr/>
        </p:nvSpPr>
        <p:spPr>
          <a:xfrm>
            <a:off x="1254035" y="740163"/>
            <a:ext cx="1672045" cy="369332"/>
          </a:xfrm>
          <a:prstGeom prst="rect">
            <a:avLst/>
          </a:prstGeom>
          <a:noFill/>
        </p:spPr>
        <p:txBody>
          <a:bodyPr wrap="square" rtlCol="0">
            <a:spAutoFit/>
          </a:bodyPr>
          <a:lstStyle/>
          <a:p>
            <a:r>
              <a:rPr lang="es-MX" dirty="0">
                <a:solidFill>
                  <a:schemeClr val="bg1"/>
                </a:solidFill>
              </a:rPr>
              <a:t>Pico de Bragg</a:t>
            </a:r>
          </a:p>
        </p:txBody>
      </p:sp>
      <p:sp>
        <p:nvSpPr>
          <p:cNvPr id="9" name="Rectángulo 8">
            <a:extLst>
              <a:ext uri="{FF2B5EF4-FFF2-40B4-BE49-F238E27FC236}">
                <a16:creationId xmlns:a16="http://schemas.microsoft.com/office/drawing/2014/main" id="{B407C935-5A96-7546-AFD1-3BB784FC160F}"/>
              </a:ext>
            </a:extLst>
          </p:cNvPr>
          <p:cNvSpPr/>
          <p:nvPr/>
        </p:nvSpPr>
        <p:spPr>
          <a:xfrm>
            <a:off x="9679577" y="4193177"/>
            <a:ext cx="2436225" cy="1902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32CBA476-55D7-8D42-94F5-E52306430B28}"/>
              </a:ext>
            </a:extLst>
          </p:cNvPr>
          <p:cNvSpPr txBox="1"/>
          <p:nvPr/>
        </p:nvSpPr>
        <p:spPr>
          <a:xfrm>
            <a:off x="9837964" y="3819903"/>
            <a:ext cx="2119450" cy="2031325"/>
          </a:xfrm>
          <a:prstGeom prst="rect">
            <a:avLst/>
          </a:prstGeom>
          <a:noFill/>
        </p:spPr>
        <p:txBody>
          <a:bodyPr wrap="square" rtlCol="0">
            <a:spAutoFit/>
          </a:bodyPr>
          <a:lstStyle/>
          <a:p>
            <a:r>
              <a:rPr lang="es-MX" dirty="0">
                <a:solidFill>
                  <a:schemeClr val="accent2"/>
                </a:solidFill>
              </a:rPr>
              <a:t>22,000 pacientes por año (2018) tratados con haces de partículas, 25,000,000 pacientes por año con rayos X</a:t>
            </a:r>
          </a:p>
        </p:txBody>
      </p:sp>
      <p:sp>
        <p:nvSpPr>
          <p:cNvPr id="11" name="Rectángulo 10">
            <a:extLst>
              <a:ext uri="{FF2B5EF4-FFF2-40B4-BE49-F238E27FC236}">
                <a16:creationId xmlns:a16="http://schemas.microsoft.com/office/drawing/2014/main" id="{7B35B7AF-8F08-C449-B486-DF902A8C0F10}"/>
              </a:ext>
            </a:extLst>
          </p:cNvPr>
          <p:cNvSpPr/>
          <p:nvPr/>
        </p:nvSpPr>
        <p:spPr>
          <a:xfrm>
            <a:off x="463029" y="4376057"/>
            <a:ext cx="4788240" cy="1737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a16="http://schemas.microsoft.com/office/drawing/2014/main" id="{3B67B031-B161-9F40-9DAA-B36BAC637355}"/>
              </a:ext>
            </a:extLst>
          </p:cNvPr>
          <p:cNvSpPr txBox="1"/>
          <p:nvPr/>
        </p:nvSpPr>
        <p:spPr>
          <a:xfrm>
            <a:off x="208303" y="4558566"/>
            <a:ext cx="5297691" cy="2585323"/>
          </a:xfrm>
          <a:prstGeom prst="rect">
            <a:avLst/>
          </a:prstGeom>
          <a:noFill/>
        </p:spPr>
        <p:txBody>
          <a:bodyPr wrap="square" rtlCol="0">
            <a:spAutoFit/>
          </a:bodyPr>
          <a:lstStyle/>
          <a:p>
            <a:pPr algn="just"/>
            <a:r>
              <a:rPr lang="es-MX" dirty="0">
                <a:solidFill>
                  <a:schemeClr val="accent2"/>
                </a:solidFill>
              </a:rPr>
              <a:t>A diferencia de rayos X o electrones, los protones (y iones) depositan su energía en un lugar preciso dentro de los tejidos, </a:t>
            </a:r>
            <a:r>
              <a:rPr lang="es-MX" dirty="0">
                <a:solidFill>
                  <a:srgbClr val="C00000"/>
                </a:solidFill>
              </a:rPr>
              <a:t>minimizando la dosis a los órganos cercanos al tumor,</a:t>
            </a:r>
            <a:r>
              <a:rPr lang="es-MX" dirty="0">
                <a:solidFill>
                  <a:schemeClr val="accent2"/>
                </a:solidFill>
              </a:rPr>
              <a:t> preservando los órganos cercanos. </a:t>
            </a:r>
          </a:p>
          <a:p>
            <a:pPr algn="just"/>
            <a:endParaRPr lang="es-MX" dirty="0">
              <a:solidFill>
                <a:schemeClr val="accent2"/>
              </a:solidFill>
            </a:endParaRPr>
          </a:p>
          <a:p>
            <a:pPr algn="just"/>
            <a:r>
              <a:rPr lang="es-MX" dirty="0">
                <a:solidFill>
                  <a:schemeClr val="accent2"/>
                </a:solidFill>
              </a:rPr>
              <a:t>Energía requerida para una penetración al cuerpo entero: 230 MeV protones, 450 MeV/u C-iones. </a:t>
            </a:r>
          </a:p>
          <a:p>
            <a:endParaRPr lang="es-MX" dirty="0"/>
          </a:p>
          <a:p>
            <a:r>
              <a:rPr lang="es-MX" dirty="0"/>
              <a:t> </a:t>
            </a:r>
          </a:p>
        </p:txBody>
      </p:sp>
    </p:spTree>
    <p:extLst>
      <p:ext uri="{BB962C8B-B14F-4D97-AF65-F5344CB8AC3E}">
        <p14:creationId xmlns:p14="http://schemas.microsoft.com/office/powerpoint/2010/main" val="338404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 y="28892"/>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66348" y="1171966"/>
            <a:ext cx="5909287" cy="2808692"/>
          </a:xfrm>
        </p:spPr>
      </p:pic>
      <p:sp>
        <p:nvSpPr>
          <p:cNvPr id="5" name="Title 4"/>
          <p:cNvSpPr>
            <a:spLocks noGrp="1"/>
          </p:cNvSpPr>
          <p:nvPr>
            <p:ph type="title"/>
          </p:nvPr>
        </p:nvSpPr>
        <p:spPr>
          <a:xfrm>
            <a:off x="499872" y="0"/>
            <a:ext cx="11692128" cy="978729"/>
          </a:xfrm>
        </p:spPr>
        <p:txBody>
          <a:bodyPr wrap="square">
            <a:spAutoFit/>
          </a:bodyPr>
          <a:lstStyle/>
          <a:p>
            <a:pPr algn="ctr"/>
            <a:r>
              <a:rPr lang="en-US" altLang="de-DE" sz="3200" b="1" dirty="0">
                <a:solidFill>
                  <a:srgbClr val="0000FF"/>
                </a:solidFill>
                <a:latin typeface="ArialMT"/>
              </a:rPr>
              <a:t>Un haz de partícula puede romper el ADN y romper la célula</a:t>
            </a:r>
            <a:endParaRPr lang="en-US" altLang="de-DE" sz="3200" b="1"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978729"/>
            <a:ext cx="5563487" cy="2416231"/>
          </a:xfrm>
          <a:prstGeom prst="rect">
            <a:avLst/>
          </a:prstGeom>
        </p:spPr>
      </p:pic>
      <p:pic>
        <p:nvPicPr>
          <p:cNvPr id="2" name="Immagine 3">
            <a:extLst>
              <a:ext uri="{FF2B5EF4-FFF2-40B4-BE49-F238E27FC236}">
                <a16:creationId xmlns:a16="http://schemas.microsoft.com/office/drawing/2014/main" id="{C0336EE9-ED4E-64A3-0144-26FA5D03F3A0}"/>
              </a:ext>
            </a:extLst>
          </p:cNvPr>
          <p:cNvPicPr>
            <a:picLocks noChangeAspect="1"/>
          </p:cNvPicPr>
          <p:nvPr/>
        </p:nvPicPr>
        <p:blipFill>
          <a:blip r:embed="rId6"/>
          <a:srcRect l="4242" r="2971"/>
          <a:stretch>
            <a:fillRect/>
          </a:stretch>
        </p:blipFill>
        <p:spPr>
          <a:xfrm>
            <a:off x="4937585" y="3978925"/>
            <a:ext cx="6833859" cy="2808692"/>
          </a:xfrm>
          <a:prstGeom prst="rect">
            <a:avLst/>
          </a:prstGeom>
        </p:spPr>
      </p:pic>
      <p:pic>
        <p:nvPicPr>
          <p:cNvPr id="10" name="Picture 9" descr="A dna structure with colorful balls&#10;&#10;AI-generated content may be incorrect.">
            <a:extLst>
              <a:ext uri="{FF2B5EF4-FFF2-40B4-BE49-F238E27FC236}">
                <a16:creationId xmlns:a16="http://schemas.microsoft.com/office/drawing/2014/main" id="{6201723E-EF42-0B3E-CDF2-E0E270F802B6}"/>
              </a:ext>
            </a:extLst>
          </p:cNvPr>
          <p:cNvPicPr>
            <a:picLocks noChangeAspect="1"/>
          </p:cNvPicPr>
          <p:nvPr/>
        </p:nvPicPr>
        <p:blipFill>
          <a:blip r:embed="rId7"/>
          <a:stretch>
            <a:fillRect/>
          </a:stretch>
        </p:blipFill>
        <p:spPr>
          <a:xfrm>
            <a:off x="5463992" y="978729"/>
            <a:ext cx="977900" cy="1828800"/>
          </a:xfrm>
          <a:prstGeom prst="rect">
            <a:avLst/>
          </a:prstGeom>
        </p:spPr>
      </p:pic>
    </p:spTree>
    <p:extLst>
      <p:ext uri="{BB962C8B-B14F-4D97-AF65-F5344CB8AC3E}">
        <p14:creationId xmlns:p14="http://schemas.microsoft.com/office/powerpoint/2010/main" val="842132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FA38D-63F7-7DAC-AED5-E2EA31C124BE}"/>
            </a:ext>
          </a:extLst>
        </p:cNvPr>
        <p:cNvGrpSpPr/>
        <p:nvPr/>
      </p:nvGrpSpPr>
      <p:grpSpPr>
        <a:xfrm>
          <a:off x="0" y="0"/>
          <a:ext cx="0" cy="0"/>
          <a:chOff x="0" y="0"/>
          <a:chExt cx="0" cy="0"/>
        </a:xfrm>
      </p:grpSpPr>
      <p:pic>
        <p:nvPicPr>
          <p:cNvPr id="5" name="Picture 10" descr="MC-Logo-RGB">
            <a:extLst>
              <a:ext uri="{FF2B5EF4-FFF2-40B4-BE49-F238E27FC236}">
                <a16:creationId xmlns:a16="http://schemas.microsoft.com/office/drawing/2014/main" id="{0CC85A72-6B37-0AD1-3335-0E1FCD7A5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074" y="6095588"/>
            <a:ext cx="18716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PPOG_Logo_coloured">
            <a:extLst>
              <a:ext uri="{FF2B5EF4-FFF2-40B4-BE49-F238E27FC236}">
                <a16:creationId xmlns:a16="http://schemas.microsoft.com/office/drawing/2014/main" id="{3BC60C40-53E4-1219-0CB9-7A9055B8B42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ángulo 15">
            <a:extLst>
              <a:ext uri="{FF2B5EF4-FFF2-40B4-BE49-F238E27FC236}">
                <a16:creationId xmlns:a16="http://schemas.microsoft.com/office/drawing/2014/main" id="{00623803-8F31-6F2B-F9E0-5843177B0DDC}"/>
              </a:ext>
            </a:extLst>
          </p:cNvPr>
          <p:cNvSpPr/>
          <p:nvPr/>
        </p:nvSpPr>
        <p:spPr>
          <a:xfrm>
            <a:off x="5603132" y="1476159"/>
            <a:ext cx="3677659" cy="301558"/>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endParaRPr lang="es-MX"/>
          </a:p>
        </p:txBody>
      </p:sp>
      <p:pic>
        <p:nvPicPr>
          <p:cNvPr id="22" name="Picture 21" descr="A screenshot of a computer&#10;&#10;AI-generated content may be incorrect.">
            <a:extLst>
              <a:ext uri="{FF2B5EF4-FFF2-40B4-BE49-F238E27FC236}">
                <a16:creationId xmlns:a16="http://schemas.microsoft.com/office/drawing/2014/main" id="{D19F263D-40EB-8365-0BAB-FB7F201D5F3E}"/>
              </a:ext>
            </a:extLst>
          </p:cNvPr>
          <p:cNvPicPr>
            <a:picLocks noChangeAspect="1"/>
          </p:cNvPicPr>
          <p:nvPr/>
        </p:nvPicPr>
        <p:blipFill>
          <a:blip r:embed="rId5"/>
          <a:srcRect l="2095" t="3920" r="2701" b="1548"/>
          <a:stretch>
            <a:fillRect/>
          </a:stretch>
        </p:blipFill>
        <p:spPr>
          <a:xfrm>
            <a:off x="2429691" y="235131"/>
            <a:ext cx="6662058" cy="4598126"/>
          </a:xfrm>
          <a:prstGeom prst="rect">
            <a:avLst/>
          </a:prstGeom>
        </p:spPr>
      </p:pic>
      <p:sp>
        <p:nvSpPr>
          <p:cNvPr id="43" name="TextBox 42">
            <a:extLst>
              <a:ext uri="{FF2B5EF4-FFF2-40B4-BE49-F238E27FC236}">
                <a16:creationId xmlns:a16="http://schemas.microsoft.com/office/drawing/2014/main" id="{3246208F-6E2E-5F2A-5DF1-EE2EB052C570}"/>
              </a:ext>
            </a:extLst>
          </p:cNvPr>
          <p:cNvSpPr txBox="1"/>
          <p:nvPr/>
        </p:nvSpPr>
        <p:spPr>
          <a:xfrm>
            <a:off x="533266" y="5139930"/>
            <a:ext cx="10709185" cy="1200329"/>
          </a:xfrm>
          <a:prstGeom prst="rect">
            <a:avLst/>
          </a:prstGeom>
          <a:noFill/>
        </p:spPr>
        <p:txBody>
          <a:bodyPr wrap="square">
            <a:spAutoFit/>
          </a:bodyPr>
          <a:lstStyle/>
          <a:p>
            <a:pPr algn="ctr"/>
            <a:r>
              <a:rPr lang="es-MX" sz="2400" b="1" dirty="0">
                <a:solidFill>
                  <a:srgbClr val="7030A0"/>
                </a:solidFill>
                <a:effectLst/>
                <a:ea typeface="Calibri" panose="020F0502020204030204" pitchFamily="34" charset="0"/>
                <a:cs typeface="Times New Roman" panose="02020603050405020304" pitchFamily="18" charset="0"/>
              </a:rPr>
              <a:t>hay física de aceleradores, física médica, biofísica y muchas más áreas </a:t>
            </a:r>
          </a:p>
          <a:p>
            <a:pPr algn="ctr"/>
            <a:r>
              <a:rPr lang="es-MX" sz="2400" b="1" dirty="0">
                <a:solidFill>
                  <a:srgbClr val="7030A0"/>
                </a:solidFill>
                <a:effectLst/>
                <a:ea typeface="Calibri" panose="020F0502020204030204" pitchFamily="34" charset="0"/>
                <a:cs typeface="Times New Roman" panose="02020603050405020304" pitchFamily="18" charset="0"/>
              </a:rPr>
              <a:t>que pueden llevarlos a trabajos sumamente interesantes, en campos nuevos, </a:t>
            </a:r>
          </a:p>
          <a:p>
            <a:pPr algn="ctr"/>
            <a:r>
              <a:rPr lang="es-MX" sz="2400" b="1" dirty="0">
                <a:solidFill>
                  <a:srgbClr val="7030A0"/>
                </a:solidFill>
                <a:effectLst/>
                <a:ea typeface="Calibri" panose="020F0502020204030204" pitchFamily="34" charset="0"/>
                <a:cs typeface="Times New Roman" panose="02020603050405020304" pitchFamily="18" charset="0"/>
              </a:rPr>
              <a:t>donde de hecho, hay </a:t>
            </a:r>
            <a:r>
              <a:rPr lang="es-MX" sz="2400" b="1" i="1" dirty="0">
                <a:solidFill>
                  <a:srgbClr val="7030A0"/>
                </a:solidFill>
                <a:effectLst/>
                <a:ea typeface="Calibri" panose="020F0502020204030204" pitchFamily="34" charset="0"/>
                <a:cs typeface="Times New Roman" panose="02020603050405020304" pitchFamily="18" charset="0"/>
              </a:rPr>
              <a:t>escasez </a:t>
            </a:r>
            <a:r>
              <a:rPr lang="es-MX" sz="2400" b="1" dirty="0">
                <a:solidFill>
                  <a:srgbClr val="7030A0"/>
                </a:solidFill>
                <a:effectLst/>
                <a:ea typeface="Calibri" panose="020F0502020204030204" pitchFamily="34" charset="0"/>
                <a:cs typeface="Times New Roman" panose="02020603050405020304" pitchFamily="18" charset="0"/>
              </a:rPr>
              <a:t>de personal especializado</a:t>
            </a:r>
            <a:r>
              <a:rPr lang="en-CH" sz="2400" b="1" dirty="0">
                <a:solidFill>
                  <a:srgbClr val="7030A0"/>
                </a:solidFill>
                <a:effectLst/>
              </a:rPr>
              <a:t> </a:t>
            </a:r>
            <a:endParaRPr lang="en-CH" sz="2400" b="1" dirty="0">
              <a:solidFill>
                <a:srgbClr val="7030A0"/>
              </a:solidFill>
            </a:endParaRPr>
          </a:p>
        </p:txBody>
      </p:sp>
    </p:spTree>
    <p:extLst>
      <p:ext uri="{BB962C8B-B14F-4D97-AF65-F5344CB8AC3E}">
        <p14:creationId xmlns:p14="http://schemas.microsoft.com/office/powerpoint/2010/main" val="2121539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9" descr="http://www.myradiotherapy.com/general/treatment/Treatment_Machines/files/Lina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470" y="1798319"/>
            <a:ext cx="2255012" cy="401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fld id="{CB99CBE3-E6E4-674D-8ADD-DC25FDE73494}" type="slidenum">
              <a:rPr lang="en-GB" altLang="en-US" sz="1400">
                <a:solidFill>
                  <a:srgbClr val="898989"/>
                </a:solidFill>
                <a:latin typeface="Calibri" charset="0"/>
              </a:rPr>
              <a:pPr>
                <a:spcBef>
                  <a:spcPct val="0"/>
                </a:spcBef>
                <a:buFontTx/>
                <a:buNone/>
              </a:pPr>
              <a:t>16</a:t>
            </a:fld>
            <a:endParaRPr lang="en-GB" altLang="en-US" sz="1400">
              <a:solidFill>
                <a:srgbClr val="898989"/>
              </a:solidFill>
              <a:latin typeface="Calibri" charset="0"/>
            </a:endParaRPr>
          </a:p>
        </p:txBody>
      </p:sp>
      <p:sp>
        <p:nvSpPr>
          <p:cNvPr id="13" name="Titel 1"/>
          <p:cNvSpPr txBox="1">
            <a:spLocks/>
          </p:cNvSpPr>
          <p:nvPr/>
        </p:nvSpPr>
        <p:spPr bwMode="auto">
          <a:xfrm>
            <a:off x="1698625" y="23813"/>
            <a:ext cx="924263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altLang="en-US" sz="3600" b="1" kern="0" dirty="0">
                <a:solidFill>
                  <a:srgbClr val="0000FF"/>
                </a:solidFill>
                <a:latin typeface="Calibri" charset="0"/>
                <a:ea typeface="Calibri" charset="0"/>
                <a:cs typeface="Calibri" charset="0"/>
              </a:rPr>
              <a:t>Aceleradores para la salud</a:t>
            </a:r>
            <a:endParaRPr lang="de-DE" altLang="en-US" sz="3600" b="1" kern="0" dirty="0" err="1">
              <a:solidFill>
                <a:srgbClr val="0000FF"/>
              </a:solidFill>
              <a:latin typeface="Calibri" charset="0"/>
              <a:ea typeface="Calibri" charset="0"/>
              <a:cs typeface="Calibri" charset="0"/>
            </a:endParaRPr>
          </a:p>
        </p:txBody>
      </p:sp>
      <p:pic>
        <p:nvPicPr>
          <p:cNvPr id="15" name="Picture 10" descr="MC-Logo-RG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8074" y="6095588"/>
            <a:ext cx="18716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tent Placeholder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854959" y="1798318"/>
            <a:ext cx="3783286" cy="4015691"/>
          </a:xfrm>
          <a:prstGeom prst="rect">
            <a:avLst/>
          </a:prstGeom>
        </p:spPr>
      </p:pic>
      <p:sp>
        <p:nvSpPr>
          <p:cNvPr id="4" name="Rectangle 3"/>
          <p:cNvSpPr/>
          <p:nvPr/>
        </p:nvSpPr>
        <p:spPr>
          <a:xfrm>
            <a:off x="225921" y="962440"/>
            <a:ext cx="2741007" cy="646331"/>
          </a:xfrm>
          <a:prstGeom prst="rect">
            <a:avLst/>
          </a:prstGeom>
        </p:spPr>
        <p:txBody>
          <a:bodyPr wrap="none">
            <a:spAutoFit/>
          </a:bodyPr>
          <a:lstStyle/>
          <a:p>
            <a:r>
              <a:rPr lang="en-US" altLang="en-US" b="1" dirty="0">
                <a:solidFill>
                  <a:srgbClr val="0000FF"/>
                </a:solidFill>
              </a:rPr>
              <a:t>Radioterapia Convencional</a:t>
            </a:r>
          </a:p>
          <a:p>
            <a:pPr algn="ctr"/>
            <a:r>
              <a:rPr lang="en-US" altLang="en-US" b="1" dirty="0">
                <a:solidFill>
                  <a:srgbClr val="0000FF"/>
                </a:solidFill>
              </a:rPr>
              <a:t>de Rayos X</a:t>
            </a:r>
            <a:endParaRPr lang="en-US" dirty="0"/>
          </a:p>
        </p:txBody>
      </p:sp>
      <p:sp>
        <p:nvSpPr>
          <p:cNvPr id="21" name="Rectangle 20"/>
          <p:cNvSpPr/>
          <p:nvPr/>
        </p:nvSpPr>
        <p:spPr>
          <a:xfrm>
            <a:off x="3398926" y="961853"/>
            <a:ext cx="3257045" cy="646331"/>
          </a:xfrm>
          <a:prstGeom prst="rect">
            <a:avLst/>
          </a:prstGeom>
        </p:spPr>
        <p:txBody>
          <a:bodyPr wrap="none">
            <a:spAutoFit/>
          </a:bodyPr>
          <a:lstStyle/>
          <a:p>
            <a:r>
              <a:rPr lang="en-US" altLang="en-US" b="1" dirty="0">
                <a:solidFill>
                  <a:srgbClr val="0000FF"/>
                </a:solidFill>
              </a:rPr>
              <a:t>Terapia de partículas/ hadrones </a:t>
            </a:r>
          </a:p>
          <a:p>
            <a:pPr algn="ctr"/>
            <a:r>
              <a:rPr lang="en-US" altLang="en-US" b="1" dirty="0">
                <a:solidFill>
                  <a:srgbClr val="0000FF"/>
                </a:solidFill>
              </a:rPr>
              <a:t>con protones</a:t>
            </a:r>
            <a:endParaRPr lang="en-US" dirty="0"/>
          </a:p>
        </p:txBody>
      </p:sp>
      <p:pic>
        <p:nvPicPr>
          <p:cNvPr id="2" name="Immagine 3" descr="CNAO_04.tif">
            <a:extLst>
              <a:ext uri="{FF2B5EF4-FFF2-40B4-BE49-F238E27FC236}">
                <a16:creationId xmlns:a16="http://schemas.microsoft.com/office/drawing/2014/main" id="{E225E1EB-3FBF-D391-A83A-D34B80B5931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7" b="1712"/>
          <a:stretch/>
        </p:blipFill>
        <p:spPr bwMode="auto">
          <a:xfrm>
            <a:off x="6856274" y="1844550"/>
            <a:ext cx="5045371" cy="2832955"/>
          </a:xfrm>
          <a:prstGeom prst="rect">
            <a:avLst/>
          </a:prstGeom>
          <a:noFill/>
          <a:ln w="19050">
            <a:solidFill>
              <a:srgbClr val="1A366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7075B10-15EA-C518-A640-2DC5593AADA3}"/>
              </a:ext>
            </a:extLst>
          </p:cNvPr>
          <p:cNvSpPr/>
          <p:nvPr/>
        </p:nvSpPr>
        <p:spPr>
          <a:xfrm>
            <a:off x="7236330" y="961852"/>
            <a:ext cx="3257045" cy="646331"/>
          </a:xfrm>
          <a:prstGeom prst="rect">
            <a:avLst/>
          </a:prstGeom>
        </p:spPr>
        <p:txBody>
          <a:bodyPr wrap="none">
            <a:spAutoFit/>
          </a:bodyPr>
          <a:lstStyle/>
          <a:p>
            <a:r>
              <a:rPr lang="en-US" altLang="en-US" b="1" dirty="0">
                <a:solidFill>
                  <a:srgbClr val="0000FF"/>
                </a:solidFill>
              </a:rPr>
              <a:t>Terapia de partículas/ hadrones </a:t>
            </a:r>
          </a:p>
          <a:p>
            <a:pPr algn="ctr"/>
            <a:r>
              <a:rPr lang="en-US" altLang="en-US" b="1" dirty="0">
                <a:solidFill>
                  <a:srgbClr val="0000FF"/>
                </a:solidFill>
              </a:rPr>
              <a:t>con carbon</a:t>
            </a:r>
            <a:endParaRPr lang="en-US" dirty="0"/>
          </a:p>
        </p:txBody>
      </p:sp>
      <p:sp>
        <p:nvSpPr>
          <p:cNvPr id="6" name="TextBox 5">
            <a:extLst>
              <a:ext uri="{FF2B5EF4-FFF2-40B4-BE49-F238E27FC236}">
                <a16:creationId xmlns:a16="http://schemas.microsoft.com/office/drawing/2014/main" id="{FCC2C02B-674F-5C3A-74A9-15781592ADDC}"/>
              </a:ext>
            </a:extLst>
          </p:cNvPr>
          <p:cNvSpPr txBox="1"/>
          <p:nvPr/>
        </p:nvSpPr>
        <p:spPr>
          <a:xfrm>
            <a:off x="463029" y="5814009"/>
            <a:ext cx="1665994" cy="646331"/>
          </a:xfrm>
          <a:prstGeom prst="rect">
            <a:avLst/>
          </a:prstGeom>
          <a:noFill/>
        </p:spPr>
        <p:txBody>
          <a:bodyPr wrap="square">
            <a:spAutoFit/>
          </a:bodyPr>
          <a:lstStyle/>
          <a:p>
            <a:pPr algn="l"/>
            <a:r>
              <a:rPr lang="fr-CH" b="1" dirty="0">
                <a:solidFill>
                  <a:srgbClr val="FF0000"/>
                </a:solidFill>
              </a:rPr>
              <a:t>Linac, X-rays</a:t>
            </a:r>
          </a:p>
          <a:p>
            <a:pPr algn="l"/>
            <a:r>
              <a:rPr lang="fr-CH" dirty="0"/>
              <a:t>~50 m</a:t>
            </a:r>
            <a:r>
              <a:rPr lang="fr-CH" baseline="30000" dirty="0"/>
              <a:t>2</a:t>
            </a:r>
          </a:p>
        </p:txBody>
      </p:sp>
      <p:sp>
        <p:nvSpPr>
          <p:cNvPr id="8" name="TextBox 7">
            <a:extLst>
              <a:ext uri="{FF2B5EF4-FFF2-40B4-BE49-F238E27FC236}">
                <a16:creationId xmlns:a16="http://schemas.microsoft.com/office/drawing/2014/main" id="{C30E7BC4-1F7A-334A-629C-5AD83D57E241}"/>
              </a:ext>
            </a:extLst>
          </p:cNvPr>
          <p:cNvSpPr txBox="1"/>
          <p:nvPr/>
        </p:nvSpPr>
        <p:spPr>
          <a:xfrm>
            <a:off x="3123189" y="5814009"/>
            <a:ext cx="2972811" cy="646331"/>
          </a:xfrm>
          <a:prstGeom prst="rect">
            <a:avLst/>
          </a:prstGeom>
          <a:noFill/>
        </p:spPr>
        <p:txBody>
          <a:bodyPr wrap="square">
            <a:spAutoFit/>
          </a:bodyPr>
          <a:lstStyle/>
          <a:p>
            <a:pPr algn="l"/>
            <a:r>
              <a:rPr lang="fr-CH" b="1" dirty="0">
                <a:solidFill>
                  <a:srgbClr val="FF0000"/>
                </a:solidFill>
              </a:rPr>
              <a:t>Cyclotron, protons</a:t>
            </a:r>
          </a:p>
          <a:p>
            <a:pPr algn="l"/>
            <a:r>
              <a:rPr lang="fr-CH" dirty="0"/>
              <a:t>~500 m</a:t>
            </a:r>
            <a:r>
              <a:rPr lang="fr-CH" baseline="30000" dirty="0"/>
              <a:t>2</a:t>
            </a:r>
          </a:p>
        </p:txBody>
      </p:sp>
      <p:sp>
        <p:nvSpPr>
          <p:cNvPr id="10" name="TextBox 9">
            <a:extLst>
              <a:ext uri="{FF2B5EF4-FFF2-40B4-BE49-F238E27FC236}">
                <a16:creationId xmlns:a16="http://schemas.microsoft.com/office/drawing/2014/main" id="{32D0600B-571E-D70B-96BC-5DEC74390F9B}"/>
              </a:ext>
            </a:extLst>
          </p:cNvPr>
          <p:cNvSpPr txBox="1"/>
          <p:nvPr/>
        </p:nvSpPr>
        <p:spPr>
          <a:xfrm>
            <a:off x="6856274" y="4794501"/>
            <a:ext cx="2993120" cy="646331"/>
          </a:xfrm>
          <a:prstGeom prst="rect">
            <a:avLst/>
          </a:prstGeom>
          <a:noFill/>
        </p:spPr>
        <p:txBody>
          <a:bodyPr wrap="square">
            <a:spAutoFit/>
          </a:bodyPr>
          <a:lstStyle/>
          <a:p>
            <a:pPr algn="l"/>
            <a:r>
              <a:rPr lang="fr-CH" b="1" dirty="0">
                <a:solidFill>
                  <a:srgbClr val="FF0000"/>
                </a:solidFill>
              </a:rPr>
              <a:t>Synchrotron, </a:t>
            </a:r>
            <a:r>
              <a:rPr lang="en-GB" b="1" dirty="0">
                <a:solidFill>
                  <a:srgbClr val="FF0000"/>
                </a:solidFill>
              </a:rPr>
              <a:t>heavy</a:t>
            </a:r>
            <a:r>
              <a:rPr lang="fr-CH" b="1" dirty="0">
                <a:solidFill>
                  <a:srgbClr val="FF0000"/>
                </a:solidFill>
              </a:rPr>
              <a:t> ions</a:t>
            </a:r>
          </a:p>
          <a:p>
            <a:pPr algn="l"/>
            <a:r>
              <a:rPr lang="fr-CH" dirty="0"/>
              <a:t>~5,000 m</a:t>
            </a:r>
            <a:r>
              <a:rPr lang="fr-CH" baseline="30000" dirty="0"/>
              <a:t>2</a:t>
            </a:r>
          </a:p>
        </p:txBody>
      </p:sp>
    </p:spTree>
    <p:extLst>
      <p:ext uri="{BB962C8B-B14F-4D97-AF65-F5344CB8AC3E}">
        <p14:creationId xmlns:p14="http://schemas.microsoft.com/office/powerpoint/2010/main" val="1225965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F43C2-2DC0-BDAB-78AB-1B8C56D37B71}"/>
            </a:ext>
          </a:extLst>
        </p:cNvPr>
        <p:cNvGrpSpPr/>
        <p:nvPr/>
      </p:nvGrpSpPr>
      <p:grpSpPr>
        <a:xfrm>
          <a:off x="0" y="0"/>
          <a:ext cx="0" cy="0"/>
          <a:chOff x="0" y="0"/>
          <a:chExt cx="0" cy="0"/>
        </a:xfrm>
      </p:grpSpPr>
      <p:sp>
        <p:nvSpPr>
          <p:cNvPr id="52231" name="Slide Number Placeholder 4">
            <a:extLst>
              <a:ext uri="{FF2B5EF4-FFF2-40B4-BE49-F238E27FC236}">
                <a16:creationId xmlns:a16="http://schemas.microsoft.com/office/drawing/2014/main" id="{691F4CFF-D5C8-B221-F6BD-5BA1B40C7630}"/>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fld id="{CB99CBE3-E6E4-674D-8ADD-DC25FDE73494}" type="slidenum">
              <a:rPr lang="en-GB" altLang="en-US" sz="1400">
                <a:solidFill>
                  <a:srgbClr val="898989"/>
                </a:solidFill>
                <a:latin typeface="Calibri" charset="0"/>
              </a:rPr>
              <a:pPr>
                <a:spcBef>
                  <a:spcPct val="0"/>
                </a:spcBef>
                <a:buFontTx/>
                <a:buNone/>
              </a:pPr>
              <a:t>17</a:t>
            </a:fld>
            <a:endParaRPr lang="en-GB" altLang="en-US" sz="1400">
              <a:solidFill>
                <a:srgbClr val="898989"/>
              </a:solidFill>
              <a:latin typeface="Calibri" charset="0"/>
            </a:endParaRPr>
          </a:p>
        </p:txBody>
      </p:sp>
      <p:sp>
        <p:nvSpPr>
          <p:cNvPr id="13" name="Titel 1">
            <a:extLst>
              <a:ext uri="{FF2B5EF4-FFF2-40B4-BE49-F238E27FC236}">
                <a16:creationId xmlns:a16="http://schemas.microsoft.com/office/drawing/2014/main" id="{1847B8A2-56B1-FE10-801F-D0395E530B3F}"/>
              </a:ext>
            </a:extLst>
          </p:cNvPr>
          <p:cNvSpPr txBox="1">
            <a:spLocks/>
          </p:cNvSpPr>
          <p:nvPr/>
        </p:nvSpPr>
        <p:spPr bwMode="auto">
          <a:xfrm>
            <a:off x="1698625" y="23813"/>
            <a:ext cx="9242633" cy="75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altLang="en-US" sz="3600" b="1" kern="0" dirty="0">
                <a:solidFill>
                  <a:srgbClr val="0000FF"/>
                </a:solidFill>
                <a:latin typeface="Calibri" charset="0"/>
                <a:ea typeface="Calibri" charset="0"/>
                <a:cs typeface="Calibri" charset="0"/>
              </a:rPr>
              <a:t>Centros de </a:t>
            </a:r>
            <a:r>
              <a:rPr lang="en-US" altLang="en-US" sz="3600" b="1" kern="0" dirty="0" err="1">
                <a:solidFill>
                  <a:srgbClr val="0000FF"/>
                </a:solidFill>
                <a:latin typeface="Calibri" charset="0"/>
                <a:ea typeface="Calibri" charset="0"/>
                <a:cs typeface="Calibri" charset="0"/>
              </a:rPr>
              <a:t>Terapia</a:t>
            </a:r>
            <a:r>
              <a:rPr lang="en-US" altLang="en-US" sz="3600" b="1" kern="0" dirty="0">
                <a:solidFill>
                  <a:srgbClr val="0000FF"/>
                </a:solidFill>
                <a:latin typeface="Calibri" charset="0"/>
                <a:ea typeface="Calibri" charset="0"/>
                <a:cs typeface="Calibri" charset="0"/>
              </a:rPr>
              <a:t> con </a:t>
            </a:r>
            <a:r>
              <a:rPr lang="en-US" altLang="en-US" sz="3600" b="1" kern="0" dirty="0" err="1">
                <a:solidFill>
                  <a:srgbClr val="0000FF"/>
                </a:solidFill>
                <a:latin typeface="Calibri" charset="0"/>
                <a:ea typeface="Calibri" charset="0"/>
                <a:cs typeface="Calibri" charset="0"/>
              </a:rPr>
              <a:t>Hadrones</a:t>
            </a:r>
            <a:endParaRPr lang="de-DE" altLang="en-US" sz="3600" b="1" kern="0" dirty="0" err="1">
              <a:solidFill>
                <a:srgbClr val="0000FF"/>
              </a:solidFill>
              <a:latin typeface="Calibri" charset="0"/>
              <a:ea typeface="Calibri" charset="0"/>
              <a:cs typeface="Calibri" charset="0"/>
            </a:endParaRPr>
          </a:p>
        </p:txBody>
      </p:sp>
      <p:pic>
        <p:nvPicPr>
          <p:cNvPr id="15" name="Picture 10" descr="MC-Logo-RGB">
            <a:extLst>
              <a:ext uri="{FF2B5EF4-FFF2-40B4-BE49-F238E27FC236}">
                <a16:creationId xmlns:a16="http://schemas.microsoft.com/office/drawing/2014/main" id="{078007D8-E28F-287C-EAEA-72B5C4CAF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8074" y="6095588"/>
            <a:ext cx="18716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IPPOG_Logo_coloured">
            <a:extLst>
              <a:ext uri="{FF2B5EF4-FFF2-40B4-BE49-F238E27FC236}">
                <a16:creationId xmlns:a16="http://schemas.microsoft.com/office/drawing/2014/main" id="{F206D12B-9591-3F25-AD00-AFE062F628F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a:extLst>
              <a:ext uri="{FF2B5EF4-FFF2-40B4-BE49-F238E27FC236}">
                <a16:creationId xmlns:a16="http://schemas.microsoft.com/office/drawing/2014/main" id="{23B9AD61-39C9-7C47-4F10-FCC0E79937B1}"/>
              </a:ext>
            </a:extLst>
          </p:cNvPr>
          <p:cNvSpPr/>
          <p:nvPr/>
        </p:nvSpPr>
        <p:spPr>
          <a:xfrm>
            <a:off x="667919" y="1008702"/>
            <a:ext cx="5234507" cy="369332"/>
          </a:xfrm>
          <a:prstGeom prst="rect">
            <a:avLst/>
          </a:prstGeom>
        </p:spPr>
        <p:txBody>
          <a:bodyPr wrap="square">
            <a:spAutoFit/>
          </a:bodyPr>
          <a:lstStyle/>
          <a:p>
            <a:pPr algn="ctr"/>
            <a:r>
              <a:rPr lang="en-US" altLang="en-US" b="1" dirty="0">
                <a:solidFill>
                  <a:srgbClr val="0000FF"/>
                </a:solidFill>
              </a:rPr>
              <a:t>Centros de Terapia con Hadrones </a:t>
            </a:r>
            <a:r>
              <a:rPr lang="en-US" altLang="en-US" b="1" dirty="0" err="1">
                <a:solidFill>
                  <a:srgbClr val="0000FF"/>
                </a:solidFill>
              </a:rPr>
              <a:t>en</a:t>
            </a:r>
            <a:r>
              <a:rPr lang="en-US" altLang="en-US" b="1" dirty="0">
                <a:solidFill>
                  <a:srgbClr val="0000FF"/>
                </a:solidFill>
              </a:rPr>
              <a:t> Europa</a:t>
            </a:r>
            <a:endParaRPr lang="en-US" dirty="0"/>
          </a:p>
        </p:txBody>
      </p:sp>
      <p:pic>
        <p:nvPicPr>
          <p:cNvPr id="2" name="Picture 1">
            <a:extLst>
              <a:ext uri="{FF2B5EF4-FFF2-40B4-BE49-F238E27FC236}">
                <a16:creationId xmlns:a16="http://schemas.microsoft.com/office/drawing/2014/main" id="{5D281838-0CB0-3193-AB72-12AEA5F6A0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0" y="1160592"/>
            <a:ext cx="6117808" cy="3615164"/>
          </a:xfrm>
          <a:prstGeom prst="rect">
            <a:avLst/>
          </a:prstGeom>
          <a:noFill/>
          <a:ln>
            <a:noFill/>
          </a:ln>
        </p:spPr>
      </p:pic>
      <p:sp>
        <p:nvSpPr>
          <p:cNvPr id="3" name="Rectangle 2">
            <a:extLst>
              <a:ext uri="{FF2B5EF4-FFF2-40B4-BE49-F238E27FC236}">
                <a16:creationId xmlns:a16="http://schemas.microsoft.com/office/drawing/2014/main" id="{FF9F4DB7-BD3E-B7CB-CF10-511D0ED49E1B}"/>
              </a:ext>
            </a:extLst>
          </p:cNvPr>
          <p:cNvSpPr/>
          <p:nvPr/>
        </p:nvSpPr>
        <p:spPr>
          <a:xfrm>
            <a:off x="6096000" y="4851976"/>
            <a:ext cx="4203267" cy="646331"/>
          </a:xfrm>
          <a:prstGeom prst="rect">
            <a:avLst/>
          </a:prstGeom>
        </p:spPr>
        <p:txBody>
          <a:bodyPr wrap="none">
            <a:spAutoFit/>
          </a:bodyPr>
          <a:lstStyle/>
          <a:p>
            <a:r>
              <a:rPr lang="es-ES" dirty="0">
                <a:solidFill>
                  <a:srgbClr val="0000FF"/>
                </a:solidFill>
              </a:rPr>
              <a:t>Mayo </a:t>
            </a:r>
            <a:r>
              <a:rPr lang="es-ES" dirty="0" err="1">
                <a:solidFill>
                  <a:srgbClr val="0000FF"/>
                </a:solidFill>
              </a:rPr>
              <a:t>Clinic</a:t>
            </a:r>
            <a:r>
              <a:rPr lang="es-ES" dirty="0">
                <a:solidFill>
                  <a:srgbClr val="0000FF"/>
                </a:solidFill>
              </a:rPr>
              <a:t> construye un centro de terapia</a:t>
            </a:r>
          </a:p>
          <a:p>
            <a:r>
              <a:rPr lang="es-ES" dirty="0">
                <a:solidFill>
                  <a:srgbClr val="0000FF"/>
                </a:solidFill>
              </a:rPr>
              <a:t> de iones de carbono en Florida</a:t>
            </a:r>
            <a:endParaRPr lang="en-US" dirty="0">
              <a:solidFill>
                <a:srgbClr val="0000FF"/>
              </a:solidFill>
            </a:endParaRPr>
          </a:p>
        </p:txBody>
      </p:sp>
      <p:pic>
        <p:nvPicPr>
          <p:cNvPr id="6" name="Content Placeholder 3">
            <a:extLst>
              <a:ext uri="{FF2B5EF4-FFF2-40B4-BE49-F238E27FC236}">
                <a16:creationId xmlns:a16="http://schemas.microsoft.com/office/drawing/2014/main" id="{D1C48BED-DA07-87FB-A7F5-F7AD5AB42E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19" y="1498167"/>
            <a:ext cx="5036750" cy="3877709"/>
          </a:xfrm>
          <a:prstGeom prst="rect">
            <a:avLst/>
          </a:prstGeom>
          <a:noFill/>
          <a:ln>
            <a:noFill/>
          </a:ln>
        </p:spPr>
      </p:pic>
      <p:sp>
        <p:nvSpPr>
          <p:cNvPr id="7" name="Rectangle 6">
            <a:extLst>
              <a:ext uri="{FF2B5EF4-FFF2-40B4-BE49-F238E27FC236}">
                <a16:creationId xmlns:a16="http://schemas.microsoft.com/office/drawing/2014/main" id="{1826D833-75AC-94C5-E26C-9ADFDDC8306A}"/>
              </a:ext>
            </a:extLst>
          </p:cNvPr>
          <p:cNvSpPr/>
          <p:nvPr/>
        </p:nvSpPr>
        <p:spPr>
          <a:xfrm>
            <a:off x="667920" y="5435672"/>
            <a:ext cx="5036749" cy="646331"/>
          </a:xfrm>
          <a:prstGeom prst="rect">
            <a:avLst/>
          </a:prstGeom>
        </p:spPr>
        <p:txBody>
          <a:bodyPr wrap="square">
            <a:spAutoFit/>
          </a:bodyPr>
          <a:lstStyle/>
          <a:p>
            <a:r>
              <a:rPr lang="en-CH" altLang="en-CH" dirty="0">
                <a:solidFill>
                  <a:srgbClr val="0000FF"/>
                </a:solidFill>
              </a:rPr>
              <a:t>Diez centros de terapia de protones</a:t>
            </a:r>
          </a:p>
          <a:p>
            <a:r>
              <a:rPr lang="en-CH" altLang="en-CH" dirty="0">
                <a:solidFill>
                  <a:srgbClr val="0000FF"/>
                </a:solidFill>
              </a:rPr>
              <a:t>donados a España</a:t>
            </a:r>
            <a:endParaRPr lang="en-US" altLang="en-US" dirty="0">
              <a:solidFill>
                <a:srgbClr val="0000FF"/>
              </a:solidFill>
            </a:endParaRPr>
          </a:p>
        </p:txBody>
      </p:sp>
      <p:sp>
        <p:nvSpPr>
          <p:cNvPr id="8" name="Rectangle 7">
            <a:extLst>
              <a:ext uri="{FF2B5EF4-FFF2-40B4-BE49-F238E27FC236}">
                <a16:creationId xmlns:a16="http://schemas.microsoft.com/office/drawing/2014/main" id="{64381D5E-35C7-2F4F-FA9A-D5BB7599EDBE}"/>
              </a:ext>
            </a:extLst>
          </p:cNvPr>
          <p:cNvSpPr/>
          <p:nvPr/>
        </p:nvSpPr>
        <p:spPr>
          <a:xfrm>
            <a:off x="7435761" y="659965"/>
            <a:ext cx="2349682" cy="646331"/>
          </a:xfrm>
          <a:prstGeom prst="rect">
            <a:avLst/>
          </a:prstGeom>
        </p:spPr>
        <p:txBody>
          <a:bodyPr wrap="none">
            <a:spAutoFit/>
          </a:bodyPr>
          <a:lstStyle/>
          <a:p>
            <a:pPr algn="ctr"/>
            <a:r>
              <a:rPr lang="en-US" altLang="en-US" b="1" dirty="0">
                <a:solidFill>
                  <a:srgbClr val="0000FF"/>
                </a:solidFill>
              </a:rPr>
              <a:t>Centros de </a:t>
            </a:r>
            <a:r>
              <a:rPr lang="en-US" altLang="en-US" b="1" dirty="0" err="1">
                <a:solidFill>
                  <a:srgbClr val="0000FF"/>
                </a:solidFill>
              </a:rPr>
              <a:t>Terapia</a:t>
            </a:r>
            <a:r>
              <a:rPr lang="en-US" altLang="en-US" b="1" dirty="0">
                <a:solidFill>
                  <a:srgbClr val="0000FF"/>
                </a:solidFill>
              </a:rPr>
              <a:t> con</a:t>
            </a:r>
          </a:p>
          <a:p>
            <a:pPr algn="ctr"/>
            <a:r>
              <a:rPr lang="en-US" altLang="en-US" b="1" dirty="0" err="1">
                <a:solidFill>
                  <a:srgbClr val="0000FF"/>
                </a:solidFill>
              </a:rPr>
              <a:t>iones</a:t>
            </a:r>
            <a:r>
              <a:rPr lang="en-US" altLang="en-US" b="1" dirty="0">
                <a:solidFill>
                  <a:srgbClr val="0000FF"/>
                </a:solidFill>
              </a:rPr>
              <a:t> de </a:t>
            </a:r>
            <a:r>
              <a:rPr lang="en-US" altLang="en-US" b="1" dirty="0" err="1">
                <a:solidFill>
                  <a:srgbClr val="0000FF"/>
                </a:solidFill>
              </a:rPr>
              <a:t>carbono</a:t>
            </a:r>
            <a:endParaRPr lang="en-US" dirty="0"/>
          </a:p>
        </p:txBody>
      </p:sp>
    </p:spTree>
    <p:extLst>
      <p:ext uri="{BB962C8B-B14F-4D97-AF65-F5344CB8AC3E}">
        <p14:creationId xmlns:p14="http://schemas.microsoft.com/office/powerpoint/2010/main" val="3388845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3614" y="327793"/>
            <a:ext cx="3601430" cy="2201911"/>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614" y="2663866"/>
            <a:ext cx="3664527" cy="20404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2458" y="1254600"/>
            <a:ext cx="5151698" cy="2818532"/>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682458" y="4145201"/>
            <a:ext cx="5151698" cy="2531166"/>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614" y="4802650"/>
            <a:ext cx="3664527" cy="1873717"/>
          </a:xfrm>
          <a:prstGeom prst="rect">
            <a:avLst/>
          </a:prstGeom>
        </p:spPr>
      </p:pic>
      <p:sp>
        <p:nvSpPr>
          <p:cNvPr id="10" name="Content Placeholder 3">
            <a:extLst>
              <a:ext uri="{FF2B5EF4-FFF2-40B4-BE49-F238E27FC236}">
                <a16:creationId xmlns:a16="http://schemas.microsoft.com/office/drawing/2014/main" id="{7D500144-3611-F844-AC2B-CDFF2D2D857C}"/>
              </a:ext>
            </a:extLst>
          </p:cNvPr>
          <p:cNvSpPr txBox="1">
            <a:spLocks/>
          </p:cNvSpPr>
          <p:nvPr/>
        </p:nvSpPr>
        <p:spPr>
          <a:xfrm>
            <a:off x="8981131" y="866865"/>
            <a:ext cx="2721579" cy="387735"/>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2133" dirty="0">
                <a:solidFill>
                  <a:srgbClr val="0000FF"/>
                </a:solidFill>
                <a:latin typeface="ArialMT"/>
              </a:rPr>
              <a:t>MedAustron, </a:t>
            </a:r>
            <a:r>
              <a:rPr lang="el-GR" altLang="de-DE" sz="2133" dirty="0">
                <a:solidFill>
                  <a:srgbClr val="0000FF"/>
                </a:solidFill>
                <a:latin typeface="ArialMT"/>
              </a:rPr>
              <a:t>Α</a:t>
            </a:r>
            <a:r>
              <a:rPr lang="en-US" altLang="de-DE" sz="2133" dirty="0">
                <a:solidFill>
                  <a:srgbClr val="0000FF"/>
                </a:solidFill>
                <a:latin typeface="ArialMT"/>
              </a:rPr>
              <a:t>ustria </a:t>
            </a:r>
          </a:p>
        </p:txBody>
      </p:sp>
      <p:sp>
        <p:nvSpPr>
          <p:cNvPr id="11" name="Content Placeholder 3">
            <a:extLst>
              <a:ext uri="{FF2B5EF4-FFF2-40B4-BE49-F238E27FC236}">
                <a16:creationId xmlns:a16="http://schemas.microsoft.com/office/drawing/2014/main" id="{7D500144-3611-F844-AC2B-CDFF2D2D857C}"/>
              </a:ext>
            </a:extLst>
          </p:cNvPr>
          <p:cNvSpPr txBox="1">
            <a:spLocks/>
          </p:cNvSpPr>
          <p:nvPr/>
        </p:nvSpPr>
        <p:spPr>
          <a:xfrm>
            <a:off x="4168596" y="4316606"/>
            <a:ext cx="1870512" cy="387735"/>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2133" dirty="0">
                <a:solidFill>
                  <a:srgbClr val="0000FF"/>
                </a:solidFill>
                <a:latin typeface="ArialMT"/>
              </a:rPr>
              <a:t>HIT, Alemania</a:t>
            </a:r>
          </a:p>
        </p:txBody>
      </p:sp>
      <p:sp>
        <p:nvSpPr>
          <p:cNvPr id="12" name="Content Placeholder 3">
            <a:extLst>
              <a:ext uri="{FF2B5EF4-FFF2-40B4-BE49-F238E27FC236}">
                <a16:creationId xmlns:a16="http://schemas.microsoft.com/office/drawing/2014/main" id="{7D500144-3611-F844-AC2B-CDFF2D2D857C}"/>
              </a:ext>
            </a:extLst>
          </p:cNvPr>
          <p:cNvSpPr txBox="1">
            <a:spLocks/>
          </p:cNvSpPr>
          <p:nvPr/>
        </p:nvSpPr>
        <p:spPr>
          <a:xfrm>
            <a:off x="4138140" y="6288632"/>
            <a:ext cx="1900970" cy="387735"/>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2133" dirty="0">
                <a:solidFill>
                  <a:srgbClr val="0000FF"/>
                </a:solidFill>
                <a:latin typeface="ArialMT"/>
              </a:rPr>
              <a:t>MIT, Alemania</a:t>
            </a:r>
          </a:p>
        </p:txBody>
      </p:sp>
      <p:sp>
        <p:nvSpPr>
          <p:cNvPr id="13" name="Content Placeholder 3">
            <a:extLst>
              <a:ext uri="{FF2B5EF4-FFF2-40B4-BE49-F238E27FC236}">
                <a16:creationId xmlns:a16="http://schemas.microsoft.com/office/drawing/2014/main" id="{7D500144-3611-F844-AC2B-CDFF2D2D857C}"/>
              </a:ext>
            </a:extLst>
          </p:cNvPr>
          <p:cNvSpPr txBox="1">
            <a:spLocks/>
          </p:cNvSpPr>
          <p:nvPr/>
        </p:nvSpPr>
        <p:spPr>
          <a:xfrm>
            <a:off x="4138140" y="2127065"/>
            <a:ext cx="1702710" cy="387735"/>
          </a:xfrm>
          <a:prstGeom prst="rect">
            <a:avLst/>
          </a:prstGeom>
        </p:spPr>
        <p:txBody>
          <a:bodyPr vert="horz" wrap="non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altLang="de-DE" sz="2133" dirty="0">
                <a:solidFill>
                  <a:srgbClr val="0000FF"/>
                </a:solidFill>
                <a:latin typeface="ArialMT"/>
              </a:rPr>
              <a:t>CNAO, </a:t>
            </a:r>
            <a:r>
              <a:rPr lang="el-GR" altLang="de-DE" sz="2133" dirty="0">
                <a:solidFill>
                  <a:srgbClr val="0000FF"/>
                </a:solidFill>
                <a:latin typeface="ArialMT"/>
              </a:rPr>
              <a:t>Ι</a:t>
            </a:r>
            <a:r>
              <a:rPr lang="en-US" altLang="de-DE" sz="2133" dirty="0">
                <a:solidFill>
                  <a:srgbClr val="0000FF"/>
                </a:solidFill>
                <a:latin typeface="ArialMT"/>
              </a:rPr>
              <a:t>talia</a:t>
            </a:r>
          </a:p>
        </p:txBody>
      </p:sp>
      <p:sp>
        <p:nvSpPr>
          <p:cNvPr id="14" name="Titel 1"/>
          <p:cNvSpPr txBox="1">
            <a:spLocks/>
          </p:cNvSpPr>
          <p:nvPr/>
        </p:nvSpPr>
        <p:spPr bwMode="auto">
          <a:xfrm>
            <a:off x="4168596" y="253133"/>
            <a:ext cx="10799011" cy="8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2400" b="1" dirty="0">
                <a:solidFill>
                  <a:srgbClr val="0000FF"/>
                </a:solidFill>
              </a:rPr>
              <a:t>Cuatro centros de terapia del cáncer de iones</a:t>
            </a:r>
          </a:p>
          <a:p>
            <a:pPr eaLnBrk="1" hangingPunct="1">
              <a:spcBef>
                <a:spcPct val="0"/>
              </a:spcBef>
              <a:buFontTx/>
              <a:buNone/>
            </a:pPr>
            <a:r>
              <a:rPr lang="en-US" altLang="en-US" sz="2400" b="1" dirty="0">
                <a:solidFill>
                  <a:srgbClr val="0000FF"/>
                </a:solidFill>
              </a:rPr>
              <a:t>de carbono en Europa</a:t>
            </a:r>
            <a:endParaRPr lang="de-DE" altLang="en-US" sz="2400" b="1" dirty="0">
              <a:solidFill>
                <a:srgbClr val="0000FF"/>
              </a:solidFill>
            </a:endParaRPr>
          </a:p>
        </p:txBody>
      </p:sp>
    </p:spTree>
    <p:extLst>
      <p:ext uri="{BB962C8B-B14F-4D97-AF65-F5344CB8AC3E}">
        <p14:creationId xmlns:p14="http://schemas.microsoft.com/office/powerpoint/2010/main" val="1097792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magine 3" descr="CNAO_04.tif"/>
          <p:cNvPicPr>
            <a:picLocks noChangeAspect="1"/>
          </p:cNvPicPr>
          <p:nvPr/>
        </p:nvPicPr>
        <p:blipFill rotWithShape="1">
          <a:blip r:embed="rId3" cstate="print">
            <a:extLst>
              <a:ext uri="{28A0092B-C50C-407E-A947-70E740481C1C}">
                <a14:useLocalDpi xmlns:a14="http://schemas.microsoft.com/office/drawing/2010/main" val="0"/>
              </a:ext>
            </a:extLst>
          </a:blip>
          <a:srcRect t="227" b="1712"/>
          <a:stretch/>
        </p:blipFill>
        <p:spPr bwMode="auto">
          <a:xfrm>
            <a:off x="329021" y="3370429"/>
            <a:ext cx="6162540" cy="3460241"/>
          </a:xfrm>
          <a:prstGeom prst="rect">
            <a:avLst/>
          </a:prstGeom>
          <a:noFill/>
          <a:ln w="19050">
            <a:solidFill>
              <a:srgbClr val="1A3661"/>
            </a:solidFill>
            <a:miter lim="800000"/>
            <a:headEnd/>
            <a:tailEnd/>
          </a:ln>
          <a:extLst>
            <a:ext uri="{909E8E84-426E-40DD-AFC4-6F175D3DCCD1}">
              <a14:hiddenFill xmlns:a14="http://schemas.microsoft.com/office/drawing/2010/main">
                <a:solidFill>
                  <a:srgbClr val="FFFFFF"/>
                </a:solidFill>
              </a14:hiddenFill>
            </a:ext>
          </a:extLst>
        </p:spPr>
      </p:pic>
      <p:pic>
        <p:nvPicPr>
          <p:cNvPr id="12" name="Immagin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7550" y="3370430"/>
            <a:ext cx="4658018" cy="3460241"/>
          </a:xfrm>
          <a:prstGeom prst="rect">
            <a:avLst/>
          </a:prstGeom>
          <a:solidFill>
            <a:srgbClr val="FF0000"/>
          </a:solidFill>
          <a:ln w="19050">
            <a:solidFill>
              <a:srgbClr val="1A3661"/>
            </a:solidFill>
          </a:ln>
        </p:spPr>
      </p:pic>
      <p:pic>
        <p:nvPicPr>
          <p:cNvPr id="5" name="Picture 4">
            <a:extLst>
              <a:ext uri="{FF2B5EF4-FFF2-40B4-BE49-F238E27FC236}">
                <a16:creationId xmlns:a16="http://schemas.microsoft.com/office/drawing/2014/main" id="{B706FF39-3785-3AC8-3ECC-C50377619BB5}"/>
              </a:ext>
            </a:extLst>
          </p:cNvPr>
          <p:cNvPicPr>
            <a:picLocks noChangeAspect="1"/>
          </p:cNvPicPr>
          <p:nvPr/>
        </p:nvPicPr>
        <p:blipFill>
          <a:blip r:embed="rId5"/>
          <a:stretch>
            <a:fillRect/>
          </a:stretch>
        </p:blipFill>
        <p:spPr>
          <a:xfrm>
            <a:off x="2188821" y="2387263"/>
            <a:ext cx="642994" cy="760876"/>
          </a:xfrm>
          <a:prstGeom prst="rect">
            <a:avLst/>
          </a:prstGeom>
        </p:spPr>
      </p:pic>
      <p:pic>
        <p:nvPicPr>
          <p:cNvPr id="6" name="Picture 5">
            <a:extLst>
              <a:ext uri="{FF2B5EF4-FFF2-40B4-BE49-F238E27FC236}">
                <a16:creationId xmlns:a16="http://schemas.microsoft.com/office/drawing/2014/main" id="{7BC31611-7959-DC76-37D3-00EFAA2B0CB0}"/>
              </a:ext>
            </a:extLst>
          </p:cNvPr>
          <p:cNvPicPr>
            <a:picLocks noChangeAspect="1"/>
          </p:cNvPicPr>
          <p:nvPr/>
        </p:nvPicPr>
        <p:blipFill>
          <a:blip r:embed="rId6"/>
          <a:stretch>
            <a:fillRect/>
          </a:stretch>
        </p:blipFill>
        <p:spPr>
          <a:xfrm rot="5400000">
            <a:off x="3606044" y="-1100673"/>
            <a:ext cx="4658018" cy="6136797"/>
          </a:xfrm>
          <a:prstGeom prst="rect">
            <a:avLst/>
          </a:prstGeom>
        </p:spPr>
      </p:pic>
      <p:sp>
        <p:nvSpPr>
          <p:cNvPr id="7" name="Rectangle 6">
            <a:extLst>
              <a:ext uri="{FF2B5EF4-FFF2-40B4-BE49-F238E27FC236}">
                <a16:creationId xmlns:a16="http://schemas.microsoft.com/office/drawing/2014/main" id="{6DBDDF15-7EF7-DFA3-A2D2-9617C2319067}"/>
              </a:ext>
            </a:extLst>
          </p:cNvPr>
          <p:cNvSpPr/>
          <p:nvPr/>
        </p:nvSpPr>
        <p:spPr>
          <a:xfrm>
            <a:off x="8082" y="0"/>
            <a:ext cx="642995" cy="70273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 name="Title 4">
            <a:extLst>
              <a:ext uri="{FF2B5EF4-FFF2-40B4-BE49-F238E27FC236}">
                <a16:creationId xmlns:a16="http://schemas.microsoft.com/office/drawing/2014/main" id="{5D6F1FD5-2DA0-566F-B35A-09574C5601F0}"/>
              </a:ext>
            </a:extLst>
          </p:cNvPr>
          <p:cNvSpPr txBox="1">
            <a:spLocks/>
          </p:cNvSpPr>
          <p:nvPr/>
        </p:nvSpPr>
        <p:spPr>
          <a:xfrm>
            <a:off x="1889714" y="44451"/>
            <a:ext cx="8506431"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de-DE" sz="3600" b="1" dirty="0">
                <a:solidFill>
                  <a:srgbClr val="0000FF"/>
                </a:solidFill>
                <a:latin typeface="+mn-lt"/>
              </a:rPr>
              <a:t>CNAO Centro de Terapia de </a:t>
            </a:r>
            <a:r>
              <a:rPr lang="en-US" altLang="de-DE" sz="3600" b="1" dirty="0" err="1">
                <a:solidFill>
                  <a:srgbClr val="0000FF"/>
                </a:solidFill>
                <a:latin typeface="+mn-lt"/>
              </a:rPr>
              <a:t>Hadrones</a:t>
            </a:r>
            <a:r>
              <a:rPr lang="en-US" altLang="de-DE" sz="3600" b="1" dirty="0">
                <a:solidFill>
                  <a:srgbClr val="0000FF"/>
                </a:solidFill>
                <a:latin typeface="+mn-lt"/>
              </a:rPr>
              <a:t>, Italia</a:t>
            </a:r>
            <a:endParaRPr lang="en-US" altLang="de-DE" sz="3600" b="1" dirty="0">
              <a:latin typeface="+mn-lt"/>
            </a:endParaRPr>
          </a:p>
        </p:txBody>
      </p:sp>
    </p:spTree>
    <p:extLst>
      <p:ext uri="{BB962C8B-B14F-4D97-AF65-F5344CB8AC3E}">
        <p14:creationId xmlns:p14="http://schemas.microsoft.com/office/powerpoint/2010/main" val="3470398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65039-E698-3C5E-ABBF-15A5A7736BC1}"/>
            </a:ext>
          </a:extLst>
        </p:cNvPr>
        <p:cNvGrpSpPr/>
        <p:nvPr/>
      </p:nvGrpSpPr>
      <p:grpSpPr>
        <a:xfrm>
          <a:off x="0" y="0"/>
          <a:ext cx="0" cy="0"/>
          <a:chOff x="0" y="0"/>
          <a:chExt cx="0" cy="0"/>
        </a:xfrm>
      </p:grpSpPr>
      <p:pic>
        <p:nvPicPr>
          <p:cNvPr id="22" name="Picture 21" descr="A map of the world&#10;&#10;AI-generated content may be incorrect.">
            <a:extLst>
              <a:ext uri="{FF2B5EF4-FFF2-40B4-BE49-F238E27FC236}">
                <a16:creationId xmlns:a16="http://schemas.microsoft.com/office/drawing/2014/main" id="{B99F503D-B012-EEFF-0290-40E6DB98DB63}"/>
              </a:ext>
            </a:extLst>
          </p:cNvPr>
          <p:cNvPicPr>
            <a:picLocks noChangeAspect="1"/>
          </p:cNvPicPr>
          <p:nvPr/>
        </p:nvPicPr>
        <p:blipFill>
          <a:blip r:embed="rId3">
            <a:extLst>
              <a:ext uri="{28A0092B-C50C-407E-A947-70E740481C1C}">
                <a14:useLocalDpi xmlns:a14="http://schemas.microsoft.com/office/drawing/2010/main" val="0"/>
              </a:ext>
            </a:extLst>
          </a:blip>
          <a:srcRect l="8951" t="17002" r="8865" b="2625"/>
          <a:stretch/>
        </p:blipFill>
        <p:spPr>
          <a:xfrm>
            <a:off x="4560267" y="1972348"/>
            <a:ext cx="7125366" cy="3668506"/>
          </a:xfrm>
          <a:prstGeom prst="rect">
            <a:avLst/>
          </a:prstGeom>
        </p:spPr>
      </p:pic>
      <p:sp>
        <p:nvSpPr>
          <p:cNvPr id="30" name="Rectangle 29">
            <a:extLst>
              <a:ext uri="{FF2B5EF4-FFF2-40B4-BE49-F238E27FC236}">
                <a16:creationId xmlns:a16="http://schemas.microsoft.com/office/drawing/2014/main" id="{8E1A6E3F-0CA7-D694-60C4-CE6C456B164B}"/>
              </a:ext>
            </a:extLst>
          </p:cNvPr>
          <p:cNvSpPr/>
          <p:nvPr/>
        </p:nvSpPr>
        <p:spPr>
          <a:xfrm>
            <a:off x="3916837" y="709746"/>
            <a:ext cx="8286307" cy="954107"/>
          </a:xfrm>
          <a:prstGeom prst="rect">
            <a:avLst/>
          </a:prstGeom>
        </p:spPr>
        <p:txBody>
          <a:bodyPr wrap="none">
            <a:spAutoFit/>
          </a:bodyPr>
          <a:lstStyle/>
          <a:p>
            <a:pPr algn="ctr"/>
            <a:r>
              <a:rPr lang="es-ES" sz="2800" b="1" dirty="0">
                <a:solidFill>
                  <a:srgbClr val="0000FF"/>
                </a:solidFill>
                <a:cs typeface="Arial"/>
                <a:sym typeface="Arial"/>
              </a:rPr>
              <a:t>Total: 70 instituciones de 37 países participaron </a:t>
            </a:r>
          </a:p>
          <a:p>
            <a:pPr algn="ctr"/>
            <a:r>
              <a:rPr lang="es-ES" sz="2800" b="1" dirty="0">
                <a:solidFill>
                  <a:srgbClr val="0000FF"/>
                </a:solidFill>
                <a:cs typeface="Arial"/>
                <a:sym typeface="Arial"/>
              </a:rPr>
              <a:t>al menos una vez desde los primeros proyectos pilotos</a:t>
            </a:r>
          </a:p>
        </p:txBody>
      </p:sp>
      <p:sp>
        <p:nvSpPr>
          <p:cNvPr id="4" name="Rectangle 3">
            <a:extLst>
              <a:ext uri="{FF2B5EF4-FFF2-40B4-BE49-F238E27FC236}">
                <a16:creationId xmlns:a16="http://schemas.microsoft.com/office/drawing/2014/main" id="{DDA34BBC-8A16-2F52-17CA-89853F7E1DCD}"/>
              </a:ext>
            </a:extLst>
          </p:cNvPr>
          <p:cNvSpPr/>
          <p:nvPr/>
        </p:nvSpPr>
        <p:spPr>
          <a:xfrm>
            <a:off x="0" y="5711686"/>
            <a:ext cx="12192000" cy="11463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dirty="0"/>
          </a:p>
        </p:txBody>
      </p:sp>
      <p:pic>
        <p:nvPicPr>
          <p:cNvPr id="26" name="Picture 25">
            <a:extLst>
              <a:ext uri="{FF2B5EF4-FFF2-40B4-BE49-F238E27FC236}">
                <a16:creationId xmlns:a16="http://schemas.microsoft.com/office/drawing/2014/main" id="{BA978D1C-4C53-A9D5-397E-90ABA1B329E7}"/>
              </a:ext>
            </a:extLst>
          </p:cNvPr>
          <p:cNvPicPr>
            <a:picLocks noChangeAspect="1"/>
          </p:cNvPicPr>
          <p:nvPr/>
        </p:nvPicPr>
        <p:blipFill>
          <a:blip r:embed="rId4"/>
          <a:stretch>
            <a:fillRect/>
          </a:stretch>
        </p:blipFill>
        <p:spPr>
          <a:xfrm>
            <a:off x="261434" y="803913"/>
            <a:ext cx="3547533" cy="5046133"/>
          </a:xfrm>
          <a:prstGeom prst="rect">
            <a:avLst/>
          </a:prstGeom>
        </p:spPr>
      </p:pic>
      <p:sp>
        <p:nvSpPr>
          <p:cNvPr id="2" name="Title 4">
            <a:extLst>
              <a:ext uri="{FF2B5EF4-FFF2-40B4-BE49-F238E27FC236}">
                <a16:creationId xmlns:a16="http://schemas.microsoft.com/office/drawing/2014/main" id="{45F71A89-4E1B-144B-6000-B6D35E397B9B}"/>
              </a:ext>
            </a:extLst>
          </p:cNvPr>
          <p:cNvSpPr txBox="1">
            <a:spLocks/>
          </p:cNvSpPr>
          <p:nvPr/>
        </p:nvSpPr>
        <p:spPr>
          <a:xfrm>
            <a:off x="1134834" y="13971"/>
            <a:ext cx="9922332"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de-DE" sz="3600" b="1" dirty="0">
                <a:solidFill>
                  <a:srgbClr val="0000FF"/>
                </a:solidFill>
              </a:rPr>
              <a:t>5-anos </a:t>
            </a:r>
            <a:r>
              <a:rPr lang="de-DE" altLang="en-US" sz="3600" b="1" dirty="0" err="1">
                <a:solidFill>
                  <a:srgbClr val="0000FF"/>
                </a:solidFill>
              </a:rPr>
              <a:t>MasterClass</a:t>
            </a:r>
            <a:r>
              <a:rPr lang="de-DE" altLang="en-US" sz="3600" b="1" dirty="0">
                <a:solidFill>
                  <a:srgbClr val="0000FF"/>
                </a:solidFill>
              </a:rPr>
              <a:t> de </a:t>
            </a:r>
            <a:r>
              <a:rPr lang="de-DE" altLang="en-US" sz="3600" b="1" dirty="0" err="1">
                <a:solidFill>
                  <a:srgbClr val="0000FF"/>
                </a:solidFill>
              </a:rPr>
              <a:t>Terapia</a:t>
            </a:r>
            <a:r>
              <a:rPr lang="de-DE" altLang="en-US" sz="3600" b="1" dirty="0">
                <a:solidFill>
                  <a:srgbClr val="0000FF"/>
                </a:solidFill>
              </a:rPr>
              <a:t> de </a:t>
            </a:r>
            <a:r>
              <a:rPr lang="de-DE" altLang="en-US" sz="3600" b="1" dirty="0" err="1">
                <a:solidFill>
                  <a:srgbClr val="0000FF"/>
                </a:solidFill>
              </a:rPr>
              <a:t>Partículas</a:t>
            </a:r>
            <a:endParaRPr lang="de-DE" altLang="en-US" sz="3600" b="1" dirty="0">
              <a:solidFill>
                <a:srgbClr val="0000FF"/>
              </a:solidFill>
            </a:endParaRPr>
          </a:p>
        </p:txBody>
      </p:sp>
      <p:sp>
        <p:nvSpPr>
          <p:cNvPr id="5" name="TextBox 4">
            <a:extLst>
              <a:ext uri="{FF2B5EF4-FFF2-40B4-BE49-F238E27FC236}">
                <a16:creationId xmlns:a16="http://schemas.microsoft.com/office/drawing/2014/main" id="{623877B7-2079-B5CE-D89F-8564B83CEBEC}"/>
              </a:ext>
            </a:extLst>
          </p:cNvPr>
          <p:cNvSpPr txBox="1"/>
          <p:nvPr/>
        </p:nvSpPr>
        <p:spPr>
          <a:xfrm>
            <a:off x="4382583" y="5594250"/>
            <a:ext cx="7480734" cy="954107"/>
          </a:xfrm>
          <a:prstGeom prst="rect">
            <a:avLst/>
          </a:prstGeom>
          <a:noFill/>
        </p:spPr>
        <p:txBody>
          <a:bodyPr wrap="square">
            <a:spAutoFit/>
          </a:bodyPr>
          <a:lstStyle/>
          <a:p>
            <a:pPr algn="ctr"/>
            <a:r>
              <a:rPr lang="es-ES" sz="2800" b="1" dirty="0">
                <a:solidFill>
                  <a:srgbClr val="A312DA"/>
                </a:solidFill>
              </a:rPr>
              <a:t>En México se hacía todos los años</a:t>
            </a:r>
          </a:p>
          <a:p>
            <a:pPr algn="ctr"/>
            <a:r>
              <a:rPr lang="es-ES" sz="2800" b="1" dirty="0">
                <a:solidFill>
                  <a:srgbClr val="A312DA"/>
                </a:solidFill>
              </a:rPr>
              <a:t>desde su estreno el 2 de marzo de 2020</a:t>
            </a:r>
          </a:p>
        </p:txBody>
      </p:sp>
      <p:sp>
        <p:nvSpPr>
          <p:cNvPr id="6" name="TextBox 5">
            <a:extLst>
              <a:ext uri="{FF2B5EF4-FFF2-40B4-BE49-F238E27FC236}">
                <a16:creationId xmlns:a16="http://schemas.microsoft.com/office/drawing/2014/main" id="{444E3360-4F94-1011-189F-61B0FCDE8947}"/>
              </a:ext>
            </a:extLst>
          </p:cNvPr>
          <p:cNvSpPr txBox="1"/>
          <p:nvPr/>
        </p:nvSpPr>
        <p:spPr>
          <a:xfrm>
            <a:off x="4847437" y="1662335"/>
            <a:ext cx="6355080" cy="954107"/>
          </a:xfrm>
          <a:prstGeom prst="rect">
            <a:avLst/>
          </a:prstGeom>
          <a:noFill/>
        </p:spPr>
        <p:txBody>
          <a:bodyPr wrap="square">
            <a:spAutoFit/>
          </a:bodyPr>
          <a:lstStyle/>
          <a:p>
            <a:pPr algn="ctr"/>
            <a:r>
              <a:rPr lang="en-US" sz="2800" dirty="0">
                <a:solidFill>
                  <a:srgbClr val="A312DA"/>
                </a:solidFill>
                <a:effectLst/>
                <a:ea typeface="Times New Roman" panose="02020603050405020304" pitchFamily="18" charset="0"/>
                <a:cs typeface="Arial" panose="020B0604020202020204" pitchFamily="34" charset="0"/>
              </a:rPr>
              <a:t>1500 </a:t>
            </a:r>
            <a:r>
              <a:rPr lang="es-ES" sz="2800" dirty="0">
                <a:solidFill>
                  <a:srgbClr val="A312DA"/>
                </a:solidFill>
              </a:rPr>
              <a:t>estudiantes de secundaria cada año</a:t>
            </a:r>
          </a:p>
          <a:p>
            <a:pPr algn="ctr">
              <a:buNone/>
            </a:pPr>
            <a:endParaRPr lang="en-US" sz="2800" dirty="0">
              <a:solidFill>
                <a:srgbClr val="7030A0"/>
              </a:solidFill>
              <a:effectLst/>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127223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2"/>
          <p:cNvSpPr>
            <a:spLocks noGrp="1"/>
          </p:cNvSpPr>
          <p:nvPr>
            <p:ph idx="1"/>
          </p:nvPr>
        </p:nvSpPr>
        <p:spPr>
          <a:xfrm>
            <a:off x="131185" y="2411095"/>
            <a:ext cx="6587579" cy="1934218"/>
          </a:xfrm>
        </p:spPr>
        <p:txBody>
          <a:bodyPr>
            <a:normAutofit fontScale="40000" lnSpcReduction="20000"/>
          </a:bodyPr>
          <a:lstStyle/>
          <a:p>
            <a:r>
              <a:rPr lang="en-US" dirty="0">
                <a:solidFill>
                  <a:srgbClr val="7030A0"/>
                </a:solidFill>
              </a:rPr>
              <a:t>Chondrosarcoma discovered and surgically </a:t>
            </a:r>
            <a:br>
              <a:rPr lang="en-US" dirty="0">
                <a:solidFill>
                  <a:srgbClr val="7030A0"/>
                </a:solidFill>
              </a:rPr>
            </a:br>
            <a:r>
              <a:rPr lang="en-US" dirty="0">
                <a:solidFill>
                  <a:srgbClr val="7030A0"/>
                </a:solidFill>
              </a:rPr>
              <a:t>removed in 2003</a:t>
            </a:r>
          </a:p>
          <a:p>
            <a:r>
              <a:rPr lang="en-US" dirty="0">
                <a:solidFill>
                  <a:srgbClr val="7030A0"/>
                </a:solidFill>
              </a:rPr>
              <a:t>Recurring tumor in 2007 at age 8</a:t>
            </a:r>
          </a:p>
          <a:p>
            <a:r>
              <a:rPr lang="en-US" dirty="0">
                <a:solidFill>
                  <a:srgbClr val="7030A0"/>
                </a:solidFill>
              </a:rPr>
              <a:t>Treated in GSI Cave M with carbon ions</a:t>
            </a:r>
          </a:p>
          <a:p>
            <a:endParaRPr lang="en-US" dirty="0">
              <a:solidFill>
                <a:srgbClr val="7030A0"/>
              </a:solidFill>
            </a:endParaRPr>
          </a:p>
          <a:p>
            <a:r>
              <a:rPr lang="en-US" dirty="0">
                <a:solidFill>
                  <a:srgbClr val="7030A0"/>
                </a:solidFill>
              </a:rPr>
              <a:t>Local control of tumor for 10 years and counting</a:t>
            </a:r>
          </a:p>
          <a:p>
            <a:r>
              <a:rPr lang="en-US" dirty="0">
                <a:solidFill>
                  <a:srgbClr val="7030A0"/>
                </a:solidFill>
              </a:rPr>
              <a:t>Under regular supervision in Heidelberg</a:t>
            </a:r>
          </a:p>
          <a:p>
            <a:r>
              <a:rPr lang="en-US" dirty="0">
                <a:solidFill>
                  <a:srgbClr val="7030A0"/>
                </a:solidFill>
              </a:rPr>
              <a:t>2017 - enrollment in informatics</a:t>
            </a:r>
            <a:endParaRPr lang="el-GR" dirty="0">
              <a:solidFill>
                <a:srgbClr val="7030A0"/>
              </a:solidFill>
            </a:endParaRPr>
          </a:p>
          <a:p>
            <a:endParaRPr lang="en-US" dirty="0"/>
          </a:p>
          <a:p>
            <a:endParaRPr lang="en-US" sz="3500" b="1" dirty="0">
              <a:solidFill>
                <a:srgbClr val="7030A0"/>
              </a:solidFill>
            </a:endParaRPr>
          </a:p>
        </p:txBody>
      </p:sp>
      <p:pic>
        <p:nvPicPr>
          <p:cNvPr id="5" name="Picture 2" descr="Pascal"/>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3434" y="1158514"/>
            <a:ext cx="2424692" cy="2201095"/>
          </a:xfrm>
          <a:prstGeom prst="rect">
            <a:avLst/>
          </a:prstGeom>
          <a:noFill/>
        </p:spPr>
      </p:pic>
      <p:pic>
        <p:nvPicPr>
          <p:cNvPr id="8" name="Grafik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5919" y="4272744"/>
            <a:ext cx="3689782" cy="2554559"/>
          </a:xfrm>
          <a:prstGeom prst="rect">
            <a:avLst/>
          </a:prstGeom>
        </p:spPr>
      </p:pic>
      <p:sp>
        <p:nvSpPr>
          <p:cNvPr id="9" name="Title 4"/>
          <p:cNvSpPr txBox="1">
            <a:spLocks/>
          </p:cNvSpPr>
          <p:nvPr/>
        </p:nvSpPr>
        <p:spPr>
          <a:xfrm>
            <a:off x="0" y="45340"/>
            <a:ext cx="12281952" cy="1089529"/>
          </a:xfrm>
          <a:prstGeom prst="rect">
            <a:avLst/>
          </a:prstGeom>
        </p:spPr>
        <p:txBody>
          <a:bodyPr vert="horz" wrap="non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a:solidFill>
                  <a:srgbClr val="0000FF"/>
                </a:solidFill>
                <a:latin typeface="ArialMT"/>
              </a:rPr>
              <a:t>Terapia pionera contra el cáncer con iones de carbono </a:t>
            </a:r>
          </a:p>
          <a:p>
            <a:pPr algn="ctr"/>
            <a:r>
              <a:rPr lang="es-ES" sz="3600" b="1" dirty="0">
                <a:solidFill>
                  <a:srgbClr val="0000FF"/>
                </a:solidFill>
                <a:latin typeface="ArialMT"/>
              </a:rPr>
              <a:t>en GSI</a:t>
            </a:r>
          </a:p>
        </p:txBody>
      </p:sp>
      <p:sp>
        <p:nvSpPr>
          <p:cNvPr id="11" name="Titel 1"/>
          <p:cNvSpPr txBox="1">
            <a:spLocks/>
          </p:cNvSpPr>
          <p:nvPr/>
        </p:nvSpPr>
        <p:spPr bwMode="auto">
          <a:xfrm>
            <a:off x="3931809" y="3967556"/>
            <a:ext cx="4216400" cy="3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2000" b="1" dirty="0">
                <a:solidFill>
                  <a:srgbClr val="0000FF"/>
                </a:solidFill>
                <a:latin typeface="+mn-lt"/>
              </a:rPr>
              <a:t> </a:t>
            </a:r>
            <a:r>
              <a:rPr lang="es-ES" sz="2000" b="1" dirty="0">
                <a:solidFill>
                  <a:srgbClr val="0000FF"/>
                </a:solidFill>
                <a:latin typeface="+mn-lt"/>
              </a:rPr>
              <a:t>Sala de terapia histórica en GSI</a:t>
            </a:r>
          </a:p>
        </p:txBody>
      </p:sp>
      <p:sp>
        <p:nvSpPr>
          <p:cNvPr id="2" name="Rectangle 1">
            <a:extLst>
              <a:ext uri="{FF2B5EF4-FFF2-40B4-BE49-F238E27FC236}">
                <a16:creationId xmlns:a16="http://schemas.microsoft.com/office/drawing/2014/main" id="{6A87CEE5-E925-A9D0-1393-7428D9BC2D6B}"/>
              </a:ext>
            </a:extLst>
          </p:cNvPr>
          <p:cNvSpPr/>
          <p:nvPr/>
        </p:nvSpPr>
        <p:spPr>
          <a:xfrm>
            <a:off x="85406" y="825797"/>
            <a:ext cx="3935051" cy="461665"/>
          </a:xfrm>
          <a:prstGeom prst="rect">
            <a:avLst/>
          </a:prstGeom>
        </p:spPr>
        <p:txBody>
          <a:bodyPr wrap="square">
            <a:spAutoFit/>
          </a:bodyPr>
          <a:lstStyle/>
          <a:p>
            <a:r>
              <a:rPr lang="es-ES" sz="2400" b="1" dirty="0">
                <a:solidFill>
                  <a:srgbClr val="7030A0"/>
                </a:solidFill>
              </a:rPr>
              <a:t>¿Es efectivo?</a:t>
            </a:r>
          </a:p>
        </p:txBody>
      </p:sp>
      <p:sp>
        <p:nvSpPr>
          <p:cNvPr id="3" name="Rectangle 2">
            <a:extLst>
              <a:ext uri="{FF2B5EF4-FFF2-40B4-BE49-F238E27FC236}">
                <a16:creationId xmlns:a16="http://schemas.microsoft.com/office/drawing/2014/main" id="{760E440B-EB9D-BBDB-C8B0-64C5AB6C3FC7}"/>
              </a:ext>
            </a:extLst>
          </p:cNvPr>
          <p:cNvSpPr/>
          <p:nvPr/>
        </p:nvSpPr>
        <p:spPr>
          <a:xfrm>
            <a:off x="131185" y="1354934"/>
            <a:ext cx="4730395" cy="830997"/>
          </a:xfrm>
          <a:prstGeom prst="rect">
            <a:avLst/>
          </a:prstGeom>
        </p:spPr>
        <p:txBody>
          <a:bodyPr wrap="square">
            <a:spAutoFit/>
          </a:bodyPr>
          <a:lstStyle/>
          <a:p>
            <a:r>
              <a:rPr lang="es-ES" sz="2400" dirty="0">
                <a:solidFill>
                  <a:srgbClr val="7030A0"/>
                </a:solidFill>
              </a:rPr>
              <a:t>Evaluado mediante resultados de ensayos clínicos</a:t>
            </a:r>
          </a:p>
        </p:txBody>
      </p:sp>
      <p:pic>
        <p:nvPicPr>
          <p:cNvPr id="12" name="Picture 11" descr="A diagram of the human body&#10;&#10;Description automatically generated">
            <a:extLst>
              <a:ext uri="{FF2B5EF4-FFF2-40B4-BE49-F238E27FC236}">
                <a16:creationId xmlns:a16="http://schemas.microsoft.com/office/drawing/2014/main" id="{86DA7CD3-ABCF-3274-8259-D47CFB6E49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64499" y="1365065"/>
            <a:ext cx="4627501" cy="4727435"/>
          </a:xfrm>
          <a:prstGeom prst="rect">
            <a:avLst/>
          </a:prstGeom>
        </p:spPr>
      </p:pic>
      <p:sp>
        <p:nvSpPr>
          <p:cNvPr id="10" name="Rectangle 9">
            <a:extLst>
              <a:ext uri="{FF2B5EF4-FFF2-40B4-BE49-F238E27FC236}">
                <a16:creationId xmlns:a16="http://schemas.microsoft.com/office/drawing/2014/main" id="{107073FF-81E6-A824-8600-5B2D6BC32FC4}"/>
              </a:ext>
            </a:extLst>
          </p:cNvPr>
          <p:cNvSpPr/>
          <p:nvPr/>
        </p:nvSpPr>
        <p:spPr>
          <a:xfrm>
            <a:off x="7564499" y="1524723"/>
            <a:ext cx="4627501" cy="7704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9364C980-25C6-B786-B1C1-4D21B82F396D}"/>
              </a:ext>
            </a:extLst>
          </p:cNvPr>
          <p:cNvSpPr txBox="1"/>
          <p:nvPr/>
        </p:nvSpPr>
        <p:spPr>
          <a:xfrm>
            <a:off x="7600872" y="1115694"/>
            <a:ext cx="4627501" cy="784830"/>
          </a:xfrm>
          <a:prstGeom prst="rect">
            <a:avLst/>
          </a:prstGeom>
          <a:noFill/>
        </p:spPr>
        <p:txBody>
          <a:bodyPr wrap="square">
            <a:spAutoFit/>
          </a:bodyPr>
          <a:lstStyle/>
          <a:p>
            <a:pPr algn="ctr" rtl="0">
              <a:lnSpc>
                <a:spcPts val="2700"/>
              </a:lnSpc>
              <a:buNone/>
            </a:pPr>
            <a:r>
              <a:rPr lang="es-ES" sz="2400" b="1" dirty="0">
                <a:solidFill>
                  <a:srgbClr val="7030A0"/>
                </a:solidFill>
              </a:rPr>
              <a:t>¿Qué enfermedades se tratan </a:t>
            </a:r>
          </a:p>
          <a:p>
            <a:pPr algn="ctr" rtl="0">
              <a:lnSpc>
                <a:spcPts val="2700"/>
              </a:lnSpc>
              <a:buNone/>
            </a:pPr>
            <a:r>
              <a:rPr lang="es-ES" sz="2400" b="1" dirty="0">
                <a:solidFill>
                  <a:srgbClr val="7030A0"/>
                </a:solidFill>
              </a:rPr>
              <a:t>en Heidelberg?</a:t>
            </a:r>
          </a:p>
        </p:txBody>
      </p:sp>
      <p:sp>
        <p:nvSpPr>
          <p:cNvPr id="15" name="TextBox 14">
            <a:extLst>
              <a:ext uri="{FF2B5EF4-FFF2-40B4-BE49-F238E27FC236}">
                <a16:creationId xmlns:a16="http://schemas.microsoft.com/office/drawing/2014/main" id="{255DAAD3-B29B-E3BB-4B76-07119F3F83E3}"/>
              </a:ext>
            </a:extLst>
          </p:cNvPr>
          <p:cNvSpPr txBox="1"/>
          <p:nvPr/>
        </p:nvSpPr>
        <p:spPr>
          <a:xfrm>
            <a:off x="-136020" y="4614021"/>
            <a:ext cx="3965566" cy="830997"/>
          </a:xfrm>
          <a:prstGeom prst="rect">
            <a:avLst/>
          </a:prstGeom>
          <a:noFill/>
        </p:spPr>
        <p:txBody>
          <a:bodyPr wrap="square">
            <a:spAutoFit/>
          </a:bodyPr>
          <a:lstStyle/>
          <a:p>
            <a:pPr algn="ctr"/>
            <a:r>
              <a:rPr lang="es-ES" sz="2400" b="1" dirty="0">
                <a:solidFill>
                  <a:srgbClr val="7030A0"/>
                </a:solidFill>
              </a:rPr>
              <a:t>Sin efectos secundarios </a:t>
            </a:r>
          </a:p>
          <a:p>
            <a:pPr marL="0" indent="0" algn="ctr">
              <a:buNone/>
            </a:pPr>
            <a:r>
              <a:rPr lang="es-ES" sz="2400" b="1" dirty="0">
                <a:solidFill>
                  <a:srgbClr val="7030A0"/>
                </a:solidFill>
              </a:rPr>
              <a:t>     a largo plazo</a:t>
            </a:r>
          </a:p>
        </p:txBody>
      </p:sp>
    </p:spTree>
    <p:extLst>
      <p:ext uri="{BB962C8B-B14F-4D97-AF65-F5344CB8AC3E}">
        <p14:creationId xmlns:p14="http://schemas.microsoft.com/office/powerpoint/2010/main" val="1010383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5080"/>
            <a:ext cx="12192000" cy="6152920"/>
          </a:xfrm>
          <a:prstGeom prst="rect">
            <a:avLst/>
          </a:prstGeom>
        </p:spPr>
      </p:pic>
      <p:sp>
        <p:nvSpPr>
          <p:cNvPr id="3" name="Title 4"/>
          <p:cNvSpPr txBox="1">
            <a:spLocks/>
          </p:cNvSpPr>
          <p:nvPr/>
        </p:nvSpPr>
        <p:spPr>
          <a:xfrm>
            <a:off x="2025180" y="44451"/>
            <a:ext cx="7486473"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de-DE" sz="3600" b="1" dirty="0">
                <a:solidFill>
                  <a:srgbClr val="0000FF"/>
                </a:solidFill>
                <a:latin typeface="+mn-lt"/>
              </a:rPr>
              <a:t>Centro Virtual de Terapia de Hadrones</a:t>
            </a:r>
            <a:endParaRPr lang="en-US" altLang="de-DE" sz="3600" b="1" dirty="0">
              <a:latin typeface="+mn-lt"/>
            </a:endParaRPr>
          </a:p>
        </p:txBody>
      </p:sp>
      <p:pic>
        <p:nvPicPr>
          <p:cNvPr id="4" name="Picture 3"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7184" y="44451"/>
            <a:ext cx="1934816" cy="1453188"/>
          </a:xfrm>
          <a:prstGeom prst="rect">
            <a:avLst/>
          </a:prstGeom>
        </p:spPr>
      </p:pic>
      <p:sp>
        <p:nvSpPr>
          <p:cNvPr id="5" name="Title 4">
            <a:extLst>
              <a:ext uri="{FF2B5EF4-FFF2-40B4-BE49-F238E27FC236}">
                <a16:creationId xmlns:a16="http://schemas.microsoft.com/office/drawing/2014/main" id="{DE2CD6CB-1382-9208-0D16-8B7AEA60AFED}"/>
              </a:ext>
            </a:extLst>
          </p:cNvPr>
          <p:cNvSpPr txBox="1">
            <a:spLocks/>
          </p:cNvSpPr>
          <p:nvPr/>
        </p:nvSpPr>
        <p:spPr bwMode="auto">
          <a:xfrm>
            <a:off x="-3698157" y="1059023"/>
            <a:ext cx="124667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altLang="en-US" sz="3200" b="1" kern="0" dirty="0">
                <a:solidFill>
                  <a:schemeClr val="bg1"/>
                </a:solidFill>
                <a:latin typeface="ArialMT" charset="0"/>
              </a:rPr>
              <a:t>Podemos </a:t>
            </a:r>
            <a:r>
              <a:rPr lang="en-US" altLang="en-US" sz="3200" b="1" kern="0" dirty="0" err="1">
                <a:solidFill>
                  <a:schemeClr val="bg1"/>
                </a:solidFill>
                <a:latin typeface="ArialMT" charset="0"/>
              </a:rPr>
              <a:t>hacerlo</a:t>
            </a:r>
            <a:r>
              <a:rPr lang="en-US" altLang="en-US" sz="3200" b="1" kern="0" dirty="0">
                <a:solidFill>
                  <a:schemeClr val="bg1"/>
                </a:solidFill>
                <a:latin typeface="ArialMT" charset="0"/>
              </a:rPr>
              <a:t> major?</a:t>
            </a:r>
            <a:endParaRPr lang="en-US" altLang="en-US" sz="3200" b="1" kern="0" dirty="0">
              <a:solidFill>
                <a:schemeClr val="bg1"/>
              </a:solidFill>
            </a:endParaRPr>
          </a:p>
        </p:txBody>
      </p:sp>
    </p:spTree>
    <p:extLst>
      <p:ext uri="{BB962C8B-B14F-4D97-AF65-F5344CB8AC3E}">
        <p14:creationId xmlns:p14="http://schemas.microsoft.com/office/powerpoint/2010/main" val="10527842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AAB2789-1949-4616-9BF0-6577314EA7EB}"/>
              </a:ext>
            </a:extLst>
          </p:cNvPr>
          <p:cNvSpPr>
            <a:spLocks noGrp="1"/>
          </p:cNvSpPr>
          <p:nvPr>
            <p:ph type="sldNum" sz="quarter" idx="12"/>
          </p:nvPr>
        </p:nvSpPr>
        <p:spPr>
          <a:xfrm>
            <a:off x="11128593" y="6262115"/>
            <a:ext cx="681254" cy="365125"/>
          </a:xfrm>
        </p:spPr>
        <p:txBody>
          <a:bodyPr/>
          <a:lstStyle/>
          <a:p>
            <a:fld id="{36B5EA5A-BC32-A742-B11B-8E7414D5B535}" type="slidenum">
              <a:rPr lang="en-US" smtClean="0"/>
              <a:pPr/>
              <a:t>22</a:t>
            </a:fld>
            <a:endParaRPr lang="en-US" dirty="0"/>
          </a:p>
        </p:txBody>
      </p:sp>
      <p:sp>
        <p:nvSpPr>
          <p:cNvPr id="9" name="TextBox 8">
            <a:extLst>
              <a:ext uri="{FF2B5EF4-FFF2-40B4-BE49-F238E27FC236}">
                <a16:creationId xmlns:a16="http://schemas.microsoft.com/office/drawing/2014/main" id="{728E2E05-579C-4AD7-9C66-858D190946F1}"/>
              </a:ext>
            </a:extLst>
          </p:cNvPr>
          <p:cNvSpPr txBox="1"/>
          <p:nvPr/>
        </p:nvSpPr>
        <p:spPr>
          <a:xfrm>
            <a:off x="243726" y="1031878"/>
            <a:ext cx="2128770" cy="3200876"/>
          </a:xfrm>
          <a:prstGeom prst="rect">
            <a:avLst/>
          </a:prstGeom>
          <a:noFill/>
        </p:spPr>
        <p:txBody>
          <a:bodyPr wrap="square" lIns="0" tIns="0" rIns="0" bIns="0" rtlCol="0">
            <a:spAutoFit/>
          </a:bodyPr>
          <a:lstStyle/>
          <a:p>
            <a:r>
              <a:rPr lang="es-ES" b="1" dirty="0">
                <a:solidFill>
                  <a:srgbClr val="7030A0"/>
                </a:solidFill>
              </a:rPr>
              <a:t>Desarrollo de un pórtico SC rotatorio para iones de carbono:</a:t>
            </a:r>
            <a:endParaRPr lang="en-GB" dirty="0"/>
          </a:p>
          <a:p>
            <a:pPr marL="285750" indent="-285750" algn="l">
              <a:spcBef>
                <a:spcPts val="600"/>
              </a:spcBef>
              <a:buFont typeface="Wingdings" panose="05000000000000000000" pitchFamily="2" charset="2"/>
              <a:buChar char="Ø"/>
            </a:pPr>
            <a:r>
              <a:rPr lang="en-GB" sz="1400" dirty="0"/>
              <a:t>CERN-INFN-CNAO-MedAustron: magnets, dose delivery, range verification, scanning system.</a:t>
            </a:r>
          </a:p>
          <a:p>
            <a:pPr marL="285750" indent="-285750" algn="l">
              <a:spcBef>
                <a:spcPts val="600"/>
              </a:spcBef>
              <a:buFont typeface="Wingdings" panose="05000000000000000000" pitchFamily="2" charset="2"/>
              <a:buChar char="Ø"/>
            </a:pPr>
            <a:r>
              <a:rPr lang="en-GB" sz="1400" dirty="0"/>
              <a:t>HITRIplus EU project (CNAO, RTU, SEEIIST, CERN: optics and mechanics design.</a:t>
            </a:r>
          </a:p>
        </p:txBody>
      </p:sp>
      <p:cxnSp>
        <p:nvCxnSpPr>
          <p:cNvPr id="13" name="Straight Arrow Connector 12">
            <a:extLst>
              <a:ext uri="{FF2B5EF4-FFF2-40B4-BE49-F238E27FC236}">
                <a16:creationId xmlns:a16="http://schemas.microsoft.com/office/drawing/2014/main" id="{B19057A8-D557-4FAB-A0C6-FB0EAE6D9050}"/>
              </a:ext>
            </a:extLst>
          </p:cNvPr>
          <p:cNvCxnSpPr>
            <a:cxnSpLocks/>
          </p:cNvCxnSpPr>
          <p:nvPr/>
        </p:nvCxnSpPr>
        <p:spPr>
          <a:xfrm flipH="1">
            <a:off x="5624353" y="1753325"/>
            <a:ext cx="561179" cy="798548"/>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 name="Title 4">
            <a:extLst>
              <a:ext uri="{FF2B5EF4-FFF2-40B4-BE49-F238E27FC236}">
                <a16:creationId xmlns:a16="http://schemas.microsoft.com/office/drawing/2014/main" id="{59F48A7A-15EB-2486-6CD4-536ECE7C3C73}"/>
              </a:ext>
            </a:extLst>
          </p:cNvPr>
          <p:cNvSpPr txBox="1">
            <a:spLocks/>
          </p:cNvSpPr>
          <p:nvPr/>
        </p:nvSpPr>
        <p:spPr bwMode="auto">
          <a:xfrm>
            <a:off x="-328423" y="99223"/>
            <a:ext cx="124667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altLang="en-US" sz="3200" b="1" kern="0" dirty="0">
                <a:solidFill>
                  <a:srgbClr val="0000FF"/>
                </a:solidFill>
                <a:latin typeface="ArialMT" charset="0"/>
              </a:rPr>
              <a:t>Podemos </a:t>
            </a:r>
            <a:r>
              <a:rPr lang="en-US" altLang="en-US" sz="3200" b="1" kern="0" dirty="0" err="1">
                <a:solidFill>
                  <a:srgbClr val="0000FF"/>
                </a:solidFill>
                <a:latin typeface="ArialMT" charset="0"/>
              </a:rPr>
              <a:t>hacerlo</a:t>
            </a:r>
            <a:r>
              <a:rPr lang="en-US" altLang="en-US" sz="3200" b="1" kern="0" dirty="0">
                <a:solidFill>
                  <a:srgbClr val="0000FF"/>
                </a:solidFill>
                <a:latin typeface="ArialMT" charset="0"/>
              </a:rPr>
              <a:t> </a:t>
            </a:r>
            <a:r>
              <a:rPr lang="en-US" altLang="en-US" sz="3200" b="1" kern="0" dirty="0" err="1">
                <a:solidFill>
                  <a:srgbClr val="0000FF"/>
                </a:solidFill>
                <a:latin typeface="ArialMT" charset="0"/>
              </a:rPr>
              <a:t>mejor</a:t>
            </a:r>
            <a:r>
              <a:rPr lang="en-US" altLang="en-US" sz="3200" b="1" kern="0" dirty="0">
                <a:solidFill>
                  <a:srgbClr val="0000FF"/>
                </a:solidFill>
                <a:latin typeface="ArialMT" charset="0"/>
              </a:rPr>
              <a:t>?</a:t>
            </a:r>
            <a:endParaRPr lang="en-US" altLang="en-US" sz="3200" b="1" kern="0" dirty="0"/>
          </a:p>
        </p:txBody>
      </p:sp>
      <p:pic>
        <p:nvPicPr>
          <p:cNvPr id="10" name="Hall assembly gantry rotation-converted">
            <a:hlinkClick r:id="" action="ppaction://media"/>
            <a:extLst>
              <a:ext uri="{FF2B5EF4-FFF2-40B4-BE49-F238E27FC236}">
                <a16:creationId xmlns:a16="http://schemas.microsoft.com/office/drawing/2014/main" id="{A282BCE9-239C-09B6-3B15-8FFCDFDD4B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7310" y="962031"/>
            <a:ext cx="5802906" cy="3264135"/>
          </a:xfrm>
          <a:prstGeom prst="rect">
            <a:avLst/>
          </a:prstGeom>
        </p:spPr>
      </p:pic>
      <p:pic>
        <p:nvPicPr>
          <p:cNvPr id="18" name="Εικόνα 7" descr="Εικόνα που περιέχει μπλε, μηχανική, Μπελ ηλεκτρίκ, μηχάνημα&#10;&#10;Το περιεχόμενο που δημιουργείται από τεχνολογία AI ενδέχεται να είναι εσφαλμένο.">
            <a:extLst>
              <a:ext uri="{FF2B5EF4-FFF2-40B4-BE49-F238E27FC236}">
                <a16:creationId xmlns:a16="http://schemas.microsoft.com/office/drawing/2014/main" id="{67FDEA8D-882B-1311-6BA2-A683D196D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1113" y="1743143"/>
            <a:ext cx="3075605" cy="4613408"/>
          </a:xfrm>
          <a:prstGeom prst="rect">
            <a:avLst/>
          </a:prstGeom>
        </p:spPr>
      </p:pic>
      <p:sp>
        <p:nvSpPr>
          <p:cNvPr id="19" name="TextBox 18">
            <a:extLst>
              <a:ext uri="{FF2B5EF4-FFF2-40B4-BE49-F238E27FC236}">
                <a16:creationId xmlns:a16="http://schemas.microsoft.com/office/drawing/2014/main" id="{FB07DC54-4743-B686-902F-066C77C0E9D0}"/>
              </a:ext>
            </a:extLst>
          </p:cNvPr>
          <p:cNvSpPr txBox="1"/>
          <p:nvPr/>
        </p:nvSpPr>
        <p:spPr>
          <a:xfrm>
            <a:off x="10312401" y="5915677"/>
            <a:ext cx="1727201" cy="523220"/>
          </a:xfrm>
          <a:prstGeom prst="rect">
            <a:avLst/>
          </a:prstGeom>
          <a:noFill/>
        </p:spPr>
        <p:txBody>
          <a:bodyPr wrap="square">
            <a:spAutoFit/>
          </a:bodyPr>
          <a:lstStyle/>
          <a:p>
            <a:r>
              <a:rPr lang="en-GB" sz="2800" b="1" dirty="0"/>
              <a:t>600 tons </a:t>
            </a:r>
            <a:endParaRPr lang="en-CH" sz="2800" b="1" dirty="0"/>
          </a:p>
        </p:txBody>
      </p:sp>
      <p:sp>
        <p:nvSpPr>
          <p:cNvPr id="20" name="TextBox 19">
            <a:extLst>
              <a:ext uri="{FF2B5EF4-FFF2-40B4-BE49-F238E27FC236}">
                <a16:creationId xmlns:a16="http://schemas.microsoft.com/office/drawing/2014/main" id="{67BCD027-03F6-2DBC-1B6F-3F36A3316FEA}"/>
              </a:ext>
            </a:extLst>
          </p:cNvPr>
          <p:cNvSpPr txBox="1"/>
          <p:nvPr/>
        </p:nvSpPr>
        <p:spPr>
          <a:xfrm>
            <a:off x="8542305" y="1009763"/>
            <a:ext cx="4265121" cy="646331"/>
          </a:xfrm>
          <a:prstGeom prst="rect">
            <a:avLst/>
          </a:prstGeom>
          <a:noFill/>
        </p:spPr>
        <p:txBody>
          <a:bodyPr wrap="square">
            <a:spAutoFit/>
          </a:bodyPr>
          <a:lstStyle/>
          <a:p>
            <a:r>
              <a:rPr lang="en-US" sz="1800" b="1" dirty="0">
                <a:solidFill>
                  <a:srgbClr val="7030A0"/>
                </a:solidFill>
              </a:rPr>
              <a:t>Gantry: </a:t>
            </a:r>
          </a:p>
          <a:p>
            <a:r>
              <a:rPr lang="es-ES" b="1" dirty="0">
                <a:solidFill>
                  <a:srgbClr val="7030A0"/>
                </a:solidFill>
              </a:rPr>
              <a:t>sistema de entrega de haz giratorio</a:t>
            </a:r>
          </a:p>
        </p:txBody>
      </p:sp>
    </p:spTree>
    <p:extLst>
      <p:ext uri="{BB962C8B-B14F-4D97-AF65-F5344CB8AC3E}">
        <p14:creationId xmlns:p14="http://schemas.microsoft.com/office/powerpoint/2010/main" val="242889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796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6C25D-94B1-B7B5-54AE-3E2FC9027A39}"/>
            </a:ext>
          </a:extLst>
        </p:cNvPr>
        <p:cNvGrpSpPr/>
        <p:nvPr/>
      </p:nvGrpSpPr>
      <p:grpSpPr>
        <a:xfrm>
          <a:off x="0" y="0"/>
          <a:ext cx="0" cy="0"/>
          <a:chOff x="0" y="0"/>
          <a:chExt cx="0" cy="0"/>
        </a:xfrm>
      </p:grpSpPr>
      <p:sp>
        <p:nvSpPr>
          <p:cNvPr id="21" name="Title 4">
            <a:extLst>
              <a:ext uri="{FF2B5EF4-FFF2-40B4-BE49-F238E27FC236}">
                <a16:creationId xmlns:a16="http://schemas.microsoft.com/office/drawing/2014/main" id="{61BFC611-7320-3CFE-0455-9D3E471D60DC}"/>
              </a:ext>
            </a:extLst>
          </p:cNvPr>
          <p:cNvSpPr txBox="1">
            <a:spLocks/>
          </p:cNvSpPr>
          <p:nvPr/>
        </p:nvSpPr>
        <p:spPr bwMode="auto">
          <a:xfrm>
            <a:off x="2429867" y="0"/>
            <a:ext cx="7083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altLang="en-US" sz="3600" b="1" kern="0" dirty="0" err="1">
                <a:solidFill>
                  <a:srgbClr val="0000FF"/>
                </a:solidFill>
                <a:latin typeface="ArialMT" charset="0"/>
              </a:rPr>
              <a:t>Acelerador</a:t>
            </a:r>
            <a:r>
              <a:rPr lang="en-US" altLang="en-US" sz="3600" b="1" kern="0" dirty="0">
                <a:solidFill>
                  <a:srgbClr val="0000FF"/>
                </a:solidFill>
                <a:latin typeface="ArialMT" charset="0"/>
              </a:rPr>
              <a:t> y </a:t>
            </a:r>
            <a:r>
              <a:rPr lang="en-US" altLang="en-US" sz="3600" b="1" kern="0" dirty="0" err="1">
                <a:solidFill>
                  <a:srgbClr val="0000FF"/>
                </a:solidFill>
                <a:latin typeface="ArialMT" charset="0"/>
              </a:rPr>
              <a:t>transporte</a:t>
            </a:r>
            <a:r>
              <a:rPr lang="en-US" altLang="en-US" sz="3600" b="1" kern="0" dirty="0">
                <a:solidFill>
                  <a:srgbClr val="0000FF"/>
                </a:solidFill>
                <a:latin typeface="ArialMT" charset="0"/>
              </a:rPr>
              <a:t> del </a:t>
            </a:r>
            <a:r>
              <a:rPr lang="en-US" altLang="en-US" sz="3600" b="1" kern="0" dirty="0" err="1">
                <a:solidFill>
                  <a:srgbClr val="0000FF"/>
                </a:solidFill>
                <a:latin typeface="ArialMT" charset="0"/>
              </a:rPr>
              <a:t>haz</a:t>
            </a:r>
            <a:endParaRPr lang="en-US" altLang="en-US" sz="3600" b="1" kern="0" dirty="0"/>
          </a:p>
        </p:txBody>
      </p:sp>
      <p:pic>
        <p:nvPicPr>
          <p:cNvPr id="2" name="Picture 1">
            <a:extLst>
              <a:ext uri="{FF2B5EF4-FFF2-40B4-BE49-F238E27FC236}">
                <a16:creationId xmlns:a16="http://schemas.microsoft.com/office/drawing/2014/main" id="{F2D964FB-3E8A-C85B-BE92-F92853755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777" y="2987040"/>
            <a:ext cx="5238900" cy="3870960"/>
          </a:xfrm>
          <a:prstGeom prst="rect">
            <a:avLst/>
          </a:prstGeom>
        </p:spPr>
      </p:pic>
      <p:pic>
        <p:nvPicPr>
          <p:cNvPr id="17" name="Picture 16" descr="IPPOG_Logo_coloured">
            <a:extLst>
              <a:ext uri="{FF2B5EF4-FFF2-40B4-BE49-F238E27FC236}">
                <a16:creationId xmlns:a16="http://schemas.microsoft.com/office/drawing/2014/main" id="{3BAE4657-FD3F-157E-9145-EB48F85D02F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 y="44452"/>
            <a:ext cx="605993" cy="58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yellow cover of a book&#10;&#10;AI-generated content may be incorrect.">
            <a:extLst>
              <a:ext uri="{FF2B5EF4-FFF2-40B4-BE49-F238E27FC236}">
                <a16:creationId xmlns:a16="http://schemas.microsoft.com/office/drawing/2014/main" id="{1711C564-5E6A-47C9-9A51-3B8F30CCCB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99" y="508741"/>
            <a:ext cx="4530950" cy="6285581"/>
          </a:xfrm>
          <a:prstGeom prst="rect">
            <a:avLst/>
          </a:prstGeom>
        </p:spPr>
      </p:pic>
      <p:pic>
        <p:nvPicPr>
          <p:cNvPr id="7" name="Picture 6" descr="A blueprint of a building&#10;&#10;AI-generated content may be incorrect.">
            <a:extLst>
              <a:ext uri="{FF2B5EF4-FFF2-40B4-BE49-F238E27FC236}">
                <a16:creationId xmlns:a16="http://schemas.microsoft.com/office/drawing/2014/main" id="{42AEB5E4-2326-22CF-D925-5A2E2EAD154F}"/>
              </a:ext>
            </a:extLst>
          </p:cNvPr>
          <p:cNvPicPr>
            <a:picLocks noChangeAspect="1"/>
          </p:cNvPicPr>
          <p:nvPr/>
        </p:nvPicPr>
        <p:blipFill>
          <a:blip r:embed="rId6">
            <a:extLst>
              <a:ext uri="{28A0092B-C50C-407E-A947-70E740481C1C}">
                <a14:useLocalDpi xmlns:a14="http://schemas.microsoft.com/office/drawing/2010/main" val="0"/>
              </a:ext>
            </a:extLst>
          </a:blip>
          <a:srcRect l="8417" t="12807" r="11995" b="4103"/>
          <a:stretch>
            <a:fillRect/>
          </a:stretch>
        </p:blipFill>
        <p:spPr>
          <a:xfrm>
            <a:off x="9365667" y="1813825"/>
            <a:ext cx="2633736" cy="3570181"/>
          </a:xfrm>
          <a:prstGeom prst="rect">
            <a:avLst/>
          </a:prstGeom>
        </p:spPr>
      </p:pic>
      <p:sp>
        <p:nvSpPr>
          <p:cNvPr id="8" name="TextBox 7">
            <a:extLst>
              <a:ext uri="{FF2B5EF4-FFF2-40B4-BE49-F238E27FC236}">
                <a16:creationId xmlns:a16="http://schemas.microsoft.com/office/drawing/2014/main" id="{15913504-6356-8399-ACB2-5096474D2553}"/>
              </a:ext>
            </a:extLst>
          </p:cNvPr>
          <p:cNvSpPr txBox="1"/>
          <p:nvPr/>
        </p:nvSpPr>
        <p:spPr>
          <a:xfrm>
            <a:off x="10998821" y="1878113"/>
            <a:ext cx="1468132" cy="830997"/>
          </a:xfrm>
          <a:prstGeom prst="rect">
            <a:avLst/>
          </a:prstGeom>
          <a:noFill/>
        </p:spPr>
        <p:txBody>
          <a:bodyPr wrap="square">
            <a:spAutoFit/>
          </a:bodyPr>
          <a:lstStyle/>
          <a:p>
            <a:r>
              <a:rPr lang="es-ES" sz="1600" dirty="0">
                <a:solidFill>
                  <a:srgbClr val="A312DA"/>
                </a:solidFill>
              </a:rPr>
              <a:t>Publicación </a:t>
            </a:r>
          </a:p>
          <a:p>
            <a:r>
              <a:rPr lang="es-ES" sz="1600" dirty="0">
                <a:solidFill>
                  <a:srgbClr val="A312DA"/>
                </a:solidFill>
              </a:rPr>
              <a:t>a principios </a:t>
            </a:r>
          </a:p>
          <a:p>
            <a:r>
              <a:rPr lang="es-ES" sz="1600" dirty="0">
                <a:solidFill>
                  <a:srgbClr val="A312DA"/>
                </a:solidFill>
              </a:rPr>
              <a:t>de 2026</a:t>
            </a:r>
          </a:p>
        </p:txBody>
      </p:sp>
      <p:pic>
        <p:nvPicPr>
          <p:cNvPr id="10" name="Picture 9">
            <a:extLst>
              <a:ext uri="{FF2B5EF4-FFF2-40B4-BE49-F238E27FC236}">
                <a16:creationId xmlns:a16="http://schemas.microsoft.com/office/drawing/2014/main" id="{28559BC8-D1BC-E2C4-D463-03FA0442260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558264" y="5606633"/>
            <a:ext cx="2633736" cy="912205"/>
          </a:xfrm>
          <a:prstGeom prst="rect">
            <a:avLst/>
          </a:prstGeom>
        </p:spPr>
      </p:pic>
      <p:sp>
        <p:nvSpPr>
          <p:cNvPr id="12" name="TextBox 11">
            <a:extLst>
              <a:ext uri="{FF2B5EF4-FFF2-40B4-BE49-F238E27FC236}">
                <a16:creationId xmlns:a16="http://schemas.microsoft.com/office/drawing/2014/main" id="{1EB02DFC-F731-87D6-2165-927700DA89D2}"/>
              </a:ext>
            </a:extLst>
          </p:cNvPr>
          <p:cNvSpPr txBox="1"/>
          <p:nvPr/>
        </p:nvSpPr>
        <p:spPr>
          <a:xfrm>
            <a:off x="5023022" y="1292662"/>
            <a:ext cx="3652814" cy="1569660"/>
          </a:xfrm>
          <a:prstGeom prst="rect">
            <a:avLst/>
          </a:prstGeom>
          <a:noFill/>
        </p:spPr>
        <p:txBody>
          <a:bodyPr wrap="square">
            <a:spAutoFit/>
          </a:bodyPr>
          <a:lstStyle/>
          <a:p>
            <a:r>
              <a:rPr lang="es-ES" sz="2400" dirty="0">
                <a:solidFill>
                  <a:srgbClr val="7030A0"/>
                </a:solidFill>
                <a:cs typeface="Times New Roman" panose="02020603050405020304" pitchFamily="18" charset="0"/>
              </a:rPr>
              <a:t>Nuevo diseño compacto </a:t>
            </a:r>
          </a:p>
          <a:p>
            <a:r>
              <a:rPr lang="es-ES" sz="2400" dirty="0">
                <a:solidFill>
                  <a:srgbClr val="7030A0"/>
                </a:solidFill>
                <a:cs typeface="Times New Roman" panose="02020603050405020304" pitchFamily="18" charset="0"/>
              </a:rPr>
              <a:t>de interés para Suiza, </a:t>
            </a:r>
          </a:p>
          <a:p>
            <a:r>
              <a:rPr lang="es-ES" sz="2400" dirty="0">
                <a:solidFill>
                  <a:srgbClr val="7030A0"/>
                </a:solidFill>
                <a:cs typeface="Times New Roman" panose="02020603050405020304" pitchFamily="18" charset="0"/>
              </a:rPr>
              <a:t>los Países Bálticos y el Sudeste de Europa.</a:t>
            </a:r>
          </a:p>
        </p:txBody>
      </p:sp>
      <p:sp>
        <p:nvSpPr>
          <p:cNvPr id="13" name="Oval 12">
            <a:extLst>
              <a:ext uri="{FF2B5EF4-FFF2-40B4-BE49-F238E27FC236}">
                <a16:creationId xmlns:a16="http://schemas.microsoft.com/office/drawing/2014/main" id="{34777D55-C218-61E0-3BC8-5B6798173C2D}"/>
              </a:ext>
            </a:extLst>
          </p:cNvPr>
          <p:cNvSpPr/>
          <p:nvPr/>
        </p:nvSpPr>
        <p:spPr>
          <a:xfrm>
            <a:off x="9787034" y="4043656"/>
            <a:ext cx="1751308" cy="538613"/>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14" name="Straight Arrow Connector 13">
            <a:extLst>
              <a:ext uri="{FF2B5EF4-FFF2-40B4-BE49-F238E27FC236}">
                <a16:creationId xmlns:a16="http://schemas.microsoft.com/office/drawing/2014/main" id="{47C17748-220F-8E80-048E-9783D95D3A2A}"/>
              </a:ext>
            </a:extLst>
          </p:cNvPr>
          <p:cNvCxnSpPr>
            <a:cxnSpLocks/>
          </p:cNvCxnSpPr>
          <p:nvPr/>
        </p:nvCxnSpPr>
        <p:spPr>
          <a:xfrm flipH="1">
            <a:off x="10474439" y="4582269"/>
            <a:ext cx="416192" cy="963399"/>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09C039B5-29C9-4241-A2F2-B50E80022B8E}"/>
              </a:ext>
            </a:extLst>
          </p:cNvPr>
          <p:cNvSpPr/>
          <p:nvPr/>
        </p:nvSpPr>
        <p:spPr>
          <a:xfrm>
            <a:off x="6903753" y="5980540"/>
            <a:ext cx="1751308" cy="538613"/>
          </a:xfrm>
          <a:prstGeom prst="ellipse">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cxnSp>
        <p:nvCxnSpPr>
          <p:cNvPr id="23" name="Straight Arrow Connector 22">
            <a:extLst>
              <a:ext uri="{FF2B5EF4-FFF2-40B4-BE49-F238E27FC236}">
                <a16:creationId xmlns:a16="http://schemas.microsoft.com/office/drawing/2014/main" id="{F05AED57-2421-B1E9-1775-AA274EB6EDA4}"/>
              </a:ext>
            </a:extLst>
          </p:cNvPr>
          <p:cNvCxnSpPr>
            <a:cxnSpLocks/>
          </p:cNvCxnSpPr>
          <p:nvPr/>
        </p:nvCxnSpPr>
        <p:spPr>
          <a:xfrm flipV="1">
            <a:off x="8625727" y="5811864"/>
            <a:ext cx="1045215" cy="543872"/>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CB7FEAA-49CE-1E83-6F53-A3C8593B4F2E}"/>
              </a:ext>
            </a:extLst>
          </p:cNvPr>
          <p:cNvSpPr txBox="1"/>
          <p:nvPr/>
        </p:nvSpPr>
        <p:spPr>
          <a:xfrm>
            <a:off x="9333677" y="952345"/>
            <a:ext cx="2078014" cy="830997"/>
          </a:xfrm>
          <a:prstGeom prst="rect">
            <a:avLst/>
          </a:prstGeom>
          <a:noFill/>
        </p:spPr>
        <p:txBody>
          <a:bodyPr wrap="square">
            <a:spAutoFit/>
          </a:bodyPr>
          <a:lstStyle/>
          <a:p>
            <a:r>
              <a:rPr lang="es-ES" sz="2400" dirty="0">
                <a:solidFill>
                  <a:srgbClr val="7030A0"/>
                </a:solidFill>
                <a:cs typeface="Times New Roman" panose="02020603050405020304" pitchFamily="18" charset="0"/>
              </a:rPr>
              <a:t>Más compacto y más barato</a:t>
            </a:r>
          </a:p>
        </p:txBody>
      </p:sp>
    </p:spTree>
    <p:extLst>
      <p:ext uri="{BB962C8B-B14F-4D97-AF65-F5344CB8AC3E}">
        <p14:creationId xmlns:p14="http://schemas.microsoft.com/office/powerpoint/2010/main" val="3419007419"/>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4ADE2-F209-5BD5-3846-C50D4D3858C6}"/>
            </a:ext>
          </a:extLst>
        </p:cNvPr>
        <p:cNvGrpSpPr/>
        <p:nvPr/>
      </p:nvGrpSpPr>
      <p:grpSpPr>
        <a:xfrm>
          <a:off x="0" y="0"/>
          <a:ext cx="0" cy="0"/>
          <a:chOff x="0" y="0"/>
          <a:chExt cx="0" cy="0"/>
        </a:xfrm>
      </p:grpSpPr>
      <p:pic>
        <p:nvPicPr>
          <p:cNvPr id="16" name="Picture 15" descr="A bottle of champagne being poured into a glass&#10;&#10;Description automatically generated">
            <a:extLst>
              <a:ext uri="{FF2B5EF4-FFF2-40B4-BE49-F238E27FC236}">
                <a16:creationId xmlns:a16="http://schemas.microsoft.com/office/drawing/2014/main" id="{47B43496-01AD-EA8C-2376-6549AF452F39}"/>
              </a:ext>
            </a:extLst>
          </p:cNvPr>
          <p:cNvPicPr>
            <a:picLocks noChangeAspect="1"/>
          </p:cNvPicPr>
          <p:nvPr/>
        </p:nvPicPr>
        <p:blipFill>
          <a:blip r:embed="rId3"/>
          <a:stretch>
            <a:fillRect/>
          </a:stretch>
        </p:blipFill>
        <p:spPr>
          <a:xfrm>
            <a:off x="1727386" y="3947208"/>
            <a:ext cx="2165978" cy="2822631"/>
          </a:xfrm>
          <a:prstGeom prst="rect">
            <a:avLst/>
          </a:prstGeom>
        </p:spPr>
      </p:pic>
      <p:pic>
        <p:nvPicPr>
          <p:cNvPr id="18" name="Picture 17" descr="A wooden object with a circular design&#10;&#10;Description automatically generated">
            <a:extLst>
              <a:ext uri="{FF2B5EF4-FFF2-40B4-BE49-F238E27FC236}">
                <a16:creationId xmlns:a16="http://schemas.microsoft.com/office/drawing/2014/main" id="{F46572E9-AC7B-554E-5AF8-CF273EB7C0C3}"/>
              </a:ext>
            </a:extLst>
          </p:cNvPr>
          <p:cNvPicPr>
            <a:picLocks noChangeAspect="1"/>
          </p:cNvPicPr>
          <p:nvPr/>
        </p:nvPicPr>
        <p:blipFill>
          <a:blip r:embed="rId4"/>
          <a:stretch>
            <a:fillRect/>
          </a:stretch>
        </p:blipFill>
        <p:spPr>
          <a:xfrm>
            <a:off x="9636344" y="3814114"/>
            <a:ext cx="2451367" cy="1596567"/>
          </a:xfrm>
          <a:prstGeom prst="rect">
            <a:avLst/>
          </a:prstGeom>
        </p:spPr>
      </p:pic>
      <p:sp>
        <p:nvSpPr>
          <p:cNvPr id="21" name="TextBox 20">
            <a:extLst>
              <a:ext uri="{FF2B5EF4-FFF2-40B4-BE49-F238E27FC236}">
                <a16:creationId xmlns:a16="http://schemas.microsoft.com/office/drawing/2014/main" id="{A4962817-F355-7331-57A3-9C88645644AD}"/>
              </a:ext>
            </a:extLst>
          </p:cNvPr>
          <p:cNvSpPr txBox="1"/>
          <p:nvPr/>
        </p:nvSpPr>
        <p:spPr>
          <a:xfrm>
            <a:off x="1761253" y="1039710"/>
            <a:ext cx="9363401" cy="769441"/>
          </a:xfrm>
          <a:prstGeom prst="rect">
            <a:avLst/>
          </a:prstGeom>
          <a:noFill/>
        </p:spPr>
        <p:txBody>
          <a:bodyPr wrap="square">
            <a:spAutoFit/>
          </a:bodyPr>
          <a:lstStyle/>
          <a:p>
            <a:pPr algn="l">
              <a:defRPr/>
            </a:pPr>
            <a:r>
              <a:rPr lang="en-US" altLang="en-US" sz="2400" b="1" kern="0" dirty="0">
                <a:solidFill>
                  <a:srgbClr val="C644C1"/>
                </a:solidFill>
                <a:latin typeface="ArialMT" charset="0"/>
              </a:rPr>
              <a:t>IFIGENEIA:  EU-funded, Horizon Excellence Hubs, project </a:t>
            </a:r>
          </a:p>
          <a:p>
            <a:pPr algn="l">
              <a:defRPr/>
            </a:pPr>
            <a:r>
              <a:rPr lang="en-US" altLang="en-US" sz="2000" b="1" kern="0" dirty="0">
                <a:solidFill>
                  <a:srgbClr val="C644C1"/>
                </a:solidFill>
                <a:latin typeface="ArialMT" charset="0"/>
              </a:rPr>
              <a:t>Innovative Facility for Isotope </a:t>
            </a:r>
            <a:r>
              <a:rPr lang="en-US" altLang="en-US" sz="2000" b="1" kern="0" dirty="0" err="1">
                <a:solidFill>
                  <a:srgbClr val="C644C1"/>
                </a:solidFill>
                <a:latin typeface="ArialMT" charset="0"/>
              </a:rPr>
              <a:t>GENeration</a:t>
            </a:r>
            <a:r>
              <a:rPr lang="en-US" altLang="en-US" sz="2000" b="1" kern="0" dirty="0">
                <a:solidFill>
                  <a:srgbClr val="C644C1"/>
                </a:solidFill>
                <a:latin typeface="ArialMT" charset="0"/>
              </a:rPr>
              <a:t> with Efficient Ion Accelerator  </a:t>
            </a:r>
          </a:p>
        </p:txBody>
      </p:sp>
      <p:sp>
        <p:nvSpPr>
          <p:cNvPr id="3" name="Rectangle 2">
            <a:extLst>
              <a:ext uri="{FF2B5EF4-FFF2-40B4-BE49-F238E27FC236}">
                <a16:creationId xmlns:a16="http://schemas.microsoft.com/office/drawing/2014/main" id="{216C68A3-2F50-CF56-728B-7AA74CF05AD2}"/>
              </a:ext>
            </a:extLst>
          </p:cNvPr>
          <p:cNvSpPr/>
          <p:nvPr/>
        </p:nvSpPr>
        <p:spPr>
          <a:xfrm>
            <a:off x="9554699" y="3366158"/>
            <a:ext cx="1934184" cy="461665"/>
          </a:xfrm>
          <a:prstGeom prst="rect">
            <a:avLst/>
          </a:prstGeom>
        </p:spPr>
        <p:txBody>
          <a:bodyPr wrap="none">
            <a:spAutoFit/>
          </a:bodyPr>
          <a:lstStyle/>
          <a:p>
            <a:r>
              <a:rPr lang="es-ES" sz="2400" dirty="0">
                <a:solidFill>
                  <a:srgbClr val="0000FF"/>
                </a:solidFill>
              </a:rPr>
              <a:t>Unidad Básica</a:t>
            </a:r>
          </a:p>
        </p:txBody>
      </p:sp>
      <p:sp>
        <p:nvSpPr>
          <p:cNvPr id="4" name="Title 4">
            <a:extLst>
              <a:ext uri="{FF2B5EF4-FFF2-40B4-BE49-F238E27FC236}">
                <a16:creationId xmlns:a16="http://schemas.microsoft.com/office/drawing/2014/main" id="{61350080-DACD-A14A-823D-5F5464268F28}"/>
              </a:ext>
            </a:extLst>
          </p:cNvPr>
          <p:cNvSpPr txBox="1">
            <a:spLocks/>
          </p:cNvSpPr>
          <p:nvPr/>
        </p:nvSpPr>
        <p:spPr bwMode="auto">
          <a:xfrm>
            <a:off x="447126" y="137976"/>
            <a:ext cx="126709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a:defRPr/>
            </a:pPr>
            <a:r>
              <a:rPr lang="es-ES" sz="3200" b="1" kern="0" dirty="0">
                <a:solidFill>
                  <a:srgbClr val="0000FF"/>
                </a:solidFill>
                <a:latin typeface="ArialMT" charset="0"/>
              </a:rPr>
              <a:t>Aceleradores lineales para la producción de radioisótopos</a:t>
            </a:r>
          </a:p>
        </p:txBody>
      </p:sp>
      <p:sp>
        <p:nvSpPr>
          <p:cNvPr id="5" name="TextBox 4">
            <a:extLst>
              <a:ext uri="{FF2B5EF4-FFF2-40B4-BE49-F238E27FC236}">
                <a16:creationId xmlns:a16="http://schemas.microsoft.com/office/drawing/2014/main" id="{D2D5B7DB-891A-CE01-3262-3D74B0917E71}"/>
              </a:ext>
            </a:extLst>
          </p:cNvPr>
          <p:cNvSpPr txBox="1"/>
          <p:nvPr/>
        </p:nvSpPr>
        <p:spPr>
          <a:xfrm>
            <a:off x="4181787" y="2329104"/>
            <a:ext cx="4978400" cy="1200329"/>
          </a:xfrm>
          <a:prstGeom prst="rect">
            <a:avLst/>
          </a:prstGeom>
          <a:noFill/>
        </p:spPr>
        <p:txBody>
          <a:bodyPr wrap="square">
            <a:spAutoFit/>
          </a:bodyPr>
          <a:lstStyle/>
          <a:p>
            <a:r>
              <a:rPr lang="es-ES" sz="2400" dirty="0">
                <a:solidFill>
                  <a:srgbClr val="7030A0"/>
                </a:solidFill>
              </a:rPr>
              <a:t>Conocido comúnmente: Fluoruro para tomografías por emisión de positrones (PET) para visualizar tumores</a:t>
            </a:r>
          </a:p>
        </p:txBody>
      </p:sp>
      <p:sp>
        <p:nvSpPr>
          <p:cNvPr id="2" name="Explosion 2 1">
            <a:extLst>
              <a:ext uri="{FF2B5EF4-FFF2-40B4-BE49-F238E27FC236}">
                <a16:creationId xmlns:a16="http://schemas.microsoft.com/office/drawing/2014/main" id="{405B54C5-DF64-42AE-6689-0FAE7A70EDF3}"/>
              </a:ext>
            </a:extLst>
          </p:cNvPr>
          <p:cNvSpPr/>
          <p:nvPr/>
        </p:nvSpPr>
        <p:spPr>
          <a:xfrm>
            <a:off x="0" y="2329104"/>
            <a:ext cx="3928881" cy="1794145"/>
          </a:xfrm>
          <a:prstGeom prst="irregularSeal2">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4000" dirty="0">
                <a:solidFill>
                  <a:srgbClr val="A312DA"/>
                </a:solidFill>
              </a:rPr>
              <a:t> ¡Éxito!</a:t>
            </a:r>
          </a:p>
        </p:txBody>
      </p:sp>
      <p:pic>
        <p:nvPicPr>
          <p:cNvPr id="6" name="Picture 5">
            <a:extLst>
              <a:ext uri="{FF2B5EF4-FFF2-40B4-BE49-F238E27FC236}">
                <a16:creationId xmlns:a16="http://schemas.microsoft.com/office/drawing/2014/main" id="{FFE3F502-E8D8-99E2-11CE-AE4ECCCD071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558264" y="5606633"/>
            <a:ext cx="2633736" cy="912205"/>
          </a:xfrm>
          <a:prstGeom prst="rect">
            <a:avLst/>
          </a:prstGeom>
        </p:spPr>
      </p:pic>
      <p:pic>
        <p:nvPicPr>
          <p:cNvPr id="8" name="Picture 7" descr="A close-up of a pet scan&#10;&#10;AI-generated content may be incorrect.">
            <a:extLst>
              <a:ext uri="{FF2B5EF4-FFF2-40B4-BE49-F238E27FC236}">
                <a16:creationId xmlns:a16="http://schemas.microsoft.com/office/drawing/2014/main" id="{46DB2D3F-5F2A-BFEF-2F5D-8CF59766D75D}"/>
              </a:ext>
            </a:extLst>
          </p:cNvPr>
          <p:cNvPicPr>
            <a:picLocks noChangeAspect="1"/>
          </p:cNvPicPr>
          <p:nvPr/>
        </p:nvPicPr>
        <p:blipFill>
          <a:blip r:embed="rId6"/>
          <a:stretch>
            <a:fillRect/>
          </a:stretch>
        </p:blipFill>
        <p:spPr>
          <a:xfrm>
            <a:off x="4756150" y="3557690"/>
            <a:ext cx="2679700" cy="2260600"/>
          </a:xfrm>
          <a:prstGeom prst="rect">
            <a:avLst/>
          </a:prstGeom>
        </p:spPr>
      </p:pic>
    </p:spTree>
    <p:extLst>
      <p:ext uri="{BB962C8B-B14F-4D97-AF65-F5344CB8AC3E}">
        <p14:creationId xmlns:p14="http://schemas.microsoft.com/office/powerpoint/2010/main" val="374110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164BD-DD58-90FF-3F5D-D3D61B83E000}"/>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B22F3A6-BD39-7246-C2F0-B089B2A6E470}"/>
              </a:ext>
            </a:extLst>
          </p:cNvPr>
          <p:cNvSpPr/>
          <p:nvPr/>
        </p:nvSpPr>
        <p:spPr>
          <a:xfrm>
            <a:off x="5432527" y="4664764"/>
            <a:ext cx="1657386" cy="569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0A268B65-4656-CBB4-3E66-BA017B5BF71B}"/>
              </a:ext>
            </a:extLst>
          </p:cNvPr>
          <p:cNvSpPr txBox="1"/>
          <p:nvPr/>
        </p:nvSpPr>
        <p:spPr>
          <a:xfrm>
            <a:off x="1349227" y="864357"/>
            <a:ext cx="9725171" cy="1477328"/>
          </a:xfrm>
          <a:prstGeom prst="rect">
            <a:avLst/>
          </a:prstGeom>
          <a:noFill/>
        </p:spPr>
        <p:txBody>
          <a:bodyPr wrap="square">
            <a:spAutoFit/>
          </a:bodyPr>
          <a:lstStyle/>
          <a:p>
            <a:pPr algn="ctr">
              <a:lnSpc>
                <a:spcPct val="150000"/>
              </a:lnSpc>
            </a:pPr>
            <a:r>
              <a:rPr lang="es-ES" sz="3600" dirty="0">
                <a:solidFill>
                  <a:srgbClr val="0000FF"/>
                </a:solidFill>
                <a:latin typeface="Roboto" panose="02000000000000000000" pitchFamily="2" charset="0"/>
                <a:ea typeface="Roboto" panose="02000000000000000000" pitchFamily="2" charset="0"/>
                <a:cs typeface="Roboto" panose="02000000000000000000" pitchFamily="2" charset="0"/>
              </a:rPr>
              <a:t>¿Qué es la </a:t>
            </a:r>
          </a:p>
          <a:p>
            <a:pPr algn="ctr"/>
            <a:r>
              <a:rPr lang="es-ES" sz="3600" dirty="0" err="1">
                <a:solidFill>
                  <a:srgbClr val="0000FF"/>
                </a:solidFill>
                <a:latin typeface="Roboto" panose="02000000000000000000" pitchFamily="2" charset="0"/>
                <a:ea typeface="Roboto" panose="02000000000000000000" pitchFamily="2" charset="0"/>
                <a:cs typeface="Roboto" panose="02000000000000000000" pitchFamily="2" charset="0"/>
              </a:rPr>
              <a:t>MasterClass</a:t>
            </a:r>
            <a:r>
              <a:rPr lang="es-ES" sz="3600" dirty="0">
                <a:solidFill>
                  <a:srgbClr val="0000FF"/>
                </a:solidFill>
                <a:latin typeface="Roboto" panose="02000000000000000000" pitchFamily="2" charset="0"/>
                <a:ea typeface="Roboto" panose="02000000000000000000" pitchFamily="2" charset="0"/>
                <a:cs typeface="Roboto" panose="02000000000000000000" pitchFamily="2" charset="0"/>
              </a:rPr>
              <a:t> de Terapia de Partículas PTMC </a:t>
            </a:r>
          </a:p>
        </p:txBody>
      </p:sp>
      <p:pic>
        <p:nvPicPr>
          <p:cNvPr id="6" name="Picture 5" descr="A group of people looking at a computer screen&#10;&#10;Description automatically generated">
            <a:extLst>
              <a:ext uri="{FF2B5EF4-FFF2-40B4-BE49-F238E27FC236}">
                <a16:creationId xmlns:a16="http://schemas.microsoft.com/office/drawing/2014/main" id="{FB4E622F-62B1-9925-B31B-8A20F497AC85}"/>
              </a:ext>
            </a:extLst>
          </p:cNvPr>
          <p:cNvPicPr>
            <a:picLocks noChangeAspect="1"/>
          </p:cNvPicPr>
          <p:nvPr/>
        </p:nvPicPr>
        <p:blipFill>
          <a:blip r:embed="rId3"/>
          <a:stretch>
            <a:fillRect/>
          </a:stretch>
        </p:blipFill>
        <p:spPr>
          <a:xfrm>
            <a:off x="2959589" y="2663454"/>
            <a:ext cx="6272820" cy="2571155"/>
          </a:xfrm>
          <a:prstGeom prst="rect">
            <a:avLst/>
          </a:prstGeom>
        </p:spPr>
      </p:pic>
    </p:spTree>
    <p:extLst>
      <p:ext uri="{BB962C8B-B14F-4D97-AF65-F5344CB8AC3E}">
        <p14:creationId xmlns:p14="http://schemas.microsoft.com/office/powerpoint/2010/main" val="806571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4294967295"/>
          </p:nvPr>
        </p:nvSpPr>
        <p:spPr bwMode="auto">
          <a:xfrm>
            <a:off x="609600" y="8326967"/>
            <a:ext cx="2844800" cy="6350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121920" tIns="60960" rIns="121920" bIns="60960" numCol="1" rtlCol="0" anchor="t" anchorCtr="0" compatLnSpc="1">
            <a:prstTxWarp prst="textNoShape">
              <a:avLst/>
            </a:prstTxWarp>
          </a:bodyPr>
          <a:lstStyle>
            <a:defPPr>
              <a:defRPr lang="de-DE"/>
            </a:defPPr>
            <a:lvl1pPr algn="l" rtl="0" eaLnBrk="1" fontAlgn="base" hangingPunct="1">
              <a:spcBef>
                <a:spcPct val="0"/>
              </a:spcBef>
              <a:spcAft>
                <a:spcPct val="0"/>
              </a:spcAft>
              <a:defRPr sz="1867" kern="1200">
                <a:solidFill>
                  <a:schemeClr val="tx1"/>
                </a:solidFill>
                <a:latin typeface="Arial" charset="0"/>
                <a:ea typeface="ＭＳ Ｐゴシック" charset="0"/>
                <a:cs typeface="Arial" charset="0"/>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de-DE" dirty="0"/>
          </a:p>
        </p:txBody>
      </p:sp>
      <p:sp>
        <p:nvSpPr>
          <p:cNvPr id="6" name="Fußzeilenplatzhalter 5"/>
          <p:cNvSpPr>
            <a:spLocks noGrp="1"/>
          </p:cNvSpPr>
          <p:nvPr>
            <p:ph type="ftr" sz="quarter" idx="4294967295"/>
          </p:nvPr>
        </p:nvSpPr>
        <p:spPr bwMode="auto">
          <a:xfrm>
            <a:off x="4165600" y="8326967"/>
            <a:ext cx="3860800" cy="635000"/>
          </a:xfrm>
          <a:prstGeom prst="rect">
            <a:avLst/>
          </a:prstGeom>
          <a:noFill/>
          <a:ln>
            <a:noFill/>
          </a:ln>
          <a:effectLst/>
          <a:extLst>
            <a:ext uri="{FAA26D3D-D897-4be2-8F04-BA451C77F1D7}">
              <ma14:placeholderFlag xmlns:ma14="http://schemas.microsoft.com/office/mac/drawingml/2011/main" xmlns="" val="1"/>
            </a:ext>
            <a:ext uri="{909E8E84-426E-40dd-AFC4-6F175D3DCCD1}"/>
            <a:ext uri="{91240B29-F687-4f45-9708-019B960494DF}"/>
            <a:ext uri="{AF507438-7753-43e0-B8FC-AC1667EBCBE1}"/>
          </a:extLst>
        </p:spPr>
        <p:txBody>
          <a:bodyPr vert="horz" wrap="square" lIns="121920" tIns="60960" rIns="121920" bIns="60960" numCol="1" rtlCol="0" anchor="t" anchorCtr="0" compatLnSpc="1">
            <a:prstTxWarp prst="textNoShape">
              <a:avLst/>
            </a:prstTxWarp>
          </a:bodyPr>
          <a:lstStyle>
            <a:defPPr>
              <a:defRPr lang="de-DE"/>
            </a:defPPr>
            <a:lvl1pPr algn="ctr" rtl="0" eaLnBrk="1" fontAlgn="base" hangingPunct="1">
              <a:spcBef>
                <a:spcPct val="0"/>
              </a:spcBef>
              <a:spcAft>
                <a:spcPct val="0"/>
              </a:spcAft>
              <a:defRPr sz="1867" kern="1200">
                <a:solidFill>
                  <a:schemeClr val="tx1"/>
                </a:solidFill>
                <a:latin typeface="Arial" charset="0"/>
                <a:ea typeface="ＭＳ Ｐゴシック" charset="0"/>
                <a:cs typeface="Arial" charset="0"/>
              </a:defRPr>
            </a:lvl1pPr>
            <a:lvl2pPr marL="609585"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121917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828754"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2438339"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3047924"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3657509"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4267093"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4876678" algn="l" defTabSz="121917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a:defRPr/>
            </a:pPr>
            <a:endParaRPr lang="de-DE"/>
          </a:p>
        </p:txBody>
      </p:sp>
      <p:pic>
        <p:nvPicPr>
          <p:cNvPr id="15" name="Picture 8" descr="IPPOG_Logo_coloured">
            <a:extLst>
              <a:ext uri="{FF2B5EF4-FFF2-40B4-BE49-F238E27FC236}">
                <a16:creationId xmlns:a16="http://schemas.microsoft.com/office/drawing/2014/main" id="{3E21BEDF-12D2-6A48-A8FB-CA3380D10E2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490" y="12303"/>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0" descr="MC-Logo-RGB">
            <a:extLst>
              <a:ext uri="{FF2B5EF4-FFF2-40B4-BE49-F238E27FC236}">
                <a16:creationId xmlns:a16="http://schemas.microsoft.com/office/drawing/2014/main" id="{9D8BCBCF-9073-D84D-8927-5B66C2F02F2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82543" y="6061791"/>
            <a:ext cx="1871663"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el 1">
            <a:extLst>
              <a:ext uri="{FF2B5EF4-FFF2-40B4-BE49-F238E27FC236}">
                <a16:creationId xmlns:a16="http://schemas.microsoft.com/office/drawing/2014/main" id="{CB72B6E3-56FE-CC4C-A88F-2572ED7FAB32}"/>
              </a:ext>
            </a:extLst>
          </p:cNvPr>
          <p:cNvSpPr txBox="1">
            <a:spLocks/>
          </p:cNvSpPr>
          <p:nvPr/>
        </p:nvSpPr>
        <p:spPr>
          <a:xfrm>
            <a:off x="3320144" y="61914"/>
            <a:ext cx="6731771" cy="6477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1pPr>
            <a:lvl2pPr marR="0" lvl="1"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2pPr>
            <a:lvl3pPr marR="0" lvl="2"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3pPr>
            <a:lvl4pPr marR="0" lvl="3"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4pPr>
            <a:lvl5pPr marR="0" lvl="4"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5pPr>
            <a:lvl6pPr marR="0" lvl="5"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6pPr>
            <a:lvl7pPr marR="0" lvl="6"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7pPr>
            <a:lvl8pPr marR="0" lvl="7"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8pPr>
            <a:lvl9pPr marR="0" lvl="8" algn="l" rtl="0">
              <a:lnSpc>
                <a:spcPct val="100000"/>
              </a:lnSpc>
              <a:spcBef>
                <a:spcPts val="0"/>
              </a:spcBef>
              <a:spcAft>
                <a:spcPts val="0"/>
              </a:spcAft>
              <a:buClr>
                <a:schemeClr val="accent1"/>
              </a:buClr>
              <a:buSzPts val="4200"/>
              <a:buFont typeface="Amatic SC"/>
              <a:buNone/>
              <a:defRPr sz="4200" b="1" i="0" u="none" strike="noStrike" cap="none">
                <a:solidFill>
                  <a:schemeClr val="accent1"/>
                </a:solidFill>
                <a:latin typeface="Amatic SC"/>
                <a:ea typeface="Amatic SC"/>
                <a:cs typeface="Amatic SC"/>
                <a:sym typeface="Amatic SC"/>
              </a:defRPr>
            </a:lvl9pPr>
          </a:lstStyle>
          <a:p>
            <a:r>
              <a:rPr lang="de-DE" altLang="en-US" sz="3600" dirty="0" err="1">
                <a:solidFill>
                  <a:srgbClr val="0000FF"/>
                </a:solidFill>
                <a:latin typeface="Arial" charset="0"/>
                <a:ea typeface="Arial" charset="0"/>
                <a:cs typeface="Arial" charset="0"/>
              </a:rPr>
              <a:t>Estadísticas</a:t>
            </a:r>
            <a:r>
              <a:rPr lang="de-DE" altLang="en-US" sz="3600" dirty="0">
                <a:solidFill>
                  <a:srgbClr val="0000FF"/>
                </a:solidFill>
                <a:latin typeface="Arial" charset="0"/>
                <a:ea typeface="Arial" charset="0"/>
                <a:cs typeface="Arial" charset="0"/>
              </a:rPr>
              <a:t> de las IMC 2019</a:t>
            </a:r>
          </a:p>
        </p:txBody>
      </p:sp>
      <p:sp>
        <p:nvSpPr>
          <p:cNvPr id="18" name="Rectangle 17">
            <a:extLst>
              <a:ext uri="{FF2B5EF4-FFF2-40B4-BE49-F238E27FC236}">
                <a16:creationId xmlns:a16="http://schemas.microsoft.com/office/drawing/2014/main" id="{47C18970-352F-4B49-94C6-02295DBC1B6B}"/>
              </a:ext>
            </a:extLst>
          </p:cNvPr>
          <p:cNvSpPr/>
          <p:nvPr/>
        </p:nvSpPr>
        <p:spPr>
          <a:xfrm>
            <a:off x="248863" y="911737"/>
            <a:ext cx="5810373" cy="478272"/>
          </a:xfrm>
          <a:prstGeom prst="rect">
            <a:avLst/>
          </a:prstGeom>
        </p:spPr>
        <p:txBody>
          <a:bodyPr wrap="none">
            <a:spAutoFit/>
          </a:bodyPr>
          <a:lstStyle/>
          <a:p>
            <a:pPr defTabSz="457189">
              <a:lnSpc>
                <a:spcPct val="110000"/>
              </a:lnSpc>
            </a:pPr>
            <a:r>
              <a:rPr lang="en-US" altLang="en-US" sz="2400" b="1" dirty="0">
                <a:solidFill>
                  <a:srgbClr val="0000FF"/>
                </a:solidFill>
              </a:rPr>
              <a:t>Motivar a la nueva generación de científicos</a:t>
            </a:r>
          </a:p>
        </p:txBody>
      </p:sp>
      <p:sp>
        <p:nvSpPr>
          <p:cNvPr id="20" name="Rectangle 19">
            <a:extLst>
              <a:ext uri="{FF2B5EF4-FFF2-40B4-BE49-F238E27FC236}">
                <a16:creationId xmlns:a16="http://schemas.microsoft.com/office/drawing/2014/main" id="{5E989B79-DAEC-CA47-97EF-96BD0F0003E3}"/>
              </a:ext>
            </a:extLst>
          </p:cNvPr>
          <p:cNvSpPr/>
          <p:nvPr/>
        </p:nvSpPr>
        <p:spPr>
          <a:xfrm>
            <a:off x="217229" y="5673044"/>
            <a:ext cx="11145042" cy="461665"/>
          </a:xfrm>
          <a:prstGeom prst="rect">
            <a:avLst/>
          </a:prstGeom>
        </p:spPr>
        <p:txBody>
          <a:bodyPr wrap="square">
            <a:spAutoFit/>
          </a:bodyPr>
          <a:lstStyle/>
          <a:p>
            <a:r>
              <a:rPr lang="en-US" altLang="en-US" sz="2400" b="1" dirty="0">
                <a:solidFill>
                  <a:srgbClr val="0000FF"/>
                </a:solidFill>
              </a:rPr>
              <a:t>Proyecto “insignia” de IPPOG: International Particle Physics Outreach Group </a:t>
            </a:r>
            <a:endParaRPr lang="x-none" sz="2400" dirty="0"/>
          </a:p>
        </p:txBody>
      </p:sp>
      <p:sp>
        <p:nvSpPr>
          <p:cNvPr id="21" name="Text Box 10"/>
          <p:cNvSpPr txBox="1">
            <a:spLocks noChangeArrowheads="1"/>
          </p:cNvSpPr>
          <p:nvPr/>
        </p:nvSpPr>
        <p:spPr bwMode="auto">
          <a:xfrm>
            <a:off x="5197104" y="1794526"/>
            <a:ext cx="333935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180975" indent="-180975">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lnSpc>
                <a:spcPct val="120000"/>
              </a:lnSpc>
              <a:spcBef>
                <a:spcPct val="0"/>
              </a:spcBef>
              <a:buNone/>
            </a:pPr>
            <a:r>
              <a:rPr lang="de-DE" altLang="de-DE" sz="2000" b="1" dirty="0">
                <a:solidFill>
                  <a:srgbClr val="7030A0"/>
                </a:solidFill>
              </a:rPr>
              <a:t>65 </a:t>
            </a:r>
            <a:r>
              <a:rPr lang="en-US" altLang="de-DE" sz="2000" b="1" dirty="0">
                <a:solidFill>
                  <a:srgbClr val="7030A0"/>
                </a:solidFill>
              </a:rPr>
              <a:t>países</a:t>
            </a:r>
            <a:endParaRPr lang="de-DE" altLang="de-DE" sz="2000" b="1" dirty="0">
              <a:solidFill>
                <a:srgbClr val="7030A0"/>
              </a:solidFill>
            </a:endParaRPr>
          </a:p>
          <a:p>
            <a:pPr marL="0" indent="0">
              <a:lnSpc>
                <a:spcPct val="120000"/>
              </a:lnSpc>
              <a:spcBef>
                <a:spcPct val="0"/>
              </a:spcBef>
              <a:buNone/>
            </a:pPr>
            <a:r>
              <a:rPr lang="de-DE" altLang="de-DE" sz="2000" b="1" dirty="0">
                <a:solidFill>
                  <a:srgbClr val="7030A0"/>
                </a:solidFill>
              </a:rPr>
              <a:t>250 </a:t>
            </a:r>
            <a:r>
              <a:rPr lang="en-US" altLang="de-DE" sz="2000" b="1" dirty="0">
                <a:solidFill>
                  <a:srgbClr val="7030A0"/>
                </a:solidFill>
              </a:rPr>
              <a:t>institutos</a:t>
            </a:r>
            <a:endParaRPr lang="de-DE" altLang="de-DE" sz="2000" b="1" dirty="0">
              <a:solidFill>
                <a:srgbClr val="7030A0"/>
              </a:solidFill>
            </a:endParaRPr>
          </a:p>
          <a:p>
            <a:pPr marL="0" indent="0">
              <a:lnSpc>
                <a:spcPct val="120000"/>
              </a:lnSpc>
              <a:spcBef>
                <a:spcPct val="0"/>
              </a:spcBef>
              <a:buNone/>
            </a:pPr>
            <a:r>
              <a:rPr lang="de-DE" altLang="de-DE" sz="2000" b="1" dirty="0">
                <a:solidFill>
                  <a:srgbClr val="7030A0"/>
                </a:solidFill>
              </a:rPr>
              <a:t>15 000 </a:t>
            </a:r>
            <a:r>
              <a:rPr lang="en-US" altLang="de-DE" sz="2000" b="1" dirty="0">
                <a:solidFill>
                  <a:srgbClr val="7030A0"/>
                </a:solidFill>
              </a:rPr>
              <a:t>estudiantes</a:t>
            </a:r>
            <a:endParaRPr lang="de-DE" altLang="de-DE" sz="2000" b="1" dirty="0">
              <a:solidFill>
                <a:srgbClr val="7030A0"/>
              </a:solidFill>
            </a:endParaRPr>
          </a:p>
          <a:p>
            <a:pPr marL="0" indent="0">
              <a:lnSpc>
                <a:spcPct val="120000"/>
              </a:lnSpc>
              <a:spcBef>
                <a:spcPct val="0"/>
              </a:spcBef>
              <a:buNone/>
            </a:pPr>
            <a:r>
              <a:rPr lang="de-DE" altLang="de-DE" sz="2000" b="1" dirty="0">
                <a:solidFill>
                  <a:srgbClr val="7030A0"/>
                </a:solidFill>
              </a:rPr>
              <a:t>5 </a:t>
            </a:r>
            <a:r>
              <a:rPr lang="en-US" altLang="de-DE" sz="2000" b="1" dirty="0" err="1">
                <a:solidFill>
                  <a:srgbClr val="7030A0"/>
                </a:solidFill>
              </a:rPr>
              <a:t>semanas</a:t>
            </a:r>
            <a:endParaRPr lang="de-DE" altLang="de-DE" sz="2000" b="1" dirty="0">
              <a:solidFill>
                <a:srgbClr val="7030A0"/>
              </a:solidFill>
            </a:endParaRPr>
          </a:p>
        </p:txBody>
      </p:sp>
      <p:sp>
        <p:nvSpPr>
          <p:cNvPr id="22" name="Rectangle 21"/>
          <p:cNvSpPr/>
          <p:nvPr/>
        </p:nvSpPr>
        <p:spPr>
          <a:xfrm>
            <a:off x="5234237" y="3956961"/>
            <a:ext cx="2480231" cy="646331"/>
          </a:xfrm>
          <a:prstGeom prst="rect">
            <a:avLst/>
          </a:prstGeom>
        </p:spPr>
        <p:txBody>
          <a:bodyPr wrap="none">
            <a:spAutoFit/>
          </a:bodyPr>
          <a:lstStyle/>
          <a:p>
            <a:r>
              <a:rPr lang="en-US" b="1" dirty="0">
                <a:solidFill>
                  <a:srgbClr val="AD32E6"/>
                </a:solidFill>
                <a:latin typeface="Arial"/>
                <a:cs typeface="Arial"/>
              </a:rPr>
              <a:t>IMC 2026 : </a:t>
            </a:r>
          </a:p>
          <a:p>
            <a:r>
              <a:rPr lang="en-US" b="1" dirty="0">
                <a:solidFill>
                  <a:srgbClr val="AD32E6"/>
                </a:solidFill>
                <a:latin typeface="Arial"/>
                <a:cs typeface="Arial"/>
              </a:rPr>
              <a:t>11.2.2026 </a:t>
            </a:r>
            <a:r>
              <a:rPr lang="mr-IN" b="1" dirty="0">
                <a:solidFill>
                  <a:srgbClr val="AD32E6"/>
                </a:solidFill>
                <a:latin typeface="Arial"/>
                <a:cs typeface="Arial"/>
              </a:rPr>
              <a:t>–</a:t>
            </a:r>
            <a:r>
              <a:rPr lang="en-US" b="1" dirty="0">
                <a:solidFill>
                  <a:srgbClr val="AD32E6"/>
                </a:solidFill>
                <a:latin typeface="Arial"/>
                <a:cs typeface="Arial"/>
              </a:rPr>
              <a:t> 27.3.2026</a:t>
            </a:r>
          </a:p>
        </p:txBody>
      </p:sp>
      <p:sp>
        <p:nvSpPr>
          <p:cNvPr id="23" name="Rectangle 22">
            <a:extLst>
              <a:ext uri="{FF2B5EF4-FFF2-40B4-BE49-F238E27FC236}">
                <a16:creationId xmlns:a16="http://schemas.microsoft.com/office/drawing/2014/main" id="{47C18970-352F-4B49-94C6-02295DBC1B6B}"/>
              </a:ext>
            </a:extLst>
          </p:cNvPr>
          <p:cNvSpPr/>
          <p:nvPr/>
        </p:nvSpPr>
        <p:spPr>
          <a:xfrm>
            <a:off x="248863" y="4954921"/>
            <a:ext cx="7312836" cy="884538"/>
          </a:xfrm>
          <a:prstGeom prst="rect">
            <a:avLst/>
          </a:prstGeom>
        </p:spPr>
        <p:txBody>
          <a:bodyPr wrap="none">
            <a:spAutoFit/>
          </a:bodyPr>
          <a:lstStyle/>
          <a:p>
            <a:pPr defTabSz="457189">
              <a:lnSpc>
                <a:spcPct val="110000"/>
              </a:lnSpc>
            </a:pPr>
            <a:r>
              <a:rPr lang="en-US" altLang="en-US" sz="2400" b="1" dirty="0">
                <a:solidFill>
                  <a:srgbClr val="0000FF"/>
                </a:solidFill>
              </a:rPr>
              <a:t>¡Traer métodos científicos y datos reales a las escuelas !</a:t>
            </a:r>
          </a:p>
          <a:p>
            <a:pPr defTabSz="457189">
              <a:lnSpc>
                <a:spcPct val="110000"/>
              </a:lnSpc>
            </a:pPr>
            <a:endParaRPr lang="en-US" altLang="en-US" sz="2400" b="1" dirty="0">
              <a:solidFill>
                <a:srgbClr val="0000FF"/>
              </a:solidFill>
            </a:endParaRPr>
          </a:p>
        </p:txBody>
      </p:sp>
      <p:pic>
        <p:nvPicPr>
          <p:cNvPr id="5" name="Picture 4" descr="A map of the world with different countries/regions&#10;&#10;AI-generated content may be incorrect.">
            <a:extLst>
              <a:ext uri="{FF2B5EF4-FFF2-40B4-BE49-F238E27FC236}">
                <a16:creationId xmlns:a16="http://schemas.microsoft.com/office/drawing/2014/main" id="{CC4CDB5C-46ED-645B-1F88-9F9891AA2569}"/>
              </a:ext>
            </a:extLst>
          </p:cNvPr>
          <p:cNvPicPr>
            <a:picLocks noChangeAspect="1"/>
          </p:cNvPicPr>
          <p:nvPr/>
        </p:nvPicPr>
        <p:blipFill>
          <a:blip r:embed="rId5"/>
          <a:srcRect t="21330" b="24566"/>
          <a:stretch>
            <a:fillRect/>
          </a:stretch>
        </p:blipFill>
        <p:spPr>
          <a:xfrm>
            <a:off x="248863" y="1575336"/>
            <a:ext cx="4520673" cy="3057637"/>
          </a:xfrm>
          <a:prstGeom prst="rect">
            <a:avLst/>
          </a:prstGeom>
        </p:spPr>
      </p:pic>
      <p:pic>
        <p:nvPicPr>
          <p:cNvPr id="9" name="Picture 8" descr="A map of europe with green and white countries/regions&#10;&#10;AI-generated content may be incorrect.">
            <a:extLst>
              <a:ext uri="{FF2B5EF4-FFF2-40B4-BE49-F238E27FC236}">
                <a16:creationId xmlns:a16="http://schemas.microsoft.com/office/drawing/2014/main" id="{A258F5D8-8ABF-D789-E16C-25478DB7E297}"/>
              </a:ext>
            </a:extLst>
          </p:cNvPr>
          <p:cNvPicPr>
            <a:picLocks noChangeAspect="1"/>
          </p:cNvPicPr>
          <p:nvPr/>
        </p:nvPicPr>
        <p:blipFill>
          <a:blip r:embed="rId6"/>
          <a:stretch>
            <a:fillRect/>
          </a:stretch>
        </p:blipFill>
        <p:spPr>
          <a:xfrm>
            <a:off x="8026400" y="1098361"/>
            <a:ext cx="3278688" cy="4098819"/>
          </a:xfrm>
          <a:prstGeom prst="rect">
            <a:avLst/>
          </a:prstGeom>
        </p:spPr>
      </p:pic>
    </p:spTree>
    <p:extLst>
      <p:ext uri="{BB962C8B-B14F-4D97-AF65-F5344CB8AC3E}">
        <p14:creationId xmlns:p14="http://schemas.microsoft.com/office/powerpoint/2010/main" val="1159924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03EBE30-3689-42B7-ABF5-604AC779A0A8}" type="slidenum">
              <a:rPr lang="el-GR" smtClean="0"/>
              <a:t>27</a:t>
            </a:fld>
            <a:endParaRPr lang="el-GR"/>
          </a:p>
        </p:txBody>
      </p:sp>
      <p:pic>
        <p:nvPicPr>
          <p:cNvPr id="7" name="Picture 6"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creenshot of a website&#10;&#10;Description automatically generated">
            <a:extLst>
              <a:ext uri="{FF2B5EF4-FFF2-40B4-BE49-F238E27FC236}">
                <a16:creationId xmlns:a16="http://schemas.microsoft.com/office/drawing/2014/main" id="{5690779A-7105-C0D4-7B8F-385DF2BDFE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866" y="22225"/>
            <a:ext cx="12127434" cy="6813550"/>
          </a:xfrm>
          <a:prstGeom prst="rect">
            <a:avLst/>
          </a:prstGeom>
        </p:spPr>
      </p:pic>
      <p:sp>
        <p:nvSpPr>
          <p:cNvPr id="2" name="Rectangle 1">
            <a:extLst>
              <a:ext uri="{FF2B5EF4-FFF2-40B4-BE49-F238E27FC236}">
                <a16:creationId xmlns:a16="http://schemas.microsoft.com/office/drawing/2014/main" id="{973EE9AE-18BA-1AE9-FB8A-8A9DE7C1B41B}"/>
              </a:ext>
            </a:extLst>
          </p:cNvPr>
          <p:cNvSpPr/>
          <p:nvPr/>
        </p:nvSpPr>
        <p:spPr>
          <a:xfrm>
            <a:off x="115366" y="5117803"/>
            <a:ext cx="4240734" cy="400110"/>
          </a:xfrm>
          <a:prstGeom prst="rect">
            <a:avLst/>
          </a:prstGeom>
        </p:spPr>
        <p:txBody>
          <a:bodyPr wrap="square">
            <a:spAutoFit/>
          </a:bodyPr>
          <a:lstStyle/>
          <a:p>
            <a:r>
              <a:rPr lang="en-US" altLang="en-US" sz="2000" b="1" dirty="0">
                <a:solidFill>
                  <a:schemeClr val="bg1"/>
                </a:solidFill>
              </a:rPr>
              <a:t>Coordinated and moderated by GSI </a:t>
            </a:r>
            <a:endParaRPr lang="x-none" sz="2000" dirty="0">
              <a:solidFill>
                <a:schemeClr val="bg1"/>
              </a:solidFill>
            </a:endParaRPr>
          </a:p>
        </p:txBody>
      </p:sp>
      <p:pic>
        <p:nvPicPr>
          <p:cNvPr id="5" name="Picture 10" descr="MC-Logo-RGB">
            <a:extLst>
              <a:ext uri="{FF2B5EF4-FFF2-40B4-BE49-F238E27FC236}">
                <a16:creationId xmlns:a16="http://schemas.microsoft.com/office/drawing/2014/main" id="{DAC26626-6F89-FB2F-9C3B-E17337D7F8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22136" y="5211609"/>
            <a:ext cx="3715889" cy="148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853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4"/>
          <p:cNvSpPr>
            <a:spLocks noChangeArrowheads="1"/>
          </p:cNvSpPr>
          <p:nvPr/>
        </p:nvSpPr>
        <p:spPr bwMode="auto">
          <a:xfrm>
            <a:off x="1956595" y="71979"/>
            <a:ext cx="88793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s-ES" sz="3600" b="1" dirty="0">
                <a:solidFill>
                  <a:srgbClr val="0000FF"/>
                </a:solidFill>
                <a:latin typeface="ArialMT" charset="0"/>
              </a:rPr>
              <a:t>Agenda típica de un día de </a:t>
            </a:r>
            <a:r>
              <a:rPr lang="es-ES" sz="3600" b="1" dirty="0" err="1">
                <a:solidFill>
                  <a:srgbClr val="0000FF"/>
                </a:solidFill>
                <a:latin typeface="ArialMT" charset="0"/>
              </a:rPr>
              <a:t>MasterClass</a:t>
            </a:r>
            <a:endParaRPr lang="es-ES" sz="3600" b="1" dirty="0">
              <a:solidFill>
                <a:srgbClr val="0000FF"/>
              </a:solidFill>
              <a:latin typeface="ArialMT" charset="0"/>
            </a:endParaRPr>
          </a:p>
        </p:txBody>
      </p:sp>
      <p:pic>
        <p:nvPicPr>
          <p:cNvPr id="12595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54952" y="4455823"/>
            <a:ext cx="2994538" cy="224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4544" y="1484775"/>
            <a:ext cx="2974946" cy="213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9" descr="../Downloads/p10.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02295" y="4446110"/>
            <a:ext cx="3085022"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Rectangle 10"/>
          <p:cNvSpPr>
            <a:spLocks noChangeArrowheads="1"/>
          </p:cNvSpPr>
          <p:nvPr/>
        </p:nvSpPr>
        <p:spPr bwMode="auto">
          <a:xfrm>
            <a:off x="5439947" y="1069072"/>
            <a:ext cx="343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b="1">
                <a:solidFill>
                  <a:srgbClr val="0000FF"/>
                </a:solidFill>
                <a:latin typeface="ArialMT" charset="0"/>
              </a:rPr>
              <a:t>Local: Morning Presentations</a:t>
            </a:r>
          </a:p>
        </p:txBody>
      </p:sp>
      <p:sp>
        <p:nvSpPr>
          <p:cNvPr id="125960" name="Rectangle 12"/>
          <p:cNvSpPr>
            <a:spLocks noChangeArrowheads="1"/>
          </p:cNvSpPr>
          <p:nvPr/>
        </p:nvSpPr>
        <p:spPr bwMode="auto">
          <a:xfrm>
            <a:off x="8802295" y="1069072"/>
            <a:ext cx="40673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1800" b="1" dirty="0">
                <a:solidFill>
                  <a:srgbClr val="0000FF"/>
                </a:solidFill>
                <a:latin typeface="ArialMT" charset="0"/>
              </a:rPr>
              <a:t>Local</a:t>
            </a:r>
            <a:r>
              <a:rPr lang="en-US" altLang="en-US" sz="1800" b="1">
                <a:solidFill>
                  <a:srgbClr val="0000FF"/>
                </a:solidFill>
                <a:latin typeface="ArialMT" charset="0"/>
              </a:rPr>
              <a:t>: Afternoon Hands-on</a:t>
            </a:r>
          </a:p>
          <a:p>
            <a:pPr>
              <a:spcBef>
                <a:spcPct val="0"/>
              </a:spcBef>
              <a:buFontTx/>
              <a:buNone/>
            </a:pPr>
            <a:endParaRPr lang="en-US" altLang="en-US" sz="1800" b="1" dirty="0">
              <a:solidFill>
                <a:srgbClr val="0000FF"/>
              </a:solidFill>
              <a:latin typeface="ArialMT" charset="0"/>
            </a:endParaRPr>
          </a:p>
        </p:txBody>
      </p:sp>
      <p:sp>
        <p:nvSpPr>
          <p:cNvPr id="125961" name="Rectangle 13"/>
          <p:cNvSpPr>
            <a:spLocks noChangeArrowheads="1"/>
          </p:cNvSpPr>
          <p:nvPr/>
        </p:nvSpPr>
        <p:spPr bwMode="auto">
          <a:xfrm>
            <a:off x="8690381" y="3849736"/>
            <a:ext cx="3471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b="1" dirty="0">
                <a:solidFill>
                  <a:srgbClr val="7030A0"/>
                </a:solidFill>
                <a:latin typeface="ArialMT" charset="0"/>
              </a:rPr>
              <a:t>Common: Afternoon at 16:00  </a:t>
            </a:r>
          </a:p>
          <a:p>
            <a:pPr>
              <a:spcBef>
                <a:spcPct val="0"/>
              </a:spcBef>
              <a:buFontTx/>
              <a:buNone/>
            </a:pPr>
            <a:r>
              <a:rPr lang="en-US" altLang="en-US" sz="1800" b="1" dirty="0">
                <a:solidFill>
                  <a:srgbClr val="7030A0"/>
                </a:solidFill>
                <a:latin typeface="ArialMT" charset="0"/>
              </a:rPr>
              <a:t>Video-Conference</a:t>
            </a:r>
          </a:p>
        </p:txBody>
      </p:sp>
      <p:pic>
        <p:nvPicPr>
          <p:cNvPr id="125962" name="Content Placeholder 4"/>
          <p:cNvPicPr>
            <a:picLocks noGrp="1" noChangeAspect="1"/>
          </p:cNvPicPr>
          <p:nvPr>
            <p:ph idx="1"/>
          </p:nvPr>
        </p:nvPicPr>
        <p:blipFill>
          <a:blip r:embed="rId6">
            <a:extLst>
              <a:ext uri="{28A0092B-C50C-407E-A947-70E740481C1C}">
                <a14:useLocalDpi xmlns:a14="http://schemas.microsoft.com/office/drawing/2010/main"/>
              </a:ext>
            </a:extLst>
          </a:blip>
          <a:srcRect/>
          <a:stretch>
            <a:fillRect/>
          </a:stretch>
        </p:blipFill>
        <p:spPr>
          <a:xfrm>
            <a:off x="8839720" y="1484775"/>
            <a:ext cx="3072118" cy="2151486"/>
          </a:xfrm>
          <a:noFill/>
        </p:spPr>
      </p:pic>
      <p:sp>
        <p:nvSpPr>
          <p:cNvPr id="13" name="Textplatzhalter 2">
            <a:extLst>
              <a:ext uri="{FF2B5EF4-FFF2-40B4-BE49-F238E27FC236}">
                <a16:creationId xmlns:a16="http://schemas.microsoft.com/office/drawing/2014/main" id="{9425F949-8C52-104A-8CE1-7B5F08823670}"/>
              </a:ext>
            </a:extLst>
          </p:cNvPr>
          <p:cNvSpPr txBox="1">
            <a:spLocks/>
          </p:cNvSpPr>
          <p:nvPr/>
        </p:nvSpPr>
        <p:spPr>
          <a:xfrm>
            <a:off x="107097" y="2971889"/>
            <a:ext cx="5391989" cy="3446462"/>
          </a:xfrm>
          <a:prstGeom prst="rect">
            <a:avLst/>
          </a:prstGeom>
        </p:spPr>
        <p:txBody>
          <a:bodyPr/>
          <a:lstStyle>
            <a:lvl1pPr marL="182563" indent="-182563">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4000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Aft>
                <a:spcPts val="600"/>
              </a:spcAft>
              <a:buNone/>
            </a:pPr>
            <a:r>
              <a:rPr lang="en-US" altLang="de-DE" sz="2000" b="1" u="sng" dirty="0">
                <a:solidFill>
                  <a:srgbClr val="002E6F"/>
                </a:solidFill>
                <a:sym typeface="Wingdings" pitchFamily="2" charset="2"/>
              </a:rPr>
              <a:t>LOCAL TIME:	</a:t>
            </a:r>
            <a:r>
              <a:rPr lang="en-US" altLang="en-US" sz="2000" b="1" u="sng" dirty="0">
                <a:solidFill>
                  <a:srgbClr val="002E6F"/>
                </a:solidFill>
              </a:rPr>
              <a:t>ACTIVITY</a:t>
            </a:r>
            <a:endParaRPr lang="en-US" altLang="de-DE" sz="2000" b="1" u="sng" dirty="0">
              <a:solidFill>
                <a:srgbClr val="002E6F"/>
              </a:solidFill>
              <a:sym typeface="Wingdings" pitchFamily="2" charset="2"/>
            </a:endParaRPr>
          </a:p>
          <a:p>
            <a:pPr>
              <a:lnSpc>
                <a:spcPct val="90000"/>
              </a:lnSpc>
              <a:spcBef>
                <a:spcPts val="1200"/>
              </a:spcBef>
              <a:spcAft>
                <a:spcPts val="600"/>
              </a:spcAft>
              <a:buNone/>
            </a:pPr>
            <a:r>
              <a:rPr lang="en-US" altLang="de-DE" sz="2000" dirty="0">
                <a:sym typeface="Wingdings" pitchFamily="2" charset="2"/>
              </a:rPr>
              <a:t>  </a:t>
            </a:r>
            <a:r>
              <a:rPr lang="en-US" altLang="de-DE" sz="2000" b="1" dirty="0">
                <a:solidFill>
                  <a:srgbClr val="002E6F"/>
                </a:solidFill>
                <a:sym typeface="Wingdings" pitchFamily="2" charset="2"/>
              </a:rPr>
              <a:t>8:30 -   9:00</a:t>
            </a:r>
            <a:r>
              <a:rPr lang="en-US" altLang="de-DE" sz="2000" dirty="0">
                <a:sym typeface="Wingdings" pitchFamily="2" charset="2"/>
              </a:rPr>
              <a:t>	</a:t>
            </a:r>
            <a:r>
              <a:rPr lang="en-US" altLang="en-US" sz="2000" dirty="0">
                <a:solidFill>
                  <a:srgbClr val="0000FF"/>
                </a:solidFill>
              </a:rPr>
              <a:t>Registration and Welcome </a:t>
            </a:r>
          </a:p>
          <a:p>
            <a:pPr>
              <a:lnSpc>
                <a:spcPct val="90000"/>
              </a:lnSpc>
              <a:spcAft>
                <a:spcPts val="600"/>
              </a:spcAft>
              <a:buNone/>
            </a:pPr>
            <a:r>
              <a:rPr lang="en-US" altLang="de-DE" sz="2000" dirty="0">
                <a:solidFill>
                  <a:srgbClr val="0000FF"/>
                </a:solidFill>
                <a:sym typeface="Wingdings" pitchFamily="2" charset="2"/>
              </a:rPr>
              <a:t>	</a:t>
            </a:r>
            <a:r>
              <a:rPr lang="en-US" altLang="de-DE" sz="2000" b="1" dirty="0">
                <a:solidFill>
                  <a:srgbClr val="002E6F"/>
                </a:solidFill>
                <a:sym typeface="Wingdings" pitchFamily="2" charset="2"/>
              </a:rPr>
              <a:t>9:00 - 10:00</a:t>
            </a:r>
            <a:r>
              <a:rPr lang="en-US" altLang="de-DE" sz="2000" dirty="0">
                <a:sym typeface="Wingdings" pitchFamily="2" charset="2"/>
              </a:rPr>
              <a:t>	</a:t>
            </a:r>
            <a:r>
              <a:rPr lang="en-US" altLang="en-US" sz="2000" dirty="0">
                <a:solidFill>
                  <a:srgbClr val="0000FF"/>
                </a:solidFill>
              </a:rPr>
              <a:t>Introductory lectures</a:t>
            </a:r>
            <a:endParaRPr lang="en-US" altLang="de-DE" sz="2000" dirty="0">
              <a:sym typeface="Wingdings" pitchFamily="2" charset="2"/>
            </a:endParaRPr>
          </a:p>
          <a:p>
            <a:pPr>
              <a:buFontTx/>
              <a:buNone/>
            </a:pPr>
            <a:r>
              <a:rPr lang="en-US" altLang="de-DE" sz="2000" b="1" dirty="0">
                <a:solidFill>
                  <a:srgbClr val="002E6F"/>
                </a:solidFill>
                <a:sym typeface="Wingdings" pitchFamily="2" charset="2"/>
              </a:rPr>
              <a:t>10:30 - 11:30</a:t>
            </a:r>
            <a:r>
              <a:rPr lang="en-US" altLang="de-DE" sz="2000" dirty="0">
                <a:sym typeface="Wingdings" pitchFamily="2" charset="2"/>
              </a:rPr>
              <a:t>	</a:t>
            </a:r>
            <a:r>
              <a:rPr lang="en-US" altLang="en-US" sz="2000" dirty="0">
                <a:solidFill>
                  <a:srgbClr val="0000FF"/>
                </a:solidFill>
              </a:rPr>
              <a:t>Visit of a lab or experiment</a:t>
            </a:r>
          </a:p>
          <a:p>
            <a:pPr>
              <a:lnSpc>
                <a:spcPct val="90000"/>
              </a:lnSpc>
              <a:spcAft>
                <a:spcPts val="600"/>
              </a:spcAft>
              <a:buNone/>
            </a:pPr>
            <a:r>
              <a:rPr lang="en-US" altLang="de-DE" sz="2000" b="1" dirty="0">
                <a:solidFill>
                  <a:srgbClr val="002E6F"/>
                </a:solidFill>
                <a:sym typeface="Wingdings" pitchFamily="2" charset="2"/>
              </a:rPr>
              <a:t>12:00 - 13:00</a:t>
            </a:r>
            <a:r>
              <a:rPr lang="en-US" altLang="de-DE" sz="2000" dirty="0">
                <a:sym typeface="Wingdings" pitchFamily="2" charset="2"/>
              </a:rPr>
              <a:t>	</a:t>
            </a:r>
            <a:r>
              <a:rPr lang="en-US" altLang="en-US" sz="2000" dirty="0">
                <a:solidFill>
                  <a:srgbClr val="0000FF"/>
                </a:solidFill>
              </a:rPr>
              <a:t>Lunch</a:t>
            </a:r>
          </a:p>
          <a:p>
            <a:pPr>
              <a:lnSpc>
                <a:spcPct val="90000"/>
              </a:lnSpc>
              <a:spcAft>
                <a:spcPts val="600"/>
              </a:spcAft>
              <a:buNone/>
            </a:pPr>
            <a:r>
              <a:rPr lang="en-US" altLang="de-DE" sz="2000" b="1" dirty="0">
                <a:solidFill>
                  <a:srgbClr val="002E6F"/>
                </a:solidFill>
                <a:sym typeface="Wingdings" pitchFamily="2" charset="2"/>
              </a:rPr>
              <a:t>13:00 - 15:00</a:t>
            </a:r>
            <a:r>
              <a:rPr lang="en-US" altLang="de-DE" sz="2000" dirty="0">
                <a:sym typeface="Wingdings" pitchFamily="2" charset="2"/>
              </a:rPr>
              <a:t>	</a:t>
            </a:r>
            <a:r>
              <a:rPr lang="en-US" altLang="en-US" sz="2000" dirty="0">
                <a:solidFill>
                  <a:srgbClr val="0000FF"/>
                </a:solidFill>
              </a:rPr>
              <a:t>Hands-on session</a:t>
            </a:r>
          </a:p>
          <a:p>
            <a:pPr>
              <a:buFontTx/>
              <a:buNone/>
            </a:pPr>
            <a:r>
              <a:rPr lang="en-US" altLang="de-DE" sz="2000" b="1" dirty="0">
                <a:solidFill>
                  <a:srgbClr val="002E6F"/>
                </a:solidFill>
                <a:sym typeface="Wingdings" pitchFamily="2" charset="2"/>
              </a:rPr>
              <a:t>15:00 - 16:00</a:t>
            </a:r>
            <a:r>
              <a:rPr lang="en-US" altLang="de-DE" sz="2000" dirty="0">
                <a:sym typeface="Wingdings" pitchFamily="2" charset="2"/>
              </a:rPr>
              <a:t>	</a:t>
            </a:r>
            <a:r>
              <a:rPr lang="en-US" altLang="de-DE" sz="2000" dirty="0">
                <a:solidFill>
                  <a:srgbClr val="0000FF"/>
                </a:solidFill>
                <a:sym typeface="Wingdings" pitchFamily="2" charset="2"/>
              </a:rPr>
              <a:t>D</a:t>
            </a:r>
            <a:r>
              <a:rPr lang="en-US" altLang="en-US" sz="2000" dirty="0">
                <a:solidFill>
                  <a:srgbClr val="0000FF"/>
                </a:solidFill>
              </a:rPr>
              <a:t>iscuss results locally</a:t>
            </a:r>
          </a:p>
          <a:p>
            <a:pPr>
              <a:lnSpc>
                <a:spcPct val="90000"/>
              </a:lnSpc>
              <a:spcAft>
                <a:spcPts val="600"/>
              </a:spcAft>
              <a:buNone/>
            </a:pPr>
            <a:r>
              <a:rPr lang="en-US" altLang="de-DE" sz="2000" b="1" dirty="0">
                <a:solidFill>
                  <a:srgbClr val="002E6F"/>
                </a:solidFill>
                <a:sym typeface="Wingdings" pitchFamily="2" charset="2"/>
              </a:rPr>
              <a:t>16:00 - 17:00</a:t>
            </a:r>
            <a:r>
              <a:rPr lang="en-US" altLang="de-DE" sz="2000" dirty="0">
                <a:sym typeface="Wingdings" pitchFamily="2" charset="2"/>
              </a:rPr>
              <a:t>	</a:t>
            </a:r>
            <a:r>
              <a:rPr lang="en-US" altLang="de-DE" sz="2000" b="1" dirty="0">
                <a:solidFill>
                  <a:srgbClr val="7030A0"/>
                </a:solidFill>
                <a:sym typeface="Wingdings" pitchFamily="2" charset="2"/>
              </a:rPr>
              <a:t>Common </a:t>
            </a:r>
            <a:r>
              <a:rPr lang="en-US" altLang="en-US" sz="2000" b="1" dirty="0">
                <a:solidFill>
                  <a:srgbClr val="7030A0"/>
                </a:solidFill>
              </a:rPr>
              <a:t>Video Conference</a:t>
            </a:r>
          </a:p>
          <a:p>
            <a:pPr marL="0" indent="0">
              <a:lnSpc>
                <a:spcPct val="110000"/>
              </a:lnSpc>
              <a:buNone/>
            </a:pPr>
            <a:endParaRPr lang="de-DE" altLang="de-DE" sz="2400" dirty="0">
              <a:solidFill>
                <a:srgbClr val="333399"/>
              </a:solidFill>
            </a:endParaRPr>
          </a:p>
          <a:p>
            <a:pPr eaLnBrk="1" hangingPunct="1">
              <a:lnSpc>
                <a:spcPct val="80000"/>
              </a:lnSpc>
            </a:pPr>
            <a:endParaRPr lang="de-DE" altLang="de-DE" sz="300" b="1" dirty="0"/>
          </a:p>
          <a:p>
            <a:pPr eaLnBrk="1" hangingPunct="1">
              <a:lnSpc>
                <a:spcPct val="80000"/>
              </a:lnSpc>
            </a:pPr>
            <a:endParaRPr lang="de-DE" altLang="de-DE" sz="300" b="1" dirty="0"/>
          </a:p>
          <a:p>
            <a:pPr eaLnBrk="1" hangingPunct="1">
              <a:lnSpc>
                <a:spcPct val="80000"/>
              </a:lnSpc>
            </a:pPr>
            <a:endParaRPr lang="de-DE" altLang="de-DE" sz="800" b="1" dirty="0"/>
          </a:p>
          <a:p>
            <a:pPr eaLnBrk="1" hangingPunct="1">
              <a:lnSpc>
                <a:spcPct val="80000"/>
              </a:lnSpc>
            </a:pPr>
            <a:endParaRPr lang="de-DE" altLang="de-DE" sz="800" b="1" dirty="0"/>
          </a:p>
          <a:p>
            <a:pPr eaLnBrk="1" hangingPunct="1">
              <a:lnSpc>
                <a:spcPct val="80000"/>
              </a:lnSpc>
              <a:buFontTx/>
              <a:buNone/>
            </a:pPr>
            <a:endParaRPr lang="de-DE" altLang="de-DE" sz="800" b="1" dirty="0"/>
          </a:p>
          <a:p>
            <a:pPr eaLnBrk="1" hangingPunct="1">
              <a:lnSpc>
                <a:spcPct val="80000"/>
              </a:lnSpc>
              <a:buFontTx/>
              <a:buNone/>
            </a:pPr>
            <a:endParaRPr lang="de-DE" altLang="de-DE" sz="300" dirty="0"/>
          </a:p>
        </p:txBody>
      </p:sp>
      <p:sp>
        <p:nvSpPr>
          <p:cNvPr id="14" name="Rectangle 10"/>
          <p:cNvSpPr>
            <a:spLocks noChangeArrowheads="1"/>
          </p:cNvSpPr>
          <p:nvPr/>
        </p:nvSpPr>
        <p:spPr bwMode="auto">
          <a:xfrm>
            <a:off x="5499087" y="3850494"/>
            <a:ext cx="31640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b="1" dirty="0">
                <a:solidFill>
                  <a:srgbClr val="0000FF"/>
                </a:solidFill>
                <a:latin typeface="ArialMT" charset="0"/>
              </a:rPr>
              <a:t>Local: Morning Visits</a:t>
            </a:r>
          </a:p>
          <a:p>
            <a:pPr>
              <a:spcBef>
                <a:spcPct val="0"/>
              </a:spcBef>
              <a:buFontTx/>
              <a:buNone/>
            </a:pPr>
            <a:r>
              <a:rPr lang="en-US" altLang="en-US" sz="1800" b="1" dirty="0">
                <a:solidFill>
                  <a:srgbClr val="0000FF"/>
                </a:solidFill>
                <a:latin typeface="ArialMT" charset="0"/>
              </a:rPr>
              <a:t>real-time online ALICE visit</a:t>
            </a:r>
          </a:p>
        </p:txBody>
      </p:sp>
      <p:sp>
        <p:nvSpPr>
          <p:cNvPr id="15" name="Rectangle 3">
            <a:extLst>
              <a:ext uri="{FF2B5EF4-FFF2-40B4-BE49-F238E27FC236}">
                <a16:creationId xmlns:a16="http://schemas.microsoft.com/office/drawing/2014/main" id="{E334C8FA-EE28-0646-829F-EF5B191224E2}"/>
              </a:ext>
            </a:extLst>
          </p:cNvPr>
          <p:cNvSpPr>
            <a:spLocks noChangeArrowheads="1"/>
          </p:cNvSpPr>
          <p:nvPr/>
        </p:nvSpPr>
        <p:spPr bwMode="auto">
          <a:xfrm>
            <a:off x="215342" y="1426305"/>
            <a:ext cx="506897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dirty="0">
                <a:solidFill>
                  <a:srgbClr val="0000FF"/>
                </a:solidFill>
              </a:rPr>
              <a:t>Every day 3-5 institutes participate, </a:t>
            </a:r>
          </a:p>
          <a:p>
            <a:r>
              <a:rPr lang="en-US" altLang="en-US" sz="2000" dirty="0">
                <a:solidFill>
                  <a:srgbClr val="0000FF"/>
                </a:solidFill>
              </a:rPr>
              <a:t>during the months of February-April.</a:t>
            </a:r>
          </a:p>
          <a:p>
            <a:r>
              <a:rPr lang="en-US" altLang="en-US" sz="2000" dirty="0">
                <a:solidFill>
                  <a:srgbClr val="0000FF"/>
                </a:solidFill>
              </a:rPr>
              <a:t>School-children </a:t>
            </a:r>
            <a:r>
              <a:rPr lang="en-US" altLang="en-US" sz="2000" b="1" u="sng" dirty="0">
                <a:solidFill>
                  <a:srgbClr val="0000FF"/>
                </a:solidFill>
              </a:rPr>
              <a:t>(15-19 year old)</a:t>
            </a:r>
          </a:p>
          <a:p>
            <a:r>
              <a:rPr lang="en-US" altLang="en-US" sz="2000" dirty="0">
                <a:solidFill>
                  <a:srgbClr val="0000FF"/>
                </a:solidFill>
              </a:rPr>
              <a:t>are invited </a:t>
            </a:r>
            <a:r>
              <a:rPr lang="en-US" altLang="en-US" sz="2000" b="1" dirty="0">
                <a:solidFill>
                  <a:srgbClr val="7030A0"/>
                </a:solidFill>
              </a:rPr>
              <a:t>at/by</a:t>
            </a:r>
            <a:r>
              <a:rPr lang="en-US" altLang="en-US" sz="2000" dirty="0">
                <a:solidFill>
                  <a:srgbClr val="0000FF"/>
                </a:solidFill>
              </a:rPr>
              <a:t> an institute of their area.</a:t>
            </a:r>
          </a:p>
        </p:txBody>
      </p:sp>
      <p:sp>
        <p:nvSpPr>
          <p:cNvPr id="17" name="Rectangle 13"/>
          <p:cNvSpPr>
            <a:spLocks noChangeArrowheads="1"/>
          </p:cNvSpPr>
          <p:nvPr/>
        </p:nvSpPr>
        <p:spPr bwMode="auto">
          <a:xfrm>
            <a:off x="215342" y="885175"/>
            <a:ext cx="46233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7030A0"/>
                </a:solidFill>
                <a:latin typeface="ArialMT" charset="0"/>
              </a:rPr>
              <a:t>Adapted: online/hybrid modes</a:t>
            </a:r>
          </a:p>
        </p:txBody>
      </p:sp>
      <p:sp>
        <p:nvSpPr>
          <p:cNvPr id="4" name="Slide Number Placeholder 3"/>
          <p:cNvSpPr>
            <a:spLocks noGrp="1"/>
          </p:cNvSpPr>
          <p:nvPr>
            <p:ph type="sldNum" sz="quarter" idx="12"/>
          </p:nvPr>
        </p:nvSpPr>
        <p:spPr/>
        <p:txBody>
          <a:bodyPr/>
          <a:lstStyle/>
          <a:p>
            <a:fld id="{66DCFEBF-496D-1D49-9C03-DD4223264047}" type="slidenum">
              <a:rPr lang="en-US" smtClean="0"/>
              <a:t>28</a:t>
            </a:fld>
            <a:endParaRPr lang="en-US"/>
          </a:p>
        </p:txBody>
      </p:sp>
      <p:pic>
        <p:nvPicPr>
          <p:cNvPr id="6" name="Picture 5" descr="A screenshot of a video conference&#10;&#10;Description automatically generated">
            <a:extLst>
              <a:ext uri="{FF2B5EF4-FFF2-40B4-BE49-F238E27FC236}">
                <a16:creationId xmlns:a16="http://schemas.microsoft.com/office/drawing/2014/main" id="{50B8D12B-9D90-06CB-EF95-9AEB907C222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64748" y="4472098"/>
            <a:ext cx="2974946" cy="2223918"/>
          </a:xfrm>
          <a:prstGeom prst="rect">
            <a:avLst/>
          </a:prstGeom>
        </p:spPr>
      </p:pic>
      <p:sp>
        <p:nvSpPr>
          <p:cNvPr id="2" name="TextBox 1">
            <a:extLst>
              <a:ext uri="{FF2B5EF4-FFF2-40B4-BE49-F238E27FC236}">
                <a16:creationId xmlns:a16="http://schemas.microsoft.com/office/drawing/2014/main" id="{936D00DD-9167-2997-165A-BFEAC5529679}"/>
              </a:ext>
            </a:extLst>
          </p:cNvPr>
          <p:cNvSpPr txBox="1"/>
          <p:nvPr/>
        </p:nvSpPr>
        <p:spPr>
          <a:xfrm>
            <a:off x="0" y="6309775"/>
            <a:ext cx="5807034" cy="400110"/>
          </a:xfrm>
          <a:prstGeom prst="rect">
            <a:avLst/>
          </a:prstGeom>
          <a:noFill/>
        </p:spPr>
        <p:txBody>
          <a:bodyPr wrap="square">
            <a:spAutoFit/>
          </a:bodyPr>
          <a:lstStyle/>
          <a:p>
            <a:r>
              <a:rPr lang="en-CH" sz="2000" dirty="0">
                <a:solidFill>
                  <a:srgbClr val="C00000"/>
                </a:solidFill>
                <a:latin typeface="Arial" panose="020B0604020202020204" pitchFamily="34" charset="0"/>
                <a:ea typeface="Times New Roman" panose="02020603050405020304" pitchFamily="18" charset="0"/>
                <a:cs typeface="Arial" panose="020B0604020202020204" pitchFamily="34" charset="0"/>
              </a:rPr>
              <a:t>Importance of collaboration for common projects</a:t>
            </a:r>
            <a:endParaRPr lang="en-CH" sz="20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58878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4"/>
          <p:cNvSpPr>
            <a:spLocks noGrp="1"/>
          </p:cNvSpPr>
          <p:nvPr>
            <p:ph type="title"/>
          </p:nvPr>
        </p:nvSpPr>
        <p:spPr>
          <a:xfrm>
            <a:off x="2069497" y="114971"/>
            <a:ext cx="7853625" cy="590931"/>
          </a:xfrm>
        </p:spPr>
        <p:txBody>
          <a:bodyPr wrap="none">
            <a:spAutoFit/>
          </a:bodyPr>
          <a:lstStyle/>
          <a:p>
            <a:r>
              <a:rPr lang="en-US" altLang="de-DE" sz="3600" b="1" dirty="0">
                <a:solidFill>
                  <a:srgbClr val="0000FF"/>
                </a:solidFill>
                <a:latin typeface="ArialMT"/>
              </a:rPr>
              <a:t>PTMC y Planeación de Tratamiento</a:t>
            </a:r>
            <a:endParaRPr lang="en-US" altLang="de-DE" sz="3600" b="1" dirty="0"/>
          </a:p>
        </p:txBody>
      </p:sp>
      <p:sp>
        <p:nvSpPr>
          <p:cNvPr id="45059" name="Rectangle 5"/>
          <p:cNvSpPr>
            <a:spLocks noChangeArrowheads="1"/>
          </p:cNvSpPr>
          <p:nvPr/>
        </p:nvSpPr>
        <p:spPr bwMode="auto">
          <a:xfrm>
            <a:off x="216295" y="1065134"/>
            <a:ext cx="8914642" cy="9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de-DE" sz="2133" dirty="0">
                <a:solidFill>
                  <a:srgbClr val="0000FF"/>
                </a:solidFill>
                <a:latin typeface="ArialMT"/>
              </a:rPr>
              <a:t>Basado en la planeación profesional del Código abierto: matRad</a:t>
            </a:r>
          </a:p>
          <a:p>
            <a:r>
              <a:rPr lang="en-US" altLang="de-DE" sz="2133" dirty="0">
                <a:solidFill>
                  <a:srgbClr val="0000FF"/>
                </a:solidFill>
                <a:latin typeface="ArialMT"/>
              </a:rPr>
              <a:t>desarrollado por Heidelberg DKFZ </a:t>
            </a:r>
            <a:r>
              <a:rPr lang="en-GB" altLang="de-DE" sz="2133" u="sng" dirty="0">
                <a:hlinkClick r:id="rId3"/>
              </a:rPr>
              <a:t>www.matrad.org</a:t>
            </a:r>
            <a:endParaRPr lang="en-US" altLang="de-DE" sz="2133" dirty="0">
              <a:solidFill>
                <a:srgbClr val="0000FF"/>
              </a:solidFill>
              <a:latin typeface="ArialMT"/>
            </a:endParaRPr>
          </a:p>
          <a:p>
            <a:endParaRPr lang="en-US" altLang="de-DE" sz="1400" dirty="0">
              <a:solidFill>
                <a:srgbClr val="0000FF"/>
              </a:solidFill>
              <a:latin typeface="ArialMT"/>
            </a:endParaRPr>
          </a:p>
        </p:txBody>
      </p:sp>
      <p:sp>
        <p:nvSpPr>
          <p:cNvPr id="45060" name="Rectangle 6"/>
          <p:cNvSpPr>
            <a:spLocks noChangeArrowheads="1"/>
          </p:cNvSpPr>
          <p:nvPr/>
        </p:nvSpPr>
        <p:spPr bwMode="auto">
          <a:xfrm>
            <a:off x="6393150" y="2029372"/>
            <a:ext cx="5546711" cy="748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de-DE" sz="2133" dirty="0">
                <a:solidFill>
                  <a:srgbClr val="0000FF"/>
                </a:solidFill>
                <a:latin typeface="ArialMT"/>
              </a:rPr>
              <a:t>Versión simplificada para el PTMC</a:t>
            </a:r>
          </a:p>
          <a:p>
            <a:r>
              <a:rPr lang="en-US" altLang="de-DE" sz="2133" dirty="0">
                <a:solidFill>
                  <a:srgbClr val="0000FF"/>
                </a:solidFill>
                <a:latin typeface="ArialMT"/>
              </a:rPr>
              <a:t>Usando fotones, protons y iones de carbono</a:t>
            </a:r>
            <a:endParaRPr lang="en-US" altLang="de-DE" sz="2133" dirty="0"/>
          </a:p>
        </p:txBody>
      </p:sp>
      <p:pic>
        <p:nvPicPr>
          <p:cNvPr id="7" name="Picture 8" descr="IPPOG_Logo_coloured">
            <a:extLst>
              <a:ext uri="{FF2B5EF4-FFF2-40B4-BE49-F238E27FC236}">
                <a16:creationId xmlns:a16="http://schemas.microsoft.com/office/drawing/2014/main" id="{3FBF842C-3D60-A442-B79A-C905D04D1BE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48" y="63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0682" y="1848767"/>
            <a:ext cx="5508625"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MC-Logo-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8074" y="6110287"/>
            <a:ext cx="18716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Downloads/p11.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31268" y="2993610"/>
            <a:ext cx="4969777" cy="3101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674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323BF7-5951-1A4F-8718-85EC24B4CF06}"/>
              </a:ext>
            </a:extLst>
          </p:cNvPr>
          <p:cNvSpPr/>
          <p:nvPr/>
        </p:nvSpPr>
        <p:spPr>
          <a:xfrm>
            <a:off x="5216411" y="787571"/>
            <a:ext cx="4574603" cy="923330"/>
          </a:xfrm>
          <a:prstGeom prst="rect">
            <a:avLst/>
          </a:prstGeom>
        </p:spPr>
        <p:txBody>
          <a:bodyPr wrap="square">
            <a:spAutoFit/>
          </a:bodyPr>
          <a:lstStyle/>
          <a:p>
            <a:pPr algn="ctr"/>
            <a:r>
              <a:rPr lang="en-US" dirty="0">
                <a:solidFill>
                  <a:srgbClr val="7030A0"/>
                </a:solidFill>
              </a:rPr>
              <a:t>Soy </a:t>
            </a:r>
            <a:r>
              <a:rPr lang="en-US" dirty="0" err="1">
                <a:solidFill>
                  <a:srgbClr val="7030A0"/>
                </a:solidFill>
              </a:rPr>
              <a:t>física</a:t>
            </a:r>
            <a:r>
              <a:rPr lang="en-US" dirty="0">
                <a:solidFill>
                  <a:srgbClr val="7030A0"/>
                </a:solidFill>
              </a:rPr>
              <a:t> de iones </a:t>
            </a:r>
            <a:r>
              <a:rPr lang="en-US" dirty="0" err="1">
                <a:solidFill>
                  <a:srgbClr val="7030A0"/>
                </a:solidFill>
              </a:rPr>
              <a:t>pesados</a:t>
            </a:r>
            <a:r>
              <a:rPr lang="en-US" dirty="0">
                <a:solidFill>
                  <a:srgbClr val="7030A0"/>
                </a:solidFill>
              </a:rPr>
              <a:t>  </a:t>
            </a:r>
          </a:p>
          <a:p>
            <a:pPr algn="ctr"/>
            <a:r>
              <a:rPr lang="en-US" dirty="0" err="1">
                <a:solidFill>
                  <a:srgbClr val="7030A0"/>
                </a:solidFill>
              </a:rPr>
              <a:t>involucrada</a:t>
            </a:r>
            <a:r>
              <a:rPr lang="en-US" dirty="0">
                <a:solidFill>
                  <a:srgbClr val="7030A0"/>
                </a:solidFill>
              </a:rPr>
              <a:t> en aplicaciones </a:t>
            </a:r>
            <a:r>
              <a:rPr lang="en-US" dirty="0" err="1">
                <a:solidFill>
                  <a:srgbClr val="7030A0"/>
                </a:solidFill>
              </a:rPr>
              <a:t>médicas</a:t>
            </a:r>
            <a:r>
              <a:rPr lang="en-US" dirty="0">
                <a:solidFill>
                  <a:srgbClr val="7030A0"/>
                </a:solidFill>
              </a:rPr>
              <a:t> </a:t>
            </a:r>
          </a:p>
          <a:p>
            <a:pPr algn="ctr"/>
            <a:r>
              <a:rPr lang="en-US" dirty="0">
                <a:solidFill>
                  <a:srgbClr val="7030A0"/>
                </a:solidFill>
              </a:rPr>
              <a:t>de iones </a:t>
            </a:r>
            <a:r>
              <a:rPr lang="en-US" dirty="0" err="1">
                <a:solidFill>
                  <a:srgbClr val="7030A0"/>
                </a:solidFill>
              </a:rPr>
              <a:t>pesados</a:t>
            </a:r>
            <a:r>
              <a:rPr lang="en-US" dirty="0">
                <a:solidFill>
                  <a:srgbClr val="7030A0"/>
                </a:solidFill>
              </a:rPr>
              <a:t> para terapia contra el cáncer</a:t>
            </a:r>
            <a:endParaRPr lang="x-none" dirty="0">
              <a:solidFill>
                <a:srgbClr val="7030A0"/>
              </a:solidFill>
            </a:endParaRPr>
          </a:p>
        </p:txBody>
      </p:sp>
      <p:pic>
        <p:nvPicPr>
          <p:cNvPr id="9" name="Picture 5" descr="LRsaba_CERN_0212_3199.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0320" y="1722120"/>
            <a:ext cx="5562600" cy="4385242"/>
          </a:xfrm>
          <a:prstGeom prst="rect">
            <a:avLst/>
          </a:prstGeom>
          <a:solidFill>
            <a:srgbClr val="FFFFFF"/>
          </a:solidFill>
          <a:ln w="9525">
            <a:solidFill>
              <a:srgbClr val="4F81BD"/>
            </a:solidFill>
            <a:miter lim="800000"/>
            <a:headEnd/>
            <a:tailEnd/>
          </a:ln>
        </p:spPr>
      </p:pic>
      <p:sp>
        <p:nvSpPr>
          <p:cNvPr id="10" name="Titel 1"/>
          <p:cNvSpPr txBox="1">
            <a:spLocks/>
          </p:cNvSpPr>
          <p:nvPr/>
        </p:nvSpPr>
        <p:spPr bwMode="auto">
          <a:xfrm>
            <a:off x="1400987" y="34629"/>
            <a:ext cx="9951720"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Investigación y </a:t>
            </a:r>
            <a:r>
              <a:rPr lang="en-US" altLang="en-US" sz="3600" b="1" dirty="0" err="1">
                <a:solidFill>
                  <a:srgbClr val="0000FF"/>
                </a:solidFill>
              </a:rPr>
              <a:t>Terapia</a:t>
            </a:r>
            <a:r>
              <a:rPr lang="en-US" altLang="en-US" sz="3600" b="1" dirty="0">
                <a:solidFill>
                  <a:srgbClr val="0000FF"/>
                </a:solidFill>
              </a:rPr>
              <a:t> con Iones Pesados</a:t>
            </a:r>
            <a:endParaRPr lang="de-DE" altLang="en-US" sz="3600" b="1" dirty="0">
              <a:solidFill>
                <a:srgbClr val="0000FF"/>
              </a:solidFill>
            </a:endParaRPr>
          </a:p>
        </p:txBody>
      </p:sp>
      <p:pic>
        <p:nvPicPr>
          <p:cNvPr id="11" name="Picture 10"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 y="28892"/>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990602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42" y="1722119"/>
            <a:ext cx="5787439" cy="4417200"/>
          </a:xfrm>
          <a:prstGeom prst="rect">
            <a:avLst/>
          </a:prstGeom>
          <a:noFill/>
          <a:ln>
            <a:noFill/>
          </a:ln>
          <a:effectLst>
            <a:outerShdw blurRad="63500" dist="114300" dir="18660000" rotWithShape="0">
              <a:srgbClr val="929292">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791014" y="866637"/>
            <a:ext cx="2141906" cy="1427937"/>
          </a:xfrm>
        </p:spPr>
      </p:pic>
      <p:pic>
        <p:nvPicPr>
          <p:cNvPr id="14"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9851" y="5145539"/>
            <a:ext cx="1044627" cy="91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00987" y="5645697"/>
            <a:ext cx="4753096" cy="461665"/>
          </a:xfrm>
          <a:prstGeom prst="rect">
            <a:avLst/>
          </a:prstGeom>
        </p:spPr>
        <p:txBody>
          <a:bodyPr wrap="none">
            <a:spAutoFit/>
          </a:bodyPr>
          <a:lstStyle/>
          <a:p>
            <a:r>
              <a:rPr lang="en-US" sz="2400" b="1" dirty="0">
                <a:solidFill>
                  <a:srgbClr val="FFFF00"/>
                </a:solidFill>
              </a:rPr>
              <a:t>Descubrimiento del Boson de Higgs </a:t>
            </a:r>
            <a:endParaRPr lang="en-US" sz="2400" dirty="0">
              <a:solidFill>
                <a:srgbClr val="FFFF00"/>
              </a:solidFill>
            </a:endParaRPr>
          </a:p>
        </p:txBody>
      </p:sp>
      <p:sp>
        <p:nvSpPr>
          <p:cNvPr id="15" name="Rectangle 14"/>
          <p:cNvSpPr/>
          <p:nvPr/>
        </p:nvSpPr>
        <p:spPr>
          <a:xfrm>
            <a:off x="9317530" y="5187003"/>
            <a:ext cx="2459328" cy="830997"/>
          </a:xfrm>
          <a:prstGeom prst="rect">
            <a:avLst/>
          </a:prstGeom>
        </p:spPr>
        <p:txBody>
          <a:bodyPr wrap="none">
            <a:spAutoFit/>
          </a:bodyPr>
          <a:lstStyle/>
          <a:p>
            <a:pPr algn="ctr"/>
            <a:r>
              <a:rPr lang="en-US" sz="2400" b="1" dirty="0">
                <a:solidFill>
                  <a:srgbClr val="FFFF00"/>
                </a:solidFill>
              </a:rPr>
              <a:t>Studio del Plasma</a:t>
            </a:r>
          </a:p>
          <a:p>
            <a:pPr algn="ctr"/>
            <a:r>
              <a:rPr lang="en-US" sz="2400" b="1" dirty="0">
                <a:solidFill>
                  <a:srgbClr val="FFFF00"/>
                </a:solidFill>
              </a:rPr>
              <a:t>Quark Gluon</a:t>
            </a:r>
            <a:endParaRPr lang="en-US" sz="2400" dirty="0">
              <a:solidFill>
                <a:srgbClr val="FFFF00"/>
              </a:solidFill>
            </a:endParaRPr>
          </a:p>
        </p:txBody>
      </p:sp>
      <p:sp>
        <p:nvSpPr>
          <p:cNvPr id="3" name="Rectangle 2"/>
          <p:cNvSpPr/>
          <p:nvPr/>
        </p:nvSpPr>
        <p:spPr>
          <a:xfrm>
            <a:off x="6534645" y="1908661"/>
            <a:ext cx="2210862" cy="461665"/>
          </a:xfrm>
          <a:prstGeom prst="rect">
            <a:avLst/>
          </a:prstGeom>
        </p:spPr>
        <p:txBody>
          <a:bodyPr wrap="none">
            <a:spAutoFit/>
          </a:bodyPr>
          <a:lstStyle/>
          <a:p>
            <a:r>
              <a:rPr lang="en-US" sz="2400" b="1" dirty="0">
                <a:solidFill>
                  <a:srgbClr val="FFFF00"/>
                </a:solidFill>
              </a:rPr>
              <a:t>ALICE en el LHC</a:t>
            </a:r>
            <a:endParaRPr lang="en-US" sz="2400" b="1" dirty="0"/>
          </a:p>
        </p:txBody>
      </p:sp>
    </p:spTree>
    <p:extLst>
      <p:ext uri="{BB962C8B-B14F-4D97-AF65-F5344CB8AC3E}">
        <p14:creationId xmlns:p14="http://schemas.microsoft.com/office/powerpoint/2010/main" val="757280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08201" y="23814"/>
            <a:ext cx="7948613"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Rectangle 3"/>
          <p:cNvSpPr>
            <a:spLocks noChangeArrowheads="1"/>
          </p:cNvSpPr>
          <p:nvPr/>
        </p:nvSpPr>
        <p:spPr bwMode="auto">
          <a:xfrm>
            <a:off x="4205469" y="1926895"/>
            <a:ext cx="41454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latin typeface="Calibri" charset="0"/>
                <a:hlinkClick r:id="rId4"/>
              </a:rPr>
              <a:t>https://indico.cern.ch/e/PTMC</a:t>
            </a:r>
            <a:endParaRPr lang="en-US" altLang="en-US" sz="2400" b="1" dirty="0"/>
          </a:p>
        </p:txBody>
      </p:sp>
      <p:sp>
        <p:nvSpPr>
          <p:cNvPr id="17" name="Title 4"/>
          <p:cNvSpPr txBox="1">
            <a:spLocks/>
          </p:cNvSpPr>
          <p:nvPr/>
        </p:nvSpPr>
        <p:spPr bwMode="auto">
          <a:xfrm>
            <a:off x="4003675" y="23813"/>
            <a:ext cx="5900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3200" b="1" kern="0" dirty="0">
                <a:solidFill>
                  <a:schemeClr val="bg1"/>
                </a:solidFill>
                <a:latin typeface="ArialMT" charset="0"/>
              </a:rPr>
              <a:t>Particle Therapy </a:t>
            </a:r>
            <a:r>
              <a:rPr lang="en-US" sz="3200" b="1" kern="0" dirty="0" err="1">
                <a:solidFill>
                  <a:schemeClr val="bg1"/>
                </a:solidFill>
                <a:latin typeface="ArialMT" charset="0"/>
              </a:rPr>
              <a:t>MasterClass</a:t>
            </a:r>
            <a:endParaRPr lang="en-US" sz="3200" b="1" kern="0" dirty="0">
              <a:solidFill>
                <a:schemeClr val="bg1"/>
              </a:solidFill>
              <a:latin typeface="ArialMT" charset="0"/>
            </a:endParaRPr>
          </a:p>
        </p:txBody>
      </p:sp>
      <p:pic>
        <p:nvPicPr>
          <p:cNvPr id="9" name="Picture 10" descr="MC-Logo-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8074" y="6095588"/>
            <a:ext cx="18716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screenshot of a phone&#10;&#10;AI-generated content may be incorrect.">
            <a:extLst>
              <a:ext uri="{FF2B5EF4-FFF2-40B4-BE49-F238E27FC236}">
                <a16:creationId xmlns:a16="http://schemas.microsoft.com/office/drawing/2014/main" id="{B0BE06B5-08DF-1BA3-1EAD-F861F61A9295}"/>
              </a:ext>
            </a:extLst>
          </p:cNvPr>
          <p:cNvPicPr>
            <a:picLocks noChangeAspect="1"/>
          </p:cNvPicPr>
          <p:nvPr/>
        </p:nvPicPr>
        <p:blipFill>
          <a:blip r:embed="rId7"/>
          <a:stretch>
            <a:fillRect/>
          </a:stretch>
        </p:blipFill>
        <p:spPr>
          <a:xfrm>
            <a:off x="2091442" y="1951793"/>
            <a:ext cx="2056015" cy="4857335"/>
          </a:xfrm>
          <a:prstGeom prst="rect">
            <a:avLst/>
          </a:prstGeom>
        </p:spPr>
      </p:pic>
      <p:pic>
        <p:nvPicPr>
          <p:cNvPr id="5" name="Picture 4" descr="A screenshot of a computer&#10;&#10;AI-generated content may be incorrect.">
            <a:extLst>
              <a:ext uri="{FF2B5EF4-FFF2-40B4-BE49-F238E27FC236}">
                <a16:creationId xmlns:a16="http://schemas.microsoft.com/office/drawing/2014/main" id="{63755D57-67FF-8449-C758-8C4F5FE7EE3A}"/>
              </a:ext>
            </a:extLst>
          </p:cNvPr>
          <p:cNvPicPr>
            <a:picLocks noChangeAspect="1"/>
          </p:cNvPicPr>
          <p:nvPr/>
        </p:nvPicPr>
        <p:blipFill>
          <a:blip r:embed="rId8"/>
          <a:stretch>
            <a:fillRect/>
          </a:stretch>
        </p:blipFill>
        <p:spPr>
          <a:xfrm>
            <a:off x="4056699" y="2628901"/>
            <a:ext cx="6215049" cy="4180228"/>
          </a:xfrm>
          <a:prstGeom prst="rect">
            <a:avLst/>
          </a:prstGeom>
        </p:spPr>
      </p:pic>
      <p:sp>
        <p:nvSpPr>
          <p:cNvPr id="2" name="Title 4">
            <a:extLst>
              <a:ext uri="{FF2B5EF4-FFF2-40B4-BE49-F238E27FC236}">
                <a16:creationId xmlns:a16="http://schemas.microsoft.com/office/drawing/2014/main" id="{8BB00A07-5D8F-E3FD-9FB2-F591EEE8EB06}"/>
              </a:ext>
            </a:extLst>
          </p:cNvPr>
          <p:cNvSpPr txBox="1">
            <a:spLocks/>
          </p:cNvSpPr>
          <p:nvPr/>
        </p:nvSpPr>
        <p:spPr bwMode="auto">
          <a:xfrm>
            <a:off x="6888424" y="2324945"/>
            <a:ext cx="459613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2400" b="1" kern="0" dirty="0">
                <a:solidFill>
                  <a:srgbClr val="0000FF"/>
                </a:solidFill>
                <a:latin typeface="ArialMT" charset="0"/>
              </a:rPr>
              <a:t>Material en diferentes idiomas</a:t>
            </a:r>
          </a:p>
          <a:p>
            <a:pPr>
              <a:defRPr/>
            </a:pPr>
            <a:r>
              <a:rPr lang="en-US" sz="2400" b="1" kern="0" dirty="0">
                <a:solidFill>
                  <a:srgbClr val="0000FF"/>
                </a:solidFill>
                <a:latin typeface="ArialMT" charset="0"/>
              </a:rPr>
              <a:t>incluyendo animaciones</a:t>
            </a:r>
          </a:p>
          <a:p>
            <a:pPr>
              <a:defRPr/>
            </a:pPr>
            <a:r>
              <a:rPr lang="en-US" sz="2400" b="1" kern="0" dirty="0">
                <a:solidFill>
                  <a:srgbClr val="0000FF"/>
                </a:solidFill>
                <a:latin typeface="ArialMT" charset="0"/>
              </a:rPr>
              <a:t>y grabaciones</a:t>
            </a:r>
          </a:p>
          <a:p>
            <a:pPr>
              <a:defRPr/>
            </a:pPr>
            <a:endParaRPr lang="en-US" sz="2400" b="1" kern="0" dirty="0">
              <a:solidFill>
                <a:srgbClr val="0000FF"/>
              </a:solidFill>
              <a:latin typeface="ArialMT" charset="0"/>
            </a:endParaRPr>
          </a:p>
          <a:p>
            <a:pPr>
              <a:defRPr/>
            </a:pPr>
            <a:r>
              <a:rPr lang="en-US" sz="2400" b="1" kern="0" dirty="0">
                <a:solidFill>
                  <a:srgbClr val="0000FF"/>
                </a:solidFill>
                <a:latin typeface="ArialMT" charset="0"/>
              </a:rPr>
              <a:t>Y en español</a:t>
            </a:r>
          </a:p>
          <a:p>
            <a:pPr>
              <a:defRPr/>
            </a:pPr>
            <a:endParaRPr lang="en-US" sz="2400" b="1" kern="0" dirty="0">
              <a:solidFill>
                <a:srgbClr val="0000FF"/>
              </a:solidFill>
              <a:latin typeface="ArialMT" charset="0"/>
            </a:endParaRPr>
          </a:p>
        </p:txBody>
      </p:sp>
    </p:spTree>
    <p:extLst>
      <p:ext uri="{BB962C8B-B14F-4D97-AF65-F5344CB8AC3E}">
        <p14:creationId xmlns:p14="http://schemas.microsoft.com/office/powerpoint/2010/main" val="2201818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video conference&#10;&#10;AI-generated content may be incorrect.">
            <a:extLst>
              <a:ext uri="{FF2B5EF4-FFF2-40B4-BE49-F238E27FC236}">
                <a16:creationId xmlns:a16="http://schemas.microsoft.com/office/drawing/2014/main" id="{F8F54F04-6A33-013F-49F0-ED3131100A36}"/>
              </a:ext>
            </a:extLst>
          </p:cNvPr>
          <p:cNvPicPr>
            <a:picLocks noChangeAspect="1"/>
          </p:cNvPicPr>
          <p:nvPr/>
        </p:nvPicPr>
        <p:blipFill>
          <a:blip r:embed="rId3"/>
          <a:stretch>
            <a:fillRect/>
          </a:stretch>
        </p:blipFill>
        <p:spPr>
          <a:xfrm>
            <a:off x="6013835" y="1920190"/>
            <a:ext cx="6143592" cy="1997822"/>
          </a:xfrm>
          <a:prstGeom prst="rect">
            <a:avLst/>
          </a:prstGeom>
        </p:spPr>
      </p:pic>
      <p:sp>
        <p:nvSpPr>
          <p:cNvPr id="3" name="Date Placeholder 2"/>
          <p:cNvSpPr>
            <a:spLocks noGrp="1"/>
          </p:cNvSpPr>
          <p:nvPr>
            <p:ph type="dt" sz="half" idx="10"/>
          </p:nvPr>
        </p:nvSpPr>
        <p:spPr/>
        <p:txBody>
          <a:bodyPr/>
          <a:lstStyle/>
          <a:p>
            <a:fld id="{C2493A9E-C768-4E41-B3A1-AD51A73D1C5A}" type="datetime1">
              <a:rPr lang="it-IT" smtClean="0"/>
              <a:t>09/12/25</a:t>
            </a:fld>
            <a:endParaRPr lang="it-IT"/>
          </a:p>
        </p:txBody>
      </p:sp>
      <p:sp>
        <p:nvSpPr>
          <p:cNvPr id="4" name="Slide Number Placeholder 3"/>
          <p:cNvSpPr>
            <a:spLocks noGrp="1"/>
          </p:cNvSpPr>
          <p:nvPr>
            <p:ph type="sldNum" sz="quarter" idx="12"/>
          </p:nvPr>
        </p:nvSpPr>
        <p:spPr/>
        <p:txBody>
          <a:bodyPr/>
          <a:lstStyle/>
          <a:p>
            <a:fld id="{57A0FA2E-2223-4FE8-9E15-7906F6757A08}" type="slidenum">
              <a:rPr lang="it-IT" smtClean="0"/>
              <a:pPr/>
              <a:t>31</a:t>
            </a:fld>
            <a:endParaRPr lang="it-IT" dirty="0"/>
          </a:p>
        </p:txBody>
      </p:sp>
      <p:sp>
        <p:nvSpPr>
          <p:cNvPr id="9" name="Rectangle 8"/>
          <p:cNvSpPr/>
          <p:nvPr/>
        </p:nvSpPr>
        <p:spPr>
          <a:xfrm>
            <a:off x="173650" y="4284513"/>
            <a:ext cx="11680371" cy="1323439"/>
          </a:xfrm>
          <a:prstGeom prst="rect">
            <a:avLst/>
          </a:prstGeom>
        </p:spPr>
        <p:txBody>
          <a:bodyPr wrap="square">
            <a:spAutoFit/>
          </a:bodyPr>
          <a:lstStyle/>
          <a:p>
            <a:r>
              <a:rPr lang="en-GB" sz="2400" b="1" dirty="0" err="1">
                <a:solidFill>
                  <a:schemeClr val="accent5">
                    <a:lumMod val="75000"/>
                  </a:schemeClr>
                </a:solidFill>
                <a:ea typeface="Calibri" charset="0"/>
              </a:rPr>
              <a:t>HITRIplus</a:t>
            </a:r>
            <a:r>
              <a:rPr lang="en-GB" sz="2000" dirty="0">
                <a:solidFill>
                  <a:schemeClr val="accent5">
                    <a:lumMod val="75000"/>
                  </a:schemeClr>
                </a:solidFill>
                <a:ea typeface="Calibri" charset="0"/>
              </a:rPr>
              <a:t> </a:t>
            </a:r>
            <a:r>
              <a:rPr lang="en-GB" sz="2400" b="1" dirty="0">
                <a:solidFill>
                  <a:schemeClr val="accent5">
                    <a:lumMod val="75000"/>
                  </a:schemeClr>
                </a:solidFill>
                <a:ea typeface="Calibri" charset="0"/>
              </a:rPr>
              <a:t>EU-funded project </a:t>
            </a:r>
          </a:p>
          <a:p>
            <a:pPr lvl="1"/>
            <a:r>
              <a:rPr lang="en-GB" dirty="0">
                <a:solidFill>
                  <a:srgbClr val="0070C0"/>
                </a:solidFill>
                <a:ea typeface="Calibri" charset="0"/>
              </a:rPr>
              <a:t>Large consortium of research infrastructures including CERN and GSI, </a:t>
            </a:r>
          </a:p>
          <a:p>
            <a:pPr lvl="1"/>
            <a:r>
              <a:rPr lang="en-GB" dirty="0">
                <a:solidFill>
                  <a:srgbClr val="0070C0"/>
                </a:solidFill>
                <a:ea typeface="Calibri" charset="0"/>
              </a:rPr>
              <a:t>plus universities, industry, all four existing European heavy-ion therapy centres,</a:t>
            </a:r>
          </a:p>
          <a:p>
            <a:pPr lvl="1"/>
            <a:r>
              <a:rPr lang="en-GB" sz="2000" dirty="0">
                <a:solidFill>
                  <a:srgbClr val="0070C0"/>
                </a:solidFill>
                <a:ea typeface="Calibri" charset="0"/>
              </a:rPr>
              <a:t>and </a:t>
            </a:r>
            <a:r>
              <a:rPr lang="en-GB" dirty="0">
                <a:solidFill>
                  <a:srgbClr val="0070C0"/>
                </a:solidFill>
                <a:ea typeface="Calibri" charset="0"/>
              </a:rPr>
              <a:t>the future research infrastructure SEEIIST (South-East Europe International Institute for Sustainable Technologies)</a:t>
            </a:r>
            <a:endParaRPr lang="en-GB" sz="2000" dirty="0">
              <a:solidFill>
                <a:srgbClr val="0070C0"/>
              </a:solidFill>
              <a:ea typeface="Calibri" charset="0"/>
            </a:endParaRPr>
          </a:p>
        </p:txBody>
      </p:sp>
      <p:pic>
        <p:nvPicPr>
          <p:cNvPr id="13" name="Picture 12">
            <a:extLst>
              <a:ext uri="{FF2B5EF4-FFF2-40B4-BE49-F238E27FC236}">
                <a16:creationId xmlns:a16="http://schemas.microsoft.com/office/drawing/2014/main" id="{D5F1A1D2-90E8-41E8-AA97-0593B67055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239667"/>
            <a:ext cx="12192000" cy="648393"/>
          </a:xfrm>
          <a:prstGeom prst="rect">
            <a:avLst/>
          </a:prstGeom>
        </p:spPr>
      </p:pic>
      <p:sp>
        <p:nvSpPr>
          <p:cNvPr id="14" name="TextBox 13">
            <a:extLst>
              <a:ext uri="{FF2B5EF4-FFF2-40B4-BE49-F238E27FC236}">
                <a16:creationId xmlns:a16="http://schemas.microsoft.com/office/drawing/2014/main" id="{60BBF5BB-0129-4E69-BCE9-64F73871DA3A}"/>
              </a:ext>
            </a:extLst>
          </p:cNvPr>
          <p:cNvSpPr txBox="1"/>
          <p:nvPr/>
        </p:nvSpPr>
        <p:spPr>
          <a:xfrm>
            <a:off x="3548414" y="6365234"/>
            <a:ext cx="2110379" cy="400110"/>
          </a:xfrm>
          <a:prstGeom prst="rect">
            <a:avLst/>
          </a:prstGeom>
          <a:noFill/>
        </p:spPr>
        <p:txBody>
          <a:bodyPr wrap="square" rtlCol="0">
            <a:spAutoFit/>
          </a:bodyPr>
          <a:lstStyle/>
          <a:p>
            <a:pPr marL="0" marR="0" lvl="0" indent="0" algn="l" defTabSz="162571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Slide </a:t>
            </a:r>
            <a:r>
              <a:rPr lang="en-US" sz="2000" noProof="0" dirty="0">
                <a:solidFill>
                  <a:prstClr val="white"/>
                </a:solidFill>
                <a:latin typeface="Calibri" panose="020F0502020204030204"/>
              </a:rPr>
              <a:t>6</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D39CD7E-4571-47A0-A8E2-A5C05A19666B}"/>
              </a:ext>
            </a:extLst>
          </p:cNvPr>
          <p:cNvSpPr txBox="1"/>
          <p:nvPr/>
        </p:nvSpPr>
        <p:spPr>
          <a:xfrm>
            <a:off x="5263771" y="6365234"/>
            <a:ext cx="3661625" cy="400110"/>
          </a:xfrm>
          <a:prstGeom prst="rect">
            <a:avLst/>
          </a:prstGeom>
          <a:noFill/>
        </p:spPr>
        <p:txBody>
          <a:bodyPr wrap="square" rtlCol="0">
            <a:spAutoFit/>
          </a:bodyPr>
          <a:lstStyle/>
          <a:p>
            <a:pPr marL="0" marR="0" lvl="0" indent="0" algn="l" defTabSz="1625715" rtl="0" eaLnBrk="1" fontAlgn="auto" latinLnBrk="0" hangingPunct="1">
              <a:lnSpc>
                <a:spcPct val="100000"/>
              </a:lnSpc>
              <a:spcBef>
                <a:spcPts val="0"/>
              </a:spcBef>
              <a:spcAft>
                <a:spcPts val="0"/>
              </a:spcAft>
              <a:buClrTx/>
              <a:buSzTx/>
              <a:buFontTx/>
              <a:buNone/>
              <a:tabLst/>
              <a:defRPr/>
            </a:pPr>
            <a:r>
              <a:rPr lang="en-US" sz="2000" dirty="0" err="1">
                <a:solidFill>
                  <a:prstClr val="white"/>
                </a:solidFill>
                <a:latin typeface="Calibri" panose="020F0502020204030204"/>
              </a:rPr>
              <a:t>Panagiota</a:t>
            </a:r>
            <a:r>
              <a:rPr lang="en-US" sz="2000" dirty="0">
                <a:solidFill>
                  <a:prstClr val="white"/>
                </a:solidFill>
                <a:latin typeface="Calibri" panose="020F0502020204030204"/>
              </a:rPr>
              <a:t> Foka</a:t>
            </a:r>
            <a:endPar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CA216E8-F52B-4958-B7CA-D5A6245D2E95}"/>
              </a:ext>
            </a:extLst>
          </p:cNvPr>
          <p:cNvSpPr txBox="1"/>
          <p:nvPr/>
        </p:nvSpPr>
        <p:spPr>
          <a:xfrm>
            <a:off x="0" y="6365234"/>
            <a:ext cx="2986814" cy="400110"/>
          </a:xfrm>
          <a:prstGeom prst="rect">
            <a:avLst/>
          </a:prstGeom>
          <a:noFill/>
          <a:ln>
            <a:solidFill>
              <a:srgbClr val="002060"/>
            </a:solidFill>
          </a:ln>
        </p:spPr>
        <p:txBody>
          <a:bodyPr wrap="square">
            <a:spAutoFit/>
          </a:bodyPr>
          <a:lstStyle/>
          <a:p>
            <a:pPr marL="0" marR="0" lvl="0" indent="0" algn="ctr" defTabSz="1625715"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Light" panose="020F0302020204030204" pitchFamily="34" charset="0"/>
                <a:ea typeface="Times New Roman" panose="02020603050405020304" pitchFamily="18" charset="0"/>
                <a:cs typeface="Calibri Light" panose="020F0302020204030204" pitchFamily="34" charset="0"/>
              </a:rPr>
              <a:t>IAEA-CN301-059</a:t>
            </a:r>
            <a:endParaRPr kumimoji="0" lang="en-GB" sz="2000" b="0" i="0" u="none" strike="noStrike" kern="1200" cap="none" spc="0" normalizeH="0" baseline="0" noProof="0" dirty="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9398"/>
            <a:ext cx="6096000" cy="3889730"/>
          </a:xfrm>
          <a:prstGeom prst="rect">
            <a:avLst/>
          </a:prstGeom>
        </p:spPr>
      </p:pic>
      <p:sp>
        <p:nvSpPr>
          <p:cNvPr id="19" name="Rectangle 18"/>
          <p:cNvSpPr/>
          <p:nvPr/>
        </p:nvSpPr>
        <p:spPr>
          <a:xfrm>
            <a:off x="7483914" y="95226"/>
            <a:ext cx="3576620" cy="584775"/>
          </a:xfrm>
          <a:prstGeom prst="rect">
            <a:avLst/>
          </a:prstGeom>
        </p:spPr>
        <p:txBody>
          <a:bodyPr wrap="none">
            <a:spAutoFit/>
          </a:bodyPr>
          <a:lstStyle/>
          <a:p>
            <a:r>
              <a:rPr lang="en-US" altLang="en-US" sz="3200" b="1" kern="0" dirty="0">
                <a:solidFill>
                  <a:srgbClr val="00B0F0"/>
                </a:solidFill>
                <a:latin typeface="ArialMT" charset="0"/>
              </a:rPr>
              <a:t>HITRIplus project</a:t>
            </a:r>
            <a:endParaRPr lang="en-US" sz="3200" dirty="0">
              <a:solidFill>
                <a:srgbClr val="00B0F0"/>
              </a:solidFill>
            </a:endParaRPr>
          </a:p>
        </p:txBody>
      </p:sp>
      <p:sp>
        <p:nvSpPr>
          <p:cNvPr id="2" name="Rectangle 1"/>
          <p:cNvSpPr/>
          <p:nvPr/>
        </p:nvSpPr>
        <p:spPr>
          <a:xfrm>
            <a:off x="17580" y="6156984"/>
            <a:ext cx="12192000" cy="7310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F6ED06A-2E47-7487-1029-935967D37498}"/>
              </a:ext>
            </a:extLst>
          </p:cNvPr>
          <p:cNvSpPr txBox="1"/>
          <p:nvPr/>
        </p:nvSpPr>
        <p:spPr>
          <a:xfrm>
            <a:off x="5279754" y="1157106"/>
            <a:ext cx="7898378" cy="400110"/>
          </a:xfrm>
          <a:prstGeom prst="rect">
            <a:avLst/>
          </a:prstGeom>
          <a:noFill/>
        </p:spPr>
        <p:txBody>
          <a:bodyPr wrap="square">
            <a:spAutoFit/>
          </a:bodyPr>
          <a:lstStyle/>
          <a:p>
            <a:pPr algn="ctr"/>
            <a:r>
              <a:rPr lang="en-GB" sz="2000" b="1" dirty="0">
                <a:solidFill>
                  <a:srgbClr val="C00000"/>
                </a:solidFill>
              </a:rPr>
              <a:t>https://www.youtube.com/@hitriplus9177/videos</a:t>
            </a:r>
          </a:p>
        </p:txBody>
      </p:sp>
      <p:pic>
        <p:nvPicPr>
          <p:cNvPr id="7" name="Picture 6">
            <a:extLst>
              <a:ext uri="{FF2B5EF4-FFF2-40B4-BE49-F238E27FC236}">
                <a16:creationId xmlns:a16="http://schemas.microsoft.com/office/drawing/2014/main" id="{1E51A78F-54CD-3ABD-7596-DFC9EBDFBA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5765099"/>
            <a:ext cx="12277618" cy="1092902"/>
          </a:xfrm>
          <a:prstGeom prst="rect">
            <a:avLst/>
          </a:prstGeom>
        </p:spPr>
      </p:pic>
      <p:pic>
        <p:nvPicPr>
          <p:cNvPr id="10" name="Picture 9" descr="A black text on a white background&#10;&#10;AI-generated content may be incorrect.">
            <a:extLst>
              <a:ext uri="{FF2B5EF4-FFF2-40B4-BE49-F238E27FC236}">
                <a16:creationId xmlns:a16="http://schemas.microsoft.com/office/drawing/2014/main" id="{45EB53A4-942C-546E-E40C-7C4FC7557D48}"/>
              </a:ext>
            </a:extLst>
          </p:cNvPr>
          <p:cNvPicPr>
            <a:picLocks noChangeAspect="1"/>
          </p:cNvPicPr>
          <p:nvPr/>
        </p:nvPicPr>
        <p:blipFill>
          <a:blip r:embed="rId7"/>
          <a:stretch>
            <a:fillRect/>
          </a:stretch>
        </p:blipFill>
        <p:spPr>
          <a:xfrm>
            <a:off x="6138809" y="787094"/>
            <a:ext cx="1333500" cy="444500"/>
          </a:xfrm>
          <a:prstGeom prst="rect">
            <a:avLst/>
          </a:prstGeom>
        </p:spPr>
      </p:pic>
    </p:spTree>
    <p:extLst>
      <p:ext uri="{BB962C8B-B14F-4D97-AF65-F5344CB8AC3E}">
        <p14:creationId xmlns:p14="http://schemas.microsoft.com/office/powerpoint/2010/main" val="971161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1C3D4-01C4-6B65-6EFB-F76D39A69D3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9F0FFBF-42E1-812C-3B40-B6DAB49CEE78}"/>
              </a:ext>
            </a:extLst>
          </p:cNvPr>
          <p:cNvSpPr/>
          <p:nvPr/>
        </p:nvSpPr>
        <p:spPr>
          <a:xfrm>
            <a:off x="5432527" y="4664764"/>
            <a:ext cx="1657386" cy="569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FDF065D3-FDCF-25B0-8397-E71293D8138B}"/>
              </a:ext>
            </a:extLst>
          </p:cNvPr>
          <p:cNvSpPr txBox="1"/>
          <p:nvPr/>
        </p:nvSpPr>
        <p:spPr>
          <a:xfrm>
            <a:off x="1651428" y="1062635"/>
            <a:ext cx="9219584" cy="1200329"/>
          </a:xfrm>
          <a:prstGeom prst="rect">
            <a:avLst/>
          </a:prstGeom>
          <a:noFill/>
        </p:spPr>
        <p:txBody>
          <a:bodyPr wrap="square">
            <a:spAutoFit/>
          </a:bodyPr>
          <a:lstStyle/>
          <a:p>
            <a:pPr algn="ctr"/>
            <a:r>
              <a:rPr lang="es-ES" sz="3600" dirty="0">
                <a:solidFill>
                  <a:srgbClr val="0000FF"/>
                </a:solidFill>
                <a:latin typeface="Roboto" panose="02000000000000000000" pitchFamily="2" charset="0"/>
                <a:ea typeface="Roboto" panose="02000000000000000000" pitchFamily="2" charset="0"/>
                <a:cs typeface="Roboto" panose="02000000000000000000" pitchFamily="2" charset="0"/>
              </a:rPr>
              <a:t>Evolución de la </a:t>
            </a:r>
          </a:p>
          <a:p>
            <a:pPr algn="ctr"/>
            <a:r>
              <a:rPr lang="es-ES" sz="3600" dirty="0" err="1">
                <a:solidFill>
                  <a:srgbClr val="0000FF"/>
                </a:solidFill>
                <a:latin typeface="Roboto" panose="02000000000000000000" pitchFamily="2" charset="0"/>
                <a:ea typeface="Roboto" panose="02000000000000000000" pitchFamily="2" charset="0"/>
                <a:cs typeface="Roboto" panose="02000000000000000000" pitchFamily="2" charset="0"/>
              </a:rPr>
              <a:t>MasterClass</a:t>
            </a:r>
            <a:r>
              <a:rPr lang="es-ES" sz="3600" dirty="0">
                <a:solidFill>
                  <a:srgbClr val="0000FF"/>
                </a:solidFill>
                <a:latin typeface="Roboto" panose="02000000000000000000" pitchFamily="2" charset="0"/>
                <a:ea typeface="Roboto" panose="02000000000000000000" pitchFamily="2" charset="0"/>
                <a:cs typeface="Roboto" panose="02000000000000000000" pitchFamily="2" charset="0"/>
              </a:rPr>
              <a:t> de Terapia de Partículas PTMC </a:t>
            </a:r>
          </a:p>
        </p:txBody>
      </p:sp>
      <p:pic>
        <p:nvPicPr>
          <p:cNvPr id="6" name="Picture 5" descr="A group of people looking at a computer screen&#10;&#10;Description automatically generated">
            <a:extLst>
              <a:ext uri="{FF2B5EF4-FFF2-40B4-BE49-F238E27FC236}">
                <a16:creationId xmlns:a16="http://schemas.microsoft.com/office/drawing/2014/main" id="{C68379C3-8318-05F5-B7EF-CFD34C30BDD9}"/>
              </a:ext>
            </a:extLst>
          </p:cNvPr>
          <p:cNvPicPr>
            <a:picLocks noChangeAspect="1"/>
          </p:cNvPicPr>
          <p:nvPr/>
        </p:nvPicPr>
        <p:blipFill>
          <a:blip r:embed="rId3"/>
          <a:stretch>
            <a:fillRect/>
          </a:stretch>
        </p:blipFill>
        <p:spPr>
          <a:xfrm>
            <a:off x="2959589" y="2663454"/>
            <a:ext cx="6272820" cy="2571155"/>
          </a:xfrm>
          <a:prstGeom prst="rect">
            <a:avLst/>
          </a:prstGeom>
        </p:spPr>
      </p:pic>
    </p:spTree>
    <p:extLst>
      <p:ext uri="{BB962C8B-B14F-4D97-AF65-F5344CB8AC3E}">
        <p14:creationId xmlns:p14="http://schemas.microsoft.com/office/powerpoint/2010/main" val="3483697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35138" y="1662565"/>
            <a:ext cx="2873438" cy="237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659291" y="984248"/>
            <a:ext cx="3525329"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a:defRPr/>
            </a:pPr>
            <a:r>
              <a:rPr lang="es-ES" sz="2000" b="1" kern="0" dirty="0">
                <a:solidFill>
                  <a:srgbClr val="3733DB"/>
                </a:solidFill>
                <a:latin typeface="+mn-lt"/>
              </a:rPr>
              <a:t>Primera prueba local</a:t>
            </a:r>
            <a:r>
              <a:rPr lang="en-US" altLang="en-US" sz="2000" b="1" kern="0" dirty="0">
                <a:solidFill>
                  <a:srgbClr val="3733DB"/>
                </a:solidFill>
                <a:latin typeface="+mn-lt"/>
              </a:rPr>
              <a:t>: </a:t>
            </a:r>
          </a:p>
          <a:p>
            <a:pPr algn="l">
              <a:defRPr/>
            </a:pPr>
            <a:r>
              <a:rPr lang="en-US" altLang="en-US" sz="2000" b="1" kern="0" dirty="0">
                <a:solidFill>
                  <a:srgbClr val="3733DB"/>
                </a:solidFill>
                <a:latin typeface="+mn-lt"/>
              </a:rPr>
              <a:t>GSI 7 Feb 2019</a:t>
            </a:r>
          </a:p>
        </p:txBody>
      </p:sp>
      <p:sp>
        <p:nvSpPr>
          <p:cNvPr id="7" name="Content Placeholder 3"/>
          <p:cNvSpPr txBox="1">
            <a:spLocks/>
          </p:cNvSpPr>
          <p:nvPr/>
        </p:nvSpPr>
        <p:spPr bwMode="auto">
          <a:xfrm>
            <a:off x="5500037" y="5017558"/>
            <a:ext cx="5537857"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a:lstStyle>
          <a:p>
            <a:pPr marL="0" indent="0">
              <a:buNone/>
              <a:defRPr/>
            </a:pPr>
            <a:r>
              <a:rPr lang="es-ES" sz="1800" b="1" kern="0" dirty="0">
                <a:solidFill>
                  <a:srgbClr val="7030A0"/>
                </a:solidFill>
                <a:latin typeface="ArialMT" charset="0"/>
              </a:rPr>
              <a:t>Aprobación del Grupo Directivo</a:t>
            </a:r>
            <a:r>
              <a:rPr lang="en-US" altLang="en-US" sz="1800" b="1" kern="0" dirty="0">
                <a:solidFill>
                  <a:srgbClr val="7030A0"/>
                </a:solidFill>
                <a:latin typeface="ArialMT" charset="0"/>
              </a:rPr>
              <a:t>: GSI May 2019</a:t>
            </a:r>
          </a:p>
          <a:p>
            <a:pPr marL="0" indent="0">
              <a:buNone/>
            </a:pPr>
            <a:r>
              <a:rPr lang="es-ES" sz="1800" b="1" kern="0" dirty="0">
                <a:solidFill>
                  <a:srgbClr val="7030A0"/>
                </a:solidFill>
                <a:latin typeface="ArialMT" charset="0"/>
              </a:rPr>
              <a:t>Incluido en el programa del IPPOG IMC</a:t>
            </a:r>
          </a:p>
        </p:txBody>
      </p:sp>
      <p:pic>
        <p:nvPicPr>
          <p:cNvPr id="124932" name="Picture 3" descr="v3.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1176" y="1087439"/>
            <a:ext cx="4873625"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481566" y="711200"/>
            <a:ext cx="5556329" cy="400110"/>
          </a:xfrm>
          <a:prstGeom prst="rect">
            <a:avLst/>
          </a:prstGeom>
        </p:spPr>
        <p:txBody>
          <a:bodyPr wrap="none">
            <a:spAutoFit/>
          </a:bodyPr>
          <a:lstStyle/>
          <a:p>
            <a:pPr>
              <a:defRPr/>
            </a:pPr>
            <a:r>
              <a:rPr lang="en-US" altLang="en-US" sz="2000" b="1" kern="0" dirty="0">
                <a:solidFill>
                  <a:srgbClr val="3733DB"/>
                </a:solidFill>
              </a:rPr>
              <a:t>Piloto International : CERN, GSI, DKFZ 5 Abril 2019 </a:t>
            </a:r>
          </a:p>
        </p:txBody>
      </p:sp>
      <p:sp>
        <p:nvSpPr>
          <p:cNvPr id="11" name="Title 4"/>
          <p:cNvSpPr>
            <a:spLocks noGrp="1"/>
          </p:cNvSpPr>
          <p:nvPr>
            <p:ph type="title"/>
          </p:nvPr>
        </p:nvSpPr>
        <p:spPr>
          <a:xfrm>
            <a:off x="1959153" y="92613"/>
            <a:ext cx="8289449" cy="590931"/>
          </a:xfrm>
        </p:spPr>
        <p:txBody>
          <a:bodyPr wrap="none">
            <a:spAutoFit/>
          </a:bodyPr>
          <a:lstStyle/>
          <a:p>
            <a:r>
              <a:rPr lang="en-US" altLang="de-DE" sz="3600" b="1" dirty="0">
                <a:solidFill>
                  <a:srgbClr val="0000FF"/>
                </a:solidFill>
                <a:latin typeface="ArialMT"/>
              </a:rPr>
              <a:t>PTMC y </a:t>
            </a:r>
            <a:r>
              <a:rPr lang="es-ES" sz="3600" b="1" dirty="0">
                <a:solidFill>
                  <a:srgbClr val="0000FF"/>
                </a:solidFill>
                <a:latin typeface="ArialMT"/>
              </a:rPr>
              <a:t>Planificación del tratamiento</a:t>
            </a:r>
            <a:endParaRPr lang="en-US" altLang="de-DE" sz="3600" b="1" dirty="0"/>
          </a:p>
        </p:txBody>
      </p:sp>
      <p:pic>
        <p:nvPicPr>
          <p:cNvPr id="2" name="Picture 15">
            <a:extLst>
              <a:ext uri="{FF2B5EF4-FFF2-40B4-BE49-F238E27FC236}">
                <a16:creationId xmlns:a16="http://schemas.microsoft.com/office/drawing/2014/main" id="{57932308-453A-B7CA-9523-03579D74F716}"/>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735138" y="4143150"/>
            <a:ext cx="2944935"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0236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2437"/>
            <a:ext cx="6291072" cy="6405564"/>
          </a:xfrm>
          <a:prstGeom prst="rect">
            <a:avLst/>
          </a:prstGeom>
        </p:spPr>
      </p:pic>
      <p:sp>
        <p:nvSpPr>
          <p:cNvPr id="5" name="Rectangle 4"/>
          <p:cNvSpPr/>
          <p:nvPr/>
        </p:nvSpPr>
        <p:spPr>
          <a:xfrm>
            <a:off x="5833872" y="3338351"/>
            <a:ext cx="6449568" cy="2103012"/>
          </a:xfrm>
          <a:prstGeom prst="rect">
            <a:avLst/>
          </a:prstGeom>
        </p:spPr>
        <p:txBody>
          <a:bodyPr wrap="square">
            <a:spAutoFit/>
          </a:bodyPr>
          <a:lstStyle/>
          <a:p>
            <a:pPr marL="609585"/>
            <a:r>
              <a:rPr lang="en-GB" sz="2133" b="1" dirty="0">
                <a:solidFill>
                  <a:srgbClr val="0070C0"/>
                </a:solidFill>
                <a:latin typeface="Calibri" charset="0"/>
                <a:ea typeface="Calibri" charset="0"/>
              </a:rPr>
              <a:t>Ciudad de México</a:t>
            </a:r>
            <a:endParaRPr lang="en-GB" sz="2133" b="1" dirty="0">
              <a:solidFill>
                <a:srgbClr val="0070C0"/>
              </a:solidFill>
              <a:latin typeface="Times New Roman" charset="0"/>
              <a:ea typeface="Calibri" charset="0"/>
            </a:endParaRPr>
          </a:p>
          <a:p>
            <a:pPr marL="1066785" lvl="1"/>
            <a:r>
              <a:rPr lang="en-GB" sz="2400" dirty="0">
                <a:solidFill>
                  <a:srgbClr val="7030A0"/>
                </a:solidFill>
                <a:latin typeface="Calibri" charset="0"/>
                <a:ea typeface="Times New Roman" charset="0"/>
              </a:rPr>
              <a:t>Antonio Ortiz Velasquez </a:t>
            </a:r>
          </a:p>
          <a:p>
            <a:pPr marL="1066785" lvl="1"/>
            <a:r>
              <a:rPr lang="en-GB" sz="2400" dirty="0">
                <a:solidFill>
                  <a:srgbClr val="7030A0"/>
                </a:solidFill>
                <a:latin typeface="Calibri" charset="0"/>
                <a:ea typeface="Times New Roman" charset="0"/>
              </a:rPr>
              <a:t>Sesión de PTMC en la UNAM, Ciudad de México.</a:t>
            </a:r>
            <a:endParaRPr lang="en-GB" sz="2400" dirty="0">
              <a:solidFill>
                <a:srgbClr val="7030A0"/>
              </a:solidFill>
              <a:latin typeface="Times New Roman" charset="0"/>
              <a:ea typeface="Calibri" charset="0"/>
            </a:endParaRPr>
          </a:p>
          <a:p>
            <a:pPr marL="1066785" lvl="1"/>
            <a:r>
              <a:rPr lang="en-GB" sz="2400" dirty="0">
                <a:solidFill>
                  <a:srgbClr val="7030A0"/>
                </a:solidFill>
                <a:latin typeface="Calibri" charset="0"/>
                <a:ea typeface="Times New Roman" charset="0"/>
              </a:rPr>
              <a:t>Página Web </a:t>
            </a:r>
            <a:r>
              <a:rPr lang="en-GB" sz="1333" u="sng" dirty="0">
                <a:solidFill>
                  <a:srgbClr val="7030A0"/>
                </a:solidFill>
                <a:latin typeface="Calibri" charset="0"/>
                <a:ea typeface="Times New Roman" charset="0"/>
                <a:hlinkClick r:id="rId4"/>
              </a:rPr>
              <a:t>http://epistemia.nucleares.unam.mx/web?name=fisica_y_sociedad_2020</a:t>
            </a:r>
            <a:endParaRPr lang="en-GB" sz="1333" dirty="0">
              <a:solidFill>
                <a:srgbClr val="7030A0"/>
              </a:solidFill>
              <a:latin typeface="Times New Roman" charset="0"/>
              <a:ea typeface="Calibri" charset="0"/>
            </a:endParaRPr>
          </a:p>
        </p:txBody>
      </p:sp>
      <p:sp>
        <p:nvSpPr>
          <p:cNvPr id="6" name="Rectangle 5"/>
          <p:cNvSpPr/>
          <p:nvPr/>
        </p:nvSpPr>
        <p:spPr>
          <a:xfrm>
            <a:off x="5833872" y="1201425"/>
            <a:ext cx="6266688" cy="1918346"/>
          </a:xfrm>
          <a:prstGeom prst="rect">
            <a:avLst/>
          </a:prstGeom>
        </p:spPr>
        <p:txBody>
          <a:bodyPr wrap="square">
            <a:spAutoFit/>
          </a:bodyPr>
          <a:lstStyle/>
          <a:p>
            <a:pPr marL="609585"/>
            <a:r>
              <a:rPr lang="fr-CH" sz="2133" b="1" dirty="0">
                <a:solidFill>
                  <a:srgbClr val="0070C0"/>
                </a:solidFill>
                <a:latin typeface="Calibri" charset="0"/>
                <a:ea typeface="Times New Roman" charset="0"/>
              </a:rPr>
              <a:t>Puebla</a:t>
            </a:r>
          </a:p>
          <a:p>
            <a:pPr marL="1066785" lvl="1"/>
            <a:r>
              <a:rPr lang="fr-CH" sz="2400" dirty="0">
                <a:solidFill>
                  <a:srgbClr val="7030A0"/>
                </a:solidFill>
                <a:latin typeface="Calibri" charset="0"/>
                <a:ea typeface="Times New Roman" charset="0"/>
              </a:rPr>
              <a:t>Irais Bautista Guzmán </a:t>
            </a:r>
          </a:p>
          <a:p>
            <a:pPr marL="1066785" lvl="1"/>
            <a:r>
              <a:rPr lang="en-GB" sz="2400" dirty="0">
                <a:solidFill>
                  <a:srgbClr val="7030A0"/>
                </a:solidFill>
                <a:latin typeface="Calibri" charset="0"/>
                <a:ea typeface="Times New Roman" charset="0"/>
                <a:cs typeface="Tahoma" charset="0"/>
              </a:rPr>
              <a:t>Sesión de PTMC en la BUAP-Puebla.</a:t>
            </a:r>
            <a:endParaRPr lang="en-GB" sz="2400" dirty="0">
              <a:solidFill>
                <a:srgbClr val="7030A0"/>
              </a:solidFill>
              <a:latin typeface="Times New Roman" charset="0"/>
              <a:ea typeface="Calibri" charset="0"/>
            </a:endParaRPr>
          </a:p>
          <a:p>
            <a:pPr marL="1066785" lvl="1"/>
            <a:r>
              <a:rPr lang="en-GB" sz="2400" dirty="0">
                <a:solidFill>
                  <a:srgbClr val="7030A0"/>
                </a:solidFill>
                <a:latin typeface="Calibri" charset="0"/>
                <a:ea typeface="Times New Roman" charset="0"/>
                <a:cs typeface="Tahoma" charset="0"/>
              </a:rPr>
              <a:t>Página Web</a:t>
            </a:r>
          </a:p>
          <a:p>
            <a:pPr marL="1066785" lvl="1"/>
            <a:r>
              <a:rPr lang="en-GB" sz="1200" u="sng" dirty="0">
                <a:solidFill>
                  <a:srgbClr val="7030A0"/>
                </a:solidFill>
                <a:latin typeface="Calibri" charset="0"/>
                <a:ea typeface="Times New Roman" charset="0"/>
                <a:cs typeface="Tahoma" charset="0"/>
                <a:hlinkClick r:id="rId5"/>
              </a:rPr>
              <a:t>https://www.fcfm.buap.mx/ParticulasElementales/seminarios/PT/index.html</a:t>
            </a:r>
            <a:endParaRPr lang="en-GB" sz="1200" u="sng" dirty="0">
              <a:solidFill>
                <a:srgbClr val="7030A0"/>
              </a:solidFill>
              <a:latin typeface="Calibri" charset="0"/>
              <a:ea typeface="Times New Roman" charset="0"/>
              <a:cs typeface="Tahoma" charset="0"/>
            </a:endParaRPr>
          </a:p>
          <a:p>
            <a:pPr marL="1066785" lvl="1"/>
            <a:endParaRPr lang="en-GB" sz="1333" dirty="0">
              <a:solidFill>
                <a:srgbClr val="7030A0"/>
              </a:solidFill>
              <a:latin typeface="Times New Roman" charset="0"/>
              <a:ea typeface="Calibri" charset="0"/>
            </a:endParaRPr>
          </a:p>
        </p:txBody>
      </p:sp>
      <p:sp>
        <p:nvSpPr>
          <p:cNvPr id="7" name="Title 4">
            <a:extLst>
              <a:ext uri="{FF2B5EF4-FFF2-40B4-BE49-F238E27FC236}">
                <a16:creationId xmlns:a16="http://schemas.microsoft.com/office/drawing/2014/main" id="{B138A6E4-EE5E-8FA5-9CC2-94D431998651}"/>
              </a:ext>
            </a:extLst>
          </p:cNvPr>
          <p:cNvSpPr>
            <a:spLocks noGrp="1"/>
          </p:cNvSpPr>
          <p:nvPr>
            <p:ph type="title"/>
          </p:nvPr>
        </p:nvSpPr>
        <p:spPr>
          <a:xfrm>
            <a:off x="1637856" y="0"/>
            <a:ext cx="10338184" cy="738633"/>
          </a:xfrm>
        </p:spPr>
        <p:txBody>
          <a:bodyPr wrap="none">
            <a:spAutoFit/>
          </a:bodyPr>
          <a:lstStyle/>
          <a:p>
            <a:r>
              <a:rPr lang="en-US" altLang="de-DE" sz="3600" b="1" dirty="0">
                <a:solidFill>
                  <a:srgbClr val="0000FF"/>
                </a:solidFill>
                <a:latin typeface="ArialMT"/>
              </a:rPr>
              <a:t>La </a:t>
            </a:r>
            <a:r>
              <a:rPr lang="en-US" altLang="de-DE" sz="3600" b="1" dirty="0" err="1">
                <a:solidFill>
                  <a:srgbClr val="0000FF"/>
                </a:solidFill>
                <a:latin typeface="ArialMT"/>
              </a:rPr>
              <a:t>primera</a:t>
            </a:r>
            <a:r>
              <a:rPr lang="en-US" altLang="de-DE" sz="3600" b="1" dirty="0">
                <a:solidFill>
                  <a:srgbClr val="0000FF"/>
                </a:solidFill>
                <a:latin typeface="ArialMT"/>
              </a:rPr>
              <a:t> PTMC </a:t>
            </a:r>
            <a:r>
              <a:rPr lang="en-US" altLang="de-DE" sz="3600" b="1" dirty="0" err="1">
                <a:solidFill>
                  <a:srgbClr val="0000FF"/>
                </a:solidFill>
                <a:latin typeface="ArialMT"/>
              </a:rPr>
              <a:t>en</a:t>
            </a:r>
            <a:r>
              <a:rPr lang="en-US" altLang="de-DE" sz="3600" b="1" dirty="0">
                <a:solidFill>
                  <a:srgbClr val="0000FF"/>
                </a:solidFill>
                <a:latin typeface="ArialMT"/>
              </a:rPr>
              <a:t> IMC, </a:t>
            </a:r>
            <a:r>
              <a:rPr lang="en-US" altLang="de-DE" sz="3600" b="1" dirty="0" err="1">
                <a:solidFill>
                  <a:srgbClr val="0000FF"/>
                </a:solidFill>
                <a:latin typeface="+mn-lt"/>
              </a:rPr>
              <a:t>el</a:t>
            </a:r>
            <a:r>
              <a:rPr lang="en-US" altLang="de-DE" sz="3600" b="1" dirty="0">
                <a:solidFill>
                  <a:srgbClr val="0000FF"/>
                </a:solidFill>
                <a:latin typeface="+mn-lt"/>
              </a:rPr>
              <a:t> 2 de </a:t>
            </a:r>
            <a:r>
              <a:rPr lang="en-US" altLang="de-DE" sz="3600" b="1" dirty="0" err="1">
                <a:solidFill>
                  <a:srgbClr val="0000FF"/>
                </a:solidFill>
                <a:latin typeface="+mn-lt"/>
              </a:rPr>
              <a:t>Marzo</a:t>
            </a:r>
            <a:r>
              <a:rPr lang="en-US" altLang="de-DE" sz="3600" b="1" dirty="0">
                <a:solidFill>
                  <a:srgbClr val="0000FF"/>
                </a:solidFill>
                <a:latin typeface="+mn-lt"/>
              </a:rPr>
              <a:t> del 2020</a:t>
            </a:r>
            <a:r>
              <a:rPr lang="en-US" altLang="de-DE" sz="3600" b="1" dirty="0">
                <a:solidFill>
                  <a:srgbClr val="0000FF"/>
                </a:solidFill>
                <a:latin typeface="ArialMT"/>
              </a:rPr>
              <a:t> </a:t>
            </a:r>
            <a:endParaRPr lang="en-US" altLang="de-DE" sz="3600" b="1" dirty="0"/>
          </a:p>
        </p:txBody>
      </p:sp>
    </p:spTree>
    <p:extLst>
      <p:ext uri="{BB962C8B-B14F-4D97-AF65-F5344CB8AC3E}">
        <p14:creationId xmlns:p14="http://schemas.microsoft.com/office/powerpoint/2010/main" val="12218948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58B12-56FD-7BB7-E19F-7CF21665B1E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923C0D9-3A5F-0DA0-518F-2CA59A1409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52437"/>
            <a:ext cx="6291072" cy="6405564"/>
          </a:xfrm>
          <a:prstGeom prst="rect">
            <a:avLst/>
          </a:prstGeom>
        </p:spPr>
      </p:pic>
      <p:sp>
        <p:nvSpPr>
          <p:cNvPr id="5" name="Rectangle 4">
            <a:extLst>
              <a:ext uri="{FF2B5EF4-FFF2-40B4-BE49-F238E27FC236}">
                <a16:creationId xmlns:a16="http://schemas.microsoft.com/office/drawing/2014/main" id="{DFB0846F-2BDD-22B1-D565-0D9D9477845C}"/>
              </a:ext>
            </a:extLst>
          </p:cNvPr>
          <p:cNvSpPr/>
          <p:nvPr/>
        </p:nvSpPr>
        <p:spPr>
          <a:xfrm>
            <a:off x="5833872" y="3338351"/>
            <a:ext cx="6449568" cy="2103012"/>
          </a:xfrm>
          <a:prstGeom prst="rect">
            <a:avLst/>
          </a:prstGeom>
        </p:spPr>
        <p:txBody>
          <a:bodyPr wrap="square">
            <a:spAutoFit/>
          </a:bodyPr>
          <a:lstStyle/>
          <a:p>
            <a:pPr marL="609585"/>
            <a:r>
              <a:rPr lang="en-GB" sz="2133" b="1" dirty="0">
                <a:solidFill>
                  <a:srgbClr val="0070C0"/>
                </a:solidFill>
                <a:latin typeface="Calibri" charset="0"/>
                <a:ea typeface="Calibri" charset="0"/>
              </a:rPr>
              <a:t>Ciudad de México</a:t>
            </a:r>
            <a:endParaRPr lang="en-GB" sz="2133" b="1" dirty="0">
              <a:solidFill>
                <a:srgbClr val="0070C0"/>
              </a:solidFill>
              <a:latin typeface="Times New Roman" charset="0"/>
              <a:ea typeface="Calibri" charset="0"/>
            </a:endParaRPr>
          </a:p>
          <a:p>
            <a:pPr marL="1066785" lvl="1"/>
            <a:r>
              <a:rPr lang="en-GB" sz="2400" dirty="0">
                <a:solidFill>
                  <a:srgbClr val="7030A0"/>
                </a:solidFill>
                <a:latin typeface="Calibri" charset="0"/>
                <a:ea typeface="Times New Roman" charset="0"/>
              </a:rPr>
              <a:t>Antonio Ortiz Velasquez </a:t>
            </a:r>
          </a:p>
          <a:p>
            <a:pPr marL="1066785" lvl="1"/>
            <a:r>
              <a:rPr lang="en-GB" sz="2400" dirty="0">
                <a:solidFill>
                  <a:srgbClr val="7030A0"/>
                </a:solidFill>
                <a:latin typeface="Calibri" charset="0"/>
                <a:ea typeface="Times New Roman" charset="0"/>
              </a:rPr>
              <a:t>Sesión de PTMC en la UNAM, Ciudad de México.</a:t>
            </a:r>
            <a:endParaRPr lang="en-GB" sz="2400" dirty="0">
              <a:solidFill>
                <a:srgbClr val="7030A0"/>
              </a:solidFill>
              <a:latin typeface="Times New Roman" charset="0"/>
              <a:ea typeface="Calibri" charset="0"/>
            </a:endParaRPr>
          </a:p>
          <a:p>
            <a:pPr marL="1066785" lvl="1"/>
            <a:r>
              <a:rPr lang="en-GB" sz="2400" dirty="0">
                <a:solidFill>
                  <a:srgbClr val="7030A0"/>
                </a:solidFill>
                <a:latin typeface="Calibri" charset="0"/>
                <a:ea typeface="Times New Roman" charset="0"/>
              </a:rPr>
              <a:t>Página Web </a:t>
            </a:r>
            <a:r>
              <a:rPr lang="en-GB" sz="1333" u="sng" dirty="0">
                <a:solidFill>
                  <a:srgbClr val="7030A0"/>
                </a:solidFill>
                <a:latin typeface="Calibri" charset="0"/>
                <a:ea typeface="Times New Roman" charset="0"/>
                <a:hlinkClick r:id="rId4"/>
              </a:rPr>
              <a:t>http://epistemia.nucleares.unam.mx/web?name=fisica_y_sociedad_2020</a:t>
            </a:r>
            <a:endParaRPr lang="en-GB" sz="1333" dirty="0">
              <a:solidFill>
                <a:srgbClr val="7030A0"/>
              </a:solidFill>
              <a:latin typeface="Times New Roman" charset="0"/>
              <a:ea typeface="Calibri" charset="0"/>
            </a:endParaRPr>
          </a:p>
        </p:txBody>
      </p:sp>
      <p:sp>
        <p:nvSpPr>
          <p:cNvPr id="6" name="Rectangle 5">
            <a:extLst>
              <a:ext uri="{FF2B5EF4-FFF2-40B4-BE49-F238E27FC236}">
                <a16:creationId xmlns:a16="http://schemas.microsoft.com/office/drawing/2014/main" id="{1D348DDC-0454-AFFC-5A32-9039E76ADCB4}"/>
              </a:ext>
            </a:extLst>
          </p:cNvPr>
          <p:cNvSpPr/>
          <p:nvPr/>
        </p:nvSpPr>
        <p:spPr>
          <a:xfrm>
            <a:off x="5833872" y="1201425"/>
            <a:ext cx="6266688" cy="1918346"/>
          </a:xfrm>
          <a:prstGeom prst="rect">
            <a:avLst/>
          </a:prstGeom>
        </p:spPr>
        <p:txBody>
          <a:bodyPr wrap="square">
            <a:spAutoFit/>
          </a:bodyPr>
          <a:lstStyle/>
          <a:p>
            <a:pPr marL="609585"/>
            <a:r>
              <a:rPr lang="fr-CH" sz="2133" b="1" dirty="0">
                <a:solidFill>
                  <a:srgbClr val="0070C0"/>
                </a:solidFill>
                <a:latin typeface="Calibri" charset="0"/>
                <a:ea typeface="Times New Roman" charset="0"/>
              </a:rPr>
              <a:t>Puebla</a:t>
            </a:r>
          </a:p>
          <a:p>
            <a:pPr marL="1066785" lvl="1"/>
            <a:r>
              <a:rPr lang="fr-CH" sz="2400" dirty="0">
                <a:solidFill>
                  <a:srgbClr val="7030A0"/>
                </a:solidFill>
                <a:latin typeface="Calibri" charset="0"/>
                <a:ea typeface="Times New Roman" charset="0"/>
              </a:rPr>
              <a:t>Irais Bautista Guzmán </a:t>
            </a:r>
          </a:p>
          <a:p>
            <a:pPr marL="1066785" lvl="1"/>
            <a:r>
              <a:rPr lang="en-GB" sz="2400" dirty="0">
                <a:solidFill>
                  <a:srgbClr val="7030A0"/>
                </a:solidFill>
                <a:latin typeface="Calibri" charset="0"/>
                <a:ea typeface="Times New Roman" charset="0"/>
                <a:cs typeface="Tahoma" charset="0"/>
              </a:rPr>
              <a:t>Sesión de PTMC en la BUAP-Puebla.</a:t>
            </a:r>
            <a:endParaRPr lang="en-GB" sz="2400" dirty="0">
              <a:solidFill>
                <a:srgbClr val="7030A0"/>
              </a:solidFill>
              <a:latin typeface="Times New Roman" charset="0"/>
              <a:ea typeface="Calibri" charset="0"/>
            </a:endParaRPr>
          </a:p>
          <a:p>
            <a:pPr marL="1066785" lvl="1"/>
            <a:r>
              <a:rPr lang="en-GB" sz="2400" dirty="0">
                <a:solidFill>
                  <a:srgbClr val="7030A0"/>
                </a:solidFill>
                <a:latin typeface="Calibri" charset="0"/>
                <a:ea typeface="Times New Roman" charset="0"/>
                <a:cs typeface="Tahoma" charset="0"/>
              </a:rPr>
              <a:t>Página Web</a:t>
            </a:r>
          </a:p>
          <a:p>
            <a:pPr marL="1066785" lvl="1"/>
            <a:r>
              <a:rPr lang="en-GB" sz="1200" u="sng" dirty="0">
                <a:solidFill>
                  <a:srgbClr val="7030A0"/>
                </a:solidFill>
                <a:latin typeface="Calibri" charset="0"/>
                <a:ea typeface="Times New Roman" charset="0"/>
                <a:cs typeface="Tahoma" charset="0"/>
                <a:hlinkClick r:id="rId5"/>
              </a:rPr>
              <a:t>https://www.fcfm.buap.mx/ParticulasElementales/seminarios/PT/index.html</a:t>
            </a:r>
            <a:endParaRPr lang="en-GB" sz="1200" u="sng" dirty="0">
              <a:solidFill>
                <a:srgbClr val="7030A0"/>
              </a:solidFill>
              <a:latin typeface="Calibri" charset="0"/>
              <a:ea typeface="Times New Roman" charset="0"/>
              <a:cs typeface="Tahoma" charset="0"/>
            </a:endParaRPr>
          </a:p>
          <a:p>
            <a:pPr marL="1066785" lvl="1"/>
            <a:endParaRPr lang="en-GB" sz="1333" dirty="0">
              <a:solidFill>
                <a:srgbClr val="7030A0"/>
              </a:solidFill>
              <a:latin typeface="Times New Roman" charset="0"/>
              <a:ea typeface="Calibri" charset="0"/>
            </a:endParaRPr>
          </a:p>
        </p:txBody>
      </p:sp>
      <p:sp>
        <p:nvSpPr>
          <p:cNvPr id="8" name="Title 4">
            <a:extLst>
              <a:ext uri="{FF2B5EF4-FFF2-40B4-BE49-F238E27FC236}">
                <a16:creationId xmlns:a16="http://schemas.microsoft.com/office/drawing/2014/main" id="{DA99FF7F-D314-C5A1-42DE-19169FAC0DD3}"/>
              </a:ext>
            </a:extLst>
          </p:cNvPr>
          <p:cNvSpPr>
            <a:spLocks noGrp="1"/>
          </p:cNvSpPr>
          <p:nvPr>
            <p:ph type="title"/>
          </p:nvPr>
        </p:nvSpPr>
        <p:spPr>
          <a:xfrm>
            <a:off x="1637856" y="0"/>
            <a:ext cx="10338184" cy="738633"/>
          </a:xfrm>
        </p:spPr>
        <p:txBody>
          <a:bodyPr wrap="none">
            <a:spAutoFit/>
          </a:bodyPr>
          <a:lstStyle/>
          <a:p>
            <a:r>
              <a:rPr lang="en-US" altLang="de-DE" sz="3600" b="1" dirty="0">
                <a:solidFill>
                  <a:srgbClr val="0000FF"/>
                </a:solidFill>
                <a:latin typeface="ArialMT"/>
              </a:rPr>
              <a:t>La </a:t>
            </a:r>
            <a:r>
              <a:rPr lang="en-US" altLang="de-DE" sz="3600" b="1" dirty="0" err="1">
                <a:solidFill>
                  <a:srgbClr val="0000FF"/>
                </a:solidFill>
                <a:latin typeface="ArialMT"/>
              </a:rPr>
              <a:t>primera</a:t>
            </a:r>
            <a:r>
              <a:rPr lang="en-US" altLang="de-DE" sz="3600" b="1" dirty="0">
                <a:solidFill>
                  <a:srgbClr val="0000FF"/>
                </a:solidFill>
                <a:latin typeface="ArialMT"/>
              </a:rPr>
              <a:t> PTMC </a:t>
            </a:r>
            <a:r>
              <a:rPr lang="en-US" altLang="de-DE" sz="3600" b="1" dirty="0" err="1">
                <a:solidFill>
                  <a:srgbClr val="0000FF"/>
                </a:solidFill>
                <a:latin typeface="ArialMT"/>
              </a:rPr>
              <a:t>en</a:t>
            </a:r>
            <a:r>
              <a:rPr lang="en-US" altLang="de-DE" sz="3600" b="1" dirty="0">
                <a:solidFill>
                  <a:srgbClr val="0000FF"/>
                </a:solidFill>
                <a:latin typeface="ArialMT"/>
              </a:rPr>
              <a:t> IMC, </a:t>
            </a:r>
            <a:r>
              <a:rPr lang="en-US" altLang="de-DE" sz="3600" b="1" dirty="0" err="1">
                <a:solidFill>
                  <a:srgbClr val="0000FF"/>
                </a:solidFill>
                <a:latin typeface="+mn-lt"/>
              </a:rPr>
              <a:t>el</a:t>
            </a:r>
            <a:r>
              <a:rPr lang="en-US" altLang="de-DE" sz="3600" b="1" dirty="0">
                <a:solidFill>
                  <a:srgbClr val="0000FF"/>
                </a:solidFill>
                <a:latin typeface="+mn-lt"/>
              </a:rPr>
              <a:t> 2 de </a:t>
            </a:r>
            <a:r>
              <a:rPr lang="en-US" altLang="de-DE" sz="3600" b="1" dirty="0" err="1">
                <a:solidFill>
                  <a:srgbClr val="0000FF"/>
                </a:solidFill>
                <a:latin typeface="+mn-lt"/>
              </a:rPr>
              <a:t>Marzo</a:t>
            </a:r>
            <a:r>
              <a:rPr lang="en-US" altLang="de-DE" sz="3600" b="1" dirty="0">
                <a:solidFill>
                  <a:srgbClr val="0000FF"/>
                </a:solidFill>
                <a:latin typeface="+mn-lt"/>
              </a:rPr>
              <a:t> del 2020</a:t>
            </a:r>
            <a:r>
              <a:rPr lang="en-US" altLang="de-DE" sz="3600" b="1" dirty="0">
                <a:solidFill>
                  <a:srgbClr val="0000FF"/>
                </a:solidFill>
                <a:latin typeface="ArialMT"/>
              </a:rPr>
              <a:t> </a:t>
            </a:r>
            <a:endParaRPr lang="en-US" altLang="de-DE" sz="3600" b="1" dirty="0"/>
          </a:p>
        </p:txBody>
      </p:sp>
      <p:pic>
        <p:nvPicPr>
          <p:cNvPr id="3" name="Picture 2" descr="A blue bottle with a label&#10;&#10;Description automatically generated">
            <a:extLst>
              <a:ext uri="{FF2B5EF4-FFF2-40B4-BE49-F238E27FC236}">
                <a16:creationId xmlns:a16="http://schemas.microsoft.com/office/drawing/2014/main" id="{3105D524-FEDE-FA9C-8211-F16401929E0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594295">
            <a:off x="3450196" y="1142056"/>
            <a:ext cx="3130618" cy="5547407"/>
          </a:xfrm>
          <a:prstGeom prst="rect">
            <a:avLst/>
          </a:prstGeom>
        </p:spPr>
      </p:pic>
      <p:pic>
        <p:nvPicPr>
          <p:cNvPr id="9" name="Picture 8" descr="A close-up of a virus&#10;&#10;Description automatically generated">
            <a:extLst>
              <a:ext uri="{FF2B5EF4-FFF2-40B4-BE49-F238E27FC236}">
                <a16:creationId xmlns:a16="http://schemas.microsoft.com/office/drawing/2014/main" id="{D8D10B38-1C6E-9596-6185-9B191EAD27E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32272" y="1590339"/>
            <a:ext cx="1570228" cy="1478632"/>
          </a:xfrm>
          <a:prstGeom prst="rect">
            <a:avLst/>
          </a:prstGeom>
        </p:spPr>
      </p:pic>
    </p:spTree>
    <p:extLst>
      <p:ext uri="{BB962C8B-B14F-4D97-AF65-F5344CB8AC3E}">
        <p14:creationId xmlns:p14="http://schemas.microsoft.com/office/powerpoint/2010/main" val="30655937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24"/>
          <p:cNvPicPr preferRelativeResize="0"/>
          <p:nvPr/>
        </p:nvPicPr>
        <p:blipFill rotWithShape="1">
          <a:blip r:embed="rId3">
            <a:alphaModFix/>
          </a:blip>
          <a:srcRect/>
          <a:stretch/>
        </p:blipFill>
        <p:spPr>
          <a:xfrm>
            <a:off x="529235" y="5525201"/>
            <a:ext cx="2008600" cy="1106300"/>
          </a:xfrm>
          <a:prstGeom prst="rect">
            <a:avLst/>
          </a:prstGeom>
          <a:noFill/>
          <a:ln>
            <a:noFill/>
          </a:ln>
        </p:spPr>
      </p:pic>
      <p:pic>
        <p:nvPicPr>
          <p:cNvPr id="223" name="Google Shape;223;p24"/>
          <p:cNvPicPr preferRelativeResize="0"/>
          <p:nvPr/>
        </p:nvPicPr>
        <p:blipFill rotWithShape="1">
          <a:blip r:embed="rId4">
            <a:alphaModFix/>
          </a:blip>
          <a:srcRect/>
          <a:stretch/>
        </p:blipFill>
        <p:spPr>
          <a:xfrm>
            <a:off x="2799651" y="5525217"/>
            <a:ext cx="1106300" cy="1106300"/>
          </a:xfrm>
          <a:prstGeom prst="rect">
            <a:avLst/>
          </a:prstGeom>
          <a:noFill/>
          <a:ln>
            <a:noFill/>
          </a:ln>
        </p:spPr>
      </p:pic>
      <p:pic>
        <p:nvPicPr>
          <p:cNvPr id="224" name="Google Shape;224;p24"/>
          <p:cNvPicPr preferRelativeResize="0"/>
          <p:nvPr/>
        </p:nvPicPr>
        <p:blipFill rotWithShape="1">
          <a:blip r:embed="rId5">
            <a:alphaModFix/>
          </a:blip>
          <a:srcRect t="50083"/>
          <a:stretch/>
        </p:blipFill>
        <p:spPr>
          <a:xfrm>
            <a:off x="4008522" y="5491567"/>
            <a:ext cx="7707367" cy="1173600"/>
          </a:xfrm>
          <a:prstGeom prst="rect">
            <a:avLst/>
          </a:prstGeom>
          <a:noFill/>
          <a:ln>
            <a:noFill/>
          </a:ln>
        </p:spPr>
      </p:pic>
      <p:pic>
        <p:nvPicPr>
          <p:cNvPr id="225" name="Google Shape;225;p24"/>
          <p:cNvPicPr preferRelativeResize="0"/>
          <p:nvPr/>
        </p:nvPicPr>
        <p:blipFill rotWithShape="1">
          <a:blip r:embed="rId6">
            <a:alphaModFix/>
          </a:blip>
          <a:srcRect/>
          <a:stretch/>
        </p:blipFill>
        <p:spPr>
          <a:xfrm>
            <a:off x="529234" y="2848918"/>
            <a:ext cx="3365465" cy="2525457"/>
          </a:xfrm>
          <a:prstGeom prst="rect">
            <a:avLst/>
          </a:prstGeom>
          <a:noFill/>
          <a:ln>
            <a:noFill/>
          </a:ln>
        </p:spPr>
      </p:pic>
      <p:pic>
        <p:nvPicPr>
          <p:cNvPr id="226" name="Google Shape;226;p24"/>
          <p:cNvPicPr preferRelativeResize="0"/>
          <p:nvPr/>
        </p:nvPicPr>
        <p:blipFill rotWithShape="1">
          <a:blip r:embed="rId7">
            <a:alphaModFix/>
          </a:blip>
          <a:srcRect/>
          <a:stretch/>
        </p:blipFill>
        <p:spPr>
          <a:xfrm>
            <a:off x="529236" y="172602"/>
            <a:ext cx="3365465" cy="2525508"/>
          </a:xfrm>
          <a:prstGeom prst="rect">
            <a:avLst/>
          </a:prstGeom>
          <a:noFill/>
          <a:ln>
            <a:noFill/>
          </a:ln>
        </p:spPr>
      </p:pic>
      <p:pic>
        <p:nvPicPr>
          <p:cNvPr id="227" name="Google Shape;227;p24"/>
          <p:cNvPicPr preferRelativeResize="0"/>
          <p:nvPr/>
        </p:nvPicPr>
        <p:blipFill rotWithShape="1">
          <a:blip r:embed="rId8">
            <a:alphaModFix/>
          </a:blip>
          <a:srcRect/>
          <a:stretch/>
        </p:blipFill>
        <p:spPr>
          <a:xfrm>
            <a:off x="4008521" y="696523"/>
            <a:ext cx="7707368" cy="4677852"/>
          </a:xfrm>
          <a:prstGeom prst="rect">
            <a:avLst/>
          </a:prstGeom>
          <a:noFill/>
          <a:ln>
            <a:noFill/>
          </a:ln>
        </p:spPr>
      </p:pic>
      <p:sp>
        <p:nvSpPr>
          <p:cNvPr id="4" name="Slide Number Placeholder 3"/>
          <p:cNvSpPr>
            <a:spLocks noGrp="1"/>
          </p:cNvSpPr>
          <p:nvPr>
            <p:ph type="sldNum" idx="12"/>
          </p:nvPr>
        </p:nvSpPr>
        <p:spPr/>
        <p:txBody>
          <a:bodyPr/>
          <a:lstStyle/>
          <a:p>
            <a:fld id="{00000000-1234-1234-1234-123412341234}" type="slidenum">
              <a:rPr lang="uk-UA" smtClean="0"/>
              <a:pPr/>
              <a:t>36</a:t>
            </a:fld>
            <a:endParaRPr lang="uk-UA"/>
          </a:p>
        </p:txBody>
      </p:sp>
      <p:sp>
        <p:nvSpPr>
          <p:cNvPr id="12" name="Title 4"/>
          <p:cNvSpPr>
            <a:spLocks noGrp="1"/>
          </p:cNvSpPr>
          <p:nvPr>
            <p:ph type="title"/>
          </p:nvPr>
        </p:nvSpPr>
        <p:spPr>
          <a:xfrm>
            <a:off x="3947666" y="-7268"/>
            <a:ext cx="7826279" cy="738633"/>
          </a:xfrm>
        </p:spPr>
        <p:txBody>
          <a:bodyPr wrap="none">
            <a:spAutoFit/>
          </a:bodyPr>
          <a:lstStyle/>
          <a:p>
            <a:r>
              <a:rPr lang="en-US" altLang="de-DE" sz="3600" b="1" dirty="0">
                <a:solidFill>
                  <a:srgbClr val="0000FF"/>
                </a:solidFill>
                <a:latin typeface="+mn-lt"/>
              </a:rPr>
              <a:t>PTMC </a:t>
            </a:r>
            <a:r>
              <a:rPr lang="en-US" altLang="de-DE" sz="3600" b="1" dirty="0" err="1">
                <a:solidFill>
                  <a:srgbClr val="0000FF"/>
                </a:solidFill>
                <a:latin typeface="+mn-lt"/>
              </a:rPr>
              <a:t>en</a:t>
            </a:r>
            <a:r>
              <a:rPr lang="en-US" altLang="de-DE" sz="3600" b="1" dirty="0">
                <a:solidFill>
                  <a:srgbClr val="0000FF"/>
                </a:solidFill>
                <a:latin typeface="+mn-lt"/>
              </a:rPr>
              <a:t> Mexico el 2 de </a:t>
            </a:r>
            <a:r>
              <a:rPr lang="en-US" altLang="de-DE" sz="3600" b="1" dirty="0" err="1">
                <a:solidFill>
                  <a:srgbClr val="0000FF"/>
                </a:solidFill>
                <a:latin typeface="+mn-lt"/>
              </a:rPr>
              <a:t>Marzo</a:t>
            </a:r>
            <a:r>
              <a:rPr lang="en-US" altLang="de-DE" sz="3600" b="1" dirty="0">
                <a:solidFill>
                  <a:srgbClr val="0000FF"/>
                </a:solidFill>
                <a:latin typeface="+mn-lt"/>
              </a:rPr>
              <a:t> del 2020</a:t>
            </a:r>
            <a:endParaRPr lang="en-US" altLang="de-DE" sz="3600" b="1" dirty="0">
              <a:latin typeface="+mn-lt"/>
            </a:endParaRPr>
          </a:p>
        </p:txBody>
      </p:sp>
    </p:spTree>
    <p:extLst>
      <p:ext uri="{BB962C8B-B14F-4D97-AF65-F5344CB8AC3E}">
        <p14:creationId xmlns:p14="http://schemas.microsoft.com/office/powerpoint/2010/main" val="15434842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1">
          <a:extLst>
            <a:ext uri="{FF2B5EF4-FFF2-40B4-BE49-F238E27FC236}">
              <a16:creationId xmlns:a16="http://schemas.microsoft.com/office/drawing/2014/main" id="{057CA690-903C-3B65-8CAF-E7D226CBA184}"/>
            </a:ext>
          </a:extLst>
        </p:cNvPr>
        <p:cNvGrpSpPr/>
        <p:nvPr/>
      </p:nvGrpSpPr>
      <p:grpSpPr>
        <a:xfrm>
          <a:off x="0" y="0"/>
          <a:ext cx="0" cy="0"/>
          <a:chOff x="0" y="0"/>
          <a:chExt cx="0" cy="0"/>
        </a:xfrm>
      </p:grpSpPr>
      <p:pic>
        <p:nvPicPr>
          <p:cNvPr id="222" name="Google Shape;222;p24">
            <a:extLst>
              <a:ext uri="{FF2B5EF4-FFF2-40B4-BE49-F238E27FC236}">
                <a16:creationId xmlns:a16="http://schemas.microsoft.com/office/drawing/2014/main" id="{EA465FAD-C02A-BC81-8A80-CF496D5616F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235" y="5525201"/>
            <a:ext cx="2008600" cy="1106300"/>
          </a:xfrm>
          <a:prstGeom prst="rect">
            <a:avLst/>
          </a:prstGeom>
          <a:noFill/>
          <a:ln>
            <a:noFill/>
          </a:ln>
        </p:spPr>
      </p:pic>
      <p:pic>
        <p:nvPicPr>
          <p:cNvPr id="223" name="Google Shape;223;p24">
            <a:extLst>
              <a:ext uri="{FF2B5EF4-FFF2-40B4-BE49-F238E27FC236}">
                <a16:creationId xmlns:a16="http://schemas.microsoft.com/office/drawing/2014/main" id="{4A8E818D-EEF2-5AAC-1AF6-F3DD9B69D26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99651" y="5525217"/>
            <a:ext cx="1106300" cy="1106300"/>
          </a:xfrm>
          <a:prstGeom prst="rect">
            <a:avLst/>
          </a:prstGeom>
          <a:noFill/>
          <a:ln>
            <a:noFill/>
          </a:ln>
        </p:spPr>
      </p:pic>
      <p:pic>
        <p:nvPicPr>
          <p:cNvPr id="224" name="Google Shape;224;p24">
            <a:extLst>
              <a:ext uri="{FF2B5EF4-FFF2-40B4-BE49-F238E27FC236}">
                <a16:creationId xmlns:a16="http://schemas.microsoft.com/office/drawing/2014/main" id="{35AFD2C7-E454-F9E1-7A9A-04E0CED041C1}"/>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08522" y="5491567"/>
            <a:ext cx="7707367" cy="1173600"/>
          </a:xfrm>
          <a:prstGeom prst="rect">
            <a:avLst/>
          </a:prstGeom>
          <a:noFill/>
          <a:ln>
            <a:noFill/>
          </a:ln>
        </p:spPr>
      </p:pic>
      <p:pic>
        <p:nvPicPr>
          <p:cNvPr id="225" name="Google Shape;225;p24">
            <a:extLst>
              <a:ext uri="{FF2B5EF4-FFF2-40B4-BE49-F238E27FC236}">
                <a16:creationId xmlns:a16="http://schemas.microsoft.com/office/drawing/2014/main" id="{CD5FAD43-26DE-90BE-39E1-ECBB862D203F}"/>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29234" y="2848918"/>
            <a:ext cx="3365465" cy="2525457"/>
          </a:xfrm>
          <a:prstGeom prst="rect">
            <a:avLst/>
          </a:prstGeom>
          <a:noFill/>
          <a:ln>
            <a:noFill/>
          </a:ln>
        </p:spPr>
      </p:pic>
      <p:pic>
        <p:nvPicPr>
          <p:cNvPr id="226" name="Google Shape;226;p24">
            <a:extLst>
              <a:ext uri="{FF2B5EF4-FFF2-40B4-BE49-F238E27FC236}">
                <a16:creationId xmlns:a16="http://schemas.microsoft.com/office/drawing/2014/main" id="{EB6A9CF6-EC73-EDA5-57D1-A0267A9E7906}"/>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29236" y="172602"/>
            <a:ext cx="3365465" cy="2525508"/>
          </a:xfrm>
          <a:prstGeom prst="rect">
            <a:avLst/>
          </a:prstGeom>
          <a:noFill/>
          <a:ln>
            <a:noFill/>
          </a:ln>
        </p:spPr>
      </p:pic>
      <p:sp>
        <p:nvSpPr>
          <p:cNvPr id="4" name="Slide Number Placeholder 3">
            <a:extLst>
              <a:ext uri="{FF2B5EF4-FFF2-40B4-BE49-F238E27FC236}">
                <a16:creationId xmlns:a16="http://schemas.microsoft.com/office/drawing/2014/main" id="{34EC1CA6-5BB4-CE3F-C38F-3219547295F8}"/>
              </a:ext>
            </a:extLst>
          </p:cNvPr>
          <p:cNvSpPr>
            <a:spLocks noGrp="1"/>
          </p:cNvSpPr>
          <p:nvPr>
            <p:ph type="sldNum" idx="12"/>
          </p:nvPr>
        </p:nvSpPr>
        <p:spPr/>
        <p:txBody>
          <a:bodyPr/>
          <a:lstStyle/>
          <a:p>
            <a:fld id="{00000000-1234-1234-1234-123412341234}" type="slidenum">
              <a:rPr lang="uk-UA" smtClean="0"/>
              <a:pPr/>
              <a:t>37</a:t>
            </a:fld>
            <a:endParaRPr lang="uk-UA"/>
          </a:p>
        </p:txBody>
      </p:sp>
      <p:sp>
        <p:nvSpPr>
          <p:cNvPr id="12" name="Title 4">
            <a:extLst>
              <a:ext uri="{FF2B5EF4-FFF2-40B4-BE49-F238E27FC236}">
                <a16:creationId xmlns:a16="http://schemas.microsoft.com/office/drawing/2014/main" id="{9AF52B4A-B0E8-1D3B-8D31-1E89097EF452}"/>
              </a:ext>
            </a:extLst>
          </p:cNvPr>
          <p:cNvSpPr>
            <a:spLocks noGrp="1"/>
          </p:cNvSpPr>
          <p:nvPr>
            <p:ph type="title"/>
          </p:nvPr>
        </p:nvSpPr>
        <p:spPr>
          <a:xfrm>
            <a:off x="3947666" y="-7268"/>
            <a:ext cx="7826279" cy="738633"/>
          </a:xfrm>
        </p:spPr>
        <p:txBody>
          <a:bodyPr wrap="none">
            <a:spAutoFit/>
          </a:bodyPr>
          <a:lstStyle/>
          <a:p>
            <a:r>
              <a:rPr lang="en-US" altLang="de-DE" sz="3600" b="1" dirty="0">
                <a:solidFill>
                  <a:srgbClr val="0000FF"/>
                </a:solidFill>
                <a:latin typeface="+mn-lt"/>
              </a:rPr>
              <a:t>PTMC </a:t>
            </a:r>
            <a:r>
              <a:rPr lang="en-US" altLang="de-DE" sz="3600" b="1" dirty="0" err="1">
                <a:solidFill>
                  <a:srgbClr val="0000FF"/>
                </a:solidFill>
                <a:latin typeface="+mn-lt"/>
              </a:rPr>
              <a:t>en</a:t>
            </a:r>
            <a:r>
              <a:rPr lang="en-US" altLang="de-DE" sz="3600" b="1" dirty="0">
                <a:solidFill>
                  <a:srgbClr val="0000FF"/>
                </a:solidFill>
                <a:latin typeface="+mn-lt"/>
              </a:rPr>
              <a:t> Mexico el 2 de </a:t>
            </a:r>
            <a:r>
              <a:rPr lang="en-US" altLang="de-DE" sz="3600" b="1" dirty="0" err="1">
                <a:solidFill>
                  <a:srgbClr val="0000FF"/>
                </a:solidFill>
                <a:latin typeface="+mn-lt"/>
              </a:rPr>
              <a:t>Marzo</a:t>
            </a:r>
            <a:r>
              <a:rPr lang="en-US" altLang="de-DE" sz="3600" b="1" dirty="0">
                <a:solidFill>
                  <a:srgbClr val="0000FF"/>
                </a:solidFill>
                <a:latin typeface="+mn-lt"/>
              </a:rPr>
              <a:t> del 2020</a:t>
            </a:r>
            <a:endParaRPr lang="en-US" altLang="de-DE" sz="3600" b="1" dirty="0">
              <a:latin typeface="+mn-lt"/>
            </a:endParaRPr>
          </a:p>
        </p:txBody>
      </p:sp>
      <p:pic>
        <p:nvPicPr>
          <p:cNvPr id="2" name="Google Shape;160;p16">
            <a:extLst>
              <a:ext uri="{FF2B5EF4-FFF2-40B4-BE49-F238E27FC236}">
                <a16:creationId xmlns:a16="http://schemas.microsoft.com/office/drawing/2014/main" id="{678BE67F-ABF2-4157-A218-07307AD520B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508005" y="731365"/>
            <a:ext cx="6705600" cy="4641794"/>
          </a:xfrm>
          <a:prstGeom prst="rect">
            <a:avLst/>
          </a:prstGeom>
          <a:noFill/>
          <a:ln>
            <a:noFill/>
          </a:ln>
        </p:spPr>
      </p:pic>
    </p:spTree>
    <p:extLst>
      <p:ext uri="{BB962C8B-B14F-4D97-AF65-F5344CB8AC3E}">
        <p14:creationId xmlns:p14="http://schemas.microsoft.com/office/powerpoint/2010/main" val="8601694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235" y="5525201"/>
            <a:ext cx="2008600" cy="1106300"/>
          </a:xfrm>
          <a:prstGeom prst="rect">
            <a:avLst/>
          </a:prstGeom>
          <a:noFill/>
          <a:ln>
            <a:noFill/>
          </a:ln>
        </p:spPr>
      </p:pic>
      <p:pic>
        <p:nvPicPr>
          <p:cNvPr id="198" name="Google Shape;198;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99651" y="5525217"/>
            <a:ext cx="1106300" cy="1106300"/>
          </a:xfrm>
          <a:prstGeom prst="rect">
            <a:avLst/>
          </a:prstGeom>
          <a:noFill/>
          <a:ln>
            <a:noFill/>
          </a:ln>
        </p:spPr>
      </p:pic>
      <p:pic>
        <p:nvPicPr>
          <p:cNvPr id="199" name="Google Shape;199;p2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52601" y="5491567"/>
            <a:ext cx="7523799" cy="1173600"/>
          </a:xfrm>
          <a:prstGeom prst="rect">
            <a:avLst/>
          </a:prstGeom>
          <a:noFill/>
          <a:ln>
            <a:noFill/>
          </a:ln>
        </p:spPr>
      </p:pic>
      <p:pic>
        <p:nvPicPr>
          <p:cNvPr id="200" name="Google Shape;200;p2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617934" y="278268"/>
            <a:ext cx="3207401" cy="2406873"/>
          </a:xfrm>
          <a:prstGeom prst="rect">
            <a:avLst/>
          </a:prstGeom>
          <a:noFill/>
          <a:ln>
            <a:noFill/>
          </a:ln>
        </p:spPr>
      </p:pic>
      <p:pic>
        <p:nvPicPr>
          <p:cNvPr id="201" name="Google Shape;201;p2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617933" y="2811118"/>
            <a:ext cx="3207411" cy="2406900"/>
          </a:xfrm>
          <a:prstGeom prst="rect">
            <a:avLst/>
          </a:prstGeom>
          <a:noFill/>
          <a:ln>
            <a:noFill/>
          </a:ln>
        </p:spPr>
      </p:pic>
      <p:pic>
        <p:nvPicPr>
          <p:cNvPr id="202" name="Google Shape;202;p22"/>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166869" y="2780584"/>
            <a:ext cx="3288735" cy="2467933"/>
          </a:xfrm>
          <a:prstGeom prst="rect">
            <a:avLst/>
          </a:prstGeom>
          <a:noFill/>
          <a:ln>
            <a:noFill/>
          </a:ln>
        </p:spPr>
      </p:pic>
      <p:pic>
        <p:nvPicPr>
          <p:cNvPr id="204" name="Google Shape;204;p22"/>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18584" y="340901"/>
            <a:ext cx="3657816" cy="4877097"/>
          </a:xfrm>
          <a:prstGeom prst="rect">
            <a:avLst/>
          </a:prstGeom>
          <a:noFill/>
          <a:ln>
            <a:noFill/>
          </a:ln>
        </p:spPr>
      </p:pic>
      <p:pic>
        <p:nvPicPr>
          <p:cNvPr id="2" name="Picture 1">
            <a:extLst>
              <a:ext uri="{FF2B5EF4-FFF2-40B4-BE49-F238E27FC236}">
                <a16:creationId xmlns:a16="http://schemas.microsoft.com/office/drawing/2014/main" id="{36CA4F2B-E2FC-65BA-5B0F-FC3A032FC2C1}"/>
              </a:ext>
            </a:extLst>
          </p:cNvPr>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166868" y="278268"/>
            <a:ext cx="3207401" cy="24055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29235" y="5525201"/>
            <a:ext cx="2008600" cy="1106300"/>
          </a:xfrm>
          <a:prstGeom prst="rect">
            <a:avLst/>
          </a:prstGeom>
          <a:noFill/>
          <a:ln>
            <a:noFill/>
          </a:ln>
        </p:spPr>
      </p:pic>
      <p:pic>
        <p:nvPicPr>
          <p:cNvPr id="210" name="Google Shape;210;p2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99651" y="5525217"/>
            <a:ext cx="1106300" cy="1106300"/>
          </a:xfrm>
          <a:prstGeom prst="rect">
            <a:avLst/>
          </a:prstGeom>
          <a:noFill/>
          <a:ln>
            <a:noFill/>
          </a:ln>
        </p:spPr>
      </p:pic>
      <p:pic>
        <p:nvPicPr>
          <p:cNvPr id="212" name="Google Shape;212;p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52601" y="162994"/>
            <a:ext cx="3554934" cy="2568741"/>
          </a:xfrm>
          <a:prstGeom prst="rect">
            <a:avLst/>
          </a:prstGeom>
          <a:noFill/>
          <a:ln>
            <a:noFill/>
          </a:ln>
        </p:spPr>
      </p:pic>
      <p:pic>
        <p:nvPicPr>
          <p:cNvPr id="213" name="Google Shape;213;p2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069068" y="163000"/>
            <a:ext cx="3582432" cy="2525499"/>
          </a:xfrm>
          <a:prstGeom prst="rect">
            <a:avLst/>
          </a:prstGeom>
          <a:noFill/>
          <a:ln>
            <a:noFill/>
          </a:ln>
        </p:spPr>
      </p:pic>
      <p:pic>
        <p:nvPicPr>
          <p:cNvPr id="214" name="Google Shape;214;p2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252602" y="2848901"/>
            <a:ext cx="3526132" cy="2525487"/>
          </a:xfrm>
          <a:prstGeom prst="rect">
            <a:avLst/>
          </a:prstGeom>
          <a:noFill/>
          <a:ln>
            <a:noFill/>
          </a:ln>
        </p:spPr>
      </p:pic>
      <p:pic>
        <p:nvPicPr>
          <p:cNvPr id="215" name="Google Shape;215;p2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60533" y="192834"/>
            <a:ext cx="3345443" cy="2509081"/>
          </a:xfrm>
          <a:prstGeom prst="rect">
            <a:avLst/>
          </a:prstGeom>
          <a:noFill/>
          <a:ln>
            <a:noFill/>
          </a:ln>
        </p:spPr>
      </p:pic>
      <p:pic>
        <p:nvPicPr>
          <p:cNvPr id="216" name="Google Shape;216;p2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560533" y="2905115"/>
            <a:ext cx="3345449" cy="2469273"/>
          </a:xfrm>
          <a:prstGeom prst="rect">
            <a:avLst/>
          </a:prstGeom>
          <a:noFill/>
          <a:ln>
            <a:noFill/>
          </a:ln>
        </p:spPr>
      </p:pic>
      <p:pic>
        <p:nvPicPr>
          <p:cNvPr id="217" name="Google Shape;217;p2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069067" y="2905233"/>
            <a:ext cx="3875356" cy="2469155"/>
          </a:xfrm>
          <a:prstGeom prst="rect">
            <a:avLst/>
          </a:prstGeom>
          <a:noFill/>
          <a:ln>
            <a:noFill/>
          </a:ln>
        </p:spPr>
      </p:pic>
      <p:sp>
        <p:nvSpPr>
          <p:cNvPr id="4" name="Rectangle 3"/>
          <p:cNvSpPr/>
          <p:nvPr/>
        </p:nvSpPr>
        <p:spPr>
          <a:xfrm>
            <a:off x="565224" y="2474524"/>
            <a:ext cx="11074400" cy="572722"/>
          </a:xfrm>
          <a:prstGeom prst="rect">
            <a:avLst/>
          </a:prstGeom>
          <a:solidFill>
            <a:schemeClr val="bg1"/>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53076" y="2565603"/>
            <a:ext cx="11003495" cy="369332"/>
          </a:xfrm>
          <a:prstGeom prst="rect">
            <a:avLst/>
          </a:prstGeom>
        </p:spPr>
        <p:txBody>
          <a:bodyPr wrap="square">
            <a:spAutoFit/>
          </a:bodyPr>
          <a:lstStyle/>
          <a:p>
            <a:r>
              <a:rPr lang="en-GB" b="1" dirty="0">
                <a:solidFill>
                  <a:srgbClr val="7030A0"/>
                </a:solidFill>
                <a:latin typeface="Calibri" charset="0"/>
                <a:ea typeface="Calibri" charset="0"/>
                <a:cs typeface="Times New Roman" charset="0"/>
              </a:rPr>
              <a:t>“In the morning we could not imagine that we would perform treatment planning by ourselves in the afternoon”</a:t>
            </a:r>
            <a:r>
              <a:rPr lang="en-GB" b="1" dirty="0">
                <a:solidFill>
                  <a:srgbClr val="7030A0"/>
                </a:solidFill>
              </a:rPr>
              <a:t> </a:t>
            </a:r>
            <a:endParaRPr lang="en-US" dirty="0"/>
          </a:p>
        </p:txBody>
      </p:sp>
      <p:sp>
        <p:nvSpPr>
          <p:cNvPr id="6" name="Slide Number Placeholder 5"/>
          <p:cNvSpPr>
            <a:spLocks noGrp="1"/>
          </p:cNvSpPr>
          <p:nvPr>
            <p:ph type="sldNum" idx="12"/>
          </p:nvPr>
        </p:nvSpPr>
        <p:spPr/>
        <p:txBody>
          <a:bodyPr/>
          <a:lstStyle/>
          <a:p>
            <a:fld id="{00000000-1234-1234-1234-123412341234}" type="slidenum">
              <a:rPr lang="uk-UA" smtClean="0"/>
              <a:pPr/>
              <a:t>39</a:t>
            </a:fld>
            <a:endParaRPr lang="uk-UA"/>
          </a:p>
        </p:txBody>
      </p:sp>
      <p:pic>
        <p:nvPicPr>
          <p:cNvPr id="14" name="Google Shape;224;p2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4008522" y="5491567"/>
            <a:ext cx="7707367" cy="1173600"/>
          </a:xfrm>
          <a:prstGeom prst="rect">
            <a:avLst/>
          </a:prstGeom>
          <a:noFill/>
          <a:ln>
            <a:noFill/>
          </a:ln>
        </p:spPr>
      </p:pic>
    </p:spTree>
    <p:extLst>
      <p:ext uri="{BB962C8B-B14F-4D97-AF65-F5344CB8AC3E}">
        <p14:creationId xmlns:p14="http://schemas.microsoft.com/office/powerpoint/2010/main" val="1762691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E0085-6580-ABAA-DBC4-E66399F384E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66174E66-C3C0-F49D-B772-FB9DD276D188}"/>
              </a:ext>
            </a:extLst>
          </p:cNvPr>
          <p:cNvSpPr/>
          <p:nvPr/>
        </p:nvSpPr>
        <p:spPr>
          <a:xfrm>
            <a:off x="5216411" y="787571"/>
            <a:ext cx="4574603" cy="923330"/>
          </a:xfrm>
          <a:prstGeom prst="rect">
            <a:avLst/>
          </a:prstGeom>
        </p:spPr>
        <p:txBody>
          <a:bodyPr wrap="square">
            <a:spAutoFit/>
          </a:bodyPr>
          <a:lstStyle/>
          <a:p>
            <a:pPr algn="ctr"/>
            <a:r>
              <a:rPr lang="en-US" dirty="0">
                <a:solidFill>
                  <a:srgbClr val="7030A0"/>
                </a:solidFill>
              </a:rPr>
              <a:t>Soy </a:t>
            </a:r>
            <a:r>
              <a:rPr lang="en-US" dirty="0" err="1">
                <a:solidFill>
                  <a:srgbClr val="7030A0"/>
                </a:solidFill>
              </a:rPr>
              <a:t>física</a:t>
            </a:r>
            <a:r>
              <a:rPr lang="en-US" dirty="0">
                <a:solidFill>
                  <a:srgbClr val="7030A0"/>
                </a:solidFill>
              </a:rPr>
              <a:t> de iones </a:t>
            </a:r>
            <a:r>
              <a:rPr lang="en-US" dirty="0" err="1">
                <a:solidFill>
                  <a:srgbClr val="7030A0"/>
                </a:solidFill>
              </a:rPr>
              <a:t>pesados</a:t>
            </a:r>
            <a:r>
              <a:rPr lang="en-US" dirty="0">
                <a:solidFill>
                  <a:srgbClr val="7030A0"/>
                </a:solidFill>
              </a:rPr>
              <a:t>  </a:t>
            </a:r>
          </a:p>
          <a:p>
            <a:pPr algn="ctr"/>
            <a:r>
              <a:rPr lang="en-US" dirty="0" err="1">
                <a:solidFill>
                  <a:srgbClr val="7030A0"/>
                </a:solidFill>
              </a:rPr>
              <a:t>involucrada</a:t>
            </a:r>
            <a:r>
              <a:rPr lang="en-US" dirty="0">
                <a:solidFill>
                  <a:srgbClr val="7030A0"/>
                </a:solidFill>
              </a:rPr>
              <a:t> en aplicaciones </a:t>
            </a:r>
            <a:r>
              <a:rPr lang="en-US" dirty="0" err="1">
                <a:solidFill>
                  <a:srgbClr val="7030A0"/>
                </a:solidFill>
              </a:rPr>
              <a:t>médicas</a:t>
            </a:r>
            <a:r>
              <a:rPr lang="en-US" dirty="0">
                <a:solidFill>
                  <a:srgbClr val="7030A0"/>
                </a:solidFill>
              </a:rPr>
              <a:t> </a:t>
            </a:r>
          </a:p>
          <a:p>
            <a:pPr algn="ctr"/>
            <a:r>
              <a:rPr lang="en-US" dirty="0">
                <a:solidFill>
                  <a:srgbClr val="7030A0"/>
                </a:solidFill>
              </a:rPr>
              <a:t>de iones </a:t>
            </a:r>
            <a:r>
              <a:rPr lang="en-US" dirty="0" err="1">
                <a:solidFill>
                  <a:srgbClr val="7030A0"/>
                </a:solidFill>
              </a:rPr>
              <a:t>pesados</a:t>
            </a:r>
            <a:r>
              <a:rPr lang="en-US" dirty="0">
                <a:solidFill>
                  <a:srgbClr val="7030A0"/>
                </a:solidFill>
              </a:rPr>
              <a:t> para terapia contra el cáncer</a:t>
            </a:r>
            <a:endParaRPr lang="x-none" dirty="0">
              <a:solidFill>
                <a:srgbClr val="7030A0"/>
              </a:solidFill>
            </a:endParaRPr>
          </a:p>
        </p:txBody>
      </p:sp>
      <p:pic>
        <p:nvPicPr>
          <p:cNvPr id="9" name="Picture 5" descr="LRsaba_CERN_0212_3199.jpg">
            <a:extLst>
              <a:ext uri="{FF2B5EF4-FFF2-40B4-BE49-F238E27FC236}">
                <a16:creationId xmlns:a16="http://schemas.microsoft.com/office/drawing/2014/main" id="{4872E432-6945-2720-AFA9-EACCDE5C7895}"/>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70320" y="1722120"/>
            <a:ext cx="5562600" cy="4385242"/>
          </a:xfrm>
          <a:prstGeom prst="rect">
            <a:avLst/>
          </a:prstGeom>
          <a:solidFill>
            <a:srgbClr val="FFFFFF"/>
          </a:solidFill>
          <a:ln w="9525">
            <a:solidFill>
              <a:srgbClr val="4F81BD"/>
            </a:solidFill>
            <a:miter lim="800000"/>
            <a:headEnd/>
            <a:tailEnd/>
          </a:ln>
        </p:spPr>
      </p:pic>
      <p:sp>
        <p:nvSpPr>
          <p:cNvPr id="10" name="Titel 1">
            <a:extLst>
              <a:ext uri="{FF2B5EF4-FFF2-40B4-BE49-F238E27FC236}">
                <a16:creationId xmlns:a16="http://schemas.microsoft.com/office/drawing/2014/main" id="{AC6DB0A6-5F25-E305-F8C5-0784F72190A0}"/>
              </a:ext>
            </a:extLst>
          </p:cNvPr>
          <p:cNvSpPr txBox="1">
            <a:spLocks/>
          </p:cNvSpPr>
          <p:nvPr/>
        </p:nvSpPr>
        <p:spPr bwMode="auto">
          <a:xfrm>
            <a:off x="1400987" y="34629"/>
            <a:ext cx="9951720"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Investigación y </a:t>
            </a:r>
            <a:r>
              <a:rPr lang="en-US" altLang="en-US" sz="3600" b="1" dirty="0" err="1">
                <a:solidFill>
                  <a:srgbClr val="0000FF"/>
                </a:solidFill>
              </a:rPr>
              <a:t>Terapia</a:t>
            </a:r>
            <a:r>
              <a:rPr lang="en-US" altLang="en-US" sz="3600" b="1" dirty="0">
                <a:solidFill>
                  <a:srgbClr val="0000FF"/>
                </a:solidFill>
              </a:rPr>
              <a:t> con Iones Pesados</a:t>
            </a:r>
            <a:endParaRPr lang="de-DE" altLang="en-US" sz="3600" b="1" dirty="0">
              <a:solidFill>
                <a:srgbClr val="0000FF"/>
              </a:solidFill>
            </a:endParaRPr>
          </a:p>
        </p:txBody>
      </p:sp>
      <p:pic>
        <p:nvPicPr>
          <p:cNvPr id="11" name="Picture 10" descr="IPPOG_Logo_coloured">
            <a:extLst>
              <a:ext uri="{FF2B5EF4-FFF2-40B4-BE49-F238E27FC236}">
                <a16:creationId xmlns:a16="http://schemas.microsoft.com/office/drawing/2014/main" id="{72C9E6B3-A354-B074-D6F5-AE0C854D484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 y="28892"/>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9906026.jpg">
            <a:extLst>
              <a:ext uri="{FF2B5EF4-FFF2-40B4-BE49-F238E27FC236}">
                <a16:creationId xmlns:a16="http://schemas.microsoft.com/office/drawing/2014/main" id="{58C06A1A-401F-1860-476F-8302CB8B8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42" y="1722119"/>
            <a:ext cx="5787439" cy="4417200"/>
          </a:xfrm>
          <a:prstGeom prst="rect">
            <a:avLst/>
          </a:prstGeom>
          <a:noFill/>
          <a:ln>
            <a:noFill/>
          </a:ln>
          <a:effectLst>
            <a:outerShdw blurRad="63500" dist="114300" dir="18660000" rotWithShape="0">
              <a:srgbClr val="929292">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Content Placeholder 3">
            <a:extLst>
              <a:ext uri="{FF2B5EF4-FFF2-40B4-BE49-F238E27FC236}">
                <a16:creationId xmlns:a16="http://schemas.microsoft.com/office/drawing/2014/main" id="{75A46FFB-C267-0C89-505E-59DF6EF37DDB}"/>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791014" y="866637"/>
            <a:ext cx="2141906" cy="1427937"/>
          </a:xfrm>
        </p:spPr>
      </p:pic>
      <p:pic>
        <p:nvPicPr>
          <p:cNvPr id="14" name="Picture 8">
            <a:extLst>
              <a:ext uri="{FF2B5EF4-FFF2-40B4-BE49-F238E27FC236}">
                <a16:creationId xmlns:a16="http://schemas.microsoft.com/office/drawing/2014/main" id="{89F42577-AD0C-47A5-2FCC-0ECE03EFE35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9851" y="5145539"/>
            <a:ext cx="1044627" cy="91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7E4397C-8604-3F48-4395-3ED84DF05A7D}"/>
              </a:ext>
            </a:extLst>
          </p:cNvPr>
          <p:cNvSpPr/>
          <p:nvPr/>
        </p:nvSpPr>
        <p:spPr>
          <a:xfrm>
            <a:off x="1400987" y="5645697"/>
            <a:ext cx="4753096" cy="461665"/>
          </a:xfrm>
          <a:prstGeom prst="rect">
            <a:avLst/>
          </a:prstGeom>
        </p:spPr>
        <p:txBody>
          <a:bodyPr wrap="none">
            <a:spAutoFit/>
          </a:bodyPr>
          <a:lstStyle/>
          <a:p>
            <a:r>
              <a:rPr lang="en-US" sz="2400" b="1" dirty="0">
                <a:solidFill>
                  <a:srgbClr val="FFFF00"/>
                </a:solidFill>
              </a:rPr>
              <a:t>Descubrimiento del Boson de Higgs </a:t>
            </a:r>
            <a:endParaRPr lang="en-US" sz="2400" dirty="0">
              <a:solidFill>
                <a:srgbClr val="FFFF00"/>
              </a:solidFill>
            </a:endParaRPr>
          </a:p>
        </p:txBody>
      </p:sp>
      <p:sp>
        <p:nvSpPr>
          <p:cNvPr id="15" name="Rectangle 14">
            <a:extLst>
              <a:ext uri="{FF2B5EF4-FFF2-40B4-BE49-F238E27FC236}">
                <a16:creationId xmlns:a16="http://schemas.microsoft.com/office/drawing/2014/main" id="{1C3A7FF7-6113-2172-EEF7-0548AF8CCC73}"/>
              </a:ext>
            </a:extLst>
          </p:cNvPr>
          <p:cNvSpPr/>
          <p:nvPr/>
        </p:nvSpPr>
        <p:spPr>
          <a:xfrm>
            <a:off x="9317530" y="5187003"/>
            <a:ext cx="2459328" cy="830997"/>
          </a:xfrm>
          <a:prstGeom prst="rect">
            <a:avLst/>
          </a:prstGeom>
        </p:spPr>
        <p:txBody>
          <a:bodyPr wrap="none">
            <a:spAutoFit/>
          </a:bodyPr>
          <a:lstStyle/>
          <a:p>
            <a:pPr algn="ctr"/>
            <a:r>
              <a:rPr lang="en-US" sz="2400" b="1" dirty="0">
                <a:solidFill>
                  <a:srgbClr val="FFFF00"/>
                </a:solidFill>
              </a:rPr>
              <a:t>Studio del Plasma</a:t>
            </a:r>
          </a:p>
          <a:p>
            <a:pPr algn="ctr"/>
            <a:r>
              <a:rPr lang="en-US" sz="2400" b="1" dirty="0">
                <a:solidFill>
                  <a:srgbClr val="FFFF00"/>
                </a:solidFill>
              </a:rPr>
              <a:t>Quark Gluon</a:t>
            </a:r>
            <a:endParaRPr lang="en-US" sz="2400" dirty="0">
              <a:solidFill>
                <a:srgbClr val="FFFF00"/>
              </a:solidFill>
            </a:endParaRPr>
          </a:p>
        </p:txBody>
      </p:sp>
      <p:sp>
        <p:nvSpPr>
          <p:cNvPr id="3" name="Rectangle 2">
            <a:extLst>
              <a:ext uri="{FF2B5EF4-FFF2-40B4-BE49-F238E27FC236}">
                <a16:creationId xmlns:a16="http://schemas.microsoft.com/office/drawing/2014/main" id="{94E79676-C196-0D77-8BA8-362D4A8AA38F}"/>
              </a:ext>
            </a:extLst>
          </p:cNvPr>
          <p:cNvSpPr/>
          <p:nvPr/>
        </p:nvSpPr>
        <p:spPr>
          <a:xfrm>
            <a:off x="6534645" y="1908661"/>
            <a:ext cx="2210862" cy="461665"/>
          </a:xfrm>
          <a:prstGeom prst="rect">
            <a:avLst/>
          </a:prstGeom>
        </p:spPr>
        <p:txBody>
          <a:bodyPr wrap="none">
            <a:spAutoFit/>
          </a:bodyPr>
          <a:lstStyle/>
          <a:p>
            <a:r>
              <a:rPr lang="en-US" sz="2400" b="1" dirty="0">
                <a:solidFill>
                  <a:srgbClr val="FFFF00"/>
                </a:solidFill>
              </a:rPr>
              <a:t>ALICE en el LHC</a:t>
            </a:r>
            <a:endParaRPr lang="en-US" sz="2400" b="1" dirty="0"/>
          </a:p>
        </p:txBody>
      </p:sp>
      <p:pic>
        <p:nvPicPr>
          <p:cNvPr id="4" name="Picture 3" descr="A red ball of thread&#10;&#10;AI-generated content may be incorrect.">
            <a:extLst>
              <a:ext uri="{FF2B5EF4-FFF2-40B4-BE49-F238E27FC236}">
                <a16:creationId xmlns:a16="http://schemas.microsoft.com/office/drawing/2014/main" id="{79810E73-2258-86CE-EA9A-081476788F76}"/>
              </a:ext>
            </a:extLst>
          </p:cNvPr>
          <p:cNvPicPr>
            <a:picLocks noChangeAspect="1"/>
          </p:cNvPicPr>
          <p:nvPr/>
        </p:nvPicPr>
        <p:blipFill>
          <a:blip r:embed="rId8"/>
          <a:stretch>
            <a:fillRect/>
          </a:stretch>
        </p:blipFill>
        <p:spPr>
          <a:xfrm>
            <a:off x="7954691" y="3087382"/>
            <a:ext cx="2006600" cy="1828800"/>
          </a:xfrm>
          <a:prstGeom prst="rect">
            <a:avLst/>
          </a:prstGeom>
        </p:spPr>
      </p:pic>
    </p:spTree>
    <p:extLst>
      <p:ext uri="{BB962C8B-B14F-4D97-AF65-F5344CB8AC3E}">
        <p14:creationId xmlns:p14="http://schemas.microsoft.com/office/powerpoint/2010/main" val="1550939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77700" y="190049"/>
            <a:ext cx="4341253" cy="461665"/>
          </a:xfrm>
          <a:prstGeom prst="rect">
            <a:avLst/>
          </a:prstGeom>
        </p:spPr>
        <p:txBody>
          <a:bodyPr wrap="none">
            <a:spAutoFit/>
          </a:bodyPr>
          <a:lstStyle/>
          <a:p>
            <a:r>
              <a:rPr lang="en-US" sz="2400" dirty="0">
                <a:latin typeface="Helvetica" charset="0"/>
                <a:hlinkClick r:id="rId3"/>
              </a:rPr>
              <a:t>https://youtu.be/pqx1Gj28GBE</a:t>
            </a:r>
            <a:endParaRPr lang="en-US" sz="2400" dirty="0"/>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667885"/>
            <a:ext cx="6246828" cy="3133156"/>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46829" y="3801040"/>
            <a:ext cx="5945171" cy="305696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 y="3801040"/>
            <a:ext cx="6246829" cy="3056961"/>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6827" y="667885"/>
            <a:ext cx="5945172" cy="3133153"/>
          </a:xfrm>
          <a:prstGeom prst="rect">
            <a:avLst/>
          </a:prstGeom>
        </p:spPr>
      </p:pic>
      <p:sp>
        <p:nvSpPr>
          <p:cNvPr id="11" name="Title 4"/>
          <p:cNvSpPr>
            <a:spLocks noGrp="1"/>
          </p:cNvSpPr>
          <p:nvPr>
            <p:ph type="title"/>
          </p:nvPr>
        </p:nvSpPr>
        <p:spPr>
          <a:xfrm>
            <a:off x="60656" y="35977"/>
            <a:ext cx="7746899" cy="738633"/>
          </a:xfrm>
        </p:spPr>
        <p:txBody>
          <a:bodyPr wrap="none">
            <a:spAutoFit/>
          </a:bodyPr>
          <a:lstStyle/>
          <a:p>
            <a:r>
              <a:rPr lang="en-US" altLang="de-DE" sz="3600" b="1" dirty="0">
                <a:solidFill>
                  <a:srgbClr val="0000FF"/>
                </a:solidFill>
                <a:latin typeface="+mn-lt"/>
              </a:rPr>
              <a:t>PTMC </a:t>
            </a:r>
            <a:r>
              <a:rPr lang="en-US" altLang="de-DE" sz="3600" b="1" dirty="0" err="1">
                <a:solidFill>
                  <a:srgbClr val="0000FF"/>
                </a:solidFill>
                <a:latin typeface="+mn-lt"/>
              </a:rPr>
              <a:t>en</a:t>
            </a:r>
            <a:r>
              <a:rPr lang="en-US" altLang="de-DE" sz="3600" b="1" dirty="0">
                <a:solidFill>
                  <a:srgbClr val="0000FF"/>
                </a:solidFill>
                <a:latin typeface="+mn-lt"/>
              </a:rPr>
              <a:t> Puebla el 2 de </a:t>
            </a:r>
            <a:r>
              <a:rPr lang="en-US" altLang="de-DE" sz="3600" b="1" dirty="0" err="1">
                <a:solidFill>
                  <a:srgbClr val="0000FF"/>
                </a:solidFill>
                <a:latin typeface="+mn-lt"/>
              </a:rPr>
              <a:t>Marzo</a:t>
            </a:r>
            <a:r>
              <a:rPr lang="en-US" altLang="de-DE" sz="3600" b="1" dirty="0">
                <a:solidFill>
                  <a:srgbClr val="0000FF"/>
                </a:solidFill>
                <a:latin typeface="+mn-lt"/>
              </a:rPr>
              <a:t> del 2020</a:t>
            </a:r>
            <a:endParaRPr lang="en-US" altLang="de-DE" sz="3600" b="1" dirty="0">
              <a:latin typeface="+mn-lt"/>
            </a:endParaRPr>
          </a:p>
        </p:txBody>
      </p:sp>
    </p:spTree>
    <p:extLst>
      <p:ext uri="{BB962C8B-B14F-4D97-AF65-F5344CB8AC3E}">
        <p14:creationId xmlns:p14="http://schemas.microsoft.com/office/powerpoint/2010/main" val="1821494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03EBE30-3689-42B7-ABF5-604AC779A0A8}" type="slidenum">
              <a:rPr lang="el-GR" smtClean="0"/>
              <a:t>41</a:t>
            </a:fld>
            <a:endParaRPr lang="el-GR" dirty="0"/>
          </a:p>
        </p:txBody>
      </p:sp>
      <p:sp>
        <p:nvSpPr>
          <p:cNvPr id="2" name="Rectangle 1"/>
          <p:cNvSpPr/>
          <p:nvPr/>
        </p:nvSpPr>
        <p:spPr>
          <a:xfrm>
            <a:off x="30996" y="4454113"/>
            <a:ext cx="6096000" cy="1015663"/>
          </a:xfrm>
          <a:prstGeom prst="rect">
            <a:avLst/>
          </a:prstGeom>
        </p:spPr>
        <p:txBody>
          <a:bodyPr>
            <a:spAutoFit/>
          </a:bodyPr>
          <a:lstStyle/>
          <a:p>
            <a:pPr>
              <a:spcAft>
                <a:spcPts val="0"/>
              </a:spcAft>
            </a:pPr>
            <a:r>
              <a:rPr lang="en-GB" sz="2000" b="1" dirty="0">
                <a:solidFill>
                  <a:srgbClr val="7030A0"/>
                </a:solidFill>
                <a:latin typeface="Calibri" charset="0"/>
                <a:ea typeface="Calibri" charset="0"/>
              </a:rPr>
              <a:t>PTMC2021 online:</a:t>
            </a:r>
          </a:p>
          <a:p>
            <a:pPr>
              <a:spcAft>
                <a:spcPts val="0"/>
              </a:spcAft>
            </a:pPr>
            <a:r>
              <a:rPr lang="en-GB" sz="2000" b="1" dirty="0">
                <a:solidFill>
                  <a:srgbClr val="7030A0"/>
                </a:solidFill>
                <a:latin typeface="Calibri" charset="0"/>
                <a:ea typeface="Calibri" charset="0"/>
              </a:rPr>
              <a:t>more than 1500 students participated </a:t>
            </a:r>
          </a:p>
          <a:p>
            <a:pPr>
              <a:spcAft>
                <a:spcPts val="0"/>
              </a:spcAft>
            </a:pPr>
            <a:r>
              <a:rPr lang="en-GB" sz="2000" b="1" dirty="0">
                <a:solidFill>
                  <a:srgbClr val="7030A0"/>
                </a:solidFill>
                <a:latin typeface="Calibri" charset="0"/>
                <a:ea typeface="Calibri" charset="0"/>
              </a:rPr>
              <a:t>from 20 countries and 37 institutes during 6 sessions </a:t>
            </a:r>
            <a:endParaRPr lang="en-GB" sz="2000" b="1" dirty="0">
              <a:solidFill>
                <a:srgbClr val="7030A0"/>
              </a:solidFill>
              <a:effectLst/>
              <a:latin typeface="Times New Roman" charset="0"/>
              <a:ea typeface="Calibri" charset="0"/>
            </a:endParaRPr>
          </a:p>
        </p:txBody>
      </p:sp>
      <p:sp>
        <p:nvSpPr>
          <p:cNvPr id="12" name="Titel 1"/>
          <p:cNvSpPr txBox="1">
            <a:spLocks/>
          </p:cNvSpPr>
          <p:nvPr/>
        </p:nvSpPr>
        <p:spPr bwMode="auto">
          <a:xfrm>
            <a:off x="2242934" y="0"/>
            <a:ext cx="953359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s-ES" sz="3600" b="1" kern="0" dirty="0">
                <a:solidFill>
                  <a:srgbClr val="0000FF"/>
                </a:solidFill>
                <a:latin typeface="Arial" charset="0"/>
                <a:cs typeface="Arial" charset="0"/>
              </a:rPr>
              <a:t>Participantes en línea </a:t>
            </a:r>
            <a:r>
              <a:rPr lang="de-DE" altLang="en-US" sz="3600" b="1" kern="0" dirty="0">
                <a:solidFill>
                  <a:srgbClr val="0000FF"/>
                </a:solidFill>
                <a:latin typeface="Arial" charset="0"/>
                <a:ea typeface="Arial" charset="0"/>
                <a:cs typeface="Arial" charset="0"/>
              </a:rPr>
              <a:t>PTMC 2021</a:t>
            </a:r>
            <a:endParaRPr lang="de-DE" altLang="en-US" sz="3600" b="1" kern="0" dirty="0">
              <a:solidFill>
                <a:srgbClr val="C00000"/>
              </a:solidFill>
              <a:latin typeface="Arial" charset="0"/>
              <a:ea typeface="Arial" charset="0"/>
              <a:cs typeface="Arial" charset="0"/>
            </a:endParaRP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60869"/>
            <a:ext cx="936383" cy="899582"/>
          </a:xfrm>
          <a:prstGeom prst="rect">
            <a:avLst/>
          </a:prstGeom>
        </p:spPr>
      </p:pic>
      <p:pic>
        <p:nvPicPr>
          <p:cNvPr id="15" name="Picture 10" descr="MC-Logo-RGB"/>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46801" y="6233198"/>
            <a:ext cx="1563993" cy="624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44213" y="1504027"/>
            <a:ext cx="5699453" cy="4647996"/>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213" y="1455893"/>
            <a:ext cx="5358674" cy="3057775"/>
          </a:xfrm>
          <a:prstGeom prst="rect">
            <a:avLst/>
          </a:prstGeom>
        </p:spPr>
      </p:pic>
      <p:sp>
        <p:nvSpPr>
          <p:cNvPr id="3" name="Titel 1">
            <a:extLst>
              <a:ext uri="{FF2B5EF4-FFF2-40B4-BE49-F238E27FC236}">
                <a16:creationId xmlns:a16="http://schemas.microsoft.com/office/drawing/2014/main" id="{6C87D72D-70C5-2575-CFD8-19B1D163D60D}"/>
              </a:ext>
            </a:extLst>
          </p:cNvPr>
          <p:cNvSpPr txBox="1">
            <a:spLocks/>
          </p:cNvSpPr>
          <p:nvPr/>
        </p:nvSpPr>
        <p:spPr bwMode="auto">
          <a:xfrm>
            <a:off x="2146643" y="1455893"/>
            <a:ext cx="3159558" cy="46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altLang="en-US" sz="2000" b="1" kern="0" dirty="0">
                <a:solidFill>
                  <a:srgbClr val="0000FF"/>
                </a:solidFill>
                <a:latin typeface="Calibri" charset="0"/>
                <a:ea typeface="Calibri" charset="0"/>
                <a:cs typeface="Calibri" charset="0"/>
              </a:rPr>
              <a:t>MXC 10 and </a:t>
            </a:r>
            <a:r>
              <a:rPr lang="de-DE" altLang="en-US" sz="2000" b="1" kern="0" dirty="0">
                <a:solidFill>
                  <a:srgbClr val="0000FF"/>
                </a:solidFill>
                <a:latin typeface="Calibri" charset="0"/>
                <a:ea typeface="Calibri" charset="0"/>
                <a:cs typeface="Calibri" charset="0"/>
              </a:rPr>
              <a:t>11 </a:t>
            </a:r>
            <a:r>
              <a:rPr lang="en-US" altLang="en-US" sz="2000" b="1" kern="0" dirty="0">
                <a:solidFill>
                  <a:srgbClr val="0000FF"/>
                </a:solidFill>
                <a:latin typeface="Calibri" charset="0"/>
                <a:ea typeface="Calibri" charset="0"/>
                <a:cs typeface="Calibri" charset="0"/>
              </a:rPr>
              <a:t>March 2021</a:t>
            </a:r>
            <a:endParaRPr lang="de-DE" altLang="en-US" sz="2000" b="1" kern="0" dirty="0">
              <a:solidFill>
                <a:srgbClr val="C00000"/>
              </a:solidFill>
              <a:latin typeface="Calibri" charset="0"/>
              <a:ea typeface="Calibri" charset="0"/>
              <a:cs typeface="Calibri" charset="0"/>
            </a:endParaRPr>
          </a:p>
        </p:txBody>
      </p:sp>
      <p:sp>
        <p:nvSpPr>
          <p:cNvPr id="7" name="Rectangle 3">
            <a:extLst>
              <a:ext uri="{FF2B5EF4-FFF2-40B4-BE49-F238E27FC236}">
                <a16:creationId xmlns:a16="http://schemas.microsoft.com/office/drawing/2014/main" id="{356438A0-60BC-04FA-CDAC-9E9B158EAADC}"/>
              </a:ext>
            </a:extLst>
          </p:cNvPr>
          <p:cNvSpPr>
            <a:spLocks noChangeArrowheads="1"/>
          </p:cNvSpPr>
          <p:nvPr/>
        </p:nvSpPr>
        <p:spPr bwMode="auto">
          <a:xfrm>
            <a:off x="4023253" y="634355"/>
            <a:ext cx="41454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latin typeface="Calibri" charset="0"/>
                <a:hlinkClick r:id="rId7"/>
              </a:rPr>
              <a:t>https://indico.cern.ch/e/PTMC</a:t>
            </a:r>
            <a:endParaRPr lang="en-US" altLang="en-US" sz="2400" b="1" dirty="0"/>
          </a:p>
        </p:txBody>
      </p:sp>
    </p:spTree>
    <p:extLst>
      <p:ext uri="{BB962C8B-B14F-4D97-AF65-F5344CB8AC3E}">
        <p14:creationId xmlns:p14="http://schemas.microsoft.com/office/powerpoint/2010/main" val="1289255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03EBE30-3689-42B7-ABF5-604AC779A0A8}" type="slidenum">
              <a:rPr lang="el-GR" smtClean="0"/>
              <a:t>42</a:t>
            </a:fld>
            <a:endParaRPr lang="el-GR" dirty="0"/>
          </a:p>
        </p:txBody>
      </p:sp>
      <p:pic>
        <p:nvPicPr>
          <p:cNvPr id="9" name="Picture 8"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MC-Logo-RGB"/>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8074" y="6095588"/>
            <a:ext cx="18716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el 1"/>
          <p:cNvSpPr txBox="1">
            <a:spLocks/>
          </p:cNvSpPr>
          <p:nvPr/>
        </p:nvSpPr>
        <p:spPr bwMode="auto">
          <a:xfrm>
            <a:off x="1214846" y="50802"/>
            <a:ext cx="10319657"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de-DE" altLang="en-US" sz="4000" b="1" kern="0" dirty="0">
                <a:solidFill>
                  <a:srgbClr val="0000FF"/>
                </a:solidFill>
                <a:latin typeface="Calibri" charset="0"/>
                <a:ea typeface="Calibri" charset="0"/>
                <a:cs typeface="Calibri" charset="0"/>
              </a:rPr>
              <a:t>Participantes del PTMC </a:t>
            </a:r>
            <a:r>
              <a:rPr lang="el-GR" altLang="en-US" sz="4000" b="1" kern="0" dirty="0">
                <a:solidFill>
                  <a:srgbClr val="0000FF"/>
                </a:solidFill>
                <a:latin typeface="Calibri" charset="0"/>
                <a:ea typeface="Calibri" charset="0"/>
                <a:cs typeface="Calibri" charset="0"/>
              </a:rPr>
              <a:t>, </a:t>
            </a:r>
            <a:r>
              <a:rPr lang="en-US" altLang="en-US" sz="4000" b="1" kern="0" dirty="0">
                <a:solidFill>
                  <a:srgbClr val="0000FF"/>
                </a:solidFill>
                <a:latin typeface="Calibri" charset="0"/>
                <a:ea typeface="Calibri" charset="0"/>
                <a:cs typeface="Calibri" charset="0"/>
              </a:rPr>
              <a:t>25 </a:t>
            </a:r>
            <a:r>
              <a:rPr lang="de-DE" altLang="en-US" sz="4000" b="1" kern="0" dirty="0" err="1">
                <a:solidFill>
                  <a:srgbClr val="0000FF"/>
                </a:solidFill>
                <a:latin typeface="Calibri" charset="0"/>
                <a:ea typeface="Calibri" charset="0"/>
                <a:cs typeface="Calibri" charset="0"/>
              </a:rPr>
              <a:t>Noviembre</a:t>
            </a:r>
            <a:r>
              <a:rPr lang="de-DE" altLang="en-US" sz="4000" b="1" kern="0" dirty="0">
                <a:solidFill>
                  <a:srgbClr val="0000FF"/>
                </a:solidFill>
                <a:latin typeface="Calibri" charset="0"/>
                <a:ea typeface="Calibri" charset="0"/>
                <a:cs typeface="Calibri" charset="0"/>
              </a:rPr>
              <a:t> </a:t>
            </a:r>
            <a:r>
              <a:rPr lang="en-US" altLang="en-US" sz="4000" b="1" kern="0" dirty="0">
                <a:solidFill>
                  <a:srgbClr val="0000FF"/>
                </a:solidFill>
                <a:latin typeface="Calibri" charset="0"/>
                <a:ea typeface="Calibri" charset="0"/>
                <a:cs typeface="Calibri" charset="0"/>
              </a:rPr>
              <a:t>2021</a:t>
            </a:r>
            <a:endParaRPr lang="de-DE" altLang="en-US" sz="4000" b="1" kern="0" dirty="0">
              <a:solidFill>
                <a:srgbClr val="C00000"/>
              </a:solidFill>
              <a:latin typeface="Calibri" charset="0"/>
              <a:ea typeface="Calibri" charset="0"/>
              <a:cs typeface="Calibri" charset="0"/>
            </a:endParaRPr>
          </a:p>
        </p:txBody>
      </p:sp>
      <p:sp>
        <p:nvSpPr>
          <p:cNvPr id="8" name="Rectangle 3"/>
          <p:cNvSpPr>
            <a:spLocks noChangeArrowheads="1"/>
          </p:cNvSpPr>
          <p:nvPr/>
        </p:nvSpPr>
        <p:spPr bwMode="auto">
          <a:xfrm>
            <a:off x="96883" y="955496"/>
            <a:ext cx="1230811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2000" b="1" dirty="0" err="1">
                <a:solidFill>
                  <a:srgbClr val="7030A0"/>
                </a:solidFill>
                <a:latin typeface="Calibri" charset="0"/>
              </a:rPr>
              <a:t>Fisica</a:t>
            </a:r>
            <a:r>
              <a:rPr lang="en-US" altLang="en-US" sz="2000" b="1" dirty="0">
                <a:solidFill>
                  <a:srgbClr val="7030A0"/>
                </a:solidFill>
                <a:latin typeface="Calibri" charset="0"/>
              </a:rPr>
              <a:t> y </a:t>
            </a:r>
            <a:r>
              <a:rPr lang="en-US" altLang="en-US" sz="2000" b="1" dirty="0" err="1">
                <a:solidFill>
                  <a:srgbClr val="7030A0"/>
                </a:solidFill>
                <a:latin typeface="Calibri" charset="0"/>
              </a:rPr>
              <a:t>radiaciones</a:t>
            </a:r>
            <a:r>
              <a:rPr lang="en-US" altLang="en-US" sz="2000" b="1" dirty="0">
                <a:solidFill>
                  <a:srgbClr val="7030A0"/>
                </a:solidFill>
                <a:latin typeface="Calibri" charset="0"/>
              </a:rPr>
              <a:t>, </a:t>
            </a:r>
            <a:r>
              <a:rPr lang="en-US" altLang="en-US" sz="2000" b="1" dirty="0" err="1">
                <a:solidFill>
                  <a:srgbClr val="7030A0"/>
                </a:solidFill>
                <a:latin typeface="Calibri" charset="0"/>
              </a:rPr>
              <a:t>uso</a:t>
            </a:r>
            <a:r>
              <a:rPr lang="en-US" altLang="en-US" sz="2000" b="1" dirty="0">
                <a:solidFill>
                  <a:srgbClr val="7030A0"/>
                </a:solidFill>
                <a:latin typeface="Calibri" charset="0"/>
              </a:rPr>
              <a:t> de </a:t>
            </a:r>
            <a:r>
              <a:rPr lang="en-US" altLang="en-US" sz="2000" b="1" dirty="0" err="1">
                <a:solidFill>
                  <a:srgbClr val="7030A0"/>
                </a:solidFill>
                <a:latin typeface="Calibri" charset="0"/>
              </a:rPr>
              <a:t>aceleradores</a:t>
            </a:r>
            <a:r>
              <a:rPr lang="en-US" altLang="en-US" sz="2000" b="1" dirty="0">
                <a:solidFill>
                  <a:srgbClr val="7030A0"/>
                </a:solidFill>
                <a:latin typeface="Calibri" charset="0"/>
              </a:rPr>
              <a:t> de </a:t>
            </a:r>
            <a:r>
              <a:rPr lang="en-US" altLang="en-US" sz="2000" b="1" dirty="0" err="1">
                <a:solidFill>
                  <a:srgbClr val="7030A0"/>
                </a:solidFill>
                <a:latin typeface="Calibri" charset="0"/>
              </a:rPr>
              <a:t>particulas</a:t>
            </a:r>
            <a:r>
              <a:rPr lang="en-US" altLang="en-US" sz="2000" b="1" dirty="0">
                <a:solidFill>
                  <a:srgbClr val="7030A0"/>
                </a:solidFill>
                <a:latin typeface="Calibri" charset="0"/>
              </a:rPr>
              <a:t>: https://</a:t>
            </a:r>
            <a:r>
              <a:rPr lang="en-US" altLang="en-US" sz="2000" b="1" dirty="0" err="1">
                <a:solidFill>
                  <a:srgbClr val="7030A0"/>
                </a:solidFill>
                <a:latin typeface="Calibri" charset="0"/>
              </a:rPr>
              <a:t>indico.nucleares.unam.mx</a:t>
            </a:r>
            <a:r>
              <a:rPr lang="en-US" altLang="en-US" sz="2000" b="1" dirty="0">
                <a:solidFill>
                  <a:srgbClr val="7030A0"/>
                </a:solidFill>
                <a:latin typeface="Calibri" charset="0"/>
              </a:rPr>
              <a:t>/event/1811/overview</a:t>
            </a:r>
            <a:endParaRPr lang="en-US" altLang="en-US" sz="2000" b="1" dirty="0">
              <a:solidFill>
                <a:srgbClr val="7030A0"/>
              </a:solidFill>
            </a:endParaRPr>
          </a:p>
          <a:p>
            <a:pPr>
              <a:spcBef>
                <a:spcPct val="0"/>
              </a:spcBef>
              <a:buFontTx/>
              <a:buNone/>
            </a:pPr>
            <a:r>
              <a:rPr lang="en-US" altLang="en-US" sz="2000" b="1" dirty="0">
                <a:solidFill>
                  <a:srgbClr val="7030A0"/>
                </a:solidFill>
                <a:latin typeface="+mn-lt"/>
              </a:rPr>
              <a:t>Participants: 120+</a:t>
            </a:r>
          </a:p>
        </p:txBody>
      </p:sp>
      <p:sp>
        <p:nvSpPr>
          <p:cNvPr id="7" name="Rectangle 6"/>
          <p:cNvSpPr/>
          <p:nvPr/>
        </p:nvSpPr>
        <p:spPr>
          <a:xfrm>
            <a:off x="7543578" y="1761841"/>
            <a:ext cx="4648422" cy="1477328"/>
          </a:xfrm>
          <a:prstGeom prst="rect">
            <a:avLst/>
          </a:prstGeom>
        </p:spPr>
        <p:txBody>
          <a:bodyPr wrap="square">
            <a:spAutoFit/>
          </a:bodyPr>
          <a:lstStyle/>
          <a:p>
            <a:pPr>
              <a:spcAft>
                <a:spcPts val="0"/>
              </a:spcAft>
            </a:pPr>
            <a:r>
              <a:rPr lang="en-GB" b="1" u="sng" dirty="0">
                <a:solidFill>
                  <a:srgbClr val="7030A0"/>
                </a:solidFill>
                <a:ea typeface="Times New Roman" charset="0"/>
              </a:rPr>
              <a:t>MEXICO:</a:t>
            </a:r>
          </a:p>
          <a:p>
            <a:pPr>
              <a:spcAft>
                <a:spcPts val="0"/>
              </a:spcAft>
            </a:pPr>
            <a:r>
              <a:rPr lang="en-GB" dirty="0">
                <a:solidFill>
                  <a:srgbClr val="0070C0"/>
                </a:solidFill>
                <a:ea typeface="Times New Roman" charset="0"/>
              </a:rPr>
              <a:t>Mexico city, Cuernavaca, Ecatepec</a:t>
            </a:r>
            <a:r>
              <a:rPr lang="en-GB" dirty="0">
                <a:solidFill>
                  <a:srgbClr val="0070C0"/>
                </a:solidFill>
                <a:ea typeface="Calibri" charset="0"/>
              </a:rPr>
              <a:t>, </a:t>
            </a:r>
          </a:p>
          <a:p>
            <a:pPr>
              <a:spcAft>
                <a:spcPts val="0"/>
              </a:spcAft>
            </a:pPr>
            <a:r>
              <a:rPr lang="en-GB" dirty="0" err="1">
                <a:solidFill>
                  <a:srgbClr val="0070C0"/>
                </a:solidFill>
                <a:ea typeface="Calibri" charset="0"/>
              </a:rPr>
              <a:t>Juchitán</a:t>
            </a:r>
            <a:r>
              <a:rPr lang="en-GB" dirty="0">
                <a:solidFill>
                  <a:srgbClr val="0070C0"/>
                </a:solidFill>
                <a:ea typeface="Calibri" charset="0"/>
              </a:rPr>
              <a:t> de Zaragoza, Monterrey, </a:t>
            </a:r>
          </a:p>
          <a:p>
            <a:pPr>
              <a:spcAft>
                <a:spcPts val="0"/>
              </a:spcAft>
            </a:pPr>
            <a:r>
              <a:rPr lang="en-GB" dirty="0" err="1">
                <a:solidFill>
                  <a:srgbClr val="0070C0"/>
                </a:solidFill>
                <a:ea typeface="Calibri" charset="0"/>
              </a:rPr>
              <a:t>Alcaldía</a:t>
            </a:r>
            <a:r>
              <a:rPr lang="en-GB" dirty="0">
                <a:solidFill>
                  <a:srgbClr val="0070C0"/>
                </a:solidFill>
                <a:ea typeface="Calibri" charset="0"/>
              </a:rPr>
              <a:t> </a:t>
            </a:r>
            <a:r>
              <a:rPr lang="en-GB" dirty="0" err="1">
                <a:solidFill>
                  <a:srgbClr val="0070C0"/>
                </a:solidFill>
                <a:ea typeface="Calibri" charset="0"/>
              </a:rPr>
              <a:t>Xochimilco</a:t>
            </a:r>
            <a:r>
              <a:rPr lang="en-GB" dirty="0">
                <a:solidFill>
                  <a:srgbClr val="0070C0"/>
                </a:solidFill>
                <a:ea typeface="Calibri" charset="0"/>
              </a:rPr>
              <a:t>, </a:t>
            </a:r>
            <a:r>
              <a:rPr lang="en-GB" dirty="0" err="1">
                <a:solidFill>
                  <a:srgbClr val="0070C0"/>
                </a:solidFill>
                <a:ea typeface="Calibri" charset="0"/>
              </a:rPr>
              <a:t>Berriozabal</a:t>
            </a:r>
            <a:r>
              <a:rPr lang="en-GB" dirty="0">
                <a:solidFill>
                  <a:srgbClr val="0070C0"/>
                </a:solidFill>
                <a:ea typeface="Calibri" charset="0"/>
              </a:rPr>
              <a:t>,</a:t>
            </a:r>
          </a:p>
          <a:p>
            <a:pPr>
              <a:spcAft>
                <a:spcPts val="0"/>
              </a:spcAft>
            </a:pPr>
            <a:r>
              <a:rPr lang="en-GB" dirty="0" err="1">
                <a:solidFill>
                  <a:srgbClr val="0070C0"/>
                </a:solidFill>
              </a:rPr>
              <a:t>villaflores</a:t>
            </a:r>
            <a:r>
              <a:rPr lang="en-GB" dirty="0">
                <a:solidFill>
                  <a:srgbClr val="0070C0"/>
                </a:solidFill>
              </a:rPr>
              <a:t>, Jalisco</a:t>
            </a:r>
            <a:endParaRPr lang="en-GB" dirty="0">
              <a:solidFill>
                <a:srgbClr val="0070C0"/>
              </a:solidFill>
              <a:effectLst/>
              <a:ea typeface="Calibri" charset="0"/>
            </a:endParaRPr>
          </a:p>
        </p:txBody>
      </p:sp>
      <p:sp>
        <p:nvSpPr>
          <p:cNvPr id="14" name="Rectangle 13"/>
          <p:cNvSpPr/>
          <p:nvPr/>
        </p:nvSpPr>
        <p:spPr>
          <a:xfrm>
            <a:off x="7530989" y="3181111"/>
            <a:ext cx="4648422" cy="923330"/>
          </a:xfrm>
          <a:prstGeom prst="rect">
            <a:avLst/>
          </a:prstGeom>
        </p:spPr>
        <p:txBody>
          <a:bodyPr wrap="square">
            <a:spAutoFit/>
          </a:bodyPr>
          <a:lstStyle/>
          <a:p>
            <a:pPr>
              <a:spcAft>
                <a:spcPts val="0"/>
              </a:spcAft>
            </a:pPr>
            <a:r>
              <a:rPr lang="en-GB" b="1" u="sng" dirty="0">
                <a:solidFill>
                  <a:srgbClr val="7030A0"/>
                </a:solidFill>
                <a:ea typeface="Times New Roman" charset="0"/>
              </a:rPr>
              <a:t>MEXICO CHIAPAS:</a:t>
            </a:r>
          </a:p>
          <a:p>
            <a:pPr>
              <a:spcAft>
                <a:spcPts val="0"/>
              </a:spcAft>
            </a:pPr>
            <a:r>
              <a:rPr lang="fr-CH" dirty="0" err="1">
                <a:solidFill>
                  <a:srgbClr val="0070C0"/>
                </a:solidFill>
              </a:rPr>
              <a:t>Tuxtla</a:t>
            </a:r>
            <a:r>
              <a:rPr lang="fr-CH" dirty="0">
                <a:solidFill>
                  <a:srgbClr val="0070C0"/>
                </a:solidFill>
              </a:rPr>
              <a:t> </a:t>
            </a:r>
            <a:r>
              <a:rPr lang="fr-CH" dirty="0" err="1">
                <a:solidFill>
                  <a:srgbClr val="0070C0"/>
                </a:solidFill>
              </a:rPr>
              <a:t>Gutiérrez</a:t>
            </a:r>
            <a:r>
              <a:rPr lang="en-GB" dirty="0">
                <a:solidFill>
                  <a:srgbClr val="0070C0"/>
                </a:solidFill>
              </a:rPr>
              <a:t>,</a:t>
            </a:r>
            <a:r>
              <a:rPr lang="fr-CH" dirty="0">
                <a:solidFill>
                  <a:srgbClr val="0070C0"/>
                </a:solidFill>
              </a:rPr>
              <a:t> </a:t>
            </a:r>
            <a:r>
              <a:rPr lang="fr-CH" dirty="0" err="1">
                <a:solidFill>
                  <a:srgbClr val="0070C0"/>
                </a:solidFill>
              </a:rPr>
              <a:t>Chiapa</a:t>
            </a:r>
            <a:r>
              <a:rPr lang="fr-CH" dirty="0">
                <a:solidFill>
                  <a:srgbClr val="0070C0"/>
                </a:solidFill>
              </a:rPr>
              <a:t> de </a:t>
            </a:r>
            <a:r>
              <a:rPr lang="fr-CH" dirty="0" err="1">
                <a:solidFill>
                  <a:srgbClr val="0070C0"/>
                </a:solidFill>
              </a:rPr>
              <a:t>Corzo</a:t>
            </a:r>
            <a:r>
              <a:rPr lang="en-GB" dirty="0">
                <a:solidFill>
                  <a:srgbClr val="0070C0"/>
                </a:solidFill>
              </a:rPr>
              <a:t>, </a:t>
            </a:r>
            <a:r>
              <a:rPr lang="en-GB" dirty="0" err="1">
                <a:solidFill>
                  <a:srgbClr val="0070C0"/>
                </a:solidFill>
              </a:rPr>
              <a:t>Suchiapa</a:t>
            </a:r>
            <a:r>
              <a:rPr lang="en-GB" dirty="0">
                <a:solidFill>
                  <a:srgbClr val="0070C0"/>
                </a:solidFill>
              </a:rPr>
              <a:t>, </a:t>
            </a:r>
            <a:r>
              <a:rPr lang="en-GB" dirty="0" err="1">
                <a:solidFill>
                  <a:srgbClr val="0070C0"/>
                </a:solidFill>
              </a:rPr>
              <a:t>Comitán</a:t>
            </a:r>
            <a:r>
              <a:rPr lang="en-GB" dirty="0">
                <a:solidFill>
                  <a:srgbClr val="0070C0"/>
                </a:solidFill>
              </a:rPr>
              <a:t> de </a:t>
            </a:r>
            <a:r>
              <a:rPr lang="en-GB" dirty="0" err="1">
                <a:solidFill>
                  <a:srgbClr val="0070C0"/>
                </a:solidFill>
              </a:rPr>
              <a:t>Domínguez</a:t>
            </a:r>
            <a:r>
              <a:rPr lang="en-GB" dirty="0">
                <a:solidFill>
                  <a:srgbClr val="0070C0"/>
                </a:solidFill>
              </a:rPr>
              <a:t>, </a:t>
            </a:r>
            <a:r>
              <a:rPr lang="en-GB" dirty="0" err="1">
                <a:solidFill>
                  <a:srgbClr val="0070C0"/>
                </a:solidFill>
                <a:ea typeface="Calibri" charset="0"/>
              </a:rPr>
              <a:t>Tapachula</a:t>
            </a:r>
            <a:endParaRPr lang="en-GB" dirty="0">
              <a:solidFill>
                <a:srgbClr val="0070C0"/>
              </a:solidFill>
              <a:effectLst/>
              <a:ea typeface="Calibri" charset="0"/>
            </a:endParaRPr>
          </a:p>
        </p:txBody>
      </p:sp>
      <p:sp>
        <p:nvSpPr>
          <p:cNvPr id="15" name="Rectangle 14"/>
          <p:cNvSpPr/>
          <p:nvPr/>
        </p:nvSpPr>
        <p:spPr>
          <a:xfrm>
            <a:off x="7530989" y="4109302"/>
            <a:ext cx="4648422" cy="1477328"/>
          </a:xfrm>
          <a:prstGeom prst="rect">
            <a:avLst/>
          </a:prstGeom>
        </p:spPr>
        <p:txBody>
          <a:bodyPr wrap="square">
            <a:spAutoFit/>
          </a:bodyPr>
          <a:lstStyle/>
          <a:p>
            <a:pPr>
              <a:spcAft>
                <a:spcPts val="0"/>
              </a:spcAft>
            </a:pPr>
            <a:r>
              <a:rPr lang="en-GB" b="1" u="sng" dirty="0">
                <a:solidFill>
                  <a:srgbClr val="7030A0"/>
                </a:solidFill>
                <a:ea typeface="Times New Roman" charset="0"/>
              </a:rPr>
              <a:t>GUATEMALA: </a:t>
            </a:r>
            <a:r>
              <a:rPr lang="en-GB" dirty="0">
                <a:solidFill>
                  <a:srgbClr val="0070C0"/>
                </a:solidFill>
              </a:rPr>
              <a:t>Antigua Guatemala</a:t>
            </a:r>
            <a:endParaRPr lang="en-GB" dirty="0">
              <a:solidFill>
                <a:srgbClr val="0070C0"/>
              </a:solidFill>
              <a:ea typeface="Times New Roman" charset="0"/>
            </a:endParaRPr>
          </a:p>
          <a:p>
            <a:pPr>
              <a:spcAft>
                <a:spcPts val="0"/>
              </a:spcAft>
            </a:pPr>
            <a:r>
              <a:rPr lang="en-GB" b="1" u="sng" dirty="0">
                <a:solidFill>
                  <a:srgbClr val="7030A0"/>
                </a:solidFill>
                <a:ea typeface="Times New Roman" charset="0"/>
              </a:rPr>
              <a:t>HONDURAS: </a:t>
            </a:r>
            <a:r>
              <a:rPr lang="en-GB" dirty="0">
                <a:solidFill>
                  <a:srgbClr val="0070C0"/>
                </a:solidFill>
              </a:rPr>
              <a:t>Tegucigalpa </a:t>
            </a:r>
            <a:endParaRPr lang="en-GB" dirty="0">
              <a:solidFill>
                <a:srgbClr val="0070C0"/>
              </a:solidFill>
              <a:ea typeface="Times New Roman" charset="0"/>
            </a:endParaRPr>
          </a:p>
          <a:p>
            <a:pPr>
              <a:spcAft>
                <a:spcPts val="0"/>
              </a:spcAft>
            </a:pPr>
            <a:r>
              <a:rPr lang="en-GB" b="1" u="sng" dirty="0">
                <a:solidFill>
                  <a:srgbClr val="7030A0"/>
                </a:solidFill>
                <a:ea typeface="Times New Roman" charset="0"/>
              </a:rPr>
              <a:t>COLOMBIA: </a:t>
            </a:r>
            <a:r>
              <a:rPr lang="en-GB" dirty="0">
                <a:solidFill>
                  <a:srgbClr val="0070C0"/>
                </a:solidFill>
                <a:ea typeface="Times New Roman" charset="0"/>
              </a:rPr>
              <a:t>Popayan</a:t>
            </a:r>
          </a:p>
          <a:p>
            <a:pPr>
              <a:spcAft>
                <a:spcPts val="0"/>
              </a:spcAft>
            </a:pPr>
            <a:r>
              <a:rPr lang="fr-CH" dirty="0" err="1">
                <a:solidFill>
                  <a:srgbClr val="0070C0"/>
                </a:solidFill>
              </a:rPr>
              <a:t>Tuxtla</a:t>
            </a:r>
            <a:r>
              <a:rPr lang="fr-CH" dirty="0">
                <a:solidFill>
                  <a:srgbClr val="0070C0"/>
                </a:solidFill>
              </a:rPr>
              <a:t> </a:t>
            </a:r>
            <a:r>
              <a:rPr lang="fr-CH" dirty="0" err="1">
                <a:solidFill>
                  <a:srgbClr val="0070C0"/>
                </a:solidFill>
              </a:rPr>
              <a:t>Gutiérrez</a:t>
            </a:r>
            <a:r>
              <a:rPr lang="en-GB" dirty="0">
                <a:solidFill>
                  <a:srgbClr val="0070C0"/>
                </a:solidFill>
              </a:rPr>
              <a:t>,</a:t>
            </a:r>
            <a:r>
              <a:rPr lang="fr-CH" dirty="0">
                <a:solidFill>
                  <a:srgbClr val="0070C0"/>
                </a:solidFill>
              </a:rPr>
              <a:t> </a:t>
            </a:r>
            <a:r>
              <a:rPr lang="fr-CH" dirty="0" err="1">
                <a:solidFill>
                  <a:srgbClr val="0070C0"/>
                </a:solidFill>
              </a:rPr>
              <a:t>Chiapa</a:t>
            </a:r>
            <a:r>
              <a:rPr lang="fr-CH" dirty="0">
                <a:solidFill>
                  <a:srgbClr val="0070C0"/>
                </a:solidFill>
              </a:rPr>
              <a:t> de </a:t>
            </a:r>
            <a:r>
              <a:rPr lang="fr-CH" dirty="0" err="1">
                <a:solidFill>
                  <a:srgbClr val="0070C0"/>
                </a:solidFill>
              </a:rPr>
              <a:t>Corzo</a:t>
            </a:r>
            <a:r>
              <a:rPr lang="en-GB" dirty="0">
                <a:solidFill>
                  <a:srgbClr val="0070C0"/>
                </a:solidFill>
              </a:rPr>
              <a:t>, </a:t>
            </a:r>
            <a:r>
              <a:rPr lang="en-GB" dirty="0" err="1">
                <a:solidFill>
                  <a:srgbClr val="0070C0"/>
                </a:solidFill>
              </a:rPr>
              <a:t>Suchiapa</a:t>
            </a:r>
            <a:r>
              <a:rPr lang="en-GB" dirty="0">
                <a:solidFill>
                  <a:srgbClr val="0070C0"/>
                </a:solidFill>
              </a:rPr>
              <a:t>, </a:t>
            </a:r>
            <a:r>
              <a:rPr lang="en-GB" dirty="0" err="1">
                <a:solidFill>
                  <a:srgbClr val="0070C0"/>
                </a:solidFill>
              </a:rPr>
              <a:t>Comitán</a:t>
            </a:r>
            <a:r>
              <a:rPr lang="en-GB" dirty="0">
                <a:solidFill>
                  <a:srgbClr val="0070C0"/>
                </a:solidFill>
              </a:rPr>
              <a:t> de </a:t>
            </a:r>
            <a:r>
              <a:rPr lang="en-GB" dirty="0" err="1">
                <a:solidFill>
                  <a:srgbClr val="0070C0"/>
                </a:solidFill>
              </a:rPr>
              <a:t>Domínguez</a:t>
            </a:r>
            <a:r>
              <a:rPr lang="en-GB" dirty="0">
                <a:solidFill>
                  <a:srgbClr val="0070C0"/>
                </a:solidFill>
              </a:rPr>
              <a:t>, </a:t>
            </a:r>
            <a:endParaRPr lang="en-GB" dirty="0">
              <a:solidFill>
                <a:srgbClr val="0070C0"/>
              </a:solidFill>
              <a:effectLst/>
              <a:ea typeface="Calibri" charset="0"/>
            </a:endParaRPr>
          </a:p>
        </p:txBody>
      </p:sp>
      <p:pic>
        <p:nvPicPr>
          <p:cNvPr id="3" name="Picture 2" descr="A screenshot of a computer&#10;&#10;Description automatically generated">
            <a:extLst>
              <a:ext uri="{FF2B5EF4-FFF2-40B4-BE49-F238E27FC236}">
                <a16:creationId xmlns:a16="http://schemas.microsoft.com/office/drawing/2014/main" id="{F5AAF931-FB62-06DA-929C-53A1135D9D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883" y="1885028"/>
            <a:ext cx="7230040" cy="3618172"/>
          </a:xfrm>
          <a:prstGeom prst="rect">
            <a:avLst/>
          </a:prstGeom>
        </p:spPr>
      </p:pic>
      <p:sp>
        <p:nvSpPr>
          <p:cNvPr id="13" name="TextBox 12">
            <a:extLst>
              <a:ext uri="{FF2B5EF4-FFF2-40B4-BE49-F238E27FC236}">
                <a16:creationId xmlns:a16="http://schemas.microsoft.com/office/drawing/2014/main" id="{22253AC5-E02D-1F33-D8BB-43A6B3CB8C31}"/>
              </a:ext>
            </a:extLst>
          </p:cNvPr>
          <p:cNvSpPr txBox="1"/>
          <p:nvPr/>
        </p:nvSpPr>
        <p:spPr>
          <a:xfrm>
            <a:off x="96883" y="5401964"/>
            <a:ext cx="6201506" cy="369332"/>
          </a:xfrm>
          <a:prstGeom prst="rect">
            <a:avLst/>
          </a:prstGeom>
          <a:noFill/>
        </p:spPr>
        <p:txBody>
          <a:bodyPr wrap="square">
            <a:spAutoFit/>
          </a:bodyPr>
          <a:lstStyle/>
          <a:p>
            <a:r>
              <a:rPr lang="en-GB" dirty="0">
                <a:effectLst/>
                <a:latin typeface="-webkit-system-font"/>
              </a:rPr>
              <a:t>Jose Ruben Alfaro Molina &lt;</a:t>
            </a:r>
            <a:r>
              <a:rPr lang="en-GB" dirty="0" err="1">
                <a:effectLst/>
                <a:latin typeface="-webkit-system-font"/>
              </a:rPr>
              <a:t>ruben@fisica.unam.mx</a:t>
            </a:r>
            <a:r>
              <a:rPr lang="en-GB" dirty="0">
                <a:effectLst/>
                <a:latin typeface="-webkit-system-font"/>
              </a:rPr>
              <a:t>&gt;</a:t>
            </a:r>
            <a:endParaRPr lang="en-GB" dirty="0">
              <a:effectLst/>
            </a:endParaRPr>
          </a:p>
        </p:txBody>
      </p:sp>
    </p:spTree>
    <p:extLst>
      <p:ext uri="{BB962C8B-B14F-4D97-AF65-F5344CB8AC3E}">
        <p14:creationId xmlns:p14="http://schemas.microsoft.com/office/powerpoint/2010/main" val="71918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22530"/>
          <a:stretch/>
        </p:blipFill>
        <p:spPr>
          <a:xfrm>
            <a:off x="6013121" y="368667"/>
            <a:ext cx="6062765" cy="267062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71" y="2046514"/>
            <a:ext cx="8523492" cy="4811486"/>
          </a:xfrm>
          <a:prstGeom prst="rect">
            <a:avLst/>
          </a:prstGeom>
        </p:spPr>
      </p:pic>
      <p:sp>
        <p:nvSpPr>
          <p:cNvPr id="7" name="Title 4"/>
          <p:cNvSpPr>
            <a:spLocks noGrp="1"/>
          </p:cNvSpPr>
          <p:nvPr>
            <p:ph type="title"/>
          </p:nvPr>
        </p:nvSpPr>
        <p:spPr>
          <a:xfrm>
            <a:off x="56871" y="2952212"/>
            <a:ext cx="6109334" cy="738633"/>
          </a:xfrm>
        </p:spPr>
        <p:txBody>
          <a:bodyPr wrap="none">
            <a:spAutoFit/>
          </a:bodyPr>
          <a:lstStyle/>
          <a:p>
            <a:r>
              <a:rPr lang="en-US" altLang="de-DE" sz="3600" b="1" dirty="0">
                <a:solidFill>
                  <a:schemeClr val="bg1"/>
                </a:solidFill>
                <a:latin typeface="ArialMT"/>
              </a:rPr>
              <a:t>Participants 14 March 2023</a:t>
            </a:r>
            <a:endParaRPr lang="en-US" altLang="de-DE" sz="3600" b="1" dirty="0">
              <a:solidFill>
                <a:schemeClr val="bg1"/>
              </a:solidFill>
            </a:endParaRPr>
          </a:p>
        </p:txBody>
      </p:sp>
      <p:sp>
        <p:nvSpPr>
          <p:cNvPr id="8" name="Title 4"/>
          <p:cNvSpPr txBox="1">
            <a:spLocks/>
          </p:cNvSpPr>
          <p:nvPr/>
        </p:nvSpPr>
        <p:spPr>
          <a:xfrm>
            <a:off x="5926517" y="-72570"/>
            <a:ext cx="6038802" cy="615523"/>
          </a:xfrm>
          <a:prstGeom prst="rect">
            <a:avLst/>
          </a:prstGeom>
          <a:noFill/>
          <a:ln>
            <a:noFill/>
          </a:ln>
        </p:spPr>
        <p:txBody>
          <a:bodyPr spcFirstLastPara="1" vert="horz" wrap="none" lIns="91425" tIns="91425" rIns="91425" bIns="91425" rtlCol="0" anchor="t" anchorCtr="0">
            <a:spAutoFit/>
          </a:bodyPr>
          <a:lstStyle>
            <a:lvl1pPr lvl="0" algn="l" defTabSz="914400" rtl="0" eaLnBrk="1" latinLnBrk="0" hangingPunct="1">
              <a:lnSpc>
                <a:spcPct val="100000"/>
              </a:lnSpc>
              <a:spcBef>
                <a:spcPts val="0"/>
              </a:spcBef>
              <a:spcAft>
                <a:spcPts val="0"/>
              </a:spcAft>
              <a:buSzPts val="4200"/>
              <a:buNone/>
              <a:defRPr sz="4400" kern="1200">
                <a:solidFill>
                  <a:schemeClr val="tx1"/>
                </a:solidFill>
                <a:latin typeface="+mj-lt"/>
                <a:ea typeface="+mj-ea"/>
                <a:cs typeface="+mj-cs"/>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r>
              <a:rPr lang="es-ES" sz="2800" b="1" kern="0" dirty="0">
                <a:solidFill>
                  <a:srgbClr val="0000FF"/>
                </a:solidFill>
                <a:latin typeface="Arial" charset="0"/>
                <a:cs typeface="Arial" charset="0"/>
              </a:rPr>
              <a:t>PTMC en línea</a:t>
            </a:r>
            <a:r>
              <a:rPr lang="en-US" altLang="de-DE" sz="2800" b="1" dirty="0">
                <a:solidFill>
                  <a:srgbClr val="0000FF"/>
                </a:solidFill>
                <a:latin typeface="ArialMT"/>
              </a:rPr>
              <a:t> UNAM Mexico 2022</a:t>
            </a:r>
            <a:endParaRPr lang="en-US" altLang="de-DE" sz="2800" b="1" dirty="0"/>
          </a:p>
        </p:txBody>
      </p:sp>
    </p:spTree>
    <p:extLst>
      <p:ext uri="{BB962C8B-B14F-4D97-AF65-F5344CB8AC3E}">
        <p14:creationId xmlns:p14="http://schemas.microsoft.com/office/powerpoint/2010/main" val="1562802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903D5270-5BCA-FAD3-866D-B03A2C03D8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35114" y="695834"/>
            <a:ext cx="6821717" cy="3489304"/>
          </a:xfrm>
          <a:prstGeom prst="rect">
            <a:avLst/>
          </a:prstGeom>
        </p:spPr>
      </p:pic>
      <p:sp>
        <p:nvSpPr>
          <p:cNvPr id="5" name="Titel 1">
            <a:extLst>
              <a:ext uri="{FF2B5EF4-FFF2-40B4-BE49-F238E27FC236}">
                <a16:creationId xmlns:a16="http://schemas.microsoft.com/office/drawing/2014/main" id="{2FFEF3FD-AC0C-C282-5241-7B84EBEBA9D7}"/>
              </a:ext>
            </a:extLst>
          </p:cNvPr>
          <p:cNvSpPr txBox="1">
            <a:spLocks/>
          </p:cNvSpPr>
          <p:nvPr/>
        </p:nvSpPr>
        <p:spPr bwMode="auto">
          <a:xfrm>
            <a:off x="2436643" y="17179"/>
            <a:ext cx="953359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s-ES" sz="3600" b="1" kern="0" dirty="0">
                <a:solidFill>
                  <a:srgbClr val="0000FF"/>
                </a:solidFill>
                <a:latin typeface="Arial" charset="0"/>
                <a:cs typeface="Arial" charset="0"/>
              </a:rPr>
              <a:t>PTMC en línea</a:t>
            </a:r>
            <a:r>
              <a:rPr lang="en-US" altLang="de-DE" sz="3600" b="1" dirty="0">
                <a:solidFill>
                  <a:srgbClr val="0000FF"/>
                </a:solidFill>
                <a:latin typeface="ArialMT"/>
              </a:rPr>
              <a:t> UNAM Mexico</a:t>
            </a:r>
            <a:r>
              <a:rPr lang="de-DE" altLang="en-US" sz="3600" b="1" kern="0" dirty="0">
                <a:solidFill>
                  <a:srgbClr val="0000FF"/>
                </a:solidFill>
                <a:latin typeface="Arial" charset="0"/>
                <a:ea typeface="Arial" charset="0"/>
                <a:cs typeface="Arial" charset="0"/>
              </a:rPr>
              <a:t> 13 March 2023</a:t>
            </a:r>
            <a:endParaRPr lang="de-DE" altLang="en-US" sz="3600" b="1" kern="0" dirty="0">
              <a:solidFill>
                <a:srgbClr val="C00000"/>
              </a:solidFill>
              <a:latin typeface="Arial" charset="0"/>
              <a:ea typeface="Arial" charset="0"/>
              <a:cs typeface="Arial" charset="0"/>
            </a:endParaRPr>
          </a:p>
        </p:txBody>
      </p:sp>
      <p:pic>
        <p:nvPicPr>
          <p:cNvPr id="9" name="Picture 8" descr="A group of people wearing masks&#10;&#10;Description automatically generated">
            <a:extLst>
              <a:ext uri="{FF2B5EF4-FFF2-40B4-BE49-F238E27FC236}">
                <a16:creationId xmlns:a16="http://schemas.microsoft.com/office/drawing/2014/main" id="{ACA8C52D-56B7-3485-7A2E-9110E759AA4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62955" y="4185138"/>
            <a:ext cx="6729045" cy="2672862"/>
          </a:xfrm>
          <a:prstGeom prst="rect">
            <a:avLst/>
          </a:prstGeom>
        </p:spPr>
      </p:pic>
      <p:pic>
        <p:nvPicPr>
          <p:cNvPr id="11" name="Picture 10" descr="A group of people wearing face masks&#10;&#10;Description automatically generated">
            <a:extLst>
              <a:ext uri="{FF2B5EF4-FFF2-40B4-BE49-F238E27FC236}">
                <a16:creationId xmlns:a16="http://schemas.microsoft.com/office/drawing/2014/main" id="{5A78DC8C-F275-9EFD-8929-D836175665A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169" y="695834"/>
            <a:ext cx="6729045" cy="4470034"/>
          </a:xfrm>
          <a:prstGeom prst="rect">
            <a:avLst/>
          </a:prstGeom>
        </p:spPr>
      </p:pic>
      <p:sp>
        <p:nvSpPr>
          <p:cNvPr id="12" name="TextBox 11">
            <a:extLst>
              <a:ext uri="{FF2B5EF4-FFF2-40B4-BE49-F238E27FC236}">
                <a16:creationId xmlns:a16="http://schemas.microsoft.com/office/drawing/2014/main" id="{D030D733-BB5B-F8DB-F6FF-3447AEF6DB60}"/>
              </a:ext>
            </a:extLst>
          </p:cNvPr>
          <p:cNvSpPr txBox="1"/>
          <p:nvPr/>
        </p:nvSpPr>
        <p:spPr>
          <a:xfrm>
            <a:off x="215725" y="5657991"/>
            <a:ext cx="5066675" cy="707886"/>
          </a:xfrm>
          <a:prstGeom prst="rect">
            <a:avLst/>
          </a:prstGeom>
          <a:noFill/>
        </p:spPr>
        <p:txBody>
          <a:bodyPr wrap="square">
            <a:spAutoFit/>
          </a:bodyPr>
          <a:lstStyle/>
          <a:p>
            <a:pPr>
              <a:spcAft>
                <a:spcPts val="0"/>
              </a:spcAft>
            </a:pPr>
            <a:r>
              <a:rPr lang="en-GB" sz="2000" b="1" dirty="0">
                <a:solidFill>
                  <a:srgbClr val="7030A0"/>
                </a:solidFill>
                <a:latin typeface="Calibri" charset="0"/>
                <a:ea typeface="Calibri" charset="0"/>
              </a:rPr>
              <a:t>PTMC2023: 9 sessions, mostly in person</a:t>
            </a:r>
          </a:p>
          <a:p>
            <a:pPr>
              <a:spcAft>
                <a:spcPts val="0"/>
              </a:spcAft>
            </a:pPr>
            <a:r>
              <a:rPr lang="en-GB" sz="2000" b="1" dirty="0">
                <a:solidFill>
                  <a:srgbClr val="7030A0"/>
                </a:solidFill>
                <a:latin typeface="Calibri" charset="0"/>
                <a:ea typeface="Calibri" charset="0"/>
              </a:rPr>
              <a:t>from Japan to </a:t>
            </a:r>
            <a:r>
              <a:rPr lang="en-GB" sz="2000" b="1" dirty="0" err="1">
                <a:solidFill>
                  <a:srgbClr val="7030A0"/>
                </a:solidFill>
                <a:latin typeface="Calibri" charset="0"/>
                <a:ea typeface="Calibri" charset="0"/>
              </a:rPr>
              <a:t>LatinoAmerica</a:t>
            </a:r>
            <a:endParaRPr lang="en-GB" sz="2000" b="1" dirty="0">
              <a:solidFill>
                <a:srgbClr val="7030A0"/>
              </a:solidFill>
              <a:latin typeface="Calibri" charset="0"/>
              <a:ea typeface="Calibri" charset="0"/>
            </a:endParaRPr>
          </a:p>
        </p:txBody>
      </p:sp>
      <p:pic>
        <p:nvPicPr>
          <p:cNvPr id="2" name="Picture 1">
            <a:extLst>
              <a:ext uri="{FF2B5EF4-FFF2-40B4-BE49-F238E27FC236}">
                <a16:creationId xmlns:a16="http://schemas.microsoft.com/office/drawing/2014/main" id="{FE50FF20-7BD7-ACAD-5B4B-F2B64D47B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71" y="2046514"/>
            <a:ext cx="8523492" cy="4811486"/>
          </a:xfrm>
          <a:prstGeom prst="rect">
            <a:avLst/>
          </a:prstGeom>
        </p:spPr>
      </p:pic>
      <p:pic>
        <p:nvPicPr>
          <p:cNvPr id="4" name="Picture 3" descr="A map of the world&#10;&#10;AI-generated content may be incorrect.">
            <a:extLst>
              <a:ext uri="{FF2B5EF4-FFF2-40B4-BE49-F238E27FC236}">
                <a16:creationId xmlns:a16="http://schemas.microsoft.com/office/drawing/2014/main" id="{8B0FCC56-62A2-5275-E355-42B29C2EADF3}"/>
              </a:ext>
            </a:extLst>
          </p:cNvPr>
          <p:cNvPicPr>
            <a:picLocks noChangeAspect="1"/>
          </p:cNvPicPr>
          <p:nvPr/>
        </p:nvPicPr>
        <p:blipFill>
          <a:blip r:embed="rId7"/>
          <a:stretch>
            <a:fillRect/>
          </a:stretch>
        </p:blipFill>
        <p:spPr>
          <a:xfrm>
            <a:off x="56871" y="2017039"/>
            <a:ext cx="8523492" cy="4805335"/>
          </a:xfrm>
          <a:prstGeom prst="rect">
            <a:avLst/>
          </a:prstGeom>
        </p:spPr>
      </p:pic>
    </p:spTree>
    <p:extLst>
      <p:ext uri="{BB962C8B-B14F-4D97-AF65-F5344CB8AC3E}">
        <p14:creationId xmlns:p14="http://schemas.microsoft.com/office/powerpoint/2010/main" val="35655833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03EBE30-3689-42B7-ABF5-604AC779A0A8}" type="slidenum">
              <a:rPr lang="el-GR" smtClean="0"/>
              <a:t>45</a:t>
            </a:fld>
            <a:endParaRPr lang="el-GR" dirty="0"/>
          </a:p>
        </p:txBody>
      </p:sp>
      <p:sp>
        <p:nvSpPr>
          <p:cNvPr id="13" name="Rectangle 10"/>
          <p:cNvSpPr>
            <a:spLocks noChangeArrowheads="1"/>
          </p:cNvSpPr>
          <p:nvPr/>
        </p:nvSpPr>
        <p:spPr bwMode="auto">
          <a:xfrm>
            <a:off x="48213" y="5505692"/>
            <a:ext cx="60539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800" dirty="0">
                <a:solidFill>
                  <a:srgbClr val="0000FF"/>
                </a:solidFill>
                <a:latin typeface="ArialMT" charset="0"/>
              </a:rPr>
              <a:t>web pages with agendas of every institute with material</a:t>
            </a:r>
          </a:p>
          <a:p>
            <a:pPr>
              <a:spcBef>
                <a:spcPct val="0"/>
              </a:spcBef>
              <a:buFontTx/>
              <a:buNone/>
            </a:pPr>
            <a:r>
              <a:rPr lang="en-US" altLang="en-US" sz="1800" dirty="0">
                <a:solidFill>
                  <a:srgbClr val="0000FF"/>
                </a:solidFill>
                <a:latin typeface="ArialMT" charset="0"/>
              </a:rPr>
              <a:t>in different languages, publicly available for future events </a:t>
            </a:r>
          </a:p>
        </p:txBody>
      </p:sp>
      <p:sp>
        <p:nvSpPr>
          <p:cNvPr id="3" name="Rectangle 2"/>
          <p:cNvSpPr/>
          <p:nvPr/>
        </p:nvSpPr>
        <p:spPr>
          <a:xfrm>
            <a:off x="1649384" y="6347450"/>
            <a:ext cx="8905460" cy="369332"/>
          </a:xfrm>
          <a:prstGeom prst="rect">
            <a:avLst/>
          </a:prstGeom>
        </p:spPr>
        <p:txBody>
          <a:bodyPr wrap="square">
            <a:spAutoFit/>
          </a:bodyPr>
          <a:lstStyle/>
          <a:p>
            <a:pPr>
              <a:spcBef>
                <a:spcPct val="0"/>
              </a:spcBef>
              <a:buFontTx/>
              <a:buNone/>
            </a:pPr>
            <a:r>
              <a:rPr lang="en-US" altLang="en-US" b="1" dirty="0">
                <a:solidFill>
                  <a:srgbClr val="C00000"/>
                </a:solidFill>
                <a:latin typeface="ArialMT" charset="0"/>
              </a:rPr>
              <a:t>Interest of students, motivation of tutors (</a:t>
            </a:r>
            <a:r>
              <a:rPr lang="en-US" altLang="en-US" b="1" u="sng" dirty="0">
                <a:solidFill>
                  <a:srgbClr val="C00000"/>
                </a:solidFill>
                <a:latin typeface="ArialMT" charset="0"/>
              </a:rPr>
              <a:t>voluntary work</a:t>
            </a:r>
            <a:r>
              <a:rPr lang="en-US" altLang="en-US" b="1" dirty="0">
                <a:solidFill>
                  <a:srgbClr val="C00000"/>
                </a:solidFill>
                <a:latin typeface="ArialMT" charset="0"/>
              </a:rPr>
              <a:t>), potential impact</a:t>
            </a:r>
          </a:p>
        </p:txBody>
      </p:sp>
      <p:sp>
        <p:nvSpPr>
          <p:cNvPr id="6" name="Rectangle 5">
            <a:extLst>
              <a:ext uri="{FF2B5EF4-FFF2-40B4-BE49-F238E27FC236}">
                <a16:creationId xmlns:a16="http://schemas.microsoft.com/office/drawing/2014/main" id="{412FCFBE-A714-CE65-1EA3-218ED0D1C640}"/>
              </a:ext>
            </a:extLst>
          </p:cNvPr>
          <p:cNvSpPr/>
          <p:nvPr/>
        </p:nvSpPr>
        <p:spPr>
          <a:xfrm>
            <a:off x="30996" y="4454113"/>
            <a:ext cx="6096000" cy="1015663"/>
          </a:xfrm>
          <a:prstGeom prst="rect">
            <a:avLst/>
          </a:prstGeom>
        </p:spPr>
        <p:txBody>
          <a:bodyPr>
            <a:spAutoFit/>
          </a:bodyPr>
          <a:lstStyle/>
          <a:p>
            <a:pPr>
              <a:spcAft>
                <a:spcPts val="0"/>
              </a:spcAft>
            </a:pPr>
            <a:r>
              <a:rPr lang="en-GB" sz="2000" b="1" dirty="0">
                <a:solidFill>
                  <a:srgbClr val="7030A0"/>
                </a:solidFill>
                <a:latin typeface="Calibri" charset="0"/>
                <a:ea typeface="Calibri" charset="0"/>
              </a:rPr>
              <a:t>PTMC2024 in person/online/hybrid:</a:t>
            </a:r>
          </a:p>
          <a:p>
            <a:pPr>
              <a:spcAft>
                <a:spcPts val="0"/>
              </a:spcAft>
            </a:pPr>
            <a:r>
              <a:rPr lang="en-GB" sz="2000" b="1" dirty="0">
                <a:solidFill>
                  <a:srgbClr val="7030A0"/>
                </a:solidFill>
                <a:latin typeface="Calibri" charset="0"/>
                <a:ea typeface="Calibri" charset="0"/>
              </a:rPr>
              <a:t>8 sessions, more than 1500 students </a:t>
            </a:r>
          </a:p>
          <a:p>
            <a:pPr>
              <a:spcAft>
                <a:spcPts val="0"/>
              </a:spcAft>
            </a:pPr>
            <a:r>
              <a:rPr lang="en-GB" sz="2000" b="1" dirty="0">
                <a:solidFill>
                  <a:srgbClr val="7030A0"/>
                </a:solidFill>
                <a:latin typeface="Calibri" charset="0"/>
                <a:ea typeface="Calibri" charset="0"/>
              </a:rPr>
              <a:t>from 22 countries and 47 institutes</a:t>
            </a:r>
            <a:endParaRPr lang="en-GB" sz="2000" b="1" dirty="0">
              <a:solidFill>
                <a:srgbClr val="7030A0"/>
              </a:solidFill>
              <a:effectLst/>
              <a:latin typeface="Times New Roman" charset="0"/>
              <a:ea typeface="Calibri" charset="0"/>
            </a:endParaRPr>
          </a:p>
        </p:txBody>
      </p:sp>
      <p:sp>
        <p:nvSpPr>
          <p:cNvPr id="14" name="Titel 1">
            <a:extLst>
              <a:ext uri="{FF2B5EF4-FFF2-40B4-BE49-F238E27FC236}">
                <a16:creationId xmlns:a16="http://schemas.microsoft.com/office/drawing/2014/main" id="{8048B776-66C9-6072-72E2-BAA32AEBE544}"/>
              </a:ext>
            </a:extLst>
          </p:cNvPr>
          <p:cNvSpPr txBox="1">
            <a:spLocks/>
          </p:cNvSpPr>
          <p:nvPr/>
        </p:nvSpPr>
        <p:spPr bwMode="auto">
          <a:xfrm>
            <a:off x="1649384" y="11582"/>
            <a:ext cx="9533595" cy="725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s-ES" sz="3600" b="1" kern="0" dirty="0">
                <a:solidFill>
                  <a:srgbClr val="0000FF"/>
                </a:solidFill>
                <a:latin typeface="Arial" charset="0"/>
                <a:cs typeface="Arial" charset="0"/>
              </a:rPr>
              <a:t>Participantes del PTMC híbrido </a:t>
            </a:r>
            <a:r>
              <a:rPr lang="de-DE" altLang="en-US" sz="3600" b="1" kern="0" dirty="0">
                <a:solidFill>
                  <a:srgbClr val="0000FF"/>
                </a:solidFill>
                <a:latin typeface="Arial" charset="0"/>
                <a:ea typeface="Arial" charset="0"/>
                <a:cs typeface="Arial" charset="0"/>
              </a:rPr>
              <a:t>2024</a:t>
            </a:r>
            <a:endParaRPr lang="de-DE" altLang="en-US" sz="3600" b="1" kern="0" dirty="0">
              <a:solidFill>
                <a:srgbClr val="C00000"/>
              </a:solidFill>
              <a:latin typeface="Arial" charset="0"/>
              <a:ea typeface="Arial" charset="0"/>
              <a:cs typeface="Arial" charset="0"/>
            </a:endParaRPr>
          </a:p>
        </p:txBody>
      </p:sp>
      <p:sp>
        <p:nvSpPr>
          <p:cNvPr id="2" name="TextBox 1">
            <a:extLst>
              <a:ext uri="{FF2B5EF4-FFF2-40B4-BE49-F238E27FC236}">
                <a16:creationId xmlns:a16="http://schemas.microsoft.com/office/drawing/2014/main" id="{06744333-A3A3-4B00-95A9-819478490FC3}"/>
              </a:ext>
            </a:extLst>
          </p:cNvPr>
          <p:cNvSpPr txBox="1"/>
          <p:nvPr/>
        </p:nvSpPr>
        <p:spPr>
          <a:xfrm>
            <a:off x="3864142" y="639028"/>
            <a:ext cx="6118058" cy="738664"/>
          </a:xfrm>
          <a:prstGeom prst="rect">
            <a:avLst/>
          </a:prstGeom>
          <a:noFill/>
        </p:spPr>
        <p:txBody>
          <a:bodyPr wrap="square">
            <a:spAutoFit/>
          </a:bodyPr>
          <a:lstStyle/>
          <a:p>
            <a:r>
              <a:rPr lang="de-DE" altLang="en-US" sz="2400" b="1" kern="0" dirty="0">
                <a:solidFill>
                  <a:srgbClr val="0000FF"/>
                </a:solidFill>
                <a:latin typeface="Arial" charset="0"/>
                <a:ea typeface="Arial" charset="0"/>
                <a:cs typeface="Arial" charset="0"/>
              </a:rPr>
              <a:t> </a:t>
            </a:r>
            <a:r>
              <a:rPr lang="en-GB" sz="2400" u="none" strike="noStrike" dirty="0">
                <a:solidFill>
                  <a:srgbClr val="0099CC"/>
                </a:solidFill>
                <a:effectLst/>
                <a:hlinkClick r:id="rId3"/>
              </a:rPr>
              <a:t>https://indico.cern.ch/e/PTMC</a:t>
            </a:r>
            <a:endParaRPr lang="en-CH" sz="2400" dirty="0"/>
          </a:p>
          <a:p>
            <a:endParaRPr lang="en-CH" dirty="0"/>
          </a:p>
        </p:txBody>
      </p:sp>
      <p:pic>
        <p:nvPicPr>
          <p:cNvPr id="10" name="Picture 9">
            <a:extLst>
              <a:ext uri="{FF2B5EF4-FFF2-40B4-BE49-F238E27FC236}">
                <a16:creationId xmlns:a16="http://schemas.microsoft.com/office/drawing/2014/main" id="{13BDD2B9-721C-1889-2C74-197EF2F841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8604" y="1247988"/>
            <a:ext cx="7772400" cy="4091792"/>
          </a:xfrm>
          <a:prstGeom prst="rect">
            <a:avLst/>
          </a:prstGeom>
        </p:spPr>
      </p:pic>
      <p:sp>
        <p:nvSpPr>
          <p:cNvPr id="12" name="TextBox 11">
            <a:extLst>
              <a:ext uri="{FF2B5EF4-FFF2-40B4-BE49-F238E27FC236}">
                <a16:creationId xmlns:a16="http://schemas.microsoft.com/office/drawing/2014/main" id="{F7C0AAAB-556F-2EB3-9BDD-0137269BBB52}"/>
              </a:ext>
            </a:extLst>
          </p:cNvPr>
          <p:cNvSpPr txBox="1"/>
          <p:nvPr/>
        </p:nvSpPr>
        <p:spPr>
          <a:xfrm>
            <a:off x="7193628" y="4726242"/>
            <a:ext cx="3900744" cy="707886"/>
          </a:xfrm>
          <a:prstGeom prst="rect">
            <a:avLst/>
          </a:prstGeom>
          <a:noFill/>
        </p:spPr>
        <p:txBody>
          <a:bodyPr wrap="square">
            <a:spAutoFit/>
          </a:bodyPr>
          <a:lstStyle/>
          <a:p>
            <a:pPr algn="ctr"/>
            <a:r>
              <a:rPr lang="en-US" sz="2000" b="1" i="0" u="none" strike="noStrike" dirty="0">
                <a:solidFill>
                  <a:srgbClr val="FF3FFF"/>
                </a:solidFill>
                <a:effectLst/>
                <a:latin typeface="Calibri" panose="020F0502020204030204" pitchFamily="34" charset="0"/>
              </a:rPr>
              <a:t>Some institutes had 2 sessions</a:t>
            </a:r>
          </a:p>
          <a:p>
            <a:pPr algn="ctr"/>
            <a:r>
              <a:rPr lang="en-US" sz="2000" b="1" dirty="0">
                <a:solidFill>
                  <a:srgbClr val="FF3FFF"/>
                </a:solidFill>
                <a:latin typeface="Calibri" panose="020F0502020204030204" pitchFamily="34" charset="0"/>
              </a:rPr>
              <a:t>in-person and online</a:t>
            </a:r>
            <a:endParaRPr lang="en-US" sz="2000" b="1" i="0" u="none" strike="noStrike" dirty="0">
              <a:solidFill>
                <a:srgbClr val="FF3FFF"/>
              </a:solidFill>
              <a:effectLst/>
              <a:latin typeface="Calibri" panose="020F0502020204030204" pitchFamily="34" charset="0"/>
            </a:endParaRPr>
          </a:p>
        </p:txBody>
      </p:sp>
      <p:pic>
        <p:nvPicPr>
          <p:cNvPr id="4" name="Picture 3" descr="A pie chart with numbers and a few circles&#10;&#10;Description automatically generated with medium confidence">
            <a:extLst>
              <a:ext uri="{FF2B5EF4-FFF2-40B4-BE49-F238E27FC236}">
                <a16:creationId xmlns:a16="http://schemas.microsoft.com/office/drawing/2014/main" id="{8E39EDB9-F93C-9DDD-4684-56792163643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3879" y="2403887"/>
            <a:ext cx="1813561" cy="1854800"/>
          </a:xfrm>
          <a:prstGeom prst="rect">
            <a:avLst/>
          </a:prstGeom>
        </p:spPr>
      </p:pic>
      <p:sp>
        <p:nvSpPr>
          <p:cNvPr id="8" name="Rectangle 7">
            <a:extLst>
              <a:ext uri="{FF2B5EF4-FFF2-40B4-BE49-F238E27FC236}">
                <a16:creationId xmlns:a16="http://schemas.microsoft.com/office/drawing/2014/main" id="{9FFBA82D-7F28-48A5-2A30-D7ED25DD0BA3}"/>
              </a:ext>
            </a:extLst>
          </p:cNvPr>
          <p:cNvSpPr/>
          <p:nvPr/>
        </p:nvSpPr>
        <p:spPr>
          <a:xfrm>
            <a:off x="107096" y="1103647"/>
            <a:ext cx="6096000" cy="1323439"/>
          </a:xfrm>
          <a:prstGeom prst="rect">
            <a:avLst/>
          </a:prstGeom>
        </p:spPr>
        <p:txBody>
          <a:bodyPr>
            <a:spAutoFit/>
          </a:bodyPr>
          <a:lstStyle/>
          <a:p>
            <a:pPr>
              <a:spcAft>
                <a:spcPts val="0"/>
              </a:spcAft>
            </a:pPr>
            <a:r>
              <a:rPr lang="en-GB" sz="2000" b="1" dirty="0">
                <a:solidFill>
                  <a:srgbClr val="7030A0"/>
                </a:solidFill>
                <a:latin typeface="Calibri" charset="0"/>
                <a:ea typeface="Calibri" charset="0"/>
              </a:rPr>
              <a:t>Statistics of 22 out of 47 institutes: </a:t>
            </a:r>
          </a:p>
          <a:p>
            <a:pPr>
              <a:spcAft>
                <a:spcPts val="0"/>
              </a:spcAft>
            </a:pPr>
            <a:r>
              <a:rPr lang="en-GB" sz="2000" b="1" dirty="0">
                <a:solidFill>
                  <a:srgbClr val="7030A0"/>
                </a:solidFill>
                <a:latin typeface="Calibri" charset="0"/>
                <a:ea typeface="Calibri" charset="0"/>
              </a:rPr>
              <a:t>Total: 1567</a:t>
            </a:r>
          </a:p>
          <a:p>
            <a:pPr>
              <a:spcAft>
                <a:spcPts val="0"/>
              </a:spcAft>
            </a:pPr>
            <a:r>
              <a:rPr lang="en-GB" sz="2000" b="1" dirty="0">
                <a:solidFill>
                  <a:srgbClr val="7030A0"/>
                </a:solidFill>
                <a:effectLst/>
                <a:latin typeface="Calibri" charset="0"/>
                <a:ea typeface="Calibri" charset="0"/>
              </a:rPr>
              <a:t>428 female, 430 male</a:t>
            </a:r>
          </a:p>
          <a:p>
            <a:pPr>
              <a:spcAft>
                <a:spcPts val="0"/>
              </a:spcAft>
            </a:pPr>
            <a:r>
              <a:rPr lang="en-GB" sz="2000" b="1" dirty="0">
                <a:solidFill>
                  <a:srgbClr val="7030A0"/>
                </a:solidFill>
                <a:latin typeface="Calibri" charset="0"/>
                <a:ea typeface="Calibri" charset="0"/>
              </a:rPr>
              <a:t>17 in person, 5 hybrid</a:t>
            </a:r>
            <a:endParaRPr lang="en-GB" sz="2000" b="1" dirty="0">
              <a:solidFill>
                <a:srgbClr val="7030A0"/>
              </a:solidFill>
              <a:effectLst/>
              <a:latin typeface="Times New Roman" charset="0"/>
              <a:ea typeface="Calibri" charset="0"/>
            </a:endParaRPr>
          </a:p>
        </p:txBody>
      </p:sp>
      <p:pic>
        <p:nvPicPr>
          <p:cNvPr id="9" name="Picture 8" descr="A group of blue and orange circles with black text&#10;&#10;Description automatically generated">
            <a:extLst>
              <a:ext uri="{FF2B5EF4-FFF2-40B4-BE49-F238E27FC236}">
                <a16:creationId xmlns:a16="http://schemas.microsoft.com/office/drawing/2014/main" id="{D3DDCCC4-6A11-DCBE-5CE8-DED8CDDCE599}"/>
              </a:ext>
            </a:extLst>
          </p:cNvPr>
          <p:cNvPicPr>
            <a:picLocks noChangeAspect="1"/>
          </p:cNvPicPr>
          <p:nvPr/>
        </p:nvPicPr>
        <p:blipFill>
          <a:blip r:embed="rId6"/>
          <a:stretch>
            <a:fillRect/>
          </a:stretch>
        </p:blipFill>
        <p:spPr>
          <a:xfrm>
            <a:off x="2277603" y="2535723"/>
            <a:ext cx="889000" cy="660400"/>
          </a:xfrm>
          <a:prstGeom prst="rect">
            <a:avLst/>
          </a:prstGeom>
        </p:spPr>
      </p:pic>
    </p:spTree>
    <p:extLst>
      <p:ext uri="{BB962C8B-B14F-4D97-AF65-F5344CB8AC3E}">
        <p14:creationId xmlns:p14="http://schemas.microsoft.com/office/powerpoint/2010/main" val="2417138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black text&#10;&#10;Description automatically generated">
            <a:extLst>
              <a:ext uri="{FF2B5EF4-FFF2-40B4-BE49-F238E27FC236}">
                <a16:creationId xmlns:a16="http://schemas.microsoft.com/office/drawing/2014/main" id="{40D9A74D-9914-E9DA-0321-B4640E2DB0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5103" y="0"/>
            <a:ext cx="4753408" cy="6130469"/>
          </a:xfrm>
          <a:prstGeom prst="rect">
            <a:avLst/>
          </a:prstGeom>
        </p:spPr>
      </p:pic>
      <p:pic>
        <p:nvPicPr>
          <p:cNvPr id="5" name="Picture 4" descr="A group of people posing for a photo&#10;&#10;Description automatically generated">
            <a:extLst>
              <a:ext uri="{FF2B5EF4-FFF2-40B4-BE49-F238E27FC236}">
                <a16:creationId xmlns:a16="http://schemas.microsoft.com/office/drawing/2014/main" id="{1A46177E-C0AA-34D7-A53A-0A82F08A6F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7552706" cy="4620632"/>
          </a:xfrm>
          <a:prstGeom prst="rect">
            <a:avLst/>
          </a:prstGeom>
        </p:spPr>
      </p:pic>
      <p:sp>
        <p:nvSpPr>
          <p:cNvPr id="10" name="Rectangle 9">
            <a:extLst>
              <a:ext uri="{FF2B5EF4-FFF2-40B4-BE49-F238E27FC236}">
                <a16:creationId xmlns:a16="http://schemas.microsoft.com/office/drawing/2014/main" id="{D09209E5-311C-3A12-26D9-ED1E03180F16}"/>
              </a:ext>
            </a:extLst>
          </p:cNvPr>
          <p:cNvSpPr/>
          <p:nvPr/>
        </p:nvSpPr>
        <p:spPr>
          <a:xfrm>
            <a:off x="1411543" y="5890062"/>
            <a:ext cx="8731078" cy="931842"/>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9AA4AF94-F2F9-4337-CBC4-A8B575F55E2B}"/>
              </a:ext>
            </a:extLst>
          </p:cNvPr>
          <p:cNvSpPr txBox="1"/>
          <p:nvPr/>
        </p:nvSpPr>
        <p:spPr>
          <a:xfrm>
            <a:off x="1411543" y="6130469"/>
            <a:ext cx="8435601" cy="523220"/>
          </a:xfrm>
          <a:prstGeom prst="rect">
            <a:avLst/>
          </a:prstGeom>
          <a:noFill/>
        </p:spPr>
        <p:txBody>
          <a:bodyPr wrap="square">
            <a:spAutoFit/>
          </a:bodyPr>
          <a:lstStyle/>
          <a:p>
            <a:pPr>
              <a:spcAft>
                <a:spcPts val="0"/>
              </a:spcAft>
            </a:pPr>
            <a:r>
              <a:rPr lang="en-GB" sz="2800" b="1" dirty="0">
                <a:solidFill>
                  <a:srgbClr val="C00000"/>
                </a:solidFill>
                <a:latin typeface="Calibri" charset="0"/>
                <a:ea typeface="Calibri" charset="0"/>
              </a:rPr>
              <a:t>….and a Master Thesis in Mexico, continuing with PhD    </a:t>
            </a:r>
          </a:p>
        </p:txBody>
      </p:sp>
      <p:pic>
        <p:nvPicPr>
          <p:cNvPr id="12" name="Picture 11" descr="A group of people posing for a photo&#10;&#10;Description automatically generated">
            <a:extLst>
              <a:ext uri="{FF2B5EF4-FFF2-40B4-BE49-F238E27FC236}">
                <a16:creationId xmlns:a16="http://schemas.microsoft.com/office/drawing/2014/main" id="{A71DFC55-77CC-45E3-C0A3-D4FA1333C08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0" y="83996"/>
            <a:ext cx="7552706" cy="4620632"/>
          </a:xfrm>
          <a:prstGeom prst="rect">
            <a:avLst/>
          </a:prstGeom>
        </p:spPr>
      </p:pic>
      <p:pic>
        <p:nvPicPr>
          <p:cNvPr id="6" name="Picture 5" descr="A person standing in front of a poster&#10;&#10;Description automatically generated">
            <a:extLst>
              <a:ext uri="{FF2B5EF4-FFF2-40B4-BE49-F238E27FC236}">
                <a16:creationId xmlns:a16="http://schemas.microsoft.com/office/drawing/2014/main" id="{C7DA7A9E-1130-50BC-E5E4-D415D4CD2B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944" y="3371100"/>
            <a:ext cx="2113808" cy="2434966"/>
          </a:xfrm>
          <a:prstGeom prst="rect">
            <a:avLst/>
          </a:prstGeom>
        </p:spPr>
      </p:pic>
    </p:spTree>
    <p:extLst>
      <p:ext uri="{BB962C8B-B14F-4D97-AF65-F5344CB8AC3E}">
        <p14:creationId xmlns:p14="http://schemas.microsoft.com/office/powerpoint/2010/main" val="13240498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D3B57-6F6F-9998-EA63-BE5D1536531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7EB9678-1336-EE86-DC67-C2C9204AB026}"/>
              </a:ext>
            </a:extLst>
          </p:cNvPr>
          <p:cNvSpPr/>
          <p:nvPr/>
        </p:nvSpPr>
        <p:spPr>
          <a:xfrm>
            <a:off x="5432527" y="4664764"/>
            <a:ext cx="1657386" cy="5698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4" name="TextBox 3">
            <a:extLst>
              <a:ext uri="{FF2B5EF4-FFF2-40B4-BE49-F238E27FC236}">
                <a16:creationId xmlns:a16="http://schemas.microsoft.com/office/drawing/2014/main" id="{B9B68BE6-E342-0169-5F82-77D2AFD88795}"/>
              </a:ext>
            </a:extLst>
          </p:cNvPr>
          <p:cNvSpPr txBox="1"/>
          <p:nvPr/>
        </p:nvSpPr>
        <p:spPr>
          <a:xfrm>
            <a:off x="2014472" y="1523073"/>
            <a:ext cx="8163053" cy="830997"/>
          </a:xfrm>
          <a:prstGeom prst="rect">
            <a:avLst/>
          </a:prstGeom>
          <a:noFill/>
        </p:spPr>
        <p:txBody>
          <a:bodyPr wrap="square">
            <a:spAutoFit/>
          </a:bodyPr>
          <a:lstStyle/>
          <a:p>
            <a:pPr algn="ctr">
              <a:lnSpc>
                <a:spcPct val="150000"/>
              </a:lnSpc>
            </a:pPr>
            <a:r>
              <a:rPr lang="es-ES" sz="3600" dirty="0">
                <a:solidFill>
                  <a:srgbClr val="0000FF"/>
                </a:solidFill>
                <a:latin typeface="Roboto" panose="02000000000000000000" pitchFamily="2" charset="0"/>
                <a:ea typeface="Roboto" panose="02000000000000000000" pitchFamily="2" charset="0"/>
                <a:cs typeface="Roboto" panose="02000000000000000000" pitchFamily="2" charset="0"/>
              </a:rPr>
              <a:t>Observaciones Finales</a:t>
            </a:r>
          </a:p>
        </p:txBody>
      </p:sp>
      <p:pic>
        <p:nvPicPr>
          <p:cNvPr id="6" name="Picture 5" descr="A group of people looking at a computer screen&#10;&#10;Description automatically generated">
            <a:extLst>
              <a:ext uri="{FF2B5EF4-FFF2-40B4-BE49-F238E27FC236}">
                <a16:creationId xmlns:a16="http://schemas.microsoft.com/office/drawing/2014/main" id="{9FDD8A18-CAE1-CDA2-64DF-E98C64837AA9}"/>
              </a:ext>
            </a:extLst>
          </p:cNvPr>
          <p:cNvPicPr>
            <a:picLocks noChangeAspect="1"/>
          </p:cNvPicPr>
          <p:nvPr/>
        </p:nvPicPr>
        <p:blipFill>
          <a:blip r:embed="rId3"/>
          <a:stretch>
            <a:fillRect/>
          </a:stretch>
        </p:blipFill>
        <p:spPr>
          <a:xfrm>
            <a:off x="2959589" y="2663454"/>
            <a:ext cx="6272820" cy="2571155"/>
          </a:xfrm>
          <a:prstGeom prst="rect">
            <a:avLst/>
          </a:prstGeom>
        </p:spPr>
      </p:pic>
    </p:spTree>
    <p:extLst>
      <p:ext uri="{BB962C8B-B14F-4D97-AF65-F5344CB8AC3E}">
        <p14:creationId xmlns:p14="http://schemas.microsoft.com/office/powerpoint/2010/main" val="14090317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5"/>
          <p:cNvPicPr>
            <a:picLocks noChangeAspect="1"/>
          </p:cNvPicPr>
          <p:nvPr/>
        </p:nvPicPr>
        <p:blipFill rotWithShape="1">
          <a:blip r:embed="rId3" cstate="email">
            <a:extLst>
              <a:ext uri="{28A0092B-C50C-407E-A947-70E740481C1C}">
                <a14:useLocalDpi xmlns:a14="http://schemas.microsoft.com/office/drawing/2010/main"/>
              </a:ext>
            </a:extLst>
          </a:blip>
          <a:srcRect r="707" b="2996"/>
          <a:stretch>
            <a:fillRect/>
          </a:stretch>
        </p:blipFill>
        <p:spPr bwMode="auto">
          <a:xfrm>
            <a:off x="836512" y="863601"/>
            <a:ext cx="10468178" cy="5814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1"/>
          <p:cNvSpPr>
            <a:spLocks noChangeArrowheads="1"/>
          </p:cNvSpPr>
          <p:nvPr/>
        </p:nvSpPr>
        <p:spPr bwMode="auto">
          <a:xfrm>
            <a:off x="8871214" y="965462"/>
            <a:ext cx="2447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a:solidFill>
                  <a:srgbClr val="C00000"/>
                </a:solidFill>
              </a:rPr>
              <a:t>88-430 MeV/u carbon</a:t>
            </a:r>
          </a:p>
          <a:p>
            <a:pPr eaLnBrk="1" hangingPunct="1">
              <a:spcBef>
                <a:spcPct val="0"/>
              </a:spcBef>
              <a:buFontTx/>
              <a:buNone/>
            </a:pPr>
            <a:r>
              <a:rPr lang="en-US" altLang="en-US" sz="1800" dirty="0">
                <a:solidFill>
                  <a:srgbClr val="C00000"/>
                </a:solidFill>
              </a:rPr>
              <a:t>50-221 MeV/u protons</a:t>
            </a:r>
          </a:p>
        </p:txBody>
      </p:sp>
      <p:sp>
        <p:nvSpPr>
          <p:cNvPr id="54278" name="Text Box 7"/>
          <p:cNvSpPr txBox="1">
            <a:spLocks noChangeArrowheads="1"/>
          </p:cNvSpPr>
          <p:nvPr/>
        </p:nvSpPr>
        <p:spPr bwMode="auto">
          <a:xfrm>
            <a:off x="887311" y="880797"/>
            <a:ext cx="1966912"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3" tIns="34286" rIns="68573" bIns="34286">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1800" dirty="0" err="1">
                <a:solidFill>
                  <a:srgbClr val="C00000"/>
                </a:solidFill>
                <a:ea typeface="ヒラギノ角ゴ Pro W3" charset="-128"/>
                <a:cs typeface="ヒラギノ角ゴ Pro W3" charset="-128"/>
              </a:rPr>
              <a:t>Pb-Pb</a:t>
            </a:r>
            <a:r>
              <a:rPr lang="el-GR" altLang="en-US" sz="1800" dirty="0">
                <a:solidFill>
                  <a:srgbClr val="C00000"/>
                </a:solidFill>
                <a:ea typeface="ヒラギノ角ゴ Pro W3" charset="-128"/>
                <a:cs typeface="ヒラギノ角ゴ Pro W3" charset="-128"/>
              </a:rPr>
              <a:t> </a:t>
            </a:r>
            <a:r>
              <a:rPr lang="el-GR" altLang="en-US" sz="1800" dirty="0" err="1">
                <a:solidFill>
                  <a:srgbClr val="C00000"/>
                </a:solidFill>
                <a:ea typeface="ヒラギノ角ゴ Pro W3" charset="-128"/>
                <a:cs typeface="ヒラギノ角ゴ Pro W3" charset="-128"/>
              </a:rPr>
              <a:t>at</a:t>
            </a:r>
            <a:r>
              <a:rPr lang="el-GR" altLang="en-US" sz="1800" dirty="0">
                <a:solidFill>
                  <a:srgbClr val="C00000"/>
                </a:solidFill>
                <a:ea typeface="ヒラギノ角ゴ Pro W3" charset="-128"/>
                <a:cs typeface="ヒラギノ角ゴ Pro W3" charset="-128"/>
              </a:rPr>
              <a:t> 5.5 </a:t>
            </a:r>
            <a:r>
              <a:rPr lang="el-GR" altLang="en-US" sz="1800" dirty="0" err="1">
                <a:solidFill>
                  <a:srgbClr val="C00000"/>
                </a:solidFill>
                <a:ea typeface="ヒラギノ角ゴ Pro W3" charset="-128"/>
                <a:cs typeface="ヒラギノ角ゴ Pro W3" charset="-128"/>
              </a:rPr>
              <a:t>TeV</a:t>
            </a:r>
            <a:endParaRPr lang="en-US" altLang="en-US" sz="1800" dirty="0">
              <a:solidFill>
                <a:srgbClr val="C00000"/>
              </a:solidFill>
              <a:ea typeface="ヒラギノ角ゴ Pro W3" charset="-128"/>
              <a:cs typeface="ヒラギノ角ゴ Pro W3" charset="-128"/>
            </a:endParaRPr>
          </a:p>
          <a:p>
            <a:pPr eaLnBrk="1" hangingPunct="1">
              <a:spcBef>
                <a:spcPct val="0"/>
              </a:spcBef>
              <a:buFontTx/>
              <a:buNone/>
            </a:pPr>
            <a:r>
              <a:rPr lang="el-GR" altLang="en-US" sz="1800" dirty="0" err="1">
                <a:solidFill>
                  <a:srgbClr val="C00000"/>
                </a:solidFill>
                <a:ea typeface="ヒラギノ角ゴ Pro W3" charset="-128"/>
                <a:cs typeface="ヒラギノ角ゴ Pro W3" charset="-128"/>
              </a:rPr>
              <a:t>pp</a:t>
            </a:r>
            <a:r>
              <a:rPr lang="el-GR" altLang="en-US" sz="1800" dirty="0">
                <a:solidFill>
                  <a:srgbClr val="C00000"/>
                </a:solidFill>
                <a:ea typeface="ヒラギノ角ゴ Pro W3" charset="-128"/>
                <a:cs typeface="ヒラギノ角ゴ Pro W3" charset="-128"/>
              </a:rPr>
              <a:t> </a:t>
            </a:r>
            <a:r>
              <a:rPr lang="el-GR" altLang="en-US" sz="1800" dirty="0" err="1">
                <a:solidFill>
                  <a:srgbClr val="C00000"/>
                </a:solidFill>
                <a:ea typeface="ヒラギノ角ゴ Pro W3" charset="-128"/>
                <a:cs typeface="ヒラギノ角ゴ Pro W3" charset="-128"/>
              </a:rPr>
              <a:t>at</a:t>
            </a:r>
            <a:r>
              <a:rPr lang="el-GR" altLang="en-US" sz="1800" dirty="0">
                <a:solidFill>
                  <a:srgbClr val="C00000"/>
                </a:solidFill>
                <a:ea typeface="ヒラギノ角ゴ Pro W3" charset="-128"/>
                <a:cs typeface="ヒラギノ角ゴ Pro W3" charset="-128"/>
              </a:rPr>
              <a:t> 14 </a:t>
            </a:r>
            <a:r>
              <a:rPr lang="el-GR" altLang="en-US" sz="1800" dirty="0" err="1">
                <a:solidFill>
                  <a:srgbClr val="C00000"/>
                </a:solidFill>
                <a:ea typeface="ヒラギノ角ゴ Pro W3" charset="-128"/>
                <a:cs typeface="ヒラギノ角ゴ Pro W3" charset="-128"/>
              </a:rPr>
              <a:t>TeV</a:t>
            </a:r>
            <a:endParaRPr lang="el-GR" altLang="en-US" sz="1800" dirty="0">
              <a:solidFill>
                <a:srgbClr val="C00000"/>
              </a:solidFill>
              <a:ea typeface="ヒラギノ角ゴ Pro W3" charset="-128"/>
              <a:cs typeface="ヒラギノ角ゴ Pro W3" charset="-128"/>
            </a:endParaRPr>
          </a:p>
        </p:txBody>
      </p:sp>
      <p:pic>
        <p:nvPicPr>
          <p:cNvPr id="6" name="Picture 5"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txBox="1">
            <a:spLocks/>
          </p:cNvSpPr>
          <p:nvPr/>
        </p:nvSpPr>
        <p:spPr bwMode="auto">
          <a:xfrm>
            <a:off x="1367419" y="58474"/>
            <a:ext cx="9951720"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None/>
            </a:pPr>
            <a:r>
              <a:rPr lang="en-US" altLang="en-US" sz="3600" b="1" dirty="0">
                <a:solidFill>
                  <a:srgbClr val="0000FF"/>
                </a:solidFill>
              </a:rPr>
              <a:t>Investigación y terapia de iones pesados</a:t>
            </a:r>
            <a:endParaRPr lang="de-DE" altLang="en-US" sz="3600" b="1" dirty="0">
              <a:solidFill>
                <a:srgbClr val="0000FF"/>
              </a:solidFill>
            </a:endParaRPr>
          </a:p>
        </p:txBody>
      </p:sp>
      <p:sp>
        <p:nvSpPr>
          <p:cNvPr id="2" name="Rectangle 1">
            <a:extLst>
              <a:ext uri="{FF2B5EF4-FFF2-40B4-BE49-F238E27FC236}">
                <a16:creationId xmlns:a16="http://schemas.microsoft.com/office/drawing/2014/main" id="{5240FFD8-4668-642B-E718-70E05750BA24}"/>
              </a:ext>
            </a:extLst>
          </p:cNvPr>
          <p:cNvSpPr/>
          <p:nvPr/>
        </p:nvSpPr>
        <p:spPr>
          <a:xfrm>
            <a:off x="3706586" y="4572000"/>
            <a:ext cx="2824843" cy="16818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2404457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12915"/>
            <a:ext cx="4565650" cy="36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9650" y="1709739"/>
            <a:ext cx="462915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824832" y="5495424"/>
            <a:ext cx="5052986" cy="600164"/>
          </a:xfrm>
          <a:prstGeom prst="rect">
            <a:avLst/>
          </a:prstGeom>
        </p:spPr>
        <p:txBody>
          <a:bodyPr wrap="none">
            <a:spAutoFit/>
          </a:bodyPr>
          <a:lstStyle/>
          <a:p>
            <a:pPr>
              <a:defRPr/>
            </a:pPr>
            <a:r>
              <a:rPr lang="mr-IN" altLang="en-US" sz="3300" b="1" kern="0" dirty="0">
                <a:solidFill>
                  <a:srgbClr val="0000FF"/>
                </a:solidFill>
                <a:latin typeface="Calibri" charset="0"/>
                <a:ea typeface="Calibri" charset="0"/>
                <a:cs typeface="Calibri" charset="0"/>
              </a:rPr>
              <a:t>…</a:t>
            </a:r>
            <a:r>
              <a:rPr lang="en-US" altLang="en-US" sz="3300" b="1" kern="0" dirty="0">
                <a:solidFill>
                  <a:srgbClr val="0000FF"/>
                </a:solidFill>
                <a:latin typeface="Calibri" charset="0"/>
                <a:ea typeface="Calibri" charset="0"/>
                <a:cs typeface="Calibri" charset="0"/>
              </a:rPr>
              <a:t>a las aplicaciones médicas</a:t>
            </a:r>
            <a:endParaRPr lang="de-DE" altLang="en-US" sz="3300" b="1" kern="0" dirty="0">
              <a:solidFill>
                <a:srgbClr val="0000FF"/>
              </a:solidFill>
              <a:latin typeface="Calibri" charset="0"/>
              <a:ea typeface="Calibri" charset="0"/>
              <a:cs typeface="Calibri" charset="0"/>
            </a:endParaRPr>
          </a:p>
        </p:txBody>
      </p:sp>
      <p:pic>
        <p:nvPicPr>
          <p:cNvPr id="10" name="Picture 10" descr="MC-Logo-RG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8074" y="6095588"/>
            <a:ext cx="18716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el 1"/>
          <p:cNvSpPr txBox="1">
            <a:spLocks/>
          </p:cNvSpPr>
          <p:nvPr/>
        </p:nvSpPr>
        <p:spPr bwMode="auto">
          <a:xfrm>
            <a:off x="3429105" y="44451"/>
            <a:ext cx="13293684" cy="118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n-US" altLang="en-US" sz="3600" b="1" dirty="0">
                <a:solidFill>
                  <a:srgbClr val="0000FF"/>
                </a:solidFill>
              </a:rPr>
              <a:t>Aceleradores para la salud</a:t>
            </a:r>
            <a:endParaRPr lang="de-DE" altLang="en-US" sz="3600" b="1" dirty="0">
              <a:solidFill>
                <a:srgbClr val="0000FF"/>
              </a:solidFill>
            </a:endParaRPr>
          </a:p>
        </p:txBody>
      </p:sp>
      <p:sp>
        <p:nvSpPr>
          <p:cNvPr id="13" name="Titel 1"/>
          <p:cNvSpPr txBox="1">
            <a:spLocks/>
          </p:cNvSpPr>
          <p:nvPr/>
        </p:nvSpPr>
        <p:spPr bwMode="auto">
          <a:xfrm>
            <a:off x="1493520" y="914398"/>
            <a:ext cx="13293684" cy="118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es-ES" altLang="en-US" b="1" dirty="0">
                <a:solidFill>
                  <a:srgbClr val="0000FF"/>
                </a:solidFill>
              </a:rPr>
              <a:t>De la investigación básica</a:t>
            </a:r>
            <a:endParaRPr lang="de-DE" altLang="en-US" b="1" dirty="0">
              <a:solidFill>
                <a:srgbClr val="0000FF"/>
              </a:solidFill>
            </a:endParaRPr>
          </a:p>
        </p:txBody>
      </p:sp>
    </p:spTree>
    <p:extLst>
      <p:ext uri="{BB962C8B-B14F-4D97-AF65-F5344CB8AC3E}">
        <p14:creationId xmlns:p14="http://schemas.microsoft.com/office/powerpoint/2010/main" val="405053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268" y="953943"/>
            <a:ext cx="6638811" cy="443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3"/>
          <p:cNvSpPr>
            <a:spLocks noChangeArrowheads="1"/>
          </p:cNvSpPr>
          <p:nvPr/>
        </p:nvSpPr>
        <p:spPr bwMode="auto">
          <a:xfrm>
            <a:off x="1882912" y="5680501"/>
            <a:ext cx="83247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400" b="1" dirty="0">
                <a:solidFill>
                  <a:srgbClr val="7030A0"/>
                </a:solidFill>
              </a:rPr>
              <a:t>Pionero en la terapia de iones pesados (carbono) </a:t>
            </a:r>
          </a:p>
          <a:p>
            <a:pPr>
              <a:spcBef>
                <a:spcPct val="0"/>
              </a:spcBef>
              <a:buFontTx/>
              <a:buNone/>
            </a:pPr>
            <a:r>
              <a:rPr lang="en-US" altLang="en-US" sz="2400" b="1" dirty="0">
                <a:solidFill>
                  <a:srgbClr val="7030A0"/>
                </a:solidFill>
              </a:rPr>
              <a:t>para </a:t>
            </a:r>
            <a:r>
              <a:rPr lang="en-US" altLang="en-US" sz="2400" b="1" dirty="0" err="1">
                <a:solidFill>
                  <a:srgbClr val="7030A0"/>
                </a:solidFill>
              </a:rPr>
              <a:t>combatir</a:t>
            </a:r>
            <a:r>
              <a:rPr lang="en-US" altLang="en-US" sz="2400" b="1" dirty="0">
                <a:solidFill>
                  <a:srgbClr val="7030A0"/>
                </a:solidFill>
              </a:rPr>
              <a:t> los tumores cancerosos en Europa (90s).</a:t>
            </a:r>
          </a:p>
        </p:txBody>
      </p:sp>
      <p:pic>
        <p:nvPicPr>
          <p:cNvPr id="13" name="Picture 12"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1"/>
          <p:cNvSpPr txBox="1">
            <a:spLocks/>
          </p:cNvSpPr>
          <p:nvPr/>
        </p:nvSpPr>
        <p:spPr bwMode="auto">
          <a:xfrm>
            <a:off x="975360" y="119857"/>
            <a:ext cx="11441315"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Investigación y </a:t>
            </a:r>
            <a:r>
              <a:rPr lang="en-US" altLang="en-US" sz="3600" b="1" dirty="0" err="1">
                <a:solidFill>
                  <a:srgbClr val="0000FF"/>
                </a:solidFill>
              </a:rPr>
              <a:t>Terapia</a:t>
            </a:r>
            <a:r>
              <a:rPr lang="en-US" altLang="en-US" sz="3600" b="1" dirty="0">
                <a:solidFill>
                  <a:srgbClr val="0000FF"/>
                </a:solidFill>
              </a:rPr>
              <a:t> con Iones Pesados en GSI</a:t>
            </a:r>
            <a:endParaRPr lang="de-DE" altLang="en-US" sz="3600" b="1" dirty="0">
              <a:solidFill>
                <a:srgbClr val="0000FF"/>
              </a:solidFill>
            </a:endParaRPr>
          </a:p>
        </p:txBody>
      </p:sp>
      <p:pic>
        <p:nvPicPr>
          <p:cNvPr id="16" name="Content Placeholder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77150" y="923290"/>
            <a:ext cx="29908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7" name="Picture 6" descr="MC-Logo-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7627" y="6096000"/>
            <a:ext cx="1908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6566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7"/>
          <p:cNvSpPr txBox="1">
            <a:spLocks noGrp="1"/>
          </p:cNvSpPr>
          <p:nvPr>
            <p:ph type="title"/>
          </p:nvPr>
        </p:nvSpPr>
        <p:spPr>
          <a:xfrm>
            <a:off x="127600" y="594465"/>
            <a:ext cx="5393600" cy="1966400"/>
          </a:xfrm>
          <a:prstGeom prst="rect">
            <a:avLst/>
          </a:prstGeom>
          <a:noFill/>
          <a:ln>
            <a:noFill/>
          </a:ln>
        </p:spPr>
        <p:txBody>
          <a:bodyPr spcFirstLastPara="1" vert="horz" wrap="square" lIns="121900" tIns="121900" rIns="121900" bIns="121900" rtlCol="0" anchor="b" anchorCtr="0">
            <a:noAutofit/>
          </a:bodyPr>
          <a:lstStyle/>
          <a:p>
            <a:pPr lvl="0"/>
            <a:r>
              <a:rPr lang="en" sz="2667" dirty="0">
                <a:solidFill>
                  <a:srgbClr val="0070C0"/>
                </a:solidFill>
                <a:latin typeface="Calibri" charset="0"/>
                <a:ea typeface="Calibri" charset="0"/>
                <a:cs typeface="Calibri" charset="0"/>
              </a:rPr>
              <a:t>Los </a:t>
            </a:r>
            <a:r>
              <a:rPr lang="en" sz="2667" dirty="0" err="1">
                <a:solidFill>
                  <a:srgbClr val="0070C0"/>
                </a:solidFill>
                <a:latin typeface="Calibri" charset="0"/>
                <a:ea typeface="Calibri" charset="0"/>
                <a:cs typeface="Calibri" charset="0"/>
              </a:rPr>
              <a:t>participantes</a:t>
            </a:r>
            <a:r>
              <a:rPr lang="en" sz="2667" dirty="0">
                <a:solidFill>
                  <a:srgbClr val="0070C0"/>
                </a:solidFill>
                <a:latin typeface="Calibri" charset="0"/>
                <a:ea typeface="Calibri" charset="0"/>
                <a:cs typeface="Calibri" charset="0"/>
              </a:rPr>
              <a:t> </a:t>
            </a:r>
            <a:r>
              <a:rPr lang="en-US" sz="2667" dirty="0">
                <a:solidFill>
                  <a:srgbClr val="0070C0"/>
                </a:solidFill>
                <a:latin typeface="Calibri" charset="0"/>
                <a:ea typeface="Calibri" charset="0"/>
                <a:cs typeface="Calibri" charset="0"/>
              </a:rPr>
              <a:t>de</a:t>
            </a:r>
            <a:r>
              <a:rPr lang="en" sz="2667" dirty="0">
                <a:solidFill>
                  <a:srgbClr val="0070C0"/>
                </a:solidFill>
                <a:latin typeface="Calibri" charset="0"/>
                <a:ea typeface="Calibri" charset="0"/>
                <a:cs typeface="Calibri" charset="0"/>
              </a:rPr>
              <a:t>l </a:t>
            </a:r>
            <a:r>
              <a:rPr lang="en-US" sz="2667" dirty="0">
                <a:solidFill>
                  <a:srgbClr val="0070C0"/>
                </a:solidFill>
                <a:latin typeface="Calibri" charset="0"/>
                <a:ea typeface="Calibri" charset="0"/>
                <a:cs typeface="Calibri" charset="0"/>
              </a:rPr>
              <a:t>IMC se ven atraídos por la </a:t>
            </a:r>
            <a:r>
              <a:rPr lang="en-US" sz="2667" dirty="0" err="1">
                <a:solidFill>
                  <a:srgbClr val="0070C0"/>
                </a:solidFill>
                <a:latin typeface="Calibri" charset="0"/>
                <a:ea typeface="Calibri" charset="0"/>
                <a:cs typeface="Calibri" charset="0"/>
              </a:rPr>
              <a:t>Ciencia</a:t>
            </a:r>
            <a:r>
              <a:rPr lang="en-US" sz="2667" dirty="0">
                <a:solidFill>
                  <a:srgbClr val="0070C0"/>
                </a:solidFill>
                <a:latin typeface="Calibri" charset="0"/>
                <a:ea typeface="Calibri" charset="0"/>
                <a:cs typeface="Calibri" charset="0"/>
              </a:rPr>
              <a:t>, la </a:t>
            </a:r>
            <a:r>
              <a:rPr lang="en-US" sz="2667" dirty="0" err="1">
                <a:solidFill>
                  <a:srgbClr val="0070C0"/>
                </a:solidFill>
                <a:latin typeface="Calibri" charset="0"/>
                <a:ea typeface="Calibri" charset="0"/>
                <a:cs typeface="Calibri" charset="0"/>
              </a:rPr>
              <a:t>Tecnología</a:t>
            </a:r>
            <a:r>
              <a:rPr lang="en-US" sz="2667" dirty="0">
                <a:solidFill>
                  <a:srgbClr val="0070C0"/>
                </a:solidFill>
                <a:latin typeface="Calibri" charset="0"/>
                <a:ea typeface="Calibri" charset="0"/>
                <a:cs typeface="Calibri" charset="0"/>
              </a:rPr>
              <a:t>, la </a:t>
            </a:r>
            <a:r>
              <a:rPr lang="en-US" sz="2667" dirty="0" err="1">
                <a:solidFill>
                  <a:srgbClr val="0070C0"/>
                </a:solidFill>
                <a:latin typeface="Calibri" charset="0"/>
                <a:ea typeface="Calibri" charset="0"/>
                <a:cs typeface="Calibri" charset="0"/>
              </a:rPr>
              <a:t>Ingeniería</a:t>
            </a:r>
            <a:r>
              <a:rPr lang="en-US" sz="2667" dirty="0">
                <a:solidFill>
                  <a:srgbClr val="0070C0"/>
                </a:solidFill>
                <a:latin typeface="Calibri" charset="0"/>
                <a:ea typeface="Calibri" charset="0"/>
                <a:cs typeface="Calibri" charset="0"/>
              </a:rPr>
              <a:t> y las </a:t>
            </a:r>
            <a:r>
              <a:rPr lang="en-US" sz="2667" dirty="0" err="1">
                <a:solidFill>
                  <a:srgbClr val="0070C0"/>
                </a:solidFill>
                <a:latin typeface="Calibri" charset="0"/>
                <a:ea typeface="Calibri" charset="0"/>
                <a:cs typeface="Calibri" charset="0"/>
              </a:rPr>
              <a:t>Matemáticas</a:t>
            </a:r>
            <a:r>
              <a:rPr lang="en" sz="2667" dirty="0">
                <a:solidFill>
                  <a:srgbClr val="0070C0"/>
                </a:solidFill>
                <a:latin typeface="Calibri" charset="0"/>
                <a:ea typeface="Calibri" charset="0"/>
                <a:cs typeface="Calibri" charset="0"/>
              </a:rPr>
              <a:t>. </a:t>
            </a:r>
            <a:br>
              <a:rPr lang="en-US" sz="2667" dirty="0">
                <a:solidFill>
                  <a:srgbClr val="0070C0"/>
                </a:solidFill>
                <a:latin typeface="Calibri" charset="0"/>
                <a:ea typeface="Calibri" charset="0"/>
                <a:cs typeface="Calibri" charset="0"/>
              </a:rPr>
            </a:br>
            <a:r>
              <a:rPr lang="en-US" sz="2667" b="1" dirty="0">
                <a:solidFill>
                  <a:srgbClr val="7030A0"/>
                </a:solidFill>
                <a:latin typeface="Calibri" charset="0"/>
                <a:ea typeface="Calibri" charset="0"/>
                <a:cs typeface="Calibri" charset="0"/>
              </a:rPr>
              <a:t>D</a:t>
            </a:r>
            <a:r>
              <a:rPr lang="en" sz="2667" b="1" dirty="0" err="1">
                <a:solidFill>
                  <a:srgbClr val="7030A0"/>
                </a:solidFill>
                <a:latin typeface="Calibri" charset="0"/>
                <a:ea typeface="Calibri" charset="0"/>
                <a:cs typeface="Calibri" charset="0"/>
              </a:rPr>
              <a:t>efinit</a:t>
            </a:r>
            <a:r>
              <a:rPr lang="en-US" sz="2667" b="1" dirty="0" err="1">
                <a:solidFill>
                  <a:srgbClr val="7030A0"/>
                </a:solidFill>
                <a:latin typeface="Calibri" charset="0"/>
                <a:ea typeface="Calibri" charset="0"/>
                <a:cs typeface="Calibri" charset="0"/>
              </a:rPr>
              <a:t>ivament</a:t>
            </a:r>
            <a:r>
              <a:rPr lang="en-US" sz="2667" b="1" dirty="0">
                <a:solidFill>
                  <a:srgbClr val="7030A0"/>
                </a:solidFill>
                <a:latin typeface="Calibri" charset="0"/>
                <a:ea typeface="Calibri" charset="0"/>
                <a:cs typeface="Calibri" charset="0"/>
              </a:rPr>
              <a:t> </a:t>
            </a:r>
            <a:r>
              <a:rPr lang="en-US" sz="2667" b="1" dirty="0" err="1">
                <a:solidFill>
                  <a:srgbClr val="7030A0"/>
                </a:solidFill>
                <a:latin typeface="Calibri" charset="0"/>
                <a:ea typeface="Calibri" charset="0"/>
                <a:cs typeface="Calibri" charset="0"/>
              </a:rPr>
              <a:t>fue</a:t>
            </a:r>
            <a:r>
              <a:rPr lang="en-US" sz="2667" b="1" dirty="0">
                <a:solidFill>
                  <a:srgbClr val="7030A0"/>
                </a:solidFill>
                <a:latin typeface="Calibri" charset="0"/>
                <a:ea typeface="Calibri" charset="0"/>
                <a:cs typeface="Calibri" charset="0"/>
              </a:rPr>
              <a:t> </a:t>
            </a:r>
            <a:r>
              <a:rPr lang="en-US" sz="2667" b="1" dirty="0" err="1">
                <a:solidFill>
                  <a:srgbClr val="7030A0"/>
                </a:solidFill>
                <a:latin typeface="Calibri" charset="0"/>
                <a:ea typeface="Calibri" charset="0"/>
                <a:cs typeface="Calibri" charset="0"/>
              </a:rPr>
              <a:t>nuestro</a:t>
            </a:r>
            <a:r>
              <a:rPr lang="en-US" sz="2667" b="1" dirty="0">
                <a:solidFill>
                  <a:srgbClr val="7030A0"/>
                </a:solidFill>
                <a:latin typeface="Calibri" charset="0"/>
                <a:ea typeface="Calibri" charset="0"/>
                <a:cs typeface="Calibri" charset="0"/>
              </a:rPr>
              <a:t> </a:t>
            </a:r>
            <a:r>
              <a:rPr lang="en-US" sz="2667" b="1" dirty="0" err="1">
                <a:solidFill>
                  <a:srgbClr val="7030A0"/>
                </a:solidFill>
                <a:latin typeface="Calibri" charset="0"/>
                <a:ea typeface="Calibri" charset="0"/>
                <a:cs typeface="Calibri" charset="0"/>
              </a:rPr>
              <a:t>caso</a:t>
            </a:r>
            <a:r>
              <a:rPr lang="en-US" sz="2667" dirty="0">
                <a:solidFill>
                  <a:srgbClr val="0070C0"/>
                </a:solidFill>
                <a:latin typeface="Calibri" charset="0"/>
                <a:ea typeface="Calibri" charset="0"/>
                <a:cs typeface="Calibri" charset="0"/>
              </a:rPr>
              <a:t>.</a:t>
            </a:r>
            <a:r>
              <a:rPr lang="en" sz="2667" dirty="0">
                <a:solidFill>
                  <a:srgbClr val="0070C0"/>
                </a:solidFill>
                <a:latin typeface="Calibri" charset="0"/>
                <a:ea typeface="Calibri" charset="0"/>
                <a:cs typeface="Calibri" charset="0"/>
              </a:rPr>
              <a:t> </a:t>
            </a:r>
            <a:endParaRPr sz="2667" dirty="0">
              <a:solidFill>
                <a:srgbClr val="0070C0"/>
              </a:solidFill>
              <a:latin typeface="Calibri" charset="0"/>
              <a:ea typeface="Calibri" charset="0"/>
              <a:cs typeface="Calibri" charset="0"/>
            </a:endParaRPr>
          </a:p>
        </p:txBody>
      </p:sp>
      <p:pic>
        <p:nvPicPr>
          <p:cNvPr id="103" name="Google Shape;103;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612800" y="1"/>
            <a:ext cx="6579200" cy="6858001"/>
          </a:xfrm>
          <a:prstGeom prst="rect">
            <a:avLst/>
          </a:prstGeom>
          <a:noFill/>
          <a:ln>
            <a:noFill/>
          </a:ln>
        </p:spPr>
      </p:pic>
      <p:pic>
        <p:nvPicPr>
          <p:cNvPr id="104" name="Google Shape;104;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79134" y="2575379"/>
            <a:ext cx="4090533" cy="2118300"/>
          </a:xfrm>
          <a:prstGeom prst="rect">
            <a:avLst/>
          </a:prstGeom>
          <a:noFill/>
          <a:ln>
            <a:noFill/>
          </a:ln>
        </p:spPr>
      </p:pic>
      <p:sp>
        <p:nvSpPr>
          <p:cNvPr id="105" name="Google Shape;105;p7"/>
          <p:cNvSpPr txBox="1">
            <a:spLocks noGrp="1"/>
          </p:cNvSpPr>
          <p:nvPr>
            <p:ph type="body" idx="2"/>
          </p:nvPr>
        </p:nvSpPr>
        <p:spPr>
          <a:xfrm>
            <a:off x="99547" y="4480054"/>
            <a:ext cx="5307000" cy="1414800"/>
          </a:xfrm>
          <a:prstGeom prst="rect">
            <a:avLst/>
          </a:prstGeom>
          <a:noFill/>
          <a:ln>
            <a:noFill/>
          </a:ln>
        </p:spPr>
        <p:txBody>
          <a:bodyPr spcFirstLastPara="1" vert="horz" wrap="square" lIns="121900" tIns="121900" rIns="121900" bIns="121900" rtlCol="0" anchor="ctr" anchorCtr="0">
            <a:noAutofit/>
          </a:bodyPr>
          <a:lstStyle/>
          <a:p>
            <a:pPr marL="0" indent="0" algn="ctr">
              <a:spcAft>
                <a:spcPts val="2133"/>
              </a:spcAft>
              <a:buNone/>
            </a:pPr>
            <a:r>
              <a:rPr lang="es-ES" sz="1800" b="1" dirty="0"/>
              <a:t>Esto es inspirador para jóvenes estudiantes </a:t>
            </a:r>
            <a:endParaRPr lang="en-US" sz="1800" b="1" dirty="0"/>
          </a:p>
          <a:p>
            <a:pPr marL="0" indent="0" algn="ctr">
              <a:buNone/>
            </a:pPr>
            <a:r>
              <a:rPr lang="es-MX" sz="1800" b="1" dirty="0"/>
              <a:t>Esto puede significar más profesionistas en las áreas de STEM</a:t>
            </a:r>
            <a:endParaRPr lang="en-US" sz="1800" b="1" dirty="0"/>
          </a:p>
        </p:txBody>
      </p:sp>
      <p:sp>
        <p:nvSpPr>
          <p:cNvPr id="2" name="Rectangle 1"/>
          <p:cNvSpPr/>
          <p:nvPr/>
        </p:nvSpPr>
        <p:spPr>
          <a:xfrm>
            <a:off x="127600" y="5681229"/>
            <a:ext cx="5550004" cy="1569660"/>
          </a:xfrm>
          <a:prstGeom prst="rect">
            <a:avLst/>
          </a:prstGeom>
        </p:spPr>
        <p:txBody>
          <a:bodyPr wrap="square">
            <a:spAutoFit/>
          </a:bodyPr>
          <a:lstStyle/>
          <a:p>
            <a:r>
              <a:rPr lang="en-US" b="1" dirty="0">
                <a:solidFill>
                  <a:srgbClr val="C00000"/>
                </a:solidFill>
              </a:rPr>
              <a:t>Dato digno de mencionar:</a:t>
            </a:r>
          </a:p>
          <a:p>
            <a:r>
              <a:rPr lang="en-US" b="1" dirty="0" err="1">
                <a:solidFill>
                  <a:srgbClr val="C00000"/>
                </a:solidFill>
              </a:rPr>
              <a:t>Ahora</a:t>
            </a:r>
            <a:r>
              <a:rPr lang="en-US" b="1" dirty="0">
                <a:solidFill>
                  <a:srgbClr val="C00000"/>
                </a:solidFill>
              </a:rPr>
              <a:t> </a:t>
            </a:r>
            <a:r>
              <a:rPr lang="en-US" b="1" dirty="0" err="1">
                <a:solidFill>
                  <a:srgbClr val="C00000"/>
                </a:solidFill>
              </a:rPr>
              <a:t>nosotros</a:t>
            </a:r>
            <a:r>
              <a:rPr lang="en-US" b="1" dirty="0">
                <a:solidFill>
                  <a:srgbClr val="C00000"/>
                </a:solidFill>
              </a:rPr>
              <a:t> </a:t>
            </a:r>
            <a:r>
              <a:rPr lang="en-US" b="1" dirty="0" err="1">
                <a:solidFill>
                  <a:srgbClr val="C00000"/>
                </a:solidFill>
              </a:rPr>
              <a:t>colaboramos</a:t>
            </a:r>
            <a:r>
              <a:rPr lang="en-US" b="1" dirty="0">
                <a:solidFill>
                  <a:srgbClr val="C00000"/>
                </a:solidFill>
              </a:rPr>
              <a:t> en la UNAM con </a:t>
            </a:r>
            <a:r>
              <a:rPr lang="en-US" b="1" dirty="0" err="1">
                <a:solidFill>
                  <a:srgbClr val="C00000"/>
                </a:solidFill>
              </a:rPr>
              <a:t>nuestro</a:t>
            </a:r>
            <a:r>
              <a:rPr lang="en-US" b="1" dirty="0">
                <a:solidFill>
                  <a:srgbClr val="C00000"/>
                </a:solidFill>
              </a:rPr>
              <a:t> tutor de la MC, </a:t>
            </a:r>
          </a:p>
          <a:p>
            <a:r>
              <a:rPr lang="en-GB" b="1" dirty="0">
                <a:solidFill>
                  <a:srgbClr val="C00000"/>
                </a:solidFill>
                <a:latin typeface="Calibri" charset="0"/>
                <a:ea typeface="Times New Roman" charset="0"/>
              </a:rPr>
              <a:t>Antonio Ortiz Velasquez </a:t>
            </a:r>
          </a:p>
          <a:p>
            <a:r>
              <a:rPr lang="en-US" sz="2400" dirty="0"/>
              <a:t>.</a:t>
            </a:r>
          </a:p>
        </p:txBody>
      </p:sp>
      <p:sp>
        <p:nvSpPr>
          <p:cNvPr id="7" name="Rectángulo 1">
            <a:extLst>
              <a:ext uri="{FF2B5EF4-FFF2-40B4-BE49-F238E27FC236}">
                <a16:creationId xmlns:a16="http://schemas.microsoft.com/office/drawing/2014/main" id="{7C462F02-7555-024B-9F98-F88C5FFC7C7C}"/>
              </a:ext>
            </a:extLst>
          </p:cNvPr>
          <p:cNvSpPr/>
          <p:nvPr/>
        </p:nvSpPr>
        <p:spPr>
          <a:xfrm>
            <a:off x="397728" y="77185"/>
            <a:ext cx="4843505" cy="502766"/>
          </a:xfrm>
          <a:prstGeom prst="rect">
            <a:avLst/>
          </a:prstGeom>
        </p:spPr>
        <p:txBody>
          <a:bodyPr wrap="none">
            <a:spAutoFit/>
          </a:bodyPr>
          <a:lstStyle/>
          <a:p>
            <a:r>
              <a:rPr lang="es-MX" sz="2667" b="1" dirty="0">
                <a:solidFill>
                  <a:srgbClr val="7030A0"/>
                </a:solidFill>
              </a:rPr>
              <a:t>De participantes a colaboradores</a:t>
            </a:r>
            <a:endParaRPr lang="es-MX" sz="2667" dirty="0">
              <a:solidFill>
                <a:srgbClr val="7030A0"/>
              </a:solidFill>
            </a:endParaRPr>
          </a:p>
        </p:txBody>
      </p:sp>
    </p:spTree>
    <p:extLst>
      <p:ext uri="{BB962C8B-B14F-4D97-AF65-F5344CB8AC3E}">
        <p14:creationId xmlns:p14="http://schemas.microsoft.com/office/powerpoint/2010/main" val="6263999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HadronTherapyFacility_30_03_2015">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83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fld id="{5DC18A5F-A562-7443-B7BF-BA2820D1DB49}" type="slidenum">
              <a:rPr lang="en-US" altLang="en-US" sz="1400"/>
              <a:pPr>
                <a:spcBef>
                  <a:spcPct val="0"/>
                </a:spcBef>
                <a:buFontTx/>
                <a:buNone/>
              </a:pPr>
              <a:t>51</a:t>
            </a:fld>
            <a:endParaRPr lang="en-US" altLang="en-US" sz="1400"/>
          </a:p>
        </p:txBody>
      </p:sp>
      <p:pic>
        <p:nvPicPr>
          <p:cNvPr id="5" name="Picture 4"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2908" y="327026"/>
            <a:ext cx="1244600" cy="965200"/>
          </a:xfrm>
          <a:prstGeom prst="rect">
            <a:avLst/>
          </a:prstGeom>
        </p:spPr>
      </p:pic>
      <p:pic>
        <p:nvPicPr>
          <p:cNvPr id="8" name="Picture 10" descr="MC-Logo-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8074" y="6095588"/>
            <a:ext cx="1871662"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a:spLocks noChangeArrowheads="1"/>
          </p:cNvSpPr>
          <p:nvPr/>
        </p:nvSpPr>
        <p:spPr bwMode="auto">
          <a:xfrm>
            <a:off x="3174751" y="5964359"/>
            <a:ext cx="58424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2800" b="1" dirty="0">
                <a:latin typeface="Calibri" charset="0"/>
                <a:hlinkClick r:id="rId7"/>
              </a:rPr>
              <a:t>https://indico.cern.ch/event/840212/</a:t>
            </a:r>
            <a:endParaRPr lang="en-US" altLang="en-US" sz="2800" b="1" dirty="0"/>
          </a:p>
        </p:txBody>
      </p:sp>
      <p:sp>
        <p:nvSpPr>
          <p:cNvPr id="3" name="Rectangle 2">
            <a:extLst>
              <a:ext uri="{FF2B5EF4-FFF2-40B4-BE49-F238E27FC236}">
                <a16:creationId xmlns:a16="http://schemas.microsoft.com/office/drawing/2014/main" id="{83806A1C-9E4C-8368-F7FE-6913133A76D4}"/>
              </a:ext>
            </a:extLst>
          </p:cNvPr>
          <p:cNvSpPr/>
          <p:nvPr/>
        </p:nvSpPr>
        <p:spPr>
          <a:xfrm>
            <a:off x="3060650" y="70339"/>
            <a:ext cx="5500224" cy="707886"/>
          </a:xfrm>
          <a:prstGeom prst="rect">
            <a:avLst/>
          </a:prstGeom>
        </p:spPr>
        <p:txBody>
          <a:bodyPr wrap="none">
            <a:spAutoFit/>
          </a:bodyPr>
          <a:lstStyle/>
          <a:p>
            <a:pPr>
              <a:defRPr/>
            </a:pPr>
            <a:r>
              <a:rPr lang="es-ES" sz="4000" b="1" kern="0" dirty="0">
                <a:solidFill>
                  <a:srgbClr val="0000FF"/>
                </a:solidFill>
                <a:latin typeface="Calibri" charset="0"/>
                <a:cs typeface="Calibri" charset="0"/>
              </a:rPr>
              <a:t>¡Gracias por su atención!</a:t>
            </a:r>
          </a:p>
        </p:txBody>
      </p:sp>
    </p:spTree>
    <p:extLst>
      <p:ext uri="{BB962C8B-B14F-4D97-AF65-F5344CB8AC3E}">
        <p14:creationId xmlns:p14="http://schemas.microsoft.com/office/powerpoint/2010/main" val="89232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01359-DDD5-ADA9-FBAA-780A666D3BE5}"/>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A3887E56-1A7A-C4BD-1204-D84EC2A533F5}"/>
              </a:ext>
            </a:extLst>
          </p:cNvPr>
          <p:cNvSpPr txBox="1">
            <a:spLocks/>
          </p:cNvSpPr>
          <p:nvPr/>
        </p:nvSpPr>
        <p:spPr bwMode="auto">
          <a:xfrm>
            <a:off x="3220292" y="1675003"/>
            <a:ext cx="55386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9600" b="1" kern="0" dirty="0">
                <a:solidFill>
                  <a:srgbClr val="0000FF"/>
                </a:solidFill>
                <a:latin typeface="ArialMT" charset="0"/>
              </a:rPr>
              <a:t>BACKUP</a:t>
            </a:r>
            <a:r>
              <a:rPr lang="en-US" sz="2400" b="1" kern="0" dirty="0">
                <a:solidFill>
                  <a:srgbClr val="0000FF"/>
                </a:solidFill>
                <a:latin typeface="ArialMT" charset="0"/>
              </a:rPr>
              <a:t> </a:t>
            </a:r>
          </a:p>
        </p:txBody>
      </p:sp>
    </p:spTree>
    <p:extLst>
      <p:ext uri="{BB962C8B-B14F-4D97-AF65-F5344CB8AC3E}">
        <p14:creationId xmlns:p14="http://schemas.microsoft.com/office/powerpoint/2010/main" val="970343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61275-264C-512E-6E84-450C3BDC5F4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4F9941-5B02-4E2B-E8CD-162C1769DA1B}"/>
              </a:ext>
            </a:extLst>
          </p:cNvPr>
          <p:cNvSpPr>
            <a:spLocks noGrp="1"/>
          </p:cNvSpPr>
          <p:nvPr>
            <p:ph type="sldNum" sz="quarter" idx="12"/>
          </p:nvPr>
        </p:nvSpPr>
        <p:spPr/>
        <p:txBody>
          <a:bodyPr/>
          <a:lstStyle/>
          <a:p>
            <a:fld id="{F03EBE30-3689-42B7-ABF5-604AC779A0A8}" type="slidenum">
              <a:rPr lang="el-GR" smtClean="0"/>
              <a:t>53</a:t>
            </a:fld>
            <a:endParaRPr lang="el-GR"/>
          </a:p>
        </p:txBody>
      </p:sp>
      <p:pic>
        <p:nvPicPr>
          <p:cNvPr id="7" name="Picture 6" descr="IPPOG_Logo_coloured">
            <a:extLst>
              <a:ext uri="{FF2B5EF4-FFF2-40B4-BE49-F238E27FC236}">
                <a16:creationId xmlns:a16="http://schemas.microsoft.com/office/drawing/2014/main" id="{C8471052-854E-17D3-4296-48591AF7BC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screenshot of a website&#10;&#10;Description automatically generated">
            <a:extLst>
              <a:ext uri="{FF2B5EF4-FFF2-40B4-BE49-F238E27FC236}">
                <a16:creationId xmlns:a16="http://schemas.microsoft.com/office/drawing/2014/main" id="{42104418-0065-1C1D-23B1-BB10C05E09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866" y="22225"/>
            <a:ext cx="12127434" cy="6813550"/>
          </a:xfrm>
          <a:prstGeom prst="rect">
            <a:avLst/>
          </a:prstGeom>
        </p:spPr>
      </p:pic>
      <p:sp>
        <p:nvSpPr>
          <p:cNvPr id="2" name="Rectangle 1">
            <a:extLst>
              <a:ext uri="{FF2B5EF4-FFF2-40B4-BE49-F238E27FC236}">
                <a16:creationId xmlns:a16="http://schemas.microsoft.com/office/drawing/2014/main" id="{69B216AB-1A1A-4A1F-B2F5-51E555255872}"/>
              </a:ext>
            </a:extLst>
          </p:cNvPr>
          <p:cNvSpPr/>
          <p:nvPr/>
        </p:nvSpPr>
        <p:spPr>
          <a:xfrm>
            <a:off x="115366" y="5117803"/>
            <a:ext cx="4240734" cy="400110"/>
          </a:xfrm>
          <a:prstGeom prst="rect">
            <a:avLst/>
          </a:prstGeom>
        </p:spPr>
        <p:txBody>
          <a:bodyPr wrap="square">
            <a:spAutoFit/>
          </a:bodyPr>
          <a:lstStyle/>
          <a:p>
            <a:r>
              <a:rPr lang="en-US" altLang="en-US" sz="2000" b="1" dirty="0">
                <a:solidFill>
                  <a:schemeClr val="bg1"/>
                </a:solidFill>
              </a:rPr>
              <a:t>Coordinated and moderated by GSI </a:t>
            </a:r>
            <a:endParaRPr lang="x-none" sz="2000" dirty="0">
              <a:solidFill>
                <a:schemeClr val="bg1"/>
              </a:solidFill>
            </a:endParaRPr>
          </a:p>
        </p:txBody>
      </p:sp>
      <p:pic>
        <p:nvPicPr>
          <p:cNvPr id="5" name="Picture 10" descr="MC-Logo-RGB">
            <a:extLst>
              <a:ext uri="{FF2B5EF4-FFF2-40B4-BE49-F238E27FC236}">
                <a16:creationId xmlns:a16="http://schemas.microsoft.com/office/drawing/2014/main" id="{D49844A0-24F8-F7CB-27F5-B4D9ECC7F71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22136" y="5211609"/>
            <a:ext cx="3715889" cy="1484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up of a screen&#10;&#10;AI-generated content may be incorrect.">
            <a:extLst>
              <a:ext uri="{FF2B5EF4-FFF2-40B4-BE49-F238E27FC236}">
                <a16:creationId xmlns:a16="http://schemas.microsoft.com/office/drawing/2014/main" id="{AADD9414-3B68-E9D6-12EC-9B8FC4C1260F}"/>
              </a:ext>
            </a:extLst>
          </p:cNvPr>
          <p:cNvPicPr>
            <a:picLocks noChangeAspect="1"/>
          </p:cNvPicPr>
          <p:nvPr/>
        </p:nvPicPr>
        <p:blipFill>
          <a:blip r:embed="rId5"/>
          <a:stretch>
            <a:fillRect/>
          </a:stretch>
        </p:blipFill>
        <p:spPr>
          <a:xfrm>
            <a:off x="1265010" y="1562354"/>
            <a:ext cx="9954320" cy="5159121"/>
          </a:xfrm>
          <a:prstGeom prst="rect">
            <a:avLst/>
          </a:prstGeom>
        </p:spPr>
      </p:pic>
    </p:spTree>
    <p:extLst>
      <p:ext uri="{BB962C8B-B14F-4D97-AF65-F5344CB8AC3E}">
        <p14:creationId xmlns:p14="http://schemas.microsoft.com/office/powerpoint/2010/main" val="3528320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9411" y="0"/>
            <a:ext cx="11299371" cy="584775"/>
          </a:xfrm>
          <a:prstGeom prst="rect">
            <a:avLst/>
          </a:prstGeom>
          <a:noFill/>
        </p:spPr>
        <p:txBody>
          <a:bodyPr wrap="square" rtlCol="0">
            <a:spAutoFit/>
          </a:bodyPr>
          <a:lstStyle/>
          <a:p>
            <a:pPr algn="ctr"/>
            <a:r>
              <a:rPr lang="en-US" sz="3200" b="1" dirty="0">
                <a:solidFill>
                  <a:srgbClr val="0070C0"/>
                </a:solidFill>
                <a:effectLst>
                  <a:outerShdw blurRad="38100" dist="38100" dir="2700000" algn="tl">
                    <a:srgbClr val="000000">
                      <a:alpha val="43137"/>
                    </a:srgbClr>
                  </a:outerShdw>
                </a:effectLst>
              </a:rPr>
              <a:t>PTMC Video Conference 14 March 2023</a:t>
            </a:r>
            <a:endParaRPr lang="en-GB" sz="3200" b="1" dirty="0">
              <a:solidFill>
                <a:srgbClr val="0070C0"/>
              </a:solidFill>
              <a:effectLst>
                <a:outerShdw blurRad="38100" dist="38100" dir="2700000" algn="tl">
                  <a:srgbClr val="000000">
                    <a:alpha val="43137"/>
                  </a:srgbClr>
                </a:outerShdw>
              </a:effectLst>
            </a:endParaRPr>
          </a:p>
        </p:txBody>
      </p:sp>
      <p:sp>
        <p:nvSpPr>
          <p:cNvPr id="7" name="Rectangle 6"/>
          <p:cNvSpPr/>
          <p:nvPr/>
        </p:nvSpPr>
        <p:spPr>
          <a:xfrm>
            <a:off x="189411" y="5014769"/>
            <a:ext cx="4648422" cy="369332"/>
          </a:xfrm>
          <a:prstGeom prst="rect">
            <a:avLst/>
          </a:prstGeom>
        </p:spPr>
        <p:txBody>
          <a:bodyPr wrap="square">
            <a:spAutoFit/>
          </a:bodyPr>
          <a:lstStyle/>
          <a:p>
            <a:pPr>
              <a:spcAft>
                <a:spcPts val="0"/>
              </a:spcAft>
            </a:pPr>
            <a:r>
              <a:rPr lang="en-GB" b="1" u="sng" dirty="0">
                <a:solidFill>
                  <a:srgbClr val="7030A0"/>
                </a:solidFill>
                <a:ea typeface="Times New Roman" charset="0"/>
              </a:rPr>
              <a:t>MEXICO</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847" y="1187361"/>
            <a:ext cx="12075886" cy="3895447"/>
          </a:xfrm>
          <a:prstGeom prst="rect">
            <a:avLst/>
          </a:prstGeom>
        </p:spPr>
      </p:pic>
    </p:spTree>
    <p:extLst>
      <p:ext uri="{BB962C8B-B14F-4D97-AF65-F5344CB8AC3E}">
        <p14:creationId xmlns:p14="http://schemas.microsoft.com/office/powerpoint/2010/main" val="104183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4034970" y="-51120"/>
            <a:ext cx="4519507" cy="646331"/>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de-DE" sz="3600" b="1" dirty="0">
                <a:solidFill>
                  <a:srgbClr val="0000FF"/>
                </a:solidFill>
                <a:latin typeface="+mn-lt"/>
              </a:rPr>
              <a:t>Virtual Therapy Centre</a:t>
            </a:r>
            <a:endParaRPr lang="en-US" altLang="de-DE" sz="3600" b="1" dirty="0">
              <a:latin typeface="+mn-lt"/>
            </a:endParaRP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0890" y="1587726"/>
            <a:ext cx="5979081" cy="3862115"/>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677" y="656766"/>
            <a:ext cx="4597344" cy="3509423"/>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58579" y="3842898"/>
            <a:ext cx="4232488" cy="3015102"/>
          </a:xfrm>
          <a:prstGeom prst="rect">
            <a:avLst/>
          </a:prstGeom>
        </p:spPr>
      </p:pic>
      <p:sp>
        <p:nvSpPr>
          <p:cNvPr id="9" name="Rectangle 8"/>
          <p:cNvSpPr/>
          <p:nvPr/>
        </p:nvSpPr>
        <p:spPr>
          <a:xfrm>
            <a:off x="60412" y="6488668"/>
            <a:ext cx="4682372" cy="307777"/>
          </a:xfrm>
          <a:prstGeom prst="rect">
            <a:avLst/>
          </a:prstGeom>
        </p:spPr>
        <p:txBody>
          <a:bodyPr wrap="none">
            <a:spAutoFit/>
          </a:bodyPr>
          <a:lstStyle/>
          <a:p>
            <a:r>
              <a:rPr lang="en-US" sz="1400" dirty="0">
                <a:solidFill>
                  <a:srgbClr val="002060"/>
                </a:solidFill>
              </a:rPr>
              <a:t>https://</a:t>
            </a:r>
            <a:r>
              <a:rPr lang="en-US" sz="1400" dirty="0" err="1">
                <a:solidFill>
                  <a:srgbClr val="002060"/>
                </a:solidFill>
              </a:rPr>
              <a:t>indico.cern.ch</a:t>
            </a:r>
            <a:r>
              <a:rPr lang="en-US" sz="1400" dirty="0">
                <a:solidFill>
                  <a:srgbClr val="002060"/>
                </a:solidFill>
              </a:rPr>
              <a:t>/event/840212/page/18000-animations</a:t>
            </a: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808" y="3729360"/>
            <a:ext cx="4116661" cy="2728530"/>
          </a:xfrm>
          <a:prstGeom prst="rect">
            <a:avLst/>
          </a:prstGeom>
        </p:spPr>
      </p:pic>
      <p:pic>
        <p:nvPicPr>
          <p:cNvPr id="2" name="Picture 1">
            <a:extLst>
              <a:ext uri="{FF2B5EF4-FFF2-40B4-BE49-F238E27FC236}">
                <a16:creationId xmlns:a16="http://schemas.microsoft.com/office/drawing/2014/main" id="{88C14DD1-4E2C-321E-FF53-CC09DBF766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11562060" y="5021705"/>
            <a:ext cx="436848" cy="389740"/>
          </a:xfrm>
          <a:prstGeom prst="rect">
            <a:avLst/>
          </a:prstGeom>
        </p:spPr>
      </p:pic>
    </p:spTree>
    <p:extLst>
      <p:ext uri="{BB962C8B-B14F-4D97-AF65-F5344CB8AC3E}">
        <p14:creationId xmlns:p14="http://schemas.microsoft.com/office/powerpoint/2010/main" val="828549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464" y="908050"/>
            <a:ext cx="613727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Text Box 4"/>
          <p:cNvSpPr txBox="1">
            <a:spLocks noChangeArrowheads="1"/>
          </p:cNvSpPr>
          <p:nvPr/>
        </p:nvSpPr>
        <p:spPr bwMode="auto">
          <a:xfrm>
            <a:off x="1774825" y="1144588"/>
            <a:ext cx="2089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endParaRPr lang="en-GB" altLang="de-DE" sz="1800">
              <a:solidFill>
                <a:srgbClr val="000000"/>
              </a:solidFill>
            </a:endParaRPr>
          </a:p>
        </p:txBody>
      </p:sp>
      <p:sp>
        <p:nvSpPr>
          <p:cNvPr id="117763" name="Text Box 6"/>
          <p:cNvSpPr txBox="1">
            <a:spLocks noChangeArrowheads="1"/>
          </p:cNvSpPr>
          <p:nvPr/>
        </p:nvSpPr>
        <p:spPr bwMode="auto">
          <a:xfrm>
            <a:off x="1703389" y="6488113"/>
            <a:ext cx="3214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de-DE" altLang="de-DE" sz="2000" i="1" dirty="0">
                <a:solidFill>
                  <a:srgbClr val="FFFFFF"/>
                </a:solidFill>
              </a:rPr>
              <a:t>Haberer</a:t>
            </a:r>
            <a:r>
              <a:rPr lang="de-DE" altLang="de-DE" sz="1800" i="1" dirty="0">
                <a:solidFill>
                  <a:srgbClr val="FFFFFF"/>
                </a:solidFill>
              </a:rPr>
              <a:t> et al., NIM A , 1993</a:t>
            </a:r>
          </a:p>
        </p:txBody>
      </p:sp>
      <p:sp>
        <p:nvSpPr>
          <p:cNvPr id="117764" name="Text Box 6"/>
          <p:cNvSpPr txBox="1">
            <a:spLocks noChangeArrowheads="1"/>
          </p:cNvSpPr>
          <p:nvPr/>
        </p:nvSpPr>
        <p:spPr bwMode="auto">
          <a:xfrm>
            <a:off x="1395414" y="5313415"/>
            <a:ext cx="32146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eaLnBrk="1" hangingPunct="1">
              <a:spcBef>
                <a:spcPct val="0"/>
              </a:spcBef>
              <a:buFontTx/>
              <a:buNone/>
            </a:pPr>
            <a:r>
              <a:rPr lang="de-DE" altLang="de-DE" sz="2000" b="1" i="1">
                <a:solidFill>
                  <a:srgbClr val="2B4FCD"/>
                </a:solidFill>
              </a:rPr>
              <a:t>Haberer</a:t>
            </a:r>
            <a:r>
              <a:rPr lang="de-DE" altLang="de-DE" sz="1800" b="1" i="1">
                <a:solidFill>
                  <a:srgbClr val="2B4FCD"/>
                </a:solidFill>
              </a:rPr>
              <a:t> et al., NIM A , 1993</a:t>
            </a:r>
          </a:p>
        </p:txBody>
      </p:sp>
      <p:sp>
        <p:nvSpPr>
          <p:cNvPr id="10" name="Title 4"/>
          <p:cNvSpPr txBox="1">
            <a:spLocks/>
          </p:cNvSpPr>
          <p:nvPr/>
        </p:nvSpPr>
        <p:spPr bwMode="auto">
          <a:xfrm>
            <a:off x="1490164" y="4865094"/>
            <a:ext cx="30251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r>
              <a:rPr lang="en-US" sz="2400" b="1" kern="0" dirty="0">
                <a:solidFill>
                  <a:schemeClr val="bg1"/>
                </a:solidFill>
                <a:latin typeface="ArialMT" charset="0"/>
              </a:rPr>
              <a:t>Método Rasterscan</a:t>
            </a:r>
          </a:p>
        </p:txBody>
      </p:sp>
      <p:pic>
        <p:nvPicPr>
          <p:cNvPr id="117766"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77150" y="908050"/>
            <a:ext cx="29908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11" name="Picture 10" descr="IPPOG_Logo_coloured">
            <a:extLst>
              <a:ext uri="{FF2B5EF4-FFF2-40B4-BE49-F238E27FC236}">
                <a16:creationId xmlns:a16="http://schemas.microsoft.com/office/drawing/2014/main" id="{55C59A2B-03D3-1148-98FD-5980E82CCF2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567" y="44451"/>
            <a:ext cx="79692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a:spLocks noChangeArrowheads="1"/>
          </p:cNvSpPr>
          <p:nvPr/>
        </p:nvSpPr>
        <p:spPr bwMode="auto">
          <a:xfrm>
            <a:off x="444137" y="5864851"/>
            <a:ext cx="11319273" cy="703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charset="0"/>
                <a:ea typeface="ＭＳ Ｐゴシック" charset="-128"/>
                <a:cs typeface="Arial" charset="0"/>
              </a:defRPr>
            </a:lvl1pPr>
            <a:lvl2pPr>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lvl="1" algn="ctr">
              <a:lnSpc>
                <a:spcPct val="50000"/>
              </a:lnSpc>
              <a:spcBef>
                <a:spcPts val="1688"/>
              </a:spcBef>
              <a:buNone/>
            </a:pPr>
            <a:r>
              <a:rPr lang="en-US" altLang="en-US" sz="2400" b="1" dirty="0">
                <a:solidFill>
                  <a:srgbClr val="A40000"/>
                </a:solidFill>
                <a:ea typeface="ＭＳ Ｐゴシック" charset="-128"/>
              </a:rPr>
              <a:t>Implementado en los Centros de Tratamiento de Iones </a:t>
            </a:r>
          </a:p>
          <a:p>
            <a:pPr lvl="1" algn="ctr">
              <a:lnSpc>
                <a:spcPct val="50000"/>
              </a:lnSpc>
              <a:spcBef>
                <a:spcPts val="1688"/>
              </a:spcBef>
              <a:buNone/>
            </a:pPr>
            <a:r>
              <a:rPr lang="en-US" altLang="en-US" sz="2400" b="1" dirty="0">
                <a:solidFill>
                  <a:srgbClr val="A40000"/>
                </a:solidFill>
                <a:ea typeface="ＭＳ Ｐゴシック" charset="-128"/>
              </a:rPr>
              <a:t>Heidelberg y Marburg (HIT and MIT) en Alemania.</a:t>
            </a:r>
          </a:p>
        </p:txBody>
      </p:sp>
      <p:sp>
        <p:nvSpPr>
          <p:cNvPr id="14" name="Titel 1"/>
          <p:cNvSpPr txBox="1">
            <a:spLocks/>
          </p:cNvSpPr>
          <p:nvPr/>
        </p:nvSpPr>
        <p:spPr bwMode="auto">
          <a:xfrm>
            <a:off x="975360" y="119857"/>
            <a:ext cx="11441315"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Investigación y </a:t>
            </a:r>
            <a:r>
              <a:rPr lang="en-US" altLang="en-US" sz="3600" b="1" dirty="0" err="1">
                <a:solidFill>
                  <a:srgbClr val="0000FF"/>
                </a:solidFill>
              </a:rPr>
              <a:t>Terapia</a:t>
            </a:r>
            <a:r>
              <a:rPr lang="en-US" altLang="en-US" sz="3600" b="1" dirty="0">
                <a:solidFill>
                  <a:srgbClr val="0000FF"/>
                </a:solidFill>
              </a:rPr>
              <a:t> con Iones Pesados en GSI</a:t>
            </a:r>
            <a:endParaRPr lang="de-DE" altLang="en-US" sz="3600" b="1" dirty="0">
              <a:solidFill>
                <a:srgbClr val="0000FF"/>
              </a:solidFill>
            </a:endParaRPr>
          </a:p>
        </p:txBody>
      </p:sp>
      <p:pic>
        <p:nvPicPr>
          <p:cNvPr id="12" name="Picture 6" descr="MC-Logo-RG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07627" y="6096000"/>
            <a:ext cx="1908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B54592F-8B0E-D7EB-B8D8-054DC532CF7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7748" y="2653333"/>
            <a:ext cx="3337722" cy="2257102"/>
          </a:xfrm>
          <a:prstGeom prst="rect">
            <a:avLst/>
          </a:prstGeom>
        </p:spPr>
      </p:pic>
    </p:spTree>
    <p:extLst>
      <p:ext uri="{BB962C8B-B14F-4D97-AF65-F5344CB8AC3E}">
        <p14:creationId xmlns:p14="http://schemas.microsoft.com/office/powerpoint/2010/main" val="1032466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51BE4-8E31-E715-FF6F-FC0074E27683}"/>
            </a:ext>
          </a:extLst>
        </p:cNvPr>
        <p:cNvGrpSpPr/>
        <p:nvPr/>
      </p:nvGrpSpPr>
      <p:grpSpPr>
        <a:xfrm>
          <a:off x="0" y="0"/>
          <a:ext cx="0" cy="0"/>
          <a:chOff x="0" y="0"/>
          <a:chExt cx="0" cy="0"/>
        </a:xfrm>
      </p:grpSpPr>
      <p:sp>
        <p:nvSpPr>
          <p:cNvPr id="2" name="Title 4">
            <a:extLst>
              <a:ext uri="{FF2B5EF4-FFF2-40B4-BE49-F238E27FC236}">
                <a16:creationId xmlns:a16="http://schemas.microsoft.com/office/drawing/2014/main" id="{5A19CFCA-3C8D-49D9-23FA-D14E7779B755}"/>
              </a:ext>
            </a:extLst>
          </p:cNvPr>
          <p:cNvSpPr txBox="1">
            <a:spLocks/>
          </p:cNvSpPr>
          <p:nvPr/>
        </p:nvSpPr>
        <p:spPr bwMode="auto">
          <a:xfrm>
            <a:off x="2068196" y="1495057"/>
            <a:ext cx="775084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defRPr/>
            </a:pPr>
            <a:endParaRPr lang="en-US" sz="4000" b="1" kern="0" dirty="0">
              <a:solidFill>
                <a:srgbClr val="7030A0"/>
              </a:solidFill>
              <a:latin typeface="ArialMT" charset="0"/>
            </a:endParaRPr>
          </a:p>
          <a:p>
            <a:pPr>
              <a:defRPr/>
            </a:pPr>
            <a:r>
              <a:rPr lang="es-ES" sz="3600" b="1" dirty="0">
                <a:solidFill>
                  <a:srgbClr val="0000FF"/>
                </a:solidFill>
                <a:latin typeface="Arial" charset="0"/>
                <a:ea typeface="ＭＳ Ｐゴシック" charset="-128"/>
                <a:cs typeface="Arial" charset="0"/>
              </a:rPr>
              <a:t>De la física a las clínicas</a:t>
            </a:r>
          </a:p>
          <a:p>
            <a:pPr>
              <a:defRPr/>
            </a:pPr>
            <a:endParaRPr lang="en-US" sz="3600" b="1" dirty="0">
              <a:solidFill>
                <a:srgbClr val="0000FF"/>
              </a:solidFill>
              <a:latin typeface="Arial" charset="0"/>
              <a:ea typeface="ＭＳ Ｐゴシック" charset="-128"/>
              <a:cs typeface="Arial" charset="0"/>
            </a:endParaRPr>
          </a:p>
          <a:p>
            <a:pPr>
              <a:defRPr/>
            </a:pPr>
            <a:r>
              <a:rPr lang="en-US" sz="3600" b="1" dirty="0">
                <a:solidFill>
                  <a:srgbClr val="0000FF"/>
                </a:solidFill>
                <a:latin typeface="Arial" charset="0"/>
                <a:ea typeface="ＭＳ Ｐゴシック" charset="-128"/>
                <a:cs typeface="Arial" charset="0"/>
              </a:rPr>
              <a:t>   </a:t>
            </a:r>
            <a:r>
              <a:rPr lang="es-ES" sz="3600" b="1" dirty="0">
                <a:solidFill>
                  <a:srgbClr val="0000FF"/>
                </a:solidFill>
                <a:latin typeface="Arial" charset="0"/>
                <a:ea typeface="ＭＳ Ｐゴシック" charset="-128"/>
                <a:cs typeface="Arial" charset="0"/>
              </a:rPr>
              <a:t>De la investigación fundamental </a:t>
            </a:r>
          </a:p>
          <a:p>
            <a:pPr>
              <a:defRPr/>
            </a:pPr>
            <a:r>
              <a:rPr lang="es-ES" sz="3600" b="1" dirty="0">
                <a:solidFill>
                  <a:srgbClr val="0000FF"/>
                </a:solidFill>
                <a:latin typeface="Arial" charset="0"/>
                <a:ea typeface="ＭＳ Ｐゴシック" charset="-128"/>
                <a:cs typeface="Arial" charset="0"/>
              </a:rPr>
              <a:t>a las aplicaciones médicas</a:t>
            </a:r>
          </a:p>
          <a:p>
            <a:pPr>
              <a:defRPr/>
            </a:pPr>
            <a:endParaRPr lang="en-US" sz="4000" b="1" kern="0" dirty="0">
              <a:solidFill>
                <a:srgbClr val="7030A0"/>
              </a:solidFill>
              <a:latin typeface="ArialMT" charset="0"/>
            </a:endParaRPr>
          </a:p>
        </p:txBody>
      </p:sp>
    </p:spTree>
    <p:extLst>
      <p:ext uri="{BB962C8B-B14F-4D97-AF65-F5344CB8AC3E}">
        <p14:creationId xmlns:p14="http://schemas.microsoft.com/office/powerpoint/2010/main" val="2679400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797466" y="1853670"/>
            <a:ext cx="4439644" cy="3329732"/>
          </a:xfrm>
        </p:spPr>
      </p:pic>
      <p:sp>
        <p:nvSpPr>
          <p:cNvPr id="6" name="Titel 1"/>
          <p:cNvSpPr txBox="1">
            <a:spLocks/>
          </p:cNvSpPr>
          <p:nvPr/>
        </p:nvSpPr>
        <p:spPr bwMode="auto">
          <a:xfrm>
            <a:off x="899704" y="728007"/>
            <a:ext cx="4905435" cy="57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s-ES" dirty="0"/>
              <a:t> </a:t>
            </a:r>
            <a:r>
              <a:rPr lang="es-ES" sz="2800" dirty="0">
                <a:solidFill>
                  <a:srgbClr val="0000FF"/>
                </a:solidFill>
              </a:rPr>
              <a:t>¿Qué hay detrás del muro?</a:t>
            </a:r>
          </a:p>
        </p:txBody>
      </p:sp>
      <p:pic>
        <p:nvPicPr>
          <p:cNvPr id="2" name="Content Placeholder 3">
            <a:extLst>
              <a:ext uri="{FF2B5EF4-FFF2-40B4-BE49-F238E27FC236}">
                <a16:creationId xmlns:a16="http://schemas.microsoft.com/office/drawing/2014/main" id="{91DC4176-5697-EDEA-3837-1C46C4BE74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688" y="1298713"/>
            <a:ext cx="299085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pic>
        <p:nvPicPr>
          <p:cNvPr id="3" name="Picture 2">
            <a:extLst>
              <a:ext uri="{FF2B5EF4-FFF2-40B4-BE49-F238E27FC236}">
                <a16:creationId xmlns:a16="http://schemas.microsoft.com/office/drawing/2014/main" id="{DD169988-5102-25CE-279D-FDE68E17C1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0039" y="1298714"/>
            <a:ext cx="5148274" cy="1856988"/>
          </a:xfrm>
          <a:prstGeom prst="rect">
            <a:avLst/>
          </a:prstGeom>
        </p:spPr>
      </p:pic>
      <p:pic>
        <p:nvPicPr>
          <p:cNvPr id="8" name="Picture 7">
            <a:extLst>
              <a:ext uri="{FF2B5EF4-FFF2-40B4-BE49-F238E27FC236}">
                <a16:creationId xmlns:a16="http://schemas.microsoft.com/office/drawing/2014/main" id="{E9DE6FF7-97C3-1A29-BFAE-85897A547635}"/>
              </a:ext>
            </a:extLst>
          </p:cNvPr>
          <p:cNvPicPr>
            <a:picLocks noChangeAspect="1"/>
          </p:cNvPicPr>
          <p:nvPr/>
        </p:nvPicPr>
        <p:blipFill>
          <a:blip r:embed="rId6">
            <a:extLst>
              <a:ext uri="{28A0092B-C50C-407E-A947-70E740481C1C}">
                <a14:useLocalDpi xmlns:a14="http://schemas.microsoft.com/office/drawing/2010/main" val="0"/>
              </a:ext>
            </a:extLst>
          </a:blip>
          <a:srcRect l="3337" t="7272" r="47918"/>
          <a:stretch>
            <a:fillRect/>
          </a:stretch>
        </p:blipFill>
        <p:spPr>
          <a:xfrm>
            <a:off x="6840038" y="3636820"/>
            <a:ext cx="5249717" cy="3156376"/>
          </a:xfrm>
          <a:prstGeom prst="rect">
            <a:avLst/>
          </a:prstGeom>
        </p:spPr>
      </p:pic>
      <p:sp>
        <p:nvSpPr>
          <p:cNvPr id="9" name="Titel 1">
            <a:extLst>
              <a:ext uri="{FF2B5EF4-FFF2-40B4-BE49-F238E27FC236}">
                <a16:creationId xmlns:a16="http://schemas.microsoft.com/office/drawing/2014/main" id="{B175CB4D-8C93-0525-AFAB-443A20BAE568}"/>
              </a:ext>
            </a:extLst>
          </p:cNvPr>
          <p:cNvSpPr txBox="1">
            <a:spLocks/>
          </p:cNvSpPr>
          <p:nvPr/>
        </p:nvSpPr>
        <p:spPr bwMode="auto">
          <a:xfrm>
            <a:off x="2481943" y="38990"/>
            <a:ext cx="7739743" cy="57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None/>
            </a:pPr>
            <a:r>
              <a:rPr lang="en-US" altLang="en-US" sz="3600" b="1" dirty="0">
                <a:solidFill>
                  <a:srgbClr val="0000FF"/>
                </a:solidFill>
              </a:rPr>
              <a:t> </a:t>
            </a:r>
            <a:r>
              <a:rPr lang="es-ES" sz="3600" b="1" dirty="0">
                <a:solidFill>
                  <a:srgbClr val="0000FF"/>
                </a:solidFill>
              </a:rPr>
              <a:t>Sala de tratamiento GSI histórica</a:t>
            </a:r>
            <a:endParaRPr lang="de-DE" altLang="en-US" sz="3600" b="1" dirty="0">
              <a:solidFill>
                <a:srgbClr val="0000FF"/>
              </a:solidFill>
            </a:endParaRPr>
          </a:p>
        </p:txBody>
      </p:sp>
    </p:spTree>
    <p:extLst>
      <p:ext uri="{BB962C8B-B14F-4D97-AF65-F5344CB8AC3E}">
        <p14:creationId xmlns:p14="http://schemas.microsoft.com/office/powerpoint/2010/main" val="1126717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194604" y="177816"/>
            <a:ext cx="12973808" cy="111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lgn="ctr">
              <a:spcBef>
                <a:spcPct val="0"/>
              </a:spcBef>
              <a:buNone/>
            </a:pPr>
            <a:r>
              <a:rPr lang="en-US" altLang="en-US" b="1" dirty="0">
                <a:solidFill>
                  <a:srgbClr val="0000FF"/>
                </a:solidFill>
              </a:rPr>
              <a:t>Heidelberg Ion Therapy Centre</a:t>
            </a:r>
            <a:endParaRPr lang="de-DE" altLang="en-US" b="1" dirty="0">
              <a:solidFill>
                <a:srgbClr val="0000FF"/>
              </a:solidFill>
            </a:endParaRPr>
          </a:p>
          <a:p>
            <a:pPr eaLnBrk="1" hangingPunct="1">
              <a:spcBef>
                <a:spcPct val="0"/>
              </a:spcBef>
              <a:buFontTx/>
              <a:buNone/>
            </a:pPr>
            <a:endParaRPr lang="de-DE" altLang="en-US" sz="3600" b="1" dirty="0">
              <a:solidFill>
                <a:srgbClr val="0000FF"/>
              </a:solidFill>
            </a:endParaRPr>
          </a:p>
        </p:txBody>
      </p:sp>
      <p:grpSp>
        <p:nvGrpSpPr>
          <p:cNvPr id="6" name="Group 28"/>
          <p:cNvGrpSpPr>
            <a:grpSpLocks/>
          </p:cNvGrpSpPr>
          <p:nvPr/>
        </p:nvGrpSpPr>
        <p:grpSpPr bwMode="auto">
          <a:xfrm>
            <a:off x="332727" y="949721"/>
            <a:ext cx="7985502" cy="4765279"/>
            <a:chOff x="1020270" y="2904672"/>
            <a:chExt cx="8578330" cy="3877128"/>
          </a:xfrm>
        </p:grpSpPr>
        <p:pic>
          <p:nvPicPr>
            <p:cNvPr id="7" name="Picture 1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50715" y="2974748"/>
              <a:ext cx="4247885" cy="37369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270" y="2904672"/>
              <a:ext cx="4407400" cy="387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1068424" y="3203157"/>
              <a:ext cx="1190100" cy="654126"/>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600" b="1">
                  <a:solidFill>
                    <a:srgbClr val="000000"/>
                  </a:solidFill>
                  <a:latin typeface="Comic Sans MS" charset="0"/>
                </a:rPr>
                <a:t>Ion source</a:t>
              </a:r>
              <a:endParaRPr lang="en-US" altLang="en-US" sz="1600">
                <a:solidFill>
                  <a:srgbClr val="000000"/>
                </a:solidFill>
                <a:latin typeface="Comic Sans MS" charset="0"/>
              </a:endParaRPr>
            </a:p>
          </p:txBody>
        </p:sp>
        <p:sp>
          <p:nvSpPr>
            <p:cNvPr id="11" name="Line 15"/>
            <p:cNvSpPr>
              <a:spLocks noChangeShapeType="1"/>
            </p:cNvSpPr>
            <p:nvPr/>
          </p:nvSpPr>
          <p:spPr bwMode="auto">
            <a:xfrm>
              <a:off x="1242123" y="3769961"/>
              <a:ext cx="0" cy="314362"/>
            </a:xfrm>
            <a:prstGeom prst="line">
              <a:avLst/>
            </a:prstGeom>
            <a:noFill/>
            <a:ln w="254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2" name="Text Box 16"/>
            <p:cNvSpPr txBox="1">
              <a:spLocks noChangeArrowheads="1"/>
            </p:cNvSpPr>
            <p:nvPr/>
          </p:nvSpPr>
          <p:spPr bwMode="auto">
            <a:xfrm>
              <a:off x="2633440" y="4209749"/>
              <a:ext cx="1045637" cy="314362"/>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600" b="1">
                  <a:solidFill>
                    <a:srgbClr val="FFFFFF"/>
                  </a:solidFill>
                  <a:latin typeface="Comic Sans MS" charset="0"/>
                </a:rPr>
                <a:t>LINAC</a:t>
              </a:r>
              <a:endParaRPr lang="en-US" altLang="en-US" sz="1600">
                <a:solidFill>
                  <a:srgbClr val="FFFFFF"/>
                </a:solidFill>
                <a:latin typeface="Comic Sans MS" charset="0"/>
              </a:endParaRPr>
            </a:p>
          </p:txBody>
        </p:sp>
        <p:sp>
          <p:nvSpPr>
            <p:cNvPr id="13" name="Line 17"/>
            <p:cNvSpPr>
              <a:spLocks noChangeShapeType="1"/>
            </p:cNvSpPr>
            <p:nvPr/>
          </p:nvSpPr>
          <p:spPr bwMode="auto">
            <a:xfrm flipH="1" flipV="1">
              <a:off x="2217249" y="4209749"/>
              <a:ext cx="416191" cy="188935"/>
            </a:xfrm>
            <a:prstGeom prst="line">
              <a:avLst/>
            </a:prstGeom>
            <a:noFill/>
            <a:ln w="254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4" name="Text Box 18"/>
            <p:cNvSpPr txBox="1">
              <a:spLocks noChangeArrowheads="1"/>
            </p:cNvSpPr>
            <p:nvPr/>
          </p:nvSpPr>
          <p:spPr bwMode="auto">
            <a:xfrm>
              <a:off x="2843254" y="3419083"/>
              <a:ext cx="1810945" cy="287371"/>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400" b="1">
                  <a:solidFill>
                    <a:srgbClr val="333333"/>
                  </a:solidFill>
                  <a:latin typeface="Comic Sans MS" charset="0"/>
                </a:rPr>
                <a:t>Synchrotron</a:t>
              </a:r>
              <a:endParaRPr lang="en-US" altLang="en-US" sz="1400">
                <a:solidFill>
                  <a:srgbClr val="333333"/>
                </a:solidFill>
                <a:latin typeface="Comic Sans MS" charset="0"/>
              </a:endParaRPr>
            </a:p>
          </p:txBody>
        </p:sp>
        <p:sp>
          <p:nvSpPr>
            <p:cNvPr id="15" name="Text Box 19"/>
            <p:cNvSpPr txBox="1">
              <a:spLocks noChangeArrowheads="1"/>
            </p:cNvSpPr>
            <p:nvPr/>
          </p:nvSpPr>
          <p:spPr bwMode="auto">
            <a:xfrm>
              <a:off x="3048440" y="6157840"/>
              <a:ext cx="2835946" cy="563628"/>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600" b="1">
                  <a:solidFill>
                    <a:srgbClr val="333333"/>
                  </a:solidFill>
                  <a:latin typeface="Comic Sans MS" charset="0"/>
                </a:rPr>
                <a:t>Treatment rooms Siemens Medical</a:t>
              </a:r>
            </a:p>
            <a:p>
              <a:pPr>
                <a:spcBef>
                  <a:spcPct val="0"/>
                </a:spcBef>
                <a:buFontTx/>
                <a:buNone/>
              </a:pPr>
              <a:endParaRPr lang="en-US" altLang="en-US" sz="1600">
                <a:solidFill>
                  <a:srgbClr val="FFFFFF"/>
                </a:solidFill>
                <a:latin typeface="Comic Sans MS" charset="0"/>
              </a:endParaRPr>
            </a:p>
          </p:txBody>
        </p:sp>
        <p:sp>
          <p:nvSpPr>
            <p:cNvPr id="16" name="Line 20"/>
            <p:cNvSpPr>
              <a:spLocks noChangeShapeType="1"/>
            </p:cNvSpPr>
            <p:nvPr/>
          </p:nvSpPr>
          <p:spPr bwMode="auto">
            <a:xfrm flipV="1">
              <a:off x="3679077" y="5089327"/>
              <a:ext cx="278607" cy="1068513"/>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7" name="Line 21"/>
            <p:cNvSpPr>
              <a:spLocks noChangeShapeType="1"/>
            </p:cNvSpPr>
            <p:nvPr/>
          </p:nvSpPr>
          <p:spPr bwMode="auto">
            <a:xfrm flipV="1">
              <a:off x="4654201" y="5278262"/>
              <a:ext cx="276888" cy="879578"/>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8" name="Line 22"/>
            <p:cNvSpPr>
              <a:spLocks noChangeShapeType="1"/>
            </p:cNvSpPr>
            <p:nvPr/>
          </p:nvSpPr>
          <p:spPr bwMode="auto">
            <a:xfrm flipV="1">
              <a:off x="5211416" y="5970493"/>
              <a:ext cx="1740435" cy="312774"/>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19" name="Text Box 23"/>
            <p:cNvSpPr txBox="1">
              <a:spLocks noChangeArrowheads="1"/>
            </p:cNvSpPr>
            <p:nvPr/>
          </p:nvSpPr>
          <p:spPr bwMode="auto">
            <a:xfrm>
              <a:off x="5140905" y="2918135"/>
              <a:ext cx="3969292" cy="314362"/>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600" b="1">
                  <a:solidFill>
                    <a:srgbClr val="333333"/>
                  </a:solidFill>
                  <a:latin typeface="Comic Sans MS" charset="0"/>
                </a:rPr>
                <a:t>Beam transport line</a:t>
              </a:r>
              <a:endParaRPr lang="en-US" altLang="en-US" sz="1600">
                <a:solidFill>
                  <a:srgbClr val="333333"/>
                </a:solidFill>
                <a:latin typeface="Comic Sans MS" charset="0"/>
              </a:endParaRPr>
            </a:p>
          </p:txBody>
        </p:sp>
        <p:sp>
          <p:nvSpPr>
            <p:cNvPr id="20" name="Line 24"/>
            <p:cNvSpPr>
              <a:spLocks noChangeShapeType="1"/>
            </p:cNvSpPr>
            <p:nvPr/>
          </p:nvSpPr>
          <p:spPr bwMode="auto">
            <a:xfrm>
              <a:off x="7438554" y="3266664"/>
              <a:ext cx="0" cy="439789"/>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1" name="Line 25"/>
            <p:cNvSpPr>
              <a:spLocks noChangeShapeType="1"/>
            </p:cNvSpPr>
            <p:nvPr/>
          </p:nvSpPr>
          <p:spPr bwMode="auto">
            <a:xfrm>
              <a:off x="5488304" y="3266664"/>
              <a:ext cx="0" cy="817659"/>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2" name="Line 26"/>
            <p:cNvSpPr>
              <a:spLocks noChangeShapeType="1"/>
            </p:cNvSpPr>
            <p:nvPr/>
          </p:nvSpPr>
          <p:spPr bwMode="auto">
            <a:xfrm>
              <a:off x="6394636" y="3266664"/>
              <a:ext cx="0" cy="943085"/>
            </a:xfrm>
            <a:prstGeom prst="line">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23" name="Text Box 27"/>
            <p:cNvSpPr txBox="1">
              <a:spLocks noChangeArrowheads="1"/>
            </p:cNvSpPr>
            <p:nvPr/>
          </p:nvSpPr>
          <p:spPr bwMode="auto">
            <a:xfrm>
              <a:off x="8203863" y="3330172"/>
              <a:ext cx="1324244" cy="565216"/>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600" b="1">
                  <a:solidFill>
                    <a:srgbClr val="333333"/>
                  </a:solidFill>
                  <a:latin typeface="Comic Sans MS" charset="0"/>
                </a:rPr>
                <a:t>Quality control</a:t>
              </a:r>
              <a:endParaRPr lang="en-US" altLang="en-US" sz="1600">
                <a:solidFill>
                  <a:srgbClr val="333333"/>
                </a:solidFill>
                <a:latin typeface="Comic Sans MS" charset="0"/>
              </a:endParaRPr>
            </a:p>
          </p:txBody>
        </p:sp>
        <p:sp>
          <p:nvSpPr>
            <p:cNvPr id="24" name="Text Box 29"/>
            <p:cNvSpPr txBox="1">
              <a:spLocks noChangeArrowheads="1"/>
            </p:cNvSpPr>
            <p:nvPr/>
          </p:nvSpPr>
          <p:spPr bwMode="auto">
            <a:xfrm>
              <a:off x="8135070" y="4963900"/>
              <a:ext cx="1109550" cy="314363"/>
            </a:xfrm>
            <a:prstGeom prst="rect">
              <a:avLst/>
            </a:prstGeom>
            <a:solidFill>
              <a:srgbClr val="FFFFFF"/>
            </a:solidFill>
            <a:ln w="9525">
              <a:solidFill>
                <a:schemeClr val="bg1"/>
              </a:solidFill>
              <a:miter lim="800000"/>
              <a:headEnd/>
              <a:tailEnd/>
            </a:ln>
          </p:spPr>
          <p:txBody>
            <a:bodyPr/>
            <a:lstStyle>
              <a:lvl1pPr>
                <a:spcBef>
                  <a:spcPct val="20000"/>
                </a:spcBef>
                <a:buChar char="•"/>
                <a:defRPr sz="3200">
                  <a:solidFill>
                    <a:schemeClr val="tx1"/>
                  </a:solidFill>
                  <a:latin typeface="Arial" charset="0"/>
                  <a:ea typeface="ＭＳ Ｐゴシック" charset="-128"/>
                  <a:cs typeface="Arial" charset="0"/>
                </a:defRPr>
              </a:lvl1pPr>
              <a:lvl2pPr marL="742950" indent="-285750">
                <a:spcBef>
                  <a:spcPct val="20000"/>
                </a:spcBef>
                <a:buChar char="–"/>
                <a:defRPr sz="2800">
                  <a:solidFill>
                    <a:schemeClr val="tx1"/>
                  </a:solidFill>
                  <a:latin typeface="Arial" charset="0"/>
                  <a:ea typeface="Arial" charset="0"/>
                  <a:cs typeface="Arial" charset="0"/>
                </a:defRPr>
              </a:lvl2pPr>
              <a:lvl3pPr marL="1143000" indent="-228600">
                <a:spcBef>
                  <a:spcPct val="20000"/>
                </a:spcBef>
                <a:buChar char="•"/>
                <a:defRPr sz="2400">
                  <a:solidFill>
                    <a:schemeClr val="tx1"/>
                  </a:solidFill>
                  <a:latin typeface="Arial" charset="0"/>
                  <a:ea typeface="Arial" charset="0"/>
                  <a:cs typeface="Arial" charset="0"/>
                </a:defRPr>
              </a:lvl3pPr>
              <a:lvl4pPr marL="1600200" indent="-228600">
                <a:spcBef>
                  <a:spcPct val="20000"/>
                </a:spcBef>
                <a:buChar char="–"/>
                <a:defRPr sz="2000">
                  <a:solidFill>
                    <a:schemeClr val="tx1"/>
                  </a:solidFill>
                  <a:latin typeface="Arial" charset="0"/>
                  <a:ea typeface="Arial" charset="0"/>
                  <a:cs typeface="Arial" charset="0"/>
                </a:defRPr>
              </a:lvl4pPr>
              <a:lvl5pPr marL="2057400" indent="-228600">
                <a:spcBef>
                  <a:spcPct val="20000"/>
                </a:spcBef>
                <a:buChar char="»"/>
                <a:defRPr sz="2000">
                  <a:solidFill>
                    <a:schemeClr val="tx1"/>
                  </a:solidFill>
                  <a:latin typeface="Arial" charset="0"/>
                  <a:ea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ea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ea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ea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ea typeface="Arial" charset="0"/>
                  <a:cs typeface="Arial" charset="0"/>
                </a:defRPr>
              </a:lvl9pPr>
            </a:lstStyle>
            <a:p>
              <a:pPr>
                <a:spcBef>
                  <a:spcPct val="0"/>
                </a:spcBef>
                <a:buFontTx/>
                <a:buNone/>
              </a:pPr>
              <a:r>
                <a:rPr lang="en-US" altLang="en-US" sz="1600" b="1">
                  <a:solidFill>
                    <a:srgbClr val="333333"/>
                  </a:solidFill>
                  <a:latin typeface="Comic Sans MS" charset="0"/>
                </a:rPr>
                <a:t>Gantry</a:t>
              </a:r>
              <a:endParaRPr lang="en-US" altLang="en-US" sz="1600">
                <a:solidFill>
                  <a:srgbClr val="333333"/>
                </a:solidFill>
                <a:latin typeface="Comic Sans MS" charset="0"/>
              </a:endParaRPr>
            </a:p>
          </p:txBody>
        </p:sp>
      </p:grpSp>
      <p:pic>
        <p:nvPicPr>
          <p:cNvPr id="31" name="Picture 30" descr="A person lying on a machine&#10;&#10;Description automatically generated">
            <a:extLst>
              <a:ext uri="{FF2B5EF4-FFF2-40B4-BE49-F238E27FC236}">
                <a16:creationId xmlns:a16="http://schemas.microsoft.com/office/drawing/2014/main" id="{B1AEC53B-6326-5F35-96AB-06FB2CC9F20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82040" y="4757476"/>
            <a:ext cx="3280878" cy="2198527"/>
          </a:xfrm>
          <a:prstGeom prst="rect">
            <a:avLst/>
          </a:prstGeom>
        </p:spPr>
      </p:pic>
      <p:sp>
        <p:nvSpPr>
          <p:cNvPr id="33" name="TextBox 32">
            <a:extLst>
              <a:ext uri="{FF2B5EF4-FFF2-40B4-BE49-F238E27FC236}">
                <a16:creationId xmlns:a16="http://schemas.microsoft.com/office/drawing/2014/main" id="{E3085226-F42A-6836-2D2A-80CE9856DDFC}"/>
              </a:ext>
            </a:extLst>
          </p:cNvPr>
          <p:cNvSpPr txBox="1"/>
          <p:nvPr/>
        </p:nvSpPr>
        <p:spPr>
          <a:xfrm>
            <a:off x="8542305" y="1009763"/>
            <a:ext cx="4265121" cy="646331"/>
          </a:xfrm>
          <a:prstGeom prst="rect">
            <a:avLst/>
          </a:prstGeom>
          <a:noFill/>
        </p:spPr>
        <p:txBody>
          <a:bodyPr wrap="square">
            <a:spAutoFit/>
          </a:bodyPr>
          <a:lstStyle/>
          <a:p>
            <a:r>
              <a:rPr lang="en-US" sz="1800" b="1" dirty="0">
                <a:solidFill>
                  <a:srgbClr val="7030A0"/>
                </a:solidFill>
              </a:rPr>
              <a:t>Gantry: </a:t>
            </a:r>
          </a:p>
          <a:p>
            <a:r>
              <a:rPr lang="en-US" sz="1800" b="1" dirty="0">
                <a:solidFill>
                  <a:srgbClr val="7030A0"/>
                </a:solidFill>
              </a:rPr>
              <a:t>rotating beam delivery system </a:t>
            </a:r>
            <a:endParaRPr lang="en-CH" dirty="0"/>
          </a:p>
        </p:txBody>
      </p:sp>
      <p:sp>
        <p:nvSpPr>
          <p:cNvPr id="34" name="TextBox 33">
            <a:extLst>
              <a:ext uri="{FF2B5EF4-FFF2-40B4-BE49-F238E27FC236}">
                <a16:creationId xmlns:a16="http://schemas.microsoft.com/office/drawing/2014/main" id="{DC574E1B-BEBC-7B61-47DA-B8D7D610AE0E}"/>
              </a:ext>
            </a:extLst>
          </p:cNvPr>
          <p:cNvSpPr txBox="1"/>
          <p:nvPr/>
        </p:nvSpPr>
        <p:spPr>
          <a:xfrm>
            <a:off x="2135092" y="4757476"/>
            <a:ext cx="2222578" cy="369332"/>
          </a:xfrm>
          <a:prstGeom prst="rect">
            <a:avLst/>
          </a:prstGeom>
          <a:noFill/>
        </p:spPr>
        <p:txBody>
          <a:bodyPr wrap="square">
            <a:spAutoFit/>
          </a:bodyPr>
          <a:lstStyle/>
          <a:p>
            <a:r>
              <a:rPr lang="en-US" sz="1800" b="1" dirty="0">
                <a:solidFill>
                  <a:srgbClr val="7030A0"/>
                </a:solidFill>
              </a:rPr>
              <a:t>Treatment Room</a:t>
            </a:r>
            <a:endParaRPr lang="en-CH" dirty="0"/>
          </a:p>
        </p:txBody>
      </p:sp>
      <p:pic>
        <p:nvPicPr>
          <p:cNvPr id="2" name="Εικόνα 7" descr="Εικόνα που περιέχει μπλε, μηχανική, Μπελ ηλεκτρίκ, μηχάνημα&#10;&#10;Το περιεχόμενο που δημιουργείται από τεχνολογία AI ενδέχεται να είναι εσφαλμένο.">
            <a:extLst>
              <a:ext uri="{FF2B5EF4-FFF2-40B4-BE49-F238E27FC236}">
                <a16:creationId xmlns:a16="http://schemas.microsoft.com/office/drawing/2014/main" id="{F468D7F5-0105-92B2-0BFD-DC14E70DB3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1113" y="1743143"/>
            <a:ext cx="3075605" cy="4613408"/>
          </a:xfrm>
          <a:prstGeom prst="rect">
            <a:avLst/>
          </a:prstGeom>
        </p:spPr>
      </p:pic>
      <p:sp>
        <p:nvSpPr>
          <p:cNvPr id="3" name="TextBox 2">
            <a:extLst>
              <a:ext uri="{FF2B5EF4-FFF2-40B4-BE49-F238E27FC236}">
                <a16:creationId xmlns:a16="http://schemas.microsoft.com/office/drawing/2014/main" id="{3DE368BA-746E-8CCE-D7D7-DF118FAA8095}"/>
              </a:ext>
            </a:extLst>
          </p:cNvPr>
          <p:cNvSpPr txBox="1"/>
          <p:nvPr/>
        </p:nvSpPr>
        <p:spPr>
          <a:xfrm>
            <a:off x="10312401" y="5915677"/>
            <a:ext cx="1727201" cy="523220"/>
          </a:xfrm>
          <a:prstGeom prst="rect">
            <a:avLst/>
          </a:prstGeom>
          <a:noFill/>
        </p:spPr>
        <p:txBody>
          <a:bodyPr wrap="square">
            <a:spAutoFit/>
          </a:bodyPr>
          <a:lstStyle/>
          <a:p>
            <a:r>
              <a:rPr lang="en-GB" sz="2800" b="1" dirty="0"/>
              <a:t>600 tons </a:t>
            </a:r>
            <a:endParaRPr lang="en-CH" sz="2800" b="1" dirty="0"/>
          </a:p>
        </p:txBody>
      </p:sp>
    </p:spTree>
    <p:extLst>
      <p:ext uri="{BB962C8B-B14F-4D97-AF65-F5344CB8AC3E}">
        <p14:creationId xmlns:p14="http://schemas.microsoft.com/office/powerpoint/2010/main" val="21244445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F-LIBRARY-greek-13nov2020" id="{5D8397EB-1ACE-D841-98AD-8F19F533FFB7}" vid="{FD72F048-6602-DB43-995E-CA2822F532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YF-LIBRARY-greek-14nov2020-asgiven</Template>
  <TotalTime>26374</TotalTime>
  <Words>5798</Words>
  <Application>Microsoft Macintosh PowerPoint</Application>
  <PresentationFormat>Widescreen</PresentationFormat>
  <Paragraphs>587</Paragraphs>
  <Slides>55</Slides>
  <Notes>51</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55</vt:i4>
      </vt:variant>
    </vt:vector>
  </HeadingPairs>
  <TitlesOfParts>
    <vt:vector size="72" baseType="lpstr">
      <vt:lpstr>ＭＳ Ｐゴシック</vt:lpstr>
      <vt:lpstr>-webkit-system-font</vt:lpstr>
      <vt:lpstr>Arial</vt:lpstr>
      <vt:lpstr>ArialMT</vt:lpstr>
      <vt:lpstr>Calibri</vt:lpstr>
      <vt:lpstr>Calibri Light</vt:lpstr>
      <vt:lpstr>Comic Sans MS</vt:lpstr>
      <vt:lpstr>Helvetica</vt:lpstr>
      <vt:lpstr>Overpass</vt:lpstr>
      <vt:lpstr>Overpass Bold</vt:lpstr>
      <vt:lpstr>Roboto</vt:lpstr>
      <vt:lpstr>Source Code Pro</vt:lpstr>
      <vt:lpstr>Times</vt:lpstr>
      <vt:lpstr>Times New Roman</vt:lpstr>
      <vt:lpstr>Wingdings</vt:lpstr>
      <vt:lpstr>ヒラギノ角ゴ Pro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Aceleradores: nuestra llave al mundo subatómico</vt:lpstr>
      <vt:lpstr>Aceleradores: pueden precisamente lanzar energía</vt:lpstr>
      <vt:lpstr>Terapia de hadrones con protones o iones </vt:lpstr>
      <vt:lpstr>Un haz de partícula puede romper el ADN y romper la célula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PTMC y Planeación de Tratamiento</vt:lpstr>
      <vt:lpstr>PowerPoint Presentation</vt:lpstr>
      <vt:lpstr>PowerPoint Presentation</vt:lpstr>
      <vt:lpstr>PowerPoint Presentation</vt:lpstr>
      <vt:lpstr>PTMC y Planificación del tratamiento</vt:lpstr>
      <vt:lpstr>La primera PTMC en IMC, el 2 de Marzo del 2020 </vt:lpstr>
      <vt:lpstr>La primera PTMC en IMC, el 2 de Marzo del 2020 </vt:lpstr>
      <vt:lpstr>PTMC en Mexico el 2 de Marzo del 2020</vt:lpstr>
      <vt:lpstr>PTMC en Mexico el 2 de Marzo del 2020</vt:lpstr>
      <vt:lpstr>PowerPoint Presentation</vt:lpstr>
      <vt:lpstr>PowerPoint Presentation</vt:lpstr>
      <vt:lpstr>PTMC en Puebla el 2 de Marzo del 2020</vt:lpstr>
      <vt:lpstr>PowerPoint Presentation</vt:lpstr>
      <vt:lpstr>PowerPoint Presentation</vt:lpstr>
      <vt:lpstr>Participants 14 March 2023</vt:lpstr>
      <vt:lpstr>PowerPoint Presentation</vt:lpstr>
      <vt:lpstr>PowerPoint Presentation</vt:lpstr>
      <vt:lpstr>PowerPoint Presentation</vt:lpstr>
      <vt:lpstr>PowerPoint Presentation</vt:lpstr>
      <vt:lpstr>PowerPoint Presentation</vt:lpstr>
      <vt:lpstr>PowerPoint Presentation</vt:lpstr>
      <vt:lpstr>Los participantes del IMC se ven atraídos por la Ciencia, la Tecnología, la Ingeniería y las Matemáticas.  Definitivament fue nuestro caso.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Πορεία από Έρευνα σε Εφαρμογές</dc:title>
  <dc:creator>Microsoft Office User</dc:creator>
  <cp:lastModifiedBy>Yiota Foka</cp:lastModifiedBy>
  <cp:revision>245</cp:revision>
  <dcterms:created xsi:type="dcterms:W3CDTF">2020-11-14T06:35:33Z</dcterms:created>
  <dcterms:modified xsi:type="dcterms:W3CDTF">2025-12-09T01:31:40Z</dcterms:modified>
</cp:coreProperties>
</file>