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424" r:id="rId3"/>
    <p:sldId id="449" r:id="rId4"/>
    <p:sldId id="450" r:id="rId5"/>
    <p:sldId id="451" r:id="rId6"/>
    <p:sldId id="453" r:id="rId7"/>
    <p:sldId id="452" r:id="rId8"/>
    <p:sldId id="454" r:id="rId9"/>
    <p:sldId id="566" r:id="rId10"/>
    <p:sldId id="455" r:id="rId11"/>
    <p:sldId id="456" r:id="rId12"/>
    <p:sldId id="562" r:id="rId13"/>
    <p:sldId id="425" r:id="rId14"/>
    <p:sldId id="426" r:id="rId15"/>
    <p:sldId id="564" r:id="rId16"/>
    <p:sldId id="563" r:id="rId17"/>
    <p:sldId id="569" r:id="rId18"/>
    <p:sldId id="427" r:id="rId19"/>
    <p:sldId id="428" r:id="rId20"/>
    <p:sldId id="567" r:id="rId21"/>
    <p:sldId id="568" r:id="rId22"/>
    <p:sldId id="361" r:id="rId23"/>
    <p:sldId id="259" r:id="rId24"/>
    <p:sldId id="260" r:id="rId25"/>
    <p:sldId id="572" r:id="rId26"/>
    <p:sldId id="573" r:id="rId27"/>
    <p:sldId id="257" r:id="rId28"/>
    <p:sldId id="314" r:id="rId29"/>
    <p:sldId id="570" r:id="rId30"/>
    <p:sldId id="258" r:id="rId31"/>
    <p:sldId id="315" r:id="rId32"/>
    <p:sldId id="262" r:id="rId33"/>
    <p:sldId id="264" r:id="rId34"/>
    <p:sldId id="293" r:id="rId35"/>
    <p:sldId id="265" r:id="rId36"/>
    <p:sldId id="270" r:id="rId37"/>
    <p:sldId id="429" r:id="rId38"/>
    <p:sldId id="431" r:id="rId39"/>
    <p:sldId id="430" r:id="rId40"/>
    <p:sldId id="420" r:id="rId41"/>
    <p:sldId id="448" r:id="rId42"/>
    <p:sldId id="565" r:id="rId43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33FD"/>
    <a:srgbClr val="FFCCFF"/>
    <a:srgbClr val="800000"/>
    <a:srgbClr val="393A91"/>
    <a:srgbClr val="44546A"/>
    <a:srgbClr val="CD7A42"/>
    <a:srgbClr val="6EB9CD"/>
    <a:srgbClr val="2F2981"/>
    <a:srgbClr val="646464"/>
    <a:srgbClr val="AA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/>
    <p:restoredTop sz="94685"/>
  </p:normalViewPr>
  <p:slideViewPr>
    <p:cSldViewPr snapToGrid="0" snapToObjects="1">
      <p:cViewPr varScale="1">
        <p:scale>
          <a:sx n="102" d="100"/>
          <a:sy n="102" d="100"/>
        </p:scale>
        <p:origin x="83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4EE39D-8E40-41FA-BE1C-9379EFDA0220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21AE8E6C-89E1-4E55-A966-A1EFB8CE76B7}">
      <dgm:prSet phldrT="[Text]" custT="1"/>
      <dgm:spPr/>
      <dgm:t>
        <a:bodyPr/>
        <a:lstStyle/>
        <a:p>
          <a:r>
            <a:rPr lang="es-ES_tradnl" sz="3000">
              <a:latin typeface="Calibri" panose="020F0502020204030204" pitchFamily="34" charset="0"/>
              <a:cs typeface="Calibri" panose="020F0502020204030204" pitchFamily="34" charset="0"/>
            </a:rPr>
            <a:t>Diagnóstico</a:t>
          </a:r>
          <a:endParaRPr lang="es-MX" sz="3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C2D2D4E-E72B-44CC-A5C0-1A2BE317C482}" type="parTrans" cxnId="{F2F61C9A-E132-480C-AEF7-D6346A0DB90A}">
      <dgm:prSet/>
      <dgm:spPr/>
      <dgm:t>
        <a:bodyPr/>
        <a:lstStyle/>
        <a:p>
          <a:endParaRPr lang="es-MX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F9F8768-5093-46F4-B831-466532326ECB}" type="sibTrans" cxnId="{F2F61C9A-E132-480C-AEF7-D6346A0DB90A}">
      <dgm:prSet/>
      <dgm:spPr/>
      <dgm:t>
        <a:bodyPr/>
        <a:lstStyle/>
        <a:p>
          <a:endParaRPr lang="es-MX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964C72F-40C5-4058-B768-B05EA5753FB7}">
      <dgm:prSet phldrT="[Text]" custT="1"/>
      <dgm:spPr/>
      <dgm:t>
        <a:bodyPr/>
        <a:lstStyle/>
        <a:p>
          <a:r>
            <a:rPr lang="es-MX" sz="3000" dirty="0">
              <a:latin typeface="Calibri" panose="020F0502020204030204" pitchFamily="34" charset="0"/>
              <a:cs typeface="Calibri" panose="020F0502020204030204" pitchFamily="34" charset="0"/>
            </a:rPr>
            <a:t>Terapia</a:t>
          </a:r>
        </a:p>
      </dgm:t>
    </dgm:pt>
    <dgm:pt modelId="{9256564F-9760-4E7B-8548-E7FD124CAFFF}" type="parTrans" cxnId="{58255D03-011A-4BFC-BF7D-C727198611C4}">
      <dgm:prSet/>
      <dgm:spPr/>
      <dgm:t>
        <a:bodyPr/>
        <a:lstStyle/>
        <a:p>
          <a:endParaRPr lang="es-MX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444F46F-3EAC-4DD4-AB64-F9E6FF77929C}" type="sibTrans" cxnId="{58255D03-011A-4BFC-BF7D-C727198611C4}">
      <dgm:prSet/>
      <dgm:spPr/>
      <dgm:t>
        <a:bodyPr/>
        <a:lstStyle/>
        <a:p>
          <a:endParaRPr lang="es-MX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5515E55-BE44-45AF-BBE3-8A43C956BC08}">
      <dgm:prSet custT="1"/>
      <dgm:spPr/>
      <dgm:t>
        <a:bodyPr/>
        <a:lstStyle/>
        <a:p>
          <a:pPr marL="0" indent="0">
            <a:buFontTx/>
            <a:buNone/>
          </a:pPr>
          <a:r>
            <a:rPr lang="es-ES_tradnl" sz="2400" dirty="0">
              <a:latin typeface="Calibri" panose="020F0502020204030204" pitchFamily="34" charset="0"/>
              <a:cs typeface="Calibri" panose="020F0502020204030204" pitchFamily="34" charset="0"/>
            </a:rPr>
            <a:t>En cantidad pequeñas la probabilidad de causar daño es muy baja. La radiación (rayos X) o un radionúclido (medicina nuclear) entrega información sobre el medio irradiado.</a:t>
          </a:r>
        </a:p>
      </dgm:t>
    </dgm:pt>
    <dgm:pt modelId="{92658BD2-ED00-4717-8C15-7C9703627D06}" type="parTrans" cxnId="{26E2F9FF-3B62-402F-845A-0C424B4B3A35}">
      <dgm:prSet/>
      <dgm:spPr/>
      <dgm:t>
        <a:bodyPr/>
        <a:lstStyle/>
        <a:p>
          <a:endParaRPr lang="es-MX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656F265-0606-4D03-8C30-D420E1845412}" type="sibTrans" cxnId="{26E2F9FF-3B62-402F-845A-0C424B4B3A35}">
      <dgm:prSet/>
      <dgm:spPr/>
      <dgm:t>
        <a:bodyPr/>
        <a:lstStyle/>
        <a:p>
          <a:endParaRPr lang="es-MX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81E47ED-E942-4037-967D-DD121ACCE8DE}">
      <dgm:prSet custT="1"/>
      <dgm:spPr/>
      <dgm:t>
        <a:bodyPr/>
        <a:lstStyle/>
        <a:p>
          <a:pPr marL="0" indent="0">
            <a:buFontTx/>
            <a:buNone/>
          </a:pPr>
          <a:r>
            <a:rPr lang="es-MX" sz="2000" dirty="0">
              <a:latin typeface="Calibri" panose="020F0502020204030204" pitchFamily="34" charset="0"/>
              <a:cs typeface="Calibri" panose="020F0502020204030204" pitchFamily="34" charset="0"/>
            </a:rPr>
            <a:t>En alta cantidad se busca causar daño controlado a tumores, minimizando el efecto en tejido sano.</a:t>
          </a:r>
        </a:p>
      </dgm:t>
    </dgm:pt>
    <dgm:pt modelId="{211B69D1-01BF-4BC7-B3E8-40AC9A02067E}" type="parTrans" cxnId="{A2789590-289F-495B-A23D-FBD949C94BF5}">
      <dgm:prSet/>
      <dgm:spPr/>
      <dgm:t>
        <a:bodyPr/>
        <a:lstStyle/>
        <a:p>
          <a:endParaRPr lang="es-MX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D4FD80E-0609-4772-96AC-914CE18AE972}" type="sibTrans" cxnId="{A2789590-289F-495B-A23D-FBD949C94BF5}">
      <dgm:prSet/>
      <dgm:spPr/>
      <dgm:t>
        <a:bodyPr/>
        <a:lstStyle/>
        <a:p>
          <a:endParaRPr lang="es-MX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61DE018-6AE9-43E5-B833-81C834BD61F0}" type="pres">
      <dgm:prSet presAssocID="{3E4EE39D-8E40-41FA-BE1C-9379EFDA0220}" presName="linear" presStyleCnt="0">
        <dgm:presLayoutVars>
          <dgm:dir/>
          <dgm:animLvl val="lvl"/>
          <dgm:resizeHandles val="exact"/>
        </dgm:presLayoutVars>
      </dgm:prSet>
      <dgm:spPr/>
    </dgm:pt>
    <dgm:pt modelId="{5AA2394E-2A99-4D4F-BDB7-449118E4E54A}" type="pres">
      <dgm:prSet presAssocID="{21AE8E6C-89E1-4E55-A966-A1EFB8CE76B7}" presName="parentLin" presStyleCnt="0"/>
      <dgm:spPr/>
    </dgm:pt>
    <dgm:pt modelId="{BABBE85A-8CF9-413C-A826-80BC1DC44729}" type="pres">
      <dgm:prSet presAssocID="{21AE8E6C-89E1-4E55-A966-A1EFB8CE76B7}" presName="parentLeftMargin" presStyleLbl="node1" presStyleIdx="0" presStyleCnt="2"/>
      <dgm:spPr/>
    </dgm:pt>
    <dgm:pt modelId="{1AA13326-B50A-4930-9360-B221AA9825F5}" type="pres">
      <dgm:prSet presAssocID="{21AE8E6C-89E1-4E55-A966-A1EFB8CE76B7}" presName="parentText" presStyleLbl="node1" presStyleIdx="0" presStyleCnt="2" custScaleY="236872">
        <dgm:presLayoutVars>
          <dgm:chMax val="0"/>
          <dgm:bulletEnabled val="1"/>
        </dgm:presLayoutVars>
      </dgm:prSet>
      <dgm:spPr/>
    </dgm:pt>
    <dgm:pt modelId="{2C88E0CF-463F-4ED6-98F5-605F736FAE05}" type="pres">
      <dgm:prSet presAssocID="{21AE8E6C-89E1-4E55-A966-A1EFB8CE76B7}" presName="negativeSpace" presStyleCnt="0"/>
      <dgm:spPr/>
    </dgm:pt>
    <dgm:pt modelId="{1BC7050B-2C21-410B-A288-341CFA37A2E3}" type="pres">
      <dgm:prSet presAssocID="{21AE8E6C-89E1-4E55-A966-A1EFB8CE76B7}" presName="childText" presStyleLbl="conFgAcc1" presStyleIdx="0" presStyleCnt="2">
        <dgm:presLayoutVars>
          <dgm:bulletEnabled val="1"/>
        </dgm:presLayoutVars>
      </dgm:prSet>
      <dgm:spPr/>
    </dgm:pt>
    <dgm:pt modelId="{645D15E5-4A52-495F-B570-8EF2E1F68B91}" type="pres">
      <dgm:prSet presAssocID="{DF9F8768-5093-46F4-B831-466532326ECB}" presName="spaceBetweenRectangles" presStyleCnt="0"/>
      <dgm:spPr/>
    </dgm:pt>
    <dgm:pt modelId="{C0631FE1-78DE-40FD-B287-198188671F79}" type="pres">
      <dgm:prSet presAssocID="{9964C72F-40C5-4058-B768-B05EA5753FB7}" presName="parentLin" presStyleCnt="0"/>
      <dgm:spPr/>
    </dgm:pt>
    <dgm:pt modelId="{4FA05292-A418-461E-81D6-3D74BE3971C5}" type="pres">
      <dgm:prSet presAssocID="{9964C72F-40C5-4058-B768-B05EA5753FB7}" presName="parentLeftMargin" presStyleLbl="node1" presStyleIdx="0" presStyleCnt="2"/>
      <dgm:spPr/>
    </dgm:pt>
    <dgm:pt modelId="{1933777A-FE8F-4AEA-8A93-E84E55196A60}" type="pres">
      <dgm:prSet presAssocID="{9964C72F-40C5-4058-B768-B05EA5753FB7}" presName="parentText" presStyleLbl="node1" presStyleIdx="1" presStyleCnt="2" custScaleY="236872">
        <dgm:presLayoutVars>
          <dgm:chMax val="0"/>
          <dgm:bulletEnabled val="1"/>
        </dgm:presLayoutVars>
      </dgm:prSet>
      <dgm:spPr/>
    </dgm:pt>
    <dgm:pt modelId="{DD9AAC99-9266-40CB-A63C-4F43B90A17EE}" type="pres">
      <dgm:prSet presAssocID="{9964C72F-40C5-4058-B768-B05EA5753FB7}" presName="negativeSpace" presStyleCnt="0"/>
      <dgm:spPr/>
    </dgm:pt>
    <dgm:pt modelId="{1A055873-4A7F-4BB1-94BF-B1F8B5594896}" type="pres">
      <dgm:prSet presAssocID="{9964C72F-40C5-4058-B768-B05EA5753FB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8255D03-011A-4BFC-BF7D-C727198611C4}" srcId="{3E4EE39D-8E40-41FA-BE1C-9379EFDA0220}" destId="{9964C72F-40C5-4058-B768-B05EA5753FB7}" srcOrd="1" destOrd="0" parTransId="{9256564F-9760-4E7B-8548-E7FD124CAFFF}" sibTransId="{C444F46F-3EAC-4DD4-AB64-F9E6FF77929C}"/>
    <dgm:cxn modelId="{A8ADA833-D8E7-4EB2-BD14-F7BD4065624E}" type="presOf" srcId="{21AE8E6C-89E1-4E55-A966-A1EFB8CE76B7}" destId="{1AA13326-B50A-4930-9360-B221AA9825F5}" srcOrd="1" destOrd="0" presId="urn:microsoft.com/office/officeart/2005/8/layout/list1"/>
    <dgm:cxn modelId="{CA6CC033-71EC-4EFD-AB2F-AFA437D0CC2D}" type="presOf" srcId="{9964C72F-40C5-4058-B768-B05EA5753FB7}" destId="{1933777A-FE8F-4AEA-8A93-E84E55196A60}" srcOrd="1" destOrd="0" presId="urn:microsoft.com/office/officeart/2005/8/layout/list1"/>
    <dgm:cxn modelId="{05DB113B-E320-495E-9744-7C69B727B43E}" type="presOf" srcId="{9964C72F-40C5-4058-B768-B05EA5753FB7}" destId="{4FA05292-A418-461E-81D6-3D74BE3971C5}" srcOrd="0" destOrd="0" presId="urn:microsoft.com/office/officeart/2005/8/layout/list1"/>
    <dgm:cxn modelId="{C1AF2E84-2C78-4570-A1EE-E24C279C7D81}" type="presOf" srcId="{45515E55-BE44-45AF-BBE3-8A43C956BC08}" destId="{1BC7050B-2C21-410B-A288-341CFA37A2E3}" srcOrd="0" destOrd="0" presId="urn:microsoft.com/office/officeart/2005/8/layout/list1"/>
    <dgm:cxn modelId="{A2789590-289F-495B-A23D-FBD949C94BF5}" srcId="{9964C72F-40C5-4058-B768-B05EA5753FB7}" destId="{281E47ED-E942-4037-967D-DD121ACCE8DE}" srcOrd="0" destOrd="0" parTransId="{211B69D1-01BF-4BC7-B3E8-40AC9A02067E}" sibTransId="{ED4FD80E-0609-4772-96AC-914CE18AE972}"/>
    <dgm:cxn modelId="{F2F61C9A-E132-480C-AEF7-D6346A0DB90A}" srcId="{3E4EE39D-8E40-41FA-BE1C-9379EFDA0220}" destId="{21AE8E6C-89E1-4E55-A966-A1EFB8CE76B7}" srcOrd="0" destOrd="0" parTransId="{CC2D2D4E-E72B-44CC-A5C0-1A2BE317C482}" sibTransId="{DF9F8768-5093-46F4-B831-466532326ECB}"/>
    <dgm:cxn modelId="{45A0839A-0239-4516-8E92-ADCB148F7958}" type="presOf" srcId="{21AE8E6C-89E1-4E55-A966-A1EFB8CE76B7}" destId="{BABBE85A-8CF9-413C-A826-80BC1DC44729}" srcOrd="0" destOrd="0" presId="urn:microsoft.com/office/officeart/2005/8/layout/list1"/>
    <dgm:cxn modelId="{9E0A2FEE-D0B1-44FA-BB31-ACC749AF1526}" type="presOf" srcId="{281E47ED-E942-4037-967D-DD121ACCE8DE}" destId="{1A055873-4A7F-4BB1-94BF-B1F8B5594896}" srcOrd="0" destOrd="0" presId="urn:microsoft.com/office/officeart/2005/8/layout/list1"/>
    <dgm:cxn modelId="{DB313EF2-98A5-436C-8C81-A63AA9BA26B6}" type="presOf" srcId="{3E4EE39D-8E40-41FA-BE1C-9379EFDA0220}" destId="{B61DE018-6AE9-43E5-B833-81C834BD61F0}" srcOrd="0" destOrd="0" presId="urn:microsoft.com/office/officeart/2005/8/layout/list1"/>
    <dgm:cxn modelId="{26E2F9FF-3B62-402F-845A-0C424B4B3A35}" srcId="{21AE8E6C-89E1-4E55-A966-A1EFB8CE76B7}" destId="{45515E55-BE44-45AF-BBE3-8A43C956BC08}" srcOrd="0" destOrd="0" parTransId="{92658BD2-ED00-4717-8C15-7C9703627D06}" sibTransId="{A656F265-0606-4D03-8C30-D420E1845412}"/>
    <dgm:cxn modelId="{B915DA79-6DF7-4501-B1B8-5E5CDA4B41B6}" type="presParOf" srcId="{B61DE018-6AE9-43E5-B833-81C834BD61F0}" destId="{5AA2394E-2A99-4D4F-BDB7-449118E4E54A}" srcOrd="0" destOrd="0" presId="urn:microsoft.com/office/officeart/2005/8/layout/list1"/>
    <dgm:cxn modelId="{AA36DC1B-AA7E-46A0-ADC8-AD0CD02743FA}" type="presParOf" srcId="{5AA2394E-2A99-4D4F-BDB7-449118E4E54A}" destId="{BABBE85A-8CF9-413C-A826-80BC1DC44729}" srcOrd="0" destOrd="0" presId="urn:microsoft.com/office/officeart/2005/8/layout/list1"/>
    <dgm:cxn modelId="{81D6114D-5340-4FB8-A9BA-05C3374C2C1A}" type="presParOf" srcId="{5AA2394E-2A99-4D4F-BDB7-449118E4E54A}" destId="{1AA13326-B50A-4930-9360-B221AA9825F5}" srcOrd="1" destOrd="0" presId="urn:microsoft.com/office/officeart/2005/8/layout/list1"/>
    <dgm:cxn modelId="{F20B87B1-B18C-4527-A20A-55209BB3F856}" type="presParOf" srcId="{B61DE018-6AE9-43E5-B833-81C834BD61F0}" destId="{2C88E0CF-463F-4ED6-98F5-605F736FAE05}" srcOrd="1" destOrd="0" presId="urn:microsoft.com/office/officeart/2005/8/layout/list1"/>
    <dgm:cxn modelId="{E7537672-2DCC-48A4-9D95-BBFB9188E7CA}" type="presParOf" srcId="{B61DE018-6AE9-43E5-B833-81C834BD61F0}" destId="{1BC7050B-2C21-410B-A288-341CFA37A2E3}" srcOrd="2" destOrd="0" presId="urn:microsoft.com/office/officeart/2005/8/layout/list1"/>
    <dgm:cxn modelId="{20FABEC4-CC72-4E74-A52F-240787912F70}" type="presParOf" srcId="{B61DE018-6AE9-43E5-B833-81C834BD61F0}" destId="{645D15E5-4A52-495F-B570-8EF2E1F68B91}" srcOrd="3" destOrd="0" presId="urn:microsoft.com/office/officeart/2005/8/layout/list1"/>
    <dgm:cxn modelId="{2ED8A64A-34DE-4D22-AEF9-340B48338F44}" type="presParOf" srcId="{B61DE018-6AE9-43E5-B833-81C834BD61F0}" destId="{C0631FE1-78DE-40FD-B287-198188671F79}" srcOrd="4" destOrd="0" presId="urn:microsoft.com/office/officeart/2005/8/layout/list1"/>
    <dgm:cxn modelId="{C645D58F-315C-4F6E-BE2D-C24354A7294B}" type="presParOf" srcId="{C0631FE1-78DE-40FD-B287-198188671F79}" destId="{4FA05292-A418-461E-81D6-3D74BE3971C5}" srcOrd="0" destOrd="0" presId="urn:microsoft.com/office/officeart/2005/8/layout/list1"/>
    <dgm:cxn modelId="{54C4B8DD-F151-4CB2-BE3A-DFFCED4C80E7}" type="presParOf" srcId="{C0631FE1-78DE-40FD-B287-198188671F79}" destId="{1933777A-FE8F-4AEA-8A93-E84E55196A60}" srcOrd="1" destOrd="0" presId="urn:microsoft.com/office/officeart/2005/8/layout/list1"/>
    <dgm:cxn modelId="{36133F8C-9501-4BF9-9378-A1F29D579045}" type="presParOf" srcId="{B61DE018-6AE9-43E5-B833-81C834BD61F0}" destId="{DD9AAC99-9266-40CB-A63C-4F43B90A17EE}" srcOrd="5" destOrd="0" presId="urn:microsoft.com/office/officeart/2005/8/layout/list1"/>
    <dgm:cxn modelId="{A5A115BE-F994-4B66-A606-5CFA79D34BF3}" type="presParOf" srcId="{B61DE018-6AE9-43E5-B833-81C834BD61F0}" destId="{1A055873-4A7F-4BB1-94BF-B1F8B559489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C7050B-2C21-410B-A288-341CFA37A2E3}">
      <dsp:nvSpPr>
        <dsp:cNvPr id="0" name=""/>
        <dsp:cNvSpPr/>
      </dsp:nvSpPr>
      <dsp:spPr>
        <a:xfrm>
          <a:off x="0" y="956405"/>
          <a:ext cx="8914630" cy="1552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1874" tIns="354076" rIns="691874" bIns="170688" numCol="1" spcCol="1270" anchor="t" anchorCtr="0">
          <a:noAutofit/>
        </a:bodyPr>
        <a:lstStyle/>
        <a:p>
          <a:pPr marL="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_tradnl" sz="2400" kern="1200" dirty="0">
              <a:latin typeface="Calibri" panose="020F0502020204030204" pitchFamily="34" charset="0"/>
              <a:cs typeface="Calibri" panose="020F0502020204030204" pitchFamily="34" charset="0"/>
            </a:rPr>
            <a:t>En cantidad pequeñas la probabilidad de causar daño es muy baja. La radiación (rayos X) o un radionúclido (medicina nuclear) entrega información sobre el medio irradiado.</a:t>
          </a:r>
        </a:p>
      </dsp:txBody>
      <dsp:txXfrm>
        <a:off x="0" y="956405"/>
        <a:ext cx="8914630" cy="1552950"/>
      </dsp:txXfrm>
    </dsp:sp>
    <dsp:sp modelId="{1AA13326-B50A-4930-9360-B221AA9825F5}">
      <dsp:nvSpPr>
        <dsp:cNvPr id="0" name=""/>
        <dsp:cNvSpPr/>
      </dsp:nvSpPr>
      <dsp:spPr>
        <a:xfrm>
          <a:off x="445731" y="18606"/>
          <a:ext cx="6240241" cy="118871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5866" tIns="0" rIns="235866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000" kern="1200">
              <a:latin typeface="Calibri" panose="020F0502020204030204" pitchFamily="34" charset="0"/>
              <a:cs typeface="Calibri" panose="020F0502020204030204" pitchFamily="34" charset="0"/>
            </a:rPr>
            <a:t>Diagnóstico</a:t>
          </a:r>
          <a:endParaRPr lang="es-MX" sz="3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03759" y="76634"/>
        <a:ext cx="6124185" cy="1072662"/>
      </dsp:txXfrm>
    </dsp:sp>
    <dsp:sp modelId="{1A055873-4A7F-4BB1-94BF-B1F8B5594896}">
      <dsp:nvSpPr>
        <dsp:cNvPr id="0" name=""/>
        <dsp:cNvSpPr/>
      </dsp:nvSpPr>
      <dsp:spPr>
        <a:xfrm>
          <a:off x="0" y="3538953"/>
          <a:ext cx="8914630" cy="107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1874" tIns="354076" rIns="691874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MX" sz="2000" kern="1200" dirty="0">
              <a:latin typeface="Calibri" panose="020F0502020204030204" pitchFamily="34" charset="0"/>
              <a:cs typeface="Calibri" panose="020F0502020204030204" pitchFamily="34" charset="0"/>
            </a:rPr>
            <a:t>En alta cantidad se busca causar daño controlado a tumores, minimizando el efecto en tejido sano.</a:t>
          </a:r>
        </a:p>
      </dsp:txBody>
      <dsp:txXfrm>
        <a:off x="0" y="3538953"/>
        <a:ext cx="8914630" cy="1071000"/>
      </dsp:txXfrm>
    </dsp:sp>
    <dsp:sp modelId="{1933777A-FE8F-4AEA-8A93-E84E55196A60}">
      <dsp:nvSpPr>
        <dsp:cNvPr id="0" name=""/>
        <dsp:cNvSpPr/>
      </dsp:nvSpPr>
      <dsp:spPr>
        <a:xfrm>
          <a:off x="445731" y="2601155"/>
          <a:ext cx="6240241" cy="1188718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5866" tIns="0" rIns="235866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 dirty="0">
              <a:latin typeface="Calibri" panose="020F0502020204030204" pitchFamily="34" charset="0"/>
              <a:cs typeface="Calibri" panose="020F0502020204030204" pitchFamily="34" charset="0"/>
            </a:rPr>
            <a:t>Terapia</a:t>
          </a:r>
        </a:p>
      </dsp:txBody>
      <dsp:txXfrm>
        <a:off x="503759" y="2659183"/>
        <a:ext cx="6124185" cy="1072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71454-ED7E-4B48-8BCB-009D0965CB47}" type="datetimeFigureOut">
              <a:rPr lang="es-ES" smtClean="0"/>
              <a:t>09/12/2025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238D4-751F-4027-977C-92AA37D9F4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9300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Enfatizando hueso y piel</a:t>
            </a:r>
          </a:p>
          <a:p>
            <a:r>
              <a:rPr lang="es-MX" dirty="0" err="1"/>
              <a:t>Osirix</a:t>
            </a:r>
            <a:r>
              <a:rPr lang="es-MX" dirty="0"/>
              <a:t> 3D </a:t>
            </a:r>
            <a:r>
              <a:rPr lang="es-MX" dirty="0" err="1"/>
              <a:t>presets</a:t>
            </a:r>
            <a:r>
              <a:rPr lang="es-MX" dirty="0"/>
              <a:t> </a:t>
            </a:r>
            <a:r>
              <a:rPr lang="es-MX" dirty="0" err="1"/>
              <a:t>bone</a:t>
            </a:r>
            <a:r>
              <a:rPr lang="es-MX" dirty="0"/>
              <a:t> + </a:t>
            </a:r>
            <a:r>
              <a:rPr lang="es-MX" dirty="0" err="1"/>
              <a:t>skin</a:t>
            </a:r>
            <a:r>
              <a:rPr lang="es-MX" baseline="0" dirty="0"/>
              <a:t> 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2E8C90-8898-4908-AABA-EC50EB178D5E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494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1" name="Google Shape;18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fe2ecca47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fe2ecca47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21"/>
          <p:cNvSpPr>
            <a:spLocks noGrp="1"/>
          </p:cNvSpPr>
          <p:nvPr>
            <p:ph type="title"/>
          </p:nvPr>
        </p:nvSpPr>
        <p:spPr>
          <a:xfrm>
            <a:off x="522288" y="2211978"/>
            <a:ext cx="6810375" cy="1560060"/>
          </a:xfrm>
        </p:spPr>
        <p:txBody>
          <a:bodyPr/>
          <a:lstStyle>
            <a:lvl1pPr>
              <a:defRPr>
                <a:solidFill>
                  <a:srgbClr val="2F298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28" name="Marcador de texto 27"/>
          <p:cNvSpPr>
            <a:spLocks noGrp="1"/>
          </p:cNvSpPr>
          <p:nvPr>
            <p:ph type="body" sz="quarter" idx="10" hasCustomPrompt="1"/>
          </p:nvPr>
        </p:nvSpPr>
        <p:spPr>
          <a:xfrm>
            <a:off x="522288" y="4189413"/>
            <a:ext cx="6810375" cy="163671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s-ES_tradnl" sz="1800" b="1" dirty="0" err="1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s-ES_tradnl" sz="1800" b="1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(a).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s-ES" sz="18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Especialidad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Adscripción</a:t>
            </a:r>
            <a:endParaRPr lang="es-ES_tradnl" sz="1800" dirty="0">
              <a:solidFill>
                <a:schemeClr val="bg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9423" y="338999"/>
            <a:ext cx="10515600" cy="1325563"/>
          </a:xfrm>
        </p:spPr>
        <p:txBody>
          <a:bodyPr>
            <a:normAutofit/>
          </a:bodyPr>
          <a:lstStyle>
            <a:lvl1pPr>
              <a:defRPr sz="3200" b="0">
                <a:solidFill>
                  <a:srgbClr val="393A9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69423" y="2003561"/>
            <a:ext cx="10515600" cy="313767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809A0-3F76-3041-BE42-8B9974C3DF76}" type="datetimeFigureOut">
              <a:rPr lang="es-ES_tradnl" smtClean="0"/>
              <a:t>09/12/2025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EC02-0A2F-C842-BC21-EDB213801C8F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1928C345-C9A5-FAB0-0D2C-9BBB289E4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718" y="259016"/>
            <a:ext cx="641139" cy="71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5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809A0-3F76-3041-BE42-8B9974C3DF76}" type="datetimeFigureOut">
              <a:rPr lang="es-ES_tradnl" smtClean="0"/>
              <a:t>09/12/2025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EC02-0A2F-C842-BC21-EDB213801C8F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33103" y="1453696"/>
            <a:ext cx="10515600" cy="1325563"/>
          </a:xfrm>
        </p:spPr>
        <p:txBody>
          <a:bodyPr>
            <a:normAutofit/>
          </a:bodyPr>
          <a:lstStyle>
            <a:lvl1pPr>
              <a:defRPr sz="3200" b="0">
                <a:solidFill>
                  <a:srgbClr val="393A9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333103" y="3118258"/>
            <a:ext cx="10515600" cy="313767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291583F8-CE27-DB74-849B-81222EADA9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718" y="259016"/>
            <a:ext cx="641139" cy="71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57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8665D-6174-4052-A64B-CEE009CFB32E}" type="slidenum">
              <a:rPr lang="es-ES" smtClean="0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05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Marcador de número de diapositiva 7">
            <a:extLst>
              <a:ext uri="{FF2B5EF4-FFF2-40B4-BE49-F238E27FC236}">
                <a16:creationId xmlns:a16="http://schemas.microsoft.com/office/drawing/2014/main" id="{6D257CA7-113F-3589-8C5B-8494B8BC4A6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288" y="6375271"/>
            <a:ext cx="661416" cy="36512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3111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809A0-3F76-3041-BE42-8B9974C3DF76}" type="datetimeFigureOut">
              <a:rPr lang="es-ES_tradnl" smtClean="0"/>
              <a:t>09/12/2025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EC02-0A2F-C842-BC21-EDB213801C8F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D2D0D3F-F9DF-AD23-5E8E-63CE7C77EEF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173204" y="6370319"/>
            <a:ext cx="10018796" cy="48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7" r:id="rId4"/>
    <p:sldLayoutId id="214748365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56.jp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0" Type="http://schemas.openxmlformats.org/officeDocument/2006/relationships/image" Target="../media/image280.png"/><Relationship Id="rId4" Type="http://schemas.openxmlformats.org/officeDocument/2006/relationships/image" Target="../media/image57.png"/><Relationship Id="rId9" Type="http://schemas.openxmlformats.org/officeDocument/2006/relationships/image" Target="../media/image2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6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Relationship Id="rId9" Type="http://schemas.openxmlformats.org/officeDocument/2006/relationships/image" Target="../media/image8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335752" y="2608898"/>
            <a:ext cx="9539349" cy="1886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MX" sz="4000" b="1" dirty="0">
                <a:solidFill>
                  <a:srgbClr val="2F298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Tomografía por emisión de positrones,</a:t>
            </a:r>
          </a:p>
          <a:p>
            <a:pPr algn="ctr">
              <a:lnSpc>
                <a:spcPct val="120000"/>
              </a:lnSpc>
            </a:pPr>
            <a:r>
              <a:rPr lang="es-MX" sz="4000" b="1" dirty="0">
                <a:solidFill>
                  <a:srgbClr val="00B0F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una aportación de la ciencia y la tecnología a la salud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501771" y="5256608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_tradnl" b="1" dirty="0">
                <a:latin typeface="Arial" charset="0"/>
                <a:ea typeface="Arial" charset="0"/>
                <a:cs typeface="Arial" charset="0"/>
              </a:rPr>
              <a:t>Dr. Héctor Alva Sánchez</a:t>
            </a:r>
          </a:p>
          <a:p>
            <a:pPr>
              <a:defRPr/>
            </a:pPr>
            <a:r>
              <a:rPr lang="es-ES_tradnl" dirty="0">
                <a:solidFill>
                  <a:srgbClr val="4B33FD"/>
                </a:solidFill>
                <a:latin typeface="Arial" charset="0"/>
                <a:ea typeface="Arial" charset="0"/>
                <a:cs typeface="Arial" charset="0"/>
              </a:rPr>
              <a:t>halva@fisica.unam.mx</a:t>
            </a:r>
            <a:r>
              <a:rPr lang="es-ES_tradnl" b="1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defRPr/>
            </a:pPr>
            <a:r>
              <a:rPr lang="es-ES" sz="1600" dirty="0">
                <a:latin typeface="Arial" charset="0"/>
                <a:ea typeface="Arial" charset="0"/>
                <a:cs typeface="Arial" charset="0"/>
              </a:rPr>
              <a:t>Instituto de Física, UNAM</a:t>
            </a: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Imagen 1" descr="Un 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A0856097-AFFB-6D65-65DE-3532B183DC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131" y="5174085"/>
            <a:ext cx="951359" cy="1038743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9D66E14-075F-7D19-7C90-586E11E2D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0896" y="172088"/>
            <a:ext cx="1154116" cy="129382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98DF88-FB4C-37D1-A18C-949DAEFA60CE}"/>
              </a:ext>
            </a:extLst>
          </p:cNvPr>
          <p:cNvSpPr txBox="1"/>
          <p:nvPr/>
        </p:nvSpPr>
        <p:spPr>
          <a:xfrm>
            <a:off x="4786772" y="4593070"/>
            <a:ext cx="2635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dirty="0"/>
              <a:t>9 de diciembre de 2025</a:t>
            </a:r>
          </a:p>
        </p:txBody>
      </p:sp>
      <p:pic>
        <p:nvPicPr>
          <p:cNvPr id="7" name="Imagen 6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F4EE33D-3AEF-7E30-AA32-760F82ADC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017"/>
            <a:ext cx="9628766" cy="258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7FE3A5-8B6B-7648-6BB2-7DE2FFD7B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Tomografía Computarizada </a:t>
            </a:r>
            <a:r>
              <a:rPr lang="es-MX" dirty="0">
                <a:solidFill>
                  <a:srgbClr val="4B33FD"/>
                </a:solidFill>
              </a:rPr>
              <a:t>(</a:t>
            </a:r>
            <a:r>
              <a:rPr lang="es-MX" b="1" dirty="0">
                <a:solidFill>
                  <a:srgbClr val="4B33FD"/>
                </a:solidFill>
              </a:rPr>
              <a:t>CT</a:t>
            </a:r>
            <a:r>
              <a:rPr lang="es-MX" dirty="0">
                <a:solidFill>
                  <a:srgbClr val="4B33FD"/>
                </a:solidFill>
              </a:rPr>
              <a:t>)</a:t>
            </a:r>
            <a:endParaRPr lang="es-ES" dirty="0">
              <a:solidFill>
                <a:srgbClr val="4B33FD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8E236D-9C37-7A30-9760-CBE30CD79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91" y="1400245"/>
            <a:ext cx="5546709" cy="4793165"/>
          </a:xfrm>
        </p:spPr>
        <p:txBody>
          <a:bodyPr>
            <a:normAutofit fontScale="92500" lnSpcReduction="10000"/>
          </a:bodyPr>
          <a:lstStyle/>
          <a:p>
            <a:pPr marL="282575" indent="-282575"/>
            <a:r>
              <a:rPr lang="es-MX" sz="2800" dirty="0"/>
              <a:t>Mide absorción de rayos X conforme pasan por los tejidos</a:t>
            </a:r>
          </a:p>
          <a:p>
            <a:pPr marL="282575" indent="-282575"/>
            <a:r>
              <a:rPr lang="es-MX" sz="2800" dirty="0"/>
              <a:t>Imágenes anatómicas de alta resolución</a:t>
            </a:r>
          </a:p>
          <a:p>
            <a:pPr marL="282575" indent="-282575"/>
            <a:r>
              <a:rPr lang="es-MX" sz="2800" dirty="0"/>
              <a:t>Usa métodos de reconstrucción de imágenes para obtener las imágenes tomográficas</a:t>
            </a:r>
          </a:p>
          <a:p>
            <a:pPr marL="282575" indent="-282575"/>
            <a:r>
              <a:rPr lang="es-MX" sz="2800" dirty="0"/>
              <a:t>Buena delineación entre aire, hueso, grasa y tejido blando</a:t>
            </a:r>
          </a:p>
          <a:p>
            <a:pPr marL="282575" indent="-282575"/>
            <a:r>
              <a:rPr lang="es-MX" sz="2800" dirty="0"/>
              <a:t>Diferencias de contraste muy pequeñas entre tejidos blandos – difícil distinguir entre tejidos tumoral y sano</a:t>
            </a:r>
          </a:p>
          <a:p>
            <a:endParaRPr lang="es-ES" dirty="0"/>
          </a:p>
        </p:txBody>
      </p:sp>
      <p:pic>
        <p:nvPicPr>
          <p:cNvPr id="4" name="Picture 2" descr="C:\Users\Mercedes\Documents\Mechita\Papers - Preparation\2014 Ciencia y Desarrollo (divulgacion)\Figuras\CT funcionamiento.png">
            <a:extLst>
              <a:ext uri="{FF2B5EF4-FFF2-40B4-BE49-F238E27FC236}">
                <a16:creationId xmlns:a16="http://schemas.microsoft.com/office/drawing/2014/main" id="{1C9EEA01-AF3F-8612-D362-94C56524B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017" y="1532947"/>
            <a:ext cx="51009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09DC00DF-B354-8052-D1AE-BC00B8D85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pPr algn="ctr"/>
            <a:fld id="{DFE959A8-D594-4558-A27E-4EDF0A86C4CB}" type="slidenum">
              <a:rPr lang="es-MX" smtClean="0"/>
              <a:pPr algn="ctr"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47972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FDD157-574B-4402-2F6F-D53C54B33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wrap="square" anchor="ctr">
            <a:normAutofit/>
          </a:bodyPr>
          <a:lstStyle/>
          <a:p>
            <a:r>
              <a:rPr lang="es-MX" dirty="0"/>
              <a:t>Equipo de CT</a:t>
            </a:r>
            <a:endParaRPr lang="es-ES" dirty="0"/>
          </a:p>
        </p:txBody>
      </p:sp>
      <p:pic>
        <p:nvPicPr>
          <p:cNvPr id="4" name="Picture 2" descr="Motor de un vehículo&#10;&#10;El contenido generado por IA puede ser incorrecto.">
            <a:extLst>
              <a:ext uri="{FF2B5EF4-FFF2-40B4-BE49-F238E27FC236}">
                <a16:creationId xmlns:a16="http://schemas.microsoft.com/office/drawing/2014/main" id="{88466C31-264B-F30B-42F9-DA0CF2D23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0" r="-2" b="-2"/>
          <a:stretch>
            <a:fillRect/>
          </a:stretch>
        </p:blipFill>
        <p:spPr bwMode="auto">
          <a:xfrm>
            <a:off x="426014" y="1527142"/>
            <a:ext cx="5448530" cy="4680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78FC1D6-9A6B-534D-7BCA-466EE636A4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77" r="3581" b="3"/>
          <a:stretch>
            <a:fillRect/>
          </a:stretch>
        </p:blipFill>
        <p:spPr>
          <a:xfrm>
            <a:off x="6096000" y="1351779"/>
            <a:ext cx="5716571" cy="49102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1 Marcador de número de diapositiva" hidden="1">
            <a:extLst>
              <a:ext uri="{FF2B5EF4-FFF2-40B4-BE49-F238E27FC236}">
                <a16:creationId xmlns:a16="http://schemas.microsoft.com/office/drawing/2014/main" id="{E37933C4-274F-CE4A-D359-02820C6C8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FE959A8-D594-4558-A27E-4EDF0A86C4CB}" type="slidenum">
              <a:rPr lang="es-MX" smtClean="0"/>
              <a:pPr>
                <a:spcAft>
                  <a:spcPts val="600"/>
                </a:spcAft>
              </a:pPr>
              <a:t>11</a:t>
            </a:fld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4A09749-EF94-F8CA-D7FB-89E5A2D586E2}"/>
              </a:ext>
            </a:extLst>
          </p:cNvPr>
          <p:cNvSpPr txBox="1"/>
          <p:nvPr/>
        </p:nvSpPr>
        <p:spPr>
          <a:xfrm>
            <a:off x="9860439" y="963593"/>
            <a:ext cx="147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Cortes axiales</a:t>
            </a:r>
            <a:endParaRPr lang="es-ES" dirty="0"/>
          </a:p>
        </p:txBody>
      </p:sp>
      <p:sp>
        <p:nvSpPr>
          <p:cNvPr id="13" name="1 Marcador de número de diapositiva">
            <a:extLst>
              <a:ext uri="{FF2B5EF4-FFF2-40B4-BE49-F238E27FC236}">
                <a16:creationId xmlns:a16="http://schemas.microsoft.com/office/drawing/2014/main" id="{F88D7EBE-31C5-1B36-C2B8-604610F0BE90}"/>
              </a:ext>
            </a:extLst>
          </p:cNvPr>
          <p:cNvSpPr txBox="1">
            <a:spLocks/>
          </p:cNvSpPr>
          <p:nvPr/>
        </p:nvSpPr>
        <p:spPr>
          <a:xfrm>
            <a:off x="136800" y="6418600"/>
            <a:ext cx="4257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E959A8-D594-4558-A27E-4EDF0A86C4CB}" type="slidenum">
              <a:rPr lang="es-MX" sz="1200" smtClean="0"/>
              <a:pPr/>
              <a:t>11</a:t>
            </a:fld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41002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RV m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6363" y="227987"/>
            <a:ext cx="6102226" cy="6119224"/>
          </a:xfrm>
          <a:prstGeom prst="rect">
            <a:avLst/>
          </a:prstGeom>
        </p:spPr>
      </p:pic>
      <p:sp>
        <p:nvSpPr>
          <p:cNvPr id="2" name="1 Marcador de número de diapositiva">
            <a:extLst>
              <a:ext uri="{FF2B5EF4-FFF2-40B4-BE49-F238E27FC236}">
                <a16:creationId xmlns:a16="http://schemas.microsoft.com/office/drawing/2014/main" id="{26D13A69-FBE7-5249-375B-5D8D2065C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pPr algn="ctr"/>
            <a:fld id="{DFE959A8-D594-4558-A27E-4EDF0A86C4CB}" type="slidenum">
              <a:rPr lang="es-MX" smtClean="0"/>
              <a:pPr algn="ctr"/>
              <a:t>12</a:t>
            </a:fld>
            <a:endParaRPr lang="es-MX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12E38FE3-3154-0CC1-2B52-7C275A9FD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4" y="3306453"/>
            <a:ext cx="3031610" cy="303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59A3DCB-78C5-33A2-5913-B886CED1A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47" y="227987"/>
            <a:ext cx="3029747" cy="292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75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30A7E8-4B40-C528-76B4-E164C5F04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Tomografía por emisión de positrones </a:t>
            </a:r>
            <a:r>
              <a:rPr lang="es-MX" dirty="0">
                <a:solidFill>
                  <a:srgbClr val="00B0F0"/>
                </a:solidFill>
              </a:rPr>
              <a:t>(PET)</a:t>
            </a:r>
            <a:endParaRPr lang="es-ES" dirty="0">
              <a:solidFill>
                <a:srgbClr val="00B0F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19EF26-3942-D908-938A-2A7B7ACE1741}"/>
              </a:ext>
            </a:extLst>
          </p:cNvPr>
          <p:cNvSpPr txBox="1"/>
          <p:nvPr/>
        </p:nvSpPr>
        <p:spPr>
          <a:xfrm>
            <a:off x="837056" y="1696459"/>
            <a:ext cx="5574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Modalidad de imagen a partir de la cual se obtiene información funcional de órganos y tejidos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Incorporación de un </a:t>
            </a:r>
            <a:r>
              <a:rPr lang="es-E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radiofármaco:</a:t>
            </a:r>
            <a:endParaRPr lang="es-ES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5 Imagen">
            <a:extLst>
              <a:ext uri="{FF2B5EF4-FFF2-40B4-BE49-F238E27FC236}">
                <a16:creationId xmlns:a16="http://schemas.microsoft.com/office/drawing/2014/main" id="{7CD862FC-6732-E75D-F8F6-C85C3AC486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57" y="4557313"/>
            <a:ext cx="2722408" cy="1678818"/>
          </a:xfrm>
          <a:prstGeom prst="rect">
            <a:avLst/>
          </a:prstGeom>
        </p:spPr>
      </p:pic>
      <p:sp>
        <p:nvSpPr>
          <p:cNvPr id="6" name="4 Marcador de contenido">
            <a:extLst>
              <a:ext uri="{FF2B5EF4-FFF2-40B4-BE49-F238E27FC236}">
                <a16:creationId xmlns:a16="http://schemas.microsoft.com/office/drawing/2014/main" id="{3835BFC2-F82D-6ACB-82ED-668F86469F79}"/>
              </a:ext>
            </a:extLst>
          </p:cNvPr>
          <p:cNvSpPr txBox="1">
            <a:spLocks/>
          </p:cNvSpPr>
          <p:nvPr/>
        </p:nvSpPr>
        <p:spPr>
          <a:xfrm>
            <a:off x="4101355" y="5412108"/>
            <a:ext cx="3995936" cy="78807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1600" dirty="0">
                <a:latin typeface="Calibri" panose="020F0502020204030204" pitchFamily="34" charset="0"/>
                <a:ea typeface="Source Sans Pro Light" panose="020B0403030403020204" pitchFamily="34" charset="0"/>
                <a:cs typeface="Calibri" panose="020F0502020204030204" pitchFamily="34" charset="0"/>
              </a:rPr>
              <a:t>Los valores de cada voxel representan la </a:t>
            </a:r>
            <a:r>
              <a:rPr lang="es-MX" sz="1600" dirty="0">
                <a:solidFill>
                  <a:srgbClr val="C00000"/>
                </a:solidFill>
                <a:latin typeface="Calibri" panose="020F0502020204030204" pitchFamily="34" charset="0"/>
                <a:ea typeface="Source Sans Pro Light" panose="020B0403030403020204" pitchFamily="34" charset="0"/>
                <a:cs typeface="Calibri" panose="020F0502020204030204" pitchFamily="34" charset="0"/>
              </a:rPr>
              <a:t>concentración de actividad</a:t>
            </a:r>
            <a:r>
              <a:rPr lang="es-MX" sz="1600" dirty="0">
                <a:latin typeface="Calibri" panose="020F0502020204030204" pitchFamily="34" charset="0"/>
                <a:ea typeface="Source Sans Pro Light" panose="020B0403030403020204" pitchFamily="34" charset="0"/>
                <a:cs typeface="Calibri" panose="020F0502020204030204" pitchFamily="34" charset="0"/>
              </a:rPr>
              <a:t> (actividad por unidad de volumen, e.g. mCi/cm</a:t>
            </a:r>
            <a:r>
              <a:rPr lang="es-MX" sz="1600" baseline="30000" dirty="0">
                <a:latin typeface="Calibri" panose="020F0502020204030204" pitchFamily="34" charset="0"/>
                <a:ea typeface="Source Sans Pro Light" panose="020B0403030403020204" pitchFamily="34" charset="0"/>
                <a:cs typeface="Calibri" panose="020F0502020204030204" pitchFamily="34" charset="0"/>
              </a:rPr>
              <a:t>3</a:t>
            </a:r>
            <a:r>
              <a:rPr lang="es-MX" sz="1600" dirty="0">
                <a:latin typeface="Calibri" panose="020F0502020204030204" pitchFamily="34" charset="0"/>
                <a:ea typeface="Source Sans Pro Light" panose="020B040303040302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7E56A65-F231-CF81-D402-9245C903DA50}"/>
              </a:ext>
            </a:extLst>
          </p:cNvPr>
          <p:cNvSpPr txBox="1"/>
          <p:nvPr/>
        </p:nvSpPr>
        <p:spPr>
          <a:xfrm>
            <a:off x="837056" y="3761245"/>
            <a:ext cx="52589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Se administran a los pacientes generalmente vía intravenosa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Información anatómica</a:t>
            </a:r>
          </a:p>
          <a:p>
            <a:pPr marL="285750" indent="360000" algn="just">
              <a:buFont typeface="Arial" panose="020B0604020202020204" pitchFamily="34" charset="0"/>
              <a:buChar char="•"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Tomografía computarizada (CT) </a:t>
            </a:r>
            <a:r>
              <a:rPr lang="es-MX" sz="1800" dirty="0">
                <a:solidFill>
                  <a:srgbClr val="0000FF"/>
                </a:solidFill>
              </a:rPr>
              <a:t>→ PET/CT</a:t>
            </a: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360000" algn="just">
              <a:buFont typeface="Arial" panose="020B0604020202020204" pitchFamily="34" charset="0"/>
              <a:buChar char="•"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Resonancia magnética (MR)</a:t>
            </a:r>
            <a:r>
              <a:rPr lang="es-MX" sz="1800" dirty="0">
                <a:solidFill>
                  <a:srgbClr val="0000FF"/>
                </a:solidFill>
              </a:rPr>
              <a:t> → PET/MR</a:t>
            </a:r>
            <a:endParaRPr lang="es-MX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754C85-84F8-439B-9307-1C8703936699}"/>
              </a:ext>
            </a:extLst>
          </p:cNvPr>
          <p:cNvSpPr txBox="1"/>
          <p:nvPr/>
        </p:nvSpPr>
        <p:spPr>
          <a:xfrm>
            <a:off x="1198694" y="3245048"/>
            <a:ext cx="2023353" cy="408623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Radionúclido </a:t>
            </a:r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s-ES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EE8C737-0ABF-A2E5-CA32-9FAC96CF8AD8}"/>
              </a:ext>
            </a:extLst>
          </p:cNvPr>
          <p:cNvSpPr txBox="1"/>
          <p:nvPr/>
        </p:nvSpPr>
        <p:spPr>
          <a:xfrm>
            <a:off x="4056211" y="3159918"/>
            <a:ext cx="2195432" cy="57888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Molécula de interés biológico 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1" name="Cruz 10">
            <a:extLst>
              <a:ext uri="{FF2B5EF4-FFF2-40B4-BE49-F238E27FC236}">
                <a16:creationId xmlns:a16="http://schemas.microsoft.com/office/drawing/2014/main" id="{9F8B5EEB-410E-455A-94C3-A0633E823A31}"/>
              </a:ext>
            </a:extLst>
          </p:cNvPr>
          <p:cNvSpPr/>
          <p:nvPr/>
        </p:nvSpPr>
        <p:spPr>
          <a:xfrm>
            <a:off x="3460952" y="3288854"/>
            <a:ext cx="314808" cy="321011"/>
          </a:xfrm>
          <a:prstGeom prst="plus">
            <a:avLst>
              <a:gd name="adj" fmla="val 40242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MIP-Cerebral-DTBZ">
            <a:hlinkClick r:id="" action="ppaction://media"/>
            <a:extLst>
              <a:ext uri="{FF2B5EF4-FFF2-40B4-BE49-F238E27FC236}">
                <a16:creationId xmlns:a16="http://schemas.microsoft.com/office/drawing/2014/main" id="{C78E3672-64BC-FAD0-677F-4AA517D85A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4215" y="1363104"/>
            <a:ext cx="3028950" cy="2933700"/>
          </a:xfrm>
          <a:prstGeom prst="rect">
            <a:avLst/>
          </a:prstGeom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2B4EBC82-02F9-8743-7EA6-AC6C2B8A53BE}"/>
              </a:ext>
            </a:extLst>
          </p:cNvPr>
          <p:cNvCxnSpPr/>
          <p:nvPr/>
        </p:nvCxnSpPr>
        <p:spPr>
          <a:xfrm flipV="1">
            <a:off x="7984503" y="5396722"/>
            <a:ext cx="2809188" cy="2876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D7AB7458-229F-1D2E-8D97-C4730FBD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9884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9D7B49-A625-1A61-433E-BF17A99E7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Tomografía por emisión de positrones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17F5CD-A739-62C5-3083-C0F193043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40" y="1551711"/>
            <a:ext cx="8492875" cy="4595281"/>
          </a:xfrm>
          <a:prstGeom prst="rect">
            <a:avLst/>
          </a:prstGeom>
        </p:spPr>
      </p:pic>
      <p:pic>
        <p:nvPicPr>
          <p:cNvPr id="3" name="Imagen 2" descr="Una captura de pantalla de un celular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FBE52751-CD8D-7C21-6281-317560BD2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5" y="711008"/>
            <a:ext cx="3432197" cy="2296139"/>
          </a:xfrm>
          <a:prstGeom prst="rect">
            <a:avLst/>
          </a:prstGeom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C7C21BBA-1611-D958-0D15-93BC5103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03166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88D0F0-441B-8915-40A9-482D06EFF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Tomografía por emisión de positrones </a:t>
            </a:r>
            <a:r>
              <a:rPr lang="es-MX" dirty="0">
                <a:solidFill>
                  <a:srgbClr val="00B0F0"/>
                </a:solidFill>
              </a:rPr>
              <a:t>(PET)</a:t>
            </a:r>
            <a:endParaRPr lang="es-ES" dirty="0"/>
          </a:p>
        </p:txBody>
      </p:sp>
      <p:pic>
        <p:nvPicPr>
          <p:cNvPr id="4" name="Picture 2" descr="C:\Users\Mercedes\Documents\Mechita\Papers - Preparation\2014 Ciencia y Desarrollo (divulgacion)\Figuras\PET funcionamiento.png">
            <a:extLst>
              <a:ext uri="{FF2B5EF4-FFF2-40B4-BE49-F238E27FC236}">
                <a16:creationId xmlns:a16="http://schemas.microsoft.com/office/drawing/2014/main" id="{C466EFFB-FD96-D0DE-212D-1A23FAC1B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472" y="1836294"/>
            <a:ext cx="613376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0D15BF-D670-1895-6393-9AD4825CB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233" y="1720456"/>
            <a:ext cx="4537679" cy="4535016"/>
          </a:xfrm>
        </p:spPr>
        <p:txBody>
          <a:bodyPr/>
          <a:lstStyle/>
          <a:p>
            <a:pPr marL="344488" indent="-344488"/>
            <a:r>
              <a:rPr lang="es-MX" sz="2700" dirty="0"/>
              <a:t>Se inyecta una substancia radiactiva que emite positrones</a:t>
            </a:r>
          </a:p>
          <a:p>
            <a:pPr marL="344488" indent="-344488"/>
            <a:r>
              <a:rPr lang="es-MX" sz="2700" dirty="0"/>
              <a:t>Los positrones se aniquilan emitiendo dos fotones de 511 </a:t>
            </a:r>
            <a:r>
              <a:rPr lang="es-MX" sz="2700" dirty="0" err="1"/>
              <a:t>keV</a:t>
            </a:r>
            <a:endParaRPr lang="es-MX" sz="2700" dirty="0"/>
          </a:p>
          <a:p>
            <a:pPr marL="344488" indent="-344488"/>
            <a:r>
              <a:rPr lang="es-MX" sz="2700" dirty="0"/>
              <a:t>Detectados en coincidencia por pares de detectores opuestos</a:t>
            </a:r>
          </a:p>
          <a:p>
            <a:pPr marL="344488" indent="-344488"/>
            <a:endParaRPr lang="es-MX" sz="2700" dirty="0"/>
          </a:p>
        </p:txBody>
      </p:sp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4ED55CA0-9EC4-8F70-9E44-C0D9241E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15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95483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033C2-5AEA-D50A-B9AF-C68FC31B9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Procedimiento</a:t>
            </a:r>
            <a:endParaRPr lang="es-ES" dirty="0"/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CE3C3F15-867F-8F32-7B8A-89F360D23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55" y="4379665"/>
            <a:ext cx="2087562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A4B36798-394D-E2A5-BED6-CA7ADC800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150" y="1368252"/>
            <a:ext cx="1389063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7" descr="P0000870">
            <a:extLst>
              <a:ext uri="{FF2B5EF4-FFF2-40B4-BE49-F238E27FC236}">
                <a16:creationId xmlns:a16="http://schemas.microsoft.com/office/drawing/2014/main" id="{73EC97E2-F109-388C-BFCF-49BFFD0F4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/>
          <a:stretch>
            <a:fillRect/>
          </a:stretch>
        </p:blipFill>
        <p:spPr bwMode="auto">
          <a:xfrm>
            <a:off x="1313804" y="1460326"/>
            <a:ext cx="2914650" cy="1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8">
            <a:extLst>
              <a:ext uri="{FF2B5EF4-FFF2-40B4-BE49-F238E27FC236}">
                <a16:creationId xmlns:a16="http://schemas.microsoft.com/office/drawing/2014/main" id="{4497B912-CE98-5F72-CDE4-B48067D34D0D}"/>
              </a:ext>
            </a:extLst>
          </p:cNvPr>
          <p:cNvGrpSpPr>
            <a:grpSpLocks/>
          </p:cNvGrpSpPr>
          <p:nvPr/>
        </p:nvGrpSpPr>
        <p:grpSpPr bwMode="auto">
          <a:xfrm>
            <a:off x="8471470" y="3968502"/>
            <a:ext cx="2305050" cy="1903413"/>
            <a:chOff x="4195" y="2659"/>
            <a:chExt cx="1452" cy="1199"/>
          </a:xfrm>
        </p:grpSpPr>
        <p:pic>
          <p:nvPicPr>
            <p:cNvPr id="8" name="Picture 19">
              <a:extLst>
                <a:ext uri="{FF2B5EF4-FFF2-40B4-BE49-F238E27FC236}">
                  <a16:creationId xmlns:a16="http://schemas.microsoft.com/office/drawing/2014/main" id="{B507D0E3-25E5-B0E6-657C-211E6C301F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" y="2659"/>
              <a:ext cx="1452" cy="1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Group 20">
              <a:extLst>
                <a:ext uri="{FF2B5EF4-FFF2-40B4-BE49-F238E27FC236}">
                  <a16:creationId xmlns:a16="http://schemas.microsoft.com/office/drawing/2014/main" id="{7A6738C6-3ABD-AF02-A2EE-A67418524D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7" y="2808"/>
              <a:ext cx="1043" cy="658"/>
              <a:chOff x="4377" y="2931"/>
              <a:chExt cx="968" cy="567"/>
            </a:xfrm>
          </p:grpSpPr>
          <p:pic>
            <p:nvPicPr>
              <p:cNvPr id="10" name="Picture 21">
                <a:extLst>
                  <a:ext uri="{FF2B5EF4-FFF2-40B4-BE49-F238E27FC236}">
                    <a16:creationId xmlns:a16="http://schemas.microsoft.com/office/drawing/2014/main" id="{5C55F8FF-E367-33EC-95FC-F599E6E157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7" y="2931"/>
                <a:ext cx="537" cy="5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2">
                <a:extLst>
                  <a:ext uri="{FF2B5EF4-FFF2-40B4-BE49-F238E27FC236}">
                    <a16:creationId xmlns:a16="http://schemas.microsoft.com/office/drawing/2014/main" id="{4A637EC5-62EA-C95C-B22E-B1FC40E09B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6" y="2931"/>
                <a:ext cx="469" cy="5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7A648C56-3F2F-C5A8-5153-2CD0382DE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3968501"/>
            <a:ext cx="3482975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677B7660-1E19-4747-02CB-B82454D9A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r="18895"/>
          <a:stretch>
            <a:fillRect/>
          </a:stretch>
        </p:blipFill>
        <p:spPr bwMode="auto">
          <a:xfrm>
            <a:off x="5808664" y="1620663"/>
            <a:ext cx="1366837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25">
            <a:extLst>
              <a:ext uri="{FF2B5EF4-FFF2-40B4-BE49-F238E27FC236}">
                <a16:creationId xmlns:a16="http://schemas.microsoft.com/office/drawing/2014/main" id="{FEABFFC0-6812-588D-4171-2ABAA4264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6" y="3512963"/>
            <a:ext cx="31433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solidFill>
                  <a:srgbClr val="4B33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Producción del radionúclido</a:t>
            </a:r>
          </a:p>
        </p:txBody>
      </p:sp>
      <p:sp>
        <p:nvSpPr>
          <p:cNvPr id="15" name="Text Box 26">
            <a:extLst>
              <a:ext uri="{FF2B5EF4-FFF2-40B4-BE49-F238E27FC236}">
                <a16:creationId xmlns:a16="http://schemas.microsoft.com/office/drawing/2014/main" id="{2BB7463C-B4A8-A0B0-3B8B-32282033A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532" y="3512963"/>
            <a:ext cx="32273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solidFill>
                  <a:srgbClr val="4B33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Producción del radiofármaco</a:t>
            </a:r>
          </a:p>
        </p:txBody>
      </p:sp>
      <p:sp>
        <p:nvSpPr>
          <p:cNvPr id="16" name="Text Box 27">
            <a:extLst>
              <a:ext uri="{FF2B5EF4-FFF2-40B4-BE49-F238E27FC236}">
                <a16:creationId xmlns:a16="http://schemas.microsoft.com/office/drawing/2014/main" id="{218BC710-3058-1C68-349B-6452B6071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1804" y="3512963"/>
            <a:ext cx="13329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MX" sz="2000" dirty="0">
                <a:solidFill>
                  <a:srgbClr val="4B33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Transporte</a:t>
            </a:r>
          </a:p>
        </p:txBody>
      </p:sp>
      <p:sp>
        <p:nvSpPr>
          <p:cNvPr id="17" name="Text Box 28">
            <a:extLst>
              <a:ext uri="{FF2B5EF4-FFF2-40B4-BE49-F238E27FC236}">
                <a16:creationId xmlns:a16="http://schemas.microsoft.com/office/drawing/2014/main" id="{15EC449F-A26F-E81A-C503-BD4BDC866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5899774"/>
            <a:ext cx="29523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solidFill>
                  <a:srgbClr val="4B33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Administración al paciente</a:t>
            </a:r>
          </a:p>
        </p:txBody>
      </p:sp>
      <p:sp>
        <p:nvSpPr>
          <p:cNvPr id="18" name="Text Box 29">
            <a:extLst>
              <a:ext uri="{FF2B5EF4-FFF2-40B4-BE49-F238E27FC236}">
                <a16:creationId xmlns:a16="http://schemas.microsoft.com/office/drawing/2014/main" id="{FE0B27AD-5E04-6671-B6C7-DBC0C4112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5298" y="5899774"/>
            <a:ext cx="10039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MX" sz="2000" dirty="0">
                <a:solidFill>
                  <a:srgbClr val="4B33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Escáner</a:t>
            </a:r>
          </a:p>
        </p:txBody>
      </p:sp>
      <p:sp>
        <p:nvSpPr>
          <p:cNvPr id="19" name="Text Box 30">
            <a:extLst>
              <a:ext uri="{FF2B5EF4-FFF2-40B4-BE49-F238E27FC236}">
                <a16:creationId xmlns:a16="http://schemas.microsoft.com/office/drawing/2014/main" id="{85829FDA-2312-2889-2E90-01C8C09D0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775" y="5899774"/>
            <a:ext cx="12078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MX" sz="2000" dirty="0">
                <a:solidFill>
                  <a:srgbClr val="4B33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Imágenes</a:t>
            </a:r>
          </a:p>
        </p:txBody>
      </p:sp>
      <p:sp>
        <p:nvSpPr>
          <p:cNvPr id="20" name="AutoShape 31">
            <a:extLst>
              <a:ext uri="{FF2B5EF4-FFF2-40B4-BE49-F238E27FC236}">
                <a16:creationId xmlns:a16="http://schemas.microsoft.com/office/drawing/2014/main" id="{2E27350F-FA4F-D15E-FCE1-E54EFAA82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8431" y="2330275"/>
            <a:ext cx="548640" cy="457200"/>
          </a:xfrm>
          <a:prstGeom prst="rightArrow">
            <a:avLst>
              <a:gd name="adj1" fmla="val 50000"/>
              <a:gd name="adj2" fmla="val 5013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AutoShape 32">
            <a:extLst>
              <a:ext uri="{FF2B5EF4-FFF2-40B4-BE49-F238E27FC236}">
                <a16:creationId xmlns:a16="http://schemas.microsoft.com/office/drawing/2014/main" id="{D165A6D8-BEF8-17DF-8C0B-62F5AF7A3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152" y="2330275"/>
            <a:ext cx="548640" cy="457200"/>
          </a:xfrm>
          <a:prstGeom prst="rightArrow">
            <a:avLst>
              <a:gd name="adj1" fmla="val 50000"/>
              <a:gd name="adj2" fmla="val 6892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AutoShape 33">
            <a:extLst>
              <a:ext uri="{FF2B5EF4-FFF2-40B4-BE49-F238E27FC236}">
                <a16:creationId xmlns:a16="http://schemas.microsoft.com/office/drawing/2014/main" id="{BDC3DC68-8A70-4E25-91F1-3F0381B10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160" y="4690813"/>
            <a:ext cx="548640" cy="457200"/>
          </a:xfrm>
          <a:prstGeom prst="rightArrow">
            <a:avLst>
              <a:gd name="adj1" fmla="val 50000"/>
              <a:gd name="adj2" fmla="val 6892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utoShape 34">
            <a:extLst>
              <a:ext uri="{FF2B5EF4-FFF2-40B4-BE49-F238E27FC236}">
                <a16:creationId xmlns:a16="http://schemas.microsoft.com/office/drawing/2014/main" id="{61A4459F-857E-93F5-7318-F515DFD74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00" y="4690813"/>
            <a:ext cx="548640" cy="457200"/>
          </a:xfrm>
          <a:prstGeom prst="rightArrow">
            <a:avLst>
              <a:gd name="adj1" fmla="val 50000"/>
              <a:gd name="adj2" fmla="val 3756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AutoShape 35">
            <a:extLst>
              <a:ext uri="{FF2B5EF4-FFF2-40B4-BE49-F238E27FC236}">
                <a16:creationId xmlns:a16="http://schemas.microsoft.com/office/drawing/2014/main" id="{B799C450-0D5E-A304-6101-BEBEC150C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7880" y="2330275"/>
            <a:ext cx="548640" cy="457200"/>
          </a:xfrm>
          <a:prstGeom prst="rightArrow">
            <a:avLst>
              <a:gd name="adj1" fmla="val 50000"/>
              <a:gd name="adj2" fmla="val 6892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466E38BD-00FE-13B4-9CC1-8B9D9E93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16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75084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AEE4FD-9CF4-A544-FE9B-BA827ACEB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27" y="2526017"/>
            <a:ext cx="4685358" cy="1325563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Dentro de un equipo </a:t>
            </a:r>
            <a:r>
              <a:rPr lang="es-MX" sz="3600" dirty="0">
                <a:solidFill>
                  <a:srgbClr val="00B0F0"/>
                </a:solidFill>
              </a:rPr>
              <a:t>PET</a:t>
            </a:r>
            <a:endParaRPr lang="es-ES" sz="3600" dirty="0">
              <a:solidFill>
                <a:srgbClr val="00B0F0"/>
              </a:solidFill>
            </a:endParaRPr>
          </a:p>
        </p:txBody>
      </p:sp>
      <p:pic>
        <p:nvPicPr>
          <p:cNvPr id="4" name="Marcador de contenido 4" descr="Imagen que contiene motor&#10;&#10;El contenido generado por IA puede ser incorrecto.">
            <a:extLst>
              <a:ext uri="{FF2B5EF4-FFF2-40B4-BE49-F238E27FC236}">
                <a16:creationId xmlns:a16="http://schemas.microsoft.com/office/drawing/2014/main" id="{122A85C1-522E-4EB0-A159-9BCB9B117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428" y="0"/>
            <a:ext cx="3168352" cy="6873713"/>
          </a:xfrm>
          <a:prstGeom prst="rect">
            <a:avLst/>
          </a:prstGeom>
        </p:spPr>
      </p:pic>
      <p:pic>
        <p:nvPicPr>
          <p:cNvPr id="5" name="Imagen 4" descr="Imagen que contiene motor&#10;&#10;El contenido generado por IA puede ser incorrecto.">
            <a:extLst>
              <a:ext uri="{FF2B5EF4-FFF2-40B4-BE49-F238E27FC236}">
                <a16:creationId xmlns:a16="http://schemas.microsoft.com/office/drawing/2014/main" id="{22DFD951-6F8E-9EA2-6DC0-F1CF93DCE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506" y="0"/>
            <a:ext cx="3158966" cy="6858000"/>
          </a:xfrm>
          <a:prstGeom prst="rect">
            <a:avLst/>
          </a:prstGeom>
        </p:spPr>
      </p:pic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5FB333F9-A87A-AE4E-1E32-CF8D2488D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17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9574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40849-27E7-F2F6-008E-D4686001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496" y="338999"/>
            <a:ext cx="11149373" cy="1325563"/>
          </a:xfrm>
        </p:spPr>
        <p:txBody>
          <a:bodyPr/>
          <a:lstStyle/>
          <a:p>
            <a:r>
              <a:rPr lang="es-MX" dirty="0"/>
              <a:t>Tomografía por emisión de positrones </a:t>
            </a:r>
            <a:r>
              <a:rPr lang="es-MX" dirty="0">
                <a:solidFill>
                  <a:srgbClr val="00B0F0"/>
                </a:solidFill>
              </a:rPr>
              <a:t>(PET)</a:t>
            </a:r>
            <a:endParaRPr lang="es-ES" dirty="0"/>
          </a:p>
        </p:txBody>
      </p:sp>
      <p:pic>
        <p:nvPicPr>
          <p:cNvPr id="4" name="Picture 2" descr="C:\Users\Mercedes\Documents\Mechita\Papers - Preparation\2013 La Física Experimental Interdisciplinaria FCE (EAdem editora)\Dibujos\Fig 4.png">
            <a:extLst>
              <a:ext uri="{FF2B5EF4-FFF2-40B4-BE49-F238E27FC236}">
                <a16:creationId xmlns:a16="http://schemas.microsoft.com/office/drawing/2014/main" id="{833FF5B1-4062-8E39-71B1-53CA2E496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2" b="7173"/>
          <a:stretch/>
        </p:blipFill>
        <p:spPr bwMode="auto">
          <a:xfrm>
            <a:off x="2138158" y="1465139"/>
            <a:ext cx="7920244" cy="4596296"/>
          </a:xfrm>
          <a:prstGeom prst="roundRect">
            <a:avLst>
              <a:gd name="adj" fmla="val 231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D304DC5D-275F-3204-78C9-5EA9C2D70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18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83679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DDDC5B-8C86-FD07-7FD1-26A00DE0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Combinación de modalidades: </a:t>
            </a:r>
            <a:r>
              <a:rPr lang="es-MX" dirty="0">
                <a:solidFill>
                  <a:srgbClr val="00B0F0"/>
                </a:solidFill>
              </a:rPr>
              <a:t>PET/CT</a:t>
            </a:r>
            <a:endParaRPr lang="es-ES" dirty="0">
              <a:solidFill>
                <a:srgbClr val="00B0F0"/>
              </a:solidFill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AB30312-0827-17B5-A58C-2E836D5744D9}"/>
              </a:ext>
            </a:extLst>
          </p:cNvPr>
          <p:cNvGrpSpPr/>
          <p:nvPr/>
        </p:nvGrpSpPr>
        <p:grpSpPr>
          <a:xfrm>
            <a:off x="2988298" y="1253767"/>
            <a:ext cx="8682085" cy="5117562"/>
            <a:chOff x="1800520" y="1216059"/>
            <a:chExt cx="8682085" cy="5117562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DA036104-15E0-5A69-E6A8-6A788E73F578}"/>
                </a:ext>
              </a:extLst>
            </p:cNvPr>
            <p:cNvSpPr/>
            <p:nvPr/>
          </p:nvSpPr>
          <p:spPr>
            <a:xfrm>
              <a:off x="1800520" y="1216059"/>
              <a:ext cx="8682085" cy="5117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5" name="Group 8">
              <a:extLst>
                <a:ext uri="{FF2B5EF4-FFF2-40B4-BE49-F238E27FC236}">
                  <a16:creationId xmlns:a16="http://schemas.microsoft.com/office/drawing/2014/main" id="{2E097F00-9B82-FD40-95CF-739479C4E9F0}"/>
                </a:ext>
              </a:extLst>
            </p:cNvPr>
            <p:cNvGrpSpPr/>
            <p:nvPr/>
          </p:nvGrpSpPr>
          <p:grpSpPr>
            <a:xfrm>
              <a:off x="2239449" y="1266328"/>
              <a:ext cx="7804226" cy="5017024"/>
              <a:chOff x="990600" y="990600"/>
              <a:chExt cx="7498724" cy="4762500"/>
            </a:xfrm>
          </p:grpSpPr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id="{D5EA3887-B206-9012-63C6-218D5579CA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0600" y="990600"/>
                <a:ext cx="2438400" cy="4762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4">
                <a:extLst>
                  <a:ext uri="{FF2B5EF4-FFF2-40B4-BE49-F238E27FC236}">
                    <a16:creationId xmlns:a16="http://schemas.microsoft.com/office/drawing/2014/main" id="{AF8F7FF1-48F2-2CBA-4925-0A197C5593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0762" y="990600"/>
                <a:ext cx="2438400" cy="4762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" name="Group 11">
                <a:extLst>
                  <a:ext uri="{FF2B5EF4-FFF2-40B4-BE49-F238E27FC236}">
                    <a16:creationId xmlns:a16="http://schemas.microsoft.com/office/drawing/2014/main" id="{C783931D-F72C-07F1-BE94-A294F07BF6A7}"/>
                  </a:ext>
                </a:extLst>
              </p:cNvPr>
              <p:cNvGrpSpPr/>
              <p:nvPr/>
            </p:nvGrpSpPr>
            <p:grpSpPr>
              <a:xfrm>
                <a:off x="6050924" y="990600"/>
                <a:ext cx="2438400" cy="4762500"/>
                <a:chOff x="6050924" y="990600"/>
                <a:chExt cx="2438400" cy="4762500"/>
              </a:xfrm>
            </p:grpSpPr>
            <p:pic>
              <p:nvPicPr>
                <p:cNvPr id="9" name="Picture 5">
                  <a:extLst>
                    <a:ext uri="{FF2B5EF4-FFF2-40B4-BE49-F238E27FC236}">
                      <a16:creationId xmlns:a16="http://schemas.microsoft.com/office/drawing/2014/main" id="{C99472FB-85DE-05C0-21AB-7D5682E524C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50924" y="3314700"/>
                  <a:ext cx="2438400" cy="2438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" name="Picture 6">
                  <a:extLst>
                    <a:ext uri="{FF2B5EF4-FFF2-40B4-BE49-F238E27FC236}">
                      <a16:creationId xmlns:a16="http://schemas.microsoft.com/office/drawing/2014/main" id="{60B3A897-D65F-95A0-1D8C-3913BF98BF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50924" y="990600"/>
                  <a:ext cx="2438400" cy="2438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1" name="Straight Connector 14">
                  <a:extLst>
                    <a:ext uri="{FF2B5EF4-FFF2-40B4-BE49-F238E27FC236}">
                      <a16:creationId xmlns:a16="http://schemas.microsoft.com/office/drawing/2014/main" id="{2988F4D9-A266-C3D6-2E4A-D268266EF874}"/>
                    </a:ext>
                  </a:extLst>
                </p:cNvPr>
                <p:cNvCxnSpPr/>
                <p:nvPr/>
              </p:nvCxnSpPr>
              <p:spPr>
                <a:xfrm>
                  <a:off x="6050924" y="3429000"/>
                  <a:ext cx="243840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5BD6B5FB-1758-C6AE-4F83-FFAC05525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19</a:t>
            </a:fld>
            <a:endParaRPr lang="es-MX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6943A87-5447-3133-1A0D-880FB4A94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777" y="2382798"/>
            <a:ext cx="3028950" cy="321468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817ADD0-64E1-6CD7-50B3-AE53FB044C6E}"/>
              </a:ext>
            </a:extLst>
          </p:cNvPr>
          <p:cNvSpPr txBox="1"/>
          <p:nvPr/>
        </p:nvSpPr>
        <p:spPr>
          <a:xfrm>
            <a:off x="4239338" y="5944972"/>
            <a:ext cx="91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Coronal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D2D1511-AF43-77E6-B874-CC14CD3AB4FA}"/>
              </a:ext>
            </a:extLst>
          </p:cNvPr>
          <p:cNvSpPr txBox="1"/>
          <p:nvPr/>
        </p:nvSpPr>
        <p:spPr>
          <a:xfrm>
            <a:off x="6938546" y="5944972"/>
            <a:ext cx="80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Sagital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FF7AC37-3781-DFB2-FB97-9F3807C4A7D3}"/>
              </a:ext>
            </a:extLst>
          </p:cNvPr>
          <p:cNvSpPr txBox="1"/>
          <p:nvPr/>
        </p:nvSpPr>
        <p:spPr>
          <a:xfrm>
            <a:off x="9656653" y="594497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Axial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00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2D9440-1253-8513-1EB9-383E34E3B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Tomografía por emisión de positrones</a:t>
            </a:r>
            <a:endParaRPr lang="es-ES" dirty="0"/>
          </a:p>
        </p:txBody>
      </p:sp>
      <p:sp>
        <p:nvSpPr>
          <p:cNvPr id="4" name="1 Marcador de número de diapositiva">
            <a:extLst>
              <a:ext uri="{FF2B5EF4-FFF2-40B4-BE49-F238E27FC236}">
                <a16:creationId xmlns:a16="http://schemas.microsoft.com/office/drawing/2014/main" id="{C8379BCB-D32F-D0CA-1516-D3175DDC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2</a:t>
            </a:fld>
            <a:endParaRPr lang="es-MX" dirty="0"/>
          </a:p>
        </p:txBody>
      </p:sp>
      <p:pic>
        <p:nvPicPr>
          <p:cNvPr id="5" name="Imagen 4" descr="Imagen que contiene interior, grande, reloj, tabla&#10;&#10;Descripción generada automáticamente">
            <a:extLst>
              <a:ext uri="{FF2B5EF4-FFF2-40B4-BE49-F238E27FC236}">
                <a16:creationId xmlns:a16="http://schemas.microsoft.com/office/drawing/2014/main" id="{2BE6EEE7-04FB-B6CE-8CEC-01BD070B4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5186" y="1664563"/>
            <a:ext cx="3358570" cy="4333639"/>
          </a:xfrm>
          <a:prstGeom prst="rect">
            <a:avLst/>
          </a:prstGeom>
        </p:spPr>
      </p:pic>
      <p:pic>
        <p:nvPicPr>
          <p:cNvPr id="10" name="Imagen 9" descr="Imagen que contiene aparato, hombre, persona, interior&#10;&#10;Descripción generada automáticamente">
            <a:extLst>
              <a:ext uri="{FF2B5EF4-FFF2-40B4-BE49-F238E27FC236}">
                <a16:creationId xmlns:a16="http://schemas.microsoft.com/office/drawing/2014/main" id="{6B2CB880-D475-B74F-CA10-00D84D5082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2421" r="32902"/>
          <a:stretch/>
        </p:blipFill>
        <p:spPr>
          <a:xfrm>
            <a:off x="6167343" y="1664563"/>
            <a:ext cx="5414257" cy="4333639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67864DE0-F3EA-1837-D2FD-3524964C2187}"/>
              </a:ext>
            </a:extLst>
          </p:cNvPr>
          <p:cNvSpPr txBox="1"/>
          <p:nvPr/>
        </p:nvSpPr>
        <p:spPr>
          <a:xfrm>
            <a:off x="1609963" y="5946484"/>
            <a:ext cx="8067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0261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Físicos </a:t>
            </a:r>
            <a:r>
              <a:rPr lang="es-MX" sz="2400" dirty="0">
                <a:solidFill>
                  <a:srgbClr val="0261D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s-MX" sz="2400" dirty="0">
                <a:solidFill>
                  <a:srgbClr val="0261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Matemáticos </a:t>
            </a:r>
            <a:r>
              <a:rPr lang="es-MX" sz="2400" dirty="0">
                <a:solidFill>
                  <a:srgbClr val="0261D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s-MX" sz="2400" dirty="0">
                <a:solidFill>
                  <a:srgbClr val="0261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Ingenieros </a:t>
            </a:r>
            <a:r>
              <a:rPr lang="es-MX" sz="2400" dirty="0">
                <a:solidFill>
                  <a:srgbClr val="0261D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s-MX" sz="2400" dirty="0">
                <a:solidFill>
                  <a:srgbClr val="0261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Químicos </a:t>
            </a:r>
            <a:r>
              <a:rPr lang="es-MX" sz="2400" dirty="0">
                <a:solidFill>
                  <a:srgbClr val="0261D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 QFB | Médicos</a:t>
            </a:r>
            <a:r>
              <a:rPr lang="es-MX" sz="2400" dirty="0">
                <a:solidFill>
                  <a:srgbClr val="0261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" name="Mip-Fdg-Wb">
            <a:hlinkClick r:id="" action="ppaction://media"/>
            <a:extLst>
              <a:ext uri="{FF2B5EF4-FFF2-40B4-BE49-F238E27FC236}">
                <a16:creationId xmlns:a16="http://schemas.microsoft.com/office/drawing/2014/main" id="{3B4FDDC7-331A-9C97-3312-3BD6AD06F1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6252" y="1664562"/>
            <a:ext cx="4278885" cy="43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03EEE3-3CB6-17AC-4A5E-9E10C9A3E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/>
              <a:t>Metabolismo del azúcar: </a:t>
            </a:r>
            <a:r>
              <a:rPr lang="es-ES" sz="2800" dirty="0" err="1"/>
              <a:t>fluorodesoxiglucosa</a:t>
            </a:r>
            <a:r>
              <a:rPr lang="es-ES" sz="2800" dirty="0"/>
              <a:t>, [</a:t>
            </a:r>
            <a:r>
              <a:rPr lang="es-ES" sz="2800" baseline="30000" dirty="0"/>
              <a:t>18</a:t>
            </a:r>
            <a:r>
              <a:rPr lang="es-ES" sz="2800" dirty="0"/>
              <a:t>F]FDG</a:t>
            </a:r>
          </a:p>
        </p:txBody>
      </p:sp>
      <p:pic>
        <p:nvPicPr>
          <p:cNvPr id="4" name="Picture 9" descr="http://www.uni-muenster.de/imperia/md/images/wwu/journalisten/galerie/download/cells_in_motion_schober_gross.jpg">
            <a:extLst>
              <a:ext uri="{FF2B5EF4-FFF2-40B4-BE49-F238E27FC236}">
                <a16:creationId xmlns:a16="http://schemas.microsoft.com/office/drawing/2014/main" id="{E7DED5AA-3FA5-83A9-98F3-FFB5377B3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776" y="2025637"/>
            <a:ext cx="4079271" cy="407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FIGURE 1. ">
            <a:extLst>
              <a:ext uri="{FF2B5EF4-FFF2-40B4-BE49-F238E27FC236}">
                <a16:creationId xmlns:a16="http://schemas.microsoft.com/office/drawing/2014/main" id="{23D1014D-D596-F37C-B785-AB78FDDF3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612" y="1732427"/>
            <a:ext cx="3438360" cy="437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3090010C-B6A5-985C-DB24-8EB0FB853E6B}"/>
              </a:ext>
            </a:extLst>
          </p:cNvPr>
          <p:cNvSpPr txBox="1"/>
          <p:nvPr/>
        </p:nvSpPr>
        <p:spPr>
          <a:xfrm>
            <a:off x="2570452" y="1295230"/>
            <a:ext cx="705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Útil para estudios neurológicos, cardiológicos y oncológicos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FABB6B2-0751-198D-2A3A-D0B65EA44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777" y="5991760"/>
            <a:ext cx="48594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Tumores malignos necesitan mucha energía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58B6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A3C0527-D728-4504-C7EC-04040E6C5E65}"/>
              </a:ext>
            </a:extLst>
          </p:cNvPr>
          <p:cNvSpPr txBox="1"/>
          <p:nvPr/>
        </p:nvSpPr>
        <p:spPr>
          <a:xfrm rot="16200000">
            <a:off x="6175794" y="5307668"/>
            <a:ext cx="91537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8B6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8DD3A3B9-D120-25B3-BDC2-C7625FA9B2BC}"/>
              </a:ext>
            </a:extLst>
          </p:cNvPr>
          <p:cNvSpPr txBox="1"/>
          <p:nvPr/>
        </p:nvSpPr>
        <p:spPr>
          <a:xfrm rot="16200000">
            <a:off x="7975527" y="5141758"/>
            <a:ext cx="126669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58B6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Después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8B6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C9C6C6C1-77C3-4B8B-71E7-62B22B4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20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03971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EB089-F2CC-C9D1-B658-E344F8CCE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C62C6A6F-BD1D-8FDB-729E-B1AF6E0C5670}"/>
              </a:ext>
            </a:extLst>
          </p:cNvPr>
          <p:cNvSpPr/>
          <p:nvPr/>
        </p:nvSpPr>
        <p:spPr>
          <a:xfrm>
            <a:off x="1866507" y="1234913"/>
            <a:ext cx="8257881" cy="5090474"/>
          </a:xfrm>
          <a:prstGeom prst="roundRect">
            <a:avLst>
              <a:gd name="adj" fmla="val 2408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4FE8D9-E490-7CFE-FB6D-A61E6155A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/>
              <a:t>Metabolismo del azúcar: </a:t>
            </a:r>
            <a:r>
              <a:rPr lang="es-ES" sz="2800" dirty="0" err="1"/>
              <a:t>fluorodesoxiglucosa</a:t>
            </a:r>
            <a:r>
              <a:rPr lang="es-ES" sz="2800" dirty="0"/>
              <a:t>, [</a:t>
            </a:r>
            <a:r>
              <a:rPr lang="es-ES" sz="2800" baseline="30000" dirty="0"/>
              <a:t>18</a:t>
            </a:r>
            <a:r>
              <a:rPr lang="es-ES" sz="2800" dirty="0"/>
              <a:t>F]FDG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20A8155-20FB-D97C-7779-DC99C1D42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964" y="1363483"/>
            <a:ext cx="5410350" cy="48383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BFB91CD-0FE9-9190-B66A-9D5DF7929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7" r="5565"/>
          <a:stretch/>
        </p:blipFill>
        <p:spPr>
          <a:xfrm rot="16200000">
            <a:off x="6988055" y="3688472"/>
            <a:ext cx="4079675" cy="65043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72354A45-5B16-DF87-6447-DC059D5C45B7}"/>
              </a:ext>
            </a:extLst>
          </p:cNvPr>
          <p:cNvSpPr txBox="1"/>
          <p:nvPr/>
        </p:nvSpPr>
        <p:spPr>
          <a:xfrm>
            <a:off x="9222303" y="5760390"/>
            <a:ext cx="325222" cy="44139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ED64DD0-38A6-1BDE-8B6F-5C11E1980F3C}"/>
              </a:ext>
            </a:extLst>
          </p:cNvPr>
          <p:cNvSpPr txBox="1"/>
          <p:nvPr/>
        </p:nvSpPr>
        <p:spPr>
          <a:xfrm>
            <a:off x="9222303" y="1905008"/>
            <a:ext cx="473885" cy="44139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F933ED68-8EE3-D93A-F2EB-5CF2DB34F368}"/>
              </a:ext>
            </a:extLst>
          </p:cNvPr>
          <p:cNvSpPr txBox="1"/>
          <p:nvPr/>
        </p:nvSpPr>
        <p:spPr>
          <a:xfrm>
            <a:off x="8244066" y="1620740"/>
            <a:ext cx="1773971" cy="35311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Índice metabólico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D01C8407-EC01-C791-0782-F0A65A183602}"/>
              </a:ext>
            </a:extLst>
          </p:cNvPr>
          <p:cNvSpPr/>
          <p:nvPr/>
        </p:nvSpPr>
        <p:spPr>
          <a:xfrm>
            <a:off x="1894786" y="1240820"/>
            <a:ext cx="8208000" cy="252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2"/>
              </a:gs>
              <a:gs pos="38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0F3DEC99-F868-CE1D-77AC-709952174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21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40464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Detectores para PET: cristales + fotodetector</a:t>
            </a:r>
            <a:endParaRPr lang="es-MX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131" y="2059611"/>
            <a:ext cx="3192665" cy="176378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934" y="4342620"/>
            <a:ext cx="3549915" cy="208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8409684" y="3982957"/>
            <a:ext cx="37444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67" dirty="0">
                <a:solidFill>
                  <a:srgbClr val="0070C0"/>
                </a:solidFill>
                <a:cs typeface="Times New Roman" panose="02020603050405020304" pitchFamily="18" charset="0"/>
              </a:rPr>
              <a:t>Fotomultiplicadores de silicio (</a:t>
            </a:r>
            <a:r>
              <a:rPr lang="es-MX" sz="1867" dirty="0" err="1">
                <a:solidFill>
                  <a:srgbClr val="0070C0"/>
                </a:solidFill>
                <a:cs typeface="Times New Roman" panose="02020603050405020304" pitchFamily="18" charset="0"/>
              </a:rPr>
              <a:t>SiPM</a:t>
            </a:r>
            <a:r>
              <a:rPr lang="es-MX" sz="1867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endParaRPr lang="es-MX" sz="1867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688289" y="1482430"/>
            <a:ext cx="283108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67" dirty="0">
                <a:solidFill>
                  <a:srgbClr val="0070C0"/>
                </a:solidFill>
                <a:cs typeface="Times New Roman" panose="02020603050405020304" pitchFamily="18" charset="0"/>
              </a:rPr>
              <a:t>Centellador + </a:t>
            </a:r>
            <a:r>
              <a:rPr lang="es-MX" sz="1867" dirty="0" err="1">
                <a:solidFill>
                  <a:srgbClr val="0070C0"/>
                </a:solidFill>
                <a:cs typeface="Times New Roman" panose="02020603050405020304" pitchFamily="18" charset="0"/>
              </a:rPr>
              <a:t>fotodetector</a:t>
            </a:r>
            <a:endParaRPr lang="es-MX" sz="1867" dirty="0"/>
          </a:p>
        </p:txBody>
      </p:sp>
      <p:sp>
        <p:nvSpPr>
          <p:cNvPr id="8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22</a:t>
            </a:fld>
            <a:endParaRPr lang="es-MX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98CC865-7EB1-4DA8-318B-3AFF0E13F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422" y="1724480"/>
            <a:ext cx="6941055" cy="443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97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48F665-945D-C03D-0B58-9490A62FD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err="1"/>
              <a:t>Teranóstica</a:t>
            </a:r>
            <a:endParaRPr lang="es-ES" sz="36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4F6565-0D63-A4CD-B61C-A97D57243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667" y="1379251"/>
            <a:ext cx="6655707" cy="4351338"/>
          </a:xfrm>
        </p:spPr>
        <p:txBody>
          <a:bodyPr>
            <a:normAutofit/>
          </a:bodyPr>
          <a:lstStyle/>
          <a:p>
            <a:r>
              <a:rPr lang="es-MX" sz="2400" noProof="0" dirty="0"/>
              <a:t>Un campo de la medicina que combina el diagnóstico y la terapia para brindar un tratamiento específico</a:t>
            </a:r>
          </a:p>
          <a:p>
            <a:r>
              <a:rPr lang="es-MX" sz="2400" noProof="0" dirty="0"/>
              <a:t>Una misma molécula se utiliza para</a:t>
            </a:r>
          </a:p>
          <a:p>
            <a:pPr lvl="1"/>
            <a:r>
              <a:rPr lang="es-MX" sz="2000" noProof="0" dirty="0"/>
              <a:t>Obtener imágenes de diagnóstico</a:t>
            </a:r>
          </a:p>
          <a:p>
            <a:pPr lvl="1"/>
            <a:r>
              <a:rPr lang="es-MX" sz="2000" noProof="0" dirty="0"/>
              <a:t>Dar tratamiento</a:t>
            </a:r>
          </a:p>
          <a:p>
            <a:pPr lvl="1"/>
            <a:r>
              <a:rPr lang="es-MX" sz="2000" noProof="0" dirty="0"/>
              <a:t>Dar seguimiento – evaluar la respuesta terapéutica</a:t>
            </a:r>
          </a:p>
          <a:p>
            <a:r>
              <a:rPr lang="es-MX" sz="2400" noProof="0" dirty="0"/>
              <a:t>Predecir la efectivad del tratamiento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B3FF5E09-41C6-D755-319F-D633EC7E13AA}"/>
              </a:ext>
            </a:extLst>
          </p:cNvPr>
          <p:cNvSpPr txBox="1"/>
          <p:nvPr/>
        </p:nvSpPr>
        <p:spPr>
          <a:xfrm>
            <a:off x="1007063" y="4871672"/>
            <a:ext cx="23612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noProof="0" dirty="0">
                <a:solidFill>
                  <a:srgbClr val="FF0000"/>
                </a:solidFill>
              </a:rPr>
              <a:t>Imágenes de PET: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aseline="30000" noProof="0" dirty="0">
                <a:solidFill>
                  <a:srgbClr val="FF0000"/>
                </a:solidFill>
              </a:rPr>
              <a:t>68</a:t>
            </a:r>
            <a:r>
              <a:rPr lang="es-MX" sz="2400" noProof="0" dirty="0">
                <a:solidFill>
                  <a:srgbClr val="FF0000"/>
                </a:solidFill>
              </a:rPr>
              <a:t>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aseline="30000" noProof="0" dirty="0">
                <a:solidFill>
                  <a:srgbClr val="FF0000"/>
                </a:solidFill>
              </a:rPr>
              <a:t>18</a:t>
            </a:r>
            <a:r>
              <a:rPr lang="es-MX" sz="2400" noProof="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C811519-8C77-803C-FDC7-01801D7DB4A5}"/>
              </a:ext>
            </a:extLst>
          </p:cNvPr>
          <p:cNvSpPr txBox="1"/>
          <p:nvPr/>
        </p:nvSpPr>
        <p:spPr>
          <a:xfrm>
            <a:off x="4186384" y="4838194"/>
            <a:ext cx="12009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noProof="0" dirty="0">
                <a:solidFill>
                  <a:srgbClr val="4B33FD"/>
                </a:solidFill>
              </a:rPr>
              <a:t>Terapia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baseline="30000" noProof="0" dirty="0">
                <a:solidFill>
                  <a:srgbClr val="4B33FD"/>
                </a:solidFill>
              </a:rPr>
              <a:t>177</a:t>
            </a:r>
            <a:r>
              <a:rPr lang="es-MX" sz="2400" noProof="0" dirty="0">
                <a:solidFill>
                  <a:srgbClr val="4B33FD"/>
                </a:solidFill>
              </a:rPr>
              <a:t>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baseline="30000" noProof="0" dirty="0">
                <a:solidFill>
                  <a:srgbClr val="4B33FD"/>
                </a:solidFill>
              </a:rPr>
              <a:t>225</a:t>
            </a:r>
            <a:r>
              <a:rPr lang="es-MX" sz="2400" noProof="0" dirty="0">
                <a:solidFill>
                  <a:srgbClr val="4B33FD"/>
                </a:solidFill>
              </a:rPr>
              <a:t>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baseline="30000" noProof="0" dirty="0">
                <a:solidFill>
                  <a:srgbClr val="4B33FD"/>
                </a:solidFill>
              </a:rPr>
              <a:t>227</a:t>
            </a:r>
            <a:r>
              <a:rPr lang="es-MX" sz="2400" noProof="0" dirty="0">
                <a:solidFill>
                  <a:srgbClr val="4B33FD"/>
                </a:solidFill>
              </a:rPr>
              <a:t>Th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8B373C1-5B9E-8551-EE41-0A2380574A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59" r="-496"/>
          <a:stretch>
            <a:fillRect/>
          </a:stretch>
        </p:blipFill>
        <p:spPr>
          <a:xfrm>
            <a:off x="7822676" y="4437131"/>
            <a:ext cx="3563332" cy="2178664"/>
          </a:xfrm>
          <a:prstGeom prst="rect">
            <a:avLst/>
          </a:prstGeom>
        </p:spPr>
      </p:pic>
      <p:pic>
        <p:nvPicPr>
          <p:cNvPr id="10" name="Imagen 9" descr="Diagrama, Diagrama de Venn&#10;&#10;El contenido generado por IA puede ser incorrecto.">
            <a:extLst>
              <a:ext uri="{FF2B5EF4-FFF2-40B4-BE49-F238E27FC236}">
                <a16:creationId xmlns:a16="http://schemas.microsoft.com/office/drawing/2014/main" id="{72872FA0-BDFA-4E94-F459-898B778F9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74" y="337276"/>
            <a:ext cx="4512788" cy="379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57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E0A447DB-353D-F3BA-AC8E-C991FE0375C5}"/>
              </a:ext>
            </a:extLst>
          </p:cNvPr>
          <p:cNvSpPr/>
          <p:nvPr/>
        </p:nvSpPr>
        <p:spPr>
          <a:xfrm>
            <a:off x="556180" y="1819373"/>
            <a:ext cx="5297863" cy="3799002"/>
          </a:xfrm>
          <a:prstGeom prst="roundRect">
            <a:avLst>
              <a:gd name="adj" fmla="val 401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1C6ECF-13EE-6946-57FA-FE386D5B1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Cáncer</a:t>
            </a:r>
            <a:endParaRPr lang="es-ES" dirty="0"/>
          </a:p>
        </p:txBody>
      </p:sp>
      <p:pic>
        <p:nvPicPr>
          <p:cNvPr id="5" name="Marcador de contenido 4" descr="Gráfico, Gráfico circular&#10;&#10;El contenido generado por IA puede ser incorrecto.">
            <a:extLst>
              <a:ext uri="{FF2B5EF4-FFF2-40B4-BE49-F238E27FC236}">
                <a16:creationId xmlns:a16="http://schemas.microsoft.com/office/drawing/2014/main" id="{573DB255-4EFC-1A58-FB6F-961E5838F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44"/>
          <a:stretch>
            <a:fillRect/>
          </a:stretch>
        </p:blipFill>
        <p:spPr>
          <a:xfrm>
            <a:off x="6395284" y="1970642"/>
            <a:ext cx="5126984" cy="3281396"/>
          </a:xfrm>
        </p:spPr>
      </p:pic>
      <p:pic>
        <p:nvPicPr>
          <p:cNvPr id="6" name="Marcador de contenido 4" descr="Gráfico, Gráfico circular&#10;&#10;El contenido generado por IA puede ser incorrecto.">
            <a:extLst>
              <a:ext uri="{FF2B5EF4-FFF2-40B4-BE49-F238E27FC236}">
                <a16:creationId xmlns:a16="http://schemas.microsoft.com/office/drawing/2014/main" id="{5BCEDA6F-11F2-D71D-F080-BB32FF169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56"/>
          <a:stretch>
            <a:fillRect/>
          </a:stretch>
        </p:blipFill>
        <p:spPr>
          <a:xfrm>
            <a:off x="621379" y="2046058"/>
            <a:ext cx="5126984" cy="3421302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720F152C-0EC6-3186-986A-1941EF9F95BF}"/>
              </a:ext>
            </a:extLst>
          </p:cNvPr>
          <p:cNvSpPr/>
          <p:nvPr/>
        </p:nvSpPr>
        <p:spPr>
          <a:xfrm>
            <a:off x="6331675" y="1819373"/>
            <a:ext cx="5297863" cy="3799002"/>
          </a:xfrm>
          <a:prstGeom prst="roundRect">
            <a:avLst>
              <a:gd name="adj" fmla="val 401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BDBFFE1-30DB-0CB8-0705-4EF552C86448}"/>
              </a:ext>
            </a:extLst>
          </p:cNvPr>
          <p:cNvSpPr txBox="1"/>
          <p:nvPr/>
        </p:nvSpPr>
        <p:spPr>
          <a:xfrm>
            <a:off x="3184871" y="6138775"/>
            <a:ext cx="892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Shubhi Rana et al, "Aptamer: A </a:t>
            </a:r>
            <a:r>
              <a:rPr lang="en-US" sz="1200" dirty="0" err="1"/>
              <a:t>theranostic</a:t>
            </a:r>
            <a:r>
              <a:rPr lang="en-US" sz="1200" dirty="0"/>
              <a:t> approach towards breast cancer", Clinical Immunology Communications </a:t>
            </a:r>
            <a:r>
              <a:rPr lang="en-US" sz="1200" b="1" dirty="0"/>
              <a:t>3</a:t>
            </a:r>
            <a:r>
              <a:rPr lang="en-US" sz="1200" dirty="0"/>
              <a:t> (2023)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407053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1AEFD9-0321-76E8-0638-6B6EE6C97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Teranóstica</a:t>
            </a:r>
            <a:endParaRPr lang="es-ES" dirty="0"/>
          </a:p>
        </p:txBody>
      </p:sp>
      <p:pic>
        <p:nvPicPr>
          <p:cNvPr id="5" name="Imagen 4" descr="Diagrama, Escala de tiempo&#10;&#10;El contenido generado por IA puede ser incorrecto.">
            <a:extLst>
              <a:ext uri="{FF2B5EF4-FFF2-40B4-BE49-F238E27FC236}">
                <a16:creationId xmlns:a16="http://schemas.microsoft.com/office/drawing/2014/main" id="{8D11D570-C168-C8B3-9050-71C0013B2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2"/>
          <a:stretch>
            <a:fillRect/>
          </a:stretch>
        </p:blipFill>
        <p:spPr>
          <a:xfrm>
            <a:off x="4179652" y="1593412"/>
            <a:ext cx="7436624" cy="430415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78CA6D0-1BE2-197E-3B6B-9FD5206D50C1}"/>
              </a:ext>
            </a:extLst>
          </p:cNvPr>
          <p:cNvSpPr txBox="1"/>
          <p:nvPr/>
        </p:nvSpPr>
        <p:spPr>
          <a:xfrm>
            <a:off x="838200" y="2354094"/>
            <a:ext cx="34516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Paciente con metástasis de cáncer de próstata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PET/CT </a:t>
            </a:r>
            <a:r>
              <a:rPr lang="es-ES" baseline="30000" dirty="0"/>
              <a:t>68</a:t>
            </a:r>
            <a:r>
              <a:rPr lang="es-ES" dirty="0"/>
              <a:t>Ga-PSMA-11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Administración de 100 </a:t>
            </a:r>
            <a:r>
              <a:rPr lang="es-ES" dirty="0" err="1"/>
              <a:t>kBq</a:t>
            </a:r>
            <a:r>
              <a:rPr lang="es-ES" dirty="0"/>
              <a:t> por cada kg de peso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Niveles de PSA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Tratamiento con: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 </a:t>
            </a:r>
            <a:r>
              <a:rPr lang="es-ES" baseline="30000" dirty="0"/>
              <a:t>225</a:t>
            </a:r>
            <a:r>
              <a:rPr lang="es-ES" dirty="0"/>
              <a:t>Ac-PSMA-617 (partículas alfa)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09F28A4-1F1A-3150-C814-E0EC3694B452}"/>
              </a:ext>
            </a:extLst>
          </p:cNvPr>
          <p:cNvSpPr txBox="1"/>
          <p:nvPr/>
        </p:nvSpPr>
        <p:spPr>
          <a:xfrm>
            <a:off x="527901" y="6145804"/>
            <a:ext cx="6038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Antígeno prostático específico (PSA)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Antígeno de membrana específico de la próstata (PSMA)</a:t>
            </a:r>
          </a:p>
        </p:txBody>
      </p:sp>
    </p:spTree>
    <p:extLst>
      <p:ext uri="{BB962C8B-B14F-4D97-AF65-F5344CB8AC3E}">
        <p14:creationId xmlns:p14="http://schemas.microsoft.com/office/powerpoint/2010/main" val="3391132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86A83-794B-C5ED-75E1-1E1BCFF56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Teranóstica</a:t>
            </a:r>
            <a:endParaRPr lang="es-ES" dirty="0"/>
          </a:p>
        </p:txBody>
      </p:sp>
      <p:pic>
        <p:nvPicPr>
          <p:cNvPr id="5" name="Marcador de contenido 4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814AC0D0-23AE-4B71-AA27-AB2757AFA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8"/>
          <a:stretch>
            <a:fillRect/>
          </a:stretch>
        </p:blipFill>
        <p:spPr>
          <a:xfrm>
            <a:off x="3491712" y="1527141"/>
            <a:ext cx="8573898" cy="4091233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4E8FE1E-D340-6741-348D-5E22DBEBCC99}"/>
              </a:ext>
            </a:extLst>
          </p:cNvPr>
          <p:cNvSpPr txBox="1"/>
          <p:nvPr/>
        </p:nvSpPr>
        <p:spPr>
          <a:xfrm>
            <a:off x="442274" y="2036190"/>
            <a:ext cx="34516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Paciente con metástasis de cáncer de próstata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PET/CT </a:t>
            </a:r>
            <a:r>
              <a:rPr lang="es-ES" baseline="30000" dirty="0"/>
              <a:t>68</a:t>
            </a:r>
            <a:r>
              <a:rPr lang="es-ES" dirty="0"/>
              <a:t>Ga-PSMA-11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Administración de 100 </a:t>
            </a:r>
            <a:r>
              <a:rPr lang="es-ES" dirty="0" err="1"/>
              <a:t>kBq</a:t>
            </a:r>
            <a:r>
              <a:rPr lang="es-ES" dirty="0"/>
              <a:t> por cada kg de peso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Niveles de PSA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Tratamiento con: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aseline="30000" dirty="0"/>
              <a:t>177</a:t>
            </a:r>
            <a:r>
              <a:rPr lang="es-ES" dirty="0"/>
              <a:t>Lu-PSMA-617 (partículas beta)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 </a:t>
            </a:r>
            <a:r>
              <a:rPr lang="es-ES" baseline="30000" dirty="0"/>
              <a:t>225</a:t>
            </a:r>
            <a:r>
              <a:rPr lang="es-ES" dirty="0"/>
              <a:t>Ac-PSMA-617 (partículas alfa)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A641BB-7D59-77D6-05F1-B8199E7BAC7F}"/>
              </a:ext>
            </a:extLst>
          </p:cNvPr>
          <p:cNvSpPr txBox="1"/>
          <p:nvPr/>
        </p:nvSpPr>
        <p:spPr>
          <a:xfrm>
            <a:off x="527901" y="6145804"/>
            <a:ext cx="6038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Antígeno prostático específico (PSA)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Antígeno de membrana específico de la próstata (PSMA)</a:t>
            </a:r>
          </a:p>
        </p:txBody>
      </p:sp>
    </p:spTree>
    <p:extLst>
      <p:ext uri="{BB962C8B-B14F-4D97-AF65-F5344CB8AC3E}">
        <p14:creationId xmlns:p14="http://schemas.microsoft.com/office/powerpoint/2010/main" val="3337069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F462A296-4DC1-6E77-2DBC-4E2363A2228A}"/>
              </a:ext>
            </a:extLst>
          </p:cNvPr>
          <p:cNvSpPr txBox="1"/>
          <p:nvPr/>
        </p:nvSpPr>
        <p:spPr>
          <a:xfrm>
            <a:off x="622470" y="6446729"/>
            <a:ext cx="6857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chemeClr val="tx1"/>
                </a:solidFill>
              </a:rPr>
              <a:t>*Las imágenes de MR reflejan la densidad de protones</a:t>
            </a:r>
            <a:r>
              <a:rPr lang="es-MX" sz="1200" dirty="0">
                <a:solidFill>
                  <a:schemeClr val="bg1"/>
                </a:solidFill>
              </a:rPr>
              <a:t> </a:t>
            </a:r>
            <a:r>
              <a:rPr lang="es-MX" sz="1200" dirty="0">
                <a:solidFill>
                  <a:schemeClr val="tx1"/>
                </a:solidFill>
              </a:rPr>
              <a:t>y tiempos</a:t>
            </a:r>
            <a:r>
              <a:rPr lang="es-MX" sz="1200" dirty="0">
                <a:solidFill>
                  <a:schemeClr val="bg1"/>
                </a:solidFill>
              </a:rPr>
              <a:t> de relajación de espín de tejidos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838200" y="828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 dirty="0"/>
              <a:t>Escáner híbrido PET/MR</a:t>
            </a:r>
            <a:endParaRPr dirty="0"/>
          </a:p>
        </p:txBody>
      </p:sp>
      <p:grpSp>
        <p:nvGrpSpPr>
          <p:cNvPr id="95" name="Google Shape;95;p15"/>
          <p:cNvGrpSpPr/>
          <p:nvPr/>
        </p:nvGrpSpPr>
        <p:grpSpPr>
          <a:xfrm>
            <a:off x="7362334" y="624161"/>
            <a:ext cx="4202466" cy="2079391"/>
            <a:chOff x="780" y="189420"/>
            <a:chExt cx="4538906" cy="2326139"/>
          </a:xfrm>
        </p:grpSpPr>
        <p:sp>
          <p:nvSpPr>
            <p:cNvPr id="96" name="Google Shape;96;p15"/>
            <p:cNvSpPr/>
            <p:nvPr/>
          </p:nvSpPr>
          <p:spPr>
            <a:xfrm>
              <a:off x="780" y="445727"/>
              <a:ext cx="1813526" cy="1813526"/>
            </a:xfrm>
            <a:prstGeom prst="ellipse">
              <a:avLst/>
            </a:prstGeom>
            <a:solidFill>
              <a:srgbClr val="92D050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97;p15"/>
            <p:cNvSpPr txBox="1"/>
            <p:nvPr/>
          </p:nvSpPr>
          <p:spPr>
            <a:xfrm>
              <a:off x="274792" y="488934"/>
              <a:ext cx="1282356" cy="1282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s-E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PET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s-E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lang="es-ES" sz="1600" dirty="0">
                <a:solidFill>
                  <a:schemeClr val="lt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s-E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Información fisiológica</a:t>
              </a:r>
              <a:endParaRPr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1672974" y="189420"/>
              <a:ext cx="1130527" cy="61206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 txBox="1"/>
            <p:nvPr/>
          </p:nvSpPr>
          <p:spPr>
            <a:xfrm>
              <a:off x="1672974" y="311833"/>
              <a:ext cx="946908" cy="3672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2726160" y="445727"/>
              <a:ext cx="1813526" cy="1813526"/>
            </a:xfrm>
            <a:prstGeom prst="ellipse">
              <a:avLst/>
            </a:prstGeom>
            <a:solidFill>
              <a:srgbClr val="A4A4A4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 txBox="1"/>
            <p:nvPr/>
          </p:nvSpPr>
          <p:spPr>
            <a:xfrm>
              <a:off x="2957813" y="679072"/>
              <a:ext cx="1363568" cy="1282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s-ES" sz="1600" dirty="0">
                  <a:solidFill>
                    <a:schemeClr val="lt1"/>
                  </a:solidFill>
                </a:rPr>
                <a:t>MR</a:t>
              </a:r>
              <a:r>
                <a:rPr lang="es-E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s-E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Anatomía buen con contraste de tejidos blandos</a:t>
              </a:r>
              <a:endParaRPr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5"/>
            <p:cNvSpPr/>
            <p:nvPr/>
          </p:nvSpPr>
          <p:spPr>
            <a:xfrm rot="10800000">
              <a:off x="1736966" y="1903494"/>
              <a:ext cx="1130527" cy="61206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4A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 txBox="1"/>
            <p:nvPr/>
          </p:nvSpPr>
          <p:spPr>
            <a:xfrm>
              <a:off x="1920585" y="2025907"/>
              <a:ext cx="946908" cy="367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172927" y="1133290"/>
            <a:ext cx="5462930" cy="411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s-MX" sz="2400" dirty="0"/>
              <a:t>Sugerido en los 90s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s-MX" sz="2400" dirty="0"/>
              <a:t>1er escáner clínico 2010s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s-MX" sz="2400" dirty="0"/>
              <a:t>Retos:</a:t>
            </a:r>
          </a:p>
          <a:p>
            <a:pPr marL="91440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s-MX" sz="1600" dirty="0"/>
              <a:t>Integración de ambas modalidades en un sólo gantry </a:t>
            </a:r>
            <a:endParaRPr lang="es-MX" dirty="0"/>
          </a:p>
          <a:p>
            <a:pPr marL="91440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s-MX" sz="1600" dirty="0"/>
              <a:t>Detectores/electrónica compatible con </a:t>
            </a:r>
            <a:r>
              <a:rPr lang="es-MX" sz="1600" b="1" dirty="0">
                <a:solidFill>
                  <a:srgbClr val="0000FF"/>
                </a:solidFill>
              </a:rPr>
              <a:t>B</a:t>
            </a:r>
            <a:r>
              <a:rPr lang="es-MX" sz="1600" dirty="0"/>
              <a:t> </a:t>
            </a:r>
            <a:endParaRPr lang="es-MX" dirty="0"/>
          </a:p>
          <a:p>
            <a:pPr marL="91440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s-MX" sz="1600" dirty="0">
                <a:solidFill>
                  <a:srgbClr val="C00000"/>
                </a:solidFill>
              </a:rPr>
              <a:t>Métodos de corrección por atenuación (sin CT)*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s-MX" sz="1600" dirty="0">
                <a:solidFill>
                  <a:srgbClr val="C00000"/>
                </a:solidFill>
              </a:rPr>
              <a:t>Segmentación de imágenes de MR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s-MX" sz="1600" dirty="0">
                <a:solidFill>
                  <a:srgbClr val="C00000"/>
                </a:solidFill>
              </a:rPr>
              <a:t>Atlas</a:t>
            </a:r>
          </a:p>
          <a:p>
            <a:pPr marL="137160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•"/>
            </a:pPr>
            <a:r>
              <a:rPr lang="es-MX" sz="1600" dirty="0">
                <a:solidFill>
                  <a:srgbClr val="C00000"/>
                </a:solidFill>
              </a:rPr>
              <a:t>Incluyen camilla y antenas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MX" sz="2400" dirty="0"/>
              <a:t>Ventajas del escáner PET/MR</a:t>
            </a:r>
          </a:p>
          <a:p>
            <a:pPr marL="91440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s-MX" sz="1600" dirty="0"/>
              <a:t>Alto contraste</a:t>
            </a:r>
            <a:r>
              <a:rPr lang="es-MX" sz="1600" dirty="0">
                <a:solidFill>
                  <a:srgbClr val="0000FF"/>
                </a:solidFill>
              </a:rPr>
              <a:t> →</a:t>
            </a:r>
            <a:r>
              <a:rPr lang="es-MX" sz="1600" dirty="0"/>
              <a:t> diferentes secuencias disponibles</a:t>
            </a:r>
            <a:endParaRPr lang="es-MX" dirty="0"/>
          </a:p>
          <a:p>
            <a:pPr marL="91440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s-MX" sz="1600" dirty="0"/>
              <a:t>Imágenes de MR funcional</a:t>
            </a:r>
            <a:endParaRPr lang="es-MX" dirty="0"/>
          </a:p>
          <a:p>
            <a:pPr marL="91440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es-MX" sz="1600" dirty="0"/>
              <a:t>Dosis de radiación menor, </a:t>
            </a:r>
            <a:r>
              <a:rPr lang="es-MX" sz="1600" dirty="0">
                <a:solidFill>
                  <a:srgbClr val="FF0000"/>
                </a:solidFill>
              </a:rPr>
              <a:t>¡no hay CT!</a:t>
            </a:r>
          </a:p>
        </p:txBody>
      </p:sp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6BE3ED4-080F-9163-CE2F-D1BFAD5845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87"/>
          <a:stretch/>
        </p:blipFill>
        <p:spPr>
          <a:xfrm>
            <a:off x="7902225" y="2848045"/>
            <a:ext cx="3033856" cy="3385794"/>
          </a:xfrm>
          <a:prstGeom prst="roundRect">
            <a:avLst>
              <a:gd name="adj" fmla="val 79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BBD0B1E-C45B-CBCA-8E90-C67565CED6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S" smtClean="0"/>
              <a:pPr/>
              <a:t>27</a:t>
            </a:fld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BFB286A-3318-2230-9EC3-57D71EDC4F89}"/>
              </a:ext>
            </a:extLst>
          </p:cNvPr>
          <p:cNvSpPr txBox="1"/>
          <p:nvPr/>
        </p:nvSpPr>
        <p:spPr>
          <a:xfrm>
            <a:off x="857465" y="5238790"/>
            <a:ext cx="6194323" cy="4426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MX" sz="2000" dirty="0">
                <a:solidFill>
                  <a:srgbClr val="0000FF"/>
                </a:solidFill>
              </a:rPr>
              <a:t>¿Efecto del campo magnético sobre los positrones?</a:t>
            </a:r>
            <a:endParaRPr lang="es-MX" sz="2800" dirty="0">
              <a:solidFill>
                <a:srgbClr val="0000FF"/>
              </a:solidFill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43427EE-8557-9AE6-989A-3B0AB16D6F54}"/>
              </a:ext>
            </a:extLst>
          </p:cNvPr>
          <p:cNvGrpSpPr/>
          <p:nvPr/>
        </p:nvGrpSpPr>
        <p:grpSpPr>
          <a:xfrm>
            <a:off x="5063767" y="2487134"/>
            <a:ext cx="2059785" cy="1887327"/>
            <a:chOff x="1373526" y="1269731"/>
            <a:chExt cx="2671609" cy="2447925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F0DB7904-8BB1-42BC-24F5-03F3514D14FD}"/>
                </a:ext>
              </a:extLst>
            </p:cNvPr>
            <p:cNvGrpSpPr/>
            <p:nvPr/>
          </p:nvGrpSpPr>
          <p:grpSpPr>
            <a:xfrm>
              <a:off x="1373526" y="1269731"/>
              <a:ext cx="2671609" cy="2447925"/>
              <a:chOff x="720202" y="1327665"/>
              <a:chExt cx="2671609" cy="2447925"/>
            </a:xfrm>
          </p:grpSpPr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7F434400-4941-959E-6DA2-DC9F8FAEA4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" r="47535"/>
              <a:stretch/>
            </p:blipFill>
            <p:spPr>
              <a:xfrm>
                <a:off x="838200" y="1327665"/>
                <a:ext cx="2553611" cy="2447925"/>
              </a:xfrm>
              <a:prstGeom prst="rect">
                <a:avLst/>
              </a:prstGeom>
            </p:spPr>
          </p:pic>
          <p:cxnSp>
            <p:nvCxnSpPr>
              <p:cNvPr id="9" name="Conector recto de flecha 8">
                <a:extLst>
                  <a:ext uri="{FF2B5EF4-FFF2-40B4-BE49-F238E27FC236}">
                    <a16:creationId xmlns:a16="http://schemas.microsoft.com/office/drawing/2014/main" id="{4615D1F7-F025-4356-8DFC-878B419EAE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8800" y="1945325"/>
                <a:ext cx="0" cy="1225891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ector recto de flecha 9">
                <a:extLst>
                  <a:ext uri="{FF2B5EF4-FFF2-40B4-BE49-F238E27FC236}">
                    <a16:creationId xmlns:a16="http://schemas.microsoft.com/office/drawing/2014/main" id="{D593584A-DE5B-94A7-8648-D54459302F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5809" y="2378256"/>
                <a:ext cx="1185981" cy="36002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CuadroTexto 10">
                    <a:extLst>
                      <a:ext uri="{FF2B5EF4-FFF2-40B4-BE49-F238E27FC236}">
                        <a16:creationId xmlns:a16="http://schemas.microsoft.com/office/drawing/2014/main" id="{4E151FA2-77B2-3FD8-1A87-12A10BD5CE1E}"/>
                      </a:ext>
                    </a:extLst>
                  </p:cNvPr>
                  <p:cNvSpPr txBox="1"/>
                  <p:nvPr/>
                </p:nvSpPr>
                <p:spPr>
                  <a:xfrm>
                    <a:off x="720202" y="3213556"/>
                    <a:ext cx="13933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MX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s-MX" i="1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CuadroTexto 32">
                    <a:extLst>
                      <a:ext uri="{FF2B5EF4-FFF2-40B4-BE49-F238E27FC236}">
                        <a16:creationId xmlns:a16="http://schemas.microsoft.com/office/drawing/2014/main" id="{2FA1A457-2D59-CB86-9118-8EFF6A1E8F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0202" y="3213556"/>
                    <a:ext cx="139334" cy="2154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8182" r="-13636"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7E346640-ECDF-8C34-07FC-B307A41D6D83}"/>
                  </a:ext>
                </a:extLst>
              </p:cNvPr>
              <p:cNvSpPr/>
              <p:nvPr/>
            </p:nvSpPr>
            <p:spPr>
              <a:xfrm>
                <a:off x="1574065" y="2018535"/>
                <a:ext cx="511903" cy="108231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cxnSp>
            <p:nvCxnSpPr>
              <p:cNvPr id="13" name="Conector recto de flecha 12">
                <a:extLst>
                  <a:ext uri="{FF2B5EF4-FFF2-40B4-BE49-F238E27FC236}">
                    <a16:creationId xmlns:a16="http://schemas.microsoft.com/office/drawing/2014/main" id="{B4C321AF-9D24-1B07-33D2-929CCA91C1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0872" y="2009746"/>
                <a:ext cx="1650646" cy="1300843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cto de flecha 13">
                <a:extLst>
                  <a:ext uri="{FF2B5EF4-FFF2-40B4-BE49-F238E27FC236}">
                    <a16:creationId xmlns:a16="http://schemas.microsoft.com/office/drawing/2014/main" id="{8DFE4C33-D574-D328-6C10-E0D65EFDF00F}"/>
                  </a:ext>
                </a:extLst>
              </p:cNvPr>
              <p:cNvCxnSpPr/>
              <p:nvPr/>
            </p:nvCxnSpPr>
            <p:spPr>
              <a:xfrm flipV="1">
                <a:off x="1828799" y="2227529"/>
                <a:ext cx="423300" cy="33074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CuadroTexto 14">
                    <a:extLst>
                      <a:ext uri="{FF2B5EF4-FFF2-40B4-BE49-F238E27FC236}">
                        <a16:creationId xmlns:a16="http://schemas.microsoft.com/office/drawing/2014/main" id="{C758AC52-3ED2-0E2F-7713-F2234BFC9D4B}"/>
                      </a:ext>
                    </a:extLst>
                  </p:cNvPr>
                  <p:cNvSpPr txBox="1"/>
                  <p:nvPr/>
                </p:nvSpPr>
                <p:spPr>
                  <a:xfrm>
                    <a:off x="2421790" y="2618320"/>
                    <a:ext cx="151323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MX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s-MX" i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CuadroTexto 33">
                    <a:extLst>
                      <a:ext uri="{FF2B5EF4-FFF2-40B4-BE49-F238E27FC236}">
                        <a16:creationId xmlns:a16="http://schemas.microsoft.com/office/drawing/2014/main" id="{C46DB90D-6C38-2A7A-8CE5-8991EFCD7B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21790" y="2618320"/>
                    <a:ext cx="151323" cy="21544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6000" r="-4000"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CuadroTexto 15">
                    <a:extLst>
                      <a:ext uri="{FF2B5EF4-FFF2-40B4-BE49-F238E27FC236}">
                        <a16:creationId xmlns:a16="http://schemas.microsoft.com/office/drawing/2014/main" id="{0680872C-A0A3-9C32-B5B7-84BDDD6DF27D}"/>
                      </a:ext>
                    </a:extLst>
                  </p:cNvPr>
                  <p:cNvSpPr txBox="1"/>
                  <p:nvPr/>
                </p:nvSpPr>
                <p:spPr>
                  <a:xfrm>
                    <a:off x="1776015" y="1701078"/>
                    <a:ext cx="15376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MX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s-MX" i="1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CuadroTexto 34">
                    <a:extLst>
                      <a:ext uri="{FF2B5EF4-FFF2-40B4-BE49-F238E27FC236}">
                        <a16:creationId xmlns:a16="http://schemas.microsoft.com/office/drawing/2014/main" id="{D59F767C-07CE-BD2D-4BEA-72EA287C6E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76015" y="1701078"/>
                    <a:ext cx="153760" cy="21544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8000" r="-20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CuadroTexto 16">
                    <a:extLst>
                      <a:ext uri="{FF2B5EF4-FFF2-40B4-BE49-F238E27FC236}">
                        <a16:creationId xmlns:a16="http://schemas.microsoft.com/office/drawing/2014/main" id="{5ED9B1A8-4ADE-F9D3-BF59-208C643CC7F8}"/>
                      </a:ext>
                    </a:extLst>
                  </p:cNvPr>
                  <p:cNvSpPr txBox="1"/>
                  <p:nvPr/>
                </p:nvSpPr>
                <p:spPr>
                  <a:xfrm>
                    <a:off x="2294771" y="2216801"/>
                    <a:ext cx="179536" cy="24160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s-MX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MX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oMath>
                      </m:oMathPara>
                    </a14:m>
                    <a:endParaRPr lang="es-MX" b="1" dirty="0"/>
                  </a:p>
                </p:txBody>
              </p:sp>
            </mc:Choice>
            <mc:Fallback xmlns="">
              <p:sp>
                <p:nvSpPr>
                  <p:cNvPr id="38" name="CuadroTexto 37">
                    <a:extLst>
                      <a:ext uri="{FF2B5EF4-FFF2-40B4-BE49-F238E27FC236}">
                        <a16:creationId xmlns:a16="http://schemas.microsoft.com/office/drawing/2014/main" id="{7C3AE7FF-890B-E2AE-C16D-AB74E5F531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94771" y="2216801"/>
                    <a:ext cx="179536" cy="24160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0690" r="-20690" b="-10256"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6463B291-0152-F746-98E7-B2DE448E79C6}"/>
                  </a:ext>
                </a:extLst>
              </p:cNvPr>
              <p:cNvSpPr/>
              <p:nvPr/>
            </p:nvSpPr>
            <p:spPr>
              <a:xfrm rot="19278605">
                <a:off x="1388174" y="2325058"/>
                <a:ext cx="929442" cy="45313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  <a:alpha val="36863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uadroTexto 6">
                  <a:extLst>
                    <a:ext uri="{FF2B5EF4-FFF2-40B4-BE49-F238E27FC236}">
                      <a16:creationId xmlns:a16="http://schemas.microsoft.com/office/drawing/2014/main" id="{D0CD12D3-3197-64E1-F443-C51056C53EDD}"/>
                    </a:ext>
                  </a:extLst>
                </p:cNvPr>
                <p:cNvSpPr txBox="1"/>
                <p:nvPr/>
              </p:nvSpPr>
              <p:spPr>
                <a:xfrm>
                  <a:off x="2556933" y="2850778"/>
                  <a:ext cx="95189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sz="700" dirty="0"/>
                    <a:t>Plano transversal (</a:t>
                  </a:r>
                  <a14:m>
                    <m:oMath xmlns:m="http://schemas.openxmlformats.org/officeDocument/2006/math">
                      <m:r>
                        <a:rPr lang="es-MX" sz="700" i="1" dirty="0" smtClean="0">
                          <a:latin typeface="Cambria Math" panose="02040503050406030204" pitchFamily="18" charset="0"/>
                        </a:rPr>
                        <m:t>𝑥𝑦</m:t>
                      </m:r>
                    </m:oMath>
                  </a14:m>
                  <a:r>
                    <a:rPr lang="es-MX" sz="700" dirty="0"/>
                    <a:t>)</a:t>
                  </a:r>
                </a:p>
              </p:txBody>
            </p:sp>
          </mc:Choice>
          <mc:Fallback xmlns="">
            <p:sp>
              <p:nvSpPr>
                <p:cNvPr id="54" name="CuadroTexto 53">
                  <a:extLst>
                    <a:ext uri="{FF2B5EF4-FFF2-40B4-BE49-F238E27FC236}">
                      <a16:creationId xmlns:a16="http://schemas.microsoft.com/office/drawing/2014/main" id="{422FEAD4-163F-DC9D-5924-848263903E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6933" y="2850778"/>
                  <a:ext cx="951894" cy="307777"/>
                </a:xfrm>
                <a:prstGeom prst="rect">
                  <a:avLst/>
                </a:prstGeom>
                <a:blipFill>
                  <a:blip r:embed="rId10"/>
                  <a:stretch>
                    <a:fillRect b="-1961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1 Marcador de número de diapositiva">
            <a:extLst>
              <a:ext uri="{FF2B5EF4-FFF2-40B4-BE49-F238E27FC236}">
                <a16:creationId xmlns:a16="http://schemas.microsoft.com/office/drawing/2014/main" id="{3B88CEEB-2C33-8F9B-C122-0CEF9EAE5990}"/>
              </a:ext>
            </a:extLst>
          </p:cNvPr>
          <p:cNvSpPr txBox="1">
            <a:spLocks/>
          </p:cNvSpPr>
          <p:nvPr/>
        </p:nvSpPr>
        <p:spPr>
          <a:xfrm>
            <a:off x="135151" y="6417031"/>
            <a:ext cx="4257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E959A8-D594-4558-A27E-4EDF0A86C4CB}" type="slidenum">
              <a:rPr lang="es-MX" smtClean="0"/>
              <a:pPr/>
              <a:t>27</a:t>
            </a:fld>
            <a:endParaRPr lang="es-MX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Siemens Biograph mMR PET/MRI</a:t>
            </a:r>
            <a:endParaRPr lang="es-MX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77" y="2986721"/>
            <a:ext cx="4800533" cy="335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AF805C2C-9B65-F04C-4D3E-C18514D68FD7}"/>
              </a:ext>
            </a:extLst>
          </p:cNvPr>
          <p:cNvGrpSpPr/>
          <p:nvPr/>
        </p:nvGrpSpPr>
        <p:grpSpPr>
          <a:xfrm>
            <a:off x="7576011" y="1522418"/>
            <a:ext cx="4401385" cy="4822051"/>
            <a:chOff x="7576011" y="1522418"/>
            <a:chExt cx="4401385" cy="4822051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71"/>
            <a:stretch/>
          </p:blipFill>
          <p:spPr bwMode="auto">
            <a:xfrm>
              <a:off x="7576011" y="1522418"/>
              <a:ext cx="4401385" cy="482205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7 Rectángulo"/>
            <p:cNvSpPr/>
            <p:nvPr/>
          </p:nvSpPr>
          <p:spPr>
            <a:xfrm>
              <a:off x="7730324" y="3726344"/>
              <a:ext cx="4209364" cy="608747"/>
            </a:xfrm>
            <a:prstGeom prst="rect">
              <a:avLst/>
            </a:prstGeom>
            <a:solidFill>
              <a:srgbClr val="FF0000">
                <a:alpha val="1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00"/>
            </a:p>
          </p:txBody>
        </p:sp>
      </p:grpSp>
      <p:pic>
        <p:nvPicPr>
          <p:cNvPr id="3" name="Picture 2" descr="http://static.healthcare.siemens.com/siemens_hwem-hwem_ssxa_websites-context-root/wcm/idc/groups/public/@global/@imaging/@mri/documents/image/mdaw/mtq0/%7Eedisp/mri-biograph_mmr-technical-pet_detector-00082798/%7Erenditions/mri-biograph_mmr-technical-pet_detector-00082798%7E10.jpg">
            <a:extLst>
              <a:ext uri="{FF2B5EF4-FFF2-40B4-BE49-F238E27FC236}">
                <a16:creationId xmlns:a16="http://schemas.microsoft.com/office/drawing/2014/main" id="{5868A1C1-29DB-BE4B-89C9-9005B1B34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21422" r="10807" b="17494"/>
          <a:stretch/>
        </p:blipFill>
        <p:spPr bwMode="auto">
          <a:xfrm>
            <a:off x="1856479" y="1802677"/>
            <a:ext cx="2976331" cy="162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6 Imagen">
            <a:extLst>
              <a:ext uri="{FF2B5EF4-FFF2-40B4-BE49-F238E27FC236}">
                <a16:creationId xmlns:a16="http://schemas.microsoft.com/office/drawing/2014/main" id="{86E332E6-2677-D379-AE63-2D694A3393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606" y="1506137"/>
            <a:ext cx="3646520" cy="3245456"/>
          </a:xfrm>
          <a:prstGeom prst="rect">
            <a:avLst/>
          </a:prstGeom>
        </p:spPr>
      </p:pic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64BD88EF-5867-2672-91C3-D1D67815BAC1}"/>
              </a:ext>
            </a:extLst>
          </p:cNvPr>
          <p:cNvSpPr txBox="1">
            <a:spLocks/>
          </p:cNvSpPr>
          <p:nvPr/>
        </p:nvSpPr>
        <p:spPr>
          <a:xfrm>
            <a:off x="135151" y="6417031"/>
            <a:ext cx="4257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E959A8-D594-4558-A27E-4EDF0A86C4CB}" type="slidenum">
              <a:rPr lang="es-MX" smtClean="0"/>
              <a:pPr/>
              <a:t>28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3523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211B79-9ED3-F717-9135-EBFB2F4B1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Fusión PET/MRI</a:t>
            </a:r>
            <a:endParaRPr lang="es-ES" dirty="0"/>
          </a:p>
        </p:txBody>
      </p:sp>
      <p:pic>
        <p:nvPicPr>
          <p:cNvPr id="4" name="PET-MRI-cerebral-1">
            <a:hlinkClick r:id="" action="ppaction://media"/>
            <a:extLst>
              <a:ext uri="{FF2B5EF4-FFF2-40B4-BE49-F238E27FC236}">
                <a16:creationId xmlns:a16="http://schemas.microsoft.com/office/drawing/2014/main" id="{1819413B-E291-F6EE-E05B-D874423649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0190" y="2250649"/>
            <a:ext cx="4057454" cy="4057454"/>
          </a:xfrm>
          <a:prstGeom prst="rect">
            <a:avLst/>
          </a:prstGeom>
        </p:spPr>
      </p:pic>
      <p:pic>
        <p:nvPicPr>
          <p:cNvPr id="5" name="Reslice Of Pet-Mri-Cerebral-2">
            <a:hlinkClick r:id="" action="ppaction://media"/>
            <a:extLst>
              <a:ext uri="{FF2B5EF4-FFF2-40B4-BE49-F238E27FC236}">
                <a16:creationId xmlns:a16="http://schemas.microsoft.com/office/drawing/2014/main" id="{D8CA3041-36B9-A47D-6381-C4AB4D776B3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71537" y="2250649"/>
            <a:ext cx="4177056" cy="405420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A54C39D-CDAC-734B-7C86-3850E2EF321C}"/>
              </a:ext>
            </a:extLst>
          </p:cNvPr>
          <p:cNvSpPr txBox="1"/>
          <p:nvPr/>
        </p:nvSpPr>
        <p:spPr>
          <a:xfrm>
            <a:off x="2438917" y="1783403"/>
            <a:ext cx="2880000" cy="4426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MX" sz="2000" dirty="0">
                <a:solidFill>
                  <a:srgbClr val="0000FF"/>
                </a:solidFill>
              </a:rPr>
              <a:t>Cortes axiales</a:t>
            </a:r>
            <a:endParaRPr lang="es-MX" sz="2800" dirty="0">
              <a:solidFill>
                <a:srgbClr val="0000FF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B402D22-7575-A5A2-FFCC-3384DB9EC85E}"/>
              </a:ext>
            </a:extLst>
          </p:cNvPr>
          <p:cNvSpPr txBox="1"/>
          <p:nvPr/>
        </p:nvSpPr>
        <p:spPr>
          <a:xfrm>
            <a:off x="7020065" y="1783403"/>
            <a:ext cx="2880000" cy="442674"/>
          </a:xfrm>
          <a:prstGeom prst="roundRect">
            <a:avLst/>
          </a:prstGeom>
          <a:solidFill>
            <a:srgbClr val="FFCCFF">
              <a:alpha val="69020"/>
            </a:srgbClr>
          </a:solidFill>
        </p:spPr>
        <p:txBody>
          <a:bodyPr wrap="square">
            <a:sp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MX" sz="2000" dirty="0">
                <a:solidFill>
                  <a:srgbClr val="FF0000"/>
                </a:solidFill>
              </a:rPr>
              <a:t>Cortes coronales</a:t>
            </a:r>
            <a:endParaRPr lang="es-MX" sz="2800" dirty="0">
              <a:solidFill>
                <a:srgbClr val="FF0000"/>
              </a:solidFill>
            </a:endParaRPr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650C9E47-86D9-BE4D-B065-A0A496C3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29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905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CBD7B-DDB8-3BD8-70D1-18DE49D6C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Tabla de los elementos</a:t>
            </a:r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8B6B9F-A2B0-9A35-C8BC-C1D0F77CA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314" y="1264858"/>
            <a:ext cx="8215913" cy="508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17B5C5CB-9D6C-D84A-C8E6-D50B82DCB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08259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71;p16">
            <a:extLst>
              <a:ext uri="{FF2B5EF4-FFF2-40B4-BE49-F238E27FC236}">
                <a16:creationId xmlns:a16="http://schemas.microsoft.com/office/drawing/2014/main" id="{DC6993DF-9707-9CCA-2E68-1E1289CDA0A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8198" y="882413"/>
            <a:ext cx="1635421" cy="197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E7FB6B1-D6DE-603D-FA8E-4E2FAA51E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417" y="1528735"/>
            <a:ext cx="3976360" cy="3226916"/>
          </a:xfrm>
          <a:prstGeom prst="rect">
            <a:avLst/>
          </a:prstGeom>
        </p:spPr>
      </p:pic>
      <p:sp>
        <p:nvSpPr>
          <p:cNvPr id="110" name="Google Shape;110;p16"/>
          <p:cNvSpPr txBox="1">
            <a:spLocks noGrp="1"/>
          </p:cNvSpPr>
          <p:nvPr>
            <p:ph type="body" idx="1"/>
          </p:nvPr>
        </p:nvSpPr>
        <p:spPr>
          <a:xfrm>
            <a:off x="250385" y="1335131"/>
            <a:ext cx="6728637" cy="46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MX" sz="2300" dirty="0"/>
              <a:t>Fuerza de Lorentz:</a:t>
            </a: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s-MX" sz="1800" dirty="0"/>
              <a:t>Actúa perpendicular al movimiento del positrón</a:t>
            </a: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s-MX" sz="1800" dirty="0"/>
              <a:t>Depende de la intensidad del campo magnético</a:t>
            </a: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s-MX" sz="1800" dirty="0"/>
              <a:t>Trayectoria helicoidal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MX" sz="2300" dirty="0"/>
              <a:t>Energía relativista: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MX" sz="2300" dirty="0"/>
              <a:t>Combinando estas expresiones con la 2a Ley de Newton, se obtiene el radio de la hélice: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endParaRPr lang="es-MX" sz="23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endParaRPr lang="es-MX" sz="23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endParaRPr lang="es-MX" sz="23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MX" sz="2000" dirty="0"/>
              <a:t>Ejemplo: para positrones de </a:t>
            </a:r>
            <a:r>
              <a:rPr lang="es-MX" sz="2000" i="1" dirty="0"/>
              <a:t>E</a:t>
            </a:r>
            <a:r>
              <a:rPr lang="es-MX" sz="2000" i="1" baseline="-25000" dirty="0"/>
              <a:t>K </a:t>
            </a:r>
            <a:r>
              <a:rPr lang="es-MX" sz="2000" dirty="0"/>
              <a:t>= 0.633 </a:t>
            </a:r>
            <a:r>
              <a:rPr lang="es-MX" sz="2000" dirty="0" err="1"/>
              <a:t>MeV</a:t>
            </a:r>
            <a:r>
              <a:rPr lang="es-MX" sz="2000" dirty="0"/>
              <a:t>, </a:t>
            </a:r>
            <a:r>
              <a:rPr lang="es-MX" sz="2000" i="1" dirty="0"/>
              <a:t>R</a:t>
            </a:r>
            <a:r>
              <a:rPr lang="es-MX" sz="2000" dirty="0"/>
              <a:t>=0.11 cm</a:t>
            </a:r>
            <a:endParaRPr lang="es-MX" sz="2300" dirty="0"/>
          </a:p>
        </p:txBody>
      </p:sp>
      <p:pic>
        <p:nvPicPr>
          <p:cNvPr id="111" name="Google Shape;111;p16" descr="Forma&#10;&#10;Descripción generada automáticamente con confianza m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29127" y="4128665"/>
            <a:ext cx="2718822" cy="53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 descr="Forma&#10;&#10;Descripción generada automáticamente con confianza med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41246" y="1499991"/>
            <a:ext cx="1295402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 descr="Forma&#10;&#10;Descripción generada automáticamente con confianza medi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33518" y="2910168"/>
            <a:ext cx="1956820" cy="28041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/>
        </p:nvSpPr>
        <p:spPr>
          <a:xfrm>
            <a:off x="731482" y="4832331"/>
            <a:ext cx="591727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expresado cm, </a:t>
            </a:r>
            <a:r>
              <a:rPr lang="en-US" sz="16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/>
              <a:t>en</a:t>
            </a: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Tesla, </a:t>
            </a:r>
            <a:r>
              <a:rPr lang="en-US" sz="16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1600" b="0" i="1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/>
              <a:t>en</a:t>
            </a: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MeV, </a:t>
            </a:r>
            <a:r>
              <a:rPr lang="en-US" sz="16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=0.511 MeV</a:t>
            </a:r>
            <a:endParaRPr lang="en-US" sz="1050" dirty="0"/>
          </a:p>
        </p:txBody>
      </p:sp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744425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 sz="4000" dirty="0"/>
              <a:t>Efecto de </a:t>
            </a:r>
            <a:r>
              <a:rPr lang="es-ES" sz="4000" b="1" dirty="0"/>
              <a:t>B</a:t>
            </a:r>
            <a:r>
              <a:rPr lang="es-ES" sz="4000" dirty="0"/>
              <a:t> sobre los positrones </a:t>
            </a:r>
            <a:endParaRPr sz="4000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7C3024E-B4EF-3715-9CAE-CC0FFCABA3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S" smtClean="0"/>
              <a:pPr/>
              <a:t>30</a:t>
            </a:fld>
            <a:endParaRPr lang="es-ES" dirty="0"/>
          </a:p>
        </p:txBody>
      </p:sp>
      <p:sp>
        <p:nvSpPr>
          <p:cNvPr id="7" name="Google Shape;172;p16">
            <a:extLst>
              <a:ext uri="{FF2B5EF4-FFF2-40B4-BE49-F238E27FC236}">
                <a16:creationId xmlns:a16="http://schemas.microsoft.com/office/drawing/2014/main" id="{499D7249-F43B-5B3A-6E37-055164331033}"/>
              </a:ext>
            </a:extLst>
          </p:cNvPr>
          <p:cNvSpPr txBox="1"/>
          <p:nvPr/>
        </p:nvSpPr>
        <p:spPr>
          <a:xfrm>
            <a:off x="7369280" y="5124827"/>
            <a:ext cx="148454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Trayectoria helicoidal en el vacío*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41;p18">
            <a:extLst>
              <a:ext uri="{FF2B5EF4-FFF2-40B4-BE49-F238E27FC236}">
                <a16:creationId xmlns:a16="http://schemas.microsoft.com/office/drawing/2014/main" id="{7425226C-2961-6592-0832-6D0796FD6931}"/>
              </a:ext>
            </a:extLst>
          </p:cNvPr>
          <p:cNvSpPr txBox="1"/>
          <p:nvPr/>
        </p:nvSpPr>
        <p:spPr>
          <a:xfrm>
            <a:off x="7519803" y="1143210"/>
            <a:ext cx="112562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Vacío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17" name="Google Shape;142;p18">
            <a:extLst>
              <a:ext uri="{FF2B5EF4-FFF2-40B4-BE49-F238E27FC236}">
                <a16:creationId xmlns:a16="http://schemas.microsoft.com/office/drawing/2014/main" id="{9051B7CF-2FFF-1A06-A9D8-8EF992C7F297}"/>
              </a:ext>
            </a:extLst>
          </p:cNvPr>
          <p:cNvSpPr txBox="1"/>
          <p:nvPr/>
        </p:nvSpPr>
        <p:spPr>
          <a:xfrm>
            <a:off x="9765724" y="1143210"/>
            <a:ext cx="867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Agua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18" name="Google Shape;147;p18">
            <a:extLst>
              <a:ext uri="{FF2B5EF4-FFF2-40B4-BE49-F238E27FC236}">
                <a16:creationId xmlns:a16="http://schemas.microsoft.com/office/drawing/2014/main" id="{7634A827-8C34-7042-7EFF-206AFDF8F694}"/>
              </a:ext>
            </a:extLst>
          </p:cNvPr>
          <p:cNvSpPr txBox="1"/>
          <p:nvPr/>
        </p:nvSpPr>
        <p:spPr>
          <a:xfrm>
            <a:off x="8809077" y="4815631"/>
            <a:ext cx="13620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Punto de inicio</a:t>
            </a:r>
            <a:endParaRPr dirty="0"/>
          </a:p>
        </p:txBody>
      </p:sp>
      <p:cxnSp>
        <p:nvCxnSpPr>
          <p:cNvPr id="19" name="Google Shape;148;p18">
            <a:extLst>
              <a:ext uri="{FF2B5EF4-FFF2-40B4-BE49-F238E27FC236}">
                <a16:creationId xmlns:a16="http://schemas.microsoft.com/office/drawing/2014/main" id="{36951B1B-A2A3-BEFD-EDB1-FB1D1222150C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9490077" y="3544478"/>
            <a:ext cx="379787" cy="127115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" name="Google Shape;149;p18">
            <a:extLst>
              <a:ext uri="{FF2B5EF4-FFF2-40B4-BE49-F238E27FC236}">
                <a16:creationId xmlns:a16="http://schemas.microsoft.com/office/drawing/2014/main" id="{8C37E54D-A753-9158-0AAF-19CFE13DA9FC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8005530" y="3817856"/>
            <a:ext cx="1484547" cy="99777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" name="Google Shape;172;p16">
            <a:extLst>
              <a:ext uri="{FF2B5EF4-FFF2-40B4-BE49-F238E27FC236}">
                <a16:creationId xmlns:a16="http://schemas.microsoft.com/office/drawing/2014/main" id="{72348A55-6B70-58E0-2006-DA50082D928A}"/>
              </a:ext>
            </a:extLst>
          </p:cNvPr>
          <p:cNvSpPr txBox="1"/>
          <p:nvPr/>
        </p:nvSpPr>
        <p:spPr>
          <a:xfrm>
            <a:off x="9412599" y="5124827"/>
            <a:ext cx="2573239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Considerando el poder de frenado</a:t>
            </a:r>
          </a:p>
          <a:p>
            <a:pPr algn="ctr">
              <a:buSzPts val="1400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ESTAR: Stopping Powers and Ranges for Electrons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694B35F-572F-ADA8-419B-F2A8AA2B6449}"/>
              </a:ext>
            </a:extLst>
          </p:cNvPr>
          <p:cNvSpPr txBox="1"/>
          <p:nvPr/>
        </p:nvSpPr>
        <p:spPr>
          <a:xfrm>
            <a:off x="922137" y="6413371"/>
            <a:ext cx="5763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*Fuerza de Abraham–Lorentz de retroceso por la emisión de radiación</a:t>
            </a:r>
          </a:p>
        </p:txBody>
      </p:sp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1999F749-BFAD-3A86-F9D3-261689587A6D}"/>
              </a:ext>
            </a:extLst>
          </p:cNvPr>
          <p:cNvSpPr txBox="1">
            <a:spLocks/>
          </p:cNvSpPr>
          <p:nvPr/>
        </p:nvSpPr>
        <p:spPr>
          <a:xfrm>
            <a:off x="135151" y="6417031"/>
            <a:ext cx="4257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E959A8-D594-4558-A27E-4EDF0A86C4CB}" type="slidenum">
              <a:rPr lang="es-MX" smtClean="0"/>
              <a:pPr/>
              <a:t>30</a:t>
            </a:fld>
            <a:endParaRPr lang="es-MX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;p16">
            <a:extLst>
              <a:ext uri="{FF2B5EF4-FFF2-40B4-BE49-F238E27FC236}">
                <a16:creationId xmlns:a16="http://schemas.microsoft.com/office/drawing/2014/main" id="{7238B1E0-CAB0-5A34-B2A2-D12DCB7DF7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0887" y="-148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 sz="4000" dirty="0"/>
              <a:t>Efecto de </a:t>
            </a:r>
            <a:r>
              <a:rPr lang="es-ES" sz="4000" b="1" dirty="0"/>
              <a:t>B</a:t>
            </a:r>
            <a:r>
              <a:rPr lang="es-ES" sz="4000" dirty="0"/>
              <a:t> sobre los positrones </a:t>
            </a:r>
            <a:endParaRPr sz="4000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5B23C85D-D54A-B9BF-6B5E-7BA38A4AD5C2}"/>
              </a:ext>
            </a:extLst>
          </p:cNvPr>
          <p:cNvSpPr txBox="1"/>
          <p:nvPr/>
        </p:nvSpPr>
        <p:spPr>
          <a:xfrm>
            <a:off x="149876" y="1146616"/>
            <a:ext cx="326164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Simulaciones Monte Carlo</a:t>
            </a:r>
            <a:r>
              <a:rPr lang="es-MX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1,2,3</a:t>
            </a:r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 indican un </a:t>
            </a:r>
            <a:r>
              <a:rPr lang="es-MX" sz="2000" b="1" dirty="0">
                <a:latin typeface="Calibri" panose="020F0502020204030204" pitchFamily="34" charset="0"/>
                <a:cs typeface="Calibri" panose="020F0502020204030204" pitchFamily="34" charset="0"/>
              </a:rPr>
              <a:t>alcance menor </a:t>
            </a:r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de los positrones con trayectorias perpendiculares a la dirección de </a:t>
            </a:r>
            <a:r>
              <a:rPr lang="es-MX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Mejora en la calidad de imagen PET en el </a:t>
            </a:r>
            <a:r>
              <a:rPr lang="es-MX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plano transversal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Pocos estudios experimentales</a:t>
            </a:r>
            <a:r>
              <a:rPr lang="es-MX" sz="20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4,5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4DC7D0B-9ABC-21D3-099D-A8815D19A453}"/>
              </a:ext>
            </a:extLst>
          </p:cNvPr>
          <p:cNvSpPr txBox="1"/>
          <p:nvPr/>
        </p:nvSpPr>
        <p:spPr>
          <a:xfrm>
            <a:off x="629715" y="5827524"/>
            <a:ext cx="33285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600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Soultanidis 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J. Phys. Conf. Ser., </a:t>
            </a: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317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(2011)</a:t>
            </a:r>
          </a:p>
          <a:p>
            <a:pPr algn="just"/>
            <a:r>
              <a:rPr lang="es-MX" sz="1600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MX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Bertolli </a:t>
            </a:r>
            <a:r>
              <a:rPr lang="es-MX" sz="12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s-MX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Phys. Med., </a:t>
            </a:r>
            <a:r>
              <a:rPr lang="es-MX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es-MX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(2016)</a:t>
            </a:r>
          </a:p>
          <a:p>
            <a:pPr algn="just"/>
            <a:r>
              <a:rPr lang="fr-FR" sz="1600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 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Eur. Phys. J. Plus </a:t>
            </a: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132 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(2017)</a:t>
            </a:r>
          </a:p>
          <a:p>
            <a:pPr algn="just"/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Shah </a:t>
            </a:r>
            <a:r>
              <a:rPr lang="en-US" sz="1200" b="0" i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PLoS ONE</a:t>
            </a:r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(2014)</a:t>
            </a:r>
          </a:p>
          <a:p>
            <a:pPr algn="just"/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Soderlund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JNM,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(2015)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F95CA8A-647C-E65C-5927-5D53B36CEEBD}"/>
              </a:ext>
            </a:extLst>
          </p:cNvPr>
          <p:cNvGrpSpPr/>
          <p:nvPr/>
        </p:nvGrpSpPr>
        <p:grpSpPr>
          <a:xfrm>
            <a:off x="3214212" y="1836327"/>
            <a:ext cx="2775856" cy="3525697"/>
            <a:chOff x="3214212" y="2703597"/>
            <a:chExt cx="2775856" cy="3525697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BF47FE1-B07C-392E-364B-26375B44A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64" r="25899"/>
            <a:stretch/>
          </p:blipFill>
          <p:spPr>
            <a:xfrm>
              <a:off x="3214212" y="2703597"/>
              <a:ext cx="2775856" cy="30600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E9DFC1A-861A-6E8B-7DFA-5D690D30B242}"/>
                </a:ext>
              </a:extLst>
            </p:cNvPr>
            <p:cNvSpPr txBox="1"/>
            <p:nvPr/>
          </p:nvSpPr>
          <p:spPr>
            <a:xfrm>
              <a:off x="4260498" y="5921517"/>
              <a:ext cx="9035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/>
                <a:t>B=0 T</a:t>
              </a:r>
              <a:endParaRPr lang="es-ES" dirty="0"/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BF643023-876A-42DB-E366-423560E0E495}"/>
              </a:ext>
            </a:extLst>
          </p:cNvPr>
          <p:cNvGrpSpPr/>
          <p:nvPr/>
        </p:nvGrpSpPr>
        <p:grpSpPr>
          <a:xfrm>
            <a:off x="5887901" y="1837163"/>
            <a:ext cx="2775857" cy="3529087"/>
            <a:chOff x="5887901" y="2704433"/>
            <a:chExt cx="2775857" cy="352908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72D9583-3388-ACA8-D7C6-54443A98F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12" r="25452"/>
            <a:stretch/>
          </p:blipFill>
          <p:spPr>
            <a:xfrm>
              <a:off x="5887901" y="2704433"/>
              <a:ext cx="2775857" cy="3060000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5D1C3E56-F4E7-74B7-4476-E6EB5FFA99F0}"/>
                </a:ext>
              </a:extLst>
            </p:cNvPr>
            <p:cNvSpPr txBox="1"/>
            <p:nvPr/>
          </p:nvSpPr>
          <p:spPr>
            <a:xfrm>
              <a:off x="6969395" y="5925743"/>
              <a:ext cx="815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/>
                <a:t>B=3 T</a:t>
              </a:r>
              <a:endParaRPr lang="es-ES" dirty="0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47195DAE-2BD8-FD2B-8518-814C578F66CE}"/>
              </a:ext>
            </a:extLst>
          </p:cNvPr>
          <p:cNvGrpSpPr/>
          <p:nvPr/>
        </p:nvGrpSpPr>
        <p:grpSpPr>
          <a:xfrm>
            <a:off x="8575677" y="1585718"/>
            <a:ext cx="3542525" cy="3779309"/>
            <a:chOff x="8575677" y="2452988"/>
            <a:chExt cx="3542525" cy="3779309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7E329E4-D242-173C-6E26-B0F01E52EBE5}"/>
                </a:ext>
              </a:extLst>
            </p:cNvPr>
            <p:cNvSpPr txBox="1"/>
            <p:nvPr/>
          </p:nvSpPr>
          <p:spPr>
            <a:xfrm>
              <a:off x="11314533" y="2452988"/>
              <a:ext cx="7275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 (eV)</a:t>
              </a:r>
              <a:endPara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412A5686-6A4B-4858-B439-7FF0A9E7762C}"/>
                </a:ext>
              </a:extLst>
            </p:cNvPr>
            <p:cNvGrpSpPr/>
            <p:nvPr/>
          </p:nvGrpSpPr>
          <p:grpSpPr>
            <a:xfrm>
              <a:off x="8575677" y="2708941"/>
              <a:ext cx="3542525" cy="3523356"/>
              <a:chOff x="8575677" y="2708941"/>
              <a:chExt cx="3542525" cy="3523356"/>
            </a:xfrm>
          </p:grpSpPr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A996C39F-EEC5-5C75-BF98-8D6D3C4FED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901" r="6273"/>
              <a:stretch/>
            </p:blipFill>
            <p:spPr>
              <a:xfrm>
                <a:off x="8575677" y="2708941"/>
                <a:ext cx="3542525" cy="3060000"/>
              </a:xfrm>
              <a:prstGeom prst="rect">
                <a:avLst/>
              </a:prstGeom>
            </p:spPr>
          </p:pic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3B519B96-F040-1498-C517-B883783A9735}"/>
                  </a:ext>
                </a:extLst>
              </p:cNvPr>
              <p:cNvSpPr txBox="1"/>
              <p:nvPr/>
            </p:nvSpPr>
            <p:spPr>
              <a:xfrm>
                <a:off x="9712193" y="5924520"/>
                <a:ext cx="7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dirty="0"/>
                  <a:t>B=9 T</a:t>
                </a:r>
                <a:endParaRPr lang="es-ES" dirty="0"/>
              </a:p>
            </p:txBody>
          </p:sp>
        </p:grpSp>
      </p:grpSp>
      <p:sp>
        <p:nvSpPr>
          <p:cNvPr id="46" name="CuadroTexto 45">
            <a:extLst>
              <a:ext uri="{FF2B5EF4-FFF2-40B4-BE49-F238E27FC236}">
                <a16:creationId xmlns:a16="http://schemas.microsoft.com/office/drawing/2014/main" id="{9EC28B09-9FCB-CB0C-78AB-87FE81338D48}"/>
              </a:ext>
            </a:extLst>
          </p:cNvPr>
          <p:cNvSpPr txBox="1"/>
          <p:nvPr/>
        </p:nvSpPr>
        <p:spPr>
          <a:xfrm>
            <a:off x="4767169" y="1146616"/>
            <a:ext cx="4558371" cy="71508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Simulaciones MC con PENELOPE 2018, N=50 positrones, </a:t>
            </a:r>
            <a:r>
              <a:rPr lang="es-MX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s-MX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=B</a:t>
            </a:r>
            <a:r>
              <a:rPr lang="es-MX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s-E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positrones de </a:t>
            </a:r>
            <a:r>
              <a:rPr lang="es-ES" sz="18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  <a:r>
              <a:rPr lang="es-E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 en agua</a:t>
            </a:r>
          </a:p>
        </p:txBody>
      </p:sp>
      <p:sp>
        <p:nvSpPr>
          <p:cNvPr id="4" name="1 Marcador de número de diapositiva">
            <a:extLst>
              <a:ext uri="{FF2B5EF4-FFF2-40B4-BE49-F238E27FC236}">
                <a16:creationId xmlns:a16="http://schemas.microsoft.com/office/drawing/2014/main" id="{0FC16BEF-930C-90B2-D215-CAB93005A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31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0788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0" descr="Biograph Vi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3280" y="53247"/>
            <a:ext cx="3107694" cy="191909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165" name="Google Shape;165;p20" descr="Biograph mMR – Simultaneous MR-PET scanner"/>
          <p:cNvPicPr preferRelativeResize="0"/>
          <p:nvPr/>
        </p:nvPicPr>
        <p:blipFill rotWithShape="1">
          <a:blip r:embed="rId4">
            <a:alphaModFix/>
          </a:blip>
          <a:srcRect l="12948" t="19146" r="8817" b="19359"/>
          <a:stretch/>
        </p:blipFill>
        <p:spPr>
          <a:xfrm>
            <a:off x="7566896" y="44893"/>
            <a:ext cx="3283784" cy="193580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sp>
        <p:nvSpPr>
          <p:cNvPr id="166" name="Google Shape;166;p20"/>
          <p:cNvSpPr txBox="1">
            <a:spLocks noGrp="1"/>
          </p:cNvSpPr>
          <p:nvPr>
            <p:ph type="title"/>
          </p:nvPr>
        </p:nvSpPr>
        <p:spPr>
          <a:xfrm>
            <a:off x="988245" y="246220"/>
            <a:ext cx="2109083" cy="1533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 sz="4000" b="1" dirty="0"/>
              <a:t>PET/CT </a:t>
            </a:r>
            <a:br>
              <a:rPr lang="es-ES" sz="4000" b="1" dirty="0"/>
            </a:br>
            <a:r>
              <a:rPr lang="es-ES" sz="4000" b="1" dirty="0"/>
              <a:t>vs </a:t>
            </a:r>
            <a:br>
              <a:rPr lang="es-ES" sz="4000" b="1" dirty="0"/>
            </a:br>
            <a:r>
              <a:rPr lang="es-ES" sz="4000" b="1" dirty="0"/>
              <a:t>PET/MR</a:t>
            </a:r>
            <a:endParaRPr sz="4000" b="1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3672493-54E4-FE7F-74FB-237B4554DF96}"/>
              </a:ext>
            </a:extLst>
          </p:cNvPr>
          <p:cNvGraphicFramePr>
            <a:graphicFrameLocks noGrp="1"/>
          </p:cNvGraphicFramePr>
          <p:nvPr/>
        </p:nvGraphicFramePr>
        <p:xfrm>
          <a:off x="837563" y="1944278"/>
          <a:ext cx="10516874" cy="443202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21368">
                  <a:extLst>
                    <a:ext uri="{9D8B030D-6E8A-4147-A177-3AD203B41FA5}">
                      <a16:colId xmlns:a16="http://schemas.microsoft.com/office/drawing/2014/main" val="3625842131"/>
                    </a:ext>
                  </a:extLst>
                </a:gridCol>
                <a:gridCol w="1915370">
                  <a:extLst>
                    <a:ext uri="{9D8B030D-6E8A-4147-A177-3AD203B41FA5}">
                      <a16:colId xmlns:a16="http://schemas.microsoft.com/office/drawing/2014/main" val="51270249"/>
                    </a:ext>
                  </a:extLst>
                </a:gridCol>
                <a:gridCol w="1915370">
                  <a:extLst>
                    <a:ext uri="{9D8B030D-6E8A-4147-A177-3AD203B41FA5}">
                      <a16:colId xmlns:a16="http://schemas.microsoft.com/office/drawing/2014/main" val="2348530092"/>
                    </a:ext>
                  </a:extLst>
                </a:gridCol>
                <a:gridCol w="1932383">
                  <a:extLst>
                    <a:ext uri="{9D8B030D-6E8A-4147-A177-3AD203B41FA5}">
                      <a16:colId xmlns:a16="http://schemas.microsoft.com/office/drawing/2014/main" val="2720964391"/>
                    </a:ext>
                  </a:extLst>
                </a:gridCol>
                <a:gridCol w="1932383">
                  <a:extLst>
                    <a:ext uri="{9D8B030D-6E8A-4147-A177-3AD203B41FA5}">
                      <a16:colId xmlns:a16="http://schemas.microsoft.com/office/drawing/2014/main" val="1365840294"/>
                    </a:ext>
                  </a:extLst>
                </a:gridCol>
              </a:tblGrid>
              <a:tr h="507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noProof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0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noProof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Siemens Biograph Vision 600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noProof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(PET/CT)</a:t>
                      </a:r>
                      <a:endParaRPr lang="en-US" sz="1400" b="1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noProof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Siemens Biograph mMR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noProof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(PET/MR)</a:t>
                      </a:r>
                      <a:endParaRPr lang="en-US" sz="1400" b="1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8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235442"/>
                  </a:ext>
                </a:extLst>
              </a:tr>
              <a:tr h="217446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Campo </a:t>
                      </a:r>
                      <a:r>
                        <a:rPr lang="es-MX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magnético</a:t>
                      </a: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(T)</a:t>
                      </a: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</a:t>
                      </a: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</a:t>
                      </a: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540728"/>
                  </a:ext>
                </a:extLst>
              </a:tr>
              <a:tr h="217446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Cristal centellador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LSO (3.2 × 3.2 × 20 mm</a:t>
                      </a:r>
                      <a:r>
                        <a:rPr lang="en-US" sz="1400" baseline="300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LSO (4 × 4 × 20 mm</a:t>
                      </a:r>
                      <a:r>
                        <a:rPr lang="en-US" sz="1400" baseline="300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781094"/>
                  </a:ext>
                </a:extLst>
              </a:tr>
              <a:tr h="220218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Fotodetector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Arreglo 4 × 4 SiPMs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Arreglo 3 × 3 APDs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62455"/>
                  </a:ext>
                </a:extLst>
              </a:tr>
              <a:tr h="217446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Diámetro del </a:t>
                      </a:r>
                      <a:r>
                        <a:rPr lang="es-MX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escáner</a:t>
                      </a: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(cm)</a:t>
                      </a: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78</a:t>
                      </a: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099258"/>
                  </a:ext>
                </a:extLst>
              </a:tr>
              <a:tr h="217446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FOV axial (cm)</a:t>
                      </a:r>
                      <a:endParaRPr lang="en-US" sz="14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26.1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25.8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980374"/>
                  </a:ext>
                </a:extLst>
              </a:tr>
              <a:tr h="217446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Ventana temporal (coincidencia) (ns)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4.73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5.85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150032"/>
                  </a:ext>
                </a:extLst>
              </a:tr>
              <a:tr h="84359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Ventana de energía (keV)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435-585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430-610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752159"/>
                  </a:ext>
                </a:extLst>
              </a:tr>
              <a:tr h="684970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Algoritmo de reconstrucción</a:t>
                      </a: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TrueX + TOF ‘ultraHD-PET’</a:t>
                      </a:r>
                    </a:p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(3D OP-OSEM- PSF+TOF 8i5s)</a:t>
                      </a:r>
                      <a:endParaRPr lang="en-US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‘HD-PET’</a:t>
                      </a:r>
                    </a:p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3D OP-OSEM- PSF 3i21s</a:t>
                      </a: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515167"/>
                  </a:ext>
                </a:extLst>
              </a:tr>
              <a:tr h="217446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Corrección </a:t>
                      </a:r>
                      <a:r>
                        <a:rPr lang="es-MX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por</a:t>
                      </a: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atenuación</a:t>
                      </a: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CT Brain  1.0  H31f</a:t>
                      </a: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-map (3D-CAIPIRINHA-Dixon-VIBE)</a:t>
                      </a: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798348"/>
                  </a:ext>
                </a:extLst>
              </a:tr>
              <a:tr h="319413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Tamaño de voxel PET</a:t>
                      </a: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0.709 </a:t>
                      </a:r>
                      <a:r>
                        <a:rPr lang="en-US" sz="1400" baseline="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 </a:t>
                      </a:r>
                      <a:r>
                        <a:rPr lang="en-US" sz="1400" baseline="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0.709 </a:t>
                      </a:r>
                      <a:r>
                        <a:rPr lang="en-US" sz="1400" baseline="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 1.0 mm</a:t>
                      </a:r>
                      <a:r>
                        <a:rPr lang="en-US" sz="1400" baseline="300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baseline="30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0.701 </a:t>
                      </a:r>
                      <a:r>
                        <a:rPr lang="en-US" sz="1400" baseline="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× 0.701 × 2.03 mm</a:t>
                      </a:r>
                      <a:r>
                        <a:rPr lang="en-US" sz="1400" baseline="30000" noProof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baseline="300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374" marR="443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30926"/>
                  </a:ext>
                </a:extLst>
              </a:tr>
              <a:tr h="217446">
                <a:tc rowSpan="2">
                  <a:txBody>
                    <a:bodyPr/>
                    <a:lstStyle/>
                    <a:p>
                      <a:pPr marR="10795" indent="0" algn="ctr">
                        <a:lnSpc>
                          <a:spcPct val="100000"/>
                        </a:lnSpc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esolución espacial PET</a:t>
                      </a:r>
                    </a:p>
                    <a:p>
                      <a:pPr marR="10795" indent="0" algn="ctr">
                        <a:lnSpc>
                          <a:spcPct val="100000"/>
                        </a:lnSpc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(axial)</a:t>
                      </a:r>
                    </a:p>
                  </a:txBody>
                  <a:tcPr marL="89535" marR="895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10795" indent="0" algn="ctr">
                        <a:lnSpc>
                          <a:spcPct val="100000"/>
                        </a:lnSpc>
                      </a:pPr>
                      <a:r>
                        <a:rPr lang="es-MX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FWHM (1 cm)</a:t>
                      </a:r>
                      <a:endParaRPr lang="es-MX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10795" indent="0" algn="ctr">
                        <a:lnSpc>
                          <a:spcPct val="100000"/>
                        </a:lnSpc>
                      </a:pPr>
                      <a:r>
                        <a:rPr lang="es-MX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3.6 mm</a:t>
                      </a:r>
                      <a:endParaRPr lang="es-MX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10795" indent="0" algn="ctr">
                        <a:lnSpc>
                          <a:spcPct val="100000"/>
                        </a:lnSpc>
                      </a:pPr>
                      <a:r>
                        <a:rPr lang="es-MX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FWHM (1 cm)</a:t>
                      </a:r>
                      <a:endParaRPr lang="es-MX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10795" indent="0" algn="ctr">
                        <a:lnSpc>
                          <a:spcPct val="100000"/>
                        </a:lnSpc>
                      </a:pPr>
                      <a:r>
                        <a:rPr lang="es-MX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4.3 mm</a:t>
                      </a:r>
                      <a:endParaRPr lang="es-MX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3153585"/>
                  </a:ext>
                </a:extLst>
              </a:tr>
              <a:tr h="420334">
                <a:tc vMerge="1">
                  <a:txBody>
                    <a:bodyPr/>
                    <a:lstStyle/>
                    <a:p>
                      <a:pPr marR="10795" indent="288290" algn="ctr">
                        <a:lnSpc>
                          <a:spcPct val="150000"/>
                        </a:lnSpc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Resolución espacial PET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" indent="0" algn="ctr">
                        <a:lnSpc>
                          <a:spcPct val="100000"/>
                        </a:lnSpc>
                      </a:pPr>
                      <a:r>
                        <a:rPr lang="es-MX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FWHM (10 cm)</a:t>
                      </a:r>
                      <a:endParaRPr lang="es-MX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10795" indent="0" algn="ctr">
                        <a:lnSpc>
                          <a:spcPct val="100000"/>
                        </a:lnSpc>
                      </a:pPr>
                      <a:r>
                        <a:rPr lang="es-MX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4.3 mm</a:t>
                      </a:r>
                      <a:endParaRPr lang="es-MX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10795" indent="0" algn="ctr">
                        <a:lnSpc>
                          <a:spcPct val="100000"/>
                        </a:lnSpc>
                      </a:pPr>
                      <a:r>
                        <a:rPr lang="es-MX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FWHM (10 cm)</a:t>
                      </a:r>
                      <a:endParaRPr lang="es-MX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10795" indent="0" algn="ctr">
                        <a:lnSpc>
                          <a:spcPct val="100000"/>
                        </a:lnSpc>
                      </a:pPr>
                      <a:r>
                        <a:rPr lang="es-MX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6.6 mm</a:t>
                      </a:r>
                      <a:endParaRPr lang="es-MX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9080297"/>
                  </a:ext>
                </a:extLst>
              </a:tr>
              <a:tr h="217446">
                <a:tc rowSpan="2">
                  <a:txBody>
                    <a:bodyPr/>
                    <a:lstStyle/>
                    <a:p>
                      <a:pPr marR="10795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R</a:t>
                      </a:r>
                      <a:r>
                        <a:rPr lang="es-MX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esolución espacial PET</a:t>
                      </a:r>
                    </a:p>
                    <a:p>
                      <a:pPr marR="10795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(transversal)</a:t>
                      </a:r>
                    </a:p>
                  </a:txBody>
                  <a:tcPr marL="89535" marR="895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10795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3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FWHM (1 cm)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10795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3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3.7 mm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10795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3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FWHM (1 cm)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10795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3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4.3 mm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3449259"/>
                  </a:ext>
                </a:extLst>
              </a:tr>
              <a:tr h="217446">
                <a:tc vMerge="1">
                  <a:txBody>
                    <a:bodyPr/>
                    <a:lstStyle/>
                    <a:p>
                      <a:pPr marR="10795" indent="0" algn="ctr">
                        <a:lnSpc>
                          <a:spcPct val="150000"/>
                        </a:lnSpc>
                      </a:pPr>
                      <a:endParaRPr lang="es-MX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535" marR="895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3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FWHM (10 cm)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10795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3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4.3 mm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10795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3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FWHM (10 cm)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10795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3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5.1 mm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6451883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9720CF22-AAB2-B34C-618B-AD8597B8286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00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9668" y="144584"/>
            <a:ext cx="1451149" cy="459731"/>
          </a:xfrm>
          <a:prstGeom prst="rect">
            <a:avLst/>
          </a:prstGeom>
        </p:spPr>
      </p:pic>
      <p:pic>
        <p:nvPicPr>
          <p:cNvPr id="4" name="Picture 7" descr="PET">
            <a:extLst>
              <a:ext uri="{FF2B5EF4-FFF2-40B4-BE49-F238E27FC236}">
                <a16:creationId xmlns:a16="http://schemas.microsoft.com/office/drawing/2014/main" id="{AD1B7F00-A1D3-6501-A38B-E1EB1167F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974" y="84794"/>
            <a:ext cx="1010451" cy="57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número de diapositiva 20">
            <a:extLst>
              <a:ext uri="{FF2B5EF4-FFF2-40B4-BE49-F238E27FC236}">
                <a16:creationId xmlns:a16="http://schemas.microsoft.com/office/drawing/2014/main" id="{FC355C53-5A94-DEA5-89B5-AB05E0F96DF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36800" y="6418800"/>
            <a:ext cx="661416" cy="365125"/>
          </a:xfrm>
        </p:spPr>
        <p:txBody>
          <a:bodyPr/>
          <a:lstStyle/>
          <a:p>
            <a:fld id="{00000000-1234-1234-1234-123412341234}" type="slidenum">
              <a:rPr lang="es-ES" sz="1200" smtClean="0"/>
              <a:pPr/>
              <a:t>32</a:t>
            </a:fld>
            <a:endParaRPr lang="es-ES" sz="12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 txBox="1">
            <a:spLocks noGrp="1"/>
          </p:cNvSpPr>
          <p:nvPr>
            <p:ph type="title"/>
          </p:nvPr>
        </p:nvSpPr>
        <p:spPr>
          <a:xfrm>
            <a:off x="882290" y="365716"/>
            <a:ext cx="724361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 dirty="0"/>
              <a:t>Maniquís de calidad de imagen</a:t>
            </a:r>
            <a:endParaRPr dirty="0"/>
          </a:p>
        </p:txBody>
      </p:sp>
      <p:sp>
        <p:nvSpPr>
          <p:cNvPr id="184" name="Google Shape;184;p22"/>
          <p:cNvSpPr txBox="1">
            <a:spLocks noGrp="1"/>
          </p:cNvSpPr>
          <p:nvPr>
            <p:ph type="body" idx="1"/>
          </p:nvPr>
        </p:nvSpPr>
        <p:spPr>
          <a:xfrm>
            <a:off x="410951" y="1691279"/>
            <a:ext cx="6924741" cy="4426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ct val="69498"/>
              <a:buChar char="•"/>
            </a:pPr>
            <a:r>
              <a:rPr lang="es-MX" sz="2000" dirty="0"/>
              <a:t>Laboratorio de Imágenes Biomédicas (LIBI)</a:t>
            </a:r>
          </a:p>
          <a:p>
            <a:pPr marL="45720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ct val="69498"/>
              <a:buChar char="•"/>
            </a:pPr>
            <a:r>
              <a:rPr lang="es-MX" sz="2000" dirty="0"/>
              <a:t>Polimetilmetacrilato (PMMA) con diferentes insertos</a:t>
            </a:r>
            <a:endParaRPr lang="es-MX" sz="2000" baseline="30000" dirty="0"/>
          </a:p>
          <a:p>
            <a:pPr marL="45720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ct val="69498"/>
              <a:buChar char="•"/>
            </a:pPr>
            <a:r>
              <a:rPr lang="es-MX" sz="2000" dirty="0"/>
              <a:t>Adaptado del maniquí de calidad de imagen (IQ) NEMA :</a:t>
            </a:r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600"/>
              </a:spcAft>
              <a:buSzPct val="81081"/>
              <a:buChar char="•"/>
            </a:pPr>
            <a:r>
              <a:rPr lang="es-MX" sz="1600" dirty="0"/>
              <a:t>Uniformidad</a:t>
            </a:r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600"/>
              </a:spcAft>
              <a:buSzPct val="81081"/>
              <a:buChar char="•"/>
            </a:pPr>
            <a:r>
              <a:rPr lang="es-MX" sz="1600" dirty="0"/>
              <a:t>Coeficientes de Recuperación (RC)</a:t>
            </a:r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600"/>
              </a:spcAft>
              <a:buSzPct val="81081"/>
              <a:buChar char="•"/>
            </a:pPr>
            <a:r>
              <a:rPr lang="es-MX" sz="1600" dirty="0"/>
              <a:t>Cocientes de desbordamiento (SOR)</a:t>
            </a:r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600"/>
              </a:spcAft>
              <a:buSzPct val="81081"/>
              <a:buChar char="•"/>
            </a:pPr>
            <a:r>
              <a:rPr lang="es-MX" sz="1600" dirty="0"/>
              <a:t>Resolución espacial (miniDerenzo)</a:t>
            </a:r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600"/>
              </a:spcAft>
              <a:buSzPct val="81081"/>
              <a:buChar char="•"/>
            </a:pPr>
            <a:r>
              <a:rPr lang="es-MX" sz="1600" dirty="0"/>
              <a:t>Detectabilidad de lesiones con esferas calientes (proporción 8:1) y frías</a:t>
            </a:r>
          </a:p>
          <a:p>
            <a:pPr marL="45720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ct val="69498"/>
              <a:buChar char="•"/>
            </a:pPr>
            <a:r>
              <a:rPr lang="es-MX" sz="2000" dirty="0"/>
              <a:t>Radionúclidos: </a:t>
            </a:r>
            <a:r>
              <a:rPr lang="es-MX" sz="2000" baseline="30000" dirty="0">
                <a:solidFill>
                  <a:srgbClr val="0000FF"/>
                </a:solidFill>
              </a:rPr>
              <a:t>18</a:t>
            </a:r>
            <a:r>
              <a:rPr lang="es-MX" sz="2000" dirty="0">
                <a:solidFill>
                  <a:srgbClr val="0000FF"/>
                </a:solidFill>
              </a:rPr>
              <a:t>F</a:t>
            </a:r>
            <a:r>
              <a:rPr lang="es-MX" sz="2000" dirty="0"/>
              <a:t> y </a:t>
            </a:r>
            <a:r>
              <a:rPr lang="es-MX" sz="2000" baseline="30000" dirty="0">
                <a:solidFill>
                  <a:srgbClr val="FFC000"/>
                </a:solidFill>
              </a:rPr>
              <a:t>68</a:t>
            </a:r>
            <a:r>
              <a:rPr lang="es-MX" sz="2000" dirty="0">
                <a:solidFill>
                  <a:srgbClr val="FFC000"/>
                </a:solidFill>
              </a:rPr>
              <a:t>Ga</a:t>
            </a:r>
          </a:p>
          <a:p>
            <a:pPr>
              <a:lnSpc>
                <a:spcPct val="70000"/>
              </a:lnSpc>
              <a:spcAft>
                <a:spcPts val="600"/>
              </a:spcAft>
              <a:buSzPct val="69498"/>
            </a:pPr>
            <a:r>
              <a:rPr lang="es-MX" sz="2000" dirty="0">
                <a:solidFill>
                  <a:schemeClr val="tx1"/>
                </a:solidFill>
              </a:rPr>
              <a:t>Maniquís desarrollados para evaluar un sistema PEM</a:t>
            </a:r>
          </a:p>
          <a:p>
            <a:pPr>
              <a:lnSpc>
                <a:spcPct val="70000"/>
              </a:lnSpc>
              <a:spcAft>
                <a:spcPts val="600"/>
              </a:spcAft>
              <a:buSzPct val="69498"/>
            </a:pPr>
            <a:r>
              <a:rPr lang="es-MX" sz="2000" dirty="0">
                <a:solidFill>
                  <a:schemeClr val="tx1"/>
                </a:solidFill>
              </a:rPr>
              <a:t>L. F. Torres-Urzúa, Tesis MFM, 2018 (M. Rodríguez)</a:t>
            </a:r>
          </a:p>
          <a:p>
            <a:pPr marL="45720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ct val="69498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Torres-Urzúa </a:t>
            </a:r>
            <a:r>
              <a:rPr lang="es-MX" sz="2000" i="1" dirty="0">
                <a:solidFill>
                  <a:schemeClr val="tx1"/>
                </a:solidFill>
              </a:rPr>
              <a:t>et al</a:t>
            </a:r>
            <a:r>
              <a:rPr lang="es-MX" sz="2000" dirty="0">
                <a:solidFill>
                  <a:schemeClr val="tx1"/>
                </a:solidFill>
              </a:rPr>
              <a:t>., </a:t>
            </a:r>
            <a:r>
              <a:rPr lang="es-MX" sz="2000" dirty="0" err="1">
                <a:solidFill>
                  <a:schemeClr val="tx1"/>
                </a:solidFill>
              </a:rPr>
              <a:t>Phys</a:t>
            </a:r>
            <a:r>
              <a:rPr lang="es-MX" sz="2000" dirty="0">
                <a:solidFill>
                  <a:schemeClr val="tx1"/>
                </a:solidFill>
              </a:rPr>
              <a:t>. </a:t>
            </a:r>
            <a:r>
              <a:rPr lang="es-MX" sz="2000" dirty="0" err="1">
                <a:solidFill>
                  <a:schemeClr val="tx1"/>
                </a:solidFill>
              </a:rPr>
              <a:t>Med</a:t>
            </a:r>
            <a:r>
              <a:rPr lang="es-MX" sz="2000" dirty="0">
                <a:solidFill>
                  <a:schemeClr val="tx1"/>
                </a:solidFill>
              </a:rPr>
              <a:t>. Biol. </a:t>
            </a:r>
            <a:r>
              <a:rPr lang="es-MX" sz="2000" b="1" dirty="0">
                <a:solidFill>
                  <a:schemeClr val="tx1"/>
                </a:solidFill>
              </a:rPr>
              <a:t>65</a:t>
            </a:r>
            <a:r>
              <a:rPr lang="es-MX" sz="2000" dirty="0">
                <a:solidFill>
                  <a:schemeClr val="tx1"/>
                </a:solidFill>
              </a:rPr>
              <a:t> (2020)</a:t>
            </a:r>
          </a:p>
        </p:txBody>
      </p:sp>
      <p:pic>
        <p:nvPicPr>
          <p:cNvPr id="187" name="Google Shape;187;p22"/>
          <p:cNvPicPr preferRelativeResize="0"/>
          <p:nvPr/>
        </p:nvPicPr>
        <p:blipFill rotWithShape="1">
          <a:blip r:embed="rId3">
            <a:alphaModFix/>
          </a:blip>
          <a:srcRect l="6001" t="12780" r="9699" b="6596"/>
          <a:stretch/>
        </p:blipFill>
        <p:spPr>
          <a:xfrm>
            <a:off x="7762941" y="3558608"/>
            <a:ext cx="4267323" cy="2720873"/>
          </a:xfrm>
          <a:prstGeom prst="roundRect">
            <a:avLst>
              <a:gd name="adj" fmla="val 5525"/>
            </a:avLst>
          </a:prstGeom>
          <a:solidFill>
            <a:srgbClr val="ECECEC"/>
          </a:solidFill>
          <a:ln>
            <a:noFill/>
          </a:ln>
        </p:spPr>
      </p:pic>
      <p:sp>
        <p:nvSpPr>
          <p:cNvPr id="3" name="Marcador de número de diapositiva 20">
            <a:extLst>
              <a:ext uri="{FF2B5EF4-FFF2-40B4-BE49-F238E27FC236}">
                <a16:creationId xmlns:a16="http://schemas.microsoft.com/office/drawing/2014/main" id="{5591CC2E-6EE0-838D-1324-EC5ED6310A7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288" y="6375271"/>
            <a:ext cx="661416" cy="365125"/>
          </a:xfrm>
        </p:spPr>
        <p:txBody>
          <a:bodyPr/>
          <a:lstStyle/>
          <a:p>
            <a:fld id="{00000000-1234-1234-1234-123412341234}" type="slidenum">
              <a:rPr lang="es-ES" smtClean="0"/>
              <a:pPr/>
              <a:t>33</a:t>
            </a:fld>
            <a:endParaRPr lang="es-ES" dirty="0"/>
          </a:p>
        </p:txBody>
      </p:sp>
      <p:pic>
        <p:nvPicPr>
          <p:cNvPr id="6" name="Imagen 5" descr="Imagen que contiene cuarto, cd, reloj&#10;&#10;Descripción generada automáticamente">
            <a:extLst>
              <a:ext uri="{FF2B5EF4-FFF2-40B4-BE49-F238E27FC236}">
                <a16:creationId xmlns:a16="http://schemas.microsoft.com/office/drawing/2014/main" id="{E82FF459-7182-99E3-2D99-E99103ED7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478" y="150839"/>
            <a:ext cx="3378147" cy="332794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fe2ecca47c_0_2" descr="Imagen que contiene interior, hombre, parado, tabl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t="15535" b="28785"/>
          <a:stretch/>
        </p:blipFill>
        <p:spPr>
          <a:xfrm>
            <a:off x="2816351" y="923744"/>
            <a:ext cx="2711950" cy="268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fe2ecca47c_0_2" descr="Imagen que contiene interior, lavabo, gato, azul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 l="13915" t="7829" b="31658"/>
          <a:stretch/>
        </p:blipFill>
        <p:spPr>
          <a:xfrm>
            <a:off x="789845" y="3524544"/>
            <a:ext cx="1928188" cy="2409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fe2ecca47c_0_2" descr="Imagen que contiene persona, interior, hombre, tabla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 b="20838"/>
          <a:stretch/>
        </p:blipFill>
        <p:spPr>
          <a:xfrm>
            <a:off x="6190117" y="923744"/>
            <a:ext cx="2798201" cy="296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fe2ecca47c_0_2" descr="Diagrama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64720" y="915355"/>
            <a:ext cx="2798201" cy="3743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fe2ecca47c_0_2" descr="Imagen que contiene Gráfico&#10;&#10;Descripción generada automá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468516" y="1245109"/>
            <a:ext cx="2570918" cy="192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fe2ecca47c_0_2" descr="Imagen que contiene interior, vistiendo, hombre, cuart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 l="25735" r="19501"/>
          <a:stretch/>
        </p:blipFill>
        <p:spPr>
          <a:xfrm rot="5400000">
            <a:off x="3182082" y="3303934"/>
            <a:ext cx="1979590" cy="2711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fe2ecca47c_0_2" descr="Una persona sentado en un escritorio&#10;&#10;Descripción generada automáticamente con confianza media"/>
          <p:cNvPicPr preferRelativeResize="0"/>
          <p:nvPr/>
        </p:nvPicPr>
        <p:blipFill rotWithShape="1">
          <a:blip r:embed="rId9">
            <a:alphaModFix/>
          </a:blip>
          <a:srcRect t="16367" b="28850"/>
          <a:stretch/>
        </p:blipFill>
        <p:spPr>
          <a:xfrm>
            <a:off x="6955692" y="3954571"/>
            <a:ext cx="2032626" cy="197959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fe2ecca47c_0_2"/>
          <p:cNvSpPr txBox="1"/>
          <p:nvPr/>
        </p:nvSpPr>
        <p:spPr>
          <a:xfrm>
            <a:off x="2671887" y="171268"/>
            <a:ext cx="191967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rgbClr val="FF3131"/>
                </a:solidFill>
                <a:latin typeface="Calibri"/>
                <a:ea typeface="Calibri"/>
                <a:cs typeface="Calibri"/>
                <a:sym typeface="Calibri"/>
              </a:rPr>
              <a:t>PET/CT</a:t>
            </a:r>
            <a:endParaRPr sz="2800" b="0" i="0" u="none" strike="noStrike" cap="none">
              <a:solidFill>
                <a:srgbClr val="FF31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fe2ecca47c_0_2"/>
          <p:cNvSpPr txBox="1"/>
          <p:nvPr/>
        </p:nvSpPr>
        <p:spPr>
          <a:xfrm>
            <a:off x="7786774" y="171268"/>
            <a:ext cx="15659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PET/MR</a:t>
            </a:r>
            <a:endParaRPr sz="28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CD9934-D730-9C1E-A664-2E91BF13ADF4}"/>
              </a:ext>
            </a:extLst>
          </p:cNvPr>
          <p:cNvSpPr txBox="1"/>
          <p:nvPr/>
        </p:nvSpPr>
        <p:spPr>
          <a:xfrm>
            <a:off x="937023" y="6415850"/>
            <a:ext cx="4560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Diego M.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Ku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Toval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Tesis de MFM (2023), PCF</a:t>
            </a:r>
          </a:p>
        </p:txBody>
      </p:sp>
      <p:sp>
        <p:nvSpPr>
          <p:cNvPr id="4" name="Marcador de número de diapositiva 20">
            <a:extLst>
              <a:ext uri="{FF2B5EF4-FFF2-40B4-BE49-F238E27FC236}">
                <a16:creationId xmlns:a16="http://schemas.microsoft.com/office/drawing/2014/main" id="{D99A868D-2532-48FF-9B91-4D3BBD8EDCF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288" y="6375271"/>
            <a:ext cx="661416" cy="365125"/>
          </a:xfrm>
        </p:spPr>
        <p:txBody>
          <a:bodyPr/>
          <a:lstStyle/>
          <a:p>
            <a:fld id="{00000000-1234-1234-1234-123412341234}" type="slidenum">
              <a:rPr lang="es-ES" smtClean="0"/>
              <a:pPr/>
              <a:t>34</a:t>
            </a:fld>
            <a:endParaRPr lang="es-E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>
            <a:spLocks noGrp="1"/>
          </p:cNvSpPr>
          <p:nvPr>
            <p:ph type="title"/>
          </p:nvPr>
        </p:nvSpPr>
        <p:spPr>
          <a:xfrm>
            <a:off x="838200" y="27769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36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Maniquí de calidad de imagen: Uniformidad, RC y SOR</a:t>
            </a:r>
            <a:br>
              <a:rPr lang="en-US" sz="36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es-ES" sz="2800" dirty="0"/>
              <a:t>(Con corrección por atenuación)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275;g145d718b95d_0_0">
            <a:extLst>
              <a:ext uri="{FF2B5EF4-FFF2-40B4-BE49-F238E27FC236}">
                <a16:creationId xmlns:a16="http://schemas.microsoft.com/office/drawing/2014/main" id="{F7A6DC9F-E6AB-4299-BDE5-329B883D019F}"/>
              </a:ext>
            </a:extLst>
          </p:cNvPr>
          <p:cNvSpPr txBox="1"/>
          <p:nvPr/>
        </p:nvSpPr>
        <p:spPr>
          <a:xfrm>
            <a:off x="2254497" y="1575297"/>
            <a:ext cx="191967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 dirty="0">
                <a:solidFill>
                  <a:srgbClr val="FF3131"/>
                </a:solidFill>
                <a:latin typeface="Calibri"/>
                <a:ea typeface="Calibri"/>
                <a:cs typeface="Calibri"/>
                <a:sym typeface="Calibri"/>
              </a:rPr>
              <a:t>PET/CT</a:t>
            </a:r>
            <a:endParaRPr sz="2800" b="0" i="0" u="none" strike="noStrike" cap="none" dirty="0">
              <a:solidFill>
                <a:srgbClr val="FF31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76;g145d718b95d_0_0">
            <a:extLst>
              <a:ext uri="{FF2B5EF4-FFF2-40B4-BE49-F238E27FC236}">
                <a16:creationId xmlns:a16="http://schemas.microsoft.com/office/drawing/2014/main" id="{81ABB65A-4F37-44D5-A92A-2C6AAE8772EB}"/>
              </a:ext>
            </a:extLst>
          </p:cNvPr>
          <p:cNvSpPr txBox="1"/>
          <p:nvPr/>
        </p:nvSpPr>
        <p:spPr>
          <a:xfrm>
            <a:off x="8256985" y="1586087"/>
            <a:ext cx="15659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PET/MR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622FF1-A3ED-F18C-7238-96F962C78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8" b="50725"/>
          <a:stretch/>
        </p:blipFill>
        <p:spPr>
          <a:xfrm>
            <a:off x="385214" y="2109307"/>
            <a:ext cx="5658236" cy="34049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87F1173-3E9C-2724-FF22-F67761923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061"/>
          <a:stretch/>
        </p:blipFill>
        <p:spPr>
          <a:xfrm>
            <a:off x="6212768" y="2140557"/>
            <a:ext cx="5654418" cy="334312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B8B8A5F-8A7D-A66B-3312-82C9C09F7B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S" smtClean="0"/>
              <a:pPr/>
              <a:t>35</a:t>
            </a:fld>
            <a:endParaRPr lang="es-ES" dirty="0"/>
          </a:p>
        </p:txBody>
      </p:sp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7670F21D-14AD-AE5B-8D69-A2893A8D40B8}"/>
              </a:ext>
            </a:extLst>
          </p:cNvPr>
          <p:cNvSpPr txBox="1">
            <a:spLocks/>
          </p:cNvSpPr>
          <p:nvPr/>
        </p:nvSpPr>
        <p:spPr>
          <a:xfrm>
            <a:off x="135151" y="6417031"/>
            <a:ext cx="4257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E959A8-D594-4558-A27E-4EDF0A86C4CB}" type="slidenum">
              <a:rPr lang="es-MX" smtClean="0"/>
              <a:pPr/>
              <a:t>35</a:t>
            </a:fld>
            <a:endParaRPr lang="es-MX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"/>
          <p:cNvSpPr txBox="1">
            <a:spLocks noGrp="1"/>
          </p:cNvSpPr>
          <p:nvPr>
            <p:ph type="title"/>
          </p:nvPr>
        </p:nvSpPr>
        <p:spPr>
          <a:xfrm>
            <a:off x="1065229" y="226100"/>
            <a:ext cx="1079827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 dirty="0"/>
              <a:t>Maniquí miniDerenzo</a:t>
            </a:r>
            <a:endParaRPr dirty="0"/>
          </a:p>
        </p:txBody>
      </p:sp>
      <p:pic>
        <p:nvPicPr>
          <p:cNvPr id="230" name="Google Shape;230;p26"/>
          <p:cNvPicPr preferRelativeResize="0"/>
          <p:nvPr/>
        </p:nvPicPr>
        <p:blipFill rotWithShape="1">
          <a:blip r:embed="rId3">
            <a:alphaModFix/>
          </a:blip>
          <a:srcRect t="4552" b="50830"/>
          <a:stretch/>
        </p:blipFill>
        <p:spPr>
          <a:xfrm>
            <a:off x="65448" y="3447877"/>
            <a:ext cx="5980208" cy="244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30;p26">
            <a:extLst>
              <a:ext uri="{FF2B5EF4-FFF2-40B4-BE49-F238E27FC236}">
                <a16:creationId xmlns:a16="http://schemas.microsoft.com/office/drawing/2014/main" id="{DC7B982F-E235-FEC6-C9E9-BF2A5024FD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7030" b="1"/>
          <a:stretch/>
        </p:blipFill>
        <p:spPr>
          <a:xfrm>
            <a:off x="6157525" y="3474890"/>
            <a:ext cx="5980207" cy="23559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75;g145d718b95d_0_0">
            <a:extLst>
              <a:ext uri="{FF2B5EF4-FFF2-40B4-BE49-F238E27FC236}">
                <a16:creationId xmlns:a16="http://schemas.microsoft.com/office/drawing/2014/main" id="{1AE7185F-3370-10E0-B90A-477333D4AF74}"/>
              </a:ext>
            </a:extLst>
          </p:cNvPr>
          <p:cNvSpPr txBox="1"/>
          <p:nvPr/>
        </p:nvSpPr>
        <p:spPr>
          <a:xfrm>
            <a:off x="2095717" y="2828102"/>
            <a:ext cx="191967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 dirty="0">
                <a:solidFill>
                  <a:srgbClr val="FF3131"/>
                </a:solidFill>
                <a:latin typeface="Calibri"/>
                <a:ea typeface="Calibri"/>
                <a:cs typeface="Calibri"/>
                <a:sym typeface="Calibri"/>
              </a:rPr>
              <a:t>PET/CT</a:t>
            </a:r>
            <a:endParaRPr sz="2800" b="0" i="0" u="none" strike="noStrike" cap="none" dirty="0">
              <a:solidFill>
                <a:srgbClr val="FF31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76;g145d718b95d_0_0">
            <a:extLst>
              <a:ext uri="{FF2B5EF4-FFF2-40B4-BE49-F238E27FC236}">
                <a16:creationId xmlns:a16="http://schemas.microsoft.com/office/drawing/2014/main" id="{460EEC76-24DB-FE7F-E4FB-0272E4B525C6}"/>
              </a:ext>
            </a:extLst>
          </p:cNvPr>
          <p:cNvSpPr txBox="1"/>
          <p:nvPr/>
        </p:nvSpPr>
        <p:spPr>
          <a:xfrm>
            <a:off x="8364636" y="2868430"/>
            <a:ext cx="15659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PET/MR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n 6" descr="Una botella de plástico&#10;&#10;Descripción generada automáticamente con confianza baja">
            <a:extLst>
              <a:ext uri="{FF2B5EF4-FFF2-40B4-BE49-F238E27FC236}">
                <a16:creationId xmlns:a16="http://schemas.microsoft.com/office/drawing/2014/main" id="{493D9C8E-E33E-CC86-41FE-7512535C7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003051" y="567141"/>
            <a:ext cx="2317924" cy="173844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3A83CC7-28F4-3CC8-C548-222398AEB29F}"/>
              </a:ext>
            </a:extLst>
          </p:cNvPr>
          <p:cNvSpPr txBox="1"/>
          <p:nvPr/>
        </p:nvSpPr>
        <p:spPr>
          <a:xfrm>
            <a:off x="7030616" y="1461529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chemeClr val="tx2"/>
                </a:solidFill>
              </a:rPr>
              <a:t>miniDerenzo</a:t>
            </a:r>
            <a:endParaRPr lang="es-ES" sz="1600" dirty="0">
              <a:solidFill>
                <a:schemeClr val="tx2"/>
              </a:solidFill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D5022857-BA35-9FCE-ED7D-F0C7D273403C}"/>
              </a:ext>
            </a:extLst>
          </p:cNvPr>
          <p:cNvCxnSpPr/>
          <p:nvPr/>
        </p:nvCxnSpPr>
        <p:spPr>
          <a:xfrm>
            <a:off x="8364636" y="1658946"/>
            <a:ext cx="1165258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8161027-8384-BE3C-68A7-86EB7F975ECE}"/>
              </a:ext>
            </a:extLst>
          </p:cNvPr>
          <p:cNvSpPr txBox="1"/>
          <p:nvPr/>
        </p:nvSpPr>
        <p:spPr>
          <a:xfrm>
            <a:off x="7022227" y="1444751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C000"/>
                </a:solidFill>
              </a:rPr>
              <a:t>miniDerenzo</a:t>
            </a:r>
            <a:endParaRPr lang="es-ES" sz="1600" dirty="0">
              <a:solidFill>
                <a:srgbClr val="FFC000"/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AB9A0C5-458D-AE21-E9B6-2CE47009AE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S" smtClean="0"/>
              <a:pPr/>
              <a:t>36</a:t>
            </a:fld>
            <a:endParaRPr lang="es-ES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47919071-F85B-4157-43FC-490DB0E9AABD}"/>
              </a:ext>
            </a:extLst>
          </p:cNvPr>
          <p:cNvSpPr txBox="1">
            <a:spLocks/>
          </p:cNvSpPr>
          <p:nvPr/>
        </p:nvSpPr>
        <p:spPr>
          <a:xfrm>
            <a:off x="135151" y="6417031"/>
            <a:ext cx="4257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E959A8-D594-4558-A27E-4EDF0A86C4CB}" type="slidenum">
              <a:rPr lang="es-MX" smtClean="0"/>
              <a:pPr/>
              <a:t>36</a:t>
            </a:fld>
            <a:endParaRPr lang="es-MX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Estante de madera&#10;&#10;Descripción generada automáticamente con confianza media">
            <a:extLst>
              <a:ext uri="{FF2B5EF4-FFF2-40B4-BE49-F238E27FC236}">
                <a16:creationId xmlns:a16="http://schemas.microsoft.com/office/drawing/2014/main" id="{290B71A2-D66F-D68A-72E7-1A8FC0E16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26" y="3857625"/>
            <a:ext cx="2655719" cy="2496688"/>
          </a:xfrm>
          <a:prstGeom prst="rect">
            <a:avLst/>
          </a:prstGeom>
        </p:spPr>
      </p:pic>
      <p:pic>
        <p:nvPicPr>
          <p:cNvPr id="7" name="Imagen 6" descr="Imagen que contiene interior, escritorio, tabla, computadora&#10;&#10;Descripción generada automáticamente">
            <a:extLst>
              <a:ext uri="{FF2B5EF4-FFF2-40B4-BE49-F238E27FC236}">
                <a16:creationId xmlns:a16="http://schemas.microsoft.com/office/drawing/2014/main" id="{96ACA72D-4141-492A-EAD7-7B680FC3F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484" y="767624"/>
            <a:ext cx="3139366" cy="5581094"/>
          </a:xfrm>
          <a:prstGeom prst="rect">
            <a:avLst/>
          </a:prstGeom>
        </p:spPr>
      </p:pic>
      <p:pic>
        <p:nvPicPr>
          <p:cNvPr id="10" name="Imagen 9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43AC6EB2-9585-90F3-E33B-DDA7B666C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989" y="1235370"/>
            <a:ext cx="3029275" cy="258411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2F73BDB-AD78-FA0C-E316-AB34DA64C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273" y="338999"/>
            <a:ext cx="10515600" cy="1325563"/>
          </a:xfrm>
        </p:spPr>
        <p:txBody>
          <a:bodyPr/>
          <a:lstStyle/>
          <a:p>
            <a:r>
              <a:rPr lang="es-MX" dirty="0"/>
              <a:t>Mamografía por emisión de positrones</a:t>
            </a:r>
            <a:br>
              <a:rPr lang="es-MX" dirty="0"/>
            </a:br>
            <a:r>
              <a:rPr lang="es-MX" dirty="0"/>
              <a:t>PEM-IFUNAM</a:t>
            </a:r>
            <a:endParaRPr lang="es-ES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78956C6-C34A-A92E-B3E5-46BC316FA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127" y="1330264"/>
            <a:ext cx="4407790" cy="5352752"/>
          </a:xfrm>
          <a:prstGeom prst="rect">
            <a:avLst/>
          </a:prstGeom>
        </p:spPr>
      </p:pic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F03B3683-2B3D-2048-9DBB-984DCC44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37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74967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BF1780-F01C-032F-0B88-258F1ED83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5" y="365125"/>
            <a:ext cx="10173646" cy="720000"/>
          </a:xfrm>
        </p:spPr>
        <p:txBody>
          <a:bodyPr/>
          <a:lstStyle/>
          <a:p>
            <a:r>
              <a:rPr lang="es-MX" dirty="0"/>
              <a:t>Maniquí antropomórfico de mama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5586D9-8042-0A7E-443D-222CEC4294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S" smtClean="0"/>
              <a:pPr/>
              <a:t>38</a:t>
            </a:fld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ED66F18-9B60-99C1-F25B-9018C3245879}"/>
              </a:ext>
            </a:extLst>
          </p:cNvPr>
          <p:cNvSpPr txBox="1"/>
          <p:nvPr/>
        </p:nvSpPr>
        <p:spPr>
          <a:xfrm>
            <a:off x="696271" y="1283884"/>
            <a:ext cx="65152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Esferas calientes y frías en un fondo tibio con </a:t>
            </a:r>
            <a:r>
              <a:rPr lang="es-419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s-419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419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</a:t>
            </a:r>
            <a:r>
              <a:rPr lang="es-419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3.0 </a:t>
            </a:r>
            <a:r>
              <a:rPr lang="es-419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kBq</a:t>
            </a:r>
            <a:r>
              <a:rPr lang="es-419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/ml de </a:t>
            </a:r>
            <a:r>
              <a:rPr lang="es-419" sz="1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s-419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</a:p>
          <a:p>
            <a:r>
              <a:rPr lang="es-419" sz="1600" dirty="0">
                <a:latin typeface="Calibri" panose="020F0502020204030204" pitchFamily="34" charset="0"/>
                <a:cs typeface="Calibri" panose="020F0502020204030204" pitchFamily="34" charset="0"/>
              </a:rPr>
              <a:t>Tiempo de adquisición: 5 min</a:t>
            </a: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CDF639A-48AB-CA48-519A-32231BD04AC5}"/>
              </a:ext>
            </a:extLst>
          </p:cNvPr>
          <p:cNvSpPr txBox="1"/>
          <p:nvPr/>
        </p:nvSpPr>
        <p:spPr>
          <a:xfrm>
            <a:off x="2115327" y="5457699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solidFill>
                  <a:schemeClr val="accent1"/>
                </a:solidFill>
              </a:rPr>
              <a:t>PEM-IFUNAM</a:t>
            </a:r>
            <a:endParaRPr lang="es-ES" sz="2000" dirty="0">
              <a:solidFill>
                <a:schemeClr val="accent1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93BED1A-8636-4014-A7B0-E71AA820E038}"/>
              </a:ext>
            </a:extLst>
          </p:cNvPr>
          <p:cNvSpPr txBox="1"/>
          <p:nvPr/>
        </p:nvSpPr>
        <p:spPr>
          <a:xfrm>
            <a:off x="7655912" y="5457699"/>
            <a:ext cx="3062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solidFill>
                  <a:schemeClr val="accent1"/>
                </a:solidFill>
              </a:rPr>
              <a:t>PEM Flex Solo II (</a:t>
            </a:r>
            <a:r>
              <a:rPr lang="es-MX" sz="2000" dirty="0" err="1">
                <a:solidFill>
                  <a:schemeClr val="accent1"/>
                </a:solidFill>
              </a:rPr>
              <a:t>INCan</a:t>
            </a:r>
            <a:r>
              <a:rPr lang="es-MX" sz="2000" dirty="0">
                <a:solidFill>
                  <a:schemeClr val="accent1"/>
                </a:solidFill>
              </a:rPr>
              <a:t>)</a:t>
            </a:r>
            <a:endParaRPr lang="es-ES" sz="2000" dirty="0">
              <a:solidFill>
                <a:schemeClr val="accent1"/>
              </a:solidFill>
            </a:endParaRPr>
          </a:p>
        </p:txBody>
      </p:sp>
      <p:pic>
        <p:nvPicPr>
          <p:cNvPr id="38" name="Imagen 37" descr="Una pantalla de un video juego&#10;&#10;Descripción generada automáticamente con confianza media">
            <a:extLst>
              <a:ext uri="{FF2B5EF4-FFF2-40B4-BE49-F238E27FC236}">
                <a16:creationId xmlns:a16="http://schemas.microsoft.com/office/drawing/2014/main" id="{AFD0DA4A-7425-CC42-D606-4091AE57F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0" y="1983174"/>
            <a:ext cx="12031744" cy="2909462"/>
          </a:xfrm>
          <a:prstGeom prst="rect">
            <a:avLst/>
          </a:prstGeom>
        </p:spPr>
      </p:pic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2C126A16-34DE-E701-1AF0-D8392867898B}"/>
              </a:ext>
            </a:extLst>
          </p:cNvPr>
          <p:cNvSpPr txBox="1">
            <a:spLocks/>
          </p:cNvSpPr>
          <p:nvPr/>
        </p:nvSpPr>
        <p:spPr>
          <a:xfrm>
            <a:off x="135151" y="6417031"/>
            <a:ext cx="4257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E959A8-D594-4558-A27E-4EDF0A86C4CB}" type="slidenum">
              <a:rPr lang="es-MX" smtClean="0"/>
              <a:pPr/>
              <a:t>38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9511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473C69-1C60-96A9-6A4D-E406D2BA0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PEM-IFUNAM</a:t>
            </a:r>
            <a:endParaRPr lang="es-ES" dirty="0"/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765A7024-E008-FB81-30B3-A8EFD4812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6" y="1664562"/>
            <a:ext cx="5059354" cy="50593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2805DDD-F5D1-12E1-FE5C-53540D102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75709" y="3348303"/>
            <a:ext cx="4027729" cy="2706437"/>
          </a:xfrm>
          <a:prstGeom prst="rect">
            <a:avLst/>
          </a:prstGeom>
        </p:spPr>
      </p:pic>
      <p:pic>
        <p:nvPicPr>
          <p:cNvPr id="5" name="Imagen 4" descr="Imagen que contiene tabla, frente, pequeño, caja&#10;&#10;Descripción generada automáticamente">
            <a:extLst>
              <a:ext uri="{FF2B5EF4-FFF2-40B4-BE49-F238E27FC236}">
                <a16:creationId xmlns:a16="http://schemas.microsoft.com/office/drawing/2014/main" id="{F5B847C2-1EB9-CED0-A27F-6314BB152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200" y="671285"/>
            <a:ext cx="2601594" cy="3250085"/>
          </a:xfrm>
          <a:prstGeom prst="roundRect">
            <a:avLst>
              <a:gd name="adj" fmla="val 4557"/>
            </a:avLst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6300993-1A64-4773-B3CC-F24EE8331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599" y="1391185"/>
            <a:ext cx="1847248" cy="167654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AA32EE7-B8F7-8BBF-40E0-14F8C1CDCE86}"/>
              </a:ext>
            </a:extLst>
          </p:cNvPr>
          <p:cNvSpPr txBox="1"/>
          <p:nvPr/>
        </p:nvSpPr>
        <p:spPr>
          <a:xfrm>
            <a:off x="9569112" y="3823018"/>
            <a:ext cx="2421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Dr. Serafín Castañeda</a:t>
            </a:r>
          </a:p>
          <a:p>
            <a:r>
              <a:rPr lang="es-MX" sz="1200" dirty="0"/>
              <a:t>Depto. Ing. en Sistemas Biomédicos</a:t>
            </a:r>
          </a:p>
          <a:p>
            <a:r>
              <a:rPr lang="es-MX" sz="1200" dirty="0" err="1"/>
              <a:t>Fac</a:t>
            </a:r>
            <a:r>
              <a:rPr lang="es-MX" sz="1200" dirty="0"/>
              <a:t>. de Ingeniería, UNAM</a:t>
            </a:r>
            <a:endParaRPr lang="es-ES" sz="1200" dirty="0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EAECBF84-828F-4FE2-F75B-2431877A8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39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81753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9AE0CD-3753-D54C-FF9D-9E7E7ADBC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Tabla de núcleos</a:t>
            </a:r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9596832-A73B-A6E1-617E-AFBE2AD3C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792" y="1157452"/>
            <a:ext cx="7161269" cy="5243348"/>
          </a:xfrm>
          <a:prstGeom prst="rect">
            <a:avLst/>
          </a:prstGeom>
        </p:spPr>
      </p:pic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41919791-D6A2-323F-A1EB-162D50FE7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97107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29F259-399D-E772-66AC-029EB4B8E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Resumen y conclusiones</a:t>
            </a:r>
            <a:endParaRPr lang="es-ES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3835A0D-1838-96C1-BD8A-398E736CA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747" y="1244336"/>
            <a:ext cx="9584328" cy="5031289"/>
          </a:xfrm>
        </p:spPr>
        <p:txBody>
          <a:bodyPr>
            <a:noAutofit/>
          </a:bodyPr>
          <a:lstStyle/>
          <a:p>
            <a:pPr marL="457200" indent="-4572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MX" sz="2400" dirty="0">
                <a:latin typeface="+mn-lt"/>
                <a:sym typeface="Symbol"/>
              </a:rPr>
              <a:t>Aplicaciones de la física en medicina: diagnóstico y tratamiento</a:t>
            </a:r>
          </a:p>
          <a:p>
            <a:pPr marL="457200" indent="-4572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MX" sz="2400" dirty="0">
                <a:latin typeface="+mn-lt"/>
                <a:sym typeface="Symbol"/>
              </a:rPr>
              <a:t>Radiación ionizante en diagnóstico: radiodiagnóstico y medicina nuclear</a:t>
            </a:r>
          </a:p>
          <a:p>
            <a:pPr marL="457200" indent="-4572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MX" sz="2400" dirty="0">
                <a:sym typeface="Symbol"/>
              </a:rPr>
              <a:t>Las imágenes de PET se forman utilizando la detección en coincidencia de los fotones de aniquilación de 511 </a:t>
            </a:r>
            <a:r>
              <a:rPr lang="es-MX" sz="2400" dirty="0" err="1">
                <a:sym typeface="Symbol"/>
              </a:rPr>
              <a:t>keV</a:t>
            </a:r>
            <a:r>
              <a:rPr lang="es-MX" sz="2400" dirty="0">
                <a:sym typeface="Symbol"/>
              </a:rPr>
              <a:t>, reflejan la captación de un radiofármaco</a:t>
            </a:r>
          </a:p>
          <a:p>
            <a:pPr marL="457200" indent="-4572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MX" sz="2400" dirty="0" err="1"/>
              <a:t>Teranóstica</a:t>
            </a:r>
            <a:r>
              <a:rPr lang="es-MX" sz="2400" dirty="0"/>
              <a:t>: tratamiento y diagnóstico personalizado en uno</a:t>
            </a:r>
          </a:p>
          <a:p>
            <a:pPr marL="457200" indent="-4572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MX" sz="2400" dirty="0"/>
              <a:t>Equipos PET/RM – reducen el alcance del positrón en la dirección perpendicular a B</a:t>
            </a:r>
          </a:p>
          <a:p>
            <a:pPr marL="457200" indent="-4572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MX" sz="2400" dirty="0"/>
              <a:t>Desarrollo de un equipo de mamografía por emisión de positrones: PEM-IFUNAM</a:t>
            </a:r>
            <a:endParaRPr lang="es-MX" sz="2400" dirty="0">
              <a:latin typeface="+mn-lt"/>
            </a:endParaRPr>
          </a:p>
          <a:p>
            <a:pPr>
              <a:lnSpc>
                <a:spcPct val="110000"/>
              </a:lnSpc>
            </a:pPr>
            <a:endParaRPr lang="es-ES" sz="2400" dirty="0">
              <a:latin typeface="+mn-lt"/>
            </a:endParaRPr>
          </a:p>
        </p:txBody>
      </p:sp>
      <p:sp>
        <p:nvSpPr>
          <p:cNvPr id="4" name="1 Marcador de número de diapositiva">
            <a:extLst>
              <a:ext uri="{FF2B5EF4-FFF2-40B4-BE49-F238E27FC236}">
                <a16:creationId xmlns:a16="http://schemas.microsoft.com/office/drawing/2014/main" id="{8207EBA8-FC1F-90A2-7C98-14CA3359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40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48288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86CFEE-3E62-851F-1418-616D57FF6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373" y="1414021"/>
            <a:ext cx="6610396" cy="4957797"/>
          </a:xfrm>
          <a:prstGeom prst="roundRect">
            <a:avLst>
              <a:gd name="adj" fmla="val 1553"/>
            </a:avLst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24C49CA9-9DCC-C833-056E-0EBCD2AD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Laboratorio de Imágenes Biomédicas, IF-UNAM</a:t>
            </a:r>
            <a:endParaRPr lang="es-ES" dirty="0"/>
          </a:p>
        </p:txBody>
      </p: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D80BDC96-C2B7-0070-77DD-C4FC87DE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41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23007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CD39A-3FAC-59DC-7E6A-3716293B7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5FAE675-F1AA-343B-3818-38CC049847C0}"/>
              </a:ext>
            </a:extLst>
          </p:cNvPr>
          <p:cNvSpPr txBox="1">
            <a:spLocks/>
          </p:cNvSpPr>
          <p:nvPr/>
        </p:nvSpPr>
        <p:spPr>
          <a:xfrm>
            <a:off x="1959350" y="208323"/>
            <a:ext cx="8279591" cy="1886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MX" sz="3200" b="1" dirty="0">
                <a:solidFill>
                  <a:srgbClr val="2F298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Tomografía por emisión de positrones: </a:t>
            </a:r>
            <a:r>
              <a:rPr lang="es-MX" sz="3200" b="1" dirty="0">
                <a:solidFill>
                  <a:srgbClr val="00B0F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una aportación de la ciencia y la tecnología a la salud</a:t>
            </a:r>
            <a:endParaRPr lang="es-ES_tradnl" sz="3200" b="1" dirty="0">
              <a:solidFill>
                <a:srgbClr val="00B0F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422C189-6FBF-AC68-714F-5D1D51CE5E3F}"/>
              </a:ext>
            </a:extLst>
          </p:cNvPr>
          <p:cNvSpPr/>
          <p:nvPr/>
        </p:nvSpPr>
        <p:spPr>
          <a:xfrm>
            <a:off x="1602557" y="5474322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_tradnl" b="1" dirty="0">
                <a:latin typeface="Arial" charset="0"/>
                <a:ea typeface="Arial" charset="0"/>
                <a:cs typeface="Arial" charset="0"/>
              </a:rPr>
              <a:t>Dr. Héctor Alva Sánchez</a:t>
            </a:r>
          </a:p>
          <a:p>
            <a:pPr>
              <a:defRPr/>
            </a:pPr>
            <a:r>
              <a:rPr lang="es-ES_tradnl" dirty="0">
                <a:solidFill>
                  <a:srgbClr val="4B33FD"/>
                </a:solidFill>
                <a:latin typeface="Arial" charset="0"/>
                <a:ea typeface="Arial" charset="0"/>
                <a:cs typeface="Arial" charset="0"/>
              </a:rPr>
              <a:t>halva@fisica.unam.mx</a:t>
            </a:r>
            <a:r>
              <a:rPr lang="es-ES_tradnl" b="1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defRPr/>
            </a:pPr>
            <a:r>
              <a:rPr lang="es-ES" sz="1600" dirty="0">
                <a:latin typeface="Arial" charset="0"/>
                <a:ea typeface="Arial" charset="0"/>
                <a:cs typeface="Arial" charset="0"/>
              </a:rPr>
              <a:t>Instituto de Física, UNAM</a:t>
            </a: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Imagen 1" descr="Un 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5C2235CE-4671-F7CC-2CC3-7CCB992E6C4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966" y="5328131"/>
            <a:ext cx="951359" cy="1038743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C8972879-6D70-2FA3-50DF-C7D870A78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88" y="492598"/>
            <a:ext cx="1132969" cy="127012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66C81BB-D5C4-F697-8C62-F24EB496B142}"/>
              </a:ext>
            </a:extLst>
          </p:cNvPr>
          <p:cNvSpPr txBox="1"/>
          <p:nvPr/>
        </p:nvSpPr>
        <p:spPr>
          <a:xfrm>
            <a:off x="1470580" y="1983076"/>
            <a:ext cx="9275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C00000"/>
                </a:solidFill>
              </a:rPr>
              <a:t>Licenciatura en Física y Física Biomédica, Facultad de Ciencias, UNAM:</a:t>
            </a:r>
          </a:p>
          <a:p>
            <a:pPr lvl="1"/>
            <a:r>
              <a:rPr lang="es-MX" sz="2400" dirty="0">
                <a:solidFill>
                  <a:srgbClr val="4B33FD"/>
                </a:solidFill>
              </a:rPr>
              <a:t>https://www.fciencias.unam.mx/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C00000"/>
                </a:solidFill>
              </a:rPr>
              <a:t>Posgrado en Ciencias Físicas, UNAM:</a:t>
            </a:r>
          </a:p>
          <a:p>
            <a:pPr lvl="1"/>
            <a:r>
              <a:rPr lang="es-MX" sz="2400" dirty="0">
                <a:solidFill>
                  <a:srgbClr val="4B33FD"/>
                </a:solidFill>
              </a:rPr>
              <a:t>https://posgrado.fisica.unam.mx/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C00000"/>
                </a:solidFill>
              </a:rPr>
              <a:t>Maestría en Física Médica, UNAM:</a:t>
            </a:r>
          </a:p>
          <a:p>
            <a:pPr lvl="1"/>
            <a:r>
              <a:rPr lang="es-ES" sz="2400" dirty="0">
                <a:solidFill>
                  <a:srgbClr val="4B33FD"/>
                </a:solidFill>
              </a:rPr>
              <a:t>https://w2.fisica.unam.mx/fismed</a:t>
            </a:r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5EF773AF-1EE0-AABD-C9C0-7A7A250D7599}"/>
              </a:ext>
            </a:extLst>
          </p:cNvPr>
          <p:cNvSpPr txBox="1">
            <a:spLocks/>
          </p:cNvSpPr>
          <p:nvPr/>
        </p:nvSpPr>
        <p:spPr>
          <a:xfrm>
            <a:off x="135151" y="6417031"/>
            <a:ext cx="425790" cy="365125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FE959A8-D594-4558-A27E-4EDF0A86C4CB}" type="slidenum">
              <a:rPr lang="es-MX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/>
              <a:t>42</a:t>
            </a:fld>
            <a:endParaRPr lang="es-MX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Imagen 6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BED7A2AE-EC41-0B11-693B-2A4CFE635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825" y="4369586"/>
            <a:ext cx="7447175" cy="199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17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A07F9-6350-3052-775C-7D9543917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65D61F-EB11-3AA9-2B49-80F0BD2D1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Tabla de núcleos</a:t>
            </a:r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158B446-2130-D343-B66C-2DD3F5BFD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792" y="1157452"/>
            <a:ext cx="7161269" cy="5243348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12C144DC-C815-A900-0AAB-5AC529682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76" y="2153927"/>
            <a:ext cx="6391275" cy="41529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1 Marcador de número de diapositiva">
            <a:extLst>
              <a:ext uri="{FF2B5EF4-FFF2-40B4-BE49-F238E27FC236}">
                <a16:creationId xmlns:a16="http://schemas.microsoft.com/office/drawing/2014/main" id="{57B2A980-A684-0681-6F1D-7E980454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7721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260D81-6929-2797-35EA-078C2C7AF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MX" dirty="0"/>
              <a:t>Fotones: espectro electromagnético</a:t>
            </a:r>
            <a:endParaRPr lang="es-E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0658314-A39C-D0E5-8712-F237D4D804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08" y="1225485"/>
            <a:ext cx="7971375" cy="510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E525D011-D56E-4C8A-6397-53F5A5103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76597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35244-E1B0-A358-273A-46AD0F32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Decaimiento radiactivo</a:t>
            </a: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F221C3F2-4B25-6CBE-ECB6-297ED8E1B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3107" y="3099062"/>
            <a:ext cx="29940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" sz="3000" dirty="0"/>
              <a:t>Núcleo inestable</a:t>
            </a:r>
          </a:p>
          <a:p>
            <a:pPr algn="ctr"/>
            <a:r>
              <a:rPr lang="es-ES_tradnl" sz="3000" dirty="0"/>
              <a:t>(</a:t>
            </a:r>
            <a:r>
              <a:rPr lang="es-ES_tradnl" sz="3000" dirty="0">
                <a:solidFill>
                  <a:srgbClr val="0000FF"/>
                </a:solidFill>
              </a:rPr>
              <a:t>Padre</a:t>
            </a:r>
            <a:r>
              <a:rPr lang="es-ES_tradnl" sz="3000" dirty="0"/>
              <a:t>)</a:t>
            </a:r>
            <a:endParaRPr lang="es-ES" sz="3000" dirty="0"/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44835681-603F-2F9E-6DAA-39FBFF667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7857" y="3099062"/>
            <a:ext cx="26987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" sz="3000"/>
              <a:t>Núcleo estable</a:t>
            </a:r>
          </a:p>
          <a:p>
            <a:pPr algn="ctr"/>
            <a:r>
              <a:rPr lang="es-ES_tradnl" sz="3000"/>
              <a:t>(</a:t>
            </a:r>
            <a:r>
              <a:rPr lang="es-ES_tradnl" sz="3000">
                <a:solidFill>
                  <a:srgbClr val="0000FF"/>
                </a:solidFill>
              </a:rPr>
              <a:t>Hija</a:t>
            </a:r>
            <a:r>
              <a:rPr lang="es-ES_tradnl" sz="3000"/>
              <a:t>)</a:t>
            </a:r>
            <a:endParaRPr lang="es-ES" sz="3000"/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A201D69B-0B14-E0E8-56FA-49A680380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076" y="4178317"/>
            <a:ext cx="50408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" sz="2800" dirty="0"/>
              <a:t>Con la emisión de radiación </a:t>
            </a:r>
          </a:p>
          <a:p>
            <a:pPr algn="ctr"/>
            <a:r>
              <a:rPr lang="es-ES" sz="2800" dirty="0"/>
              <a:t>(partículas con masa y/o fotones)</a:t>
            </a:r>
          </a:p>
        </p:txBody>
      </p:sp>
      <p:sp>
        <p:nvSpPr>
          <p:cNvPr id="7" name="9 Rectángulo">
            <a:extLst>
              <a:ext uri="{FF2B5EF4-FFF2-40B4-BE49-F238E27FC236}">
                <a16:creationId xmlns:a16="http://schemas.microsoft.com/office/drawing/2014/main" id="{D18A6055-7BE9-705C-3091-272B5F773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560" y="1565537"/>
            <a:ext cx="82326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sz="3200" dirty="0"/>
              <a:t>Es un proceso nuclear </a:t>
            </a:r>
            <a:r>
              <a:rPr lang="es-ES" sz="3200" dirty="0">
                <a:solidFill>
                  <a:schemeClr val="accent2"/>
                </a:solidFill>
              </a:rPr>
              <a:t>espontáneo</a:t>
            </a:r>
            <a:r>
              <a:rPr lang="es-ES" sz="3200" dirty="0"/>
              <a:t> que involucra</a:t>
            </a:r>
          </a:p>
          <a:p>
            <a:r>
              <a:rPr lang="es-ES" sz="3200" dirty="0"/>
              <a:t>la transformación del núcleo atómico, es decir:</a:t>
            </a:r>
          </a:p>
        </p:txBody>
      </p:sp>
      <p:sp>
        <p:nvSpPr>
          <p:cNvPr id="8" name="11 Flecha derecha">
            <a:extLst>
              <a:ext uri="{FF2B5EF4-FFF2-40B4-BE49-F238E27FC236}">
                <a16:creationId xmlns:a16="http://schemas.microsoft.com/office/drawing/2014/main" id="{04E93083-92D8-F399-0EF8-8C09E70A1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814" y="3242925"/>
            <a:ext cx="1092982" cy="386396"/>
          </a:xfrm>
          <a:prstGeom prst="rightArrow">
            <a:avLst>
              <a:gd name="adj1" fmla="val 50000"/>
              <a:gd name="adj2" fmla="val 92404"/>
            </a:avLst>
          </a:prstGeom>
          <a:solidFill>
            <a:schemeClr val="accent2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88AB2D0B-53B2-9EF9-43E7-28B8A092C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0121" y="4009877"/>
            <a:ext cx="1584786" cy="158478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DB78C95-6663-ACF1-DE40-E5938B46EECD}"/>
              </a:ext>
            </a:extLst>
          </p:cNvPr>
          <p:cNvSpPr txBox="1"/>
          <p:nvPr/>
        </p:nvSpPr>
        <p:spPr>
          <a:xfrm>
            <a:off x="2410201" y="5311317"/>
            <a:ext cx="7380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58B6C0"/>
                </a:solidFill>
              </a:rPr>
              <a:t>Radiación: </a:t>
            </a:r>
            <a:r>
              <a:rPr lang="es-MX" sz="3000" dirty="0"/>
              <a:t>emisión y propagación de energía a través del espacio o de un material</a:t>
            </a:r>
            <a:endParaRPr lang="es-ES" sz="3000" dirty="0"/>
          </a:p>
        </p:txBody>
      </p:sp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9010AFAD-8588-920F-5977-DAB152A0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82912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C2076A-52E7-20EE-02FF-3F7F53679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Radiación ionizante en medicina</a:t>
            </a:r>
            <a:endParaRPr lang="es-ES" dirty="0"/>
          </a:p>
        </p:txBody>
      </p:sp>
      <p:graphicFrame>
        <p:nvGraphicFramePr>
          <p:cNvPr id="4" name="Diagram 13">
            <a:extLst>
              <a:ext uri="{FF2B5EF4-FFF2-40B4-BE49-F238E27FC236}">
                <a16:creationId xmlns:a16="http://schemas.microsoft.com/office/drawing/2014/main" id="{4BEC7D44-A24A-CB90-92D3-ABDD6397C2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5798966"/>
              </p:ext>
            </p:extLst>
          </p:nvPr>
        </p:nvGraphicFramePr>
        <p:xfrm>
          <a:off x="1370013" y="1470582"/>
          <a:ext cx="8914630" cy="4628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B77D97CD-D745-AABF-1564-6A2E0D72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36831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496DF-363B-9676-A00E-DA32FE6B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Radiografía</a:t>
            </a:r>
            <a:endParaRPr lang="es-ES" dirty="0"/>
          </a:p>
        </p:txBody>
      </p:sp>
      <p:pic>
        <p:nvPicPr>
          <p:cNvPr id="4" name="Picture 3" descr="C:\Users\Mercedes\Documents\Mechita\Papers - Preparation\2012 IFUNAM eBook (publicado)\Figuras\First_medical_X-ray_by_Wilhelm_Röntgen_of_his_wife_Anna_Bertha_Ludwig's_hand_-_18951222.gif">
            <a:extLst>
              <a:ext uri="{FF2B5EF4-FFF2-40B4-BE49-F238E27FC236}">
                <a16:creationId xmlns:a16="http://schemas.microsoft.com/office/drawing/2014/main" id="{1DF48042-9AB4-6F29-AFB9-372D8B036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546" y="1340482"/>
            <a:ext cx="28098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Mercedes\Documents\Mechita\Papers - Preparation\2012 IFUNAM eBook (publicado)\Figuras\pa hand.jpg">
            <a:extLst>
              <a:ext uri="{FF2B5EF4-FFF2-40B4-BE49-F238E27FC236}">
                <a16:creationId xmlns:a16="http://schemas.microsoft.com/office/drawing/2014/main" id="{320E8987-91B4-89F5-F3E8-0B4F3928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78" y="1340482"/>
            <a:ext cx="288721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">
            <a:extLst>
              <a:ext uri="{FF2B5EF4-FFF2-40B4-BE49-F238E27FC236}">
                <a16:creationId xmlns:a16="http://schemas.microsoft.com/office/drawing/2014/main" id="{FCB0637A-6B3D-A0B1-6879-0B0BF8272B3E}"/>
              </a:ext>
            </a:extLst>
          </p:cNvPr>
          <p:cNvGrpSpPr/>
          <p:nvPr/>
        </p:nvGrpSpPr>
        <p:grpSpPr>
          <a:xfrm>
            <a:off x="860192" y="1340482"/>
            <a:ext cx="2809875" cy="4114800"/>
            <a:chOff x="467544" y="1556792"/>
            <a:chExt cx="2286000" cy="4114800"/>
          </a:xfrm>
        </p:grpSpPr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2F84534-FF45-715C-AB7E-E471F748C708}"/>
                </a:ext>
              </a:extLst>
            </p:cNvPr>
            <p:cNvSpPr/>
            <p:nvPr/>
          </p:nvSpPr>
          <p:spPr>
            <a:xfrm>
              <a:off x="467544" y="1556792"/>
              <a:ext cx="2286000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ES_tradnl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La imagen es plana, </a:t>
              </a:r>
            </a:p>
            <a:p>
              <a:pPr algn="r"/>
              <a:r>
                <a:rPr lang="es-ES_tradnl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perpendicular al </a:t>
              </a:r>
            </a:p>
            <a:p>
              <a:pPr algn="r"/>
              <a:r>
                <a:rPr lang="es-ES_tradnl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haz de radiación</a:t>
              </a:r>
            </a:p>
            <a:p>
              <a:pPr algn="r"/>
              <a:endParaRPr lang="es-ES_tradnl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s-ES_tradnl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Proporciona información anatómica</a:t>
              </a:r>
            </a:p>
          </p:txBody>
        </p:sp>
        <p:pic>
          <p:nvPicPr>
            <p:cNvPr id="8" name="Picture 6" descr="http://upload.wikimedia.org/wikipedia/commons/thumb/2/21/Wilhelm_R%C3%B6ntgen_signature.svg/585px-Wilhelm_R%C3%B6ntgen_signature.svg.png">
              <a:extLst>
                <a:ext uri="{FF2B5EF4-FFF2-40B4-BE49-F238E27FC236}">
                  <a16:creationId xmlns:a16="http://schemas.microsoft.com/office/drawing/2014/main" id="{ADB6AC11-C875-3DE9-0548-3C3D4099D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045550"/>
              <a:ext cx="2219602" cy="626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6">
            <a:extLst>
              <a:ext uri="{FF2B5EF4-FFF2-40B4-BE49-F238E27FC236}">
                <a16:creationId xmlns:a16="http://schemas.microsoft.com/office/drawing/2014/main" id="{33577E36-52FC-2035-B1A8-D18A1EB1F0BA}"/>
              </a:ext>
            </a:extLst>
          </p:cNvPr>
          <p:cNvSpPr/>
          <p:nvPr/>
        </p:nvSpPr>
        <p:spPr>
          <a:xfrm>
            <a:off x="3748623" y="5455282"/>
            <a:ext cx="3889994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sz="1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 radiografía médica por Röntgen de la mano de su esposa A. Ludwig</a:t>
            </a:r>
            <a:br>
              <a:rPr lang="es-MX" sz="1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MX" sz="1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 diciembre 1895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3AEE22F5-DAD0-F233-4592-C0733249E918}"/>
              </a:ext>
            </a:extLst>
          </p:cNvPr>
          <p:cNvSpPr/>
          <p:nvPr/>
        </p:nvSpPr>
        <p:spPr>
          <a:xfrm>
            <a:off x="8643460" y="5556446"/>
            <a:ext cx="268713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Radiografía digital actual</a:t>
            </a:r>
            <a:endParaRPr lang="es-MX" sz="1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00424F16-3038-8414-934C-3E8C3626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151" y="6417031"/>
            <a:ext cx="425790" cy="365125"/>
          </a:xfrm>
        </p:spPr>
        <p:txBody>
          <a:bodyPr/>
          <a:lstStyle/>
          <a:p>
            <a:fld id="{DFE959A8-D594-4558-A27E-4EDF0A86C4CB}" type="slidenum">
              <a:rPr lang="es-MX" smtClean="0"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740817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5892</TotalTime>
  <Words>1743</Words>
  <Application>Microsoft Office PowerPoint</Application>
  <PresentationFormat>Panorámica</PresentationFormat>
  <Paragraphs>337</Paragraphs>
  <Slides>42</Slides>
  <Notes>8</Notes>
  <HiddenSlides>0</HiddenSlides>
  <MMClips>5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2" baseType="lpstr">
      <vt:lpstr>Aptos</vt:lpstr>
      <vt:lpstr>Arial</vt:lpstr>
      <vt:lpstr>Arial Rounded MT Bold</vt:lpstr>
      <vt:lpstr>Calibri</vt:lpstr>
      <vt:lpstr>Calibri Light</vt:lpstr>
      <vt:lpstr>Cambria Math</vt:lpstr>
      <vt:lpstr>Symbol</vt:lpstr>
      <vt:lpstr>Times New Roman</vt:lpstr>
      <vt:lpstr>Verdana</vt:lpstr>
      <vt:lpstr>Tema de Office</vt:lpstr>
      <vt:lpstr>Presentación de PowerPoint</vt:lpstr>
      <vt:lpstr>Tomografía por emisión de positrones</vt:lpstr>
      <vt:lpstr>Tabla de los elementos</vt:lpstr>
      <vt:lpstr>Tabla de núcleos</vt:lpstr>
      <vt:lpstr>Tabla de núcleos</vt:lpstr>
      <vt:lpstr>Fotones: espectro electromagnético</vt:lpstr>
      <vt:lpstr>Decaimiento radiactivo</vt:lpstr>
      <vt:lpstr>Radiación ionizante en medicina</vt:lpstr>
      <vt:lpstr>Radiografía</vt:lpstr>
      <vt:lpstr>Tomografía Computarizada (CT)</vt:lpstr>
      <vt:lpstr>Equipo de CT</vt:lpstr>
      <vt:lpstr>Presentación de PowerPoint</vt:lpstr>
      <vt:lpstr>Tomografía por emisión de positrones (PET)</vt:lpstr>
      <vt:lpstr>Tomografía por emisión de positrones</vt:lpstr>
      <vt:lpstr>Tomografía por emisión de positrones (PET)</vt:lpstr>
      <vt:lpstr>Procedimiento</vt:lpstr>
      <vt:lpstr>Dentro de un equipo PET</vt:lpstr>
      <vt:lpstr>Tomografía por emisión de positrones (PET)</vt:lpstr>
      <vt:lpstr>Combinación de modalidades: PET/CT</vt:lpstr>
      <vt:lpstr>Metabolismo del azúcar: fluorodesoxiglucosa, [18F]FDG</vt:lpstr>
      <vt:lpstr>Metabolismo del azúcar: fluorodesoxiglucosa, [18F]FDG</vt:lpstr>
      <vt:lpstr>Detectores para PET: cristales + fotodetector</vt:lpstr>
      <vt:lpstr>Teranóstica</vt:lpstr>
      <vt:lpstr>Cáncer</vt:lpstr>
      <vt:lpstr>Teranóstica</vt:lpstr>
      <vt:lpstr>Teranóstica</vt:lpstr>
      <vt:lpstr>Escáner híbrido PET/MR</vt:lpstr>
      <vt:lpstr>Siemens Biograph mMR PET/MRI</vt:lpstr>
      <vt:lpstr>Fusión PET/MRI</vt:lpstr>
      <vt:lpstr>Efecto de B sobre los positrones </vt:lpstr>
      <vt:lpstr>Efecto de B sobre los positrones </vt:lpstr>
      <vt:lpstr>PET/CT  vs  PET/MR</vt:lpstr>
      <vt:lpstr>Maniquís de calidad de imagen</vt:lpstr>
      <vt:lpstr>Presentación de PowerPoint</vt:lpstr>
      <vt:lpstr>Maniquí de calidad de imagen: Uniformidad, RC y SOR (Con corrección por atenuación)</vt:lpstr>
      <vt:lpstr>Maniquí miniDerenzo</vt:lpstr>
      <vt:lpstr>Mamografía por emisión de positrones PEM-IFUNAM</vt:lpstr>
      <vt:lpstr>Maniquí antropomórfico de mama</vt:lpstr>
      <vt:lpstr>PEM-IFUNAM</vt:lpstr>
      <vt:lpstr>Resumen y conclusiones</vt:lpstr>
      <vt:lpstr>Laboratorio de Imágenes Biomédicas, IF-UNAM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halva</cp:lastModifiedBy>
  <cp:revision>84</cp:revision>
  <dcterms:created xsi:type="dcterms:W3CDTF">2024-06-11T16:46:55Z</dcterms:created>
  <dcterms:modified xsi:type="dcterms:W3CDTF">2025-12-09T14:48:33Z</dcterms:modified>
</cp:coreProperties>
</file>