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21"/>
  </p:notesMasterIdLst>
  <p:handoutMasterIdLst>
    <p:handoutMasterId r:id="rId22"/>
  </p:handoutMasterIdLst>
  <p:sldIdLst>
    <p:sldId id="258" r:id="rId2"/>
    <p:sldId id="418" r:id="rId3"/>
    <p:sldId id="428" r:id="rId4"/>
    <p:sldId id="434" r:id="rId5"/>
    <p:sldId id="384" r:id="rId6"/>
    <p:sldId id="429" r:id="rId7"/>
    <p:sldId id="344" r:id="rId8"/>
    <p:sldId id="347" r:id="rId9"/>
    <p:sldId id="348" r:id="rId10"/>
    <p:sldId id="376" r:id="rId11"/>
    <p:sldId id="265" r:id="rId12"/>
    <p:sldId id="437" r:id="rId13"/>
    <p:sldId id="438" r:id="rId14"/>
    <p:sldId id="436" r:id="rId15"/>
    <p:sldId id="439" r:id="rId16"/>
    <p:sldId id="415" r:id="rId17"/>
    <p:sldId id="430" r:id="rId18"/>
    <p:sldId id="432" r:id="rId19"/>
    <p:sldId id="345" r:id="rId20"/>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AFBB1908-3C85-4E98-B2CC-3C32EDDF151B}">
          <p14:sldIdLst>
            <p14:sldId id="258"/>
            <p14:sldId id="418"/>
            <p14:sldId id="428"/>
            <p14:sldId id="434"/>
            <p14:sldId id="384"/>
            <p14:sldId id="429"/>
            <p14:sldId id="344"/>
            <p14:sldId id="347"/>
            <p14:sldId id="348"/>
            <p14:sldId id="376"/>
            <p14:sldId id="265"/>
            <p14:sldId id="437"/>
            <p14:sldId id="438"/>
            <p14:sldId id="436"/>
            <p14:sldId id="439"/>
            <p14:sldId id="415"/>
            <p14:sldId id="430"/>
          </p14:sldIdLst>
        </p14:section>
        <p14:section name="Sección sin título" id="{DE4813D7-3313-4F71-BF27-17B0D4D06732}">
          <p14:sldIdLst>
            <p14:sldId id="432"/>
            <p14:sldId id="34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4660"/>
  </p:normalViewPr>
  <p:slideViewPr>
    <p:cSldViewPr snapToGrid="0">
      <p:cViewPr>
        <p:scale>
          <a:sx n="87" d="100"/>
          <a:sy n="87" d="100"/>
        </p:scale>
        <p:origin x="-480" y="48"/>
      </p:cViewPr>
      <p:guideLst/>
    </p:cSldViewPr>
  </p:slideViewPr>
  <p:notesTextViewPr>
    <p:cViewPr>
      <p:scale>
        <a:sx n="1" d="1"/>
        <a:sy n="1" d="1"/>
      </p:scale>
      <p:origin x="0" y="0"/>
    </p:cViewPr>
  </p:notesTextViewPr>
  <p:notesViewPr>
    <p:cSldViewPr snapToGrid="0">
      <p:cViewPr varScale="1">
        <p:scale>
          <a:sx n="88" d="100"/>
          <a:sy n="88" d="100"/>
        </p:scale>
        <p:origin x="306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posición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AD67AFF-0AE5-4D8B-883A-95F7023E07EC}" type="datetime1">
              <a:rPr lang="es-ES" smtClean="0"/>
              <a:t>19/10/2025</a:t>
            </a:fld>
            <a:endParaRPr lang="es-ES" dirty="0"/>
          </a:p>
        </p:txBody>
      </p:sp>
      <p:sp>
        <p:nvSpPr>
          <p:cNvPr id="4" name="Marcador de posición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2977E94-A6AB-4E02-8E43-E89F9CF4757F}" type="slidenum">
              <a:rPr lang="es-ES"/>
              <a:t>‹Nº›</a:t>
            </a:fld>
            <a:endParaRPr lang="es-ES" dirty="0"/>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7D46D3C-0821-4916-87E8-732AE60A7DD6}" type="datetime1">
              <a:rPr lang="es-ES" noProof="0" smtClean="0"/>
              <a:t>19/10/2025</a:t>
            </a:fld>
            <a:endParaRPr lang="es-ES" noProof="0" dirty="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a:t>Haga clic para modificar el estilo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ED491D0-8E1B-49C7-849B-A28568D94497}" type="slidenum">
              <a:rPr lang="es-ES" noProof="0"/>
              <a:t>‹Nº›</a:t>
            </a:fld>
            <a:endParaRPr lang="es-ES" noProof="0" dirty="0"/>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DED491D0-8E1B-49C7-849B-A28568D94497}" type="slidenum">
              <a:rPr lang="es-ES" smtClean="0"/>
              <a:t>1</a:t>
            </a:fld>
            <a:endParaRPr lang="es-ES"/>
          </a:p>
        </p:txBody>
      </p:sp>
    </p:spTree>
    <p:extLst>
      <p:ext uri="{BB962C8B-B14F-4D97-AF65-F5344CB8AC3E}">
        <p14:creationId xmlns:p14="http://schemas.microsoft.com/office/powerpoint/2010/main" val="2388828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err="1"/>
              <a:t>It</a:t>
            </a:r>
            <a:r>
              <a:rPr lang="es-MX" dirty="0"/>
              <a:t> a </a:t>
            </a:r>
            <a:r>
              <a:rPr lang="es-MX" dirty="0" err="1"/>
              <a:t>model</a:t>
            </a:r>
            <a:r>
              <a:rPr lang="es-MX" dirty="0"/>
              <a:t> </a:t>
            </a:r>
            <a:r>
              <a:rPr lang="es-MX" dirty="0" err="1"/>
              <a:t>which</a:t>
            </a:r>
            <a:r>
              <a:rPr lang="es-MX" baseline="0" dirty="0"/>
              <a:t> </a:t>
            </a:r>
            <a:r>
              <a:rPr lang="es-MX" baseline="0" dirty="0" err="1"/>
              <a:t>is</a:t>
            </a:r>
            <a:r>
              <a:rPr lang="es-MX" baseline="0" dirty="0"/>
              <a:t> </a:t>
            </a:r>
            <a:r>
              <a:rPr lang="es-MX" baseline="0" dirty="0" err="1"/>
              <a:t>independent</a:t>
            </a:r>
            <a:r>
              <a:rPr lang="es-MX" baseline="0" dirty="0"/>
              <a:t> of </a:t>
            </a:r>
            <a:r>
              <a:rPr lang="es-MX" baseline="0" dirty="0" err="1"/>
              <a:t>relative</a:t>
            </a:r>
            <a:r>
              <a:rPr lang="es-MX" baseline="0" dirty="0"/>
              <a:t> </a:t>
            </a:r>
            <a:r>
              <a:rPr lang="es-MX" baseline="0" dirty="0" err="1"/>
              <a:t>momentum</a:t>
            </a:r>
            <a:endParaRPr lang="es-MX" baseline="0" dirty="0"/>
          </a:p>
          <a:p>
            <a:r>
              <a:rPr lang="es-MX" baseline="0" dirty="0"/>
              <a:t>En el segundo se calcula para el </a:t>
            </a:r>
            <a:r>
              <a:rPr lang="es-MX" baseline="0" dirty="0" err="1"/>
              <a:t>meson</a:t>
            </a:r>
            <a:r>
              <a:rPr lang="es-MX" baseline="0" dirty="0"/>
              <a:t> rho</a:t>
            </a:r>
            <a:endParaRPr lang="es-MX" dirty="0"/>
          </a:p>
        </p:txBody>
      </p:sp>
      <p:sp>
        <p:nvSpPr>
          <p:cNvPr id="4" name="Marcador de número de diapositiva 3"/>
          <p:cNvSpPr>
            <a:spLocks noGrp="1"/>
          </p:cNvSpPr>
          <p:nvPr>
            <p:ph type="sldNum" sz="quarter" idx="10"/>
          </p:nvPr>
        </p:nvSpPr>
        <p:spPr/>
        <p:txBody>
          <a:bodyPr/>
          <a:lstStyle/>
          <a:p>
            <a:fld id="{0C2C76AD-827F-4F7F-9C53-4C9868F8C518}" type="slidenum">
              <a:rPr lang="en-US" smtClean="0"/>
              <a:pPr/>
              <a:t>11</a:t>
            </a:fld>
            <a:endParaRPr lang="en-US"/>
          </a:p>
        </p:txBody>
      </p:sp>
    </p:spTree>
    <p:extLst>
      <p:ext uri="{BB962C8B-B14F-4D97-AF65-F5344CB8AC3E}">
        <p14:creationId xmlns:p14="http://schemas.microsoft.com/office/powerpoint/2010/main" val="3345264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err="1"/>
              <a:t>It</a:t>
            </a:r>
            <a:r>
              <a:rPr lang="es-MX" dirty="0"/>
              <a:t> a </a:t>
            </a:r>
            <a:r>
              <a:rPr lang="es-MX" dirty="0" err="1"/>
              <a:t>model</a:t>
            </a:r>
            <a:r>
              <a:rPr lang="es-MX" dirty="0"/>
              <a:t> </a:t>
            </a:r>
            <a:r>
              <a:rPr lang="es-MX" dirty="0" err="1"/>
              <a:t>which</a:t>
            </a:r>
            <a:r>
              <a:rPr lang="es-MX" baseline="0" dirty="0"/>
              <a:t> </a:t>
            </a:r>
            <a:r>
              <a:rPr lang="es-MX" baseline="0" dirty="0" err="1"/>
              <a:t>is</a:t>
            </a:r>
            <a:r>
              <a:rPr lang="es-MX" baseline="0" dirty="0"/>
              <a:t> </a:t>
            </a:r>
            <a:r>
              <a:rPr lang="es-MX" baseline="0" dirty="0" err="1"/>
              <a:t>independent</a:t>
            </a:r>
            <a:r>
              <a:rPr lang="es-MX" baseline="0" dirty="0"/>
              <a:t> of </a:t>
            </a:r>
            <a:r>
              <a:rPr lang="es-MX" baseline="0" dirty="0" err="1"/>
              <a:t>relative</a:t>
            </a:r>
            <a:r>
              <a:rPr lang="es-MX" baseline="0" dirty="0"/>
              <a:t> </a:t>
            </a:r>
            <a:r>
              <a:rPr lang="es-MX" baseline="0" dirty="0" err="1"/>
              <a:t>momentum</a:t>
            </a:r>
            <a:endParaRPr lang="es-MX" baseline="0" dirty="0"/>
          </a:p>
          <a:p>
            <a:r>
              <a:rPr lang="es-MX" baseline="0" dirty="0"/>
              <a:t>En el segundo se calcula para el </a:t>
            </a:r>
            <a:r>
              <a:rPr lang="es-MX" baseline="0" dirty="0" err="1"/>
              <a:t>meson</a:t>
            </a:r>
            <a:r>
              <a:rPr lang="es-MX" baseline="0" dirty="0"/>
              <a:t> rho</a:t>
            </a:r>
            <a:endParaRPr lang="es-MX" dirty="0"/>
          </a:p>
        </p:txBody>
      </p:sp>
      <p:sp>
        <p:nvSpPr>
          <p:cNvPr id="4" name="Marcador de número de diapositiva 3"/>
          <p:cNvSpPr>
            <a:spLocks noGrp="1"/>
          </p:cNvSpPr>
          <p:nvPr>
            <p:ph type="sldNum" sz="quarter" idx="10"/>
          </p:nvPr>
        </p:nvSpPr>
        <p:spPr/>
        <p:txBody>
          <a:bodyPr/>
          <a:lstStyle/>
          <a:p>
            <a:fld id="{0C2C76AD-827F-4F7F-9C53-4C9868F8C518}" type="slidenum">
              <a:rPr lang="en-US" smtClean="0"/>
              <a:pPr/>
              <a:t>12</a:t>
            </a:fld>
            <a:endParaRPr lang="en-US"/>
          </a:p>
        </p:txBody>
      </p:sp>
    </p:spTree>
    <p:extLst>
      <p:ext uri="{BB962C8B-B14F-4D97-AF65-F5344CB8AC3E}">
        <p14:creationId xmlns:p14="http://schemas.microsoft.com/office/powerpoint/2010/main" val="4026697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r>
              <a:rPr lang="es-MX" baseline="0" noProof="0" dirty="0"/>
              <a:t>Tau ir diferente de cero implementa confinamiento al eliminar el polo, tau </a:t>
            </a:r>
            <a:r>
              <a:rPr lang="es-MX" baseline="0" noProof="0" dirty="0" err="1"/>
              <a:t>uv</a:t>
            </a:r>
            <a:r>
              <a:rPr lang="es-MX" baseline="0" noProof="0" dirty="0"/>
              <a:t> es el regulador, no puede ser eliminado pero juega un rol dinámico y ajusta la escala para nuestras dimensiones</a:t>
            </a:r>
            <a:endParaRPr lang="es-MX" noProof="0" dirty="0"/>
          </a:p>
        </p:txBody>
      </p:sp>
      <p:sp>
        <p:nvSpPr>
          <p:cNvPr id="4" name="3 Marcador de número de diapositiva"/>
          <p:cNvSpPr>
            <a:spLocks noGrp="1"/>
          </p:cNvSpPr>
          <p:nvPr>
            <p:ph type="sldNum" sz="quarter" idx="10"/>
          </p:nvPr>
        </p:nvSpPr>
        <p:spPr/>
        <p:txBody>
          <a:bodyPr/>
          <a:lstStyle/>
          <a:p>
            <a:fld id="{0C2C76AD-827F-4F7F-9C53-4C9868F8C518}" type="slidenum">
              <a:rPr lang="en-US" smtClean="0"/>
              <a:pPr/>
              <a:t>13</a:t>
            </a:fld>
            <a:endParaRPr lang="en-US"/>
          </a:p>
        </p:txBody>
      </p:sp>
    </p:spTree>
    <p:extLst>
      <p:ext uri="{BB962C8B-B14F-4D97-AF65-F5344CB8AC3E}">
        <p14:creationId xmlns:p14="http://schemas.microsoft.com/office/powerpoint/2010/main" val="3733966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r>
              <a:rPr lang="es-MX" baseline="0" noProof="0" dirty="0"/>
              <a:t>Tau ir diferente de cero implementa confinamiento al eliminar el polo, tau </a:t>
            </a:r>
            <a:r>
              <a:rPr lang="es-MX" baseline="0" noProof="0" dirty="0" err="1"/>
              <a:t>uv</a:t>
            </a:r>
            <a:r>
              <a:rPr lang="es-MX" baseline="0" noProof="0" dirty="0"/>
              <a:t> es el regulador, no puede ser eliminado pero juega un rol dinámico y ajusta la escala para nuestras dimensiones</a:t>
            </a:r>
            <a:endParaRPr lang="es-MX" noProof="0" dirty="0"/>
          </a:p>
        </p:txBody>
      </p:sp>
      <p:sp>
        <p:nvSpPr>
          <p:cNvPr id="4" name="3 Marcador de número de diapositiva"/>
          <p:cNvSpPr>
            <a:spLocks noGrp="1"/>
          </p:cNvSpPr>
          <p:nvPr>
            <p:ph type="sldNum" sz="quarter" idx="10"/>
          </p:nvPr>
        </p:nvSpPr>
        <p:spPr/>
        <p:txBody>
          <a:bodyPr/>
          <a:lstStyle/>
          <a:p>
            <a:fld id="{0C2C76AD-827F-4F7F-9C53-4C9868F8C518}" type="slidenum">
              <a:rPr lang="en-US" smtClean="0"/>
              <a:pPr/>
              <a:t>14</a:t>
            </a:fld>
            <a:endParaRPr lang="en-US"/>
          </a:p>
        </p:txBody>
      </p:sp>
    </p:spTree>
    <p:extLst>
      <p:ext uri="{BB962C8B-B14F-4D97-AF65-F5344CB8AC3E}">
        <p14:creationId xmlns:p14="http://schemas.microsoft.com/office/powerpoint/2010/main" val="531659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347F6-262F-5168-FD2F-33D6234E0F1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E17929-A696-05B3-9BF0-91FF184D18A4}"/>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02EFF3B4-0D57-A14C-F95D-915772E46A8A}"/>
              </a:ext>
            </a:extLst>
          </p:cNvPr>
          <p:cNvSpPr>
            <a:spLocks noGrp="1"/>
          </p:cNvSpPr>
          <p:nvPr>
            <p:ph type="body" idx="1"/>
          </p:nvPr>
        </p:nvSpPr>
        <p:spPr/>
        <p:txBody>
          <a:bodyPr/>
          <a:lstStyle/>
          <a:p>
            <a:r>
              <a:rPr lang="es-MX" dirty="0" err="1"/>
              <a:t>It</a:t>
            </a:r>
            <a:r>
              <a:rPr lang="es-MX" dirty="0"/>
              <a:t> a </a:t>
            </a:r>
            <a:r>
              <a:rPr lang="es-MX" dirty="0" err="1"/>
              <a:t>model</a:t>
            </a:r>
            <a:r>
              <a:rPr lang="es-MX" dirty="0"/>
              <a:t> </a:t>
            </a:r>
            <a:r>
              <a:rPr lang="es-MX" dirty="0" err="1"/>
              <a:t>which</a:t>
            </a:r>
            <a:r>
              <a:rPr lang="es-MX" baseline="0" dirty="0"/>
              <a:t> </a:t>
            </a:r>
            <a:r>
              <a:rPr lang="es-MX" baseline="0" dirty="0" err="1"/>
              <a:t>is</a:t>
            </a:r>
            <a:r>
              <a:rPr lang="es-MX" baseline="0" dirty="0"/>
              <a:t> </a:t>
            </a:r>
            <a:r>
              <a:rPr lang="es-MX" baseline="0" dirty="0" err="1"/>
              <a:t>independent</a:t>
            </a:r>
            <a:r>
              <a:rPr lang="es-MX" baseline="0" dirty="0"/>
              <a:t> of </a:t>
            </a:r>
            <a:r>
              <a:rPr lang="es-MX" baseline="0" dirty="0" err="1"/>
              <a:t>relative</a:t>
            </a:r>
            <a:r>
              <a:rPr lang="es-MX" baseline="0" dirty="0"/>
              <a:t> </a:t>
            </a:r>
            <a:r>
              <a:rPr lang="es-MX" baseline="0" dirty="0" err="1"/>
              <a:t>momentum</a:t>
            </a:r>
            <a:endParaRPr lang="es-MX" baseline="0" dirty="0"/>
          </a:p>
          <a:p>
            <a:r>
              <a:rPr lang="es-MX" baseline="0" dirty="0"/>
              <a:t>En el segundo se calcula para el </a:t>
            </a:r>
            <a:r>
              <a:rPr lang="es-MX" baseline="0" dirty="0" err="1"/>
              <a:t>meson</a:t>
            </a:r>
            <a:r>
              <a:rPr lang="es-MX" baseline="0" dirty="0"/>
              <a:t> rho</a:t>
            </a:r>
            <a:endParaRPr lang="es-MX" dirty="0"/>
          </a:p>
        </p:txBody>
      </p:sp>
      <p:sp>
        <p:nvSpPr>
          <p:cNvPr id="4" name="Marcador de número de diapositiva 3">
            <a:extLst>
              <a:ext uri="{FF2B5EF4-FFF2-40B4-BE49-F238E27FC236}">
                <a16:creationId xmlns:a16="http://schemas.microsoft.com/office/drawing/2014/main" id="{584B6A69-EC68-CA69-EA3C-6567CBE90941}"/>
              </a:ext>
            </a:extLst>
          </p:cNvPr>
          <p:cNvSpPr>
            <a:spLocks noGrp="1"/>
          </p:cNvSpPr>
          <p:nvPr>
            <p:ph type="sldNum" sz="quarter" idx="10"/>
          </p:nvPr>
        </p:nvSpPr>
        <p:spPr/>
        <p:txBody>
          <a:bodyPr/>
          <a:lstStyle/>
          <a:p>
            <a:fld id="{0C2C76AD-827F-4F7F-9C53-4C9868F8C518}" type="slidenum">
              <a:rPr lang="en-US" smtClean="0"/>
              <a:pPr/>
              <a:t>15</a:t>
            </a:fld>
            <a:endParaRPr lang="en-US"/>
          </a:p>
        </p:txBody>
      </p:sp>
    </p:spTree>
    <p:extLst>
      <p:ext uri="{BB962C8B-B14F-4D97-AF65-F5344CB8AC3E}">
        <p14:creationId xmlns:p14="http://schemas.microsoft.com/office/powerpoint/2010/main" val="1413387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err="1"/>
              <a:t>It</a:t>
            </a:r>
            <a:r>
              <a:rPr lang="es-MX" dirty="0"/>
              <a:t> a </a:t>
            </a:r>
            <a:r>
              <a:rPr lang="es-MX" dirty="0" err="1"/>
              <a:t>model</a:t>
            </a:r>
            <a:r>
              <a:rPr lang="es-MX" dirty="0"/>
              <a:t> </a:t>
            </a:r>
            <a:r>
              <a:rPr lang="es-MX" dirty="0" err="1"/>
              <a:t>which</a:t>
            </a:r>
            <a:r>
              <a:rPr lang="es-MX" baseline="0" dirty="0"/>
              <a:t> </a:t>
            </a:r>
            <a:r>
              <a:rPr lang="es-MX" baseline="0" dirty="0" err="1"/>
              <a:t>is</a:t>
            </a:r>
            <a:r>
              <a:rPr lang="es-MX" baseline="0" dirty="0"/>
              <a:t> </a:t>
            </a:r>
            <a:r>
              <a:rPr lang="es-MX" baseline="0" dirty="0" err="1"/>
              <a:t>independent</a:t>
            </a:r>
            <a:r>
              <a:rPr lang="es-MX" baseline="0" dirty="0"/>
              <a:t> of </a:t>
            </a:r>
            <a:r>
              <a:rPr lang="es-MX" baseline="0" dirty="0" err="1"/>
              <a:t>relative</a:t>
            </a:r>
            <a:r>
              <a:rPr lang="es-MX" baseline="0" dirty="0"/>
              <a:t> </a:t>
            </a:r>
            <a:r>
              <a:rPr lang="es-MX" baseline="0" dirty="0" err="1"/>
              <a:t>momentum</a:t>
            </a:r>
            <a:endParaRPr lang="es-MX" baseline="0" dirty="0"/>
          </a:p>
          <a:p>
            <a:r>
              <a:rPr lang="es-MX" baseline="0" dirty="0"/>
              <a:t>En el segundo se calcula para el </a:t>
            </a:r>
            <a:r>
              <a:rPr lang="es-MX" baseline="0" dirty="0" err="1"/>
              <a:t>meson</a:t>
            </a:r>
            <a:r>
              <a:rPr lang="es-MX" baseline="0" dirty="0"/>
              <a:t> rho</a:t>
            </a:r>
            <a:endParaRPr lang="es-MX" dirty="0"/>
          </a:p>
        </p:txBody>
      </p:sp>
      <p:sp>
        <p:nvSpPr>
          <p:cNvPr id="4" name="Marcador de número de diapositiva 3"/>
          <p:cNvSpPr>
            <a:spLocks noGrp="1"/>
          </p:cNvSpPr>
          <p:nvPr>
            <p:ph type="sldNum" sz="quarter" idx="10"/>
          </p:nvPr>
        </p:nvSpPr>
        <p:spPr/>
        <p:txBody>
          <a:bodyPr/>
          <a:lstStyle/>
          <a:p>
            <a:fld id="{0C2C76AD-827F-4F7F-9C53-4C9868F8C518}" type="slidenum">
              <a:rPr lang="en-US" smtClean="0"/>
              <a:pPr/>
              <a:t>16</a:t>
            </a:fld>
            <a:endParaRPr lang="en-US"/>
          </a:p>
        </p:txBody>
      </p:sp>
    </p:spTree>
    <p:extLst>
      <p:ext uri="{BB962C8B-B14F-4D97-AF65-F5344CB8AC3E}">
        <p14:creationId xmlns:p14="http://schemas.microsoft.com/office/powerpoint/2010/main" val="2192014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err="1"/>
              <a:t>It</a:t>
            </a:r>
            <a:r>
              <a:rPr lang="es-MX" dirty="0"/>
              <a:t> a </a:t>
            </a:r>
            <a:r>
              <a:rPr lang="es-MX" dirty="0" err="1"/>
              <a:t>model</a:t>
            </a:r>
            <a:r>
              <a:rPr lang="es-MX" dirty="0"/>
              <a:t> </a:t>
            </a:r>
            <a:r>
              <a:rPr lang="es-MX" dirty="0" err="1"/>
              <a:t>which</a:t>
            </a:r>
            <a:r>
              <a:rPr lang="es-MX" baseline="0" dirty="0"/>
              <a:t> </a:t>
            </a:r>
            <a:r>
              <a:rPr lang="es-MX" baseline="0" dirty="0" err="1"/>
              <a:t>is</a:t>
            </a:r>
            <a:r>
              <a:rPr lang="es-MX" baseline="0" dirty="0"/>
              <a:t> </a:t>
            </a:r>
            <a:r>
              <a:rPr lang="es-MX" baseline="0" dirty="0" err="1"/>
              <a:t>independent</a:t>
            </a:r>
            <a:r>
              <a:rPr lang="es-MX" baseline="0" dirty="0"/>
              <a:t> of </a:t>
            </a:r>
            <a:r>
              <a:rPr lang="es-MX" baseline="0" dirty="0" err="1"/>
              <a:t>relative</a:t>
            </a:r>
            <a:r>
              <a:rPr lang="es-MX" baseline="0" dirty="0"/>
              <a:t> </a:t>
            </a:r>
            <a:r>
              <a:rPr lang="es-MX" baseline="0" dirty="0" err="1"/>
              <a:t>momentum</a:t>
            </a:r>
            <a:endParaRPr lang="es-MX" baseline="0" dirty="0"/>
          </a:p>
          <a:p>
            <a:r>
              <a:rPr lang="es-MX" baseline="0" dirty="0"/>
              <a:t>En el segundo se calcula para el </a:t>
            </a:r>
            <a:r>
              <a:rPr lang="es-MX" baseline="0" dirty="0" err="1"/>
              <a:t>meson</a:t>
            </a:r>
            <a:r>
              <a:rPr lang="es-MX" baseline="0" dirty="0"/>
              <a:t> rho</a:t>
            </a:r>
            <a:endParaRPr lang="es-MX" dirty="0"/>
          </a:p>
        </p:txBody>
      </p:sp>
      <p:sp>
        <p:nvSpPr>
          <p:cNvPr id="4" name="Marcador de número de diapositiva 3"/>
          <p:cNvSpPr>
            <a:spLocks noGrp="1"/>
          </p:cNvSpPr>
          <p:nvPr>
            <p:ph type="sldNum" sz="quarter" idx="10"/>
          </p:nvPr>
        </p:nvSpPr>
        <p:spPr/>
        <p:txBody>
          <a:bodyPr/>
          <a:lstStyle/>
          <a:p>
            <a:fld id="{0C2C76AD-827F-4F7F-9C53-4C9868F8C518}" type="slidenum">
              <a:rPr lang="en-US" smtClean="0"/>
              <a:pPr/>
              <a:t>17</a:t>
            </a:fld>
            <a:endParaRPr lang="en-US"/>
          </a:p>
        </p:txBody>
      </p:sp>
    </p:spTree>
    <p:extLst>
      <p:ext uri="{BB962C8B-B14F-4D97-AF65-F5344CB8AC3E}">
        <p14:creationId xmlns:p14="http://schemas.microsoft.com/office/powerpoint/2010/main" val="935635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DED491D0-8E1B-49C7-849B-A28568D94497}" type="slidenum">
              <a:rPr lang="es-ES" noProof="0" smtClean="0"/>
              <a:t>2</a:t>
            </a:fld>
            <a:endParaRPr lang="es-ES" noProof="0" dirty="0"/>
          </a:p>
        </p:txBody>
      </p:sp>
    </p:spTree>
    <p:extLst>
      <p:ext uri="{BB962C8B-B14F-4D97-AF65-F5344CB8AC3E}">
        <p14:creationId xmlns:p14="http://schemas.microsoft.com/office/powerpoint/2010/main" val="1870461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DED491D0-8E1B-49C7-849B-A28568D94497}" type="slidenum">
              <a:rPr lang="es-ES" noProof="0" smtClean="0"/>
              <a:t>3</a:t>
            </a:fld>
            <a:endParaRPr lang="es-ES" noProof="0" dirty="0"/>
          </a:p>
        </p:txBody>
      </p:sp>
    </p:spTree>
    <p:extLst>
      <p:ext uri="{BB962C8B-B14F-4D97-AF65-F5344CB8AC3E}">
        <p14:creationId xmlns:p14="http://schemas.microsoft.com/office/powerpoint/2010/main" val="2365316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10"/>
          </p:nvPr>
        </p:nvSpPr>
        <p:spPr/>
        <p:txBody>
          <a:bodyPr/>
          <a:lstStyle/>
          <a:p>
            <a:pPr rtl="0"/>
            <a:fld id="{DED491D0-8E1B-49C7-849B-A28568D94497}" type="slidenum">
              <a:rPr lang="es-ES" noProof="0" smtClean="0"/>
              <a:t>4</a:t>
            </a:fld>
            <a:endParaRPr lang="es-ES" noProof="0" dirty="0"/>
          </a:p>
        </p:txBody>
      </p:sp>
    </p:spTree>
    <p:extLst>
      <p:ext uri="{BB962C8B-B14F-4D97-AF65-F5344CB8AC3E}">
        <p14:creationId xmlns:p14="http://schemas.microsoft.com/office/powerpoint/2010/main" val="2488630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MX" dirty="0"/>
              <a:t>Lamentablemente,</a:t>
            </a:r>
            <a:r>
              <a:rPr lang="es-MX" baseline="0" dirty="0"/>
              <a:t> estos fenómenos no son obvios de </a:t>
            </a:r>
            <a:r>
              <a:rPr lang="es-MX" baseline="0" dirty="0" err="1"/>
              <a:t>lagrangiano</a:t>
            </a:r>
            <a:r>
              <a:rPr lang="es-MX" baseline="0" dirty="0"/>
              <a:t> de QCD. Sin estos QCD sería igual que QED, pero las interacciones entre tres y cuatro gluones estos fenómenos bastante interesantes</a:t>
            </a:r>
            <a:endParaRPr lang="es-MX" dirty="0"/>
          </a:p>
        </p:txBody>
      </p:sp>
      <p:sp>
        <p:nvSpPr>
          <p:cNvPr id="4" name="Marcador de número de diapositiva 3"/>
          <p:cNvSpPr>
            <a:spLocks noGrp="1"/>
          </p:cNvSpPr>
          <p:nvPr>
            <p:ph type="sldNum" sz="quarter" idx="10"/>
          </p:nvPr>
        </p:nvSpPr>
        <p:spPr/>
        <p:txBody>
          <a:bodyPr/>
          <a:lstStyle/>
          <a:p>
            <a:fld id="{0C2C76AD-827F-4F7F-9C53-4C9868F8C518}" type="slidenum">
              <a:rPr lang="en-US" smtClean="0"/>
              <a:pPr/>
              <a:t>5</a:t>
            </a:fld>
            <a:endParaRPr lang="en-US"/>
          </a:p>
        </p:txBody>
      </p:sp>
    </p:spTree>
    <p:extLst>
      <p:ext uri="{BB962C8B-B14F-4D97-AF65-F5344CB8AC3E}">
        <p14:creationId xmlns:p14="http://schemas.microsoft.com/office/powerpoint/2010/main" val="3603946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r>
              <a:rPr lang="en-US" dirty="0"/>
              <a:t>El</a:t>
            </a:r>
            <a:r>
              <a:rPr lang="en-US" baseline="0" dirty="0"/>
              <a:t> </a:t>
            </a:r>
            <a:r>
              <a:rPr lang="en-US" baseline="0" dirty="0" err="1"/>
              <a:t>propagador</a:t>
            </a:r>
            <a:r>
              <a:rPr lang="en-US" baseline="0" dirty="0"/>
              <a:t> </a:t>
            </a:r>
            <a:r>
              <a:rPr lang="en-US" baseline="0" dirty="0" err="1"/>
              <a:t>vestido</a:t>
            </a:r>
            <a:r>
              <a:rPr lang="en-US" baseline="0" dirty="0"/>
              <a:t> del quark se escribe </a:t>
            </a:r>
            <a:r>
              <a:rPr lang="en-US" baseline="0" dirty="0" err="1"/>
              <a:t>como</a:t>
            </a:r>
            <a:r>
              <a:rPr lang="en-US" baseline="0" dirty="0"/>
              <a:t> el </a:t>
            </a:r>
            <a:r>
              <a:rPr lang="en-US" baseline="0" dirty="0" err="1"/>
              <a:t>propagador</a:t>
            </a:r>
            <a:r>
              <a:rPr lang="en-US" baseline="0" dirty="0"/>
              <a:t> </a:t>
            </a:r>
            <a:r>
              <a:rPr lang="en-US" baseline="0" dirty="0" err="1"/>
              <a:t>desnudo</a:t>
            </a:r>
            <a:r>
              <a:rPr lang="en-US" baseline="0" dirty="0"/>
              <a:t> </a:t>
            </a:r>
            <a:r>
              <a:rPr lang="en-US" baseline="0" dirty="0" err="1"/>
              <a:t>más</a:t>
            </a:r>
            <a:r>
              <a:rPr lang="en-US" baseline="0" dirty="0"/>
              <a:t> </a:t>
            </a:r>
            <a:r>
              <a:rPr lang="en-US" baseline="0" dirty="0" err="1"/>
              <a:t>los</a:t>
            </a:r>
            <a:r>
              <a:rPr lang="en-US" baseline="0" dirty="0"/>
              <a:t> </a:t>
            </a:r>
            <a:r>
              <a:rPr lang="en-US" baseline="0" dirty="0" err="1"/>
              <a:t>términos</a:t>
            </a:r>
            <a:r>
              <a:rPr lang="en-US" baseline="0" dirty="0"/>
              <a:t> de </a:t>
            </a:r>
            <a:r>
              <a:rPr lang="en-US" baseline="0" dirty="0" err="1"/>
              <a:t>autointeracción</a:t>
            </a:r>
            <a:r>
              <a:rPr lang="en-US" baseline="0" dirty="0"/>
              <a:t>. </a:t>
            </a:r>
            <a:r>
              <a:rPr lang="en-US" baseline="0" dirty="0" err="1"/>
              <a:t>Aquí</a:t>
            </a:r>
            <a:r>
              <a:rPr lang="en-US" baseline="0" dirty="0"/>
              <a:t> </a:t>
            </a:r>
            <a:r>
              <a:rPr lang="en-US" baseline="0" dirty="0" err="1"/>
              <a:t>tenemos</a:t>
            </a:r>
            <a:r>
              <a:rPr lang="en-US" baseline="0" dirty="0"/>
              <a:t> las </a:t>
            </a:r>
            <a:r>
              <a:rPr lang="en-US" baseline="0" dirty="0" err="1"/>
              <a:t>correcciones</a:t>
            </a:r>
            <a:r>
              <a:rPr lang="en-US" baseline="0" dirty="0"/>
              <a:t> al </a:t>
            </a:r>
            <a:r>
              <a:rPr lang="en-US" baseline="0" dirty="0" err="1"/>
              <a:t>propagador</a:t>
            </a:r>
            <a:r>
              <a:rPr lang="en-US" baseline="0" dirty="0"/>
              <a:t> del quark, las </a:t>
            </a:r>
            <a:r>
              <a:rPr lang="en-US" baseline="0" dirty="0" err="1"/>
              <a:t>correcciones</a:t>
            </a:r>
            <a:r>
              <a:rPr lang="en-US" baseline="0" dirty="0"/>
              <a:t> al </a:t>
            </a:r>
            <a:r>
              <a:rPr lang="en-US" baseline="0" dirty="0" err="1"/>
              <a:t>vértice</a:t>
            </a:r>
            <a:r>
              <a:rPr lang="en-US" baseline="0" dirty="0"/>
              <a:t> y las </a:t>
            </a:r>
            <a:r>
              <a:rPr lang="en-US" baseline="0" dirty="0" err="1"/>
              <a:t>correccones</a:t>
            </a:r>
            <a:r>
              <a:rPr lang="en-US" baseline="0" dirty="0"/>
              <a:t> al </a:t>
            </a:r>
            <a:r>
              <a:rPr lang="en-US" baseline="0" dirty="0" err="1"/>
              <a:t>propagador</a:t>
            </a:r>
            <a:r>
              <a:rPr lang="en-US" baseline="0" dirty="0"/>
              <a:t> del </a:t>
            </a:r>
            <a:r>
              <a:rPr lang="en-US" baseline="0" dirty="0" err="1"/>
              <a:t>gluón</a:t>
            </a:r>
            <a:endParaRPr lang="en-US" dirty="0"/>
          </a:p>
        </p:txBody>
      </p:sp>
      <p:sp>
        <p:nvSpPr>
          <p:cNvPr id="4" name="3 Marcador de número de diapositiva"/>
          <p:cNvSpPr>
            <a:spLocks noGrp="1"/>
          </p:cNvSpPr>
          <p:nvPr>
            <p:ph type="sldNum" sz="quarter" idx="10"/>
          </p:nvPr>
        </p:nvSpPr>
        <p:spPr/>
        <p:txBody>
          <a:bodyPr/>
          <a:lstStyle/>
          <a:p>
            <a:fld id="{0C2C76AD-827F-4F7F-9C53-4C9868F8C518}" type="slidenum">
              <a:rPr lang="en-US" smtClean="0"/>
              <a:pPr/>
              <a:t>7</a:t>
            </a:fld>
            <a:endParaRPr lang="en-US"/>
          </a:p>
        </p:txBody>
      </p:sp>
    </p:spTree>
    <p:extLst>
      <p:ext uri="{BB962C8B-B14F-4D97-AF65-F5344CB8AC3E}">
        <p14:creationId xmlns:p14="http://schemas.microsoft.com/office/powerpoint/2010/main" val="3800845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r>
              <a:rPr lang="es-MX" noProof="0" dirty="0"/>
              <a:t>La</a:t>
            </a:r>
            <a:r>
              <a:rPr lang="es-MX" baseline="0" noProof="0" dirty="0"/>
              <a:t> ecuación de </a:t>
            </a:r>
            <a:r>
              <a:rPr lang="es-MX" baseline="0" noProof="0" dirty="0" err="1"/>
              <a:t>Schwinger-Dyson</a:t>
            </a:r>
            <a:r>
              <a:rPr lang="es-MX" baseline="0" noProof="0" dirty="0"/>
              <a:t> no se puede resolver hasta que se define un problema manejable. Para ello se hace un modelo para el </a:t>
            </a:r>
            <a:r>
              <a:rPr lang="es-MX" baseline="0" noProof="0" dirty="0" err="1"/>
              <a:t>gluón</a:t>
            </a:r>
            <a:r>
              <a:rPr lang="es-MX" baseline="0" noProof="0" dirty="0"/>
              <a:t>, donde por lo general se considera el </a:t>
            </a:r>
            <a:r>
              <a:rPr lang="es-MX" baseline="0" noProof="0" dirty="0" err="1"/>
              <a:t>gluón</a:t>
            </a:r>
            <a:r>
              <a:rPr lang="es-MX" baseline="0" noProof="0" dirty="0"/>
              <a:t> libre multiplicado por un acoplamiento efectivo que </a:t>
            </a:r>
            <a:r>
              <a:rPr lang="es-MX" baseline="0" noProof="0" dirty="0" err="1"/>
              <a:t>reuna</a:t>
            </a:r>
            <a:r>
              <a:rPr lang="es-MX" baseline="0" noProof="0" dirty="0"/>
              <a:t> las propiedades de QCD. Al mismo tiempo para el vértice, donde usualmente se toma el vértice desnudo. Nosotros las truncamos a primer orden. Y los efectos de QCD se incluyen en el acoplamiento efectivo.</a:t>
            </a:r>
            <a:endParaRPr lang="es-MX" noProof="0" dirty="0"/>
          </a:p>
        </p:txBody>
      </p:sp>
      <p:sp>
        <p:nvSpPr>
          <p:cNvPr id="4" name="3 Marcador de número de diapositiva"/>
          <p:cNvSpPr>
            <a:spLocks noGrp="1"/>
          </p:cNvSpPr>
          <p:nvPr>
            <p:ph type="sldNum" sz="quarter" idx="10"/>
          </p:nvPr>
        </p:nvSpPr>
        <p:spPr/>
        <p:txBody>
          <a:bodyPr/>
          <a:lstStyle/>
          <a:p>
            <a:fld id="{0C2C76AD-827F-4F7F-9C53-4C9868F8C518}" type="slidenum">
              <a:rPr lang="en-US" smtClean="0"/>
              <a:pPr/>
              <a:t>8</a:t>
            </a:fld>
            <a:endParaRPr lang="en-US"/>
          </a:p>
        </p:txBody>
      </p:sp>
    </p:spTree>
    <p:extLst>
      <p:ext uri="{BB962C8B-B14F-4D97-AF65-F5344CB8AC3E}">
        <p14:creationId xmlns:p14="http://schemas.microsoft.com/office/powerpoint/2010/main" val="731318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r>
              <a:rPr lang="es-MX" noProof="0" dirty="0"/>
              <a:t>Mientras</a:t>
            </a:r>
            <a:r>
              <a:rPr lang="es-MX" baseline="0" noProof="0" dirty="0"/>
              <a:t> más pequeña es la masa, los efectos de las </a:t>
            </a:r>
            <a:r>
              <a:rPr lang="es-MX" baseline="0" noProof="0" dirty="0" err="1"/>
              <a:t>autointeracciones</a:t>
            </a:r>
            <a:r>
              <a:rPr lang="es-MX" baseline="0" noProof="0" dirty="0"/>
              <a:t> influyen más en la adquisición de masa dinámica del quark, los quarks pesados no sienten tanta influencia. Dicho de otra manera, los quarks pesados no se ven afectados por la masa del </a:t>
            </a:r>
            <a:r>
              <a:rPr lang="es-MX" baseline="0" noProof="0" dirty="0" err="1"/>
              <a:t>gluón</a:t>
            </a:r>
            <a:endParaRPr lang="es-MX" noProof="0" dirty="0"/>
          </a:p>
        </p:txBody>
      </p:sp>
      <p:sp>
        <p:nvSpPr>
          <p:cNvPr id="4" name="3 Marcador de número de diapositiva"/>
          <p:cNvSpPr>
            <a:spLocks noGrp="1"/>
          </p:cNvSpPr>
          <p:nvPr>
            <p:ph type="sldNum" sz="quarter" idx="10"/>
          </p:nvPr>
        </p:nvSpPr>
        <p:spPr/>
        <p:txBody>
          <a:bodyPr/>
          <a:lstStyle/>
          <a:p>
            <a:fld id="{0C2C76AD-827F-4F7F-9C53-4C9868F8C518}" type="slidenum">
              <a:rPr lang="en-US" smtClean="0"/>
              <a:pPr/>
              <a:t>9</a:t>
            </a:fld>
            <a:endParaRPr lang="en-US"/>
          </a:p>
        </p:txBody>
      </p:sp>
    </p:spTree>
    <p:extLst>
      <p:ext uri="{BB962C8B-B14F-4D97-AF65-F5344CB8AC3E}">
        <p14:creationId xmlns:p14="http://schemas.microsoft.com/office/powerpoint/2010/main" val="2899655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n-US" sz="1200" dirty="0">
                <a:solidFill>
                  <a:schemeClr val="accent2">
                    <a:lumMod val="50000"/>
                  </a:schemeClr>
                </a:solidFill>
              </a:rPr>
              <a:t>Quarks and gluons are not free– This makes QCD unique: the elementary constituents are not the asymptotic states of the theory.</a:t>
            </a:r>
          </a:p>
        </p:txBody>
      </p:sp>
      <p:sp>
        <p:nvSpPr>
          <p:cNvPr id="4" name="Marcador de número de diapositiva 3"/>
          <p:cNvSpPr>
            <a:spLocks noGrp="1"/>
          </p:cNvSpPr>
          <p:nvPr>
            <p:ph type="sldNum" sz="quarter" idx="10"/>
          </p:nvPr>
        </p:nvSpPr>
        <p:spPr/>
        <p:txBody>
          <a:bodyPr/>
          <a:lstStyle/>
          <a:p>
            <a:fld id="{0C2C76AD-827F-4F7F-9C53-4C9868F8C518}" type="slidenum">
              <a:rPr lang="en-US" smtClean="0"/>
              <a:pPr/>
              <a:t>10</a:t>
            </a:fld>
            <a:endParaRPr lang="en-US"/>
          </a:p>
        </p:txBody>
      </p:sp>
    </p:spTree>
    <p:extLst>
      <p:ext uri="{BB962C8B-B14F-4D97-AF65-F5344CB8AC3E}">
        <p14:creationId xmlns:p14="http://schemas.microsoft.com/office/powerpoint/2010/main" val="2683768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pPr rtl="0"/>
            <a:fld id="{855CB799-6499-4E1E-8257-C777037FBB0C}" type="datetime1">
              <a:rPr lang="es-ES" noProof="0" smtClean="0"/>
              <a:t>19/10/2025</a:t>
            </a:fld>
            <a:endParaRPr lang="es-ES" noProof="0"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pPr rtl="0"/>
            <a:endParaRPr lang="es-ES" noProof="0"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pPr rtl="0"/>
            <a:fld id="{BD266BE7-899D-4075-917F-DBDE33B6B692}" type="slidenum">
              <a:rPr lang="es-ES" noProof="0" smtClean="0"/>
              <a:pPr rtl="0"/>
              <a:t>‹Nº›</a:t>
            </a:fld>
            <a:endParaRPr lang="es-ES" noProof="0"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364211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rtl="0"/>
            <a:fld id="{F637F32E-9C31-4EBC-9CF6-7E0795975D22}" type="datetime1">
              <a:rPr lang="es-ES" noProof="0" smtClean="0"/>
              <a:t>19/10/2025</a:t>
            </a:fld>
            <a:endParaRPr lang="es-ES" noProof="0" dirty="0"/>
          </a:p>
        </p:txBody>
      </p:sp>
      <p:sp>
        <p:nvSpPr>
          <p:cNvPr id="5" name="Footer Placeholder 4"/>
          <p:cNvSpPr>
            <a:spLocks noGrp="1"/>
          </p:cNvSpPr>
          <p:nvPr>
            <p:ph type="ftr" sz="quarter" idx="11"/>
          </p:nvPr>
        </p:nvSpPr>
        <p:spPr/>
        <p:txBody>
          <a:bodyPr/>
          <a:lstStyle/>
          <a:p>
            <a:pPr rtl="0"/>
            <a:endParaRPr lang="es-ES" noProof="0" dirty="0"/>
          </a:p>
        </p:txBody>
      </p:sp>
      <p:sp>
        <p:nvSpPr>
          <p:cNvPr id="6" name="Slide Number Placeholder 5"/>
          <p:cNvSpPr>
            <a:spLocks noGrp="1"/>
          </p:cNvSpPr>
          <p:nvPr>
            <p:ph type="sldNum" sz="quarter" idx="12"/>
          </p:nvPr>
        </p:nvSpPr>
        <p:spPr/>
        <p:txBody>
          <a:bodyPr/>
          <a:lstStyle/>
          <a:p>
            <a:pPr rtl="0"/>
            <a:fld id="{BD266BE7-899D-4075-917F-DBDE33B6B692}" type="slidenum">
              <a:rPr lang="es-ES" noProof="0" smtClean="0"/>
              <a:t>‹Nº›</a:t>
            </a:fld>
            <a:endParaRPr lang="es-ES" noProof="0" dirty="0"/>
          </a:p>
        </p:txBody>
      </p:sp>
    </p:spTree>
    <p:extLst>
      <p:ext uri="{BB962C8B-B14F-4D97-AF65-F5344CB8AC3E}">
        <p14:creationId xmlns:p14="http://schemas.microsoft.com/office/powerpoint/2010/main" val="2026731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rtl="0"/>
            <a:fld id="{0DE5E64D-8309-4EA3-9E01-E99A0B9E852A}" type="datetime1">
              <a:rPr lang="es-ES" noProof="0" smtClean="0"/>
              <a:t>19/10/2025</a:t>
            </a:fld>
            <a:endParaRPr lang="es-ES" noProof="0" dirty="0"/>
          </a:p>
        </p:txBody>
      </p:sp>
      <p:sp>
        <p:nvSpPr>
          <p:cNvPr id="5" name="Footer Placeholder 4"/>
          <p:cNvSpPr>
            <a:spLocks noGrp="1"/>
          </p:cNvSpPr>
          <p:nvPr>
            <p:ph type="ftr" sz="quarter" idx="11"/>
          </p:nvPr>
        </p:nvSpPr>
        <p:spPr/>
        <p:txBody>
          <a:bodyPr/>
          <a:lstStyle/>
          <a:p>
            <a:pPr rtl="0"/>
            <a:endParaRPr lang="es-ES" noProof="0" dirty="0"/>
          </a:p>
        </p:txBody>
      </p:sp>
      <p:sp>
        <p:nvSpPr>
          <p:cNvPr id="6" name="Slide Number Placeholder 5"/>
          <p:cNvSpPr>
            <a:spLocks noGrp="1"/>
          </p:cNvSpPr>
          <p:nvPr>
            <p:ph type="sldNum" sz="quarter" idx="12"/>
          </p:nvPr>
        </p:nvSpPr>
        <p:spPr/>
        <p:txBody>
          <a:bodyPr/>
          <a:lstStyle/>
          <a:p>
            <a:pPr rtl="0"/>
            <a:fld id="{BD266BE7-899D-4075-917F-DBDE33B6B692}" type="slidenum">
              <a:rPr lang="es-ES" noProof="0" smtClean="0"/>
              <a:t>‹Nº›</a:t>
            </a:fld>
            <a:endParaRPr lang="es-ES" noProof="0" dirty="0"/>
          </a:p>
        </p:txBody>
      </p:sp>
    </p:spTree>
    <p:extLst>
      <p:ext uri="{BB962C8B-B14F-4D97-AF65-F5344CB8AC3E}">
        <p14:creationId xmlns:p14="http://schemas.microsoft.com/office/powerpoint/2010/main" val="935815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3" y="2367094"/>
            <a:ext cx="10363827"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493F12C-F5E9-40EF-8FE9-FA00454FE042}" type="datetimeFigureOut">
              <a:rPr lang="es-MX" smtClean="0"/>
              <a:pPr/>
              <a:t>19/10/2025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418DFEA-D2AB-4475-AFE4-EBFACE755540}" type="slidenum">
              <a:rPr lang="es-MX" smtClean="0"/>
              <a:pPr/>
              <a:t>‹Nº›</a:t>
            </a:fld>
            <a:endParaRPr lang="es-MX"/>
          </a:p>
        </p:txBody>
      </p:sp>
    </p:spTree>
    <p:extLst>
      <p:ext uri="{BB962C8B-B14F-4D97-AF65-F5344CB8AC3E}">
        <p14:creationId xmlns:p14="http://schemas.microsoft.com/office/powerpoint/2010/main" val="2056673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rtl="0"/>
            <a:fld id="{3630E4A0-57EE-4B46-A340-CC6C398489DE}" type="datetime1">
              <a:rPr lang="es-ES" noProof="0" smtClean="0"/>
              <a:t>19/10/2025</a:t>
            </a:fld>
            <a:endParaRPr lang="es-ES" noProof="0" dirty="0"/>
          </a:p>
        </p:txBody>
      </p:sp>
      <p:sp>
        <p:nvSpPr>
          <p:cNvPr id="5" name="Footer Placeholder 4"/>
          <p:cNvSpPr>
            <a:spLocks noGrp="1"/>
          </p:cNvSpPr>
          <p:nvPr>
            <p:ph type="ftr" sz="quarter" idx="11"/>
          </p:nvPr>
        </p:nvSpPr>
        <p:spPr/>
        <p:txBody>
          <a:bodyPr/>
          <a:lstStyle/>
          <a:p>
            <a:pPr rtl="0"/>
            <a:endParaRPr lang="es-ES" noProof="0" dirty="0"/>
          </a:p>
        </p:txBody>
      </p:sp>
      <p:sp>
        <p:nvSpPr>
          <p:cNvPr id="6" name="Slide Number Placeholder 5"/>
          <p:cNvSpPr>
            <a:spLocks noGrp="1"/>
          </p:cNvSpPr>
          <p:nvPr>
            <p:ph type="sldNum" sz="quarter" idx="12"/>
          </p:nvPr>
        </p:nvSpPr>
        <p:spPr/>
        <p:txBody>
          <a:bodyPr/>
          <a:lstStyle/>
          <a:p>
            <a:pPr rtl="0"/>
            <a:fld id="{BD266BE7-899D-4075-917F-DBDE33B6B692}" type="slidenum">
              <a:rPr lang="es-ES" noProof="0" smtClean="0"/>
              <a:pPr rtl="0"/>
              <a:t>‹Nº›</a:t>
            </a:fld>
            <a:endParaRPr lang="es-ES" noProof="0" dirty="0"/>
          </a:p>
        </p:txBody>
      </p:sp>
    </p:spTree>
    <p:extLst>
      <p:ext uri="{BB962C8B-B14F-4D97-AF65-F5344CB8AC3E}">
        <p14:creationId xmlns:p14="http://schemas.microsoft.com/office/powerpoint/2010/main" val="3867231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pPr rtl="0"/>
            <a:fld id="{F8A7DBF6-2AC7-4A48-B394-E7B6C748C10D}" type="datetime1">
              <a:rPr lang="es-ES" noProof="0" smtClean="0"/>
              <a:t>19/10/2025</a:t>
            </a:fld>
            <a:endParaRPr lang="es-ES" noProof="0"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pPr rtl="0"/>
            <a:endParaRPr lang="es-ES" noProof="0"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pPr rtl="0"/>
            <a:fld id="{BD266BE7-899D-4075-917F-DBDE33B6B692}" type="slidenum">
              <a:rPr lang="es-ES" noProof="0" smtClean="0"/>
              <a:pPr rtl="0"/>
              <a:t>‹Nº›</a:t>
            </a:fld>
            <a:endParaRPr lang="es-ES" noProof="0"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1827049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rtl="0"/>
            <a:fld id="{245771C8-10A4-40A2-B087-7EAE1E72B338}" type="datetime1">
              <a:rPr lang="es-ES" noProof="0" smtClean="0"/>
              <a:t>19/10/2025</a:t>
            </a:fld>
            <a:endParaRPr lang="es-ES" noProof="0" dirty="0"/>
          </a:p>
        </p:txBody>
      </p:sp>
      <p:sp>
        <p:nvSpPr>
          <p:cNvPr id="6" name="Footer Placeholder 5"/>
          <p:cNvSpPr>
            <a:spLocks noGrp="1"/>
          </p:cNvSpPr>
          <p:nvPr>
            <p:ph type="ftr" sz="quarter" idx="11"/>
          </p:nvPr>
        </p:nvSpPr>
        <p:spPr/>
        <p:txBody>
          <a:bodyPr/>
          <a:lstStyle/>
          <a:p>
            <a:pPr rtl="0"/>
            <a:endParaRPr lang="es-ES" noProof="0" dirty="0"/>
          </a:p>
        </p:txBody>
      </p:sp>
      <p:sp>
        <p:nvSpPr>
          <p:cNvPr id="7" name="Slide Number Placeholder 6"/>
          <p:cNvSpPr>
            <a:spLocks noGrp="1"/>
          </p:cNvSpPr>
          <p:nvPr>
            <p:ph type="sldNum" sz="quarter" idx="12"/>
          </p:nvPr>
        </p:nvSpPr>
        <p:spPr/>
        <p:txBody>
          <a:bodyPr/>
          <a:lstStyle/>
          <a:p>
            <a:pPr rtl="0"/>
            <a:fld id="{BD266BE7-899D-4075-917F-DBDE33B6B692}" type="slidenum">
              <a:rPr lang="es-ES" noProof="0" smtClean="0"/>
              <a:t>‹Nº›</a:t>
            </a:fld>
            <a:endParaRPr lang="es-ES" noProof="0" dirty="0"/>
          </a:p>
        </p:txBody>
      </p:sp>
    </p:spTree>
    <p:extLst>
      <p:ext uri="{BB962C8B-B14F-4D97-AF65-F5344CB8AC3E}">
        <p14:creationId xmlns:p14="http://schemas.microsoft.com/office/powerpoint/2010/main" val="4284707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rtl="0"/>
            <a:fld id="{D8C3F35A-BE91-47D4-B680-814AAA83232F}" type="datetime1">
              <a:rPr lang="es-ES" noProof="0" smtClean="0"/>
              <a:t>19/10/2025</a:t>
            </a:fld>
            <a:endParaRPr lang="es-ES" noProof="0" dirty="0"/>
          </a:p>
        </p:txBody>
      </p:sp>
      <p:sp>
        <p:nvSpPr>
          <p:cNvPr id="8" name="Footer Placeholder 7"/>
          <p:cNvSpPr>
            <a:spLocks noGrp="1"/>
          </p:cNvSpPr>
          <p:nvPr>
            <p:ph type="ftr" sz="quarter" idx="11"/>
          </p:nvPr>
        </p:nvSpPr>
        <p:spPr/>
        <p:txBody>
          <a:bodyPr/>
          <a:lstStyle/>
          <a:p>
            <a:pPr rtl="0"/>
            <a:endParaRPr lang="es-ES" noProof="0" dirty="0"/>
          </a:p>
        </p:txBody>
      </p:sp>
      <p:sp>
        <p:nvSpPr>
          <p:cNvPr id="9" name="Slide Number Placeholder 8"/>
          <p:cNvSpPr>
            <a:spLocks noGrp="1"/>
          </p:cNvSpPr>
          <p:nvPr>
            <p:ph type="sldNum" sz="quarter" idx="12"/>
          </p:nvPr>
        </p:nvSpPr>
        <p:spPr/>
        <p:txBody>
          <a:bodyPr/>
          <a:lstStyle/>
          <a:p>
            <a:pPr rtl="0"/>
            <a:fld id="{BD266BE7-899D-4075-917F-DBDE33B6B692}" type="slidenum">
              <a:rPr lang="es-ES" noProof="0" smtClean="0"/>
              <a:t>‹Nº›</a:t>
            </a:fld>
            <a:endParaRPr lang="es-ES" noProof="0" dirty="0"/>
          </a:p>
        </p:txBody>
      </p:sp>
    </p:spTree>
    <p:extLst>
      <p:ext uri="{BB962C8B-B14F-4D97-AF65-F5344CB8AC3E}">
        <p14:creationId xmlns:p14="http://schemas.microsoft.com/office/powerpoint/2010/main" val="1271689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rtl="0"/>
            <a:fld id="{C84A5508-0173-4F7B-BA1F-6FDD23DC888F}" type="datetime1">
              <a:rPr lang="es-ES" noProof="0" smtClean="0"/>
              <a:t>19/10/2025</a:t>
            </a:fld>
            <a:endParaRPr lang="es-ES" noProof="0" dirty="0"/>
          </a:p>
        </p:txBody>
      </p:sp>
      <p:sp>
        <p:nvSpPr>
          <p:cNvPr id="4" name="Footer Placeholder 3"/>
          <p:cNvSpPr>
            <a:spLocks noGrp="1"/>
          </p:cNvSpPr>
          <p:nvPr>
            <p:ph type="ftr" sz="quarter" idx="11"/>
          </p:nvPr>
        </p:nvSpPr>
        <p:spPr/>
        <p:txBody>
          <a:bodyPr/>
          <a:lstStyle/>
          <a:p>
            <a:pPr rtl="0"/>
            <a:endParaRPr lang="es-ES" noProof="0" dirty="0"/>
          </a:p>
        </p:txBody>
      </p:sp>
      <p:sp>
        <p:nvSpPr>
          <p:cNvPr id="5" name="Slide Number Placeholder 4"/>
          <p:cNvSpPr>
            <a:spLocks noGrp="1"/>
          </p:cNvSpPr>
          <p:nvPr>
            <p:ph type="sldNum" sz="quarter" idx="12"/>
          </p:nvPr>
        </p:nvSpPr>
        <p:spPr/>
        <p:txBody>
          <a:bodyPr/>
          <a:lstStyle/>
          <a:p>
            <a:pPr rtl="0"/>
            <a:fld id="{BD266BE7-899D-4075-917F-DBDE33B6B692}" type="slidenum">
              <a:rPr lang="es-ES" noProof="0" smtClean="0"/>
              <a:t>‹Nº›</a:t>
            </a:fld>
            <a:endParaRPr lang="es-ES" noProof="0" dirty="0"/>
          </a:p>
        </p:txBody>
      </p:sp>
    </p:spTree>
    <p:extLst>
      <p:ext uri="{BB962C8B-B14F-4D97-AF65-F5344CB8AC3E}">
        <p14:creationId xmlns:p14="http://schemas.microsoft.com/office/powerpoint/2010/main" val="4108836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903F45BD-EAC1-4ECC-91A9-2B1B76C5FA67}" type="datetime1">
              <a:rPr lang="es-ES" noProof="0" smtClean="0"/>
              <a:t>19/10/2025</a:t>
            </a:fld>
            <a:endParaRPr lang="es-ES" noProof="0" dirty="0"/>
          </a:p>
        </p:txBody>
      </p:sp>
      <p:sp>
        <p:nvSpPr>
          <p:cNvPr id="3" name="Footer Placeholder 2"/>
          <p:cNvSpPr>
            <a:spLocks noGrp="1"/>
          </p:cNvSpPr>
          <p:nvPr>
            <p:ph type="ftr" sz="quarter" idx="11"/>
          </p:nvPr>
        </p:nvSpPr>
        <p:spPr/>
        <p:txBody>
          <a:bodyPr/>
          <a:lstStyle/>
          <a:p>
            <a:pPr rtl="0"/>
            <a:endParaRPr lang="es-ES" noProof="0" dirty="0"/>
          </a:p>
        </p:txBody>
      </p:sp>
      <p:sp>
        <p:nvSpPr>
          <p:cNvPr id="4" name="Slide Number Placeholder 3"/>
          <p:cNvSpPr>
            <a:spLocks noGrp="1"/>
          </p:cNvSpPr>
          <p:nvPr>
            <p:ph type="sldNum" sz="quarter" idx="12"/>
          </p:nvPr>
        </p:nvSpPr>
        <p:spPr/>
        <p:txBody>
          <a:bodyPr/>
          <a:lstStyle/>
          <a:p>
            <a:pPr rtl="0"/>
            <a:fld id="{BD266BE7-899D-4075-917F-DBDE33B6B692}" type="slidenum">
              <a:rPr lang="es-ES" noProof="0" smtClean="0"/>
              <a:t>‹Nº›</a:t>
            </a:fld>
            <a:endParaRPr lang="es-ES" noProof="0" dirty="0"/>
          </a:p>
        </p:txBody>
      </p:sp>
    </p:spTree>
    <p:extLst>
      <p:ext uri="{BB962C8B-B14F-4D97-AF65-F5344CB8AC3E}">
        <p14:creationId xmlns:p14="http://schemas.microsoft.com/office/powerpoint/2010/main" val="3083903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pPr rtl="0"/>
            <a:fld id="{1A10B4E3-ACD8-472A-AF6F-98A76C82A9AD}" type="datetime1">
              <a:rPr lang="es-ES" noProof="0" smtClean="0"/>
              <a:t>19/10/2025</a:t>
            </a:fld>
            <a:endParaRPr lang="es-ES" noProof="0"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pPr rtl="0"/>
            <a:endParaRPr lang="es-ES" noProof="0"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pPr rtl="0"/>
            <a:fld id="{BD266BE7-899D-4075-917F-DBDE33B6B692}" type="slidenum">
              <a:rPr lang="es-ES" noProof="0" smtClean="0"/>
              <a:t>‹Nº›</a:t>
            </a:fld>
            <a:endParaRPr lang="es-ES" noProof="0"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81101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pPr rtl="0"/>
            <a:fld id="{3630E4A0-57EE-4B46-A340-CC6C398489DE}" type="datetime1">
              <a:rPr lang="es-ES" noProof="0" smtClean="0"/>
              <a:t>19/10/2025</a:t>
            </a:fld>
            <a:endParaRPr lang="es-ES" noProof="0"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pPr rtl="0"/>
            <a:endParaRPr lang="es-ES" noProof="0"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pPr rtl="0"/>
            <a:fld id="{BD266BE7-899D-4075-917F-DBDE33B6B692}" type="slidenum">
              <a:rPr lang="es-ES" noProof="0" smtClean="0"/>
              <a:pPr rtl="0"/>
              <a:t>‹Nº›</a:t>
            </a:fld>
            <a:endParaRPr lang="es-ES" noProof="0"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65863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pPr rtl="0"/>
            <a:fld id="{3630E4A0-57EE-4B46-A340-CC6C398489DE}" type="datetime1">
              <a:rPr lang="es-ES" noProof="0" smtClean="0"/>
              <a:t>19/10/2025</a:t>
            </a:fld>
            <a:endParaRPr lang="es-ES" noProof="0"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pPr rtl="0"/>
            <a:endParaRPr lang="es-ES" noProof="0"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pPr rtl="0"/>
            <a:fld id="{BD266BE7-899D-4075-917F-DBDE33B6B692}" type="slidenum">
              <a:rPr lang="es-ES" noProof="0" smtClean="0"/>
              <a:pPr rtl="0"/>
              <a:t>‹Nº›</a:t>
            </a:fld>
            <a:endParaRPr lang="es-ES" noProof="0"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0029132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hyperlink" Target="https://en.wikipedia.org/wiki/Physics_Letters" TargetMode="External"/><Relationship Id="rId4" Type="http://schemas.openxmlformats.org/officeDocument/2006/relationships/hyperlink" Target="https://en.wikipedia.org/wiki/Murray_Gell-Mann"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978396" y="671096"/>
            <a:ext cx="8361229" cy="2098226"/>
          </a:xfrm>
        </p:spPr>
        <p:txBody>
          <a:bodyPr rtlCol="0"/>
          <a:lstStyle/>
          <a:p>
            <a:pPr lvl="0"/>
            <a:r>
              <a:rPr lang="en-US" sz="3600" dirty="0"/>
              <a:t>Tetraquarks insights from a contact interaction: The diquark approach</a:t>
            </a:r>
          </a:p>
        </p:txBody>
      </p:sp>
      <p:sp>
        <p:nvSpPr>
          <p:cNvPr id="3" name="Subtítulo 2"/>
          <p:cNvSpPr>
            <a:spLocks noGrp="1"/>
          </p:cNvSpPr>
          <p:nvPr>
            <p:ph type="subTitle" idx="1"/>
          </p:nvPr>
        </p:nvSpPr>
        <p:spPr>
          <a:xfrm>
            <a:off x="2743173" y="4229491"/>
            <a:ext cx="6831673" cy="1086237"/>
          </a:xfrm>
        </p:spPr>
        <p:txBody>
          <a:bodyPr rtlCol="0">
            <a:normAutofit lnSpcReduction="10000"/>
          </a:bodyPr>
          <a:lstStyle/>
          <a:p>
            <a:pPr rtl="0"/>
            <a:r>
              <a:rPr lang="en-US" dirty="0"/>
              <a:t>Marco Antonio Bedolla Hernández</a:t>
            </a:r>
          </a:p>
          <a:p>
            <a:pPr rtl="0"/>
            <a:r>
              <a:rPr lang="en-US" sz="1700" dirty="0"/>
              <a:t>marco.bedolla@unach.mx</a:t>
            </a:r>
          </a:p>
          <a:p>
            <a:pPr rtl="0"/>
            <a:r>
              <a:rPr lang="en-US" sz="2000" dirty="0"/>
              <a:t>October 23, 2025</a:t>
            </a:r>
          </a:p>
        </p:txBody>
      </p:sp>
      <p:pic>
        <p:nvPicPr>
          <p:cNvPr id="1028" name="Picture 4">
            <a:extLst>
              <a:ext uri="{FF2B5EF4-FFF2-40B4-BE49-F238E27FC236}">
                <a16:creationId xmlns:a16="http://schemas.microsoft.com/office/drawing/2014/main" id="{DCEA5554-4481-410B-81D8-8A3E0C5A5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4584" y="73536"/>
            <a:ext cx="1653664" cy="1653664"/>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C8F483AA-8C87-4FAE-9B4E-65638E945ABD}"/>
              </a:ext>
            </a:extLst>
          </p:cNvPr>
          <p:cNvSpPr txBox="1"/>
          <p:nvPr/>
        </p:nvSpPr>
        <p:spPr>
          <a:xfrm>
            <a:off x="4044460" y="2674384"/>
            <a:ext cx="4229100" cy="1384995"/>
          </a:xfrm>
          <a:prstGeom prst="rect">
            <a:avLst/>
          </a:prstGeom>
          <a:noFill/>
        </p:spPr>
        <p:txBody>
          <a:bodyPr wrap="square" rtlCol="0">
            <a:spAutoFit/>
          </a:bodyPr>
          <a:lstStyle/>
          <a:p>
            <a:pPr algn="ctr"/>
            <a:r>
              <a:rPr lang="es-MX" sz="2800" dirty="0"/>
              <a:t>XIX Workshop </a:t>
            </a:r>
            <a:r>
              <a:rPr lang="es-MX" sz="2800" dirty="0" err="1"/>
              <a:t>on</a:t>
            </a:r>
            <a:r>
              <a:rPr lang="es-MX" sz="2800" dirty="0"/>
              <a:t> </a:t>
            </a:r>
            <a:r>
              <a:rPr lang="es-MX" sz="2800" dirty="0" err="1"/>
              <a:t>Particles</a:t>
            </a:r>
            <a:r>
              <a:rPr lang="es-MX" sz="2800" dirty="0"/>
              <a:t> and </a:t>
            </a:r>
            <a:r>
              <a:rPr lang="es-MX" sz="2800" dirty="0" err="1"/>
              <a:t>Fields</a:t>
            </a:r>
            <a:endParaRPr lang="es-MX" sz="2800" dirty="0"/>
          </a:p>
          <a:p>
            <a:pPr algn="ctr"/>
            <a:r>
              <a:rPr lang="es-MX" sz="2800" dirty="0" err="1"/>
              <a:t>Leon</a:t>
            </a:r>
            <a:r>
              <a:rPr lang="es-MX" sz="2800" dirty="0"/>
              <a:t>, Guanajuato</a:t>
            </a:r>
          </a:p>
        </p:txBody>
      </p:sp>
      <p:pic>
        <p:nvPicPr>
          <p:cNvPr id="6" name="Imagen 5">
            <a:extLst>
              <a:ext uri="{FF2B5EF4-FFF2-40B4-BE49-F238E27FC236}">
                <a16:creationId xmlns:a16="http://schemas.microsoft.com/office/drawing/2014/main" id="{30DC8785-A747-2552-499B-F39B254971CC}"/>
              </a:ext>
            </a:extLst>
          </p:cNvPr>
          <p:cNvPicPr>
            <a:picLocks noChangeAspect="1"/>
          </p:cNvPicPr>
          <p:nvPr/>
        </p:nvPicPr>
        <p:blipFill>
          <a:blip r:embed="rId4">
            <a:clrChange>
              <a:clrFrom>
                <a:srgbClr val="FFFFFF"/>
              </a:clrFrom>
              <a:clrTo>
                <a:srgbClr val="FFFFFF">
                  <a:alpha val="0"/>
                </a:srgbClr>
              </a:clrTo>
            </a:clrChange>
            <a:duotone>
              <a:prstClr val="black"/>
              <a:schemeClr val="tx1">
                <a:tint val="45000"/>
                <a:satMod val="400000"/>
              </a:schemeClr>
            </a:duotone>
          </a:blip>
          <a:stretch>
            <a:fillRect/>
          </a:stretch>
        </p:blipFill>
        <p:spPr>
          <a:xfrm>
            <a:off x="825719" y="5181600"/>
            <a:ext cx="1685925" cy="1676400"/>
          </a:xfrm>
          <a:prstGeom prst="rect">
            <a:avLst/>
          </a:prstGeom>
        </p:spPr>
      </p:pic>
      <p:pic>
        <p:nvPicPr>
          <p:cNvPr id="7" name="Imagen 6">
            <a:extLst>
              <a:ext uri="{FF2B5EF4-FFF2-40B4-BE49-F238E27FC236}">
                <a16:creationId xmlns:a16="http://schemas.microsoft.com/office/drawing/2014/main" id="{CCD09A42-ACA4-CAB2-86E7-6DA0313501EA}"/>
              </a:ext>
            </a:extLst>
          </p:cNvPr>
          <p:cNvPicPr>
            <a:picLocks noChangeAspect="1"/>
          </p:cNvPicPr>
          <p:nvPr/>
        </p:nvPicPr>
        <p:blipFill>
          <a:blip r:embed="rId5"/>
          <a:stretch>
            <a:fillRect/>
          </a:stretch>
        </p:blipFill>
        <p:spPr>
          <a:xfrm>
            <a:off x="9448227" y="3366881"/>
            <a:ext cx="1583189" cy="2374784"/>
          </a:xfrm>
          <a:prstGeom prst="rect">
            <a:avLst/>
          </a:prstGeom>
        </p:spPr>
      </p:pic>
    </p:spTree>
    <p:extLst>
      <p:ext uri="{BB962C8B-B14F-4D97-AF65-F5344CB8AC3E}">
        <p14:creationId xmlns:p14="http://schemas.microsoft.com/office/powerpoint/2010/main" val="1732698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CuadroTexto"/>
          <p:cNvSpPr txBox="1"/>
          <p:nvPr/>
        </p:nvSpPr>
        <p:spPr>
          <a:xfrm>
            <a:off x="1703513" y="1124745"/>
            <a:ext cx="8964487" cy="1569660"/>
          </a:xfrm>
          <a:prstGeom prst="rect">
            <a:avLst/>
          </a:prstGeom>
          <a:noFill/>
        </p:spPr>
        <p:txBody>
          <a:bodyPr wrap="square" rtlCol="0">
            <a:spAutoFit/>
          </a:bodyPr>
          <a:lstStyle/>
          <a:p>
            <a:r>
              <a:rPr lang="en-US" sz="2400" dirty="0"/>
              <a:t>A meson (diquark) appears as a pole in the quark-antiquark (quark-quark) Green function </a:t>
            </a:r>
            <a:r>
              <a:rPr lang="en-US" sz="2400" dirty="0">
                <a:sym typeface="Wingdings" panose="05000000000000000000" pitchFamily="2" charset="2"/>
              </a:rPr>
              <a:t> Bethe-Salpeter Equation. In order to compute diquark mass, there is a factor a ½ due to the color factors.</a:t>
            </a:r>
            <a:endParaRPr lang="en-US" sz="2400" dirty="0"/>
          </a:p>
        </p:txBody>
      </p:sp>
      <p:sp>
        <p:nvSpPr>
          <p:cNvPr id="6" name="5 CuadroTexto"/>
          <p:cNvSpPr txBox="1"/>
          <p:nvPr/>
        </p:nvSpPr>
        <p:spPr>
          <a:xfrm>
            <a:off x="1775520" y="5734998"/>
            <a:ext cx="7848872" cy="646331"/>
          </a:xfrm>
          <a:prstGeom prst="rect">
            <a:avLst/>
          </a:prstGeom>
          <a:noFill/>
        </p:spPr>
        <p:txBody>
          <a:bodyPr wrap="square" rtlCol="0">
            <a:spAutoFit/>
          </a:bodyPr>
          <a:lstStyle/>
          <a:p>
            <a:r>
              <a:rPr lang="en-US" b="1" dirty="0"/>
              <a:t>E. E. Salpeter                                     Phys. Rev. 84, 1226 (1951)</a:t>
            </a:r>
          </a:p>
          <a:p>
            <a:r>
              <a:rPr lang="en-US" b="1" dirty="0"/>
              <a:t>E. E. </a:t>
            </a:r>
            <a:r>
              <a:rPr lang="en-US" b="1" dirty="0" err="1"/>
              <a:t>Salpeter</a:t>
            </a:r>
            <a:r>
              <a:rPr lang="en-US" b="1" dirty="0"/>
              <a:t> and H. A. Bethe          Phys. Rev. 84, 1232 (1951)</a:t>
            </a:r>
          </a:p>
        </p:txBody>
      </p:sp>
      <p:pic>
        <p:nvPicPr>
          <p:cNvPr id="4" name="Imagen 3"/>
          <p:cNvPicPr>
            <a:picLocks noChangeAspect="1"/>
          </p:cNvPicPr>
          <p:nvPr/>
        </p:nvPicPr>
        <p:blipFill>
          <a:blip r:embed="rId3" cstate="print"/>
          <a:stretch>
            <a:fillRect/>
          </a:stretch>
        </p:blipFill>
        <p:spPr>
          <a:xfrm>
            <a:off x="8256240" y="4919596"/>
            <a:ext cx="1017662" cy="1461732"/>
          </a:xfrm>
          <a:prstGeom prst="rect">
            <a:avLst/>
          </a:prstGeom>
        </p:spPr>
      </p:pic>
      <p:pic>
        <p:nvPicPr>
          <p:cNvPr id="5" name="Imagen 4"/>
          <p:cNvPicPr>
            <a:picLocks noChangeAspect="1"/>
          </p:cNvPicPr>
          <p:nvPr/>
        </p:nvPicPr>
        <p:blipFill>
          <a:blip r:embed="rId4" cstate="print">
            <a:grayscl/>
          </a:blip>
          <a:stretch>
            <a:fillRect/>
          </a:stretch>
        </p:blipFill>
        <p:spPr>
          <a:xfrm>
            <a:off x="9252158" y="4919596"/>
            <a:ext cx="1029857" cy="1461732"/>
          </a:xfrm>
          <a:prstGeom prst="rect">
            <a:avLst/>
          </a:prstGeom>
        </p:spPr>
      </p:pic>
      <p:pic>
        <p:nvPicPr>
          <p:cNvPr id="8" name="Imagen 7"/>
          <p:cNvPicPr>
            <a:picLocks noChangeAspect="1"/>
          </p:cNvPicPr>
          <p:nvPr/>
        </p:nvPicPr>
        <p:blipFill>
          <a:blip r:embed="rId5" cstate="print">
            <a:clrChange>
              <a:clrFrom>
                <a:srgbClr val="FFFFFF"/>
              </a:clrFrom>
              <a:clrTo>
                <a:srgbClr val="FFFFFF">
                  <a:alpha val="0"/>
                </a:srgbClr>
              </a:clrTo>
            </a:clrChange>
          </a:blip>
          <a:stretch>
            <a:fillRect/>
          </a:stretch>
        </p:blipFill>
        <p:spPr>
          <a:xfrm>
            <a:off x="2176614" y="4402064"/>
            <a:ext cx="5141543" cy="739200"/>
          </a:xfrm>
          <a:prstGeom prst="rect">
            <a:avLst/>
          </a:prstGeom>
        </p:spPr>
      </p:pic>
      <p:pic>
        <p:nvPicPr>
          <p:cNvPr id="11" name="Imagen 10"/>
          <p:cNvPicPr>
            <a:picLocks noChangeAspect="1"/>
          </p:cNvPicPr>
          <p:nvPr/>
        </p:nvPicPr>
        <p:blipFill>
          <a:blip r:embed="rId6" cstate="print">
            <a:clrChange>
              <a:clrFrom>
                <a:srgbClr val="FFFFFF"/>
              </a:clrFrom>
              <a:clrTo>
                <a:srgbClr val="FFFFFF">
                  <a:alpha val="0"/>
                </a:srgbClr>
              </a:clrTo>
            </a:clrChange>
            <a:grayscl/>
            <a:extLst>
              <a:ext uri="{BEBA8EAE-BF5A-486C-A8C5-ECC9F3942E4B}">
                <a14:imgProps xmlns:a14="http://schemas.microsoft.com/office/drawing/2010/main">
                  <a14:imgLayer r:embed="rId7">
                    <a14:imgEffect>
                      <a14:artisticPhotocopy/>
                    </a14:imgEffect>
                  </a14:imgLayer>
                </a14:imgProps>
              </a:ext>
            </a:extLst>
          </a:blip>
          <a:stretch>
            <a:fillRect/>
          </a:stretch>
        </p:blipFill>
        <p:spPr>
          <a:xfrm>
            <a:off x="2207569" y="2276872"/>
            <a:ext cx="7384409" cy="2088232"/>
          </a:xfrm>
          <a:prstGeom prst="rect">
            <a:avLst/>
          </a:prstGeom>
        </p:spPr>
      </p:pic>
      <p:pic>
        <p:nvPicPr>
          <p:cNvPr id="3" name="Imagen 2"/>
          <p:cNvPicPr>
            <a:picLocks noChangeAspect="1"/>
          </p:cNvPicPr>
          <p:nvPr/>
        </p:nvPicPr>
        <p:blipFill>
          <a:blip r:embed="rId8">
            <a:clrChange>
              <a:clrFrom>
                <a:srgbClr val="FFFFFF"/>
              </a:clrFrom>
              <a:clrTo>
                <a:srgbClr val="FFFFFF">
                  <a:alpha val="0"/>
                </a:srgbClr>
              </a:clrTo>
            </a:clrChange>
          </a:blip>
          <a:stretch>
            <a:fillRect/>
          </a:stretch>
        </p:blipFill>
        <p:spPr>
          <a:xfrm>
            <a:off x="2664520" y="5229201"/>
            <a:ext cx="4367584" cy="469753"/>
          </a:xfrm>
          <a:prstGeom prst="rect">
            <a:avLst/>
          </a:prstGeom>
        </p:spPr>
      </p:pic>
      <p:sp>
        <p:nvSpPr>
          <p:cNvPr id="2" name="1 Título">
            <a:extLst>
              <a:ext uri="{FF2B5EF4-FFF2-40B4-BE49-F238E27FC236}">
                <a16:creationId xmlns:a16="http://schemas.microsoft.com/office/drawing/2014/main" id="{2094A971-FADE-52F9-CF4A-CA54EAEA1F46}"/>
              </a:ext>
            </a:extLst>
          </p:cNvPr>
          <p:cNvSpPr txBox="1">
            <a:spLocks/>
          </p:cNvSpPr>
          <p:nvPr/>
        </p:nvSpPr>
        <p:spPr>
          <a:xfrm>
            <a:off x="1775520" y="347771"/>
            <a:ext cx="8534400" cy="758952"/>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200" dirty="0">
                <a:solidFill>
                  <a:schemeClr val="tx1"/>
                </a:solidFill>
                <a:effectLst>
                  <a:outerShdw blurRad="38100" dist="38100" dir="2700000" algn="tl">
                    <a:srgbClr val="000000">
                      <a:alpha val="43137"/>
                    </a:srgbClr>
                  </a:outerShdw>
                </a:effectLst>
              </a:rPr>
              <a:t>The Framework: Bethe-Salpeter Equation</a:t>
            </a:r>
          </a:p>
        </p:txBody>
      </p:sp>
    </p:spTree>
    <p:extLst>
      <p:ext uri="{BB962C8B-B14F-4D97-AF65-F5344CB8AC3E}">
        <p14:creationId xmlns:p14="http://schemas.microsoft.com/office/powerpoint/2010/main" val="8485066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2160676" y="2643191"/>
            <a:ext cx="7848872" cy="923330"/>
          </a:xfrm>
          <a:prstGeom prst="rect">
            <a:avLst/>
          </a:prstGeom>
          <a:noFill/>
        </p:spPr>
        <p:txBody>
          <a:bodyPr wrap="square" rtlCol="0">
            <a:spAutoFit/>
          </a:bodyPr>
          <a:lstStyle/>
          <a:p>
            <a:r>
              <a:rPr lang="en-US" b="1" dirty="0"/>
              <a:t>L. </a:t>
            </a:r>
            <a:r>
              <a:rPr lang="en-US" b="1" dirty="0" err="1"/>
              <a:t>Xiomara</a:t>
            </a:r>
            <a:r>
              <a:rPr lang="en-US" b="1" dirty="0"/>
              <a:t> </a:t>
            </a:r>
            <a:r>
              <a:rPr lang="en-US" b="1" dirty="0" err="1"/>
              <a:t>Gutiérrez</a:t>
            </a:r>
            <a:r>
              <a:rPr lang="en-US" b="1" dirty="0"/>
              <a:t>, et. al.,               Phys. Rev. C81, 065202 (2010); </a:t>
            </a:r>
          </a:p>
          <a:p>
            <a:r>
              <a:rPr lang="en-US" b="1" dirty="0"/>
              <a:t>H.L.L Roberts, et. al.                           Phys. Rev. C82, 065202 (2010); </a:t>
            </a:r>
          </a:p>
          <a:p>
            <a:r>
              <a:rPr lang="en-US" b="1" dirty="0"/>
              <a:t>			             Phys. Rev. C83, 065206 (2011). </a:t>
            </a:r>
          </a:p>
        </p:txBody>
      </p:sp>
      <p:sp>
        <p:nvSpPr>
          <p:cNvPr id="8" name="2 Marcador de contenido"/>
          <p:cNvSpPr txBox="1">
            <a:spLocks/>
          </p:cNvSpPr>
          <p:nvPr/>
        </p:nvSpPr>
        <p:spPr>
          <a:xfrm>
            <a:off x="1754832" y="3554544"/>
            <a:ext cx="8229600" cy="3124944"/>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sz="2400" dirty="0"/>
              <a:t>This model provides a simple scheme to exploratory studies of the spontaneous </a:t>
            </a:r>
            <a:r>
              <a:rPr lang="en-US" sz="2400" dirty="0" err="1"/>
              <a:t>chiral</a:t>
            </a:r>
            <a:r>
              <a:rPr lang="en-US" sz="2400" dirty="0"/>
              <a:t> symmetry breaking and its consequences like:</a:t>
            </a:r>
          </a:p>
          <a:p>
            <a:pPr lvl="1"/>
            <a:r>
              <a:rPr lang="en-US" dirty="0">
                <a:solidFill>
                  <a:schemeClr val="tx1"/>
                </a:solidFill>
              </a:rPr>
              <a:t>Dynamical  mass generation. </a:t>
            </a:r>
          </a:p>
          <a:p>
            <a:pPr lvl="1"/>
            <a:r>
              <a:rPr lang="en-US" dirty="0">
                <a:solidFill>
                  <a:schemeClr val="tx1"/>
                </a:solidFill>
              </a:rPr>
              <a:t>Quark condensate.</a:t>
            </a:r>
          </a:p>
          <a:p>
            <a:pPr lvl="1"/>
            <a:r>
              <a:rPr lang="en-US" dirty="0">
                <a:solidFill>
                  <a:schemeClr val="tx1"/>
                </a:solidFill>
              </a:rPr>
              <a:t>Goldstone bosons in </a:t>
            </a:r>
            <a:r>
              <a:rPr lang="en-US" dirty="0" err="1">
                <a:solidFill>
                  <a:schemeClr val="tx1"/>
                </a:solidFill>
              </a:rPr>
              <a:t>chiral</a:t>
            </a:r>
            <a:r>
              <a:rPr lang="en-US" dirty="0">
                <a:solidFill>
                  <a:schemeClr val="tx1"/>
                </a:solidFill>
              </a:rPr>
              <a:t> limit. </a:t>
            </a:r>
          </a:p>
          <a:p>
            <a:pPr lvl="1"/>
            <a:r>
              <a:rPr lang="en-US" dirty="0">
                <a:solidFill>
                  <a:schemeClr val="tx1"/>
                </a:solidFill>
              </a:rPr>
              <a:t>Confinement.</a:t>
            </a:r>
          </a:p>
        </p:txBody>
      </p:sp>
      <p:sp>
        <p:nvSpPr>
          <p:cNvPr id="12" name="2 Marcador de contenido"/>
          <p:cNvSpPr txBox="1">
            <a:spLocks/>
          </p:cNvSpPr>
          <p:nvPr/>
        </p:nvSpPr>
        <p:spPr>
          <a:xfrm>
            <a:off x="1753744" y="1798236"/>
            <a:ext cx="8662736" cy="1300632"/>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a:defRPr/>
            </a:pPr>
            <a:r>
              <a:rPr lang="en-US" sz="2400" dirty="0"/>
              <a:t>We use a contact interaction model mediated by a vector-vector interaction employed in:</a:t>
            </a:r>
          </a:p>
        </p:txBody>
      </p:sp>
      <p:sp>
        <p:nvSpPr>
          <p:cNvPr id="3" name="1 Título">
            <a:extLst>
              <a:ext uri="{FF2B5EF4-FFF2-40B4-BE49-F238E27FC236}">
                <a16:creationId xmlns:a16="http://schemas.microsoft.com/office/drawing/2014/main" id="{0D991FE9-1BD4-9D94-D3FA-582EDD7F38C7}"/>
              </a:ext>
            </a:extLst>
          </p:cNvPr>
          <p:cNvSpPr txBox="1">
            <a:spLocks/>
          </p:cNvSpPr>
          <p:nvPr/>
        </p:nvSpPr>
        <p:spPr>
          <a:xfrm>
            <a:off x="1882080" y="644546"/>
            <a:ext cx="8534400" cy="758952"/>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How do we implement a contact interaction in this framework?</a:t>
            </a:r>
          </a:p>
        </p:txBody>
      </p:sp>
      <p:pic>
        <p:nvPicPr>
          <p:cNvPr id="4" name="Imagen 3">
            <a:extLst>
              <a:ext uri="{FF2B5EF4-FFF2-40B4-BE49-F238E27FC236}">
                <a16:creationId xmlns:a16="http://schemas.microsoft.com/office/drawing/2014/main" id="{E6F9984C-02CC-CBEB-D0D7-EBCCF6CB0E03}"/>
              </a:ext>
            </a:extLst>
          </p:cNvPr>
          <p:cNvPicPr>
            <a:picLocks noChangeAspect="1"/>
          </p:cNvPicPr>
          <p:nvPr/>
        </p:nvPicPr>
        <p:blipFill>
          <a:blip r:embed="rId3">
            <a:clrChange>
              <a:clrFrom>
                <a:srgbClr val="FDF8F3"/>
              </a:clrFrom>
              <a:clrTo>
                <a:srgbClr val="FDF8F3">
                  <a:alpha val="0"/>
                </a:srgbClr>
              </a:clrTo>
            </a:clrChange>
            <a:grayscl/>
          </a:blip>
          <a:srcRect t="24791" b="34244"/>
          <a:stretch>
            <a:fillRect/>
          </a:stretch>
        </p:blipFill>
        <p:spPr>
          <a:xfrm>
            <a:off x="6597162" y="4607800"/>
            <a:ext cx="4762499" cy="1300632"/>
          </a:xfrm>
          <a:prstGeom prst="rect">
            <a:avLst/>
          </a:prstGeom>
        </p:spPr>
      </p:pic>
    </p:spTree>
    <p:extLst>
      <p:ext uri="{BB962C8B-B14F-4D97-AF65-F5344CB8AC3E}">
        <p14:creationId xmlns:p14="http://schemas.microsoft.com/office/powerpoint/2010/main" val="876319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Marcador de contenido"/>
          <p:cNvSpPr txBox="1">
            <a:spLocks/>
          </p:cNvSpPr>
          <p:nvPr/>
        </p:nvSpPr>
        <p:spPr>
          <a:xfrm>
            <a:off x="1754832" y="3554544"/>
            <a:ext cx="8229600" cy="3124944"/>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sz="2400" dirty="0"/>
              <a:t>This model provides a simple scheme to exploratory studies of the spontaneous </a:t>
            </a:r>
            <a:r>
              <a:rPr lang="en-US" sz="2400" dirty="0" err="1"/>
              <a:t>chiral</a:t>
            </a:r>
            <a:r>
              <a:rPr lang="en-US" sz="2400" dirty="0"/>
              <a:t> symmetry breaking and its consequences like:</a:t>
            </a:r>
          </a:p>
          <a:p>
            <a:pPr lvl="1"/>
            <a:r>
              <a:rPr lang="en-US" dirty="0">
                <a:solidFill>
                  <a:schemeClr val="tx1"/>
                </a:solidFill>
              </a:rPr>
              <a:t>Dynamical  mass generation. </a:t>
            </a:r>
          </a:p>
          <a:p>
            <a:pPr lvl="1"/>
            <a:r>
              <a:rPr lang="en-US" dirty="0">
                <a:solidFill>
                  <a:schemeClr val="tx1"/>
                </a:solidFill>
              </a:rPr>
              <a:t>Quark condensate.</a:t>
            </a:r>
          </a:p>
          <a:p>
            <a:pPr lvl="1"/>
            <a:r>
              <a:rPr lang="en-US" dirty="0">
                <a:solidFill>
                  <a:schemeClr val="tx1"/>
                </a:solidFill>
              </a:rPr>
              <a:t>Goldstone bosons in </a:t>
            </a:r>
            <a:r>
              <a:rPr lang="en-US" dirty="0" err="1">
                <a:solidFill>
                  <a:schemeClr val="tx1"/>
                </a:solidFill>
              </a:rPr>
              <a:t>chiral</a:t>
            </a:r>
            <a:r>
              <a:rPr lang="en-US" dirty="0">
                <a:solidFill>
                  <a:schemeClr val="tx1"/>
                </a:solidFill>
              </a:rPr>
              <a:t> limit. </a:t>
            </a:r>
          </a:p>
          <a:p>
            <a:pPr lvl="1"/>
            <a:r>
              <a:rPr lang="en-US" dirty="0">
                <a:solidFill>
                  <a:schemeClr val="tx1"/>
                </a:solidFill>
              </a:rPr>
              <a:t>Confinement.</a:t>
            </a:r>
          </a:p>
        </p:txBody>
      </p:sp>
      <p:pic>
        <p:nvPicPr>
          <p:cNvPr id="7" name="Imagen 6"/>
          <p:cNvPicPr>
            <a:picLocks noChangeAspect="1"/>
          </p:cNvPicPr>
          <p:nvPr/>
        </p:nvPicPr>
        <p:blipFill>
          <a:blip r:embed="rId3" cstate="print">
            <a:clrChange>
              <a:clrFrom>
                <a:srgbClr val="FFFFFF"/>
              </a:clrFrom>
              <a:clrTo>
                <a:srgbClr val="FFFFFF">
                  <a:alpha val="0"/>
                </a:srgbClr>
              </a:clrTo>
            </a:clrChange>
          </a:blip>
          <a:stretch>
            <a:fillRect/>
          </a:stretch>
        </p:blipFill>
        <p:spPr>
          <a:xfrm>
            <a:off x="7212669" y="3074334"/>
            <a:ext cx="1693887" cy="419165"/>
          </a:xfrm>
          <a:prstGeom prst="rect">
            <a:avLst/>
          </a:prstGeom>
        </p:spPr>
      </p:pic>
      <p:pic>
        <p:nvPicPr>
          <p:cNvPr id="9" name="Imagen 8"/>
          <p:cNvPicPr>
            <a:picLocks noChangeAspect="1"/>
          </p:cNvPicPr>
          <p:nvPr/>
        </p:nvPicPr>
        <p:blipFill>
          <a:blip r:embed="rId4" cstate="print">
            <a:clrChange>
              <a:clrFrom>
                <a:srgbClr val="FFFFFF"/>
              </a:clrFrom>
              <a:clrTo>
                <a:srgbClr val="FFFFFF">
                  <a:alpha val="0"/>
                </a:srgbClr>
              </a:clrTo>
            </a:clrChange>
          </a:blip>
          <a:stretch>
            <a:fillRect/>
          </a:stretch>
        </p:blipFill>
        <p:spPr>
          <a:xfrm>
            <a:off x="7203245" y="2545308"/>
            <a:ext cx="2027616" cy="498502"/>
          </a:xfrm>
          <a:prstGeom prst="rect">
            <a:avLst/>
          </a:prstGeom>
        </p:spPr>
      </p:pic>
      <p:pic>
        <p:nvPicPr>
          <p:cNvPr id="11" name="Imagen 10"/>
          <p:cNvPicPr>
            <a:picLocks noChangeAspect="1"/>
          </p:cNvPicPr>
          <p:nvPr/>
        </p:nvPicPr>
        <p:blipFill>
          <a:blip r:embed="rId5" cstate="print">
            <a:clrChange>
              <a:clrFrom>
                <a:srgbClr val="FFFFFF"/>
              </a:clrFrom>
              <a:clrTo>
                <a:srgbClr val="FFFFFF">
                  <a:alpha val="0"/>
                </a:srgbClr>
              </a:clrTo>
            </a:clrChange>
          </a:blip>
          <a:stretch>
            <a:fillRect/>
          </a:stretch>
        </p:blipFill>
        <p:spPr>
          <a:xfrm>
            <a:off x="2499322" y="2655244"/>
            <a:ext cx="4331531" cy="960052"/>
          </a:xfrm>
          <a:prstGeom prst="rect">
            <a:avLst/>
          </a:prstGeom>
        </p:spPr>
      </p:pic>
      <p:sp>
        <p:nvSpPr>
          <p:cNvPr id="12" name="2 Marcador de contenido"/>
          <p:cNvSpPr txBox="1">
            <a:spLocks/>
          </p:cNvSpPr>
          <p:nvPr/>
        </p:nvSpPr>
        <p:spPr>
          <a:xfrm>
            <a:off x="1753744" y="1798236"/>
            <a:ext cx="8662736" cy="1300632"/>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a:defRPr/>
            </a:pPr>
            <a:r>
              <a:rPr lang="en-US" sz="2400" dirty="0"/>
              <a:t>We use a contact interaction model mediated by a vector-vector interaction employed in:</a:t>
            </a:r>
          </a:p>
        </p:txBody>
      </p:sp>
      <p:sp>
        <p:nvSpPr>
          <p:cNvPr id="3" name="1 Título">
            <a:extLst>
              <a:ext uri="{FF2B5EF4-FFF2-40B4-BE49-F238E27FC236}">
                <a16:creationId xmlns:a16="http://schemas.microsoft.com/office/drawing/2014/main" id="{0D991FE9-1BD4-9D94-D3FA-582EDD7F38C7}"/>
              </a:ext>
            </a:extLst>
          </p:cNvPr>
          <p:cNvSpPr txBox="1">
            <a:spLocks/>
          </p:cNvSpPr>
          <p:nvPr/>
        </p:nvSpPr>
        <p:spPr>
          <a:xfrm>
            <a:off x="1882080" y="644546"/>
            <a:ext cx="8534400" cy="758952"/>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How do we implement a contact interaction in this framework?</a:t>
            </a:r>
          </a:p>
        </p:txBody>
      </p:sp>
      <p:pic>
        <p:nvPicPr>
          <p:cNvPr id="2" name="Imagen 1">
            <a:extLst>
              <a:ext uri="{FF2B5EF4-FFF2-40B4-BE49-F238E27FC236}">
                <a16:creationId xmlns:a16="http://schemas.microsoft.com/office/drawing/2014/main" id="{560C756C-BB90-098D-AA16-330193A4F74D}"/>
              </a:ext>
            </a:extLst>
          </p:cNvPr>
          <p:cNvPicPr>
            <a:picLocks noChangeAspect="1"/>
          </p:cNvPicPr>
          <p:nvPr/>
        </p:nvPicPr>
        <p:blipFill>
          <a:blip r:embed="rId6">
            <a:clrChange>
              <a:clrFrom>
                <a:srgbClr val="FDF8F3"/>
              </a:clrFrom>
              <a:clrTo>
                <a:srgbClr val="FDF8F3">
                  <a:alpha val="0"/>
                </a:srgbClr>
              </a:clrTo>
            </a:clrChange>
            <a:grayscl/>
          </a:blip>
          <a:srcRect t="24791" b="34244"/>
          <a:stretch>
            <a:fillRect/>
          </a:stretch>
        </p:blipFill>
        <p:spPr>
          <a:xfrm>
            <a:off x="6597162" y="4607800"/>
            <a:ext cx="4762499" cy="1300632"/>
          </a:xfrm>
          <a:prstGeom prst="rect">
            <a:avLst/>
          </a:prstGeom>
        </p:spPr>
      </p:pic>
    </p:spTree>
    <p:extLst>
      <p:ext uri="{BB962C8B-B14F-4D97-AF65-F5344CB8AC3E}">
        <p14:creationId xmlns:p14="http://schemas.microsoft.com/office/powerpoint/2010/main" val="29694407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1702026" y="1538219"/>
            <a:ext cx="2455807" cy="461665"/>
          </a:xfrm>
          <a:prstGeom prst="rect">
            <a:avLst/>
          </a:prstGeom>
        </p:spPr>
        <p:txBody>
          <a:bodyPr wrap="square">
            <a:spAutoFit/>
          </a:bodyPr>
          <a:lstStyle/>
          <a:p>
            <a:pPr>
              <a:defRPr/>
            </a:pPr>
            <a:r>
              <a:rPr lang="en-US" sz="2400" dirty="0">
                <a:cs typeface="Arabic Typesetting" pitchFamily="66" charset="-78"/>
              </a:rPr>
              <a:t>Mass function:</a:t>
            </a:r>
          </a:p>
        </p:txBody>
      </p:sp>
      <p:sp>
        <p:nvSpPr>
          <p:cNvPr id="18" name="17 Rectángulo"/>
          <p:cNvSpPr/>
          <p:nvPr/>
        </p:nvSpPr>
        <p:spPr>
          <a:xfrm>
            <a:off x="1702024" y="2708925"/>
            <a:ext cx="2881808" cy="830997"/>
          </a:xfrm>
          <a:prstGeom prst="rect">
            <a:avLst/>
          </a:prstGeom>
        </p:spPr>
        <p:txBody>
          <a:bodyPr wrap="square">
            <a:spAutoFit/>
          </a:bodyPr>
          <a:lstStyle/>
          <a:p>
            <a:pPr>
              <a:defRPr/>
            </a:pPr>
            <a:r>
              <a:rPr lang="en-US" sz="2400" dirty="0">
                <a:cs typeface="Arabic Typesetting" pitchFamily="66" charset="-78"/>
              </a:rPr>
              <a:t>Proper time</a:t>
            </a:r>
          </a:p>
          <a:p>
            <a:pPr>
              <a:defRPr/>
            </a:pPr>
            <a:r>
              <a:rPr lang="en-US" sz="2400" dirty="0">
                <a:cs typeface="Arabic Typesetting" pitchFamily="66" charset="-78"/>
              </a:rPr>
              <a:t>regularization:</a:t>
            </a:r>
          </a:p>
        </p:txBody>
      </p:sp>
      <p:pic>
        <p:nvPicPr>
          <p:cNvPr id="2" name="Imagen 1"/>
          <p:cNvPicPr>
            <a:picLocks noChangeAspect="1"/>
          </p:cNvPicPr>
          <p:nvPr/>
        </p:nvPicPr>
        <p:blipFill>
          <a:blip r:embed="rId3" cstate="print">
            <a:clrChange>
              <a:clrFrom>
                <a:srgbClr val="FFFFFF"/>
              </a:clrFrom>
              <a:clrTo>
                <a:srgbClr val="FFFFFF">
                  <a:alpha val="0"/>
                </a:srgbClr>
              </a:clrTo>
            </a:clrChange>
          </a:blip>
          <a:stretch>
            <a:fillRect/>
          </a:stretch>
        </p:blipFill>
        <p:spPr>
          <a:xfrm>
            <a:off x="4478650" y="1271228"/>
            <a:ext cx="4785702" cy="1077652"/>
          </a:xfrm>
          <a:prstGeom prst="rect">
            <a:avLst/>
          </a:prstGeom>
        </p:spPr>
      </p:pic>
      <p:pic>
        <p:nvPicPr>
          <p:cNvPr id="7" name="Imagen 6"/>
          <p:cNvPicPr>
            <a:picLocks noChangeAspect="1"/>
          </p:cNvPicPr>
          <p:nvPr/>
        </p:nvPicPr>
        <p:blipFill>
          <a:blip r:embed="rId4" cstate="print">
            <a:clrChange>
              <a:clrFrom>
                <a:srgbClr val="FFFFFF"/>
              </a:clrFrom>
              <a:clrTo>
                <a:srgbClr val="FFFFFF">
                  <a:alpha val="0"/>
                </a:srgbClr>
              </a:clrTo>
            </a:clrChange>
          </a:blip>
          <a:stretch>
            <a:fillRect/>
          </a:stretch>
        </p:blipFill>
        <p:spPr>
          <a:xfrm>
            <a:off x="3935760" y="2276875"/>
            <a:ext cx="6356844" cy="2153745"/>
          </a:xfrm>
          <a:prstGeom prst="rect">
            <a:avLst/>
          </a:prstGeom>
        </p:spPr>
      </p:pic>
      <p:sp>
        <p:nvSpPr>
          <p:cNvPr id="11" name="3 CuadroTexto"/>
          <p:cNvSpPr txBox="1"/>
          <p:nvPr/>
        </p:nvSpPr>
        <p:spPr>
          <a:xfrm>
            <a:off x="1703512" y="4221091"/>
            <a:ext cx="8892480" cy="1200329"/>
          </a:xfrm>
          <a:prstGeom prst="rect">
            <a:avLst/>
          </a:prstGeom>
          <a:noFill/>
        </p:spPr>
        <p:txBody>
          <a:bodyPr wrap="square" rtlCol="0">
            <a:spAutoFit/>
          </a:bodyPr>
          <a:lstStyle/>
          <a:p>
            <a:r>
              <a:rPr lang="en-US" sz="2400" dirty="0"/>
              <a:t>The constant </a:t>
            </a:r>
            <a:r>
              <a:rPr lang="en-US" sz="2400" dirty="0">
                <a:sym typeface="Symbol"/>
              </a:rPr>
              <a:t></a:t>
            </a:r>
            <a:r>
              <a:rPr lang="en-US" sz="2400" baseline="-25000" dirty="0">
                <a:sym typeface="Symbol"/>
              </a:rPr>
              <a:t>UV</a:t>
            </a:r>
            <a:r>
              <a:rPr lang="en-US" sz="2400" dirty="0"/>
              <a:t> is the regulator since the model is not </a:t>
            </a:r>
            <a:r>
              <a:rPr lang="en-US" sz="2400" dirty="0" err="1"/>
              <a:t>renormalizable</a:t>
            </a:r>
            <a:r>
              <a:rPr lang="en-US" sz="2400" dirty="0"/>
              <a:t> and cannot been removed. This regulator plays a dynamical role and sets the scale of dimensioned quantities.</a:t>
            </a:r>
          </a:p>
        </p:txBody>
      </p:sp>
      <p:sp>
        <p:nvSpPr>
          <p:cNvPr id="12" name="3 CuadroTexto"/>
          <p:cNvSpPr txBox="1"/>
          <p:nvPr/>
        </p:nvSpPr>
        <p:spPr>
          <a:xfrm>
            <a:off x="1703512" y="5373219"/>
            <a:ext cx="8670152" cy="830997"/>
          </a:xfrm>
          <a:prstGeom prst="rect">
            <a:avLst/>
          </a:prstGeom>
          <a:noFill/>
        </p:spPr>
        <p:txBody>
          <a:bodyPr wrap="square" rtlCol="0">
            <a:spAutoFit/>
          </a:bodyPr>
          <a:lstStyle/>
          <a:p>
            <a:r>
              <a:rPr lang="en-US" sz="2400" dirty="0"/>
              <a:t>A non zero value of </a:t>
            </a:r>
            <a:r>
              <a:rPr lang="en-US" sz="2400" dirty="0">
                <a:sym typeface="Symbol"/>
              </a:rPr>
              <a:t></a:t>
            </a:r>
            <a:r>
              <a:rPr lang="en-US" sz="2400" baseline="-25000" dirty="0">
                <a:sym typeface="Symbol"/>
              </a:rPr>
              <a:t>IR</a:t>
            </a:r>
            <a:r>
              <a:rPr lang="en-US" sz="2400" dirty="0"/>
              <a:t> implements confinement by ensuring the absence of quark production threshold at </a:t>
            </a:r>
            <a:r>
              <a:rPr lang="en-US" sz="2400" i="1" dirty="0"/>
              <a:t>s=-M</a:t>
            </a:r>
            <a:r>
              <a:rPr lang="en-US" sz="2400" i="1" baseline="30000" dirty="0"/>
              <a:t>2</a:t>
            </a:r>
            <a:r>
              <a:rPr lang="en-US" sz="2400" i="1" baseline="-25000" dirty="0"/>
              <a:t>f </a:t>
            </a:r>
            <a:r>
              <a:rPr lang="en-US" sz="2400" dirty="0"/>
              <a:t>.</a:t>
            </a:r>
            <a:r>
              <a:rPr lang="en-US" sz="2400" i="1" baseline="-25000" dirty="0"/>
              <a:t> </a:t>
            </a:r>
            <a:endParaRPr lang="en-US" sz="2400" dirty="0"/>
          </a:p>
        </p:txBody>
      </p:sp>
      <p:sp>
        <p:nvSpPr>
          <p:cNvPr id="10" name="1 Título"/>
          <p:cNvSpPr txBox="1">
            <a:spLocks/>
          </p:cNvSpPr>
          <p:nvPr/>
        </p:nvSpPr>
        <p:spPr>
          <a:xfrm>
            <a:off x="1828800" y="481040"/>
            <a:ext cx="8534400" cy="758952"/>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How do we implement a contact interaction in this framework?</a:t>
            </a:r>
          </a:p>
        </p:txBody>
      </p:sp>
      <p:pic>
        <p:nvPicPr>
          <p:cNvPr id="9" name="Imagen 8">
            <a:extLst>
              <a:ext uri="{FF2B5EF4-FFF2-40B4-BE49-F238E27FC236}">
                <a16:creationId xmlns:a16="http://schemas.microsoft.com/office/drawing/2014/main" id="{BC8F0EA2-7919-4AAA-99CE-70C8D27D37CB}"/>
              </a:ext>
            </a:extLst>
          </p:cNvPr>
          <p:cNvPicPr>
            <a:picLocks noChangeAspect="1"/>
          </p:cNvPicPr>
          <p:nvPr/>
        </p:nvPicPr>
        <p:blipFill>
          <a:blip r:embed="rId5" cstate="print"/>
          <a:stretch>
            <a:fillRect/>
          </a:stretch>
        </p:blipFill>
        <p:spPr>
          <a:xfrm>
            <a:off x="1376201" y="1271228"/>
            <a:ext cx="9060278" cy="4839426"/>
          </a:xfrm>
          <a:prstGeom prst="rect">
            <a:avLst/>
          </a:prstGeom>
        </p:spPr>
      </p:pic>
    </p:spTree>
    <p:extLst>
      <p:ext uri="{BB962C8B-B14F-4D97-AF65-F5344CB8AC3E}">
        <p14:creationId xmlns:p14="http://schemas.microsoft.com/office/powerpoint/2010/main" val="431303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txBox="1">
            <a:spLocks/>
          </p:cNvSpPr>
          <p:nvPr/>
        </p:nvSpPr>
        <p:spPr>
          <a:xfrm>
            <a:off x="1828800" y="481040"/>
            <a:ext cx="8534400" cy="758952"/>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600" dirty="0">
                <a:solidFill>
                  <a:schemeClr val="tx1"/>
                </a:solidFill>
                <a:effectLst>
                  <a:outerShdw blurRad="38100" dist="38100" dir="2700000" algn="tl">
                    <a:srgbClr val="000000">
                      <a:alpha val="43137"/>
                    </a:srgbClr>
                  </a:outerShdw>
                </a:effectLst>
              </a:rPr>
              <a:t>How do we implement a contact interaction in this formalism?</a:t>
            </a:r>
          </a:p>
        </p:txBody>
      </p:sp>
      <p:pic>
        <p:nvPicPr>
          <p:cNvPr id="6" name="Imagen 5">
            <a:extLst>
              <a:ext uri="{FF2B5EF4-FFF2-40B4-BE49-F238E27FC236}">
                <a16:creationId xmlns:a16="http://schemas.microsoft.com/office/drawing/2014/main" id="{1A6C16B9-29AD-B2AD-CE1D-F15ED98371D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79598" y="1689675"/>
            <a:ext cx="5216402" cy="5168325"/>
          </a:xfrm>
          <a:prstGeom prst="rect">
            <a:avLst/>
          </a:prstGeom>
        </p:spPr>
      </p:pic>
      <p:pic>
        <p:nvPicPr>
          <p:cNvPr id="13" name="Imagen 12">
            <a:extLst>
              <a:ext uri="{FF2B5EF4-FFF2-40B4-BE49-F238E27FC236}">
                <a16:creationId xmlns:a16="http://schemas.microsoft.com/office/drawing/2014/main" id="{27B3760F-FEE3-A151-D97E-2148084736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12876" y="2299018"/>
            <a:ext cx="5593977" cy="3889201"/>
          </a:xfrm>
          <a:prstGeom prst="rect">
            <a:avLst/>
          </a:prstGeom>
        </p:spPr>
      </p:pic>
      <p:pic>
        <p:nvPicPr>
          <p:cNvPr id="15" name="Imagen 14">
            <a:extLst>
              <a:ext uri="{FF2B5EF4-FFF2-40B4-BE49-F238E27FC236}">
                <a16:creationId xmlns:a16="http://schemas.microsoft.com/office/drawing/2014/main" id="{0346FD52-EED2-3869-A4EF-8314EE200E7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51796" y="6253075"/>
            <a:ext cx="1698984" cy="247769"/>
          </a:xfrm>
          <a:prstGeom prst="rect">
            <a:avLst/>
          </a:prstGeom>
        </p:spPr>
      </p:pic>
      <p:sp>
        <p:nvSpPr>
          <p:cNvPr id="19" name="CuadroTexto 18">
            <a:extLst>
              <a:ext uri="{FF2B5EF4-FFF2-40B4-BE49-F238E27FC236}">
                <a16:creationId xmlns:a16="http://schemas.microsoft.com/office/drawing/2014/main" id="{40B4F3CD-1F5A-7E98-BE76-94E4819A67D4}"/>
              </a:ext>
            </a:extLst>
          </p:cNvPr>
          <p:cNvSpPr txBox="1"/>
          <p:nvPr/>
        </p:nvSpPr>
        <p:spPr>
          <a:xfrm>
            <a:off x="1035294" y="1227394"/>
            <a:ext cx="5060706" cy="461665"/>
          </a:xfrm>
          <a:prstGeom prst="rect">
            <a:avLst/>
          </a:prstGeom>
          <a:noFill/>
        </p:spPr>
        <p:txBody>
          <a:bodyPr wrap="square">
            <a:spAutoFit/>
          </a:bodyPr>
          <a:lstStyle/>
          <a:p>
            <a:r>
              <a:rPr lang="es-MX" sz="1200" b="1" dirty="0"/>
              <a:t>E. </a:t>
            </a:r>
            <a:r>
              <a:rPr lang="es-MX" sz="1200" b="1" dirty="0" err="1"/>
              <a:t>Eichten</a:t>
            </a:r>
            <a:r>
              <a:rPr lang="es-MX" sz="1200" b="1" dirty="0"/>
              <a:t>, K. Gottfried, T. </a:t>
            </a:r>
            <a:r>
              <a:rPr lang="es-MX" sz="1200" b="1" dirty="0" err="1"/>
              <a:t>Kinoshita</a:t>
            </a:r>
            <a:r>
              <a:rPr lang="es-MX" sz="1200" b="1" dirty="0"/>
              <a:t>, J. B. </a:t>
            </a:r>
            <a:r>
              <a:rPr lang="es-MX" sz="1200" b="1" dirty="0" err="1"/>
              <a:t>Kogut</a:t>
            </a:r>
            <a:r>
              <a:rPr lang="es-MX" sz="1200" b="1" dirty="0"/>
              <a:t>, K. D. Lane and T. M. Yan,</a:t>
            </a:r>
          </a:p>
          <a:p>
            <a:r>
              <a:rPr lang="es-MX" sz="1200" b="1" dirty="0" err="1"/>
              <a:t>Phys</a:t>
            </a:r>
            <a:r>
              <a:rPr lang="es-MX" sz="1200" b="1" dirty="0"/>
              <a:t>. Rev. </a:t>
            </a:r>
            <a:r>
              <a:rPr lang="es-MX" sz="1200" b="1" dirty="0" err="1"/>
              <a:t>Lett</a:t>
            </a:r>
            <a:r>
              <a:rPr lang="es-MX" sz="1200" b="1" dirty="0"/>
              <a:t>. 34, 369-372 (1975).</a:t>
            </a:r>
          </a:p>
        </p:txBody>
      </p:sp>
      <p:sp>
        <p:nvSpPr>
          <p:cNvPr id="20" name="CuadroTexto 19">
            <a:extLst>
              <a:ext uri="{FF2B5EF4-FFF2-40B4-BE49-F238E27FC236}">
                <a16:creationId xmlns:a16="http://schemas.microsoft.com/office/drawing/2014/main" id="{496C65A6-1B97-AFA0-EA57-DECB25AD2545}"/>
              </a:ext>
            </a:extLst>
          </p:cNvPr>
          <p:cNvSpPr txBox="1"/>
          <p:nvPr/>
        </p:nvSpPr>
        <p:spPr>
          <a:xfrm>
            <a:off x="6451796" y="1415562"/>
            <a:ext cx="5060706" cy="707886"/>
          </a:xfrm>
          <a:prstGeom prst="rect">
            <a:avLst/>
          </a:prstGeom>
          <a:noFill/>
        </p:spPr>
        <p:txBody>
          <a:bodyPr wrap="square" rtlCol="0">
            <a:spAutoFit/>
          </a:bodyPr>
          <a:lstStyle/>
          <a:p>
            <a:r>
              <a:rPr lang="es-MX" sz="2000" dirty="0" err="1"/>
              <a:t>We</a:t>
            </a:r>
            <a:r>
              <a:rPr lang="es-MX" sz="2000" dirty="0"/>
              <a:t> </a:t>
            </a:r>
            <a:r>
              <a:rPr lang="es-MX" sz="2000" dirty="0" err="1"/>
              <a:t>adjust</a:t>
            </a:r>
            <a:r>
              <a:rPr lang="es-MX" sz="2000" dirty="0"/>
              <a:t> </a:t>
            </a:r>
            <a:r>
              <a:rPr lang="es-MX" sz="2000" dirty="0" err="1"/>
              <a:t>the</a:t>
            </a:r>
            <a:r>
              <a:rPr lang="es-MX" sz="2000" dirty="0"/>
              <a:t> </a:t>
            </a:r>
            <a:r>
              <a:rPr lang="es-MX" sz="2000" dirty="0" err="1"/>
              <a:t>parameters</a:t>
            </a:r>
            <a:r>
              <a:rPr lang="es-MX" sz="2000" dirty="0"/>
              <a:t> </a:t>
            </a:r>
            <a:r>
              <a:rPr lang="es-MX" sz="2000" dirty="0" err="1"/>
              <a:t>fitting</a:t>
            </a:r>
            <a:r>
              <a:rPr lang="es-MX" sz="2000" dirty="0"/>
              <a:t> </a:t>
            </a:r>
            <a:r>
              <a:rPr lang="es-MX" sz="2000" dirty="0" err="1"/>
              <a:t>to</a:t>
            </a:r>
            <a:r>
              <a:rPr lang="es-MX" sz="2000" dirty="0"/>
              <a:t> </a:t>
            </a:r>
            <a:r>
              <a:rPr lang="es-MX" sz="2000" dirty="0" err="1"/>
              <a:t>the</a:t>
            </a:r>
            <a:r>
              <a:rPr lang="es-MX" sz="2000" dirty="0"/>
              <a:t> </a:t>
            </a:r>
            <a:r>
              <a:rPr lang="es-MX" sz="2000" dirty="0" err="1"/>
              <a:t>pseudoscalar</a:t>
            </a:r>
            <a:r>
              <a:rPr lang="es-MX" sz="2000" dirty="0"/>
              <a:t> </a:t>
            </a:r>
            <a:r>
              <a:rPr lang="es-MX" sz="2000" dirty="0" err="1"/>
              <a:t>meson</a:t>
            </a:r>
            <a:r>
              <a:rPr lang="es-MX" sz="2000" dirty="0"/>
              <a:t> </a:t>
            </a:r>
            <a:r>
              <a:rPr lang="es-MX" sz="2000" dirty="0" err="1"/>
              <a:t>for</a:t>
            </a:r>
            <a:r>
              <a:rPr lang="es-MX" sz="2000" dirty="0"/>
              <a:t> </a:t>
            </a:r>
            <a:r>
              <a:rPr lang="es-MX" sz="2000" dirty="0" err="1"/>
              <a:t>each</a:t>
            </a:r>
            <a:r>
              <a:rPr lang="es-MX" sz="2000" dirty="0"/>
              <a:t> set </a:t>
            </a:r>
            <a:r>
              <a:rPr lang="es-MX" sz="2000" dirty="0" err="1"/>
              <a:t>of</a:t>
            </a:r>
            <a:r>
              <a:rPr lang="es-MX" sz="2000" dirty="0"/>
              <a:t> quarks.</a:t>
            </a:r>
          </a:p>
        </p:txBody>
      </p:sp>
      <p:sp>
        <p:nvSpPr>
          <p:cNvPr id="22" name="CuadroTexto 21">
            <a:extLst>
              <a:ext uri="{FF2B5EF4-FFF2-40B4-BE49-F238E27FC236}">
                <a16:creationId xmlns:a16="http://schemas.microsoft.com/office/drawing/2014/main" id="{A349E2AB-4CB4-08D5-3C61-D7B67A78039E}"/>
              </a:ext>
            </a:extLst>
          </p:cNvPr>
          <p:cNvSpPr txBox="1"/>
          <p:nvPr/>
        </p:nvSpPr>
        <p:spPr>
          <a:xfrm>
            <a:off x="3565647" y="4243618"/>
            <a:ext cx="2648681" cy="461665"/>
          </a:xfrm>
          <a:prstGeom prst="rect">
            <a:avLst/>
          </a:prstGeom>
          <a:noFill/>
        </p:spPr>
        <p:txBody>
          <a:bodyPr wrap="square">
            <a:spAutoFit/>
          </a:bodyPr>
          <a:lstStyle/>
          <a:p>
            <a:r>
              <a:rPr lang="es-MX" sz="1200" b="1" dirty="0"/>
              <a:t>S </a:t>
            </a:r>
            <a:r>
              <a:rPr lang="es-MX" sz="1200" b="1" dirty="0" err="1"/>
              <a:t>Kamal</a:t>
            </a:r>
            <a:r>
              <a:rPr lang="es-MX" sz="1200" b="1" dirty="0"/>
              <a:t>, </a:t>
            </a:r>
          </a:p>
          <a:p>
            <a:r>
              <a:rPr lang="es-MX" sz="1200" b="1" dirty="0"/>
              <a:t>10.1051/</a:t>
            </a:r>
            <a:r>
              <a:rPr lang="es-MX" sz="1200" b="1" dirty="0" err="1"/>
              <a:t>epjconf</a:t>
            </a:r>
            <a:r>
              <a:rPr lang="es-MX" sz="1200" b="1" dirty="0"/>
              <a:t>/20100307006</a:t>
            </a:r>
          </a:p>
        </p:txBody>
      </p:sp>
    </p:spTree>
    <p:extLst>
      <p:ext uri="{BB962C8B-B14F-4D97-AF65-F5344CB8AC3E}">
        <p14:creationId xmlns:p14="http://schemas.microsoft.com/office/powerpoint/2010/main" val="3801065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A73C7-4E83-2EEA-5F29-CEB7BA25EACD}"/>
            </a:ext>
          </a:extLst>
        </p:cNvPr>
        <p:cNvGrpSpPr/>
        <p:nvPr/>
      </p:nvGrpSpPr>
      <p:grpSpPr>
        <a:xfrm>
          <a:off x="0" y="0"/>
          <a:ext cx="0" cy="0"/>
          <a:chOff x="0" y="0"/>
          <a:chExt cx="0" cy="0"/>
        </a:xfrm>
      </p:grpSpPr>
      <p:sp>
        <p:nvSpPr>
          <p:cNvPr id="10" name="1 Título">
            <a:extLst>
              <a:ext uri="{FF2B5EF4-FFF2-40B4-BE49-F238E27FC236}">
                <a16:creationId xmlns:a16="http://schemas.microsoft.com/office/drawing/2014/main" id="{D4281A03-EF07-0D2E-1A94-2A773E04702E}"/>
              </a:ext>
            </a:extLst>
          </p:cNvPr>
          <p:cNvSpPr txBox="1">
            <a:spLocks/>
          </p:cNvSpPr>
          <p:nvPr/>
        </p:nvSpPr>
        <p:spPr>
          <a:xfrm>
            <a:off x="1839264" y="193642"/>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dirty="0">
                <a:solidFill>
                  <a:schemeClr val="tx1"/>
                </a:solidFill>
                <a:effectLst>
                  <a:outerShdw blurRad="38100" dist="38100" dir="2700000" algn="tl">
                    <a:srgbClr val="000000">
                      <a:alpha val="43137"/>
                    </a:srgbClr>
                  </a:outerShdw>
                </a:effectLst>
              </a:rPr>
              <a:t>How we study tetraquarks</a:t>
            </a:r>
          </a:p>
        </p:txBody>
      </p:sp>
      <p:sp>
        <p:nvSpPr>
          <p:cNvPr id="2" name="2 Marcador de contenido">
            <a:extLst>
              <a:ext uri="{FF2B5EF4-FFF2-40B4-BE49-F238E27FC236}">
                <a16:creationId xmlns:a16="http://schemas.microsoft.com/office/drawing/2014/main" id="{E86E21A9-8BEA-A342-AA1F-2F6D198C4E8F}"/>
              </a:ext>
            </a:extLst>
          </p:cNvPr>
          <p:cNvSpPr txBox="1">
            <a:spLocks/>
          </p:cNvSpPr>
          <p:nvPr/>
        </p:nvSpPr>
        <p:spPr>
          <a:xfrm>
            <a:off x="1754832" y="1484784"/>
            <a:ext cx="8921406" cy="3629000"/>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defRPr/>
            </a:pPr>
            <a:r>
              <a:rPr lang="en-US">
                <a:solidFill>
                  <a:schemeClr val="tx1"/>
                </a:solidFill>
              </a:rPr>
              <a:t>Some studies treat tetraquarks via a quark-exchange model interaction.</a:t>
            </a:r>
          </a:p>
          <a:p>
            <a:pPr>
              <a:defRPr/>
            </a:pPr>
            <a:r>
              <a:rPr lang="en-US">
                <a:solidFill>
                  <a:schemeClr val="tx1"/>
                </a:solidFill>
              </a:rPr>
              <a:t>However, this kind of interaction promotes the mesonic molecule bound-state interpretation.</a:t>
            </a:r>
          </a:p>
          <a:p>
            <a:pPr>
              <a:defRPr/>
            </a:pPr>
            <a:r>
              <a:rPr lang="en-US">
                <a:solidFill>
                  <a:schemeClr val="tx1"/>
                </a:solidFill>
              </a:rPr>
              <a:t>We should not forget that a quark-quark(diquark) bound-state has color too…</a:t>
            </a:r>
          </a:p>
          <a:p>
            <a:pPr>
              <a:defRPr/>
            </a:pPr>
            <a:r>
              <a:rPr lang="en-US">
                <a:solidFill>
                  <a:schemeClr val="tx1"/>
                </a:solidFill>
              </a:rPr>
              <a:t>And then we can bound a diquark and an antidiquark to form a tetraquark via gluon exchanges… in the same way we form mesons as a quark-antiquark pair.</a:t>
            </a:r>
          </a:p>
          <a:p>
            <a:pPr>
              <a:defRPr/>
            </a:pPr>
            <a:r>
              <a:rPr lang="en-US">
                <a:solidFill>
                  <a:schemeClr val="tx1"/>
                </a:solidFill>
              </a:rPr>
              <a:t>Today, there are several theoretical studies to predict the main quantum numbers of tetraquarks, this helps to guide the energy region where they could be. </a:t>
            </a:r>
            <a:endParaRPr lang="en-US" dirty="0">
              <a:solidFill>
                <a:schemeClr val="tx1"/>
              </a:solidFill>
            </a:endParaRPr>
          </a:p>
        </p:txBody>
      </p:sp>
      <p:pic>
        <p:nvPicPr>
          <p:cNvPr id="20" name="Imagen 19">
            <a:extLst>
              <a:ext uri="{FF2B5EF4-FFF2-40B4-BE49-F238E27FC236}">
                <a16:creationId xmlns:a16="http://schemas.microsoft.com/office/drawing/2014/main" id="{377DD391-0EAB-D5F1-C077-24426D24FB7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45325" y="4858109"/>
            <a:ext cx="2573221" cy="1846586"/>
          </a:xfrm>
          <a:prstGeom prst="rect">
            <a:avLst/>
          </a:prstGeom>
        </p:spPr>
      </p:pic>
      <p:sp>
        <p:nvSpPr>
          <p:cNvPr id="21" name="Flecha: a la derecha 20">
            <a:extLst>
              <a:ext uri="{FF2B5EF4-FFF2-40B4-BE49-F238E27FC236}">
                <a16:creationId xmlns:a16="http://schemas.microsoft.com/office/drawing/2014/main" id="{346344F8-23ED-498B-FFA7-7E2D73DDDA15}"/>
              </a:ext>
            </a:extLst>
          </p:cNvPr>
          <p:cNvSpPr/>
          <p:nvPr/>
        </p:nvSpPr>
        <p:spPr>
          <a:xfrm>
            <a:off x="5769204" y="5424145"/>
            <a:ext cx="945603" cy="47122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2" name="Imagen 21">
            <a:extLst>
              <a:ext uri="{FF2B5EF4-FFF2-40B4-BE49-F238E27FC236}">
                <a16:creationId xmlns:a16="http://schemas.microsoft.com/office/drawing/2014/main" id="{2FC65012-56FC-1793-FF73-6657B323B62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318600" y="5410465"/>
            <a:ext cx="404073" cy="371026"/>
          </a:xfrm>
          <a:prstGeom prst="rect">
            <a:avLst/>
          </a:prstGeom>
        </p:spPr>
      </p:pic>
      <p:pic>
        <p:nvPicPr>
          <p:cNvPr id="23" name="Imagen 22">
            <a:extLst>
              <a:ext uri="{FF2B5EF4-FFF2-40B4-BE49-F238E27FC236}">
                <a16:creationId xmlns:a16="http://schemas.microsoft.com/office/drawing/2014/main" id="{FB73803A-8178-8B78-89C5-282DF287F17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820707" y="5531662"/>
            <a:ext cx="416355" cy="422663"/>
          </a:xfrm>
          <a:prstGeom prst="rect">
            <a:avLst/>
          </a:prstGeom>
        </p:spPr>
      </p:pic>
      <p:pic>
        <p:nvPicPr>
          <p:cNvPr id="24" name="Imagen 23">
            <a:extLst>
              <a:ext uri="{FF2B5EF4-FFF2-40B4-BE49-F238E27FC236}">
                <a16:creationId xmlns:a16="http://schemas.microsoft.com/office/drawing/2014/main" id="{3A222CAB-D8E4-731A-609C-7B3D1BDBA5E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027559" y="5831519"/>
            <a:ext cx="408751" cy="407291"/>
          </a:xfrm>
          <a:prstGeom prst="rect">
            <a:avLst/>
          </a:prstGeom>
        </p:spPr>
      </p:pic>
      <p:pic>
        <p:nvPicPr>
          <p:cNvPr id="25" name="Imagen 24">
            <a:extLst>
              <a:ext uri="{FF2B5EF4-FFF2-40B4-BE49-F238E27FC236}">
                <a16:creationId xmlns:a16="http://schemas.microsoft.com/office/drawing/2014/main" id="{CD466F6C-60DB-5357-6D20-7CAE9CA0FA4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116908" y="5052946"/>
            <a:ext cx="446000" cy="407291"/>
          </a:xfrm>
          <a:prstGeom prst="rect">
            <a:avLst/>
          </a:prstGeom>
        </p:spPr>
      </p:pic>
      <p:pic>
        <p:nvPicPr>
          <p:cNvPr id="5" name="Imagen 4">
            <a:extLst>
              <a:ext uri="{FF2B5EF4-FFF2-40B4-BE49-F238E27FC236}">
                <a16:creationId xmlns:a16="http://schemas.microsoft.com/office/drawing/2014/main" id="{F881283F-26C3-00D2-6CF9-C19102871396}"/>
              </a:ext>
            </a:extLst>
          </p:cNvPr>
          <p:cNvPicPr>
            <a:picLocks noChangeAspect="1"/>
          </p:cNvPicPr>
          <p:nvPr/>
        </p:nvPicPr>
        <p:blipFill>
          <a:blip r:embed="rId8">
            <a:clrChange>
              <a:clrFrom>
                <a:srgbClr val="F2F1EF"/>
              </a:clrFrom>
              <a:clrTo>
                <a:srgbClr val="F2F1EF">
                  <a:alpha val="0"/>
                </a:srgbClr>
              </a:clrTo>
            </a:clrChange>
          </a:blip>
          <a:srcRect l="-1355" t="24022" r="1355" b="22663"/>
          <a:stretch>
            <a:fillRect/>
          </a:stretch>
        </p:blipFill>
        <p:spPr>
          <a:xfrm>
            <a:off x="7698216" y="4858109"/>
            <a:ext cx="1969477" cy="1575039"/>
          </a:xfrm>
          <a:prstGeom prst="rect">
            <a:avLst/>
          </a:prstGeom>
        </p:spPr>
      </p:pic>
    </p:spTree>
    <p:extLst>
      <p:ext uri="{BB962C8B-B14F-4D97-AF65-F5344CB8AC3E}">
        <p14:creationId xmlns:p14="http://schemas.microsoft.com/office/powerpoint/2010/main" val="532878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txBox="1">
            <a:spLocks/>
          </p:cNvSpPr>
          <p:nvPr/>
        </p:nvSpPr>
        <p:spPr>
          <a:xfrm>
            <a:off x="1839264" y="193642"/>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dirty="0">
                <a:solidFill>
                  <a:schemeClr val="tx1"/>
                </a:solidFill>
                <a:effectLst>
                  <a:outerShdw blurRad="38100" dist="38100" dir="2700000" algn="tl">
                    <a:srgbClr val="000000">
                      <a:alpha val="43137"/>
                    </a:srgbClr>
                  </a:outerShdw>
                </a:effectLst>
              </a:rPr>
              <a:t>Tetraquarks in the Diquark model</a:t>
            </a:r>
          </a:p>
        </p:txBody>
      </p:sp>
      <p:sp>
        <p:nvSpPr>
          <p:cNvPr id="12" name="2 Marcador de contenido"/>
          <p:cNvSpPr txBox="1">
            <a:spLocks/>
          </p:cNvSpPr>
          <p:nvPr/>
        </p:nvSpPr>
        <p:spPr>
          <a:xfrm>
            <a:off x="1753744" y="1480296"/>
            <a:ext cx="8662736" cy="868584"/>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a:defRPr/>
            </a:pPr>
            <a:r>
              <a:rPr lang="en-US" sz="2400" dirty="0"/>
              <a:t>In this model, a tetraquark is seen as a point-diquarks bounded with a point-antiquark.</a:t>
            </a:r>
          </a:p>
        </p:txBody>
      </p:sp>
      <p:sp>
        <p:nvSpPr>
          <p:cNvPr id="11" name="12 CuadroTexto"/>
          <p:cNvSpPr txBox="1"/>
          <p:nvPr/>
        </p:nvSpPr>
        <p:spPr>
          <a:xfrm>
            <a:off x="1459523" y="923252"/>
            <a:ext cx="9724782" cy="646331"/>
          </a:xfrm>
          <a:prstGeom prst="rect">
            <a:avLst/>
          </a:prstGeom>
          <a:noFill/>
        </p:spPr>
        <p:txBody>
          <a:bodyPr wrap="square" rtlCol="0">
            <a:spAutoFit/>
          </a:bodyPr>
          <a:lstStyle/>
          <a:p>
            <a:r>
              <a:rPr lang="en-US" b="1" dirty="0">
                <a:solidFill>
                  <a:schemeClr val="accent5">
                    <a:lumMod val="75000"/>
                  </a:schemeClr>
                </a:solidFill>
                <a:latin typeface="Calibri(Cuerpo)"/>
                <a:cs typeface="Calibri" panose="020F0502020204030204" pitchFamily="34" charset="0"/>
              </a:rPr>
              <a:t>    M.A. Bedolla, C.D. Roberts, E. Santopinto and J. Ferretti                  </a:t>
            </a:r>
            <a:r>
              <a:rPr lang="en-US" b="1" dirty="0" err="1">
                <a:solidFill>
                  <a:schemeClr val="accent5">
                    <a:lumMod val="75000"/>
                  </a:schemeClr>
                </a:solidFill>
                <a:latin typeface="Calibri(Cuerpo)"/>
                <a:cs typeface="Calibri" panose="020F0502020204030204" pitchFamily="34" charset="0"/>
              </a:rPr>
              <a:t>Eur.Phys.J.C</a:t>
            </a:r>
            <a:r>
              <a:rPr lang="en-US" b="1" dirty="0">
                <a:solidFill>
                  <a:schemeClr val="accent5">
                    <a:lumMod val="75000"/>
                  </a:schemeClr>
                </a:solidFill>
                <a:latin typeface="Calibri(Cuerpo)"/>
                <a:cs typeface="Calibri" panose="020F0502020204030204" pitchFamily="34" charset="0"/>
              </a:rPr>
              <a:t> 80 (2020) 11, 1004 </a:t>
            </a:r>
          </a:p>
          <a:p>
            <a:r>
              <a:rPr lang="en-US" b="1" dirty="0">
                <a:solidFill>
                  <a:schemeClr val="accent5">
                    <a:lumMod val="75000"/>
                  </a:schemeClr>
                </a:solidFill>
                <a:latin typeface="Calibri(Cuerpo)"/>
                <a:cs typeface="Calibri" panose="020F0502020204030204" pitchFamily="34" charset="0"/>
              </a:rPr>
              <a:t>    M.A. Bedolla,                                                                                             Few-Body Syst (2019) 60: 24. </a:t>
            </a:r>
          </a:p>
        </p:txBody>
      </p:sp>
      <p:sp>
        <p:nvSpPr>
          <p:cNvPr id="13" name="2 Marcador de contenido"/>
          <p:cNvSpPr txBox="1">
            <a:spLocks/>
          </p:cNvSpPr>
          <p:nvPr/>
        </p:nvSpPr>
        <p:spPr>
          <a:xfrm>
            <a:off x="1746510" y="2768051"/>
            <a:ext cx="8662736" cy="868584"/>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a:defRPr/>
            </a:pPr>
            <a:r>
              <a:rPr lang="en-US" sz="2400" dirty="0"/>
              <a:t>Because diquarks have color, they are confined particles.</a:t>
            </a:r>
          </a:p>
        </p:txBody>
      </p:sp>
      <p:pic>
        <p:nvPicPr>
          <p:cNvPr id="4" name="Imagen 3"/>
          <p:cNvPicPr>
            <a:picLocks noChangeAspect="1"/>
          </p:cNvPicPr>
          <p:nvPr/>
        </p:nvPicPr>
        <p:blipFill>
          <a:blip r:embed="rId3">
            <a:clrChange>
              <a:clrFrom>
                <a:srgbClr val="FFFFFF"/>
              </a:clrFrom>
              <a:clrTo>
                <a:srgbClr val="FFFFFF">
                  <a:alpha val="0"/>
                </a:srgbClr>
              </a:clrTo>
            </a:clrChange>
          </a:blip>
          <a:stretch>
            <a:fillRect/>
          </a:stretch>
        </p:blipFill>
        <p:spPr>
          <a:xfrm>
            <a:off x="5591947" y="2392623"/>
            <a:ext cx="1156147" cy="351503"/>
          </a:xfrm>
          <a:prstGeom prst="rect">
            <a:avLst/>
          </a:prstGeom>
        </p:spPr>
      </p:pic>
      <p:pic>
        <p:nvPicPr>
          <p:cNvPr id="5" name="Imagen 4"/>
          <p:cNvPicPr>
            <a:picLocks noChangeAspect="1"/>
          </p:cNvPicPr>
          <p:nvPr/>
        </p:nvPicPr>
        <p:blipFill>
          <a:blip r:embed="rId4">
            <a:clrChange>
              <a:clrFrom>
                <a:srgbClr val="FFFFFF"/>
              </a:clrFrom>
              <a:clrTo>
                <a:srgbClr val="FFFFFF">
                  <a:alpha val="0"/>
                </a:srgbClr>
              </a:clrTo>
            </a:clrChange>
          </a:blip>
          <a:stretch>
            <a:fillRect/>
          </a:stretch>
        </p:blipFill>
        <p:spPr>
          <a:xfrm>
            <a:off x="5096039" y="3622164"/>
            <a:ext cx="1728192" cy="363363"/>
          </a:xfrm>
          <a:prstGeom prst="rect">
            <a:avLst/>
          </a:prstGeom>
        </p:spPr>
      </p:pic>
      <p:sp>
        <p:nvSpPr>
          <p:cNvPr id="14" name="2 Marcador de contenido"/>
          <p:cNvSpPr txBox="1">
            <a:spLocks/>
          </p:cNvSpPr>
          <p:nvPr/>
        </p:nvSpPr>
        <p:spPr>
          <a:xfrm>
            <a:off x="1710928" y="3189805"/>
            <a:ext cx="8662736" cy="868584"/>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a:defRPr/>
            </a:pPr>
            <a:r>
              <a:rPr lang="en-US" sz="2400" dirty="0"/>
              <a:t>Two diquarks can couple in a color-antisymmetric-triplet, or in a color-symmetric sextet</a:t>
            </a:r>
            <a:endParaRPr lang="en-US" sz="2400" dirty="0">
              <a:solidFill>
                <a:schemeClr val="accent2">
                  <a:lumMod val="50000"/>
                </a:schemeClr>
              </a:solidFill>
            </a:endParaRPr>
          </a:p>
        </p:txBody>
      </p:sp>
      <p:sp>
        <p:nvSpPr>
          <p:cNvPr id="15" name="2 Marcador de contenido"/>
          <p:cNvSpPr txBox="1">
            <a:spLocks/>
          </p:cNvSpPr>
          <p:nvPr/>
        </p:nvSpPr>
        <p:spPr>
          <a:xfrm>
            <a:off x="1710928" y="3971732"/>
            <a:ext cx="8662736" cy="868584"/>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a:defRPr/>
            </a:pPr>
            <a:r>
              <a:rPr lang="en-US" sz="2400" dirty="0"/>
              <a:t>Color sextet lead to repulsive interactions. Thus, color-antitriplet diquarks are the only possibility to form bound-states</a:t>
            </a:r>
          </a:p>
        </p:txBody>
      </p:sp>
      <p:sp>
        <p:nvSpPr>
          <p:cNvPr id="16" name="2 Marcador de contenido"/>
          <p:cNvSpPr txBox="1">
            <a:spLocks/>
          </p:cNvSpPr>
          <p:nvPr/>
        </p:nvSpPr>
        <p:spPr>
          <a:xfrm>
            <a:off x="1710928" y="5008688"/>
            <a:ext cx="8662736" cy="868584"/>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a:defRPr/>
            </a:pPr>
            <a:r>
              <a:rPr lang="en-US" sz="2400" dirty="0"/>
              <a:t>A diquark in its bound state is S-wave, so it spin is 0 or 1 </a:t>
            </a:r>
            <a:r>
              <a:rPr lang="en-US" sz="2400" dirty="0">
                <a:solidFill>
                  <a:schemeClr val="accent2">
                    <a:lumMod val="50000"/>
                  </a:schemeClr>
                </a:solidFill>
              </a:rPr>
              <a:t>.</a:t>
            </a:r>
          </a:p>
        </p:txBody>
      </p:sp>
      <p:sp>
        <p:nvSpPr>
          <p:cNvPr id="17" name="2 Marcador de contenido"/>
          <p:cNvSpPr txBox="1">
            <a:spLocks/>
          </p:cNvSpPr>
          <p:nvPr/>
        </p:nvSpPr>
        <p:spPr>
          <a:xfrm>
            <a:off x="1710928" y="5440736"/>
            <a:ext cx="8662736" cy="868584"/>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a:defRPr/>
            </a:pPr>
            <a:r>
              <a:rPr lang="en-US" sz="2400" dirty="0"/>
              <a:t>To study scalar tetraquarks, Fermi-Dirac statistics only allows spin-1 diquarks couple to form flavor-singlet tetraquarks</a:t>
            </a:r>
          </a:p>
        </p:txBody>
      </p:sp>
    </p:spTree>
    <p:extLst>
      <p:ext uri="{BB962C8B-B14F-4D97-AF65-F5344CB8AC3E}">
        <p14:creationId xmlns:p14="http://schemas.microsoft.com/office/powerpoint/2010/main" val="772822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2 CuadroTexto"/>
          <p:cNvSpPr txBox="1"/>
          <p:nvPr/>
        </p:nvSpPr>
        <p:spPr>
          <a:xfrm>
            <a:off x="7635559" y="2722112"/>
            <a:ext cx="5078118" cy="523220"/>
          </a:xfrm>
          <a:prstGeom prst="rect">
            <a:avLst/>
          </a:prstGeom>
          <a:noFill/>
        </p:spPr>
        <p:txBody>
          <a:bodyPr wrap="square" rtlCol="0">
            <a:spAutoFit/>
          </a:bodyPr>
          <a:lstStyle/>
          <a:p>
            <a:r>
              <a:rPr lang="en-US" sz="1400" b="1" dirty="0">
                <a:solidFill>
                  <a:schemeClr val="accent5">
                    <a:lumMod val="75000"/>
                  </a:schemeClr>
                </a:solidFill>
                <a:latin typeface="Calibri(Cuerpo)"/>
                <a:cs typeface="Calibri" panose="020F0502020204030204" pitchFamily="34" charset="0"/>
              </a:rPr>
              <a:t>M.A. Bedolla, C.D. Roberts, E. Santopinto and J. Ferretti</a:t>
            </a:r>
          </a:p>
          <a:p>
            <a:r>
              <a:rPr lang="en-US" sz="1400" b="1" dirty="0">
                <a:solidFill>
                  <a:schemeClr val="accent5">
                    <a:lumMod val="75000"/>
                  </a:schemeClr>
                </a:solidFill>
                <a:latin typeface="Calibri(Cuerpo)"/>
                <a:cs typeface="Calibri" panose="020F0502020204030204" pitchFamily="34" charset="0"/>
              </a:rPr>
              <a:t> </a:t>
            </a:r>
            <a:r>
              <a:rPr lang="en-US" sz="1400" b="1" dirty="0" err="1">
                <a:solidFill>
                  <a:schemeClr val="accent5">
                    <a:lumMod val="75000"/>
                  </a:schemeClr>
                </a:solidFill>
                <a:latin typeface="Calibri(Cuerpo)"/>
                <a:cs typeface="Calibri" panose="020F0502020204030204" pitchFamily="34" charset="0"/>
              </a:rPr>
              <a:t>Eur.Phys.J.C</a:t>
            </a:r>
            <a:r>
              <a:rPr lang="en-US" sz="1400" b="1" dirty="0">
                <a:solidFill>
                  <a:schemeClr val="accent5">
                    <a:lumMod val="75000"/>
                  </a:schemeClr>
                </a:solidFill>
                <a:latin typeface="Calibri(Cuerpo)"/>
                <a:cs typeface="Calibri" panose="020F0502020204030204" pitchFamily="34" charset="0"/>
              </a:rPr>
              <a:t> 80 (2020) 11, 1004 </a:t>
            </a:r>
          </a:p>
        </p:txBody>
      </p:sp>
      <p:pic>
        <p:nvPicPr>
          <p:cNvPr id="6" name="Imagen 5">
            <a:extLst>
              <a:ext uri="{FF2B5EF4-FFF2-40B4-BE49-F238E27FC236}">
                <a16:creationId xmlns:a16="http://schemas.microsoft.com/office/drawing/2014/main" id="{6843E967-8DA5-4FB0-AA88-9B08608F0D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5360" y="1558173"/>
            <a:ext cx="7416824" cy="5379279"/>
          </a:xfrm>
          <a:prstGeom prst="rect">
            <a:avLst/>
          </a:prstGeom>
        </p:spPr>
      </p:pic>
      <p:pic>
        <p:nvPicPr>
          <p:cNvPr id="2" name="Imagen 1">
            <a:extLst>
              <a:ext uri="{FF2B5EF4-FFF2-40B4-BE49-F238E27FC236}">
                <a16:creationId xmlns:a16="http://schemas.microsoft.com/office/drawing/2014/main" id="{0EFD9777-B5E1-4701-B40C-EFECCF2961F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367808" y="4636358"/>
            <a:ext cx="2857500" cy="1190625"/>
          </a:xfrm>
          <a:prstGeom prst="rect">
            <a:avLst/>
          </a:prstGeom>
        </p:spPr>
      </p:pic>
      <p:pic>
        <p:nvPicPr>
          <p:cNvPr id="3" name="Imagen 2">
            <a:extLst>
              <a:ext uri="{FF2B5EF4-FFF2-40B4-BE49-F238E27FC236}">
                <a16:creationId xmlns:a16="http://schemas.microsoft.com/office/drawing/2014/main" id="{91F804AA-2CFD-4598-B8AB-DEFAE0E174F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52184" y="1220429"/>
            <a:ext cx="3456384" cy="1595890"/>
          </a:xfrm>
          <a:prstGeom prst="rect">
            <a:avLst/>
          </a:prstGeom>
        </p:spPr>
      </p:pic>
      <p:pic>
        <p:nvPicPr>
          <p:cNvPr id="4" name="Imagen 3">
            <a:extLst>
              <a:ext uri="{FF2B5EF4-FFF2-40B4-BE49-F238E27FC236}">
                <a16:creationId xmlns:a16="http://schemas.microsoft.com/office/drawing/2014/main" id="{817E74DB-329E-41AE-B0E8-13B5B389655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752184" y="3169627"/>
            <a:ext cx="4456594" cy="1977614"/>
          </a:xfrm>
          <a:prstGeom prst="rect">
            <a:avLst/>
          </a:prstGeom>
        </p:spPr>
      </p:pic>
      <p:pic>
        <p:nvPicPr>
          <p:cNvPr id="12" name="Imagen 11">
            <a:extLst>
              <a:ext uri="{FF2B5EF4-FFF2-40B4-BE49-F238E27FC236}">
                <a16:creationId xmlns:a16="http://schemas.microsoft.com/office/drawing/2014/main" id="{6CC98246-5988-4D89-AFA6-497294CE285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40207" y="5541735"/>
            <a:ext cx="3271202" cy="1294324"/>
          </a:xfrm>
          <a:prstGeom prst="rect">
            <a:avLst/>
          </a:prstGeom>
        </p:spPr>
      </p:pic>
      <p:pic>
        <p:nvPicPr>
          <p:cNvPr id="13" name="Imagen 12">
            <a:extLst>
              <a:ext uri="{FF2B5EF4-FFF2-40B4-BE49-F238E27FC236}">
                <a16:creationId xmlns:a16="http://schemas.microsoft.com/office/drawing/2014/main" id="{2A680F14-57DE-46C8-81FB-6068011B4A5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240207" y="5275759"/>
            <a:ext cx="3068213" cy="218119"/>
          </a:xfrm>
          <a:prstGeom prst="rect">
            <a:avLst/>
          </a:prstGeom>
        </p:spPr>
      </p:pic>
      <p:sp>
        <p:nvSpPr>
          <p:cNvPr id="7" name="1 Título">
            <a:extLst>
              <a:ext uri="{FF2B5EF4-FFF2-40B4-BE49-F238E27FC236}">
                <a16:creationId xmlns:a16="http://schemas.microsoft.com/office/drawing/2014/main" id="{BBC459C6-2664-74AB-628F-71905544F2AA}"/>
              </a:ext>
            </a:extLst>
          </p:cNvPr>
          <p:cNvSpPr txBox="1">
            <a:spLocks/>
          </p:cNvSpPr>
          <p:nvPr/>
        </p:nvSpPr>
        <p:spPr>
          <a:xfrm>
            <a:off x="2076555" y="21941"/>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dirty="0">
                <a:solidFill>
                  <a:schemeClr val="tx1"/>
                </a:solidFill>
                <a:effectLst>
                  <a:outerShdw blurRad="38100" dist="38100" dir="2700000" algn="tl">
                    <a:srgbClr val="000000">
                      <a:alpha val="43137"/>
                    </a:srgbClr>
                  </a:outerShdw>
                </a:effectLst>
              </a:rPr>
              <a:t>Tetraquarks in the contact interaction</a:t>
            </a:r>
          </a:p>
        </p:txBody>
      </p:sp>
      <p:pic>
        <p:nvPicPr>
          <p:cNvPr id="8" name="Imagen 7">
            <a:extLst>
              <a:ext uri="{FF2B5EF4-FFF2-40B4-BE49-F238E27FC236}">
                <a16:creationId xmlns:a16="http://schemas.microsoft.com/office/drawing/2014/main" id="{17CFCC7A-6B16-165A-44F1-5524A4346DF0}"/>
              </a:ext>
            </a:extLst>
          </p:cNvPr>
          <p:cNvPicPr>
            <a:picLocks noChangeAspect="1"/>
          </p:cNvPicPr>
          <p:nvPr/>
        </p:nvPicPr>
        <p:blipFill>
          <a:blip r:embed="rId9"/>
          <a:stretch>
            <a:fillRect/>
          </a:stretch>
        </p:blipFill>
        <p:spPr>
          <a:xfrm>
            <a:off x="1256736" y="4229100"/>
            <a:ext cx="1442504" cy="1442504"/>
          </a:xfrm>
          <a:prstGeom prst="rect">
            <a:avLst/>
          </a:prstGeom>
        </p:spPr>
      </p:pic>
      <p:sp>
        <p:nvSpPr>
          <p:cNvPr id="10" name="12 CuadroTexto">
            <a:extLst>
              <a:ext uri="{FF2B5EF4-FFF2-40B4-BE49-F238E27FC236}">
                <a16:creationId xmlns:a16="http://schemas.microsoft.com/office/drawing/2014/main" id="{8817144B-FE73-3FDA-D303-84EAF8773256}"/>
              </a:ext>
            </a:extLst>
          </p:cNvPr>
          <p:cNvSpPr txBox="1"/>
          <p:nvPr/>
        </p:nvSpPr>
        <p:spPr>
          <a:xfrm>
            <a:off x="4043772" y="4216303"/>
            <a:ext cx="4456594" cy="523220"/>
          </a:xfrm>
          <a:prstGeom prst="rect">
            <a:avLst/>
          </a:prstGeom>
          <a:noFill/>
        </p:spPr>
        <p:txBody>
          <a:bodyPr wrap="square" rtlCol="0">
            <a:spAutoFit/>
          </a:bodyPr>
          <a:lstStyle/>
          <a:p>
            <a:pPr algn="r"/>
            <a:r>
              <a:rPr lang="en-US" sz="1400" b="1" dirty="0">
                <a:solidFill>
                  <a:schemeClr val="accent5">
                    <a:lumMod val="75000"/>
                  </a:schemeClr>
                </a:solidFill>
                <a:latin typeface="Calibri(Cuerpo)"/>
                <a:cs typeface="Calibri" panose="020F0502020204030204" pitchFamily="34" charset="0"/>
              </a:rPr>
              <a:t> </a:t>
            </a:r>
          </a:p>
          <a:p>
            <a:r>
              <a:rPr lang="en-US" sz="1400" b="1" dirty="0">
                <a:solidFill>
                  <a:schemeClr val="accent5">
                    <a:lumMod val="75000"/>
                  </a:schemeClr>
                </a:solidFill>
                <a:latin typeface="Calibri(Cuerpo)"/>
                <a:cs typeface="Calibri" panose="020F0502020204030204" pitchFamily="34" charset="0"/>
              </a:rPr>
              <a:t>M.A. Bedolla, Few-Body Syst (2019) 60: 24.                                                                                            </a:t>
            </a:r>
          </a:p>
        </p:txBody>
      </p:sp>
      <p:sp>
        <p:nvSpPr>
          <p:cNvPr id="14" name="12 CuadroTexto">
            <a:extLst>
              <a:ext uri="{FF2B5EF4-FFF2-40B4-BE49-F238E27FC236}">
                <a16:creationId xmlns:a16="http://schemas.microsoft.com/office/drawing/2014/main" id="{6B889041-532A-5E13-FAB4-77B1C1F18F58}"/>
              </a:ext>
            </a:extLst>
          </p:cNvPr>
          <p:cNvSpPr txBox="1"/>
          <p:nvPr/>
        </p:nvSpPr>
        <p:spPr>
          <a:xfrm>
            <a:off x="3326622" y="1303866"/>
            <a:ext cx="5078118" cy="307777"/>
          </a:xfrm>
          <a:prstGeom prst="rect">
            <a:avLst/>
          </a:prstGeom>
          <a:noFill/>
        </p:spPr>
        <p:txBody>
          <a:bodyPr wrap="square" rtlCol="0">
            <a:spAutoFit/>
          </a:bodyPr>
          <a:lstStyle/>
          <a:p>
            <a:r>
              <a:rPr lang="en-US" sz="1400" b="1" dirty="0">
                <a:solidFill>
                  <a:schemeClr val="accent5">
                    <a:lumMod val="75000"/>
                  </a:schemeClr>
                </a:solidFill>
                <a:latin typeface="Calibri(Cuerpo)"/>
                <a:cs typeface="Calibri" panose="020F0502020204030204" pitchFamily="34" charset="0"/>
              </a:rPr>
              <a:t>M.A. Bedolla, E. Santopinto and J. Ferretti, in preparation</a:t>
            </a:r>
          </a:p>
        </p:txBody>
      </p:sp>
    </p:spTree>
    <p:extLst>
      <p:ext uri="{BB962C8B-B14F-4D97-AF65-F5344CB8AC3E}">
        <p14:creationId xmlns:p14="http://schemas.microsoft.com/office/powerpoint/2010/main" val="3013127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1825752" y="365792"/>
            <a:ext cx="8534400" cy="758952"/>
          </a:xfrm>
          <a:prstGeom prst="rect">
            <a:avLst/>
          </a:prstGeom>
        </p:spPr>
        <p:txBody>
          <a:bodyPr/>
          <a:lstStyle/>
          <a:p>
            <a:pPr algn="ctr" defTabSz="914400">
              <a:spcBef>
                <a:spcPct val="0"/>
              </a:spcBef>
              <a:defRPr/>
            </a:pPr>
            <a:r>
              <a:rPr lang="en-US" sz="3300">
                <a:effectLst>
                  <a:outerShdw blurRad="38100" dist="38100" dir="2700000" algn="tl">
                    <a:srgbClr val="000000">
                      <a:alpha val="43137"/>
                    </a:srgbClr>
                  </a:outerShdw>
                </a:effectLst>
                <a:latin typeface="+mj-lt"/>
                <a:ea typeface="+mj-ea"/>
                <a:cs typeface="+mj-cs"/>
              </a:rPr>
              <a:t>Final Remarks</a:t>
            </a:r>
            <a:endParaRPr lang="en-US" sz="3300">
              <a:latin typeface="+mj-lt"/>
              <a:ea typeface="+mj-ea"/>
              <a:cs typeface="+mj-cs"/>
            </a:endParaRPr>
          </a:p>
        </p:txBody>
      </p:sp>
      <p:sp>
        <p:nvSpPr>
          <p:cNvPr id="10" name="2 Marcador de contenido">
            <a:extLst>
              <a:ext uri="{FF2B5EF4-FFF2-40B4-BE49-F238E27FC236}">
                <a16:creationId xmlns:a16="http://schemas.microsoft.com/office/drawing/2014/main" id="{E2606FCC-E131-4DEC-BED1-E789D6E62F24}"/>
              </a:ext>
            </a:extLst>
          </p:cNvPr>
          <p:cNvSpPr txBox="1">
            <a:spLocks/>
          </p:cNvSpPr>
          <p:nvPr/>
        </p:nvSpPr>
        <p:spPr>
          <a:xfrm>
            <a:off x="1739511" y="1727108"/>
            <a:ext cx="8662736" cy="868584"/>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a:defRPr/>
            </a:pPr>
            <a:r>
              <a:rPr lang="en-US" sz="2400" dirty="0"/>
              <a:t>We consider that more tetraquarks will be detected as the energy of accelerators increases</a:t>
            </a:r>
            <a:r>
              <a:rPr lang="es-MX" sz="2400" dirty="0"/>
              <a:t>.</a:t>
            </a:r>
          </a:p>
        </p:txBody>
      </p:sp>
      <p:sp>
        <p:nvSpPr>
          <p:cNvPr id="11" name="2 Marcador de contenido">
            <a:extLst>
              <a:ext uri="{FF2B5EF4-FFF2-40B4-BE49-F238E27FC236}">
                <a16:creationId xmlns:a16="http://schemas.microsoft.com/office/drawing/2014/main" id="{E4CDCF80-AFEE-4335-80DE-48FBDAEC6F0D}"/>
              </a:ext>
            </a:extLst>
          </p:cNvPr>
          <p:cNvSpPr txBox="1">
            <a:spLocks/>
          </p:cNvSpPr>
          <p:nvPr/>
        </p:nvSpPr>
        <p:spPr>
          <a:xfrm>
            <a:off x="1761584" y="982972"/>
            <a:ext cx="8662736" cy="868584"/>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a:defRPr/>
            </a:pPr>
            <a:r>
              <a:rPr lang="en-US" sz="2400" dirty="0"/>
              <a:t>Since 2004, there have been some tetraquarks candidates, most of them in the last three years.</a:t>
            </a:r>
          </a:p>
        </p:txBody>
      </p:sp>
      <p:sp>
        <p:nvSpPr>
          <p:cNvPr id="12" name="2 Marcador de contenido">
            <a:extLst>
              <a:ext uri="{FF2B5EF4-FFF2-40B4-BE49-F238E27FC236}">
                <a16:creationId xmlns:a16="http://schemas.microsoft.com/office/drawing/2014/main" id="{17B2AA5A-8D7C-486C-8975-B003B8C4CBB4}"/>
              </a:ext>
            </a:extLst>
          </p:cNvPr>
          <p:cNvSpPr txBox="1">
            <a:spLocks/>
          </p:cNvSpPr>
          <p:nvPr/>
        </p:nvSpPr>
        <p:spPr>
          <a:xfrm>
            <a:off x="1739511" y="2420888"/>
            <a:ext cx="8662736" cy="868584"/>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a:defRPr/>
            </a:pPr>
            <a:r>
              <a:rPr lang="en-US" sz="2400"/>
              <a:t>In particular, the recent LHCb upgrade to 13.6 TeV (July this year) increases the possibility of creating and detecting new particles.</a:t>
            </a:r>
          </a:p>
        </p:txBody>
      </p:sp>
      <p:sp>
        <p:nvSpPr>
          <p:cNvPr id="13" name="2 Marcador de contenido">
            <a:extLst>
              <a:ext uri="{FF2B5EF4-FFF2-40B4-BE49-F238E27FC236}">
                <a16:creationId xmlns:a16="http://schemas.microsoft.com/office/drawing/2014/main" id="{8FF7EECD-30C9-49F3-87A8-D0C5EBA29E52}"/>
              </a:ext>
            </a:extLst>
          </p:cNvPr>
          <p:cNvSpPr txBox="1">
            <a:spLocks/>
          </p:cNvSpPr>
          <p:nvPr/>
        </p:nvSpPr>
        <p:spPr>
          <a:xfrm>
            <a:off x="1697416" y="3573016"/>
            <a:ext cx="8662736" cy="868584"/>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a:defRPr/>
            </a:pPr>
            <a:r>
              <a:rPr lang="en-US" sz="2400" dirty="0"/>
              <a:t>We study tetraquarks by considering a diquark-antidiquark picture via gluon exchange… in the same way mesons can be studied.</a:t>
            </a:r>
          </a:p>
        </p:txBody>
      </p:sp>
      <p:sp>
        <p:nvSpPr>
          <p:cNvPr id="15" name="2 Marcador de contenido">
            <a:extLst>
              <a:ext uri="{FF2B5EF4-FFF2-40B4-BE49-F238E27FC236}">
                <a16:creationId xmlns:a16="http://schemas.microsoft.com/office/drawing/2014/main" id="{FCA26A10-A704-45E4-B712-9254825D7F77}"/>
              </a:ext>
            </a:extLst>
          </p:cNvPr>
          <p:cNvSpPr txBox="1">
            <a:spLocks/>
          </p:cNvSpPr>
          <p:nvPr/>
        </p:nvSpPr>
        <p:spPr>
          <a:xfrm>
            <a:off x="1697416" y="5447468"/>
            <a:ext cx="8662736" cy="868584"/>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a:defRPr/>
            </a:pPr>
            <a:r>
              <a:rPr lang="en-US" sz="2400" dirty="0"/>
              <a:t>We are developing an scheme to study tetraquarks in the Bethe-Salpeter Schwinger-Dyson equation approach to study heavy-light tetraquarks.</a:t>
            </a:r>
          </a:p>
        </p:txBody>
      </p:sp>
      <p:sp>
        <p:nvSpPr>
          <p:cNvPr id="2" name="2 Marcador de contenido">
            <a:extLst>
              <a:ext uri="{FF2B5EF4-FFF2-40B4-BE49-F238E27FC236}">
                <a16:creationId xmlns:a16="http://schemas.microsoft.com/office/drawing/2014/main" id="{F5E526B2-F0BA-1E47-353D-9749FC4F973F}"/>
              </a:ext>
            </a:extLst>
          </p:cNvPr>
          <p:cNvSpPr txBox="1">
            <a:spLocks/>
          </p:cNvSpPr>
          <p:nvPr/>
        </p:nvSpPr>
        <p:spPr>
          <a:xfrm>
            <a:off x="1697416" y="4644078"/>
            <a:ext cx="8662736" cy="868584"/>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a:defRPr/>
            </a:pPr>
            <a:r>
              <a:rPr lang="en-US" sz="2400" dirty="0"/>
              <a:t>We expect our results to be close to the future detected heavy tetraquarks-particles</a:t>
            </a:r>
          </a:p>
        </p:txBody>
      </p:sp>
    </p:spTree>
    <p:extLst>
      <p:ext uri="{BB962C8B-B14F-4D97-AF65-F5344CB8AC3E}">
        <p14:creationId xmlns:p14="http://schemas.microsoft.com/office/powerpoint/2010/main" val="2032000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images.birthdayexpress.com/mgen/pokemon-thank-you-note-postcards-bx-1008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9695" y="1423"/>
            <a:ext cx="10073943" cy="6856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356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p:cNvSpPr>
            <a:spLocks noGrp="1"/>
          </p:cNvSpPr>
          <p:nvPr>
            <p:ph type="title"/>
          </p:nvPr>
        </p:nvSpPr>
        <p:spPr/>
        <p:txBody>
          <a:bodyPr rtlCol="0">
            <a:normAutofit/>
          </a:bodyPr>
          <a:lstStyle/>
          <a:p>
            <a:pPr rtl="0"/>
            <a:r>
              <a:rPr lang="es-ES" dirty="0" err="1"/>
              <a:t>What</a:t>
            </a:r>
            <a:r>
              <a:rPr lang="es-ES" dirty="0"/>
              <a:t> </a:t>
            </a:r>
            <a:r>
              <a:rPr lang="es-ES" dirty="0" err="1"/>
              <a:t>is</a:t>
            </a:r>
            <a:r>
              <a:rPr lang="es-ES" dirty="0"/>
              <a:t> a </a:t>
            </a:r>
            <a:r>
              <a:rPr lang="es-ES" dirty="0" err="1"/>
              <a:t>tetrquark</a:t>
            </a:r>
            <a:r>
              <a:rPr lang="es-ES" dirty="0"/>
              <a:t>?</a:t>
            </a:r>
          </a:p>
        </p:txBody>
      </p:sp>
      <p:sp>
        <p:nvSpPr>
          <p:cNvPr id="14" name="Marcador de posición de texto 2"/>
          <p:cNvSpPr>
            <a:spLocks noGrp="1"/>
          </p:cNvSpPr>
          <p:nvPr>
            <p:ph type="body" idx="1"/>
          </p:nvPr>
        </p:nvSpPr>
        <p:spPr/>
        <p:txBody>
          <a:bodyPr rtlCol="0"/>
          <a:lstStyle/>
          <a:p>
            <a:pPr rtl="0"/>
            <a:r>
              <a:rPr lang="es-ES" dirty="0" err="1"/>
              <a:t>Is</a:t>
            </a:r>
            <a:r>
              <a:rPr lang="es-ES" dirty="0"/>
              <a:t> </a:t>
            </a:r>
            <a:r>
              <a:rPr lang="es-ES" dirty="0" err="1"/>
              <a:t>it</a:t>
            </a:r>
            <a:r>
              <a:rPr lang="es-ES" dirty="0"/>
              <a:t> </a:t>
            </a:r>
            <a:r>
              <a:rPr lang="es-ES" dirty="0" err="1"/>
              <a:t>forbidden</a:t>
            </a:r>
            <a:r>
              <a:rPr lang="es-ES" dirty="0"/>
              <a:t> </a:t>
            </a:r>
            <a:r>
              <a:rPr lang="es-ES" dirty="0" err="1"/>
              <a:t>by</a:t>
            </a:r>
            <a:r>
              <a:rPr lang="es-ES" dirty="0"/>
              <a:t> </a:t>
            </a:r>
            <a:r>
              <a:rPr lang="es-ES" dirty="0" err="1"/>
              <a:t>the</a:t>
            </a:r>
            <a:r>
              <a:rPr lang="es-ES" dirty="0"/>
              <a:t> </a:t>
            </a:r>
            <a:r>
              <a:rPr lang="es-ES" dirty="0" err="1"/>
              <a:t>theory</a:t>
            </a:r>
            <a:r>
              <a:rPr lang="es-ES" dirty="0"/>
              <a:t>?</a:t>
            </a:r>
          </a:p>
        </p:txBody>
      </p:sp>
    </p:spTree>
    <p:extLst>
      <p:ext uri="{BB962C8B-B14F-4D97-AF65-F5344CB8AC3E}">
        <p14:creationId xmlns:p14="http://schemas.microsoft.com/office/powerpoint/2010/main" val="2869489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8725" y="203770"/>
            <a:ext cx="9601200" cy="1485900"/>
          </a:xfrm>
        </p:spPr>
        <p:txBody>
          <a:bodyPr rtlCol="0"/>
          <a:lstStyle/>
          <a:p>
            <a:r>
              <a:rPr lang="es-ES" dirty="0">
                <a:solidFill>
                  <a:schemeClr val="tx1"/>
                </a:solidFill>
              </a:rPr>
              <a:t>Quark </a:t>
            </a:r>
            <a:r>
              <a:rPr lang="es-ES" dirty="0" err="1">
                <a:solidFill>
                  <a:schemeClr val="tx1"/>
                </a:solidFill>
              </a:rPr>
              <a:t>Model</a:t>
            </a:r>
            <a:endParaRPr lang="es-ES" dirty="0">
              <a:solidFill>
                <a:schemeClr val="tx1"/>
              </a:solidFill>
            </a:endParaRPr>
          </a:p>
        </p:txBody>
      </p:sp>
      <p:sp>
        <p:nvSpPr>
          <p:cNvPr id="3" name="Marcador de posición de texto 2"/>
          <p:cNvSpPr>
            <a:spLocks noGrp="1"/>
          </p:cNvSpPr>
          <p:nvPr>
            <p:ph type="body" idx="1"/>
          </p:nvPr>
        </p:nvSpPr>
        <p:spPr>
          <a:xfrm>
            <a:off x="1255341" y="1908232"/>
            <a:ext cx="4443984" cy="823912"/>
          </a:xfrm>
        </p:spPr>
        <p:txBody>
          <a:bodyPr rtlCol="0"/>
          <a:lstStyle/>
          <a:p>
            <a:pPr rtl="0"/>
            <a:r>
              <a:rPr lang="en-US" dirty="0">
                <a:solidFill>
                  <a:schemeClr val="tx1"/>
                </a:solidFill>
              </a:rPr>
              <a:t>In 1964, M. Gell-Mann described the rules on how quarks could combine.</a:t>
            </a:r>
          </a:p>
        </p:txBody>
      </p:sp>
      <p:pic>
        <p:nvPicPr>
          <p:cNvPr id="7" name="Marcador de contenido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313229" y="2760015"/>
            <a:ext cx="2204064" cy="2562225"/>
          </a:xfrm>
        </p:spPr>
      </p:pic>
      <p:sp>
        <p:nvSpPr>
          <p:cNvPr id="5" name="Marcador de posición de texto 4"/>
          <p:cNvSpPr>
            <a:spLocks noGrp="1"/>
          </p:cNvSpPr>
          <p:nvPr>
            <p:ph type="body" sz="quarter" idx="3"/>
          </p:nvPr>
        </p:nvSpPr>
        <p:spPr>
          <a:xfrm>
            <a:off x="5878544" y="1463056"/>
            <a:ext cx="5324914" cy="823912"/>
          </a:xfrm>
        </p:spPr>
        <p:txBody>
          <a:bodyPr rtlCol="0"/>
          <a:lstStyle/>
          <a:p>
            <a:pPr rtl="0"/>
            <a:r>
              <a:rPr lang="en-US" dirty="0">
                <a:solidFill>
                  <a:schemeClr val="tx1"/>
                </a:solidFill>
              </a:rPr>
              <a:t>Providing spin and baryon number to quarks, it is possible to build mesons and baryons.</a:t>
            </a:r>
          </a:p>
        </p:txBody>
      </p:sp>
      <p:sp>
        <p:nvSpPr>
          <p:cNvPr id="8" name="Marcador de posición de texto 2"/>
          <p:cNvSpPr txBox="1">
            <a:spLocks/>
          </p:cNvSpPr>
          <p:nvPr/>
        </p:nvSpPr>
        <p:spPr>
          <a:xfrm>
            <a:off x="1923153" y="4872835"/>
            <a:ext cx="4443984" cy="823912"/>
          </a:xfrm>
          <a:prstGeom prst="rect">
            <a:avLst/>
          </a:prstGeom>
        </p:spPr>
        <p:txBody>
          <a:bodyPr vert="horz" lIns="91440" tIns="45720" rIns="91440" bIns="45720" rtlCol="0" anchor="b">
            <a:noAutofit/>
          </a:bodyPr>
          <a:lstStyle>
            <a:lvl1pPr marL="0" indent="0" algn="l" defTabSz="914400" rtl="0" eaLnBrk="1" latinLnBrk="0" hangingPunct="1">
              <a:lnSpc>
                <a:spcPct val="84000"/>
              </a:lnSpc>
              <a:spcBef>
                <a:spcPts val="0"/>
              </a:spcBef>
              <a:spcAft>
                <a:spcPts val="0"/>
              </a:spcAft>
              <a:buFont typeface="Franklin Gothic Book" panose="020B0503020102020204" pitchFamily="34" charset="0"/>
              <a:buNone/>
              <a:defRPr sz="3000" b="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b="1"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b="1"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9pPr>
          </a:lstStyle>
          <a:p>
            <a:r>
              <a:rPr lang="es-ES" sz="2000" dirty="0">
                <a:solidFill>
                  <a:schemeClr val="tx1"/>
                </a:solidFill>
              </a:rPr>
              <a:t>Murray </a:t>
            </a:r>
            <a:r>
              <a:rPr lang="es-ES" sz="2000" dirty="0" err="1">
                <a:solidFill>
                  <a:schemeClr val="tx1"/>
                </a:solidFill>
              </a:rPr>
              <a:t>Gell</a:t>
            </a:r>
            <a:r>
              <a:rPr lang="es-ES" sz="2000" dirty="0">
                <a:solidFill>
                  <a:schemeClr val="tx1"/>
                </a:solidFill>
              </a:rPr>
              <a:t>-Mann in 2007</a:t>
            </a:r>
          </a:p>
        </p:txBody>
      </p:sp>
      <p:sp>
        <p:nvSpPr>
          <p:cNvPr id="11" name="Marcador de posición de texto 2"/>
          <p:cNvSpPr txBox="1">
            <a:spLocks/>
          </p:cNvSpPr>
          <p:nvPr/>
        </p:nvSpPr>
        <p:spPr>
          <a:xfrm>
            <a:off x="1280588" y="6309349"/>
            <a:ext cx="10745157" cy="823912"/>
          </a:xfrm>
          <a:prstGeom prst="rect">
            <a:avLst/>
          </a:prstGeom>
        </p:spPr>
        <p:txBody>
          <a:bodyPr vert="horz" lIns="91440" tIns="45720" rIns="91440" bIns="45720" rtlCol="0" anchor="b">
            <a:noAutofit/>
          </a:bodyPr>
          <a:lstStyle>
            <a:lvl1pPr marL="0" indent="0" algn="l" defTabSz="914400" rtl="0" eaLnBrk="1" latinLnBrk="0" hangingPunct="1">
              <a:lnSpc>
                <a:spcPct val="84000"/>
              </a:lnSpc>
              <a:spcBef>
                <a:spcPts val="0"/>
              </a:spcBef>
              <a:spcAft>
                <a:spcPts val="0"/>
              </a:spcAft>
              <a:buFont typeface="Franklin Gothic Book" panose="020B0503020102020204" pitchFamily="34" charset="0"/>
              <a:buNone/>
              <a:defRPr sz="3000" b="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b="1"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b="1"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9pPr>
          </a:lstStyle>
          <a:p>
            <a:r>
              <a:rPr lang="en-US" dirty="0">
                <a:solidFill>
                  <a:schemeClr val="tx1"/>
                </a:solidFill>
              </a:rPr>
              <a:t>There</a:t>
            </a:r>
            <a:r>
              <a:rPr lang="es-MX" dirty="0">
                <a:solidFill>
                  <a:schemeClr val="tx1"/>
                </a:solidFill>
              </a:rPr>
              <a:t> </a:t>
            </a:r>
            <a:r>
              <a:rPr lang="en-US" dirty="0">
                <a:solidFill>
                  <a:schemeClr val="tx1"/>
                </a:solidFill>
              </a:rPr>
              <a:t>is not any mechanism that forbids the existence of hadrons with four or more quarks… just the experimental evidence…</a:t>
            </a:r>
          </a:p>
          <a:p>
            <a:endParaRPr lang="es-ES" dirty="0"/>
          </a:p>
        </p:txBody>
      </p:sp>
      <p:sp>
        <p:nvSpPr>
          <p:cNvPr id="14" name="Marcador de posición de texto 2"/>
          <p:cNvSpPr txBox="1">
            <a:spLocks/>
          </p:cNvSpPr>
          <p:nvPr/>
        </p:nvSpPr>
        <p:spPr>
          <a:xfrm>
            <a:off x="5641077" y="5070881"/>
            <a:ext cx="5562381" cy="823912"/>
          </a:xfrm>
          <a:prstGeom prst="rect">
            <a:avLst/>
          </a:prstGeom>
        </p:spPr>
        <p:txBody>
          <a:bodyPr vert="horz" lIns="91440" tIns="45720" rIns="91440" bIns="45720" rtlCol="0" anchor="b">
            <a:noAutofit/>
          </a:bodyPr>
          <a:lstStyle>
            <a:lvl1pPr marL="0" indent="0" algn="l" defTabSz="914400" rtl="0" eaLnBrk="1" latinLnBrk="0" hangingPunct="1">
              <a:lnSpc>
                <a:spcPct val="84000"/>
              </a:lnSpc>
              <a:spcBef>
                <a:spcPts val="0"/>
              </a:spcBef>
              <a:spcAft>
                <a:spcPts val="0"/>
              </a:spcAft>
              <a:buFont typeface="Franklin Gothic Book" panose="020B0503020102020204" pitchFamily="34" charset="0"/>
              <a:buNone/>
              <a:defRPr sz="3000" b="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b="1"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b="1"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9pPr>
          </a:lstStyle>
          <a:p>
            <a:r>
              <a:rPr lang="en-US" sz="2000" u="sng" dirty="0">
                <a:solidFill>
                  <a:schemeClr val="tx1"/>
                </a:solidFill>
                <a:latin typeface="Arial" panose="020B0604020202020204" pitchFamily="34" charset="0"/>
                <a:hlinkClick r:id="rId4">
                  <a:extLst>
                    <a:ext uri="{A12FA001-AC4F-418D-AE19-62706E023703}">
                      <ahyp:hlinkClr xmlns:ahyp="http://schemas.microsoft.com/office/drawing/2018/hyperlinkcolor" val="tx"/>
                    </a:ext>
                  </a:extLst>
                </a:hlinkClick>
              </a:rPr>
              <a:t>Gell-Mann, M.</a:t>
            </a:r>
            <a:r>
              <a:rPr lang="en-US" sz="2000" dirty="0">
                <a:solidFill>
                  <a:schemeClr val="tx1"/>
                </a:solidFill>
                <a:latin typeface="Arial" panose="020B0604020202020204" pitchFamily="34" charset="0"/>
              </a:rPr>
              <a:t> (4 January 1964). "A Schematic Model of Baryons and Mesons". </a:t>
            </a:r>
            <a:r>
              <a:rPr lang="en-US" sz="2000" i="1" dirty="0">
                <a:solidFill>
                  <a:schemeClr val="tx1"/>
                </a:solidFill>
                <a:latin typeface="Arial" panose="020B0604020202020204" pitchFamily="34" charset="0"/>
                <a:hlinkClick r:id="rId5" tooltip="Physics Letters">
                  <a:extLst>
                    <a:ext uri="{A12FA001-AC4F-418D-AE19-62706E023703}">
                      <ahyp:hlinkClr xmlns:ahyp="http://schemas.microsoft.com/office/drawing/2018/hyperlinkcolor" val="tx"/>
                    </a:ext>
                  </a:extLst>
                </a:hlinkClick>
              </a:rPr>
              <a:t>Physics Letters</a:t>
            </a:r>
            <a:r>
              <a:rPr lang="en-US" sz="2000" dirty="0">
                <a:solidFill>
                  <a:schemeClr val="tx1"/>
                </a:solidFill>
                <a:latin typeface="Arial" panose="020B0604020202020204" pitchFamily="34" charset="0"/>
              </a:rPr>
              <a:t>. </a:t>
            </a:r>
            <a:r>
              <a:rPr lang="en-US" sz="2000" b="1" dirty="0">
                <a:solidFill>
                  <a:schemeClr val="tx1"/>
                </a:solidFill>
                <a:latin typeface="Arial" panose="020B0604020202020204" pitchFamily="34" charset="0"/>
              </a:rPr>
              <a:t>8</a:t>
            </a:r>
            <a:r>
              <a:rPr lang="en-US" sz="2000" dirty="0">
                <a:solidFill>
                  <a:schemeClr val="tx1"/>
                </a:solidFill>
                <a:latin typeface="Arial" panose="020B0604020202020204" pitchFamily="34" charset="0"/>
              </a:rPr>
              <a:t> (3): 214–215.</a:t>
            </a:r>
            <a:endParaRPr lang="es-ES" sz="2000" dirty="0">
              <a:solidFill>
                <a:schemeClr val="tx1"/>
              </a:solidFill>
            </a:endParaRPr>
          </a:p>
        </p:txBody>
      </p:sp>
      <p:pic>
        <p:nvPicPr>
          <p:cNvPr id="6" name="Imagen 5">
            <a:extLst>
              <a:ext uri="{FF2B5EF4-FFF2-40B4-BE49-F238E27FC236}">
                <a16:creationId xmlns:a16="http://schemas.microsoft.com/office/drawing/2014/main" id="{55D9942C-8C15-4ABF-B5D1-0B479B25E3AB}"/>
              </a:ext>
            </a:extLst>
          </p:cNvPr>
          <p:cNvPicPr>
            <a:picLocks noChangeAspect="1"/>
          </p:cNvPicPr>
          <p:nvPr/>
        </p:nvPicPr>
        <p:blipFill>
          <a:blip r:embed="rId6"/>
          <a:stretch>
            <a:fillRect/>
          </a:stretch>
        </p:blipFill>
        <p:spPr>
          <a:xfrm>
            <a:off x="6238605" y="2448048"/>
            <a:ext cx="3899295" cy="2562225"/>
          </a:xfrm>
          <a:prstGeom prst="rect">
            <a:avLst/>
          </a:prstGeom>
        </p:spPr>
      </p:pic>
    </p:spTree>
    <p:extLst>
      <p:ext uri="{BB962C8B-B14F-4D97-AF65-F5344CB8AC3E}">
        <p14:creationId xmlns:p14="http://schemas.microsoft.com/office/powerpoint/2010/main" val="629539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posición de texto 2"/>
          <p:cNvSpPr txBox="1">
            <a:spLocks/>
          </p:cNvSpPr>
          <p:nvPr/>
        </p:nvSpPr>
        <p:spPr>
          <a:xfrm>
            <a:off x="1580008" y="3377084"/>
            <a:ext cx="4443984" cy="823912"/>
          </a:xfrm>
          <a:prstGeom prst="rect">
            <a:avLst/>
          </a:prstGeom>
        </p:spPr>
        <p:txBody>
          <a:bodyPr vert="horz" lIns="91440" tIns="45720" rIns="91440" bIns="45720" rtlCol="0" anchor="b">
            <a:noAutofit/>
          </a:bodyPr>
          <a:lstStyle>
            <a:lvl1pPr marL="0" indent="0" algn="l" defTabSz="914400" rtl="0" eaLnBrk="1" latinLnBrk="0" hangingPunct="1">
              <a:lnSpc>
                <a:spcPct val="84000"/>
              </a:lnSpc>
              <a:spcBef>
                <a:spcPts val="0"/>
              </a:spcBef>
              <a:spcAft>
                <a:spcPts val="0"/>
              </a:spcAft>
              <a:buFont typeface="Franklin Gothic Book" panose="020B0503020102020204" pitchFamily="34" charset="0"/>
              <a:buNone/>
              <a:defRPr sz="3000" b="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b="1"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b="1"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9pPr>
          </a:lstStyle>
          <a:p>
            <a:r>
              <a:rPr lang="en-US" sz="2000">
                <a:solidFill>
                  <a:schemeClr val="tx1"/>
                </a:solidFill>
              </a:rPr>
              <a:t>Mesons and barions</a:t>
            </a:r>
          </a:p>
        </p:txBody>
      </p:sp>
      <p:sp>
        <p:nvSpPr>
          <p:cNvPr id="11" name="Marcador de posición de texto 2"/>
          <p:cNvSpPr txBox="1">
            <a:spLocks/>
          </p:cNvSpPr>
          <p:nvPr/>
        </p:nvSpPr>
        <p:spPr>
          <a:xfrm>
            <a:off x="1121516" y="656972"/>
            <a:ext cx="10745157" cy="823912"/>
          </a:xfrm>
          <a:prstGeom prst="rect">
            <a:avLst/>
          </a:prstGeom>
        </p:spPr>
        <p:txBody>
          <a:bodyPr vert="horz" lIns="91440" tIns="45720" rIns="91440" bIns="45720" rtlCol="0" anchor="b">
            <a:noAutofit/>
          </a:bodyPr>
          <a:lstStyle>
            <a:lvl1pPr marL="0" indent="0" algn="l" defTabSz="914400" rtl="0" eaLnBrk="1" latinLnBrk="0" hangingPunct="1">
              <a:lnSpc>
                <a:spcPct val="84000"/>
              </a:lnSpc>
              <a:spcBef>
                <a:spcPts val="0"/>
              </a:spcBef>
              <a:spcAft>
                <a:spcPts val="0"/>
              </a:spcAft>
              <a:buFont typeface="Franklin Gothic Book" panose="020B0503020102020204" pitchFamily="34" charset="0"/>
              <a:buNone/>
              <a:defRPr sz="3000" b="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b="1"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b="1"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9pPr>
          </a:lstStyle>
          <a:p>
            <a:r>
              <a:rPr lang="en-US" dirty="0"/>
              <a:t>In hadron physics, we study strong interactions and their bound-states. Up to date we have</a:t>
            </a:r>
          </a:p>
        </p:txBody>
      </p:sp>
      <p:sp>
        <p:nvSpPr>
          <p:cNvPr id="14" name="Marcador de posición de texto 2"/>
          <p:cNvSpPr txBox="1">
            <a:spLocks/>
          </p:cNvSpPr>
          <p:nvPr/>
        </p:nvSpPr>
        <p:spPr>
          <a:xfrm>
            <a:off x="6250398" y="3789040"/>
            <a:ext cx="2550173" cy="449377"/>
          </a:xfrm>
          <a:prstGeom prst="rect">
            <a:avLst/>
          </a:prstGeom>
        </p:spPr>
        <p:txBody>
          <a:bodyPr vert="horz" lIns="91440" tIns="45720" rIns="91440" bIns="45720" rtlCol="0" anchor="b">
            <a:noAutofit/>
          </a:bodyPr>
          <a:lstStyle>
            <a:lvl1pPr marL="0" indent="0" algn="l" defTabSz="914400" rtl="0" eaLnBrk="1" latinLnBrk="0" hangingPunct="1">
              <a:lnSpc>
                <a:spcPct val="84000"/>
              </a:lnSpc>
              <a:spcBef>
                <a:spcPts val="0"/>
              </a:spcBef>
              <a:spcAft>
                <a:spcPts val="0"/>
              </a:spcAft>
              <a:buFont typeface="Franklin Gothic Book" panose="020B0503020102020204" pitchFamily="34" charset="0"/>
              <a:buNone/>
              <a:defRPr sz="3000" b="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b="1"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b="1"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9pPr>
          </a:lstStyle>
          <a:p>
            <a:r>
              <a:rPr lang="es-ES" sz="2000" dirty="0">
                <a:solidFill>
                  <a:schemeClr val="tx1"/>
                </a:solidFill>
              </a:rPr>
              <a:t>Tetraquarks</a:t>
            </a:r>
          </a:p>
        </p:txBody>
      </p:sp>
      <p:pic>
        <p:nvPicPr>
          <p:cNvPr id="1026" name="Picture 2" descr="Pion - Wikipedia, la enciclopedia libre">
            <a:extLst>
              <a:ext uri="{FF2B5EF4-FFF2-40B4-BE49-F238E27FC236}">
                <a16:creationId xmlns:a16="http://schemas.microsoft.com/office/drawing/2014/main" id="{3C3755F5-C410-4D57-B7AE-E17EF6140A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171" y="1772816"/>
            <a:ext cx="2300073" cy="23000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st of baryons - Wikipedia">
            <a:extLst>
              <a:ext uri="{FF2B5EF4-FFF2-40B4-BE49-F238E27FC236}">
                <a16:creationId xmlns:a16="http://schemas.microsoft.com/office/drawing/2014/main" id="{381F9639-8290-4F1B-A460-4B608E60DE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9263" y="1700808"/>
            <a:ext cx="2458169" cy="24581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entaquark - Wikipedia, la enciclopedia libre">
            <a:extLst>
              <a:ext uri="{FF2B5EF4-FFF2-40B4-BE49-F238E27FC236}">
                <a16:creationId xmlns:a16="http://schemas.microsoft.com/office/drawing/2014/main" id="{819EB26F-C520-480F-9AAA-68D9ABF87F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64352" y="1916832"/>
            <a:ext cx="1744384" cy="1744384"/>
          </a:xfrm>
          <a:prstGeom prst="rect">
            <a:avLst/>
          </a:prstGeom>
          <a:noFill/>
          <a:extLst>
            <a:ext uri="{909E8E84-426E-40DD-AFC4-6F175D3DCCD1}">
              <a14:hiddenFill xmlns:a14="http://schemas.microsoft.com/office/drawing/2010/main">
                <a:solidFill>
                  <a:srgbClr val="FFFFFF"/>
                </a:solidFill>
              </a14:hiddenFill>
            </a:ext>
          </a:extLst>
        </p:spPr>
      </p:pic>
      <p:sp>
        <p:nvSpPr>
          <p:cNvPr id="21" name="Marcador de posición de texto 2">
            <a:extLst>
              <a:ext uri="{FF2B5EF4-FFF2-40B4-BE49-F238E27FC236}">
                <a16:creationId xmlns:a16="http://schemas.microsoft.com/office/drawing/2014/main" id="{C88D63BF-045B-408B-99C4-987A10A26D99}"/>
              </a:ext>
            </a:extLst>
          </p:cNvPr>
          <p:cNvSpPr txBox="1">
            <a:spLocks/>
          </p:cNvSpPr>
          <p:nvPr/>
        </p:nvSpPr>
        <p:spPr>
          <a:xfrm>
            <a:off x="9408368" y="3645024"/>
            <a:ext cx="2550173" cy="449377"/>
          </a:xfrm>
          <a:prstGeom prst="rect">
            <a:avLst/>
          </a:prstGeom>
        </p:spPr>
        <p:txBody>
          <a:bodyPr vert="horz" lIns="91440" tIns="45720" rIns="91440" bIns="45720" rtlCol="0" anchor="b">
            <a:noAutofit/>
          </a:bodyPr>
          <a:lstStyle>
            <a:lvl1pPr marL="0" indent="0" algn="l" defTabSz="914400" rtl="0" eaLnBrk="1" latinLnBrk="0" hangingPunct="1">
              <a:lnSpc>
                <a:spcPct val="84000"/>
              </a:lnSpc>
              <a:spcBef>
                <a:spcPts val="0"/>
              </a:spcBef>
              <a:spcAft>
                <a:spcPts val="0"/>
              </a:spcAft>
              <a:buFont typeface="Franklin Gothic Book" panose="020B0503020102020204" pitchFamily="34" charset="0"/>
              <a:buNone/>
              <a:defRPr sz="3000" b="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b="1"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b="1"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9pPr>
          </a:lstStyle>
          <a:p>
            <a:r>
              <a:rPr lang="es-ES" sz="2000" dirty="0">
                <a:solidFill>
                  <a:schemeClr val="tx1"/>
                </a:solidFill>
              </a:rPr>
              <a:t>Pentaquarks</a:t>
            </a:r>
          </a:p>
        </p:txBody>
      </p:sp>
      <p:pic>
        <p:nvPicPr>
          <p:cNvPr id="1032" name="Picture 8">
            <a:extLst>
              <a:ext uri="{FF2B5EF4-FFF2-40B4-BE49-F238E27FC236}">
                <a16:creationId xmlns:a16="http://schemas.microsoft.com/office/drawing/2014/main" id="{24F52466-E9AF-43AA-9271-EACC6F64AF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1967" y="4293096"/>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C5DB9B44-56A2-4867-9E51-9C2DF7C12EF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027405" y="4581128"/>
            <a:ext cx="1990400" cy="1728192"/>
          </a:xfrm>
          <a:prstGeom prst="rect">
            <a:avLst/>
          </a:prstGeom>
        </p:spPr>
      </p:pic>
      <p:sp>
        <p:nvSpPr>
          <p:cNvPr id="24" name="Marcador de posición de texto 2">
            <a:extLst>
              <a:ext uri="{FF2B5EF4-FFF2-40B4-BE49-F238E27FC236}">
                <a16:creationId xmlns:a16="http://schemas.microsoft.com/office/drawing/2014/main" id="{10E90ECD-7FF7-4C76-B46F-39EEB06CEC6B}"/>
              </a:ext>
            </a:extLst>
          </p:cNvPr>
          <p:cNvSpPr txBox="1">
            <a:spLocks/>
          </p:cNvSpPr>
          <p:nvPr/>
        </p:nvSpPr>
        <p:spPr>
          <a:xfrm>
            <a:off x="6250398" y="6180316"/>
            <a:ext cx="2550173" cy="449377"/>
          </a:xfrm>
          <a:prstGeom prst="rect">
            <a:avLst/>
          </a:prstGeom>
        </p:spPr>
        <p:txBody>
          <a:bodyPr vert="horz" lIns="91440" tIns="45720" rIns="91440" bIns="45720" rtlCol="0" anchor="b">
            <a:noAutofit/>
          </a:bodyPr>
          <a:lstStyle>
            <a:lvl1pPr marL="0" indent="0" algn="l" defTabSz="914400" rtl="0" eaLnBrk="1" latinLnBrk="0" hangingPunct="1">
              <a:lnSpc>
                <a:spcPct val="84000"/>
              </a:lnSpc>
              <a:spcBef>
                <a:spcPts val="0"/>
              </a:spcBef>
              <a:spcAft>
                <a:spcPts val="0"/>
              </a:spcAft>
              <a:buFont typeface="Franklin Gothic Book" panose="020B0503020102020204" pitchFamily="34" charset="0"/>
              <a:buNone/>
              <a:defRPr sz="3000" b="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b="1"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b="1"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9pPr>
          </a:lstStyle>
          <a:p>
            <a:r>
              <a:rPr lang="es-ES" sz="2000" dirty="0" err="1">
                <a:solidFill>
                  <a:schemeClr val="tx1"/>
                </a:solidFill>
              </a:rPr>
              <a:t>Mesonic</a:t>
            </a:r>
            <a:r>
              <a:rPr lang="es-ES" sz="2000" dirty="0">
                <a:solidFill>
                  <a:schemeClr val="tx1"/>
                </a:solidFill>
              </a:rPr>
              <a:t> </a:t>
            </a:r>
            <a:r>
              <a:rPr lang="es-ES" sz="2000" dirty="0" err="1">
                <a:solidFill>
                  <a:schemeClr val="tx1"/>
                </a:solidFill>
              </a:rPr>
              <a:t>Molecule</a:t>
            </a:r>
            <a:endParaRPr lang="es-ES" sz="2000" dirty="0">
              <a:solidFill>
                <a:schemeClr val="tx1"/>
              </a:solidFill>
            </a:endParaRPr>
          </a:p>
        </p:txBody>
      </p:sp>
      <p:sp>
        <p:nvSpPr>
          <p:cNvPr id="25" name="Marcador de posición de texto 2">
            <a:extLst>
              <a:ext uri="{FF2B5EF4-FFF2-40B4-BE49-F238E27FC236}">
                <a16:creationId xmlns:a16="http://schemas.microsoft.com/office/drawing/2014/main" id="{A58BEE47-918F-492F-B223-8B45C01BAF23}"/>
              </a:ext>
            </a:extLst>
          </p:cNvPr>
          <p:cNvSpPr txBox="1">
            <a:spLocks/>
          </p:cNvSpPr>
          <p:nvPr/>
        </p:nvSpPr>
        <p:spPr>
          <a:xfrm>
            <a:off x="9128904" y="6217861"/>
            <a:ext cx="2863183" cy="449377"/>
          </a:xfrm>
          <a:prstGeom prst="rect">
            <a:avLst/>
          </a:prstGeom>
        </p:spPr>
        <p:txBody>
          <a:bodyPr vert="horz" lIns="91440" tIns="45720" rIns="91440" bIns="45720" rtlCol="0" anchor="b">
            <a:noAutofit/>
          </a:bodyPr>
          <a:lstStyle>
            <a:lvl1pPr marL="0" indent="0" algn="l" defTabSz="914400" rtl="0" eaLnBrk="1" latinLnBrk="0" hangingPunct="1">
              <a:lnSpc>
                <a:spcPct val="84000"/>
              </a:lnSpc>
              <a:spcBef>
                <a:spcPts val="0"/>
              </a:spcBef>
              <a:spcAft>
                <a:spcPts val="0"/>
              </a:spcAft>
              <a:buFont typeface="Franklin Gothic Book" panose="020B0503020102020204" pitchFamily="34" charset="0"/>
              <a:buNone/>
              <a:defRPr sz="3000" b="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b="1"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b="1"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9pPr>
          </a:lstStyle>
          <a:p>
            <a:r>
              <a:rPr lang="es-ES" sz="2000" dirty="0" err="1">
                <a:solidFill>
                  <a:schemeClr val="tx1"/>
                </a:solidFill>
              </a:rPr>
              <a:t>Baryon-Meson</a:t>
            </a:r>
            <a:r>
              <a:rPr lang="es-ES" sz="2000" dirty="0">
                <a:solidFill>
                  <a:schemeClr val="tx1"/>
                </a:solidFill>
              </a:rPr>
              <a:t> </a:t>
            </a:r>
            <a:r>
              <a:rPr lang="es-ES" sz="2000" dirty="0" err="1">
                <a:solidFill>
                  <a:schemeClr val="tx1"/>
                </a:solidFill>
              </a:rPr>
              <a:t>Molecule</a:t>
            </a:r>
            <a:endParaRPr lang="es-ES" sz="2000" dirty="0">
              <a:solidFill>
                <a:schemeClr val="tx1"/>
              </a:solidFill>
            </a:endParaRPr>
          </a:p>
        </p:txBody>
      </p:sp>
      <p:pic>
        <p:nvPicPr>
          <p:cNvPr id="19" name="Imagen 18">
            <a:extLst>
              <a:ext uri="{FF2B5EF4-FFF2-40B4-BE49-F238E27FC236}">
                <a16:creationId xmlns:a16="http://schemas.microsoft.com/office/drawing/2014/main" id="{FE2EB482-5EB2-4551-8B82-FF8100AAD0B0}"/>
              </a:ext>
            </a:extLst>
          </p:cNvPr>
          <p:cNvPicPr>
            <a:picLocks noChangeAspect="1"/>
          </p:cNvPicPr>
          <p:nvPr/>
        </p:nvPicPr>
        <p:blipFill>
          <a:blip r:embed="rId8">
            <a:clrChange>
              <a:clrFrom>
                <a:srgbClr val="FEFEFE"/>
              </a:clrFrom>
              <a:clrTo>
                <a:srgbClr val="FEFEFE">
                  <a:alpha val="0"/>
                </a:srgbClr>
              </a:clrTo>
            </a:clrChange>
          </a:blip>
          <a:stretch>
            <a:fillRect/>
          </a:stretch>
        </p:blipFill>
        <p:spPr>
          <a:xfrm>
            <a:off x="742488" y="4694537"/>
            <a:ext cx="1675040" cy="1470767"/>
          </a:xfrm>
          <a:prstGeom prst="rect">
            <a:avLst/>
          </a:prstGeom>
        </p:spPr>
      </p:pic>
      <p:pic>
        <p:nvPicPr>
          <p:cNvPr id="20" name="Imagen 19">
            <a:extLst>
              <a:ext uri="{FF2B5EF4-FFF2-40B4-BE49-F238E27FC236}">
                <a16:creationId xmlns:a16="http://schemas.microsoft.com/office/drawing/2014/main" id="{FA153A84-ECA4-46AB-BBB3-1F7F827D28D0}"/>
              </a:ext>
            </a:extLst>
          </p:cNvPr>
          <p:cNvPicPr>
            <a:picLocks noChangeAspect="1"/>
          </p:cNvPicPr>
          <p:nvPr/>
        </p:nvPicPr>
        <p:blipFill>
          <a:blip r:embed="rId9">
            <a:clrChange>
              <a:clrFrom>
                <a:srgbClr val="FEFEFE"/>
              </a:clrFrom>
              <a:clrTo>
                <a:srgbClr val="FEFEFE">
                  <a:alpha val="0"/>
                </a:srgbClr>
              </a:clrTo>
            </a:clrChange>
          </a:blip>
          <a:stretch>
            <a:fillRect/>
          </a:stretch>
        </p:blipFill>
        <p:spPr>
          <a:xfrm>
            <a:off x="2843068" y="4629397"/>
            <a:ext cx="1794337" cy="1550919"/>
          </a:xfrm>
          <a:prstGeom prst="rect">
            <a:avLst/>
          </a:prstGeom>
        </p:spPr>
      </p:pic>
      <p:sp>
        <p:nvSpPr>
          <p:cNvPr id="29" name="Marcador de posición de texto 2">
            <a:extLst>
              <a:ext uri="{FF2B5EF4-FFF2-40B4-BE49-F238E27FC236}">
                <a16:creationId xmlns:a16="http://schemas.microsoft.com/office/drawing/2014/main" id="{B59F4094-1B21-470C-8E13-623471D21F06}"/>
              </a:ext>
            </a:extLst>
          </p:cNvPr>
          <p:cNvSpPr txBox="1">
            <a:spLocks/>
          </p:cNvSpPr>
          <p:nvPr/>
        </p:nvSpPr>
        <p:spPr>
          <a:xfrm>
            <a:off x="1631504" y="6165304"/>
            <a:ext cx="2550173" cy="449377"/>
          </a:xfrm>
          <a:prstGeom prst="rect">
            <a:avLst/>
          </a:prstGeom>
        </p:spPr>
        <p:txBody>
          <a:bodyPr vert="horz" lIns="91440" tIns="45720" rIns="91440" bIns="45720" rtlCol="0" anchor="b">
            <a:noAutofit/>
          </a:bodyPr>
          <a:lstStyle>
            <a:lvl1pPr marL="0" indent="0" algn="l" defTabSz="914400" rtl="0" eaLnBrk="1" latinLnBrk="0" hangingPunct="1">
              <a:lnSpc>
                <a:spcPct val="84000"/>
              </a:lnSpc>
              <a:spcBef>
                <a:spcPts val="0"/>
              </a:spcBef>
              <a:spcAft>
                <a:spcPts val="0"/>
              </a:spcAft>
              <a:buFont typeface="Franklin Gothic Book" panose="020B0503020102020204" pitchFamily="34" charset="0"/>
              <a:buNone/>
              <a:defRPr sz="3000" b="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b="1" i="1" kern="1200" baseline="0">
                <a:solidFill>
                  <a:schemeClr val="tx2"/>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b="1" kern="1200" baseline="0">
                <a:solidFill>
                  <a:schemeClr val="tx2"/>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b="1" i="1" kern="1200" baseline="0">
                <a:solidFill>
                  <a:schemeClr val="tx2"/>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b="1" kern="1200" baseline="0">
                <a:solidFill>
                  <a:schemeClr val="tx2"/>
                </a:solidFill>
                <a:latin typeface="+mn-lt"/>
                <a:ea typeface="+mn-ea"/>
                <a:cs typeface="+mn-cs"/>
              </a:defRPr>
            </a:lvl9pPr>
          </a:lstStyle>
          <a:p>
            <a:r>
              <a:rPr lang="es-ES" sz="2000" dirty="0" err="1">
                <a:solidFill>
                  <a:schemeClr val="tx1"/>
                </a:solidFill>
              </a:rPr>
              <a:t>Hybrids</a:t>
            </a:r>
            <a:r>
              <a:rPr lang="es-ES" sz="2000" dirty="0">
                <a:solidFill>
                  <a:schemeClr val="tx1"/>
                </a:solidFill>
              </a:rPr>
              <a:t> &amp; </a:t>
            </a:r>
            <a:r>
              <a:rPr lang="es-ES" sz="2000" dirty="0" err="1">
                <a:solidFill>
                  <a:schemeClr val="tx1"/>
                </a:solidFill>
              </a:rPr>
              <a:t>glueballs</a:t>
            </a:r>
            <a:endParaRPr lang="es-ES" sz="2000" dirty="0">
              <a:solidFill>
                <a:schemeClr val="tx1"/>
              </a:solidFill>
            </a:endParaRPr>
          </a:p>
        </p:txBody>
      </p:sp>
      <p:pic>
        <p:nvPicPr>
          <p:cNvPr id="6" name="Imagen 5">
            <a:extLst>
              <a:ext uri="{FF2B5EF4-FFF2-40B4-BE49-F238E27FC236}">
                <a16:creationId xmlns:a16="http://schemas.microsoft.com/office/drawing/2014/main" id="{A9ACC390-2F31-1163-87ED-CF8B3E05857D}"/>
              </a:ext>
            </a:extLst>
          </p:cNvPr>
          <p:cNvPicPr>
            <a:picLocks noChangeAspect="1"/>
          </p:cNvPicPr>
          <p:nvPr/>
        </p:nvPicPr>
        <p:blipFill>
          <a:blip r:embed="rId10"/>
          <a:stretch>
            <a:fillRect/>
          </a:stretch>
        </p:blipFill>
        <p:spPr>
          <a:xfrm>
            <a:off x="6121240" y="1901192"/>
            <a:ext cx="1887848" cy="1887848"/>
          </a:xfrm>
          <a:prstGeom prst="rect">
            <a:avLst/>
          </a:prstGeom>
        </p:spPr>
      </p:pic>
    </p:spTree>
    <p:extLst>
      <p:ext uri="{BB962C8B-B14F-4D97-AF65-F5344CB8AC3E}">
        <p14:creationId xmlns:p14="http://schemas.microsoft.com/office/powerpoint/2010/main" val="3552412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Título"/>
          <p:cNvSpPr txBox="1">
            <a:spLocks/>
          </p:cNvSpPr>
          <p:nvPr/>
        </p:nvSpPr>
        <p:spPr>
          <a:xfrm>
            <a:off x="1839264" y="218356"/>
            <a:ext cx="8534400" cy="758952"/>
          </a:xfrm>
          <a:prstGeom prst="rect">
            <a:avLst/>
          </a:prstGeom>
        </p:spPr>
        <p:txBody>
          <a:bodyPr vert="horz" anchor="b">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dirty="0">
                <a:solidFill>
                  <a:schemeClr val="tx1"/>
                </a:solidFill>
                <a:effectLst>
                  <a:outerShdw blurRad="38100" dist="38100" dir="2700000" algn="tl">
                    <a:srgbClr val="000000">
                      <a:alpha val="43137"/>
                    </a:srgbClr>
                  </a:outerShdw>
                </a:effectLst>
              </a:rPr>
              <a:t>A really short history of tetraquarks</a:t>
            </a:r>
          </a:p>
        </p:txBody>
      </p:sp>
      <p:sp>
        <p:nvSpPr>
          <p:cNvPr id="11" name="2 Marcador de contenido"/>
          <p:cNvSpPr txBox="1">
            <a:spLocks/>
          </p:cNvSpPr>
          <p:nvPr/>
        </p:nvSpPr>
        <p:spPr>
          <a:xfrm>
            <a:off x="1703512" y="3212976"/>
            <a:ext cx="8662736" cy="1037828"/>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sz="2400" dirty="0"/>
              <a:t>In 2004, </a:t>
            </a:r>
            <a:r>
              <a:rPr lang="en-US" sz="2400" dirty="0" err="1"/>
              <a:t>Maiani</a:t>
            </a:r>
            <a:r>
              <a:rPr lang="en-US" sz="2400" dirty="0"/>
              <a:t> et al. saw the possibility that scalar mesons might be tetraquarks candidates.</a:t>
            </a:r>
          </a:p>
        </p:txBody>
      </p:sp>
      <p:sp>
        <p:nvSpPr>
          <p:cNvPr id="7" name="2 Marcador de contenido"/>
          <p:cNvSpPr txBox="1">
            <a:spLocks/>
          </p:cNvSpPr>
          <p:nvPr/>
        </p:nvSpPr>
        <p:spPr>
          <a:xfrm>
            <a:off x="1694959" y="1340768"/>
            <a:ext cx="8662736" cy="1300632"/>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sz="2400" dirty="0"/>
              <a:t>The first mention of a multiquark (tetraquark) state was in 1976.</a:t>
            </a:r>
          </a:p>
        </p:txBody>
      </p:sp>
      <p:sp>
        <p:nvSpPr>
          <p:cNvPr id="14" name="2 Marcador de contenido"/>
          <p:cNvSpPr txBox="1">
            <a:spLocks/>
          </p:cNvSpPr>
          <p:nvPr/>
        </p:nvSpPr>
        <p:spPr>
          <a:xfrm>
            <a:off x="1694959" y="4574840"/>
            <a:ext cx="8662736" cy="1014400"/>
          </a:xfrm>
          <a:prstGeom prst="rect">
            <a:avLst/>
          </a:prstGeom>
        </p:spPr>
        <p:txBody>
          <a:bodyPr vert="horz">
            <a:noAutofit/>
          </a:bodyPr>
          <a:lstStyle/>
          <a:p>
            <a:pPr marL="274320" indent="-274320">
              <a:spcBef>
                <a:spcPct val="20000"/>
              </a:spcBef>
              <a:buClr>
                <a:schemeClr val="accent1"/>
              </a:buClr>
              <a:buSzPct val="85000"/>
              <a:buFont typeface="Wingdings 2"/>
              <a:buChar char=""/>
              <a:defRPr/>
            </a:pPr>
            <a:r>
              <a:rPr lang="en-US" sz="2400" dirty="0"/>
              <a:t>They use a diquark-antidiquark approach a study a possible quarks decay that could lead to a meson-meson molecular bound-state.</a:t>
            </a:r>
          </a:p>
        </p:txBody>
      </p:sp>
      <p:sp>
        <p:nvSpPr>
          <p:cNvPr id="15" name="2 Marcador de contenido"/>
          <p:cNvSpPr txBox="1">
            <a:spLocks/>
          </p:cNvSpPr>
          <p:nvPr/>
        </p:nvSpPr>
        <p:spPr>
          <a:xfrm>
            <a:off x="1672680" y="5733256"/>
            <a:ext cx="8662736" cy="1296144"/>
          </a:xfrm>
          <a:prstGeom prst="rect">
            <a:avLst/>
          </a:prstGeom>
        </p:spPr>
        <p:txBody>
          <a:bodyPr vert="horz">
            <a:noAutofit/>
          </a:bodyPr>
          <a:lstStyle/>
          <a:p>
            <a:pPr marL="274320" indent="-274320">
              <a:spcBef>
                <a:spcPct val="20000"/>
              </a:spcBef>
              <a:buClr>
                <a:schemeClr val="accent1"/>
              </a:buClr>
              <a:buSzPct val="85000"/>
              <a:buFont typeface="Wingdings 2"/>
              <a:buChar char=""/>
              <a:defRPr/>
            </a:pPr>
            <a:r>
              <a:rPr lang="en-US" sz="2400" dirty="0"/>
              <a:t>Have tetraquarks ever been detected?</a:t>
            </a:r>
          </a:p>
        </p:txBody>
      </p:sp>
      <p:sp>
        <p:nvSpPr>
          <p:cNvPr id="8" name="2 Marcador de contenido"/>
          <p:cNvSpPr txBox="1">
            <a:spLocks/>
          </p:cNvSpPr>
          <p:nvPr/>
        </p:nvSpPr>
        <p:spPr>
          <a:xfrm>
            <a:off x="1710928" y="2488408"/>
            <a:ext cx="8662736" cy="1300632"/>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sz="2400" dirty="0"/>
              <a:t>Here, Jaffe used a modified version of the MIT Bag Model to study a meson-meson molecule bound-state</a:t>
            </a:r>
          </a:p>
        </p:txBody>
      </p:sp>
      <p:sp>
        <p:nvSpPr>
          <p:cNvPr id="9" name="5 CuadroTexto">
            <a:extLst>
              <a:ext uri="{FF2B5EF4-FFF2-40B4-BE49-F238E27FC236}">
                <a16:creationId xmlns:a16="http://schemas.microsoft.com/office/drawing/2014/main" id="{8474F969-4E42-42AE-B35D-FC3C8D565E89}"/>
              </a:ext>
            </a:extLst>
          </p:cNvPr>
          <p:cNvSpPr txBox="1"/>
          <p:nvPr/>
        </p:nvSpPr>
        <p:spPr>
          <a:xfrm>
            <a:off x="2986832" y="1842077"/>
            <a:ext cx="7848872" cy="646331"/>
          </a:xfrm>
          <a:prstGeom prst="rect">
            <a:avLst/>
          </a:prstGeom>
          <a:noFill/>
        </p:spPr>
        <p:txBody>
          <a:bodyPr wrap="square" rtlCol="0">
            <a:spAutoFit/>
          </a:bodyPr>
          <a:lstStyle/>
          <a:p>
            <a:r>
              <a:rPr lang="en-US" b="1" dirty="0">
                <a:solidFill>
                  <a:schemeClr val="accent5">
                    <a:lumMod val="75000"/>
                  </a:schemeClr>
                </a:solidFill>
              </a:rPr>
              <a:t>R.L. Jaffe 			Phys. Rev. D15, 267 (1977); </a:t>
            </a:r>
          </a:p>
          <a:p>
            <a:r>
              <a:rPr lang="en-US" b="1" dirty="0">
                <a:solidFill>
                  <a:schemeClr val="accent5">
                    <a:lumMod val="75000"/>
                  </a:schemeClr>
                </a:solidFill>
              </a:rPr>
              <a:t>R.L. Jaffe 			Phys. Rev. D15, 281 (1977); </a:t>
            </a:r>
          </a:p>
        </p:txBody>
      </p:sp>
      <p:sp>
        <p:nvSpPr>
          <p:cNvPr id="12" name="5 CuadroTexto">
            <a:extLst>
              <a:ext uri="{FF2B5EF4-FFF2-40B4-BE49-F238E27FC236}">
                <a16:creationId xmlns:a16="http://schemas.microsoft.com/office/drawing/2014/main" id="{33E0E545-B2AF-4A03-A171-B43C8556E69C}"/>
              </a:ext>
            </a:extLst>
          </p:cNvPr>
          <p:cNvSpPr txBox="1"/>
          <p:nvPr/>
        </p:nvSpPr>
        <p:spPr>
          <a:xfrm>
            <a:off x="2789911" y="4006805"/>
            <a:ext cx="7848872" cy="646331"/>
          </a:xfrm>
          <a:prstGeom prst="rect">
            <a:avLst/>
          </a:prstGeom>
          <a:noFill/>
        </p:spPr>
        <p:txBody>
          <a:bodyPr wrap="square" rtlCol="0">
            <a:spAutoFit/>
          </a:bodyPr>
          <a:lstStyle/>
          <a:p>
            <a:r>
              <a:rPr lang="en-US" b="1" dirty="0">
                <a:solidFill>
                  <a:schemeClr val="accent5">
                    <a:lumMod val="75000"/>
                  </a:schemeClr>
                </a:solidFill>
              </a:rPr>
              <a:t>L. </a:t>
            </a:r>
            <a:r>
              <a:rPr lang="en-US" b="1" dirty="0" err="1">
                <a:solidFill>
                  <a:schemeClr val="accent5">
                    <a:lumMod val="75000"/>
                  </a:schemeClr>
                </a:solidFill>
              </a:rPr>
              <a:t>Maiani</a:t>
            </a:r>
            <a:r>
              <a:rPr lang="en-US" b="1" dirty="0">
                <a:solidFill>
                  <a:schemeClr val="accent5">
                    <a:lumMod val="75000"/>
                  </a:schemeClr>
                </a:solidFill>
              </a:rPr>
              <a:t> et. al.			Phys. Rev. Lett. 93, 212002 (2004); </a:t>
            </a:r>
          </a:p>
          <a:p>
            <a:r>
              <a:rPr lang="en-US" b="1" dirty="0">
                <a:solidFill>
                  <a:schemeClr val="accent5">
                    <a:lumMod val="75000"/>
                  </a:schemeClr>
                </a:solidFill>
              </a:rPr>
              <a:t>L. </a:t>
            </a:r>
            <a:r>
              <a:rPr lang="en-US" b="1" dirty="0" err="1">
                <a:solidFill>
                  <a:schemeClr val="accent5">
                    <a:lumMod val="75000"/>
                  </a:schemeClr>
                </a:solidFill>
              </a:rPr>
              <a:t>Maiani</a:t>
            </a:r>
            <a:r>
              <a:rPr lang="en-US" b="1" dirty="0">
                <a:solidFill>
                  <a:schemeClr val="accent5">
                    <a:lumMod val="75000"/>
                  </a:schemeClr>
                </a:solidFill>
              </a:rPr>
              <a:t> et. al. 			Phys. Rev. D71, 014028 (2005); </a:t>
            </a:r>
          </a:p>
        </p:txBody>
      </p:sp>
    </p:spTree>
    <p:extLst>
      <p:ext uri="{BB962C8B-B14F-4D97-AF65-F5344CB8AC3E}">
        <p14:creationId xmlns:p14="http://schemas.microsoft.com/office/powerpoint/2010/main" val="1306700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8A96C3F-C2B1-4CBB-8A67-0B473D34CE8C}"/>
              </a:ext>
            </a:extLst>
          </p:cNvPr>
          <p:cNvPicPr>
            <a:picLocks noChangeAspect="1"/>
          </p:cNvPicPr>
          <p:nvPr/>
        </p:nvPicPr>
        <p:blipFill>
          <a:blip r:embed="rId2"/>
          <a:stretch>
            <a:fillRect/>
          </a:stretch>
        </p:blipFill>
        <p:spPr>
          <a:xfrm>
            <a:off x="60390" y="311388"/>
            <a:ext cx="6072932" cy="2161552"/>
          </a:xfrm>
          <a:prstGeom prst="rect">
            <a:avLst/>
          </a:prstGeom>
        </p:spPr>
      </p:pic>
      <p:pic>
        <p:nvPicPr>
          <p:cNvPr id="8" name="Imagen 7">
            <a:extLst>
              <a:ext uri="{FF2B5EF4-FFF2-40B4-BE49-F238E27FC236}">
                <a16:creationId xmlns:a16="http://schemas.microsoft.com/office/drawing/2014/main" id="{6BC70C87-DBF2-4E6F-9A71-0CD2728CA4E2}"/>
              </a:ext>
            </a:extLst>
          </p:cNvPr>
          <p:cNvPicPr>
            <a:picLocks noChangeAspect="1"/>
          </p:cNvPicPr>
          <p:nvPr/>
        </p:nvPicPr>
        <p:blipFill>
          <a:blip r:embed="rId3"/>
          <a:stretch>
            <a:fillRect/>
          </a:stretch>
        </p:blipFill>
        <p:spPr>
          <a:xfrm>
            <a:off x="105996" y="2877736"/>
            <a:ext cx="6081068" cy="3743104"/>
          </a:xfrm>
          <a:prstGeom prst="rect">
            <a:avLst/>
          </a:prstGeom>
        </p:spPr>
      </p:pic>
      <p:pic>
        <p:nvPicPr>
          <p:cNvPr id="9" name="Imagen 8">
            <a:extLst>
              <a:ext uri="{FF2B5EF4-FFF2-40B4-BE49-F238E27FC236}">
                <a16:creationId xmlns:a16="http://schemas.microsoft.com/office/drawing/2014/main" id="{A54B4CD4-F9F4-4FE7-9F83-ACB783DADE32}"/>
              </a:ext>
            </a:extLst>
          </p:cNvPr>
          <p:cNvPicPr>
            <a:picLocks noChangeAspect="1"/>
          </p:cNvPicPr>
          <p:nvPr/>
        </p:nvPicPr>
        <p:blipFill>
          <a:blip r:embed="rId4"/>
          <a:stretch>
            <a:fillRect/>
          </a:stretch>
        </p:blipFill>
        <p:spPr>
          <a:xfrm>
            <a:off x="6312024" y="362529"/>
            <a:ext cx="4414718" cy="3608437"/>
          </a:xfrm>
          <a:prstGeom prst="rect">
            <a:avLst/>
          </a:prstGeom>
        </p:spPr>
      </p:pic>
      <p:pic>
        <p:nvPicPr>
          <p:cNvPr id="10" name="Imagen 9">
            <a:extLst>
              <a:ext uri="{FF2B5EF4-FFF2-40B4-BE49-F238E27FC236}">
                <a16:creationId xmlns:a16="http://schemas.microsoft.com/office/drawing/2014/main" id="{FE011576-DCC6-4B09-AA37-2B30EA6F3D81}"/>
              </a:ext>
            </a:extLst>
          </p:cNvPr>
          <p:cNvPicPr>
            <a:picLocks noChangeAspect="1"/>
          </p:cNvPicPr>
          <p:nvPr/>
        </p:nvPicPr>
        <p:blipFill>
          <a:blip r:embed="rId5"/>
          <a:stretch>
            <a:fillRect/>
          </a:stretch>
        </p:blipFill>
        <p:spPr>
          <a:xfrm>
            <a:off x="1426836" y="621651"/>
            <a:ext cx="9591675" cy="1762125"/>
          </a:xfrm>
          <a:prstGeom prst="rect">
            <a:avLst/>
          </a:prstGeom>
        </p:spPr>
      </p:pic>
      <p:pic>
        <p:nvPicPr>
          <p:cNvPr id="12" name="Imagen 11">
            <a:extLst>
              <a:ext uri="{FF2B5EF4-FFF2-40B4-BE49-F238E27FC236}">
                <a16:creationId xmlns:a16="http://schemas.microsoft.com/office/drawing/2014/main" id="{4E15613F-156E-4A94-B9EF-B78142347E70}"/>
              </a:ext>
            </a:extLst>
          </p:cNvPr>
          <p:cNvPicPr>
            <a:picLocks noChangeAspect="1"/>
          </p:cNvPicPr>
          <p:nvPr/>
        </p:nvPicPr>
        <p:blipFill>
          <a:blip r:embed="rId6"/>
          <a:stretch>
            <a:fillRect/>
          </a:stretch>
        </p:blipFill>
        <p:spPr>
          <a:xfrm>
            <a:off x="5184421" y="4367582"/>
            <a:ext cx="6956648" cy="2061749"/>
          </a:xfrm>
          <a:prstGeom prst="rect">
            <a:avLst/>
          </a:prstGeom>
        </p:spPr>
      </p:pic>
      <p:pic>
        <p:nvPicPr>
          <p:cNvPr id="13" name="Imagen 12">
            <a:extLst>
              <a:ext uri="{FF2B5EF4-FFF2-40B4-BE49-F238E27FC236}">
                <a16:creationId xmlns:a16="http://schemas.microsoft.com/office/drawing/2014/main" id="{42D7744C-D4D7-4E49-ADFD-68F382DACB1B}"/>
              </a:ext>
            </a:extLst>
          </p:cNvPr>
          <p:cNvPicPr>
            <a:picLocks noChangeAspect="1"/>
          </p:cNvPicPr>
          <p:nvPr/>
        </p:nvPicPr>
        <p:blipFill>
          <a:blip r:embed="rId7"/>
          <a:stretch>
            <a:fillRect/>
          </a:stretch>
        </p:blipFill>
        <p:spPr>
          <a:xfrm>
            <a:off x="2207568" y="2250276"/>
            <a:ext cx="9248775" cy="2009775"/>
          </a:xfrm>
          <a:prstGeom prst="rect">
            <a:avLst/>
          </a:prstGeom>
        </p:spPr>
      </p:pic>
      <p:pic>
        <p:nvPicPr>
          <p:cNvPr id="14" name="Imagen 13">
            <a:extLst>
              <a:ext uri="{FF2B5EF4-FFF2-40B4-BE49-F238E27FC236}">
                <a16:creationId xmlns:a16="http://schemas.microsoft.com/office/drawing/2014/main" id="{1A297E7C-D1A4-4FA0-80E0-FD0D31B0A767}"/>
              </a:ext>
            </a:extLst>
          </p:cNvPr>
          <p:cNvPicPr>
            <a:picLocks noChangeAspect="1"/>
          </p:cNvPicPr>
          <p:nvPr/>
        </p:nvPicPr>
        <p:blipFill>
          <a:blip r:embed="rId8"/>
          <a:stretch>
            <a:fillRect/>
          </a:stretch>
        </p:blipFill>
        <p:spPr>
          <a:xfrm>
            <a:off x="2474047" y="860782"/>
            <a:ext cx="9001125" cy="2209800"/>
          </a:xfrm>
          <a:prstGeom prst="rect">
            <a:avLst/>
          </a:prstGeom>
        </p:spPr>
      </p:pic>
      <p:pic>
        <p:nvPicPr>
          <p:cNvPr id="15" name="Imagen 14">
            <a:extLst>
              <a:ext uri="{FF2B5EF4-FFF2-40B4-BE49-F238E27FC236}">
                <a16:creationId xmlns:a16="http://schemas.microsoft.com/office/drawing/2014/main" id="{0F9E7ADF-DBAE-4AB6-B55B-14261D40D88D}"/>
              </a:ext>
            </a:extLst>
          </p:cNvPr>
          <p:cNvPicPr>
            <a:picLocks noChangeAspect="1"/>
          </p:cNvPicPr>
          <p:nvPr/>
        </p:nvPicPr>
        <p:blipFill>
          <a:blip r:embed="rId9"/>
          <a:stretch>
            <a:fillRect/>
          </a:stretch>
        </p:blipFill>
        <p:spPr>
          <a:xfrm>
            <a:off x="1093942" y="621651"/>
            <a:ext cx="8915400" cy="5457825"/>
          </a:xfrm>
          <a:prstGeom prst="rect">
            <a:avLst/>
          </a:prstGeom>
        </p:spPr>
      </p:pic>
      <p:pic>
        <p:nvPicPr>
          <p:cNvPr id="16" name="Imagen 15">
            <a:extLst>
              <a:ext uri="{FF2B5EF4-FFF2-40B4-BE49-F238E27FC236}">
                <a16:creationId xmlns:a16="http://schemas.microsoft.com/office/drawing/2014/main" id="{5B08B9A0-B35D-4D05-94FD-AA10B7412FF3}"/>
              </a:ext>
            </a:extLst>
          </p:cNvPr>
          <p:cNvPicPr>
            <a:picLocks noChangeAspect="1"/>
          </p:cNvPicPr>
          <p:nvPr/>
        </p:nvPicPr>
        <p:blipFill>
          <a:blip r:embed="rId10"/>
          <a:stretch>
            <a:fillRect/>
          </a:stretch>
        </p:blipFill>
        <p:spPr>
          <a:xfrm>
            <a:off x="632634" y="116639"/>
            <a:ext cx="11001375" cy="4029075"/>
          </a:xfrm>
          <a:prstGeom prst="rect">
            <a:avLst/>
          </a:prstGeom>
        </p:spPr>
      </p:pic>
      <p:pic>
        <p:nvPicPr>
          <p:cNvPr id="17" name="Imagen 16">
            <a:extLst>
              <a:ext uri="{FF2B5EF4-FFF2-40B4-BE49-F238E27FC236}">
                <a16:creationId xmlns:a16="http://schemas.microsoft.com/office/drawing/2014/main" id="{0CC7B648-EB37-4564-A238-279DDE3E5C12}"/>
              </a:ext>
            </a:extLst>
          </p:cNvPr>
          <p:cNvPicPr>
            <a:picLocks noChangeAspect="1"/>
          </p:cNvPicPr>
          <p:nvPr/>
        </p:nvPicPr>
        <p:blipFill>
          <a:blip r:embed="rId11"/>
          <a:stretch>
            <a:fillRect/>
          </a:stretch>
        </p:blipFill>
        <p:spPr>
          <a:xfrm>
            <a:off x="632634" y="4251666"/>
            <a:ext cx="10982325" cy="1876425"/>
          </a:xfrm>
          <a:prstGeom prst="rect">
            <a:avLst/>
          </a:prstGeom>
        </p:spPr>
      </p:pic>
      <p:pic>
        <p:nvPicPr>
          <p:cNvPr id="2" name="Imagen 1">
            <a:extLst>
              <a:ext uri="{FF2B5EF4-FFF2-40B4-BE49-F238E27FC236}">
                <a16:creationId xmlns:a16="http://schemas.microsoft.com/office/drawing/2014/main" id="{DA4F1DB7-4A37-1A27-5CCB-6BA18D2DF372}"/>
              </a:ext>
            </a:extLst>
          </p:cNvPr>
          <p:cNvPicPr>
            <a:picLocks noChangeAspect="1"/>
          </p:cNvPicPr>
          <p:nvPr/>
        </p:nvPicPr>
        <p:blipFill>
          <a:blip r:embed="rId12"/>
          <a:stretch>
            <a:fillRect/>
          </a:stretch>
        </p:blipFill>
        <p:spPr>
          <a:xfrm>
            <a:off x="519112" y="117161"/>
            <a:ext cx="7819799" cy="2811388"/>
          </a:xfrm>
          <a:prstGeom prst="rect">
            <a:avLst/>
          </a:prstGeom>
        </p:spPr>
      </p:pic>
      <p:pic>
        <p:nvPicPr>
          <p:cNvPr id="3" name="Imagen 2">
            <a:extLst>
              <a:ext uri="{FF2B5EF4-FFF2-40B4-BE49-F238E27FC236}">
                <a16:creationId xmlns:a16="http://schemas.microsoft.com/office/drawing/2014/main" id="{D65B46AB-499C-E09E-B958-254587C5EE9A}"/>
              </a:ext>
            </a:extLst>
          </p:cNvPr>
          <p:cNvPicPr>
            <a:picLocks noChangeAspect="1"/>
          </p:cNvPicPr>
          <p:nvPr/>
        </p:nvPicPr>
        <p:blipFill>
          <a:blip r:embed="rId13"/>
          <a:stretch>
            <a:fillRect/>
          </a:stretch>
        </p:blipFill>
        <p:spPr>
          <a:xfrm>
            <a:off x="1713851" y="3953273"/>
            <a:ext cx="8696325" cy="2524125"/>
          </a:xfrm>
          <a:prstGeom prst="rect">
            <a:avLst/>
          </a:prstGeom>
        </p:spPr>
      </p:pic>
      <p:pic>
        <p:nvPicPr>
          <p:cNvPr id="4" name="Imagen 3">
            <a:extLst>
              <a:ext uri="{FF2B5EF4-FFF2-40B4-BE49-F238E27FC236}">
                <a16:creationId xmlns:a16="http://schemas.microsoft.com/office/drawing/2014/main" id="{C8AD6D10-2E8A-9C72-4DA6-DF8E4D3DCDA9}"/>
              </a:ext>
            </a:extLst>
          </p:cNvPr>
          <p:cNvPicPr>
            <a:picLocks noChangeAspect="1"/>
          </p:cNvPicPr>
          <p:nvPr/>
        </p:nvPicPr>
        <p:blipFill>
          <a:blip r:embed="rId14"/>
          <a:stretch>
            <a:fillRect/>
          </a:stretch>
        </p:blipFill>
        <p:spPr>
          <a:xfrm>
            <a:off x="1600505" y="710581"/>
            <a:ext cx="8562975" cy="2543175"/>
          </a:xfrm>
          <a:prstGeom prst="rect">
            <a:avLst/>
          </a:prstGeom>
        </p:spPr>
      </p:pic>
      <p:pic>
        <p:nvPicPr>
          <p:cNvPr id="6" name="Imagen 5">
            <a:extLst>
              <a:ext uri="{FF2B5EF4-FFF2-40B4-BE49-F238E27FC236}">
                <a16:creationId xmlns:a16="http://schemas.microsoft.com/office/drawing/2014/main" id="{5BD57A02-6521-AD64-B1E0-BBF3598162F3}"/>
              </a:ext>
            </a:extLst>
          </p:cNvPr>
          <p:cNvPicPr>
            <a:picLocks noChangeAspect="1"/>
          </p:cNvPicPr>
          <p:nvPr/>
        </p:nvPicPr>
        <p:blipFill>
          <a:blip r:embed="rId15"/>
          <a:stretch>
            <a:fillRect/>
          </a:stretch>
        </p:blipFill>
        <p:spPr>
          <a:xfrm>
            <a:off x="165800" y="63297"/>
            <a:ext cx="9563100" cy="2762250"/>
          </a:xfrm>
          <a:prstGeom prst="rect">
            <a:avLst/>
          </a:prstGeom>
        </p:spPr>
      </p:pic>
      <p:pic>
        <p:nvPicPr>
          <p:cNvPr id="18" name="Imagen 17">
            <a:extLst>
              <a:ext uri="{FF2B5EF4-FFF2-40B4-BE49-F238E27FC236}">
                <a16:creationId xmlns:a16="http://schemas.microsoft.com/office/drawing/2014/main" id="{D6000E21-F174-2901-5F32-1A45B15E38D8}"/>
              </a:ext>
            </a:extLst>
          </p:cNvPr>
          <p:cNvPicPr>
            <a:picLocks noChangeAspect="1"/>
          </p:cNvPicPr>
          <p:nvPr/>
        </p:nvPicPr>
        <p:blipFill>
          <a:blip r:embed="rId16"/>
          <a:stretch>
            <a:fillRect/>
          </a:stretch>
        </p:blipFill>
        <p:spPr>
          <a:xfrm>
            <a:off x="2601134" y="1809626"/>
            <a:ext cx="8050771" cy="4884079"/>
          </a:xfrm>
          <a:prstGeom prst="rect">
            <a:avLst/>
          </a:prstGeom>
        </p:spPr>
      </p:pic>
    </p:spTree>
    <p:extLst>
      <p:ext uri="{BB962C8B-B14F-4D97-AF65-F5344CB8AC3E}">
        <p14:creationId xmlns:p14="http://schemas.microsoft.com/office/powerpoint/2010/main" val="4124138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randombar(horizontal)">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ppt_w</p:attrName>
                                        </p:attrNameLst>
                                      </p:cBhvr>
                                      <p:tavLst>
                                        <p:tav tm="0">
                                          <p:val>
                                            <p:fltVal val="0"/>
                                          </p:val>
                                        </p:tav>
                                        <p:tav tm="100000">
                                          <p:val>
                                            <p:strVal val="#ppt_w"/>
                                          </p:val>
                                        </p:tav>
                                      </p:tavLst>
                                    </p:anim>
                                    <p:anim calcmode="lin" valueType="num">
                                      <p:cBhvr>
                                        <p:cTn id="70" dur="500" fill="hold"/>
                                        <p:tgtEl>
                                          <p:spTgt spid="16"/>
                                        </p:tgtEl>
                                        <p:attrNameLst>
                                          <p:attrName>ppt_h</p:attrName>
                                        </p:attrNameLst>
                                      </p:cBhvr>
                                      <p:tavLst>
                                        <p:tav tm="0">
                                          <p:val>
                                            <p:fltVal val="0"/>
                                          </p:val>
                                        </p:tav>
                                        <p:tav tm="100000">
                                          <p:val>
                                            <p:strVal val="#ppt_h"/>
                                          </p:val>
                                        </p:tav>
                                      </p:tavLst>
                                    </p:anim>
                                    <p:animEffect transition="in" filter="fade">
                                      <p:cBhvr>
                                        <p:cTn id="71" dur="500"/>
                                        <p:tgtEl>
                                          <p:spTgt spid="16"/>
                                        </p:tgtEl>
                                      </p:cBhvr>
                                    </p:animEffect>
                                  </p:childTnLst>
                                </p:cTn>
                              </p:par>
                              <p:par>
                                <p:cTn id="72" presetID="53" presetClass="entr" presetSubtype="16"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ppt_w</p:attrName>
                                        </p:attrNameLst>
                                      </p:cBhvr>
                                      <p:tavLst>
                                        <p:tav tm="0">
                                          <p:val>
                                            <p:fltVal val="0"/>
                                          </p:val>
                                        </p:tav>
                                        <p:tav tm="100000">
                                          <p:val>
                                            <p:strVal val="#ppt_w"/>
                                          </p:val>
                                        </p:tav>
                                      </p:tavLst>
                                    </p:anim>
                                    <p:anim calcmode="lin" valueType="num">
                                      <p:cBhvr>
                                        <p:cTn id="75" dur="500" fill="hold"/>
                                        <p:tgtEl>
                                          <p:spTgt spid="17"/>
                                        </p:tgtEl>
                                        <p:attrNameLst>
                                          <p:attrName>ppt_h</p:attrName>
                                        </p:attrNameLst>
                                      </p:cBhvr>
                                      <p:tavLst>
                                        <p:tav tm="0">
                                          <p:val>
                                            <p:fltVal val="0"/>
                                          </p:val>
                                        </p:tav>
                                        <p:tav tm="100000">
                                          <p:val>
                                            <p:strVal val="#ppt_h"/>
                                          </p:val>
                                        </p:tav>
                                      </p:tavLst>
                                    </p:anim>
                                    <p:animEffect transition="in" filter="fade">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nodeType="click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p:cTn id="81" dur="1000" fill="hold"/>
                                        <p:tgtEl>
                                          <p:spTgt spid="2"/>
                                        </p:tgtEl>
                                        <p:attrNameLst>
                                          <p:attrName>ppt_w</p:attrName>
                                        </p:attrNameLst>
                                      </p:cBhvr>
                                      <p:tavLst>
                                        <p:tav tm="0">
                                          <p:val>
                                            <p:fltVal val="0"/>
                                          </p:val>
                                        </p:tav>
                                        <p:tav tm="100000">
                                          <p:val>
                                            <p:strVal val="#ppt_w"/>
                                          </p:val>
                                        </p:tav>
                                      </p:tavLst>
                                    </p:anim>
                                    <p:anim calcmode="lin" valueType="num">
                                      <p:cBhvr>
                                        <p:cTn id="82" dur="1000" fill="hold"/>
                                        <p:tgtEl>
                                          <p:spTgt spid="2"/>
                                        </p:tgtEl>
                                        <p:attrNameLst>
                                          <p:attrName>ppt_h</p:attrName>
                                        </p:attrNameLst>
                                      </p:cBhvr>
                                      <p:tavLst>
                                        <p:tav tm="0">
                                          <p:val>
                                            <p:fltVal val="0"/>
                                          </p:val>
                                        </p:tav>
                                        <p:tav tm="100000">
                                          <p:val>
                                            <p:strVal val="#ppt_h"/>
                                          </p:val>
                                        </p:tav>
                                      </p:tavLst>
                                    </p:anim>
                                    <p:anim calcmode="lin" valueType="num">
                                      <p:cBhvr>
                                        <p:cTn id="83" dur="1000" fill="hold"/>
                                        <p:tgtEl>
                                          <p:spTgt spid="2"/>
                                        </p:tgtEl>
                                        <p:attrNameLst>
                                          <p:attrName>style.rotation</p:attrName>
                                        </p:attrNameLst>
                                      </p:cBhvr>
                                      <p:tavLst>
                                        <p:tav tm="0">
                                          <p:val>
                                            <p:fltVal val="90"/>
                                          </p:val>
                                        </p:tav>
                                        <p:tav tm="100000">
                                          <p:val>
                                            <p:fltVal val="0"/>
                                          </p:val>
                                        </p:tav>
                                      </p:tavLst>
                                    </p:anim>
                                    <p:animEffect transition="in" filter="fade">
                                      <p:cBhvr>
                                        <p:cTn id="84" dur="1000"/>
                                        <p:tgtEl>
                                          <p:spTgt spid="2"/>
                                        </p:tgtEl>
                                      </p:cBhvr>
                                    </p:animEffect>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nodeType="click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circle(in)">
                                      <p:cBhvr>
                                        <p:cTn id="89" dur="2000"/>
                                        <p:tgtEl>
                                          <p:spTgt spid="4"/>
                                        </p:tgtEl>
                                      </p:cBhvr>
                                    </p:animEffect>
                                  </p:childTnLst>
                                </p:cTn>
                              </p:par>
                              <p:par>
                                <p:cTn id="90" presetID="6" presetClass="entr" presetSubtype="16" fill="hold" nodeType="with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circle(in)">
                                      <p:cBhvr>
                                        <p:cTn id="92" dur="2000"/>
                                        <p:tgtEl>
                                          <p:spTgt spid="3"/>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randombar(horizontal)">
                                      <p:cBhvr>
                                        <p:cTn id="97" dur="500"/>
                                        <p:tgtEl>
                                          <p:spTgt spid="6"/>
                                        </p:tgtEl>
                                      </p:cBhvr>
                                    </p:animEffect>
                                  </p:childTnLst>
                                </p:cTn>
                              </p:par>
                              <p:par>
                                <p:cTn id="98" presetID="14" presetClass="entr" presetSubtype="10" fill="hold" nodeType="with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randombar(horizontal)">
                                      <p:cBhvr>
                                        <p:cTn id="10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s://inspirehep.net/record/1228217/files/quark_propagator.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07568" y="2166524"/>
            <a:ext cx="7442184" cy="1056311"/>
          </a:xfrm>
          <a:prstGeom prst="rect">
            <a:avLst/>
          </a:prstGeom>
          <a:noFill/>
        </p:spPr>
      </p:pic>
      <p:sp>
        <p:nvSpPr>
          <p:cNvPr id="7" name="37 Rectángulo"/>
          <p:cNvSpPr/>
          <p:nvPr/>
        </p:nvSpPr>
        <p:spPr>
          <a:xfrm>
            <a:off x="2063552" y="1431209"/>
            <a:ext cx="2592288" cy="492443"/>
          </a:xfrm>
          <a:prstGeom prst="rect">
            <a:avLst/>
          </a:prstGeom>
        </p:spPr>
        <p:txBody>
          <a:bodyPr wrap="square">
            <a:spAutoFit/>
          </a:bodyPr>
          <a:lstStyle/>
          <a:p>
            <a:pPr>
              <a:defRPr/>
            </a:pPr>
            <a:r>
              <a:rPr lang="en-US" sz="2600" dirty="0">
                <a:cs typeface="Arabic Typesetting" pitchFamily="66" charset="-78"/>
              </a:rPr>
              <a:t>Quark SDE:</a:t>
            </a:r>
          </a:p>
        </p:txBody>
      </p:sp>
      <p:sp>
        <p:nvSpPr>
          <p:cNvPr id="9" name="37 Rectángulo"/>
          <p:cNvSpPr/>
          <p:nvPr/>
        </p:nvSpPr>
        <p:spPr>
          <a:xfrm>
            <a:off x="2063552" y="3697871"/>
            <a:ext cx="4464496" cy="492443"/>
          </a:xfrm>
          <a:prstGeom prst="rect">
            <a:avLst/>
          </a:prstGeom>
        </p:spPr>
        <p:txBody>
          <a:bodyPr wrap="square">
            <a:spAutoFit/>
          </a:bodyPr>
          <a:lstStyle/>
          <a:p>
            <a:pPr>
              <a:defRPr/>
            </a:pPr>
            <a:r>
              <a:rPr lang="en-US" sz="2600" dirty="0">
                <a:cs typeface="Arabic Typesetting" pitchFamily="66" charset="-78"/>
              </a:rPr>
              <a:t>Mathematical expression: </a:t>
            </a:r>
          </a:p>
        </p:txBody>
      </p:sp>
      <p:pic>
        <p:nvPicPr>
          <p:cNvPr id="4" name="Imagen 3"/>
          <p:cNvPicPr>
            <a:picLocks noChangeAspect="1"/>
          </p:cNvPicPr>
          <p:nvPr/>
        </p:nvPicPr>
        <p:blipFill>
          <a:blip r:embed="rId4">
            <a:clrChange>
              <a:clrFrom>
                <a:srgbClr val="FFFFFF"/>
              </a:clrFrom>
              <a:clrTo>
                <a:srgbClr val="FFFFFF">
                  <a:alpha val="0"/>
                </a:srgbClr>
              </a:clrTo>
            </a:clrChange>
          </a:blip>
          <a:stretch>
            <a:fillRect/>
          </a:stretch>
        </p:blipFill>
        <p:spPr>
          <a:xfrm>
            <a:off x="2423595" y="4369749"/>
            <a:ext cx="7924403" cy="1926666"/>
          </a:xfrm>
          <a:prstGeom prst="rect">
            <a:avLst/>
          </a:prstGeom>
        </p:spPr>
      </p:pic>
      <p:sp>
        <p:nvSpPr>
          <p:cNvPr id="2" name="1 Título">
            <a:extLst>
              <a:ext uri="{FF2B5EF4-FFF2-40B4-BE49-F238E27FC236}">
                <a16:creationId xmlns:a16="http://schemas.microsoft.com/office/drawing/2014/main" id="{6DBDE82C-6743-880C-1C0D-A5F00E09A6EE}"/>
              </a:ext>
            </a:extLst>
          </p:cNvPr>
          <p:cNvSpPr txBox="1">
            <a:spLocks/>
          </p:cNvSpPr>
          <p:nvPr/>
        </p:nvSpPr>
        <p:spPr>
          <a:xfrm>
            <a:off x="1852280" y="335429"/>
            <a:ext cx="8534400" cy="758952"/>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200" dirty="0">
                <a:solidFill>
                  <a:schemeClr val="tx1"/>
                </a:solidFill>
                <a:effectLst>
                  <a:outerShdw blurRad="38100" dist="38100" dir="2700000" algn="tl">
                    <a:srgbClr val="000000">
                      <a:alpha val="43137"/>
                    </a:srgbClr>
                  </a:outerShdw>
                </a:effectLst>
              </a:rPr>
              <a:t>The Framework: Dyson-Schwinger Equations</a:t>
            </a:r>
          </a:p>
        </p:txBody>
      </p:sp>
      <p:pic>
        <p:nvPicPr>
          <p:cNvPr id="1026" name="Picture 2" descr="¿Cuál es el origen de la expresión 'poner el cascabel al gato'?">
            <a:extLst>
              <a:ext uri="{FF2B5EF4-FFF2-40B4-BE49-F238E27FC236}">
                <a16:creationId xmlns:a16="http://schemas.microsoft.com/office/drawing/2014/main" id="{79937524-FC2F-16FD-135E-EB17840448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9471" y="3635165"/>
            <a:ext cx="2277209" cy="14691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E481509-759B-76CA-6305-B381D21993E8}"/>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348274">
            <a:off x="764014" y="5898734"/>
            <a:ext cx="2159976" cy="1140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100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37 Rectángulo"/>
          <p:cNvSpPr/>
          <p:nvPr/>
        </p:nvSpPr>
        <p:spPr>
          <a:xfrm>
            <a:off x="1919536" y="4263482"/>
            <a:ext cx="3672408" cy="461665"/>
          </a:xfrm>
          <a:prstGeom prst="rect">
            <a:avLst/>
          </a:prstGeom>
        </p:spPr>
        <p:txBody>
          <a:bodyPr wrap="square">
            <a:spAutoFit/>
          </a:bodyPr>
          <a:lstStyle/>
          <a:p>
            <a:pPr>
              <a:defRPr/>
            </a:pPr>
            <a:r>
              <a:rPr lang="en-US" sz="2400" dirty="0">
                <a:cs typeface="Arabic Typesetting" pitchFamily="66" charset="-78"/>
              </a:rPr>
              <a:t>Rainbow truncation:</a:t>
            </a:r>
          </a:p>
        </p:txBody>
      </p:sp>
      <p:pic>
        <p:nvPicPr>
          <p:cNvPr id="2053"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600056" y="4149080"/>
            <a:ext cx="3695218" cy="1944216"/>
          </a:xfrm>
          <a:prstGeom prst="rect">
            <a:avLst/>
          </a:prstGeom>
          <a:noFill/>
          <a:ln w="9525">
            <a:noFill/>
            <a:miter lim="800000"/>
            <a:headEnd/>
            <a:tailEnd/>
          </a:ln>
        </p:spPr>
      </p:pic>
      <p:sp>
        <p:nvSpPr>
          <p:cNvPr id="9" name="37 Rectángulo"/>
          <p:cNvSpPr/>
          <p:nvPr/>
        </p:nvSpPr>
        <p:spPr>
          <a:xfrm>
            <a:off x="1919536" y="1291774"/>
            <a:ext cx="8978086" cy="461665"/>
          </a:xfrm>
          <a:prstGeom prst="rect">
            <a:avLst/>
          </a:prstGeom>
        </p:spPr>
        <p:txBody>
          <a:bodyPr wrap="square">
            <a:spAutoFit/>
          </a:bodyPr>
          <a:lstStyle/>
          <a:p>
            <a:pPr>
              <a:defRPr/>
            </a:pPr>
            <a:r>
              <a:rPr lang="en-US" sz="2400" dirty="0">
                <a:cs typeface="Arabic Typesetting" pitchFamily="66" charset="-78"/>
              </a:rPr>
              <a:t>In order to solve the SDE, we employ a truncation scheme:</a:t>
            </a:r>
          </a:p>
        </p:txBody>
      </p:sp>
      <p:pic>
        <p:nvPicPr>
          <p:cNvPr id="1026"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2968" y="1858639"/>
            <a:ext cx="8606063" cy="2262082"/>
          </a:xfrm>
          <a:prstGeom prst="rect">
            <a:avLst/>
          </a:prstGeom>
          <a:noFill/>
          <a:ln w="9525">
            <a:noFill/>
            <a:miter lim="800000"/>
            <a:headEnd/>
            <a:tailEnd/>
          </a:ln>
        </p:spPr>
      </p:pic>
      <p:pic>
        <p:nvPicPr>
          <p:cNvPr id="3" name="Imagen 2"/>
          <p:cNvPicPr>
            <a:picLocks noChangeAspect="1"/>
          </p:cNvPicPr>
          <p:nvPr/>
        </p:nvPicPr>
        <p:blipFill>
          <a:blip r:embed="rId5">
            <a:clrChange>
              <a:clrFrom>
                <a:srgbClr val="FFFFFF"/>
              </a:clrFrom>
              <a:clrTo>
                <a:srgbClr val="FFFFFF">
                  <a:alpha val="0"/>
                </a:srgbClr>
              </a:clrTo>
            </a:clrChange>
          </a:blip>
          <a:stretch>
            <a:fillRect/>
          </a:stretch>
        </p:blipFill>
        <p:spPr>
          <a:xfrm>
            <a:off x="2279576" y="4830347"/>
            <a:ext cx="4057650" cy="1457325"/>
          </a:xfrm>
          <a:prstGeom prst="rect">
            <a:avLst/>
          </a:prstGeom>
        </p:spPr>
      </p:pic>
      <p:sp>
        <p:nvSpPr>
          <p:cNvPr id="4" name="1 Título">
            <a:extLst>
              <a:ext uri="{FF2B5EF4-FFF2-40B4-BE49-F238E27FC236}">
                <a16:creationId xmlns:a16="http://schemas.microsoft.com/office/drawing/2014/main" id="{95E2A03F-71FD-8038-3F6F-C3C145BB2436}"/>
              </a:ext>
            </a:extLst>
          </p:cNvPr>
          <p:cNvSpPr txBox="1">
            <a:spLocks/>
          </p:cNvSpPr>
          <p:nvPr/>
        </p:nvSpPr>
        <p:spPr>
          <a:xfrm>
            <a:off x="1981964" y="385228"/>
            <a:ext cx="8534400" cy="758952"/>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200" dirty="0">
                <a:solidFill>
                  <a:schemeClr val="tx1"/>
                </a:solidFill>
                <a:effectLst>
                  <a:outerShdw blurRad="38100" dist="38100" dir="2700000" algn="tl">
                    <a:srgbClr val="000000">
                      <a:alpha val="43137"/>
                    </a:srgbClr>
                  </a:outerShdw>
                </a:effectLst>
              </a:rPr>
              <a:t>The Framework: Dyson-Schwinger Equations</a:t>
            </a:r>
          </a:p>
        </p:txBody>
      </p:sp>
    </p:spTree>
    <p:extLst>
      <p:ext uri="{BB962C8B-B14F-4D97-AF65-F5344CB8AC3E}">
        <p14:creationId xmlns:p14="http://schemas.microsoft.com/office/powerpoint/2010/main" val="3602482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5 CuadroTexto"/>
          <p:cNvSpPr txBox="1"/>
          <p:nvPr/>
        </p:nvSpPr>
        <p:spPr>
          <a:xfrm>
            <a:off x="2611573" y="1333272"/>
            <a:ext cx="5710681" cy="646331"/>
          </a:xfrm>
          <a:prstGeom prst="rect">
            <a:avLst/>
          </a:prstGeom>
          <a:noFill/>
        </p:spPr>
        <p:txBody>
          <a:bodyPr wrap="square" rtlCol="0">
            <a:spAutoFit/>
          </a:bodyPr>
          <a:lstStyle/>
          <a:p>
            <a:r>
              <a:rPr lang="en-US" b="1" dirty="0"/>
              <a:t>P. Maris and P. C. Tandy     Phys. Rev. C60, 055214 (1999)</a:t>
            </a:r>
          </a:p>
        </p:txBody>
      </p:sp>
      <p:pic>
        <p:nvPicPr>
          <p:cNvPr id="4" name="Imagen 3"/>
          <p:cNvPicPr>
            <a:picLocks noChangeAspect="1"/>
          </p:cNvPicPr>
          <p:nvPr/>
        </p:nvPicPr>
        <p:blipFill>
          <a:blip r:embed="rId3" cstate="print">
            <a:clrChange>
              <a:clrFrom>
                <a:srgbClr val="FFFFFF"/>
              </a:clrFrom>
              <a:clrTo>
                <a:srgbClr val="FFFFFF">
                  <a:alpha val="0"/>
                </a:srgbClr>
              </a:clrTo>
            </a:clrChange>
          </a:blip>
          <a:stretch>
            <a:fillRect/>
          </a:stretch>
        </p:blipFill>
        <p:spPr>
          <a:xfrm>
            <a:off x="1769454" y="2077251"/>
            <a:ext cx="8872234" cy="4304077"/>
          </a:xfrm>
          <a:prstGeom prst="rect">
            <a:avLst/>
          </a:prstGeom>
        </p:spPr>
      </p:pic>
      <p:sp>
        <p:nvSpPr>
          <p:cNvPr id="5" name="1 Título">
            <a:extLst>
              <a:ext uri="{FF2B5EF4-FFF2-40B4-BE49-F238E27FC236}">
                <a16:creationId xmlns:a16="http://schemas.microsoft.com/office/drawing/2014/main" id="{87B32250-81CB-984F-584B-29FEB82DE490}"/>
              </a:ext>
            </a:extLst>
          </p:cNvPr>
          <p:cNvSpPr txBox="1">
            <a:spLocks/>
          </p:cNvSpPr>
          <p:nvPr/>
        </p:nvSpPr>
        <p:spPr>
          <a:xfrm>
            <a:off x="1991544" y="476672"/>
            <a:ext cx="8534400" cy="758952"/>
          </a:xfrm>
          <a:prstGeom prst="rect">
            <a:avLst/>
          </a:prstGeom>
        </p:spPr>
        <p:txBody>
          <a:bodyPr vert="horz" anchor="b">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en-US" sz="3200" dirty="0">
                <a:solidFill>
                  <a:schemeClr val="tx1"/>
                </a:solidFill>
                <a:effectLst>
                  <a:outerShdw blurRad="38100" dist="38100" dir="2700000" algn="tl">
                    <a:srgbClr val="000000">
                      <a:alpha val="43137"/>
                    </a:srgbClr>
                  </a:outerShdw>
                </a:effectLst>
              </a:rPr>
              <a:t>The Framework: Dyson-Schwinger Equations</a:t>
            </a:r>
          </a:p>
        </p:txBody>
      </p:sp>
    </p:spTree>
    <p:extLst>
      <p:ext uri="{BB962C8B-B14F-4D97-AF65-F5344CB8AC3E}">
        <p14:creationId xmlns:p14="http://schemas.microsoft.com/office/powerpoint/2010/main" val="536281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ema de Offic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6269</TotalTime>
  <Words>1607</Words>
  <Application>Microsoft Office PowerPoint</Application>
  <PresentationFormat>Panorámica</PresentationFormat>
  <Paragraphs>133</Paragraphs>
  <Slides>19</Slides>
  <Notes>16</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19</vt:i4>
      </vt:variant>
    </vt:vector>
  </HeadingPairs>
  <TitlesOfParts>
    <vt:vector size="28" baseType="lpstr">
      <vt:lpstr>Arabic Typesetting</vt:lpstr>
      <vt:lpstr>Arial</vt:lpstr>
      <vt:lpstr>Calibri</vt:lpstr>
      <vt:lpstr>Calibri(Cuerpo)</vt:lpstr>
      <vt:lpstr>Franklin Gothic Book</vt:lpstr>
      <vt:lpstr>Symbol</vt:lpstr>
      <vt:lpstr>Wingdings</vt:lpstr>
      <vt:lpstr>Wingdings 2</vt:lpstr>
      <vt:lpstr>Crop</vt:lpstr>
      <vt:lpstr>Tetraquarks insights from a contact interaction: The diquark approach</vt:lpstr>
      <vt:lpstr>What is a tetrquark?</vt:lpstr>
      <vt:lpstr>Quark Model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Quark: ¿cómo podemos entenderlo?</dc:title>
  <dc:creator>Marco Antonio Bedolla</dc:creator>
  <cp:lastModifiedBy>Marco Antonio Bedolla</cp:lastModifiedBy>
  <cp:revision>191</cp:revision>
  <dcterms:created xsi:type="dcterms:W3CDTF">2018-11-26T08:47:14Z</dcterms:created>
  <dcterms:modified xsi:type="dcterms:W3CDTF">2025-10-19T22:51:57Z</dcterms:modified>
</cp:coreProperties>
</file>